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9" r:id="rId3"/>
    <p:sldId id="288" r:id="rId4"/>
    <p:sldId id="287" r:id="rId5"/>
    <p:sldId id="289" r:id="rId6"/>
    <p:sldId id="262" r:id="rId7"/>
    <p:sldId id="290" r:id="rId8"/>
    <p:sldId id="279" r:id="rId9"/>
    <p:sldId id="281" r:id="rId10"/>
    <p:sldId id="282" r:id="rId11"/>
    <p:sldId id="283" r:id="rId12"/>
    <p:sldId id="285" r:id="rId13"/>
    <p:sldId id="291" r:id="rId14"/>
    <p:sldId id="277" r:id="rId15"/>
    <p:sldId id="270" r:id="rId16"/>
    <p:sldId id="280" r:id="rId17"/>
    <p:sldId id="278" r:id="rId18"/>
    <p:sldId id="284" r:id="rId19"/>
    <p:sldId id="272" r:id="rId20"/>
    <p:sldId id="293" r:id="rId2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2" d="100"/>
          <a:sy n="32" d="100"/>
        </p:scale>
        <p:origin x="-137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DCA28-0081-9546-952C-0401BE7FF7BB}" type="datetimeFigureOut">
              <a:rPr kumimoji="1" lang="ja-JP" altLang="en-US" smtClean="0"/>
              <a:t>2014/05/07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55F741-3BE5-5147-B30C-2B1FEA75F287}" type="slidenum">
              <a:rPr kumimoji="1" lang="ja-JP" altLang="en-US" smtClean="0"/>
              <a:t>‹#›</a:t>
            </a:fld>
            <a:endParaRPr kumimoji="1" lang="ja-JP" altLang="en-US"/>
          </a:p>
        </p:txBody>
      </p:sp>
    </p:spTree>
    <p:extLst>
      <p:ext uri="{BB962C8B-B14F-4D97-AF65-F5344CB8AC3E}">
        <p14:creationId xmlns:p14="http://schemas.microsoft.com/office/powerpoint/2010/main" val="211768742"/>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原子番号と結晶構造だけ</a:t>
            </a:r>
            <a:endParaRPr kumimoji="1" lang="ja-JP" altLang="en-US" dirty="0"/>
          </a:p>
        </p:txBody>
      </p:sp>
      <p:sp>
        <p:nvSpPr>
          <p:cNvPr id="4" name="スライド番号プレースホルダー 3"/>
          <p:cNvSpPr>
            <a:spLocks noGrp="1"/>
          </p:cNvSpPr>
          <p:nvPr>
            <p:ph type="sldNum" sz="quarter" idx="10"/>
          </p:nvPr>
        </p:nvSpPr>
        <p:spPr/>
        <p:txBody>
          <a:bodyPr/>
          <a:lstStyle/>
          <a:p>
            <a:fld id="{F555F741-3BE5-5147-B30C-2B1FEA75F287}" type="slidenum">
              <a:rPr kumimoji="1" lang="ja-JP" altLang="en-US" smtClean="0"/>
              <a:t>4</a:t>
            </a:fld>
            <a:endParaRPr kumimoji="1" lang="ja-JP" altLang="en-US"/>
          </a:p>
        </p:txBody>
      </p:sp>
    </p:spTree>
    <p:extLst>
      <p:ext uri="{BB962C8B-B14F-4D97-AF65-F5344CB8AC3E}">
        <p14:creationId xmlns:p14="http://schemas.microsoft.com/office/powerpoint/2010/main" val="372377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重みを加えることによってその状態を平均化していく感じ。平均化したものが成立するかしないかを考えるため</a:t>
            </a:r>
            <a:endParaRPr kumimoji="1" lang="ja-JP" altLang="en-US" dirty="0"/>
          </a:p>
        </p:txBody>
      </p:sp>
      <p:sp>
        <p:nvSpPr>
          <p:cNvPr id="4" name="スライド番号プレースホルダー 3"/>
          <p:cNvSpPr>
            <a:spLocks noGrp="1"/>
          </p:cNvSpPr>
          <p:nvPr>
            <p:ph type="sldNum" sz="quarter" idx="10"/>
          </p:nvPr>
        </p:nvSpPr>
        <p:spPr/>
        <p:txBody>
          <a:bodyPr/>
          <a:lstStyle/>
          <a:p>
            <a:fld id="{F555F741-3BE5-5147-B30C-2B1FEA75F287}" type="slidenum">
              <a:rPr kumimoji="1" lang="ja-JP" altLang="en-US" smtClean="0"/>
              <a:t>10</a:t>
            </a:fld>
            <a:endParaRPr kumimoji="1" lang="ja-JP" altLang="en-US"/>
          </a:p>
        </p:txBody>
      </p:sp>
    </p:spTree>
    <p:extLst>
      <p:ext uri="{BB962C8B-B14F-4D97-AF65-F5344CB8AC3E}">
        <p14:creationId xmlns:p14="http://schemas.microsoft.com/office/powerpoint/2010/main" val="1891464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希薄系に関しての重要な性質としてパーコレーションがあります。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F555F741-3BE5-5147-B30C-2B1FEA75F287}" type="slidenum">
              <a:rPr kumimoji="1" lang="ja-JP" altLang="en-US" smtClean="0"/>
              <a:t>11</a:t>
            </a:fld>
            <a:endParaRPr kumimoji="1" lang="ja-JP" altLang="en-US"/>
          </a:p>
        </p:txBody>
      </p:sp>
    </p:spTree>
    <p:extLst>
      <p:ext uri="{BB962C8B-B14F-4D97-AF65-F5344CB8AC3E}">
        <p14:creationId xmlns:p14="http://schemas.microsoft.com/office/powerpoint/2010/main" val="3463461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陰イオンの</a:t>
            </a:r>
            <a:r>
              <a:rPr kumimoji="1" lang="en-US" altLang="ja-JP" dirty="0" smtClean="0"/>
              <a:t>p</a:t>
            </a:r>
            <a:r>
              <a:rPr kumimoji="1" lang="ja-JP" altLang="en-US" dirty="0" smtClean="0"/>
              <a:t>軌道とのクーロン反発によってエネルギー的に高くなる。</a:t>
            </a:r>
            <a:endParaRPr kumimoji="1" lang="ja-JP" altLang="en-US" dirty="0"/>
          </a:p>
        </p:txBody>
      </p:sp>
      <p:sp>
        <p:nvSpPr>
          <p:cNvPr id="4" name="スライド番号プレースホルダー 3"/>
          <p:cNvSpPr>
            <a:spLocks noGrp="1"/>
          </p:cNvSpPr>
          <p:nvPr>
            <p:ph type="sldNum" sz="quarter" idx="10"/>
          </p:nvPr>
        </p:nvSpPr>
        <p:spPr/>
        <p:txBody>
          <a:bodyPr/>
          <a:lstStyle/>
          <a:p>
            <a:fld id="{F555F741-3BE5-5147-B30C-2B1FEA75F287}" type="slidenum">
              <a:rPr kumimoji="1" lang="ja-JP" altLang="en-US" smtClean="0"/>
              <a:t>14</a:t>
            </a:fld>
            <a:endParaRPr kumimoji="1" lang="ja-JP" altLang="en-US"/>
          </a:p>
        </p:txBody>
      </p:sp>
    </p:spTree>
    <p:extLst>
      <p:ext uri="{BB962C8B-B14F-4D97-AF65-F5344CB8AC3E}">
        <p14:creationId xmlns:p14="http://schemas.microsoft.com/office/powerpoint/2010/main" val="1000494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D</a:t>
            </a:r>
            <a:r>
              <a:rPr kumimoji="1" lang="ja-JP" altLang="en-US" dirty="0" smtClean="0"/>
              <a:t>軌道が部分的に占有されていることとフェルミ凖位より深い位置に</a:t>
            </a:r>
            <a:r>
              <a:rPr kumimoji="1" lang="en-US" altLang="ja-JP" dirty="0" smtClean="0"/>
              <a:t>d</a:t>
            </a:r>
            <a:r>
              <a:rPr kumimoji="1" lang="ja-JP" altLang="en-US" dirty="0" smtClean="0"/>
              <a:t>軌道があることは矛盾しない？</a:t>
            </a:r>
            <a:endParaRPr kumimoji="1" lang="ja-JP" altLang="en-US" dirty="0"/>
          </a:p>
        </p:txBody>
      </p:sp>
      <p:sp>
        <p:nvSpPr>
          <p:cNvPr id="4" name="スライド番号プレースホルダー 3"/>
          <p:cNvSpPr>
            <a:spLocks noGrp="1"/>
          </p:cNvSpPr>
          <p:nvPr>
            <p:ph type="sldNum" sz="quarter" idx="10"/>
          </p:nvPr>
        </p:nvSpPr>
        <p:spPr/>
        <p:txBody>
          <a:bodyPr/>
          <a:lstStyle/>
          <a:p>
            <a:fld id="{F555F741-3BE5-5147-B30C-2B1FEA75F287}" type="slidenum">
              <a:rPr kumimoji="1" lang="ja-JP" altLang="en-US" smtClean="0"/>
              <a:t>15</a:t>
            </a:fld>
            <a:endParaRPr kumimoji="1" lang="ja-JP" altLang="en-US"/>
          </a:p>
        </p:txBody>
      </p:sp>
    </p:spTree>
    <p:extLst>
      <p:ext uri="{BB962C8B-B14F-4D97-AF65-F5344CB8AC3E}">
        <p14:creationId xmlns:p14="http://schemas.microsoft.com/office/powerpoint/2010/main" val="289807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8F23E39-CB50-3941-A574-838E040E5523}" type="datetimeFigureOut">
              <a:rPr kumimoji="1" lang="ja-JP" altLang="en-US" smtClean="0"/>
              <a:t>2014/05/07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7E692A-DDD3-8A41-B049-7AFF7E39008B}" type="slidenum">
              <a:rPr kumimoji="1" lang="ja-JP" altLang="en-US" smtClean="0"/>
              <a:t>‹#›</a:t>
            </a:fld>
            <a:endParaRPr kumimoji="1" lang="ja-JP" altLang="en-US"/>
          </a:p>
        </p:txBody>
      </p:sp>
    </p:spTree>
    <p:extLst>
      <p:ext uri="{BB962C8B-B14F-4D97-AF65-F5344CB8AC3E}">
        <p14:creationId xmlns:p14="http://schemas.microsoft.com/office/powerpoint/2010/main" val="374043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8F23E39-CB50-3941-A574-838E040E5523}" type="datetimeFigureOut">
              <a:rPr kumimoji="1" lang="ja-JP" altLang="en-US" smtClean="0"/>
              <a:t>2014/05/07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7E692A-DDD3-8A41-B049-7AFF7E39008B}" type="slidenum">
              <a:rPr kumimoji="1" lang="ja-JP" altLang="en-US" smtClean="0"/>
              <a:t>‹#›</a:t>
            </a:fld>
            <a:endParaRPr kumimoji="1" lang="ja-JP" altLang="en-US"/>
          </a:p>
        </p:txBody>
      </p:sp>
    </p:spTree>
    <p:extLst>
      <p:ext uri="{BB962C8B-B14F-4D97-AF65-F5344CB8AC3E}">
        <p14:creationId xmlns:p14="http://schemas.microsoft.com/office/powerpoint/2010/main" val="305694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8F23E39-CB50-3941-A574-838E040E5523}" type="datetimeFigureOut">
              <a:rPr kumimoji="1" lang="ja-JP" altLang="en-US" smtClean="0"/>
              <a:t>2014/05/07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7E692A-DDD3-8A41-B049-7AFF7E39008B}" type="slidenum">
              <a:rPr kumimoji="1" lang="ja-JP" altLang="en-US" smtClean="0"/>
              <a:t>‹#›</a:t>
            </a:fld>
            <a:endParaRPr kumimoji="1" lang="ja-JP" altLang="en-US"/>
          </a:p>
        </p:txBody>
      </p:sp>
    </p:spTree>
    <p:extLst>
      <p:ext uri="{BB962C8B-B14F-4D97-AF65-F5344CB8AC3E}">
        <p14:creationId xmlns:p14="http://schemas.microsoft.com/office/powerpoint/2010/main" val="418341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8F23E39-CB50-3941-A574-838E040E5523}" type="datetimeFigureOut">
              <a:rPr kumimoji="1" lang="ja-JP" altLang="en-US" smtClean="0"/>
              <a:t>2014/05/07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7E692A-DDD3-8A41-B049-7AFF7E39008B}" type="slidenum">
              <a:rPr kumimoji="1" lang="ja-JP" altLang="en-US" smtClean="0"/>
              <a:t>‹#›</a:t>
            </a:fld>
            <a:endParaRPr kumimoji="1" lang="ja-JP" altLang="en-US"/>
          </a:p>
        </p:txBody>
      </p:sp>
    </p:spTree>
    <p:extLst>
      <p:ext uri="{BB962C8B-B14F-4D97-AF65-F5344CB8AC3E}">
        <p14:creationId xmlns:p14="http://schemas.microsoft.com/office/powerpoint/2010/main" val="283181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8F23E39-CB50-3941-A574-838E040E5523}" type="datetimeFigureOut">
              <a:rPr kumimoji="1" lang="ja-JP" altLang="en-US" smtClean="0"/>
              <a:t>2014/05/07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7E692A-DDD3-8A41-B049-7AFF7E39008B}" type="slidenum">
              <a:rPr kumimoji="1" lang="ja-JP" altLang="en-US" smtClean="0"/>
              <a:t>‹#›</a:t>
            </a:fld>
            <a:endParaRPr kumimoji="1" lang="ja-JP" altLang="en-US"/>
          </a:p>
        </p:txBody>
      </p:sp>
    </p:spTree>
    <p:extLst>
      <p:ext uri="{BB962C8B-B14F-4D97-AF65-F5344CB8AC3E}">
        <p14:creationId xmlns:p14="http://schemas.microsoft.com/office/powerpoint/2010/main" val="303031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8F23E39-CB50-3941-A574-838E040E5523}" type="datetimeFigureOut">
              <a:rPr kumimoji="1" lang="ja-JP" altLang="en-US" smtClean="0"/>
              <a:t>2014/05/07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7E692A-DDD3-8A41-B049-7AFF7E39008B}" type="slidenum">
              <a:rPr kumimoji="1" lang="ja-JP" altLang="en-US" smtClean="0"/>
              <a:t>‹#›</a:t>
            </a:fld>
            <a:endParaRPr kumimoji="1" lang="ja-JP" altLang="en-US"/>
          </a:p>
        </p:txBody>
      </p:sp>
    </p:spTree>
    <p:extLst>
      <p:ext uri="{BB962C8B-B14F-4D97-AF65-F5344CB8AC3E}">
        <p14:creationId xmlns:p14="http://schemas.microsoft.com/office/powerpoint/2010/main" val="1765992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8F23E39-CB50-3941-A574-838E040E5523}" type="datetimeFigureOut">
              <a:rPr kumimoji="1" lang="ja-JP" altLang="en-US" smtClean="0"/>
              <a:t>2014/05/07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17E692A-DDD3-8A41-B049-7AFF7E39008B}" type="slidenum">
              <a:rPr kumimoji="1" lang="ja-JP" altLang="en-US" smtClean="0"/>
              <a:t>‹#›</a:t>
            </a:fld>
            <a:endParaRPr kumimoji="1" lang="ja-JP" altLang="en-US"/>
          </a:p>
        </p:txBody>
      </p:sp>
    </p:spTree>
    <p:extLst>
      <p:ext uri="{BB962C8B-B14F-4D97-AF65-F5344CB8AC3E}">
        <p14:creationId xmlns:p14="http://schemas.microsoft.com/office/powerpoint/2010/main" val="1735609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8F23E39-CB50-3941-A574-838E040E5523}" type="datetimeFigureOut">
              <a:rPr kumimoji="1" lang="ja-JP" altLang="en-US" smtClean="0"/>
              <a:t>2014/05/07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17E692A-DDD3-8A41-B049-7AFF7E39008B}" type="slidenum">
              <a:rPr kumimoji="1" lang="ja-JP" altLang="en-US" smtClean="0"/>
              <a:t>‹#›</a:t>
            </a:fld>
            <a:endParaRPr kumimoji="1" lang="ja-JP" altLang="en-US"/>
          </a:p>
        </p:txBody>
      </p:sp>
    </p:spTree>
    <p:extLst>
      <p:ext uri="{BB962C8B-B14F-4D97-AF65-F5344CB8AC3E}">
        <p14:creationId xmlns:p14="http://schemas.microsoft.com/office/powerpoint/2010/main" val="139009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8F23E39-CB50-3941-A574-838E040E5523}" type="datetimeFigureOut">
              <a:rPr kumimoji="1" lang="ja-JP" altLang="en-US" smtClean="0"/>
              <a:t>2014/05/07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17E692A-DDD3-8A41-B049-7AFF7E39008B}" type="slidenum">
              <a:rPr kumimoji="1" lang="ja-JP" altLang="en-US" smtClean="0"/>
              <a:t>‹#›</a:t>
            </a:fld>
            <a:endParaRPr kumimoji="1" lang="ja-JP" altLang="en-US"/>
          </a:p>
        </p:txBody>
      </p:sp>
    </p:spTree>
    <p:extLst>
      <p:ext uri="{BB962C8B-B14F-4D97-AF65-F5344CB8AC3E}">
        <p14:creationId xmlns:p14="http://schemas.microsoft.com/office/powerpoint/2010/main" val="204817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8F23E39-CB50-3941-A574-838E040E5523}" type="datetimeFigureOut">
              <a:rPr kumimoji="1" lang="ja-JP" altLang="en-US" smtClean="0"/>
              <a:t>2014/05/07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7E692A-DDD3-8A41-B049-7AFF7E39008B}" type="slidenum">
              <a:rPr kumimoji="1" lang="ja-JP" altLang="en-US" smtClean="0"/>
              <a:t>‹#›</a:t>
            </a:fld>
            <a:endParaRPr kumimoji="1" lang="ja-JP" altLang="en-US"/>
          </a:p>
        </p:txBody>
      </p:sp>
    </p:spTree>
    <p:extLst>
      <p:ext uri="{BB962C8B-B14F-4D97-AF65-F5344CB8AC3E}">
        <p14:creationId xmlns:p14="http://schemas.microsoft.com/office/powerpoint/2010/main" val="25303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8F23E39-CB50-3941-A574-838E040E5523}" type="datetimeFigureOut">
              <a:rPr kumimoji="1" lang="ja-JP" altLang="en-US" smtClean="0"/>
              <a:t>2014/05/07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7E692A-DDD3-8A41-B049-7AFF7E39008B}" type="slidenum">
              <a:rPr kumimoji="1" lang="ja-JP" altLang="en-US" smtClean="0"/>
              <a:t>‹#›</a:t>
            </a:fld>
            <a:endParaRPr kumimoji="1" lang="ja-JP" altLang="en-US"/>
          </a:p>
        </p:txBody>
      </p:sp>
    </p:spTree>
    <p:extLst>
      <p:ext uri="{BB962C8B-B14F-4D97-AF65-F5344CB8AC3E}">
        <p14:creationId xmlns:p14="http://schemas.microsoft.com/office/powerpoint/2010/main" val="32293263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23E39-CB50-3941-A574-838E040E5523}" type="datetimeFigureOut">
              <a:rPr kumimoji="1" lang="ja-JP" altLang="en-US" smtClean="0"/>
              <a:t>2014/05/07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E692A-DDD3-8A41-B049-7AFF7E39008B}" type="slidenum">
              <a:rPr kumimoji="1" lang="ja-JP" altLang="en-US" smtClean="0"/>
              <a:t>‹#›</a:t>
            </a:fld>
            <a:endParaRPr kumimoji="1" lang="ja-JP" altLang="en-US"/>
          </a:p>
        </p:txBody>
      </p:sp>
    </p:spTree>
    <p:extLst>
      <p:ext uri="{BB962C8B-B14F-4D97-AF65-F5344CB8AC3E}">
        <p14:creationId xmlns:p14="http://schemas.microsoft.com/office/powerpoint/2010/main" val="1012545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emf"/><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emf"/><Relationship Id="rId6" Type="http://schemas.openxmlformats.org/officeDocument/2006/relationships/image" Target="../media/image19.emf"/><Relationship Id="rId7"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5721" y="2130425"/>
            <a:ext cx="8998279" cy="1470025"/>
          </a:xfrm>
        </p:spPr>
        <p:txBody>
          <a:bodyPr>
            <a:normAutofit/>
          </a:bodyPr>
          <a:lstStyle/>
          <a:p>
            <a:r>
              <a:rPr kumimoji="1" lang="en-US" altLang="ja-JP" dirty="0" smtClean="0"/>
              <a:t>Magnetic property of</a:t>
            </a:r>
            <a:br>
              <a:rPr kumimoji="1" lang="en-US" altLang="ja-JP" dirty="0" smtClean="0"/>
            </a:br>
            <a:r>
              <a:rPr lang="en-US" altLang="ja-JP" dirty="0" smtClean="0"/>
              <a:t>dilute magnetic semiconductors</a:t>
            </a:r>
            <a:endParaRPr kumimoji="1" lang="ja-JP" altLang="en-US" dirty="0"/>
          </a:p>
        </p:txBody>
      </p:sp>
      <p:sp>
        <p:nvSpPr>
          <p:cNvPr id="3" name="サブタイトル 2"/>
          <p:cNvSpPr>
            <a:spLocks noGrp="1"/>
          </p:cNvSpPr>
          <p:nvPr>
            <p:ph type="subTitle" idx="1"/>
          </p:nvPr>
        </p:nvSpPr>
        <p:spPr/>
        <p:txBody>
          <a:bodyPr>
            <a:normAutofit fontScale="85000" lnSpcReduction="20000"/>
          </a:bodyPr>
          <a:lstStyle/>
          <a:p>
            <a:r>
              <a:rPr kumimoji="1" lang="en-US" altLang="ja-JP" dirty="0" smtClean="0"/>
              <a:t>Yoshida lab.</a:t>
            </a:r>
          </a:p>
          <a:p>
            <a:r>
              <a:rPr lang="en-US" altLang="ja-JP" dirty="0" err="1" smtClean="0"/>
              <a:t>Ikemoto</a:t>
            </a:r>
            <a:r>
              <a:rPr lang="en-US" altLang="ja-JP" dirty="0" smtClean="0"/>
              <a:t> </a:t>
            </a:r>
            <a:r>
              <a:rPr lang="en-US" altLang="ja-JP" dirty="0"/>
              <a:t>S</a:t>
            </a:r>
            <a:r>
              <a:rPr lang="en-US" altLang="ja-JP" dirty="0" smtClean="0"/>
              <a:t>atoshi</a:t>
            </a:r>
          </a:p>
          <a:p>
            <a:r>
              <a:rPr kumimoji="1" lang="en-US" altLang="ja-JP" dirty="0" smtClean="0"/>
              <a:t>2014.05.07</a:t>
            </a:r>
          </a:p>
          <a:p>
            <a:r>
              <a:rPr lang="en-US" altLang="ja-JP" dirty="0" err="1" smtClean="0"/>
              <a:t>K.Sato</a:t>
            </a:r>
            <a:r>
              <a:rPr lang="en-US" altLang="ja-JP" dirty="0" smtClean="0"/>
              <a:t> et al, </a:t>
            </a:r>
            <a:r>
              <a:rPr lang="en-US" altLang="ja-JP" dirty="0" err="1" smtClean="0"/>
              <a:t>Phys</a:t>
            </a:r>
            <a:r>
              <a:rPr lang="en-US" altLang="ja-JP" dirty="0" smtClean="0"/>
              <a:t>, </a:t>
            </a:r>
            <a:r>
              <a:rPr lang="en-US" altLang="ja-JP" dirty="0" err="1" smtClean="0"/>
              <a:t>Rev.B</a:t>
            </a:r>
            <a:r>
              <a:rPr lang="en-US" altLang="ja-JP" dirty="0" smtClean="0"/>
              <a:t> 70 201202 2004</a:t>
            </a:r>
            <a:endParaRPr kumimoji="1" lang="ja-JP" altLang="en-US" dirty="0"/>
          </a:p>
        </p:txBody>
      </p:sp>
    </p:spTree>
    <p:extLst>
      <p:ext uri="{BB962C8B-B14F-4D97-AF65-F5344CB8AC3E}">
        <p14:creationId xmlns:p14="http://schemas.microsoft.com/office/powerpoint/2010/main" val="35173974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Monte-Carlo Simulation</a:t>
            </a:r>
            <a:endParaRPr kumimoji="1" lang="ja-JP" altLang="en-US" dirty="0"/>
          </a:p>
        </p:txBody>
      </p:sp>
      <p:pic>
        <p:nvPicPr>
          <p:cNvPr id="4" name="コンテンツ プレースホルダー 3" descr="d.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1493" t="21689" r="33848" b="56689"/>
          <a:stretch/>
        </p:blipFill>
        <p:spPr>
          <a:xfrm>
            <a:off x="576635" y="4791298"/>
            <a:ext cx="4746345" cy="978599"/>
          </a:xfrm>
        </p:spPr>
      </p:pic>
      <p:sp>
        <p:nvSpPr>
          <p:cNvPr id="6" name="右矢印 5"/>
          <p:cNvSpPr/>
          <p:nvPr/>
        </p:nvSpPr>
        <p:spPr>
          <a:xfrm>
            <a:off x="3410172" y="5193733"/>
            <a:ext cx="930770" cy="2706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a:stretch>
            <a:fillRect/>
          </a:stretch>
        </p:blipFill>
        <p:spPr>
          <a:xfrm>
            <a:off x="854847" y="2142179"/>
            <a:ext cx="3095097" cy="918545"/>
          </a:xfrm>
          <a:prstGeom prst="rect">
            <a:avLst/>
          </a:prstGeom>
        </p:spPr>
      </p:pic>
      <p:sp>
        <p:nvSpPr>
          <p:cNvPr id="8" name="テキスト ボックス 7"/>
          <p:cNvSpPr txBox="1"/>
          <p:nvPr/>
        </p:nvSpPr>
        <p:spPr>
          <a:xfrm>
            <a:off x="1143615" y="1474652"/>
            <a:ext cx="2792201" cy="461665"/>
          </a:xfrm>
          <a:prstGeom prst="rect">
            <a:avLst/>
          </a:prstGeom>
          <a:noFill/>
        </p:spPr>
        <p:txBody>
          <a:bodyPr wrap="none" rtlCol="0">
            <a:spAutoFit/>
          </a:bodyPr>
          <a:lstStyle/>
          <a:p>
            <a:r>
              <a:rPr kumimoji="1" lang="en-US" altLang="ja-JP" sz="2400" dirty="0" smtClean="0"/>
              <a:t>Average A is given as</a:t>
            </a:r>
            <a:endParaRPr kumimoji="1" lang="ja-JP" altLang="en-US" sz="2400" dirty="0"/>
          </a:p>
        </p:txBody>
      </p:sp>
      <p:pic>
        <p:nvPicPr>
          <p:cNvPr id="10" name="図 9"/>
          <p:cNvPicPr>
            <a:picLocks noChangeAspect="1"/>
          </p:cNvPicPr>
          <p:nvPr/>
        </p:nvPicPr>
        <p:blipFill>
          <a:blip r:embed="rId5"/>
          <a:stretch>
            <a:fillRect/>
          </a:stretch>
        </p:blipFill>
        <p:spPr>
          <a:xfrm>
            <a:off x="4859886" y="1993390"/>
            <a:ext cx="3071506" cy="1043524"/>
          </a:xfrm>
          <a:prstGeom prst="rect">
            <a:avLst/>
          </a:prstGeom>
        </p:spPr>
      </p:pic>
      <p:pic>
        <p:nvPicPr>
          <p:cNvPr id="11" name="図 10"/>
          <p:cNvPicPr>
            <a:picLocks noChangeAspect="1"/>
          </p:cNvPicPr>
          <p:nvPr/>
        </p:nvPicPr>
        <p:blipFill>
          <a:blip r:embed="rId6"/>
          <a:stretch>
            <a:fillRect/>
          </a:stretch>
        </p:blipFill>
        <p:spPr>
          <a:xfrm>
            <a:off x="4859886" y="3622898"/>
            <a:ext cx="3213100" cy="1168400"/>
          </a:xfrm>
          <a:prstGeom prst="rect">
            <a:avLst/>
          </a:prstGeom>
        </p:spPr>
      </p:pic>
      <p:sp>
        <p:nvSpPr>
          <p:cNvPr id="12" name="右矢印 11"/>
          <p:cNvSpPr/>
          <p:nvPr/>
        </p:nvSpPr>
        <p:spPr>
          <a:xfrm>
            <a:off x="4184280" y="2311159"/>
            <a:ext cx="520430" cy="5621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ドーナツ 14"/>
          <p:cNvSpPr/>
          <p:nvPr/>
        </p:nvSpPr>
        <p:spPr>
          <a:xfrm>
            <a:off x="6453364" y="1624058"/>
            <a:ext cx="520432" cy="1728164"/>
          </a:xfrm>
          <a:prstGeom prst="donu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p:cNvSpPr txBox="1"/>
          <p:nvPr/>
        </p:nvSpPr>
        <p:spPr>
          <a:xfrm>
            <a:off x="1660044" y="4791298"/>
            <a:ext cx="879672" cy="655869"/>
          </a:xfrm>
          <a:prstGeom prst="rect">
            <a:avLst/>
          </a:prstGeom>
          <a:solidFill>
            <a:srgbClr val="FFFFFF"/>
          </a:solidFill>
        </p:spPr>
        <p:txBody>
          <a:bodyPr wrap="square" rtlCol="0">
            <a:spAutoFit/>
          </a:bodyPr>
          <a:lstStyle/>
          <a:p>
            <a:endParaRPr kumimoji="1" lang="ja-JP" altLang="en-US" dirty="0"/>
          </a:p>
        </p:txBody>
      </p:sp>
      <p:sp>
        <p:nvSpPr>
          <p:cNvPr id="5" name="右矢印 4"/>
          <p:cNvSpPr/>
          <p:nvPr/>
        </p:nvSpPr>
        <p:spPr>
          <a:xfrm>
            <a:off x="1602938" y="5218153"/>
            <a:ext cx="936778" cy="2706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13401" y="5751486"/>
            <a:ext cx="7386006" cy="461665"/>
          </a:xfrm>
          <a:prstGeom prst="rect">
            <a:avLst/>
          </a:prstGeom>
          <a:noFill/>
        </p:spPr>
        <p:txBody>
          <a:bodyPr wrap="none" rtlCol="0">
            <a:spAutoFit/>
          </a:bodyPr>
          <a:lstStyle/>
          <a:p>
            <a:r>
              <a:rPr lang="en-US" altLang="ja-JP" sz="2400" dirty="0" smtClean="0"/>
              <a:t>The more</a:t>
            </a:r>
            <a:r>
              <a:rPr kumimoji="1" lang="en-US" altLang="ja-JP" sz="2400" dirty="0" smtClean="0"/>
              <a:t> magnetic atoms  ,  the more substituted atoms.</a:t>
            </a:r>
            <a:endParaRPr kumimoji="1" lang="ja-JP" altLang="en-US" sz="2400" dirty="0"/>
          </a:p>
        </p:txBody>
      </p:sp>
      <p:sp>
        <p:nvSpPr>
          <p:cNvPr id="9" name="テキスト ボックス 8"/>
          <p:cNvSpPr txBox="1"/>
          <p:nvPr/>
        </p:nvSpPr>
        <p:spPr>
          <a:xfrm>
            <a:off x="3968597" y="6211669"/>
            <a:ext cx="5175403" cy="646331"/>
          </a:xfrm>
          <a:prstGeom prst="rect">
            <a:avLst/>
          </a:prstGeom>
          <a:noFill/>
        </p:spPr>
        <p:txBody>
          <a:bodyPr wrap="none" rtlCol="0">
            <a:spAutoFit/>
          </a:bodyPr>
          <a:lstStyle/>
          <a:p>
            <a:r>
              <a:rPr kumimoji="1" lang="en-US" altLang="ja-JP" dirty="0" err="1" smtClean="0"/>
              <a:t>K.Binder</a:t>
            </a:r>
            <a:r>
              <a:rPr kumimoji="1" lang="en-US" altLang="ja-JP" dirty="0" smtClean="0"/>
              <a:t> and </a:t>
            </a:r>
            <a:r>
              <a:rPr kumimoji="1" lang="en-US" altLang="ja-JP" dirty="0" err="1" smtClean="0"/>
              <a:t>D.W.Heermann,Monte</a:t>
            </a:r>
            <a:r>
              <a:rPr kumimoji="1" lang="en-US" altLang="ja-JP" dirty="0" smtClean="0"/>
              <a:t> </a:t>
            </a:r>
            <a:r>
              <a:rPr kumimoji="1" lang="en-US" altLang="ja-JP" dirty="0" err="1" smtClean="0"/>
              <a:t>Calro</a:t>
            </a:r>
            <a:r>
              <a:rPr kumimoji="1" lang="en-US" altLang="ja-JP" dirty="0" smtClean="0"/>
              <a:t> Simulation </a:t>
            </a:r>
          </a:p>
          <a:p>
            <a:r>
              <a:rPr kumimoji="1" lang="en-US" altLang="ja-JP" dirty="0" smtClean="0"/>
              <a:t>in Statistical Physics 2002</a:t>
            </a:r>
            <a:endParaRPr kumimoji="1" lang="ja-JP" altLang="en-US" dirty="0"/>
          </a:p>
        </p:txBody>
      </p:sp>
    </p:spTree>
    <p:extLst>
      <p:ext uri="{BB962C8B-B14F-4D97-AF65-F5344CB8AC3E}">
        <p14:creationId xmlns:p14="http://schemas.microsoft.com/office/powerpoint/2010/main" val="30536237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Percolation in dilute system</a:t>
            </a:r>
            <a:endParaRPr kumimoji="1" lang="ja-JP" altLang="en-US" dirty="0"/>
          </a:p>
        </p:txBody>
      </p:sp>
      <p:pic>
        <p:nvPicPr>
          <p:cNvPr id="8" name="コンテンツ プレースホルダー 7" descr="perco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7143" t="16166" r="17922" b="7857"/>
          <a:stretch/>
        </p:blipFill>
        <p:spPr>
          <a:xfrm>
            <a:off x="1006433" y="2216944"/>
            <a:ext cx="2832040" cy="2346087"/>
          </a:xfrm>
        </p:spPr>
      </p:pic>
      <p:sp>
        <p:nvSpPr>
          <p:cNvPr id="9" name="テキスト ボックス 8"/>
          <p:cNvSpPr txBox="1"/>
          <p:nvPr/>
        </p:nvSpPr>
        <p:spPr>
          <a:xfrm>
            <a:off x="1528485" y="4627604"/>
            <a:ext cx="1850198" cy="369332"/>
          </a:xfrm>
          <a:prstGeom prst="rect">
            <a:avLst/>
          </a:prstGeom>
          <a:noFill/>
        </p:spPr>
        <p:txBody>
          <a:bodyPr wrap="none" rtlCol="0">
            <a:spAutoFit/>
          </a:bodyPr>
          <a:lstStyle/>
          <a:p>
            <a:r>
              <a:rPr kumimoji="1" lang="en-US" altLang="ja-JP" dirty="0" smtClean="0"/>
              <a:t>●: magnetic atom</a:t>
            </a:r>
            <a:endParaRPr kumimoji="1" lang="ja-JP" altLang="en-US" dirty="0"/>
          </a:p>
        </p:txBody>
      </p:sp>
      <p:cxnSp>
        <p:nvCxnSpPr>
          <p:cNvPr id="11" name="直線矢印コネクタ 10"/>
          <p:cNvCxnSpPr/>
          <p:nvPr/>
        </p:nvCxnSpPr>
        <p:spPr>
          <a:xfrm flipV="1">
            <a:off x="4779207" y="1571233"/>
            <a:ext cx="0" cy="17434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a:off x="4779207" y="3314655"/>
            <a:ext cx="33798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flipV="1">
            <a:off x="5941716" y="1721899"/>
            <a:ext cx="1786821" cy="159275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a:off x="5704909" y="3908272"/>
            <a:ext cx="1498991" cy="369332"/>
          </a:xfrm>
          <a:prstGeom prst="rect">
            <a:avLst/>
          </a:prstGeom>
          <a:noFill/>
        </p:spPr>
        <p:txBody>
          <a:bodyPr wrap="none" rtlCol="0">
            <a:spAutoFit/>
          </a:bodyPr>
          <a:lstStyle/>
          <a:p>
            <a:r>
              <a:rPr kumimoji="1" lang="en-US" altLang="ja-JP" dirty="0" smtClean="0"/>
              <a:t>concentration</a:t>
            </a:r>
            <a:endParaRPr kumimoji="1" lang="ja-JP" altLang="en-US" dirty="0"/>
          </a:p>
        </p:txBody>
      </p:sp>
      <p:sp>
        <p:nvSpPr>
          <p:cNvPr id="22" name="テキスト ボックス 21"/>
          <p:cNvSpPr txBox="1"/>
          <p:nvPr/>
        </p:nvSpPr>
        <p:spPr>
          <a:xfrm>
            <a:off x="4262536" y="1115706"/>
            <a:ext cx="461665" cy="2094759"/>
          </a:xfrm>
          <a:prstGeom prst="rect">
            <a:avLst/>
          </a:prstGeom>
          <a:noFill/>
        </p:spPr>
        <p:txBody>
          <a:bodyPr vert="vert270" wrap="none" rtlCol="0" anchor="t" anchorCtr="0">
            <a:spAutoFit/>
          </a:bodyPr>
          <a:lstStyle/>
          <a:p>
            <a:r>
              <a:rPr kumimoji="1" lang="en-US" altLang="ja-JP" dirty="0" smtClean="0"/>
              <a:t>Curie temperature(K)</a:t>
            </a:r>
            <a:endParaRPr kumimoji="1" lang="ja-JP" altLang="en-US" dirty="0"/>
          </a:p>
        </p:txBody>
      </p:sp>
      <p:cxnSp>
        <p:nvCxnSpPr>
          <p:cNvPr id="24" name="直線コネクタ 23"/>
          <p:cNvCxnSpPr/>
          <p:nvPr/>
        </p:nvCxnSpPr>
        <p:spPr>
          <a:xfrm flipV="1">
            <a:off x="5941716" y="1571233"/>
            <a:ext cx="0" cy="1743422"/>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26" name="図 25"/>
          <p:cNvPicPr>
            <a:picLocks noChangeAspect="1"/>
          </p:cNvPicPr>
          <p:nvPr/>
        </p:nvPicPr>
        <p:blipFill>
          <a:blip r:embed="rId4"/>
          <a:stretch>
            <a:fillRect/>
          </a:stretch>
        </p:blipFill>
        <p:spPr>
          <a:xfrm>
            <a:off x="5802345" y="3422650"/>
            <a:ext cx="368300" cy="342900"/>
          </a:xfrm>
          <a:prstGeom prst="rect">
            <a:avLst/>
          </a:prstGeom>
        </p:spPr>
      </p:pic>
      <p:pic>
        <p:nvPicPr>
          <p:cNvPr id="28" name="図 27" descr="ok Sheet1.pdf"/>
          <p:cNvPicPr>
            <a:picLocks noChangeAspect="1"/>
          </p:cNvPicPr>
          <p:nvPr/>
        </p:nvPicPr>
        <p:blipFill rotWithShape="1">
          <a:blip r:embed="rId5">
            <a:extLst>
              <a:ext uri="{28A0092B-C50C-407E-A947-70E740481C1C}">
                <a14:useLocalDpi xmlns:a14="http://schemas.microsoft.com/office/drawing/2010/main" val="0"/>
              </a:ext>
            </a:extLst>
          </a:blip>
          <a:srcRect r="56332" b="79329"/>
          <a:stretch/>
        </p:blipFill>
        <p:spPr>
          <a:xfrm>
            <a:off x="4779207" y="3908272"/>
            <a:ext cx="3773889" cy="2528077"/>
          </a:xfrm>
          <a:prstGeom prst="rect">
            <a:avLst/>
          </a:prstGeom>
        </p:spPr>
      </p:pic>
      <p:sp>
        <p:nvSpPr>
          <p:cNvPr id="29" name="テキスト ボックス 28"/>
          <p:cNvSpPr txBox="1"/>
          <p:nvPr/>
        </p:nvSpPr>
        <p:spPr>
          <a:xfrm>
            <a:off x="4779207" y="6173883"/>
            <a:ext cx="4143645" cy="369332"/>
          </a:xfrm>
          <a:prstGeom prst="rect">
            <a:avLst/>
          </a:prstGeom>
          <a:noFill/>
        </p:spPr>
        <p:txBody>
          <a:bodyPr wrap="none" rtlCol="0">
            <a:spAutoFit/>
          </a:bodyPr>
          <a:lstStyle/>
          <a:p>
            <a:r>
              <a:rPr kumimoji="1" lang="en-US" altLang="ja-JP" dirty="0" smtClean="0"/>
              <a:t>Percolation threshold (nearest-neighbor)</a:t>
            </a:r>
            <a:endParaRPr kumimoji="1" lang="ja-JP" altLang="en-US" dirty="0"/>
          </a:p>
        </p:txBody>
      </p:sp>
      <p:sp>
        <p:nvSpPr>
          <p:cNvPr id="30" name="ドーナツ 29"/>
          <p:cNvSpPr/>
          <p:nvPr/>
        </p:nvSpPr>
        <p:spPr>
          <a:xfrm>
            <a:off x="5802345" y="5694739"/>
            <a:ext cx="1712033" cy="350000"/>
          </a:xfrm>
          <a:prstGeom prst="donu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8917138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スクリーンショット 2014-04-29 16.36.4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19" r="-1934"/>
          <a:stretch/>
        </p:blipFill>
        <p:spPr>
          <a:xfrm>
            <a:off x="-150696" y="995242"/>
            <a:ext cx="4736151" cy="5917835"/>
          </a:xfrm>
        </p:spPr>
      </p:pic>
      <p:sp>
        <p:nvSpPr>
          <p:cNvPr id="2" name="タイトル 1"/>
          <p:cNvSpPr>
            <a:spLocks noGrp="1"/>
          </p:cNvSpPr>
          <p:nvPr>
            <p:ph type="title"/>
          </p:nvPr>
        </p:nvSpPr>
        <p:spPr/>
        <p:txBody>
          <a:bodyPr/>
          <a:lstStyle/>
          <a:p>
            <a:r>
              <a:rPr kumimoji="1" lang="en-US" altLang="ja-JP" dirty="0" smtClean="0"/>
              <a:t>Result(1)</a:t>
            </a:r>
            <a:endParaRPr kumimoji="1" lang="ja-JP" altLang="en-US" dirty="0"/>
          </a:p>
        </p:txBody>
      </p:sp>
      <p:sp>
        <p:nvSpPr>
          <p:cNvPr id="3" name="テキスト ボックス 2"/>
          <p:cNvSpPr txBox="1"/>
          <p:nvPr/>
        </p:nvSpPr>
        <p:spPr>
          <a:xfrm>
            <a:off x="4121991" y="2730704"/>
            <a:ext cx="5002341" cy="3539431"/>
          </a:xfrm>
          <a:prstGeom prst="rect">
            <a:avLst/>
          </a:prstGeom>
          <a:noFill/>
        </p:spPr>
        <p:txBody>
          <a:bodyPr wrap="none" rtlCol="0">
            <a:spAutoFit/>
          </a:bodyPr>
          <a:lstStyle/>
          <a:p>
            <a:r>
              <a:rPr lang="en-US" altLang="ja-JP" sz="2800" dirty="0" smtClean="0"/>
              <a:t>More correct calculation method</a:t>
            </a:r>
          </a:p>
          <a:p>
            <a:r>
              <a:rPr lang="en-US" altLang="ja-JP" sz="2800" dirty="0" smtClean="0"/>
              <a:t> is </a:t>
            </a:r>
            <a:r>
              <a:rPr kumimoji="1" lang="en-US" altLang="ja-JP" sz="2800" dirty="0" smtClean="0"/>
              <a:t>MCS which can take</a:t>
            </a:r>
          </a:p>
          <a:p>
            <a:r>
              <a:rPr kumimoji="1" lang="en-US" altLang="ja-JP" sz="2800" dirty="0" smtClean="0"/>
              <a:t> the magnetic percolation effect</a:t>
            </a:r>
          </a:p>
          <a:p>
            <a:r>
              <a:rPr kumimoji="1" lang="en-US" altLang="ja-JP" sz="2800" dirty="0" smtClean="0"/>
              <a:t> into consideration.</a:t>
            </a:r>
          </a:p>
          <a:p>
            <a:endParaRPr lang="en-US" altLang="ja-JP" sz="2800" dirty="0"/>
          </a:p>
          <a:p>
            <a:r>
              <a:rPr kumimoji="1" lang="en-US" altLang="ja-JP" sz="2800" dirty="0" smtClean="0"/>
              <a:t>So we often use </a:t>
            </a:r>
            <a:r>
              <a:rPr lang="en-US" altLang="ja-JP" sz="2800" dirty="0" smtClean="0"/>
              <a:t>MCS</a:t>
            </a:r>
            <a:r>
              <a:rPr kumimoji="1" lang="en-US" altLang="ja-JP" sz="2800" dirty="0" smtClean="0"/>
              <a:t> </a:t>
            </a:r>
          </a:p>
          <a:p>
            <a:r>
              <a:rPr kumimoji="1" lang="en-US" altLang="ja-JP" sz="2800" dirty="0" smtClean="0"/>
              <a:t>In order </a:t>
            </a:r>
            <a:r>
              <a:rPr lang="en-US" altLang="ja-JP" sz="2800" dirty="0" smtClean="0"/>
              <a:t>to u</a:t>
            </a:r>
            <a:r>
              <a:rPr kumimoji="1" lang="en-US" altLang="ja-JP" sz="2800" dirty="0" smtClean="0"/>
              <a:t>nderstand</a:t>
            </a:r>
          </a:p>
          <a:p>
            <a:r>
              <a:rPr kumimoji="1" lang="en-US" altLang="ja-JP" sz="2800" dirty="0" smtClean="0"/>
              <a:t> magnetic property of DMS</a:t>
            </a:r>
            <a:endParaRPr kumimoji="1" lang="ja-JP" altLang="en-US" sz="2800" dirty="0"/>
          </a:p>
        </p:txBody>
      </p:sp>
      <p:sp>
        <p:nvSpPr>
          <p:cNvPr id="5" name="ドーナツ 4"/>
          <p:cNvSpPr/>
          <p:nvPr/>
        </p:nvSpPr>
        <p:spPr>
          <a:xfrm>
            <a:off x="2400367" y="2515776"/>
            <a:ext cx="753479" cy="516261"/>
          </a:xfrm>
          <a:prstGeom prst="donu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ドーナツ 5"/>
          <p:cNvSpPr/>
          <p:nvPr/>
        </p:nvSpPr>
        <p:spPr>
          <a:xfrm>
            <a:off x="2400367" y="5050577"/>
            <a:ext cx="904174" cy="645712"/>
          </a:xfrm>
          <a:prstGeom prst="donu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2150732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a:t>
            </a:r>
            <a:r>
              <a:rPr kumimoji="1" lang="en-US" altLang="ja-JP" dirty="0" smtClean="0"/>
              <a:t>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Introduction</a:t>
            </a:r>
          </a:p>
          <a:p>
            <a:pPr marL="0" indent="0">
              <a:buNone/>
            </a:pPr>
            <a:r>
              <a:rPr lang="en-US" altLang="ja-JP" dirty="0"/>
              <a:t> </a:t>
            </a:r>
            <a:r>
              <a:rPr lang="en-US" altLang="ja-JP" dirty="0" smtClean="0"/>
              <a:t> -First-principles calculation</a:t>
            </a:r>
          </a:p>
          <a:p>
            <a:pPr marL="0" indent="0">
              <a:buNone/>
            </a:pPr>
            <a:r>
              <a:rPr kumimoji="1" lang="en-US" altLang="ja-JP" dirty="0"/>
              <a:t> </a:t>
            </a:r>
            <a:r>
              <a:rPr kumimoji="1" lang="en-US" altLang="ja-JP" dirty="0" smtClean="0"/>
              <a:t> </a:t>
            </a:r>
            <a:r>
              <a:rPr lang="en-US" altLang="ja-JP" dirty="0" smtClean="0"/>
              <a:t>-Dilute magnetic semiconductor (DMS)</a:t>
            </a:r>
          </a:p>
          <a:p>
            <a:r>
              <a:rPr lang="en-US" altLang="ja-JP" dirty="0"/>
              <a:t>C</a:t>
            </a:r>
            <a:r>
              <a:rPr lang="en-US" altLang="ja-JP" dirty="0" smtClean="0"/>
              <a:t>alculation method for Curie temperature</a:t>
            </a:r>
          </a:p>
          <a:p>
            <a:r>
              <a:rPr lang="en-US" altLang="ja-JP" dirty="0" smtClean="0">
                <a:solidFill>
                  <a:srgbClr val="FF0000"/>
                </a:solidFill>
              </a:rPr>
              <a:t>Ferromagnetic mechanisms in DMS </a:t>
            </a:r>
            <a:endParaRPr kumimoji="1" lang="en-US" altLang="ja-JP" dirty="0" smtClean="0">
              <a:solidFill>
                <a:srgbClr val="FF0000"/>
              </a:solidFill>
            </a:endParaRPr>
          </a:p>
          <a:p>
            <a:r>
              <a:rPr lang="en-US" altLang="ja-JP" dirty="0" smtClean="0"/>
              <a:t>Summery</a:t>
            </a:r>
          </a:p>
          <a:p>
            <a:r>
              <a:rPr kumimoji="1" lang="en-US" altLang="ja-JP" dirty="0" smtClean="0"/>
              <a:t>Future work</a:t>
            </a:r>
            <a:endParaRPr kumimoji="1" lang="ja-JP" altLang="en-US" dirty="0"/>
          </a:p>
        </p:txBody>
      </p:sp>
    </p:spTree>
    <p:extLst>
      <p:ext uri="{BB962C8B-B14F-4D97-AF65-F5344CB8AC3E}">
        <p14:creationId xmlns:p14="http://schemas.microsoft.com/office/powerpoint/2010/main" val="29726343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7"/>
            <a:ext cx="9144000" cy="1143001"/>
          </a:xfrm>
        </p:spPr>
        <p:txBody>
          <a:bodyPr>
            <a:normAutofit fontScale="90000"/>
          </a:bodyPr>
          <a:lstStyle/>
          <a:p>
            <a:r>
              <a:rPr kumimoji="1" lang="en-US" altLang="ja-JP" dirty="0" smtClean="0"/>
              <a:t>Electronic structure by crystal field theory</a:t>
            </a:r>
            <a:endParaRPr kumimoji="1" lang="ja-JP" altLang="en-US" dirty="0"/>
          </a:p>
        </p:txBody>
      </p:sp>
      <p:pic>
        <p:nvPicPr>
          <p:cNvPr id="6" name="図 5" descr="594px-Gallium-arsenide-unit-cell-3D-ball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284" y="1786970"/>
            <a:ext cx="1746381" cy="1764021"/>
          </a:xfrm>
          <a:prstGeom prst="rect">
            <a:avLst/>
          </a:prstGeom>
          <a:ln>
            <a:solidFill>
              <a:srgbClr val="FFFFFF"/>
            </a:solidFill>
          </a:ln>
        </p:spPr>
      </p:pic>
      <p:pic>
        <p:nvPicPr>
          <p:cNvPr id="7" name="図 6" descr="Dorbit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996" y="1179080"/>
            <a:ext cx="4045838" cy="2371911"/>
          </a:xfrm>
          <a:prstGeom prst="rect">
            <a:avLst/>
          </a:prstGeom>
          <a:ln>
            <a:noFill/>
          </a:ln>
        </p:spPr>
      </p:pic>
      <p:cxnSp>
        <p:nvCxnSpPr>
          <p:cNvPr id="9" name="直線コネクタ 8"/>
          <p:cNvCxnSpPr/>
          <p:nvPr/>
        </p:nvCxnSpPr>
        <p:spPr>
          <a:xfrm>
            <a:off x="1452284" y="5502862"/>
            <a:ext cx="1440866"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flipV="1">
            <a:off x="3325482" y="4679784"/>
            <a:ext cx="1614042" cy="2351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flipV="1">
            <a:off x="3325482" y="4429189"/>
            <a:ext cx="1614042" cy="235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flipV="1">
            <a:off x="3325482" y="4926913"/>
            <a:ext cx="1614042" cy="2351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flipV="1">
            <a:off x="3325482" y="6114291"/>
            <a:ext cx="1614042" cy="2351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3325482" y="6349456"/>
            <a:ext cx="161404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1952288" y="5012481"/>
            <a:ext cx="463739" cy="369332"/>
          </a:xfrm>
          <a:prstGeom prst="rect">
            <a:avLst/>
          </a:prstGeom>
          <a:noFill/>
        </p:spPr>
        <p:txBody>
          <a:bodyPr wrap="none" rtlCol="0">
            <a:spAutoFit/>
          </a:bodyPr>
          <a:lstStyle/>
          <a:p>
            <a:r>
              <a:rPr kumimoji="1" lang="ja-JP" altLang="en-US" smtClean="0"/>
              <a:t>３</a:t>
            </a:r>
            <a:r>
              <a:rPr kumimoji="1" lang="en-US" altLang="ja-JP" dirty="0" smtClean="0"/>
              <a:t>d</a:t>
            </a:r>
            <a:endParaRPr kumimoji="1" lang="ja-JP" altLang="en-US" dirty="0"/>
          </a:p>
        </p:txBody>
      </p:sp>
      <p:sp>
        <p:nvSpPr>
          <p:cNvPr id="24" name="テキスト ボックス 23"/>
          <p:cNvSpPr txBox="1"/>
          <p:nvPr/>
        </p:nvSpPr>
        <p:spPr>
          <a:xfrm>
            <a:off x="4939524" y="3550991"/>
            <a:ext cx="2763046" cy="461665"/>
          </a:xfrm>
          <a:prstGeom prst="rect">
            <a:avLst/>
          </a:prstGeom>
          <a:noFill/>
        </p:spPr>
        <p:txBody>
          <a:bodyPr wrap="none" rtlCol="0">
            <a:spAutoFit/>
          </a:bodyPr>
          <a:lstStyle/>
          <a:p>
            <a:r>
              <a:rPr kumimoji="1" lang="en-US" altLang="ja-JP" sz="2400" dirty="0" smtClean="0"/>
              <a:t>A series of 3d orbital</a:t>
            </a:r>
            <a:endParaRPr kumimoji="1" lang="ja-JP" altLang="en-US" sz="2400" dirty="0"/>
          </a:p>
        </p:txBody>
      </p:sp>
      <p:pic>
        <p:nvPicPr>
          <p:cNvPr id="28" name="図 27"/>
          <p:cNvPicPr>
            <a:picLocks noChangeAspect="1"/>
          </p:cNvPicPr>
          <p:nvPr/>
        </p:nvPicPr>
        <p:blipFill>
          <a:blip r:embed="rId5"/>
          <a:stretch>
            <a:fillRect/>
          </a:stretch>
        </p:blipFill>
        <p:spPr>
          <a:xfrm>
            <a:off x="7340600" y="4286919"/>
            <a:ext cx="1346200" cy="1206500"/>
          </a:xfrm>
          <a:prstGeom prst="rect">
            <a:avLst/>
          </a:prstGeom>
        </p:spPr>
      </p:pic>
      <p:cxnSp>
        <p:nvCxnSpPr>
          <p:cNvPr id="30" name="直線矢印コネクタ 29"/>
          <p:cNvCxnSpPr/>
          <p:nvPr/>
        </p:nvCxnSpPr>
        <p:spPr>
          <a:xfrm flipV="1">
            <a:off x="3809566" y="6137807"/>
            <a:ext cx="0" cy="5041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flipV="1">
            <a:off x="4475718" y="5773468"/>
            <a:ext cx="0" cy="5160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flipV="1">
            <a:off x="4475718" y="4459671"/>
            <a:ext cx="0" cy="478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p:nvPr/>
        </p:nvCxnSpPr>
        <p:spPr>
          <a:xfrm flipV="1">
            <a:off x="3809566" y="4703300"/>
            <a:ext cx="0" cy="497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直線コネクタ 37"/>
          <p:cNvCxnSpPr/>
          <p:nvPr/>
        </p:nvCxnSpPr>
        <p:spPr>
          <a:xfrm flipV="1">
            <a:off x="2893150" y="4679784"/>
            <a:ext cx="432332" cy="813635"/>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40" name="直線コネクタ 39"/>
          <p:cNvCxnSpPr/>
          <p:nvPr/>
        </p:nvCxnSpPr>
        <p:spPr>
          <a:xfrm>
            <a:off x="2893150" y="5493419"/>
            <a:ext cx="432332" cy="644388"/>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43" name="テキスト ボックス 42"/>
          <p:cNvSpPr txBox="1"/>
          <p:nvPr/>
        </p:nvSpPr>
        <p:spPr>
          <a:xfrm>
            <a:off x="1103317" y="6183912"/>
            <a:ext cx="1570712" cy="461665"/>
          </a:xfrm>
          <a:prstGeom prst="rect">
            <a:avLst/>
          </a:prstGeom>
          <a:noFill/>
        </p:spPr>
        <p:txBody>
          <a:bodyPr wrap="none" rtlCol="0">
            <a:spAutoFit/>
          </a:bodyPr>
          <a:lstStyle/>
          <a:p>
            <a:r>
              <a:rPr kumimoji="1" lang="en-US" altLang="ja-JP" sz="2400" dirty="0" smtClean="0"/>
              <a:t>Fund</a:t>
            </a:r>
            <a:r>
              <a:rPr lang="en-US" altLang="ja-JP" sz="2400" dirty="0" smtClean="0"/>
              <a:t>’s rule</a:t>
            </a:r>
            <a:endParaRPr kumimoji="1" lang="ja-JP" altLang="en-US" sz="2400" dirty="0"/>
          </a:p>
        </p:txBody>
      </p:sp>
      <p:sp>
        <p:nvSpPr>
          <p:cNvPr id="3" name="テキスト ボックス 2"/>
          <p:cNvSpPr txBox="1"/>
          <p:nvPr/>
        </p:nvSpPr>
        <p:spPr>
          <a:xfrm>
            <a:off x="927660" y="3747825"/>
            <a:ext cx="2711800" cy="461665"/>
          </a:xfrm>
          <a:prstGeom prst="rect">
            <a:avLst/>
          </a:prstGeom>
          <a:noFill/>
        </p:spPr>
        <p:txBody>
          <a:bodyPr wrap="none" rtlCol="0">
            <a:spAutoFit/>
          </a:bodyPr>
          <a:lstStyle/>
          <a:p>
            <a:r>
              <a:rPr kumimoji="1" lang="en-US" altLang="ja-JP" sz="2400" dirty="0" smtClean="0"/>
              <a:t>Zinc-blend structure</a:t>
            </a:r>
            <a:endParaRPr kumimoji="1" lang="ja-JP" altLang="en-US" sz="2400" dirty="0"/>
          </a:p>
        </p:txBody>
      </p:sp>
      <p:sp>
        <p:nvSpPr>
          <p:cNvPr id="4" name="テキスト ボックス 3"/>
          <p:cNvSpPr txBox="1"/>
          <p:nvPr/>
        </p:nvSpPr>
        <p:spPr>
          <a:xfrm>
            <a:off x="5891297" y="6349456"/>
            <a:ext cx="3175569" cy="369332"/>
          </a:xfrm>
          <a:prstGeom prst="rect">
            <a:avLst/>
          </a:prstGeom>
          <a:noFill/>
        </p:spPr>
        <p:txBody>
          <a:bodyPr wrap="none" rtlCol="0">
            <a:spAutoFit/>
          </a:bodyPr>
          <a:lstStyle/>
          <a:p>
            <a:r>
              <a:rPr kumimoji="1" lang="en-US" altLang="ja-JP" dirty="0" smtClean="0"/>
              <a:t>Crystal field theory:</a:t>
            </a:r>
            <a:r>
              <a:rPr kumimoji="1" lang="ja-JP" altLang="en-US" dirty="0" smtClean="0"/>
              <a:t>結晶場理論</a:t>
            </a:r>
            <a:endParaRPr kumimoji="1" lang="ja-JP" altLang="en-US" dirty="0"/>
          </a:p>
        </p:txBody>
      </p:sp>
      <p:pic>
        <p:nvPicPr>
          <p:cNvPr id="5" name="図 4"/>
          <p:cNvPicPr>
            <a:picLocks noChangeAspect="1"/>
          </p:cNvPicPr>
          <p:nvPr/>
        </p:nvPicPr>
        <p:blipFill>
          <a:blip r:embed="rId6"/>
          <a:stretch>
            <a:fillRect/>
          </a:stretch>
        </p:blipFill>
        <p:spPr>
          <a:xfrm>
            <a:off x="5128155" y="4536902"/>
            <a:ext cx="1866459" cy="369190"/>
          </a:xfrm>
          <a:prstGeom prst="rect">
            <a:avLst/>
          </a:prstGeom>
        </p:spPr>
      </p:pic>
      <p:pic>
        <p:nvPicPr>
          <p:cNvPr id="14" name="図 13"/>
          <p:cNvPicPr>
            <a:picLocks noChangeAspect="1"/>
          </p:cNvPicPr>
          <p:nvPr/>
        </p:nvPicPr>
        <p:blipFill>
          <a:blip r:embed="rId7"/>
          <a:stretch>
            <a:fillRect/>
          </a:stretch>
        </p:blipFill>
        <p:spPr>
          <a:xfrm>
            <a:off x="5179113" y="5948962"/>
            <a:ext cx="2057400" cy="469900"/>
          </a:xfrm>
          <a:prstGeom prst="rect">
            <a:avLst/>
          </a:prstGeom>
        </p:spPr>
      </p:pic>
    </p:spTree>
    <p:extLst>
      <p:ext uri="{BB962C8B-B14F-4D97-AF65-F5344CB8AC3E}">
        <p14:creationId xmlns:p14="http://schemas.microsoft.com/office/powerpoint/2010/main" val="26531280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Density of </a:t>
            </a:r>
            <a:r>
              <a:rPr lang="en-US" altLang="ja-JP" dirty="0" smtClean="0"/>
              <a:t>state by KKR-CPA method</a:t>
            </a:r>
            <a:endParaRPr kumimoji="1" lang="ja-JP" altLang="en-US" dirty="0"/>
          </a:p>
        </p:txBody>
      </p:sp>
      <p:pic>
        <p:nvPicPr>
          <p:cNvPr id="6" name="コンテンツ プレースホルダー 5" descr="スクリーンショット 2014-04-28 15.57.41.png"/>
          <p:cNvPicPr>
            <a:picLocks noGrp="1" noChangeAspect="1"/>
          </p:cNvPicPr>
          <p:nvPr>
            <p:ph idx="1"/>
          </p:nvPr>
        </p:nvPicPr>
        <p:blipFill rotWithShape="1">
          <a:blip r:embed="rId3">
            <a:extLst>
              <a:ext uri="{28A0092B-C50C-407E-A947-70E740481C1C}">
                <a14:useLocalDpi xmlns:a14="http://schemas.microsoft.com/office/drawing/2010/main" val="0"/>
              </a:ext>
            </a:extLst>
          </a:blip>
          <a:srcRect t="-2176"/>
          <a:stretch/>
        </p:blipFill>
        <p:spPr>
          <a:xfrm>
            <a:off x="457200" y="1128792"/>
            <a:ext cx="6439047" cy="4118164"/>
          </a:xfrm>
        </p:spPr>
      </p:pic>
      <p:sp>
        <p:nvSpPr>
          <p:cNvPr id="7" name="テキスト ボックス 6"/>
          <p:cNvSpPr txBox="1"/>
          <p:nvPr/>
        </p:nvSpPr>
        <p:spPr>
          <a:xfrm>
            <a:off x="4844588" y="6478135"/>
            <a:ext cx="3015857" cy="369332"/>
          </a:xfrm>
          <a:prstGeom prst="rect">
            <a:avLst/>
          </a:prstGeom>
          <a:noFill/>
        </p:spPr>
        <p:txBody>
          <a:bodyPr wrap="none" rtlCol="0">
            <a:spAutoFit/>
          </a:bodyPr>
          <a:lstStyle/>
          <a:p>
            <a:r>
              <a:rPr kumimoji="1" lang="en-US" altLang="ja-JP" dirty="0" smtClean="0"/>
              <a:t>Rev. Mod. Phys. 82,1650 2010</a:t>
            </a:r>
            <a:endParaRPr kumimoji="1" lang="ja-JP" altLang="en-US" dirty="0"/>
          </a:p>
        </p:txBody>
      </p:sp>
      <p:pic>
        <p:nvPicPr>
          <p:cNvPr id="5" name="図 4" descr="periodic_nocolor.jpg"/>
          <p:cNvPicPr>
            <a:picLocks noChangeAspect="1"/>
          </p:cNvPicPr>
          <p:nvPr/>
        </p:nvPicPr>
        <p:blipFill rotWithShape="1">
          <a:blip r:embed="rId4">
            <a:extLst>
              <a:ext uri="{28A0092B-C50C-407E-A947-70E740481C1C}">
                <a14:useLocalDpi xmlns:a14="http://schemas.microsoft.com/office/drawing/2010/main" val="0"/>
              </a:ext>
            </a:extLst>
          </a:blip>
          <a:srcRect l="65595" t="22796" r="14692" b="33534"/>
          <a:stretch/>
        </p:blipFill>
        <p:spPr>
          <a:xfrm>
            <a:off x="7030112" y="3286963"/>
            <a:ext cx="1802559" cy="2821981"/>
          </a:xfrm>
          <a:prstGeom prst="rect">
            <a:avLst/>
          </a:prstGeom>
        </p:spPr>
      </p:pic>
      <p:sp>
        <p:nvSpPr>
          <p:cNvPr id="3" name="フレーム 2"/>
          <p:cNvSpPr/>
          <p:nvPr/>
        </p:nvSpPr>
        <p:spPr>
          <a:xfrm>
            <a:off x="7931392" y="3286963"/>
            <a:ext cx="541250" cy="2272311"/>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7330364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Ferromagnetic mechanism</a:t>
            </a:r>
            <a:endParaRPr kumimoji="1" lang="ja-JP" altLang="en-US" dirty="0"/>
          </a:p>
        </p:txBody>
      </p:sp>
      <p:pic>
        <p:nvPicPr>
          <p:cNvPr id="4" name="図 3" descr="スクリーンショット 2014-04-29 16.40.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674"/>
            <a:ext cx="4297537" cy="2711815"/>
          </a:xfrm>
          <a:prstGeom prst="rect">
            <a:avLst/>
          </a:prstGeom>
        </p:spPr>
      </p:pic>
      <p:pic>
        <p:nvPicPr>
          <p:cNvPr id="6" name="図 5" descr="スクリーンショット 2014-04-29 16.41.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12307"/>
            <a:ext cx="4297537" cy="2645693"/>
          </a:xfrm>
          <a:prstGeom prst="rect">
            <a:avLst/>
          </a:prstGeom>
        </p:spPr>
      </p:pic>
      <p:sp>
        <p:nvSpPr>
          <p:cNvPr id="7" name="テキスト ボックス 6"/>
          <p:cNvSpPr txBox="1"/>
          <p:nvPr/>
        </p:nvSpPr>
        <p:spPr>
          <a:xfrm>
            <a:off x="4295231" y="1828223"/>
            <a:ext cx="4957908" cy="1938992"/>
          </a:xfrm>
          <a:prstGeom prst="rect">
            <a:avLst/>
          </a:prstGeom>
          <a:noFill/>
        </p:spPr>
        <p:txBody>
          <a:bodyPr wrap="square" rtlCol="0">
            <a:spAutoFit/>
          </a:bodyPr>
          <a:lstStyle/>
          <a:p>
            <a:r>
              <a:rPr kumimoji="1" lang="en-US" altLang="ja-JP" sz="2400" dirty="0" smtClean="0"/>
              <a:t>When the Fermi level is </a:t>
            </a:r>
          </a:p>
          <a:p>
            <a:r>
              <a:rPr lang="en-US" altLang="ja-JP" sz="2400" dirty="0" smtClean="0"/>
              <a:t>Within the partially occupied band of</a:t>
            </a:r>
          </a:p>
          <a:p>
            <a:r>
              <a:rPr lang="en-US" altLang="ja-JP" sz="2400" dirty="0" smtClean="0"/>
              <a:t> the impurity state ,the energy gain</a:t>
            </a:r>
          </a:p>
          <a:p>
            <a:r>
              <a:rPr lang="en-US" altLang="ja-JP" sz="2400" dirty="0"/>
              <a:t>c</a:t>
            </a:r>
            <a:r>
              <a:rPr lang="en-US" altLang="ja-JP" sz="2400" dirty="0" smtClean="0"/>
              <a:t>aused by the </a:t>
            </a:r>
            <a:r>
              <a:rPr lang="en-US" altLang="ja-JP" sz="2400" b="1" u="sng" dirty="0" smtClean="0"/>
              <a:t>double-exchange mechanism</a:t>
            </a:r>
            <a:r>
              <a:rPr lang="en-US" altLang="ja-JP" sz="2400" u="sng" dirty="0" smtClean="0"/>
              <a:t> </a:t>
            </a:r>
            <a:endParaRPr kumimoji="1" lang="ja-JP" altLang="en-US" sz="2400" u="sng" dirty="0"/>
          </a:p>
        </p:txBody>
      </p:sp>
      <p:sp>
        <p:nvSpPr>
          <p:cNvPr id="9" name="テキスト ボックス 8"/>
          <p:cNvSpPr txBox="1"/>
          <p:nvPr/>
        </p:nvSpPr>
        <p:spPr>
          <a:xfrm>
            <a:off x="4105309" y="4501042"/>
            <a:ext cx="5132234" cy="1200328"/>
          </a:xfrm>
          <a:prstGeom prst="rect">
            <a:avLst/>
          </a:prstGeom>
          <a:noFill/>
        </p:spPr>
        <p:txBody>
          <a:bodyPr wrap="none" rtlCol="0">
            <a:spAutoFit/>
          </a:bodyPr>
          <a:lstStyle/>
          <a:p>
            <a:r>
              <a:rPr lang="en-US" altLang="ja-JP" sz="2400" dirty="0" smtClean="0"/>
              <a:t> </a:t>
            </a:r>
            <a:r>
              <a:rPr lang="en-US" altLang="ja-JP" sz="2400" b="1" u="sng" dirty="0" smtClean="0"/>
              <a:t>p-d exchange mechanism </a:t>
            </a:r>
            <a:r>
              <a:rPr lang="en-US" altLang="ja-JP" sz="2400" dirty="0" smtClean="0"/>
              <a:t>is dominant </a:t>
            </a:r>
            <a:endParaRPr lang="en-US" altLang="ja-JP" sz="2400" b="1" u="sng" dirty="0" smtClean="0"/>
          </a:p>
          <a:p>
            <a:r>
              <a:rPr lang="en-US" altLang="ja-JP" sz="2400" dirty="0" smtClean="0"/>
              <a:t>when</a:t>
            </a:r>
            <a:r>
              <a:rPr kumimoji="1" lang="en-US" altLang="ja-JP" sz="2400" dirty="0" smtClean="0"/>
              <a:t> d majority level lies below or</a:t>
            </a:r>
          </a:p>
          <a:p>
            <a:r>
              <a:rPr lang="en-US" altLang="ja-JP" sz="2400" dirty="0" smtClean="0"/>
              <a:t>At the lower edge of the As p band.</a:t>
            </a:r>
          </a:p>
        </p:txBody>
      </p:sp>
      <p:sp>
        <p:nvSpPr>
          <p:cNvPr id="3" name="テキスト ボックス 2"/>
          <p:cNvSpPr txBox="1"/>
          <p:nvPr/>
        </p:nvSpPr>
        <p:spPr>
          <a:xfrm>
            <a:off x="5776698" y="6211669"/>
            <a:ext cx="3369094" cy="646331"/>
          </a:xfrm>
          <a:prstGeom prst="rect">
            <a:avLst/>
          </a:prstGeom>
          <a:noFill/>
        </p:spPr>
        <p:txBody>
          <a:bodyPr wrap="none" rtlCol="0">
            <a:spAutoFit/>
          </a:bodyPr>
          <a:lstStyle/>
          <a:p>
            <a:r>
              <a:rPr lang="en-US" altLang="ja-JP" dirty="0" err="1" smtClean="0"/>
              <a:t>Zener</a:t>
            </a:r>
            <a:r>
              <a:rPr lang="en-US" altLang="ja-JP" dirty="0" smtClean="0"/>
              <a:t>, C., 1951a,Phys.Rev.82,403.</a:t>
            </a:r>
          </a:p>
          <a:p>
            <a:r>
              <a:rPr kumimoji="1" lang="en-US" altLang="ja-JP" dirty="0" err="1" smtClean="0"/>
              <a:t>Zener</a:t>
            </a:r>
            <a:r>
              <a:rPr lang="en-US" altLang="ja-JP" dirty="0" smtClean="0"/>
              <a:t>, C., 1951b,Phys.Rev.82,430.</a:t>
            </a:r>
            <a:endParaRPr kumimoji="1" lang="ja-JP" altLang="en-US" dirty="0"/>
          </a:p>
        </p:txBody>
      </p:sp>
    </p:spTree>
    <p:extLst>
      <p:ext uri="{BB962C8B-B14F-4D97-AF65-F5344CB8AC3E}">
        <p14:creationId xmlns:p14="http://schemas.microsoft.com/office/powerpoint/2010/main" val="22545303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fontScale="90000"/>
          </a:bodyPr>
          <a:lstStyle/>
          <a:p>
            <a:r>
              <a:rPr lang="en-US" altLang="ja-JP" dirty="0" smtClean="0"/>
              <a:t>Exchange interaction</a:t>
            </a:r>
            <a:br>
              <a:rPr lang="en-US" altLang="ja-JP" dirty="0" smtClean="0"/>
            </a:br>
            <a:r>
              <a:rPr lang="en-US" altLang="ja-JP" dirty="0" smtClean="0"/>
              <a:t> in (</a:t>
            </a:r>
            <a:r>
              <a:rPr lang="en-US" altLang="ja-JP" dirty="0" err="1" smtClean="0"/>
              <a:t>Ga,Mn</a:t>
            </a:r>
            <a:r>
              <a:rPr lang="en-US" altLang="ja-JP" dirty="0" smtClean="0"/>
              <a:t>)N and (</a:t>
            </a:r>
            <a:r>
              <a:rPr lang="en-US" altLang="ja-JP" dirty="0" err="1" smtClean="0"/>
              <a:t>Ga,Mn</a:t>
            </a:r>
            <a:r>
              <a:rPr lang="en-US" altLang="ja-JP" dirty="0" smtClean="0"/>
              <a:t>)As</a:t>
            </a:r>
            <a:endParaRPr kumimoji="1" lang="ja-JP" altLang="en-US" dirty="0"/>
          </a:p>
        </p:txBody>
      </p:sp>
      <p:pic>
        <p:nvPicPr>
          <p:cNvPr id="4" name="コンテンツ プレースホルダー 3" descr="スクリーンショット 2014-04-28 20.15.40.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050" r="306"/>
          <a:stretch/>
        </p:blipFill>
        <p:spPr>
          <a:xfrm>
            <a:off x="228990" y="1587620"/>
            <a:ext cx="3830383" cy="4986690"/>
          </a:xfrm>
        </p:spPr>
      </p:pic>
      <p:sp>
        <p:nvSpPr>
          <p:cNvPr id="5" name="テキスト ボックス 4"/>
          <p:cNvSpPr txBox="1"/>
          <p:nvPr/>
        </p:nvSpPr>
        <p:spPr>
          <a:xfrm>
            <a:off x="4299361" y="6264472"/>
            <a:ext cx="4387439" cy="369332"/>
          </a:xfrm>
          <a:prstGeom prst="rect">
            <a:avLst/>
          </a:prstGeom>
          <a:noFill/>
        </p:spPr>
        <p:txBody>
          <a:bodyPr wrap="none" rtlCol="0">
            <a:spAutoFit/>
          </a:bodyPr>
          <a:lstStyle/>
          <a:p>
            <a:r>
              <a:rPr kumimoji="1" lang="en-US" altLang="ja-JP" dirty="0" smtClean="0"/>
              <a:t>[1] </a:t>
            </a:r>
            <a:r>
              <a:rPr lang="pl-PL" altLang="ja-JP" dirty="0"/>
              <a:t>PHYSICAL REVIEW B 70, 201202(R) (2004)</a:t>
            </a:r>
            <a:endParaRPr kumimoji="1" lang="ja-JP" altLang="en-US" dirty="0"/>
          </a:p>
        </p:txBody>
      </p:sp>
      <p:sp>
        <p:nvSpPr>
          <p:cNvPr id="6" name="テキスト ボックス 5"/>
          <p:cNvSpPr txBox="1"/>
          <p:nvPr/>
        </p:nvSpPr>
        <p:spPr>
          <a:xfrm>
            <a:off x="3688660" y="4448414"/>
            <a:ext cx="5323843" cy="1569660"/>
          </a:xfrm>
          <a:prstGeom prst="rect">
            <a:avLst/>
          </a:prstGeom>
          <a:noFill/>
        </p:spPr>
        <p:txBody>
          <a:bodyPr wrap="none" rtlCol="0">
            <a:spAutoFit/>
          </a:bodyPr>
          <a:lstStyle/>
          <a:p>
            <a:r>
              <a:rPr lang="en-US" altLang="ja-JP" sz="2400" dirty="0" smtClean="0"/>
              <a:t>In the case of (</a:t>
            </a:r>
            <a:r>
              <a:rPr lang="en-US" altLang="ja-JP" sz="2400" dirty="0" err="1" smtClean="0"/>
              <a:t>Ga,Mn</a:t>
            </a:r>
            <a:r>
              <a:rPr lang="en-US" altLang="ja-JP" sz="2400" dirty="0" smtClean="0"/>
              <a:t>)As, where </a:t>
            </a:r>
          </a:p>
          <a:p>
            <a:r>
              <a:rPr lang="en-US" altLang="ja-JP" sz="2400" dirty="0"/>
              <a:t>t</a:t>
            </a:r>
            <a:r>
              <a:rPr lang="en-US" altLang="ja-JP" sz="2400" dirty="0" smtClean="0"/>
              <a:t>he p-d exchange mechanism dominates, </a:t>
            </a:r>
          </a:p>
          <a:p>
            <a:r>
              <a:rPr lang="en-US" altLang="ja-JP" sz="2400" dirty="0"/>
              <a:t>t</a:t>
            </a:r>
            <a:r>
              <a:rPr lang="en-US" altLang="ja-JP" sz="2400" dirty="0" smtClean="0"/>
              <a:t>he interaction range is </a:t>
            </a:r>
          </a:p>
          <a:p>
            <a:r>
              <a:rPr lang="en-US" altLang="ja-JP" sz="2400" dirty="0" smtClean="0"/>
              <a:t>weaker but long ranged.</a:t>
            </a:r>
          </a:p>
        </p:txBody>
      </p:sp>
      <p:sp>
        <p:nvSpPr>
          <p:cNvPr id="7" name="テキスト ボックス 6"/>
          <p:cNvSpPr txBox="1"/>
          <p:nvPr/>
        </p:nvSpPr>
        <p:spPr>
          <a:xfrm>
            <a:off x="3896833" y="1675428"/>
            <a:ext cx="5012760" cy="1938992"/>
          </a:xfrm>
          <a:prstGeom prst="rect">
            <a:avLst/>
          </a:prstGeom>
          <a:noFill/>
        </p:spPr>
        <p:txBody>
          <a:bodyPr wrap="none" rtlCol="0">
            <a:spAutoFit/>
          </a:bodyPr>
          <a:lstStyle/>
          <a:p>
            <a:r>
              <a:rPr lang="en-US" altLang="ja-JP" sz="2400" dirty="0" smtClean="0"/>
              <a:t>The range of the exchange interaction</a:t>
            </a:r>
          </a:p>
          <a:p>
            <a:r>
              <a:rPr lang="en-US" altLang="ja-JP" sz="2400" dirty="0" smtClean="0"/>
              <a:t> in (</a:t>
            </a:r>
            <a:r>
              <a:rPr lang="en-US" altLang="ja-JP" sz="2400" dirty="0" err="1" smtClean="0"/>
              <a:t>Ga,Mn</a:t>
            </a:r>
            <a:r>
              <a:rPr lang="en-US" altLang="ja-JP" sz="2400" dirty="0" smtClean="0"/>
              <a:t>)N, </a:t>
            </a:r>
          </a:p>
          <a:p>
            <a:r>
              <a:rPr lang="en-US" altLang="ja-JP" sz="2400" dirty="0" smtClean="0"/>
              <a:t>being dominated </a:t>
            </a:r>
          </a:p>
          <a:p>
            <a:r>
              <a:rPr lang="en-US" altLang="ja-JP" sz="2400" dirty="0" smtClean="0"/>
              <a:t>by the double exchange mechanism,</a:t>
            </a:r>
            <a:r>
              <a:rPr lang="en-US" altLang="ja-JP" sz="2400" dirty="0"/>
              <a:t> </a:t>
            </a:r>
            <a:r>
              <a:rPr lang="en-US" altLang="ja-JP" sz="2400" dirty="0" smtClean="0"/>
              <a:t>is</a:t>
            </a:r>
          </a:p>
          <a:p>
            <a:r>
              <a:rPr lang="en-US" altLang="ja-JP" sz="2400" dirty="0" smtClean="0"/>
              <a:t>Very short ranged. </a:t>
            </a:r>
          </a:p>
        </p:txBody>
      </p:sp>
      <p:sp>
        <p:nvSpPr>
          <p:cNvPr id="3" name="ドーナツ 2"/>
          <p:cNvSpPr/>
          <p:nvPr/>
        </p:nvSpPr>
        <p:spPr>
          <a:xfrm>
            <a:off x="457200" y="1417638"/>
            <a:ext cx="458761" cy="2663327"/>
          </a:xfrm>
          <a:prstGeom prst="donu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ドーナツ 7"/>
          <p:cNvSpPr/>
          <p:nvPr/>
        </p:nvSpPr>
        <p:spPr>
          <a:xfrm>
            <a:off x="499616" y="4099498"/>
            <a:ext cx="416346" cy="2164974"/>
          </a:xfrm>
          <a:prstGeom prst="donu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8518402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Result(2)</a:t>
            </a:r>
            <a:endParaRPr kumimoji="1" lang="ja-JP" altLang="en-US" dirty="0"/>
          </a:p>
        </p:txBody>
      </p:sp>
      <p:pic>
        <p:nvPicPr>
          <p:cNvPr id="4" name="コンテンツ プレースホルダー 3" descr="スクリーンショット 2014-04-29 16.36.4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19" r="-1934"/>
          <a:stretch/>
        </p:blipFill>
        <p:spPr>
          <a:xfrm>
            <a:off x="-166539" y="1187540"/>
            <a:ext cx="4538173" cy="5670460"/>
          </a:xfrm>
        </p:spPr>
      </p:pic>
      <p:sp>
        <p:nvSpPr>
          <p:cNvPr id="5" name="テキスト ボックス 4"/>
          <p:cNvSpPr txBox="1"/>
          <p:nvPr/>
        </p:nvSpPr>
        <p:spPr>
          <a:xfrm>
            <a:off x="3722142" y="2418863"/>
            <a:ext cx="5501025" cy="1200328"/>
          </a:xfrm>
          <a:prstGeom prst="rect">
            <a:avLst/>
          </a:prstGeom>
          <a:noFill/>
        </p:spPr>
        <p:txBody>
          <a:bodyPr wrap="none" rtlCol="0">
            <a:spAutoFit/>
          </a:bodyPr>
          <a:lstStyle/>
          <a:p>
            <a:r>
              <a:rPr kumimoji="1" lang="en-US" altLang="ja-JP" sz="2400" dirty="0" smtClean="0"/>
              <a:t>In (</a:t>
            </a:r>
            <a:r>
              <a:rPr kumimoji="1" lang="en-US" altLang="ja-JP" sz="2400" dirty="0" err="1" smtClean="0"/>
              <a:t>Ga,Mn</a:t>
            </a:r>
            <a:r>
              <a:rPr kumimoji="1" lang="en-US" altLang="ja-JP" sz="2400" dirty="0" smtClean="0"/>
              <a:t>)N ,double exchange mechanism</a:t>
            </a:r>
          </a:p>
          <a:p>
            <a:r>
              <a:rPr kumimoji="1" lang="en-US" altLang="ja-JP" sz="2400" dirty="0" smtClean="0"/>
              <a:t> is </a:t>
            </a:r>
            <a:r>
              <a:rPr lang="en-US" altLang="ja-JP" sz="2400" dirty="0" smtClean="0"/>
              <a:t>dominant ,so Curie temperature is </a:t>
            </a:r>
          </a:p>
          <a:p>
            <a:r>
              <a:rPr lang="en-US" altLang="ja-JP" sz="2400" dirty="0"/>
              <a:t>n</a:t>
            </a:r>
            <a:r>
              <a:rPr lang="en-US" altLang="ja-JP" sz="2400" dirty="0" smtClean="0"/>
              <a:t>ot high in low concentration.</a:t>
            </a:r>
            <a:endParaRPr kumimoji="1" lang="ja-JP" altLang="en-US" sz="2400" dirty="0"/>
          </a:p>
        </p:txBody>
      </p:sp>
      <p:sp>
        <p:nvSpPr>
          <p:cNvPr id="6" name="テキスト ボックス 5"/>
          <p:cNvSpPr txBox="1"/>
          <p:nvPr/>
        </p:nvSpPr>
        <p:spPr>
          <a:xfrm>
            <a:off x="3722142" y="4667558"/>
            <a:ext cx="5449028" cy="1200328"/>
          </a:xfrm>
          <a:prstGeom prst="rect">
            <a:avLst/>
          </a:prstGeom>
          <a:noFill/>
        </p:spPr>
        <p:txBody>
          <a:bodyPr wrap="none" rtlCol="0">
            <a:spAutoFit/>
          </a:bodyPr>
          <a:lstStyle/>
          <a:p>
            <a:r>
              <a:rPr kumimoji="1" lang="en-US" altLang="ja-JP" sz="2400" dirty="0" smtClean="0"/>
              <a:t>In (</a:t>
            </a:r>
            <a:r>
              <a:rPr kumimoji="1" lang="en-US" altLang="ja-JP" sz="2400" dirty="0" err="1" smtClean="0"/>
              <a:t>Ga</a:t>
            </a:r>
            <a:r>
              <a:rPr lang="en-US" altLang="ja-JP" sz="2400" dirty="0" err="1" smtClean="0"/>
              <a:t>,Mn</a:t>
            </a:r>
            <a:r>
              <a:rPr kumimoji="1" lang="en-US" altLang="ja-JP" sz="2400" dirty="0" smtClean="0"/>
              <a:t>)As ,Curie temperature is higher </a:t>
            </a:r>
          </a:p>
          <a:p>
            <a:r>
              <a:rPr kumimoji="1" lang="en-US" altLang="ja-JP" sz="2400" dirty="0" smtClean="0"/>
              <a:t>than </a:t>
            </a:r>
            <a:r>
              <a:rPr lang="en-US" altLang="ja-JP" sz="2400" dirty="0" smtClean="0"/>
              <a:t>the former because of domination of </a:t>
            </a:r>
          </a:p>
          <a:p>
            <a:r>
              <a:rPr lang="en-US" altLang="ja-JP" sz="2400" dirty="0" smtClean="0"/>
              <a:t>p-d exchange mechanism.</a:t>
            </a:r>
            <a:endParaRPr kumimoji="1" lang="ja-JP" altLang="en-US" sz="2400" dirty="0"/>
          </a:p>
        </p:txBody>
      </p:sp>
    </p:spTree>
    <p:extLst>
      <p:ext uri="{BB962C8B-B14F-4D97-AF65-F5344CB8AC3E}">
        <p14:creationId xmlns:p14="http://schemas.microsoft.com/office/powerpoint/2010/main" val="29357439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Summary</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US" altLang="ja-JP" dirty="0" smtClean="0"/>
              <a:t>Monte-Carlo simulation is better than mean-field approximation for estimating Curie temperature. </a:t>
            </a:r>
          </a:p>
          <a:p>
            <a:r>
              <a:rPr lang="en-US" altLang="ja-JP" dirty="0" smtClean="0"/>
              <a:t>Curie temperature depends on length of magnetic interaction, not strength.</a:t>
            </a:r>
          </a:p>
          <a:p>
            <a:r>
              <a:rPr lang="en-US" altLang="ja-JP" dirty="0" smtClean="0"/>
              <a:t>It is necessary that long ranged interaction or high concentration in order to obtain high Curie temperature.</a:t>
            </a:r>
            <a:r>
              <a:rPr lang="ja-JP" altLang="ja-JP" dirty="0" smtClean="0"/>
              <a:t>　</a:t>
            </a:r>
            <a:r>
              <a:rPr lang="en-US" altLang="ja-JP" dirty="0" smtClean="0"/>
              <a:t>　</a:t>
            </a:r>
          </a:p>
          <a:p>
            <a:r>
              <a:rPr lang="en-US" altLang="ja-JP" dirty="0" smtClean="0"/>
              <a:t>Magnetic interaction is</a:t>
            </a:r>
            <a:r>
              <a:rPr lang="en-US" altLang="ja-JP" dirty="0"/>
              <a:t> </a:t>
            </a:r>
            <a:r>
              <a:rPr lang="en-US" altLang="ja-JP" dirty="0" smtClean="0"/>
              <a:t>defined by relative position between impurities states and valence band </a:t>
            </a:r>
            <a:r>
              <a:rPr lang="en-US" altLang="ja-JP" dirty="0"/>
              <a:t>.</a:t>
            </a:r>
            <a:endParaRPr kumimoji="1" lang="en-US" altLang="ja-JP" dirty="0" smtClean="0"/>
          </a:p>
          <a:p>
            <a:endParaRPr kumimoji="1" lang="ja-JP" altLang="en-US" dirty="0"/>
          </a:p>
        </p:txBody>
      </p:sp>
    </p:spTree>
    <p:extLst>
      <p:ext uri="{BB962C8B-B14F-4D97-AF65-F5344CB8AC3E}">
        <p14:creationId xmlns:p14="http://schemas.microsoft.com/office/powerpoint/2010/main" val="20265944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a:t>
            </a:r>
            <a:r>
              <a:rPr kumimoji="1" lang="en-US" altLang="ja-JP" dirty="0" smtClean="0"/>
              <a:t>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Introduction</a:t>
            </a:r>
          </a:p>
          <a:p>
            <a:pPr marL="0" indent="0">
              <a:buNone/>
            </a:pPr>
            <a:r>
              <a:rPr lang="en-US" altLang="ja-JP" dirty="0"/>
              <a:t> </a:t>
            </a:r>
            <a:r>
              <a:rPr lang="en-US" altLang="ja-JP" dirty="0" smtClean="0"/>
              <a:t> -First-principles calculation</a:t>
            </a:r>
          </a:p>
          <a:p>
            <a:pPr marL="0" indent="0">
              <a:buNone/>
            </a:pPr>
            <a:r>
              <a:rPr kumimoji="1" lang="en-US" altLang="ja-JP" dirty="0"/>
              <a:t> </a:t>
            </a:r>
            <a:r>
              <a:rPr kumimoji="1" lang="en-US" altLang="ja-JP" dirty="0" smtClean="0"/>
              <a:t> </a:t>
            </a:r>
            <a:r>
              <a:rPr lang="en-US" altLang="ja-JP" dirty="0" smtClean="0"/>
              <a:t>-Dilute magnetic semiconductor (DMS)</a:t>
            </a:r>
          </a:p>
          <a:p>
            <a:r>
              <a:rPr lang="en-US" altLang="ja-JP" dirty="0"/>
              <a:t>C</a:t>
            </a:r>
            <a:r>
              <a:rPr lang="en-US" altLang="ja-JP" dirty="0" smtClean="0"/>
              <a:t>alculation method for Curie temperature</a:t>
            </a:r>
          </a:p>
          <a:p>
            <a:r>
              <a:rPr lang="en-US" altLang="ja-JP" dirty="0" smtClean="0"/>
              <a:t>Ferromagnetic mechanisms in DMS </a:t>
            </a:r>
            <a:endParaRPr kumimoji="1" lang="en-US" altLang="ja-JP" dirty="0" smtClean="0"/>
          </a:p>
          <a:p>
            <a:r>
              <a:rPr lang="en-US" altLang="ja-JP" dirty="0" smtClean="0"/>
              <a:t>Summery</a:t>
            </a:r>
          </a:p>
          <a:p>
            <a:r>
              <a:rPr kumimoji="1" lang="en-US" altLang="ja-JP" dirty="0" smtClean="0"/>
              <a:t>Future work</a:t>
            </a:r>
            <a:endParaRPr kumimoji="1" lang="ja-JP" altLang="en-US" dirty="0"/>
          </a:p>
        </p:txBody>
      </p:sp>
    </p:spTree>
    <p:extLst>
      <p:ext uri="{BB962C8B-B14F-4D97-AF65-F5344CB8AC3E}">
        <p14:creationId xmlns:p14="http://schemas.microsoft.com/office/powerpoint/2010/main" val="31897165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a:spLocks noGrp="1"/>
          </p:cNvSpPr>
          <p:nvPr>
            <p:ph idx="1"/>
          </p:nvPr>
        </p:nvSpPr>
        <p:spPr>
          <a:xfrm>
            <a:off x="457200" y="1295400"/>
            <a:ext cx="8229600" cy="4830763"/>
          </a:xfrm>
        </p:spPr>
        <p:txBody>
          <a:bodyPr>
            <a:normAutofit/>
          </a:bodyPr>
          <a:lstStyle/>
          <a:p>
            <a:r>
              <a:rPr lang="en-US" altLang="ja-JP" dirty="0" smtClean="0"/>
              <a:t>Materials design of high </a:t>
            </a:r>
            <a:r>
              <a:rPr lang="en-US" altLang="ja-JP" i="1" dirty="0" smtClean="0"/>
              <a:t>T</a:t>
            </a:r>
            <a:r>
              <a:rPr lang="en-US" altLang="ja-JP" baseline="-25000" dirty="0" smtClean="0"/>
              <a:t>C</a:t>
            </a:r>
            <a:r>
              <a:rPr lang="en-US" altLang="ja-JP" dirty="0" smtClean="0"/>
              <a:t> DMSs</a:t>
            </a:r>
            <a:endParaRPr kumimoji="1" lang="en-US" altLang="ja-JP" dirty="0" smtClean="0"/>
          </a:p>
          <a:p>
            <a:pPr marL="857250" lvl="1" indent="-457200">
              <a:buFont typeface="Wingdings" charset="2"/>
              <a:buChar char="Ø"/>
            </a:pPr>
            <a:r>
              <a:rPr lang="en-US" altLang="ja-JP" dirty="0" smtClean="0"/>
              <a:t>IV-VI type DMS (Transition metal doped </a:t>
            </a:r>
            <a:r>
              <a:rPr lang="en-US" altLang="ja-JP" dirty="0" err="1" smtClean="0"/>
              <a:t>GeTe</a:t>
            </a:r>
            <a:r>
              <a:rPr lang="en-US" altLang="ja-JP" dirty="0" smtClean="0"/>
              <a:t>)</a:t>
            </a:r>
          </a:p>
          <a:p>
            <a:pPr marL="857250" lvl="1" indent="-457200">
              <a:buFont typeface="Wingdings" charset="2"/>
              <a:buChar char="Ø"/>
            </a:pPr>
            <a:endParaRPr kumimoji="1" lang="en-US" altLang="ja-JP" dirty="0"/>
          </a:p>
          <a:p>
            <a:pPr marL="857250" lvl="1" indent="-457200">
              <a:buFont typeface="Wingdings" charset="2"/>
              <a:buChar char="Ø"/>
            </a:pPr>
            <a:r>
              <a:rPr lang="en-US" altLang="ja-JP" dirty="0" smtClean="0"/>
              <a:t>Hold doped CuFeS</a:t>
            </a:r>
            <a:r>
              <a:rPr lang="en-US" altLang="ja-JP" baseline="-25000" dirty="0" smtClean="0"/>
              <a:t>2</a:t>
            </a:r>
            <a:endParaRPr kumimoji="1" lang="en-US" altLang="ja-JP" baseline="-25000" dirty="0" smtClean="0"/>
          </a:p>
        </p:txBody>
      </p:sp>
      <p:sp>
        <p:nvSpPr>
          <p:cNvPr id="2" name="タイトル 1"/>
          <p:cNvSpPr>
            <a:spLocks noGrp="1"/>
          </p:cNvSpPr>
          <p:nvPr>
            <p:ph type="title"/>
          </p:nvPr>
        </p:nvSpPr>
        <p:spPr/>
        <p:txBody>
          <a:bodyPr/>
          <a:lstStyle/>
          <a:p>
            <a:r>
              <a:rPr lang="en-US" altLang="ja-JP" dirty="0" smtClean="0"/>
              <a:t>Future works</a:t>
            </a:r>
            <a:endParaRPr kumimoji="1" lang="ja-JP" altLang="en-US" dirty="0"/>
          </a:p>
        </p:txBody>
      </p:sp>
      <p:sp>
        <p:nvSpPr>
          <p:cNvPr id="4" name="テキスト ボックス 3"/>
          <p:cNvSpPr txBox="1"/>
          <p:nvPr/>
        </p:nvSpPr>
        <p:spPr>
          <a:xfrm>
            <a:off x="1104601" y="5061893"/>
            <a:ext cx="468022" cy="369332"/>
          </a:xfrm>
          <a:prstGeom prst="rect">
            <a:avLst/>
          </a:prstGeom>
          <a:noFill/>
        </p:spPr>
        <p:txBody>
          <a:bodyPr wrap="none" rtlCol="0">
            <a:spAutoFit/>
          </a:bodyPr>
          <a:lstStyle/>
          <a:p>
            <a:r>
              <a:rPr kumimoji="1" lang="en-US" altLang="ja-JP" dirty="0" err="1" smtClean="0">
                <a:latin typeface="Comic Sans MS"/>
                <a:cs typeface="Comic Sans MS"/>
              </a:rPr>
              <a:t>Ge</a:t>
            </a:r>
            <a:endParaRPr kumimoji="1" lang="ja-JP" altLang="en-US" dirty="0">
              <a:latin typeface="Comic Sans MS"/>
              <a:cs typeface="Comic Sans MS"/>
            </a:endParaRPr>
          </a:p>
        </p:txBody>
      </p:sp>
      <p:sp>
        <p:nvSpPr>
          <p:cNvPr id="5" name="テキスト ボックス 4"/>
          <p:cNvSpPr txBox="1"/>
          <p:nvPr/>
        </p:nvSpPr>
        <p:spPr>
          <a:xfrm>
            <a:off x="1096663" y="5638351"/>
            <a:ext cx="468022" cy="369332"/>
          </a:xfrm>
          <a:prstGeom prst="rect">
            <a:avLst/>
          </a:prstGeom>
          <a:noFill/>
        </p:spPr>
        <p:txBody>
          <a:bodyPr wrap="none" rtlCol="0">
            <a:spAutoFit/>
          </a:bodyPr>
          <a:lstStyle/>
          <a:p>
            <a:r>
              <a:rPr lang="en-US" altLang="ja-JP" dirty="0" smtClean="0">
                <a:latin typeface="Comic Sans MS"/>
                <a:cs typeface="Comic Sans MS"/>
              </a:rPr>
              <a:t>T</a:t>
            </a:r>
            <a:r>
              <a:rPr kumimoji="1" lang="en-US" altLang="ja-JP" dirty="0" smtClean="0">
                <a:latin typeface="Comic Sans MS"/>
                <a:cs typeface="Comic Sans MS"/>
              </a:rPr>
              <a:t>e</a:t>
            </a:r>
            <a:endParaRPr kumimoji="1" lang="ja-JP" altLang="en-US" dirty="0">
              <a:latin typeface="Comic Sans MS"/>
              <a:cs typeface="Comic Sans MS"/>
            </a:endParaRPr>
          </a:p>
        </p:txBody>
      </p:sp>
      <p:sp>
        <p:nvSpPr>
          <p:cNvPr id="6" name="テキスト ボックス 5"/>
          <p:cNvSpPr txBox="1"/>
          <p:nvPr/>
        </p:nvSpPr>
        <p:spPr>
          <a:xfrm>
            <a:off x="1051664" y="4539893"/>
            <a:ext cx="545342" cy="369332"/>
          </a:xfrm>
          <a:prstGeom prst="rect">
            <a:avLst/>
          </a:prstGeom>
          <a:noFill/>
        </p:spPr>
        <p:txBody>
          <a:bodyPr wrap="none" rtlCol="0">
            <a:spAutoFit/>
          </a:bodyPr>
          <a:lstStyle/>
          <a:p>
            <a:r>
              <a:rPr lang="en-US" altLang="ja-JP" dirty="0" smtClean="0">
                <a:latin typeface="Comic Sans MS"/>
                <a:cs typeface="Comic Sans MS"/>
              </a:rPr>
              <a:t>TM</a:t>
            </a:r>
            <a:endParaRPr kumimoji="1" lang="ja-JP" altLang="en-US" dirty="0">
              <a:latin typeface="Comic Sans MS"/>
              <a:cs typeface="Comic Sans MS"/>
            </a:endParaRPr>
          </a:p>
        </p:txBody>
      </p:sp>
      <p:pic>
        <p:nvPicPr>
          <p:cNvPr id="7" name="図 6"/>
          <p:cNvPicPr>
            <a:picLocks noChangeAspect="1"/>
          </p:cNvPicPr>
          <p:nvPr/>
        </p:nvPicPr>
        <p:blipFill>
          <a:blip r:embed="rId2"/>
          <a:stretch>
            <a:fillRect/>
          </a:stretch>
        </p:blipFill>
        <p:spPr>
          <a:xfrm>
            <a:off x="1808911" y="4213107"/>
            <a:ext cx="2114296" cy="2122424"/>
          </a:xfrm>
          <a:prstGeom prst="rect">
            <a:avLst/>
          </a:prstGeom>
        </p:spPr>
      </p:pic>
      <p:pic>
        <p:nvPicPr>
          <p:cNvPr id="8" name="図 7"/>
          <p:cNvPicPr>
            <a:picLocks noChangeAspect="1"/>
          </p:cNvPicPr>
          <p:nvPr/>
        </p:nvPicPr>
        <p:blipFill>
          <a:blip r:embed="rId3"/>
          <a:stretch>
            <a:fillRect/>
          </a:stretch>
        </p:blipFill>
        <p:spPr>
          <a:xfrm>
            <a:off x="672659" y="5118419"/>
            <a:ext cx="290830" cy="284480"/>
          </a:xfrm>
          <a:prstGeom prst="rect">
            <a:avLst/>
          </a:prstGeom>
        </p:spPr>
      </p:pic>
      <p:pic>
        <p:nvPicPr>
          <p:cNvPr id="10" name="図 9"/>
          <p:cNvPicPr>
            <a:picLocks noChangeAspect="1"/>
          </p:cNvPicPr>
          <p:nvPr/>
        </p:nvPicPr>
        <p:blipFill>
          <a:blip r:embed="rId4"/>
          <a:stretch>
            <a:fillRect/>
          </a:stretch>
        </p:blipFill>
        <p:spPr>
          <a:xfrm>
            <a:off x="680597" y="5682493"/>
            <a:ext cx="279400" cy="309880"/>
          </a:xfrm>
          <a:prstGeom prst="rect">
            <a:avLst/>
          </a:prstGeom>
        </p:spPr>
      </p:pic>
      <p:pic>
        <p:nvPicPr>
          <p:cNvPr id="11" name="図 10"/>
          <p:cNvPicPr>
            <a:picLocks noChangeAspect="1"/>
          </p:cNvPicPr>
          <p:nvPr/>
        </p:nvPicPr>
        <p:blipFill>
          <a:blip r:embed="rId5"/>
          <a:stretch>
            <a:fillRect/>
          </a:stretch>
        </p:blipFill>
        <p:spPr>
          <a:xfrm>
            <a:off x="659771" y="4589817"/>
            <a:ext cx="303530" cy="271780"/>
          </a:xfrm>
          <a:prstGeom prst="rect">
            <a:avLst/>
          </a:prstGeom>
        </p:spPr>
      </p:pic>
      <p:pic>
        <p:nvPicPr>
          <p:cNvPr id="12" name="図 11" descr="スクリーンショット 2014-04-30 4.40.3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7682" y="2614355"/>
            <a:ext cx="2990981" cy="3950924"/>
          </a:xfrm>
          <a:prstGeom prst="rect">
            <a:avLst/>
          </a:prstGeom>
        </p:spPr>
      </p:pic>
    </p:spTree>
    <p:extLst>
      <p:ext uri="{BB962C8B-B14F-4D97-AF65-F5344CB8AC3E}">
        <p14:creationId xmlns:p14="http://schemas.microsoft.com/office/powerpoint/2010/main" val="6440510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a:t>
            </a:r>
            <a:r>
              <a:rPr kumimoji="1" lang="en-US" altLang="ja-JP" dirty="0" smtClean="0"/>
              <a:t>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Introduction</a:t>
            </a:r>
          </a:p>
          <a:p>
            <a:pPr marL="0" indent="0">
              <a:buNone/>
            </a:pPr>
            <a:r>
              <a:rPr lang="en-US" altLang="ja-JP" dirty="0"/>
              <a:t> </a:t>
            </a:r>
            <a:r>
              <a:rPr lang="en-US" altLang="ja-JP" dirty="0" smtClean="0"/>
              <a:t> </a:t>
            </a:r>
            <a:r>
              <a:rPr lang="en-US" altLang="ja-JP" dirty="0" smtClean="0">
                <a:solidFill>
                  <a:srgbClr val="FF0000"/>
                </a:solidFill>
              </a:rPr>
              <a:t>-First-principles calculation</a:t>
            </a:r>
          </a:p>
          <a:p>
            <a:pPr marL="0" indent="0">
              <a:buNone/>
            </a:pPr>
            <a:r>
              <a:rPr kumimoji="1" lang="en-US" altLang="ja-JP" dirty="0"/>
              <a:t> </a:t>
            </a:r>
            <a:r>
              <a:rPr kumimoji="1" lang="en-US" altLang="ja-JP" dirty="0" smtClean="0"/>
              <a:t> </a:t>
            </a:r>
            <a:r>
              <a:rPr lang="en-US" altLang="ja-JP" dirty="0" smtClean="0"/>
              <a:t>-Dilute magnetic semiconductor (DMS)</a:t>
            </a:r>
          </a:p>
          <a:p>
            <a:r>
              <a:rPr lang="en-US" altLang="ja-JP" dirty="0"/>
              <a:t>C</a:t>
            </a:r>
            <a:r>
              <a:rPr lang="en-US" altLang="ja-JP" dirty="0" smtClean="0"/>
              <a:t>alculation method for Curie temperature</a:t>
            </a:r>
          </a:p>
          <a:p>
            <a:r>
              <a:rPr lang="en-US" altLang="ja-JP" dirty="0" smtClean="0"/>
              <a:t>Ferromagnetic mechanisms in DMS </a:t>
            </a:r>
            <a:endParaRPr kumimoji="1" lang="en-US" altLang="ja-JP" dirty="0" smtClean="0"/>
          </a:p>
          <a:p>
            <a:r>
              <a:rPr lang="en-US" altLang="ja-JP" dirty="0" smtClean="0"/>
              <a:t>Summery</a:t>
            </a:r>
          </a:p>
          <a:p>
            <a:r>
              <a:rPr kumimoji="1" lang="en-US" altLang="ja-JP" dirty="0" smtClean="0"/>
              <a:t>Future work</a:t>
            </a:r>
            <a:endParaRPr kumimoji="1" lang="ja-JP" altLang="en-US" dirty="0"/>
          </a:p>
        </p:txBody>
      </p:sp>
    </p:spTree>
    <p:extLst>
      <p:ext uri="{BB962C8B-B14F-4D97-AF65-F5344CB8AC3E}">
        <p14:creationId xmlns:p14="http://schemas.microsoft.com/office/powerpoint/2010/main" val="34826905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First-principles calculation</a:t>
            </a:r>
            <a:endParaRPr kumimoji="1" lang="ja-JP" altLang="en-US" dirty="0"/>
          </a:p>
        </p:txBody>
      </p:sp>
      <p:sp>
        <p:nvSpPr>
          <p:cNvPr id="4" name="テキスト ボックス 3"/>
          <p:cNvSpPr txBox="1"/>
          <p:nvPr/>
        </p:nvSpPr>
        <p:spPr>
          <a:xfrm>
            <a:off x="328177" y="1417638"/>
            <a:ext cx="5517456" cy="523220"/>
          </a:xfrm>
          <a:prstGeom prst="rect">
            <a:avLst/>
          </a:prstGeom>
          <a:noFill/>
        </p:spPr>
        <p:txBody>
          <a:bodyPr wrap="none" rtlCol="0">
            <a:spAutoFit/>
          </a:bodyPr>
          <a:lstStyle/>
          <a:p>
            <a:r>
              <a:rPr kumimoji="1" lang="en-US" altLang="ja-JP" sz="2800" b="1" u="sng" dirty="0" smtClean="0"/>
              <a:t>First-principle= quantum mechanics </a:t>
            </a:r>
            <a:endParaRPr kumimoji="1" lang="ja-JP" altLang="en-US" sz="2800" b="1" u="sng" dirty="0"/>
          </a:p>
        </p:txBody>
      </p:sp>
      <p:sp>
        <p:nvSpPr>
          <p:cNvPr id="14" name="テキスト ボックス 13"/>
          <p:cNvSpPr txBox="1"/>
          <p:nvPr/>
        </p:nvSpPr>
        <p:spPr>
          <a:xfrm>
            <a:off x="2475715" y="5885956"/>
            <a:ext cx="4444772" cy="523220"/>
          </a:xfrm>
          <a:prstGeom prst="rect">
            <a:avLst/>
          </a:prstGeom>
          <a:noFill/>
        </p:spPr>
        <p:txBody>
          <a:bodyPr wrap="none" rtlCol="0">
            <a:spAutoFit/>
          </a:bodyPr>
          <a:lstStyle/>
          <a:p>
            <a:r>
              <a:rPr kumimoji="1" lang="en-US" altLang="ja-JP" sz="2800" b="1" u="sng" dirty="0" smtClean="0">
                <a:solidFill>
                  <a:srgbClr val="FF0000"/>
                </a:solidFill>
              </a:rPr>
              <a:t>No experimental parameter</a:t>
            </a:r>
            <a:endParaRPr kumimoji="1" lang="ja-JP" altLang="en-US" sz="2800" b="1" u="sng" dirty="0">
              <a:solidFill>
                <a:srgbClr val="FF0000"/>
              </a:solidFill>
            </a:endParaRPr>
          </a:p>
        </p:txBody>
      </p:sp>
      <p:pic>
        <p:nvPicPr>
          <p:cNvPr id="16" name="図 15"/>
          <p:cNvPicPr>
            <a:picLocks noChangeAspect="1"/>
          </p:cNvPicPr>
          <p:nvPr/>
        </p:nvPicPr>
        <p:blipFill>
          <a:blip r:embed="rId3"/>
          <a:stretch>
            <a:fillRect/>
          </a:stretch>
        </p:blipFill>
        <p:spPr>
          <a:xfrm>
            <a:off x="638962" y="2142202"/>
            <a:ext cx="7937500" cy="469900"/>
          </a:xfrm>
          <a:prstGeom prst="rect">
            <a:avLst/>
          </a:prstGeom>
        </p:spPr>
      </p:pic>
      <p:sp>
        <p:nvSpPr>
          <p:cNvPr id="19" name="下矢印 18"/>
          <p:cNvSpPr/>
          <p:nvPr/>
        </p:nvSpPr>
        <p:spPr>
          <a:xfrm>
            <a:off x="4137611" y="2612102"/>
            <a:ext cx="775272" cy="47765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0" name="図形グループ 19"/>
          <p:cNvGrpSpPr/>
          <p:nvPr/>
        </p:nvGrpSpPr>
        <p:grpSpPr>
          <a:xfrm>
            <a:off x="1300154" y="3874760"/>
            <a:ext cx="1940719" cy="1612231"/>
            <a:chOff x="1224660" y="1804685"/>
            <a:chExt cx="2283951" cy="2147628"/>
          </a:xfrm>
        </p:grpSpPr>
        <p:sp>
          <p:nvSpPr>
            <p:cNvPr id="21" name="円/楕円 20"/>
            <p:cNvSpPr/>
            <p:nvPr/>
          </p:nvSpPr>
          <p:spPr>
            <a:xfrm>
              <a:off x="1224660" y="2359462"/>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22" name="円/楕円 21"/>
            <p:cNvSpPr/>
            <p:nvPr/>
          </p:nvSpPr>
          <p:spPr>
            <a:xfrm>
              <a:off x="2022633" y="1804685"/>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23" name="円/楕円 22"/>
            <p:cNvSpPr/>
            <p:nvPr/>
          </p:nvSpPr>
          <p:spPr>
            <a:xfrm>
              <a:off x="1266841" y="3201242"/>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24" name="円/楕円 23"/>
            <p:cNvSpPr/>
            <p:nvPr/>
          </p:nvSpPr>
          <p:spPr>
            <a:xfrm>
              <a:off x="2124468" y="3664281"/>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25" name="円/楕円 24"/>
            <p:cNvSpPr/>
            <p:nvPr/>
          </p:nvSpPr>
          <p:spPr>
            <a:xfrm>
              <a:off x="2359432" y="2699429"/>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26" name="円/楕円 25"/>
            <p:cNvSpPr/>
            <p:nvPr/>
          </p:nvSpPr>
          <p:spPr>
            <a:xfrm>
              <a:off x="3019004" y="1948701"/>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27" name="円/楕円 26"/>
            <p:cNvSpPr/>
            <p:nvPr/>
          </p:nvSpPr>
          <p:spPr>
            <a:xfrm>
              <a:off x="2997346" y="3562446"/>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28" name="円/楕円 27"/>
            <p:cNvSpPr/>
            <p:nvPr/>
          </p:nvSpPr>
          <p:spPr>
            <a:xfrm>
              <a:off x="3220579" y="2812244"/>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cxnSp>
          <p:nvCxnSpPr>
            <p:cNvPr id="29" name="直線コネクタ 28"/>
            <p:cNvCxnSpPr>
              <a:stCxn id="22" idx="4"/>
              <a:endCxn id="25" idx="1"/>
            </p:cNvCxnSpPr>
            <p:nvPr/>
          </p:nvCxnSpPr>
          <p:spPr>
            <a:xfrm>
              <a:off x="1368676" y="2647494"/>
              <a:ext cx="797973" cy="1058968"/>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a:stCxn id="24" idx="5"/>
              <a:endCxn id="25" idx="2"/>
            </p:cNvCxnSpPr>
            <p:nvPr/>
          </p:nvCxnSpPr>
          <p:spPr>
            <a:xfrm>
              <a:off x="1512692" y="3447093"/>
              <a:ext cx="611776" cy="361204"/>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1" name="直線コネクタ 30"/>
            <p:cNvCxnSpPr>
              <a:stCxn id="23" idx="4"/>
              <a:endCxn id="25" idx="0"/>
            </p:cNvCxnSpPr>
            <p:nvPr/>
          </p:nvCxnSpPr>
          <p:spPr>
            <a:xfrm>
              <a:off x="2166649" y="2092717"/>
              <a:ext cx="101835" cy="1571564"/>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2" name="直線コネクタ 31"/>
            <p:cNvCxnSpPr>
              <a:stCxn id="22" idx="3"/>
              <a:endCxn id="24" idx="1"/>
            </p:cNvCxnSpPr>
            <p:nvPr/>
          </p:nvCxnSpPr>
          <p:spPr>
            <a:xfrm>
              <a:off x="1266841" y="2605313"/>
              <a:ext cx="42181" cy="638110"/>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a:stCxn id="25" idx="5"/>
              <a:endCxn id="28" idx="4"/>
            </p:cNvCxnSpPr>
            <p:nvPr/>
          </p:nvCxnSpPr>
          <p:spPr>
            <a:xfrm flipV="1">
              <a:off x="2370319" y="3850478"/>
              <a:ext cx="771043" cy="59654"/>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4" name="直線コネクタ 33"/>
            <p:cNvCxnSpPr>
              <a:stCxn id="29" idx="7"/>
              <a:endCxn id="27" idx="6"/>
            </p:cNvCxnSpPr>
            <p:nvPr/>
          </p:nvCxnSpPr>
          <p:spPr>
            <a:xfrm flipH="1" flipV="1">
              <a:off x="3307036" y="2092717"/>
              <a:ext cx="159394" cy="761708"/>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5" name="直線コネクタ 34"/>
            <p:cNvCxnSpPr>
              <a:stCxn id="28" idx="6"/>
              <a:endCxn id="29" idx="4"/>
            </p:cNvCxnSpPr>
            <p:nvPr/>
          </p:nvCxnSpPr>
          <p:spPr>
            <a:xfrm flipV="1">
              <a:off x="3285378" y="3100276"/>
              <a:ext cx="79217" cy="606186"/>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flipV="1">
              <a:off x="2609964" y="2236733"/>
              <a:ext cx="531398" cy="499875"/>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a:stCxn id="23" idx="7"/>
              <a:endCxn id="27" idx="1"/>
            </p:cNvCxnSpPr>
            <p:nvPr/>
          </p:nvCxnSpPr>
          <p:spPr>
            <a:xfrm>
              <a:off x="2268484" y="1846866"/>
              <a:ext cx="792701" cy="144016"/>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8" name="直線コネクタ 37"/>
            <p:cNvCxnSpPr>
              <a:stCxn id="22" idx="0"/>
              <a:endCxn id="23" idx="2"/>
            </p:cNvCxnSpPr>
            <p:nvPr/>
          </p:nvCxnSpPr>
          <p:spPr>
            <a:xfrm flipV="1">
              <a:off x="1368676" y="1948701"/>
              <a:ext cx="653957" cy="410761"/>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9" name="直線コネクタ 38"/>
            <p:cNvCxnSpPr>
              <a:stCxn id="24" idx="0"/>
              <a:endCxn id="23" idx="3"/>
            </p:cNvCxnSpPr>
            <p:nvPr/>
          </p:nvCxnSpPr>
          <p:spPr>
            <a:xfrm flipV="1">
              <a:off x="1410857" y="2050536"/>
              <a:ext cx="653957" cy="1150706"/>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0" name="直線コネクタ 39"/>
            <p:cNvCxnSpPr>
              <a:stCxn id="22" idx="7"/>
              <a:endCxn id="27" idx="2"/>
            </p:cNvCxnSpPr>
            <p:nvPr/>
          </p:nvCxnSpPr>
          <p:spPr>
            <a:xfrm flipV="1">
              <a:off x="1470511" y="2092717"/>
              <a:ext cx="1548493" cy="308926"/>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1" name="直線コネクタ 40"/>
            <p:cNvCxnSpPr>
              <a:stCxn id="26" idx="1"/>
              <a:endCxn id="23" idx="5"/>
            </p:cNvCxnSpPr>
            <p:nvPr/>
          </p:nvCxnSpPr>
          <p:spPr>
            <a:xfrm flipH="1" flipV="1">
              <a:off x="2268484" y="2050536"/>
              <a:ext cx="133129" cy="691074"/>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2" name="直線コネクタ 41"/>
            <p:cNvCxnSpPr>
              <a:stCxn id="28" idx="0"/>
            </p:cNvCxnSpPr>
            <p:nvPr/>
          </p:nvCxnSpPr>
          <p:spPr>
            <a:xfrm flipV="1">
              <a:off x="3141362" y="2236734"/>
              <a:ext cx="79217" cy="1325712"/>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3" name="直線コネクタ 42"/>
            <p:cNvCxnSpPr>
              <a:stCxn id="26" idx="6"/>
              <a:endCxn id="29" idx="1"/>
            </p:cNvCxnSpPr>
            <p:nvPr/>
          </p:nvCxnSpPr>
          <p:spPr>
            <a:xfrm>
              <a:off x="2647464" y="2843445"/>
              <a:ext cx="615296" cy="10980"/>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4" name="直線コネクタ 43"/>
            <p:cNvCxnSpPr>
              <a:endCxn id="29" idx="2"/>
            </p:cNvCxnSpPr>
            <p:nvPr/>
          </p:nvCxnSpPr>
          <p:spPr>
            <a:xfrm flipV="1">
              <a:off x="1554873" y="2956260"/>
              <a:ext cx="1665706" cy="400733"/>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5" name="直線コネクタ 44"/>
            <p:cNvCxnSpPr>
              <a:endCxn id="25" idx="7"/>
            </p:cNvCxnSpPr>
            <p:nvPr/>
          </p:nvCxnSpPr>
          <p:spPr>
            <a:xfrm flipH="1">
              <a:off x="2370319" y="2987461"/>
              <a:ext cx="133129" cy="719001"/>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6" name="直線コネクタ 45"/>
            <p:cNvCxnSpPr>
              <a:stCxn id="26" idx="5"/>
            </p:cNvCxnSpPr>
            <p:nvPr/>
          </p:nvCxnSpPr>
          <p:spPr>
            <a:xfrm>
              <a:off x="2605283" y="2945280"/>
              <a:ext cx="392063" cy="719001"/>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7" name="直線コネクタ 46"/>
            <p:cNvCxnSpPr>
              <a:endCxn id="26" idx="2"/>
            </p:cNvCxnSpPr>
            <p:nvPr/>
          </p:nvCxnSpPr>
          <p:spPr>
            <a:xfrm>
              <a:off x="1512692" y="2575486"/>
              <a:ext cx="846740" cy="267959"/>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8" name="直線コネクタ 47"/>
            <p:cNvCxnSpPr>
              <a:endCxn id="26" idx="3"/>
            </p:cNvCxnSpPr>
            <p:nvPr/>
          </p:nvCxnSpPr>
          <p:spPr>
            <a:xfrm flipV="1">
              <a:off x="1512692" y="2945280"/>
              <a:ext cx="888921" cy="341079"/>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9" name="直線コネクタ 48"/>
            <p:cNvCxnSpPr>
              <a:stCxn id="24" idx="7"/>
            </p:cNvCxnSpPr>
            <p:nvPr/>
          </p:nvCxnSpPr>
          <p:spPr>
            <a:xfrm flipV="1">
              <a:off x="1512692" y="2164726"/>
              <a:ext cx="1536916" cy="1078697"/>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0" name="直線コネクタ 49"/>
            <p:cNvCxnSpPr>
              <a:stCxn id="28" idx="1"/>
              <a:endCxn id="23" idx="6"/>
            </p:cNvCxnSpPr>
            <p:nvPr/>
          </p:nvCxnSpPr>
          <p:spPr>
            <a:xfrm flipH="1" flipV="1">
              <a:off x="2310665" y="1948701"/>
              <a:ext cx="728862" cy="1655926"/>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1" name="直線コネクタ 50"/>
            <p:cNvCxnSpPr/>
            <p:nvPr/>
          </p:nvCxnSpPr>
          <p:spPr>
            <a:xfrm flipH="1">
              <a:off x="2416419" y="3100276"/>
              <a:ext cx="890618" cy="712930"/>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2" name="直線コネクタ 51"/>
            <p:cNvCxnSpPr>
              <a:endCxn id="28" idx="2"/>
            </p:cNvCxnSpPr>
            <p:nvPr/>
          </p:nvCxnSpPr>
          <p:spPr>
            <a:xfrm>
              <a:off x="1554873" y="3381844"/>
              <a:ext cx="1442473" cy="324618"/>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3" name="直線コネクタ 52"/>
            <p:cNvCxnSpPr>
              <a:endCxn id="28" idx="3"/>
            </p:cNvCxnSpPr>
            <p:nvPr/>
          </p:nvCxnSpPr>
          <p:spPr>
            <a:xfrm>
              <a:off x="1458278" y="2605313"/>
              <a:ext cx="1581249" cy="1202984"/>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4" name="直線コネクタ 53"/>
            <p:cNvCxnSpPr>
              <a:endCxn id="29" idx="0"/>
            </p:cNvCxnSpPr>
            <p:nvPr/>
          </p:nvCxnSpPr>
          <p:spPr>
            <a:xfrm>
              <a:off x="1512692" y="2508262"/>
              <a:ext cx="1851903" cy="303982"/>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55" name="図形グループ 54"/>
          <p:cNvGrpSpPr/>
          <p:nvPr/>
        </p:nvGrpSpPr>
        <p:grpSpPr>
          <a:xfrm>
            <a:off x="5531837" y="3850253"/>
            <a:ext cx="1958665" cy="1675429"/>
            <a:chOff x="5436096" y="1772816"/>
            <a:chExt cx="2664296" cy="2304256"/>
          </a:xfrm>
        </p:grpSpPr>
        <p:sp>
          <p:nvSpPr>
            <p:cNvPr id="56" name="正方形/長方形 55"/>
            <p:cNvSpPr/>
            <p:nvPr/>
          </p:nvSpPr>
          <p:spPr>
            <a:xfrm>
              <a:off x="5436096" y="1772816"/>
              <a:ext cx="2664296" cy="2304256"/>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57" name="円/楕円 56"/>
            <p:cNvSpPr/>
            <p:nvPr/>
          </p:nvSpPr>
          <p:spPr>
            <a:xfrm>
              <a:off x="5600417" y="2401643"/>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58" name="円/楕円 57"/>
            <p:cNvSpPr/>
            <p:nvPr/>
          </p:nvSpPr>
          <p:spPr>
            <a:xfrm>
              <a:off x="6398390" y="1846866"/>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59" name="円/楕円 58"/>
            <p:cNvSpPr/>
            <p:nvPr/>
          </p:nvSpPr>
          <p:spPr>
            <a:xfrm>
              <a:off x="5642598" y="3243423"/>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60" name="円/楕円 59"/>
            <p:cNvSpPr/>
            <p:nvPr/>
          </p:nvSpPr>
          <p:spPr>
            <a:xfrm>
              <a:off x="6500225" y="3706462"/>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61" name="円/楕円 60"/>
            <p:cNvSpPr/>
            <p:nvPr/>
          </p:nvSpPr>
          <p:spPr>
            <a:xfrm>
              <a:off x="6735189" y="2741610"/>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62" name="円/楕円 61"/>
            <p:cNvSpPr/>
            <p:nvPr/>
          </p:nvSpPr>
          <p:spPr>
            <a:xfrm>
              <a:off x="7394761" y="1990882"/>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63" name="円/楕円 62"/>
            <p:cNvSpPr/>
            <p:nvPr/>
          </p:nvSpPr>
          <p:spPr>
            <a:xfrm>
              <a:off x="7373103" y="3604627"/>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64" name="円/楕円 63"/>
            <p:cNvSpPr/>
            <p:nvPr/>
          </p:nvSpPr>
          <p:spPr>
            <a:xfrm>
              <a:off x="7596336" y="2854425"/>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65" name="正方形/長方形 64"/>
            <p:cNvSpPr/>
            <p:nvPr/>
          </p:nvSpPr>
          <p:spPr>
            <a:xfrm>
              <a:off x="5600417" y="2401643"/>
              <a:ext cx="288032" cy="29778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66" name="正方形/長方形 65"/>
            <p:cNvSpPr/>
            <p:nvPr/>
          </p:nvSpPr>
          <p:spPr>
            <a:xfrm>
              <a:off x="6397777" y="1841989"/>
              <a:ext cx="288032" cy="29778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67" name="正方形/長方形 66"/>
            <p:cNvSpPr/>
            <p:nvPr/>
          </p:nvSpPr>
          <p:spPr>
            <a:xfrm>
              <a:off x="5643098" y="3232951"/>
              <a:ext cx="288032" cy="29778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68" name="正方形/長方形 67"/>
            <p:cNvSpPr/>
            <p:nvPr/>
          </p:nvSpPr>
          <p:spPr>
            <a:xfrm>
              <a:off x="6735189" y="2741610"/>
              <a:ext cx="288032" cy="29778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69" name="正方形/長方形 68"/>
            <p:cNvSpPr/>
            <p:nvPr/>
          </p:nvSpPr>
          <p:spPr>
            <a:xfrm>
              <a:off x="6500225" y="3694778"/>
              <a:ext cx="288032" cy="29778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70" name="正方形/長方形 69"/>
            <p:cNvSpPr/>
            <p:nvPr/>
          </p:nvSpPr>
          <p:spPr>
            <a:xfrm>
              <a:off x="7373103" y="3594873"/>
              <a:ext cx="288032" cy="29778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71" name="正方形/長方形 70"/>
            <p:cNvSpPr/>
            <p:nvPr/>
          </p:nvSpPr>
          <p:spPr>
            <a:xfrm>
              <a:off x="7596336" y="2838568"/>
              <a:ext cx="288032" cy="29778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72" name="正方形/長方形 71"/>
            <p:cNvSpPr/>
            <p:nvPr/>
          </p:nvSpPr>
          <p:spPr>
            <a:xfrm>
              <a:off x="7394761" y="1984274"/>
              <a:ext cx="288032" cy="29778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grpSp>
      <p:sp>
        <p:nvSpPr>
          <p:cNvPr id="73" name="右矢印 72"/>
          <p:cNvSpPr/>
          <p:nvPr/>
        </p:nvSpPr>
        <p:spPr>
          <a:xfrm>
            <a:off x="3787950" y="4523996"/>
            <a:ext cx="1124933" cy="6153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a:stretch>
            <a:fillRect/>
          </a:stretch>
        </p:blipFill>
        <p:spPr>
          <a:xfrm>
            <a:off x="1371838" y="2834253"/>
            <a:ext cx="6286500" cy="1016000"/>
          </a:xfrm>
          <a:prstGeom prst="rect">
            <a:avLst/>
          </a:prstGeom>
        </p:spPr>
      </p:pic>
    </p:spTree>
    <p:extLst>
      <p:ext uri="{BB962C8B-B14F-4D97-AF65-F5344CB8AC3E}">
        <p14:creationId xmlns:p14="http://schemas.microsoft.com/office/powerpoint/2010/main" val="5088998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a:t>
            </a:r>
            <a:r>
              <a:rPr kumimoji="1" lang="en-US" altLang="ja-JP" dirty="0" smtClean="0"/>
              <a:t>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Introduction</a:t>
            </a:r>
          </a:p>
          <a:p>
            <a:pPr marL="0" indent="0">
              <a:buNone/>
            </a:pPr>
            <a:r>
              <a:rPr lang="en-US" altLang="ja-JP" dirty="0"/>
              <a:t> </a:t>
            </a:r>
            <a:r>
              <a:rPr lang="en-US" altLang="ja-JP" dirty="0" smtClean="0"/>
              <a:t> -First-principles calculation</a:t>
            </a:r>
          </a:p>
          <a:p>
            <a:pPr marL="0" indent="0">
              <a:buNone/>
            </a:pPr>
            <a:r>
              <a:rPr kumimoji="1" lang="en-US" altLang="ja-JP" dirty="0"/>
              <a:t> </a:t>
            </a:r>
            <a:r>
              <a:rPr kumimoji="1" lang="en-US" altLang="ja-JP" dirty="0" smtClean="0"/>
              <a:t> </a:t>
            </a:r>
            <a:r>
              <a:rPr lang="en-US" altLang="ja-JP" dirty="0" smtClean="0">
                <a:solidFill>
                  <a:srgbClr val="FF0000"/>
                </a:solidFill>
              </a:rPr>
              <a:t>-Dilute magnetic semiconductor (DMS)</a:t>
            </a:r>
          </a:p>
          <a:p>
            <a:r>
              <a:rPr lang="en-US" altLang="ja-JP" dirty="0"/>
              <a:t>C</a:t>
            </a:r>
            <a:r>
              <a:rPr lang="en-US" altLang="ja-JP" dirty="0" smtClean="0"/>
              <a:t>alculation method</a:t>
            </a:r>
            <a:r>
              <a:rPr lang="ja-JP" altLang="en-US" dirty="0" smtClean="0"/>
              <a:t>　</a:t>
            </a:r>
            <a:r>
              <a:rPr lang="en-US" altLang="ja-JP" dirty="0" smtClean="0"/>
              <a:t>for Curie temperature</a:t>
            </a:r>
          </a:p>
          <a:p>
            <a:r>
              <a:rPr lang="en-US" altLang="ja-JP" dirty="0" smtClean="0"/>
              <a:t>Ferromagnetic mechanisms in DMS </a:t>
            </a:r>
            <a:endParaRPr kumimoji="1" lang="en-US" altLang="ja-JP" dirty="0" smtClean="0"/>
          </a:p>
          <a:p>
            <a:r>
              <a:rPr lang="en-US" altLang="ja-JP" dirty="0" smtClean="0"/>
              <a:t>Summery</a:t>
            </a:r>
          </a:p>
          <a:p>
            <a:r>
              <a:rPr kumimoji="1" lang="en-US" altLang="ja-JP" dirty="0" smtClean="0"/>
              <a:t>Future work</a:t>
            </a:r>
            <a:endParaRPr kumimoji="1" lang="ja-JP" altLang="en-US" dirty="0"/>
          </a:p>
        </p:txBody>
      </p:sp>
    </p:spTree>
    <p:extLst>
      <p:ext uri="{BB962C8B-B14F-4D97-AF65-F5344CB8AC3E}">
        <p14:creationId xmlns:p14="http://schemas.microsoft.com/office/powerpoint/2010/main" val="38861948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Dilute magnetic semiconductor(DMS)</a:t>
            </a:r>
            <a:endParaRPr kumimoji="1" lang="ja-JP" altLang="en-US" dirty="0"/>
          </a:p>
        </p:txBody>
      </p:sp>
      <p:pic>
        <p:nvPicPr>
          <p:cNvPr id="4" name="コンテンツ プレースホルダー 3" descr="GaMnAs.jpg"/>
          <p:cNvPicPr>
            <a:picLocks noGrp="1" noChangeAspect="1"/>
          </p:cNvPicPr>
          <p:nvPr/>
        </p:nvPicPr>
        <p:blipFill>
          <a:blip r:embed="rId2">
            <a:extLst>
              <a:ext uri="{28A0092B-C50C-407E-A947-70E740481C1C}">
                <a14:useLocalDpi xmlns:a14="http://schemas.microsoft.com/office/drawing/2010/main" val="0"/>
              </a:ext>
            </a:extLst>
          </a:blip>
          <a:srcRect l="-14662" r="-14662"/>
          <a:stretch>
            <a:fillRect/>
          </a:stretch>
        </p:blipFill>
        <p:spPr>
          <a:xfrm>
            <a:off x="457200" y="2806830"/>
            <a:ext cx="5014308" cy="2758215"/>
          </a:xfrm>
          <a:prstGeom prst="rect">
            <a:avLst/>
          </a:prstGeom>
        </p:spPr>
      </p:pic>
      <p:sp>
        <p:nvSpPr>
          <p:cNvPr id="6" name="テキスト ボックス 5"/>
          <p:cNvSpPr txBox="1"/>
          <p:nvPr/>
        </p:nvSpPr>
        <p:spPr>
          <a:xfrm>
            <a:off x="6224932" y="2068167"/>
            <a:ext cx="2404174"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2400" dirty="0" smtClean="0"/>
              <a:t>Transition metals</a:t>
            </a:r>
            <a:endParaRPr kumimoji="1" lang="en-US" altLang="ja-JP" sz="2400" dirty="0" smtClean="0"/>
          </a:p>
          <a:p>
            <a:r>
              <a:rPr lang="en-US" altLang="ja-JP" sz="2400" dirty="0"/>
              <a:t> </a:t>
            </a:r>
            <a:r>
              <a:rPr lang="en-US" altLang="ja-JP" sz="2400" dirty="0" smtClean="0"/>
              <a:t>(</a:t>
            </a:r>
            <a:r>
              <a:rPr lang="en-US" altLang="ja-JP" sz="2400" dirty="0" err="1" smtClean="0"/>
              <a:t>Fe,Co,Ni,Mn,Cr</a:t>
            </a:r>
            <a:r>
              <a:rPr lang="en-US" altLang="ja-JP" sz="2400" dirty="0" smtClean="0"/>
              <a:t> )</a:t>
            </a:r>
            <a:endParaRPr kumimoji="1" lang="ja-JP" altLang="en-US" sz="2400" dirty="0"/>
          </a:p>
        </p:txBody>
      </p:sp>
      <p:sp>
        <p:nvSpPr>
          <p:cNvPr id="9" name="右矢印 8"/>
          <p:cNvSpPr/>
          <p:nvPr/>
        </p:nvSpPr>
        <p:spPr>
          <a:xfrm rot="8465200">
            <a:off x="3510986" y="3324111"/>
            <a:ext cx="2937799" cy="3250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5471508" y="3889477"/>
            <a:ext cx="2971336" cy="646331"/>
          </a:xfrm>
          <a:prstGeom prst="rect">
            <a:avLst/>
          </a:prstGeom>
          <a:noFill/>
        </p:spPr>
        <p:txBody>
          <a:bodyPr wrap="none" rtlCol="0">
            <a:spAutoFit/>
          </a:bodyPr>
          <a:lstStyle/>
          <a:p>
            <a:r>
              <a:rPr kumimoji="1" lang="en-US" altLang="ja-JP" sz="3600" b="1" u="sng" dirty="0" smtClean="0"/>
              <a:t>Ferromagnetic</a:t>
            </a:r>
            <a:endParaRPr kumimoji="1" lang="ja-JP" altLang="en-US" sz="3200" b="1" u="sng" dirty="0"/>
          </a:p>
        </p:txBody>
      </p:sp>
      <p:sp>
        <p:nvSpPr>
          <p:cNvPr id="11" name="テキスト ボックス 10"/>
          <p:cNvSpPr txBox="1"/>
          <p:nvPr/>
        </p:nvSpPr>
        <p:spPr>
          <a:xfrm>
            <a:off x="7184379" y="4726818"/>
            <a:ext cx="1616398" cy="461665"/>
          </a:xfrm>
          <a:prstGeom prst="rect">
            <a:avLst/>
          </a:prstGeom>
          <a:noFill/>
        </p:spPr>
        <p:txBody>
          <a:bodyPr wrap="none" rtlCol="0">
            <a:spAutoFit/>
          </a:bodyPr>
          <a:lstStyle/>
          <a:p>
            <a:r>
              <a:rPr kumimoji="1" lang="en-US" altLang="ja-JP" sz="2400" dirty="0" smtClean="0"/>
              <a:t>But Why…?</a:t>
            </a:r>
            <a:endParaRPr kumimoji="1" lang="ja-JP" altLang="en-US" sz="2400" dirty="0"/>
          </a:p>
        </p:txBody>
      </p:sp>
      <p:sp>
        <p:nvSpPr>
          <p:cNvPr id="12" name="テキスト ボックス 11"/>
          <p:cNvSpPr txBox="1"/>
          <p:nvPr/>
        </p:nvSpPr>
        <p:spPr>
          <a:xfrm>
            <a:off x="5292763" y="3527475"/>
            <a:ext cx="3783232" cy="461665"/>
          </a:xfrm>
          <a:prstGeom prst="rect">
            <a:avLst/>
          </a:prstGeom>
          <a:noFill/>
        </p:spPr>
        <p:txBody>
          <a:bodyPr wrap="none" rtlCol="0">
            <a:spAutoFit/>
          </a:bodyPr>
          <a:lstStyle/>
          <a:p>
            <a:r>
              <a:rPr kumimoji="1" lang="en-US" altLang="ja-JP" sz="2000" dirty="0" smtClean="0"/>
              <a:t>In 1996, </a:t>
            </a:r>
            <a:r>
              <a:rPr lang="en-US" altLang="ja-JP" sz="2000" dirty="0" smtClean="0"/>
              <a:t>We </a:t>
            </a:r>
            <a:r>
              <a:rPr lang="en-US" altLang="ja-JP" sz="2400" dirty="0" smtClean="0"/>
              <a:t>found</a:t>
            </a:r>
            <a:r>
              <a:rPr lang="en-US" altLang="ja-JP" sz="2000" dirty="0" smtClean="0"/>
              <a:t> (</a:t>
            </a:r>
            <a:r>
              <a:rPr lang="en-US" altLang="ja-JP" sz="2000" dirty="0" err="1" smtClean="0"/>
              <a:t>In,Mn</a:t>
            </a:r>
            <a:r>
              <a:rPr lang="en-US" altLang="ja-JP" sz="2000" dirty="0" smtClean="0"/>
              <a:t>)As was</a:t>
            </a:r>
            <a:endParaRPr kumimoji="1" lang="ja-JP" altLang="en-US" sz="2000" dirty="0"/>
          </a:p>
        </p:txBody>
      </p:sp>
      <p:sp>
        <p:nvSpPr>
          <p:cNvPr id="3" name="テキスト ボックス 2"/>
          <p:cNvSpPr txBox="1"/>
          <p:nvPr/>
        </p:nvSpPr>
        <p:spPr>
          <a:xfrm>
            <a:off x="1369877" y="1417638"/>
            <a:ext cx="5211132" cy="830997"/>
          </a:xfrm>
          <a:prstGeom prst="rect">
            <a:avLst/>
          </a:prstGeom>
          <a:noFill/>
        </p:spPr>
        <p:txBody>
          <a:bodyPr wrap="none" rtlCol="0">
            <a:spAutoFit/>
          </a:bodyPr>
          <a:lstStyle/>
          <a:p>
            <a:r>
              <a:rPr kumimoji="1" lang="en-US" altLang="ja-JP" sz="2400" dirty="0" smtClean="0"/>
              <a:t>We can obtain DMS by </a:t>
            </a:r>
            <a:r>
              <a:rPr lang="en-US" altLang="ja-JP" sz="2400" dirty="0" smtClean="0"/>
              <a:t>replacing </a:t>
            </a:r>
            <a:r>
              <a:rPr lang="en-US" altLang="ja-JP" sz="2400" dirty="0" err="1" smtClean="0"/>
              <a:t>cations</a:t>
            </a:r>
            <a:r>
              <a:rPr lang="en-US" altLang="ja-JP" sz="2400" dirty="0" smtClean="0"/>
              <a:t> </a:t>
            </a:r>
          </a:p>
          <a:p>
            <a:r>
              <a:rPr lang="en-US" altLang="ja-JP" sz="2400" dirty="0" smtClean="0"/>
              <a:t>in semiconductor by magnetic ions.</a:t>
            </a:r>
            <a:endParaRPr kumimoji="1" lang="ja-JP" altLang="en-US" sz="2400" dirty="0"/>
          </a:p>
        </p:txBody>
      </p:sp>
      <p:sp>
        <p:nvSpPr>
          <p:cNvPr id="5" name="テキスト ボックス 4"/>
          <p:cNvSpPr txBox="1"/>
          <p:nvPr/>
        </p:nvSpPr>
        <p:spPr>
          <a:xfrm>
            <a:off x="1509809" y="5975699"/>
            <a:ext cx="7425568" cy="369332"/>
          </a:xfrm>
          <a:prstGeom prst="rect">
            <a:avLst/>
          </a:prstGeom>
          <a:noFill/>
        </p:spPr>
        <p:txBody>
          <a:bodyPr wrap="none" rtlCol="0">
            <a:spAutoFit/>
          </a:bodyPr>
          <a:lstStyle/>
          <a:p>
            <a:r>
              <a:rPr kumimoji="1" lang="en-US" altLang="ja-JP" dirty="0" err="1" smtClean="0"/>
              <a:t>F.Matsukura</a:t>
            </a:r>
            <a:r>
              <a:rPr kumimoji="1" lang="en-US" altLang="ja-JP" dirty="0" smtClean="0"/>
              <a:t> , </a:t>
            </a:r>
            <a:r>
              <a:rPr kumimoji="1" lang="en-US" altLang="ja-JP" dirty="0" err="1" smtClean="0"/>
              <a:t>H.Ohno</a:t>
            </a:r>
            <a:r>
              <a:rPr kumimoji="1" lang="en-US" altLang="ja-JP" dirty="0" smtClean="0"/>
              <a:t>, and T. </a:t>
            </a:r>
            <a:r>
              <a:rPr kumimoji="1" lang="en-US" altLang="ja-JP" dirty="0" err="1" smtClean="0"/>
              <a:t>Dietl</a:t>
            </a:r>
            <a:r>
              <a:rPr kumimoji="1" lang="en-US" altLang="ja-JP" dirty="0" smtClean="0"/>
              <a:t>, Handbook of Magnetic Materials,14 2002</a:t>
            </a:r>
            <a:endParaRPr kumimoji="1" lang="ja-JP" altLang="en-US" dirty="0"/>
          </a:p>
        </p:txBody>
      </p:sp>
      <p:sp>
        <p:nvSpPr>
          <p:cNvPr id="7" name="テキスト ボックス 6"/>
          <p:cNvSpPr txBox="1"/>
          <p:nvPr/>
        </p:nvSpPr>
        <p:spPr>
          <a:xfrm>
            <a:off x="0" y="6451163"/>
            <a:ext cx="4801314" cy="369332"/>
          </a:xfrm>
          <a:prstGeom prst="rect">
            <a:avLst/>
          </a:prstGeom>
          <a:noFill/>
        </p:spPr>
        <p:txBody>
          <a:bodyPr wrap="none" rtlCol="0">
            <a:spAutoFit/>
          </a:bodyPr>
          <a:lstStyle/>
          <a:p>
            <a:r>
              <a:rPr kumimoji="1" lang="en-US" altLang="ja-JP" dirty="0" smtClean="0"/>
              <a:t>Dilute magnetic semiconductor:</a:t>
            </a:r>
            <a:r>
              <a:rPr kumimoji="1" lang="ja-JP" altLang="en-US" dirty="0" smtClean="0"/>
              <a:t>希薄磁性半導体</a:t>
            </a:r>
            <a:endParaRPr kumimoji="1" lang="ja-JP" altLang="en-US" dirty="0"/>
          </a:p>
        </p:txBody>
      </p:sp>
    </p:spTree>
    <p:extLst>
      <p:ext uri="{BB962C8B-B14F-4D97-AF65-F5344CB8AC3E}">
        <p14:creationId xmlns:p14="http://schemas.microsoft.com/office/powerpoint/2010/main" val="1058129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a:t>
            </a:r>
            <a:r>
              <a:rPr kumimoji="1" lang="en-US" altLang="ja-JP" dirty="0" smtClean="0"/>
              <a:t>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Introduction</a:t>
            </a:r>
          </a:p>
          <a:p>
            <a:pPr marL="0" indent="0">
              <a:buNone/>
            </a:pPr>
            <a:r>
              <a:rPr lang="en-US" altLang="ja-JP" dirty="0"/>
              <a:t> </a:t>
            </a:r>
            <a:r>
              <a:rPr lang="en-US" altLang="ja-JP" dirty="0" smtClean="0"/>
              <a:t> -First-principles calculation</a:t>
            </a:r>
          </a:p>
          <a:p>
            <a:pPr marL="0" indent="0">
              <a:buNone/>
            </a:pPr>
            <a:r>
              <a:rPr kumimoji="1" lang="en-US" altLang="ja-JP" dirty="0"/>
              <a:t> </a:t>
            </a:r>
            <a:r>
              <a:rPr kumimoji="1" lang="en-US" altLang="ja-JP" dirty="0" smtClean="0"/>
              <a:t> </a:t>
            </a:r>
            <a:r>
              <a:rPr lang="en-US" altLang="ja-JP" dirty="0" smtClean="0"/>
              <a:t>-Dilute magnetic semiconductor (DMS)</a:t>
            </a:r>
          </a:p>
          <a:p>
            <a:r>
              <a:rPr lang="en-US" altLang="ja-JP" dirty="0">
                <a:solidFill>
                  <a:srgbClr val="FF0000"/>
                </a:solidFill>
              </a:rPr>
              <a:t>C</a:t>
            </a:r>
            <a:r>
              <a:rPr lang="en-US" altLang="ja-JP" dirty="0" smtClean="0">
                <a:solidFill>
                  <a:srgbClr val="FF0000"/>
                </a:solidFill>
              </a:rPr>
              <a:t>alculation method for Curie temperature</a:t>
            </a:r>
          </a:p>
          <a:p>
            <a:r>
              <a:rPr lang="en-US" altLang="ja-JP" dirty="0" smtClean="0"/>
              <a:t>Ferromagnetic mechanisms in DMS </a:t>
            </a:r>
            <a:endParaRPr kumimoji="1" lang="en-US" altLang="ja-JP" dirty="0" smtClean="0"/>
          </a:p>
          <a:p>
            <a:r>
              <a:rPr lang="en-US" altLang="ja-JP" dirty="0" smtClean="0"/>
              <a:t>Summery</a:t>
            </a:r>
          </a:p>
          <a:p>
            <a:r>
              <a:rPr kumimoji="1" lang="en-US" altLang="ja-JP" dirty="0" smtClean="0"/>
              <a:t>Future work</a:t>
            </a:r>
            <a:endParaRPr kumimoji="1" lang="ja-JP" altLang="en-US" dirty="0"/>
          </a:p>
        </p:txBody>
      </p:sp>
    </p:spTree>
    <p:extLst>
      <p:ext uri="{BB962C8B-B14F-4D97-AF65-F5344CB8AC3E}">
        <p14:creationId xmlns:p14="http://schemas.microsoft.com/office/powerpoint/2010/main" val="26541265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Curie temperature in DMS</a:t>
            </a:r>
            <a:endParaRPr kumimoji="1" lang="ja-JP" altLang="en-US" dirty="0"/>
          </a:p>
        </p:txBody>
      </p:sp>
      <p:pic>
        <p:nvPicPr>
          <p:cNvPr id="4" name="コンテンツ プレースホルダー 3" descr="スクリーンショット 2014-04-29 16.36.4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18" r="-759"/>
          <a:stretch/>
        </p:blipFill>
        <p:spPr>
          <a:xfrm>
            <a:off x="-37968" y="1258827"/>
            <a:ext cx="4326331" cy="5468621"/>
          </a:xfrm>
        </p:spPr>
      </p:pic>
      <p:pic>
        <p:nvPicPr>
          <p:cNvPr id="5" name="図 4" descr="img_1.jpeg"/>
          <p:cNvPicPr>
            <a:picLocks noChangeAspect="1"/>
          </p:cNvPicPr>
          <p:nvPr/>
        </p:nvPicPr>
        <p:blipFill rotWithShape="1">
          <a:blip r:embed="rId3">
            <a:extLst>
              <a:ext uri="{28A0092B-C50C-407E-A947-70E740481C1C}">
                <a14:useLocalDpi xmlns:a14="http://schemas.microsoft.com/office/drawing/2010/main" val="0"/>
              </a:ext>
            </a:extLst>
          </a:blip>
          <a:srcRect b="66095"/>
          <a:stretch/>
        </p:blipFill>
        <p:spPr>
          <a:xfrm>
            <a:off x="3753780" y="2325706"/>
            <a:ext cx="5390220" cy="1412199"/>
          </a:xfrm>
          <a:prstGeom prst="rect">
            <a:avLst/>
          </a:prstGeom>
        </p:spPr>
      </p:pic>
      <p:sp>
        <p:nvSpPr>
          <p:cNvPr id="6" name="テキスト ボックス 5"/>
          <p:cNvSpPr txBox="1"/>
          <p:nvPr/>
        </p:nvSpPr>
        <p:spPr>
          <a:xfrm>
            <a:off x="3920316" y="3764177"/>
            <a:ext cx="1963248" cy="461665"/>
          </a:xfrm>
          <a:prstGeom prst="rect">
            <a:avLst/>
          </a:prstGeom>
          <a:noFill/>
        </p:spPr>
        <p:txBody>
          <a:bodyPr wrap="none" rtlCol="0">
            <a:spAutoFit/>
          </a:bodyPr>
          <a:lstStyle/>
          <a:p>
            <a:r>
              <a:rPr kumimoji="1" lang="en-US" altLang="ja-JP" sz="2400" dirty="0" smtClean="0"/>
              <a:t>ferromagnetic</a:t>
            </a:r>
            <a:endParaRPr kumimoji="1" lang="ja-JP" altLang="en-US" sz="2400" dirty="0"/>
          </a:p>
        </p:txBody>
      </p:sp>
      <p:sp>
        <p:nvSpPr>
          <p:cNvPr id="7" name="テキスト ボックス 6"/>
          <p:cNvSpPr txBox="1"/>
          <p:nvPr/>
        </p:nvSpPr>
        <p:spPr>
          <a:xfrm>
            <a:off x="7008530" y="3764177"/>
            <a:ext cx="1903135" cy="461665"/>
          </a:xfrm>
          <a:prstGeom prst="rect">
            <a:avLst/>
          </a:prstGeom>
          <a:noFill/>
        </p:spPr>
        <p:txBody>
          <a:bodyPr wrap="none" rtlCol="0">
            <a:spAutoFit/>
          </a:bodyPr>
          <a:lstStyle/>
          <a:p>
            <a:r>
              <a:rPr kumimoji="1" lang="en-US" altLang="ja-JP" sz="2400" dirty="0" smtClean="0"/>
              <a:t>paramagnetic</a:t>
            </a:r>
            <a:endParaRPr kumimoji="1" lang="ja-JP" altLang="en-US" sz="2400" dirty="0"/>
          </a:p>
        </p:txBody>
      </p:sp>
      <p:sp>
        <p:nvSpPr>
          <p:cNvPr id="8" name="右矢印 7"/>
          <p:cNvSpPr/>
          <p:nvPr/>
        </p:nvSpPr>
        <p:spPr>
          <a:xfrm>
            <a:off x="6057835" y="2894154"/>
            <a:ext cx="645336" cy="458067"/>
          </a:xfrm>
          <a:prstGeom prst="right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837049" y="4830531"/>
            <a:ext cx="5308965" cy="830997"/>
          </a:xfrm>
          <a:prstGeom prst="rect">
            <a:avLst/>
          </a:prstGeom>
          <a:noFill/>
        </p:spPr>
        <p:txBody>
          <a:bodyPr wrap="none" rtlCol="0">
            <a:spAutoFit/>
          </a:bodyPr>
          <a:lstStyle/>
          <a:p>
            <a:r>
              <a:rPr kumimoji="1" lang="en-US" altLang="ja-JP" sz="2400" dirty="0" smtClean="0"/>
              <a:t>Which method is correct approximation?</a:t>
            </a:r>
          </a:p>
          <a:p>
            <a:pPr algn="ctr"/>
            <a:r>
              <a:rPr lang="en-US" altLang="ja-JP" sz="2400" dirty="0" smtClean="0"/>
              <a:t>                     MFA or MCS</a:t>
            </a:r>
            <a:endParaRPr kumimoji="1" lang="ja-JP" altLang="en-US" sz="2400" dirty="0"/>
          </a:p>
        </p:txBody>
      </p:sp>
      <p:sp>
        <p:nvSpPr>
          <p:cNvPr id="10" name="ドーナツ 9"/>
          <p:cNvSpPr/>
          <p:nvPr/>
        </p:nvSpPr>
        <p:spPr>
          <a:xfrm>
            <a:off x="2346547" y="2472278"/>
            <a:ext cx="796534" cy="843751"/>
          </a:xfrm>
          <a:prstGeom prst="donu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ドーナツ 10"/>
          <p:cNvSpPr/>
          <p:nvPr/>
        </p:nvSpPr>
        <p:spPr>
          <a:xfrm>
            <a:off x="2014148" y="1766089"/>
            <a:ext cx="1408797" cy="689902"/>
          </a:xfrm>
          <a:prstGeom prst="donu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7008530" y="6170899"/>
            <a:ext cx="2135470" cy="646331"/>
          </a:xfrm>
          <a:prstGeom prst="rect">
            <a:avLst/>
          </a:prstGeom>
          <a:noFill/>
        </p:spPr>
        <p:txBody>
          <a:bodyPr wrap="none" rtlCol="0">
            <a:spAutoFit/>
          </a:bodyPr>
          <a:lstStyle/>
          <a:p>
            <a:r>
              <a:rPr kumimoji="1" lang="en-US" altLang="ja-JP" dirty="0" smtClean="0"/>
              <a:t>MFA:</a:t>
            </a:r>
            <a:r>
              <a:rPr kumimoji="1" lang="ja-JP" altLang="en-US" dirty="0" smtClean="0"/>
              <a:t>平均場近似</a:t>
            </a:r>
            <a:endParaRPr kumimoji="1" lang="en-US" altLang="ja-JP" dirty="0" smtClean="0"/>
          </a:p>
          <a:p>
            <a:r>
              <a:rPr kumimoji="1" lang="en-US" altLang="ja-JP" dirty="0" smtClean="0"/>
              <a:t>MCS:</a:t>
            </a:r>
            <a:r>
              <a:rPr kumimoji="1" lang="ja-JP" altLang="en-US" dirty="0" smtClean="0"/>
              <a:t>モンテカルロ法</a:t>
            </a:r>
            <a:endParaRPr kumimoji="1" lang="ja-JP" altLang="en-US" dirty="0"/>
          </a:p>
        </p:txBody>
      </p:sp>
    </p:spTree>
    <p:extLst>
      <p:ext uri="{BB962C8B-B14F-4D97-AF65-F5344CB8AC3E}">
        <p14:creationId xmlns:p14="http://schemas.microsoft.com/office/powerpoint/2010/main" val="3336155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Mean-Field Approximation(MFA)</a:t>
            </a:r>
            <a:endParaRPr kumimoji="1" lang="ja-JP" altLang="en-US" dirty="0"/>
          </a:p>
        </p:txBody>
      </p:sp>
      <p:pic>
        <p:nvPicPr>
          <p:cNvPr id="4" name="コンテンツ プレースホルダー 3"/>
          <p:cNvPicPr>
            <a:picLocks noGrp="1" noChangeAspect="1"/>
          </p:cNvPicPr>
          <p:nvPr>
            <p:ph idx="1"/>
          </p:nvPr>
        </p:nvPicPr>
        <p:blipFill rotWithShape="1">
          <a:blip r:embed="rId2"/>
          <a:srcRect t="-1344" b="-2946"/>
          <a:stretch/>
        </p:blipFill>
        <p:spPr>
          <a:xfrm>
            <a:off x="1341346" y="2180244"/>
            <a:ext cx="2311502" cy="731026"/>
          </a:xfrm>
        </p:spPr>
      </p:pic>
      <p:sp>
        <p:nvSpPr>
          <p:cNvPr id="5" name="テキスト ボックス 4"/>
          <p:cNvSpPr txBox="1"/>
          <p:nvPr/>
        </p:nvSpPr>
        <p:spPr>
          <a:xfrm>
            <a:off x="978413" y="1728164"/>
            <a:ext cx="5860498" cy="461665"/>
          </a:xfrm>
          <a:prstGeom prst="rect">
            <a:avLst/>
          </a:prstGeom>
          <a:noFill/>
        </p:spPr>
        <p:txBody>
          <a:bodyPr wrap="none" rtlCol="0">
            <a:spAutoFit/>
          </a:bodyPr>
          <a:lstStyle/>
          <a:p>
            <a:r>
              <a:rPr kumimoji="1" lang="en-US" altLang="ja-JP" sz="2400" dirty="0" smtClean="0"/>
              <a:t>In </a:t>
            </a:r>
            <a:r>
              <a:rPr lang="en-US" altLang="ja-JP" sz="2400" dirty="0" smtClean="0"/>
              <a:t>H</a:t>
            </a:r>
            <a:r>
              <a:rPr kumimoji="1" lang="en-US" altLang="ja-JP" sz="2400" dirty="0" smtClean="0"/>
              <a:t>eisenberg model ,</a:t>
            </a:r>
            <a:r>
              <a:rPr lang="en-US" altLang="ja-JP" sz="2400" dirty="0"/>
              <a:t> </a:t>
            </a:r>
            <a:r>
              <a:rPr lang="en-US" altLang="ja-JP" sz="2400" dirty="0" smtClean="0"/>
              <a:t>Hamiltonian</a:t>
            </a:r>
            <a:r>
              <a:rPr kumimoji="1" lang="en-US" altLang="ja-JP" sz="2400" dirty="0" smtClean="0"/>
              <a:t> is given as</a:t>
            </a:r>
            <a:endParaRPr kumimoji="1" lang="ja-JP" altLang="en-US" sz="2400" dirty="0"/>
          </a:p>
        </p:txBody>
      </p:sp>
      <p:pic>
        <p:nvPicPr>
          <p:cNvPr id="7" name="図 6"/>
          <p:cNvPicPr>
            <a:picLocks noChangeAspect="1"/>
          </p:cNvPicPr>
          <p:nvPr/>
        </p:nvPicPr>
        <p:blipFill>
          <a:blip r:embed="rId3"/>
          <a:stretch>
            <a:fillRect/>
          </a:stretch>
        </p:blipFill>
        <p:spPr>
          <a:xfrm>
            <a:off x="1341346" y="3013311"/>
            <a:ext cx="2311502" cy="643331"/>
          </a:xfrm>
          <a:prstGeom prst="rect">
            <a:avLst/>
          </a:prstGeom>
        </p:spPr>
      </p:pic>
      <p:pic>
        <p:nvPicPr>
          <p:cNvPr id="9" name="図 8" descr="d.png"/>
          <p:cNvPicPr>
            <a:picLocks noChangeAspect="1"/>
          </p:cNvPicPr>
          <p:nvPr/>
        </p:nvPicPr>
        <p:blipFill rotWithShape="1">
          <a:blip r:embed="rId4">
            <a:extLst>
              <a:ext uri="{28A0092B-C50C-407E-A947-70E740481C1C}">
                <a14:useLocalDpi xmlns:a14="http://schemas.microsoft.com/office/drawing/2010/main" val="0"/>
              </a:ext>
            </a:extLst>
          </a:blip>
          <a:srcRect l="12142" t="58031" r="31605" b="19134"/>
          <a:stretch/>
        </p:blipFill>
        <p:spPr>
          <a:xfrm>
            <a:off x="1560518" y="4220447"/>
            <a:ext cx="6558229" cy="1387585"/>
          </a:xfrm>
          <a:prstGeom prst="rect">
            <a:avLst/>
          </a:prstGeom>
        </p:spPr>
      </p:pic>
      <p:sp>
        <p:nvSpPr>
          <p:cNvPr id="10" name="右矢印 9"/>
          <p:cNvSpPr/>
          <p:nvPr/>
        </p:nvSpPr>
        <p:spPr>
          <a:xfrm>
            <a:off x="2956057" y="4747246"/>
            <a:ext cx="1144952" cy="3331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5324409" y="4747246"/>
            <a:ext cx="1212224" cy="3331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101009" y="3013311"/>
            <a:ext cx="4860675" cy="461665"/>
          </a:xfrm>
          <a:prstGeom prst="rect">
            <a:avLst/>
          </a:prstGeom>
          <a:noFill/>
        </p:spPr>
        <p:txBody>
          <a:bodyPr wrap="none" rtlCol="0">
            <a:spAutoFit/>
          </a:bodyPr>
          <a:lstStyle/>
          <a:p>
            <a:r>
              <a:rPr lang="en-US" altLang="ja-JP" sz="2400" dirty="0" smtClean="0"/>
              <a:t>We</a:t>
            </a:r>
            <a:r>
              <a:rPr lang="en-US" altLang="ja-JP" sz="2400" dirty="0"/>
              <a:t> </a:t>
            </a:r>
            <a:r>
              <a:rPr lang="en-US" altLang="ja-JP" sz="2400" dirty="0" smtClean="0"/>
              <a:t>assume a uniform magnetic force  </a:t>
            </a:r>
            <a:endParaRPr kumimoji="1" lang="ja-JP" altLang="en-US" sz="2400" dirty="0"/>
          </a:p>
        </p:txBody>
      </p:sp>
      <p:sp>
        <p:nvSpPr>
          <p:cNvPr id="13" name="テキスト ボックス 12"/>
          <p:cNvSpPr txBox="1"/>
          <p:nvPr/>
        </p:nvSpPr>
        <p:spPr>
          <a:xfrm>
            <a:off x="2997692" y="5788308"/>
            <a:ext cx="6216065" cy="461665"/>
          </a:xfrm>
          <a:prstGeom prst="rect">
            <a:avLst/>
          </a:prstGeom>
          <a:noFill/>
        </p:spPr>
        <p:txBody>
          <a:bodyPr wrap="none" rtlCol="0">
            <a:spAutoFit/>
          </a:bodyPr>
          <a:lstStyle/>
          <a:p>
            <a:r>
              <a:rPr kumimoji="1" lang="en-US" altLang="ja-JP" sz="2400" dirty="0" smtClean="0"/>
              <a:t>As magnetic atoms increase, it gets more dense.</a:t>
            </a:r>
            <a:endParaRPr kumimoji="1" lang="ja-JP" altLang="en-US" sz="2400" dirty="0"/>
          </a:p>
        </p:txBody>
      </p:sp>
      <p:pic>
        <p:nvPicPr>
          <p:cNvPr id="14" name="図 13"/>
          <p:cNvPicPr>
            <a:picLocks noChangeAspect="1"/>
          </p:cNvPicPr>
          <p:nvPr/>
        </p:nvPicPr>
        <p:blipFill>
          <a:blip r:embed="rId5"/>
          <a:stretch>
            <a:fillRect/>
          </a:stretch>
        </p:blipFill>
        <p:spPr>
          <a:xfrm>
            <a:off x="1716057" y="3585770"/>
            <a:ext cx="1936791" cy="302873"/>
          </a:xfrm>
          <a:prstGeom prst="rect">
            <a:avLst/>
          </a:prstGeom>
        </p:spPr>
      </p:pic>
      <p:sp>
        <p:nvSpPr>
          <p:cNvPr id="3" name="テキスト ボックス 2"/>
          <p:cNvSpPr txBox="1"/>
          <p:nvPr/>
        </p:nvSpPr>
        <p:spPr>
          <a:xfrm>
            <a:off x="4882697" y="1328054"/>
            <a:ext cx="4261303" cy="400110"/>
          </a:xfrm>
          <a:prstGeom prst="rect">
            <a:avLst/>
          </a:prstGeom>
          <a:noFill/>
        </p:spPr>
        <p:txBody>
          <a:bodyPr wrap="none" rtlCol="0">
            <a:spAutoFit/>
          </a:bodyPr>
          <a:lstStyle/>
          <a:p>
            <a:r>
              <a:rPr kumimoji="1" lang="en-US" altLang="ja-JP" sz="2000" dirty="0" smtClean="0"/>
              <a:t>Mean-field approximation:</a:t>
            </a:r>
            <a:r>
              <a:rPr kumimoji="1" lang="ja-JP" altLang="en-US" sz="2000" dirty="0" smtClean="0"/>
              <a:t>平均場近似</a:t>
            </a:r>
            <a:endParaRPr kumimoji="1" lang="ja-JP" altLang="en-US" sz="2000" dirty="0"/>
          </a:p>
        </p:txBody>
      </p:sp>
    </p:spTree>
    <p:extLst>
      <p:ext uri="{BB962C8B-B14F-4D97-AF65-F5344CB8AC3E}">
        <p14:creationId xmlns:p14="http://schemas.microsoft.com/office/powerpoint/2010/main" val="2862142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8990</TotalTime>
  <Words>793</Words>
  <Application>Microsoft Macintosh PowerPoint</Application>
  <PresentationFormat>画面に合わせる (4:3)</PresentationFormat>
  <Paragraphs>148</Paragraphs>
  <Slides>20</Slides>
  <Notes>5</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ホワイト</vt:lpstr>
      <vt:lpstr>Magnetic property of dilute magnetic semiconductors</vt:lpstr>
      <vt:lpstr>Contents</vt:lpstr>
      <vt:lpstr>Contents</vt:lpstr>
      <vt:lpstr>First-principles calculation</vt:lpstr>
      <vt:lpstr>Contents</vt:lpstr>
      <vt:lpstr>Dilute magnetic semiconductor(DMS)</vt:lpstr>
      <vt:lpstr>Contents</vt:lpstr>
      <vt:lpstr>Curie temperature in DMS</vt:lpstr>
      <vt:lpstr>Mean-Field Approximation(MFA)</vt:lpstr>
      <vt:lpstr>Monte-Carlo Simulation</vt:lpstr>
      <vt:lpstr>Percolation in dilute system</vt:lpstr>
      <vt:lpstr>Result(1)</vt:lpstr>
      <vt:lpstr>Contents</vt:lpstr>
      <vt:lpstr>Electronic structure by crystal field theory</vt:lpstr>
      <vt:lpstr>Density of state by KKR-CPA method</vt:lpstr>
      <vt:lpstr>Ferromagnetic mechanism</vt:lpstr>
      <vt:lpstr>Exchange interaction  in (Ga,Mn)N and (Ga,Mn)As</vt:lpstr>
      <vt:lpstr>Result(2)</vt:lpstr>
      <vt:lpstr>Summary</vt:lpstr>
      <vt:lpstr>Future works</vt:lpstr>
    </vt:vector>
  </TitlesOfParts>
  <Company>Osaka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First-principles theory of dilute magnetic semiconductor</dc:title>
  <dc:creator>池元 賢</dc:creator>
  <cp:lastModifiedBy>池元 賢</cp:lastModifiedBy>
  <cp:revision>114</cp:revision>
  <cp:lastPrinted>2014-05-07T03:45:34Z</cp:lastPrinted>
  <dcterms:created xsi:type="dcterms:W3CDTF">2014-04-23T11:06:47Z</dcterms:created>
  <dcterms:modified xsi:type="dcterms:W3CDTF">2014-05-07T10:13:15Z</dcterms:modified>
</cp:coreProperties>
</file>