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3"/>
  </p:notesMasterIdLst>
  <p:handoutMasterIdLst>
    <p:handoutMasterId r:id="rId24"/>
  </p:handoutMasterIdLst>
  <p:sldIdLst>
    <p:sldId id="288" r:id="rId2"/>
    <p:sldId id="259" r:id="rId3"/>
    <p:sldId id="314" r:id="rId4"/>
    <p:sldId id="317" r:id="rId5"/>
    <p:sldId id="292" r:id="rId6"/>
    <p:sldId id="293" r:id="rId7"/>
    <p:sldId id="310" r:id="rId8"/>
    <p:sldId id="294" r:id="rId9"/>
    <p:sldId id="313" r:id="rId10"/>
    <p:sldId id="295" r:id="rId11"/>
    <p:sldId id="298" r:id="rId12"/>
    <p:sldId id="297" r:id="rId13"/>
    <p:sldId id="303" r:id="rId14"/>
    <p:sldId id="318" r:id="rId15"/>
    <p:sldId id="304" r:id="rId16"/>
    <p:sldId id="305" r:id="rId17"/>
    <p:sldId id="319" r:id="rId18"/>
    <p:sldId id="311" r:id="rId19"/>
    <p:sldId id="301" r:id="rId20"/>
    <p:sldId id="308" r:id="rId21"/>
    <p:sldId id="316" r:id="rId22"/>
  </p:sldIdLst>
  <p:sldSz cx="9144000" cy="6858000" type="screen4x3"/>
  <p:notesSz cx="9926638" cy="67960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682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76079" autoAdjust="0"/>
  </p:normalViewPr>
  <p:slideViewPr>
    <p:cSldViewPr>
      <p:cViewPr varScale="1">
        <p:scale>
          <a:sx n="56" d="100"/>
          <a:sy n="56" d="100"/>
        </p:scale>
        <p:origin x="175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312" cy="340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5623008" y="0"/>
            <a:ext cx="4301310" cy="340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773DE-9D64-4933-9E85-676230738FCA}" type="datetimeFigureOut">
              <a:rPr kumimoji="1" lang="ja-JP" altLang="en-US" smtClean="0"/>
              <a:pPr/>
              <a:t>2014/5/7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1" y="6454817"/>
            <a:ext cx="4301312" cy="340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5623008" y="6454817"/>
            <a:ext cx="4301310" cy="340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7932-74DA-42BE-9A1C-2EACAB1934C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4938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2" cy="339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2" cy="339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0AC05-1C16-433E-BCAA-9FFA7D76ADE8}" type="datetimeFigureOut">
              <a:rPr kumimoji="1" lang="ja-JP" altLang="en-US" smtClean="0"/>
              <a:pPr/>
              <a:t>2014/5/7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92664" y="3228143"/>
            <a:ext cx="7941310" cy="3058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2" y="6455105"/>
            <a:ext cx="4301542" cy="339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622800" y="6455105"/>
            <a:ext cx="4301542" cy="339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DC2A9-DC26-4EA6-9510-5D4CA1ABD5B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1102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>
              <a:effectLst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DC2A9-DC26-4EA6-9510-5D4CA1ABD5B1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6761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DB979-B752-4F2A-8DE3-AC8BA68688A5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8767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DB979-B752-4F2A-8DE3-AC8BA68688A5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43143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DB979-B752-4F2A-8DE3-AC8BA68688A5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9338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DB979-B752-4F2A-8DE3-AC8BA68688A5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3256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10GPa~</a:t>
            </a:r>
            <a:r>
              <a:rPr kumimoji="1" lang="ja-JP" altLang="en-US" dirty="0" err="1" smtClean="0"/>
              <a:t>の拡</a:t>
            </a:r>
            <a:r>
              <a:rPr kumimoji="1" lang="ja-JP" altLang="en-US" dirty="0" smtClean="0"/>
              <a:t>大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今回の測定では転移温度の減少は確認できましたが</a:t>
            </a:r>
            <a:r>
              <a:rPr kumimoji="1" lang="en-US" altLang="ja-JP" dirty="0" smtClean="0"/>
              <a:t>SC2-phase</a:t>
            </a:r>
            <a:r>
              <a:rPr kumimoji="1" lang="ja-JP" altLang="en-US" dirty="0" smtClean="0"/>
              <a:t>の確認はできませんでした。こちらは</a:t>
            </a:r>
            <a:r>
              <a:rPr kumimoji="1" lang="en-US" altLang="ja-JP" dirty="0" smtClean="0"/>
              <a:t>10GPa</a:t>
            </a:r>
            <a:r>
              <a:rPr kumimoji="1" lang="ja-JP" altLang="en-US" dirty="0" smtClean="0"/>
              <a:t>以降の電気抵抗の様子ですが、先行研究のようなドロップは見られていません。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6F5D5-C05D-45BF-A97C-858FA00CA6C5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1767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DB979-B752-4F2A-8DE3-AC8BA68688A5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89140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DB979-B752-4F2A-8DE3-AC8BA68688A5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05806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6F5D5-C05D-45BF-A97C-858FA00CA6C5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1767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DB979-B752-4F2A-8DE3-AC8BA68688A5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28663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DB979-B752-4F2A-8DE3-AC8BA68688A5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2764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DB979-B752-4F2A-8DE3-AC8BA68688A5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42795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DB979-B752-4F2A-8DE3-AC8BA68688A5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423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DB979-B752-4F2A-8DE3-AC8BA68688A5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6613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DB979-B752-4F2A-8DE3-AC8BA68688A5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0451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DB979-B752-4F2A-8DE3-AC8BA68688A5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5974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DB979-B752-4F2A-8DE3-AC8BA68688A5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7120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DB979-B752-4F2A-8DE3-AC8BA68688A5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7183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DB979-B752-4F2A-8DE3-AC8BA68688A5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5795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DB979-B752-4F2A-8DE3-AC8BA68688A5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74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3298-160A-49C9-9801-762A8C276E00}" type="datetimeFigureOut">
              <a:rPr kumimoji="1" lang="ja-JP" altLang="en-US" smtClean="0"/>
              <a:pPr/>
              <a:t>2014/5/7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CE2-310E-4BB0-A0AA-D95F5FCD5AB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3298-160A-49C9-9801-762A8C276E00}" type="datetimeFigureOut">
              <a:rPr kumimoji="1" lang="ja-JP" altLang="en-US" smtClean="0"/>
              <a:pPr/>
              <a:t>2014/5/7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CE2-310E-4BB0-A0AA-D95F5FCD5AB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3298-160A-49C9-9801-762A8C276E00}" type="datetimeFigureOut">
              <a:rPr kumimoji="1" lang="ja-JP" altLang="en-US" smtClean="0"/>
              <a:pPr/>
              <a:t>2014/5/7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CE2-310E-4BB0-A0AA-D95F5FCD5AB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3298-160A-49C9-9801-762A8C276E00}" type="datetimeFigureOut">
              <a:rPr kumimoji="1" lang="ja-JP" altLang="en-US" smtClean="0"/>
              <a:pPr/>
              <a:t>2014/5/7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CE2-310E-4BB0-A0AA-D95F5FCD5AB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3298-160A-49C9-9801-762A8C276E00}" type="datetimeFigureOut">
              <a:rPr kumimoji="1" lang="ja-JP" altLang="en-US" smtClean="0"/>
              <a:pPr/>
              <a:t>2014/5/7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CE2-310E-4BB0-A0AA-D95F5FCD5AB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3298-160A-49C9-9801-762A8C276E00}" type="datetimeFigureOut">
              <a:rPr kumimoji="1" lang="ja-JP" altLang="en-US" smtClean="0"/>
              <a:pPr/>
              <a:t>2014/5/7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CE2-310E-4BB0-A0AA-D95F5FCD5AB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3298-160A-49C9-9801-762A8C276E00}" type="datetimeFigureOut">
              <a:rPr kumimoji="1" lang="ja-JP" altLang="en-US" smtClean="0"/>
              <a:pPr/>
              <a:t>2014/5/7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CE2-310E-4BB0-A0AA-D95F5FCD5AB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3298-160A-49C9-9801-762A8C276E00}" type="datetimeFigureOut">
              <a:rPr kumimoji="1" lang="ja-JP" altLang="en-US" smtClean="0"/>
              <a:pPr/>
              <a:t>2014/5/7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CE2-310E-4BB0-A0AA-D95F5FCD5AB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3298-160A-49C9-9801-762A8C276E00}" type="datetimeFigureOut">
              <a:rPr kumimoji="1" lang="ja-JP" altLang="en-US" smtClean="0"/>
              <a:pPr/>
              <a:t>2014/5/7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CE2-310E-4BB0-A0AA-D95F5FCD5AB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3298-160A-49C9-9801-762A8C276E00}" type="datetimeFigureOut">
              <a:rPr kumimoji="1" lang="ja-JP" altLang="en-US" smtClean="0"/>
              <a:pPr/>
              <a:t>2014/5/7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CE2-310E-4BB0-A0AA-D95F5FCD5AB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43298-160A-49C9-9801-762A8C276E00}" type="datetimeFigureOut">
              <a:rPr kumimoji="1" lang="ja-JP" altLang="en-US" smtClean="0"/>
              <a:pPr/>
              <a:t>2014/5/7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CE2-310E-4BB0-A0AA-D95F5FCD5AB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43298-160A-49C9-9801-762A8C276E00}" type="datetimeFigureOut">
              <a:rPr kumimoji="1" lang="ja-JP" altLang="en-US" smtClean="0"/>
              <a:pPr/>
              <a:t>2014/5/7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91CE2-310E-4BB0-A0AA-D95F5FCD5AB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4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628800"/>
            <a:ext cx="8352928" cy="1800200"/>
          </a:xfrm>
        </p:spPr>
        <p:txBody>
          <a:bodyPr>
            <a:normAutofit/>
          </a:bodyPr>
          <a:lstStyle/>
          <a:p>
            <a:r>
              <a:rPr lang="en-US" altLang="ja-JP" sz="3100" dirty="0" smtClean="0"/>
              <a:t>Pressure Dependence of Superconductivity of Iron Chalcogenides</a:t>
            </a:r>
            <a:endParaRPr lang="en-US" altLang="ja-JP" sz="3100" dirty="0"/>
          </a:p>
        </p:txBody>
      </p:sp>
      <p:grpSp>
        <p:nvGrpSpPr>
          <p:cNvPr id="2" name="グループ化 3"/>
          <p:cNvGrpSpPr/>
          <p:nvPr/>
        </p:nvGrpSpPr>
        <p:grpSpPr>
          <a:xfrm>
            <a:off x="107504" y="188640"/>
            <a:ext cx="8928992" cy="709454"/>
            <a:chOff x="96871" y="260648"/>
            <a:chExt cx="8928992" cy="709454"/>
          </a:xfrm>
        </p:grpSpPr>
        <p:grpSp>
          <p:nvGrpSpPr>
            <p:cNvPr id="3" name="グループ化 25"/>
            <p:cNvGrpSpPr/>
            <p:nvPr/>
          </p:nvGrpSpPr>
          <p:grpSpPr>
            <a:xfrm>
              <a:off x="96871" y="260649"/>
              <a:ext cx="8928992" cy="709455"/>
              <a:chOff x="504281" y="1908499"/>
              <a:chExt cx="30531392" cy="1728192"/>
            </a:xfrm>
          </p:grpSpPr>
          <p:sp>
            <p:nvSpPr>
              <p:cNvPr id="9" name="片側の 2 つの角を切り取った四角形 8"/>
              <p:cNvSpPr/>
              <p:nvPr/>
            </p:nvSpPr>
            <p:spPr>
              <a:xfrm>
                <a:off x="504281" y="1908499"/>
                <a:ext cx="30531392" cy="936104"/>
              </a:xfrm>
              <a:prstGeom prst="snip2Same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片側の 2 つの角を切り取った四角形 9"/>
              <p:cNvSpPr/>
              <p:nvPr/>
            </p:nvSpPr>
            <p:spPr>
              <a:xfrm rot="10800000">
                <a:off x="504281" y="2700587"/>
                <a:ext cx="30531392" cy="936104"/>
              </a:xfrm>
              <a:prstGeom prst="snip2SameRect">
                <a:avLst/>
              </a:prstGeom>
              <a:solidFill>
                <a:schemeClr val="bg1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559565" y="2556570"/>
                <a:ext cx="30404903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6" name="Picture 231" descr="KYOKUGEN Logo_trans"/>
            <p:cNvPicPr>
              <a:picLocks noChangeAspect="1" noChangeArrowheads="1"/>
            </p:cNvPicPr>
            <p:nvPr/>
          </p:nvPicPr>
          <p:blipFill>
            <a:blip r:embed="rId3" cstate="email">
              <a:lum bright="-1000" contrast="15000"/>
            </a:blip>
            <a:srcRect/>
            <a:stretch>
              <a:fillRect/>
            </a:stretch>
          </p:blipFill>
          <p:spPr bwMode="auto">
            <a:xfrm>
              <a:off x="5495048" y="286295"/>
              <a:ext cx="3515169" cy="675353"/>
            </a:xfrm>
            <a:prstGeom prst="rect">
              <a:avLst/>
            </a:prstGeom>
            <a:noFill/>
          </p:spPr>
        </p:pic>
        <p:sp>
          <p:nvSpPr>
            <p:cNvPr id="7" name="Rectangle 232"/>
            <p:cNvSpPr>
              <a:spLocks noChangeArrowheads="1"/>
            </p:cNvSpPr>
            <p:nvPr/>
          </p:nvSpPr>
          <p:spPr bwMode="auto">
            <a:xfrm rot="10800000">
              <a:off x="971374" y="286286"/>
              <a:ext cx="4536730" cy="671012"/>
            </a:xfrm>
            <a:prstGeom prst="rect">
              <a:avLst/>
            </a:prstGeom>
            <a:gradFill rotWithShape="1">
              <a:gsLst>
                <a:gs pos="0">
                  <a:srgbClr val="008E00"/>
                </a:gs>
                <a:gs pos="15000">
                  <a:schemeClr val="bg1">
                    <a:alpha val="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8" name="Picture 23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51521" y="348423"/>
              <a:ext cx="607798" cy="554660"/>
            </a:xfrm>
            <a:prstGeom prst="rect">
              <a:avLst/>
            </a:prstGeom>
            <a:noFill/>
          </p:spPr>
        </p:pic>
      </p:grpSp>
      <p:sp>
        <p:nvSpPr>
          <p:cNvPr id="14" name="正方形/長方形 13"/>
          <p:cNvSpPr/>
          <p:nvPr/>
        </p:nvSpPr>
        <p:spPr>
          <a:xfrm>
            <a:off x="539552" y="4221088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 smtClean="0"/>
              <a:t>Shimizu group</a:t>
            </a:r>
          </a:p>
          <a:p>
            <a:pPr algn="ctr"/>
            <a:r>
              <a:rPr lang="en-US" altLang="ja-JP" sz="2400" dirty="0" smtClean="0"/>
              <a:t>M1 </a:t>
            </a:r>
            <a:r>
              <a:rPr lang="en-US" altLang="ja-JP" sz="2400" dirty="0" err="1" smtClean="0"/>
              <a:t>Hidenori</a:t>
            </a:r>
            <a:r>
              <a:rPr lang="en-US" altLang="ja-JP" sz="2400" dirty="0" smtClean="0"/>
              <a:t> Fujita</a:t>
            </a:r>
          </a:p>
          <a:p>
            <a:pPr algn="ctr"/>
            <a:endParaRPr lang="en-US" altLang="ja-JP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42"/>
          <p:cNvGrpSpPr>
            <a:grpSpLocks noChangeAspect="1"/>
          </p:cNvGrpSpPr>
          <p:nvPr/>
        </p:nvGrpSpPr>
        <p:grpSpPr>
          <a:xfrm>
            <a:off x="36897" y="436422"/>
            <a:ext cx="9070205" cy="646331"/>
            <a:chOff x="1331640" y="205590"/>
            <a:chExt cx="7558512" cy="538609"/>
          </a:xfrm>
        </p:grpSpPr>
        <p:grpSp>
          <p:nvGrpSpPr>
            <p:cNvPr id="18" name="グループ化 32"/>
            <p:cNvGrpSpPr/>
            <p:nvPr/>
          </p:nvGrpSpPr>
          <p:grpSpPr>
            <a:xfrm>
              <a:off x="1331640" y="260648"/>
              <a:ext cx="7558512" cy="471487"/>
              <a:chOff x="973134" y="68263"/>
              <a:chExt cx="7558512" cy="471487"/>
            </a:xfrm>
          </p:grpSpPr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 rot="10800000">
                <a:off x="973134" y="71438"/>
                <a:ext cx="5327057" cy="468312"/>
              </a:xfrm>
              <a:prstGeom prst="rect">
                <a:avLst/>
              </a:prstGeom>
              <a:gradFill rotWithShape="1">
                <a:gsLst>
                  <a:gs pos="0">
                    <a:srgbClr val="008E00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pic>
            <p:nvPicPr>
              <p:cNvPr id="26" name="Picture 14" descr="KYOKUGEN Logo_trans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6228184" y="68263"/>
                <a:ext cx="2303462" cy="46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4" name="テキスト ボックス 23"/>
            <p:cNvSpPr txBox="1"/>
            <p:nvPr/>
          </p:nvSpPr>
          <p:spPr>
            <a:xfrm>
              <a:off x="1681893" y="205590"/>
              <a:ext cx="4104456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600" dirty="0" smtClean="0"/>
                <a:t>My experiment</a:t>
              </a:r>
              <a:endParaRPr kumimoji="1" lang="ja-JP" altLang="en-US" sz="3600" dirty="0"/>
            </a:p>
          </p:txBody>
        </p:sp>
      </p:grp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ja-JP" dirty="0"/>
              <a:t>High pressure experiment</a:t>
            </a:r>
          </a:p>
          <a:p>
            <a:pPr lvl="1"/>
            <a:r>
              <a:rPr lang="en-US" altLang="ja-JP" dirty="0" smtClean="0"/>
              <a:t>Apply pressure with Diamond Anvil Cell</a:t>
            </a:r>
          </a:p>
          <a:p>
            <a:pPr lvl="1"/>
            <a:endParaRPr lang="en-US" altLang="ja-JP" dirty="0" smtClean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043206"/>
            <a:ext cx="4486888" cy="3082957"/>
          </a:xfrm>
          <a:prstGeom prst="rect">
            <a:avLst/>
          </a:prstGeom>
          <a:ln>
            <a:noFill/>
          </a:ln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535" y="3260656"/>
            <a:ext cx="2687196" cy="3429000"/>
          </a:xfrm>
          <a:prstGeom prst="rect">
            <a:avLst/>
          </a:prstGeom>
          <a:ln w="76200">
            <a:solidFill>
              <a:srgbClr val="FF0000"/>
            </a:solidFill>
            <a:prstDash val="solid"/>
          </a:ln>
        </p:spPr>
      </p:pic>
      <p:sp>
        <p:nvSpPr>
          <p:cNvPr id="7" name="円/楕円 6"/>
          <p:cNvSpPr/>
          <p:nvPr/>
        </p:nvSpPr>
        <p:spPr>
          <a:xfrm>
            <a:off x="2232592" y="3648580"/>
            <a:ext cx="936104" cy="9361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コネクタ 8"/>
          <p:cNvCxnSpPr>
            <a:stCxn id="7" idx="0"/>
          </p:cNvCxnSpPr>
          <p:nvPr/>
        </p:nvCxnSpPr>
        <p:spPr>
          <a:xfrm flipV="1">
            <a:off x="2700644" y="3218775"/>
            <a:ext cx="3296822" cy="42980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>
            <a:stCxn id="7" idx="4"/>
          </p:cNvCxnSpPr>
          <p:nvPr/>
        </p:nvCxnSpPr>
        <p:spPr>
          <a:xfrm>
            <a:off x="2700644" y="4584684"/>
            <a:ext cx="3296822" cy="214685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284709"/>
      </p:ext>
    </p:extLst>
  </p:cSld>
  <p:clrMapOvr>
    <a:masterClrMapping/>
  </p:clrMapOvr>
  <p:transition advTm="53368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42"/>
          <p:cNvGrpSpPr>
            <a:grpSpLocks noChangeAspect="1"/>
          </p:cNvGrpSpPr>
          <p:nvPr/>
        </p:nvGrpSpPr>
        <p:grpSpPr>
          <a:xfrm>
            <a:off x="36897" y="436422"/>
            <a:ext cx="9070205" cy="646331"/>
            <a:chOff x="1331640" y="205590"/>
            <a:chExt cx="7558512" cy="538609"/>
          </a:xfrm>
        </p:grpSpPr>
        <p:grpSp>
          <p:nvGrpSpPr>
            <p:cNvPr id="18" name="グループ化 32"/>
            <p:cNvGrpSpPr/>
            <p:nvPr/>
          </p:nvGrpSpPr>
          <p:grpSpPr>
            <a:xfrm>
              <a:off x="1331640" y="260648"/>
              <a:ext cx="7558512" cy="471487"/>
              <a:chOff x="973134" y="68263"/>
              <a:chExt cx="7558512" cy="471487"/>
            </a:xfrm>
          </p:grpSpPr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 rot="10800000">
                <a:off x="973134" y="71438"/>
                <a:ext cx="5327057" cy="468312"/>
              </a:xfrm>
              <a:prstGeom prst="rect">
                <a:avLst/>
              </a:prstGeom>
              <a:gradFill rotWithShape="1">
                <a:gsLst>
                  <a:gs pos="0">
                    <a:srgbClr val="008E00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pic>
            <p:nvPicPr>
              <p:cNvPr id="26" name="Picture 14" descr="KYOKUGEN Logo_trans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6228184" y="68263"/>
                <a:ext cx="2303462" cy="46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4" name="テキスト ボックス 23"/>
            <p:cNvSpPr txBox="1"/>
            <p:nvPr/>
          </p:nvSpPr>
          <p:spPr>
            <a:xfrm>
              <a:off x="1681893" y="205590"/>
              <a:ext cx="4104456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600" dirty="0" smtClean="0"/>
                <a:t>My experiment</a:t>
              </a:r>
              <a:endParaRPr kumimoji="1" lang="ja-JP" altLang="en-US" sz="3600" dirty="0"/>
            </a:p>
          </p:txBody>
        </p:sp>
      </p:grp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ja-JP" dirty="0"/>
              <a:t>High pressure experiment</a:t>
            </a:r>
          </a:p>
          <a:p>
            <a:pPr lvl="1"/>
            <a:r>
              <a:rPr lang="en-US" altLang="ja-JP" dirty="0" smtClean="0"/>
              <a:t>How to measure the electrical resistance</a:t>
            </a:r>
          </a:p>
          <a:p>
            <a:pPr lvl="1"/>
            <a:endParaRPr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225" y="2760879"/>
            <a:ext cx="5090601" cy="336528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984" y="3717032"/>
            <a:ext cx="4591584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35950"/>
      </p:ext>
    </p:extLst>
  </p:cSld>
  <p:clrMapOvr>
    <a:masterClrMapping/>
  </p:clrMapOvr>
  <p:transition advTm="53368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42"/>
          <p:cNvGrpSpPr>
            <a:grpSpLocks noChangeAspect="1"/>
          </p:cNvGrpSpPr>
          <p:nvPr/>
        </p:nvGrpSpPr>
        <p:grpSpPr>
          <a:xfrm>
            <a:off x="36897" y="436422"/>
            <a:ext cx="9070205" cy="646331"/>
            <a:chOff x="1331640" y="205590"/>
            <a:chExt cx="7558512" cy="538609"/>
          </a:xfrm>
        </p:grpSpPr>
        <p:grpSp>
          <p:nvGrpSpPr>
            <p:cNvPr id="18" name="グループ化 32"/>
            <p:cNvGrpSpPr/>
            <p:nvPr/>
          </p:nvGrpSpPr>
          <p:grpSpPr>
            <a:xfrm>
              <a:off x="1331640" y="260648"/>
              <a:ext cx="7558512" cy="471487"/>
              <a:chOff x="973134" y="68263"/>
              <a:chExt cx="7558512" cy="471487"/>
            </a:xfrm>
          </p:grpSpPr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 rot="10800000">
                <a:off x="973134" y="71438"/>
                <a:ext cx="5327057" cy="468312"/>
              </a:xfrm>
              <a:prstGeom prst="rect">
                <a:avLst/>
              </a:prstGeom>
              <a:gradFill rotWithShape="1">
                <a:gsLst>
                  <a:gs pos="0">
                    <a:srgbClr val="008E00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pic>
            <p:nvPicPr>
              <p:cNvPr id="26" name="Picture 14" descr="KYOKUGEN Logo_trans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6228184" y="68263"/>
                <a:ext cx="2303462" cy="46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4" name="テキスト ボックス 23"/>
            <p:cNvSpPr txBox="1"/>
            <p:nvPr/>
          </p:nvSpPr>
          <p:spPr>
            <a:xfrm>
              <a:off x="1681893" y="205590"/>
              <a:ext cx="4104456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600" dirty="0" smtClean="0"/>
                <a:t>My experiment</a:t>
              </a:r>
              <a:endParaRPr kumimoji="1" lang="ja-JP" altLang="en-US" sz="3600" dirty="0"/>
            </a:p>
          </p:txBody>
        </p:sp>
      </p:grp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en-US" altLang="ja-JP" dirty="0" smtClean="0"/>
              <a:t>Sample 1</a:t>
            </a:r>
          </a:p>
          <a:p>
            <a:pPr lvl="1"/>
            <a:r>
              <a:rPr lang="en-US" altLang="ja-JP" dirty="0" smtClean="0"/>
              <a:t>Property</a:t>
            </a:r>
            <a:r>
              <a:rPr lang="en-US" altLang="ja-JP" dirty="0"/>
              <a:t> </a:t>
            </a:r>
            <a:r>
              <a:rPr lang="en-US" altLang="ja-JP" dirty="0" smtClean="0"/>
              <a:t>and condition 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615" y="3621195"/>
            <a:ext cx="2883176" cy="216238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624" y="5925537"/>
            <a:ext cx="2892180" cy="84091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0158" y="1803505"/>
            <a:ext cx="2300244" cy="229528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6195" y="4561528"/>
            <a:ext cx="3032706" cy="2290929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227759" y="1334917"/>
            <a:ext cx="725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Run 1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185860" y="4192196"/>
            <a:ext cx="83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Run 2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545083" y="2750069"/>
            <a:ext cx="2160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ja-JP" sz="2400" dirty="0" smtClean="0">
                <a:solidFill>
                  <a:prstClr val="black"/>
                </a:solidFill>
                <a:latin typeface="Century Gothic" panose="020B0502020202020204"/>
                <a:ea typeface="ＭＳ ゴシック" panose="020B0609070205080204" pitchFamily="49" charset="-128"/>
                <a:cs typeface="Arial" panose="020B0604020202020204" pitchFamily="34" charset="0"/>
              </a:rPr>
              <a:t>K</a:t>
            </a:r>
            <a:r>
              <a:rPr kumimoji="0" lang="en-US" altLang="ja-JP" sz="2400" baseline="-30000" dirty="0" smtClean="0">
                <a:solidFill>
                  <a:prstClr val="black"/>
                </a:solidFill>
                <a:latin typeface="Century Gothic" panose="020B0502020202020204"/>
                <a:ea typeface="ＭＳ ゴシック" panose="020B0609070205080204" pitchFamily="49" charset="-128"/>
                <a:cs typeface="Arial" panose="020B0604020202020204" pitchFamily="34" charset="0"/>
              </a:rPr>
              <a:t>0.66</a:t>
            </a:r>
            <a:r>
              <a:rPr kumimoji="0" lang="en-US" altLang="ja-JP" sz="2400" dirty="0" smtClean="0">
                <a:solidFill>
                  <a:prstClr val="black"/>
                </a:solidFill>
                <a:latin typeface="Century Gothic" panose="020B0502020202020204"/>
                <a:ea typeface="ＭＳ ゴシック" panose="020B0609070205080204" pitchFamily="49" charset="-128"/>
                <a:cs typeface="Arial" panose="020B0604020202020204" pitchFamily="34" charset="0"/>
              </a:rPr>
              <a:t>Fe</a:t>
            </a:r>
            <a:r>
              <a:rPr kumimoji="0" lang="en-US" altLang="ja-JP" sz="2400" baseline="-30000" dirty="0" smtClean="0">
                <a:solidFill>
                  <a:prstClr val="black"/>
                </a:solidFill>
                <a:latin typeface="Century Gothic" panose="020B0502020202020204"/>
                <a:ea typeface="ＭＳ ゴシック" panose="020B0609070205080204" pitchFamily="49" charset="-128"/>
                <a:cs typeface="Arial" panose="020B0604020202020204" pitchFamily="34" charset="0"/>
              </a:rPr>
              <a:t>1.78</a:t>
            </a:r>
            <a:r>
              <a:rPr kumimoji="0" lang="en-US" altLang="ja-JP" sz="2400" dirty="0" smtClean="0">
                <a:solidFill>
                  <a:prstClr val="black"/>
                </a:solidFill>
                <a:latin typeface="Century Gothic" panose="020B0502020202020204"/>
                <a:ea typeface="ＭＳ ゴシック" panose="020B0609070205080204" pitchFamily="49" charset="-128"/>
                <a:cs typeface="Arial" panose="020B0604020202020204" pitchFamily="34" charset="0"/>
              </a:rPr>
              <a:t>Se</a:t>
            </a:r>
            <a:r>
              <a:rPr kumimoji="0" lang="en-US" altLang="ja-JP" sz="2400" baseline="-30000" dirty="0" smtClean="0">
                <a:solidFill>
                  <a:prstClr val="black"/>
                </a:solidFill>
                <a:latin typeface="Century Gothic" panose="020B0502020202020204"/>
                <a:ea typeface="ＭＳ ゴシック" panose="020B0609070205080204" pitchFamily="49" charset="-128"/>
                <a:cs typeface="Arial" panose="020B0604020202020204" pitchFamily="34" charset="0"/>
              </a:rPr>
              <a:t>2</a:t>
            </a:r>
          </a:p>
          <a:p>
            <a:r>
              <a:rPr kumimoji="1" lang="en-US" altLang="ja-JP" dirty="0" smtClean="0"/>
              <a:t>(amount of K is few)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9999960"/>
      </p:ext>
    </p:extLst>
  </p:cSld>
  <p:clrMapOvr>
    <a:masterClrMapping/>
  </p:clrMapOvr>
  <p:transition advTm="53368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42"/>
          <p:cNvGrpSpPr>
            <a:grpSpLocks noChangeAspect="1"/>
          </p:cNvGrpSpPr>
          <p:nvPr/>
        </p:nvGrpSpPr>
        <p:grpSpPr>
          <a:xfrm>
            <a:off x="36897" y="436422"/>
            <a:ext cx="9070205" cy="646331"/>
            <a:chOff x="1331640" y="205590"/>
            <a:chExt cx="7558512" cy="538609"/>
          </a:xfrm>
        </p:grpSpPr>
        <p:grpSp>
          <p:nvGrpSpPr>
            <p:cNvPr id="18" name="グループ化 32"/>
            <p:cNvGrpSpPr/>
            <p:nvPr/>
          </p:nvGrpSpPr>
          <p:grpSpPr>
            <a:xfrm>
              <a:off x="1331640" y="260648"/>
              <a:ext cx="7558512" cy="471487"/>
              <a:chOff x="973134" y="68263"/>
              <a:chExt cx="7558512" cy="471487"/>
            </a:xfrm>
          </p:grpSpPr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 rot="10800000">
                <a:off x="973134" y="71438"/>
                <a:ext cx="5327057" cy="468312"/>
              </a:xfrm>
              <a:prstGeom prst="rect">
                <a:avLst/>
              </a:prstGeom>
              <a:gradFill rotWithShape="1">
                <a:gsLst>
                  <a:gs pos="0">
                    <a:srgbClr val="008E00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pic>
            <p:nvPicPr>
              <p:cNvPr id="26" name="Picture 14" descr="KYOKUGEN Logo_trans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6228184" y="68263"/>
                <a:ext cx="2303462" cy="46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4" name="テキスト ボックス 23"/>
            <p:cNvSpPr txBox="1"/>
            <p:nvPr/>
          </p:nvSpPr>
          <p:spPr>
            <a:xfrm>
              <a:off x="1681893" y="205590"/>
              <a:ext cx="4104456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600" dirty="0" smtClean="0"/>
                <a:t>My experiment</a:t>
              </a:r>
              <a:endParaRPr kumimoji="1" lang="ja-JP" altLang="en-US" sz="3600" dirty="0"/>
            </a:p>
          </p:txBody>
        </p:sp>
      </p:grp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Sample 1</a:t>
            </a:r>
          </a:p>
          <a:p>
            <a:pPr lvl="1"/>
            <a:r>
              <a:rPr lang="en-US" altLang="ja-JP" dirty="0" smtClean="0"/>
              <a:t>Results 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3252" y="3144323"/>
            <a:ext cx="5382542" cy="376135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9511" y="3172044"/>
            <a:ext cx="5237068" cy="368595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979712" y="317204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Run 1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647001" y="3172044"/>
            <a:ext cx="848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Run 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04356550"/>
      </p:ext>
    </p:extLst>
  </p:cSld>
  <p:clrMapOvr>
    <a:masterClrMapping/>
  </p:clrMapOvr>
  <p:transition advTm="53368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909621" y="2453832"/>
            <a:ext cx="2323507" cy="4389577"/>
          </a:xfrm>
          <a:prstGeom prst="rect">
            <a:avLst/>
          </a:prstGeom>
        </p:spPr>
      </p:pic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906405"/>
              </p:ext>
            </p:extLst>
          </p:nvPr>
        </p:nvGraphicFramePr>
        <p:xfrm>
          <a:off x="3419872" y="2317841"/>
          <a:ext cx="5472608" cy="4540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ｸﾞﾗﾌ" r:id="rId5" imgW="4162320" imgH="2926080" progId="Origin50.Graph">
                  <p:embed/>
                </p:oleObj>
              </mc:Choice>
              <mc:Fallback>
                <p:oleObj name="ｸﾞﾗﾌ" r:id="rId5" imgW="4162320" imgH="29260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19872" y="2317841"/>
                        <a:ext cx="5472608" cy="4540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グループ化 42"/>
          <p:cNvGrpSpPr>
            <a:grpSpLocks noChangeAspect="1"/>
          </p:cNvGrpSpPr>
          <p:nvPr/>
        </p:nvGrpSpPr>
        <p:grpSpPr>
          <a:xfrm>
            <a:off x="36897" y="436422"/>
            <a:ext cx="9070205" cy="646331"/>
            <a:chOff x="1331640" y="205590"/>
            <a:chExt cx="7558512" cy="538609"/>
          </a:xfrm>
        </p:grpSpPr>
        <p:grpSp>
          <p:nvGrpSpPr>
            <p:cNvPr id="8" name="グループ化 32"/>
            <p:cNvGrpSpPr/>
            <p:nvPr/>
          </p:nvGrpSpPr>
          <p:grpSpPr>
            <a:xfrm>
              <a:off x="1331640" y="260648"/>
              <a:ext cx="7558512" cy="471487"/>
              <a:chOff x="973134" y="68263"/>
              <a:chExt cx="7558512" cy="471487"/>
            </a:xfrm>
          </p:grpSpPr>
          <p:sp>
            <p:nvSpPr>
              <p:cNvPr id="10" name="Rectangle 15"/>
              <p:cNvSpPr>
                <a:spLocks noChangeArrowheads="1"/>
              </p:cNvSpPr>
              <p:nvPr/>
            </p:nvSpPr>
            <p:spPr bwMode="auto">
              <a:xfrm rot="10800000">
                <a:off x="973134" y="71438"/>
                <a:ext cx="5327057" cy="468312"/>
              </a:xfrm>
              <a:prstGeom prst="rect">
                <a:avLst/>
              </a:prstGeom>
              <a:gradFill rotWithShape="1">
                <a:gsLst>
                  <a:gs pos="0">
                    <a:srgbClr val="008E00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pic>
            <p:nvPicPr>
              <p:cNvPr id="11" name="Picture 14" descr="KYOKUGEN Logo_trans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6228184" y="68263"/>
                <a:ext cx="2303462" cy="46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9" name="テキスト ボックス 8"/>
            <p:cNvSpPr txBox="1"/>
            <p:nvPr/>
          </p:nvSpPr>
          <p:spPr>
            <a:xfrm>
              <a:off x="1681893" y="205590"/>
              <a:ext cx="4104456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600" dirty="0" smtClean="0"/>
                <a:t>My experiment</a:t>
              </a:r>
              <a:endParaRPr kumimoji="1" lang="ja-JP" altLang="en-US" sz="3600" dirty="0"/>
            </a:p>
          </p:txBody>
        </p:sp>
      </p:grpSp>
      <p:sp>
        <p:nvSpPr>
          <p:cNvPr id="1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en-US" altLang="ja-JP" dirty="0" smtClean="0"/>
              <a:t>Sample 1</a:t>
            </a:r>
          </a:p>
          <a:p>
            <a:pPr lvl="1"/>
            <a:r>
              <a:rPr lang="en-US" altLang="ja-JP" dirty="0" smtClean="0"/>
              <a:t>Results </a:t>
            </a:r>
          </a:p>
        </p:txBody>
      </p:sp>
    </p:spTree>
    <p:extLst>
      <p:ext uri="{BB962C8B-B14F-4D97-AF65-F5344CB8AC3E}">
        <p14:creationId xmlns:p14="http://schemas.microsoft.com/office/powerpoint/2010/main" val="382689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42"/>
          <p:cNvGrpSpPr>
            <a:grpSpLocks noChangeAspect="1"/>
          </p:cNvGrpSpPr>
          <p:nvPr/>
        </p:nvGrpSpPr>
        <p:grpSpPr>
          <a:xfrm>
            <a:off x="36897" y="436422"/>
            <a:ext cx="9070205" cy="646331"/>
            <a:chOff x="1331640" y="205590"/>
            <a:chExt cx="7558512" cy="538609"/>
          </a:xfrm>
        </p:grpSpPr>
        <p:grpSp>
          <p:nvGrpSpPr>
            <p:cNvPr id="18" name="グループ化 32"/>
            <p:cNvGrpSpPr/>
            <p:nvPr/>
          </p:nvGrpSpPr>
          <p:grpSpPr>
            <a:xfrm>
              <a:off x="1331640" y="260648"/>
              <a:ext cx="7558512" cy="471487"/>
              <a:chOff x="973134" y="68263"/>
              <a:chExt cx="7558512" cy="471487"/>
            </a:xfrm>
          </p:grpSpPr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 rot="10800000">
                <a:off x="973134" y="71438"/>
                <a:ext cx="5327057" cy="468312"/>
              </a:xfrm>
              <a:prstGeom prst="rect">
                <a:avLst/>
              </a:prstGeom>
              <a:gradFill rotWithShape="1">
                <a:gsLst>
                  <a:gs pos="0">
                    <a:srgbClr val="008E00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pic>
            <p:nvPicPr>
              <p:cNvPr id="26" name="Picture 14" descr="KYOKUGEN Logo_trans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6228184" y="68263"/>
                <a:ext cx="2303462" cy="46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4" name="テキスト ボックス 23"/>
            <p:cNvSpPr txBox="1"/>
            <p:nvPr/>
          </p:nvSpPr>
          <p:spPr>
            <a:xfrm>
              <a:off x="1681893" y="205590"/>
              <a:ext cx="4104456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600" dirty="0" smtClean="0"/>
                <a:t>My experiment</a:t>
              </a:r>
              <a:endParaRPr kumimoji="1" lang="ja-JP" altLang="en-US" sz="3600" dirty="0"/>
            </a:p>
          </p:txBody>
        </p:sp>
      </p:grp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en-US" altLang="ja-JP" dirty="0" smtClean="0"/>
              <a:t>Sample 2</a:t>
            </a:r>
          </a:p>
          <a:p>
            <a:pPr lvl="1"/>
            <a:r>
              <a:rPr lang="en-US" altLang="ja-JP" dirty="0" smtClean="0"/>
              <a:t>Property</a:t>
            </a:r>
            <a:r>
              <a:rPr lang="en-US" altLang="ja-JP" dirty="0"/>
              <a:t> </a:t>
            </a:r>
            <a:r>
              <a:rPr lang="en-US" altLang="ja-JP" dirty="0" smtClean="0"/>
              <a:t>and condition 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3536019"/>
            <a:ext cx="3132870" cy="234965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97" y="5917793"/>
            <a:ext cx="5456393" cy="93276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8114" y="3134002"/>
            <a:ext cx="3548686" cy="265478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90022" y="2662038"/>
            <a:ext cx="3496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altLang="ja-JP" sz="2400" dirty="0" smtClean="0">
                <a:solidFill>
                  <a:prstClr val="black"/>
                </a:solidFill>
                <a:latin typeface="Century Gothic" panose="020B0502020202020204"/>
                <a:ea typeface="ＭＳ ゴシック" panose="020B0609070205080204" pitchFamily="49" charset="-128"/>
                <a:cs typeface="Arial" panose="020B0604020202020204" pitchFamily="34" charset="0"/>
              </a:rPr>
              <a:t>K</a:t>
            </a:r>
            <a:r>
              <a:rPr kumimoji="0" lang="en-US" altLang="ja-JP" sz="2400" baseline="-30000" dirty="0" smtClean="0">
                <a:solidFill>
                  <a:prstClr val="black"/>
                </a:solidFill>
                <a:latin typeface="Century Gothic" panose="020B0502020202020204"/>
                <a:ea typeface="ＭＳ ゴシック" panose="020B0609070205080204" pitchFamily="49" charset="-128"/>
                <a:cs typeface="Arial" panose="020B0604020202020204" pitchFamily="34" charset="0"/>
              </a:rPr>
              <a:t>0.8</a:t>
            </a:r>
            <a:r>
              <a:rPr kumimoji="0" lang="en-US" altLang="ja-JP" sz="2400" dirty="0" smtClean="0">
                <a:solidFill>
                  <a:prstClr val="black"/>
                </a:solidFill>
                <a:latin typeface="Century Gothic" panose="020B0502020202020204"/>
                <a:ea typeface="ＭＳ ゴシック" panose="020B0609070205080204" pitchFamily="49" charset="-128"/>
                <a:cs typeface="Arial" panose="020B0604020202020204" pitchFamily="34" charset="0"/>
              </a:rPr>
              <a:t>Fe</a:t>
            </a:r>
            <a:r>
              <a:rPr kumimoji="0" lang="en-US" altLang="ja-JP" sz="2400" baseline="-30000" dirty="0" smtClean="0">
                <a:solidFill>
                  <a:prstClr val="black"/>
                </a:solidFill>
                <a:latin typeface="Century Gothic" panose="020B0502020202020204"/>
                <a:ea typeface="ＭＳ ゴシック" panose="020B0609070205080204" pitchFamily="49" charset="-128"/>
                <a:cs typeface="Arial" panose="020B0604020202020204" pitchFamily="34" charset="0"/>
              </a:rPr>
              <a:t>2</a:t>
            </a:r>
            <a:r>
              <a:rPr kumimoji="0" lang="en-US" altLang="ja-JP" sz="2400" dirty="0" smtClean="0">
                <a:solidFill>
                  <a:prstClr val="black"/>
                </a:solidFill>
                <a:latin typeface="Century Gothic" panose="020B0502020202020204"/>
                <a:ea typeface="ＭＳ ゴシック" panose="020B0609070205080204" pitchFamily="49" charset="-128"/>
                <a:cs typeface="Arial" panose="020B0604020202020204" pitchFamily="34" charset="0"/>
              </a:rPr>
              <a:t>Se</a:t>
            </a:r>
            <a:r>
              <a:rPr kumimoji="0" lang="en-US" altLang="ja-JP" sz="2400" baseline="-30000" dirty="0" smtClean="0">
                <a:solidFill>
                  <a:prstClr val="black"/>
                </a:solidFill>
                <a:latin typeface="Century Gothic" panose="020B0502020202020204"/>
                <a:ea typeface="ＭＳ ゴシック" panose="020B0609070205080204" pitchFamily="49" charset="-128"/>
                <a:cs typeface="Arial" panose="020B0604020202020204" pitchFamily="34" charset="0"/>
              </a:rPr>
              <a:t>2</a:t>
            </a:r>
            <a:r>
              <a:rPr kumimoji="0" lang="en-US" altLang="ja-JP" sz="2400" dirty="0" smtClean="0">
                <a:solidFill>
                  <a:prstClr val="black"/>
                </a:solidFill>
                <a:latin typeface="Century Gothic" panose="020B0502020202020204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</a:p>
          <a:p>
            <a:pPr algn="ctr"/>
            <a:r>
              <a:rPr kumimoji="0" lang="en-US" altLang="ja-JP" sz="2400" dirty="0" smtClean="0">
                <a:solidFill>
                  <a:prstClr val="black"/>
                </a:solidFill>
                <a:latin typeface="Century Gothic" panose="020B0502020202020204"/>
                <a:ea typeface="ＭＳ ゴシック" panose="020B0609070205080204" pitchFamily="49" charset="-128"/>
                <a:cs typeface="Arial" panose="020B0604020202020204" pitchFamily="34" charset="0"/>
              </a:rPr>
              <a:t>(original composition</a:t>
            </a:r>
            <a:r>
              <a:rPr kumimoji="0" lang="en-US" altLang="ja-JP" sz="2400" dirty="0">
                <a:solidFill>
                  <a:prstClr val="black"/>
                </a:solidFill>
                <a:latin typeface="Century Gothic" panose="020B0502020202020204"/>
                <a:ea typeface="ＭＳ ゴシック" panose="020B0609070205080204" pitchFamily="49" charset="-128"/>
                <a:cs typeface="Arial" panose="020B0604020202020204" pitchFamily="34" charset="0"/>
              </a:rPr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7602583"/>
      </p:ext>
    </p:extLst>
  </p:cSld>
  <p:clrMapOvr>
    <a:masterClrMapping/>
  </p:clrMapOvr>
  <p:transition advTm="53368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42"/>
          <p:cNvGrpSpPr>
            <a:grpSpLocks noChangeAspect="1"/>
          </p:cNvGrpSpPr>
          <p:nvPr/>
        </p:nvGrpSpPr>
        <p:grpSpPr>
          <a:xfrm>
            <a:off x="36897" y="436422"/>
            <a:ext cx="9070205" cy="646331"/>
            <a:chOff x="1331640" y="205590"/>
            <a:chExt cx="7558512" cy="538609"/>
          </a:xfrm>
        </p:grpSpPr>
        <p:grpSp>
          <p:nvGrpSpPr>
            <p:cNvPr id="18" name="グループ化 32"/>
            <p:cNvGrpSpPr/>
            <p:nvPr/>
          </p:nvGrpSpPr>
          <p:grpSpPr>
            <a:xfrm>
              <a:off x="1331640" y="260648"/>
              <a:ext cx="7558512" cy="471487"/>
              <a:chOff x="973134" y="68263"/>
              <a:chExt cx="7558512" cy="471487"/>
            </a:xfrm>
          </p:grpSpPr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 rot="10800000">
                <a:off x="973134" y="71438"/>
                <a:ext cx="5327057" cy="468312"/>
              </a:xfrm>
              <a:prstGeom prst="rect">
                <a:avLst/>
              </a:prstGeom>
              <a:gradFill rotWithShape="1">
                <a:gsLst>
                  <a:gs pos="0">
                    <a:srgbClr val="008E00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pic>
            <p:nvPicPr>
              <p:cNvPr id="26" name="Picture 14" descr="KYOKUGEN Logo_trans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6228184" y="68263"/>
                <a:ext cx="2303462" cy="46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4" name="テキスト ボックス 23"/>
            <p:cNvSpPr txBox="1"/>
            <p:nvPr/>
          </p:nvSpPr>
          <p:spPr>
            <a:xfrm>
              <a:off x="1681893" y="205590"/>
              <a:ext cx="4104456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600" dirty="0" smtClean="0"/>
                <a:t>My experiment</a:t>
              </a:r>
              <a:endParaRPr kumimoji="1" lang="ja-JP" altLang="en-US" sz="3600" dirty="0"/>
            </a:p>
          </p:txBody>
        </p:sp>
      </p:grp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Sample</a:t>
            </a:r>
            <a:r>
              <a:rPr lang="ja-JP" altLang="en-US" dirty="0" smtClean="0"/>
              <a:t> </a:t>
            </a:r>
            <a:r>
              <a:rPr lang="en-US" altLang="ja-JP" dirty="0" smtClean="0"/>
              <a:t>2</a:t>
            </a:r>
          </a:p>
          <a:p>
            <a:pPr lvl="1"/>
            <a:r>
              <a:rPr lang="en-US" altLang="ja-JP" dirty="0" smtClean="0"/>
              <a:t>Results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2624018"/>
            <a:ext cx="5579527" cy="423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57553"/>
      </p:ext>
    </p:extLst>
  </p:cSld>
  <p:clrMapOvr>
    <a:masterClrMapping/>
  </p:clrMapOvr>
  <p:transition advTm="53368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909621" y="2453832"/>
            <a:ext cx="2323507" cy="4389577"/>
          </a:xfrm>
          <a:prstGeom prst="rect">
            <a:avLst/>
          </a:prstGeom>
        </p:spPr>
      </p:pic>
      <p:grpSp>
        <p:nvGrpSpPr>
          <p:cNvPr id="7" name="グループ化 42"/>
          <p:cNvGrpSpPr>
            <a:grpSpLocks noChangeAspect="1"/>
          </p:cNvGrpSpPr>
          <p:nvPr/>
        </p:nvGrpSpPr>
        <p:grpSpPr>
          <a:xfrm>
            <a:off x="36897" y="436422"/>
            <a:ext cx="9070205" cy="646331"/>
            <a:chOff x="1331640" y="205590"/>
            <a:chExt cx="7558512" cy="538609"/>
          </a:xfrm>
        </p:grpSpPr>
        <p:grpSp>
          <p:nvGrpSpPr>
            <p:cNvPr id="8" name="グループ化 32"/>
            <p:cNvGrpSpPr/>
            <p:nvPr/>
          </p:nvGrpSpPr>
          <p:grpSpPr>
            <a:xfrm>
              <a:off x="1331640" y="260648"/>
              <a:ext cx="7558512" cy="471487"/>
              <a:chOff x="973134" y="68263"/>
              <a:chExt cx="7558512" cy="471487"/>
            </a:xfrm>
          </p:grpSpPr>
          <p:sp>
            <p:nvSpPr>
              <p:cNvPr id="10" name="Rectangle 15"/>
              <p:cNvSpPr>
                <a:spLocks noChangeArrowheads="1"/>
              </p:cNvSpPr>
              <p:nvPr/>
            </p:nvSpPr>
            <p:spPr bwMode="auto">
              <a:xfrm rot="10800000">
                <a:off x="973134" y="71438"/>
                <a:ext cx="5327057" cy="468312"/>
              </a:xfrm>
              <a:prstGeom prst="rect">
                <a:avLst/>
              </a:prstGeom>
              <a:gradFill rotWithShape="1">
                <a:gsLst>
                  <a:gs pos="0">
                    <a:srgbClr val="008E00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pic>
            <p:nvPicPr>
              <p:cNvPr id="11" name="Picture 14" descr="KYOKUGEN Logo_trans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6228184" y="68263"/>
                <a:ext cx="2303462" cy="46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9" name="テキスト ボックス 8"/>
            <p:cNvSpPr txBox="1"/>
            <p:nvPr/>
          </p:nvSpPr>
          <p:spPr>
            <a:xfrm>
              <a:off x="1681893" y="205590"/>
              <a:ext cx="4104456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600" dirty="0" smtClean="0"/>
                <a:t>My experiment</a:t>
              </a:r>
              <a:endParaRPr kumimoji="1" lang="ja-JP" altLang="en-US" sz="3600" dirty="0"/>
            </a:p>
          </p:txBody>
        </p:sp>
      </p:grpSp>
      <p:sp>
        <p:nvSpPr>
          <p:cNvPr id="1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en-US" altLang="ja-JP" dirty="0" smtClean="0"/>
              <a:t>Sample 1</a:t>
            </a:r>
          </a:p>
          <a:p>
            <a:pPr lvl="1"/>
            <a:r>
              <a:rPr lang="en-US" altLang="ja-JP" dirty="0" smtClean="0"/>
              <a:t>Results </a:t>
            </a:r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755981"/>
              </p:ext>
            </p:extLst>
          </p:nvPr>
        </p:nvGraphicFramePr>
        <p:xfrm>
          <a:off x="3506772" y="2492896"/>
          <a:ext cx="5376078" cy="4126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ｸﾞﾗﾌ" r:id="rId6" imgW="3728160" imgH="2860200" progId="Origin50.Graph">
                  <p:embed/>
                </p:oleObj>
              </mc:Choice>
              <mc:Fallback>
                <p:oleObj name="ｸﾞﾗﾌ" r:id="rId6" imgW="3728160" imgH="2860200" progId="Origin50.Graph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6772" y="2492896"/>
                        <a:ext cx="5376078" cy="412623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214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42"/>
          <p:cNvGrpSpPr>
            <a:grpSpLocks noChangeAspect="1"/>
          </p:cNvGrpSpPr>
          <p:nvPr/>
        </p:nvGrpSpPr>
        <p:grpSpPr>
          <a:xfrm>
            <a:off x="36897" y="436422"/>
            <a:ext cx="9070205" cy="646331"/>
            <a:chOff x="1331640" y="205590"/>
            <a:chExt cx="7558512" cy="538609"/>
          </a:xfrm>
        </p:grpSpPr>
        <p:grpSp>
          <p:nvGrpSpPr>
            <p:cNvPr id="18" name="グループ化 32"/>
            <p:cNvGrpSpPr/>
            <p:nvPr/>
          </p:nvGrpSpPr>
          <p:grpSpPr>
            <a:xfrm>
              <a:off x="1331640" y="260648"/>
              <a:ext cx="7558512" cy="471487"/>
              <a:chOff x="973134" y="68263"/>
              <a:chExt cx="7558512" cy="471487"/>
            </a:xfrm>
          </p:grpSpPr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 rot="10800000">
                <a:off x="973134" y="71438"/>
                <a:ext cx="5327057" cy="468312"/>
              </a:xfrm>
              <a:prstGeom prst="rect">
                <a:avLst/>
              </a:prstGeom>
              <a:gradFill rotWithShape="1">
                <a:gsLst>
                  <a:gs pos="0">
                    <a:srgbClr val="008E00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pic>
            <p:nvPicPr>
              <p:cNvPr id="26" name="Picture 14" descr="KYOKUGEN Logo_trans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6228184" y="68263"/>
                <a:ext cx="2303462" cy="46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4" name="テキスト ボックス 23"/>
            <p:cNvSpPr txBox="1"/>
            <p:nvPr/>
          </p:nvSpPr>
          <p:spPr>
            <a:xfrm>
              <a:off x="1681893" y="205590"/>
              <a:ext cx="4104456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kumimoji="1" lang="ja-JP" altLang="en-US" sz="3600" dirty="0"/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1797911" y="1724496"/>
            <a:ext cx="1368153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Sample 1</a:t>
            </a:r>
            <a:endParaRPr lang="ja-JP" altLang="en-US" sz="2400" dirty="0"/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739778"/>
              </p:ext>
            </p:extLst>
          </p:nvPr>
        </p:nvGraphicFramePr>
        <p:xfrm>
          <a:off x="-209883" y="2186161"/>
          <a:ext cx="5383740" cy="3784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ｸﾞﾗﾌ" r:id="rId5" imgW="4162320" imgH="2926080" progId="Origin50.Graph">
                  <p:embed/>
                </p:oleObj>
              </mc:Choice>
              <mc:Fallback>
                <p:oleObj name="ｸﾞﾗﾌ" r:id="rId5" imgW="4162320" imgH="29260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209883" y="2186161"/>
                        <a:ext cx="5383740" cy="3784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5978765"/>
              </p:ext>
            </p:extLst>
          </p:nvPr>
        </p:nvGraphicFramePr>
        <p:xfrm>
          <a:off x="4411833" y="2348880"/>
          <a:ext cx="4695270" cy="3621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ｸﾞﾗﾌ" r:id="rId7" imgW="3654000" imgH="2818080" progId="Origin50.Graph">
                  <p:embed/>
                </p:oleObj>
              </mc:Choice>
              <mc:Fallback>
                <p:oleObj name="ｸﾞﾗﾌ" r:id="rId7" imgW="3654000" imgH="28180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11833" y="2348880"/>
                        <a:ext cx="4695270" cy="3621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6342950" y="1730212"/>
            <a:ext cx="1370341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Sample 2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59489139"/>
      </p:ext>
    </p:extLst>
  </p:cSld>
  <p:clrMapOvr>
    <a:masterClrMapping/>
  </p:clrMapOvr>
  <p:transition advTm="53368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42"/>
          <p:cNvGrpSpPr>
            <a:grpSpLocks noChangeAspect="1"/>
          </p:cNvGrpSpPr>
          <p:nvPr/>
        </p:nvGrpSpPr>
        <p:grpSpPr>
          <a:xfrm>
            <a:off x="36897" y="436422"/>
            <a:ext cx="9070205" cy="646331"/>
            <a:chOff x="1331640" y="205590"/>
            <a:chExt cx="7558512" cy="538609"/>
          </a:xfrm>
        </p:grpSpPr>
        <p:grpSp>
          <p:nvGrpSpPr>
            <p:cNvPr id="18" name="グループ化 32"/>
            <p:cNvGrpSpPr/>
            <p:nvPr/>
          </p:nvGrpSpPr>
          <p:grpSpPr>
            <a:xfrm>
              <a:off x="1331640" y="260648"/>
              <a:ext cx="7558512" cy="471487"/>
              <a:chOff x="973134" y="68263"/>
              <a:chExt cx="7558512" cy="471487"/>
            </a:xfrm>
          </p:grpSpPr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 rot="10800000">
                <a:off x="973134" y="71438"/>
                <a:ext cx="5327057" cy="468312"/>
              </a:xfrm>
              <a:prstGeom prst="rect">
                <a:avLst/>
              </a:prstGeom>
              <a:gradFill rotWithShape="1">
                <a:gsLst>
                  <a:gs pos="0">
                    <a:srgbClr val="008E00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pic>
            <p:nvPicPr>
              <p:cNvPr id="26" name="Picture 14" descr="KYOKUGEN Logo_trans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6228184" y="68263"/>
                <a:ext cx="2303462" cy="46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4" name="テキスト ボックス 23"/>
            <p:cNvSpPr txBox="1"/>
            <p:nvPr/>
          </p:nvSpPr>
          <p:spPr>
            <a:xfrm>
              <a:off x="1450486" y="205590"/>
              <a:ext cx="4335863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600" dirty="0"/>
                <a:t>C</a:t>
              </a:r>
              <a:r>
                <a:rPr kumimoji="1" lang="en-US" altLang="ja-JP" sz="3600" dirty="0" smtClean="0"/>
                <a:t>onclusion &amp; Future work</a:t>
              </a:r>
              <a:endParaRPr kumimoji="1" lang="ja-JP" altLang="en-US" sz="3600" dirty="0"/>
            </a:p>
          </p:txBody>
        </p:sp>
      </p:grp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SC1-phase remains</a:t>
            </a:r>
          </a:p>
          <a:p>
            <a:pPr lvl="1"/>
            <a:r>
              <a:rPr lang="en-US" altLang="ja-JP" dirty="0"/>
              <a:t>SC2-phase didn’t </a:t>
            </a:r>
            <a:r>
              <a:rPr lang="en-US" altLang="ja-JP" dirty="0" smtClean="0"/>
              <a:t>appear</a:t>
            </a:r>
          </a:p>
          <a:p>
            <a:endParaRPr lang="en-US" altLang="ja-JP" dirty="0"/>
          </a:p>
          <a:p>
            <a:r>
              <a:rPr lang="en-US" altLang="ja-JP" dirty="0" smtClean="0"/>
              <a:t>Future work</a:t>
            </a:r>
          </a:p>
          <a:p>
            <a:pPr lvl="1"/>
            <a:r>
              <a:rPr lang="en-US" altLang="ja-JP" dirty="0" smtClean="0"/>
              <a:t>Change the amount of Fe</a:t>
            </a:r>
          </a:p>
          <a:p>
            <a:pPr lvl="1"/>
            <a:r>
              <a:rPr lang="en-US" altLang="ja-JP" dirty="0" smtClean="0"/>
              <a:t>Continue to research at high pressure</a:t>
            </a:r>
          </a:p>
        </p:txBody>
      </p:sp>
    </p:spTree>
    <p:extLst>
      <p:ext uri="{BB962C8B-B14F-4D97-AF65-F5344CB8AC3E}">
        <p14:creationId xmlns:p14="http://schemas.microsoft.com/office/powerpoint/2010/main" val="1522243818"/>
      </p:ext>
    </p:extLst>
  </p:cSld>
  <p:clrMapOvr>
    <a:masterClrMapping/>
  </p:clrMapOvr>
  <p:transition advTm="5336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42"/>
          <p:cNvGrpSpPr>
            <a:grpSpLocks noChangeAspect="1"/>
          </p:cNvGrpSpPr>
          <p:nvPr/>
        </p:nvGrpSpPr>
        <p:grpSpPr>
          <a:xfrm>
            <a:off x="36897" y="436422"/>
            <a:ext cx="9070205" cy="646331"/>
            <a:chOff x="1331640" y="205590"/>
            <a:chExt cx="7558512" cy="538609"/>
          </a:xfrm>
        </p:grpSpPr>
        <p:grpSp>
          <p:nvGrpSpPr>
            <p:cNvPr id="18" name="グループ化 32"/>
            <p:cNvGrpSpPr/>
            <p:nvPr/>
          </p:nvGrpSpPr>
          <p:grpSpPr>
            <a:xfrm>
              <a:off x="1331640" y="260648"/>
              <a:ext cx="7558512" cy="471487"/>
              <a:chOff x="973134" y="68263"/>
              <a:chExt cx="7558512" cy="471487"/>
            </a:xfrm>
          </p:grpSpPr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 rot="10800000">
                <a:off x="973134" y="71438"/>
                <a:ext cx="5327057" cy="468312"/>
              </a:xfrm>
              <a:prstGeom prst="rect">
                <a:avLst/>
              </a:prstGeom>
              <a:gradFill rotWithShape="1">
                <a:gsLst>
                  <a:gs pos="0">
                    <a:srgbClr val="008E00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pic>
            <p:nvPicPr>
              <p:cNvPr id="26" name="Picture 14" descr="KYOKUGEN Logo_trans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6228184" y="68263"/>
                <a:ext cx="2303462" cy="46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4" name="テキスト ボックス 23"/>
            <p:cNvSpPr txBox="1"/>
            <p:nvPr/>
          </p:nvSpPr>
          <p:spPr>
            <a:xfrm>
              <a:off x="1681893" y="205590"/>
              <a:ext cx="4104456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600" dirty="0" smtClean="0"/>
                <a:t>Contents</a:t>
              </a:r>
              <a:endParaRPr kumimoji="1" lang="ja-JP" altLang="en-US" sz="3600" dirty="0"/>
            </a:p>
          </p:txBody>
        </p:sp>
      </p:grp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Introduction</a:t>
            </a:r>
          </a:p>
          <a:p>
            <a:pPr lvl="1"/>
            <a:r>
              <a:rPr lang="en-US" altLang="ja-JP" dirty="0" smtClean="0"/>
              <a:t>High</a:t>
            </a:r>
            <a:r>
              <a:rPr lang="ja-JP" altLang="en-US" dirty="0"/>
              <a:t> </a:t>
            </a:r>
            <a:r>
              <a:rPr lang="en-US" altLang="ja-JP" dirty="0"/>
              <a:t>p</a:t>
            </a:r>
            <a:r>
              <a:rPr lang="en-US" altLang="ja-JP" dirty="0" smtClean="0"/>
              <a:t>ressure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Superconductor</a:t>
            </a:r>
          </a:p>
          <a:p>
            <a:pPr lvl="1"/>
            <a:r>
              <a:rPr kumimoji="0" lang="en-US" altLang="ja-JP" dirty="0" smtClean="0">
                <a:ea typeface="ＭＳ ゴシック" panose="020B0609070205080204" pitchFamily="49" charset="-128"/>
                <a:cs typeface="Arial" panose="020B0604020202020204" pitchFamily="34" charset="0"/>
              </a:rPr>
              <a:t>K</a:t>
            </a:r>
            <a:r>
              <a:rPr kumimoji="0" lang="en-US" altLang="ja-JP" baseline="-25000" dirty="0" smtClean="0">
                <a:ea typeface="ＭＳ ゴシック" panose="020B0609070205080204" pitchFamily="49" charset="-128"/>
                <a:cs typeface="Arial" panose="020B0604020202020204" pitchFamily="34" charset="0"/>
              </a:rPr>
              <a:t>x</a:t>
            </a:r>
            <a:r>
              <a:rPr kumimoji="0" lang="en-US" altLang="ja-JP" dirty="0" smtClean="0">
                <a:ea typeface="ＭＳ ゴシック" panose="020B0609070205080204" pitchFamily="49" charset="-128"/>
                <a:cs typeface="Arial" panose="020B0604020202020204" pitchFamily="34" charset="0"/>
              </a:rPr>
              <a:t>Fe</a:t>
            </a:r>
            <a:r>
              <a:rPr kumimoji="0" lang="en-US" altLang="ja-JP" baseline="-25000" dirty="0" smtClean="0">
                <a:ea typeface="ＭＳ ゴシック" panose="020B0609070205080204" pitchFamily="49" charset="-128"/>
                <a:cs typeface="Arial" panose="020B0604020202020204" pitchFamily="34" charset="0"/>
              </a:rPr>
              <a:t>2-y</a:t>
            </a:r>
            <a:r>
              <a:rPr kumimoji="0" lang="en-US" altLang="ja-JP" dirty="0" smtClean="0">
                <a:ea typeface="ＭＳ ゴシック" panose="020B0609070205080204" pitchFamily="49" charset="-128"/>
                <a:cs typeface="Arial" panose="020B0604020202020204" pitchFamily="34" charset="0"/>
              </a:rPr>
              <a:t>Se</a:t>
            </a:r>
            <a:r>
              <a:rPr kumimoji="0" lang="en-US" altLang="ja-JP" baseline="-25000" dirty="0" smtClean="0">
                <a:ea typeface="ＭＳ ゴシック" panose="020B0609070205080204" pitchFamily="49" charset="-128"/>
                <a:cs typeface="Arial" panose="020B0604020202020204" pitchFamily="34" charset="0"/>
              </a:rPr>
              <a:t>2</a:t>
            </a:r>
            <a:endParaRPr lang="en-US" altLang="ja-JP" dirty="0" smtClean="0"/>
          </a:p>
          <a:p>
            <a:r>
              <a:rPr kumimoji="1" lang="en-US" altLang="ja-JP" dirty="0" smtClean="0"/>
              <a:t>My experiment</a:t>
            </a:r>
          </a:p>
          <a:p>
            <a:pPr lvl="1"/>
            <a:r>
              <a:rPr lang="en-US" altLang="ja-JP" dirty="0" smtClean="0"/>
              <a:t>High</a:t>
            </a:r>
            <a:r>
              <a:rPr lang="ja-JP" altLang="en-US" dirty="0"/>
              <a:t> </a:t>
            </a:r>
            <a:r>
              <a:rPr lang="en-US" altLang="ja-JP" dirty="0" smtClean="0"/>
              <a:t>pressure experiment</a:t>
            </a:r>
          </a:p>
          <a:p>
            <a:pPr lvl="1"/>
            <a:r>
              <a:rPr kumimoji="1" lang="en-US" altLang="ja-JP" dirty="0" smtClean="0"/>
              <a:t>Sample &amp; Data</a:t>
            </a:r>
          </a:p>
          <a:p>
            <a:r>
              <a:rPr lang="en-US" altLang="ja-JP" dirty="0" smtClean="0"/>
              <a:t>Conclusion</a:t>
            </a:r>
            <a:r>
              <a:rPr lang="ja-JP" altLang="en-US" dirty="0"/>
              <a:t> </a:t>
            </a:r>
            <a:r>
              <a:rPr lang="en-US" altLang="ja-JP" dirty="0" smtClean="0"/>
              <a:t>&amp; </a:t>
            </a:r>
            <a:r>
              <a:rPr lang="en-US" altLang="ja-JP" dirty="0"/>
              <a:t>F</a:t>
            </a:r>
            <a:r>
              <a:rPr lang="en-US" altLang="ja-JP" dirty="0" smtClean="0"/>
              <a:t>uture </a:t>
            </a:r>
            <a:r>
              <a:rPr lang="en-US" altLang="ja-JP" dirty="0"/>
              <a:t>w</a:t>
            </a:r>
            <a:r>
              <a:rPr lang="en-US" altLang="ja-JP" dirty="0" smtClean="0"/>
              <a:t>ork</a:t>
            </a:r>
          </a:p>
        </p:txBody>
      </p:sp>
    </p:spTree>
  </p:cSld>
  <p:clrMapOvr>
    <a:masterClrMapping/>
  </p:clrMapOvr>
  <p:transition advTm="53368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871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42"/>
          <p:cNvGrpSpPr>
            <a:grpSpLocks noChangeAspect="1"/>
          </p:cNvGrpSpPr>
          <p:nvPr/>
        </p:nvGrpSpPr>
        <p:grpSpPr>
          <a:xfrm>
            <a:off x="36897" y="436422"/>
            <a:ext cx="9070205" cy="646331"/>
            <a:chOff x="1331640" y="205590"/>
            <a:chExt cx="7558512" cy="538609"/>
          </a:xfrm>
        </p:grpSpPr>
        <p:grpSp>
          <p:nvGrpSpPr>
            <p:cNvPr id="18" name="グループ化 32"/>
            <p:cNvGrpSpPr/>
            <p:nvPr/>
          </p:nvGrpSpPr>
          <p:grpSpPr>
            <a:xfrm>
              <a:off x="1331640" y="260648"/>
              <a:ext cx="7558512" cy="471487"/>
              <a:chOff x="973134" y="68263"/>
              <a:chExt cx="7558512" cy="471487"/>
            </a:xfrm>
          </p:grpSpPr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 rot="10800000">
                <a:off x="973134" y="71438"/>
                <a:ext cx="5327057" cy="468312"/>
              </a:xfrm>
              <a:prstGeom prst="rect">
                <a:avLst/>
              </a:prstGeom>
              <a:gradFill rotWithShape="1">
                <a:gsLst>
                  <a:gs pos="0">
                    <a:srgbClr val="008E00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pic>
            <p:nvPicPr>
              <p:cNvPr id="26" name="Picture 14" descr="KYOKUGEN Logo_trans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6228184" y="68263"/>
                <a:ext cx="2303462" cy="46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4" name="テキスト ボックス 23"/>
            <p:cNvSpPr txBox="1"/>
            <p:nvPr/>
          </p:nvSpPr>
          <p:spPr>
            <a:xfrm>
              <a:off x="1681893" y="205590"/>
              <a:ext cx="4104456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kumimoji="1" lang="ja-JP" altLang="en-US" sz="3600" dirty="0"/>
            </a:p>
          </p:txBody>
        </p:sp>
      </p:grp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585504299"/>
      </p:ext>
    </p:extLst>
  </p:cSld>
  <p:clrMapOvr>
    <a:masterClrMapping/>
  </p:clrMapOvr>
  <p:transition advTm="5336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42"/>
          <p:cNvGrpSpPr>
            <a:grpSpLocks noChangeAspect="1"/>
          </p:cNvGrpSpPr>
          <p:nvPr/>
        </p:nvGrpSpPr>
        <p:grpSpPr>
          <a:xfrm>
            <a:off x="36897" y="436422"/>
            <a:ext cx="9070205" cy="646331"/>
            <a:chOff x="1331640" y="205590"/>
            <a:chExt cx="7558512" cy="538609"/>
          </a:xfrm>
        </p:grpSpPr>
        <p:grpSp>
          <p:nvGrpSpPr>
            <p:cNvPr id="18" name="グループ化 32"/>
            <p:cNvGrpSpPr/>
            <p:nvPr/>
          </p:nvGrpSpPr>
          <p:grpSpPr>
            <a:xfrm>
              <a:off x="1331640" y="260648"/>
              <a:ext cx="7558512" cy="471487"/>
              <a:chOff x="973134" y="68263"/>
              <a:chExt cx="7558512" cy="471487"/>
            </a:xfrm>
          </p:grpSpPr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 rot="10800000">
                <a:off x="973134" y="71438"/>
                <a:ext cx="5327057" cy="468312"/>
              </a:xfrm>
              <a:prstGeom prst="rect">
                <a:avLst/>
              </a:prstGeom>
              <a:gradFill rotWithShape="1">
                <a:gsLst>
                  <a:gs pos="0">
                    <a:srgbClr val="008E00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pic>
            <p:nvPicPr>
              <p:cNvPr id="26" name="Picture 14" descr="KYOKUGEN Logo_trans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6228184" y="68263"/>
                <a:ext cx="2303462" cy="46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4" name="テキスト ボックス 23"/>
            <p:cNvSpPr txBox="1"/>
            <p:nvPr/>
          </p:nvSpPr>
          <p:spPr>
            <a:xfrm>
              <a:off x="1681893" y="205590"/>
              <a:ext cx="4104456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600" dirty="0" smtClean="0"/>
                <a:t>introduction</a:t>
              </a:r>
              <a:endParaRPr kumimoji="1" lang="ja-JP" altLang="en-US" sz="3600" dirty="0"/>
            </a:p>
          </p:txBody>
        </p:sp>
      </p:grp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High Pressure</a:t>
            </a:r>
          </a:p>
          <a:p>
            <a:pPr lvl="1"/>
            <a:r>
              <a:rPr lang="en-US" altLang="ja-JP" dirty="0" smtClean="0"/>
              <a:t>1 GPa = 10,000 </a:t>
            </a:r>
            <a:r>
              <a:rPr lang="en-US" altLang="ja-JP" dirty="0" err="1" smtClean="0"/>
              <a:t>atm</a:t>
            </a:r>
            <a:endParaRPr lang="en-US" altLang="ja-JP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lang="en-US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≅ </a:t>
            </a:r>
            <a:r>
              <a:rPr lang="en-US" altLang="ja-JP" dirty="0" smtClean="0">
                <a:ea typeface="ＭＳ 明朝" panose="02020609040205080304" pitchFamily="17" charset="-128"/>
              </a:rPr>
              <a:t>100,000 m (water depth)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altLang="ja-JP" dirty="0" smtClean="0">
              <a:ea typeface="ＭＳ 明朝" panose="02020609040205080304" pitchFamily="17" charset="-128"/>
            </a:endParaRPr>
          </a:p>
          <a:p>
            <a:pPr lvl="1"/>
            <a:r>
              <a:rPr lang="en-US" altLang="ja-JP" dirty="0" smtClean="0"/>
              <a:t>360 GPa </a:t>
            </a:r>
            <a:r>
              <a:rPr lang="en-US" altLang="ja-JP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≅ </a:t>
            </a:r>
            <a:r>
              <a:rPr lang="en-US" altLang="ja-JP" dirty="0" smtClean="0">
                <a:ea typeface="ＭＳ 明朝" panose="02020609040205080304" pitchFamily="17" charset="-128"/>
              </a:rPr>
              <a:t>center of the earth</a:t>
            </a:r>
            <a:endParaRPr lang="en-US" altLang="ja-JP" dirty="0" smtClean="0"/>
          </a:p>
          <a:p>
            <a:pPr lvl="1"/>
            <a:endParaRPr lang="en-US" altLang="ja-JP" dirty="0"/>
          </a:p>
          <a:p>
            <a:pPr marL="457200" lvl="1" indent="0">
              <a:buNone/>
            </a:pPr>
            <a:endParaRPr lang="en-US" altLang="ja-JP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altLang="ja-JP" dirty="0" smtClean="0">
              <a:ea typeface="ＭＳ 明朝" panose="02020609040205080304" pitchFamily="17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8642" y="2348880"/>
            <a:ext cx="3211372" cy="2520844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988849" y="1887215"/>
            <a:ext cx="2919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http://www.jsanet.or.jp/qanda/text/q1_03.html</a:t>
            </a:r>
            <a:endParaRPr kumimoji="1" lang="ja-JP" altLang="en-US" sz="1200" dirty="0"/>
          </a:p>
        </p:txBody>
      </p:sp>
      <p:sp>
        <p:nvSpPr>
          <p:cNvPr id="5" name="下矢印 4"/>
          <p:cNvSpPr/>
          <p:nvPr/>
        </p:nvSpPr>
        <p:spPr>
          <a:xfrm>
            <a:off x="7731532" y="4862918"/>
            <a:ext cx="344714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236296" y="584911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100,000m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27584" y="621845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http://www.spring8.or.jp/ja/news_publications/research_highlights/no_57/</a:t>
            </a:r>
            <a:endParaRPr kumimoji="1" lang="ja-JP" altLang="en-US" sz="1200" dirty="0"/>
          </a:p>
        </p:txBody>
      </p:sp>
      <p:pic>
        <p:nvPicPr>
          <p:cNvPr id="137" name="図 1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469" y="4233153"/>
            <a:ext cx="2668301" cy="24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40784"/>
      </p:ext>
    </p:extLst>
  </p:cSld>
  <p:clrMapOvr>
    <a:masterClrMapping/>
  </p:clrMapOvr>
  <p:transition advTm="5336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42"/>
          <p:cNvGrpSpPr>
            <a:grpSpLocks noChangeAspect="1"/>
          </p:cNvGrpSpPr>
          <p:nvPr/>
        </p:nvGrpSpPr>
        <p:grpSpPr>
          <a:xfrm>
            <a:off x="36897" y="436422"/>
            <a:ext cx="9070205" cy="646331"/>
            <a:chOff x="1331640" y="205590"/>
            <a:chExt cx="7558512" cy="538609"/>
          </a:xfrm>
        </p:grpSpPr>
        <p:grpSp>
          <p:nvGrpSpPr>
            <p:cNvPr id="18" name="グループ化 32"/>
            <p:cNvGrpSpPr/>
            <p:nvPr/>
          </p:nvGrpSpPr>
          <p:grpSpPr>
            <a:xfrm>
              <a:off x="1331640" y="260648"/>
              <a:ext cx="7558512" cy="471487"/>
              <a:chOff x="973134" y="68263"/>
              <a:chExt cx="7558512" cy="471487"/>
            </a:xfrm>
          </p:grpSpPr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 rot="10800000">
                <a:off x="973134" y="71438"/>
                <a:ext cx="5327057" cy="468312"/>
              </a:xfrm>
              <a:prstGeom prst="rect">
                <a:avLst/>
              </a:prstGeom>
              <a:gradFill rotWithShape="1">
                <a:gsLst>
                  <a:gs pos="0">
                    <a:srgbClr val="008E00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pic>
            <p:nvPicPr>
              <p:cNvPr id="26" name="Picture 14" descr="KYOKUGEN Logo_trans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6228184" y="68263"/>
                <a:ext cx="2303462" cy="46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4" name="テキスト ボックス 23"/>
            <p:cNvSpPr txBox="1"/>
            <p:nvPr/>
          </p:nvSpPr>
          <p:spPr>
            <a:xfrm>
              <a:off x="1681893" y="205590"/>
              <a:ext cx="4104456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600" dirty="0" smtClean="0"/>
                <a:t>introduction</a:t>
              </a:r>
              <a:endParaRPr kumimoji="1" lang="ja-JP" altLang="en-US" sz="3600" dirty="0"/>
            </a:p>
          </p:txBody>
        </p:sp>
      </p:grp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High Pressure</a:t>
            </a:r>
          </a:p>
          <a:p>
            <a:pPr lvl="1"/>
            <a:r>
              <a:rPr lang="en-US" altLang="ja-JP" dirty="0" smtClean="0"/>
              <a:t>Pressure can change crystal structure</a:t>
            </a:r>
          </a:p>
          <a:p>
            <a:pPr lvl="2"/>
            <a:r>
              <a:rPr lang="en-US" altLang="ja-JP" dirty="0"/>
              <a:t>a</a:t>
            </a:r>
            <a:r>
              <a:rPr lang="en-US" altLang="ja-JP" dirty="0" smtClean="0"/>
              <a:t>tomic distance, </a:t>
            </a:r>
            <a:r>
              <a:rPr lang="en-US" altLang="ja-JP" dirty="0"/>
              <a:t>s</a:t>
            </a:r>
            <a:r>
              <a:rPr lang="en-US" altLang="ja-JP" dirty="0" smtClean="0"/>
              <a:t>tructure type ….. etc.</a:t>
            </a:r>
          </a:p>
        </p:txBody>
      </p:sp>
      <p:grpSp>
        <p:nvGrpSpPr>
          <p:cNvPr id="8" name="Group 252"/>
          <p:cNvGrpSpPr>
            <a:grpSpLocks/>
          </p:cNvGrpSpPr>
          <p:nvPr/>
        </p:nvGrpSpPr>
        <p:grpSpPr bwMode="auto">
          <a:xfrm>
            <a:off x="421670" y="4861728"/>
            <a:ext cx="8156318" cy="1996273"/>
            <a:chOff x="113" y="870"/>
            <a:chExt cx="5467" cy="1360"/>
          </a:xfrm>
        </p:grpSpPr>
        <p:grpSp>
          <p:nvGrpSpPr>
            <p:cNvPr id="9" name="Group 236"/>
            <p:cNvGrpSpPr>
              <a:grpSpLocks/>
            </p:cNvGrpSpPr>
            <p:nvPr/>
          </p:nvGrpSpPr>
          <p:grpSpPr bwMode="auto">
            <a:xfrm>
              <a:off x="113" y="870"/>
              <a:ext cx="1540" cy="1360"/>
              <a:chOff x="47" y="2743"/>
              <a:chExt cx="1540" cy="1508"/>
            </a:xfrm>
          </p:grpSpPr>
          <p:grpSp>
            <p:nvGrpSpPr>
              <p:cNvPr id="104" name="Group 15"/>
              <p:cNvGrpSpPr>
                <a:grpSpLocks/>
              </p:cNvGrpSpPr>
              <p:nvPr/>
            </p:nvGrpSpPr>
            <p:grpSpPr bwMode="auto">
              <a:xfrm>
                <a:off x="47" y="2743"/>
                <a:ext cx="703" cy="448"/>
                <a:chOff x="523" y="1367"/>
                <a:chExt cx="839" cy="476"/>
              </a:xfrm>
            </p:grpSpPr>
            <p:grpSp>
              <p:nvGrpSpPr>
                <p:cNvPr id="130" name="Group 16"/>
                <p:cNvGrpSpPr>
                  <a:grpSpLocks/>
                </p:cNvGrpSpPr>
                <p:nvPr/>
              </p:nvGrpSpPr>
              <p:grpSpPr bwMode="auto">
                <a:xfrm>
                  <a:off x="523" y="1367"/>
                  <a:ext cx="839" cy="476"/>
                  <a:chOff x="657" y="1434"/>
                  <a:chExt cx="839" cy="476"/>
                </a:xfrm>
              </p:grpSpPr>
              <p:sp>
                <p:nvSpPr>
                  <p:cNvPr id="133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657" y="1434"/>
                    <a:ext cx="476" cy="47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34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1020" y="1434"/>
                    <a:ext cx="476" cy="47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35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30" y="1525"/>
                    <a:ext cx="272" cy="27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36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1010" y="1636"/>
                    <a:ext cx="192" cy="19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131" name="Oval 21"/>
                <p:cNvSpPr>
                  <a:spLocks noChangeArrowheads="1"/>
                </p:cNvSpPr>
                <p:nvPr/>
              </p:nvSpPr>
              <p:spPr bwMode="auto">
                <a:xfrm>
                  <a:off x="693" y="1552"/>
                  <a:ext cx="133" cy="133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32" name="Oval 22"/>
                <p:cNvSpPr>
                  <a:spLocks noChangeArrowheads="1"/>
                </p:cNvSpPr>
                <p:nvPr/>
              </p:nvSpPr>
              <p:spPr bwMode="auto">
                <a:xfrm>
                  <a:off x="1062" y="1554"/>
                  <a:ext cx="133" cy="133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05" name="Group 23"/>
              <p:cNvGrpSpPr>
                <a:grpSpLocks/>
              </p:cNvGrpSpPr>
              <p:nvPr/>
            </p:nvGrpSpPr>
            <p:grpSpPr bwMode="auto">
              <a:xfrm>
                <a:off x="884" y="2746"/>
                <a:ext cx="703" cy="448"/>
                <a:chOff x="523" y="1367"/>
                <a:chExt cx="839" cy="476"/>
              </a:xfrm>
            </p:grpSpPr>
            <p:grpSp>
              <p:nvGrpSpPr>
                <p:cNvPr id="123" name="Group 24"/>
                <p:cNvGrpSpPr>
                  <a:grpSpLocks/>
                </p:cNvGrpSpPr>
                <p:nvPr/>
              </p:nvGrpSpPr>
              <p:grpSpPr bwMode="auto">
                <a:xfrm>
                  <a:off x="523" y="1367"/>
                  <a:ext cx="839" cy="476"/>
                  <a:chOff x="657" y="1434"/>
                  <a:chExt cx="839" cy="476"/>
                </a:xfrm>
              </p:grpSpPr>
              <p:sp>
                <p:nvSpPr>
                  <p:cNvPr id="126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657" y="1434"/>
                    <a:ext cx="476" cy="47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27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1020" y="1434"/>
                    <a:ext cx="476" cy="47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28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930" y="1525"/>
                    <a:ext cx="272" cy="27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29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1010" y="1636"/>
                    <a:ext cx="192" cy="19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124" name="Oval 29"/>
                <p:cNvSpPr>
                  <a:spLocks noChangeArrowheads="1"/>
                </p:cNvSpPr>
                <p:nvPr/>
              </p:nvSpPr>
              <p:spPr bwMode="auto">
                <a:xfrm>
                  <a:off x="693" y="1552"/>
                  <a:ext cx="133" cy="133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5" name="Oval 30"/>
                <p:cNvSpPr>
                  <a:spLocks noChangeArrowheads="1"/>
                </p:cNvSpPr>
                <p:nvPr/>
              </p:nvSpPr>
              <p:spPr bwMode="auto">
                <a:xfrm>
                  <a:off x="1062" y="1554"/>
                  <a:ext cx="133" cy="133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06" name="Group 31"/>
              <p:cNvGrpSpPr>
                <a:grpSpLocks/>
              </p:cNvGrpSpPr>
              <p:nvPr/>
            </p:nvGrpSpPr>
            <p:grpSpPr bwMode="auto">
              <a:xfrm>
                <a:off x="60" y="3328"/>
                <a:ext cx="703" cy="448"/>
                <a:chOff x="523" y="1367"/>
                <a:chExt cx="839" cy="476"/>
              </a:xfrm>
            </p:grpSpPr>
            <p:grpSp>
              <p:nvGrpSpPr>
                <p:cNvPr id="116" name="Group 32"/>
                <p:cNvGrpSpPr>
                  <a:grpSpLocks/>
                </p:cNvGrpSpPr>
                <p:nvPr/>
              </p:nvGrpSpPr>
              <p:grpSpPr bwMode="auto">
                <a:xfrm>
                  <a:off x="523" y="1367"/>
                  <a:ext cx="839" cy="476"/>
                  <a:chOff x="657" y="1434"/>
                  <a:chExt cx="839" cy="476"/>
                </a:xfrm>
              </p:grpSpPr>
              <p:sp>
                <p:nvSpPr>
                  <p:cNvPr id="119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657" y="1434"/>
                    <a:ext cx="476" cy="47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20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1020" y="1434"/>
                    <a:ext cx="476" cy="47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21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930" y="1525"/>
                    <a:ext cx="272" cy="27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22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1010" y="1636"/>
                    <a:ext cx="192" cy="19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117" name="Oval 37"/>
                <p:cNvSpPr>
                  <a:spLocks noChangeArrowheads="1"/>
                </p:cNvSpPr>
                <p:nvPr/>
              </p:nvSpPr>
              <p:spPr bwMode="auto">
                <a:xfrm>
                  <a:off x="693" y="1552"/>
                  <a:ext cx="133" cy="133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8" name="Oval 38"/>
                <p:cNvSpPr>
                  <a:spLocks noChangeArrowheads="1"/>
                </p:cNvSpPr>
                <p:nvPr/>
              </p:nvSpPr>
              <p:spPr bwMode="auto">
                <a:xfrm>
                  <a:off x="1062" y="1554"/>
                  <a:ext cx="133" cy="133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07" name="Group 39"/>
              <p:cNvGrpSpPr>
                <a:grpSpLocks/>
              </p:cNvGrpSpPr>
              <p:nvPr/>
            </p:nvGrpSpPr>
            <p:grpSpPr bwMode="auto">
              <a:xfrm>
                <a:off x="884" y="3329"/>
                <a:ext cx="703" cy="448"/>
                <a:chOff x="523" y="1367"/>
                <a:chExt cx="839" cy="476"/>
              </a:xfrm>
            </p:grpSpPr>
            <p:grpSp>
              <p:nvGrpSpPr>
                <p:cNvPr id="109" name="Group 40"/>
                <p:cNvGrpSpPr>
                  <a:grpSpLocks/>
                </p:cNvGrpSpPr>
                <p:nvPr/>
              </p:nvGrpSpPr>
              <p:grpSpPr bwMode="auto">
                <a:xfrm>
                  <a:off x="523" y="1367"/>
                  <a:ext cx="839" cy="476"/>
                  <a:chOff x="657" y="1434"/>
                  <a:chExt cx="839" cy="476"/>
                </a:xfrm>
              </p:grpSpPr>
              <p:sp>
                <p:nvSpPr>
                  <p:cNvPr id="112" name="Oval 41"/>
                  <p:cNvSpPr>
                    <a:spLocks noChangeArrowheads="1"/>
                  </p:cNvSpPr>
                  <p:nvPr/>
                </p:nvSpPr>
                <p:spPr bwMode="auto">
                  <a:xfrm>
                    <a:off x="657" y="1434"/>
                    <a:ext cx="476" cy="47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13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1020" y="1434"/>
                    <a:ext cx="476" cy="47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14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930" y="1525"/>
                    <a:ext cx="272" cy="27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15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1010" y="1636"/>
                    <a:ext cx="192" cy="19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110" name="Oval 45"/>
                <p:cNvSpPr>
                  <a:spLocks noChangeArrowheads="1"/>
                </p:cNvSpPr>
                <p:nvPr/>
              </p:nvSpPr>
              <p:spPr bwMode="auto">
                <a:xfrm>
                  <a:off x="693" y="1552"/>
                  <a:ext cx="133" cy="133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1" name="Oval 46"/>
                <p:cNvSpPr>
                  <a:spLocks noChangeArrowheads="1"/>
                </p:cNvSpPr>
                <p:nvPr/>
              </p:nvSpPr>
              <p:spPr bwMode="auto">
                <a:xfrm>
                  <a:off x="1062" y="1554"/>
                  <a:ext cx="133" cy="133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108" name="Text Box 90"/>
              <p:cNvSpPr txBox="1">
                <a:spLocks noChangeArrowheads="1"/>
              </p:cNvSpPr>
              <p:nvPr/>
            </p:nvSpPr>
            <p:spPr bwMode="auto">
              <a:xfrm>
                <a:off x="513" y="3824"/>
                <a:ext cx="732" cy="4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ja-JP" b="1">
                    <a:solidFill>
                      <a:schemeClr val="tx2"/>
                    </a:solidFill>
                  </a:rPr>
                  <a:t>Molecule</a:t>
                </a:r>
              </a:p>
              <a:p>
                <a:r>
                  <a:rPr lang="en-US" altLang="ja-JP" sz="1600" b="1">
                    <a:solidFill>
                      <a:schemeClr val="tx2"/>
                    </a:solidFill>
                  </a:rPr>
                  <a:t>Insulator</a:t>
                </a:r>
              </a:p>
            </p:txBody>
          </p:sp>
        </p:grpSp>
        <p:grpSp>
          <p:nvGrpSpPr>
            <p:cNvPr id="10" name="Group 239"/>
            <p:cNvGrpSpPr>
              <a:grpSpLocks/>
            </p:cNvGrpSpPr>
            <p:nvPr/>
          </p:nvGrpSpPr>
          <p:grpSpPr bwMode="auto">
            <a:xfrm>
              <a:off x="2336" y="890"/>
              <a:ext cx="1187" cy="705"/>
              <a:chOff x="2304" y="2997"/>
              <a:chExt cx="1187" cy="770"/>
            </a:xfrm>
          </p:grpSpPr>
          <p:grpSp>
            <p:nvGrpSpPr>
              <p:cNvPr id="67" name="Group 94"/>
              <p:cNvGrpSpPr>
                <a:grpSpLocks/>
              </p:cNvGrpSpPr>
              <p:nvPr/>
            </p:nvGrpSpPr>
            <p:grpSpPr bwMode="auto">
              <a:xfrm>
                <a:off x="2899" y="3384"/>
                <a:ext cx="592" cy="383"/>
                <a:chOff x="523" y="1367"/>
                <a:chExt cx="839" cy="476"/>
              </a:xfrm>
            </p:grpSpPr>
            <p:grpSp>
              <p:nvGrpSpPr>
                <p:cNvPr id="97" name="Group 95"/>
                <p:cNvGrpSpPr>
                  <a:grpSpLocks/>
                </p:cNvGrpSpPr>
                <p:nvPr/>
              </p:nvGrpSpPr>
              <p:grpSpPr bwMode="auto">
                <a:xfrm>
                  <a:off x="523" y="1367"/>
                  <a:ext cx="839" cy="476"/>
                  <a:chOff x="657" y="1434"/>
                  <a:chExt cx="839" cy="476"/>
                </a:xfrm>
              </p:grpSpPr>
              <p:sp>
                <p:nvSpPr>
                  <p:cNvPr id="100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657" y="1434"/>
                    <a:ext cx="476" cy="47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01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1020" y="1434"/>
                    <a:ext cx="476" cy="47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02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930" y="1525"/>
                    <a:ext cx="272" cy="27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03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1010" y="1636"/>
                    <a:ext cx="192" cy="19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98" name="Oval 100"/>
                <p:cNvSpPr>
                  <a:spLocks noChangeArrowheads="1"/>
                </p:cNvSpPr>
                <p:nvPr/>
              </p:nvSpPr>
              <p:spPr bwMode="auto">
                <a:xfrm>
                  <a:off x="693" y="1552"/>
                  <a:ext cx="133" cy="133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99" name="Oval 101"/>
                <p:cNvSpPr>
                  <a:spLocks noChangeArrowheads="1"/>
                </p:cNvSpPr>
                <p:nvPr/>
              </p:nvSpPr>
              <p:spPr bwMode="auto">
                <a:xfrm>
                  <a:off x="1062" y="1554"/>
                  <a:ext cx="133" cy="133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68" name="Group 102"/>
              <p:cNvGrpSpPr>
                <a:grpSpLocks/>
              </p:cNvGrpSpPr>
              <p:nvPr/>
            </p:nvGrpSpPr>
            <p:grpSpPr bwMode="auto">
              <a:xfrm>
                <a:off x="2309" y="3384"/>
                <a:ext cx="591" cy="383"/>
                <a:chOff x="523" y="1367"/>
                <a:chExt cx="839" cy="476"/>
              </a:xfrm>
            </p:grpSpPr>
            <p:grpSp>
              <p:nvGrpSpPr>
                <p:cNvPr id="90" name="Group 103"/>
                <p:cNvGrpSpPr>
                  <a:grpSpLocks/>
                </p:cNvGrpSpPr>
                <p:nvPr/>
              </p:nvGrpSpPr>
              <p:grpSpPr bwMode="auto">
                <a:xfrm>
                  <a:off x="523" y="1367"/>
                  <a:ext cx="839" cy="476"/>
                  <a:chOff x="657" y="1434"/>
                  <a:chExt cx="839" cy="476"/>
                </a:xfrm>
              </p:grpSpPr>
              <p:sp>
                <p:nvSpPr>
                  <p:cNvPr id="93" name="Oval 104"/>
                  <p:cNvSpPr>
                    <a:spLocks noChangeArrowheads="1"/>
                  </p:cNvSpPr>
                  <p:nvPr/>
                </p:nvSpPr>
                <p:spPr bwMode="auto">
                  <a:xfrm>
                    <a:off x="657" y="1434"/>
                    <a:ext cx="476" cy="47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94" name="Oval 105"/>
                  <p:cNvSpPr>
                    <a:spLocks noChangeArrowheads="1"/>
                  </p:cNvSpPr>
                  <p:nvPr/>
                </p:nvSpPr>
                <p:spPr bwMode="auto">
                  <a:xfrm>
                    <a:off x="1020" y="1434"/>
                    <a:ext cx="476" cy="47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95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930" y="1525"/>
                    <a:ext cx="272" cy="27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96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1010" y="1636"/>
                    <a:ext cx="192" cy="19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91" name="Oval 108"/>
                <p:cNvSpPr>
                  <a:spLocks noChangeArrowheads="1"/>
                </p:cNvSpPr>
                <p:nvPr/>
              </p:nvSpPr>
              <p:spPr bwMode="auto">
                <a:xfrm>
                  <a:off x="693" y="1552"/>
                  <a:ext cx="133" cy="133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92" name="Oval 109"/>
                <p:cNvSpPr>
                  <a:spLocks noChangeArrowheads="1"/>
                </p:cNvSpPr>
                <p:nvPr/>
              </p:nvSpPr>
              <p:spPr bwMode="auto">
                <a:xfrm>
                  <a:off x="1062" y="1554"/>
                  <a:ext cx="133" cy="133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69" name="Group 110"/>
              <p:cNvGrpSpPr>
                <a:grpSpLocks/>
              </p:cNvGrpSpPr>
              <p:nvPr/>
            </p:nvGrpSpPr>
            <p:grpSpPr bwMode="auto">
              <a:xfrm>
                <a:off x="2892" y="2997"/>
                <a:ext cx="591" cy="383"/>
                <a:chOff x="523" y="1367"/>
                <a:chExt cx="839" cy="476"/>
              </a:xfrm>
            </p:grpSpPr>
            <p:grpSp>
              <p:nvGrpSpPr>
                <p:cNvPr id="83" name="Group 111"/>
                <p:cNvGrpSpPr>
                  <a:grpSpLocks/>
                </p:cNvGrpSpPr>
                <p:nvPr/>
              </p:nvGrpSpPr>
              <p:grpSpPr bwMode="auto">
                <a:xfrm>
                  <a:off x="523" y="1367"/>
                  <a:ext cx="839" cy="476"/>
                  <a:chOff x="657" y="1434"/>
                  <a:chExt cx="839" cy="476"/>
                </a:xfrm>
              </p:grpSpPr>
              <p:sp>
                <p:nvSpPr>
                  <p:cNvPr id="86" name="Oval 112"/>
                  <p:cNvSpPr>
                    <a:spLocks noChangeArrowheads="1"/>
                  </p:cNvSpPr>
                  <p:nvPr/>
                </p:nvSpPr>
                <p:spPr bwMode="auto">
                  <a:xfrm>
                    <a:off x="657" y="1434"/>
                    <a:ext cx="476" cy="47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7" name="Oval 113"/>
                  <p:cNvSpPr>
                    <a:spLocks noChangeArrowheads="1"/>
                  </p:cNvSpPr>
                  <p:nvPr/>
                </p:nvSpPr>
                <p:spPr bwMode="auto">
                  <a:xfrm>
                    <a:off x="1020" y="1434"/>
                    <a:ext cx="476" cy="47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8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930" y="1525"/>
                    <a:ext cx="272" cy="27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9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1010" y="1636"/>
                    <a:ext cx="192" cy="19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84" name="Oval 116"/>
                <p:cNvSpPr>
                  <a:spLocks noChangeArrowheads="1"/>
                </p:cNvSpPr>
                <p:nvPr/>
              </p:nvSpPr>
              <p:spPr bwMode="auto">
                <a:xfrm>
                  <a:off x="693" y="1552"/>
                  <a:ext cx="133" cy="133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85" name="Oval 117"/>
                <p:cNvSpPr>
                  <a:spLocks noChangeArrowheads="1"/>
                </p:cNvSpPr>
                <p:nvPr/>
              </p:nvSpPr>
              <p:spPr bwMode="auto">
                <a:xfrm>
                  <a:off x="1062" y="1554"/>
                  <a:ext cx="133" cy="133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70" name="Group 118"/>
              <p:cNvGrpSpPr>
                <a:grpSpLocks/>
              </p:cNvGrpSpPr>
              <p:nvPr/>
            </p:nvGrpSpPr>
            <p:grpSpPr bwMode="auto">
              <a:xfrm>
                <a:off x="2304" y="2999"/>
                <a:ext cx="592" cy="383"/>
                <a:chOff x="523" y="1367"/>
                <a:chExt cx="839" cy="476"/>
              </a:xfrm>
            </p:grpSpPr>
            <p:grpSp>
              <p:nvGrpSpPr>
                <p:cNvPr id="76" name="Group 119"/>
                <p:cNvGrpSpPr>
                  <a:grpSpLocks/>
                </p:cNvGrpSpPr>
                <p:nvPr/>
              </p:nvGrpSpPr>
              <p:grpSpPr bwMode="auto">
                <a:xfrm>
                  <a:off x="523" y="1367"/>
                  <a:ext cx="839" cy="476"/>
                  <a:chOff x="657" y="1434"/>
                  <a:chExt cx="839" cy="476"/>
                </a:xfrm>
              </p:grpSpPr>
              <p:sp>
                <p:nvSpPr>
                  <p:cNvPr id="79" name="Oval 120"/>
                  <p:cNvSpPr>
                    <a:spLocks noChangeArrowheads="1"/>
                  </p:cNvSpPr>
                  <p:nvPr/>
                </p:nvSpPr>
                <p:spPr bwMode="auto">
                  <a:xfrm>
                    <a:off x="657" y="1434"/>
                    <a:ext cx="476" cy="47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0" name="Oval 121"/>
                  <p:cNvSpPr>
                    <a:spLocks noChangeArrowheads="1"/>
                  </p:cNvSpPr>
                  <p:nvPr/>
                </p:nvSpPr>
                <p:spPr bwMode="auto">
                  <a:xfrm>
                    <a:off x="1020" y="1434"/>
                    <a:ext cx="476" cy="47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1" name="Rectangle 122"/>
                  <p:cNvSpPr>
                    <a:spLocks noChangeArrowheads="1"/>
                  </p:cNvSpPr>
                  <p:nvPr/>
                </p:nvSpPr>
                <p:spPr bwMode="auto">
                  <a:xfrm>
                    <a:off x="930" y="1525"/>
                    <a:ext cx="272" cy="27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2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1010" y="1636"/>
                    <a:ext cx="192" cy="19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77" name="Oval 124"/>
                <p:cNvSpPr>
                  <a:spLocks noChangeArrowheads="1"/>
                </p:cNvSpPr>
                <p:nvPr/>
              </p:nvSpPr>
              <p:spPr bwMode="auto">
                <a:xfrm>
                  <a:off x="693" y="1552"/>
                  <a:ext cx="133" cy="133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8" name="Oval 125"/>
                <p:cNvSpPr>
                  <a:spLocks noChangeArrowheads="1"/>
                </p:cNvSpPr>
                <p:nvPr/>
              </p:nvSpPr>
              <p:spPr bwMode="auto">
                <a:xfrm>
                  <a:off x="1062" y="1554"/>
                  <a:ext cx="133" cy="133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71" name="Line 126"/>
              <p:cNvSpPr>
                <a:spLocks noChangeShapeType="1"/>
              </p:cNvSpPr>
              <p:nvPr/>
            </p:nvSpPr>
            <p:spPr bwMode="auto">
              <a:xfrm>
                <a:off x="2476" y="3352"/>
                <a:ext cx="0" cy="5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" name="Line 127"/>
              <p:cNvSpPr>
                <a:spLocks noChangeShapeType="1"/>
              </p:cNvSpPr>
              <p:nvPr/>
            </p:nvSpPr>
            <p:spPr bwMode="auto">
              <a:xfrm>
                <a:off x="2732" y="3357"/>
                <a:ext cx="0" cy="5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" name="Line 128"/>
              <p:cNvSpPr>
                <a:spLocks noChangeShapeType="1"/>
              </p:cNvSpPr>
              <p:nvPr/>
            </p:nvSpPr>
            <p:spPr bwMode="auto">
              <a:xfrm flipH="1">
                <a:off x="3056" y="3357"/>
                <a:ext cx="14" cy="62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" name="Line 130"/>
              <p:cNvSpPr>
                <a:spLocks noChangeShapeType="1"/>
              </p:cNvSpPr>
              <p:nvPr/>
            </p:nvSpPr>
            <p:spPr bwMode="auto">
              <a:xfrm rot="5400000">
                <a:off x="2891" y="3162"/>
                <a:ext cx="0" cy="49"/>
              </a:xfrm>
              <a:prstGeom prst="line">
                <a:avLst/>
              </a:prstGeom>
              <a:noFill/>
              <a:ln w="984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" name="Line 131"/>
              <p:cNvSpPr>
                <a:spLocks noChangeShapeType="1"/>
              </p:cNvSpPr>
              <p:nvPr/>
            </p:nvSpPr>
            <p:spPr bwMode="auto">
              <a:xfrm rot="5400000">
                <a:off x="2895" y="3553"/>
                <a:ext cx="0" cy="49"/>
              </a:xfrm>
              <a:prstGeom prst="line">
                <a:avLst/>
              </a:prstGeom>
              <a:noFill/>
              <a:ln w="984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1" name="Group 240"/>
            <p:cNvGrpSpPr>
              <a:grpSpLocks/>
            </p:cNvGrpSpPr>
            <p:nvPr/>
          </p:nvGrpSpPr>
          <p:grpSpPr bwMode="auto">
            <a:xfrm>
              <a:off x="1571" y="1207"/>
              <a:ext cx="1140" cy="693"/>
              <a:chOff x="1553" y="3208"/>
              <a:chExt cx="1140" cy="693"/>
            </a:xfrm>
          </p:grpSpPr>
          <p:sp>
            <p:nvSpPr>
              <p:cNvPr id="65" name="AutoShape 92"/>
              <p:cNvSpPr>
                <a:spLocks noChangeArrowheads="1"/>
              </p:cNvSpPr>
              <p:nvPr/>
            </p:nvSpPr>
            <p:spPr bwMode="auto">
              <a:xfrm>
                <a:off x="1773" y="3208"/>
                <a:ext cx="484" cy="283"/>
              </a:xfrm>
              <a:prstGeom prst="rightArrow">
                <a:avLst>
                  <a:gd name="adj1" fmla="val 50000"/>
                  <a:gd name="adj2" fmla="val 42756"/>
                </a:avLst>
              </a:prstGeom>
              <a:solidFill>
                <a:srgbClr val="00CCFF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ja-JP" altLang="en-US">
                  <a:solidFill>
                    <a:schemeClr val="hlink"/>
                  </a:solidFill>
                </a:endParaRPr>
              </a:p>
            </p:txBody>
          </p:sp>
          <p:sp>
            <p:nvSpPr>
              <p:cNvPr id="66" name="Text Box 87"/>
              <p:cNvSpPr txBox="1">
                <a:spLocks noChangeArrowheads="1"/>
              </p:cNvSpPr>
              <p:nvPr/>
            </p:nvSpPr>
            <p:spPr bwMode="auto">
              <a:xfrm>
                <a:off x="1553" y="3670"/>
                <a:ext cx="11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ja-JP" b="1"/>
                  <a:t>pressurization</a:t>
                </a:r>
                <a:r>
                  <a:rPr lang="en-US" altLang="ja-JP"/>
                  <a:t> </a:t>
                </a:r>
              </a:p>
            </p:txBody>
          </p:sp>
        </p:grpSp>
        <p:grpSp>
          <p:nvGrpSpPr>
            <p:cNvPr id="12" name="Group 238"/>
            <p:cNvGrpSpPr>
              <a:grpSpLocks/>
            </p:cNvGrpSpPr>
            <p:nvPr/>
          </p:nvGrpSpPr>
          <p:grpSpPr bwMode="auto">
            <a:xfrm>
              <a:off x="3319" y="1162"/>
              <a:ext cx="1140" cy="725"/>
              <a:chOff x="3277" y="3208"/>
              <a:chExt cx="1140" cy="725"/>
            </a:xfrm>
          </p:grpSpPr>
          <p:sp>
            <p:nvSpPr>
              <p:cNvPr id="62" name="Line 129"/>
              <p:cNvSpPr>
                <a:spLocks noChangeShapeType="1"/>
              </p:cNvSpPr>
              <p:nvPr/>
            </p:nvSpPr>
            <p:spPr bwMode="auto">
              <a:xfrm>
                <a:off x="3319" y="3363"/>
                <a:ext cx="0" cy="5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" name="AutoShape 86"/>
              <p:cNvSpPr>
                <a:spLocks noChangeArrowheads="1"/>
              </p:cNvSpPr>
              <p:nvPr/>
            </p:nvSpPr>
            <p:spPr bwMode="auto">
              <a:xfrm rot="16200000">
                <a:off x="3692" y="3078"/>
                <a:ext cx="285" cy="545"/>
              </a:xfrm>
              <a:prstGeom prst="downArrow">
                <a:avLst>
                  <a:gd name="adj1" fmla="val 50000"/>
                  <a:gd name="adj2" fmla="val 47807"/>
                </a:avLst>
              </a:pr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ja-JP" altLang="en-US"/>
              </a:p>
            </p:txBody>
          </p:sp>
          <p:sp>
            <p:nvSpPr>
              <p:cNvPr id="64" name="Text Box 88"/>
              <p:cNvSpPr txBox="1">
                <a:spLocks noChangeArrowheads="1"/>
              </p:cNvSpPr>
              <p:nvPr/>
            </p:nvSpPr>
            <p:spPr bwMode="auto">
              <a:xfrm>
                <a:off x="3277" y="3702"/>
                <a:ext cx="11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ja-JP" b="1" dirty="0"/>
                  <a:t>pressurization</a:t>
                </a:r>
                <a:r>
                  <a:rPr lang="en-US" altLang="ja-JP" dirty="0"/>
                  <a:t> </a:t>
                </a:r>
              </a:p>
            </p:txBody>
          </p:sp>
        </p:grpSp>
        <p:grpSp>
          <p:nvGrpSpPr>
            <p:cNvPr id="13" name="Group 247"/>
            <p:cNvGrpSpPr>
              <a:grpSpLocks/>
            </p:cNvGrpSpPr>
            <p:nvPr/>
          </p:nvGrpSpPr>
          <p:grpSpPr bwMode="auto">
            <a:xfrm>
              <a:off x="4280" y="1057"/>
              <a:ext cx="1300" cy="1066"/>
              <a:chOff x="4280" y="3067"/>
              <a:chExt cx="1300" cy="1100"/>
            </a:xfrm>
          </p:grpSpPr>
          <p:grpSp>
            <p:nvGrpSpPr>
              <p:cNvPr id="14" name="Group 48"/>
              <p:cNvGrpSpPr>
                <a:grpSpLocks/>
              </p:cNvGrpSpPr>
              <p:nvPr/>
            </p:nvGrpSpPr>
            <p:grpSpPr bwMode="auto">
              <a:xfrm>
                <a:off x="4468" y="3067"/>
                <a:ext cx="461" cy="306"/>
                <a:chOff x="523" y="1367"/>
                <a:chExt cx="839" cy="476"/>
              </a:xfrm>
            </p:grpSpPr>
            <p:grpSp>
              <p:nvGrpSpPr>
                <p:cNvPr id="55" name="Group 49"/>
                <p:cNvGrpSpPr>
                  <a:grpSpLocks/>
                </p:cNvGrpSpPr>
                <p:nvPr/>
              </p:nvGrpSpPr>
              <p:grpSpPr bwMode="auto">
                <a:xfrm>
                  <a:off x="523" y="1367"/>
                  <a:ext cx="839" cy="476"/>
                  <a:chOff x="657" y="1434"/>
                  <a:chExt cx="839" cy="476"/>
                </a:xfrm>
              </p:grpSpPr>
              <p:sp>
                <p:nvSpPr>
                  <p:cNvPr id="58" name="Oval 50"/>
                  <p:cNvSpPr>
                    <a:spLocks noChangeArrowheads="1"/>
                  </p:cNvSpPr>
                  <p:nvPr/>
                </p:nvSpPr>
                <p:spPr bwMode="auto">
                  <a:xfrm>
                    <a:off x="657" y="1434"/>
                    <a:ext cx="476" cy="47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59" name="Oval 51"/>
                  <p:cNvSpPr>
                    <a:spLocks noChangeArrowheads="1"/>
                  </p:cNvSpPr>
                  <p:nvPr/>
                </p:nvSpPr>
                <p:spPr bwMode="auto">
                  <a:xfrm>
                    <a:off x="1020" y="1434"/>
                    <a:ext cx="476" cy="47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60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930" y="1525"/>
                    <a:ext cx="272" cy="27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61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1010" y="1636"/>
                    <a:ext cx="192" cy="19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56" name="Oval 54"/>
                <p:cNvSpPr>
                  <a:spLocks noChangeArrowheads="1"/>
                </p:cNvSpPr>
                <p:nvPr/>
              </p:nvSpPr>
              <p:spPr bwMode="auto">
                <a:xfrm>
                  <a:off x="693" y="1552"/>
                  <a:ext cx="133" cy="133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7" name="Oval 55"/>
                <p:cNvSpPr>
                  <a:spLocks noChangeArrowheads="1"/>
                </p:cNvSpPr>
                <p:nvPr/>
              </p:nvSpPr>
              <p:spPr bwMode="auto">
                <a:xfrm>
                  <a:off x="1062" y="1554"/>
                  <a:ext cx="133" cy="133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5" name="Group 56"/>
              <p:cNvGrpSpPr>
                <a:grpSpLocks/>
              </p:cNvGrpSpPr>
              <p:nvPr/>
            </p:nvGrpSpPr>
            <p:grpSpPr bwMode="auto">
              <a:xfrm>
                <a:off x="4877" y="3307"/>
                <a:ext cx="461" cy="306"/>
                <a:chOff x="523" y="1367"/>
                <a:chExt cx="839" cy="476"/>
              </a:xfrm>
            </p:grpSpPr>
            <p:grpSp>
              <p:nvGrpSpPr>
                <p:cNvPr id="48" name="Group 57"/>
                <p:cNvGrpSpPr>
                  <a:grpSpLocks/>
                </p:cNvGrpSpPr>
                <p:nvPr/>
              </p:nvGrpSpPr>
              <p:grpSpPr bwMode="auto">
                <a:xfrm>
                  <a:off x="523" y="1367"/>
                  <a:ext cx="839" cy="476"/>
                  <a:chOff x="657" y="1434"/>
                  <a:chExt cx="839" cy="476"/>
                </a:xfrm>
              </p:grpSpPr>
              <p:sp>
                <p:nvSpPr>
                  <p:cNvPr id="51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657" y="1434"/>
                    <a:ext cx="476" cy="47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52" name="Oval 59"/>
                  <p:cNvSpPr>
                    <a:spLocks noChangeArrowheads="1"/>
                  </p:cNvSpPr>
                  <p:nvPr/>
                </p:nvSpPr>
                <p:spPr bwMode="auto">
                  <a:xfrm>
                    <a:off x="1020" y="1434"/>
                    <a:ext cx="476" cy="47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53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930" y="1525"/>
                    <a:ext cx="272" cy="27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54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1010" y="1636"/>
                    <a:ext cx="192" cy="19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49" name="Oval 62"/>
                <p:cNvSpPr>
                  <a:spLocks noChangeArrowheads="1"/>
                </p:cNvSpPr>
                <p:nvPr/>
              </p:nvSpPr>
              <p:spPr bwMode="auto">
                <a:xfrm>
                  <a:off x="693" y="1552"/>
                  <a:ext cx="133" cy="133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" name="Oval 63"/>
                <p:cNvSpPr>
                  <a:spLocks noChangeArrowheads="1"/>
                </p:cNvSpPr>
                <p:nvPr/>
              </p:nvSpPr>
              <p:spPr bwMode="auto">
                <a:xfrm>
                  <a:off x="1062" y="1554"/>
                  <a:ext cx="133" cy="133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6" name="Group 64"/>
              <p:cNvGrpSpPr>
                <a:grpSpLocks/>
              </p:cNvGrpSpPr>
              <p:nvPr/>
            </p:nvGrpSpPr>
            <p:grpSpPr bwMode="auto">
              <a:xfrm>
                <a:off x="4468" y="3307"/>
                <a:ext cx="461" cy="306"/>
                <a:chOff x="523" y="1367"/>
                <a:chExt cx="839" cy="476"/>
              </a:xfrm>
            </p:grpSpPr>
            <p:grpSp>
              <p:nvGrpSpPr>
                <p:cNvPr id="41" name="Group 65"/>
                <p:cNvGrpSpPr>
                  <a:grpSpLocks/>
                </p:cNvGrpSpPr>
                <p:nvPr/>
              </p:nvGrpSpPr>
              <p:grpSpPr bwMode="auto">
                <a:xfrm>
                  <a:off x="523" y="1367"/>
                  <a:ext cx="839" cy="476"/>
                  <a:chOff x="657" y="1434"/>
                  <a:chExt cx="839" cy="476"/>
                </a:xfrm>
              </p:grpSpPr>
              <p:sp>
                <p:nvSpPr>
                  <p:cNvPr id="44" name="Oval 66"/>
                  <p:cNvSpPr>
                    <a:spLocks noChangeArrowheads="1"/>
                  </p:cNvSpPr>
                  <p:nvPr/>
                </p:nvSpPr>
                <p:spPr bwMode="auto">
                  <a:xfrm>
                    <a:off x="657" y="1434"/>
                    <a:ext cx="476" cy="47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5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1020" y="1434"/>
                    <a:ext cx="476" cy="47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6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930" y="1525"/>
                    <a:ext cx="272" cy="27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7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1010" y="1636"/>
                    <a:ext cx="192" cy="19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42" name="Oval 70"/>
                <p:cNvSpPr>
                  <a:spLocks noChangeArrowheads="1"/>
                </p:cNvSpPr>
                <p:nvPr/>
              </p:nvSpPr>
              <p:spPr bwMode="auto">
                <a:xfrm>
                  <a:off x="693" y="1552"/>
                  <a:ext cx="133" cy="133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3" name="Oval 71"/>
                <p:cNvSpPr>
                  <a:spLocks noChangeArrowheads="1"/>
                </p:cNvSpPr>
                <p:nvPr/>
              </p:nvSpPr>
              <p:spPr bwMode="auto">
                <a:xfrm>
                  <a:off x="1062" y="1554"/>
                  <a:ext cx="133" cy="133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9" name="Group 72"/>
              <p:cNvGrpSpPr>
                <a:grpSpLocks/>
              </p:cNvGrpSpPr>
              <p:nvPr/>
            </p:nvGrpSpPr>
            <p:grpSpPr bwMode="auto">
              <a:xfrm>
                <a:off x="4877" y="3067"/>
                <a:ext cx="461" cy="306"/>
                <a:chOff x="523" y="1367"/>
                <a:chExt cx="839" cy="476"/>
              </a:xfrm>
            </p:grpSpPr>
            <p:grpSp>
              <p:nvGrpSpPr>
                <p:cNvPr id="34" name="Group 73"/>
                <p:cNvGrpSpPr>
                  <a:grpSpLocks/>
                </p:cNvGrpSpPr>
                <p:nvPr/>
              </p:nvGrpSpPr>
              <p:grpSpPr bwMode="auto">
                <a:xfrm>
                  <a:off x="523" y="1367"/>
                  <a:ext cx="839" cy="476"/>
                  <a:chOff x="657" y="1434"/>
                  <a:chExt cx="839" cy="476"/>
                </a:xfrm>
              </p:grpSpPr>
              <p:sp>
                <p:nvSpPr>
                  <p:cNvPr id="37" name="Oval 74"/>
                  <p:cNvSpPr>
                    <a:spLocks noChangeArrowheads="1"/>
                  </p:cNvSpPr>
                  <p:nvPr/>
                </p:nvSpPr>
                <p:spPr bwMode="auto">
                  <a:xfrm>
                    <a:off x="657" y="1434"/>
                    <a:ext cx="476" cy="47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38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1020" y="1434"/>
                    <a:ext cx="476" cy="47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39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930" y="1525"/>
                    <a:ext cx="272" cy="27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40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1010" y="1636"/>
                    <a:ext cx="192" cy="19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35" name="Oval 78"/>
                <p:cNvSpPr>
                  <a:spLocks noChangeArrowheads="1"/>
                </p:cNvSpPr>
                <p:nvPr/>
              </p:nvSpPr>
              <p:spPr bwMode="auto">
                <a:xfrm>
                  <a:off x="693" y="1552"/>
                  <a:ext cx="133" cy="133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6" name="Oval 79"/>
                <p:cNvSpPr>
                  <a:spLocks noChangeArrowheads="1"/>
                </p:cNvSpPr>
                <p:nvPr/>
              </p:nvSpPr>
              <p:spPr bwMode="auto">
                <a:xfrm>
                  <a:off x="1062" y="1554"/>
                  <a:ext cx="133" cy="133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20" name="Rectangle 80"/>
              <p:cNvSpPr>
                <a:spLocks noChangeArrowheads="1"/>
              </p:cNvSpPr>
              <p:nvPr/>
            </p:nvSpPr>
            <p:spPr bwMode="auto">
              <a:xfrm>
                <a:off x="4522" y="3290"/>
                <a:ext cx="158" cy="1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Rectangle 81"/>
              <p:cNvSpPr>
                <a:spLocks noChangeArrowheads="1"/>
              </p:cNvSpPr>
              <p:nvPr/>
            </p:nvSpPr>
            <p:spPr bwMode="auto">
              <a:xfrm>
                <a:off x="4724" y="3293"/>
                <a:ext cx="158" cy="1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Rectangle 82"/>
              <p:cNvSpPr>
                <a:spLocks noChangeArrowheads="1"/>
              </p:cNvSpPr>
              <p:nvPr/>
            </p:nvSpPr>
            <p:spPr bwMode="auto">
              <a:xfrm>
                <a:off x="4931" y="3309"/>
                <a:ext cx="158" cy="1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Rectangle 83"/>
              <p:cNvSpPr>
                <a:spLocks noChangeArrowheads="1"/>
              </p:cNvSpPr>
              <p:nvPr/>
            </p:nvSpPr>
            <p:spPr bwMode="auto">
              <a:xfrm>
                <a:off x="5130" y="3309"/>
                <a:ext cx="158" cy="1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" name="Rectangle 84"/>
              <p:cNvSpPr>
                <a:spLocks noChangeArrowheads="1"/>
              </p:cNvSpPr>
              <p:nvPr/>
            </p:nvSpPr>
            <p:spPr bwMode="auto">
              <a:xfrm>
                <a:off x="4861" y="3131"/>
                <a:ext cx="76" cy="1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" name="Rectangle 85"/>
              <p:cNvSpPr>
                <a:spLocks noChangeArrowheads="1"/>
              </p:cNvSpPr>
              <p:nvPr/>
            </p:nvSpPr>
            <p:spPr bwMode="auto">
              <a:xfrm>
                <a:off x="4873" y="3373"/>
                <a:ext cx="76" cy="1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" name="Text Box 89"/>
              <p:cNvSpPr txBox="1">
                <a:spLocks noChangeArrowheads="1"/>
              </p:cNvSpPr>
              <p:nvPr/>
            </p:nvSpPr>
            <p:spPr bwMode="auto">
              <a:xfrm>
                <a:off x="4280" y="3726"/>
                <a:ext cx="1300" cy="2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ja-JP" b="1"/>
                  <a:t>monatomic metal</a:t>
                </a:r>
              </a:p>
            </p:txBody>
          </p:sp>
          <p:sp>
            <p:nvSpPr>
              <p:cNvPr id="33" name="Text Box 246"/>
              <p:cNvSpPr txBox="1">
                <a:spLocks noChangeArrowheads="1"/>
              </p:cNvSpPr>
              <p:nvPr/>
            </p:nvSpPr>
            <p:spPr bwMode="auto">
              <a:xfrm>
                <a:off x="4558" y="3929"/>
                <a:ext cx="998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/>
                  <a:t>(</a:t>
                </a:r>
                <a:r>
                  <a:rPr lang="ja-JP" altLang="en-US"/>
                  <a:t>金属単原子</a:t>
                </a:r>
                <a:r>
                  <a:rPr lang="en-US" altLang="ja-JP"/>
                  <a:t>)</a:t>
                </a:r>
              </a:p>
            </p:txBody>
          </p:sp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0725"/>
          <a:stretch/>
        </p:blipFill>
        <p:spPr bwMode="auto">
          <a:xfrm>
            <a:off x="2302507" y="3157238"/>
            <a:ext cx="4521730" cy="170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538079"/>
      </p:ext>
    </p:extLst>
  </p:cSld>
  <p:clrMapOvr>
    <a:masterClrMapping/>
  </p:clrMapOvr>
  <p:transition advTm="5336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42"/>
          <p:cNvGrpSpPr>
            <a:grpSpLocks noChangeAspect="1"/>
          </p:cNvGrpSpPr>
          <p:nvPr/>
        </p:nvGrpSpPr>
        <p:grpSpPr>
          <a:xfrm>
            <a:off x="36897" y="436422"/>
            <a:ext cx="9070205" cy="646331"/>
            <a:chOff x="1331640" y="205590"/>
            <a:chExt cx="7558512" cy="538609"/>
          </a:xfrm>
        </p:grpSpPr>
        <p:grpSp>
          <p:nvGrpSpPr>
            <p:cNvPr id="18" name="グループ化 32"/>
            <p:cNvGrpSpPr/>
            <p:nvPr/>
          </p:nvGrpSpPr>
          <p:grpSpPr>
            <a:xfrm>
              <a:off x="1331640" y="260648"/>
              <a:ext cx="7558512" cy="471487"/>
              <a:chOff x="973134" y="68263"/>
              <a:chExt cx="7558512" cy="471487"/>
            </a:xfrm>
          </p:grpSpPr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 rot="10800000">
                <a:off x="973134" y="71438"/>
                <a:ext cx="5327057" cy="468312"/>
              </a:xfrm>
              <a:prstGeom prst="rect">
                <a:avLst/>
              </a:prstGeom>
              <a:gradFill rotWithShape="1">
                <a:gsLst>
                  <a:gs pos="0">
                    <a:srgbClr val="008E00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pic>
            <p:nvPicPr>
              <p:cNvPr id="26" name="Picture 14" descr="KYOKUGEN Logo_trans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6228184" y="68263"/>
                <a:ext cx="2303462" cy="46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4" name="テキスト ボックス 23"/>
            <p:cNvSpPr txBox="1"/>
            <p:nvPr/>
          </p:nvSpPr>
          <p:spPr>
            <a:xfrm>
              <a:off x="1681893" y="205590"/>
              <a:ext cx="4104456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600" dirty="0" smtClean="0"/>
                <a:t>Introduction </a:t>
              </a:r>
              <a:endParaRPr kumimoji="1" lang="ja-JP" altLang="en-US" sz="3600" dirty="0"/>
            </a:p>
          </p:txBody>
        </p:sp>
      </p:grp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340768"/>
            <a:ext cx="4536504" cy="4525963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 smtClean="0"/>
              <a:t>Superconductivity (SC)</a:t>
            </a:r>
            <a:r>
              <a:rPr lang="ja-JP" altLang="en-US" sz="2800" dirty="0" smtClean="0"/>
              <a:t>超伝導</a:t>
            </a:r>
            <a:endParaRPr lang="en-US" altLang="ja-JP" sz="2800" dirty="0" smtClean="0"/>
          </a:p>
          <a:p>
            <a:pPr lvl="1"/>
            <a:r>
              <a:rPr lang="en-US" altLang="ja-JP" dirty="0" smtClean="0"/>
              <a:t>Zero resistance</a:t>
            </a:r>
          </a:p>
          <a:p>
            <a:pPr lvl="1"/>
            <a:r>
              <a:rPr lang="en-US" altLang="ja-JP" dirty="0" err="1" smtClean="0"/>
              <a:t>Meissner</a:t>
            </a:r>
            <a:r>
              <a:rPr lang="en-US" altLang="ja-JP" dirty="0" smtClean="0"/>
              <a:t> effect</a:t>
            </a:r>
          </a:p>
          <a:p>
            <a:pPr lvl="1"/>
            <a:endParaRPr lang="en-US" altLang="ja-JP" dirty="0" smtClean="0"/>
          </a:p>
          <a:p>
            <a:pPr lvl="1"/>
            <a:r>
              <a:rPr lang="en-US" altLang="ja-JP" dirty="0" smtClean="0"/>
              <a:t>Emerge  at low temperature</a:t>
            </a:r>
          </a:p>
          <a:p>
            <a:pPr lvl="1"/>
            <a:endParaRPr lang="en-US" altLang="ja-JP" dirty="0"/>
          </a:p>
          <a:p>
            <a:pPr lvl="1"/>
            <a:r>
              <a:rPr lang="en-US" altLang="ja-JP" dirty="0" smtClean="0"/>
              <a:t>Application</a:t>
            </a:r>
          </a:p>
          <a:p>
            <a:pPr lvl="2"/>
            <a:r>
              <a:rPr lang="en-US" altLang="ja-JP" dirty="0" smtClean="0"/>
              <a:t>Superconducting magnet</a:t>
            </a:r>
          </a:p>
          <a:p>
            <a:pPr lvl="2"/>
            <a:r>
              <a:rPr lang="en-US" altLang="ja-JP" dirty="0" smtClean="0"/>
              <a:t>SQUID</a:t>
            </a:r>
          </a:p>
          <a:p>
            <a:pPr lvl="2"/>
            <a:r>
              <a:rPr lang="en-US" altLang="ja-JP" dirty="0" smtClean="0"/>
              <a:t>Transmission line</a:t>
            </a:r>
          </a:p>
          <a:p>
            <a:pPr marL="914400" lvl="2" indent="0" algn="r">
              <a:buNone/>
            </a:pPr>
            <a:r>
              <a:rPr lang="en-US" altLang="ja-JP" dirty="0" smtClean="0"/>
              <a:t>…. etc.</a:t>
            </a:r>
            <a:endParaRPr lang="en-US" altLang="ja-JP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20232" y="4608701"/>
            <a:ext cx="4066139" cy="1739404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399378" y="6427113"/>
            <a:ext cx="3446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/>
              <a:t>http://www.st-h.ed.jp/oldpage/club-page/kaken/physics/katudou/tyoudenndou.html</a:t>
            </a:r>
            <a:endParaRPr kumimoji="1" lang="ja-JP" altLang="en-US" sz="11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9015" y="1119027"/>
            <a:ext cx="2231233" cy="295277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270248" y="3478716"/>
            <a:ext cx="171612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/>
              <a:t>http://www.kek.jp/ja/NewsRoom/Highlights/20110512133324/</a:t>
            </a: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236400699"/>
      </p:ext>
    </p:extLst>
  </p:cSld>
  <p:clrMapOvr>
    <a:masterClrMapping/>
  </p:clrMapOvr>
  <p:transition advTm="53368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42"/>
          <p:cNvGrpSpPr>
            <a:grpSpLocks noChangeAspect="1"/>
          </p:cNvGrpSpPr>
          <p:nvPr/>
        </p:nvGrpSpPr>
        <p:grpSpPr>
          <a:xfrm>
            <a:off x="36897" y="436422"/>
            <a:ext cx="9070205" cy="646331"/>
            <a:chOff x="1331640" y="205590"/>
            <a:chExt cx="7558512" cy="538609"/>
          </a:xfrm>
        </p:grpSpPr>
        <p:grpSp>
          <p:nvGrpSpPr>
            <p:cNvPr id="18" name="グループ化 32"/>
            <p:cNvGrpSpPr/>
            <p:nvPr/>
          </p:nvGrpSpPr>
          <p:grpSpPr>
            <a:xfrm>
              <a:off x="1331640" y="260648"/>
              <a:ext cx="7558512" cy="471487"/>
              <a:chOff x="973134" y="68263"/>
              <a:chExt cx="7558512" cy="471487"/>
            </a:xfrm>
          </p:grpSpPr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 rot="10800000">
                <a:off x="973134" y="71438"/>
                <a:ext cx="5327057" cy="468312"/>
              </a:xfrm>
              <a:prstGeom prst="rect">
                <a:avLst/>
              </a:prstGeom>
              <a:gradFill rotWithShape="1">
                <a:gsLst>
                  <a:gs pos="0">
                    <a:srgbClr val="008E00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pic>
            <p:nvPicPr>
              <p:cNvPr id="26" name="Picture 14" descr="KYOKUGEN Logo_trans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6228184" y="68263"/>
                <a:ext cx="2303462" cy="46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4" name="テキスト ボックス 23"/>
            <p:cNvSpPr txBox="1"/>
            <p:nvPr/>
          </p:nvSpPr>
          <p:spPr>
            <a:xfrm>
              <a:off x="1681893" y="205590"/>
              <a:ext cx="4104456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600" dirty="0" smtClean="0"/>
                <a:t>Introduction </a:t>
              </a:r>
              <a:endParaRPr kumimoji="1" lang="ja-JP" altLang="en-US" sz="3600" dirty="0"/>
            </a:p>
          </p:txBody>
        </p:sp>
      </p:grp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60848"/>
          </a:xfrm>
        </p:spPr>
        <p:txBody>
          <a:bodyPr/>
          <a:lstStyle/>
          <a:p>
            <a:r>
              <a:rPr lang="en-US" altLang="ja-JP" dirty="0" smtClean="0"/>
              <a:t>Pressure dependence of SC</a:t>
            </a:r>
          </a:p>
          <a:p>
            <a:pPr lvl="1"/>
            <a:r>
              <a:rPr lang="en-US" altLang="ja-JP" dirty="0" smtClean="0"/>
              <a:t>Transition temperature can change with pressure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2542" y="3191339"/>
            <a:ext cx="2625894" cy="255136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652120" y="5969635"/>
            <a:ext cx="2372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http://www.jst.go.jp/pr/announce/20080424/</a:t>
            </a:r>
            <a:endParaRPr kumimoji="1" lang="ja-JP" altLang="en-US" sz="1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82872" y="5949364"/>
            <a:ext cx="327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Journal of the Physical Society of Japan</a:t>
            </a:r>
          </a:p>
          <a:p>
            <a:r>
              <a:rPr lang="en-US" altLang="ja-JP" sz="1400" dirty="0"/>
              <a:t>Vol. 78, No. 6, June, 2009, 063705</a:t>
            </a:r>
            <a:endParaRPr kumimoji="1" lang="ja-JP" altLang="en-US" sz="1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2" y="2720917"/>
            <a:ext cx="3825008" cy="322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22383"/>
      </p:ext>
    </p:extLst>
  </p:cSld>
  <p:clrMapOvr>
    <a:masterClrMapping/>
  </p:clrMapOvr>
  <p:transition advTm="5336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42"/>
          <p:cNvGrpSpPr>
            <a:grpSpLocks noChangeAspect="1"/>
          </p:cNvGrpSpPr>
          <p:nvPr/>
        </p:nvGrpSpPr>
        <p:grpSpPr>
          <a:xfrm>
            <a:off x="36897" y="436422"/>
            <a:ext cx="9070205" cy="646331"/>
            <a:chOff x="1331640" y="205590"/>
            <a:chExt cx="7558512" cy="538609"/>
          </a:xfrm>
        </p:grpSpPr>
        <p:grpSp>
          <p:nvGrpSpPr>
            <p:cNvPr id="18" name="グループ化 32"/>
            <p:cNvGrpSpPr/>
            <p:nvPr/>
          </p:nvGrpSpPr>
          <p:grpSpPr>
            <a:xfrm>
              <a:off x="1331640" y="260648"/>
              <a:ext cx="7558512" cy="471487"/>
              <a:chOff x="973134" y="68263"/>
              <a:chExt cx="7558512" cy="471487"/>
            </a:xfrm>
          </p:grpSpPr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 rot="10800000">
                <a:off x="973134" y="71438"/>
                <a:ext cx="5327057" cy="468312"/>
              </a:xfrm>
              <a:prstGeom prst="rect">
                <a:avLst/>
              </a:prstGeom>
              <a:gradFill rotWithShape="1">
                <a:gsLst>
                  <a:gs pos="0">
                    <a:srgbClr val="008E00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pic>
            <p:nvPicPr>
              <p:cNvPr id="26" name="Picture 14" descr="KYOKUGEN Logo_trans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6228184" y="68263"/>
                <a:ext cx="2303462" cy="46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4" name="テキスト ボックス 23"/>
            <p:cNvSpPr txBox="1"/>
            <p:nvPr/>
          </p:nvSpPr>
          <p:spPr>
            <a:xfrm>
              <a:off x="1681893" y="205590"/>
              <a:ext cx="4104456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600" dirty="0" smtClean="0"/>
                <a:t>Introduction</a:t>
              </a:r>
              <a:endParaRPr kumimoji="1" lang="ja-JP" altLang="en-US" sz="3600" dirty="0"/>
            </a:p>
          </p:txBody>
        </p:sp>
      </p:grp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897" y="1484784"/>
            <a:ext cx="3526991" cy="4641379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History of T</a:t>
            </a:r>
            <a:r>
              <a:rPr lang="en-US" altLang="ja-JP" sz="2800" baseline="-25000" dirty="0" smtClean="0"/>
              <a:t>c</a:t>
            </a:r>
          </a:p>
          <a:p>
            <a:pPr lvl="1"/>
            <a:r>
              <a:rPr lang="en-US" altLang="ja-JP" sz="2400" dirty="0" smtClean="0"/>
              <a:t>Highest 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≅</a:t>
            </a:r>
            <a:r>
              <a:rPr lang="en-US" altLang="ja-JP" sz="2400" dirty="0" smtClean="0">
                <a:ea typeface="ＭＳ 明朝" panose="02020609040205080304" pitchFamily="17" charset="-128"/>
              </a:rPr>
              <a:t> 170 K </a:t>
            </a:r>
            <a:r>
              <a:rPr lang="en-US" altLang="ja-JP" dirty="0" smtClean="0">
                <a:ea typeface="ＭＳ 明朝" panose="02020609040205080304" pitchFamily="17" charset="-128"/>
              </a:rPr>
              <a:t>(</a:t>
            </a:r>
            <a:r>
              <a:rPr lang="en-US" altLang="ja-JP" sz="2000" dirty="0" smtClean="0">
                <a:ea typeface="ＭＳ 明朝" panose="02020609040205080304" pitchFamily="17" charset="-128"/>
              </a:rPr>
              <a:t>under high </a:t>
            </a:r>
            <a:r>
              <a:rPr lang="en-US" altLang="ja-JP" sz="2000" dirty="0">
                <a:ea typeface="ＭＳ 明朝" panose="02020609040205080304" pitchFamily="17" charset="-128"/>
              </a:rPr>
              <a:t>pressure </a:t>
            </a:r>
            <a:r>
              <a:rPr lang="en-US" altLang="ja-JP" sz="2000" dirty="0" smtClean="0">
                <a:ea typeface="ＭＳ 明朝" panose="02020609040205080304" pitchFamily="17" charset="-128"/>
              </a:rPr>
              <a:t>in HgBa</a:t>
            </a:r>
            <a:r>
              <a:rPr lang="en-US" altLang="ja-JP" sz="2000" baseline="-25000" dirty="0" smtClean="0">
                <a:ea typeface="ＭＳ 明朝" panose="02020609040205080304" pitchFamily="17" charset="-128"/>
              </a:rPr>
              <a:t>2</a:t>
            </a:r>
            <a:r>
              <a:rPr lang="en-US" altLang="ja-JP" sz="2000" dirty="0" smtClean="0">
                <a:ea typeface="ＭＳ 明朝" panose="02020609040205080304" pitchFamily="17" charset="-128"/>
              </a:rPr>
              <a:t>Ca</a:t>
            </a:r>
            <a:r>
              <a:rPr lang="en-US" altLang="ja-JP" sz="2000" baseline="-25000" dirty="0" smtClean="0">
                <a:ea typeface="ＭＳ 明朝" panose="02020609040205080304" pitchFamily="17" charset="-128"/>
              </a:rPr>
              <a:t>2</a:t>
            </a:r>
            <a:r>
              <a:rPr lang="en-US" altLang="ja-JP" sz="2000" dirty="0" smtClean="0">
                <a:ea typeface="ＭＳ 明朝" panose="02020609040205080304" pitchFamily="17" charset="-128"/>
              </a:rPr>
              <a:t>Cu</a:t>
            </a:r>
            <a:r>
              <a:rPr lang="en-US" altLang="ja-JP" sz="2000" baseline="-25000" dirty="0" smtClean="0">
                <a:ea typeface="ＭＳ 明朝" panose="02020609040205080304" pitchFamily="17" charset="-128"/>
              </a:rPr>
              <a:t>3</a:t>
            </a:r>
            <a:r>
              <a:rPr lang="en-US" altLang="ja-JP" sz="2000" dirty="0" smtClean="0">
                <a:ea typeface="ＭＳ 明朝" panose="02020609040205080304" pitchFamily="17" charset="-128"/>
              </a:rPr>
              <a:t>O</a:t>
            </a:r>
            <a:r>
              <a:rPr lang="en-US" altLang="ja-JP" sz="2000" baseline="-25000" dirty="0" smtClean="0">
                <a:ea typeface="ＭＳ 明朝" panose="02020609040205080304" pitchFamily="17" charset="-128"/>
              </a:rPr>
              <a:t>8+</a:t>
            </a:r>
            <a:r>
              <a:rPr lang="el-GR" altLang="ja-JP" sz="2000" baseline="-25000" dirty="0">
                <a:ea typeface="ＭＳ 明朝" panose="02020609040205080304" pitchFamily="17" charset="-128"/>
              </a:rPr>
              <a:t>δ</a:t>
            </a:r>
            <a:r>
              <a:rPr lang="el-GR" altLang="ja-JP" sz="2000" dirty="0">
                <a:ea typeface="ＭＳ 明朝" panose="02020609040205080304" pitchFamily="17" charset="-128"/>
              </a:rPr>
              <a:t>(</a:t>
            </a:r>
            <a:r>
              <a:rPr lang="en-US" altLang="ja-JP" sz="2000" dirty="0" smtClean="0">
                <a:ea typeface="ＭＳ 明朝" panose="02020609040205080304" pitchFamily="17" charset="-128"/>
              </a:rPr>
              <a:t>Hg-1223)</a:t>
            </a:r>
            <a:r>
              <a:rPr lang="ja-JP" altLang="en-US" sz="2000" dirty="0">
                <a:ea typeface="ＭＳ 明朝" panose="02020609040205080304" pitchFamily="17" charset="-128"/>
              </a:rPr>
              <a:t> </a:t>
            </a:r>
            <a:r>
              <a:rPr lang="en-US" altLang="ja-JP" dirty="0" smtClean="0">
                <a:ea typeface="ＭＳ 明朝" panose="02020609040205080304" pitchFamily="17" charset="-128"/>
              </a:rPr>
              <a:t>)</a:t>
            </a:r>
          </a:p>
          <a:p>
            <a:pPr lvl="1"/>
            <a:r>
              <a:rPr lang="en-US" altLang="ja-JP" sz="2400" dirty="0" smtClean="0"/>
              <a:t>Iron based superconductor</a:t>
            </a:r>
          </a:p>
          <a:p>
            <a:pPr lvl="2"/>
            <a:r>
              <a:rPr lang="en-US" altLang="ja-JP" sz="2000" dirty="0" smtClean="0"/>
              <a:t>T</a:t>
            </a:r>
            <a:r>
              <a:rPr lang="en-US" altLang="ja-JP" sz="2000" baseline="-25000" dirty="0" smtClean="0"/>
              <a:t>c  </a:t>
            </a:r>
            <a:r>
              <a:rPr lang="en-US" altLang="ja-JP" sz="2000" dirty="0" smtClean="0"/>
              <a:t>&lt; 60 K</a:t>
            </a:r>
          </a:p>
          <a:p>
            <a:pPr lvl="2"/>
            <a:r>
              <a:rPr lang="en-US" altLang="ja-JP" sz="2000" dirty="0" err="1" smtClean="0"/>
              <a:t>Chalcogenide</a:t>
            </a:r>
            <a:r>
              <a:rPr lang="en-US" altLang="ja-JP" sz="2000" dirty="0" smtClean="0"/>
              <a:t> &amp; </a:t>
            </a:r>
            <a:r>
              <a:rPr lang="en-US" altLang="ja-JP" sz="2000" dirty="0" err="1" smtClean="0"/>
              <a:t>pnictide</a:t>
            </a:r>
            <a:endParaRPr lang="en-US" altLang="ja-JP" sz="2000" dirty="0" smtClean="0"/>
          </a:p>
        </p:txBody>
      </p:sp>
      <p:pic>
        <p:nvPicPr>
          <p:cNvPr id="10" name="コンテンツ プレースホルダ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1700808"/>
            <a:ext cx="5438445" cy="464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23789"/>
      </p:ext>
    </p:extLst>
  </p:cSld>
  <p:clrMapOvr>
    <a:masterClrMapping/>
  </p:clrMapOvr>
  <p:transition advTm="5336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42"/>
          <p:cNvGrpSpPr>
            <a:grpSpLocks noChangeAspect="1"/>
          </p:cNvGrpSpPr>
          <p:nvPr/>
        </p:nvGrpSpPr>
        <p:grpSpPr>
          <a:xfrm>
            <a:off x="36897" y="436422"/>
            <a:ext cx="9070205" cy="646331"/>
            <a:chOff x="1331640" y="205590"/>
            <a:chExt cx="7558512" cy="538609"/>
          </a:xfrm>
        </p:grpSpPr>
        <p:grpSp>
          <p:nvGrpSpPr>
            <p:cNvPr id="18" name="グループ化 32"/>
            <p:cNvGrpSpPr/>
            <p:nvPr/>
          </p:nvGrpSpPr>
          <p:grpSpPr>
            <a:xfrm>
              <a:off x="1331640" y="260648"/>
              <a:ext cx="7558512" cy="471487"/>
              <a:chOff x="973134" y="68263"/>
              <a:chExt cx="7558512" cy="471487"/>
            </a:xfrm>
          </p:grpSpPr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 rot="10800000">
                <a:off x="973134" y="71438"/>
                <a:ext cx="5327057" cy="468312"/>
              </a:xfrm>
              <a:prstGeom prst="rect">
                <a:avLst/>
              </a:prstGeom>
              <a:gradFill rotWithShape="1">
                <a:gsLst>
                  <a:gs pos="0">
                    <a:srgbClr val="008E00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pic>
            <p:nvPicPr>
              <p:cNvPr id="26" name="Picture 14" descr="KYOKUGEN Logo_trans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6228184" y="68263"/>
                <a:ext cx="2303462" cy="46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4" name="テキスト ボックス 23"/>
            <p:cNvSpPr txBox="1"/>
            <p:nvPr/>
          </p:nvSpPr>
          <p:spPr>
            <a:xfrm>
              <a:off x="1681893" y="205590"/>
              <a:ext cx="4104456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600" dirty="0" smtClean="0"/>
                <a:t>Introduction</a:t>
              </a:r>
              <a:endParaRPr kumimoji="1" lang="ja-JP" altLang="en-US" sz="3600" dirty="0"/>
            </a:p>
          </p:txBody>
        </p:sp>
      </p:grp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8920"/>
          </a:xfrm>
        </p:spPr>
        <p:txBody>
          <a:bodyPr/>
          <a:lstStyle/>
          <a:p>
            <a:r>
              <a:rPr kumimoji="0" lang="en-US" altLang="ja-JP" dirty="0" smtClean="0">
                <a:ea typeface="ＭＳ ゴシック" panose="020B0609070205080204" pitchFamily="49" charset="-128"/>
                <a:cs typeface="Arial" panose="020B0604020202020204" pitchFamily="34" charset="0"/>
              </a:rPr>
              <a:t>K</a:t>
            </a:r>
            <a:r>
              <a:rPr kumimoji="0" lang="en-US" altLang="ja-JP" baseline="-25000" dirty="0" smtClean="0">
                <a:ea typeface="ＭＳ ゴシック" panose="020B0609070205080204" pitchFamily="49" charset="-128"/>
                <a:cs typeface="Arial" panose="020B0604020202020204" pitchFamily="34" charset="0"/>
              </a:rPr>
              <a:t>x</a:t>
            </a:r>
            <a:r>
              <a:rPr kumimoji="0" lang="en-US" altLang="ja-JP" dirty="0" smtClean="0">
                <a:ea typeface="ＭＳ ゴシック" panose="020B0609070205080204" pitchFamily="49" charset="-128"/>
                <a:cs typeface="Arial" panose="020B0604020202020204" pitchFamily="34" charset="0"/>
              </a:rPr>
              <a:t>Fe</a:t>
            </a:r>
            <a:r>
              <a:rPr kumimoji="0" lang="en-US" altLang="ja-JP" baseline="-25000" dirty="0" smtClean="0">
                <a:ea typeface="ＭＳ ゴシック" panose="020B0609070205080204" pitchFamily="49" charset="-128"/>
                <a:cs typeface="Arial" panose="020B0604020202020204" pitchFamily="34" charset="0"/>
              </a:rPr>
              <a:t>2-y</a:t>
            </a:r>
            <a:r>
              <a:rPr kumimoji="0" lang="en-US" altLang="ja-JP" dirty="0" smtClean="0">
                <a:ea typeface="ＭＳ ゴシック" panose="020B0609070205080204" pitchFamily="49" charset="-128"/>
                <a:cs typeface="Arial" panose="020B0604020202020204" pitchFamily="34" charset="0"/>
              </a:rPr>
              <a:t>Se</a:t>
            </a:r>
            <a:r>
              <a:rPr kumimoji="0" lang="en-US" altLang="ja-JP" baseline="-25000" dirty="0" smtClean="0">
                <a:ea typeface="ＭＳ ゴシック" panose="020B0609070205080204" pitchFamily="49" charset="-128"/>
                <a:cs typeface="Arial" panose="020B0604020202020204" pitchFamily="34" charset="0"/>
              </a:rPr>
              <a:t>2</a:t>
            </a:r>
            <a:endParaRPr lang="en-US" altLang="ja-JP" dirty="0"/>
          </a:p>
          <a:p>
            <a:pPr lvl="1"/>
            <a:r>
              <a:rPr lang="en-US" altLang="ja-JP" dirty="0" smtClean="0"/>
              <a:t>T</a:t>
            </a:r>
            <a:r>
              <a:rPr lang="en-US" altLang="ja-JP" baseline="-25000" dirty="0" smtClean="0"/>
              <a:t>c</a:t>
            </a:r>
            <a:r>
              <a:rPr lang="en-US" altLang="ja-JP" dirty="0" smtClean="0"/>
              <a:t> of </a:t>
            </a:r>
            <a:r>
              <a:rPr kumimoji="0" lang="en-US" altLang="ja-JP" dirty="0" smtClean="0">
                <a:ea typeface="ＭＳ ゴシック" panose="020B0609070205080204" pitchFamily="49" charset="-128"/>
                <a:cs typeface="Arial" panose="020B0604020202020204" pitchFamily="34" charset="0"/>
              </a:rPr>
              <a:t>K</a:t>
            </a:r>
            <a:r>
              <a:rPr kumimoji="0" lang="en-US" altLang="ja-JP" baseline="-25000" dirty="0" smtClean="0">
                <a:ea typeface="ＭＳ ゴシック" panose="020B0609070205080204" pitchFamily="49" charset="-128"/>
                <a:cs typeface="Arial" panose="020B0604020202020204" pitchFamily="34" charset="0"/>
              </a:rPr>
              <a:t>x</a:t>
            </a:r>
            <a:r>
              <a:rPr kumimoji="0" lang="en-US" altLang="ja-JP" dirty="0" smtClean="0">
                <a:ea typeface="ＭＳ ゴシック" panose="020B0609070205080204" pitchFamily="49" charset="-128"/>
                <a:cs typeface="Arial" panose="020B0604020202020204" pitchFamily="34" charset="0"/>
              </a:rPr>
              <a:t>Fe</a:t>
            </a:r>
            <a:r>
              <a:rPr kumimoji="0" lang="en-US" altLang="ja-JP" baseline="-25000" dirty="0" smtClean="0">
                <a:ea typeface="ＭＳ ゴシック" panose="020B0609070205080204" pitchFamily="49" charset="-128"/>
                <a:cs typeface="Arial" panose="020B0604020202020204" pitchFamily="34" charset="0"/>
              </a:rPr>
              <a:t>2-y</a:t>
            </a:r>
            <a:r>
              <a:rPr kumimoji="0" lang="en-US" altLang="ja-JP" dirty="0" smtClean="0">
                <a:ea typeface="ＭＳ ゴシック" panose="020B0609070205080204" pitchFamily="49" charset="-128"/>
                <a:cs typeface="Arial" panose="020B0604020202020204" pitchFamily="34" charset="0"/>
              </a:rPr>
              <a:t>Se</a:t>
            </a:r>
            <a:r>
              <a:rPr kumimoji="0" lang="en-US" altLang="ja-JP" baseline="-25000" dirty="0" smtClean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2</a:t>
            </a:r>
            <a:r>
              <a:rPr kumimoji="0" lang="ja-JP" altLang="en-US" baseline="-25000" dirty="0" smtClean="0">
                <a:ea typeface="Microsoft JhengHei Light" panose="020B0304030504040204" pitchFamily="50" charset="-128"/>
                <a:cs typeface="Microsoft JhengHei Light" panose="020B0304030504040204" pitchFamily="50" charset="-128"/>
              </a:rPr>
              <a:t>　</a:t>
            </a:r>
            <a:r>
              <a:rPr kumimoji="0" lang="en-US" altLang="ja-JP" dirty="0" smtClean="0">
                <a:ea typeface="ＭＳ ゴシック" panose="020B0609070205080204" pitchFamily="49" charset="-128"/>
                <a:cs typeface="Arial" panose="020B0604020202020204" pitchFamily="34" charset="0"/>
              </a:rPr>
              <a:t>decrease by applying pressure</a:t>
            </a:r>
            <a:endParaRPr kumimoji="0" lang="en-US" altLang="ja-JP" dirty="0">
              <a:ea typeface="ＭＳ ゴシック" panose="020B0609070205080204" pitchFamily="49" charset="-128"/>
              <a:cs typeface="Arial" panose="020B0604020202020204" pitchFamily="34" charset="0"/>
            </a:endParaRPr>
          </a:p>
          <a:p>
            <a:pPr lvl="1"/>
            <a:r>
              <a:rPr kumimoji="0" lang="en-US" altLang="ja-JP" dirty="0" smtClean="0">
                <a:ea typeface="ＭＳ ゴシック" panose="020B0609070205080204" pitchFamily="49" charset="-128"/>
                <a:cs typeface="Arial" panose="020B0604020202020204" pitchFamily="34" charset="0"/>
              </a:rPr>
              <a:t>SC phase re-emerge at higher pressure (at 11GPa)</a:t>
            </a:r>
            <a:endParaRPr lang="en-US" altLang="ja-JP" dirty="0" smtClean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659" y="3501008"/>
            <a:ext cx="3131508" cy="264878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4167" y="3377341"/>
            <a:ext cx="4677110" cy="319131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7624" y="3360813"/>
            <a:ext cx="2354371" cy="333151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124491" y="6581001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doi:10.1038/nature10813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459009771"/>
      </p:ext>
    </p:extLst>
  </p:cSld>
  <p:clrMapOvr>
    <a:masterClrMapping/>
  </p:clrMapOvr>
  <p:transition advTm="533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42"/>
          <p:cNvGrpSpPr>
            <a:grpSpLocks noChangeAspect="1"/>
          </p:cNvGrpSpPr>
          <p:nvPr/>
        </p:nvGrpSpPr>
        <p:grpSpPr>
          <a:xfrm>
            <a:off x="36897" y="436422"/>
            <a:ext cx="9070205" cy="646331"/>
            <a:chOff x="1331640" y="205590"/>
            <a:chExt cx="7558512" cy="538609"/>
          </a:xfrm>
        </p:grpSpPr>
        <p:grpSp>
          <p:nvGrpSpPr>
            <p:cNvPr id="18" name="グループ化 32"/>
            <p:cNvGrpSpPr/>
            <p:nvPr/>
          </p:nvGrpSpPr>
          <p:grpSpPr>
            <a:xfrm>
              <a:off x="1331640" y="260648"/>
              <a:ext cx="7558512" cy="471487"/>
              <a:chOff x="973134" y="68263"/>
              <a:chExt cx="7558512" cy="471487"/>
            </a:xfrm>
          </p:grpSpPr>
          <p:sp>
            <p:nvSpPr>
              <p:cNvPr id="25" name="Rectangle 15"/>
              <p:cNvSpPr>
                <a:spLocks noChangeArrowheads="1"/>
              </p:cNvSpPr>
              <p:nvPr/>
            </p:nvSpPr>
            <p:spPr bwMode="auto">
              <a:xfrm rot="10800000">
                <a:off x="973134" y="71438"/>
                <a:ext cx="5327057" cy="468312"/>
              </a:xfrm>
              <a:prstGeom prst="rect">
                <a:avLst/>
              </a:prstGeom>
              <a:gradFill rotWithShape="1">
                <a:gsLst>
                  <a:gs pos="0">
                    <a:srgbClr val="008E00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pic>
            <p:nvPicPr>
              <p:cNvPr id="26" name="Picture 14" descr="KYOKUGEN Logo_trans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6228184" y="68263"/>
                <a:ext cx="2303462" cy="46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4" name="テキスト ボックス 23"/>
            <p:cNvSpPr txBox="1"/>
            <p:nvPr/>
          </p:nvSpPr>
          <p:spPr>
            <a:xfrm>
              <a:off x="1681893" y="205590"/>
              <a:ext cx="4104456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600" dirty="0" smtClean="0"/>
                <a:t>Motivation</a:t>
              </a:r>
              <a:endParaRPr kumimoji="1" lang="ja-JP" altLang="en-US" sz="3600" dirty="0"/>
            </a:p>
          </p:txBody>
        </p:sp>
      </p:grp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en-US" altLang="ja-JP" dirty="0"/>
              <a:t>R</a:t>
            </a:r>
            <a:r>
              <a:rPr lang="en-US" altLang="ja-JP" dirty="0" smtClean="0"/>
              <a:t>esearch….</a:t>
            </a:r>
          </a:p>
          <a:p>
            <a:pPr lvl="1"/>
            <a:r>
              <a:rPr lang="en-US" altLang="ja-JP" dirty="0"/>
              <a:t>d</a:t>
            </a:r>
            <a:r>
              <a:rPr lang="en-US" altLang="ja-JP" dirty="0" smtClean="0"/>
              <a:t>ifference of sample (amount of  K)</a:t>
            </a:r>
          </a:p>
          <a:p>
            <a:pPr lvl="2"/>
            <a:r>
              <a:rPr lang="en-US" altLang="ja-JP" dirty="0" smtClean="0"/>
              <a:t>Previous research : </a:t>
            </a:r>
            <a:r>
              <a:rPr kumimoji="0" lang="en-US" altLang="ja-JP" dirty="0" smtClean="0">
                <a:ea typeface="ＭＳ ゴシック" panose="020B0609070205080204" pitchFamily="49" charset="-128"/>
                <a:cs typeface="Arial" panose="020B0604020202020204" pitchFamily="34" charset="0"/>
              </a:rPr>
              <a:t>K</a:t>
            </a:r>
            <a:r>
              <a:rPr kumimoji="0" lang="en-US" altLang="ja-JP" baseline="-25000" dirty="0" smtClean="0">
                <a:ea typeface="ＭＳ ゴシック" panose="020B0609070205080204" pitchFamily="49" charset="-128"/>
                <a:cs typeface="Arial" panose="020B0604020202020204" pitchFamily="34" charset="0"/>
              </a:rPr>
              <a:t>0.8</a:t>
            </a:r>
            <a:r>
              <a:rPr kumimoji="0" lang="en-US" altLang="ja-JP" dirty="0" smtClean="0">
                <a:ea typeface="ＭＳ ゴシック" panose="020B0609070205080204" pitchFamily="49" charset="-128"/>
                <a:cs typeface="Arial" panose="020B0604020202020204" pitchFamily="34" charset="0"/>
              </a:rPr>
              <a:t>Fe</a:t>
            </a:r>
            <a:r>
              <a:rPr kumimoji="0" lang="en-US" altLang="ja-JP" baseline="-25000" dirty="0" smtClean="0">
                <a:ea typeface="ＭＳ ゴシック" panose="020B0609070205080204" pitchFamily="49" charset="-128"/>
                <a:cs typeface="Arial" panose="020B0604020202020204" pitchFamily="34" charset="0"/>
              </a:rPr>
              <a:t>1.7</a:t>
            </a:r>
            <a:r>
              <a:rPr kumimoji="0" lang="en-US" altLang="ja-JP" dirty="0" smtClean="0">
                <a:ea typeface="ＭＳ ゴシック" panose="020B0609070205080204" pitchFamily="49" charset="-128"/>
                <a:cs typeface="Arial" panose="020B0604020202020204" pitchFamily="34" charset="0"/>
              </a:rPr>
              <a:t>Se</a:t>
            </a:r>
            <a:r>
              <a:rPr kumimoji="0" lang="en-US" altLang="ja-JP" baseline="-25000" dirty="0" smtClean="0">
                <a:ea typeface="ＭＳ ゴシック" panose="020B0609070205080204" pitchFamily="49" charset="-128"/>
                <a:cs typeface="Arial" panose="020B0604020202020204" pitchFamily="34" charset="0"/>
              </a:rPr>
              <a:t>2</a:t>
            </a:r>
            <a:endParaRPr lang="en-US" altLang="ja-JP" dirty="0" smtClean="0"/>
          </a:p>
          <a:p>
            <a:pPr marL="457200" lvl="1" indent="0">
              <a:buNone/>
            </a:pPr>
            <a:r>
              <a:rPr lang="en-US" altLang="ja-JP" dirty="0" smtClean="0"/>
              <a:t> </a:t>
            </a:r>
          </a:p>
          <a:p>
            <a:pPr lvl="1"/>
            <a:r>
              <a:rPr lang="en-US" altLang="ja-JP" dirty="0" smtClean="0"/>
              <a:t>behavior at high pressure </a:t>
            </a:r>
          </a:p>
        </p:txBody>
      </p:sp>
    </p:spTree>
    <p:extLst>
      <p:ext uri="{BB962C8B-B14F-4D97-AF65-F5344CB8AC3E}">
        <p14:creationId xmlns:p14="http://schemas.microsoft.com/office/powerpoint/2010/main" val="260653674"/>
      </p:ext>
    </p:extLst>
  </p:cSld>
  <p:clrMapOvr>
    <a:masterClrMapping/>
  </p:clrMapOvr>
  <p:transition advTm="53368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84741</TotalTime>
  <Words>361</Words>
  <Application>Microsoft Office PowerPoint</Application>
  <PresentationFormat>画面に合わせる (4:3)</PresentationFormat>
  <Paragraphs>133</Paragraphs>
  <Slides>21</Slides>
  <Notes>20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31" baseType="lpstr">
      <vt:lpstr>Microsoft JhengHei Light</vt:lpstr>
      <vt:lpstr>ＭＳ Ｐゴシック</vt:lpstr>
      <vt:lpstr>ＭＳ ゴシック</vt:lpstr>
      <vt:lpstr>ＭＳ 明朝</vt:lpstr>
      <vt:lpstr>Arial</vt:lpstr>
      <vt:lpstr>Calibri</vt:lpstr>
      <vt:lpstr>Century Gothic</vt:lpstr>
      <vt:lpstr>Wingdings</vt:lpstr>
      <vt:lpstr>Office テーマ</vt:lpstr>
      <vt:lpstr>ｸﾞﾗﾌ</vt:lpstr>
      <vt:lpstr>Pressure Dependence of Superconductivity of Iron Chalcogenides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Pressure-Induced Polymerization of 24NHBn(Dehydro[24]annulenes)</dc:title>
  <dc:creator>Nakase</dc:creator>
  <cp:lastModifiedBy>藤田秀紀</cp:lastModifiedBy>
  <cp:revision>819</cp:revision>
  <cp:lastPrinted>2014-02-03T03:13:14Z</cp:lastPrinted>
  <dcterms:created xsi:type="dcterms:W3CDTF">2011-11-14T07:16:52Z</dcterms:created>
  <dcterms:modified xsi:type="dcterms:W3CDTF">2014-05-06T23:49:44Z</dcterms:modified>
</cp:coreProperties>
</file>