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6" r:id="rId2"/>
    <p:sldId id="367" r:id="rId3"/>
    <p:sldId id="383" r:id="rId4"/>
    <p:sldId id="385" r:id="rId5"/>
    <p:sldId id="384" r:id="rId6"/>
    <p:sldId id="391" r:id="rId7"/>
    <p:sldId id="371" r:id="rId8"/>
    <p:sldId id="318" r:id="rId9"/>
    <p:sldId id="323" r:id="rId10"/>
    <p:sldId id="399" r:id="rId11"/>
    <p:sldId id="372" r:id="rId12"/>
    <p:sldId id="394" r:id="rId13"/>
    <p:sldId id="373" r:id="rId14"/>
    <p:sldId id="376" r:id="rId15"/>
    <p:sldId id="378" r:id="rId16"/>
    <p:sldId id="379" r:id="rId17"/>
    <p:sldId id="381" r:id="rId18"/>
    <p:sldId id="377" r:id="rId19"/>
    <p:sldId id="396" r:id="rId20"/>
    <p:sldId id="389" r:id="rId21"/>
    <p:sldId id="382" r:id="rId22"/>
    <p:sldId id="397" r:id="rId23"/>
    <p:sldId id="380" r:id="rId24"/>
    <p:sldId id="390" r:id="rId25"/>
    <p:sldId id="392" r:id="rId26"/>
    <p:sldId id="393" r:id="rId27"/>
    <p:sldId id="362" r:id="rId28"/>
    <p:sldId id="272" r:id="rId29"/>
    <p:sldId id="365" r:id="rId30"/>
    <p:sldId id="310" r:id="rId31"/>
    <p:sldId id="398" r:id="rId32"/>
    <p:sldId id="361" r:id="rId33"/>
    <p:sldId id="354" r:id="rId34"/>
    <p:sldId id="395" r:id="rId35"/>
    <p:sldId id="363" r:id="rId36"/>
    <p:sldId id="364" r:id="rId37"/>
    <p:sldId id="332" r:id="rId38"/>
    <p:sldId id="330" r:id="rId39"/>
    <p:sldId id="311" r:id="rId40"/>
    <p:sldId id="312" r:id="rId41"/>
    <p:sldId id="301" r:id="rId42"/>
    <p:sldId id="303" r:id="rId43"/>
    <p:sldId id="302" r:id="rId44"/>
    <p:sldId id="304" r:id="rId45"/>
    <p:sldId id="305" r:id="rId4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加納椋平" initials="加納椋平" lastIdx="1" clrIdx="0">
    <p:extLst>
      <p:ext uri="{19B8F6BF-5375-455C-9EA6-DF929625EA0E}">
        <p15:presenceInfo xmlns:p15="http://schemas.microsoft.com/office/powerpoint/2012/main" userId="加納椋平"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FF"/>
    <a:srgbClr val="FF6565"/>
    <a:srgbClr val="FFDDDD"/>
    <a:srgbClr val="FDF1ED"/>
    <a:srgbClr val="BDD7EE"/>
    <a:srgbClr val="DEEBF7"/>
    <a:srgbClr val="DAEFC3"/>
    <a:srgbClr val="EDF7E1"/>
    <a:srgbClr val="F5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56134" autoAdjust="0"/>
  </p:normalViewPr>
  <p:slideViewPr>
    <p:cSldViewPr snapToGrid="0">
      <p:cViewPr varScale="1">
        <p:scale>
          <a:sx n="44" d="100"/>
          <a:sy n="44" d="100"/>
        </p:scale>
        <p:origin x="1884" y="6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emf"/><Relationship Id="rId1" Type="http://schemas.openxmlformats.org/officeDocument/2006/relationships/image" Target="../media/image2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 Id="rId4" Type="http://schemas.openxmlformats.org/officeDocument/2006/relationships/image" Target="../media/image4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5" Type="http://schemas.openxmlformats.org/officeDocument/2006/relationships/image" Target="../media/image18.emf"/><Relationship Id="rId4"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4" y="0"/>
            <a:ext cx="2918831" cy="495029"/>
          </a:xfrm>
          <a:prstGeom prst="rect">
            <a:avLst/>
          </a:prstGeom>
        </p:spPr>
        <p:txBody>
          <a:bodyPr vert="horz" lIns="91440" tIns="45720" rIns="91440" bIns="45720" rtlCol="0"/>
          <a:lstStyle>
            <a:lvl1pPr algn="r">
              <a:defRPr sz="1200"/>
            </a:lvl1pPr>
          </a:lstStyle>
          <a:p>
            <a:fld id="{FD10012F-0FC0-479A-A9BE-FAB479B644D4}" type="datetimeFigureOut">
              <a:rPr kumimoji="1" lang="ja-JP" altLang="en-US" smtClean="0"/>
              <a:t>2014/5/7</a:t>
            </a:fld>
            <a:endParaRPr kumimoji="1" lang="ja-JP" altLang="en-US"/>
          </a:p>
        </p:txBody>
      </p:sp>
      <p:sp>
        <p:nvSpPr>
          <p:cNvPr id="4" name="フッター プレースホルダー 3"/>
          <p:cNvSpPr>
            <a:spLocks noGrp="1"/>
          </p:cNvSpPr>
          <p:nvPr>
            <p:ph type="ftr" sz="quarter" idx="2"/>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4" y="9371287"/>
            <a:ext cx="2918831" cy="495028"/>
          </a:xfrm>
          <a:prstGeom prst="rect">
            <a:avLst/>
          </a:prstGeom>
        </p:spPr>
        <p:txBody>
          <a:bodyPr vert="horz" lIns="91440" tIns="45720" rIns="91440" bIns="45720" rtlCol="0" anchor="b"/>
          <a:lstStyle>
            <a:lvl1pPr algn="r">
              <a:defRPr sz="1200"/>
            </a:lvl1pPr>
          </a:lstStyle>
          <a:p>
            <a:fld id="{3610D135-AAD7-487A-95AD-ED999281345E}" type="slidenum">
              <a:rPr kumimoji="1" lang="ja-JP" altLang="en-US" smtClean="0"/>
              <a:t>‹#›</a:t>
            </a:fld>
            <a:endParaRPr kumimoji="1" lang="ja-JP" altLang="en-US"/>
          </a:p>
        </p:txBody>
      </p:sp>
    </p:spTree>
    <p:extLst>
      <p:ext uri="{BB962C8B-B14F-4D97-AF65-F5344CB8AC3E}">
        <p14:creationId xmlns:p14="http://schemas.microsoft.com/office/powerpoint/2010/main" val="2763175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2"/>
            <a:ext cx="2918831" cy="495029"/>
          </a:xfrm>
          <a:prstGeom prst="rect">
            <a:avLst/>
          </a:prstGeom>
        </p:spPr>
        <p:txBody>
          <a:bodyPr vert="horz" lIns="91440" tIns="45720" rIns="91440" bIns="45720" rtlCol="0"/>
          <a:lstStyle>
            <a:lvl1pPr algn="r">
              <a:defRPr sz="1200"/>
            </a:lvl1pPr>
          </a:lstStyle>
          <a:p>
            <a:fld id="{36C90853-9B0A-4290-B91A-EC04A8A50F23}" type="datetimeFigureOut">
              <a:rPr kumimoji="1" lang="ja-JP" altLang="en-US" smtClean="0"/>
              <a:t>2014/5/7</a:t>
            </a:fld>
            <a:endParaRPr kumimoji="1" lang="ja-JP" altLang="en-US"/>
          </a:p>
        </p:txBody>
      </p:sp>
      <p:sp>
        <p:nvSpPr>
          <p:cNvPr id="4" name="スライド イメージ プレースホルダー 3"/>
          <p:cNvSpPr>
            <a:spLocks noGrp="1" noRot="1" noChangeAspect="1"/>
          </p:cNvSpPr>
          <p:nvPr>
            <p:ph type="sldImg" idx="2"/>
          </p:nvPr>
        </p:nvSpPr>
        <p:spPr>
          <a:xfrm>
            <a:off x="1147763" y="1231900"/>
            <a:ext cx="444023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3"/>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CEE90B80-3A69-44A2-8EB2-DBA7004AD028}" type="slidenum">
              <a:rPr kumimoji="1" lang="ja-JP" altLang="en-US" smtClean="0"/>
              <a:t>‹#›</a:t>
            </a:fld>
            <a:endParaRPr kumimoji="1" lang="ja-JP" altLang="en-US"/>
          </a:p>
        </p:txBody>
      </p:sp>
    </p:spTree>
    <p:extLst>
      <p:ext uri="{BB962C8B-B14F-4D97-AF65-F5344CB8AC3E}">
        <p14:creationId xmlns:p14="http://schemas.microsoft.com/office/powerpoint/2010/main" val="25086108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a:t>
            </a:r>
            <a:endParaRPr kumimoji="1" lang="en-US" altLang="ja-JP" dirty="0" smtClean="0"/>
          </a:p>
          <a:p>
            <a:r>
              <a:rPr lang="ja-JP" altLang="en-US" dirty="0" smtClean="0"/>
              <a:t>ロタキサン型分子機械のシャトリング運動性に及ぼす軸成分の効果</a:t>
            </a:r>
            <a:endParaRPr lang="en-US" altLang="ja-JP" dirty="0" smtClean="0"/>
          </a:p>
          <a:p>
            <a:r>
              <a:rPr kumimoji="1" lang="ja-JP" altLang="en-US" dirty="0" smtClean="0"/>
              <a:t>というタイトルで発表させていただきます。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1</a:t>
            </a:fld>
            <a:endParaRPr kumimoji="1" lang="ja-JP" altLang="en-US" dirty="0"/>
          </a:p>
        </p:txBody>
      </p:sp>
    </p:spTree>
    <p:extLst>
      <p:ext uri="{BB962C8B-B14F-4D97-AF65-F5344CB8AC3E}">
        <p14:creationId xmlns:p14="http://schemas.microsoft.com/office/powerpoint/2010/main" val="2912616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この際、環分子はステーション間のスペーサーと呼ばれる部位を往復運動することになるので、</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このスペーサー部位の構造はシャトリング運動性に大きな影響を与えることが知られています。</a:t>
            </a:r>
            <a:endParaRPr kumimoji="1" lang="en-US" altLang="ja-JP" sz="1200" kern="1200" dirty="0" smtClean="0">
              <a:solidFill>
                <a:schemeClr val="tx1"/>
              </a:solidFill>
              <a:latin typeface="+mn-lt"/>
              <a:ea typeface="+mn-ea"/>
              <a:cs typeface="+mn-cs"/>
            </a:endParaRPr>
          </a:p>
          <a:p>
            <a:endParaRPr kumimoji="1" lang="en-US" altLang="ja-JP" sz="1200" kern="120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10</a:t>
            </a:fld>
            <a:endParaRPr kumimoji="1" lang="ja-JP" altLang="en-US" dirty="0"/>
          </a:p>
        </p:txBody>
      </p:sp>
    </p:spTree>
    <p:extLst>
      <p:ext uri="{BB962C8B-B14F-4D97-AF65-F5344CB8AC3E}">
        <p14:creationId xmlns:p14="http://schemas.microsoft.com/office/powerpoint/2010/main" val="2891303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さて、</a:t>
            </a:r>
            <a:endParaRPr kumimoji="1" lang="en-US" altLang="ja-JP" dirty="0" smtClean="0"/>
          </a:p>
          <a:p>
            <a:r>
              <a:rPr kumimoji="1" lang="ja-JP" altLang="en-US" dirty="0" smtClean="0"/>
              <a:t>こちらが今回調査に用いられたロタキサンです。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11</a:t>
            </a:fld>
            <a:endParaRPr kumimoji="1" lang="ja-JP" altLang="en-US"/>
          </a:p>
        </p:txBody>
      </p:sp>
    </p:spTree>
    <p:extLst>
      <p:ext uri="{BB962C8B-B14F-4D97-AF65-F5344CB8AC3E}">
        <p14:creationId xmlns:p14="http://schemas.microsoft.com/office/powerpoint/2010/main" val="307028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環分子にはこのような構造の分子を</a:t>
            </a:r>
            <a:endParaRPr kumimoji="1" lang="en-US" altLang="ja-JP" dirty="0" smtClean="0"/>
          </a:p>
          <a:p>
            <a:r>
              <a:rPr kumimoji="1" lang="ja-JP" altLang="en-US" dirty="0" smtClean="0"/>
              <a:t>軸分子にはこのような構造の分子を用いており、</a:t>
            </a:r>
            <a:endParaRPr kumimoji="1" lang="en-US" altLang="ja-JP" dirty="0" smtClean="0"/>
          </a:p>
          <a:p>
            <a:r>
              <a:rPr kumimoji="1" lang="ja-JP" altLang="en-US" dirty="0" smtClean="0"/>
              <a:t>環分子は軸分子上をシャトリングすることができます。</a:t>
            </a:r>
            <a:endParaRPr kumimoji="1" lang="en-US" altLang="ja-JP" dirty="0" smtClean="0"/>
          </a:p>
          <a:p>
            <a:endParaRPr kumimoji="1" lang="en-US" altLang="ja-JP" dirty="0" smtClean="0"/>
          </a:p>
          <a:p>
            <a:r>
              <a:rPr kumimoji="1" lang="ja-JP" altLang="en-US" dirty="0" smtClean="0"/>
              <a:t>また軸分子は、</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12</a:t>
            </a:fld>
            <a:endParaRPr kumimoji="1" lang="ja-JP" altLang="en-US"/>
          </a:p>
        </p:txBody>
      </p:sp>
    </p:spTree>
    <p:extLst>
      <p:ext uri="{BB962C8B-B14F-4D97-AF65-F5344CB8AC3E}">
        <p14:creationId xmlns:p14="http://schemas.microsoft.com/office/powerpoint/2010/main" val="3487193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この様に長さを段階的に変化させたスペーサー</a:t>
            </a:r>
            <a:endParaRPr kumimoji="1" lang="en-US" altLang="ja-JP" dirty="0" smtClean="0"/>
          </a:p>
          <a:p>
            <a:r>
              <a:rPr kumimoji="1" lang="ja-JP" altLang="en-US" dirty="0" smtClean="0"/>
              <a:t>環分子が抜けないようにするためのストッパー</a:t>
            </a:r>
            <a:endParaRPr kumimoji="1" lang="en-US" altLang="ja-JP" dirty="0" smtClean="0"/>
          </a:p>
          <a:p>
            <a:r>
              <a:rPr kumimoji="1" lang="ja-JP" altLang="en-US" dirty="0" smtClean="0"/>
              <a:t>環分子がとどまることができるステーションを</a:t>
            </a:r>
            <a:r>
              <a:rPr kumimoji="1" lang="en-US" altLang="ja-JP" dirty="0" smtClean="0"/>
              <a:t>2</a:t>
            </a:r>
            <a:r>
              <a:rPr kumimoji="1" lang="ja-JP" altLang="en-US" dirty="0" smtClean="0"/>
              <a:t>種類</a:t>
            </a:r>
            <a:endParaRPr kumimoji="1" lang="en-US" altLang="ja-JP" dirty="0" smtClean="0"/>
          </a:p>
          <a:p>
            <a:r>
              <a:rPr kumimoji="1" lang="ja-JP" altLang="en-US" dirty="0" smtClean="0"/>
              <a:t>環分子のシャトリング速度を落とすための嵩高い部位</a:t>
            </a:r>
            <a:endParaRPr kumimoji="1" lang="en-US" altLang="ja-JP" dirty="0" smtClean="0"/>
          </a:p>
          <a:p>
            <a:r>
              <a:rPr kumimoji="1" lang="ja-JP" altLang="en-US" dirty="0" smtClean="0"/>
              <a:t>から成っており、</a:t>
            </a:r>
            <a:endParaRPr kumimoji="1" lang="en-US" altLang="ja-JP" dirty="0" smtClean="0"/>
          </a:p>
          <a:p>
            <a:r>
              <a:rPr kumimoji="1" lang="ja-JP" altLang="en-US" dirty="0" smtClean="0"/>
              <a:t>ロタキサン全体が左右対称な形となっています。</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13</a:t>
            </a:fld>
            <a:endParaRPr kumimoji="1" lang="ja-JP" altLang="en-US"/>
          </a:p>
        </p:txBody>
      </p:sp>
    </p:spTree>
    <p:extLst>
      <p:ext uri="{BB962C8B-B14F-4D97-AF65-F5344CB8AC3E}">
        <p14:creationId xmlns:p14="http://schemas.microsoft.com/office/powerpoint/2010/main" val="131510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緑色のステーションの設計ですが</a:t>
            </a:r>
            <a:endParaRPr kumimoji="1" lang="en-US" altLang="ja-JP" dirty="0" smtClean="0"/>
          </a:p>
          <a:p>
            <a:r>
              <a:rPr kumimoji="1" lang="ja-JP" altLang="en-US" dirty="0" smtClean="0"/>
              <a:t>ステーションが電荷を帯びていない状態では、</a:t>
            </a:r>
            <a:endParaRPr kumimoji="1" lang="en-US" altLang="ja-JP" dirty="0" smtClean="0"/>
          </a:p>
          <a:p>
            <a:r>
              <a:rPr kumimoji="1" lang="ja-JP" altLang="en-US" dirty="0" smtClean="0"/>
              <a:t>環分子のこの部位と電荷移動相互作用という引きつけ合う相互作用をし、</a:t>
            </a:r>
            <a:endParaRPr kumimoji="1" lang="en-US" altLang="ja-JP" dirty="0" smtClean="0"/>
          </a:p>
          <a:p>
            <a:r>
              <a:rPr kumimoji="1" lang="ja-JP" altLang="en-US" dirty="0" smtClean="0"/>
              <a:t>一方ステーションから電子を奪い、正の電荷を与えると、もとより正の電荷をもっている環分子と反発し合うように設計しています。</a:t>
            </a:r>
            <a:endParaRPr kumimoji="1" lang="en-US" altLang="ja-JP" dirty="0" smtClean="0"/>
          </a:p>
          <a:p>
            <a:endParaRPr kumimoji="1" lang="en-US" altLang="ja-JP" dirty="0" smtClean="0"/>
          </a:p>
          <a:p>
            <a:r>
              <a:rPr kumimoji="1" lang="ja-JP" altLang="en-US" dirty="0" smtClean="0"/>
              <a:t>このようにステーションに正電荷を与えることで環分子とステーションが反発し前向きのシャトリングを</a:t>
            </a:r>
            <a:endParaRPr kumimoji="1" lang="en-US" altLang="ja-JP" dirty="0" smtClean="0"/>
          </a:p>
          <a:p>
            <a:r>
              <a:rPr kumimoji="1" lang="ja-JP" altLang="en-US" dirty="0" smtClean="0"/>
              <a:t>ステーションを</a:t>
            </a:r>
            <a:r>
              <a:rPr kumimoji="1" lang="ja-JP" altLang="en-US" dirty="0" err="1" smtClean="0"/>
              <a:t>の</a:t>
            </a:r>
            <a:r>
              <a:rPr kumimoji="1" lang="ja-JP" altLang="en-US" dirty="0" smtClean="0"/>
              <a:t>電荷をなくすことで、環分子とステーションが引きつけ合い、後ろ向きのシャトリングをするようにしています。</a:t>
            </a:r>
            <a:endParaRPr kumimoji="1" lang="en-US" altLang="ja-JP" dirty="0" smtClean="0"/>
          </a:p>
          <a:p>
            <a:r>
              <a:rPr kumimoji="1" lang="ja-JP" altLang="en-US" dirty="0" smtClean="0"/>
              <a:t>尚、前向き、後ろ向きというのは今回便宜的に呼んでいるだけです。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14</a:t>
            </a:fld>
            <a:endParaRPr kumimoji="1" lang="ja-JP" altLang="en-US"/>
          </a:p>
        </p:txBody>
      </p:sp>
    </p:spTree>
    <p:extLst>
      <p:ext uri="{BB962C8B-B14F-4D97-AF65-F5344CB8AC3E}">
        <p14:creationId xmlns:p14="http://schemas.microsoft.com/office/powerpoint/2010/main" val="166632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このシャトリングにおいて遷移状態</a:t>
            </a:r>
            <a:endParaRPr kumimoji="1" lang="en-US" altLang="ja-JP" dirty="0" smtClean="0"/>
          </a:p>
          <a:p>
            <a:r>
              <a:rPr kumimoji="1" lang="ja-JP" altLang="en-US" dirty="0" smtClean="0"/>
              <a:t>つまり、環分子が最もシャトリングしにくい部分は</a:t>
            </a:r>
            <a:endParaRPr kumimoji="1" lang="en-US" altLang="ja-JP" dirty="0" smtClean="0"/>
          </a:p>
          <a:p>
            <a:r>
              <a:rPr kumimoji="1" lang="ja-JP" altLang="en-US" dirty="0" smtClean="0"/>
              <a:t>このシャトリング速度を落とすためにつけられた嵩高いこの部分となっていると考えられています。</a:t>
            </a:r>
            <a:endParaRPr kumimoji="1" lang="en-US" altLang="ja-JP" dirty="0" smtClean="0"/>
          </a:p>
          <a:p>
            <a:r>
              <a:rPr kumimoji="1" lang="ja-JP" altLang="en-US" dirty="0" smtClean="0"/>
              <a:t>この部分を通る時が最もエネルギーが必要になるときで、</a:t>
            </a:r>
            <a:endParaRPr kumimoji="1" lang="en-US" altLang="ja-JP" dirty="0" smtClean="0"/>
          </a:p>
          <a:p>
            <a:r>
              <a:rPr kumimoji="1" lang="ja-JP" altLang="en-US" dirty="0" smtClean="0"/>
              <a:t>その必要なエネルギーが活性化ギブズエネルギーに相当します。</a:t>
            </a:r>
            <a:endParaRPr kumimoji="1" lang="en-US" altLang="ja-JP" dirty="0" smtClean="0"/>
          </a:p>
          <a:p>
            <a:endParaRPr kumimoji="1" lang="en-US" altLang="ja-JP" dirty="0" smtClean="0"/>
          </a:p>
          <a:p>
            <a:r>
              <a:rPr kumimoji="1" lang="ja-JP" altLang="en-US" dirty="0" smtClean="0"/>
              <a:t>実験では、この活性化ギブズエネルギーに関係する速度論的パラメーターについて調査し、シャトリング運動性を評価することになります。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15</a:t>
            </a:fld>
            <a:endParaRPr kumimoji="1" lang="ja-JP" altLang="en-US"/>
          </a:p>
        </p:txBody>
      </p:sp>
    </p:spTree>
    <p:extLst>
      <p:ext uri="{BB962C8B-B14F-4D97-AF65-F5344CB8AC3E}">
        <p14:creationId xmlns:p14="http://schemas.microsoft.com/office/powerpoint/2010/main" val="1247984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実験結果に移る前にすこし</a:t>
            </a:r>
            <a:endParaRPr kumimoji="1" lang="en-US" altLang="ja-JP" dirty="0" smtClean="0"/>
          </a:p>
          <a:p>
            <a:r>
              <a:rPr kumimoji="1" lang="ja-JP" altLang="en-US" dirty="0" smtClean="0"/>
              <a:t>速度論的パラメーターについて説明します。</a:t>
            </a:r>
            <a:endParaRPr kumimoji="1" lang="en-US" altLang="ja-JP" dirty="0" smtClean="0"/>
          </a:p>
          <a:p>
            <a:r>
              <a:rPr kumimoji="1" lang="ja-JP" altLang="en-US" dirty="0" smtClean="0"/>
              <a:t>活性化ギブズエネルギーは、活性化エネルギーのことであり、</a:t>
            </a:r>
            <a:endParaRPr kumimoji="1" lang="en-US" altLang="ja-JP" dirty="0" smtClean="0"/>
          </a:p>
          <a:p>
            <a:r>
              <a:rPr kumimoji="1" lang="ja-JP" altLang="en-US" dirty="0" smtClean="0"/>
              <a:t>大きい値をとると、エネルギーバリアーが大きくシャトリングが遅いことになります。</a:t>
            </a:r>
            <a:endParaRPr kumimoji="1" lang="en-US" altLang="ja-JP" dirty="0" smtClean="0"/>
          </a:p>
          <a:p>
            <a:r>
              <a:rPr kumimoji="1" lang="ja-JP" altLang="en-US" dirty="0" smtClean="0"/>
              <a:t>活性化エンタルピーは、分子の安定性に関係し、</a:t>
            </a:r>
            <a:endParaRPr kumimoji="1" lang="en-US" altLang="ja-JP" dirty="0" smtClean="0"/>
          </a:p>
          <a:p>
            <a:r>
              <a:rPr kumimoji="1" lang="ja-JP" altLang="en-US" dirty="0" smtClean="0"/>
              <a:t>大きい値をとると不安定になることになり、エンタルピーをロスしたといいます。結合が切れる等すると大きな値となります。</a:t>
            </a:r>
            <a:endParaRPr kumimoji="1" lang="en-US" altLang="ja-JP" dirty="0" smtClean="0"/>
          </a:p>
          <a:p>
            <a:r>
              <a:rPr kumimoji="1" lang="ja-JP" altLang="en-US" dirty="0" smtClean="0"/>
              <a:t>活性化エントロピーは、分子の自由度に関係し、</a:t>
            </a:r>
            <a:endParaRPr kumimoji="1" lang="en-US" altLang="ja-JP" dirty="0" smtClean="0"/>
          </a:p>
          <a:p>
            <a:r>
              <a:rPr kumimoji="1" lang="ja-JP" altLang="en-US" dirty="0" smtClean="0"/>
              <a:t>大きい値をとるとより自由度が増したことになります。結合によって動きが制限されていた分子が結合が切れることにより、自由に動くようになる場合は大きな値となります。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16</a:t>
            </a:fld>
            <a:endParaRPr kumimoji="1" lang="ja-JP" altLang="en-US"/>
          </a:p>
        </p:txBody>
      </p:sp>
    </p:spTree>
    <p:extLst>
      <p:ext uri="{BB962C8B-B14F-4D97-AF65-F5344CB8AC3E}">
        <p14:creationId xmlns:p14="http://schemas.microsoft.com/office/powerpoint/2010/main" val="3731776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では、実験結果です。</a:t>
            </a:r>
            <a:endParaRPr kumimoji="1" lang="en-US" altLang="ja-JP" dirty="0" smtClean="0"/>
          </a:p>
          <a:p>
            <a:r>
              <a:rPr kumimoji="1" lang="ja-JP" altLang="en-US" dirty="0" smtClean="0"/>
              <a:t>こちらには各ロタキサンの前向きのシャトリングにおける結果を示しています。</a:t>
            </a:r>
            <a:endParaRPr kumimoji="1" lang="en-US" altLang="ja-JP" dirty="0" smtClean="0"/>
          </a:p>
          <a:p>
            <a:endParaRPr kumimoji="1" lang="en-US" altLang="ja-JP" dirty="0" smtClean="0"/>
          </a:p>
          <a:p>
            <a:r>
              <a:rPr kumimoji="1" lang="ja-JP" altLang="en-US" dirty="0" smtClean="0"/>
              <a:t>上から順にロタキサン</a:t>
            </a:r>
            <a:r>
              <a:rPr kumimoji="1" lang="en-US" altLang="ja-JP" dirty="0" smtClean="0"/>
              <a:t>SMLXL</a:t>
            </a:r>
            <a:r>
              <a:rPr kumimoji="1" lang="ja-JP" altLang="en-US" dirty="0" smtClean="0"/>
              <a:t>とスペーサーの長さを長くしたものの結果となっています。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17</a:t>
            </a:fld>
            <a:endParaRPr kumimoji="1" lang="ja-JP" altLang="en-US"/>
          </a:p>
        </p:txBody>
      </p:sp>
    </p:spTree>
    <p:extLst>
      <p:ext uri="{BB962C8B-B14F-4D97-AF65-F5344CB8AC3E}">
        <p14:creationId xmlns:p14="http://schemas.microsoft.com/office/powerpoint/2010/main" val="687903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速度定数と活性化ギブズエネルギーはそれぞれ増加と減少しており、</a:t>
            </a:r>
            <a:endParaRPr kumimoji="1" lang="en-US" altLang="ja-JP" dirty="0" smtClean="0"/>
          </a:p>
          <a:p>
            <a:r>
              <a:rPr kumimoji="1" lang="ja-JP" altLang="en-US" dirty="0" smtClean="0"/>
              <a:t>長いスペーサーをもつロタキサンの方がシャトリングが速くなっています。</a:t>
            </a:r>
            <a:endParaRPr kumimoji="1" lang="en-US" altLang="ja-JP" dirty="0" smtClean="0"/>
          </a:p>
          <a:p>
            <a:endParaRPr kumimoji="1" lang="en-US" altLang="ja-JP" dirty="0" smtClean="0"/>
          </a:p>
          <a:p>
            <a:r>
              <a:rPr kumimoji="1" lang="ja-JP" altLang="en-US" dirty="0" smtClean="0"/>
              <a:t>活性化エンタルピーとエントロピーに関してみると、</a:t>
            </a:r>
            <a:endParaRPr kumimoji="1" lang="en-US" altLang="ja-JP" dirty="0" smtClean="0"/>
          </a:p>
          <a:p>
            <a:r>
              <a:rPr kumimoji="1" lang="ja-JP" altLang="en-US" dirty="0" smtClean="0"/>
              <a:t>スペーサーが短いロタキサンにおいては大きな誤差があり、評価するのが困難ですが、</a:t>
            </a:r>
            <a:endParaRPr kumimoji="1" lang="en-US" altLang="ja-JP" dirty="0" smtClean="0"/>
          </a:p>
          <a:p>
            <a:r>
              <a:rPr kumimoji="1" lang="en-US" altLang="ja-JP" dirty="0" smtClean="0"/>
              <a:t>M</a:t>
            </a:r>
            <a:r>
              <a:rPr kumimoji="1" lang="ja-JP" altLang="en-US" dirty="0" smtClean="0"/>
              <a:t>と</a:t>
            </a:r>
            <a:r>
              <a:rPr kumimoji="1" lang="en-US" altLang="ja-JP" dirty="0" smtClean="0"/>
              <a:t>L</a:t>
            </a:r>
            <a:r>
              <a:rPr kumimoji="1" lang="ja-JP" altLang="en-US" dirty="0" smtClean="0"/>
              <a:t>を比較すると長いものの方がエンタルピーエントロピーともに大きな値になっています。</a:t>
            </a:r>
            <a:endParaRPr kumimoji="1" lang="en-US" altLang="ja-JP" dirty="0" smtClean="0"/>
          </a:p>
          <a:p>
            <a:endParaRPr kumimoji="1" lang="en-US" altLang="ja-JP" dirty="0" smtClean="0"/>
          </a:p>
          <a:p>
            <a:r>
              <a:rPr kumimoji="1" lang="ja-JP" altLang="en-US" dirty="0" smtClean="0"/>
              <a:t>長いロタキサンの方がエンタルピーのロスが大きく、エントロピーのロスは小さくなり、</a:t>
            </a:r>
            <a:endParaRPr kumimoji="1" lang="en-US" altLang="ja-JP" dirty="0" smtClean="0"/>
          </a:p>
          <a:p>
            <a:r>
              <a:rPr kumimoji="1" lang="ja-JP" altLang="en-US" dirty="0" smtClean="0"/>
              <a:t>エントロピーロスが小さいつまり、自由度が大きく失われなかったことが大きく寄与し、エネルギーバリアを小さくなり、シャトリングが速くなったのだと考えられます。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18</a:t>
            </a:fld>
            <a:endParaRPr kumimoji="1" lang="ja-JP" altLang="en-US"/>
          </a:p>
        </p:txBody>
      </p:sp>
    </p:spTree>
    <p:extLst>
      <p:ext uri="{BB962C8B-B14F-4D97-AF65-F5344CB8AC3E}">
        <p14:creationId xmlns:p14="http://schemas.microsoft.com/office/powerpoint/2010/main" val="355123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19</a:t>
            </a:fld>
            <a:endParaRPr kumimoji="1" lang="ja-JP" altLang="en-US"/>
          </a:p>
        </p:txBody>
      </p:sp>
    </p:spTree>
    <p:extLst>
      <p:ext uri="{BB962C8B-B14F-4D97-AF65-F5344CB8AC3E}">
        <p14:creationId xmlns:p14="http://schemas.microsoft.com/office/powerpoint/2010/main" val="412231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最初に、今回の発表で紹介する内容です。</a:t>
            </a:r>
            <a:endParaRPr kumimoji="1" lang="en-US" altLang="ja-JP" dirty="0" smtClean="0"/>
          </a:p>
          <a:p>
            <a:r>
              <a:rPr kumimoji="1" lang="ja-JP" altLang="en-US" dirty="0" smtClean="0"/>
              <a:t>分子機械について話し、</a:t>
            </a:r>
            <a:endParaRPr kumimoji="1" lang="en-US" altLang="ja-JP" dirty="0" smtClean="0"/>
          </a:p>
          <a:p>
            <a:r>
              <a:rPr kumimoji="1" lang="ja-JP" altLang="en-US" dirty="0" smtClean="0"/>
              <a:t>そのあと、ロタキサンの最新の研究例を一例紹介したあと、</a:t>
            </a:r>
            <a:endParaRPr kumimoji="1" lang="en-US" altLang="ja-JP" dirty="0" smtClean="0"/>
          </a:p>
          <a:p>
            <a:r>
              <a:rPr kumimoji="1" lang="ja-JP" altLang="en-US" dirty="0" smtClean="0"/>
              <a:t>最後に私の研究の概要について少しお話しします。</a:t>
            </a:r>
          </a:p>
          <a:p>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a:t>
            </a:fld>
            <a:endParaRPr kumimoji="1" lang="ja-JP" altLang="en-US"/>
          </a:p>
        </p:txBody>
      </p:sp>
    </p:spTree>
    <p:extLst>
      <p:ext uri="{BB962C8B-B14F-4D97-AF65-F5344CB8AC3E}">
        <p14:creationId xmlns:p14="http://schemas.microsoft.com/office/powerpoint/2010/main" val="38484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この様な結果になったのは、</a:t>
            </a:r>
            <a:endParaRPr kumimoji="1" lang="en-US" altLang="ja-JP" dirty="0" smtClean="0"/>
          </a:p>
          <a:p>
            <a:r>
              <a:rPr kumimoji="1" lang="ja-JP" altLang="en-US" dirty="0" smtClean="0"/>
              <a:t>長いロタキサンではおそらく、このようなシャトリングメカニズムであるからだと考えられます。</a:t>
            </a:r>
            <a:endParaRPr kumimoji="1" lang="en-US" altLang="ja-JP" dirty="0" smtClean="0"/>
          </a:p>
          <a:p>
            <a:endParaRPr kumimoji="1" lang="en-US" altLang="ja-JP" dirty="0" smtClean="0"/>
          </a:p>
          <a:p>
            <a:r>
              <a:rPr kumimoji="1" lang="ja-JP" altLang="en-US" dirty="0" smtClean="0"/>
              <a:t>シャトリングする際に、環分子とスペーサーが水素結合を形成することで、折りたたまれた形をとっていると考えられます。</a:t>
            </a:r>
            <a:endParaRPr kumimoji="1" lang="en-US" altLang="ja-JP" dirty="0" smtClean="0"/>
          </a:p>
          <a:p>
            <a:r>
              <a:rPr kumimoji="1" lang="ja-JP" altLang="en-US" dirty="0" smtClean="0"/>
              <a:t>短いスペーサーでは、ストッパーと、環分子の距離が近くなるためにとることが困難な形で、長いスペーサー特有の形です。</a:t>
            </a:r>
            <a:endParaRPr kumimoji="1" lang="en-US" altLang="ja-JP" dirty="0" smtClean="0"/>
          </a:p>
          <a:p>
            <a:endParaRPr kumimoji="1" lang="en-US" altLang="ja-JP" dirty="0" smtClean="0"/>
          </a:p>
          <a:p>
            <a:r>
              <a:rPr kumimoji="1" lang="ja-JP" altLang="en-US" dirty="0" smtClean="0"/>
              <a:t>遷移状態の立体的に一番窮屈な時には、環分子の自由度がかなり失われ、大きなエントロピーロスが生じると考えられますが、</a:t>
            </a:r>
            <a:endParaRPr kumimoji="1" lang="en-US" altLang="ja-JP" dirty="0" smtClean="0"/>
          </a:p>
          <a:p>
            <a:r>
              <a:rPr kumimoji="1" lang="ja-JP" altLang="en-US" dirty="0" smtClean="0"/>
              <a:t>この形をとることで、環分子の自由度がシャトリングする前から制限され、結果失われる自由度は少なくなり、エントロピーロスが小さくなると考えられます。</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20</a:t>
            </a:fld>
            <a:endParaRPr kumimoji="1" lang="ja-JP" altLang="en-US"/>
          </a:p>
        </p:txBody>
      </p:sp>
    </p:spTree>
    <p:extLst>
      <p:ext uri="{BB962C8B-B14F-4D97-AF65-F5344CB8AC3E}">
        <p14:creationId xmlns:p14="http://schemas.microsoft.com/office/powerpoint/2010/main" val="272745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次に後ろ向きのシャトリングについての結果をこちらに示しました。</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21</a:t>
            </a:fld>
            <a:endParaRPr kumimoji="1" lang="ja-JP" altLang="en-US"/>
          </a:p>
        </p:txBody>
      </p:sp>
    </p:spTree>
    <p:extLst>
      <p:ext uri="{BB962C8B-B14F-4D97-AF65-F5344CB8AC3E}">
        <p14:creationId xmlns:p14="http://schemas.microsoft.com/office/powerpoint/2010/main" val="1827167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後ろ向きのシャトリングの場合前向きの場合と異なり</a:t>
            </a:r>
            <a:endParaRPr kumimoji="1" lang="en-US" altLang="ja-JP" dirty="0" smtClean="0"/>
          </a:p>
          <a:p>
            <a:r>
              <a:rPr kumimoji="1" lang="ja-JP" altLang="en-US" dirty="0" smtClean="0"/>
              <a:t>長いロタキサンの方がシャトリングが遅くなっています。</a:t>
            </a:r>
            <a:endParaRPr kumimoji="1" lang="en-US" altLang="ja-JP" dirty="0" smtClean="0"/>
          </a:p>
          <a:p>
            <a:endParaRPr kumimoji="1" lang="en-US" altLang="ja-JP" dirty="0" smtClean="0"/>
          </a:p>
          <a:p>
            <a:r>
              <a:rPr kumimoji="1" lang="ja-JP" altLang="en-US" dirty="0" smtClean="0"/>
              <a:t>活性化エンタルピーエントロピーに関しては、長いものの方が大きな値となっています。</a:t>
            </a:r>
            <a:endParaRPr kumimoji="1" lang="en-US" altLang="ja-JP" dirty="0" smtClean="0"/>
          </a:p>
          <a:p>
            <a:endParaRPr kumimoji="1" lang="en-US" altLang="ja-JP" dirty="0" smtClean="0"/>
          </a:p>
          <a:p>
            <a:r>
              <a:rPr kumimoji="1" lang="ja-JP" altLang="en-US" dirty="0" smtClean="0"/>
              <a:t>前向きの場合と異なり、</a:t>
            </a:r>
            <a:endParaRPr kumimoji="1" lang="en-US" altLang="ja-JP" dirty="0" smtClean="0"/>
          </a:p>
          <a:p>
            <a:r>
              <a:rPr kumimoji="1" lang="ja-JP" altLang="en-US" dirty="0" smtClean="0"/>
              <a:t>エンタルピーロスの方が大きく寄与したため、エネルギーバリアが増加し、シャトリングが遅くなったと考えられます。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22</a:t>
            </a:fld>
            <a:endParaRPr kumimoji="1" lang="ja-JP" altLang="en-US"/>
          </a:p>
        </p:txBody>
      </p:sp>
    </p:spTree>
    <p:extLst>
      <p:ext uri="{BB962C8B-B14F-4D97-AF65-F5344CB8AC3E}">
        <p14:creationId xmlns:p14="http://schemas.microsoft.com/office/powerpoint/2010/main" val="1753593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結果の考察</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23</a:t>
            </a:fld>
            <a:endParaRPr kumimoji="1" lang="ja-JP" altLang="en-US"/>
          </a:p>
        </p:txBody>
      </p:sp>
    </p:spTree>
    <p:extLst>
      <p:ext uri="{BB962C8B-B14F-4D97-AF65-F5344CB8AC3E}">
        <p14:creationId xmlns:p14="http://schemas.microsoft.com/office/powerpoint/2010/main" val="4240411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この様な結果になったのはおそらく</a:t>
            </a:r>
            <a:endParaRPr kumimoji="1" lang="en-US" altLang="ja-JP" dirty="0" smtClean="0"/>
          </a:p>
          <a:p>
            <a:r>
              <a:rPr kumimoji="1" lang="ja-JP" altLang="en-US" dirty="0" smtClean="0"/>
              <a:t>長いロタキサンではシャトリングする前は、前向きの場合と同様に、折りたたまった形となり、</a:t>
            </a:r>
            <a:endParaRPr kumimoji="1" lang="en-US" altLang="ja-JP" dirty="0" smtClean="0"/>
          </a:p>
          <a:p>
            <a:r>
              <a:rPr kumimoji="1" lang="ja-JP" altLang="en-US" dirty="0" smtClean="0"/>
              <a:t>遷移状態では、前向きの場合とはことなり、折りたたまった構造をとらないからだと考えられます。</a:t>
            </a:r>
            <a:endParaRPr kumimoji="1" lang="en-US" altLang="ja-JP" dirty="0" smtClean="0"/>
          </a:p>
          <a:p>
            <a:endParaRPr kumimoji="1" lang="en-US" altLang="ja-JP" dirty="0" smtClean="0"/>
          </a:p>
          <a:p>
            <a:r>
              <a:rPr kumimoji="1" lang="ja-JP" altLang="en-US" dirty="0" smtClean="0"/>
              <a:t>軸が折りたたまった形から折りたたまっていない形になることで、エントロピー的には有利となり、ロタキサン全体のエントロピーロスは小さくなります。</a:t>
            </a:r>
            <a:endParaRPr kumimoji="1" lang="en-US" altLang="ja-JP" dirty="0" smtClean="0"/>
          </a:p>
          <a:p>
            <a:r>
              <a:rPr kumimoji="1" lang="ja-JP" altLang="en-US" dirty="0" smtClean="0"/>
              <a:t>また、折りたたまった状態では、水素結合や、電荷移動相互作用が働いていると考えらます。折りたたまっていない形になり、それらの相互作用による安定化の寄与が大きく失われた結果、大きなエンタルピーロスにつながったと考えられます。</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24</a:t>
            </a:fld>
            <a:endParaRPr kumimoji="1" lang="ja-JP" altLang="en-US"/>
          </a:p>
        </p:txBody>
      </p:sp>
    </p:spTree>
    <p:extLst>
      <p:ext uri="{BB962C8B-B14F-4D97-AF65-F5344CB8AC3E}">
        <p14:creationId xmlns:p14="http://schemas.microsoft.com/office/powerpoint/2010/main" val="446739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この研究をまとめると、</a:t>
            </a:r>
            <a:endParaRPr kumimoji="1" lang="en-US" altLang="ja-JP" dirty="0" smtClean="0"/>
          </a:p>
          <a:p>
            <a:r>
              <a:rPr kumimoji="1" lang="ja-JP" altLang="en-US" dirty="0" smtClean="0"/>
              <a:t>スペーサーが長いものの方が、前向きのシャトリングでは、シャトリングが速くなり、後ろ向きのシャトリングでは遅くなるという結果が得られ、</a:t>
            </a:r>
            <a:endParaRPr kumimoji="1" lang="en-US" altLang="ja-JP" dirty="0" smtClean="0"/>
          </a:p>
          <a:p>
            <a:endParaRPr kumimoji="1" lang="en-US" altLang="ja-JP" dirty="0" smtClean="0"/>
          </a:p>
          <a:p>
            <a:r>
              <a:rPr kumimoji="1" lang="ja-JP" altLang="en-US" dirty="0" smtClean="0"/>
              <a:t>この結果は、分子機械の設計指針になるだろうと、著者らは最後に述べています。</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25</a:t>
            </a:fld>
            <a:endParaRPr kumimoji="1" lang="ja-JP" altLang="en-US"/>
          </a:p>
        </p:txBody>
      </p:sp>
    </p:spTree>
    <p:extLst>
      <p:ext uri="{BB962C8B-B14F-4D97-AF65-F5344CB8AC3E}">
        <p14:creationId xmlns:p14="http://schemas.microsoft.com/office/powerpoint/2010/main" val="3551311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しかし、問題点もあると考えられます。</a:t>
            </a:r>
            <a:endParaRPr kumimoji="1" lang="en-US" altLang="ja-JP" dirty="0" smtClean="0"/>
          </a:p>
          <a:p>
            <a:r>
              <a:rPr kumimoji="1" lang="ja-JP" altLang="en-US" dirty="0" smtClean="0"/>
              <a:t>それは、非常に柔軟であるスペーサーを用いており、スペーサーと環分子に働く水素結合などから、</a:t>
            </a:r>
            <a:endParaRPr kumimoji="1" lang="en-US" altLang="ja-JP" dirty="0" smtClean="0"/>
          </a:p>
          <a:p>
            <a:r>
              <a:rPr kumimoji="1" lang="ja-JP" altLang="en-US" dirty="0" smtClean="0"/>
              <a:t>シャトリングのメカニズムが非常に複雑になっており、得られたパラメータの評価が難しい点です。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26</a:t>
            </a:fld>
            <a:endParaRPr kumimoji="1" lang="ja-JP" altLang="en-US"/>
          </a:p>
        </p:txBody>
      </p:sp>
    </p:spTree>
    <p:extLst>
      <p:ext uri="{BB962C8B-B14F-4D97-AF65-F5344CB8AC3E}">
        <p14:creationId xmlns:p14="http://schemas.microsoft.com/office/powerpoint/2010/main" val="27921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smtClean="0">
                <a:solidFill>
                  <a:srgbClr val="FF0000"/>
                </a:solidFill>
              </a:rPr>
              <a:t>そこで私は、</a:t>
            </a:r>
            <a:endParaRPr kumimoji="1" lang="en-US" altLang="ja-JP" u="none" dirty="0" smtClean="0">
              <a:solidFill>
                <a:srgbClr val="FF0000"/>
              </a:solidFill>
            </a:endParaRPr>
          </a:p>
          <a:p>
            <a:r>
              <a:rPr kumimoji="1" lang="ja-JP" altLang="en-US" u="none" dirty="0" smtClean="0">
                <a:solidFill>
                  <a:srgbClr val="FF0000"/>
                </a:solidFill>
              </a:rPr>
              <a:t>スペーサーの長さと柔軟性がロタキサンのシャトリング運動性に及ぼす影響について調べるために、</a:t>
            </a:r>
            <a:endParaRPr kumimoji="1" lang="en-US" altLang="ja-JP" u="none" dirty="0" smtClean="0">
              <a:solidFill>
                <a:srgbClr val="FF0000"/>
              </a:solidFill>
            </a:endParaRPr>
          </a:p>
          <a:p>
            <a:r>
              <a:rPr kumimoji="1" lang="ja-JP" altLang="en-US" u="none" dirty="0" smtClean="0">
                <a:solidFill>
                  <a:srgbClr val="FF0000"/>
                </a:solidFill>
              </a:rPr>
              <a:t>折りたたまった構造をとらずにシャトリングし、複雑なメカニズムにならないと考えられる、このような構造をもったロタキサンを設計しました。</a:t>
            </a:r>
            <a:endParaRPr kumimoji="1" lang="en-US" altLang="ja-JP" u="none" dirty="0" smtClean="0">
              <a:solidFill>
                <a:srgbClr val="FF0000"/>
              </a:solidFill>
            </a:endParaRPr>
          </a:p>
          <a:p>
            <a:r>
              <a:rPr kumimoji="1" lang="ja-JP" altLang="en-US" u="none" dirty="0" smtClean="0">
                <a:solidFill>
                  <a:srgbClr val="FF0000"/>
                </a:solidFill>
              </a:rPr>
              <a:t>スペーサーには、剛直で長さの異なるものと、それに対応する柔軟なスペーサーを導入し、</a:t>
            </a:r>
            <a:endParaRPr kumimoji="1" lang="en-US" altLang="ja-JP" u="none" dirty="0" smtClean="0">
              <a:solidFill>
                <a:srgbClr val="FF0000"/>
              </a:solidFill>
            </a:endParaRPr>
          </a:p>
          <a:p>
            <a:r>
              <a:rPr kumimoji="1" lang="ja-JP" altLang="en-US" u="none" dirty="0" smtClean="0">
                <a:solidFill>
                  <a:srgbClr val="FF0000"/>
                </a:solidFill>
              </a:rPr>
              <a:t>そのシャトリング運動性を調べています。</a:t>
            </a:r>
            <a:endParaRPr kumimoji="1" lang="en-US" altLang="ja-JP" u="none" dirty="0" smtClean="0">
              <a:solidFill>
                <a:srgbClr val="FF0000"/>
              </a:solidFill>
            </a:endParaRPr>
          </a:p>
          <a:p>
            <a:endParaRPr kumimoji="1" lang="en-US" altLang="ja-JP" u="none" dirty="0" smtClean="0">
              <a:solidFill>
                <a:srgbClr val="FF0000"/>
              </a:solidFill>
            </a:endParaRPr>
          </a:p>
          <a:p>
            <a:r>
              <a:rPr kumimoji="1" lang="ja-JP" altLang="en-US" u="none" dirty="0" smtClean="0">
                <a:solidFill>
                  <a:srgbClr val="FF0000"/>
                </a:solidFill>
              </a:rPr>
              <a:t>以上となります</a:t>
            </a:r>
            <a:endParaRPr kumimoji="1" lang="en-US" altLang="ja-JP" u="none" dirty="0" smtClean="0">
              <a:solidFill>
                <a:srgbClr val="FF0000"/>
              </a:solidFill>
            </a:endParaRPr>
          </a:p>
          <a:p>
            <a:r>
              <a:rPr kumimoji="1" lang="ja-JP" altLang="en-US" u="none" dirty="0" smtClean="0">
                <a:solidFill>
                  <a:srgbClr val="FF0000"/>
                </a:solidFill>
              </a:rPr>
              <a:t>ありがとうございました。</a:t>
            </a:r>
            <a:endParaRPr kumimoji="1" lang="en-US" altLang="ja-JP" u="none" dirty="0" smtClean="0">
              <a:solidFill>
                <a:srgbClr val="FF0000"/>
              </a:solidFill>
            </a:endParaRPr>
          </a:p>
          <a:p>
            <a:endParaRPr kumimoji="1" lang="en-US" altLang="ja-JP" u="none" dirty="0" smtClean="0">
              <a:solidFill>
                <a:srgbClr val="FF0000"/>
              </a:solidFill>
            </a:endParaRPr>
          </a:p>
          <a:p>
            <a:endParaRPr kumimoji="1" lang="en-US" altLang="ja-JP" u="none" dirty="0" smtClean="0"/>
          </a:p>
          <a:p>
            <a:endParaRPr kumimoji="1" lang="en-US" altLang="ja-JP" u="sng" dirty="0" smtClean="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27</a:t>
            </a:fld>
            <a:endParaRPr kumimoji="1" lang="ja-JP" altLang="en-US"/>
          </a:p>
        </p:txBody>
      </p:sp>
    </p:spTree>
    <p:extLst>
      <p:ext uri="{BB962C8B-B14F-4D97-AF65-F5344CB8AC3E}">
        <p14:creationId xmlns:p14="http://schemas.microsoft.com/office/powerpoint/2010/main" val="970004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28</a:t>
            </a:fld>
            <a:endParaRPr kumimoji="1" lang="ja-JP" altLang="en-US"/>
          </a:p>
        </p:txBody>
      </p:sp>
    </p:spTree>
    <p:extLst>
      <p:ext uri="{BB962C8B-B14F-4D97-AF65-F5344CB8AC3E}">
        <p14:creationId xmlns:p14="http://schemas.microsoft.com/office/powerpoint/2010/main" val="1896966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こからはロタキサンの応用例、応用に向けた研究例を紹介します。まず紹介するのは、最近報告された自己修復する塗料です。塗料中にポリロタキサン、つまり多数の軸分子あるいは環分子から構成されるロタキサン、が含まれているというものです。従来の塗料は外部から力をかける、つまり結合が引っ張られると、その結合がちぎれ、これがものの表面に傷がつく原因となります。一方、ポリロタキサンを含んだ塗料では、引っ張ったとしてもロタキサン中の環分子が一時的に移動するだけで、結合がちぎれるということはありません。このため表面に傷がつかず、もとに戻るつまり自己修復するという今までの塗料にはない新しい機能をもった塗料であるといえます。今までは自動車塗料にしか用いられていませんでしたが、最近スマホケースとしての販売もしているようです。</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29</a:t>
            </a:fld>
            <a:endParaRPr kumimoji="1" lang="ja-JP" altLang="en-US"/>
          </a:p>
        </p:txBody>
      </p:sp>
    </p:spTree>
    <p:extLst>
      <p:ext uri="{BB962C8B-B14F-4D97-AF65-F5344CB8AC3E}">
        <p14:creationId xmlns:p14="http://schemas.microsoft.com/office/powerpoint/2010/main" val="198028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ペダーセンによるクラウンエーテルの合成、</a:t>
            </a:r>
            <a:endParaRPr kumimoji="1" lang="en-US" altLang="ja-JP" dirty="0" smtClean="0"/>
          </a:p>
          <a:p>
            <a:r>
              <a:rPr kumimoji="1" lang="ja-JP" altLang="en-US" dirty="0" smtClean="0"/>
              <a:t>それに続くクラムによる</a:t>
            </a:r>
            <a:endParaRPr kumimoji="1" lang="en-US" altLang="ja-JP" dirty="0" smtClean="0"/>
          </a:p>
          <a:p>
            <a:r>
              <a:rPr kumimoji="1" lang="ja-JP" altLang="en-US" dirty="0" smtClean="0"/>
              <a:t>ホストゲスト化学および</a:t>
            </a:r>
            <a:endParaRPr kumimoji="1" lang="en-US" altLang="ja-JP" dirty="0" smtClean="0"/>
          </a:p>
          <a:p>
            <a:r>
              <a:rPr kumimoji="1" lang="ja-JP" altLang="en-US" dirty="0" smtClean="0"/>
              <a:t>レーンによる超分子化学</a:t>
            </a:r>
            <a:endParaRPr kumimoji="1" lang="en-US" altLang="ja-JP" dirty="0" smtClean="0"/>
          </a:p>
          <a:p>
            <a:r>
              <a:rPr kumimoji="1" lang="ja-JP" altLang="en-US" dirty="0" smtClean="0"/>
              <a:t>の提唱と展開は</a:t>
            </a:r>
            <a:endParaRPr kumimoji="1" lang="en-US" altLang="ja-JP" dirty="0" smtClean="0"/>
          </a:p>
          <a:p>
            <a:r>
              <a:rPr kumimoji="1" lang="ja-JP" altLang="en-US" dirty="0" smtClean="0"/>
              <a:t>分子の集合体を扱う化学技術を進歩させ、</a:t>
            </a:r>
            <a:endParaRPr kumimoji="1" lang="en-US" altLang="ja-JP" dirty="0" smtClean="0"/>
          </a:p>
          <a:p>
            <a:r>
              <a:rPr kumimoji="1" lang="ja-JP" altLang="en-US" dirty="0" smtClean="0"/>
              <a:t>分子機械の発展に大きく貢献しました。</a:t>
            </a:r>
            <a:endParaRPr kumimoji="1" lang="en-US" altLang="ja-JP" dirty="0" smtClean="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3</a:t>
            </a:fld>
            <a:endParaRPr kumimoji="1" lang="ja-JP" altLang="en-US"/>
          </a:p>
        </p:txBody>
      </p:sp>
    </p:spTree>
    <p:extLst>
      <p:ext uri="{BB962C8B-B14F-4D97-AF65-F5344CB8AC3E}">
        <p14:creationId xmlns:p14="http://schemas.microsoft.com/office/powerpoint/2010/main" val="2081024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30</a:t>
            </a:fld>
            <a:endParaRPr kumimoji="1" lang="ja-JP" altLang="en-US"/>
          </a:p>
        </p:txBody>
      </p:sp>
    </p:spTree>
    <p:extLst>
      <p:ext uri="{BB962C8B-B14F-4D97-AF65-F5344CB8AC3E}">
        <p14:creationId xmlns:p14="http://schemas.microsoft.com/office/powerpoint/2010/main" val="3991964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aseline="0" dirty="0" smtClean="0"/>
          </a:p>
        </p:txBody>
      </p:sp>
      <p:sp>
        <p:nvSpPr>
          <p:cNvPr id="4" name="Slide Number Placeholder 3"/>
          <p:cNvSpPr>
            <a:spLocks noGrp="1"/>
          </p:cNvSpPr>
          <p:nvPr>
            <p:ph type="sldNum" sz="quarter" idx="10"/>
          </p:nvPr>
        </p:nvSpPr>
        <p:spPr/>
        <p:txBody>
          <a:bodyPr/>
          <a:lstStyle/>
          <a:p>
            <a:fld id="{7CDA2EA2-969C-4318-AA82-D2771D2EF971}" type="slidenum">
              <a:rPr lang="en-AU" smtClean="0"/>
              <a:t>31</a:t>
            </a:fld>
            <a:endParaRPr lang="en-AU"/>
          </a:p>
        </p:txBody>
      </p:sp>
    </p:spTree>
    <p:extLst>
      <p:ext uri="{BB962C8B-B14F-4D97-AF65-F5344CB8AC3E}">
        <p14:creationId xmlns:p14="http://schemas.microsoft.com/office/powerpoint/2010/main" val="2116017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dirty="0" smtClean="0"/>
              <a:t>カン、ストッダートらは、シクロビスパラコートパラフェニレン環分子と</a:t>
            </a:r>
            <a:endParaRPr lang="en-US" altLang="ja-JP" sz="1200" dirty="0" smtClean="0"/>
          </a:p>
          <a:p>
            <a:r>
              <a:rPr lang="en-US" altLang="ja-JP" sz="1200" dirty="0" smtClean="0"/>
              <a:t>2</a:t>
            </a:r>
            <a:r>
              <a:rPr lang="ja-JP" altLang="en-US" sz="1200" dirty="0" err="1" smtClean="0"/>
              <a:t>つの</a:t>
            </a:r>
            <a:r>
              <a:rPr lang="ja-JP" altLang="en-US" sz="1200" dirty="0" smtClean="0"/>
              <a:t>ジオキシナフタレンステーションが、この様に、３つの異なるスペーサーで結ばれた、軸分子</a:t>
            </a:r>
            <a:endParaRPr lang="en-US" altLang="ja-JP" sz="1200" dirty="0" smtClean="0"/>
          </a:p>
          <a:p>
            <a:r>
              <a:rPr lang="ja-JP" altLang="en-US" sz="1200" dirty="0" smtClean="0"/>
              <a:t>からなる左右対称型ロタキサンについて、そのシャトリング運動性を調べております。</a:t>
            </a:r>
            <a:endParaRPr lang="en-US" altLang="ja-JP" sz="1200" dirty="0" smtClean="0"/>
          </a:p>
          <a:p>
            <a:endParaRPr lang="en-US" altLang="ja-JP" sz="1200" baseline="0" dirty="0" smtClean="0"/>
          </a:p>
          <a:p>
            <a:r>
              <a:rPr lang="ja-JP" altLang="en-US" sz="1200" baseline="0" dirty="0" smtClean="0"/>
              <a:t>彼らは、</a:t>
            </a:r>
            <a:r>
              <a:rPr kumimoji="1" lang="ja-JP" altLang="en-US" dirty="0" smtClean="0">
                <a:sym typeface="Wingdings" panose="05000000000000000000" pitchFamily="2" charset="2"/>
              </a:rPr>
              <a:t></a:t>
            </a:r>
            <a:r>
              <a:rPr lang="ja-JP" altLang="en-US" sz="1200" baseline="0" dirty="0" smtClean="0"/>
              <a:t>テトラエチレングリコールのみから成るスペーサーを用いた場合の</a:t>
            </a:r>
            <a:endParaRPr lang="en-US" altLang="ja-JP" sz="1200" baseline="0" dirty="0" smtClean="0"/>
          </a:p>
          <a:p>
            <a:r>
              <a:rPr kumimoji="1" lang="ja-JP" altLang="en-US" dirty="0" smtClean="0">
                <a:sym typeface="Wingdings" panose="05000000000000000000" pitchFamily="2" charset="2"/>
              </a:rPr>
              <a:t></a:t>
            </a:r>
            <a:r>
              <a:rPr lang="ja-JP" altLang="en-US" sz="1200" baseline="0" dirty="0" smtClean="0"/>
              <a:t>大きな負の活性化エントロピーに言及して、</a:t>
            </a:r>
            <a:endParaRPr lang="en-US" altLang="ja-JP" sz="1200" baseline="0" dirty="0" smtClean="0"/>
          </a:p>
          <a:p>
            <a:endParaRPr lang="en-US" altLang="ja-JP"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smtClean="0"/>
              <a:t>おそらく、遷移状態ではスペーサーの自由度が環分子により、大きく制限されるため、</a:t>
            </a:r>
            <a:endParaRPr lang="en-US" altLang="ja-JP"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smtClean="0"/>
              <a:t>大きなエントロピーロスが生じているのだろうと報告しています。</a:t>
            </a:r>
            <a:endParaRPr lang="en-US" altLang="ja-JP" sz="1200" baseline="0" dirty="0" smtClean="0"/>
          </a:p>
          <a:p>
            <a:endParaRPr lang="en-US" altLang="ja-JP" sz="1200" baseline="0" dirty="0" smtClean="0"/>
          </a:p>
          <a:p>
            <a:r>
              <a:rPr lang="ja-JP" altLang="en-US" sz="1200" baseline="0" dirty="0" smtClean="0"/>
              <a:t>しかし、これら</a:t>
            </a:r>
            <a:r>
              <a:rPr lang="en-US" altLang="ja-JP" sz="1200" baseline="0" dirty="0" smtClean="0"/>
              <a:t>3</a:t>
            </a:r>
            <a:r>
              <a:rPr lang="ja-JP" altLang="en-US" sz="1200" baseline="0" dirty="0" err="1" smtClean="0"/>
              <a:t>つの</a:t>
            </a:r>
            <a:r>
              <a:rPr lang="ja-JP" altLang="en-US" sz="1200" baseline="0" dirty="0" smtClean="0"/>
              <a:t>スペーサーは長さ、柔軟性、形状が互いに大きく異なり、</a:t>
            </a:r>
            <a:endParaRPr lang="en-US" altLang="ja-JP" sz="1200" baseline="0" dirty="0" smtClean="0"/>
          </a:p>
          <a:p>
            <a:r>
              <a:rPr lang="ja-JP" altLang="en-US" sz="1200" baseline="0" dirty="0" smtClean="0"/>
              <a:t>直接比較するのは困難です。</a:t>
            </a:r>
            <a:endParaRPr lang="en-US" altLang="ja-JP" sz="1200" baseline="0" dirty="0" smtClean="0"/>
          </a:p>
        </p:txBody>
      </p:sp>
      <p:sp>
        <p:nvSpPr>
          <p:cNvPr id="4" name="Slide Number Placeholder 3"/>
          <p:cNvSpPr>
            <a:spLocks noGrp="1"/>
          </p:cNvSpPr>
          <p:nvPr>
            <p:ph type="sldNum" sz="quarter" idx="10"/>
          </p:nvPr>
        </p:nvSpPr>
        <p:spPr/>
        <p:txBody>
          <a:bodyPr/>
          <a:lstStyle/>
          <a:p>
            <a:fld id="{7CDA2EA2-969C-4318-AA82-D2771D2EF971}" type="slidenum">
              <a:rPr lang="en-AU" smtClean="0"/>
              <a:t>32</a:t>
            </a:fld>
            <a:endParaRPr lang="en-AU"/>
          </a:p>
        </p:txBody>
      </p:sp>
    </p:spTree>
    <p:extLst>
      <p:ext uri="{BB962C8B-B14F-4D97-AF65-F5344CB8AC3E}">
        <p14:creationId xmlns:p14="http://schemas.microsoft.com/office/powerpoint/2010/main" val="2689068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err="1" smtClean="0"/>
              <a:t>Stoddart</a:t>
            </a:r>
            <a:r>
              <a:rPr lang="en-AU" sz="1200" baseline="0" dirty="0" smtClean="0"/>
              <a:t> and co-workers have investigated shuttling motion in [2]rotaxanes based on the recognition of this </a:t>
            </a:r>
            <a:r>
              <a:rPr lang="en-AU" sz="1200" baseline="0" dirty="0" err="1" smtClean="0"/>
              <a:t>cyclo-bis</a:t>
            </a:r>
            <a:r>
              <a:rPr lang="en-AU" sz="1200" baseline="0" dirty="0" smtClean="0"/>
              <a:t>(</a:t>
            </a:r>
            <a:r>
              <a:rPr lang="en-AU" sz="1200" baseline="0" dirty="0" err="1" smtClean="0"/>
              <a:t>paraquat</a:t>
            </a:r>
            <a:r>
              <a:rPr lang="en-AU" sz="1200" baseline="0" dirty="0" smtClean="0"/>
              <a:t>-p-</a:t>
            </a:r>
            <a:r>
              <a:rPr lang="en-AU" sz="1200" baseline="0" dirty="0" err="1" smtClean="0"/>
              <a:t>phenylene</a:t>
            </a:r>
            <a:r>
              <a:rPr lang="en-AU" sz="1200" baseline="0" dirty="0" smtClean="0"/>
              <a:t>) ring for these 1,5-dioxynapthalene units. </a:t>
            </a:r>
          </a:p>
          <a:p>
            <a:endParaRPr lang="en-AU" sz="1200" baseline="0" dirty="0" smtClean="0"/>
          </a:p>
          <a:p>
            <a:r>
              <a:rPr lang="en-AU" sz="1200" baseline="0" dirty="0" smtClean="0"/>
              <a:t>They found that the activation barrier for shuttling with these axle units was fairly similar for each, however, the enthalpic and entropic contributions were significantly different for each structure. </a:t>
            </a:r>
          </a:p>
          <a:p>
            <a:endParaRPr lang="en-AU" sz="1200" baseline="0" dirty="0" smtClean="0"/>
          </a:p>
          <a:p>
            <a:r>
              <a:rPr lang="en-AU" sz="1200" baseline="0" dirty="0" smtClean="0"/>
              <a:t>For instance, the entropic penalty for this </a:t>
            </a:r>
            <a:r>
              <a:rPr lang="en-AU" sz="1200" baseline="0" dirty="0" err="1" smtClean="0"/>
              <a:t>polyglycol</a:t>
            </a:r>
            <a:r>
              <a:rPr lang="en-AU" sz="1200" baseline="0" dirty="0" smtClean="0"/>
              <a:t> spacer was the highest </a:t>
            </a:r>
          </a:p>
          <a:p>
            <a:endParaRPr lang="en-AU"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smtClean="0"/>
              <a:t>This implies that ring shuttling is significantly influenced by axle structure.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smtClean="0"/>
              <a:t>[presumably due to the large reduction in conformational flexibility in the transition state] </a:t>
            </a:r>
          </a:p>
          <a:p>
            <a:endParaRPr lang="en-AU" sz="1200" baseline="0" dirty="0" smtClean="0"/>
          </a:p>
        </p:txBody>
      </p:sp>
      <p:sp>
        <p:nvSpPr>
          <p:cNvPr id="4" name="Slide Number Placeholder 3"/>
          <p:cNvSpPr>
            <a:spLocks noGrp="1"/>
          </p:cNvSpPr>
          <p:nvPr>
            <p:ph type="sldNum" sz="quarter" idx="10"/>
          </p:nvPr>
        </p:nvSpPr>
        <p:spPr/>
        <p:txBody>
          <a:bodyPr/>
          <a:lstStyle/>
          <a:p>
            <a:fld id="{7CDA2EA2-969C-4318-AA82-D2771D2EF971}" type="slidenum">
              <a:rPr lang="en-AU" smtClean="0"/>
              <a:t>33</a:t>
            </a:fld>
            <a:endParaRPr lang="en-AU"/>
          </a:p>
        </p:txBody>
      </p:sp>
    </p:spTree>
    <p:extLst>
      <p:ext uri="{BB962C8B-B14F-4D97-AF65-F5344CB8AC3E}">
        <p14:creationId xmlns:p14="http://schemas.microsoft.com/office/powerpoint/2010/main" val="3864237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EE90B80-3A69-44A2-8EB2-DBA7004AD028}"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50527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こちらに予想されるエネルギーダイアグラムを示しました。</a:t>
            </a:r>
            <a:endParaRPr kumimoji="1" lang="en-US" altLang="ja-JP" dirty="0" smtClean="0"/>
          </a:p>
          <a:p>
            <a:endParaRPr kumimoji="1" lang="en-US" altLang="ja-JP" dirty="0" smtClean="0"/>
          </a:p>
          <a:p>
            <a:r>
              <a:rPr kumimoji="1" lang="ja-JP" altLang="en-US" dirty="0" smtClean="0"/>
              <a:t>左が、短いスペーサー。</a:t>
            </a:r>
            <a:endParaRPr kumimoji="1" lang="en-US" altLang="ja-JP" dirty="0" smtClean="0"/>
          </a:p>
          <a:p>
            <a:r>
              <a:rPr kumimoji="1" lang="ja-JP" altLang="en-US" dirty="0" smtClean="0"/>
              <a:t>右が長いスペーサ</a:t>
            </a:r>
            <a:r>
              <a:rPr kumimoji="1" lang="en-US" altLang="ja-JP" dirty="0" smtClean="0"/>
              <a:t>-</a:t>
            </a:r>
            <a:r>
              <a:rPr kumimoji="1" lang="ja-JP" altLang="en-US" dirty="0" smtClean="0"/>
              <a:t>のものです。</a:t>
            </a:r>
            <a:endParaRPr kumimoji="1" lang="en-US" altLang="ja-JP" dirty="0" smtClean="0"/>
          </a:p>
          <a:p>
            <a:endParaRPr kumimoji="1" lang="en-US" altLang="ja-JP" dirty="0" smtClean="0"/>
          </a:p>
          <a:p>
            <a:r>
              <a:rPr kumimoji="1" lang="ja-JP" altLang="en-US" dirty="0" smtClean="0"/>
              <a:t>最もエネルギー的に安定なのは、どちらのスペーサーの場合も輪とステーションが水素結合しているときである考えられます。</a:t>
            </a:r>
            <a:endParaRPr kumimoji="1" lang="en-US" altLang="ja-JP" dirty="0" smtClean="0"/>
          </a:p>
          <a:p>
            <a:endParaRPr kumimoji="1" lang="en-US" altLang="ja-JP" dirty="0" smtClean="0"/>
          </a:p>
          <a:p>
            <a:r>
              <a:rPr kumimoji="1" lang="ja-JP" altLang="en-US" dirty="0" smtClean="0"/>
              <a:t>一方、最も不安定になるのは、どちらのスペーサーの場合も輪とステーションの水素結合がきれ、輪が嵩高いフェニレン上を通る時だと考えられます。</a:t>
            </a:r>
            <a:endParaRPr kumimoji="1" lang="en-US" altLang="ja-JP" dirty="0" smtClean="0"/>
          </a:p>
          <a:p>
            <a:endParaRPr kumimoji="1" lang="en-US" altLang="ja-JP" dirty="0" smtClean="0"/>
          </a:p>
          <a:p>
            <a:endParaRPr kumimoji="1" lang="en-US" altLang="ja-JP" dirty="0" smtClean="0"/>
          </a:p>
          <a:p>
            <a:r>
              <a:rPr kumimoji="1" lang="ja-JP" altLang="en-US" dirty="0" smtClean="0"/>
              <a:t>輪がスペーサー上を通るとき、輪とスペーサー間に特別に相互作用が働かなければ、</a:t>
            </a:r>
            <a:endParaRPr kumimoji="1" lang="en-US" altLang="ja-JP" dirty="0" smtClean="0"/>
          </a:p>
          <a:p>
            <a:r>
              <a:rPr kumimoji="1" lang="ja-JP" altLang="en-US" dirty="0" smtClean="0"/>
              <a:t>輪がフェニレン上を通過したときよりも不安定になることはないと考えられるので</a:t>
            </a:r>
            <a:endParaRPr kumimoji="1" lang="en-US" altLang="ja-JP" dirty="0" smtClean="0"/>
          </a:p>
          <a:p>
            <a:r>
              <a:rPr kumimoji="1" lang="ja-JP" altLang="en-US" dirty="0" smtClean="0"/>
              <a:t>エネルギーダイアグラムはこのようになり、スペーサーがいくら長くなろうとも、</a:t>
            </a:r>
            <a:endParaRPr kumimoji="1" lang="en-US" altLang="ja-JP" dirty="0" smtClean="0"/>
          </a:p>
          <a:p>
            <a:r>
              <a:rPr kumimoji="1" lang="ja-JP" altLang="en-US" dirty="0" smtClean="0"/>
              <a:t>シャトリング速度はその長さに依存しないと考えられます。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35</a:t>
            </a:fld>
            <a:endParaRPr kumimoji="1" lang="ja-JP" altLang="en-US"/>
          </a:p>
        </p:txBody>
      </p:sp>
    </p:spTree>
    <p:extLst>
      <p:ext uri="{BB962C8B-B14F-4D97-AF65-F5344CB8AC3E}">
        <p14:creationId xmlns:p14="http://schemas.microsoft.com/office/powerpoint/2010/main" val="2209920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こちらに予想されるエネルギーダイアグラムを示しました。</a:t>
            </a:r>
            <a:endParaRPr kumimoji="1" lang="en-US" altLang="ja-JP" dirty="0" smtClean="0"/>
          </a:p>
          <a:p>
            <a:endParaRPr kumimoji="1" lang="en-US" altLang="ja-JP" dirty="0" smtClean="0"/>
          </a:p>
          <a:p>
            <a:r>
              <a:rPr kumimoji="1" lang="ja-JP" altLang="en-US" dirty="0" smtClean="0"/>
              <a:t>左が、剛直なスペーサー。</a:t>
            </a:r>
            <a:endParaRPr kumimoji="1" lang="en-US" altLang="ja-JP" dirty="0" smtClean="0"/>
          </a:p>
          <a:p>
            <a:r>
              <a:rPr kumimoji="1" lang="ja-JP" altLang="en-US" dirty="0" smtClean="0"/>
              <a:t>右が柔軟なスペーサーです</a:t>
            </a:r>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最もエネルギー的に安定なのは、どちらのスペーサーの場合も輪とステーションが水素結合しているときである考えられます。</a:t>
            </a:r>
            <a:endParaRPr kumimoji="1" lang="en-US" altLang="ja-JP" dirty="0" smtClean="0"/>
          </a:p>
          <a:p>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最もエネルギー的に不安定なのは剛直なスペーサーの場合、輪とステーションの水素結合がきれ、輪が嵩高いフェニレン上を通る時だと考えられます。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一方、柔軟なスペーサーでは、輪がスペーサー上を通るときに、スペーサーの自由度を制限するので、エントロピーロスが生じ、さらに不安定になります。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そのときが最も不安定になるときだと考えられるので、剛直なスペーサーのものに比べると、エネルギーバリアが大きくなり、シャトリングが遅くなったと考えられます。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36</a:t>
            </a:fld>
            <a:endParaRPr kumimoji="1" lang="ja-JP" altLang="en-US"/>
          </a:p>
        </p:txBody>
      </p:sp>
    </p:spTree>
    <p:extLst>
      <p:ext uri="{BB962C8B-B14F-4D97-AF65-F5344CB8AC3E}">
        <p14:creationId xmlns:p14="http://schemas.microsoft.com/office/powerpoint/2010/main" val="3100048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ここに合成ルートの例を示しました。</a:t>
            </a:r>
            <a:endParaRPr kumimoji="1" lang="en-US" altLang="ja-JP" dirty="0" smtClean="0"/>
          </a:p>
          <a:p>
            <a:endParaRPr kumimoji="1" lang="en-US" altLang="ja-JP" dirty="0" smtClean="0"/>
          </a:p>
          <a:p>
            <a:r>
              <a:rPr kumimoji="1" lang="ja-JP" altLang="en-US" dirty="0" smtClean="0"/>
              <a:t>スペーサーは柔軟なブチレンを含んでいます。</a:t>
            </a:r>
            <a:endParaRPr kumimoji="1" lang="en-US" altLang="ja-JP" dirty="0" smtClean="0"/>
          </a:p>
          <a:p>
            <a:endParaRPr kumimoji="1" lang="en-US" altLang="ja-JP" dirty="0" smtClean="0"/>
          </a:p>
          <a:p>
            <a:r>
              <a:rPr kumimoji="1" lang="ja-JP" altLang="en-US" dirty="0" smtClean="0"/>
              <a:t>これら市販の出発物質</a:t>
            </a:r>
            <a:r>
              <a:rPr kumimoji="1" lang="en-US" altLang="ja-JP" dirty="0" smtClean="0"/>
              <a:t>1,</a:t>
            </a:r>
            <a:r>
              <a:rPr kumimoji="1" lang="en-US" altLang="ja-JP" baseline="0" dirty="0" smtClean="0"/>
              <a:t> 2</a:t>
            </a:r>
            <a:r>
              <a:rPr kumimoji="1" lang="ja-JP" altLang="en-US" dirty="0" smtClean="0"/>
              <a:t>から</a:t>
            </a:r>
            <a:r>
              <a:rPr kumimoji="1" lang="en-US" altLang="ja-JP" dirty="0" smtClean="0"/>
              <a:t>3</a:t>
            </a:r>
            <a:r>
              <a:rPr kumimoji="1" lang="ja-JP" altLang="en-US" dirty="0" smtClean="0"/>
              <a:t>段階かけて合成したこちらのアルキン３を、</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エグリントンカップリングで、ブタジイン</a:t>
            </a:r>
            <a:r>
              <a:rPr kumimoji="1" lang="en-US" altLang="ja-JP" dirty="0" smtClean="0"/>
              <a:t>4</a:t>
            </a:r>
            <a:r>
              <a:rPr kumimoji="1" lang="ja-JP" altLang="en-US" dirty="0" smtClean="0"/>
              <a:t>へ導いた後、</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a:t>
            </a:r>
            <a:r>
              <a:rPr kumimoji="1" lang="ja-JP" altLang="en-US" dirty="0" err="1" smtClean="0"/>
              <a:t>つの</a:t>
            </a:r>
            <a:r>
              <a:rPr kumimoji="1" lang="ja-JP" altLang="en-US" dirty="0" smtClean="0"/>
              <a:t>アミノ基をターシャリーブトキシカルボニル基で保護した軸分子５としました。</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この軸分子に、</a:t>
            </a:r>
            <a:r>
              <a:rPr kumimoji="1" lang="ja-JP" altLang="en-US" sz="1200" kern="1200" dirty="0" smtClean="0">
                <a:solidFill>
                  <a:schemeClr val="tx1"/>
                </a:solidFill>
                <a:latin typeface="+mn-lt"/>
                <a:ea typeface="+mn-ea"/>
                <a:cs typeface="+mn-cs"/>
              </a:rPr>
              <a:t>環分子である</a:t>
            </a:r>
            <a:r>
              <a:rPr kumimoji="1" lang="ja-JP" altLang="en-US" dirty="0" smtClean="0"/>
              <a:t>ジベンゾ</a:t>
            </a:r>
            <a:r>
              <a:rPr kumimoji="1" lang="en-US" altLang="ja-JP" dirty="0" smtClean="0"/>
              <a:t>24</a:t>
            </a:r>
            <a:r>
              <a:rPr kumimoji="1" lang="ja-JP" altLang="en-US" dirty="0" smtClean="0"/>
              <a:t>クラウン</a:t>
            </a:r>
            <a:r>
              <a:rPr kumimoji="1" lang="en-US" altLang="ja-JP" dirty="0" smtClean="0"/>
              <a:t>8</a:t>
            </a:r>
            <a:r>
              <a:rPr kumimoji="1" lang="ja-JP" altLang="en-US" dirty="0" smtClean="0"/>
              <a:t>エーテルを、作用させた後に、</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この酸無水物でストッパーをつけ、</a:t>
            </a:r>
            <a:endParaRPr kumimoji="1" lang="en-US" altLang="ja-JP" dirty="0" smtClean="0"/>
          </a:p>
          <a:p>
            <a:endParaRPr kumimoji="1" lang="en-US" altLang="ja-JP" dirty="0" smtClean="0"/>
          </a:p>
          <a:p>
            <a:r>
              <a:rPr kumimoji="1" lang="ja-JP" altLang="en-US" dirty="0" smtClean="0"/>
              <a:t>ターシャリーブトキシカルボニル基をはずし、目的のロタキサンを得ました。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37</a:t>
            </a:fld>
            <a:endParaRPr kumimoji="1" lang="ja-JP" altLang="en-US"/>
          </a:p>
        </p:txBody>
      </p:sp>
    </p:spTree>
    <p:extLst>
      <p:ext uri="{BB962C8B-B14F-4D97-AF65-F5344CB8AC3E}">
        <p14:creationId xmlns:p14="http://schemas.microsoft.com/office/powerpoint/2010/main" val="2719754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smtClean="0"/>
                  <a:t>ここにシャトリング速度定数の温度依存性から求めた</a:t>
                </a:r>
                <a:r>
                  <a:rPr lang="el-GR" altLang="ja-JP" sz="1200" i="0" u="none" strike="noStrike" dirty="0" smtClean="0">
                    <a:effectLst/>
                    <a:latin typeface="+mn-lt"/>
                  </a:rPr>
                  <a:t>Δ</a:t>
                </a:r>
                <a:r>
                  <a:rPr lang="en-AU" altLang="ja-JP" sz="1200" i="1" u="none" strike="noStrike" dirty="0" smtClean="0">
                    <a:effectLst/>
                    <a:latin typeface="+mn-lt"/>
                  </a:rPr>
                  <a:t>H</a:t>
                </a:r>
                <a:r>
                  <a:rPr lang="en-AU" altLang="ja-JP" sz="1200" i="0" u="none" strike="noStrike" baseline="30000" dirty="0" smtClean="0">
                    <a:effectLst/>
                    <a:latin typeface="+mn-lt"/>
                  </a:rPr>
                  <a:t>‡</a:t>
                </a:r>
                <a:r>
                  <a:rPr lang="en-AU" altLang="ja-JP" sz="1200" i="0" u="none" strike="noStrike" baseline="0" dirty="0" smtClean="0">
                    <a:effectLst/>
                    <a:latin typeface="+mn-lt"/>
                  </a:rPr>
                  <a:t>,</a:t>
                </a:r>
                <a:r>
                  <a:rPr lang="en-AU" altLang="ja-JP" b="0" dirty="0" smtClean="0">
                    <a:solidFill>
                      <a:srgbClr val="FF0000"/>
                    </a:solidFill>
                    <a:latin typeface="+mn-lt"/>
                    <a:ea typeface="Cambria Math"/>
                  </a:rPr>
                  <a:t> </a:t>
                </a:r>
                <a14:m>
                  <m:oMath xmlns:m="http://schemas.openxmlformats.org/officeDocument/2006/math">
                    <m:sSup>
                      <m:sSupPr>
                        <m:ctrlPr>
                          <a:rPr lang="en-AU" altLang="ja-JP" b="0" i="1" smtClean="0">
                            <a:solidFill>
                              <a:srgbClr val="FF0000"/>
                            </a:solidFill>
                            <a:latin typeface="Cambria Math" panose="02040503050406030204" pitchFamily="18" charset="0"/>
                            <a:ea typeface="Cambria Math"/>
                          </a:rPr>
                        </m:ctrlPr>
                      </m:sSupPr>
                      <m:e>
                        <m:r>
                          <a:rPr lang="el-GR" altLang="ja-JP" b="0" i="1">
                            <a:solidFill>
                              <a:srgbClr val="FF0000"/>
                            </a:solidFill>
                            <a:latin typeface="Cambria Math" panose="02040503050406030204" pitchFamily="18" charset="0"/>
                            <a:ea typeface="Cambria Math"/>
                          </a:rPr>
                          <m:t>𝛥</m:t>
                        </m:r>
                        <m:r>
                          <a:rPr lang="en-AU" altLang="ja-JP" b="0" i="1">
                            <a:solidFill>
                              <a:srgbClr val="FF0000"/>
                            </a:solidFill>
                            <a:latin typeface="Cambria Math" panose="02040503050406030204" pitchFamily="18" charset="0"/>
                            <a:ea typeface="Cambria Math"/>
                          </a:rPr>
                          <m:t>𝑆</m:t>
                        </m:r>
                      </m:e>
                      <m:sup>
                        <m:r>
                          <a:rPr lang="en-AU" altLang="ja-JP" b="0" i="1">
                            <a:solidFill>
                              <a:srgbClr val="FF0000"/>
                            </a:solidFill>
                            <a:latin typeface="Cambria Math" panose="02040503050406030204" pitchFamily="18" charset="0"/>
                            <a:ea typeface="Cambria Math"/>
                          </a:rPr>
                          <m:t>‡</m:t>
                        </m:r>
                      </m:sup>
                    </m:sSup>
                  </m:oMath>
                </a14:m>
                <a:r>
                  <a:rPr lang="en-AU" altLang="ja-JP" sz="1200" i="0" u="none" strike="noStrike" baseline="0" dirty="0" smtClean="0">
                    <a:effectLst/>
                  </a:rPr>
                  <a:t>,</a:t>
                </a:r>
                <a:r>
                  <a:rPr lang="ja-JP" altLang="en-US" sz="1200" i="0" u="none" strike="noStrike" baseline="0" dirty="0" smtClean="0">
                    <a:effectLst/>
                  </a:rPr>
                  <a:t>及び</a:t>
                </a:r>
                <a:r>
                  <a:rPr lang="en-US" altLang="ja-JP" sz="1200" i="0" u="none" strike="noStrike" baseline="0" dirty="0" smtClean="0">
                    <a:effectLst/>
                  </a:rPr>
                  <a:t>300K</a:t>
                </a:r>
                <a:r>
                  <a:rPr lang="ja-JP" altLang="en-US" sz="1200" i="0" u="none" strike="noStrike" baseline="0" dirty="0" err="1" smtClean="0">
                    <a:effectLst/>
                  </a:rPr>
                  <a:t>での</a:t>
                </a:r>
                <a14:m>
                  <m:oMath xmlns:m="http://schemas.openxmlformats.org/officeDocument/2006/math">
                    <m:sSup>
                      <m:sSupPr>
                        <m:ctrlPr>
                          <a:rPr lang="en-AU" altLang="ja-JP" b="0" i="1" smtClean="0">
                            <a:solidFill>
                              <a:srgbClr val="FF0000"/>
                            </a:solidFill>
                            <a:latin typeface="Cambria Math" panose="02040503050406030204" pitchFamily="18" charset="0"/>
                            <a:ea typeface="Cambria Math"/>
                          </a:rPr>
                        </m:ctrlPr>
                      </m:sSupPr>
                      <m:e>
                        <m:r>
                          <a:rPr lang="el-GR" altLang="ja-JP" b="0" i="1">
                            <a:solidFill>
                              <a:srgbClr val="FF0000"/>
                            </a:solidFill>
                            <a:latin typeface="Cambria Math"/>
                            <a:ea typeface="Cambria Math"/>
                          </a:rPr>
                          <m:t>𝛥</m:t>
                        </m:r>
                        <m:r>
                          <m:rPr>
                            <m:sty m:val="p"/>
                          </m:rPr>
                          <a:rPr lang="en-US" altLang="ja-JP" b="0" i="1" smtClean="0">
                            <a:solidFill>
                              <a:srgbClr val="FF0000"/>
                            </a:solidFill>
                            <a:latin typeface="Cambria Math" panose="02040503050406030204" pitchFamily="18" charset="0"/>
                            <a:ea typeface="Cambria Math"/>
                          </a:rPr>
                          <m:t>G</m:t>
                        </m:r>
                      </m:e>
                      <m:sup>
                        <m:r>
                          <a:rPr lang="en-AU" altLang="ja-JP" b="0" i="1">
                            <a:solidFill>
                              <a:srgbClr val="FF0000"/>
                            </a:solidFill>
                            <a:latin typeface="Cambria Math"/>
                            <a:ea typeface="Cambria Math"/>
                          </a:rPr>
                          <m:t>‡</m:t>
                        </m:r>
                      </m:sup>
                    </m:sSup>
                  </m:oMath>
                </a14:m>
                <a:r>
                  <a:rPr lang="ja-JP" altLang="en-US" sz="1200" i="0" u="none" strike="noStrike" baseline="0" dirty="0" smtClean="0">
                    <a:effectLst/>
                  </a:rPr>
                  <a:t>を示しました。</a:t>
                </a:r>
                <a:endParaRPr lang="en-US" altLang="ja-JP" sz="1200" i="0" u="none" strike="noStrike" baseline="0" dirty="0" smtClean="0">
                  <a:effectLst/>
                </a:endParaRPr>
              </a:p>
              <a:p>
                <a:endParaRPr kumimoji="1" lang="en-US" altLang="ja-JP" dirty="0" smtClean="0"/>
              </a:p>
              <a:p>
                <a:r>
                  <a:rPr kumimoji="1" lang="ja-JP" altLang="en-US" dirty="0" smtClean="0"/>
                  <a:t>１つのエチニレンがエチレンになった場合には、</a:t>
                </a:r>
                <a:r>
                  <a:rPr kumimoji="1" lang="ja-JP" altLang="en-US" dirty="0" smtClean="0">
                    <a:sym typeface="Wingdings" panose="05000000000000000000" pitchFamily="2" charset="2"/>
                  </a:rPr>
                  <a:t></a:t>
                </a:r>
                <a:r>
                  <a:rPr lang="el-GR" altLang="ja-JP" sz="1200" i="0" u="none" strike="noStrike" dirty="0" smtClean="0">
                    <a:effectLst/>
                    <a:latin typeface="+mn-lt"/>
                  </a:rPr>
                  <a:t>Δ</a:t>
                </a:r>
                <a:r>
                  <a:rPr lang="en-AU" altLang="ja-JP" sz="1200" i="1" u="none" strike="noStrike" dirty="0" smtClean="0">
                    <a:effectLst/>
                    <a:latin typeface="+mn-lt"/>
                  </a:rPr>
                  <a:t>H</a:t>
                </a:r>
                <a:r>
                  <a:rPr lang="en-AU" altLang="ja-JP" sz="1200" i="0" u="none" strike="noStrike" baseline="30000" dirty="0" smtClean="0">
                    <a:effectLst/>
                    <a:latin typeface="+mn-lt"/>
                  </a:rPr>
                  <a:t>‡</a:t>
                </a:r>
                <a:r>
                  <a:rPr kumimoji="1" lang="ja-JP" altLang="en-US" dirty="0" smtClean="0"/>
                  <a:t>はほぼ同じですが、</a:t>
                </a:r>
                <a:endParaRPr kumimoji="1" lang="en-US" altLang="ja-JP" dirty="0" smtClean="0"/>
              </a:p>
              <a:p>
                <a:r>
                  <a:rPr kumimoji="1" lang="ja-JP" altLang="en-US" dirty="0" smtClean="0">
                    <a:sym typeface="Wingdings" panose="05000000000000000000" pitchFamily="2" charset="2"/>
                  </a:rPr>
                  <a:t></a:t>
                </a:r>
                <a14:m>
                  <m:oMath xmlns:m="http://schemas.openxmlformats.org/officeDocument/2006/math">
                    <m:sSup>
                      <m:sSupPr>
                        <m:ctrlPr>
                          <a:rPr lang="en-AU" altLang="ja-JP" b="0" i="1" smtClean="0">
                            <a:solidFill>
                              <a:srgbClr val="FF0000"/>
                            </a:solidFill>
                            <a:latin typeface="Cambria Math" panose="02040503050406030204" pitchFamily="18" charset="0"/>
                            <a:ea typeface="Cambria Math"/>
                          </a:rPr>
                        </m:ctrlPr>
                      </m:sSupPr>
                      <m:e>
                        <m:r>
                          <a:rPr lang="el-GR" altLang="ja-JP" b="0" i="1">
                            <a:solidFill>
                              <a:srgbClr val="FF0000"/>
                            </a:solidFill>
                            <a:latin typeface="Cambria Math" panose="02040503050406030204" pitchFamily="18" charset="0"/>
                            <a:ea typeface="Cambria Math"/>
                          </a:rPr>
                          <m:t>𝛥</m:t>
                        </m:r>
                        <m:r>
                          <a:rPr lang="en-AU" altLang="ja-JP" b="0" i="1">
                            <a:solidFill>
                              <a:srgbClr val="FF0000"/>
                            </a:solidFill>
                            <a:latin typeface="Cambria Math" panose="02040503050406030204" pitchFamily="18" charset="0"/>
                            <a:ea typeface="Cambria Math"/>
                          </a:rPr>
                          <m:t>𝑆</m:t>
                        </m:r>
                      </m:e>
                      <m:sup>
                        <m:r>
                          <a:rPr lang="en-AU" altLang="ja-JP" b="0" i="1">
                            <a:solidFill>
                              <a:srgbClr val="FF0000"/>
                            </a:solidFill>
                            <a:latin typeface="Cambria Math" panose="02040503050406030204" pitchFamily="18" charset="0"/>
                            <a:ea typeface="Cambria Math"/>
                          </a:rPr>
                          <m:t>‡</m:t>
                        </m:r>
                      </m:sup>
                    </m:sSup>
                  </m:oMath>
                </a14:m>
                <a:r>
                  <a:rPr kumimoji="1" lang="ja-JP" altLang="en-US" dirty="0" err="1" smtClean="0">
                    <a:latin typeface="+mn-ea"/>
                    <a:ea typeface="+mn-ea"/>
                  </a:rPr>
                  <a:t>がよ</a:t>
                </a:r>
                <a14:m>
                  <m:oMath xmlns:m="http://schemas.openxmlformats.org/officeDocument/2006/math">
                    <m:r>
                      <a:rPr kumimoji="1" lang="ja-JP" altLang="en-US" b="0" i="1" smtClean="0">
                        <a:solidFill>
                          <a:srgbClr val="FF0000"/>
                        </a:solidFill>
                        <a:latin typeface="Cambria Math" panose="02040503050406030204" pitchFamily="18" charset="0"/>
                        <a:ea typeface="+mn-ea"/>
                      </a:rPr>
                      <m:t>り負の大きな値となり</m:t>
                    </m:r>
                    <m:r>
                      <m:rPr>
                        <m:nor/>
                      </m:rPr>
                      <a:rPr kumimoji="1" lang="ja-JP" altLang="en-US" dirty="0" smtClean="0">
                        <a:sym typeface="Wingdings" panose="05000000000000000000" pitchFamily="2" charset="2"/>
                      </a:rPr>
                      <m:t></m:t>
                    </m:r>
                    <m:sSup>
                      <m:sSupPr>
                        <m:ctrlPr>
                          <a:rPr lang="en-AU" altLang="ja-JP" b="0" i="1" smtClean="0">
                            <a:solidFill>
                              <a:srgbClr val="FF0000"/>
                            </a:solidFill>
                            <a:latin typeface="Cambria Math" panose="02040503050406030204" pitchFamily="18" charset="0"/>
                            <a:ea typeface="Cambria Math"/>
                          </a:rPr>
                        </m:ctrlPr>
                      </m:sSupPr>
                      <m:e>
                        <m:r>
                          <a:rPr lang="el-GR" altLang="ja-JP" b="0" i="1">
                            <a:solidFill>
                              <a:srgbClr val="FF0000"/>
                            </a:solidFill>
                            <a:latin typeface="Cambria Math"/>
                            <a:ea typeface="Cambria Math"/>
                          </a:rPr>
                          <m:t>𝛥</m:t>
                        </m:r>
                        <m:r>
                          <m:rPr>
                            <m:sty m:val="p"/>
                          </m:rPr>
                          <a:rPr lang="en-US" altLang="ja-JP" b="0" i="1" smtClean="0">
                            <a:solidFill>
                              <a:srgbClr val="FF0000"/>
                            </a:solidFill>
                            <a:latin typeface="Cambria Math" panose="02040503050406030204" pitchFamily="18" charset="0"/>
                            <a:ea typeface="Cambria Math"/>
                          </a:rPr>
                          <m:t>G</m:t>
                        </m:r>
                      </m:e>
                      <m:sup>
                        <m:r>
                          <a:rPr lang="en-AU" altLang="ja-JP" b="0" i="1">
                            <a:solidFill>
                              <a:srgbClr val="FF0000"/>
                            </a:solidFill>
                            <a:latin typeface="Cambria Math"/>
                            <a:ea typeface="Cambria Math"/>
                          </a:rPr>
                          <m:t>‡</m:t>
                        </m:r>
                      </m:sup>
                    </m:sSup>
                  </m:oMath>
                </a14:m>
                <a:r>
                  <a:rPr kumimoji="1" lang="ja-JP" altLang="en-US" dirty="0" smtClean="0"/>
                  <a:t>に</a:t>
                </a:r>
                <a:r>
                  <a:rPr kumimoji="1" lang="en-US" altLang="ja-JP" dirty="0" smtClean="0"/>
                  <a:t>3.6kJ/mol </a:t>
                </a:r>
                <a:r>
                  <a:rPr kumimoji="1" lang="ja-JP" altLang="en-US" dirty="0" smtClean="0"/>
                  <a:t>の差になって表れ、明らかにシャトリングが遅くなっています。</a:t>
                </a:r>
                <a:endParaRPr kumimoji="1" lang="en-US" altLang="ja-JP" dirty="0" smtClean="0"/>
              </a:p>
              <a:p>
                <a:endParaRPr kumimoji="1" lang="en-US" altLang="ja-JP" dirty="0" smtClean="0"/>
              </a:p>
              <a:p>
                <a:endParaRPr kumimoji="1" lang="en-US" altLang="ja-JP" dirty="0" smtClean="0"/>
              </a:p>
              <a:p>
                <a:r>
                  <a:rPr kumimoji="1" lang="ja-JP" altLang="en-US" dirty="0" smtClean="0"/>
                  <a:t>この２つの、離れたエチニレンが</a:t>
                </a:r>
                <a:r>
                  <a:rPr kumimoji="1" lang="en-US" altLang="ja-JP" dirty="0" smtClean="0"/>
                  <a:t>2</a:t>
                </a:r>
                <a:r>
                  <a:rPr kumimoji="1" lang="ja-JP" altLang="en-US" dirty="0" err="1" smtClean="0"/>
                  <a:t>つの</a:t>
                </a:r>
                <a:r>
                  <a:rPr kumimoji="1" lang="ja-JP" altLang="en-US" dirty="0" smtClean="0"/>
                  <a:t>エチレンになったロタキサンでは、やはり</a:t>
                </a:r>
                <a:r>
                  <a:rPr kumimoji="1" lang="ja-JP" altLang="en-US" dirty="0" smtClean="0">
                    <a:sym typeface="Wingdings" panose="05000000000000000000" pitchFamily="2" charset="2"/>
                  </a:rPr>
                  <a:t></a:t>
                </a:r>
                <a:r>
                  <a:rPr lang="el-GR" altLang="ja-JP" sz="1200" i="0" u="none" strike="noStrike" dirty="0" smtClean="0">
                    <a:effectLst/>
                    <a:latin typeface="+mn-lt"/>
                  </a:rPr>
                  <a:t>Δ</a:t>
                </a:r>
                <a:r>
                  <a:rPr lang="en-AU" altLang="ja-JP" sz="1200" i="1" u="none" strike="noStrike" dirty="0" smtClean="0">
                    <a:effectLst/>
                    <a:latin typeface="+mn-lt"/>
                  </a:rPr>
                  <a:t>H</a:t>
                </a:r>
                <a:r>
                  <a:rPr lang="en-AU" altLang="ja-JP" sz="1200" i="0" u="none" strike="noStrike" baseline="30000" dirty="0" smtClean="0">
                    <a:effectLst/>
                    <a:latin typeface="+mn-lt"/>
                  </a:rPr>
                  <a:t>‡</a:t>
                </a:r>
                <a:r>
                  <a:rPr kumimoji="1" lang="ja-JP" altLang="en-US" dirty="0" smtClean="0"/>
                  <a:t>は変わらず、</a:t>
                </a:r>
                <a:r>
                  <a:rPr kumimoji="1" lang="ja-JP" altLang="en-US" dirty="0" smtClean="0">
                    <a:sym typeface="Wingdings" panose="05000000000000000000" pitchFamily="2" charset="2"/>
                  </a:rPr>
                  <a:t></a:t>
                </a:r>
                <a14:m>
                  <m:oMath xmlns:m="http://schemas.openxmlformats.org/officeDocument/2006/math">
                    <m:sSup>
                      <m:sSupPr>
                        <m:ctrlPr>
                          <a:rPr lang="en-AU" altLang="ja-JP" b="0" i="1" smtClean="0">
                            <a:solidFill>
                              <a:srgbClr val="FF0000"/>
                            </a:solidFill>
                            <a:latin typeface="Cambria Math" panose="02040503050406030204" pitchFamily="18" charset="0"/>
                            <a:ea typeface="Cambria Math"/>
                          </a:rPr>
                        </m:ctrlPr>
                      </m:sSupPr>
                      <m:e>
                        <m:r>
                          <a:rPr lang="el-GR" altLang="ja-JP" b="0" i="1">
                            <a:solidFill>
                              <a:srgbClr val="FF0000"/>
                            </a:solidFill>
                            <a:latin typeface="Cambria Math" panose="02040503050406030204" pitchFamily="18" charset="0"/>
                            <a:ea typeface="Cambria Math"/>
                          </a:rPr>
                          <m:t>𝛥</m:t>
                        </m:r>
                        <m:r>
                          <a:rPr lang="en-AU" altLang="ja-JP" b="0" i="1">
                            <a:solidFill>
                              <a:srgbClr val="FF0000"/>
                            </a:solidFill>
                            <a:latin typeface="Cambria Math" panose="02040503050406030204" pitchFamily="18" charset="0"/>
                            <a:ea typeface="Cambria Math"/>
                          </a:rPr>
                          <m:t>𝑆</m:t>
                        </m:r>
                      </m:e>
                      <m:sup>
                        <m:r>
                          <a:rPr lang="en-AU" altLang="ja-JP" b="0" i="1">
                            <a:solidFill>
                              <a:srgbClr val="FF0000"/>
                            </a:solidFill>
                            <a:latin typeface="Cambria Math" panose="02040503050406030204" pitchFamily="18" charset="0"/>
                            <a:ea typeface="Cambria Math"/>
                          </a:rPr>
                          <m:t>‡</m:t>
                        </m:r>
                      </m:sup>
                    </m:sSup>
                    <m:r>
                      <a:rPr lang="ja-JP" altLang="en-US" b="0" i="1">
                        <a:solidFill>
                          <a:srgbClr val="FF0000"/>
                        </a:solidFill>
                        <a:latin typeface="Cambria Math" panose="02040503050406030204" pitchFamily="18" charset="0"/>
                        <a:ea typeface="+mj-ea"/>
                      </a:rPr>
                      <m:t>が</m:t>
                    </m:r>
                    <m:r>
                      <m:rPr>
                        <m:nor/>
                      </m:rPr>
                      <a:rPr kumimoji="1" lang="ja-JP" altLang="en-US" dirty="0" smtClean="0">
                        <a:latin typeface="+mj-ea"/>
                        <a:ea typeface="+mj-ea"/>
                      </a:rPr>
                      <m:t>よ</m:t>
                    </m:r>
                    <m:r>
                      <a:rPr kumimoji="1" lang="ja-JP" altLang="en-US" b="0" i="1" smtClean="0">
                        <a:solidFill>
                          <a:srgbClr val="FF0000"/>
                        </a:solidFill>
                        <a:latin typeface="Cambria Math" panose="02040503050406030204" pitchFamily="18" charset="0"/>
                        <a:ea typeface="+mj-ea"/>
                      </a:rPr>
                      <m:t>り負の大きな値となり</m:t>
                    </m:r>
                  </m:oMath>
                </a14:m>
                <a:r>
                  <a:rPr kumimoji="1" lang="ja-JP" altLang="en-US" dirty="0" smtClean="0">
                    <a:sym typeface="Wingdings" panose="05000000000000000000" pitchFamily="2" charset="2"/>
                  </a:rPr>
                  <a:t></a:t>
                </a:r>
                <a14:m>
                  <m:oMath xmlns:m="http://schemas.openxmlformats.org/officeDocument/2006/math">
                    <m:sSup>
                      <m:sSupPr>
                        <m:ctrlPr>
                          <a:rPr lang="en-AU" altLang="ja-JP" b="0" i="1" smtClean="0">
                            <a:solidFill>
                              <a:srgbClr val="FF0000"/>
                            </a:solidFill>
                            <a:latin typeface="Cambria Math" panose="02040503050406030204" pitchFamily="18" charset="0"/>
                            <a:ea typeface="Cambria Math"/>
                          </a:rPr>
                        </m:ctrlPr>
                      </m:sSupPr>
                      <m:e>
                        <m:r>
                          <a:rPr lang="el-GR" altLang="ja-JP" b="0" i="1">
                            <a:solidFill>
                              <a:srgbClr val="FF0000"/>
                            </a:solidFill>
                            <a:latin typeface="Cambria Math"/>
                            <a:ea typeface="Cambria Math"/>
                          </a:rPr>
                          <m:t>𝛥</m:t>
                        </m:r>
                        <m:r>
                          <m:rPr>
                            <m:sty m:val="p"/>
                          </m:rPr>
                          <a:rPr lang="en-US" altLang="ja-JP" b="0" i="1" smtClean="0">
                            <a:solidFill>
                              <a:srgbClr val="FF0000"/>
                            </a:solidFill>
                            <a:latin typeface="Cambria Math" panose="02040503050406030204" pitchFamily="18" charset="0"/>
                            <a:ea typeface="Cambria Math"/>
                          </a:rPr>
                          <m:t>G</m:t>
                        </m:r>
                      </m:e>
                      <m:sup>
                        <m:r>
                          <a:rPr lang="en-AU" altLang="ja-JP" b="0" i="1">
                            <a:solidFill>
                              <a:srgbClr val="FF0000"/>
                            </a:solidFill>
                            <a:latin typeface="Cambria Math"/>
                            <a:ea typeface="Cambria Math"/>
                          </a:rPr>
                          <m:t>‡</m:t>
                        </m:r>
                      </m:sup>
                    </m:sSup>
                  </m:oMath>
                </a14:m>
                <a:r>
                  <a:rPr kumimoji="1" lang="ja-JP" altLang="en-US" dirty="0" err="1" smtClean="0"/>
                  <a:t>は</a:t>
                </a:r>
                <a:r>
                  <a:rPr kumimoji="1" lang="en-US" altLang="ja-JP" dirty="0" smtClean="0"/>
                  <a:t>4.1kJ/mol</a:t>
                </a:r>
                <a:r>
                  <a:rPr kumimoji="1" lang="ja-JP" altLang="en-US" dirty="0" smtClean="0"/>
                  <a:t>もの差となりました。</a:t>
                </a:r>
                <a:endParaRPr kumimoji="1" lang="en-US" altLang="ja-JP" dirty="0" smtClean="0"/>
              </a:p>
              <a:p>
                <a:endParaRPr kumimoji="1" lang="en-US" altLang="ja-JP" dirty="0" smtClean="0"/>
              </a:p>
              <a:p>
                <a:endParaRPr kumimoji="1" lang="en-US" altLang="ja-JP" dirty="0" smtClean="0"/>
              </a:p>
              <a:p>
                <a:r>
                  <a:rPr kumimoji="1" lang="ja-JP" altLang="en-US" dirty="0" smtClean="0"/>
                  <a:t>一方、</a:t>
                </a:r>
                <a:r>
                  <a:rPr kumimoji="1" lang="en-US" altLang="ja-JP" dirty="0" smtClean="0"/>
                  <a:t>2</a:t>
                </a:r>
                <a:r>
                  <a:rPr kumimoji="1" lang="ja-JP" altLang="en-US" dirty="0" smtClean="0"/>
                  <a:t>つの、連続したエチニレンがブチレンになった場合には</a:t>
                </a:r>
                <a:r>
                  <a:rPr kumimoji="1" lang="ja-JP" altLang="en-US" dirty="0" smtClean="0">
                    <a:sym typeface="Wingdings" panose="05000000000000000000" pitchFamily="2" charset="2"/>
                  </a:rPr>
                  <a:t></a:t>
                </a:r>
                <a14:m>
                  <m:oMath xmlns:m="http://schemas.openxmlformats.org/officeDocument/2006/math">
                    <m:sSup>
                      <m:sSupPr>
                        <m:ctrlPr>
                          <a:rPr lang="en-AU" altLang="ja-JP" b="0" i="1" smtClean="0">
                            <a:solidFill>
                              <a:srgbClr val="FF0000"/>
                            </a:solidFill>
                            <a:latin typeface="Cambria Math" panose="02040503050406030204" pitchFamily="18" charset="0"/>
                            <a:ea typeface="Cambria Math"/>
                          </a:rPr>
                        </m:ctrlPr>
                      </m:sSupPr>
                      <m:e>
                        <m:r>
                          <a:rPr lang="el-GR" altLang="ja-JP" b="0" i="1">
                            <a:solidFill>
                              <a:srgbClr val="FF0000"/>
                            </a:solidFill>
                            <a:latin typeface="Cambria Math" panose="02040503050406030204" pitchFamily="18" charset="0"/>
                            <a:ea typeface="Cambria Math"/>
                          </a:rPr>
                          <m:t>𝛥</m:t>
                        </m:r>
                        <m:r>
                          <a:rPr lang="en-AU" altLang="ja-JP" b="0" i="1">
                            <a:solidFill>
                              <a:srgbClr val="FF0000"/>
                            </a:solidFill>
                            <a:latin typeface="Cambria Math" panose="02040503050406030204" pitchFamily="18" charset="0"/>
                            <a:ea typeface="Cambria Math"/>
                          </a:rPr>
                          <m:t>𝑆</m:t>
                        </m:r>
                      </m:e>
                      <m:sup>
                        <m:r>
                          <a:rPr lang="en-AU" altLang="ja-JP" b="0" i="1">
                            <a:solidFill>
                              <a:srgbClr val="FF0000"/>
                            </a:solidFill>
                            <a:latin typeface="Cambria Math" panose="02040503050406030204" pitchFamily="18" charset="0"/>
                            <a:ea typeface="Cambria Math"/>
                          </a:rPr>
                          <m:t>‡</m:t>
                        </m:r>
                      </m:sup>
                    </m:sSup>
                  </m:oMath>
                </a14:m>
                <a:r>
                  <a:rPr kumimoji="1" lang="ja-JP" altLang="en-US" dirty="0" smtClean="0">
                    <a:latin typeface="+mj-ea"/>
                    <a:ea typeface="+mj-ea"/>
                  </a:rPr>
                  <a:t>が</a:t>
                </a:r>
                <a14:m>
                  <m:oMath xmlns:m="http://schemas.openxmlformats.org/officeDocument/2006/math">
                    <m:r>
                      <m:rPr>
                        <m:nor/>
                      </m:rPr>
                      <a:rPr kumimoji="1" lang="ja-JP" altLang="en-US" dirty="0" smtClean="0">
                        <a:latin typeface="+mj-ea"/>
                        <a:ea typeface="+mj-ea"/>
                      </a:rPr>
                      <m:t>よ</m:t>
                    </m:r>
                    <m:r>
                      <a:rPr kumimoji="1" lang="ja-JP" altLang="en-US" b="0" i="1" smtClean="0">
                        <a:solidFill>
                          <a:srgbClr val="FF0000"/>
                        </a:solidFill>
                        <a:latin typeface="Cambria Math" panose="02040503050406030204" pitchFamily="18" charset="0"/>
                        <a:ea typeface="+mj-ea"/>
                      </a:rPr>
                      <m:t>り負の大きな値と</m:t>
                    </m:r>
                  </m:oMath>
                </a14:m>
                <a:r>
                  <a:rPr kumimoji="1" lang="ja-JP" altLang="en-US" dirty="0" smtClean="0">
                    <a:latin typeface="+mj-ea"/>
                    <a:ea typeface="+mj-ea"/>
                  </a:rPr>
                  <a:t>なるとともに</a:t>
                </a:r>
                <a:r>
                  <a:rPr kumimoji="1" lang="ja-JP" altLang="en-US" dirty="0" smtClean="0">
                    <a:sym typeface="Wingdings" panose="05000000000000000000" pitchFamily="2" charset="2"/>
                  </a:rPr>
                  <a:t></a:t>
                </a:r>
                <a:r>
                  <a:rPr lang="el-GR" altLang="ja-JP" sz="1200" i="0" u="none" strike="noStrike" dirty="0" smtClean="0">
                    <a:effectLst/>
                    <a:latin typeface="+mn-lt"/>
                  </a:rPr>
                  <a:t>Δ</a:t>
                </a:r>
                <a:r>
                  <a:rPr lang="en-AU" altLang="ja-JP" sz="1200" i="1" u="none" strike="noStrike" dirty="0" smtClean="0">
                    <a:effectLst/>
                    <a:latin typeface="+mn-lt"/>
                  </a:rPr>
                  <a:t>H</a:t>
                </a:r>
                <a:r>
                  <a:rPr lang="en-AU" altLang="ja-JP" sz="1200" i="0" u="none" strike="noStrike" baseline="30000" dirty="0" smtClean="0">
                    <a:effectLst/>
                    <a:latin typeface="+mn-lt"/>
                  </a:rPr>
                  <a:t>‡</a:t>
                </a:r>
                <a:r>
                  <a:rPr kumimoji="1" lang="ja-JP" altLang="en-US" dirty="0" smtClean="0"/>
                  <a:t>もより正の大きな値になり、</a:t>
                </a:r>
                <a:endParaRPr kumimoji="1" lang="en-US" altLang="ja-JP" dirty="0" smtClean="0"/>
              </a:p>
              <a:p>
                <a:r>
                  <a:rPr kumimoji="1" lang="ja-JP" altLang="en-US" dirty="0" smtClean="0"/>
                  <a:t>これらが相乗的に作用した結果</a:t>
                </a:r>
                <a14:m>
                  <m:oMath xmlns:m="http://schemas.openxmlformats.org/officeDocument/2006/math">
                    <m:sSup>
                      <m:sSupPr>
                        <m:ctrlPr>
                          <a:rPr lang="en-AU" altLang="ja-JP" b="0" i="1" smtClean="0">
                            <a:solidFill>
                              <a:srgbClr val="FF0000"/>
                            </a:solidFill>
                            <a:latin typeface="Cambria Math" panose="02040503050406030204" pitchFamily="18" charset="0"/>
                            <a:ea typeface="Cambria Math"/>
                          </a:rPr>
                        </m:ctrlPr>
                      </m:sSupPr>
                      <m:e>
                        <m:r>
                          <m:rPr>
                            <m:nor/>
                          </m:rPr>
                          <a:rPr kumimoji="1" lang="ja-JP" altLang="en-US" dirty="0" smtClean="0">
                            <a:sym typeface="Wingdings" panose="05000000000000000000" pitchFamily="2" charset="2"/>
                          </a:rPr>
                          <m:t></m:t>
                        </m:r>
                        <m:r>
                          <a:rPr lang="el-GR" altLang="ja-JP" b="0" i="1">
                            <a:solidFill>
                              <a:srgbClr val="FF0000"/>
                            </a:solidFill>
                            <a:latin typeface="Cambria Math"/>
                            <a:ea typeface="Cambria Math"/>
                          </a:rPr>
                          <m:t>𝛥</m:t>
                        </m:r>
                        <m:r>
                          <m:rPr>
                            <m:sty m:val="p"/>
                          </m:rPr>
                          <a:rPr lang="en-US" altLang="ja-JP" b="0" i="1" smtClean="0">
                            <a:solidFill>
                              <a:srgbClr val="FF0000"/>
                            </a:solidFill>
                            <a:latin typeface="Cambria Math" panose="02040503050406030204" pitchFamily="18" charset="0"/>
                            <a:ea typeface="Cambria Math"/>
                          </a:rPr>
                          <m:t>G</m:t>
                        </m:r>
                      </m:e>
                      <m:sup>
                        <m:r>
                          <a:rPr lang="en-AU" altLang="ja-JP" b="0" i="1">
                            <a:solidFill>
                              <a:srgbClr val="FF0000"/>
                            </a:solidFill>
                            <a:latin typeface="Cambria Math"/>
                            <a:ea typeface="Cambria Math"/>
                          </a:rPr>
                          <m:t>‡</m:t>
                        </m:r>
                      </m:sup>
                    </m:sSup>
                  </m:oMath>
                </a14:m>
                <a:r>
                  <a:rPr kumimoji="1" lang="ja-JP" altLang="en-US" dirty="0" smtClean="0"/>
                  <a:t>は</a:t>
                </a:r>
                <a:r>
                  <a:rPr kumimoji="1" lang="en-US" altLang="ja-JP" dirty="0" smtClean="0"/>
                  <a:t>5.5kJ/mol</a:t>
                </a:r>
                <a:r>
                  <a:rPr kumimoji="1" lang="ja-JP" altLang="en-US" dirty="0" smtClean="0"/>
                  <a:t>の大きな差となりました。</a:t>
                </a:r>
                <a:endParaRPr kumimoji="1" lang="en-US" altLang="ja-JP" dirty="0" smtClean="0"/>
              </a:p>
              <a:p>
                <a:endParaRPr kumimoji="1" lang="en-US" altLang="ja-JP" dirty="0" smtClean="0"/>
              </a:p>
              <a:p>
                <a:r>
                  <a:rPr kumimoji="1" lang="ja-JP" altLang="en-US" dirty="0" smtClean="0"/>
                  <a:t>この様にスペーサーに柔軟性をもたせると、</a:t>
                </a:r>
                <a:r>
                  <a:rPr kumimoji="1" lang="ja-JP" altLang="en-US" sz="1200" kern="1200" dirty="0" smtClean="0">
                    <a:solidFill>
                      <a:schemeClr val="tx1"/>
                    </a:solidFill>
                    <a:latin typeface="+mn-lt"/>
                    <a:ea typeface="+mn-ea"/>
                    <a:cs typeface="+mn-cs"/>
                  </a:rPr>
                  <a:t>環</a:t>
                </a:r>
                <a:r>
                  <a:rPr kumimoji="1" lang="ja-JP" altLang="en-US" dirty="0" smtClean="0"/>
                  <a:t>分子のシャトリングの際に、より大きな</a:t>
                </a:r>
                <a:r>
                  <a:rPr kumimoji="1" lang="ja-JP" altLang="en-US" u="none" dirty="0" smtClean="0"/>
                  <a:t>エントロピーロスが生じ、</a:t>
                </a:r>
                <a:r>
                  <a:rPr kumimoji="1" lang="ja-JP" altLang="en-US" dirty="0" smtClean="0"/>
                  <a:t>シャトリングが遅くなることが分かりました。</a:t>
                </a:r>
                <a:endParaRPr kumimoji="1" lang="en-US" altLang="ja-JP" dirty="0" smtClean="0"/>
              </a:p>
              <a:p>
                <a:endParaRPr kumimoji="1" lang="en-US" altLang="ja-JP" dirty="0" smtClean="0"/>
              </a:p>
            </p:txBody>
          </p:sp>
        </mc:Choice>
        <mc:Fallback xmlns="">
          <p:sp>
            <p:nvSpPr>
              <p:cNvPr id="3" name="ノート プレースホルダー 2"/>
              <p:cNvSpPr>
                <a:spLocks noGrp="1"/>
              </p:cNvSpPr>
              <p:nvPr>
                <p:ph type="body" idx="1"/>
              </p:nvPr>
            </p:nvSpPr>
            <p:spPr/>
            <p:txBody>
              <a:bodyPr/>
              <a:lstStyle/>
              <a:p>
                <a:r>
                  <a:rPr kumimoji="1" lang="ja-JP" altLang="en-US" dirty="0" smtClean="0"/>
                  <a:t>ここに各々</a:t>
                </a:r>
                <a:r>
                  <a:rPr kumimoji="1" lang="ja-JP" altLang="en-US" dirty="0" smtClean="0"/>
                  <a:t>の</a:t>
                </a:r>
                <a:r>
                  <a:rPr kumimoji="1" lang="ja-JP" altLang="en-US" dirty="0" smtClean="0"/>
                  <a:t>ロタキサンのスペーサーの構造と</a:t>
                </a:r>
                <a:r>
                  <a:rPr lang="el-GR" altLang="ja-JP" sz="1200" i="0" u="none" strike="noStrike" dirty="0" smtClean="0">
                    <a:effectLst/>
                    <a:latin typeface="+mn-lt"/>
                  </a:rPr>
                  <a:t>Δ</a:t>
                </a:r>
                <a:r>
                  <a:rPr lang="en-AU" altLang="ja-JP" sz="1200" i="1" u="none" strike="noStrike" dirty="0" smtClean="0">
                    <a:effectLst/>
                    <a:latin typeface="+mn-lt"/>
                  </a:rPr>
                  <a:t>H</a:t>
                </a:r>
                <a:r>
                  <a:rPr lang="en-AU" altLang="ja-JP" sz="1200" i="0" u="none" strike="noStrike" baseline="30000" dirty="0" smtClean="0">
                    <a:effectLst/>
                    <a:latin typeface="+mn-lt"/>
                  </a:rPr>
                  <a:t>‡</a:t>
                </a:r>
                <a:r>
                  <a:rPr lang="en-AU" altLang="ja-JP" sz="1200" i="0" u="none" strike="noStrike" baseline="0" dirty="0" smtClean="0">
                    <a:effectLst/>
                    <a:latin typeface="+mn-lt"/>
                  </a:rPr>
                  <a:t>,</a:t>
                </a:r>
                <a:r>
                  <a:rPr lang="en-AU" altLang="ja-JP" b="0" dirty="0" smtClean="0">
                    <a:solidFill>
                      <a:srgbClr val="FF0000"/>
                    </a:solidFill>
                    <a:latin typeface="+mn-lt"/>
                    <a:ea typeface="Cambria Math"/>
                  </a:rPr>
                  <a:t> </a:t>
                </a:r>
                <a:r>
                  <a:rPr lang="en-AU" altLang="ja-JP" b="0" i="0" smtClean="0">
                    <a:solidFill>
                      <a:srgbClr val="FF0000"/>
                    </a:solidFill>
                    <a:latin typeface="+mn-lt"/>
                    <a:ea typeface="Cambria Math"/>
                  </a:rPr>
                  <a:t>〖</a:t>
                </a:r>
                <a:r>
                  <a:rPr lang="el-GR" altLang="ja-JP" b="0" i="0">
                    <a:solidFill>
                      <a:srgbClr val="FF0000"/>
                    </a:solidFill>
                    <a:latin typeface="+mn-lt"/>
                    <a:ea typeface="Cambria Math"/>
                  </a:rPr>
                  <a:t>𝛥</a:t>
                </a:r>
                <a:r>
                  <a:rPr lang="en-AU" altLang="ja-JP" b="0" i="0">
                    <a:solidFill>
                      <a:srgbClr val="FF0000"/>
                    </a:solidFill>
                    <a:latin typeface="+mn-lt"/>
                    <a:ea typeface="Cambria Math"/>
                  </a:rPr>
                  <a:t>𝑆</a:t>
                </a:r>
                <a:r>
                  <a:rPr lang="en-AU" altLang="ja-JP" b="0" i="0" smtClean="0">
                    <a:solidFill>
                      <a:srgbClr val="FF0000"/>
                    </a:solidFill>
                    <a:latin typeface="+mn-lt"/>
                    <a:ea typeface="Cambria Math"/>
                  </a:rPr>
                  <a:t>〗^</a:t>
                </a:r>
                <a:r>
                  <a:rPr lang="en-AU" altLang="ja-JP" b="0" i="0">
                    <a:solidFill>
                      <a:srgbClr val="FF0000"/>
                    </a:solidFill>
                    <a:latin typeface="+mn-lt"/>
                    <a:ea typeface="Cambria Math"/>
                  </a:rPr>
                  <a:t>‡</a:t>
                </a:r>
                <a:r>
                  <a:rPr lang="en-AU" altLang="ja-JP" sz="1200" i="0" u="none" strike="noStrike" baseline="0" dirty="0" smtClean="0">
                    <a:effectLst/>
                  </a:rPr>
                  <a:t>,</a:t>
                </a:r>
                <a:r>
                  <a:rPr lang="ja-JP" altLang="en-US" sz="1200" i="0" u="none" strike="noStrike" baseline="0" dirty="0" smtClean="0">
                    <a:effectLst/>
                  </a:rPr>
                  <a:t>及び</a:t>
                </a:r>
                <a:r>
                  <a:rPr lang="en-US" altLang="ja-JP" sz="1200" i="0" u="none" strike="noStrike" baseline="0" dirty="0" smtClean="0">
                    <a:effectLst/>
                  </a:rPr>
                  <a:t>300K</a:t>
                </a:r>
                <a:r>
                  <a:rPr lang="ja-JP" altLang="en-US" sz="1200" i="0" u="none" strike="noStrike" baseline="0" dirty="0" err="1" smtClean="0">
                    <a:effectLst/>
                  </a:rPr>
                  <a:t>での</a:t>
                </a:r>
                <a:r>
                  <a:rPr lang="en-AU" altLang="ja-JP" b="0" i="0" smtClean="0">
                    <a:solidFill>
                      <a:srgbClr val="FF0000"/>
                    </a:solidFill>
                    <a:latin typeface="Cambria Math" panose="02040503050406030204" pitchFamily="18" charset="0"/>
                    <a:ea typeface="Cambria Math"/>
                  </a:rPr>
                  <a:t>〖</a:t>
                </a:r>
                <a:r>
                  <a:rPr lang="el-GR" altLang="ja-JP" b="0" i="0">
                    <a:solidFill>
                      <a:srgbClr val="FF0000"/>
                    </a:solidFill>
                    <a:latin typeface="Cambria Math"/>
                    <a:ea typeface="Cambria Math"/>
                  </a:rPr>
                  <a:t>𝛥</a:t>
                </a:r>
                <a:r>
                  <a:rPr lang="en-US" altLang="ja-JP" b="0" i="0" smtClean="0">
                    <a:solidFill>
                      <a:srgbClr val="FF0000"/>
                    </a:solidFill>
                    <a:latin typeface="Cambria Math" panose="02040503050406030204" pitchFamily="18" charset="0"/>
                    <a:ea typeface="Cambria Math"/>
                  </a:rPr>
                  <a:t>G</a:t>
                </a:r>
                <a:r>
                  <a:rPr lang="en-AU" altLang="ja-JP" b="0" i="0" smtClean="0">
                    <a:solidFill>
                      <a:srgbClr val="FF0000"/>
                    </a:solidFill>
                    <a:latin typeface="Cambria Math" panose="02040503050406030204" pitchFamily="18" charset="0"/>
                    <a:ea typeface="Cambria Math"/>
                  </a:rPr>
                  <a:t>〗^</a:t>
                </a:r>
                <a:r>
                  <a:rPr lang="en-AU" altLang="ja-JP" b="0" i="0">
                    <a:solidFill>
                      <a:srgbClr val="FF0000"/>
                    </a:solidFill>
                    <a:latin typeface="Cambria Math"/>
                    <a:ea typeface="Cambria Math"/>
                  </a:rPr>
                  <a:t>‡</a:t>
                </a:r>
                <a:r>
                  <a:rPr lang="ja-JP" altLang="en-US" sz="1200" i="0" u="none" strike="noStrike" baseline="0" dirty="0" smtClean="0">
                    <a:effectLst/>
                  </a:rPr>
                  <a:t>を示しました。</a:t>
                </a:r>
                <a:endParaRPr lang="en-US" altLang="ja-JP" sz="1200" i="0" u="none" strike="noStrike" baseline="0" dirty="0" smtClean="0">
                  <a:effectLst/>
                </a:endParaRPr>
              </a:p>
              <a:p>
                <a:endParaRPr kumimoji="1" lang="en-US" altLang="ja-JP" dirty="0" smtClean="0"/>
              </a:p>
              <a:p>
                <a:r>
                  <a:rPr kumimoji="1" lang="ja-JP" altLang="en-US" dirty="0" smtClean="0"/>
                  <a:t>１つのエチニレンがエチレンになった場合には</a:t>
                </a:r>
                <a:r>
                  <a:rPr kumimoji="1" lang="ja-JP" altLang="en-US" dirty="0" smtClean="0">
                    <a:sym typeface="Wingdings" panose="05000000000000000000" pitchFamily="2" charset="2"/>
                  </a:rPr>
                  <a:t></a:t>
                </a:r>
                <a:r>
                  <a:rPr lang="el-GR" altLang="ja-JP" sz="1200" i="0" u="none" strike="noStrike" dirty="0" smtClean="0">
                    <a:effectLst/>
                    <a:latin typeface="+mn-lt"/>
                  </a:rPr>
                  <a:t>Δ</a:t>
                </a:r>
                <a:r>
                  <a:rPr lang="en-AU" altLang="ja-JP" sz="1200" i="1" u="none" strike="noStrike" dirty="0" smtClean="0">
                    <a:effectLst/>
                    <a:latin typeface="+mn-lt"/>
                  </a:rPr>
                  <a:t>H</a:t>
                </a:r>
                <a:r>
                  <a:rPr lang="en-AU" altLang="ja-JP" sz="1200" i="0" u="none" strike="noStrike" baseline="30000" dirty="0" smtClean="0">
                    <a:effectLst/>
                    <a:latin typeface="+mn-lt"/>
                  </a:rPr>
                  <a:t>‡</a:t>
                </a:r>
                <a:r>
                  <a:rPr kumimoji="1" lang="ja-JP" altLang="en-US" dirty="0" smtClean="0"/>
                  <a:t>はほぼ同じですが、</a:t>
                </a:r>
                <a:endParaRPr kumimoji="1" lang="en-US" altLang="ja-JP" dirty="0" smtClean="0"/>
              </a:p>
              <a:p>
                <a:r>
                  <a:rPr kumimoji="1" lang="ja-JP" altLang="en-US" dirty="0" smtClean="0">
                    <a:sym typeface="Wingdings" panose="05000000000000000000" pitchFamily="2" charset="2"/>
                  </a:rPr>
                  <a:t></a:t>
                </a:r>
                <a:r>
                  <a:rPr lang="en-AU" altLang="ja-JP" b="0" i="0" smtClean="0">
                    <a:solidFill>
                      <a:srgbClr val="FF0000"/>
                    </a:solidFill>
                    <a:latin typeface="Cambria Math" panose="02040503050406030204" pitchFamily="18" charset="0"/>
                    <a:ea typeface="Cambria Math"/>
                  </a:rPr>
                  <a:t>〖</a:t>
                </a:r>
                <a:r>
                  <a:rPr lang="el-GR" altLang="ja-JP" b="0" i="0">
                    <a:solidFill>
                      <a:srgbClr val="FF0000"/>
                    </a:solidFill>
                    <a:latin typeface="Cambria Math" panose="02040503050406030204" pitchFamily="18" charset="0"/>
                    <a:ea typeface="Cambria Math"/>
                  </a:rPr>
                  <a:t>𝛥</a:t>
                </a:r>
                <a:r>
                  <a:rPr lang="en-AU" altLang="ja-JP" b="0" i="0">
                    <a:solidFill>
                      <a:srgbClr val="FF0000"/>
                    </a:solidFill>
                    <a:latin typeface="Cambria Math" panose="02040503050406030204" pitchFamily="18" charset="0"/>
                    <a:ea typeface="Cambria Math"/>
                  </a:rPr>
                  <a:t>𝑆</a:t>
                </a:r>
                <a:r>
                  <a:rPr lang="en-AU" altLang="ja-JP" b="0" i="0" smtClean="0">
                    <a:solidFill>
                      <a:srgbClr val="FF0000"/>
                    </a:solidFill>
                    <a:latin typeface="Cambria Math" panose="02040503050406030204" pitchFamily="18" charset="0"/>
                    <a:ea typeface="Cambria Math"/>
                  </a:rPr>
                  <a:t>〗^</a:t>
                </a:r>
                <a:r>
                  <a:rPr lang="en-AU" altLang="ja-JP" b="0" i="0">
                    <a:solidFill>
                      <a:srgbClr val="FF0000"/>
                    </a:solidFill>
                    <a:latin typeface="Cambria Math" panose="02040503050406030204" pitchFamily="18" charset="0"/>
                    <a:ea typeface="Cambria Math"/>
                  </a:rPr>
                  <a:t>‡</a:t>
                </a:r>
                <a:r>
                  <a:rPr kumimoji="1" lang="ja-JP" altLang="en-US" dirty="0" smtClean="0"/>
                  <a:t>が明らかに負に大きくなり</a:t>
                </a:r>
                <a:r>
                  <a:rPr lang="en-AU" altLang="ja-JP" b="0" i="0" smtClean="0">
                    <a:solidFill>
                      <a:srgbClr val="FF0000"/>
                    </a:solidFill>
                    <a:latin typeface="Cambria Math" panose="02040503050406030204" pitchFamily="18" charset="0"/>
                    <a:ea typeface="Cambria Math"/>
                  </a:rPr>
                  <a:t>〖</a:t>
                </a:r>
                <a:r>
                  <a:rPr kumimoji="1" lang="ja-JP" altLang="en-US" b="0" i="0" dirty="0" smtClean="0">
                    <a:solidFill>
                      <a:srgbClr val="FF0000"/>
                    </a:solidFill>
                    <a:latin typeface="Cambria Math" panose="02040503050406030204" pitchFamily="18" charset="0"/>
                    <a:ea typeface="Cambria Math"/>
                    <a:sym typeface="Wingdings" panose="05000000000000000000" pitchFamily="2" charset="2"/>
                  </a:rPr>
                  <a:t>"</a:t>
                </a:r>
                <a:r>
                  <a:rPr kumimoji="1" lang="ja-JP" altLang="en-US" i="0" dirty="0" smtClean="0">
                    <a:sym typeface="Wingdings" panose="05000000000000000000" pitchFamily="2" charset="2"/>
                  </a:rPr>
                  <a:t></a:t>
                </a:r>
                <a:r>
                  <a:rPr kumimoji="1" lang="el-GR" altLang="ja-JP" b="0" i="0">
                    <a:solidFill>
                      <a:srgbClr val="FF0000"/>
                    </a:solidFill>
                    <a:latin typeface="Cambria Math"/>
                    <a:ea typeface="Cambria Math"/>
                    <a:sym typeface="Wingdings" panose="05000000000000000000" pitchFamily="2" charset="2"/>
                  </a:rPr>
                  <a:t>" </a:t>
                </a:r>
                <a:r>
                  <a:rPr lang="el-GR" altLang="ja-JP" b="0" i="0">
                    <a:solidFill>
                      <a:srgbClr val="FF0000"/>
                    </a:solidFill>
                    <a:latin typeface="Cambria Math"/>
                    <a:ea typeface="Cambria Math"/>
                  </a:rPr>
                  <a:t>𝛥</a:t>
                </a:r>
                <a:r>
                  <a:rPr lang="en-US" altLang="ja-JP" b="0" i="0" smtClean="0">
                    <a:solidFill>
                      <a:srgbClr val="FF0000"/>
                    </a:solidFill>
                    <a:latin typeface="Cambria Math" panose="02040503050406030204" pitchFamily="18" charset="0"/>
                    <a:ea typeface="Cambria Math"/>
                  </a:rPr>
                  <a:t>G</a:t>
                </a:r>
                <a:r>
                  <a:rPr lang="en-AU" altLang="ja-JP" b="0" i="0" smtClean="0">
                    <a:solidFill>
                      <a:srgbClr val="FF0000"/>
                    </a:solidFill>
                    <a:latin typeface="Cambria Math" panose="02040503050406030204" pitchFamily="18" charset="0"/>
                    <a:ea typeface="Cambria Math"/>
                  </a:rPr>
                  <a:t>〗^</a:t>
                </a:r>
                <a:r>
                  <a:rPr lang="en-AU" altLang="ja-JP" b="0" i="0">
                    <a:solidFill>
                      <a:srgbClr val="FF0000"/>
                    </a:solidFill>
                    <a:latin typeface="Cambria Math"/>
                    <a:ea typeface="Cambria Math"/>
                  </a:rPr>
                  <a:t>‡</a:t>
                </a:r>
                <a:r>
                  <a:rPr kumimoji="1" lang="ja-JP" altLang="en-US" dirty="0" smtClean="0"/>
                  <a:t>に</a:t>
                </a:r>
                <a:r>
                  <a:rPr kumimoji="1" lang="en-US" altLang="ja-JP" dirty="0" smtClean="0"/>
                  <a:t>4.1kJ/mol </a:t>
                </a:r>
                <a:r>
                  <a:rPr kumimoji="1" lang="ja-JP" altLang="en-US" dirty="0" smtClean="0"/>
                  <a:t>もの差になって表れ、明らかにシャトリング速度が遅くなっています。</a:t>
                </a:r>
                <a:endParaRPr kumimoji="1" lang="en-US" altLang="ja-JP" dirty="0" smtClean="0"/>
              </a:p>
              <a:p>
                <a:endParaRPr kumimoji="1" lang="en-US" altLang="ja-JP" dirty="0" smtClean="0"/>
              </a:p>
              <a:p>
                <a:r>
                  <a:rPr kumimoji="1" lang="ja-JP" altLang="en-US" dirty="0" smtClean="0"/>
                  <a:t>エチニレン</a:t>
                </a:r>
                <a:r>
                  <a:rPr kumimoji="1" lang="en-US" altLang="ja-JP" dirty="0" smtClean="0"/>
                  <a:t>2</a:t>
                </a:r>
                <a:r>
                  <a:rPr kumimoji="1" lang="ja-JP" altLang="en-US" dirty="0" smtClean="0"/>
                  <a:t>つがエチレンになった</a:t>
                </a:r>
                <a:r>
                  <a:rPr kumimoji="1" lang="en-US" altLang="ja-JP" dirty="0" smtClean="0"/>
                  <a:t>2</a:t>
                </a:r>
                <a:r>
                  <a:rPr kumimoji="1" lang="ja-JP" altLang="en-US" dirty="0" smtClean="0"/>
                  <a:t>つ目のロタキサンでは、やはり</a:t>
                </a:r>
                <a:r>
                  <a:rPr kumimoji="1" lang="ja-JP" altLang="en-US" dirty="0" smtClean="0">
                    <a:sym typeface="Wingdings" panose="05000000000000000000" pitchFamily="2" charset="2"/>
                  </a:rPr>
                  <a:t></a:t>
                </a:r>
                <a:r>
                  <a:rPr lang="el-GR" altLang="ja-JP" sz="1200" i="0" u="none" strike="noStrike" dirty="0" smtClean="0">
                    <a:effectLst/>
                    <a:latin typeface="+mn-lt"/>
                  </a:rPr>
                  <a:t>Δ</a:t>
                </a:r>
                <a:r>
                  <a:rPr lang="en-AU" altLang="ja-JP" sz="1200" i="1" u="none" strike="noStrike" dirty="0" smtClean="0">
                    <a:effectLst/>
                    <a:latin typeface="+mn-lt"/>
                  </a:rPr>
                  <a:t>H</a:t>
                </a:r>
                <a:r>
                  <a:rPr lang="en-AU" altLang="ja-JP" sz="1200" i="0" u="none" strike="noStrike" baseline="30000" dirty="0" smtClean="0">
                    <a:effectLst/>
                    <a:latin typeface="+mn-lt"/>
                  </a:rPr>
                  <a:t>‡</a:t>
                </a:r>
                <a:r>
                  <a:rPr kumimoji="1" lang="ja-JP" altLang="en-US" dirty="0" smtClean="0"/>
                  <a:t>は同じで、</a:t>
                </a:r>
                <a:r>
                  <a:rPr kumimoji="1" lang="ja-JP" altLang="en-US" dirty="0" smtClean="0">
                    <a:sym typeface="Wingdings" panose="05000000000000000000" pitchFamily="2" charset="2"/>
                  </a:rPr>
                  <a:t></a:t>
                </a:r>
                <a:r>
                  <a:rPr lang="en-AU" altLang="ja-JP" b="0" i="0" smtClean="0">
                    <a:solidFill>
                      <a:srgbClr val="FF0000"/>
                    </a:solidFill>
                    <a:latin typeface="Cambria Math" panose="02040503050406030204" pitchFamily="18" charset="0"/>
                    <a:ea typeface="Cambria Math"/>
                  </a:rPr>
                  <a:t>〖</a:t>
                </a:r>
                <a:r>
                  <a:rPr lang="el-GR" altLang="ja-JP" b="0" i="0">
                    <a:solidFill>
                      <a:srgbClr val="FF0000"/>
                    </a:solidFill>
                    <a:latin typeface="Cambria Math" panose="02040503050406030204" pitchFamily="18" charset="0"/>
                    <a:ea typeface="Cambria Math"/>
                  </a:rPr>
                  <a:t>𝛥</a:t>
                </a:r>
                <a:r>
                  <a:rPr lang="en-AU" altLang="ja-JP" b="0" i="0">
                    <a:solidFill>
                      <a:srgbClr val="FF0000"/>
                    </a:solidFill>
                    <a:latin typeface="Cambria Math" panose="02040503050406030204" pitchFamily="18" charset="0"/>
                    <a:ea typeface="Cambria Math"/>
                  </a:rPr>
                  <a:t>𝑆</a:t>
                </a:r>
                <a:r>
                  <a:rPr lang="en-AU" altLang="ja-JP" b="0" i="0" smtClean="0">
                    <a:solidFill>
                      <a:srgbClr val="FF0000"/>
                    </a:solidFill>
                    <a:latin typeface="Cambria Math" panose="02040503050406030204" pitchFamily="18" charset="0"/>
                    <a:ea typeface="Cambria Math"/>
                  </a:rPr>
                  <a:t>〗^</a:t>
                </a:r>
                <a:r>
                  <a:rPr lang="en-AU" altLang="ja-JP" b="0" i="0">
                    <a:solidFill>
                      <a:srgbClr val="FF0000"/>
                    </a:solidFill>
                    <a:latin typeface="Cambria Math" panose="02040503050406030204" pitchFamily="18" charset="0"/>
                    <a:ea typeface="Cambria Math"/>
                  </a:rPr>
                  <a:t>‡</a:t>
                </a:r>
                <a:r>
                  <a:rPr lang="ja-JP" altLang="en-US" b="0" i="0">
                    <a:solidFill>
                      <a:srgbClr val="FF0000"/>
                    </a:solidFill>
                    <a:latin typeface="Cambria Math" panose="02040503050406030204" pitchFamily="18" charset="0"/>
                    <a:ea typeface="Cambria Math"/>
                  </a:rPr>
                  <a:t> が</a:t>
                </a:r>
                <a:r>
                  <a:rPr kumimoji="1" lang="ja-JP" altLang="en-US" dirty="0" smtClean="0"/>
                  <a:t>負</a:t>
                </a:r>
                <a:r>
                  <a:rPr kumimoji="1" lang="ja-JP" altLang="en-US" dirty="0" smtClean="0"/>
                  <a:t>に</a:t>
                </a:r>
                <a:r>
                  <a:rPr kumimoji="1" lang="ja-JP" altLang="en-US" dirty="0" smtClean="0"/>
                  <a:t>大きくなり、</a:t>
                </a:r>
                <a:r>
                  <a:rPr kumimoji="1" lang="ja-JP" altLang="en-US" dirty="0" smtClean="0">
                    <a:sym typeface="Wingdings" panose="05000000000000000000" pitchFamily="2" charset="2"/>
                  </a:rPr>
                  <a:t></a:t>
                </a:r>
                <a:r>
                  <a:rPr lang="en-AU" altLang="ja-JP" b="0" i="0" smtClean="0">
                    <a:solidFill>
                      <a:srgbClr val="FF0000"/>
                    </a:solidFill>
                    <a:latin typeface="Cambria Math" panose="02040503050406030204" pitchFamily="18" charset="0"/>
                    <a:ea typeface="Cambria Math"/>
                  </a:rPr>
                  <a:t>〖</a:t>
                </a:r>
                <a:r>
                  <a:rPr lang="el-GR" altLang="ja-JP" b="0" i="0">
                    <a:solidFill>
                      <a:srgbClr val="FF0000"/>
                    </a:solidFill>
                    <a:latin typeface="Cambria Math"/>
                    <a:ea typeface="Cambria Math"/>
                  </a:rPr>
                  <a:t>𝛥</a:t>
                </a:r>
                <a:r>
                  <a:rPr lang="en-US" altLang="ja-JP" b="0" i="0" smtClean="0">
                    <a:solidFill>
                      <a:srgbClr val="FF0000"/>
                    </a:solidFill>
                    <a:latin typeface="Cambria Math" panose="02040503050406030204" pitchFamily="18" charset="0"/>
                    <a:ea typeface="Cambria Math"/>
                  </a:rPr>
                  <a:t>G</a:t>
                </a:r>
                <a:r>
                  <a:rPr lang="en-AU" altLang="ja-JP" b="0" i="0" smtClean="0">
                    <a:solidFill>
                      <a:srgbClr val="FF0000"/>
                    </a:solidFill>
                    <a:latin typeface="Cambria Math" panose="02040503050406030204" pitchFamily="18" charset="0"/>
                    <a:ea typeface="Cambria Math"/>
                  </a:rPr>
                  <a:t>〗^</a:t>
                </a:r>
                <a:r>
                  <a:rPr lang="en-AU" altLang="ja-JP" b="0" i="0">
                    <a:solidFill>
                      <a:srgbClr val="FF0000"/>
                    </a:solidFill>
                    <a:latin typeface="Cambria Math"/>
                    <a:ea typeface="Cambria Math"/>
                  </a:rPr>
                  <a:t>‡</a:t>
                </a:r>
                <a:r>
                  <a:rPr kumimoji="1" lang="ja-JP" altLang="en-US" dirty="0" smtClean="0"/>
                  <a:t>に同様の影響を及ぼしています。</a:t>
                </a:r>
                <a:endParaRPr kumimoji="1" lang="en-US" altLang="ja-JP" dirty="0" smtClean="0"/>
              </a:p>
              <a:p>
                <a:endParaRPr kumimoji="1" lang="en-US" altLang="ja-JP" dirty="0" smtClean="0"/>
              </a:p>
              <a:p>
                <a:r>
                  <a:rPr kumimoji="1" lang="ja-JP" altLang="en-US" dirty="0" smtClean="0"/>
                  <a:t>一方エチニレンが２つ連続したロタキサンの場合には</a:t>
                </a:r>
                <a:r>
                  <a:rPr kumimoji="1" lang="ja-JP" altLang="en-US" dirty="0" smtClean="0">
                    <a:sym typeface="Wingdings" panose="05000000000000000000" pitchFamily="2" charset="2"/>
                  </a:rPr>
                  <a:t></a:t>
                </a:r>
                <a:r>
                  <a:rPr lang="en-AU" altLang="ja-JP" b="0" i="0" smtClean="0">
                    <a:solidFill>
                      <a:srgbClr val="FF0000"/>
                    </a:solidFill>
                    <a:latin typeface="Cambria Math" panose="02040503050406030204" pitchFamily="18" charset="0"/>
                    <a:ea typeface="Cambria Math"/>
                  </a:rPr>
                  <a:t>〖</a:t>
                </a:r>
                <a:r>
                  <a:rPr lang="el-GR" altLang="ja-JP" b="0" i="0">
                    <a:solidFill>
                      <a:srgbClr val="FF0000"/>
                    </a:solidFill>
                    <a:latin typeface="Cambria Math" panose="02040503050406030204" pitchFamily="18" charset="0"/>
                    <a:ea typeface="Cambria Math"/>
                  </a:rPr>
                  <a:t>𝛥</a:t>
                </a:r>
                <a:r>
                  <a:rPr lang="en-AU" altLang="ja-JP" b="0" i="0">
                    <a:solidFill>
                      <a:srgbClr val="FF0000"/>
                    </a:solidFill>
                    <a:latin typeface="Cambria Math" panose="02040503050406030204" pitchFamily="18" charset="0"/>
                    <a:ea typeface="Cambria Math"/>
                  </a:rPr>
                  <a:t>𝑆</a:t>
                </a:r>
                <a:r>
                  <a:rPr lang="en-AU" altLang="ja-JP" b="0" i="0" smtClean="0">
                    <a:solidFill>
                      <a:srgbClr val="FF0000"/>
                    </a:solidFill>
                    <a:latin typeface="Cambria Math" panose="02040503050406030204" pitchFamily="18" charset="0"/>
                    <a:ea typeface="Cambria Math"/>
                  </a:rPr>
                  <a:t>〗^</a:t>
                </a:r>
                <a:r>
                  <a:rPr lang="en-AU" altLang="ja-JP" b="0" i="0">
                    <a:solidFill>
                      <a:srgbClr val="FF0000"/>
                    </a:solidFill>
                    <a:latin typeface="Cambria Math" panose="02040503050406030204" pitchFamily="18" charset="0"/>
                    <a:ea typeface="Cambria Math"/>
                  </a:rPr>
                  <a:t>‡</a:t>
                </a:r>
                <a:r>
                  <a:rPr kumimoji="1" lang="ja-JP" altLang="en-US" dirty="0" smtClean="0"/>
                  <a:t>が負に大きくなるとともに</a:t>
                </a:r>
                <a:r>
                  <a:rPr kumimoji="1" lang="ja-JP" altLang="en-US" dirty="0" smtClean="0">
                    <a:sym typeface="Wingdings" panose="05000000000000000000" pitchFamily="2" charset="2"/>
                  </a:rPr>
                  <a:t></a:t>
                </a:r>
                <a:r>
                  <a:rPr lang="el-GR" altLang="ja-JP" sz="1200" i="0" u="none" strike="noStrike" dirty="0" smtClean="0">
                    <a:effectLst/>
                    <a:latin typeface="+mn-lt"/>
                  </a:rPr>
                  <a:t>Δ</a:t>
                </a:r>
                <a:r>
                  <a:rPr lang="en-AU" altLang="ja-JP" sz="1200" i="1" u="none" strike="noStrike" dirty="0" smtClean="0">
                    <a:effectLst/>
                    <a:latin typeface="+mn-lt"/>
                  </a:rPr>
                  <a:t>H</a:t>
                </a:r>
                <a:r>
                  <a:rPr lang="en-AU" altLang="ja-JP" sz="1200" i="0" u="none" strike="noStrike" baseline="30000" dirty="0" smtClean="0">
                    <a:effectLst/>
                    <a:latin typeface="+mn-lt"/>
                  </a:rPr>
                  <a:t>‡</a:t>
                </a:r>
                <a:r>
                  <a:rPr kumimoji="1" lang="ja-JP" altLang="en-US" dirty="0" err="1" smtClean="0"/>
                  <a:t>にも</a:t>
                </a:r>
                <a:r>
                  <a:rPr kumimoji="1" lang="ja-JP" altLang="en-US" dirty="0" smtClean="0"/>
                  <a:t>有意な正の変化</a:t>
                </a:r>
                <a:endParaRPr kumimoji="1" lang="en-US" altLang="ja-JP" dirty="0" smtClean="0"/>
              </a:p>
              <a:p>
                <a:r>
                  <a:rPr kumimoji="1" lang="ja-JP" altLang="en-US" dirty="0" smtClean="0"/>
                  <a:t>＋</a:t>
                </a:r>
                <a:r>
                  <a:rPr kumimoji="1" lang="en-US" altLang="ja-JP" dirty="0" smtClean="0"/>
                  <a:t>3kJ/mol</a:t>
                </a:r>
                <a:r>
                  <a:rPr kumimoji="1" lang="ja-JP" altLang="en-US" dirty="0" smtClean="0"/>
                  <a:t>が認められ</a:t>
                </a:r>
                <a:endParaRPr kumimoji="1" lang="en-US" altLang="ja-JP" dirty="0" smtClean="0"/>
              </a:p>
              <a:p>
                <a:r>
                  <a:rPr kumimoji="1" lang="ja-JP" altLang="en-US" dirty="0" smtClean="0"/>
                  <a:t>これが相乗的に作用した結果</a:t>
                </a:r>
                <a:r>
                  <a:rPr lang="en-AU" altLang="ja-JP" b="0" i="0" smtClean="0">
                    <a:solidFill>
                      <a:srgbClr val="FF0000"/>
                    </a:solidFill>
                    <a:latin typeface="Cambria Math" panose="02040503050406030204" pitchFamily="18" charset="0"/>
                    <a:ea typeface="Cambria Math"/>
                  </a:rPr>
                  <a:t>〖</a:t>
                </a:r>
                <a:r>
                  <a:rPr kumimoji="1" lang="ja-JP" altLang="en-US" b="0" i="0" dirty="0" smtClean="0">
                    <a:solidFill>
                      <a:srgbClr val="FF0000"/>
                    </a:solidFill>
                    <a:latin typeface="Cambria Math" panose="02040503050406030204" pitchFamily="18" charset="0"/>
                    <a:ea typeface="Cambria Math"/>
                    <a:sym typeface="Wingdings" panose="05000000000000000000" pitchFamily="2" charset="2"/>
                  </a:rPr>
                  <a:t>"</a:t>
                </a:r>
                <a:r>
                  <a:rPr kumimoji="1" lang="ja-JP" altLang="en-US" i="0" dirty="0" smtClean="0">
                    <a:sym typeface="Wingdings" panose="05000000000000000000" pitchFamily="2" charset="2"/>
                  </a:rPr>
                  <a:t></a:t>
                </a:r>
                <a:r>
                  <a:rPr kumimoji="1" lang="el-GR" altLang="ja-JP" b="0" i="0">
                    <a:solidFill>
                      <a:srgbClr val="FF0000"/>
                    </a:solidFill>
                    <a:latin typeface="Cambria Math"/>
                    <a:ea typeface="Cambria Math"/>
                    <a:sym typeface="Wingdings" panose="05000000000000000000" pitchFamily="2" charset="2"/>
                  </a:rPr>
                  <a:t>" </a:t>
                </a:r>
                <a:r>
                  <a:rPr lang="el-GR" altLang="ja-JP" b="0" i="0">
                    <a:solidFill>
                      <a:srgbClr val="FF0000"/>
                    </a:solidFill>
                    <a:latin typeface="Cambria Math"/>
                    <a:ea typeface="Cambria Math"/>
                  </a:rPr>
                  <a:t>𝛥</a:t>
                </a:r>
                <a:r>
                  <a:rPr lang="en-US" altLang="ja-JP" b="0" i="0" smtClean="0">
                    <a:solidFill>
                      <a:srgbClr val="FF0000"/>
                    </a:solidFill>
                    <a:latin typeface="Cambria Math" panose="02040503050406030204" pitchFamily="18" charset="0"/>
                    <a:ea typeface="Cambria Math"/>
                  </a:rPr>
                  <a:t>G</a:t>
                </a:r>
                <a:r>
                  <a:rPr lang="en-AU" altLang="ja-JP" b="0" i="0" smtClean="0">
                    <a:solidFill>
                      <a:srgbClr val="FF0000"/>
                    </a:solidFill>
                    <a:latin typeface="Cambria Math" panose="02040503050406030204" pitchFamily="18" charset="0"/>
                    <a:ea typeface="Cambria Math"/>
                  </a:rPr>
                  <a:t>〗^</a:t>
                </a:r>
                <a:r>
                  <a:rPr lang="en-AU" altLang="ja-JP" b="0" i="0">
                    <a:solidFill>
                      <a:srgbClr val="FF0000"/>
                    </a:solidFill>
                    <a:latin typeface="Cambria Math"/>
                    <a:ea typeface="Cambria Math"/>
                  </a:rPr>
                  <a:t>‡</a:t>
                </a:r>
                <a:r>
                  <a:rPr kumimoji="1" lang="ja-JP" altLang="en-US" dirty="0" smtClean="0"/>
                  <a:t>は</a:t>
                </a:r>
                <a:r>
                  <a:rPr kumimoji="1" lang="en-US" altLang="ja-JP" dirty="0" smtClean="0"/>
                  <a:t>5.5kJ/mol</a:t>
                </a:r>
                <a:r>
                  <a:rPr kumimoji="1" lang="ja-JP" altLang="en-US" dirty="0" smtClean="0"/>
                  <a:t>の大きな差となりました。</a:t>
                </a:r>
                <a:endParaRPr kumimoji="1" lang="en-US" altLang="ja-JP" dirty="0" smtClean="0"/>
              </a:p>
              <a:p>
                <a:endParaRPr kumimoji="1" lang="en-US" altLang="ja-JP" dirty="0" smtClean="0"/>
              </a:p>
              <a:p>
                <a:r>
                  <a:rPr kumimoji="1" lang="ja-JP" altLang="en-US" dirty="0" smtClean="0"/>
                  <a:t>この様にスペーサーに柔軟性をもたせた本</a:t>
                </a:r>
                <a:r>
                  <a:rPr kumimoji="1" lang="en-US" altLang="ja-JP" dirty="0" smtClean="0"/>
                  <a:t>3</a:t>
                </a:r>
                <a:r>
                  <a:rPr kumimoji="1" lang="ja-JP" altLang="en-US" dirty="0" smtClean="0"/>
                  <a:t>種のロタキサンの場合には、いずれの場合にも輪分子のシャトリングの際に生じるエントロピーロスが大きくなることが分かりました。</a:t>
                </a:r>
                <a:endParaRPr kumimoji="1" lang="en-US" altLang="ja-JP" dirty="0" smtClean="0"/>
              </a:p>
              <a:p>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38</a:t>
            </a:fld>
            <a:endParaRPr kumimoji="1" lang="ja-JP" altLang="en-US"/>
          </a:p>
        </p:txBody>
      </p:sp>
    </p:spTree>
    <p:extLst>
      <p:ext uri="{BB962C8B-B14F-4D97-AF65-F5344CB8AC3E}">
        <p14:creationId xmlns:p14="http://schemas.microsoft.com/office/powerpoint/2010/main" val="4113729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39</a:t>
            </a:fld>
            <a:endParaRPr kumimoji="1" lang="ja-JP" altLang="en-US"/>
          </a:p>
        </p:txBody>
      </p:sp>
    </p:spTree>
    <p:extLst>
      <p:ext uri="{BB962C8B-B14F-4D97-AF65-F5344CB8AC3E}">
        <p14:creationId xmlns:p14="http://schemas.microsoft.com/office/powerpoint/2010/main" val="381899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分子機械は、バルザニらの定義によると</a:t>
            </a:r>
            <a:endParaRPr kumimoji="1" lang="en-US" altLang="ja-JP" dirty="0" smtClean="0"/>
          </a:p>
          <a:p>
            <a:r>
              <a:rPr kumimoji="1" lang="ja-JP" altLang="en-US" dirty="0" smtClean="0"/>
              <a:t>ある特定の機能を出すように設計された分子の構成成分の集合体で、外部刺激により構成成分の相対的な位置が変わるものである</a:t>
            </a:r>
            <a:endParaRPr kumimoji="1" lang="en-US" altLang="ja-JP" dirty="0" smtClean="0"/>
          </a:p>
          <a:p>
            <a:r>
              <a:rPr kumimoji="1" lang="ja-JP" altLang="en-US" dirty="0" smtClean="0"/>
              <a:t>とされています。</a:t>
            </a:r>
            <a:r>
              <a:rPr kumimoji="1" lang="ja-JP" altLang="en-US" smtClean="0"/>
              <a:t>が</a:t>
            </a:r>
            <a:r>
              <a:rPr kumimoji="1" lang="ja-JP" altLang="en-US" smtClean="0"/>
              <a:t>、</a:t>
            </a:r>
            <a:endParaRPr kumimoji="1" lang="en-US" altLang="ja-JP" dirty="0" smtClean="0"/>
          </a:p>
          <a:p>
            <a:r>
              <a:rPr kumimoji="1" lang="ja-JP" altLang="en-US" dirty="0" smtClean="0"/>
              <a:t>分子スケールの機械と考えてもらうのが簡単だと思います。</a:t>
            </a:r>
            <a:endParaRPr kumimoji="1" lang="en-US" altLang="ja-JP" dirty="0" smtClean="0"/>
          </a:p>
          <a:p>
            <a:endParaRPr kumimoji="1" lang="en-US" altLang="ja-JP" dirty="0" smtClean="0"/>
          </a:p>
          <a:p>
            <a:r>
              <a:rPr kumimoji="1" lang="ja-JP" altLang="en-US" dirty="0" smtClean="0"/>
              <a:t>分子機械の例としては、ここに示したような、</a:t>
            </a:r>
            <a:endParaRPr kumimoji="1" lang="en-US" altLang="ja-JP" dirty="0" smtClean="0"/>
          </a:p>
          <a:p>
            <a:r>
              <a:rPr kumimoji="1" lang="ja-JP" altLang="en-US" dirty="0" smtClean="0"/>
              <a:t>単一方向にのみ回転することのできる分子ローターや、</a:t>
            </a:r>
            <a:endParaRPr kumimoji="1" lang="en-US" altLang="ja-JP" dirty="0" smtClean="0"/>
          </a:p>
          <a:p>
            <a:r>
              <a:rPr kumimoji="1" lang="en-US" altLang="ja-JP" dirty="0" smtClean="0"/>
              <a:t>ONOFF</a:t>
            </a:r>
            <a:r>
              <a:rPr kumimoji="1" lang="ja-JP" altLang="en-US" dirty="0" smtClean="0"/>
              <a:t>の</a:t>
            </a:r>
            <a:r>
              <a:rPr kumimoji="1" lang="en-US" altLang="ja-JP" dirty="0" smtClean="0"/>
              <a:t>2</a:t>
            </a:r>
            <a:r>
              <a:rPr kumimoji="1" lang="ja-JP" altLang="en-US" dirty="0" err="1" smtClean="0"/>
              <a:t>つの</a:t>
            </a:r>
            <a:r>
              <a:rPr kumimoji="1" lang="ja-JP" altLang="en-US" dirty="0" smtClean="0"/>
              <a:t>状態をとることができる分子スイッチなどがあげられます。</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4</a:t>
            </a:fld>
            <a:endParaRPr kumimoji="1" lang="ja-JP" altLang="en-US"/>
          </a:p>
        </p:txBody>
      </p:sp>
    </p:spTree>
    <p:extLst>
      <p:ext uri="{BB962C8B-B14F-4D97-AF65-F5344CB8AC3E}">
        <p14:creationId xmlns:p14="http://schemas.microsoft.com/office/powerpoint/2010/main" val="3997269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Our observations in a number of different solvents are summarised here.</a:t>
            </a:r>
          </a:p>
          <a:p>
            <a:endParaRPr lang="en-AU" baseline="0" dirty="0" smtClean="0"/>
          </a:p>
          <a:p>
            <a:r>
              <a:rPr lang="en-AU" baseline="0" dirty="0" smtClean="0"/>
              <a:t>Coalescence was observed in DMF and DMSO for each rotaxane. </a:t>
            </a:r>
          </a:p>
          <a:p>
            <a:endParaRPr lang="en-AU" baseline="0" dirty="0" smtClean="0"/>
          </a:p>
          <a:p>
            <a:r>
              <a:rPr lang="en-AU" dirty="0" smtClean="0"/>
              <a:t>Unfortunately measurements in low polarity solvents did not yield shuttling data even when</a:t>
            </a:r>
            <a:r>
              <a:rPr lang="en-AU" baseline="0" dirty="0" smtClean="0"/>
              <a:t> </a:t>
            </a:r>
            <a:r>
              <a:rPr lang="en-AU" dirty="0" smtClean="0"/>
              <a:t>saturation transfer</a:t>
            </a:r>
            <a:r>
              <a:rPr lang="en-AU" baseline="0" dirty="0" smtClean="0"/>
              <a:t> or 2D-EXSY techniques were employed. </a:t>
            </a:r>
          </a:p>
          <a:p>
            <a:endParaRPr lang="en-AU" baseline="0" dirty="0" smtClean="0"/>
          </a:p>
          <a:p>
            <a:r>
              <a:rPr lang="en-AU" baseline="0" dirty="0" smtClean="0"/>
              <a:t>This implies that s</a:t>
            </a:r>
            <a:r>
              <a:rPr lang="en-AU" dirty="0" smtClean="0"/>
              <a:t>huttling is too slow to accurately determine in these solvents.</a:t>
            </a:r>
          </a:p>
        </p:txBody>
      </p:sp>
      <p:sp>
        <p:nvSpPr>
          <p:cNvPr id="4" name="Slide Number Placeholder 3"/>
          <p:cNvSpPr>
            <a:spLocks noGrp="1"/>
          </p:cNvSpPr>
          <p:nvPr>
            <p:ph type="sldNum" sz="quarter" idx="10"/>
          </p:nvPr>
        </p:nvSpPr>
        <p:spPr/>
        <p:txBody>
          <a:bodyPr/>
          <a:lstStyle/>
          <a:p>
            <a:fld id="{7CDA2EA2-969C-4318-AA82-D2771D2EF971}" type="slidenum">
              <a:rPr lang="en-AU" smtClean="0"/>
              <a:t>40</a:t>
            </a:fld>
            <a:endParaRPr lang="en-AU"/>
          </a:p>
        </p:txBody>
      </p:sp>
    </p:spTree>
    <p:extLst>
      <p:ext uri="{BB962C8B-B14F-4D97-AF65-F5344CB8AC3E}">
        <p14:creationId xmlns:p14="http://schemas.microsoft.com/office/powerpoint/2010/main" val="951290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41</a:t>
            </a:fld>
            <a:endParaRPr kumimoji="1" lang="ja-JP" altLang="en-US"/>
          </a:p>
        </p:txBody>
      </p:sp>
    </p:spTree>
    <p:extLst>
      <p:ext uri="{BB962C8B-B14F-4D97-AF65-F5344CB8AC3E}">
        <p14:creationId xmlns:p14="http://schemas.microsoft.com/office/powerpoint/2010/main" val="3258263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42</a:t>
            </a:fld>
            <a:endParaRPr kumimoji="1" lang="ja-JP" altLang="en-US"/>
          </a:p>
        </p:txBody>
      </p:sp>
    </p:spTree>
    <p:extLst>
      <p:ext uri="{BB962C8B-B14F-4D97-AF65-F5344CB8AC3E}">
        <p14:creationId xmlns:p14="http://schemas.microsoft.com/office/powerpoint/2010/main" val="3361033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43</a:t>
            </a:fld>
            <a:endParaRPr kumimoji="1" lang="ja-JP" altLang="en-US"/>
          </a:p>
        </p:txBody>
      </p:sp>
    </p:spTree>
    <p:extLst>
      <p:ext uri="{BB962C8B-B14F-4D97-AF65-F5344CB8AC3E}">
        <p14:creationId xmlns:p14="http://schemas.microsoft.com/office/powerpoint/2010/main" val="3596611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44</a:t>
            </a:fld>
            <a:endParaRPr kumimoji="1" lang="ja-JP" altLang="en-US" dirty="0"/>
          </a:p>
        </p:txBody>
      </p:sp>
    </p:spTree>
    <p:extLst>
      <p:ext uri="{BB962C8B-B14F-4D97-AF65-F5344CB8AC3E}">
        <p14:creationId xmlns:p14="http://schemas.microsoft.com/office/powerpoint/2010/main" val="4238689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45</a:t>
            </a:fld>
            <a:endParaRPr kumimoji="1" lang="ja-JP" altLang="en-US" dirty="0"/>
          </a:p>
        </p:txBody>
      </p:sp>
    </p:spTree>
    <p:extLst>
      <p:ext uri="{BB962C8B-B14F-4D97-AF65-F5344CB8AC3E}">
        <p14:creationId xmlns:p14="http://schemas.microsoft.com/office/powerpoint/2010/main" val="334868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それでは、分子機械と機械のちがいですが、</a:t>
            </a:r>
            <a:endParaRPr kumimoji="1" lang="en-US" altLang="ja-JP" dirty="0" smtClean="0"/>
          </a:p>
          <a:p>
            <a:r>
              <a:rPr kumimoji="1" lang="ja-JP" altLang="en-US" dirty="0" smtClean="0"/>
              <a:t>サイズに関しては</a:t>
            </a:r>
            <a:endParaRPr kumimoji="1" lang="en-US" altLang="ja-JP" dirty="0" smtClean="0"/>
          </a:p>
          <a:p>
            <a:r>
              <a:rPr kumimoji="1" lang="ja-JP" altLang="en-US" dirty="0" smtClean="0"/>
              <a:t>分子機械は分子スケールのサイズであり、ナノメートルスケールですが、</a:t>
            </a:r>
            <a:endParaRPr kumimoji="1" lang="en-US" altLang="ja-JP" dirty="0" smtClean="0"/>
          </a:p>
          <a:p>
            <a:r>
              <a:rPr kumimoji="1" lang="ja-JP" altLang="en-US" dirty="0" smtClean="0"/>
              <a:t>機械はそれよりはるかに大きいスケールであり、</a:t>
            </a:r>
            <a:endParaRPr kumimoji="1" lang="en-US" altLang="ja-JP" dirty="0" smtClean="0"/>
          </a:p>
          <a:p>
            <a:r>
              <a:rPr kumimoji="1" lang="ja-JP" altLang="en-US" dirty="0" smtClean="0"/>
              <a:t>このサイズによる違いが、分子機械と機械の本質的な違いとなっています。</a:t>
            </a:r>
            <a:endParaRPr kumimoji="1" lang="en-US" altLang="ja-JP" dirty="0" smtClean="0"/>
          </a:p>
          <a:p>
            <a:endParaRPr kumimoji="1" lang="en-US" altLang="ja-JP" dirty="0" smtClean="0"/>
          </a:p>
          <a:p>
            <a:r>
              <a:rPr kumimoji="1" lang="ja-JP" altLang="en-US" dirty="0" smtClean="0"/>
              <a:t>次に動かすのに必要なエネルギーですが、</a:t>
            </a:r>
            <a:endParaRPr kumimoji="1" lang="en-US" altLang="ja-JP" dirty="0" smtClean="0"/>
          </a:p>
          <a:p>
            <a:r>
              <a:rPr kumimoji="1" lang="ja-JP" altLang="en-US" dirty="0" smtClean="0"/>
              <a:t>分子機械は非常に小さなエネルギーで動かすことができ、室温程度の熱エネルギーで十分です。</a:t>
            </a:r>
            <a:endParaRPr kumimoji="1" lang="en-US" altLang="ja-JP" dirty="0" smtClean="0"/>
          </a:p>
          <a:p>
            <a:r>
              <a:rPr kumimoji="1" lang="ja-JP" altLang="en-US" dirty="0" smtClean="0"/>
              <a:t>一方機械は大きなエネルギーを必要とします。</a:t>
            </a:r>
            <a:endParaRPr kumimoji="1" lang="en-US" altLang="ja-JP" dirty="0" smtClean="0"/>
          </a:p>
          <a:p>
            <a:endParaRPr kumimoji="1" lang="en-US" altLang="ja-JP" dirty="0" smtClean="0"/>
          </a:p>
          <a:p>
            <a:r>
              <a:rPr kumimoji="1" lang="ja-JP" altLang="en-US" dirty="0" smtClean="0"/>
              <a:t>コントロール性については、</a:t>
            </a:r>
            <a:endParaRPr kumimoji="1" lang="en-US" altLang="ja-JP" dirty="0" smtClean="0"/>
          </a:p>
          <a:p>
            <a:r>
              <a:rPr kumimoji="1" lang="ja-JP" altLang="en-US" dirty="0" smtClean="0"/>
              <a:t>分子機械はその小ささゆえにコントロール法が限られていますが、</a:t>
            </a:r>
            <a:endParaRPr kumimoji="1" lang="en-US" altLang="ja-JP" dirty="0" smtClean="0"/>
          </a:p>
          <a:p>
            <a:r>
              <a:rPr kumimoji="1" lang="ja-JP" altLang="en-US" dirty="0" smtClean="0"/>
              <a:t>機械は様々なコントロール法があります。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5</a:t>
            </a:fld>
            <a:endParaRPr kumimoji="1" lang="ja-JP" altLang="en-US"/>
          </a:p>
        </p:txBody>
      </p:sp>
    </p:spTree>
    <p:extLst>
      <p:ext uri="{BB962C8B-B14F-4D97-AF65-F5344CB8AC3E}">
        <p14:creationId xmlns:p14="http://schemas.microsoft.com/office/powerpoint/2010/main" val="335892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分子機械は、このような特徴などから、</a:t>
            </a:r>
            <a:endParaRPr kumimoji="1" lang="en-US" altLang="ja-JP" dirty="0" smtClean="0"/>
          </a:p>
          <a:p>
            <a:r>
              <a:rPr kumimoji="1" lang="ja-JP" altLang="en-US" dirty="0" smtClean="0"/>
              <a:t>未来物質として注目を集めており、</a:t>
            </a:r>
            <a:endParaRPr kumimoji="1" lang="en-US" altLang="ja-JP" dirty="0" smtClean="0"/>
          </a:p>
          <a:p>
            <a:r>
              <a:rPr kumimoji="1" lang="ja-JP" altLang="en-US" dirty="0" smtClean="0"/>
              <a:t>非常に多くの研究がなされ、</a:t>
            </a:r>
            <a:endParaRPr kumimoji="1" lang="en-US" altLang="ja-JP" dirty="0" smtClean="0"/>
          </a:p>
          <a:p>
            <a:r>
              <a:rPr kumimoji="1" lang="ja-JP" altLang="en-US" dirty="0" smtClean="0"/>
              <a:t>様々な種類の分子機械が生み出されてきています。</a:t>
            </a:r>
            <a:endParaRPr kumimoji="1" lang="en-US" altLang="ja-JP" dirty="0" smtClean="0"/>
          </a:p>
          <a:p>
            <a:endParaRPr kumimoji="1" lang="en-US" altLang="ja-JP" dirty="0" smtClean="0"/>
          </a:p>
          <a:p>
            <a:r>
              <a:rPr kumimoji="1" lang="ja-JP" altLang="en-US" dirty="0" smtClean="0"/>
              <a:t>しかし、分子機械の運動性について調べた研究は少ないです。</a:t>
            </a:r>
            <a:endParaRPr kumimoji="1" lang="en-US" altLang="ja-JP" dirty="0" smtClean="0"/>
          </a:p>
          <a:p>
            <a:endParaRPr kumimoji="1" lang="en-US" altLang="ja-JP" dirty="0" smtClean="0"/>
          </a:p>
          <a:p>
            <a:r>
              <a:rPr kumimoji="1" lang="ja-JP" altLang="en-US" dirty="0" smtClean="0"/>
              <a:t>分子機械の運動性を理解することは</a:t>
            </a:r>
            <a:endParaRPr kumimoji="1" lang="en-US" altLang="ja-JP" dirty="0" smtClean="0"/>
          </a:p>
          <a:p>
            <a:r>
              <a:rPr kumimoji="1" lang="ja-JP" altLang="en-US" dirty="0" smtClean="0"/>
              <a:t>分子機械をコントロールする上で非常に重要です。</a:t>
            </a:r>
            <a:endParaRPr kumimoji="1" lang="en-US" altLang="ja-JP" dirty="0" smtClean="0"/>
          </a:p>
          <a:p>
            <a:r>
              <a:rPr kumimoji="1" lang="ja-JP" altLang="en-US" dirty="0" smtClean="0"/>
              <a:t>そこで今回、私の研究テーマとも近い</a:t>
            </a:r>
            <a:endParaRPr kumimoji="1" lang="en-US" altLang="ja-JP" dirty="0" smtClean="0"/>
          </a:p>
          <a:p>
            <a:r>
              <a:rPr kumimoji="1" lang="ja-JP" altLang="en-US" dirty="0" smtClean="0"/>
              <a:t>分子機械であるロタキサンの運動性について調べた最近の研究を一例紹介します。</a:t>
            </a:r>
            <a:endParaRPr kumimoji="1" lang="ja-JP" altLang="en-US" dirty="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6</a:t>
            </a:fld>
            <a:endParaRPr kumimoji="1" lang="ja-JP" altLang="en-US"/>
          </a:p>
        </p:txBody>
      </p:sp>
    </p:spTree>
    <p:extLst>
      <p:ext uri="{BB962C8B-B14F-4D97-AF65-F5344CB8AC3E}">
        <p14:creationId xmlns:p14="http://schemas.microsoft.com/office/powerpoint/2010/main" val="238912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紹介する研究ですが</a:t>
            </a:r>
            <a:endParaRPr kumimoji="1" lang="en-US" altLang="ja-JP" dirty="0" smtClean="0"/>
          </a:p>
          <a:p>
            <a:r>
              <a:rPr kumimoji="1" lang="ja-JP" altLang="en-US" dirty="0" smtClean="0"/>
              <a:t>ロタキサンのスペーサー部位の長さが</a:t>
            </a:r>
            <a:endParaRPr kumimoji="1" lang="en-US" altLang="ja-JP" dirty="0" smtClean="0"/>
          </a:p>
          <a:p>
            <a:r>
              <a:rPr kumimoji="1" lang="ja-JP" altLang="en-US" dirty="0" smtClean="0"/>
              <a:t>そのシャトリング運動性に与える影響について調べています。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F735DFF6-0FF2-4B7E-ABBB-2DE84A99AF7A}" type="slidenum">
              <a:rPr kumimoji="1" lang="ja-JP" altLang="en-US" smtClean="0"/>
              <a:pPr/>
              <a:t>7</a:t>
            </a:fld>
            <a:endParaRPr kumimoji="1" lang="ja-JP" altLang="en-US"/>
          </a:p>
        </p:txBody>
      </p:sp>
    </p:spTree>
    <p:extLst>
      <p:ext uri="{BB962C8B-B14F-4D97-AF65-F5344CB8AC3E}">
        <p14:creationId xmlns:p14="http://schemas.microsoft.com/office/powerpoint/2010/main" val="118871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まず、</a:t>
            </a:r>
            <a:r>
              <a:rPr kumimoji="1" lang="ja-JP" altLang="ja-JP" sz="1200" kern="1200" dirty="0" smtClean="0">
                <a:solidFill>
                  <a:schemeClr val="tx1"/>
                </a:solidFill>
                <a:latin typeface="+mn-lt"/>
                <a:ea typeface="+mn-ea"/>
                <a:cs typeface="+mn-cs"/>
              </a:rPr>
              <a:t>ロタキサン</a:t>
            </a:r>
            <a:r>
              <a:rPr kumimoji="1" lang="ja-JP" altLang="en-US" sz="1200" kern="1200" dirty="0" smtClean="0">
                <a:solidFill>
                  <a:schemeClr val="tx1"/>
                </a:solidFill>
                <a:latin typeface="+mn-lt"/>
                <a:ea typeface="+mn-ea"/>
                <a:cs typeface="+mn-cs"/>
              </a:rPr>
              <a:t>についてです。</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こちらにロタキサンのモデル図を示しています。</a:t>
            </a:r>
            <a:endParaRPr kumimoji="1" lang="en-US" altLang="ja-JP" sz="1200" kern="1200" dirty="0" smtClean="0">
              <a:solidFill>
                <a:schemeClr val="tx1"/>
              </a:solidFill>
              <a:latin typeface="+mn-lt"/>
              <a:ea typeface="+mn-ea"/>
              <a:cs typeface="+mn-cs"/>
            </a:endParaRPr>
          </a:p>
          <a:p>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末端に嵩高いストッパーを有するダンベル型</a:t>
            </a:r>
            <a:r>
              <a:rPr kumimoji="1" lang="ja-JP" altLang="ja-JP" sz="1200" kern="1200" dirty="0" smtClean="0">
                <a:solidFill>
                  <a:schemeClr val="tx1"/>
                </a:solidFill>
                <a:latin typeface="+mn-lt"/>
                <a:ea typeface="+mn-ea"/>
                <a:cs typeface="+mn-cs"/>
              </a:rPr>
              <a:t>軸分子</a:t>
            </a:r>
            <a:r>
              <a:rPr kumimoji="1" lang="ja-JP" altLang="en-US" sz="1200" kern="1200" dirty="0" smtClean="0">
                <a:solidFill>
                  <a:schemeClr val="tx1"/>
                </a:solidFill>
                <a:latin typeface="+mn-lt"/>
                <a:ea typeface="+mn-ea"/>
                <a:cs typeface="+mn-cs"/>
              </a:rPr>
              <a:t>と環</a:t>
            </a:r>
            <a:r>
              <a:rPr kumimoji="1" lang="ja-JP" altLang="ja-JP" sz="1200" kern="1200" dirty="0" smtClean="0">
                <a:solidFill>
                  <a:schemeClr val="tx1"/>
                </a:solidFill>
                <a:latin typeface="+mn-lt"/>
                <a:ea typeface="+mn-ea"/>
                <a:cs typeface="+mn-cs"/>
              </a:rPr>
              <a:t>分子</a:t>
            </a:r>
            <a:r>
              <a:rPr kumimoji="1" lang="ja-JP" altLang="en-US" sz="1200" kern="1200" dirty="0" smtClean="0">
                <a:solidFill>
                  <a:schemeClr val="tx1"/>
                </a:solidFill>
                <a:latin typeface="+mn-lt"/>
                <a:ea typeface="+mn-ea"/>
                <a:cs typeface="+mn-cs"/>
              </a:rPr>
              <a:t>の</a:t>
            </a:r>
            <a:r>
              <a:rPr kumimoji="1" lang="en-US" altLang="ja-JP" sz="1200" kern="1200" dirty="0" smtClean="0">
                <a:solidFill>
                  <a:schemeClr val="tx1"/>
                </a:solidFill>
                <a:latin typeface="+mn-lt"/>
                <a:ea typeface="+mn-ea"/>
                <a:cs typeface="+mn-cs"/>
              </a:rPr>
              <a:t>2</a:t>
            </a:r>
            <a:r>
              <a:rPr kumimoji="1" lang="ja-JP" altLang="en-US" sz="1200" kern="1200" dirty="0" smtClean="0">
                <a:solidFill>
                  <a:schemeClr val="tx1"/>
                </a:solidFill>
                <a:latin typeface="+mn-lt"/>
                <a:ea typeface="+mn-ea"/>
                <a:cs typeface="+mn-cs"/>
              </a:rPr>
              <a:t>分子が機械的に連結された超分子で、分子機械としてよく用いられています。</a:t>
            </a:r>
            <a:endParaRPr kumimoji="1" lang="en-US" altLang="ja-JP"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latin typeface="+mn-lt"/>
                <a:ea typeface="+mn-ea"/>
                <a:cs typeface="+mn-cs"/>
              </a:rPr>
              <a:t>このように環分子と引きつけ合う相互作用をし、環分子が留まることができる、赤色のステーションと呼ばれる部位を、</a:t>
            </a:r>
            <a:r>
              <a:rPr kumimoji="1" lang="en-US" altLang="ja-JP" sz="1200" kern="1200" dirty="0" smtClean="0">
                <a:solidFill>
                  <a:schemeClr val="tx1"/>
                </a:solidFill>
                <a:latin typeface="+mn-lt"/>
                <a:ea typeface="+mn-ea"/>
                <a:cs typeface="+mn-cs"/>
              </a:rPr>
              <a:t>2</a:t>
            </a:r>
            <a:r>
              <a:rPr kumimoji="1" lang="ja-JP" altLang="en-US" sz="1200" kern="1200" dirty="0" smtClean="0">
                <a:solidFill>
                  <a:schemeClr val="tx1"/>
                </a:solidFill>
                <a:latin typeface="+mn-lt"/>
                <a:ea typeface="+mn-ea"/>
                <a:cs typeface="+mn-cs"/>
              </a:rPr>
              <a:t>つ導入すると、</a:t>
            </a:r>
            <a:endParaRPr kumimoji="1" lang="en-US" altLang="ja-JP"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latin typeface="+mn-lt"/>
                <a:ea typeface="+mn-ea"/>
                <a:cs typeface="+mn-cs"/>
              </a:rPr>
              <a:t>環分子はステーション間でこのような</a:t>
            </a:r>
            <a:endParaRPr kumimoji="1" lang="en-US" altLang="ja-JP" sz="1200" kern="120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8</a:t>
            </a:fld>
            <a:endParaRPr kumimoji="1" lang="ja-JP" altLang="en-US" dirty="0"/>
          </a:p>
        </p:txBody>
      </p:sp>
    </p:spTree>
    <p:extLst>
      <p:ext uri="{BB962C8B-B14F-4D97-AF65-F5344CB8AC3E}">
        <p14:creationId xmlns:p14="http://schemas.microsoft.com/office/powerpoint/2010/main" val="2924178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シャトリングと呼ばれる特徴的な運動をします。</a:t>
            </a:r>
            <a:endParaRPr kumimoji="1" lang="en-US" altLang="ja-JP" sz="1200" kern="1200" dirty="0" smtClean="0">
              <a:solidFill>
                <a:schemeClr val="tx1"/>
              </a:solidFill>
              <a:latin typeface="+mn-lt"/>
              <a:ea typeface="+mn-ea"/>
              <a:cs typeface="+mn-cs"/>
            </a:endParaRPr>
          </a:p>
          <a:p>
            <a:endParaRPr kumimoji="1" lang="en-US" altLang="ja-JP" sz="1200" kern="120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CEE90B80-3A69-44A2-8EB2-DBA7004AD028}" type="slidenum">
              <a:rPr kumimoji="1" lang="ja-JP" altLang="en-US" smtClean="0"/>
              <a:t>9</a:t>
            </a:fld>
            <a:endParaRPr kumimoji="1" lang="ja-JP" altLang="en-US" dirty="0"/>
          </a:p>
        </p:txBody>
      </p:sp>
    </p:spTree>
    <p:extLst>
      <p:ext uri="{BB962C8B-B14F-4D97-AF65-F5344CB8AC3E}">
        <p14:creationId xmlns:p14="http://schemas.microsoft.com/office/powerpoint/2010/main" val="1177241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09203C3-0ABE-47D4-9F92-7F76970E1805}" type="datetime1">
              <a:rPr kumimoji="1" lang="ja-JP" altLang="en-US" smtClean="0"/>
              <a:t>2014/5/7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429033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F347EDA-74A7-441D-BBAD-3CC13639C24F}" type="datetime1">
              <a:rPr kumimoji="1" lang="ja-JP" altLang="en-US" smtClean="0"/>
              <a:t>2014/5/7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209011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FF136FB-19A1-451A-B497-F02EF0CDE54C}" type="datetime1">
              <a:rPr kumimoji="1" lang="ja-JP" altLang="en-US" smtClean="0"/>
              <a:t>2014/5/7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204814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735CFC2-394C-42AA-9AC1-8665D1D4F73E}" type="datetime1">
              <a:rPr kumimoji="1" lang="ja-JP" altLang="en-US" smtClean="0"/>
              <a:t>2014/5/7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361876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D5E0A46-F733-43BF-83BB-5E7F110846AE}" type="datetime1">
              <a:rPr kumimoji="1" lang="ja-JP" altLang="en-US" smtClean="0"/>
              <a:t>2014/5/7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90903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1C84BC4-8C48-4D8B-AD86-4C0F25C73414}" type="datetime1">
              <a:rPr kumimoji="1" lang="ja-JP" altLang="en-US" smtClean="0"/>
              <a:t>2014/5/7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117953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7FBE4D6-8B88-41D5-AFAB-A393ABE2C9C4}" type="datetime1">
              <a:rPr kumimoji="1" lang="ja-JP" altLang="en-US" smtClean="0"/>
              <a:t>2014/5/7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242530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5D96D5A-F500-4F57-9BD1-1F9675B388CA}" type="datetime1">
              <a:rPr kumimoji="1" lang="ja-JP" altLang="en-US" smtClean="0"/>
              <a:t>2014/5/7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352980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584F0-E073-4032-A257-F656F31D6F44}" type="datetime1">
              <a:rPr kumimoji="1" lang="ja-JP" altLang="en-US" smtClean="0"/>
              <a:t>2014/5/7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142812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E748349-0750-4A8A-9357-4E0BA067E1EF}" type="datetime1">
              <a:rPr kumimoji="1" lang="ja-JP" altLang="en-US" smtClean="0"/>
              <a:t>2014/5/7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1184970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23FF854-B140-4E9B-AE7E-4C507CEED82E}" type="datetime1">
              <a:rPr kumimoji="1" lang="ja-JP" altLang="en-US" smtClean="0"/>
              <a:t>2014/5/7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71949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857FD-DD11-471E-9772-0CD02101BCE8}" type="datetime1">
              <a:rPr kumimoji="1" lang="ja-JP" altLang="en-US" smtClean="0"/>
              <a:t>2014/5/7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42CCA-B510-4D6E-B9DE-67A8394A4F10}" type="slidenum">
              <a:rPr kumimoji="1" lang="ja-JP" altLang="en-US" smtClean="0"/>
              <a:t>‹#›</a:t>
            </a:fld>
            <a:endParaRPr kumimoji="1" lang="ja-JP" altLang="en-US"/>
          </a:p>
        </p:txBody>
      </p:sp>
    </p:spTree>
    <p:extLst>
      <p:ext uri="{BB962C8B-B14F-4D97-AF65-F5344CB8AC3E}">
        <p14:creationId xmlns:p14="http://schemas.microsoft.com/office/powerpoint/2010/main" val="2364516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t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e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3.e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oleObject" Target="../embeddings/oleObject13.bin"/><Relationship Id="rId3" Type="http://schemas.openxmlformats.org/officeDocument/2006/relationships/notesSlide" Target="../notesSlides/notesSlide14.xml"/><Relationship Id="rId7" Type="http://schemas.openxmlformats.org/officeDocument/2006/relationships/image" Target="../media/image15.emf"/><Relationship Id="rId12"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9.bin"/><Relationship Id="rId11" Type="http://schemas.openxmlformats.org/officeDocument/2006/relationships/oleObject" Target="../embeddings/oleObject12.bin"/><Relationship Id="rId5" Type="http://schemas.openxmlformats.org/officeDocument/2006/relationships/image" Target="../media/image14.e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6.emf"/><Relationship Id="rId1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9.e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1.emf"/><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3.emf"/><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7.emf"/><Relationship Id="rId4" Type="http://schemas.openxmlformats.org/officeDocument/2006/relationships/oleObject" Target="../embeddings/oleObject18.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27.xml"/><Relationship Id="rId7"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0.bin"/><Relationship Id="rId5" Type="http://schemas.openxmlformats.org/officeDocument/2006/relationships/image" Target="../media/image28.emf"/><Relationship Id="rId4" Type="http://schemas.openxmlformats.org/officeDocument/2006/relationships/oleObject" Target="../embeddings/oleObject19.bin"/><Relationship Id="rId9" Type="http://schemas.openxmlformats.org/officeDocument/2006/relationships/image" Target="../media/image30.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6.emf"/><Relationship Id="rId4" Type="http://schemas.openxmlformats.org/officeDocument/2006/relationships/oleObject" Target="../embeddings/oleObject22.bin"/></Relationships>
</file>

<file path=ppt/slides/_rels/slide33.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t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9.emf"/><Relationship Id="rId4" Type="http://schemas.openxmlformats.org/officeDocument/2006/relationships/oleObject" Target="../embeddings/oleObject2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0.emf"/><Relationship Id="rId4" Type="http://schemas.openxmlformats.org/officeDocument/2006/relationships/oleObject" Target="../embeddings/oleObject24.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37.xml"/><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26.bin"/><Relationship Id="rId11" Type="http://schemas.openxmlformats.org/officeDocument/2006/relationships/image" Target="../media/image44.emf"/><Relationship Id="rId5" Type="http://schemas.openxmlformats.org/officeDocument/2006/relationships/image" Target="../media/image41.e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45.emf"/><Relationship Id="rId4" Type="http://schemas.openxmlformats.org/officeDocument/2006/relationships/oleObject" Target="../embeddings/oleObject29.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45.emf"/><Relationship Id="rId4" Type="http://schemas.openxmlformats.org/officeDocument/2006/relationships/oleObject" Target="../embeddings/oleObject30.bin"/></Relationships>
</file>

<file path=ppt/slides/_rels/slide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10" Type="http://schemas.openxmlformats.org/officeDocument/2006/relationships/image" Target="../media/image7.png"/><Relationship Id="rId4" Type="http://schemas.openxmlformats.org/officeDocument/2006/relationships/image" Target="../media/image5.tiff"/><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46.emf"/><Relationship Id="rId4" Type="http://schemas.openxmlformats.org/officeDocument/2006/relationships/oleObject" Target="../embeddings/oleObject31.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47.emf"/><Relationship Id="rId4" Type="http://schemas.openxmlformats.org/officeDocument/2006/relationships/oleObject" Target="../embeddings/oleObject32.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48.emf"/><Relationship Id="rId4" Type="http://schemas.openxmlformats.org/officeDocument/2006/relationships/oleObject" Target="../embeddings/oleObject33.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49.emf"/><Relationship Id="rId4" Type="http://schemas.openxmlformats.org/officeDocument/2006/relationships/oleObject" Target="../embeddings/oleObject34.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50.emf"/><Relationship Id="rId4" Type="http://schemas.openxmlformats.org/officeDocument/2006/relationships/oleObject" Target="../embeddings/oleObject35.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51.emf"/><Relationship Id="rId4" Type="http://schemas.openxmlformats.org/officeDocument/2006/relationships/oleObject" Target="../embeddings/oleObject36.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タイトル 1"/>
          <p:cNvSpPr>
            <a:spLocks noGrp="1"/>
          </p:cNvSpPr>
          <p:nvPr>
            <p:ph type="ctrTitle"/>
          </p:nvPr>
        </p:nvSpPr>
        <p:spPr>
          <a:xfrm>
            <a:off x="841248" y="2130425"/>
            <a:ext cx="7461504" cy="1470025"/>
          </a:xfrm>
        </p:spPr>
        <p:txBody>
          <a:bodyPr>
            <a:noAutofit/>
          </a:bodyPr>
          <a:lstStyle/>
          <a:p>
            <a:r>
              <a:rPr kumimoji="1" lang="en-US" altLang="ja-JP" sz="3200" b="1" baseline="0" dirty="0" smtClean="0">
                <a:latin typeface="Arial" panose="020B0604020202020204" pitchFamily="34" charset="0"/>
                <a:cs typeface="Arial" panose="020B0604020202020204" pitchFamily="34" charset="0"/>
              </a:rPr>
              <a:t>Effect of Axle Components on Shuttling Dynamics</a:t>
            </a:r>
            <a:r>
              <a:rPr kumimoji="1" lang="en-US" altLang="ja-JP" sz="3200" b="1" dirty="0" smtClean="0">
                <a:latin typeface="Arial" panose="020B0604020202020204" pitchFamily="34" charset="0"/>
                <a:cs typeface="Arial" panose="020B0604020202020204" pitchFamily="34" charset="0"/>
              </a:rPr>
              <a:t> in Rotaxane Type Molecular Machines</a:t>
            </a:r>
            <a:endParaRPr kumimoji="1" lang="ja-JP" altLang="en-US" sz="3200" b="1" baseline="0" dirty="0">
              <a:latin typeface="Arial" panose="020B0604020202020204" pitchFamily="34" charset="0"/>
              <a:cs typeface="Arial" panose="020B0604020202020204" pitchFamily="34" charset="0"/>
            </a:endParaRPr>
          </a:p>
        </p:txBody>
      </p:sp>
      <p:sp>
        <p:nvSpPr>
          <p:cNvPr id="2" name="スライド番号プレースホルダー 1"/>
          <p:cNvSpPr>
            <a:spLocks noGrp="1"/>
          </p:cNvSpPr>
          <p:nvPr>
            <p:ph type="sldNum" sz="quarter" idx="12"/>
          </p:nvPr>
        </p:nvSpPr>
        <p:spPr>
          <a:xfrm>
            <a:off x="7086600" y="6453336"/>
            <a:ext cx="2057400" cy="365125"/>
          </a:xfrm>
        </p:spPr>
        <p:txBody>
          <a:bodyPr/>
          <a:lstStyle/>
          <a:p>
            <a:fld id="{48542CCA-B510-4D6E-B9DE-67A8394A4F10}" type="slidenum">
              <a:rPr kumimoji="1" lang="ja-JP" altLang="en-US" smtClean="0"/>
              <a:t>1</a:t>
            </a:fld>
            <a:endParaRPr kumimoji="1" lang="ja-JP" altLang="en-US" dirty="0"/>
          </a:p>
        </p:txBody>
      </p:sp>
      <p:sp>
        <p:nvSpPr>
          <p:cNvPr id="9" name="サブタイトル 2"/>
          <p:cNvSpPr>
            <a:spLocks noGrp="1"/>
          </p:cNvSpPr>
          <p:nvPr>
            <p:ph type="subTitle" idx="1"/>
          </p:nvPr>
        </p:nvSpPr>
        <p:spPr>
          <a:xfrm>
            <a:off x="2001416" y="4509120"/>
            <a:ext cx="5141168" cy="1224136"/>
          </a:xfrm>
        </p:spPr>
        <p:txBody>
          <a:bodyPr>
            <a:noAutofit/>
          </a:bodyPr>
          <a:lstStyle/>
          <a:p>
            <a:r>
              <a:rPr kumimoji="1" lang="en-US" altLang="ja-JP" sz="2400" b="1" dirty="0" err="1" smtClean="0">
                <a:solidFill>
                  <a:schemeClr val="tx1"/>
                </a:solidFill>
                <a:latin typeface="Arial" pitchFamily="34" charset="0"/>
                <a:cs typeface="Arial" pitchFamily="34" charset="0"/>
              </a:rPr>
              <a:t>Tobe</a:t>
            </a:r>
            <a:r>
              <a:rPr kumimoji="1" lang="en-US" altLang="ja-JP" sz="2400" b="1" dirty="0" smtClean="0">
                <a:solidFill>
                  <a:schemeClr val="tx1"/>
                </a:solidFill>
                <a:latin typeface="Arial" pitchFamily="34" charset="0"/>
                <a:cs typeface="Arial" pitchFamily="34" charset="0"/>
              </a:rPr>
              <a:t> Lab. M1 </a:t>
            </a:r>
          </a:p>
          <a:p>
            <a:r>
              <a:rPr lang="en-US" altLang="ja-JP" sz="2400" b="1" dirty="0" smtClean="0">
                <a:solidFill>
                  <a:schemeClr val="tx1"/>
                </a:solidFill>
                <a:latin typeface="Arial" pitchFamily="34" charset="0"/>
                <a:cs typeface="Arial" pitchFamily="34" charset="0"/>
              </a:rPr>
              <a:t>Ryohei Kano</a:t>
            </a:r>
            <a:endParaRPr kumimoji="1" lang="en-US" altLang="ja-JP" sz="2400" b="1" dirty="0" smtClean="0">
              <a:solidFill>
                <a:schemeClr val="tx1"/>
              </a:solidFill>
              <a:latin typeface="Arial" pitchFamily="34" charset="0"/>
              <a:cs typeface="Arial" pitchFamily="34" charset="0"/>
            </a:endParaRPr>
          </a:p>
          <a:p>
            <a:endParaRPr kumimoji="1" lang="ja-JP" altLang="en-US" sz="2400" b="1" dirty="0">
              <a:solidFill>
                <a:schemeClr val="tx1"/>
              </a:solidFill>
              <a:latin typeface="+mn-ea"/>
            </a:endParaRPr>
          </a:p>
        </p:txBody>
      </p:sp>
      <p:sp>
        <p:nvSpPr>
          <p:cNvPr id="5" name="Rectangle 64"/>
          <p:cNvSpPr>
            <a:spLocks noChangeArrowheads="1"/>
          </p:cNvSpPr>
          <p:nvPr/>
        </p:nvSpPr>
        <p:spPr bwMode="auto">
          <a:xfrm flipV="1">
            <a:off x="841248" y="3620757"/>
            <a:ext cx="7461504" cy="5906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endParaRPr lang="en-AU" sz="2400" dirty="0">
              <a:solidFill>
                <a:schemeClr val="bg1"/>
              </a:solidFill>
              <a:latin typeface="Arial" panose="020B0604020202020204" pitchFamily="34" charset="0"/>
              <a:cs typeface="Arial" panose="020B0604020202020204" pitchFamily="34" charset="0"/>
            </a:endParaRPr>
          </a:p>
        </p:txBody>
      </p:sp>
      <p:sp>
        <p:nvSpPr>
          <p:cNvPr id="7" name="Rectangle 64"/>
          <p:cNvSpPr>
            <a:spLocks noChangeArrowheads="1"/>
          </p:cNvSpPr>
          <p:nvPr/>
        </p:nvSpPr>
        <p:spPr bwMode="auto">
          <a:xfrm flipV="1">
            <a:off x="841248" y="2047805"/>
            <a:ext cx="7461504" cy="5906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endParaRPr lang="en-AU" sz="2400" dirty="0">
              <a:solidFill>
                <a:schemeClr val="bg1"/>
              </a:solidFill>
              <a:latin typeface="Arial" panose="020B0604020202020204" pitchFamily="34" charset="0"/>
              <a:cs typeface="Arial" panose="020B0604020202020204" pitchFamily="34" charset="0"/>
            </a:endParaRPr>
          </a:p>
        </p:txBody>
      </p:sp>
      <p:sp>
        <p:nvSpPr>
          <p:cNvPr id="8" name="Rectangle 64"/>
          <p:cNvSpPr>
            <a:spLocks noChangeArrowheads="1"/>
          </p:cNvSpPr>
          <p:nvPr/>
        </p:nvSpPr>
        <p:spPr bwMode="auto">
          <a:xfrm flipV="1">
            <a:off x="3462528" y="5364020"/>
            <a:ext cx="2218944" cy="5906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endParaRPr lang="en-AU" sz="2400" dirty="0">
              <a:solidFill>
                <a:schemeClr val="bg1"/>
              </a:solidFill>
              <a:latin typeface="Arial" panose="020B0604020202020204" pitchFamily="34" charset="0"/>
              <a:cs typeface="Arial" panose="020B0604020202020204" pitchFamily="34" charset="0"/>
            </a:endParaRPr>
          </a:p>
        </p:txBody>
      </p:sp>
      <p:sp>
        <p:nvSpPr>
          <p:cNvPr id="12" name="Rectangle 64"/>
          <p:cNvSpPr>
            <a:spLocks noChangeArrowheads="1"/>
          </p:cNvSpPr>
          <p:nvPr/>
        </p:nvSpPr>
        <p:spPr bwMode="auto">
          <a:xfrm flipV="1">
            <a:off x="3462528" y="4455350"/>
            <a:ext cx="2218944" cy="5906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endParaRPr lang="en-AU"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759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94380" y="3561371"/>
            <a:ext cx="8655485" cy="3085290"/>
          </a:xfrm>
          <a:prstGeom prst="rect">
            <a:avLst/>
          </a:prstGeom>
          <a:gradFill>
            <a:gsLst>
              <a:gs pos="100000">
                <a:srgbClr val="92D050"/>
              </a:gs>
              <a:gs pos="0">
                <a:schemeClr val="bg1"/>
              </a:gs>
            </a:gsLst>
            <a:lin ang="2700000" scaled="1"/>
          </a:gradFill>
          <a:ln>
            <a:solidFill>
              <a:schemeClr val="tx1"/>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What are Rotaxanes?</a:t>
            </a:r>
            <a:endParaRPr lang="en-AU" sz="2400" dirty="0">
              <a:solidFill>
                <a:schemeClr val="bg1"/>
              </a:solidFill>
              <a:latin typeface="Arial" panose="020B0604020202020204" pitchFamily="34" charset="0"/>
              <a:cs typeface="Arial" panose="020B0604020202020204" pitchFamily="34" charset="0"/>
            </a:endParaRPr>
          </a:p>
        </p:txBody>
      </p:sp>
      <p:sp>
        <p:nvSpPr>
          <p:cNvPr id="2" name="スライド番号プレースホルダー 1"/>
          <p:cNvSpPr>
            <a:spLocks noGrp="1"/>
          </p:cNvSpPr>
          <p:nvPr>
            <p:ph type="sldNum" sz="quarter" idx="12"/>
          </p:nvPr>
        </p:nvSpPr>
        <p:spPr>
          <a:xfrm>
            <a:off x="7086600" y="6464098"/>
            <a:ext cx="2057400" cy="365125"/>
          </a:xfrm>
        </p:spPr>
        <p:txBody>
          <a:bodyPr/>
          <a:lstStyle/>
          <a:p>
            <a:fld id="{48542CCA-B510-4D6E-B9DE-67A8394A4F10}" type="slidenum">
              <a:rPr kumimoji="1" lang="ja-JP" altLang="en-US" smtClean="0"/>
              <a:t>10</a:t>
            </a:fld>
            <a:endParaRPr kumimoji="1" lang="ja-JP" altLang="en-US" dirty="0"/>
          </a:p>
        </p:txBody>
      </p:sp>
      <p:sp>
        <p:nvSpPr>
          <p:cNvPr id="12" name="正方形/長方形 11"/>
          <p:cNvSpPr/>
          <p:nvPr/>
        </p:nvSpPr>
        <p:spPr>
          <a:xfrm>
            <a:off x="4614483" y="4896955"/>
            <a:ext cx="1044753" cy="338554"/>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1600" b="1" dirty="0" smtClean="0">
                <a:latin typeface="Arial" panose="020B0604020202020204" pitchFamily="34" charset="0"/>
                <a:cs typeface="Arial" panose="020B0604020202020204" pitchFamily="34" charset="0"/>
              </a:rPr>
              <a:t>Station</a:t>
            </a:r>
            <a:endParaRPr lang="ja-JP" altLang="en-US" sz="1600" b="1" dirty="0">
              <a:latin typeface="Arial" panose="020B0604020202020204" pitchFamily="34" charset="0"/>
              <a:cs typeface="Arial" panose="020B0604020202020204" pitchFamily="34" charset="0"/>
            </a:endParaRPr>
          </a:p>
        </p:txBody>
      </p:sp>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75417" flipH="1">
            <a:off x="6434622" y="4173634"/>
            <a:ext cx="144739" cy="401533"/>
          </a:xfrm>
          <a:prstGeom prst="rect">
            <a:avLst/>
          </a:prstGeom>
          <a:effectLst>
            <a:glow rad="101600">
              <a:srgbClr val="FF0000">
                <a:alpha val="23000"/>
              </a:srgbClr>
            </a:glow>
          </a:effectLst>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978" y="3527142"/>
            <a:ext cx="141754" cy="393253"/>
          </a:xfrm>
          <a:prstGeom prst="rect">
            <a:avLst/>
          </a:prstGeom>
          <a:effectLst>
            <a:glow rad="101600">
              <a:srgbClr val="FF0000">
                <a:alpha val="23000"/>
              </a:srgbClr>
            </a:glow>
          </a:effectLst>
        </p:spPr>
      </p:pic>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8295" flipH="1">
            <a:off x="6175457" y="4184382"/>
            <a:ext cx="134253" cy="372443"/>
          </a:xfrm>
          <a:prstGeom prst="rect">
            <a:avLst/>
          </a:prstGeom>
          <a:effectLst>
            <a:glow rad="101600">
              <a:srgbClr val="FF0000">
                <a:alpha val="23000"/>
              </a:srgbClr>
            </a:glow>
          </a:effectLst>
        </p:spPr>
      </p:pic>
      <p:cxnSp>
        <p:nvCxnSpPr>
          <p:cNvPr id="15" name="直線矢印コネクタ 14"/>
          <p:cNvCxnSpPr/>
          <p:nvPr/>
        </p:nvCxnSpPr>
        <p:spPr>
          <a:xfrm flipH="1" flipV="1">
            <a:off x="3860801" y="4563234"/>
            <a:ext cx="802886" cy="4404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l="3676" t="30196" b="35098"/>
          <a:stretch/>
        </p:blipFill>
        <p:spPr>
          <a:xfrm>
            <a:off x="1388231" y="3274392"/>
            <a:ext cx="6686728" cy="1806948"/>
          </a:xfrm>
          <a:prstGeom prst="rect">
            <a:avLst/>
          </a:prstGeom>
        </p:spPr>
      </p:pic>
      <p:sp>
        <p:nvSpPr>
          <p:cNvPr id="18" name="正方形/長方形 17"/>
          <p:cNvSpPr/>
          <p:nvPr/>
        </p:nvSpPr>
        <p:spPr>
          <a:xfrm>
            <a:off x="4487920" y="3508325"/>
            <a:ext cx="1100080" cy="338554"/>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1600" b="1" dirty="0" smtClean="0">
                <a:latin typeface="Arial" panose="020B0604020202020204" pitchFamily="34" charset="0"/>
                <a:cs typeface="Arial" panose="020B0604020202020204" pitchFamily="34" charset="0"/>
              </a:rPr>
              <a:t>Spacer</a:t>
            </a:r>
            <a:endParaRPr lang="ja-JP" altLang="en-US" sz="1600" b="1" dirty="0">
              <a:latin typeface="Arial" panose="020B0604020202020204" pitchFamily="34" charset="0"/>
              <a:cs typeface="Arial" panose="020B0604020202020204" pitchFamily="34" charset="0"/>
            </a:endParaRPr>
          </a:p>
        </p:txBody>
      </p:sp>
      <p:cxnSp>
        <p:nvCxnSpPr>
          <p:cNvPr id="63" name="直線矢印コネクタ 62"/>
          <p:cNvCxnSpPr/>
          <p:nvPr/>
        </p:nvCxnSpPr>
        <p:spPr>
          <a:xfrm>
            <a:off x="4935013" y="3781184"/>
            <a:ext cx="144987" cy="232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5404257" y="4420110"/>
            <a:ext cx="838326" cy="567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smtClean="0">
                <a:latin typeface="Arial" pitchFamily="34" charset="0"/>
                <a:cs typeface="Arial" pitchFamily="34" charset="0"/>
              </a:rPr>
              <a:t> Components of A Rotaxane</a:t>
            </a:r>
            <a:endParaRPr lang="en-US" altLang="ja-JP" sz="2400" b="1" dirty="0">
              <a:latin typeface="Arial" pitchFamily="34" charset="0"/>
              <a:cs typeface="Arial" pitchFamily="34" charset="0"/>
            </a:endParaRPr>
          </a:p>
        </p:txBody>
      </p:sp>
    </p:spTree>
    <p:extLst>
      <p:ext uri="{BB962C8B-B14F-4D97-AF65-F5344CB8AC3E}">
        <p14:creationId xmlns:p14="http://schemas.microsoft.com/office/powerpoint/2010/main" val="1079158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p:cNvGraphicFramePr>
            <a:graphicFrameLocks noChangeAspect="1"/>
          </p:cNvGraphicFramePr>
          <p:nvPr>
            <p:extLst>
              <p:ext uri="{D42A27DB-BD31-4B8C-83A1-F6EECF244321}">
                <p14:modId xmlns:p14="http://schemas.microsoft.com/office/powerpoint/2010/main" val="441494019"/>
              </p:ext>
            </p:extLst>
          </p:nvPr>
        </p:nvGraphicFramePr>
        <p:xfrm>
          <a:off x="368300" y="2146300"/>
          <a:ext cx="8328025" cy="3160713"/>
        </p:xfrm>
        <a:graphic>
          <a:graphicData uri="http://schemas.openxmlformats.org/presentationml/2006/ole">
            <mc:AlternateContent xmlns:mc="http://schemas.openxmlformats.org/markup-compatibility/2006">
              <mc:Choice xmlns:v="urn:schemas-microsoft-com:vml" Requires="v">
                <p:oleObj spid="_x0000_s125198" name="CS ChemDraw Drawing" r:id="rId4" imgW="5862452" imgH="2224278" progId="ChemDraw.Document.6.0">
                  <p:embed/>
                </p:oleObj>
              </mc:Choice>
              <mc:Fallback>
                <p:oleObj name="CS ChemDraw Drawing" r:id="rId4" imgW="5862452" imgH="2224278" progId="ChemDraw.Document.6.0">
                  <p:embed/>
                  <p:pic>
                    <p:nvPicPr>
                      <p:cNvPr id="0" name=""/>
                      <p:cNvPicPr/>
                      <p:nvPr/>
                    </p:nvPicPr>
                    <p:blipFill>
                      <a:blip r:embed="rId5"/>
                      <a:stretch>
                        <a:fillRect/>
                      </a:stretch>
                    </p:blipFill>
                    <p:spPr>
                      <a:xfrm>
                        <a:off x="368300" y="2146300"/>
                        <a:ext cx="8328025" cy="3160713"/>
                      </a:xfrm>
                      <a:prstGeom prst="rect">
                        <a:avLst/>
                      </a:prstGeom>
                    </p:spPr>
                  </p:pic>
                </p:oleObj>
              </mc:Fallback>
            </mc:AlternateContent>
          </a:graphicData>
        </a:graphic>
      </p:graphicFrame>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11</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Molecular Design (Rough Sketch of Whole Structure)</a:t>
            </a:r>
            <a:endParaRPr lang="en-US" altLang="ja-JP" sz="2400" b="1" dirty="0">
              <a:latin typeface="Arial" pitchFamily="34" charset="0"/>
              <a:cs typeface="Arial" pitchFamily="34" charset="0"/>
            </a:endParaRPr>
          </a:p>
        </p:txBody>
      </p:sp>
      <p:sp>
        <p:nvSpPr>
          <p:cNvPr id="10" name="コンテンツ プレースホルダ 2"/>
          <p:cNvSpPr>
            <a:spLocks noGrp="1"/>
          </p:cNvSpPr>
          <p:nvPr>
            <p:ph idx="1"/>
          </p:nvPr>
        </p:nvSpPr>
        <p:spPr>
          <a:xfrm>
            <a:off x="2053373" y="5525471"/>
            <a:ext cx="5335569" cy="399297"/>
          </a:xfrm>
        </p:spPr>
        <p:txBody>
          <a:bodyPr>
            <a:noAutofit/>
          </a:bodyPr>
          <a:lstStyle/>
          <a:p>
            <a:pPr marL="0" indent="0">
              <a:buNone/>
            </a:pP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S</a:t>
            </a:r>
            <a:r>
              <a:rPr lang="en-US" altLang="ja-JP" sz="1800" b="1" baseline="30000" dirty="0" smtClean="0">
                <a:latin typeface="Arial" pitchFamily="34" charset="0"/>
                <a:cs typeface="Arial" pitchFamily="34" charset="0"/>
              </a:rPr>
              <a:t>4+ </a:t>
            </a:r>
            <a:r>
              <a:rPr lang="en-US" altLang="ja-JP" sz="1800" dirty="0" smtClean="0">
                <a:latin typeface="Arial" pitchFamily="34" charset="0"/>
                <a:cs typeface="Arial" pitchFamily="34" charset="0"/>
              </a:rPr>
              <a:t>(n = 1),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M</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2),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L</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3),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XL</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7) </a:t>
            </a:r>
            <a:endParaRPr lang="en-US" altLang="ja-JP" sz="1800" dirty="0">
              <a:latin typeface="Arial" pitchFamily="34" charset="0"/>
              <a:cs typeface="Arial" pitchFamily="34" charset="0"/>
            </a:endParaRPr>
          </a:p>
        </p:txBody>
      </p:sp>
    </p:spTree>
    <p:extLst>
      <p:ext uri="{BB962C8B-B14F-4D97-AF65-F5344CB8AC3E}">
        <p14:creationId xmlns:p14="http://schemas.microsoft.com/office/powerpoint/2010/main" val="3739866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p:cNvGraphicFramePr>
            <a:graphicFrameLocks noChangeAspect="1"/>
          </p:cNvGraphicFramePr>
          <p:nvPr>
            <p:extLst/>
          </p:nvPr>
        </p:nvGraphicFramePr>
        <p:xfrm>
          <a:off x="368300" y="2146300"/>
          <a:ext cx="8328025" cy="3160713"/>
        </p:xfrm>
        <a:graphic>
          <a:graphicData uri="http://schemas.openxmlformats.org/presentationml/2006/ole">
            <mc:AlternateContent xmlns:mc="http://schemas.openxmlformats.org/markup-compatibility/2006">
              <mc:Choice xmlns:v="urn:schemas-microsoft-com:vml" Requires="v">
                <p:oleObj spid="_x0000_s149586" name="CS ChemDraw Drawing" r:id="rId4" imgW="5862452" imgH="2224278" progId="ChemDraw.Document.6.0">
                  <p:embed/>
                </p:oleObj>
              </mc:Choice>
              <mc:Fallback>
                <p:oleObj name="CS ChemDraw Drawing" r:id="rId4" imgW="5862452" imgH="2224278" progId="ChemDraw.Document.6.0">
                  <p:embed/>
                  <p:pic>
                    <p:nvPicPr>
                      <p:cNvPr id="0" name=""/>
                      <p:cNvPicPr/>
                      <p:nvPr/>
                    </p:nvPicPr>
                    <p:blipFill>
                      <a:blip r:embed="rId5"/>
                      <a:stretch>
                        <a:fillRect/>
                      </a:stretch>
                    </p:blipFill>
                    <p:spPr>
                      <a:xfrm>
                        <a:off x="368300" y="2146300"/>
                        <a:ext cx="8328025" cy="3160713"/>
                      </a:xfrm>
                      <a:prstGeom prst="rect">
                        <a:avLst/>
                      </a:prstGeom>
                    </p:spPr>
                  </p:pic>
                </p:oleObj>
              </mc:Fallback>
            </mc:AlternateContent>
          </a:graphicData>
        </a:graphic>
      </p:graphicFrame>
      <p:sp>
        <p:nvSpPr>
          <p:cNvPr id="24" name="角丸四角形 23"/>
          <p:cNvSpPr/>
          <p:nvPr/>
        </p:nvSpPr>
        <p:spPr>
          <a:xfrm>
            <a:off x="3829770" y="2093333"/>
            <a:ext cx="1454604" cy="3213680"/>
          </a:xfrm>
          <a:prstGeom prst="roundRect">
            <a:avLst/>
          </a:prstGeom>
          <a:solidFill>
            <a:schemeClr val="accent1">
              <a:lumMod val="40000"/>
              <a:lumOff val="60000"/>
              <a:alpha val="50000"/>
            </a:schemeClr>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330655" y="2462665"/>
            <a:ext cx="8405358" cy="3029014"/>
          </a:xfrm>
          <a:prstGeom prst="roundRect">
            <a:avLst/>
          </a:prstGeom>
          <a:solidFill>
            <a:srgbClr val="FFDDDD">
              <a:alpha val="50000"/>
            </a:srgbClr>
          </a:solidFill>
          <a:ln w="25400">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12</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Molecular Design (Rough Sketch of Whole Structure)</a:t>
            </a:r>
            <a:endParaRPr lang="en-US" altLang="ja-JP" sz="2400" b="1" dirty="0">
              <a:latin typeface="Arial" pitchFamily="34" charset="0"/>
              <a:cs typeface="Arial" pitchFamily="34" charset="0"/>
            </a:endParaRPr>
          </a:p>
        </p:txBody>
      </p:sp>
      <p:sp>
        <p:nvSpPr>
          <p:cNvPr id="10" name="コンテンツ プレースホルダ 2"/>
          <p:cNvSpPr>
            <a:spLocks noGrp="1"/>
          </p:cNvSpPr>
          <p:nvPr>
            <p:ph idx="1"/>
          </p:nvPr>
        </p:nvSpPr>
        <p:spPr>
          <a:xfrm>
            <a:off x="2053373" y="5525471"/>
            <a:ext cx="5335569" cy="399297"/>
          </a:xfrm>
        </p:spPr>
        <p:txBody>
          <a:bodyPr>
            <a:noAutofit/>
          </a:bodyPr>
          <a:lstStyle/>
          <a:p>
            <a:pPr marL="0" indent="0">
              <a:buNone/>
            </a:pP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S</a:t>
            </a:r>
            <a:r>
              <a:rPr lang="en-US" altLang="ja-JP" sz="1800" b="1" baseline="30000" dirty="0" smtClean="0">
                <a:latin typeface="Arial" pitchFamily="34" charset="0"/>
                <a:cs typeface="Arial" pitchFamily="34" charset="0"/>
              </a:rPr>
              <a:t>4+ </a:t>
            </a:r>
            <a:r>
              <a:rPr lang="en-US" altLang="ja-JP" sz="1800" dirty="0" smtClean="0">
                <a:latin typeface="Arial" pitchFamily="34" charset="0"/>
                <a:cs typeface="Arial" pitchFamily="34" charset="0"/>
              </a:rPr>
              <a:t>(n = 1),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M</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2),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L</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3),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XL</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7) </a:t>
            </a:r>
            <a:endParaRPr lang="en-US" altLang="ja-JP" sz="1800" dirty="0">
              <a:latin typeface="Arial" pitchFamily="34" charset="0"/>
              <a:cs typeface="Arial" pitchFamily="34" charset="0"/>
            </a:endParaRPr>
          </a:p>
        </p:txBody>
      </p:sp>
      <p:sp>
        <p:nvSpPr>
          <p:cNvPr id="17" name="正方形/長方形 16"/>
          <p:cNvSpPr/>
          <p:nvPr/>
        </p:nvSpPr>
        <p:spPr>
          <a:xfrm>
            <a:off x="4208258" y="1743292"/>
            <a:ext cx="697627" cy="369332"/>
          </a:xfrm>
          <a:prstGeom prst="rect">
            <a:avLst/>
          </a:prstGeom>
        </p:spPr>
        <p:txBody>
          <a:bodyPr wrap="none">
            <a:spAutoFit/>
          </a:bodyPr>
          <a:lstStyle/>
          <a:p>
            <a:r>
              <a:rPr lang="en-US" altLang="ja-JP" b="1" dirty="0" smtClean="0">
                <a:solidFill>
                  <a:srgbClr val="0000FF"/>
                </a:solidFill>
                <a:latin typeface="Arial" pitchFamily="34" charset="0"/>
                <a:cs typeface="Arial" pitchFamily="34" charset="0"/>
              </a:rPr>
              <a:t>Ring</a:t>
            </a:r>
            <a:endParaRPr lang="ja-JP" altLang="en-US" dirty="0">
              <a:solidFill>
                <a:srgbClr val="0000FF"/>
              </a:solidFill>
            </a:endParaRPr>
          </a:p>
        </p:txBody>
      </p:sp>
      <p:sp>
        <p:nvSpPr>
          <p:cNvPr id="26" name="正方形/長方形 25"/>
          <p:cNvSpPr/>
          <p:nvPr/>
        </p:nvSpPr>
        <p:spPr>
          <a:xfrm>
            <a:off x="442232" y="2112624"/>
            <a:ext cx="697627" cy="369332"/>
          </a:xfrm>
          <a:prstGeom prst="rect">
            <a:avLst/>
          </a:prstGeom>
        </p:spPr>
        <p:txBody>
          <a:bodyPr wrap="none">
            <a:spAutoFit/>
          </a:bodyPr>
          <a:lstStyle/>
          <a:p>
            <a:r>
              <a:rPr lang="en-US" altLang="ja-JP" b="1" dirty="0" smtClean="0">
                <a:solidFill>
                  <a:srgbClr val="FF0000"/>
                </a:solidFill>
                <a:latin typeface="Arial" panose="020B0604020202020204" pitchFamily="34" charset="0"/>
                <a:cs typeface="Arial" panose="020B0604020202020204" pitchFamily="34" charset="0"/>
              </a:rPr>
              <a:t>Axle</a:t>
            </a:r>
            <a:endParaRPr lang="ja-JP" alt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44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17"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オブジェクト 21"/>
          <p:cNvGraphicFramePr>
            <a:graphicFrameLocks noChangeAspect="1"/>
          </p:cNvGraphicFramePr>
          <p:nvPr>
            <p:extLst>
              <p:ext uri="{D42A27DB-BD31-4B8C-83A1-F6EECF244321}">
                <p14:modId xmlns:p14="http://schemas.microsoft.com/office/powerpoint/2010/main" val="97678895"/>
              </p:ext>
            </p:extLst>
          </p:nvPr>
        </p:nvGraphicFramePr>
        <p:xfrm>
          <a:off x="368300" y="2146300"/>
          <a:ext cx="8328025" cy="3160713"/>
        </p:xfrm>
        <a:graphic>
          <a:graphicData uri="http://schemas.openxmlformats.org/presentationml/2006/ole">
            <mc:AlternateContent xmlns:mc="http://schemas.openxmlformats.org/markup-compatibility/2006">
              <mc:Choice xmlns:v="urn:schemas-microsoft-com:vml" Requires="v">
                <p:oleObj spid="_x0000_s126218" name="CS ChemDraw Drawing" r:id="rId4" imgW="5862452" imgH="2224278" progId="ChemDraw.Document.6.0">
                  <p:embed/>
                </p:oleObj>
              </mc:Choice>
              <mc:Fallback>
                <p:oleObj name="CS ChemDraw Drawing" r:id="rId4" imgW="5862452" imgH="2224278" progId="ChemDraw.Document.6.0">
                  <p:embed/>
                  <p:pic>
                    <p:nvPicPr>
                      <p:cNvPr id="0" name=""/>
                      <p:cNvPicPr/>
                      <p:nvPr/>
                    </p:nvPicPr>
                    <p:blipFill>
                      <a:blip r:embed="rId5"/>
                      <a:stretch>
                        <a:fillRect/>
                      </a:stretch>
                    </p:blipFill>
                    <p:spPr>
                      <a:xfrm>
                        <a:off x="368300" y="2146300"/>
                        <a:ext cx="8328025" cy="3160713"/>
                      </a:xfrm>
                      <a:prstGeom prst="rect">
                        <a:avLst/>
                      </a:prstGeom>
                    </p:spPr>
                  </p:pic>
                </p:oleObj>
              </mc:Fallback>
            </mc:AlternateContent>
          </a:graphicData>
        </a:graphic>
      </p:graphicFrame>
      <p:sp>
        <p:nvSpPr>
          <p:cNvPr id="4" name="スライド番号プレースホルダ 3"/>
          <p:cNvSpPr>
            <a:spLocks noGrp="1"/>
          </p:cNvSpPr>
          <p:nvPr>
            <p:ph type="sldNum" sz="quarter" idx="12"/>
          </p:nvPr>
        </p:nvSpPr>
        <p:spPr>
          <a:xfrm>
            <a:off x="7086600" y="6492875"/>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13</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Molecular Design (Axle)</a:t>
            </a:r>
            <a:endParaRPr lang="en-US" altLang="ja-JP" sz="2400" b="1" dirty="0">
              <a:latin typeface="Arial" pitchFamily="34" charset="0"/>
              <a:cs typeface="Arial" pitchFamily="34" charset="0"/>
            </a:endParaRPr>
          </a:p>
        </p:txBody>
      </p:sp>
      <p:sp>
        <p:nvSpPr>
          <p:cNvPr id="10" name="コンテンツ プレースホルダ 2"/>
          <p:cNvSpPr>
            <a:spLocks noGrp="1"/>
          </p:cNvSpPr>
          <p:nvPr>
            <p:ph idx="1"/>
          </p:nvPr>
        </p:nvSpPr>
        <p:spPr>
          <a:xfrm>
            <a:off x="2053373" y="5525471"/>
            <a:ext cx="5335569" cy="399297"/>
          </a:xfrm>
        </p:spPr>
        <p:txBody>
          <a:bodyPr>
            <a:noAutofit/>
          </a:bodyPr>
          <a:lstStyle/>
          <a:p>
            <a:pPr marL="0" indent="0">
              <a:buNone/>
            </a:pP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S</a:t>
            </a:r>
            <a:r>
              <a:rPr lang="en-US" altLang="ja-JP" sz="1800" b="1" baseline="30000" dirty="0" smtClean="0">
                <a:latin typeface="Arial" pitchFamily="34" charset="0"/>
                <a:cs typeface="Arial" pitchFamily="34" charset="0"/>
              </a:rPr>
              <a:t>4+ </a:t>
            </a:r>
            <a:r>
              <a:rPr lang="en-US" altLang="ja-JP" sz="1800" dirty="0" smtClean="0">
                <a:latin typeface="Arial" pitchFamily="34" charset="0"/>
                <a:cs typeface="Arial" pitchFamily="34" charset="0"/>
              </a:rPr>
              <a:t>(n = 1),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M</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2),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L</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3), </a:t>
            </a:r>
            <a:r>
              <a:rPr lang="en-US" altLang="ja-JP" sz="1800" b="1" dirty="0" smtClean="0">
                <a:latin typeface="Arial" pitchFamily="34" charset="0"/>
                <a:cs typeface="Arial" pitchFamily="34" charset="0"/>
              </a:rPr>
              <a:t>R</a:t>
            </a:r>
            <a:r>
              <a:rPr lang="en-US" altLang="ja-JP" sz="1800" b="1" baseline="-25000" dirty="0" smtClean="0">
                <a:latin typeface="Arial" pitchFamily="34" charset="0"/>
                <a:cs typeface="Arial" pitchFamily="34" charset="0"/>
              </a:rPr>
              <a:t>XL</a:t>
            </a:r>
            <a:r>
              <a:rPr lang="en-US" altLang="ja-JP" sz="1800" b="1" baseline="30000" dirty="0" smtClean="0">
                <a:latin typeface="Arial" pitchFamily="34" charset="0"/>
                <a:cs typeface="Arial" pitchFamily="34" charset="0"/>
              </a:rPr>
              <a:t>4</a:t>
            </a:r>
            <a:r>
              <a:rPr lang="en-US" altLang="ja-JP" sz="1800" b="1" baseline="30000" dirty="0">
                <a:latin typeface="Arial" pitchFamily="34" charset="0"/>
                <a:cs typeface="Arial" pitchFamily="34" charset="0"/>
              </a:rPr>
              <a:t>+ </a:t>
            </a:r>
            <a:r>
              <a:rPr lang="en-US" altLang="ja-JP" sz="1800" dirty="0">
                <a:latin typeface="Arial" pitchFamily="34" charset="0"/>
                <a:cs typeface="Arial" pitchFamily="34" charset="0"/>
              </a:rPr>
              <a:t>(n = </a:t>
            </a:r>
            <a:r>
              <a:rPr lang="en-US" altLang="ja-JP" sz="1800" dirty="0" smtClean="0">
                <a:latin typeface="Arial" pitchFamily="34" charset="0"/>
                <a:cs typeface="Arial" pitchFamily="34" charset="0"/>
              </a:rPr>
              <a:t>7) </a:t>
            </a:r>
            <a:endParaRPr lang="en-US" altLang="ja-JP" sz="1800" dirty="0">
              <a:latin typeface="Arial" pitchFamily="34" charset="0"/>
              <a:cs typeface="Arial" pitchFamily="34" charset="0"/>
            </a:endParaRPr>
          </a:p>
        </p:txBody>
      </p:sp>
      <p:sp>
        <p:nvSpPr>
          <p:cNvPr id="11" name="角丸四角形 10"/>
          <p:cNvSpPr/>
          <p:nvPr/>
        </p:nvSpPr>
        <p:spPr>
          <a:xfrm>
            <a:off x="403226" y="2496457"/>
            <a:ext cx="1454604" cy="3029014"/>
          </a:xfrm>
          <a:prstGeom prst="roundRect">
            <a:avLst/>
          </a:prstGeom>
          <a:solidFill>
            <a:srgbClr val="FFDDDD">
              <a:alpha val="50000"/>
            </a:srgbClr>
          </a:solidFill>
          <a:ln w="25400">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38462" y="2093333"/>
            <a:ext cx="1056700" cy="369332"/>
          </a:xfrm>
          <a:prstGeom prst="rect">
            <a:avLst/>
          </a:prstGeom>
        </p:spPr>
        <p:txBody>
          <a:bodyPr wrap="none">
            <a:spAutoFit/>
          </a:bodyPr>
          <a:lstStyle/>
          <a:p>
            <a:r>
              <a:rPr lang="en-US" altLang="ja-JP" b="1" dirty="0" smtClean="0">
                <a:solidFill>
                  <a:srgbClr val="FF0000"/>
                </a:solidFill>
                <a:latin typeface="Arial" pitchFamily="34" charset="0"/>
                <a:cs typeface="Arial" pitchFamily="34" charset="0"/>
              </a:rPr>
              <a:t>Stopper</a:t>
            </a:r>
            <a:endParaRPr lang="ja-JP" altLang="en-US" dirty="0">
              <a:solidFill>
                <a:srgbClr val="FF0000"/>
              </a:solidFill>
            </a:endParaRPr>
          </a:p>
        </p:txBody>
      </p:sp>
      <p:sp>
        <p:nvSpPr>
          <p:cNvPr id="13" name="角丸四角形 12"/>
          <p:cNvSpPr/>
          <p:nvPr/>
        </p:nvSpPr>
        <p:spPr>
          <a:xfrm>
            <a:off x="1944914" y="3555999"/>
            <a:ext cx="899886" cy="899887"/>
          </a:xfrm>
          <a:prstGeom prst="roundRect">
            <a:avLst/>
          </a:prstGeom>
          <a:solidFill>
            <a:srgbClr val="FFDDDD">
              <a:alpha val="50000"/>
            </a:srgbClr>
          </a:solidFill>
          <a:ln w="25400">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910049" y="3124416"/>
            <a:ext cx="966931" cy="369332"/>
          </a:xfrm>
          <a:prstGeom prst="rect">
            <a:avLst/>
          </a:prstGeom>
        </p:spPr>
        <p:txBody>
          <a:bodyPr wrap="none">
            <a:spAutoFit/>
          </a:bodyPr>
          <a:lstStyle/>
          <a:p>
            <a:r>
              <a:rPr lang="en-US" altLang="ja-JP" b="1" dirty="0" smtClean="0">
                <a:solidFill>
                  <a:srgbClr val="FF0000"/>
                </a:solidFill>
                <a:latin typeface="Arial" pitchFamily="34" charset="0"/>
                <a:cs typeface="Arial" pitchFamily="34" charset="0"/>
              </a:rPr>
              <a:t>Station</a:t>
            </a:r>
            <a:endParaRPr lang="ja-JP" altLang="en-US" dirty="0">
              <a:solidFill>
                <a:srgbClr val="FF0000"/>
              </a:solidFill>
            </a:endParaRPr>
          </a:p>
        </p:txBody>
      </p:sp>
      <p:sp>
        <p:nvSpPr>
          <p:cNvPr id="15" name="角丸四角形 14"/>
          <p:cNvSpPr/>
          <p:nvPr/>
        </p:nvSpPr>
        <p:spPr>
          <a:xfrm>
            <a:off x="2917371" y="3543402"/>
            <a:ext cx="754744" cy="796369"/>
          </a:xfrm>
          <a:prstGeom prst="roundRect">
            <a:avLst/>
          </a:prstGeom>
          <a:solidFill>
            <a:srgbClr val="FFDDDD">
              <a:alpha val="50000"/>
            </a:srgbClr>
          </a:solidFill>
          <a:ln w="25400">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844800" y="4344360"/>
            <a:ext cx="954107" cy="369332"/>
          </a:xfrm>
          <a:prstGeom prst="rect">
            <a:avLst/>
          </a:prstGeom>
        </p:spPr>
        <p:txBody>
          <a:bodyPr wrap="none">
            <a:spAutoFit/>
          </a:bodyPr>
          <a:lstStyle/>
          <a:p>
            <a:r>
              <a:rPr lang="en-US" altLang="ja-JP" b="1" dirty="0" smtClean="0">
                <a:solidFill>
                  <a:srgbClr val="FF0000"/>
                </a:solidFill>
                <a:latin typeface="Arial" pitchFamily="34" charset="0"/>
                <a:cs typeface="Arial" pitchFamily="34" charset="0"/>
              </a:rPr>
              <a:t>Spacer</a:t>
            </a:r>
            <a:endParaRPr lang="ja-JP" altLang="en-US" dirty="0">
              <a:solidFill>
                <a:srgbClr val="FF0000"/>
              </a:solidFill>
            </a:endParaRPr>
          </a:p>
        </p:txBody>
      </p:sp>
      <p:sp>
        <p:nvSpPr>
          <p:cNvPr id="18" name="角丸四角形 17"/>
          <p:cNvSpPr/>
          <p:nvPr/>
        </p:nvSpPr>
        <p:spPr>
          <a:xfrm>
            <a:off x="3715657" y="3383820"/>
            <a:ext cx="1698172" cy="796369"/>
          </a:xfrm>
          <a:prstGeom prst="roundRect">
            <a:avLst/>
          </a:prstGeom>
          <a:solidFill>
            <a:srgbClr val="FFDDDD">
              <a:alpha val="50000"/>
            </a:srgbClr>
          </a:solidFill>
          <a:ln w="25400">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088534" y="2970946"/>
            <a:ext cx="966931" cy="369332"/>
          </a:xfrm>
          <a:prstGeom prst="rect">
            <a:avLst/>
          </a:prstGeom>
          <a:solidFill>
            <a:schemeClr val="bg1"/>
          </a:solidFill>
        </p:spPr>
        <p:txBody>
          <a:bodyPr wrap="none">
            <a:spAutoFit/>
          </a:bodyPr>
          <a:lstStyle/>
          <a:p>
            <a:r>
              <a:rPr lang="en-US" altLang="ja-JP" b="1" dirty="0" smtClean="0">
                <a:solidFill>
                  <a:srgbClr val="FF0000"/>
                </a:solidFill>
                <a:latin typeface="Arial" pitchFamily="34" charset="0"/>
                <a:cs typeface="Arial" pitchFamily="34" charset="0"/>
              </a:rPr>
              <a:t>Station</a:t>
            </a:r>
            <a:endParaRPr lang="ja-JP" altLang="en-US" dirty="0">
              <a:solidFill>
                <a:srgbClr val="FF0000"/>
              </a:solidFill>
            </a:endParaRPr>
          </a:p>
        </p:txBody>
      </p:sp>
      <p:sp>
        <p:nvSpPr>
          <p:cNvPr id="20" name="角丸四角形 19"/>
          <p:cNvSpPr/>
          <p:nvPr/>
        </p:nvSpPr>
        <p:spPr>
          <a:xfrm>
            <a:off x="3301699" y="3082791"/>
            <a:ext cx="634821" cy="471000"/>
          </a:xfrm>
          <a:prstGeom prst="roundRect">
            <a:avLst/>
          </a:prstGeom>
          <a:solidFill>
            <a:srgbClr val="FFDDDD">
              <a:alpha val="50000"/>
            </a:srgbClr>
          </a:solidFill>
          <a:ln w="25400">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2929199" y="2602723"/>
            <a:ext cx="702436" cy="523220"/>
          </a:xfrm>
          <a:prstGeom prst="rect">
            <a:avLst/>
          </a:prstGeom>
        </p:spPr>
        <p:txBody>
          <a:bodyPr wrap="none">
            <a:spAutoFit/>
          </a:bodyPr>
          <a:lstStyle/>
          <a:p>
            <a:r>
              <a:rPr lang="en-US" altLang="ja-JP" sz="1400" dirty="0" smtClean="0">
                <a:solidFill>
                  <a:srgbClr val="FF0000"/>
                </a:solidFill>
                <a:latin typeface="Arial" pitchFamily="34" charset="0"/>
                <a:cs typeface="Arial" pitchFamily="34" charset="0"/>
              </a:rPr>
              <a:t>Speed</a:t>
            </a:r>
          </a:p>
          <a:p>
            <a:r>
              <a:rPr lang="en-US" altLang="ja-JP" sz="1400" dirty="0">
                <a:solidFill>
                  <a:srgbClr val="FF0000"/>
                </a:solidFill>
                <a:latin typeface="Arial" pitchFamily="34" charset="0"/>
                <a:cs typeface="Arial" pitchFamily="34" charset="0"/>
              </a:rPr>
              <a:t> </a:t>
            </a:r>
            <a:r>
              <a:rPr lang="en-US" altLang="ja-JP" sz="1400" dirty="0" smtClean="0">
                <a:solidFill>
                  <a:srgbClr val="FF0000"/>
                </a:solidFill>
                <a:latin typeface="Arial" pitchFamily="34" charset="0"/>
                <a:cs typeface="Arial" pitchFamily="34" charset="0"/>
              </a:rPr>
              <a:t>Bump</a:t>
            </a:r>
            <a:endParaRPr lang="ja-JP" altLang="en-US" sz="1400" dirty="0">
              <a:solidFill>
                <a:srgbClr val="FF0000"/>
              </a:solidFill>
            </a:endParaRPr>
          </a:p>
        </p:txBody>
      </p:sp>
      <p:cxnSp>
        <p:nvCxnSpPr>
          <p:cNvPr id="17" name="直線矢印コネクタ 16"/>
          <p:cNvCxnSpPr/>
          <p:nvPr/>
        </p:nvCxnSpPr>
        <p:spPr>
          <a:xfrm>
            <a:off x="3370294" y="4649900"/>
            <a:ext cx="428613" cy="85215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2137008" y="5858507"/>
            <a:ext cx="50854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312637" y="1470108"/>
            <a:ext cx="2504212"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Bilateral Symmetry</a:t>
            </a:r>
            <a:endParaRPr lang="en-US" altLang="ja-JP"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46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xit" presetSubtype="0" fill="hold"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P spid="18" grpId="0" animBg="1"/>
      <p:bldP spid="19" grpId="0" animBg="1"/>
      <p:bldP spid="20" grpId="0" animBg="1"/>
      <p:bldP spid="21"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オブジェクト 12"/>
          <p:cNvGraphicFramePr>
            <a:graphicFrameLocks noChangeAspect="1"/>
          </p:cNvGraphicFramePr>
          <p:nvPr>
            <p:extLst>
              <p:ext uri="{D42A27DB-BD31-4B8C-83A1-F6EECF244321}">
                <p14:modId xmlns:p14="http://schemas.microsoft.com/office/powerpoint/2010/main" val="2552331386"/>
              </p:ext>
            </p:extLst>
          </p:nvPr>
        </p:nvGraphicFramePr>
        <p:xfrm>
          <a:off x="2068513" y="2268538"/>
          <a:ext cx="5248275" cy="935037"/>
        </p:xfrm>
        <a:graphic>
          <a:graphicData uri="http://schemas.openxmlformats.org/presentationml/2006/ole">
            <mc:AlternateContent xmlns:mc="http://schemas.openxmlformats.org/markup-compatibility/2006">
              <mc:Choice xmlns:v="urn:schemas-microsoft-com:vml" Requires="v">
                <p:oleObj spid="_x0000_s154031" name="CS ChemDraw Drawing" r:id="rId4" imgW="3592936" imgH="639623" progId="ChemDraw.Document.6.0">
                  <p:embed/>
                </p:oleObj>
              </mc:Choice>
              <mc:Fallback>
                <p:oleObj name="CS ChemDraw Drawing" r:id="rId4" imgW="3592936" imgH="639623" progId="ChemDraw.Document.6.0">
                  <p:embed/>
                  <p:pic>
                    <p:nvPicPr>
                      <p:cNvPr id="0" name=""/>
                      <p:cNvPicPr/>
                      <p:nvPr/>
                    </p:nvPicPr>
                    <p:blipFill>
                      <a:blip r:embed="rId5"/>
                      <a:stretch>
                        <a:fillRect/>
                      </a:stretch>
                    </p:blipFill>
                    <p:spPr>
                      <a:xfrm>
                        <a:off x="2068513" y="2268538"/>
                        <a:ext cx="5248275" cy="935037"/>
                      </a:xfrm>
                      <a:prstGeom prst="rect">
                        <a:avLst/>
                      </a:prstGeom>
                    </p:spPr>
                  </p:pic>
                </p:oleObj>
              </mc:Fallback>
            </mc:AlternateContent>
          </a:graphicData>
        </a:graphic>
      </p:graphicFrame>
      <p:graphicFrame>
        <p:nvGraphicFramePr>
          <p:cNvPr id="10" name="オブジェクト 9"/>
          <p:cNvGraphicFramePr>
            <a:graphicFrameLocks noChangeAspect="1"/>
          </p:cNvGraphicFramePr>
          <p:nvPr>
            <p:extLst>
              <p:ext uri="{D42A27DB-BD31-4B8C-83A1-F6EECF244321}">
                <p14:modId xmlns:p14="http://schemas.microsoft.com/office/powerpoint/2010/main" val="1279531983"/>
              </p:ext>
            </p:extLst>
          </p:nvPr>
        </p:nvGraphicFramePr>
        <p:xfrm>
          <a:off x="764431" y="4175604"/>
          <a:ext cx="7641863" cy="2440683"/>
        </p:xfrm>
        <a:graphic>
          <a:graphicData uri="http://schemas.openxmlformats.org/presentationml/2006/ole">
            <mc:AlternateContent xmlns:mc="http://schemas.openxmlformats.org/markup-compatibility/2006">
              <mc:Choice xmlns:v="urn:schemas-microsoft-com:vml" Requires="v">
                <p:oleObj spid="_x0000_s154032" name="CS ChemDraw Drawing" r:id="rId6" imgW="8456318" imgH="2700223" progId="ChemDraw.Document.6.0">
                  <p:embed/>
                </p:oleObj>
              </mc:Choice>
              <mc:Fallback>
                <p:oleObj name="CS ChemDraw Drawing" r:id="rId6" imgW="8456318" imgH="2700223" progId="ChemDraw.Document.6.0">
                  <p:embed/>
                  <p:pic>
                    <p:nvPicPr>
                      <p:cNvPr id="0" name=""/>
                      <p:cNvPicPr/>
                      <p:nvPr/>
                    </p:nvPicPr>
                    <p:blipFill>
                      <a:blip r:embed="rId7"/>
                      <a:stretch>
                        <a:fillRect/>
                      </a:stretch>
                    </p:blipFill>
                    <p:spPr>
                      <a:xfrm>
                        <a:off x="764431" y="4175604"/>
                        <a:ext cx="7641863" cy="2440683"/>
                      </a:xfrm>
                      <a:prstGeom prst="rect">
                        <a:avLst/>
                      </a:prstGeom>
                    </p:spPr>
                  </p:pic>
                </p:oleObj>
              </mc:Fallback>
            </mc:AlternateContent>
          </a:graphicData>
        </a:graphic>
      </p:graphicFrame>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14</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Molecular Design (Station)</a:t>
            </a:r>
            <a:endParaRPr lang="en-US" altLang="ja-JP" sz="2400" b="1" dirty="0">
              <a:latin typeface="Arial" pitchFamily="34" charset="0"/>
              <a:cs typeface="Arial" pitchFamily="34" charset="0"/>
            </a:endParaRPr>
          </a:p>
        </p:txBody>
      </p:sp>
      <p:sp>
        <p:nvSpPr>
          <p:cNvPr id="3" name="上下矢印 2"/>
          <p:cNvSpPr/>
          <p:nvPr/>
        </p:nvSpPr>
        <p:spPr>
          <a:xfrm>
            <a:off x="6309097" y="1957143"/>
            <a:ext cx="268224" cy="463296"/>
          </a:xfrm>
          <a:prstGeom prst="upDownArrow">
            <a:avLst/>
          </a:prstGeom>
          <a:solidFill>
            <a:srgbClr val="FF0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522619" y="1983337"/>
            <a:ext cx="2351926" cy="369332"/>
          </a:xfrm>
          <a:prstGeom prst="rect">
            <a:avLst/>
          </a:prstGeom>
        </p:spPr>
        <p:txBody>
          <a:bodyPr wrap="none">
            <a:spAutoFit/>
          </a:bodyPr>
          <a:lstStyle/>
          <a:p>
            <a:r>
              <a:rPr lang="en-US" altLang="ja-JP" b="1" dirty="0" smtClean="0">
                <a:solidFill>
                  <a:srgbClr val="FF0000"/>
                </a:solidFill>
                <a:latin typeface="Arial" panose="020B0604020202020204" pitchFamily="34" charset="0"/>
                <a:cs typeface="Arial" panose="020B0604020202020204" pitchFamily="34" charset="0"/>
              </a:rPr>
              <a:t>Coulomb Repulsion</a:t>
            </a:r>
            <a:endParaRPr lang="ja-JP" altLang="en-US" dirty="0">
              <a:solidFill>
                <a:srgbClr val="FF0000"/>
              </a:solidFill>
              <a:latin typeface="Arial" panose="020B0604020202020204" pitchFamily="34" charset="0"/>
              <a:cs typeface="Arial" panose="020B0604020202020204" pitchFamily="34" charset="0"/>
            </a:endParaRPr>
          </a:p>
        </p:txBody>
      </p:sp>
      <p:sp>
        <p:nvSpPr>
          <p:cNvPr id="7" name="正方形/長方形 6"/>
          <p:cNvSpPr/>
          <p:nvPr/>
        </p:nvSpPr>
        <p:spPr>
          <a:xfrm>
            <a:off x="103949" y="1983337"/>
            <a:ext cx="2031390" cy="923330"/>
          </a:xfrm>
          <a:prstGeom prst="rect">
            <a:avLst/>
          </a:prstGeom>
        </p:spPr>
        <p:txBody>
          <a:bodyPr wrap="none">
            <a:spAutoFit/>
          </a:bodyPr>
          <a:lstStyle/>
          <a:p>
            <a:r>
              <a:rPr lang="en-US" altLang="ja-JP" b="1" dirty="0" smtClean="0">
                <a:solidFill>
                  <a:srgbClr val="FF0000"/>
                </a:solidFill>
                <a:latin typeface="Arial" panose="020B0604020202020204" pitchFamily="34" charset="0"/>
                <a:cs typeface="Arial" panose="020B0604020202020204" pitchFamily="34" charset="0"/>
              </a:rPr>
              <a:t>Attractive</a:t>
            </a:r>
          </a:p>
          <a:p>
            <a:r>
              <a:rPr lang="en-US" altLang="ja-JP" b="1" dirty="0" smtClean="0">
                <a:solidFill>
                  <a:srgbClr val="FF0000"/>
                </a:solidFill>
                <a:latin typeface="Arial" panose="020B0604020202020204" pitchFamily="34" charset="0"/>
                <a:cs typeface="Arial" panose="020B0604020202020204" pitchFamily="34" charset="0"/>
              </a:rPr>
              <a:t>Charge-Transfer </a:t>
            </a:r>
          </a:p>
          <a:p>
            <a:r>
              <a:rPr lang="en-US" altLang="ja-JP" b="1" dirty="0" smtClean="0">
                <a:solidFill>
                  <a:srgbClr val="FF0000"/>
                </a:solidFill>
                <a:latin typeface="Arial" panose="020B0604020202020204" pitchFamily="34" charset="0"/>
                <a:cs typeface="Arial" panose="020B0604020202020204" pitchFamily="34" charset="0"/>
              </a:rPr>
              <a:t>(CT) Interaction</a:t>
            </a:r>
            <a:endParaRPr lang="en-US" altLang="ja-JP" b="1" dirty="0">
              <a:solidFill>
                <a:srgbClr val="FF0000"/>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4303776" y="2296573"/>
            <a:ext cx="999744" cy="369332"/>
          </a:xfrm>
          <a:prstGeom prst="rect">
            <a:avLst/>
          </a:prstGeom>
          <a:noFill/>
        </p:spPr>
        <p:txBody>
          <a:bodyPr wrap="square" rtlCol="0">
            <a:spAutoFit/>
          </a:bodyPr>
          <a:lstStyle/>
          <a:p>
            <a:r>
              <a:rPr lang="en-US" altLang="ja-JP" dirty="0" smtClean="0">
                <a:latin typeface="Arial" panose="020B0604020202020204" pitchFamily="34" charset="0"/>
                <a:cs typeface="Arial" panose="020B0604020202020204" pitchFamily="34" charset="0"/>
              </a:rPr>
              <a:t>−</a:t>
            </a:r>
            <a:r>
              <a:rPr kumimoji="1" lang="en-US" altLang="ja-JP" dirty="0" smtClean="0">
                <a:latin typeface="Arial" panose="020B0604020202020204" pitchFamily="34" charset="0"/>
                <a:cs typeface="Arial" panose="020B0604020202020204" pitchFamily="34" charset="0"/>
              </a:rPr>
              <a:t>e</a:t>
            </a:r>
            <a:r>
              <a:rPr kumimoji="1" lang="en-US" altLang="ja-JP" baseline="30000" dirty="0" smtClean="0">
                <a:latin typeface="Arial" panose="020B0604020202020204" pitchFamily="34" charset="0"/>
                <a:cs typeface="Arial" panose="020B0604020202020204" pitchFamily="34" charset="0"/>
              </a:rPr>
              <a:t>−</a:t>
            </a:r>
            <a:endParaRPr kumimoji="1" lang="ja-JP" altLang="en-US" baseline="30000" dirty="0">
              <a:latin typeface="Arial" panose="020B0604020202020204" pitchFamily="34" charset="0"/>
              <a:cs typeface="Arial" panose="020B0604020202020204" pitchFamily="34" charset="0"/>
            </a:endParaRPr>
          </a:p>
        </p:txBody>
      </p:sp>
      <p:sp>
        <p:nvSpPr>
          <p:cNvPr id="18" name="テキスト ボックス 17"/>
          <p:cNvSpPr txBox="1"/>
          <p:nvPr/>
        </p:nvSpPr>
        <p:spPr>
          <a:xfrm>
            <a:off x="4285974" y="5026614"/>
            <a:ext cx="999744" cy="369332"/>
          </a:xfrm>
          <a:prstGeom prst="rect">
            <a:avLst/>
          </a:prstGeom>
          <a:noFill/>
        </p:spPr>
        <p:txBody>
          <a:bodyPr wrap="square" rtlCol="0">
            <a:spAutoFit/>
          </a:bodyPr>
          <a:lstStyle/>
          <a:p>
            <a:r>
              <a:rPr lang="en-US" altLang="ja-JP" dirty="0" smtClean="0">
                <a:latin typeface="Arial" panose="020B0604020202020204" pitchFamily="34" charset="0"/>
                <a:cs typeface="Arial" panose="020B0604020202020204" pitchFamily="34" charset="0"/>
              </a:rPr>
              <a:t>−</a:t>
            </a:r>
            <a:r>
              <a:rPr kumimoji="1" lang="en-US" altLang="ja-JP" dirty="0" smtClean="0">
                <a:latin typeface="Arial" panose="020B0604020202020204" pitchFamily="34" charset="0"/>
                <a:cs typeface="Arial" panose="020B0604020202020204" pitchFamily="34" charset="0"/>
              </a:rPr>
              <a:t>e</a:t>
            </a:r>
            <a:r>
              <a:rPr kumimoji="1" lang="en-US" altLang="ja-JP" baseline="30000" dirty="0" smtClean="0">
                <a:latin typeface="Arial" panose="020B0604020202020204" pitchFamily="34" charset="0"/>
                <a:cs typeface="Arial" panose="020B0604020202020204" pitchFamily="34" charset="0"/>
              </a:rPr>
              <a:t>−</a:t>
            </a:r>
            <a:endParaRPr kumimoji="1" lang="ja-JP" altLang="en-US" baseline="30000" dirty="0">
              <a:latin typeface="Arial" panose="020B0604020202020204" pitchFamily="34" charset="0"/>
              <a:cs typeface="Arial" panose="020B0604020202020204" pitchFamily="34" charset="0"/>
            </a:endParaRPr>
          </a:p>
        </p:txBody>
      </p:sp>
      <p:sp>
        <p:nvSpPr>
          <p:cNvPr id="19" name="テキスト ボックス 18"/>
          <p:cNvSpPr txBox="1"/>
          <p:nvPr/>
        </p:nvSpPr>
        <p:spPr>
          <a:xfrm>
            <a:off x="4298340" y="5507197"/>
            <a:ext cx="999744" cy="369332"/>
          </a:xfrm>
          <a:prstGeom prst="rect">
            <a:avLst/>
          </a:prstGeom>
          <a:noFill/>
        </p:spPr>
        <p:txBody>
          <a:bodyPr wrap="square" rtlCol="0">
            <a:spAutoFit/>
          </a:bodyPr>
          <a:lstStyle/>
          <a:p>
            <a:r>
              <a:rPr lang="en-US" altLang="ja-JP" dirty="0" smtClean="0">
                <a:latin typeface="Arial" panose="020B0604020202020204" pitchFamily="34" charset="0"/>
                <a:cs typeface="Arial" panose="020B0604020202020204" pitchFamily="34" charset="0"/>
              </a:rPr>
              <a:t>+e</a:t>
            </a:r>
            <a:r>
              <a:rPr kumimoji="1" lang="en-US" altLang="ja-JP" baseline="30000" dirty="0" smtClean="0">
                <a:latin typeface="Arial" panose="020B0604020202020204" pitchFamily="34" charset="0"/>
                <a:cs typeface="Arial" panose="020B0604020202020204" pitchFamily="34" charset="0"/>
              </a:rPr>
              <a:t>−</a:t>
            </a:r>
            <a:endParaRPr kumimoji="1" lang="ja-JP" altLang="en-US" baseline="30000" dirty="0">
              <a:latin typeface="Arial" panose="020B0604020202020204" pitchFamily="34" charset="0"/>
              <a:cs typeface="Arial" panose="020B0604020202020204" pitchFamily="34" charset="0"/>
            </a:endParaRPr>
          </a:p>
        </p:txBody>
      </p:sp>
      <p:sp>
        <p:nvSpPr>
          <p:cNvPr id="20" name="テキスト ボックス 19"/>
          <p:cNvSpPr txBox="1"/>
          <p:nvPr/>
        </p:nvSpPr>
        <p:spPr>
          <a:xfrm>
            <a:off x="4317408" y="2769197"/>
            <a:ext cx="999744"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+e</a:t>
            </a:r>
            <a:r>
              <a:rPr kumimoji="1" lang="en-US" altLang="ja-JP" baseline="30000" dirty="0" smtClean="0">
                <a:latin typeface="Arial" panose="020B0604020202020204" pitchFamily="34" charset="0"/>
                <a:cs typeface="Arial" panose="020B0604020202020204" pitchFamily="34" charset="0"/>
              </a:rPr>
              <a:t>−</a:t>
            </a:r>
            <a:endParaRPr kumimoji="1" lang="ja-JP" altLang="en-US" baseline="30000" dirty="0">
              <a:latin typeface="Arial" panose="020B0604020202020204" pitchFamily="34" charset="0"/>
              <a:cs typeface="Arial" panose="020B0604020202020204" pitchFamily="34" charset="0"/>
            </a:endParaRPr>
          </a:p>
        </p:txBody>
      </p:sp>
      <p:sp>
        <p:nvSpPr>
          <p:cNvPr id="21" name="正方形/長方形 20"/>
          <p:cNvSpPr/>
          <p:nvPr/>
        </p:nvSpPr>
        <p:spPr>
          <a:xfrm>
            <a:off x="3686618" y="3616821"/>
            <a:ext cx="2477900" cy="400110"/>
          </a:xfrm>
          <a:prstGeom prst="rect">
            <a:avLst/>
          </a:prstGeom>
          <a:effectLst/>
        </p:spPr>
        <p:txBody>
          <a:bodyPr wrap="square">
            <a:spAutoFit/>
          </a:bodyPr>
          <a:lstStyle/>
          <a:p>
            <a:r>
              <a:rPr lang="en-US" altLang="ja-JP" sz="2000" b="1" dirty="0" smtClean="0">
                <a:solidFill>
                  <a:srgbClr val="0000FF"/>
                </a:solidFill>
                <a:latin typeface="Arial" panose="020B0604020202020204" pitchFamily="34" charset="0"/>
                <a:cs typeface="Arial" panose="020B0604020202020204" pitchFamily="34" charset="0"/>
              </a:rPr>
              <a:t>Ring Shuttling</a:t>
            </a:r>
            <a:endParaRPr lang="ja-JP" altLang="en-US" sz="2000" b="1" dirty="0">
              <a:solidFill>
                <a:srgbClr val="0000FF"/>
              </a:solidFill>
              <a:latin typeface="Arial" panose="020B0604020202020204" pitchFamily="34" charset="0"/>
              <a:cs typeface="Arial" panose="020B0604020202020204" pitchFamily="34" charset="0"/>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4082494252"/>
              </p:ext>
            </p:extLst>
          </p:nvPr>
        </p:nvGraphicFramePr>
        <p:xfrm>
          <a:off x="2389188" y="2211388"/>
          <a:ext cx="327025" cy="236537"/>
        </p:xfrm>
        <a:graphic>
          <a:graphicData uri="http://schemas.openxmlformats.org/presentationml/2006/ole">
            <mc:AlternateContent xmlns:mc="http://schemas.openxmlformats.org/markup-compatibility/2006">
              <mc:Choice xmlns:v="urn:schemas-microsoft-com:vml" Requires="v">
                <p:oleObj spid="_x0000_s154033" name="CS ChemDraw Drawing" r:id="rId8" imgW="94331" imgH="423367" progId="ChemDraw.Document.6.0">
                  <p:embed/>
                </p:oleObj>
              </mc:Choice>
              <mc:Fallback>
                <p:oleObj name="CS ChemDraw Drawing" r:id="rId8" imgW="94331" imgH="423367" progId="ChemDraw.Document.6.0">
                  <p:embed/>
                  <p:pic>
                    <p:nvPicPr>
                      <p:cNvPr id="0" name=""/>
                      <p:cNvPicPr/>
                      <p:nvPr/>
                    </p:nvPicPr>
                    <p:blipFill>
                      <a:blip r:embed="rId9"/>
                      <a:stretch>
                        <a:fillRect/>
                      </a:stretch>
                    </p:blipFill>
                    <p:spPr>
                      <a:xfrm>
                        <a:off x="2389188" y="2211388"/>
                        <a:ext cx="327025" cy="236537"/>
                      </a:xfrm>
                      <a:prstGeom prst="rect">
                        <a:avLst/>
                      </a:prstGeom>
                    </p:spPr>
                  </p:pic>
                </p:oleObj>
              </mc:Fallback>
            </mc:AlternateContent>
          </a:graphicData>
        </a:graphic>
      </p:graphicFrame>
      <p:graphicFrame>
        <p:nvGraphicFramePr>
          <p:cNvPr id="17" name="オブジェクト 16"/>
          <p:cNvGraphicFramePr>
            <a:graphicFrameLocks noChangeAspect="1"/>
          </p:cNvGraphicFramePr>
          <p:nvPr>
            <p:extLst>
              <p:ext uri="{D42A27DB-BD31-4B8C-83A1-F6EECF244321}">
                <p14:modId xmlns:p14="http://schemas.microsoft.com/office/powerpoint/2010/main" val="3449271406"/>
              </p:ext>
            </p:extLst>
          </p:nvPr>
        </p:nvGraphicFramePr>
        <p:xfrm>
          <a:off x="3145739" y="2211229"/>
          <a:ext cx="328041" cy="236968"/>
        </p:xfrm>
        <a:graphic>
          <a:graphicData uri="http://schemas.openxmlformats.org/presentationml/2006/ole">
            <mc:AlternateContent xmlns:mc="http://schemas.openxmlformats.org/markup-compatibility/2006">
              <mc:Choice xmlns:v="urn:schemas-microsoft-com:vml" Requires="v">
                <p:oleObj spid="_x0000_s154034" name="CS ChemDraw Drawing" r:id="rId10" imgW="94331" imgH="423367" progId="ChemDraw.Document.6.0">
                  <p:embed/>
                </p:oleObj>
              </mc:Choice>
              <mc:Fallback>
                <p:oleObj name="CS ChemDraw Drawing" r:id="rId10" imgW="94331" imgH="423367" progId="ChemDraw.Document.6.0">
                  <p:embed/>
                  <p:pic>
                    <p:nvPicPr>
                      <p:cNvPr id="0" name=""/>
                      <p:cNvPicPr/>
                      <p:nvPr/>
                    </p:nvPicPr>
                    <p:blipFill>
                      <a:blip r:embed="rId9"/>
                      <a:stretch>
                        <a:fillRect/>
                      </a:stretch>
                    </p:blipFill>
                    <p:spPr>
                      <a:xfrm>
                        <a:off x="3145739" y="2211229"/>
                        <a:ext cx="328041" cy="236968"/>
                      </a:xfrm>
                      <a:prstGeom prst="rect">
                        <a:avLst/>
                      </a:prstGeom>
                    </p:spPr>
                  </p:pic>
                </p:oleObj>
              </mc:Fallback>
            </mc:AlternateContent>
          </a:graphicData>
        </a:graphic>
      </p:graphicFrame>
      <p:graphicFrame>
        <p:nvGraphicFramePr>
          <p:cNvPr id="14" name="オブジェクト 13"/>
          <p:cNvGraphicFramePr>
            <a:graphicFrameLocks noChangeAspect="1"/>
          </p:cNvGraphicFramePr>
          <p:nvPr>
            <p:extLst>
              <p:ext uri="{D42A27DB-BD31-4B8C-83A1-F6EECF244321}">
                <p14:modId xmlns:p14="http://schemas.microsoft.com/office/powerpoint/2010/main" val="4174969881"/>
              </p:ext>
            </p:extLst>
          </p:nvPr>
        </p:nvGraphicFramePr>
        <p:xfrm>
          <a:off x="1965131" y="1221140"/>
          <a:ext cx="1925638" cy="720725"/>
        </p:xfrm>
        <a:graphic>
          <a:graphicData uri="http://schemas.openxmlformats.org/presentationml/2006/ole">
            <mc:AlternateContent xmlns:mc="http://schemas.openxmlformats.org/markup-compatibility/2006">
              <mc:Choice xmlns:v="urn:schemas-microsoft-com:vml" Requires="v">
                <p:oleObj spid="_x0000_s154035" name="CS ChemDraw Drawing" r:id="rId11" imgW="1406134" imgH="523951" progId="ChemDraw.Document.6.0">
                  <p:embed/>
                </p:oleObj>
              </mc:Choice>
              <mc:Fallback>
                <p:oleObj name="CS ChemDraw Drawing" r:id="rId11" imgW="1406134" imgH="523951" progId="ChemDraw.Document.6.0">
                  <p:embed/>
                  <p:pic>
                    <p:nvPicPr>
                      <p:cNvPr id="0" name=""/>
                      <p:cNvPicPr/>
                      <p:nvPr/>
                    </p:nvPicPr>
                    <p:blipFill>
                      <a:blip r:embed="rId12"/>
                      <a:stretch>
                        <a:fillRect/>
                      </a:stretch>
                    </p:blipFill>
                    <p:spPr>
                      <a:xfrm>
                        <a:off x="1965131" y="1221140"/>
                        <a:ext cx="1925638" cy="720725"/>
                      </a:xfrm>
                      <a:prstGeom prst="rect">
                        <a:avLst/>
                      </a:prstGeom>
                    </p:spPr>
                  </p:pic>
                </p:oleObj>
              </mc:Fallback>
            </mc:AlternateContent>
          </a:graphicData>
        </a:graphic>
      </p:graphicFrame>
      <p:graphicFrame>
        <p:nvGraphicFramePr>
          <p:cNvPr id="22" name="オブジェクト 21"/>
          <p:cNvGraphicFramePr>
            <a:graphicFrameLocks noChangeAspect="1"/>
          </p:cNvGraphicFramePr>
          <p:nvPr>
            <p:extLst>
              <p:ext uri="{D42A27DB-BD31-4B8C-83A1-F6EECF244321}">
                <p14:modId xmlns:p14="http://schemas.microsoft.com/office/powerpoint/2010/main" val="4135367691"/>
              </p:ext>
            </p:extLst>
          </p:nvPr>
        </p:nvGraphicFramePr>
        <p:xfrm>
          <a:off x="5512690" y="1224967"/>
          <a:ext cx="1877155" cy="674082"/>
        </p:xfrm>
        <a:graphic>
          <a:graphicData uri="http://schemas.openxmlformats.org/presentationml/2006/ole">
            <mc:AlternateContent xmlns:mc="http://schemas.openxmlformats.org/markup-compatibility/2006">
              <mc:Choice xmlns:v="urn:schemas-microsoft-com:vml" Requires="v">
                <p:oleObj spid="_x0000_s154036" name="CS ChemDraw Drawing" r:id="rId13" imgW="1407992" imgH="502463" progId="ChemDraw.Document.6.0">
                  <p:embed/>
                </p:oleObj>
              </mc:Choice>
              <mc:Fallback>
                <p:oleObj name="CS ChemDraw Drawing" r:id="rId13" imgW="1407992" imgH="502463" progId="ChemDraw.Document.6.0">
                  <p:embed/>
                  <p:pic>
                    <p:nvPicPr>
                      <p:cNvPr id="0" name=""/>
                      <p:cNvPicPr/>
                      <p:nvPr/>
                    </p:nvPicPr>
                    <p:blipFill>
                      <a:blip r:embed="rId14"/>
                      <a:stretch>
                        <a:fillRect/>
                      </a:stretch>
                    </p:blipFill>
                    <p:spPr>
                      <a:xfrm>
                        <a:off x="5512690" y="1224967"/>
                        <a:ext cx="1877155" cy="674082"/>
                      </a:xfrm>
                      <a:prstGeom prst="rect">
                        <a:avLst/>
                      </a:prstGeom>
                    </p:spPr>
                  </p:pic>
                </p:oleObj>
              </mc:Fallback>
            </mc:AlternateContent>
          </a:graphicData>
        </a:graphic>
      </p:graphicFrame>
    </p:spTree>
    <p:extLst>
      <p:ext uri="{BB962C8B-B14F-4D97-AF65-F5344CB8AC3E}">
        <p14:creationId xmlns:p14="http://schemas.microsoft.com/office/powerpoint/2010/main" val="28017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4.07407E-6 L 1.38889E-6 0.03703 " pathEditMode="relative" rAng="0" ptsTypes="AA">
                                      <p:cBhvr>
                                        <p:cTn id="6" dur="1000" fill="hold"/>
                                        <p:tgtEl>
                                          <p:spTgt spid="14"/>
                                        </p:tgtEl>
                                        <p:attrNameLst>
                                          <p:attrName>ppt_x</p:attrName>
                                          <p:attrName>ppt_y</p:attrName>
                                        </p:attrNameLst>
                                      </p:cBhvr>
                                      <p:rCtr x="0" y="1852"/>
                                    </p:animMotion>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3.88889E-6 4.07407E-6 L -3.88889E-6 -0.07963 " pathEditMode="relative" rAng="0" ptsTypes="AA">
                                      <p:cBhvr>
                                        <p:cTn id="19" dur="1000" fill="hold"/>
                                        <p:tgtEl>
                                          <p:spTgt spid="22"/>
                                        </p:tgtEl>
                                        <p:attrNameLst>
                                          <p:attrName>ppt_x</p:attrName>
                                          <p:attrName>ppt_y</p:attrName>
                                        </p:attrNameLst>
                                      </p:cBhvr>
                                      <p:rCtr x="0" y="-3981"/>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284562028"/>
              </p:ext>
            </p:extLst>
          </p:nvPr>
        </p:nvGraphicFramePr>
        <p:xfrm>
          <a:off x="570742" y="1123975"/>
          <a:ext cx="8418513" cy="2719387"/>
        </p:xfrm>
        <a:graphic>
          <a:graphicData uri="http://schemas.openxmlformats.org/presentationml/2006/ole">
            <mc:AlternateContent xmlns:mc="http://schemas.openxmlformats.org/markup-compatibility/2006">
              <mc:Choice xmlns:v="urn:schemas-microsoft-com:vml" Requires="v">
                <p:oleObj spid="_x0000_s129465" name="CS ChemDraw Drawing" r:id="rId4" imgW="8418214" imgH="2719883" progId="ChemDraw.Document.6.0">
                  <p:embed/>
                </p:oleObj>
              </mc:Choice>
              <mc:Fallback>
                <p:oleObj name="CS ChemDraw Drawing" r:id="rId4" imgW="8418214" imgH="2719883" progId="ChemDraw.Document.6.0">
                  <p:embed/>
                  <p:pic>
                    <p:nvPicPr>
                      <p:cNvPr id="0" name=""/>
                      <p:cNvPicPr/>
                      <p:nvPr/>
                    </p:nvPicPr>
                    <p:blipFill>
                      <a:blip r:embed="rId5"/>
                      <a:stretch>
                        <a:fillRect/>
                      </a:stretch>
                    </p:blipFill>
                    <p:spPr>
                      <a:xfrm>
                        <a:off x="570742" y="1123975"/>
                        <a:ext cx="8418513" cy="2719387"/>
                      </a:xfrm>
                      <a:prstGeom prst="rect">
                        <a:avLst/>
                      </a:prstGeom>
                    </p:spPr>
                  </p:pic>
                </p:oleObj>
              </mc:Fallback>
            </mc:AlternateContent>
          </a:graphicData>
        </a:graphic>
      </p:graphicFrame>
      <p:graphicFrame>
        <p:nvGraphicFramePr>
          <p:cNvPr id="10" name="オブジェクト 9"/>
          <p:cNvGraphicFramePr>
            <a:graphicFrameLocks noChangeAspect="1"/>
          </p:cNvGraphicFramePr>
          <p:nvPr>
            <p:extLst>
              <p:ext uri="{D42A27DB-BD31-4B8C-83A1-F6EECF244321}">
                <p14:modId xmlns:p14="http://schemas.microsoft.com/office/powerpoint/2010/main" val="3482555408"/>
              </p:ext>
            </p:extLst>
          </p:nvPr>
        </p:nvGraphicFramePr>
        <p:xfrm>
          <a:off x="760413" y="3556007"/>
          <a:ext cx="7621587" cy="3309938"/>
        </p:xfrm>
        <a:graphic>
          <a:graphicData uri="http://schemas.openxmlformats.org/presentationml/2006/ole">
            <mc:AlternateContent xmlns:mc="http://schemas.openxmlformats.org/markup-compatibility/2006">
              <mc:Choice xmlns:v="urn:schemas-microsoft-com:vml" Requires="v">
                <p:oleObj spid="_x0000_s129466" name="CS ChemDraw Drawing" r:id="rId6" imgW="18006967" imgH="7817663" progId="ChemDraw.Document.6.0">
                  <p:embed/>
                </p:oleObj>
              </mc:Choice>
              <mc:Fallback>
                <p:oleObj name="CS ChemDraw Drawing" r:id="rId6" imgW="18006967" imgH="7817663" progId="ChemDraw.Document.6.0">
                  <p:embed/>
                  <p:pic>
                    <p:nvPicPr>
                      <p:cNvPr id="0" name=""/>
                      <p:cNvPicPr/>
                      <p:nvPr/>
                    </p:nvPicPr>
                    <p:blipFill>
                      <a:blip r:embed="rId7"/>
                      <a:stretch>
                        <a:fillRect/>
                      </a:stretch>
                    </p:blipFill>
                    <p:spPr>
                      <a:xfrm>
                        <a:off x="760413" y="3556007"/>
                        <a:ext cx="7621587" cy="3309938"/>
                      </a:xfrm>
                      <a:prstGeom prst="rect">
                        <a:avLst/>
                      </a:prstGeom>
                    </p:spPr>
                  </p:pic>
                </p:oleObj>
              </mc:Fallback>
            </mc:AlternateContent>
          </a:graphicData>
        </a:graphic>
      </p:graphicFrame>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15</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Where is Transition State?</a:t>
            </a:r>
            <a:endParaRPr lang="en-US" altLang="ja-JP" sz="2400" b="1" dirty="0">
              <a:latin typeface="Arial" pitchFamily="34" charset="0"/>
              <a:cs typeface="Arial" pitchFamily="34" charset="0"/>
            </a:endParaRPr>
          </a:p>
        </p:txBody>
      </p:sp>
      <p:sp>
        <p:nvSpPr>
          <p:cNvPr id="18" name="テキスト ボックス 17"/>
          <p:cNvSpPr txBox="1"/>
          <p:nvPr/>
        </p:nvSpPr>
        <p:spPr>
          <a:xfrm>
            <a:off x="4424754" y="2140375"/>
            <a:ext cx="999744" cy="369332"/>
          </a:xfrm>
          <a:prstGeom prst="rect">
            <a:avLst/>
          </a:prstGeom>
          <a:noFill/>
        </p:spPr>
        <p:txBody>
          <a:bodyPr wrap="square" rtlCol="0">
            <a:spAutoFit/>
          </a:bodyPr>
          <a:lstStyle/>
          <a:p>
            <a:r>
              <a:rPr lang="en-US" altLang="ja-JP" dirty="0" smtClean="0">
                <a:latin typeface="Arial" panose="020B0604020202020204" pitchFamily="34" charset="0"/>
                <a:cs typeface="Arial" panose="020B0604020202020204" pitchFamily="34" charset="0"/>
              </a:rPr>
              <a:t>−</a:t>
            </a:r>
            <a:r>
              <a:rPr kumimoji="1" lang="en-US" altLang="ja-JP" dirty="0" smtClean="0">
                <a:latin typeface="Arial" panose="020B0604020202020204" pitchFamily="34" charset="0"/>
                <a:cs typeface="Arial" panose="020B0604020202020204" pitchFamily="34" charset="0"/>
              </a:rPr>
              <a:t>e</a:t>
            </a:r>
            <a:r>
              <a:rPr kumimoji="1" lang="en-US" altLang="ja-JP" baseline="30000" dirty="0" smtClean="0">
                <a:latin typeface="Arial" panose="020B0604020202020204" pitchFamily="34" charset="0"/>
                <a:cs typeface="Arial" panose="020B0604020202020204" pitchFamily="34" charset="0"/>
              </a:rPr>
              <a:t>−</a:t>
            </a:r>
            <a:endParaRPr kumimoji="1" lang="ja-JP" altLang="en-US" baseline="30000" dirty="0">
              <a:latin typeface="Arial" panose="020B0604020202020204" pitchFamily="34" charset="0"/>
              <a:cs typeface="Arial" panose="020B0604020202020204" pitchFamily="34" charset="0"/>
            </a:endParaRPr>
          </a:p>
        </p:txBody>
      </p:sp>
      <p:sp>
        <p:nvSpPr>
          <p:cNvPr id="19" name="テキスト ボックス 18"/>
          <p:cNvSpPr txBox="1"/>
          <p:nvPr/>
        </p:nvSpPr>
        <p:spPr>
          <a:xfrm>
            <a:off x="4424754" y="2576534"/>
            <a:ext cx="999744"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 </a:t>
            </a:r>
            <a:r>
              <a:rPr kumimoji="1" lang="en-US" altLang="ja-JP" dirty="0" smtClean="0">
                <a:latin typeface="Arial" panose="020B0604020202020204" pitchFamily="34" charset="0"/>
                <a:cs typeface="Arial" panose="020B0604020202020204" pitchFamily="34" charset="0"/>
              </a:rPr>
              <a:t>e</a:t>
            </a:r>
            <a:r>
              <a:rPr kumimoji="1" lang="en-US" altLang="ja-JP" baseline="30000" dirty="0" smtClean="0">
                <a:latin typeface="Arial" panose="020B0604020202020204" pitchFamily="34" charset="0"/>
                <a:cs typeface="Arial" panose="020B0604020202020204" pitchFamily="34" charset="0"/>
              </a:rPr>
              <a:t>−</a:t>
            </a:r>
            <a:endParaRPr kumimoji="1" lang="ja-JP" altLang="en-US" baseline="30000" dirty="0">
              <a:latin typeface="Arial" panose="020B0604020202020204" pitchFamily="34" charset="0"/>
              <a:cs typeface="Arial" panose="020B0604020202020204" pitchFamily="34" charset="0"/>
            </a:endParaRPr>
          </a:p>
        </p:txBody>
      </p:sp>
      <p:sp>
        <p:nvSpPr>
          <p:cNvPr id="14" name="円弧 13"/>
          <p:cNvSpPr/>
          <p:nvPr/>
        </p:nvSpPr>
        <p:spPr>
          <a:xfrm rot="569599" flipH="1">
            <a:off x="2549863" y="4151367"/>
            <a:ext cx="699965" cy="597408"/>
          </a:xfrm>
          <a:prstGeom prst="arc">
            <a:avLst/>
          </a:prstGeom>
          <a:ln>
            <a:solidFill>
              <a:srgbClr val="0000FF"/>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円弧 21"/>
          <p:cNvSpPr/>
          <p:nvPr/>
        </p:nvSpPr>
        <p:spPr>
          <a:xfrm rot="20559332">
            <a:off x="6550595" y="4151367"/>
            <a:ext cx="617358" cy="597408"/>
          </a:xfrm>
          <a:prstGeom prst="arc">
            <a:avLst/>
          </a:prstGeom>
          <a:ln>
            <a:solidFill>
              <a:srgbClr val="0000FF"/>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 name="円/楕円 1"/>
          <p:cNvSpPr/>
          <p:nvPr/>
        </p:nvSpPr>
        <p:spPr>
          <a:xfrm>
            <a:off x="2551106" y="1884783"/>
            <a:ext cx="498851" cy="8397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2653505" y="4386156"/>
            <a:ext cx="452438" cy="277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633055" y="4386156"/>
            <a:ext cx="452438" cy="277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711409" y="3576184"/>
            <a:ext cx="2117892" cy="400110"/>
          </a:xfrm>
          <a:prstGeom prst="rect">
            <a:avLst/>
          </a:prstGeom>
        </p:spPr>
        <p:txBody>
          <a:bodyPr wrap="square">
            <a:spAutoFit/>
          </a:bodyPr>
          <a:lstStyle/>
          <a:p>
            <a:r>
              <a:rPr lang="en-US" altLang="ja-JP" sz="2000" b="1" dirty="0" smtClean="0">
                <a:solidFill>
                  <a:srgbClr val="FF0000"/>
                </a:solidFill>
                <a:latin typeface="Arial" pitchFamily="34" charset="0"/>
                <a:cs typeface="Arial" pitchFamily="34" charset="0"/>
              </a:rPr>
              <a:t>Transition State</a:t>
            </a:r>
            <a:endParaRPr lang="en-US" altLang="ja-JP" sz="2000" b="1" dirty="0">
              <a:solidFill>
                <a:srgbClr val="FF0000"/>
              </a:solidFill>
              <a:latin typeface="Arial" pitchFamily="34" charset="0"/>
              <a:cs typeface="Arial" pitchFamily="34" charset="0"/>
            </a:endParaRPr>
          </a:p>
        </p:txBody>
      </p:sp>
      <p:sp>
        <p:nvSpPr>
          <p:cNvPr id="16" name="円/楕円 15"/>
          <p:cNvSpPr/>
          <p:nvPr/>
        </p:nvSpPr>
        <p:spPr>
          <a:xfrm>
            <a:off x="7110406" y="1884783"/>
            <a:ext cx="498851" cy="8397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926076" y="1301177"/>
            <a:ext cx="2706979" cy="400110"/>
          </a:xfrm>
          <a:prstGeom prst="rect">
            <a:avLst/>
          </a:prstGeom>
        </p:spPr>
        <p:txBody>
          <a:bodyPr wrap="square">
            <a:spAutoFit/>
          </a:bodyPr>
          <a:lstStyle/>
          <a:p>
            <a:r>
              <a:rPr lang="en-US" altLang="ja-JP" sz="2000" b="1" dirty="0" smtClean="0">
                <a:solidFill>
                  <a:srgbClr val="FF0000"/>
                </a:solidFill>
                <a:latin typeface="Arial" pitchFamily="34" charset="0"/>
                <a:cs typeface="Arial" pitchFamily="34" charset="0"/>
              </a:rPr>
              <a:t>Large Steric Barrier</a:t>
            </a:r>
            <a:endParaRPr lang="en-US" altLang="ja-JP" sz="2000" b="1" dirty="0">
              <a:solidFill>
                <a:srgbClr val="FF0000"/>
              </a:solidFill>
              <a:latin typeface="Arial" pitchFamily="34" charset="0"/>
              <a:cs typeface="Arial" pitchFamily="34" charset="0"/>
            </a:endParaRPr>
          </a:p>
        </p:txBody>
      </p:sp>
      <p:cxnSp>
        <p:nvCxnSpPr>
          <p:cNvPr id="7" name="直線矢印コネクタ 6"/>
          <p:cNvCxnSpPr/>
          <p:nvPr/>
        </p:nvCxnSpPr>
        <p:spPr>
          <a:xfrm flipH="1">
            <a:off x="3049957" y="1616364"/>
            <a:ext cx="1050988" cy="52401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6191978" y="1616364"/>
            <a:ext cx="918428" cy="52401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3049957" y="3887895"/>
            <a:ext cx="1050988" cy="52401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713189" y="3926060"/>
            <a:ext cx="918428" cy="52401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8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5" grpId="0"/>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16</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Activation Parameters</a:t>
            </a:r>
          </a:p>
        </p:txBody>
      </p:sp>
      <p:sp>
        <p:nvSpPr>
          <p:cNvPr id="11" name="正方形/長方形 10"/>
          <p:cNvSpPr/>
          <p:nvPr/>
        </p:nvSpPr>
        <p:spPr>
          <a:xfrm>
            <a:off x="2977494" y="5993839"/>
            <a:ext cx="2868952" cy="461665"/>
          </a:xfrm>
          <a:prstGeom prst="rect">
            <a:avLst/>
          </a:prstGeom>
        </p:spPr>
        <p:txBody>
          <a:bodyPr wrap="square">
            <a:spAutoFit/>
          </a:bodyPr>
          <a:lstStyle/>
          <a:p>
            <a:r>
              <a:rPr lang="en-US" altLang="ja-JP" sz="2400" b="1" dirty="0" smtClean="0">
                <a:latin typeface="Arial" pitchFamily="34" charset="0"/>
                <a:cs typeface="Arial" pitchFamily="34" charset="0"/>
              </a:rPr>
              <a:t> Δ</a:t>
            </a:r>
            <a:r>
              <a:rPr lang="en-US" altLang="ja-JP" sz="2400" b="1" i="1" dirty="0" smtClean="0">
                <a:latin typeface="Arial" pitchFamily="34" charset="0"/>
                <a:cs typeface="Arial" pitchFamily="34" charset="0"/>
              </a:rPr>
              <a:t>G</a:t>
            </a:r>
            <a:r>
              <a:rPr lang="en-US" altLang="ja-JP" sz="2400" b="1" baseline="30000" dirty="0" smtClean="0">
                <a:latin typeface="Arial" pitchFamily="34" charset="0"/>
                <a:cs typeface="Arial" pitchFamily="34" charset="0"/>
              </a:rPr>
              <a:t>‡</a:t>
            </a:r>
            <a:r>
              <a:rPr lang="en-US" altLang="ja-JP" sz="2400" b="1" dirty="0" smtClean="0">
                <a:latin typeface="Arial" pitchFamily="34" charset="0"/>
                <a:cs typeface="Arial" pitchFamily="34" charset="0"/>
              </a:rPr>
              <a:t> </a:t>
            </a:r>
            <a:r>
              <a:rPr lang="ja-JP" altLang="en-US" sz="2400" dirty="0" smtClean="0">
                <a:latin typeface="Arial" pitchFamily="34" charset="0"/>
                <a:cs typeface="Arial" pitchFamily="34" charset="0"/>
              </a:rPr>
              <a:t>= </a:t>
            </a:r>
            <a:r>
              <a:rPr lang="en-US" altLang="ja-JP" sz="2400" b="1" dirty="0" smtClean="0">
                <a:latin typeface="Arial" pitchFamily="34" charset="0"/>
                <a:cs typeface="Arial" pitchFamily="34" charset="0"/>
              </a:rPr>
              <a:t>Δ</a:t>
            </a:r>
            <a:r>
              <a:rPr lang="en-US" altLang="ja-JP" sz="2400" b="1" i="1" dirty="0" smtClean="0">
                <a:latin typeface="Arial" pitchFamily="34" charset="0"/>
                <a:cs typeface="Arial" pitchFamily="34" charset="0"/>
              </a:rPr>
              <a:t>H</a:t>
            </a:r>
            <a:r>
              <a:rPr lang="en-US" altLang="ja-JP" sz="2400" b="1" baseline="30000" dirty="0" smtClean="0">
                <a:latin typeface="Arial" pitchFamily="34" charset="0"/>
                <a:cs typeface="Arial" pitchFamily="34" charset="0"/>
              </a:rPr>
              <a:t>‡</a:t>
            </a:r>
            <a:r>
              <a:rPr lang="en-US" altLang="ja-JP" sz="2400" b="1" baseline="30000" dirty="0">
                <a:latin typeface="Arial" pitchFamily="34" charset="0"/>
                <a:cs typeface="Arial" pitchFamily="34" charset="0"/>
              </a:rPr>
              <a:t> </a:t>
            </a:r>
            <a:r>
              <a:rPr lang="en-US" altLang="ja-JP" sz="2400" dirty="0" smtClean="0">
                <a:latin typeface="Arial" pitchFamily="34" charset="0"/>
                <a:cs typeface="Arial" pitchFamily="34" charset="0"/>
              </a:rPr>
              <a:t>− </a:t>
            </a:r>
            <a:r>
              <a:rPr lang="en-US" altLang="ja-JP" sz="2400" b="1" i="1" dirty="0" smtClean="0">
                <a:latin typeface="Arial" pitchFamily="34" charset="0"/>
                <a:cs typeface="Arial" pitchFamily="34" charset="0"/>
              </a:rPr>
              <a:t>T</a:t>
            </a:r>
            <a:r>
              <a:rPr lang="en-US" altLang="ja-JP" sz="2400" b="1" dirty="0" smtClean="0">
                <a:latin typeface="Arial" pitchFamily="34" charset="0"/>
                <a:cs typeface="Arial" pitchFamily="34" charset="0"/>
              </a:rPr>
              <a:t>Δ</a:t>
            </a:r>
            <a:r>
              <a:rPr lang="en-US" altLang="ja-JP" sz="2400" b="1" i="1" dirty="0" smtClean="0">
                <a:latin typeface="Arial" pitchFamily="34" charset="0"/>
                <a:cs typeface="Arial" pitchFamily="34" charset="0"/>
              </a:rPr>
              <a:t>S</a:t>
            </a:r>
            <a:r>
              <a:rPr lang="en-US" altLang="ja-JP" sz="2400" b="1" baseline="30000" dirty="0" smtClean="0">
                <a:latin typeface="Arial" pitchFamily="34" charset="0"/>
                <a:cs typeface="Arial" pitchFamily="34" charset="0"/>
              </a:rPr>
              <a:t>‡</a:t>
            </a:r>
            <a:r>
              <a:rPr lang="ja-JP" altLang="en-US" sz="2400" dirty="0" smtClean="0">
                <a:latin typeface="Arial" pitchFamily="34" charset="0"/>
                <a:cs typeface="Arial" pitchFamily="34" charset="0"/>
              </a:rPr>
              <a:t> </a:t>
            </a:r>
            <a:endParaRPr lang="en-US" altLang="ja-JP" sz="2400" b="1" baseline="30000" dirty="0">
              <a:latin typeface="Adobe Fan Heiti Std B" panose="020B0700000000000000" pitchFamily="34" charset="-128"/>
              <a:ea typeface="Adobe Fan Heiti Std B" panose="020B0700000000000000" pitchFamily="34" charset="-128"/>
              <a:cs typeface="Arial" pitchFamily="34" charset="0"/>
            </a:endParaRPr>
          </a:p>
        </p:txBody>
      </p:sp>
      <p:sp>
        <p:nvSpPr>
          <p:cNvPr id="12" name="正方形/長方形 11"/>
          <p:cNvSpPr/>
          <p:nvPr/>
        </p:nvSpPr>
        <p:spPr>
          <a:xfrm>
            <a:off x="181472" y="3038112"/>
            <a:ext cx="7164026" cy="1631216"/>
          </a:xfrm>
          <a:prstGeom prst="rect">
            <a:avLst/>
          </a:prstGeom>
        </p:spPr>
        <p:txBody>
          <a:bodyPr wrap="square">
            <a:spAutoFit/>
          </a:bodyPr>
          <a:lstStyle/>
          <a:p>
            <a:r>
              <a:rPr lang="en-US" altLang="ja-JP" sz="2400" b="1" dirty="0" smtClean="0">
                <a:latin typeface="Arial" pitchFamily="34" charset="0"/>
                <a:cs typeface="Arial" pitchFamily="34" charset="0"/>
              </a:rPr>
              <a:t>   Δ</a:t>
            </a:r>
            <a:r>
              <a:rPr lang="en-US" altLang="ja-JP" sz="2400" b="1" i="1" dirty="0" smtClean="0">
                <a:latin typeface="Arial" pitchFamily="34" charset="0"/>
                <a:cs typeface="Arial" pitchFamily="34" charset="0"/>
              </a:rPr>
              <a:t>H</a:t>
            </a:r>
            <a:r>
              <a:rPr lang="en-US" altLang="ja-JP" sz="2400" b="1" baseline="30000" dirty="0" smtClean="0">
                <a:latin typeface="Arial" pitchFamily="34" charset="0"/>
                <a:cs typeface="Arial" pitchFamily="34" charset="0"/>
              </a:rPr>
              <a:t>‡</a:t>
            </a:r>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 Activation Enthalpy</a:t>
            </a:r>
          </a:p>
          <a:p>
            <a:r>
              <a:rPr lang="en-US" altLang="ja-JP" sz="2000" b="1" dirty="0" smtClean="0">
                <a:latin typeface="Arial" pitchFamily="34" charset="0"/>
                <a:ea typeface="Adobe Fan Heiti Std B" panose="020B0700000000000000" pitchFamily="34" charset="-128"/>
                <a:cs typeface="Arial" pitchFamily="34" charset="0"/>
              </a:rPr>
              <a:t>               </a:t>
            </a:r>
            <a:r>
              <a:rPr lang="en-US" altLang="ja-JP" sz="2000" b="1" dirty="0" smtClean="0">
                <a:solidFill>
                  <a:srgbClr val="FF0000"/>
                </a:solidFill>
                <a:latin typeface="Arial" pitchFamily="34" charset="0"/>
                <a:ea typeface="Adobe Fan Heiti Std B" panose="020B0700000000000000" pitchFamily="34" charset="-128"/>
                <a:cs typeface="Arial" pitchFamily="34" charset="0"/>
              </a:rPr>
              <a:t>Large</a:t>
            </a:r>
            <a:r>
              <a:rPr lang="en-US" altLang="ja-JP" sz="2000" b="1" dirty="0" smtClean="0">
                <a:latin typeface="Arial" pitchFamily="34" charset="0"/>
                <a:ea typeface="Adobe Fan Heiti Std B" panose="020B0700000000000000" pitchFamily="34" charset="-128"/>
                <a:cs typeface="Arial" pitchFamily="34" charset="0"/>
              </a:rPr>
              <a:t> : Destabilized   (Ex. Bond Breaking)</a:t>
            </a:r>
          </a:p>
          <a:p>
            <a:r>
              <a:rPr lang="en-US" altLang="ja-JP" sz="2000" b="1" dirty="0">
                <a:latin typeface="Arial" pitchFamily="34" charset="0"/>
                <a:ea typeface="Adobe Fan Heiti Std B" panose="020B0700000000000000" pitchFamily="34" charset="-128"/>
                <a:cs typeface="Arial" pitchFamily="34" charset="0"/>
              </a:rPr>
              <a:t> </a:t>
            </a:r>
            <a:r>
              <a:rPr lang="en-US" altLang="ja-JP" sz="2000" b="1" dirty="0" smtClean="0">
                <a:latin typeface="Arial" pitchFamily="34" charset="0"/>
                <a:ea typeface="Adobe Fan Heiti Std B" panose="020B0700000000000000" pitchFamily="34" charset="-128"/>
                <a:cs typeface="Arial" pitchFamily="34" charset="0"/>
              </a:rPr>
              <a:t>              </a:t>
            </a:r>
            <a:r>
              <a:rPr lang="en-US" altLang="ja-JP" sz="2000" b="1" dirty="0" smtClean="0">
                <a:solidFill>
                  <a:srgbClr val="0000FF"/>
                </a:solidFill>
                <a:latin typeface="Arial" pitchFamily="34" charset="0"/>
                <a:ea typeface="Adobe Fan Heiti Std B" panose="020B0700000000000000" pitchFamily="34" charset="-128"/>
                <a:cs typeface="Arial" pitchFamily="34" charset="0"/>
              </a:rPr>
              <a:t>Small</a:t>
            </a:r>
            <a:r>
              <a:rPr lang="en-US" altLang="ja-JP" sz="2000" b="1" dirty="0" smtClean="0">
                <a:latin typeface="Arial" pitchFamily="34" charset="0"/>
                <a:ea typeface="Adobe Fan Heiti Std B" panose="020B0700000000000000" pitchFamily="34" charset="-128"/>
                <a:cs typeface="Arial" pitchFamily="34" charset="0"/>
              </a:rPr>
              <a:t> : Stabilized </a:t>
            </a:r>
            <a:r>
              <a:rPr lang="en-US" altLang="ja-JP" sz="2000" b="1" dirty="0">
                <a:latin typeface="Arial" pitchFamily="34" charset="0"/>
                <a:ea typeface="Adobe Fan Heiti Std B" panose="020B0700000000000000" pitchFamily="34" charset="-128"/>
                <a:cs typeface="Arial" pitchFamily="34" charset="0"/>
              </a:rPr>
              <a:t> (Ex. Bond</a:t>
            </a:r>
            <a:r>
              <a:rPr lang="ja-JP" altLang="en-US" sz="2000" b="1" dirty="0">
                <a:latin typeface="Arial" pitchFamily="34" charset="0"/>
                <a:ea typeface="Adobe Fan Heiti Std B" panose="020B0700000000000000" pitchFamily="34" charset="-128"/>
                <a:cs typeface="Arial" pitchFamily="34" charset="0"/>
              </a:rPr>
              <a:t> </a:t>
            </a:r>
            <a:r>
              <a:rPr lang="en-US" altLang="ja-JP" sz="2000" b="1" dirty="0">
                <a:latin typeface="Arial" pitchFamily="34" charset="0"/>
                <a:ea typeface="Adobe Fan Heiti Std B" panose="020B0700000000000000" pitchFamily="34" charset="-128"/>
                <a:cs typeface="Arial" pitchFamily="34" charset="0"/>
              </a:rPr>
              <a:t>Formation)</a:t>
            </a:r>
          </a:p>
          <a:p>
            <a:endParaRPr lang="en-US" altLang="ja-JP" sz="2000" b="1" dirty="0" smtClean="0">
              <a:latin typeface="Arial" pitchFamily="34" charset="0"/>
              <a:cs typeface="Arial" pitchFamily="34" charset="0"/>
            </a:endParaRPr>
          </a:p>
          <a:p>
            <a:r>
              <a:rPr lang="en-US" altLang="ja-JP" sz="2400" b="1" baseline="30000" dirty="0">
                <a:latin typeface="Arial" pitchFamily="34" charset="0"/>
                <a:ea typeface="Adobe Fan Heiti Std B" panose="020B0700000000000000" pitchFamily="34" charset="-128"/>
                <a:cs typeface="Arial" pitchFamily="34" charset="0"/>
              </a:rPr>
              <a:t> </a:t>
            </a:r>
            <a:r>
              <a:rPr lang="en-US" altLang="ja-JP" sz="2400" b="1" baseline="30000" dirty="0" smtClean="0">
                <a:latin typeface="Arial" pitchFamily="34" charset="0"/>
                <a:ea typeface="Adobe Fan Heiti Std B" panose="020B0700000000000000" pitchFamily="34" charset="-128"/>
                <a:cs typeface="Arial" pitchFamily="34" charset="0"/>
              </a:rPr>
              <a:t>        </a:t>
            </a:r>
            <a:endParaRPr lang="en-US" altLang="ja-JP" sz="2400" b="1" baseline="30000" dirty="0">
              <a:latin typeface="Adobe Fan Heiti Std B" panose="020B0700000000000000" pitchFamily="34" charset="-128"/>
              <a:ea typeface="Adobe Fan Heiti Std B" panose="020B0700000000000000" pitchFamily="34" charset="-128"/>
              <a:cs typeface="Arial" pitchFamily="34" charset="0"/>
            </a:endParaRPr>
          </a:p>
        </p:txBody>
      </p:sp>
      <p:sp>
        <p:nvSpPr>
          <p:cNvPr id="13" name="正方形/長方形 12"/>
          <p:cNvSpPr/>
          <p:nvPr/>
        </p:nvSpPr>
        <p:spPr>
          <a:xfrm>
            <a:off x="181472" y="4517483"/>
            <a:ext cx="7164026" cy="1077218"/>
          </a:xfrm>
          <a:prstGeom prst="rect">
            <a:avLst/>
          </a:prstGeom>
        </p:spPr>
        <p:txBody>
          <a:bodyPr wrap="square">
            <a:spAutoFit/>
          </a:bodyPr>
          <a:lstStyle/>
          <a:p>
            <a:r>
              <a:rPr lang="en-US" altLang="ja-JP" sz="2400" b="1" dirty="0" smtClean="0">
                <a:latin typeface="Arial" pitchFamily="34" charset="0"/>
                <a:cs typeface="Arial" pitchFamily="34" charset="0"/>
              </a:rPr>
              <a:t>   Δ</a:t>
            </a:r>
            <a:r>
              <a:rPr lang="en-US" altLang="ja-JP" sz="2400" b="1" i="1" dirty="0" smtClean="0">
                <a:latin typeface="Arial" pitchFamily="34" charset="0"/>
                <a:cs typeface="Arial" pitchFamily="34" charset="0"/>
              </a:rPr>
              <a:t>S</a:t>
            </a:r>
            <a:r>
              <a:rPr lang="en-US" altLang="ja-JP" sz="2400" b="1" baseline="30000" dirty="0" smtClean="0">
                <a:latin typeface="Arial" pitchFamily="34" charset="0"/>
                <a:cs typeface="Arial" pitchFamily="34" charset="0"/>
              </a:rPr>
              <a:t>‡</a:t>
            </a:r>
            <a:r>
              <a:rPr lang="en-US" altLang="ja-JP" sz="2400" b="1" dirty="0" smtClean="0">
                <a:latin typeface="Arial" pitchFamily="34" charset="0"/>
                <a:cs typeface="Arial" pitchFamily="34" charset="0"/>
              </a:rPr>
              <a:t> : Activation Entropy</a:t>
            </a:r>
          </a:p>
          <a:p>
            <a:r>
              <a:rPr lang="en-US" altLang="ja-JP" sz="2000" b="1" dirty="0">
                <a:latin typeface="Arial" pitchFamily="34" charset="0"/>
                <a:ea typeface="Adobe Fan Heiti Std B" panose="020B0700000000000000" pitchFamily="34" charset="-128"/>
                <a:cs typeface="Arial" pitchFamily="34" charset="0"/>
              </a:rPr>
              <a:t> </a:t>
            </a:r>
            <a:r>
              <a:rPr lang="en-US" altLang="ja-JP" sz="2000" b="1" dirty="0" smtClean="0">
                <a:latin typeface="Arial" pitchFamily="34" charset="0"/>
                <a:ea typeface="Adobe Fan Heiti Std B" panose="020B0700000000000000" pitchFamily="34" charset="-128"/>
                <a:cs typeface="Arial" pitchFamily="34" charset="0"/>
              </a:rPr>
              <a:t>              </a:t>
            </a:r>
            <a:r>
              <a:rPr lang="en-US" altLang="ja-JP" sz="2000" b="1" dirty="0" smtClean="0">
                <a:solidFill>
                  <a:srgbClr val="FF0000"/>
                </a:solidFill>
                <a:latin typeface="Arial" pitchFamily="34" charset="0"/>
                <a:ea typeface="Adobe Fan Heiti Std B" panose="020B0700000000000000" pitchFamily="34" charset="-128"/>
                <a:cs typeface="Arial" pitchFamily="34" charset="0"/>
              </a:rPr>
              <a:t>Large</a:t>
            </a:r>
            <a:r>
              <a:rPr lang="en-US" altLang="ja-JP" sz="2000" b="1" dirty="0" smtClean="0">
                <a:latin typeface="Arial" pitchFamily="34" charset="0"/>
                <a:ea typeface="Adobe Fan Heiti Std B" panose="020B0700000000000000" pitchFamily="34" charset="-128"/>
                <a:cs typeface="Arial" pitchFamily="34" charset="0"/>
              </a:rPr>
              <a:t> </a:t>
            </a:r>
            <a:r>
              <a:rPr lang="en-US" altLang="ja-JP" sz="2000" b="1" dirty="0">
                <a:latin typeface="Arial" pitchFamily="34" charset="0"/>
                <a:ea typeface="Adobe Fan Heiti Std B" panose="020B0700000000000000" pitchFamily="34" charset="-128"/>
                <a:cs typeface="Arial" pitchFamily="34" charset="0"/>
              </a:rPr>
              <a:t>: </a:t>
            </a:r>
            <a:r>
              <a:rPr lang="en-US" altLang="ja-JP" sz="2000" b="1" dirty="0" smtClean="0">
                <a:latin typeface="Arial" pitchFamily="34" charset="0"/>
                <a:ea typeface="Adobe Fan Heiti Std B" panose="020B0700000000000000" pitchFamily="34" charset="-128"/>
                <a:cs typeface="Arial" pitchFamily="34" charset="0"/>
              </a:rPr>
              <a:t>Gain Degrees of Freedom</a:t>
            </a:r>
          </a:p>
          <a:p>
            <a:r>
              <a:rPr lang="en-US" altLang="ja-JP" sz="2000" b="1" dirty="0" smtClean="0">
                <a:latin typeface="Arial" pitchFamily="34" charset="0"/>
                <a:ea typeface="Adobe Fan Heiti Std B" panose="020B0700000000000000" pitchFamily="34" charset="-128"/>
                <a:cs typeface="Arial" pitchFamily="34" charset="0"/>
              </a:rPr>
              <a:t>               </a:t>
            </a:r>
            <a:r>
              <a:rPr lang="en-US" altLang="ja-JP" sz="2000" b="1" dirty="0" smtClean="0">
                <a:solidFill>
                  <a:srgbClr val="0000FF"/>
                </a:solidFill>
                <a:latin typeface="Arial" pitchFamily="34" charset="0"/>
                <a:ea typeface="Adobe Fan Heiti Std B" panose="020B0700000000000000" pitchFamily="34" charset="-128"/>
                <a:cs typeface="Arial" pitchFamily="34" charset="0"/>
              </a:rPr>
              <a:t>Small</a:t>
            </a:r>
            <a:r>
              <a:rPr lang="en-US" altLang="ja-JP" sz="2000" b="1" dirty="0" smtClean="0">
                <a:latin typeface="Arial" pitchFamily="34" charset="0"/>
                <a:ea typeface="Adobe Fan Heiti Std B" panose="020B0700000000000000" pitchFamily="34" charset="-128"/>
                <a:cs typeface="Arial" pitchFamily="34" charset="0"/>
              </a:rPr>
              <a:t> : Lose Degrees </a:t>
            </a:r>
            <a:r>
              <a:rPr lang="en-US" altLang="ja-JP" sz="2000" b="1" dirty="0">
                <a:latin typeface="Arial" pitchFamily="34" charset="0"/>
                <a:ea typeface="Adobe Fan Heiti Std B" panose="020B0700000000000000" pitchFamily="34" charset="-128"/>
                <a:cs typeface="Arial" pitchFamily="34" charset="0"/>
              </a:rPr>
              <a:t>of </a:t>
            </a:r>
            <a:r>
              <a:rPr lang="en-US" altLang="ja-JP" sz="2000" b="1" dirty="0" smtClean="0">
                <a:latin typeface="Arial" pitchFamily="34" charset="0"/>
                <a:ea typeface="Adobe Fan Heiti Std B" panose="020B0700000000000000" pitchFamily="34" charset="-128"/>
                <a:cs typeface="Arial" pitchFamily="34" charset="0"/>
              </a:rPr>
              <a:t>Freedom</a:t>
            </a:r>
            <a:endParaRPr lang="en-US" altLang="ja-JP" sz="2000" b="1" dirty="0">
              <a:latin typeface="Arial" pitchFamily="34" charset="0"/>
              <a:ea typeface="Adobe Fan Heiti Std B" panose="020B0700000000000000" pitchFamily="34" charset="-128"/>
              <a:cs typeface="Arial" pitchFamily="34" charset="0"/>
            </a:endParaRPr>
          </a:p>
        </p:txBody>
      </p:sp>
      <p:sp>
        <p:nvSpPr>
          <p:cNvPr id="9" name="正方形/長方形 8"/>
          <p:cNvSpPr/>
          <p:nvPr/>
        </p:nvSpPr>
        <p:spPr>
          <a:xfrm>
            <a:off x="181472" y="1561756"/>
            <a:ext cx="8460996" cy="1077218"/>
          </a:xfrm>
          <a:prstGeom prst="rect">
            <a:avLst/>
          </a:prstGeom>
        </p:spPr>
        <p:txBody>
          <a:bodyPr wrap="square">
            <a:spAutoFit/>
          </a:bodyPr>
          <a:lstStyle/>
          <a:p>
            <a:r>
              <a:rPr lang="en-US" altLang="ja-JP" sz="2400" b="1" dirty="0" smtClean="0">
                <a:latin typeface="Arial" pitchFamily="34" charset="0"/>
                <a:cs typeface="Arial" pitchFamily="34" charset="0"/>
              </a:rPr>
              <a:t>   Δ</a:t>
            </a:r>
            <a:r>
              <a:rPr lang="en-US" altLang="ja-JP" sz="2400" b="1" i="1" dirty="0" smtClean="0">
                <a:latin typeface="Arial" pitchFamily="34" charset="0"/>
                <a:cs typeface="Arial" pitchFamily="34" charset="0"/>
              </a:rPr>
              <a:t>G</a:t>
            </a:r>
            <a:r>
              <a:rPr lang="en-US" altLang="ja-JP" sz="2400" b="1" baseline="30000" dirty="0" smtClean="0">
                <a:latin typeface="Arial" pitchFamily="34" charset="0"/>
                <a:cs typeface="Arial" pitchFamily="34" charset="0"/>
              </a:rPr>
              <a:t>‡</a:t>
            </a:r>
            <a:r>
              <a:rPr lang="en-US" altLang="ja-JP" sz="2400" b="1" dirty="0" smtClean="0">
                <a:latin typeface="Arial" pitchFamily="34" charset="0"/>
                <a:cs typeface="Arial" pitchFamily="34" charset="0"/>
              </a:rPr>
              <a:t> : Activation Gibbs Energy ( = Activation Energy </a:t>
            </a:r>
            <a:r>
              <a:rPr lang="en-US" altLang="ja-JP" sz="2400" b="1" i="1" dirty="0" err="1" smtClean="0">
                <a:latin typeface="Arial" pitchFamily="34" charset="0"/>
                <a:cs typeface="Arial" pitchFamily="34" charset="0"/>
              </a:rPr>
              <a:t>E</a:t>
            </a:r>
            <a:r>
              <a:rPr lang="en-US" altLang="ja-JP" sz="2400" b="1" i="1" baseline="-25000" dirty="0" err="1" smtClean="0">
                <a:latin typeface="Arial" pitchFamily="34" charset="0"/>
                <a:cs typeface="Arial" pitchFamily="34" charset="0"/>
              </a:rPr>
              <a:t>a</a:t>
            </a:r>
            <a:r>
              <a:rPr lang="en-US" altLang="ja-JP" sz="2400" b="1" dirty="0" smtClean="0">
                <a:latin typeface="Arial" pitchFamily="34" charset="0"/>
                <a:cs typeface="Arial" pitchFamily="34" charset="0"/>
              </a:rPr>
              <a:t>)</a:t>
            </a:r>
          </a:p>
          <a:p>
            <a:r>
              <a:rPr lang="en-US" altLang="ja-JP" sz="2000" b="1" baseline="30000" dirty="0">
                <a:latin typeface="Arial" panose="020B0604020202020204" pitchFamily="34" charset="0"/>
                <a:ea typeface="Adobe Fan Heiti Std B" panose="020B0700000000000000" pitchFamily="34" charset="-128"/>
                <a:cs typeface="Arial" pitchFamily="34" charset="0"/>
              </a:rPr>
              <a:t> </a:t>
            </a:r>
            <a:r>
              <a:rPr lang="en-US" altLang="ja-JP" sz="2000" b="1" baseline="30000" dirty="0" smtClean="0">
                <a:latin typeface="Arial" pitchFamily="34" charset="0"/>
                <a:ea typeface="Adobe Fan Heiti Std B" panose="020B0700000000000000" pitchFamily="34" charset="-128"/>
                <a:cs typeface="Arial" pitchFamily="34" charset="0"/>
              </a:rPr>
              <a:t>                    </a:t>
            </a:r>
            <a:r>
              <a:rPr lang="en-US" altLang="ja-JP" sz="2000" b="1" dirty="0" smtClean="0">
                <a:latin typeface="Arial" pitchFamily="34" charset="0"/>
                <a:ea typeface="Adobe Fan Heiti Std B" panose="020B0700000000000000" pitchFamily="34" charset="-128"/>
                <a:cs typeface="Arial" pitchFamily="34" charset="0"/>
              </a:rPr>
              <a:t> </a:t>
            </a:r>
            <a:r>
              <a:rPr lang="en-US" altLang="ja-JP" sz="2000" b="1" dirty="0" smtClean="0">
                <a:solidFill>
                  <a:srgbClr val="FF0000"/>
                </a:solidFill>
                <a:latin typeface="Arial" pitchFamily="34" charset="0"/>
                <a:ea typeface="Adobe Fan Heiti Std B" panose="020B0700000000000000" pitchFamily="34" charset="-128"/>
                <a:cs typeface="Arial" pitchFamily="34" charset="0"/>
              </a:rPr>
              <a:t>Large</a:t>
            </a:r>
            <a:r>
              <a:rPr lang="en-US" altLang="ja-JP" sz="2000" b="1" dirty="0" smtClean="0">
                <a:latin typeface="Arial" pitchFamily="34" charset="0"/>
                <a:ea typeface="Adobe Fan Heiti Std B" panose="020B0700000000000000" pitchFamily="34" charset="-128"/>
                <a:cs typeface="Arial" pitchFamily="34" charset="0"/>
              </a:rPr>
              <a:t> : High Energy Barrier = Slow Shuttling </a:t>
            </a:r>
            <a:endParaRPr lang="en-US" altLang="ja-JP" sz="2000" b="1" dirty="0">
              <a:latin typeface="Arial" panose="020B0604020202020204" pitchFamily="34" charset="0"/>
              <a:ea typeface="Adobe Fan Heiti Std B" panose="020B0700000000000000" pitchFamily="34" charset="-128"/>
              <a:cs typeface="Arial" panose="020B0604020202020204" pitchFamily="34" charset="0"/>
            </a:endParaRPr>
          </a:p>
          <a:p>
            <a:r>
              <a:rPr lang="ja-JP" altLang="en-US" sz="2000" b="1" baseline="30000" dirty="0" smtClean="0">
                <a:latin typeface="Arial" panose="020B0604020202020204" pitchFamily="34" charset="0"/>
                <a:cs typeface="Arial" pitchFamily="34" charset="0"/>
              </a:rPr>
              <a:t> 　　　　　　　　 </a:t>
            </a:r>
            <a:r>
              <a:rPr lang="en-US" altLang="ja-JP" sz="2000" b="1" dirty="0" smtClean="0">
                <a:latin typeface="Arial" pitchFamily="34" charset="0"/>
                <a:ea typeface="Adobe Fan Heiti Std B" panose="020B0700000000000000" pitchFamily="34" charset="-128"/>
                <a:cs typeface="Arial" pitchFamily="34" charset="0"/>
              </a:rPr>
              <a:t> </a:t>
            </a:r>
            <a:r>
              <a:rPr lang="en-US" altLang="ja-JP" sz="2000" b="1" dirty="0">
                <a:solidFill>
                  <a:srgbClr val="0000FF"/>
                </a:solidFill>
                <a:latin typeface="Arial" pitchFamily="34" charset="0"/>
                <a:ea typeface="Adobe Fan Heiti Std B" panose="020B0700000000000000" pitchFamily="34" charset="-128"/>
                <a:cs typeface="Arial" pitchFamily="34" charset="0"/>
              </a:rPr>
              <a:t>Small</a:t>
            </a:r>
            <a:r>
              <a:rPr lang="en-US" altLang="ja-JP" sz="2000" b="1" dirty="0">
                <a:latin typeface="Arial" pitchFamily="34" charset="0"/>
                <a:ea typeface="Adobe Fan Heiti Std B" panose="020B0700000000000000" pitchFamily="34" charset="-128"/>
                <a:cs typeface="Arial" pitchFamily="34" charset="0"/>
              </a:rPr>
              <a:t> : </a:t>
            </a:r>
            <a:r>
              <a:rPr lang="en-US" altLang="ja-JP" sz="2000" b="1" dirty="0" smtClean="0">
                <a:latin typeface="Arial" pitchFamily="34" charset="0"/>
                <a:ea typeface="Adobe Fan Heiti Std B" panose="020B0700000000000000" pitchFamily="34" charset="-128"/>
                <a:cs typeface="Arial" pitchFamily="34" charset="0"/>
              </a:rPr>
              <a:t>Low Energy </a:t>
            </a:r>
            <a:r>
              <a:rPr lang="en-US" altLang="ja-JP" sz="2000" b="1" dirty="0">
                <a:latin typeface="Arial" pitchFamily="34" charset="0"/>
                <a:ea typeface="Adobe Fan Heiti Std B" panose="020B0700000000000000" pitchFamily="34" charset="-128"/>
                <a:cs typeface="Arial" pitchFamily="34" charset="0"/>
              </a:rPr>
              <a:t>Barrier = </a:t>
            </a:r>
            <a:r>
              <a:rPr lang="en-US" altLang="ja-JP" sz="2000" b="1" dirty="0" smtClean="0">
                <a:latin typeface="Arial" pitchFamily="34" charset="0"/>
                <a:ea typeface="Adobe Fan Heiti Std B" panose="020B0700000000000000" pitchFamily="34" charset="-128"/>
                <a:cs typeface="Arial" pitchFamily="34" charset="0"/>
              </a:rPr>
              <a:t>Fast </a:t>
            </a:r>
            <a:r>
              <a:rPr lang="en-US" altLang="ja-JP" sz="2000" b="1" dirty="0">
                <a:latin typeface="Arial" pitchFamily="34" charset="0"/>
                <a:ea typeface="Adobe Fan Heiti Std B" panose="020B0700000000000000" pitchFamily="34" charset="-128"/>
                <a:cs typeface="Arial" pitchFamily="34" charset="0"/>
              </a:rPr>
              <a:t>Shuttling </a:t>
            </a:r>
          </a:p>
        </p:txBody>
      </p:sp>
      <p:sp>
        <p:nvSpPr>
          <p:cNvPr id="2" name="角丸四角形 1"/>
          <p:cNvSpPr/>
          <p:nvPr/>
        </p:nvSpPr>
        <p:spPr>
          <a:xfrm>
            <a:off x="2977494" y="5993839"/>
            <a:ext cx="2868952" cy="461665"/>
          </a:xfrm>
          <a:prstGeom prst="round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5979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17</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969318"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Kinetic and Associated Activation Parameters</a:t>
            </a:r>
          </a:p>
        </p:txBody>
      </p:sp>
      <p:graphicFrame>
        <p:nvGraphicFramePr>
          <p:cNvPr id="13" name="表 12"/>
          <p:cNvGraphicFramePr>
            <a:graphicFrameLocks noGrp="1"/>
          </p:cNvGraphicFramePr>
          <p:nvPr>
            <p:extLst>
              <p:ext uri="{D42A27DB-BD31-4B8C-83A1-F6EECF244321}">
                <p14:modId xmlns:p14="http://schemas.microsoft.com/office/powerpoint/2010/main" val="775674808"/>
              </p:ext>
            </p:extLst>
          </p:nvPr>
        </p:nvGraphicFramePr>
        <p:xfrm>
          <a:off x="169227" y="1732739"/>
          <a:ext cx="8805546" cy="1957967"/>
        </p:xfrm>
        <a:graphic>
          <a:graphicData uri="http://schemas.openxmlformats.org/drawingml/2006/table">
            <a:tbl>
              <a:tblPr>
                <a:tableStyleId>{5C22544A-7EE6-4342-B048-85BDC9FD1C3A}</a:tableStyleId>
              </a:tblPr>
              <a:tblGrid>
                <a:gridCol w="978394"/>
                <a:gridCol w="1141459"/>
                <a:gridCol w="1000030"/>
                <a:gridCol w="1917034"/>
                <a:gridCol w="1808805"/>
                <a:gridCol w="1959824"/>
              </a:tblGrid>
              <a:tr h="444320">
                <a:tc>
                  <a:txBody>
                    <a:bodyPr/>
                    <a:lstStyle/>
                    <a:p>
                      <a:pPr algn="ctr" fontAlgn="ctr"/>
                      <a:r>
                        <a:rPr lang="en-US" sz="1600" u="none" strike="noStrike" dirty="0" smtClean="0">
                          <a:effectLst/>
                          <a:latin typeface="Arial" panose="020B0604020202020204" pitchFamily="34" charset="0"/>
                          <a:cs typeface="Arial" panose="020B0604020202020204" pitchFamily="34" charset="0"/>
                        </a:rPr>
                        <a:t>Rotaxane</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k</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dirty="0">
                          <a:effectLst/>
                          <a:latin typeface="Arial" panose="020B0604020202020204" pitchFamily="34" charset="0"/>
                          <a:cs typeface="Arial" panose="020B0604020202020204" pitchFamily="34" charset="0"/>
                        </a:rPr>
                        <a:t> [s</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t</a:t>
                      </a:r>
                      <a:r>
                        <a:rPr lang="en-US" sz="1600" u="none" strike="noStrike" baseline="-25000" dirty="0">
                          <a:effectLst/>
                          <a:latin typeface="Arial" panose="020B0604020202020204" pitchFamily="34" charset="0"/>
                          <a:cs typeface="Arial" panose="020B0604020202020204" pitchFamily="34" charset="0"/>
                        </a:rPr>
                        <a:t>1/2</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ms</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a:t>
                      </a:r>
                      <a:r>
                        <a:rPr lang="el-GR" sz="1600" u="none" strike="noStrike" dirty="0" smtClean="0">
                          <a:effectLst/>
                          <a:latin typeface="Arial" panose="020B0604020202020204" pitchFamily="34" charset="0"/>
                          <a:cs typeface="Arial" panose="020B0604020202020204" pitchFamily="34" charset="0"/>
                        </a:rPr>
                        <a:t>Δ</a:t>
                      </a:r>
                      <a:r>
                        <a:rPr lang="en-US" sz="1600" i="1" u="none" strike="noStrike" dirty="0" smtClean="0">
                          <a:effectLst/>
                          <a:latin typeface="Arial" panose="020B0604020202020204" pitchFamily="34" charset="0"/>
                          <a:cs typeface="Arial" panose="020B0604020202020204" pitchFamily="34" charset="0"/>
                        </a:rPr>
                        <a:t>G</a:t>
                      </a:r>
                      <a:r>
                        <a:rPr lang="en-US" sz="1600" u="none" strike="noStrike" baseline="-25000" dirty="0" smtClean="0">
                          <a:effectLst/>
                          <a:latin typeface="Arial" panose="020B0604020202020204" pitchFamily="34" charset="0"/>
                          <a:cs typeface="Arial" panose="020B0604020202020204" pitchFamily="34" charset="0"/>
                        </a:rPr>
                        <a:t>293</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H</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S</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cal</a:t>
                      </a:r>
                      <a:r>
                        <a:rPr lang="en-US" sz="1600" u="none" strike="noStrike" dirty="0">
                          <a:effectLst/>
                          <a:latin typeface="Arial" panose="020B0604020202020204" pitchFamily="34" charset="0"/>
                          <a:cs typeface="Arial" panose="020B0604020202020204" pitchFamily="34" charset="0"/>
                        </a:rPr>
                        <a:t> K</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solidFill>
                      <a:schemeClr val="bg1">
                        <a:lumMod val="85000"/>
                      </a:schemeClr>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S</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11.5 ± 1.2</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60</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15.7 ± 0.1</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14.5 ± 1.0</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a:effectLst/>
                          <a:latin typeface="Arial" panose="020B0604020202020204" pitchFamily="34" charset="0"/>
                          <a:cs typeface="Arial" panose="020B0604020202020204" pitchFamily="34" charset="0"/>
                        </a:rPr>
                        <a:t>−</a:t>
                      </a:r>
                      <a:r>
                        <a:rPr lang="en-US" altLang="ja-JP" sz="1600" u="none" strike="noStrike">
                          <a:effectLst/>
                          <a:latin typeface="Arial" panose="020B0604020202020204" pitchFamily="34" charset="0"/>
                          <a:cs typeface="Arial" panose="020B0604020202020204" pitchFamily="34" charset="0"/>
                        </a:rPr>
                        <a:t>4.1 ± 3.6</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337683">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M</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20 ± 2</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35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15.4 ± 0.1</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13.8 ± 0.5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a:effectLst/>
                          <a:latin typeface="Arial" panose="020B0604020202020204" pitchFamily="34" charset="0"/>
                          <a:cs typeface="Arial" panose="020B0604020202020204" pitchFamily="34" charset="0"/>
                        </a:rPr>
                        <a:t>−</a:t>
                      </a:r>
                      <a:r>
                        <a:rPr lang="en-US" altLang="ja-JP" sz="1600" u="none" strike="noStrike">
                          <a:effectLst/>
                          <a:latin typeface="Arial" panose="020B0604020202020204" pitchFamily="34" charset="0"/>
                          <a:cs typeface="Arial" panose="020B0604020202020204" pitchFamily="34" charset="0"/>
                        </a:rPr>
                        <a:t>5.5 ± 1.6</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32.5 ± 3.5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21</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15.2 ± 0.1</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14.5 ± 0.5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a:effectLst/>
                          <a:latin typeface="Arial" panose="020B0604020202020204" pitchFamily="34" charset="0"/>
                          <a:cs typeface="Arial" panose="020B0604020202020204" pitchFamily="34" charset="0"/>
                        </a:rPr>
                        <a:t>−</a:t>
                      </a:r>
                      <a:r>
                        <a:rPr lang="en-US" altLang="ja-JP" sz="1600" u="none" strike="noStrike">
                          <a:effectLst/>
                          <a:latin typeface="Arial" panose="020B0604020202020204" pitchFamily="34" charset="0"/>
                          <a:cs typeface="Arial" panose="020B0604020202020204" pitchFamily="34" charset="0"/>
                        </a:rPr>
                        <a:t>2.3 ± 1.5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500598">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XL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&gt;100</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&lt;7</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&gt;14.5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bl>
          </a:graphicData>
        </a:graphic>
      </p:graphicFrame>
      <p:sp>
        <p:nvSpPr>
          <p:cNvPr id="22" name="正方形/長方形 21"/>
          <p:cNvSpPr/>
          <p:nvPr/>
        </p:nvSpPr>
        <p:spPr>
          <a:xfrm>
            <a:off x="384130" y="1300157"/>
            <a:ext cx="7826181" cy="400110"/>
          </a:xfrm>
          <a:prstGeom prst="rect">
            <a:avLst/>
          </a:prstGeom>
        </p:spPr>
        <p:txBody>
          <a:bodyPr wrap="none">
            <a:spAutoFit/>
          </a:bodyPr>
          <a:lstStyle/>
          <a:p>
            <a:r>
              <a:rPr lang="ja-JP" altLang="en-US" sz="2000" b="1" dirty="0">
                <a:latin typeface="Arial" panose="020B0604020202020204" pitchFamily="34" charset="0"/>
                <a:cs typeface="Arial" panose="020B0604020202020204" pitchFamily="34" charset="0"/>
              </a:rPr>
              <a:t>Shuttling </a:t>
            </a:r>
            <a:r>
              <a:rPr lang="ja-JP" altLang="en-US" sz="2000" b="1" dirty="0" smtClean="0">
                <a:latin typeface="Arial" panose="020B0604020202020204" pitchFamily="34" charset="0"/>
                <a:cs typeface="Arial" panose="020B0604020202020204" pitchFamily="34" charset="0"/>
              </a:rPr>
              <a:t>Forward </a:t>
            </a:r>
            <a:r>
              <a:rPr lang="en-US" altLang="ja-JP" sz="1100" dirty="0" smtClean="0">
                <a:latin typeface="Arial" panose="020B0604020202020204" pitchFamily="34" charset="0"/>
                <a:cs typeface="Arial" panose="020B0604020202020204" pitchFamily="34" charset="0"/>
              </a:rPr>
              <a:t>(Movement of the ring from the TTF over the </a:t>
            </a:r>
            <a:r>
              <a:rPr lang="en-US" altLang="ja-JP" sz="1100" dirty="0" err="1" smtClean="0">
                <a:latin typeface="Arial" panose="020B0604020202020204" pitchFamily="34" charset="0"/>
                <a:cs typeface="Arial" panose="020B0604020202020204" pitchFamily="34" charset="0"/>
              </a:rPr>
              <a:t>SMe</a:t>
            </a:r>
            <a:r>
              <a:rPr lang="en-US" altLang="ja-JP" sz="1100" dirty="0" smtClean="0">
                <a:latin typeface="Arial" panose="020B0604020202020204" pitchFamily="34" charset="0"/>
                <a:cs typeface="Arial" panose="020B0604020202020204" pitchFamily="34" charset="0"/>
              </a:rPr>
              <a:t> barrier to the </a:t>
            </a:r>
            <a:r>
              <a:rPr lang="en-US" altLang="ja-JP" sz="1100" dirty="0" err="1" smtClean="0">
                <a:latin typeface="Arial" panose="020B0604020202020204" pitchFamily="34" charset="0"/>
                <a:cs typeface="Arial" panose="020B0604020202020204" pitchFamily="34" charset="0"/>
              </a:rPr>
              <a:t>oxyphenylene</a:t>
            </a:r>
            <a:r>
              <a:rPr lang="en-US" altLang="ja-JP" sz="1100" dirty="0" smtClean="0">
                <a:latin typeface="Arial" panose="020B0604020202020204" pitchFamily="34" charset="0"/>
                <a:cs typeface="Arial" panose="020B0604020202020204" pitchFamily="34" charset="0"/>
              </a:rPr>
              <a:t> station.)</a:t>
            </a:r>
            <a:endParaRPr lang="ja-JP" altLang="en-US" sz="1100" dirty="0">
              <a:latin typeface="Arial" panose="020B0604020202020204" pitchFamily="34" charset="0"/>
              <a:cs typeface="Arial" panose="020B0604020202020204" pitchFamily="34" charset="0"/>
            </a:endParaRPr>
          </a:p>
        </p:txBody>
      </p:sp>
      <p:sp>
        <p:nvSpPr>
          <p:cNvPr id="2" name="正方形/長方形 1"/>
          <p:cNvSpPr/>
          <p:nvPr/>
        </p:nvSpPr>
        <p:spPr>
          <a:xfrm>
            <a:off x="0" y="3709318"/>
            <a:ext cx="9005455" cy="600164"/>
          </a:xfrm>
          <a:prstGeom prst="rect">
            <a:avLst/>
          </a:prstGeom>
        </p:spPr>
        <p:txBody>
          <a:bodyPr wrap="square">
            <a:spAutoFit/>
          </a:bodyPr>
          <a:lstStyle/>
          <a:p>
            <a:r>
              <a:rPr lang="en-US" altLang="ja-JP" sz="1100" baseline="30000" dirty="0" err="1">
                <a:latin typeface="Arial" panose="020B0604020202020204" pitchFamily="34" charset="0"/>
                <a:cs typeface="Arial" panose="020B0604020202020204" pitchFamily="34" charset="0"/>
              </a:rPr>
              <a:t>a</a:t>
            </a:r>
            <a:r>
              <a:rPr lang="en-US" altLang="ja-JP" sz="1100" dirty="0" err="1">
                <a:latin typeface="Arial" panose="020B0604020202020204" pitchFamily="34" charset="0"/>
                <a:cs typeface="Arial" panose="020B0604020202020204" pitchFamily="34" charset="0"/>
              </a:rPr>
              <a:t>Conditions</a:t>
            </a:r>
            <a:r>
              <a:rPr lang="en-US" altLang="ja-JP" sz="1100" dirty="0">
                <a:latin typeface="Arial" panose="020B0604020202020204" pitchFamily="34" charset="0"/>
                <a:cs typeface="Arial" panose="020B0604020202020204" pitchFamily="34" charset="0"/>
              </a:rPr>
              <a:t> for the CV: 0.1 M TBAPF</a:t>
            </a:r>
            <a:r>
              <a:rPr lang="en-US" altLang="ja-JP" sz="1100" baseline="-25000" dirty="0">
                <a:latin typeface="Arial" panose="020B0604020202020204" pitchFamily="34" charset="0"/>
                <a:cs typeface="Arial" panose="020B0604020202020204" pitchFamily="34" charset="0"/>
              </a:rPr>
              <a:t>6</a:t>
            </a:r>
            <a:r>
              <a:rPr lang="en-US" altLang="ja-JP" sz="1100" dirty="0">
                <a:latin typeface="Arial" panose="020B0604020202020204" pitchFamily="34" charset="0"/>
                <a:cs typeface="Arial" panose="020B0604020202020204" pitchFamily="34" charset="0"/>
              </a:rPr>
              <a:t>, MeCN, 2.0 mM, glassy carbon working electrode, Pt counter electrode, 263−303 K, 10−0.2 V s</a:t>
            </a:r>
            <a:r>
              <a:rPr lang="en-US" altLang="ja-JP" sz="1100" baseline="30000" dirty="0">
                <a:latin typeface="Arial" panose="020B0604020202020204" pitchFamily="34" charset="0"/>
                <a:cs typeface="Arial" panose="020B0604020202020204" pitchFamily="34" charset="0"/>
              </a:rPr>
              <a:t>−1</a:t>
            </a:r>
            <a:r>
              <a:rPr lang="en-US" altLang="ja-JP" sz="1100" dirty="0">
                <a:latin typeface="Arial" panose="020B0604020202020204" pitchFamily="34" charset="0"/>
                <a:cs typeface="Arial" panose="020B0604020202020204" pitchFamily="34" charset="0"/>
              </a:rPr>
              <a:t>. </a:t>
            </a:r>
            <a:r>
              <a:rPr lang="en-US" altLang="ja-JP" sz="1100" baseline="30000" dirty="0" smtClean="0">
                <a:latin typeface="Arial" panose="020B0604020202020204" pitchFamily="34" charset="0"/>
                <a:cs typeface="Arial" panose="020B0604020202020204" pitchFamily="34" charset="0"/>
              </a:rPr>
              <a:t>b</a:t>
            </a:r>
            <a:r>
              <a:rPr lang="en-US" altLang="ja-JP" sz="1100" i="1" dirty="0" smtClean="0">
                <a:latin typeface="Arial" panose="020B0604020202020204" pitchFamily="34" charset="0"/>
                <a:cs typeface="Arial" panose="020B0604020202020204" pitchFamily="34" charset="0"/>
              </a:rPr>
              <a:t>k</a:t>
            </a:r>
            <a:r>
              <a:rPr lang="en-US" altLang="ja-JP" sz="1100" baseline="-25000" dirty="0" smtClean="0">
                <a:latin typeface="Arial" panose="020B0604020202020204" pitchFamily="34" charset="0"/>
                <a:cs typeface="Arial" panose="020B0604020202020204" pitchFamily="34" charset="0"/>
              </a:rPr>
              <a:t>293</a:t>
            </a:r>
            <a:r>
              <a:rPr lang="en-US" altLang="ja-JP" sz="1100" dirty="0" smtClean="0">
                <a:latin typeface="Arial" panose="020B0604020202020204" pitchFamily="34" charset="0"/>
                <a:cs typeface="Arial" panose="020B0604020202020204" pitchFamily="34" charset="0"/>
              </a:rPr>
              <a:t> is </a:t>
            </a:r>
            <a:r>
              <a:rPr lang="en-US" altLang="ja-JP" sz="1100" dirty="0">
                <a:latin typeface="Arial" panose="020B0604020202020204" pitchFamily="34" charset="0"/>
                <a:cs typeface="Arial" panose="020B0604020202020204" pitchFamily="34" charset="0"/>
              </a:rPr>
              <a:t>the observed rate of escape from the TTF</a:t>
            </a:r>
            <a:r>
              <a:rPr lang="en-US" altLang="ja-JP" sz="1100" baseline="30000" dirty="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station over </a:t>
            </a:r>
            <a:r>
              <a:rPr lang="en-US" altLang="ja-JP" sz="1100" dirty="0" smtClean="0">
                <a:latin typeface="Arial" panose="020B0604020202020204" pitchFamily="34" charset="0"/>
                <a:cs typeface="Arial" panose="020B0604020202020204" pitchFamily="34" charset="0"/>
              </a:rPr>
              <a:t>one side </a:t>
            </a:r>
            <a:r>
              <a:rPr lang="en-US" altLang="ja-JP" sz="1100" dirty="0">
                <a:latin typeface="Arial" panose="020B0604020202020204" pitchFamily="34" charset="0"/>
                <a:cs typeface="Arial" panose="020B0604020202020204" pitchFamily="34" charset="0"/>
              </a:rPr>
              <a:t>barrier; </a:t>
            </a:r>
            <a:r>
              <a:rPr lang="en-US" altLang="ja-JP" sz="1100" i="1" dirty="0" smtClean="0">
                <a:latin typeface="Arial" panose="020B0604020202020204" pitchFamily="34" charset="0"/>
                <a:cs typeface="Arial" panose="020B0604020202020204" pitchFamily="34" charset="0"/>
              </a:rPr>
              <a:t>t</a:t>
            </a:r>
            <a:r>
              <a:rPr lang="en-US" altLang="ja-JP" sz="1100" baseline="-25000" dirty="0" smtClean="0">
                <a:latin typeface="Arial" panose="020B0604020202020204" pitchFamily="34" charset="0"/>
                <a:cs typeface="Arial" panose="020B0604020202020204" pitchFamily="34" charset="0"/>
              </a:rPr>
              <a:t>1/2</a:t>
            </a:r>
            <a:r>
              <a:rPr lang="en-US" altLang="ja-JP" sz="1100" dirty="0">
                <a:latin typeface="Arial" panose="020B0604020202020204" pitchFamily="34" charset="0"/>
                <a:cs typeface="Arial" panose="020B0604020202020204" pitchFamily="34" charset="0"/>
              </a:rPr>
              <a:t>, </a:t>
            </a:r>
            <a:r>
              <a:rPr lang="en-US" altLang="ja-JP" sz="1100" dirty="0" smtClean="0">
                <a:latin typeface="Arial" panose="020B0604020202020204" pitchFamily="34" charset="0"/>
                <a:cs typeface="Arial" panose="020B0604020202020204" pitchFamily="34" charset="0"/>
              </a:rPr>
              <a:t>Δ</a:t>
            </a:r>
            <a:r>
              <a:rPr lang="en-US" altLang="ja-JP" sz="1100" i="1" dirty="0" smtClean="0">
                <a:latin typeface="Arial" panose="020B0604020202020204" pitchFamily="34" charset="0"/>
                <a:cs typeface="Arial" panose="020B0604020202020204" pitchFamily="34" charset="0"/>
              </a:rPr>
              <a:t>G</a:t>
            </a:r>
            <a:r>
              <a:rPr lang="en-US" altLang="ja-JP" sz="1100" baseline="-25000" dirty="0" smtClean="0">
                <a:latin typeface="Arial" panose="020B0604020202020204" pitchFamily="34" charset="0"/>
                <a:cs typeface="Arial" panose="020B0604020202020204" pitchFamily="34" charset="0"/>
              </a:rPr>
              <a:t>293</a:t>
            </a:r>
            <a:r>
              <a:rPr lang="en-US" altLang="ja-JP" sz="1100" baseline="30000" dirty="0" smtClean="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Δ</a:t>
            </a:r>
            <a:r>
              <a:rPr lang="en-US" altLang="ja-JP" sz="1100" i="1" dirty="0">
                <a:latin typeface="Arial" panose="020B0604020202020204" pitchFamily="34" charset="0"/>
                <a:cs typeface="Arial" panose="020B0604020202020204" pitchFamily="34" charset="0"/>
              </a:rPr>
              <a:t>H</a:t>
            </a:r>
            <a:r>
              <a:rPr lang="en-US" altLang="ja-JP" sz="1100" baseline="30000" dirty="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and Δ</a:t>
            </a:r>
            <a:r>
              <a:rPr lang="en-US" altLang="ja-JP" sz="1100" i="1" dirty="0">
                <a:latin typeface="Arial" panose="020B0604020202020204" pitchFamily="34" charset="0"/>
                <a:cs typeface="Arial" panose="020B0604020202020204" pitchFamily="34" charset="0"/>
              </a:rPr>
              <a:t>S</a:t>
            </a:r>
            <a:r>
              <a:rPr lang="en-US" altLang="ja-JP" sz="1100" baseline="30000" dirty="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are the values for microscopic </a:t>
            </a:r>
            <a:r>
              <a:rPr lang="en-US" altLang="ja-JP" sz="1100" dirty="0" smtClean="0">
                <a:latin typeface="Arial" panose="020B0604020202020204" pitchFamily="34" charset="0"/>
                <a:cs typeface="Arial" panose="020B0604020202020204" pitchFamily="34" charset="0"/>
              </a:rPr>
              <a:t>activation parameters</a:t>
            </a:r>
            <a:r>
              <a:rPr lang="en-US" altLang="ja-JP" sz="1100" dirty="0">
                <a:latin typeface="Arial" panose="020B0604020202020204" pitchFamily="34" charset="0"/>
                <a:cs typeface="Arial" panose="020B0604020202020204" pitchFamily="34" charset="0"/>
              </a:rPr>
              <a:t>. </a:t>
            </a:r>
            <a:r>
              <a:rPr lang="en-US" altLang="ja-JP" sz="1100" baseline="30000" dirty="0" smtClean="0">
                <a:latin typeface="Arial" panose="020B0604020202020204" pitchFamily="34" charset="0"/>
                <a:cs typeface="Arial" panose="020B0604020202020204" pitchFamily="34" charset="0"/>
              </a:rPr>
              <a:t>c</a:t>
            </a:r>
            <a:r>
              <a:rPr lang="en-US" altLang="ja-JP" sz="1100" i="1" dirty="0" smtClean="0">
                <a:latin typeface="Arial" panose="020B0604020202020204" pitchFamily="34" charset="0"/>
                <a:cs typeface="Arial" panose="020B0604020202020204" pitchFamily="34" charset="0"/>
              </a:rPr>
              <a:t>t</a:t>
            </a:r>
            <a:r>
              <a:rPr lang="en-US" altLang="ja-JP" sz="1100" baseline="-25000" dirty="0" smtClean="0">
                <a:latin typeface="Arial" panose="020B0604020202020204" pitchFamily="34" charset="0"/>
                <a:cs typeface="Arial" panose="020B0604020202020204" pitchFamily="34" charset="0"/>
              </a:rPr>
              <a:t>1/2</a:t>
            </a:r>
            <a:r>
              <a:rPr lang="en-US" altLang="ja-JP" sz="1100" dirty="0" smtClean="0">
                <a:latin typeface="Arial" panose="020B0604020202020204" pitchFamily="34" charset="0"/>
                <a:cs typeface="Arial" panose="020B0604020202020204" pitchFamily="34" charset="0"/>
              </a:rPr>
              <a:t> </a:t>
            </a:r>
            <a:r>
              <a:rPr lang="en-US" altLang="ja-JP" sz="1100" dirty="0">
                <a:latin typeface="Arial" panose="020B0604020202020204" pitchFamily="34" charset="0"/>
                <a:cs typeface="Arial" panose="020B0604020202020204" pitchFamily="34" charset="0"/>
              </a:rPr>
              <a:t>= </a:t>
            </a:r>
            <a:r>
              <a:rPr lang="en-US" altLang="ja-JP" sz="1100" dirty="0" err="1" smtClean="0">
                <a:latin typeface="Arial" panose="020B0604020202020204" pitchFamily="34" charset="0"/>
                <a:cs typeface="Arial" panose="020B0604020202020204" pitchFamily="34" charset="0"/>
              </a:rPr>
              <a:t>ln</a:t>
            </a:r>
            <a:r>
              <a:rPr lang="en-US" altLang="ja-JP" sz="1100" dirty="0" smtClean="0">
                <a:latin typeface="Arial" panose="020B0604020202020204" pitchFamily="34" charset="0"/>
                <a:cs typeface="Arial" panose="020B0604020202020204" pitchFamily="34" charset="0"/>
              </a:rPr>
              <a:t>(2)</a:t>
            </a:r>
            <a:r>
              <a:rPr lang="en-US" altLang="ja-JP" sz="1100" i="1" dirty="0" smtClean="0">
                <a:latin typeface="Arial" panose="020B0604020202020204" pitchFamily="34" charset="0"/>
                <a:cs typeface="Arial" panose="020B0604020202020204" pitchFamily="34" charset="0"/>
              </a:rPr>
              <a:t>k</a:t>
            </a:r>
            <a:r>
              <a:rPr lang="en-US" altLang="ja-JP" sz="1100" baseline="-25000" dirty="0" smtClean="0">
                <a:latin typeface="Arial" panose="020B0604020202020204" pitchFamily="34" charset="0"/>
                <a:cs typeface="Arial" panose="020B0604020202020204" pitchFamily="34" charset="0"/>
              </a:rPr>
              <a:t>293</a:t>
            </a:r>
            <a:r>
              <a:rPr lang="ja-JP" altLang="en-US" sz="1100" baseline="30000" dirty="0" smtClean="0">
                <a:latin typeface="Arial" panose="020B0604020202020204" pitchFamily="34" charset="0"/>
                <a:cs typeface="Arial" panose="020B0604020202020204" pitchFamily="34" charset="0"/>
              </a:rPr>
              <a:t>−</a:t>
            </a:r>
            <a:r>
              <a:rPr lang="en-US" altLang="ja-JP" sz="1100" baseline="30000" dirty="0">
                <a:latin typeface="Arial" panose="020B0604020202020204" pitchFamily="34" charset="0"/>
                <a:cs typeface="Arial" panose="020B0604020202020204" pitchFamily="34" charset="0"/>
              </a:rPr>
              <a:t>1</a:t>
            </a:r>
            <a:r>
              <a:rPr lang="en-US" altLang="ja-JP" sz="1100" dirty="0">
                <a:latin typeface="Arial" panose="020B0604020202020204" pitchFamily="34" charset="0"/>
                <a:cs typeface="Arial" panose="020B0604020202020204" pitchFamily="34" charset="0"/>
              </a:rPr>
              <a:t>.</a:t>
            </a:r>
            <a:endParaRPr lang="ja-JP" altLang="en-US" sz="1100" dirty="0">
              <a:latin typeface="Arial" panose="020B0604020202020204" pitchFamily="34" charset="0"/>
              <a:cs typeface="Arial" panose="020B0604020202020204" pitchFamily="34" charset="0"/>
            </a:endParaRPr>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1094035275"/>
              </p:ext>
            </p:extLst>
          </p:nvPr>
        </p:nvGraphicFramePr>
        <p:xfrm>
          <a:off x="2746375" y="4340225"/>
          <a:ext cx="3513138" cy="2439988"/>
        </p:xfrm>
        <a:graphic>
          <a:graphicData uri="http://schemas.openxmlformats.org/presentationml/2006/ole">
            <mc:AlternateContent xmlns:mc="http://schemas.openxmlformats.org/markup-compatibility/2006">
              <mc:Choice xmlns:v="urn:schemas-microsoft-com:vml" Requires="v">
                <p:oleObj spid="_x0000_s150610" name="CS ChemDraw Drawing" r:id="rId4" imgW="3888475" imgH="2698852" progId="ChemDraw.Document.6.0">
                  <p:embed/>
                </p:oleObj>
              </mc:Choice>
              <mc:Fallback>
                <p:oleObj name="CS ChemDraw Drawing" r:id="rId4" imgW="3888475" imgH="2698852" progId="ChemDraw.Document.6.0">
                  <p:embed/>
                  <p:pic>
                    <p:nvPicPr>
                      <p:cNvPr id="0" name=""/>
                      <p:cNvPicPr/>
                      <p:nvPr/>
                    </p:nvPicPr>
                    <p:blipFill>
                      <a:blip r:embed="rId5"/>
                      <a:stretch>
                        <a:fillRect/>
                      </a:stretch>
                    </p:blipFill>
                    <p:spPr>
                      <a:xfrm>
                        <a:off x="2746375" y="4340225"/>
                        <a:ext cx="3513138" cy="2439988"/>
                      </a:xfrm>
                      <a:prstGeom prst="rect">
                        <a:avLst/>
                      </a:prstGeom>
                    </p:spPr>
                  </p:pic>
                </p:oleObj>
              </mc:Fallback>
            </mc:AlternateContent>
          </a:graphicData>
        </a:graphic>
      </p:graphicFrame>
    </p:spTree>
    <p:extLst>
      <p:ext uri="{BB962C8B-B14F-4D97-AF65-F5344CB8AC3E}">
        <p14:creationId xmlns:p14="http://schemas.microsoft.com/office/powerpoint/2010/main" val="1459188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18</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969318"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Kinetic and Associated Activation Parameters</a:t>
            </a:r>
          </a:p>
        </p:txBody>
      </p:sp>
      <p:graphicFrame>
        <p:nvGraphicFramePr>
          <p:cNvPr id="13" name="表 12"/>
          <p:cNvGraphicFramePr>
            <a:graphicFrameLocks noGrp="1"/>
          </p:cNvGraphicFramePr>
          <p:nvPr>
            <p:extLst>
              <p:ext uri="{D42A27DB-BD31-4B8C-83A1-F6EECF244321}">
                <p14:modId xmlns:p14="http://schemas.microsoft.com/office/powerpoint/2010/main" val="1603228949"/>
              </p:ext>
            </p:extLst>
          </p:nvPr>
        </p:nvGraphicFramePr>
        <p:xfrm>
          <a:off x="169227" y="1732109"/>
          <a:ext cx="8805546" cy="1957967"/>
        </p:xfrm>
        <a:graphic>
          <a:graphicData uri="http://schemas.openxmlformats.org/drawingml/2006/table">
            <a:tbl>
              <a:tblPr>
                <a:tableStyleId>{5C22544A-7EE6-4342-B048-85BDC9FD1C3A}</a:tableStyleId>
              </a:tblPr>
              <a:tblGrid>
                <a:gridCol w="978394"/>
                <a:gridCol w="1141459"/>
                <a:gridCol w="1000030"/>
                <a:gridCol w="1917034"/>
                <a:gridCol w="1808805"/>
                <a:gridCol w="1959824"/>
              </a:tblGrid>
              <a:tr h="444320">
                <a:tc>
                  <a:txBody>
                    <a:bodyPr/>
                    <a:lstStyle/>
                    <a:p>
                      <a:pPr algn="ctr" fontAlgn="ctr"/>
                      <a:r>
                        <a:rPr lang="en-US" sz="1600" u="none" strike="noStrike" dirty="0" smtClean="0">
                          <a:effectLst/>
                          <a:latin typeface="Arial" panose="020B0604020202020204" pitchFamily="34" charset="0"/>
                          <a:cs typeface="Arial" panose="020B0604020202020204" pitchFamily="34" charset="0"/>
                        </a:rPr>
                        <a:t>Rotaxane</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k</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dirty="0">
                          <a:effectLst/>
                          <a:latin typeface="Arial" panose="020B0604020202020204" pitchFamily="34" charset="0"/>
                          <a:cs typeface="Arial" panose="020B0604020202020204" pitchFamily="34" charset="0"/>
                        </a:rPr>
                        <a:t> [s</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t</a:t>
                      </a:r>
                      <a:r>
                        <a:rPr lang="en-US" sz="1600" u="none" strike="noStrike" baseline="-25000" dirty="0">
                          <a:effectLst/>
                          <a:latin typeface="Arial" panose="020B0604020202020204" pitchFamily="34" charset="0"/>
                          <a:cs typeface="Arial" panose="020B0604020202020204" pitchFamily="34" charset="0"/>
                        </a:rPr>
                        <a:t>1/2</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ms</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G</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H</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S</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cal</a:t>
                      </a:r>
                      <a:r>
                        <a:rPr lang="en-US" sz="1600" u="none" strike="noStrike" dirty="0">
                          <a:effectLst/>
                          <a:latin typeface="Arial" panose="020B0604020202020204" pitchFamily="34" charset="0"/>
                          <a:cs typeface="Arial" panose="020B0604020202020204" pitchFamily="34" charset="0"/>
                        </a:rPr>
                        <a:t> K</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solidFill>
                      <a:schemeClr val="bg1">
                        <a:lumMod val="85000"/>
                      </a:schemeClr>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S</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11.5 ± 1.2</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60</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15.7 ± 0.1</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14.5 ± 1.0</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a:effectLst/>
                          <a:latin typeface="Arial" panose="020B0604020202020204" pitchFamily="34" charset="0"/>
                          <a:cs typeface="Arial" panose="020B0604020202020204" pitchFamily="34" charset="0"/>
                        </a:rPr>
                        <a:t>−</a:t>
                      </a:r>
                      <a:r>
                        <a:rPr lang="en-US" altLang="ja-JP" sz="1600" u="none" strike="noStrike">
                          <a:effectLst/>
                          <a:latin typeface="Arial" panose="020B0604020202020204" pitchFamily="34" charset="0"/>
                          <a:cs typeface="Arial" panose="020B0604020202020204" pitchFamily="34" charset="0"/>
                        </a:rPr>
                        <a:t>4.1 ± 3.6</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337683">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M</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20 ± 2</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35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15.4 ± 0.1</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13.8 ± 0.5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a:effectLst/>
                          <a:latin typeface="Arial" panose="020B0604020202020204" pitchFamily="34" charset="0"/>
                          <a:cs typeface="Arial" panose="020B0604020202020204" pitchFamily="34" charset="0"/>
                        </a:rPr>
                        <a:t>−</a:t>
                      </a:r>
                      <a:r>
                        <a:rPr lang="en-US" altLang="ja-JP" sz="1600" u="none" strike="noStrike">
                          <a:effectLst/>
                          <a:latin typeface="Arial" panose="020B0604020202020204" pitchFamily="34" charset="0"/>
                          <a:cs typeface="Arial" panose="020B0604020202020204" pitchFamily="34" charset="0"/>
                        </a:rPr>
                        <a:t>5.5 ± 1.6</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32.5 ± 3.5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21</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15.2 ± 0.1</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14.5 ± 0.5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dirty="0">
                          <a:effectLst/>
                          <a:latin typeface="Arial" panose="020B0604020202020204" pitchFamily="34" charset="0"/>
                          <a:cs typeface="Arial" panose="020B0604020202020204" pitchFamily="34" charset="0"/>
                        </a:rPr>
                        <a:t>−</a:t>
                      </a:r>
                      <a:r>
                        <a:rPr lang="en-US" altLang="ja-JP" sz="1600" u="none" strike="noStrike" dirty="0">
                          <a:effectLst/>
                          <a:latin typeface="Arial" panose="020B0604020202020204" pitchFamily="34" charset="0"/>
                          <a:cs typeface="Arial" panose="020B0604020202020204" pitchFamily="34" charset="0"/>
                        </a:rPr>
                        <a:t>2.3 ± 1.5</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500598">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XL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&gt;100</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&lt;7</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&gt;14.5</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bl>
          </a:graphicData>
        </a:graphic>
      </p:graphicFrame>
      <p:sp>
        <p:nvSpPr>
          <p:cNvPr id="22" name="正方形/長方形 21"/>
          <p:cNvSpPr/>
          <p:nvPr/>
        </p:nvSpPr>
        <p:spPr>
          <a:xfrm>
            <a:off x="384130" y="1301177"/>
            <a:ext cx="2377574" cy="400110"/>
          </a:xfrm>
          <a:prstGeom prst="rect">
            <a:avLst/>
          </a:prstGeom>
        </p:spPr>
        <p:txBody>
          <a:bodyPr wrap="none">
            <a:spAutoFit/>
          </a:bodyPr>
          <a:lstStyle/>
          <a:p>
            <a:r>
              <a:rPr lang="ja-JP" altLang="en-US" sz="2000" b="1" dirty="0" smtClean="0">
                <a:latin typeface="Arial" panose="020B0604020202020204" pitchFamily="34" charset="0"/>
                <a:cs typeface="Arial" panose="020B0604020202020204" pitchFamily="34" charset="0"/>
              </a:rPr>
              <a:t>Shuttling Forward</a:t>
            </a:r>
            <a:endParaRPr lang="ja-JP" altLang="en-US" sz="2000" b="1" dirty="0">
              <a:latin typeface="Arial" panose="020B0604020202020204" pitchFamily="34" charset="0"/>
              <a:cs typeface="Arial" panose="020B0604020202020204" pitchFamily="34" charset="0"/>
            </a:endParaRPr>
          </a:p>
        </p:txBody>
      </p:sp>
      <p:cxnSp>
        <p:nvCxnSpPr>
          <p:cNvPr id="30" name="直線矢印コネクタ 29"/>
          <p:cNvCxnSpPr/>
          <p:nvPr/>
        </p:nvCxnSpPr>
        <p:spPr>
          <a:xfrm>
            <a:off x="2306471" y="2288724"/>
            <a:ext cx="0" cy="12834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1693963" y="3618183"/>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cxnSp>
        <p:nvCxnSpPr>
          <p:cNvPr id="15" name="直線矢印コネクタ 14"/>
          <p:cNvCxnSpPr/>
          <p:nvPr/>
        </p:nvCxnSpPr>
        <p:spPr>
          <a:xfrm>
            <a:off x="4808845" y="2332518"/>
            <a:ext cx="0" cy="1283401"/>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4101874" y="3635084"/>
            <a:ext cx="1326004" cy="400110"/>
          </a:xfrm>
          <a:prstGeom prst="rect">
            <a:avLst/>
          </a:prstGeom>
          <a:ln>
            <a:noFill/>
          </a:ln>
        </p:spPr>
        <p:txBody>
          <a:bodyPr wrap="none">
            <a:spAutoFit/>
          </a:bodyPr>
          <a:lstStyle/>
          <a:p>
            <a:r>
              <a:rPr lang="en-US" altLang="ja-JP" sz="2000" b="1" dirty="0" smtClean="0">
                <a:solidFill>
                  <a:srgbClr val="0000FF"/>
                </a:solidFill>
                <a:latin typeface="Arial" panose="020B0604020202020204" pitchFamily="34" charset="0"/>
                <a:cs typeface="Arial" panose="020B0604020202020204" pitchFamily="34" charset="0"/>
              </a:rPr>
              <a:t>Decrease</a:t>
            </a:r>
            <a:endParaRPr lang="ja-JP" altLang="en-US" sz="2000" b="1" dirty="0">
              <a:solidFill>
                <a:srgbClr val="0000FF"/>
              </a:solidFill>
              <a:latin typeface="Arial" panose="020B0604020202020204" pitchFamily="34" charset="0"/>
              <a:cs typeface="Arial" panose="020B0604020202020204" pitchFamily="34" charset="0"/>
            </a:endParaRPr>
          </a:p>
        </p:txBody>
      </p:sp>
      <p:cxnSp>
        <p:nvCxnSpPr>
          <p:cNvPr id="21" name="直線矢印コネクタ 20"/>
          <p:cNvCxnSpPr/>
          <p:nvPr/>
        </p:nvCxnSpPr>
        <p:spPr>
          <a:xfrm>
            <a:off x="6698713" y="2630658"/>
            <a:ext cx="0" cy="5951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6086205" y="3174185"/>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33" name="正方形/長方形 32"/>
          <p:cNvSpPr/>
          <p:nvPr/>
        </p:nvSpPr>
        <p:spPr>
          <a:xfrm>
            <a:off x="7930213" y="3156195"/>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2" name="角丸四角形 1"/>
          <p:cNvSpPr/>
          <p:nvPr/>
        </p:nvSpPr>
        <p:spPr>
          <a:xfrm>
            <a:off x="5568593" y="2211844"/>
            <a:ext cx="2974128" cy="264228"/>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716353" y="2424446"/>
            <a:ext cx="840295" cy="707886"/>
          </a:xfrm>
          <a:prstGeom prst="rect">
            <a:avLst/>
          </a:prstGeom>
        </p:spPr>
        <p:txBody>
          <a:bodyPr wrap="none">
            <a:spAutoFit/>
          </a:bodyPr>
          <a:lstStyle/>
          <a:p>
            <a:r>
              <a:rPr lang="en-US" altLang="ja-JP" sz="2000" dirty="0" smtClean="0">
                <a:solidFill>
                  <a:schemeClr val="accent6">
                    <a:lumMod val="60000"/>
                    <a:lumOff val="40000"/>
                  </a:schemeClr>
                </a:solidFill>
                <a:latin typeface="Arial" panose="020B0604020202020204" pitchFamily="34" charset="0"/>
                <a:cs typeface="Arial" panose="020B0604020202020204" pitchFamily="34" charset="0"/>
              </a:rPr>
              <a:t>Large</a:t>
            </a:r>
          </a:p>
          <a:p>
            <a:r>
              <a:rPr lang="en-US" altLang="ja-JP" sz="2000" dirty="0" smtClean="0">
                <a:solidFill>
                  <a:schemeClr val="accent6">
                    <a:lumMod val="60000"/>
                    <a:lumOff val="40000"/>
                  </a:schemeClr>
                </a:solidFill>
                <a:latin typeface="Arial" panose="020B0604020202020204" pitchFamily="34" charset="0"/>
                <a:cs typeface="Arial" panose="020B0604020202020204" pitchFamily="34" charset="0"/>
              </a:rPr>
              <a:t>Error</a:t>
            </a:r>
            <a:endParaRPr lang="ja-JP" altLang="en-US" sz="2000"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35" name="正方形/長方形 34"/>
          <p:cNvSpPr/>
          <p:nvPr/>
        </p:nvSpPr>
        <p:spPr>
          <a:xfrm>
            <a:off x="181472" y="4054359"/>
            <a:ext cx="3636148" cy="1631216"/>
          </a:xfrm>
          <a:prstGeom prst="rect">
            <a:avLst/>
          </a:prstGeom>
        </p:spPr>
        <p:txBody>
          <a:bodyPr wrap="square">
            <a:spAutoFit/>
          </a:bodyPr>
          <a:lstStyle/>
          <a:p>
            <a:r>
              <a:rPr lang="en-US" altLang="ja-JP" sz="2000" b="1" dirty="0" smtClean="0">
                <a:latin typeface="Arial" panose="020B0604020202020204" pitchFamily="34" charset="0"/>
                <a:cs typeface="Arial" panose="020B0604020202020204" pitchFamily="34" charset="0"/>
              </a:rPr>
              <a:t>Longer Axle Rotaxane </a:t>
            </a: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        Lager </a:t>
            </a:r>
            <a:r>
              <a:rPr lang="en-US" altLang="ja-JP" sz="2000" b="1" dirty="0">
                <a:latin typeface="Arial" panose="020B0604020202020204" pitchFamily="34" charset="0"/>
                <a:cs typeface="Arial" panose="020B0604020202020204" pitchFamily="34" charset="0"/>
              </a:rPr>
              <a:t>Enthalpy </a:t>
            </a:r>
            <a:r>
              <a:rPr lang="en-US" altLang="ja-JP" sz="2000" b="1" dirty="0" smtClean="0">
                <a:latin typeface="Arial" panose="020B0604020202020204" pitchFamily="34" charset="0"/>
                <a:cs typeface="Arial" panose="020B0604020202020204" pitchFamily="34" charset="0"/>
              </a:rPr>
              <a:t>Loss</a:t>
            </a:r>
            <a:endParaRPr lang="en-US" altLang="ja-JP" sz="2000" b="1" dirty="0">
              <a:latin typeface="Arial" panose="020B0604020202020204" pitchFamily="34" charset="0"/>
              <a:cs typeface="Arial" panose="020B0604020202020204" pitchFamily="34" charset="0"/>
            </a:endParaRP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Smaller </a:t>
            </a:r>
            <a:r>
              <a:rPr lang="en-US" altLang="ja-JP" sz="2000" b="1" dirty="0">
                <a:latin typeface="Arial" panose="020B0604020202020204" pitchFamily="34" charset="0"/>
                <a:cs typeface="Arial" panose="020B0604020202020204" pitchFamily="34" charset="0"/>
              </a:rPr>
              <a:t>Entropy </a:t>
            </a:r>
            <a:r>
              <a:rPr lang="en-US" altLang="ja-JP" sz="2000" b="1" dirty="0" smtClean="0">
                <a:latin typeface="Arial" panose="020B0604020202020204" pitchFamily="34" charset="0"/>
                <a:cs typeface="Arial" panose="020B0604020202020204" pitchFamily="34" charset="0"/>
              </a:rPr>
              <a:t>Loss</a:t>
            </a:r>
          </a:p>
          <a:p>
            <a:endParaRPr lang="en-US" altLang="ja-JP" sz="2000" b="1" dirty="0">
              <a:latin typeface="Arial" panose="020B0604020202020204" pitchFamily="34" charset="0"/>
              <a:cs typeface="Arial" panose="020B0604020202020204" pitchFamily="34" charset="0"/>
            </a:endParaRPr>
          </a:p>
          <a:p>
            <a:endParaRPr lang="en-US" altLang="ja-JP" sz="2000" b="1" dirty="0" smtClean="0">
              <a:latin typeface="Arial" panose="020B0604020202020204" pitchFamily="34" charset="0"/>
              <a:cs typeface="Arial" panose="020B0604020202020204" pitchFamily="34" charset="0"/>
            </a:endParaRPr>
          </a:p>
        </p:txBody>
      </p:sp>
      <p:sp>
        <p:nvSpPr>
          <p:cNvPr id="36" name="右中かっこ 35"/>
          <p:cNvSpPr/>
          <p:nvPr/>
        </p:nvSpPr>
        <p:spPr>
          <a:xfrm>
            <a:off x="3550479" y="4347347"/>
            <a:ext cx="113015" cy="67650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正方形/長方形 6"/>
          <p:cNvSpPr/>
          <p:nvPr/>
        </p:nvSpPr>
        <p:spPr>
          <a:xfrm>
            <a:off x="3708791" y="4488566"/>
            <a:ext cx="2791149"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Lower Energy Barrier</a:t>
            </a:r>
            <a:endParaRPr lang="en-US" altLang="ja-JP" sz="2000" b="1" dirty="0">
              <a:solidFill>
                <a:srgbClr val="FF0000"/>
              </a:solidFill>
              <a:latin typeface="Arial" panose="020B0604020202020204" pitchFamily="34" charset="0"/>
              <a:cs typeface="Arial" panose="020B0604020202020204" pitchFamily="34" charset="0"/>
            </a:endParaRPr>
          </a:p>
        </p:txBody>
      </p:sp>
      <p:sp>
        <p:nvSpPr>
          <p:cNvPr id="37" name="角丸四角形 36"/>
          <p:cNvSpPr/>
          <p:nvPr/>
        </p:nvSpPr>
        <p:spPr>
          <a:xfrm>
            <a:off x="854238" y="4714191"/>
            <a:ext cx="2700620" cy="3096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359735" y="4488566"/>
            <a:ext cx="2462534" cy="400110"/>
          </a:xfrm>
          <a:prstGeom prst="rect">
            <a:avLst/>
          </a:prstGeom>
        </p:spPr>
        <p:txBody>
          <a:bodyPr wrap="none">
            <a:spAutoFit/>
          </a:bodyPr>
          <a:lstStyle/>
          <a:p>
            <a:r>
              <a:rPr lang="ja-JP" altLang="en-US" sz="2000" b="1" dirty="0" smtClean="0">
                <a:latin typeface="Arial" panose="020B0604020202020204" pitchFamily="34" charset="0"/>
                <a:cs typeface="Arial" panose="020B0604020202020204" pitchFamily="34" charset="0"/>
              </a:rPr>
              <a:t>→ </a:t>
            </a:r>
            <a:r>
              <a:rPr lang="en-US" altLang="ja-JP" sz="2000" b="1" dirty="0" smtClean="0">
                <a:solidFill>
                  <a:srgbClr val="FF0000"/>
                </a:solidFill>
                <a:latin typeface="Arial" panose="020B0604020202020204" pitchFamily="34" charset="0"/>
                <a:cs typeface="Arial" panose="020B0604020202020204" pitchFamily="34" charset="0"/>
              </a:rPr>
              <a:t>Faster Shuttling</a:t>
            </a:r>
            <a:endParaRPr lang="en-US" altLang="ja-JP" sz="2000" b="1" dirty="0">
              <a:solidFill>
                <a:srgbClr val="FF0000"/>
              </a:solidFill>
              <a:latin typeface="Arial" panose="020B0604020202020204" pitchFamily="34" charset="0"/>
              <a:cs typeface="Arial" panose="020B0604020202020204" pitchFamily="34" charset="0"/>
            </a:endParaRPr>
          </a:p>
        </p:txBody>
      </p:sp>
      <p:cxnSp>
        <p:nvCxnSpPr>
          <p:cNvPr id="24" name="直線矢印コネクタ 23"/>
          <p:cNvCxnSpPr/>
          <p:nvPr/>
        </p:nvCxnSpPr>
        <p:spPr>
          <a:xfrm>
            <a:off x="8542721" y="2630658"/>
            <a:ext cx="0" cy="5951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5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6" grpId="0"/>
      <p:bldP spid="29" grpId="0"/>
      <p:bldP spid="33" grpId="0"/>
      <p:bldP spid="2" grpId="0" animBg="1"/>
      <p:bldP spid="34" grpId="0"/>
      <p:bldP spid="35" grpId="0"/>
      <p:bldP spid="36" grpId="0" animBg="1"/>
      <p:bldP spid="7" grpId="0"/>
      <p:bldP spid="37"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19</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969318"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Kinetic and Associated Activation Parameters</a:t>
            </a:r>
          </a:p>
        </p:txBody>
      </p:sp>
      <p:graphicFrame>
        <p:nvGraphicFramePr>
          <p:cNvPr id="13" name="表 12"/>
          <p:cNvGraphicFramePr>
            <a:graphicFrameLocks noGrp="1"/>
          </p:cNvGraphicFramePr>
          <p:nvPr>
            <p:extLst/>
          </p:nvPr>
        </p:nvGraphicFramePr>
        <p:xfrm>
          <a:off x="169227" y="1732109"/>
          <a:ext cx="8805546" cy="1957967"/>
        </p:xfrm>
        <a:graphic>
          <a:graphicData uri="http://schemas.openxmlformats.org/drawingml/2006/table">
            <a:tbl>
              <a:tblPr>
                <a:tableStyleId>{5C22544A-7EE6-4342-B048-85BDC9FD1C3A}</a:tableStyleId>
              </a:tblPr>
              <a:tblGrid>
                <a:gridCol w="978394"/>
                <a:gridCol w="1141459"/>
                <a:gridCol w="1000030"/>
                <a:gridCol w="1917034"/>
                <a:gridCol w="1808805"/>
                <a:gridCol w="1959824"/>
              </a:tblGrid>
              <a:tr h="444320">
                <a:tc>
                  <a:txBody>
                    <a:bodyPr/>
                    <a:lstStyle/>
                    <a:p>
                      <a:pPr algn="ctr" fontAlgn="ctr"/>
                      <a:r>
                        <a:rPr lang="en-US" sz="1600" u="none" strike="noStrike" dirty="0" smtClean="0">
                          <a:effectLst/>
                          <a:latin typeface="Arial" panose="020B0604020202020204" pitchFamily="34" charset="0"/>
                          <a:cs typeface="Arial" panose="020B0604020202020204" pitchFamily="34" charset="0"/>
                        </a:rPr>
                        <a:t>Rotaxane</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k</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dirty="0">
                          <a:effectLst/>
                          <a:latin typeface="Arial" panose="020B0604020202020204" pitchFamily="34" charset="0"/>
                          <a:cs typeface="Arial" panose="020B0604020202020204" pitchFamily="34" charset="0"/>
                        </a:rPr>
                        <a:t> [s</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t</a:t>
                      </a:r>
                      <a:r>
                        <a:rPr lang="en-US" sz="1600" u="none" strike="noStrike" baseline="-25000" dirty="0">
                          <a:effectLst/>
                          <a:latin typeface="Arial" panose="020B0604020202020204" pitchFamily="34" charset="0"/>
                          <a:cs typeface="Arial" panose="020B0604020202020204" pitchFamily="34" charset="0"/>
                        </a:rPr>
                        <a:t>1/2</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ms</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G</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H</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S</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cal</a:t>
                      </a:r>
                      <a:r>
                        <a:rPr lang="en-US" sz="1600" u="none" strike="noStrike" dirty="0">
                          <a:effectLst/>
                          <a:latin typeface="Arial" panose="020B0604020202020204" pitchFamily="34" charset="0"/>
                          <a:cs typeface="Arial" panose="020B0604020202020204" pitchFamily="34" charset="0"/>
                        </a:rPr>
                        <a:t> K</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solidFill>
                      <a:schemeClr val="bg1">
                        <a:lumMod val="85000"/>
                      </a:schemeClr>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S</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11.5 ± 1.2</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60</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15.7 ± 0.1</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14.5 ± 1.0</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a:effectLst/>
                          <a:latin typeface="Arial" panose="020B0604020202020204" pitchFamily="34" charset="0"/>
                          <a:cs typeface="Arial" panose="020B0604020202020204" pitchFamily="34" charset="0"/>
                        </a:rPr>
                        <a:t>−</a:t>
                      </a:r>
                      <a:r>
                        <a:rPr lang="en-US" altLang="ja-JP" sz="1600" u="none" strike="noStrike">
                          <a:effectLst/>
                          <a:latin typeface="Arial" panose="020B0604020202020204" pitchFamily="34" charset="0"/>
                          <a:cs typeface="Arial" panose="020B0604020202020204" pitchFamily="34" charset="0"/>
                        </a:rPr>
                        <a:t>4.1 ± 3.6</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337683">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M</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20 ± 2</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35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15.4 ± 0.1</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13.8 ± 0.5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a:effectLst/>
                          <a:latin typeface="Arial" panose="020B0604020202020204" pitchFamily="34" charset="0"/>
                          <a:cs typeface="Arial" panose="020B0604020202020204" pitchFamily="34" charset="0"/>
                        </a:rPr>
                        <a:t>−</a:t>
                      </a:r>
                      <a:r>
                        <a:rPr lang="en-US" altLang="ja-JP" sz="1600" u="none" strike="noStrike">
                          <a:effectLst/>
                          <a:latin typeface="Arial" panose="020B0604020202020204" pitchFamily="34" charset="0"/>
                          <a:cs typeface="Arial" panose="020B0604020202020204" pitchFamily="34" charset="0"/>
                        </a:rPr>
                        <a:t>5.5 ± 1.6</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32.5 ± 3.5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21</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15.2 ± 0.1</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14.5 ± 0.5</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ja-JP" altLang="en-US" sz="1600" u="none" strike="noStrike" dirty="0">
                          <a:effectLst/>
                          <a:latin typeface="Arial" panose="020B0604020202020204" pitchFamily="34" charset="0"/>
                          <a:cs typeface="Arial" panose="020B0604020202020204" pitchFamily="34" charset="0"/>
                        </a:rPr>
                        <a:t>−</a:t>
                      </a:r>
                      <a:r>
                        <a:rPr lang="en-US" altLang="ja-JP" sz="1600" u="none" strike="noStrike" dirty="0">
                          <a:effectLst/>
                          <a:latin typeface="Arial" panose="020B0604020202020204" pitchFamily="34" charset="0"/>
                          <a:cs typeface="Arial" panose="020B0604020202020204" pitchFamily="34" charset="0"/>
                        </a:rPr>
                        <a:t>2.3 ± 1.5</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r h="500598">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XL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&gt;100</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a:effectLst/>
                          <a:latin typeface="Arial" panose="020B0604020202020204" pitchFamily="34" charset="0"/>
                          <a:cs typeface="Arial" panose="020B0604020202020204" pitchFamily="34" charset="0"/>
                        </a:rPr>
                        <a:t>&lt;7</a:t>
                      </a:r>
                      <a:endParaRPr lang="en-US" altLang="ja-JP" sz="1600" b="0" i="0" u="none" strike="noStrike">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u="none" strike="noStrike" dirty="0">
                          <a:effectLst/>
                          <a:latin typeface="Arial" panose="020B0604020202020204" pitchFamily="34" charset="0"/>
                          <a:cs typeface="Arial" panose="020B0604020202020204" pitchFamily="34" charset="0"/>
                        </a:rPr>
                        <a:t>&gt;14.5</a:t>
                      </a:r>
                      <a:endParaRPr lang="en-US" altLang="ja-JP"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r>
            </a:tbl>
          </a:graphicData>
        </a:graphic>
      </p:graphicFrame>
      <p:sp>
        <p:nvSpPr>
          <p:cNvPr id="22" name="正方形/長方形 21"/>
          <p:cNvSpPr/>
          <p:nvPr/>
        </p:nvSpPr>
        <p:spPr>
          <a:xfrm>
            <a:off x="384130" y="1301177"/>
            <a:ext cx="2377574" cy="400110"/>
          </a:xfrm>
          <a:prstGeom prst="rect">
            <a:avLst/>
          </a:prstGeom>
        </p:spPr>
        <p:txBody>
          <a:bodyPr wrap="none">
            <a:spAutoFit/>
          </a:bodyPr>
          <a:lstStyle/>
          <a:p>
            <a:r>
              <a:rPr lang="ja-JP" altLang="en-US" sz="2000" b="1" dirty="0" smtClean="0">
                <a:latin typeface="Arial" panose="020B0604020202020204" pitchFamily="34" charset="0"/>
                <a:cs typeface="Arial" panose="020B0604020202020204" pitchFamily="34" charset="0"/>
              </a:rPr>
              <a:t>Shuttling Forward</a:t>
            </a:r>
            <a:endParaRPr lang="ja-JP" altLang="en-US" sz="2000" b="1" dirty="0">
              <a:latin typeface="Arial" panose="020B0604020202020204" pitchFamily="34" charset="0"/>
              <a:cs typeface="Arial" panose="020B0604020202020204" pitchFamily="34" charset="0"/>
            </a:endParaRPr>
          </a:p>
        </p:txBody>
      </p:sp>
      <p:cxnSp>
        <p:nvCxnSpPr>
          <p:cNvPr id="30" name="直線矢印コネクタ 29"/>
          <p:cNvCxnSpPr/>
          <p:nvPr/>
        </p:nvCxnSpPr>
        <p:spPr>
          <a:xfrm>
            <a:off x="2306471" y="2288724"/>
            <a:ext cx="0" cy="12834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1693963" y="3618183"/>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cxnSp>
        <p:nvCxnSpPr>
          <p:cNvPr id="15" name="直線矢印コネクタ 14"/>
          <p:cNvCxnSpPr/>
          <p:nvPr/>
        </p:nvCxnSpPr>
        <p:spPr>
          <a:xfrm>
            <a:off x="4808845" y="2332518"/>
            <a:ext cx="0" cy="1283401"/>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4101874" y="3635084"/>
            <a:ext cx="1326004" cy="400110"/>
          </a:xfrm>
          <a:prstGeom prst="rect">
            <a:avLst/>
          </a:prstGeom>
          <a:ln>
            <a:noFill/>
          </a:ln>
        </p:spPr>
        <p:txBody>
          <a:bodyPr wrap="none">
            <a:spAutoFit/>
          </a:bodyPr>
          <a:lstStyle/>
          <a:p>
            <a:r>
              <a:rPr lang="en-US" altLang="ja-JP" sz="2000" b="1" dirty="0" smtClean="0">
                <a:solidFill>
                  <a:srgbClr val="0000FF"/>
                </a:solidFill>
                <a:latin typeface="Arial" panose="020B0604020202020204" pitchFamily="34" charset="0"/>
                <a:cs typeface="Arial" panose="020B0604020202020204" pitchFamily="34" charset="0"/>
              </a:rPr>
              <a:t>Decrease</a:t>
            </a:r>
            <a:endParaRPr lang="ja-JP" altLang="en-US" sz="2000" b="1" dirty="0">
              <a:solidFill>
                <a:srgbClr val="0000FF"/>
              </a:solidFill>
              <a:latin typeface="Arial" panose="020B0604020202020204" pitchFamily="34" charset="0"/>
              <a:cs typeface="Arial" panose="020B0604020202020204" pitchFamily="34" charset="0"/>
            </a:endParaRPr>
          </a:p>
        </p:txBody>
      </p:sp>
      <p:cxnSp>
        <p:nvCxnSpPr>
          <p:cNvPr id="21" name="直線矢印コネクタ 20"/>
          <p:cNvCxnSpPr/>
          <p:nvPr/>
        </p:nvCxnSpPr>
        <p:spPr>
          <a:xfrm>
            <a:off x="6698713" y="2288724"/>
            <a:ext cx="0" cy="93707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6086205" y="3174185"/>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cxnSp>
        <p:nvCxnSpPr>
          <p:cNvPr id="32" name="直線矢印コネクタ 31"/>
          <p:cNvCxnSpPr/>
          <p:nvPr/>
        </p:nvCxnSpPr>
        <p:spPr>
          <a:xfrm>
            <a:off x="8542721" y="2288724"/>
            <a:ext cx="0" cy="93707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7930213" y="3156195"/>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2" name="角丸四角形 1"/>
          <p:cNvSpPr/>
          <p:nvPr/>
        </p:nvSpPr>
        <p:spPr>
          <a:xfrm>
            <a:off x="5568593" y="2211844"/>
            <a:ext cx="2974128" cy="264228"/>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716353" y="2424446"/>
            <a:ext cx="840295" cy="707886"/>
          </a:xfrm>
          <a:prstGeom prst="rect">
            <a:avLst/>
          </a:prstGeom>
        </p:spPr>
        <p:txBody>
          <a:bodyPr wrap="none">
            <a:spAutoFit/>
          </a:bodyPr>
          <a:lstStyle/>
          <a:p>
            <a:r>
              <a:rPr lang="en-US" altLang="ja-JP" sz="2000" dirty="0" smtClean="0">
                <a:solidFill>
                  <a:schemeClr val="accent6">
                    <a:lumMod val="60000"/>
                    <a:lumOff val="40000"/>
                  </a:schemeClr>
                </a:solidFill>
                <a:latin typeface="Arial" panose="020B0604020202020204" pitchFamily="34" charset="0"/>
                <a:cs typeface="Arial" panose="020B0604020202020204" pitchFamily="34" charset="0"/>
              </a:rPr>
              <a:t>Large</a:t>
            </a:r>
          </a:p>
          <a:p>
            <a:r>
              <a:rPr lang="en-US" altLang="ja-JP" sz="2000" dirty="0" smtClean="0">
                <a:solidFill>
                  <a:schemeClr val="accent6">
                    <a:lumMod val="60000"/>
                    <a:lumOff val="40000"/>
                  </a:schemeClr>
                </a:solidFill>
                <a:latin typeface="Arial" panose="020B0604020202020204" pitchFamily="34" charset="0"/>
                <a:cs typeface="Arial" panose="020B0604020202020204" pitchFamily="34" charset="0"/>
              </a:rPr>
              <a:t>Error</a:t>
            </a:r>
            <a:endParaRPr lang="ja-JP" altLang="en-US" sz="2000" dirty="0">
              <a:solidFill>
                <a:schemeClr val="accent6">
                  <a:lumMod val="60000"/>
                  <a:lumOff val="40000"/>
                </a:schemeClr>
              </a:solidFill>
              <a:latin typeface="Arial" panose="020B0604020202020204" pitchFamily="34" charset="0"/>
              <a:cs typeface="Arial" panose="020B0604020202020204" pitchFamily="34" charset="0"/>
            </a:endParaRPr>
          </a:p>
        </p:txBody>
      </p:sp>
      <p:grpSp>
        <p:nvGrpSpPr>
          <p:cNvPr id="6" name="グループ化 5"/>
          <p:cNvGrpSpPr/>
          <p:nvPr/>
        </p:nvGrpSpPr>
        <p:grpSpPr>
          <a:xfrm>
            <a:off x="181472" y="4054359"/>
            <a:ext cx="8640797" cy="1631216"/>
            <a:chOff x="181472" y="4054359"/>
            <a:chExt cx="8640797" cy="1631216"/>
          </a:xfrm>
        </p:grpSpPr>
        <p:sp>
          <p:nvSpPr>
            <p:cNvPr id="35" name="正方形/長方形 34"/>
            <p:cNvSpPr/>
            <p:nvPr/>
          </p:nvSpPr>
          <p:spPr>
            <a:xfrm>
              <a:off x="181472" y="4054359"/>
              <a:ext cx="3636148" cy="1631216"/>
            </a:xfrm>
            <a:prstGeom prst="rect">
              <a:avLst/>
            </a:prstGeom>
          </p:spPr>
          <p:txBody>
            <a:bodyPr wrap="square">
              <a:spAutoFit/>
            </a:bodyPr>
            <a:lstStyle/>
            <a:p>
              <a:r>
                <a:rPr lang="en-US" altLang="ja-JP" sz="2000" b="1" dirty="0" smtClean="0">
                  <a:latin typeface="Arial" panose="020B0604020202020204" pitchFamily="34" charset="0"/>
                  <a:cs typeface="Arial" panose="020B0604020202020204" pitchFamily="34" charset="0"/>
                </a:rPr>
                <a:t>Longer Axle Rotaxane </a:t>
              </a: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        Lager </a:t>
              </a:r>
              <a:r>
                <a:rPr lang="en-US" altLang="ja-JP" sz="2000" b="1" dirty="0">
                  <a:latin typeface="Arial" panose="020B0604020202020204" pitchFamily="34" charset="0"/>
                  <a:cs typeface="Arial" panose="020B0604020202020204" pitchFamily="34" charset="0"/>
                </a:rPr>
                <a:t>Enthalpy </a:t>
              </a:r>
              <a:r>
                <a:rPr lang="en-US" altLang="ja-JP" sz="2000" b="1" dirty="0" smtClean="0">
                  <a:latin typeface="Arial" panose="020B0604020202020204" pitchFamily="34" charset="0"/>
                  <a:cs typeface="Arial" panose="020B0604020202020204" pitchFamily="34" charset="0"/>
                </a:rPr>
                <a:t>Loss</a:t>
              </a:r>
              <a:endParaRPr lang="en-US" altLang="ja-JP" sz="2000" b="1" dirty="0">
                <a:latin typeface="Arial" panose="020B0604020202020204" pitchFamily="34" charset="0"/>
                <a:cs typeface="Arial" panose="020B0604020202020204" pitchFamily="34" charset="0"/>
              </a:endParaRP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Smaller </a:t>
              </a:r>
              <a:r>
                <a:rPr lang="en-US" altLang="ja-JP" sz="2000" b="1" dirty="0">
                  <a:latin typeface="Arial" panose="020B0604020202020204" pitchFamily="34" charset="0"/>
                  <a:cs typeface="Arial" panose="020B0604020202020204" pitchFamily="34" charset="0"/>
                </a:rPr>
                <a:t>Entropy </a:t>
              </a:r>
              <a:r>
                <a:rPr lang="en-US" altLang="ja-JP" sz="2000" b="1" dirty="0" smtClean="0">
                  <a:latin typeface="Arial" panose="020B0604020202020204" pitchFamily="34" charset="0"/>
                  <a:cs typeface="Arial" panose="020B0604020202020204" pitchFamily="34" charset="0"/>
                </a:rPr>
                <a:t>Loss</a:t>
              </a:r>
            </a:p>
            <a:p>
              <a:endParaRPr lang="en-US" altLang="ja-JP" sz="2000" b="1" dirty="0">
                <a:latin typeface="Arial" panose="020B0604020202020204" pitchFamily="34" charset="0"/>
                <a:cs typeface="Arial" panose="020B0604020202020204" pitchFamily="34" charset="0"/>
              </a:endParaRPr>
            </a:p>
            <a:p>
              <a:endParaRPr lang="en-US" altLang="ja-JP" sz="2000" b="1" dirty="0" smtClean="0">
                <a:latin typeface="Arial" panose="020B0604020202020204" pitchFamily="34" charset="0"/>
                <a:cs typeface="Arial" panose="020B0604020202020204" pitchFamily="34" charset="0"/>
              </a:endParaRPr>
            </a:p>
          </p:txBody>
        </p:sp>
        <p:sp>
          <p:nvSpPr>
            <p:cNvPr id="36" name="右中かっこ 35"/>
            <p:cNvSpPr/>
            <p:nvPr/>
          </p:nvSpPr>
          <p:spPr>
            <a:xfrm>
              <a:off x="3550479" y="4347347"/>
              <a:ext cx="113015" cy="67650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正方形/長方形 6"/>
            <p:cNvSpPr/>
            <p:nvPr/>
          </p:nvSpPr>
          <p:spPr>
            <a:xfrm>
              <a:off x="3708791" y="4488566"/>
              <a:ext cx="2791149"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Lower Energy Barrier</a:t>
              </a:r>
              <a:endParaRPr lang="en-US" altLang="ja-JP" sz="2000" b="1" dirty="0">
                <a:solidFill>
                  <a:srgbClr val="FF0000"/>
                </a:solidFill>
                <a:latin typeface="Arial" panose="020B0604020202020204" pitchFamily="34" charset="0"/>
                <a:cs typeface="Arial" panose="020B0604020202020204" pitchFamily="34" charset="0"/>
              </a:endParaRPr>
            </a:p>
          </p:txBody>
        </p:sp>
        <p:sp>
          <p:nvSpPr>
            <p:cNvPr id="37" name="角丸四角形 36"/>
            <p:cNvSpPr/>
            <p:nvPr/>
          </p:nvSpPr>
          <p:spPr>
            <a:xfrm>
              <a:off x="854238" y="4714191"/>
              <a:ext cx="2700620" cy="3096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359735" y="4488566"/>
              <a:ext cx="2462534" cy="400110"/>
            </a:xfrm>
            <a:prstGeom prst="rect">
              <a:avLst/>
            </a:prstGeom>
          </p:spPr>
          <p:txBody>
            <a:bodyPr wrap="none">
              <a:spAutoFit/>
            </a:bodyPr>
            <a:lstStyle/>
            <a:p>
              <a:r>
                <a:rPr lang="ja-JP" altLang="en-US" sz="2000" b="1" dirty="0" smtClean="0">
                  <a:latin typeface="Arial" panose="020B0604020202020204" pitchFamily="34" charset="0"/>
                  <a:cs typeface="Arial" panose="020B0604020202020204" pitchFamily="34" charset="0"/>
                </a:rPr>
                <a:t>→ </a:t>
              </a:r>
              <a:r>
                <a:rPr lang="en-US" altLang="ja-JP" sz="2000" b="1" dirty="0" smtClean="0">
                  <a:solidFill>
                    <a:srgbClr val="FF0000"/>
                  </a:solidFill>
                  <a:latin typeface="Arial" panose="020B0604020202020204" pitchFamily="34" charset="0"/>
                  <a:cs typeface="Arial" panose="020B0604020202020204" pitchFamily="34" charset="0"/>
                </a:rPr>
                <a:t>Faster Shuttling</a:t>
              </a:r>
              <a:endParaRPr lang="en-US" altLang="ja-JP" sz="20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621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2.5E-6 -3.7037E-6 L 2.5E-6 -0.3949 " pathEditMode="relative" rAng="0" ptsTypes="AA">
                                      <p:cBhvr>
                                        <p:cTn id="42" dur="1000" fill="hold"/>
                                        <p:tgtEl>
                                          <p:spTgt spid="6"/>
                                        </p:tgtEl>
                                        <p:attrNameLst>
                                          <p:attrName>ppt_x</p:attrName>
                                          <p:attrName>ppt_y</p:attrName>
                                        </p:attrNameLst>
                                      </p:cBhvr>
                                      <p:rCtr x="0" y="-19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1"/>
      <p:bldP spid="16" grpId="1"/>
      <p:bldP spid="29" grpId="1"/>
      <p:bldP spid="33" grpId="1"/>
      <p:bldP spid="2" grpId="1" animBg="1"/>
      <p:bldP spid="3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7487" t="25592" r="7325" b="22556"/>
          <a:stretch/>
        </p:blipFill>
        <p:spPr>
          <a:xfrm rot="21429834">
            <a:off x="1279991" y="3284285"/>
            <a:ext cx="7789603" cy="3200401"/>
          </a:xfrm>
          <a:prstGeom prst="rect">
            <a:avLst/>
          </a:prstGeom>
        </p:spPr>
      </p:pic>
      <p:sp>
        <p:nvSpPr>
          <p:cNvPr id="3" name="コンテンツ プレースホルダ 2"/>
          <p:cNvSpPr>
            <a:spLocks noGrp="1"/>
          </p:cNvSpPr>
          <p:nvPr>
            <p:ph idx="1"/>
          </p:nvPr>
        </p:nvSpPr>
        <p:spPr>
          <a:xfrm>
            <a:off x="971600" y="1563464"/>
            <a:ext cx="7659216" cy="3528392"/>
          </a:xfrm>
        </p:spPr>
        <p:txBody>
          <a:bodyPr>
            <a:noAutofit/>
          </a:bodyPr>
          <a:lstStyle/>
          <a:p>
            <a:pPr>
              <a:buFont typeface="Wingdings" panose="05000000000000000000" pitchFamily="2" charset="2"/>
              <a:buChar char="l"/>
            </a:pPr>
            <a:r>
              <a:rPr lang="en-US" altLang="ja-JP" b="1" dirty="0" smtClean="0">
                <a:latin typeface="Arial" pitchFamily="34" charset="0"/>
                <a:cs typeface="Arial" pitchFamily="34" charset="0"/>
              </a:rPr>
              <a:t> Introduction -Molecular Machines-</a:t>
            </a:r>
            <a:endParaRPr lang="en-US" altLang="ja-JP" b="1" dirty="0">
              <a:latin typeface="Arial" pitchFamily="34" charset="0"/>
              <a:cs typeface="Arial" pitchFamily="34" charset="0"/>
            </a:endParaRPr>
          </a:p>
          <a:p>
            <a:pPr marL="0" indent="0">
              <a:buNone/>
            </a:pPr>
            <a:endParaRPr lang="en-US" altLang="ja-JP" dirty="0" smtClean="0">
              <a:latin typeface="Arial" pitchFamily="34" charset="0"/>
              <a:cs typeface="Arial" pitchFamily="34" charset="0"/>
            </a:endParaRPr>
          </a:p>
          <a:p>
            <a:pPr>
              <a:buFont typeface="Wingdings" panose="05000000000000000000" pitchFamily="2" charset="2"/>
              <a:buChar char="l"/>
            </a:pPr>
            <a:r>
              <a:rPr lang="en-US" altLang="ja-JP" dirty="0" smtClean="0">
                <a:latin typeface="Arial" pitchFamily="34" charset="0"/>
                <a:cs typeface="Arial" pitchFamily="34" charset="0"/>
              </a:rPr>
              <a:t> </a:t>
            </a:r>
            <a:r>
              <a:rPr lang="en-US" altLang="ja-JP" b="1" dirty="0" smtClean="0">
                <a:latin typeface="Arial" pitchFamily="34" charset="0"/>
                <a:cs typeface="Arial" pitchFamily="34" charset="0"/>
              </a:rPr>
              <a:t>Latest Work</a:t>
            </a:r>
          </a:p>
          <a:p>
            <a:pPr marL="0" indent="20638">
              <a:buNone/>
            </a:pPr>
            <a:endParaRPr lang="en-US" altLang="ja-JP" dirty="0">
              <a:latin typeface="Arial" pitchFamily="34" charset="0"/>
              <a:cs typeface="Arial" pitchFamily="34" charset="0"/>
            </a:endParaRPr>
          </a:p>
          <a:p>
            <a:pPr>
              <a:buFont typeface="Wingdings" panose="05000000000000000000" pitchFamily="2" charset="2"/>
              <a:buChar char="l"/>
            </a:pPr>
            <a:r>
              <a:rPr lang="en-US" altLang="ja-JP" dirty="0">
                <a:latin typeface="Arial" pitchFamily="34" charset="0"/>
                <a:cs typeface="Arial" pitchFamily="34" charset="0"/>
              </a:rPr>
              <a:t> </a:t>
            </a:r>
            <a:r>
              <a:rPr lang="en-US" altLang="ja-JP" b="1" dirty="0" smtClean="0">
                <a:latin typeface="Arial" pitchFamily="34" charset="0"/>
                <a:cs typeface="Arial" pitchFamily="34" charset="0"/>
              </a:rPr>
              <a:t>My Work</a:t>
            </a:r>
            <a:endParaRPr lang="en-US" altLang="ja-JP" b="1" dirty="0">
              <a:latin typeface="Arial" pitchFamily="34" charset="0"/>
              <a:cs typeface="Arial" pitchFamily="34" charset="0"/>
            </a:endParaRPr>
          </a:p>
          <a:p>
            <a:pPr>
              <a:buFont typeface="Wingdings" panose="05000000000000000000" pitchFamily="2" charset="2"/>
              <a:buChar char="l"/>
            </a:pPr>
            <a:endParaRPr lang="en-US" altLang="ja-JP" sz="2400" dirty="0">
              <a:latin typeface="Arial" pitchFamily="34" charset="0"/>
              <a:cs typeface="Arial" pitchFamily="34" charset="0"/>
            </a:endParaRPr>
          </a:p>
          <a:p>
            <a:pPr>
              <a:buFont typeface="Wingdings" panose="05000000000000000000" pitchFamily="2" charset="2"/>
              <a:buChar char="l"/>
            </a:pPr>
            <a:endParaRPr lang="en-US" altLang="ja-JP" sz="2400" dirty="0">
              <a:latin typeface="Arial" pitchFamily="34" charset="0"/>
              <a:cs typeface="Arial" pitchFamily="34" charset="0"/>
            </a:endParaRPr>
          </a:p>
        </p:txBody>
      </p:sp>
      <p:sp>
        <p:nvSpPr>
          <p:cNvPr id="4" name="スライド番号プレースホルダ 3"/>
          <p:cNvSpPr>
            <a:spLocks noGrp="1"/>
          </p:cNvSpPr>
          <p:nvPr>
            <p:ph type="sldNum" sz="quarter" idx="12"/>
          </p:nvPr>
        </p:nvSpPr>
        <p:spPr>
          <a:xfrm>
            <a:off x="7086600" y="6492875"/>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2</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Contents</a:t>
            </a:r>
            <a:endParaRPr lang="en-AU"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834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20</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969318"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Kinetic and Associated Activation Parameters</a:t>
            </a:r>
            <a:endParaRPr lang="en-US" altLang="ja-JP" sz="2400" b="1" dirty="0">
              <a:latin typeface="Arial" pitchFamily="34" charset="0"/>
              <a:cs typeface="Arial" pitchFamily="34" charset="0"/>
            </a:endParaRPr>
          </a:p>
        </p:txBody>
      </p:sp>
      <p:sp>
        <p:nvSpPr>
          <p:cNvPr id="35" name="正方形/長方形 34"/>
          <p:cNvSpPr/>
          <p:nvPr/>
        </p:nvSpPr>
        <p:spPr>
          <a:xfrm>
            <a:off x="181472" y="1346733"/>
            <a:ext cx="8304160" cy="1631216"/>
          </a:xfrm>
          <a:prstGeom prst="rect">
            <a:avLst/>
          </a:prstGeom>
        </p:spPr>
        <p:txBody>
          <a:bodyPr wrap="square">
            <a:spAutoFit/>
          </a:bodyPr>
          <a:lstStyle/>
          <a:p>
            <a:r>
              <a:rPr lang="en-US" altLang="ja-JP" sz="2000" b="1" dirty="0" smtClean="0">
                <a:latin typeface="Arial" panose="020B0604020202020204" pitchFamily="34" charset="0"/>
                <a:cs typeface="Arial" panose="020B0604020202020204" pitchFamily="34" charset="0"/>
              </a:rPr>
              <a:t>Longer </a:t>
            </a:r>
            <a:r>
              <a:rPr lang="en-US" altLang="ja-JP" sz="2000" b="1" dirty="0">
                <a:latin typeface="Arial" panose="020B0604020202020204" pitchFamily="34" charset="0"/>
                <a:cs typeface="Arial" panose="020B0604020202020204" pitchFamily="34" charset="0"/>
              </a:rPr>
              <a:t>A</a:t>
            </a:r>
            <a:r>
              <a:rPr lang="en-US" altLang="ja-JP" sz="2000" b="1" dirty="0" smtClean="0">
                <a:latin typeface="Arial" panose="020B0604020202020204" pitchFamily="34" charset="0"/>
                <a:cs typeface="Arial" panose="020B0604020202020204" pitchFamily="34" charset="0"/>
              </a:rPr>
              <a:t>xle Rotaxane </a:t>
            </a: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        Lager </a:t>
            </a:r>
            <a:r>
              <a:rPr lang="en-US" altLang="ja-JP" sz="2000" b="1" dirty="0">
                <a:latin typeface="Arial" panose="020B0604020202020204" pitchFamily="34" charset="0"/>
                <a:cs typeface="Arial" panose="020B0604020202020204" pitchFamily="34" charset="0"/>
              </a:rPr>
              <a:t>Enthalpy </a:t>
            </a:r>
            <a:r>
              <a:rPr lang="en-US" altLang="ja-JP" sz="2000" b="1" dirty="0" smtClean="0">
                <a:latin typeface="Arial" panose="020B0604020202020204" pitchFamily="34" charset="0"/>
                <a:cs typeface="Arial" panose="020B0604020202020204" pitchFamily="34" charset="0"/>
              </a:rPr>
              <a:t>Loss</a:t>
            </a:r>
            <a:endParaRPr lang="en-US" altLang="ja-JP" sz="2000" b="1" dirty="0">
              <a:latin typeface="Arial" panose="020B0604020202020204" pitchFamily="34" charset="0"/>
              <a:cs typeface="Arial" panose="020B0604020202020204" pitchFamily="34" charset="0"/>
            </a:endParaRPr>
          </a:p>
          <a:p>
            <a:r>
              <a:rPr lang="en-US" altLang="ja-JP" sz="2000" b="1" dirty="0" smtClean="0">
                <a:latin typeface="Arial" panose="020B0604020202020204" pitchFamily="34" charset="0"/>
                <a:cs typeface="Arial" panose="020B0604020202020204" pitchFamily="34" charset="0"/>
              </a:rPr>
              <a:t>         Smaller Entropy Loss</a:t>
            </a:r>
          </a:p>
          <a:p>
            <a:endParaRPr lang="en-US" altLang="ja-JP" sz="2000" b="1" dirty="0">
              <a:latin typeface="Arial" panose="020B0604020202020204" pitchFamily="34" charset="0"/>
              <a:cs typeface="Arial" panose="020B0604020202020204" pitchFamily="34" charset="0"/>
            </a:endParaRPr>
          </a:p>
          <a:p>
            <a:endParaRPr lang="en-US" altLang="ja-JP" sz="2000" b="1" dirty="0" smtClean="0">
              <a:latin typeface="Arial" panose="020B0604020202020204" pitchFamily="34" charset="0"/>
              <a:cs typeface="Arial" panose="020B0604020202020204" pitchFamily="34" charset="0"/>
            </a:endParaRPr>
          </a:p>
        </p:txBody>
      </p:sp>
      <p:sp>
        <p:nvSpPr>
          <p:cNvPr id="36" name="右中かっこ 35"/>
          <p:cNvSpPr/>
          <p:nvPr/>
        </p:nvSpPr>
        <p:spPr>
          <a:xfrm>
            <a:off x="3541426" y="1639721"/>
            <a:ext cx="113015" cy="67650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正方形/長方形 6"/>
          <p:cNvSpPr/>
          <p:nvPr/>
        </p:nvSpPr>
        <p:spPr>
          <a:xfrm>
            <a:off x="3708791" y="1780940"/>
            <a:ext cx="5139548"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Lower Energy Barrier </a:t>
            </a:r>
            <a:r>
              <a:rPr lang="ja-JP" altLang="en-US" sz="2000" b="1" dirty="0" smtClean="0">
                <a:latin typeface="Arial" panose="020B0604020202020204" pitchFamily="34" charset="0"/>
                <a:cs typeface="Arial" panose="020B0604020202020204" pitchFamily="34" charset="0"/>
              </a:rPr>
              <a:t>→ </a:t>
            </a:r>
            <a:r>
              <a:rPr lang="en-US" altLang="ja-JP" sz="2000" b="1" dirty="0" smtClean="0">
                <a:solidFill>
                  <a:srgbClr val="FF0000"/>
                </a:solidFill>
                <a:latin typeface="Arial" panose="020B0604020202020204" pitchFamily="34" charset="0"/>
                <a:cs typeface="Arial" panose="020B0604020202020204" pitchFamily="34" charset="0"/>
              </a:rPr>
              <a:t>Faster Shuttling</a:t>
            </a:r>
            <a:endParaRPr lang="en-US" altLang="ja-JP" sz="2000" b="1" dirty="0">
              <a:solidFill>
                <a:srgbClr val="FF0000"/>
              </a:solidFill>
              <a:latin typeface="Arial" panose="020B0604020202020204" pitchFamily="34" charset="0"/>
              <a:cs typeface="Arial" panose="020B0604020202020204" pitchFamily="34" charset="0"/>
            </a:endParaRPr>
          </a:p>
        </p:txBody>
      </p:sp>
      <p:sp>
        <p:nvSpPr>
          <p:cNvPr id="37" name="角丸四角形 36"/>
          <p:cNvSpPr/>
          <p:nvPr/>
        </p:nvSpPr>
        <p:spPr>
          <a:xfrm>
            <a:off x="854238" y="2006565"/>
            <a:ext cx="2687188" cy="3096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35345" y="6306404"/>
            <a:ext cx="3103735"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Ring is already ordered.</a:t>
            </a:r>
            <a:endParaRPr lang="en-US" altLang="ja-JP" sz="2000" b="1" dirty="0">
              <a:latin typeface="Arial" panose="020B0604020202020204" pitchFamily="34" charset="0"/>
              <a:cs typeface="Arial" panose="020B0604020202020204" pitchFamily="34" charset="0"/>
            </a:endParaRPr>
          </a:p>
        </p:txBody>
      </p:sp>
      <p:sp>
        <p:nvSpPr>
          <p:cNvPr id="27" name="正方形/長方形 26"/>
          <p:cNvSpPr/>
          <p:nvPr/>
        </p:nvSpPr>
        <p:spPr>
          <a:xfrm>
            <a:off x="106460" y="2704762"/>
            <a:ext cx="5586786" cy="400110"/>
          </a:xfrm>
          <a:prstGeom prst="rect">
            <a:avLst/>
          </a:prstGeom>
        </p:spPr>
        <p:txBody>
          <a:bodyPr wrap="none">
            <a:spAutoFit/>
          </a:bodyPr>
          <a:lstStyle/>
          <a:p>
            <a:r>
              <a:rPr lang="en-US" altLang="ja-JP" sz="2000" b="1" u="sng" dirty="0" smtClean="0">
                <a:latin typeface="Arial" panose="020B0604020202020204" pitchFamily="34" charset="0"/>
                <a:cs typeface="Arial" panose="020B0604020202020204" pitchFamily="34" charset="0"/>
              </a:rPr>
              <a:t>Expected Forward Shuttling Mechanism (R</a:t>
            </a:r>
            <a:r>
              <a:rPr lang="en-US" altLang="ja-JP" sz="2000" b="1" u="sng" baseline="-25000" dirty="0" smtClean="0">
                <a:latin typeface="Arial" panose="020B0604020202020204" pitchFamily="34" charset="0"/>
                <a:cs typeface="Arial" panose="020B0604020202020204" pitchFamily="34" charset="0"/>
              </a:rPr>
              <a:t>L</a:t>
            </a:r>
            <a:r>
              <a:rPr lang="en-US" altLang="ja-JP" sz="2000" b="1" u="sng" dirty="0" smtClean="0">
                <a:latin typeface="Arial" panose="020B0604020202020204" pitchFamily="34" charset="0"/>
                <a:cs typeface="Arial" panose="020B0604020202020204" pitchFamily="34" charset="0"/>
              </a:rPr>
              <a:t>)</a:t>
            </a:r>
            <a:endParaRPr lang="en-US" altLang="ja-JP" sz="2000" b="1" u="sng" dirty="0">
              <a:latin typeface="Arial" panose="020B0604020202020204" pitchFamily="34" charset="0"/>
              <a:cs typeface="Arial" panose="020B0604020202020204" pitchFamily="34" charset="0"/>
            </a:endParaRPr>
          </a:p>
        </p:txBody>
      </p:sp>
      <p:cxnSp>
        <p:nvCxnSpPr>
          <p:cNvPr id="21" name="直線矢印コネクタ 20"/>
          <p:cNvCxnSpPr/>
          <p:nvPr/>
        </p:nvCxnSpPr>
        <p:spPr>
          <a:xfrm>
            <a:off x="3580228" y="6541919"/>
            <a:ext cx="304453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 name="正方形/長方形 23"/>
          <p:cNvSpPr/>
          <p:nvPr/>
        </p:nvSpPr>
        <p:spPr>
          <a:xfrm>
            <a:off x="3860060" y="6203365"/>
            <a:ext cx="2350323" cy="338554"/>
          </a:xfrm>
          <a:prstGeom prst="rect">
            <a:avLst/>
          </a:prstGeom>
        </p:spPr>
        <p:txBody>
          <a:bodyPr wrap="none">
            <a:spAutoFit/>
          </a:bodyPr>
          <a:lstStyle/>
          <a:p>
            <a:r>
              <a:rPr lang="en-US" altLang="ja-JP" sz="1600" b="1" dirty="0">
                <a:latin typeface="Arial" panose="020B0604020202020204" pitchFamily="34" charset="0"/>
                <a:cs typeface="Arial" panose="020B0604020202020204" pitchFamily="34" charset="0"/>
              </a:rPr>
              <a:t>Entropy </a:t>
            </a:r>
            <a:r>
              <a:rPr lang="en-US" altLang="ja-JP" sz="1600" b="1" dirty="0" smtClean="0">
                <a:latin typeface="Arial" panose="020B0604020202020204" pitchFamily="34" charset="0"/>
                <a:cs typeface="Arial" panose="020B0604020202020204" pitchFamily="34" charset="0"/>
              </a:rPr>
              <a:t>loss is small </a:t>
            </a:r>
            <a:endParaRPr lang="ja-JP" altLang="en-US" sz="1600" dirty="0"/>
          </a:p>
        </p:txBody>
      </p:sp>
      <p:sp>
        <p:nvSpPr>
          <p:cNvPr id="14" name="角丸四角形 13"/>
          <p:cNvSpPr/>
          <p:nvPr/>
        </p:nvSpPr>
        <p:spPr>
          <a:xfrm>
            <a:off x="3860060" y="6189770"/>
            <a:ext cx="2211641" cy="3096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54" y="3494648"/>
            <a:ext cx="8029078" cy="1874714"/>
          </a:xfrm>
          <a:prstGeom prst="rect">
            <a:avLst/>
          </a:prstGeom>
        </p:spPr>
      </p:pic>
      <p:sp>
        <p:nvSpPr>
          <p:cNvPr id="16" name="正方形/長方形 15"/>
          <p:cNvSpPr/>
          <p:nvPr/>
        </p:nvSpPr>
        <p:spPr>
          <a:xfrm>
            <a:off x="5625971" y="3209797"/>
            <a:ext cx="2117892" cy="400110"/>
          </a:xfrm>
          <a:prstGeom prst="rect">
            <a:avLst/>
          </a:prstGeom>
        </p:spPr>
        <p:txBody>
          <a:bodyPr wrap="square">
            <a:spAutoFit/>
          </a:bodyPr>
          <a:lstStyle/>
          <a:p>
            <a:r>
              <a:rPr lang="en-US" altLang="ja-JP" sz="2000" b="1" dirty="0" smtClean="0">
                <a:solidFill>
                  <a:srgbClr val="FF0000"/>
                </a:solidFill>
                <a:latin typeface="Arial" pitchFamily="34" charset="0"/>
                <a:cs typeface="Arial" pitchFamily="34" charset="0"/>
              </a:rPr>
              <a:t>Transition State</a:t>
            </a:r>
            <a:endParaRPr lang="en-US" altLang="ja-JP" sz="2000" b="1" dirty="0">
              <a:solidFill>
                <a:srgbClr val="FF0000"/>
              </a:solidFill>
              <a:latin typeface="Arial" pitchFamily="34" charset="0"/>
              <a:cs typeface="Arial" pitchFamily="34" charset="0"/>
            </a:endParaRPr>
          </a:p>
        </p:txBody>
      </p:sp>
      <p:sp>
        <p:nvSpPr>
          <p:cNvPr id="3" name="正方形/長方形 2"/>
          <p:cNvSpPr/>
          <p:nvPr/>
        </p:nvSpPr>
        <p:spPr>
          <a:xfrm>
            <a:off x="1839977" y="5331047"/>
            <a:ext cx="5246623" cy="707886"/>
          </a:xfrm>
          <a:prstGeom prst="rect">
            <a:avLst/>
          </a:prstGeom>
        </p:spPr>
        <p:txBody>
          <a:bodyPr wrap="square">
            <a:spAutoFit/>
          </a:bodyPr>
          <a:lstStyle/>
          <a:p>
            <a:pPr algn="ctr"/>
            <a:r>
              <a:rPr lang="en-US" altLang="ja-JP" sz="2000" b="1" dirty="0">
                <a:latin typeface="Arial" panose="020B0604020202020204" pitchFamily="34" charset="0"/>
                <a:cs typeface="Arial" panose="020B0604020202020204" pitchFamily="34" charset="0"/>
              </a:rPr>
              <a:t>Folded Conformer</a:t>
            </a:r>
          </a:p>
          <a:p>
            <a:pPr algn="ctr"/>
            <a:r>
              <a:rPr lang="en-US" altLang="ja-JP" sz="2000" b="1" dirty="0">
                <a:latin typeface="Arial" panose="020B0604020202020204" pitchFamily="34" charset="0"/>
                <a:cs typeface="Arial" panose="020B0604020202020204" pitchFamily="34" charset="0"/>
              </a:rPr>
              <a:t>Hydrogen </a:t>
            </a:r>
            <a:r>
              <a:rPr lang="en-US" altLang="ja-JP" sz="2000" b="1" dirty="0" smtClean="0">
                <a:latin typeface="Arial" panose="020B0604020202020204" pitchFamily="34" charset="0"/>
                <a:cs typeface="Arial" panose="020B0604020202020204" pitchFamily="34" charset="0"/>
              </a:rPr>
              <a:t>Bonds Between Ring and Axle</a:t>
            </a:r>
            <a:endParaRPr lang="en-US" altLang="ja-JP"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66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4" grpId="0"/>
      <p:bldP spid="14" grpId="0" animBg="1"/>
      <p:bldP spid="16"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21</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969318"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Kinetic and Associated Activation Parameters</a:t>
            </a:r>
          </a:p>
        </p:txBody>
      </p:sp>
      <p:graphicFrame>
        <p:nvGraphicFramePr>
          <p:cNvPr id="9" name="表 8"/>
          <p:cNvGraphicFramePr>
            <a:graphicFrameLocks noGrp="1"/>
          </p:cNvGraphicFramePr>
          <p:nvPr>
            <p:extLst>
              <p:ext uri="{D42A27DB-BD31-4B8C-83A1-F6EECF244321}">
                <p14:modId xmlns:p14="http://schemas.microsoft.com/office/powerpoint/2010/main" val="3005129855"/>
              </p:ext>
            </p:extLst>
          </p:nvPr>
        </p:nvGraphicFramePr>
        <p:xfrm>
          <a:off x="169227" y="1736405"/>
          <a:ext cx="8805546" cy="1957967"/>
        </p:xfrm>
        <a:graphic>
          <a:graphicData uri="http://schemas.openxmlformats.org/drawingml/2006/table">
            <a:tbl>
              <a:tblPr>
                <a:tableStyleId>{5C22544A-7EE6-4342-B048-85BDC9FD1C3A}</a:tableStyleId>
              </a:tblPr>
              <a:tblGrid>
                <a:gridCol w="978394"/>
                <a:gridCol w="1141459"/>
                <a:gridCol w="1000030"/>
                <a:gridCol w="1917034"/>
                <a:gridCol w="1808805"/>
                <a:gridCol w="1959824"/>
              </a:tblGrid>
              <a:tr h="444320">
                <a:tc>
                  <a:txBody>
                    <a:bodyPr/>
                    <a:lstStyle/>
                    <a:p>
                      <a:pPr algn="ctr" fontAlgn="ctr"/>
                      <a:r>
                        <a:rPr lang="en-US" sz="1600" u="none" strike="noStrike" dirty="0" smtClean="0">
                          <a:effectLst/>
                          <a:latin typeface="Arial" panose="020B0604020202020204" pitchFamily="34" charset="0"/>
                          <a:cs typeface="Arial" panose="020B0604020202020204" pitchFamily="34" charset="0"/>
                        </a:rPr>
                        <a:t>Rotaxane</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k</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dirty="0">
                          <a:effectLst/>
                          <a:latin typeface="Arial" panose="020B0604020202020204" pitchFamily="34" charset="0"/>
                          <a:cs typeface="Arial" panose="020B0604020202020204" pitchFamily="34" charset="0"/>
                        </a:rPr>
                        <a:t> [s</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t</a:t>
                      </a:r>
                      <a:r>
                        <a:rPr lang="en-US" sz="1600" u="none" strike="noStrike" baseline="-25000" dirty="0">
                          <a:effectLst/>
                          <a:latin typeface="Arial" panose="020B0604020202020204" pitchFamily="34" charset="0"/>
                          <a:cs typeface="Arial" panose="020B0604020202020204" pitchFamily="34" charset="0"/>
                        </a:rPr>
                        <a:t>1/2</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ms</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G</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H</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S</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cal</a:t>
                      </a:r>
                      <a:r>
                        <a:rPr lang="en-US" sz="1600" u="none" strike="noStrike" dirty="0">
                          <a:effectLst/>
                          <a:latin typeface="Arial" panose="020B0604020202020204" pitchFamily="34" charset="0"/>
                          <a:cs typeface="Arial" panose="020B0604020202020204" pitchFamily="34" charset="0"/>
                        </a:rPr>
                        <a:t> K</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solidFill>
                      <a:schemeClr val="bg1">
                        <a:lumMod val="85000"/>
                      </a:schemeClr>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S</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0.50 ± 0.08</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1.4</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17.6 ± 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6.9 ± 0.9</a:t>
                      </a:r>
                    </a:p>
                  </a:txBody>
                  <a:tcPr marL="9525" marR="9525" marT="9525" marB="0" anchor="ctr">
                    <a:solidFill>
                      <a:schemeClr val="bg1"/>
                    </a:solidFill>
                  </a:tcPr>
                </a:tc>
                <a:tc>
                  <a:txBody>
                    <a:bodyPr/>
                    <a:lstStyle/>
                    <a:p>
                      <a:pPr algn="ctr"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37 ± 3</a:t>
                      </a:r>
                    </a:p>
                  </a:txBody>
                  <a:tcPr marL="9525" marR="9525" marT="9525" marB="0" anchor="ctr">
                    <a:solidFill>
                      <a:schemeClr val="bg1"/>
                    </a:solidFill>
                  </a:tcPr>
                </a:tc>
              </a:tr>
              <a:tr h="337683">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M</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0.10 ± 0.03</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6.9</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18.5 ± 0.2</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12 ± 1</a:t>
                      </a:r>
                    </a:p>
                  </a:txBody>
                  <a:tcPr marL="9525" marR="9525" marT="9525" marB="0" anchor="ctr">
                    <a:solidFill>
                      <a:schemeClr val="bg1"/>
                    </a:solidFill>
                  </a:tcPr>
                </a:tc>
                <a:tc>
                  <a:txBody>
                    <a:bodyPr/>
                    <a:lstStyle/>
                    <a:p>
                      <a:pPr algn="ctr"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20 ± 2</a:t>
                      </a:r>
                    </a:p>
                  </a:txBody>
                  <a:tcPr marL="9525" marR="9525" marT="9525" marB="0" anchor="ctr">
                    <a:solidFill>
                      <a:schemeClr val="bg1"/>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0.04 ± 0.01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17.3</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19.0 ± 0.2</a:t>
                      </a: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17 ± 1</a:t>
                      </a:r>
                    </a:p>
                  </a:txBody>
                  <a:tcPr marL="9525" marR="9525" marT="9525" marB="0" anchor="ctr">
                    <a:solidFill>
                      <a:schemeClr val="bg1"/>
                    </a:solidFill>
                  </a:tcPr>
                </a:tc>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6.6 ± 2.5</a:t>
                      </a:r>
                    </a:p>
                  </a:txBody>
                  <a:tcPr marL="9525" marR="9525" marT="9525" marB="0" anchor="ctr">
                    <a:solidFill>
                      <a:schemeClr val="bg1"/>
                    </a:solidFill>
                  </a:tcPr>
                </a:tc>
              </a:tr>
              <a:tr h="500598">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XL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&lt;0.01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&gt;69</a:t>
                      </a: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&gt;19.8</a:t>
                      </a: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solidFill>
                      <a:schemeClr val="bg1"/>
                    </a:solidFill>
                  </a:tcPr>
                </a:tc>
              </a:tr>
            </a:tbl>
          </a:graphicData>
        </a:graphic>
      </p:graphicFrame>
      <p:sp>
        <p:nvSpPr>
          <p:cNvPr id="10" name="正方形/長方形 9"/>
          <p:cNvSpPr/>
          <p:nvPr/>
        </p:nvSpPr>
        <p:spPr>
          <a:xfrm>
            <a:off x="384130" y="1301177"/>
            <a:ext cx="8778365" cy="707886"/>
          </a:xfrm>
          <a:prstGeom prst="rect">
            <a:avLst/>
          </a:prstGeom>
        </p:spPr>
        <p:txBody>
          <a:bodyPr wrap="none">
            <a:spAutoFit/>
          </a:bodyPr>
          <a:lstStyle/>
          <a:p>
            <a:r>
              <a:rPr lang="ja-JP" altLang="en-US" sz="2000" b="1" dirty="0">
                <a:latin typeface="Arial" panose="020B0604020202020204" pitchFamily="34" charset="0"/>
                <a:cs typeface="Arial" panose="020B0604020202020204" pitchFamily="34" charset="0"/>
              </a:rPr>
              <a:t>Shuttling </a:t>
            </a:r>
            <a:r>
              <a:rPr lang="en-US" altLang="ja-JP" sz="2000" b="1" dirty="0" smtClean="0">
                <a:latin typeface="Arial" panose="020B0604020202020204" pitchFamily="34" charset="0"/>
                <a:cs typeface="Arial" panose="020B0604020202020204" pitchFamily="34" charset="0"/>
              </a:rPr>
              <a:t>Back</a:t>
            </a:r>
            <a:r>
              <a:rPr lang="ja-JP" altLang="en-US" sz="2000" b="1" dirty="0" smtClean="0">
                <a:latin typeface="Arial" panose="020B0604020202020204" pitchFamily="34" charset="0"/>
                <a:cs typeface="Arial" panose="020B0604020202020204" pitchFamily="34" charset="0"/>
              </a:rPr>
              <a:t>ward </a:t>
            </a:r>
            <a:r>
              <a:rPr lang="en-US" altLang="ja-JP" sz="1100" dirty="0">
                <a:latin typeface="Arial" panose="020B0604020202020204" pitchFamily="34" charset="0"/>
                <a:cs typeface="Arial" panose="020B0604020202020204" pitchFamily="34" charset="0"/>
              </a:rPr>
              <a:t>(Movement of the ring from the </a:t>
            </a:r>
            <a:r>
              <a:rPr lang="en-US" altLang="ja-JP" sz="1100" dirty="0" err="1">
                <a:latin typeface="Arial" panose="020B0604020202020204" pitchFamily="34" charset="0"/>
                <a:cs typeface="Arial" panose="020B0604020202020204" pitchFamily="34" charset="0"/>
              </a:rPr>
              <a:t>oxyphenylene</a:t>
            </a:r>
            <a:r>
              <a:rPr lang="en-US" altLang="ja-JP" sz="1100" dirty="0">
                <a:latin typeface="Arial" panose="020B0604020202020204" pitchFamily="34" charset="0"/>
                <a:cs typeface="Arial" panose="020B0604020202020204" pitchFamily="34" charset="0"/>
              </a:rPr>
              <a:t> station </a:t>
            </a:r>
            <a:r>
              <a:rPr lang="en-US" altLang="ja-JP" sz="1100" dirty="0" smtClean="0">
                <a:latin typeface="Arial" panose="020B0604020202020204" pitchFamily="34" charset="0"/>
                <a:cs typeface="Arial" panose="020B0604020202020204" pitchFamily="34" charset="0"/>
              </a:rPr>
              <a:t> back </a:t>
            </a:r>
            <a:r>
              <a:rPr lang="en-US" altLang="ja-JP" sz="1100" dirty="0">
                <a:latin typeface="Arial" panose="020B0604020202020204" pitchFamily="34" charset="0"/>
                <a:cs typeface="Arial" panose="020B0604020202020204" pitchFamily="34" charset="0"/>
              </a:rPr>
              <a:t>over the </a:t>
            </a:r>
            <a:r>
              <a:rPr lang="en-US" altLang="ja-JP" sz="1100" dirty="0" err="1">
                <a:latin typeface="Arial" panose="020B0604020202020204" pitchFamily="34" charset="0"/>
                <a:cs typeface="Arial" panose="020B0604020202020204" pitchFamily="34" charset="0"/>
              </a:rPr>
              <a:t>SMe</a:t>
            </a:r>
            <a:r>
              <a:rPr lang="en-US" altLang="ja-JP" sz="1100" dirty="0">
                <a:latin typeface="Arial" panose="020B0604020202020204" pitchFamily="34" charset="0"/>
                <a:cs typeface="Arial" panose="020B0604020202020204" pitchFamily="34" charset="0"/>
              </a:rPr>
              <a:t> barrier </a:t>
            </a:r>
            <a:r>
              <a:rPr lang="en-US" altLang="ja-JP" sz="1100" dirty="0" smtClean="0">
                <a:latin typeface="Arial" panose="020B0604020202020204" pitchFamily="34" charset="0"/>
                <a:cs typeface="Arial" panose="020B0604020202020204" pitchFamily="34" charset="0"/>
              </a:rPr>
              <a:t>to</a:t>
            </a:r>
            <a:r>
              <a:rPr lang="en-US" altLang="ja-JP" sz="1100" dirty="0">
                <a:latin typeface="Arial" panose="020B0604020202020204" pitchFamily="34" charset="0"/>
                <a:cs typeface="Arial" panose="020B0604020202020204" pitchFamily="34" charset="0"/>
              </a:rPr>
              <a:t> </a:t>
            </a:r>
            <a:r>
              <a:rPr lang="en-US" altLang="ja-JP" sz="1100" dirty="0" smtClean="0">
                <a:latin typeface="Arial" panose="020B0604020202020204" pitchFamily="34" charset="0"/>
                <a:cs typeface="Arial" panose="020B0604020202020204" pitchFamily="34" charset="0"/>
              </a:rPr>
              <a:t>the station TTF.)</a:t>
            </a:r>
            <a:endParaRPr lang="ja-JP" altLang="en-US" sz="1100" dirty="0">
              <a:latin typeface="Arial" panose="020B0604020202020204" pitchFamily="34" charset="0"/>
              <a:cs typeface="Arial" panose="020B0604020202020204" pitchFamily="34" charset="0"/>
            </a:endParaRPr>
          </a:p>
          <a:p>
            <a:endParaRPr lang="ja-JP" altLang="en-US" sz="2000" b="1" dirty="0">
              <a:latin typeface="Arial" panose="020B0604020202020204" pitchFamily="34" charset="0"/>
              <a:cs typeface="Arial" panose="020B0604020202020204" pitchFamily="34" charset="0"/>
            </a:endParaRPr>
          </a:p>
        </p:txBody>
      </p:sp>
      <p:sp>
        <p:nvSpPr>
          <p:cNvPr id="11" name="正方形/長方形 10"/>
          <p:cNvSpPr/>
          <p:nvPr/>
        </p:nvSpPr>
        <p:spPr>
          <a:xfrm>
            <a:off x="163403" y="3755499"/>
            <a:ext cx="9005455" cy="261610"/>
          </a:xfrm>
          <a:prstGeom prst="rect">
            <a:avLst/>
          </a:prstGeom>
        </p:spPr>
        <p:txBody>
          <a:bodyPr wrap="square">
            <a:spAutoFit/>
          </a:bodyPr>
          <a:lstStyle/>
          <a:p>
            <a:r>
              <a:rPr lang="en-US" altLang="ja-JP" sz="1100" baseline="30000" dirty="0" err="1">
                <a:latin typeface="Arial" panose="020B0604020202020204" pitchFamily="34" charset="0"/>
                <a:cs typeface="Arial" panose="020B0604020202020204" pitchFamily="34" charset="0"/>
              </a:rPr>
              <a:t>a</a:t>
            </a:r>
            <a:r>
              <a:rPr lang="en-US" altLang="ja-JP" sz="1100" dirty="0" err="1">
                <a:latin typeface="Arial" panose="020B0604020202020204" pitchFamily="34" charset="0"/>
                <a:cs typeface="Arial" panose="020B0604020202020204" pitchFamily="34" charset="0"/>
              </a:rPr>
              <a:t>Conditions</a:t>
            </a:r>
            <a:r>
              <a:rPr lang="en-US" altLang="ja-JP" sz="1100" dirty="0">
                <a:latin typeface="Arial" panose="020B0604020202020204" pitchFamily="34" charset="0"/>
                <a:cs typeface="Arial" panose="020B0604020202020204" pitchFamily="34" charset="0"/>
              </a:rPr>
              <a:t> for the CV: 0.1 M TBAPF</a:t>
            </a:r>
            <a:r>
              <a:rPr lang="en-US" altLang="ja-JP" sz="1100" baseline="-25000" dirty="0">
                <a:latin typeface="Arial" panose="020B0604020202020204" pitchFamily="34" charset="0"/>
                <a:cs typeface="Arial" panose="020B0604020202020204" pitchFamily="34" charset="0"/>
              </a:rPr>
              <a:t>6</a:t>
            </a:r>
            <a:r>
              <a:rPr lang="en-US" altLang="ja-JP" sz="1100" dirty="0">
                <a:latin typeface="Arial" panose="020B0604020202020204" pitchFamily="34" charset="0"/>
                <a:cs typeface="Arial" panose="020B0604020202020204" pitchFamily="34" charset="0"/>
              </a:rPr>
              <a:t>, MeCN, 2.0 mM, glassy carbon working electrode, Pt counter electrode, </a:t>
            </a:r>
            <a:r>
              <a:rPr lang="en-US" altLang="ja-JP" sz="1100" dirty="0" smtClean="0">
                <a:latin typeface="Arial" panose="020B0604020202020204" pitchFamily="34" charset="0"/>
                <a:cs typeface="Arial" panose="020B0604020202020204" pitchFamily="34" charset="0"/>
              </a:rPr>
              <a:t>293</a:t>
            </a:r>
            <a:r>
              <a:rPr lang="en-US" altLang="ja-JP" sz="1100" dirty="0">
                <a:latin typeface="Arial" panose="020B0604020202020204" pitchFamily="34" charset="0"/>
                <a:cs typeface="Arial" panose="020B0604020202020204" pitchFamily="34" charset="0"/>
              </a:rPr>
              <a:t>−</a:t>
            </a:r>
            <a:r>
              <a:rPr lang="en-US" altLang="ja-JP" sz="1100" dirty="0" smtClean="0">
                <a:latin typeface="Arial" panose="020B0604020202020204" pitchFamily="34" charset="0"/>
                <a:cs typeface="Arial" panose="020B0604020202020204" pitchFamily="34" charset="0"/>
              </a:rPr>
              <a:t>333 </a:t>
            </a:r>
            <a:r>
              <a:rPr lang="en-US" altLang="ja-JP" sz="1100" dirty="0">
                <a:latin typeface="Arial" panose="020B0604020202020204" pitchFamily="34" charset="0"/>
                <a:cs typeface="Arial" panose="020B0604020202020204" pitchFamily="34" charset="0"/>
              </a:rPr>
              <a:t>K, 10−0.2 V s</a:t>
            </a:r>
            <a:r>
              <a:rPr lang="en-US" altLang="ja-JP" sz="1100" baseline="30000" dirty="0">
                <a:latin typeface="Arial" panose="020B0604020202020204" pitchFamily="34" charset="0"/>
                <a:cs typeface="Arial" panose="020B0604020202020204" pitchFamily="34" charset="0"/>
              </a:rPr>
              <a:t>−1</a:t>
            </a:r>
            <a:r>
              <a:rPr lang="en-US" altLang="ja-JP" sz="1100" dirty="0" smtClean="0">
                <a:latin typeface="Arial" panose="020B0604020202020204" pitchFamily="34" charset="0"/>
                <a:cs typeface="Arial" panose="020B0604020202020204" pitchFamily="34" charset="0"/>
              </a:rPr>
              <a:t>.</a:t>
            </a:r>
            <a:endParaRPr lang="ja-JP" altLang="en-US" sz="1100" dirty="0">
              <a:latin typeface="Arial" panose="020B0604020202020204" pitchFamily="34" charset="0"/>
              <a:cs typeface="Arial" panose="020B0604020202020204" pitchFamily="34" charset="0"/>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542535472"/>
              </p:ext>
            </p:extLst>
          </p:nvPr>
        </p:nvGraphicFramePr>
        <p:xfrm>
          <a:off x="2420938" y="4016375"/>
          <a:ext cx="3865562" cy="2700338"/>
        </p:xfrm>
        <a:graphic>
          <a:graphicData uri="http://schemas.openxmlformats.org/presentationml/2006/ole">
            <mc:AlternateContent xmlns:mc="http://schemas.openxmlformats.org/markup-compatibility/2006">
              <mc:Choice xmlns:v="urn:schemas-microsoft-com:vml" Requires="v">
                <p:oleObj spid="_x0000_s151633" name="CS ChemDraw Drawing" r:id="rId4" imgW="3865706" imgH="2700223" progId="ChemDraw.Document.6.0">
                  <p:embed/>
                </p:oleObj>
              </mc:Choice>
              <mc:Fallback>
                <p:oleObj name="CS ChemDraw Drawing" r:id="rId4" imgW="3865706" imgH="2700223" progId="ChemDraw.Document.6.0">
                  <p:embed/>
                  <p:pic>
                    <p:nvPicPr>
                      <p:cNvPr id="0" name=""/>
                      <p:cNvPicPr/>
                      <p:nvPr/>
                    </p:nvPicPr>
                    <p:blipFill>
                      <a:blip r:embed="rId5"/>
                      <a:stretch>
                        <a:fillRect/>
                      </a:stretch>
                    </p:blipFill>
                    <p:spPr>
                      <a:xfrm>
                        <a:off x="2420938" y="4016375"/>
                        <a:ext cx="3865562" cy="2700338"/>
                      </a:xfrm>
                      <a:prstGeom prst="rect">
                        <a:avLst/>
                      </a:prstGeom>
                    </p:spPr>
                  </p:pic>
                </p:oleObj>
              </mc:Fallback>
            </mc:AlternateContent>
          </a:graphicData>
        </a:graphic>
      </p:graphicFrame>
    </p:spTree>
    <p:extLst>
      <p:ext uri="{BB962C8B-B14F-4D97-AF65-F5344CB8AC3E}">
        <p14:creationId xmlns:p14="http://schemas.microsoft.com/office/powerpoint/2010/main" val="24859153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22</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969318"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Kinetic and Associated Activation Parameters</a:t>
            </a:r>
          </a:p>
        </p:txBody>
      </p:sp>
      <p:graphicFrame>
        <p:nvGraphicFramePr>
          <p:cNvPr id="13" name="表 12"/>
          <p:cNvGraphicFramePr>
            <a:graphicFrameLocks noGrp="1"/>
          </p:cNvGraphicFramePr>
          <p:nvPr>
            <p:extLst/>
          </p:nvPr>
        </p:nvGraphicFramePr>
        <p:xfrm>
          <a:off x="169227" y="1736405"/>
          <a:ext cx="8805546" cy="1957967"/>
        </p:xfrm>
        <a:graphic>
          <a:graphicData uri="http://schemas.openxmlformats.org/drawingml/2006/table">
            <a:tbl>
              <a:tblPr>
                <a:tableStyleId>{5C22544A-7EE6-4342-B048-85BDC9FD1C3A}</a:tableStyleId>
              </a:tblPr>
              <a:tblGrid>
                <a:gridCol w="978394"/>
                <a:gridCol w="1141459"/>
                <a:gridCol w="1000030"/>
                <a:gridCol w="1917034"/>
                <a:gridCol w="1808805"/>
                <a:gridCol w="1959824"/>
              </a:tblGrid>
              <a:tr h="444320">
                <a:tc>
                  <a:txBody>
                    <a:bodyPr/>
                    <a:lstStyle/>
                    <a:p>
                      <a:pPr algn="ctr" fontAlgn="ctr"/>
                      <a:r>
                        <a:rPr lang="en-US" sz="1600" u="none" strike="noStrike" dirty="0" smtClean="0">
                          <a:effectLst/>
                          <a:latin typeface="Arial" panose="020B0604020202020204" pitchFamily="34" charset="0"/>
                          <a:cs typeface="Arial" panose="020B0604020202020204" pitchFamily="34" charset="0"/>
                        </a:rPr>
                        <a:t>Rotaxane</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k</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dirty="0">
                          <a:effectLst/>
                          <a:latin typeface="Arial" panose="020B0604020202020204" pitchFamily="34" charset="0"/>
                          <a:cs typeface="Arial" panose="020B0604020202020204" pitchFamily="34" charset="0"/>
                        </a:rPr>
                        <a:t> [s</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t</a:t>
                      </a:r>
                      <a:r>
                        <a:rPr lang="en-US" sz="1600" u="none" strike="noStrike" baseline="-25000" dirty="0">
                          <a:effectLst/>
                          <a:latin typeface="Arial" panose="020B0604020202020204" pitchFamily="34" charset="0"/>
                          <a:cs typeface="Arial" panose="020B0604020202020204" pitchFamily="34" charset="0"/>
                        </a:rPr>
                        <a:t>1/2</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ms</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G</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H</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S</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cal</a:t>
                      </a:r>
                      <a:r>
                        <a:rPr lang="en-US" sz="1600" u="none" strike="noStrike" dirty="0">
                          <a:effectLst/>
                          <a:latin typeface="Arial" panose="020B0604020202020204" pitchFamily="34" charset="0"/>
                          <a:cs typeface="Arial" panose="020B0604020202020204" pitchFamily="34" charset="0"/>
                        </a:rPr>
                        <a:t> K</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solidFill>
                      <a:schemeClr val="bg1">
                        <a:lumMod val="85000"/>
                      </a:schemeClr>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S</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0.50 ± 0.08</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1.4</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17.6 ± 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6.9 ± 0.9</a:t>
                      </a:r>
                    </a:p>
                  </a:txBody>
                  <a:tcPr marL="9525" marR="9525" marT="9525" marB="0" anchor="ctr">
                    <a:solidFill>
                      <a:schemeClr val="bg1"/>
                    </a:solidFill>
                  </a:tcPr>
                </a:tc>
                <a:tc>
                  <a:txBody>
                    <a:bodyPr/>
                    <a:lstStyle/>
                    <a:p>
                      <a:pPr algn="ctr"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37 ± 3</a:t>
                      </a:r>
                    </a:p>
                  </a:txBody>
                  <a:tcPr marL="9525" marR="9525" marT="9525" marB="0" anchor="ctr">
                    <a:solidFill>
                      <a:schemeClr val="bg1"/>
                    </a:solidFill>
                  </a:tcPr>
                </a:tc>
              </a:tr>
              <a:tr h="337683">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M</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0.10 ± 0.03</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6.9</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18.5 ± 0.2</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12 ± 1</a:t>
                      </a:r>
                    </a:p>
                  </a:txBody>
                  <a:tcPr marL="9525" marR="9525" marT="9525" marB="0" anchor="ctr">
                    <a:solidFill>
                      <a:schemeClr val="bg1"/>
                    </a:solidFill>
                  </a:tcPr>
                </a:tc>
                <a:tc>
                  <a:txBody>
                    <a:bodyPr/>
                    <a:lstStyle/>
                    <a:p>
                      <a:pPr algn="ctr"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20 ± 2</a:t>
                      </a:r>
                    </a:p>
                  </a:txBody>
                  <a:tcPr marL="9525" marR="9525" marT="9525" marB="0" anchor="ctr">
                    <a:solidFill>
                      <a:schemeClr val="bg1"/>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0.04 ± 0.01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17.3</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19.0 ± 0.2</a:t>
                      </a: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17 ± 1</a:t>
                      </a:r>
                    </a:p>
                  </a:txBody>
                  <a:tcPr marL="9525" marR="9525" marT="9525" marB="0" anchor="ctr">
                    <a:solidFill>
                      <a:schemeClr val="bg1"/>
                    </a:solidFill>
                  </a:tcPr>
                </a:tc>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6.6 ± 2.5</a:t>
                      </a:r>
                    </a:p>
                  </a:txBody>
                  <a:tcPr marL="9525" marR="9525" marT="9525" marB="0" anchor="ctr">
                    <a:solidFill>
                      <a:schemeClr val="bg1"/>
                    </a:solidFill>
                  </a:tcPr>
                </a:tc>
              </a:tr>
              <a:tr h="500598">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XL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&lt;0.01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&gt;69</a:t>
                      </a: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&gt;19.8</a:t>
                      </a: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solidFill>
                      <a:schemeClr val="bg1"/>
                    </a:solidFill>
                  </a:tcPr>
                </a:tc>
              </a:tr>
            </a:tbl>
          </a:graphicData>
        </a:graphic>
      </p:graphicFrame>
      <p:sp>
        <p:nvSpPr>
          <p:cNvPr id="22" name="正方形/長方形 21"/>
          <p:cNvSpPr/>
          <p:nvPr/>
        </p:nvSpPr>
        <p:spPr>
          <a:xfrm>
            <a:off x="384130" y="1301177"/>
            <a:ext cx="2577950" cy="400110"/>
          </a:xfrm>
          <a:prstGeom prst="rect">
            <a:avLst/>
          </a:prstGeom>
        </p:spPr>
        <p:txBody>
          <a:bodyPr wrap="none">
            <a:spAutoFit/>
          </a:bodyPr>
          <a:lstStyle/>
          <a:p>
            <a:r>
              <a:rPr lang="ja-JP" altLang="en-US" sz="2000" b="1" dirty="0">
                <a:latin typeface="Arial" panose="020B0604020202020204" pitchFamily="34" charset="0"/>
                <a:cs typeface="Arial" panose="020B0604020202020204" pitchFamily="34" charset="0"/>
              </a:rPr>
              <a:t>Shuttling </a:t>
            </a:r>
            <a:r>
              <a:rPr lang="en-US" altLang="ja-JP" sz="2000" b="1" dirty="0" smtClean="0">
                <a:latin typeface="Arial" panose="020B0604020202020204" pitchFamily="34" charset="0"/>
                <a:cs typeface="Arial" panose="020B0604020202020204" pitchFamily="34" charset="0"/>
              </a:rPr>
              <a:t>Back</a:t>
            </a:r>
            <a:r>
              <a:rPr lang="ja-JP" altLang="en-US" sz="2000" b="1" dirty="0" smtClean="0">
                <a:latin typeface="Arial" panose="020B0604020202020204" pitchFamily="34" charset="0"/>
                <a:cs typeface="Arial" panose="020B0604020202020204" pitchFamily="34" charset="0"/>
              </a:rPr>
              <a:t>ward</a:t>
            </a:r>
            <a:endParaRPr lang="ja-JP" altLang="en-US" sz="2000" b="1" dirty="0">
              <a:latin typeface="Arial" panose="020B0604020202020204" pitchFamily="34" charset="0"/>
              <a:cs typeface="Arial" panose="020B0604020202020204" pitchFamily="34" charset="0"/>
            </a:endParaRPr>
          </a:p>
        </p:txBody>
      </p:sp>
      <p:cxnSp>
        <p:nvCxnSpPr>
          <p:cNvPr id="16" name="直線矢印コネクタ 15"/>
          <p:cNvCxnSpPr/>
          <p:nvPr/>
        </p:nvCxnSpPr>
        <p:spPr>
          <a:xfrm>
            <a:off x="2343047" y="2332518"/>
            <a:ext cx="0" cy="1283401"/>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1636076" y="3635084"/>
            <a:ext cx="1326004" cy="400110"/>
          </a:xfrm>
          <a:prstGeom prst="rect">
            <a:avLst/>
          </a:prstGeom>
          <a:ln>
            <a:noFill/>
          </a:ln>
        </p:spPr>
        <p:txBody>
          <a:bodyPr wrap="none">
            <a:spAutoFit/>
          </a:bodyPr>
          <a:lstStyle/>
          <a:p>
            <a:r>
              <a:rPr lang="en-US" altLang="ja-JP" sz="2000" b="1" dirty="0" smtClean="0">
                <a:solidFill>
                  <a:srgbClr val="0000FF"/>
                </a:solidFill>
                <a:latin typeface="Arial" panose="020B0604020202020204" pitchFamily="34" charset="0"/>
                <a:cs typeface="Arial" panose="020B0604020202020204" pitchFamily="34" charset="0"/>
              </a:rPr>
              <a:t>Decrease</a:t>
            </a:r>
            <a:endParaRPr lang="ja-JP" altLang="en-US" sz="2000" b="1" dirty="0">
              <a:solidFill>
                <a:srgbClr val="0000FF"/>
              </a:solidFill>
              <a:latin typeface="Arial" panose="020B0604020202020204" pitchFamily="34" charset="0"/>
              <a:cs typeface="Arial" panose="020B0604020202020204" pitchFamily="34" charset="0"/>
            </a:endParaRPr>
          </a:p>
        </p:txBody>
      </p:sp>
      <p:cxnSp>
        <p:nvCxnSpPr>
          <p:cNvPr id="18" name="直線矢印コネクタ 17"/>
          <p:cNvCxnSpPr/>
          <p:nvPr/>
        </p:nvCxnSpPr>
        <p:spPr>
          <a:xfrm>
            <a:off x="6629634" y="2360217"/>
            <a:ext cx="0" cy="8788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6030178" y="3234974"/>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cxnSp>
        <p:nvCxnSpPr>
          <p:cNvPr id="20" name="直線矢印コネクタ 19"/>
          <p:cNvCxnSpPr/>
          <p:nvPr/>
        </p:nvCxnSpPr>
        <p:spPr>
          <a:xfrm>
            <a:off x="8604738" y="2360217"/>
            <a:ext cx="0" cy="8788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7957424" y="3234974"/>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cxnSp>
        <p:nvCxnSpPr>
          <p:cNvPr id="23" name="直線矢印コネクタ 22"/>
          <p:cNvCxnSpPr/>
          <p:nvPr/>
        </p:nvCxnSpPr>
        <p:spPr>
          <a:xfrm>
            <a:off x="4918762" y="2360217"/>
            <a:ext cx="0" cy="12597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4271448" y="3615919"/>
            <a:ext cx="1225015" cy="400110"/>
          </a:xfrm>
          <a:prstGeom prst="rect">
            <a:avLst/>
          </a:prstGeom>
        </p:spPr>
        <p:txBody>
          <a:bodyPr wrap="squar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25" name="正方形/長方形 24"/>
          <p:cNvSpPr/>
          <p:nvPr/>
        </p:nvSpPr>
        <p:spPr>
          <a:xfrm>
            <a:off x="181472" y="4054359"/>
            <a:ext cx="3527319" cy="1631216"/>
          </a:xfrm>
          <a:prstGeom prst="rect">
            <a:avLst/>
          </a:prstGeom>
        </p:spPr>
        <p:txBody>
          <a:bodyPr wrap="square">
            <a:spAutoFit/>
          </a:bodyPr>
          <a:lstStyle/>
          <a:p>
            <a:r>
              <a:rPr lang="en-US" altLang="ja-JP" sz="2000" b="1" dirty="0" smtClean="0">
                <a:latin typeface="Arial" panose="020B0604020202020204" pitchFamily="34" charset="0"/>
                <a:cs typeface="Arial" panose="020B0604020202020204" pitchFamily="34" charset="0"/>
              </a:rPr>
              <a:t>Longer Axle Rotaxane </a:t>
            </a: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        Lager Enthalpy Loss</a:t>
            </a:r>
            <a:endParaRPr lang="en-US" altLang="ja-JP" sz="2000" b="1" dirty="0">
              <a:latin typeface="Arial" panose="020B0604020202020204" pitchFamily="34" charset="0"/>
              <a:cs typeface="Arial" panose="020B0604020202020204" pitchFamily="34" charset="0"/>
            </a:endParaRP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Smaller </a:t>
            </a:r>
            <a:r>
              <a:rPr lang="en-US" altLang="ja-JP" sz="2000" b="1" dirty="0">
                <a:latin typeface="Arial" panose="020B0604020202020204" pitchFamily="34" charset="0"/>
                <a:cs typeface="Arial" panose="020B0604020202020204" pitchFamily="34" charset="0"/>
              </a:rPr>
              <a:t>Entropy </a:t>
            </a:r>
            <a:r>
              <a:rPr lang="en-US" altLang="ja-JP" sz="2000" b="1" dirty="0" smtClean="0">
                <a:latin typeface="Arial" panose="020B0604020202020204" pitchFamily="34" charset="0"/>
                <a:cs typeface="Arial" panose="020B0604020202020204" pitchFamily="34" charset="0"/>
              </a:rPr>
              <a:t>Loss</a:t>
            </a:r>
          </a:p>
          <a:p>
            <a:endParaRPr lang="en-US" altLang="ja-JP" sz="2000" b="1" dirty="0">
              <a:latin typeface="Arial" panose="020B0604020202020204" pitchFamily="34" charset="0"/>
              <a:cs typeface="Arial" panose="020B0604020202020204" pitchFamily="34" charset="0"/>
            </a:endParaRPr>
          </a:p>
          <a:p>
            <a:endParaRPr lang="en-US" altLang="ja-JP" sz="2000" b="1" dirty="0" smtClean="0">
              <a:latin typeface="Arial" panose="020B0604020202020204" pitchFamily="34" charset="0"/>
              <a:cs typeface="Arial" panose="020B0604020202020204" pitchFamily="34" charset="0"/>
            </a:endParaRPr>
          </a:p>
        </p:txBody>
      </p:sp>
      <p:sp>
        <p:nvSpPr>
          <p:cNvPr id="26" name="右中かっこ 25"/>
          <p:cNvSpPr/>
          <p:nvPr/>
        </p:nvSpPr>
        <p:spPr>
          <a:xfrm>
            <a:off x="3505214" y="4347347"/>
            <a:ext cx="113015" cy="67650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a:xfrm>
            <a:off x="3708791" y="4488566"/>
            <a:ext cx="2848857"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Higher Energy Barrier</a:t>
            </a:r>
            <a:endParaRPr lang="en-US" altLang="ja-JP" sz="2000" b="1" dirty="0">
              <a:solidFill>
                <a:srgbClr val="0000FF"/>
              </a:solidFill>
              <a:latin typeface="Arial" panose="020B0604020202020204" pitchFamily="34" charset="0"/>
              <a:cs typeface="Arial" panose="020B0604020202020204" pitchFamily="34" charset="0"/>
            </a:endParaRPr>
          </a:p>
        </p:txBody>
      </p:sp>
      <p:sp>
        <p:nvSpPr>
          <p:cNvPr id="28" name="角丸四角形 27"/>
          <p:cNvSpPr/>
          <p:nvPr/>
        </p:nvSpPr>
        <p:spPr>
          <a:xfrm>
            <a:off x="854237" y="4409391"/>
            <a:ext cx="2587606" cy="3096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417701" y="4488566"/>
            <a:ext cx="2533066" cy="400110"/>
          </a:xfrm>
          <a:prstGeom prst="rect">
            <a:avLst/>
          </a:prstGeom>
        </p:spPr>
        <p:txBody>
          <a:bodyPr wrap="none">
            <a:spAutoFit/>
          </a:bodyPr>
          <a:lstStyle/>
          <a:p>
            <a:r>
              <a:rPr lang="ja-JP" altLang="en-US" sz="2000" b="1" dirty="0" smtClean="0">
                <a:latin typeface="Arial" panose="020B0604020202020204" pitchFamily="34" charset="0"/>
                <a:cs typeface="Arial" panose="020B0604020202020204" pitchFamily="34" charset="0"/>
              </a:rPr>
              <a:t>→ </a:t>
            </a:r>
            <a:r>
              <a:rPr lang="en-US" altLang="ja-JP" sz="2000" b="1" dirty="0" smtClean="0">
                <a:solidFill>
                  <a:srgbClr val="0000FF"/>
                </a:solidFill>
                <a:latin typeface="Arial" panose="020B0604020202020204" pitchFamily="34" charset="0"/>
                <a:cs typeface="Arial" panose="020B0604020202020204" pitchFamily="34" charset="0"/>
              </a:rPr>
              <a:t>Slower Shuttling</a:t>
            </a:r>
            <a:endParaRPr lang="en-US" altLang="ja-JP" sz="20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34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4" grpId="0"/>
      <p:bldP spid="25" grpId="0"/>
      <p:bldP spid="26" grpId="0" animBg="1"/>
      <p:bldP spid="27" grpId="0"/>
      <p:bldP spid="28" grpId="0"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5550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23</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969318"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Kinetic and Associated Activation Parameters</a:t>
            </a:r>
          </a:p>
        </p:txBody>
      </p:sp>
      <p:graphicFrame>
        <p:nvGraphicFramePr>
          <p:cNvPr id="13" name="表 12"/>
          <p:cNvGraphicFramePr>
            <a:graphicFrameLocks noGrp="1"/>
          </p:cNvGraphicFramePr>
          <p:nvPr>
            <p:extLst>
              <p:ext uri="{D42A27DB-BD31-4B8C-83A1-F6EECF244321}">
                <p14:modId xmlns:p14="http://schemas.microsoft.com/office/powerpoint/2010/main" val="635781549"/>
              </p:ext>
            </p:extLst>
          </p:nvPr>
        </p:nvGraphicFramePr>
        <p:xfrm>
          <a:off x="169227" y="1736405"/>
          <a:ext cx="8805546" cy="1957967"/>
        </p:xfrm>
        <a:graphic>
          <a:graphicData uri="http://schemas.openxmlformats.org/drawingml/2006/table">
            <a:tbl>
              <a:tblPr>
                <a:tableStyleId>{5C22544A-7EE6-4342-B048-85BDC9FD1C3A}</a:tableStyleId>
              </a:tblPr>
              <a:tblGrid>
                <a:gridCol w="978394"/>
                <a:gridCol w="1141459"/>
                <a:gridCol w="1000030"/>
                <a:gridCol w="1917034"/>
                <a:gridCol w="1808805"/>
                <a:gridCol w="1959824"/>
              </a:tblGrid>
              <a:tr h="444320">
                <a:tc>
                  <a:txBody>
                    <a:bodyPr/>
                    <a:lstStyle/>
                    <a:p>
                      <a:pPr algn="ctr" fontAlgn="ctr"/>
                      <a:r>
                        <a:rPr lang="en-US" sz="1600" u="none" strike="noStrike" dirty="0" smtClean="0">
                          <a:effectLst/>
                          <a:latin typeface="Arial" panose="020B0604020202020204" pitchFamily="34" charset="0"/>
                          <a:cs typeface="Arial" panose="020B0604020202020204" pitchFamily="34" charset="0"/>
                        </a:rPr>
                        <a:t>Rotaxane</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k</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dirty="0">
                          <a:effectLst/>
                          <a:latin typeface="Arial" panose="020B0604020202020204" pitchFamily="34" charset="0"/>
                          <a:cs typeface="Arial" panose="020B0604020202020204" pitchFamily="34" charset="0"/>
                        </a:rPr>
                        <a:t> [s</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n-US" sz="1600" i="1" u="none" strike="noStrike" dirty="0">
                          <a:effectLst/>
                          <a:latin typeface="Arial" panose="020B0604020202020204" pitchFamily="34" charset="0"/>
                          <a:cs typeface="Arial" panose="020B0604020202020204" pitchFamily="34" charset="0"/>
                        </a:rPr>
                        <a:t>t</a:t>
                      </a:r>
                      <a:r>
                        <a:rPr lang="en-US" sz="1600" u="none" strike="noStrike" baseline="-25000" dirty="0">
                          <a:effectLst/>
                          <a:latin typeface="Arial" panose="020B0604020202020204" pitchFamily="34" charset="0"/>
                          <a:cs typeface="Arial" panose="020B0604020202020204" pitchFamily="34" charset="0"/>
                        </a:rPr>
                        <a:t>1/2</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ms</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G</a:t>
                      </a:r>
                      <a:r>
                        <a:rPr lang="en-US" sz="1600" u="none" strike="noStrike" baseline="-25000" dirty="0">
                          <a:effectLst/>
                          <a:latin typeface="Arial" panose="020B0604020202020204" pitchFamily="34" charset="0"/>
                          <a:cs typeface="Arial" panose="020B0604020202020204" pitchFamily="34" charset="0"/>
                        </a:rPr>
                        <a:t>293</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H</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[kcal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fontAlgn="ctr"/>
                      <a:r>
                        <a:rPr lang="el-GR" sz="1600" u="none" strike="noStrike" dirty="0">
                          <a:effectLst/>
                          <a:latin typeface="Arial" panose="020B0604020202020204" pitchFamily="34" charset="0"/>
                          <a:cs typeface="Arial" panose="020B0604020202020204" pitchFamily="34" charset="0"/>
                        </a:rPr>
                        <a:t> Δ</a:t>
                      </a:r>
                      <a:r>
                        <a:rPr lang="en-US" sz="1600" i="1" u="none" strike="noStrike" dirty="0">
                          <a:effectLst/>
                          <a:latin typeface="Arial" panose="020B0604020202020204" pitchFamily="34" charset="0"/>
                          <a:cs typeface="Arial" panose="020B0604020202020204" pitchFamily="34" charset="0"/>
                        </a:rPr>
                        <a:t>S</a:t>
                      </a:r>
                      <a:r>
                        <a:rPr lang="en-US" sz="1600" u="none" strike="noStrike" baseline="30000" dirty="0">
                          <a:effectLst/>
                          <a:latin typeface="Arial" panose="020B0604020202020204" pitchFamily="34" charset="0"/>
                          <a:cs typeface="Arial" panose="020B0604020202020204" pitchFamily="34" charset="0"/>
                        </a:rPr>
                        <a:t>‡</a:t>
                      </a:r>
                      <a:r>
                        <a:rPr lang="en-US" sz="1600" u="none" strike="noStrike" dirty="0">
                          <a:effectLst/>
                          <a:latin typeface="Arial" panose="020B0604020202020204" pitchFamily="34" charset="0"/>
                          <a:cs typeface="Arial" panose="020B0604020202020204" pitchFamily="34" charset="0"/>
                        </a:rPr>
                        <a:t> [</a:t>
                      </a:r>
                      <a:r>
                        <a:rPr lang="en-US" sz="1600" u="none" strike="noStrike" dirty="0" err="1">
                          <a:effectLst/>
                          <a:latin typeface="Arial" panose="020B0604020202020204" pitchFamily="34" charset="0"/>
                          <a:cs typeface="Arial" panose="020B0604020202020204" pitchFamily="34" charset="0"/>
                        </a:rPr>
                        <a:t>cal</a:t>
                      </a:r>
                      <a:r>
                        <a:rPr lang="en-US" sz="1600" u="none" strike="noStrike" dirty="0">
                          <a:effectLst/>
                          <a:latin typeface="Arial" panose="020B0604020202020204" pitchFamily="34" charset="0"/>
                          <a:cs typeface="Arial" panose="020B0604020202020204" pitchFamily="34" charset="0"/>
                        </a:rPr>
                        <a:t> K</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 mol</a:t>
                      </a:r>
                      <a:r>
                        <a:rPr lang="en-US" sz="1600" u="none" strike="noStrike" baseline="30000" dirty="0">
                          <a:effectLst/>
                          <a:latin typeface="Arial" panose="020B0604020202020204" pitchFamily="34" charset="0"/>
                          <a:cs typeface="Arial" panose="020B0604020202020204" pitchFamily="34" charset="0"/>
                        </a:rPr>
                        <a:t>−1</a:t>
                      </a:r>
                      <a:r>
                        <a:rPr lang="en-US" sz="160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solidFill>
                      <a:schemeClr val="bg1">
                        <a:lumMod val="85000"/>
                      </a:schemeClr>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S</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0.50 ± 0.08</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1.4</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17.6 ± 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6.9 ± 0.9</a:t>
                      </a:r>
                    </a:p>
                  </a:txBody>
                  <a:tcPr marL="9525" marR="9525" marT="9525" marB="0" anchor="ctr">
                    <a:solidFill>
                      <a:schemeClr val="bg1"/>
                    </a:solidFill>
                  </a:tcPr>
                </a:tc>
                <a:tc>
                  <a:txBody>
                    <a:bodyPr/>
                    <a:lstStyle/>
                    <a:p>
                      <a:pPr algn="ctr"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37 ± 3</a:t>
                      </a:r>
                    </a:p>
                  </a:txBody>
                  <a:tcPr marL="9525" marR="9525" marT="9525" marB="0" anchor="ctr">
                    <a:solidFill>
                      <a:schemeClr val="bg1"/>
                    </a:solidFill>
                  </a:tcPr>
                </a:tc>
              </a:tr>
              <a:tr h="337683">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M</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0.10 ± 0.03</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6.9</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18.5 ± 0.2</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12 ± 1</a:t>
                      </a:r>
                    </a:p>
                  </a:txBody>
                  <a:tcPr marL="9525" marR="9525" marT="9525" marB="0" anchor="ctr">
                    <a:solidFill>
                      <a:schemeClr val="bg1"/>
                    </a:solidFill>
                  </a:tcPr>
                </a:tc>
                <a:tc>
                  <a:txBody>
                    <a:bodyPr/>
                    <a:lstStyle/>
                    <a:p>
                      <a:pPr algn="ctr" fontAlgn="ctr"/>
                      <a:r>
                        <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20 ± 2</a:t>
                      </a:r>
                    </a:p>
                  </a:txBody>
                  <a:tcPr marL="9525" marR="9525" marT="9525" marB="0" anchor="ctr">
                    <a:solidFill>
                      <a:schemeClr val="bg1"/>
                    </a:solidFill>
                  </a:tcPr>
                </a:tc>
              </a:tr>
              <a:tr h="337683">
                <a:tc>
                  <a:txBody>
                    <a:bodyPr/>
                    <a:lstStyle/>
                    <a:p>
                      <a:pPr algn="ctr" fontAlgn="ctr"/>
                      <a:r>
                        <a:rPr lang="en-US" sz="1600" b="1" u="none" strike="noStrike" dirty="0" smtClean="0">
                          <a:effectLst/>
                          <a:latin typeface="Arial" panose="020B0604020202020204" pitchFamily="34" charset="0"/>
                          <a:cs typeface="Arial" panose="020B0604020202020204" pitchFamily="34" charset="0"/>
                        </a:rPr>
                        <a:t>R</a:t>
                      </a:r>
                      <a:r>
                        <a:rPr lang="en-US" sz="1600" b="1" u="none" strike="noStrike" baseline="-25000" dirty="0" smtClean="0">
                          <a:effectLst/>
                          <a:latin typeface="Arial" panose="020B0604020202020204" pitchFamily="34" charset="0"/>
                          <a:cs typeface="Arial" panose="020B0604020202020204" pitchFamily="34" charset="0"/>
                        </a:rPr>
                        <a:t>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0.04 ± 0.01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17.3</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19.0 ± 0.2</a:t>
                      </a: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17 ± 1</a:t>
                      </a:r>
                    </a:p>
                  </a:txBody>
                  <a:tcPr marL="9525" marR="9525" marT="9525" marB="0" anchor="ctr">
                    <a:solidFill>
                      <a:schemeClr val="bg1"/>
                    </a:solidFill>
                  </a:tcPr>
                </a:tc>
                <a:tc>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6.6 ± 2.5</a:t>
                      </a:r>
                    </a:p>
                  </a:txBody>
                  <a:tcPr marL="9525" marR="9525" marT="9525" marB="0" anchor="ctr">
                    <a:solidFill>
                      <a:schemeClr val="bg1"/>
                    </a:solidFill>
                  </a:tcPr>
                </a:tc>
              </a:tr>
              <a:tr h="500598">
                <a:tc>
                  <a:txBody>
                    <a:bodyPr/>
                    <a:lstStyle/>
                    <a:p>
                      <a:pPr algn="ctr" fontAlgn="ctr"/>
                      <a:r>
                        <a:rPr lang="en-US" sz="1600" b="1" i="0" u="none" strike="noStrike"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t>
                      </a:r>
                      <a:r>
                        <a:rPr lang="en-US" sz="1600" b="1" i="0" u="none" strike="noStrike" baseline="-25000" dirty="0" smtClean="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XL</a:t>
                      </a:r>
                      <a:endParaRPr lang="en-US" sz="1600" b="1" i="0" u="none" strike="noStrike" baseline="-250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&lt;0.01</a:t>
                      </a:r>
                    </a:p>
                  </a:txBody>
                  <a:tcPr marL="9525" marR="9525" marT="9525" marB="0" anchor="ctr">
                    <a:solidFill>
                      <a:schemeClr val="bg1"/>
                    </a:solidFill>
                  </a:tcPr>
                </a:tc>
                <a:tc>
                  <a:txBody>
                    <a:bodyPr/>
                    <a:lstStyle/>
                    <a:p>
                      <a:pPr algn="ctr" fontAlgn="ctr"/>
                      <a:r>
                        <a:rPr lang="en-US" altLang="ja-JP" sz="1600" b="0" i="0" u="none" strike="noStrike">
                          <a:solidFill>
                            <a:srgbClr val="000000"/>
                          </a:solidFill>
                          <a:effectLst/>
                          <a:latin typeface="Arial" panose="020B0604020202020204" pitchFamily="34" charset="0"/>
                          <a:ea typeface="ＭＳ Ｐゴシック" panose="020B0600070205080204" pitchFamily="50" charset="-128"/>
                        </a:rPr>
                        <a:t>&gt;69</a:t>
                      </a:r>
                    </a:p>
                  </a:txBody>
                  <a:tcPr marL="9525" marR="9525" marT="9525" marB="0" anchor="ctr">
                    <a:solidFill>
                      <a:schemeClr val="bg1"/>
                    </a:solidFill>
                  </a:tcPr>
                </a:tc>
                <a:tc>
                  <a:txBody>
                    <a:bodyPr/>
                    <a:lstStyle/>
                    <a:p>
                      <a:pPr algn="ctr" fontAlgn="ctr"/>
                      <a:r>
                        <a:rPr lang="en-US" altLang="ja-JP" sz="1600" b="0" i="0" u="none" strike="noStrike" dirty="0">
                          <a:solidFill>
                            <a:srgbClr val="000000"/>
                          </a:solidFill>
                          <a:effectLst/>
                          <a:latin typeface="Arial" panose="020B0604020202020204" pitchFamily="34" charset="0"/>
                          <a:ea typeface="ＭＳ Ｐゴシック" panose="020B0600070205080204" pitchFamily="50" charset="-128"/>
                        </a:rPr>
                        <a:t>&gt;19.8</a:t>
                      </a: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solidFill>
                      <a:schemeClr val="bg1"/>
                    </a:solidFill>
                  </a:tcPr>
                </a:tc>
                <a:tc>
                  <a:txBody>
                    <a:bodyPr/>
                    <a:lstStyle/>
                    <a:p>
                      <a:pPr algn="ctr" fontAlgn="ct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solidFill>
                      <a:schemeClr val="bg1"/>
                    </a:solidFill>
                  </a:tcPr>
                </a:tc>
              </a:tr>
            </a:tbl>
          </a:graphicData>
        </a:graphic>
      </p:graphicFrame>
      <p:sp>
        <p:nvSpPr>
          <p:cNvPr id="22" name="正方形/長方形 21"/>
          <p:cNvSpPr/>
          <p:nvPr/>
        </p:nvSpPr>
        <p:spPr>
          <a:xfrm>
            <a:off x="384130" y="1301177"/>
            <a:ext cx="2577950" cy="400110"/>
          </a:xfrm>
          <a:prstGeom prst="rect">
            <a:avLst/>
          </a:prstGeom>
        </p:spPr>
        <p:txBody>
          <a:bodyPr wrap="none">
            <a:spAutoFit/>
          </a:bodyPr>
          <a:lstStyle/>
          <a:p>
            <a:r>
              <a:rPr lang="ja-JP" altLang="en-US" sz="2000" b="1" dirty="0">
                <a:latin typeface="Arial" panose="020B0604020202020204" pitchFamily="34" charset="0"/>
                <a:cs typeface="Arial" panose="020B0604020202020204" pitchFamily="34" charset="0"/>
              </a:rPr>
              <a:t>Shuttling </a:t>
            </a:r>
            <a:r>
              <a:rPr lang="en-US" altLang="ja-JP" sz="2000" b="1" dirty="0" smtClean="0">
                <a:latin typeface="Arial" panose="020B0604020202020204" pitchFamily="34" charset="0"/>
                <a:cs typeface="Arial" panose="020B0604020202020204" pitchFamily="34" charset="0"/>
              </a:rPr>
              <a:t>Back</a:t>
            </a:r>
            <a:r>
              <a:rPr lang="ja-JP" altLang="en-US" sz="2000" b="1" dirty="0" smtClean="0">
                <a:latin typeface="Arial" panose="020B0604020202020204" pitchFamily="34" charset="0"/>
                <a:cs typeface="Arial" panose="020B0604020202020204" pitchFamily="34" charset="0"/>
              </a:rPr>
              <a:t>ward</a:t>
            </a:r>
            <a:endParaRPr lang="ja-JP" altLang="en-US" sz="2000" b="1" dirty="0">
              <a:latin typeface="Arial" panose="020B0604020202020204" pitchFamily="34" charset="0"/>
              <a:cs typeface="Arial" panose="020B0604020202020204" pitchFamily="34" charset="0"/>
            </a:endParaRPr>
          </a:p>
        </p:txBody>
      </p:sp>
      <p:cxnSp>
        <p:nvCxnSpPr>
          <p:cNvPr id="16" name="直線矢印コネクタ 15"/>
          <p:cNvCxnSpPr/>
          <p:nvPr/>
        </p:nvCxnSpPr>
        <p:spPr>
          <a:xfrm>
            <a:off x="2343047" y="2332518"/>
            <a:ext cx="0" cy="1283401"/>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1636076" y="3635084"/>
            <a:ext cx="1326004" cy="400110"/>
          </a:xfrm>
          <a:prstGeom prst="rect">
            <a:avLst/>
          </a:prstGeom>
          <a:ln>
            <a:noFill/>
          </a:ln>
        </p:spPr>
        <p:txBody>
          <a:bodyPr wrap="none">
            <a:spAutoFit/>
          </a:bodyPr>
          <a:lstStyle/>
          <a:p>
            <a:r>
              <a:rPr lang="en-US" altLang="ja-JP" sz="2000" b="1" dirty="0" smtClean="0">
                <a:solidFill>
                  <a:srgbClr val="0000FF"/>
                </a:solidFill>
                <a:latin typeface="Arial" panose="020B0604020202020204" pitchFamily="34" charset="0"/>
                <a:cs typeface="Arial" panose="020B0604020202020204" pitchFamily="34" charset="0"/>
              </a:rPr>
              <a:t>Decrease</a:t>
            </a:r>
            <a:endParaRPr lang="ja-JP" altLang="en-US" sz="2000" b="1" dirty="0">
              <a:solidFill>
                <a:srgbClr val="0000FF"/>
              </a:solidFill>
              <a:latin typeface="Arial" panose="020B0604020202020204" pitchFamily="34" charset="0"/>
              <a:cs typeface="Arial" panose="020B0604020202020204" pitchFamily="34" charset="0"/>
            </a:endParaRPr>
          </a:p>
        </p:txBody>
      </p:sp>
      <p:cxnSp>
        <p:nvCxnSpPr>
          <p:cNvPr id="18" name="直線矢印コネクタ 17"/>
          <p:cNvCxnSpPr/>
          <p:nvPr/>
        </p:nvCxnSpPr>
        <p:spPr>
          <a:xfrm>
            <a:off x="6629634" y="2360217"/>
            <a:ext cx="0" cy="8788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6030178" y="3234974"/>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cxnSp>
        <p:nvCxnSpPr>
          <p:cNvPr id="20" name="直線矢印コネクタ 19"/>
          <p:cNvCxnSpPr/>
          <p:nvPr/>
        </p:nvCxnSpPr>
        <p:spPr>
          <a:xfrm>
            <a:off x="8604738" y="2360217"/>
            <a:ext cx="0" cy="8788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7957424" y="3234974"/>
            <a:ext cx="1225015" cy="400110"/>
          </a:xfrm>
          <a:prstGeom prst="rect">
            <a:avLst/>
          </a:prstGeom>
        </p:spPr>
        <p:txBody>
          <a:bodyPr wrap="non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cxnSp>
        <p:nvCxnSpPr>
          <p:cNvPr id="23" name="直線矢印コネクタ 22"/>
          <p:cNvCxnSpPr/>
          <p:nvPr/>
        </p:nvCxnSpPr>
        <p:spPr>
          <a:xfrm>
            <a:off x="4918762" y="2360217"/>
            <a:ext cx="0" cy="12597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4271448" y="3615919"/>
            <a:ext cx="1225015" cy="400110"/>
          </a:xfrm>
          <a:prstGeom prst="rect">
            <a:avLst/>
          </a:prstGeom>
        </p:spPr>
        <p:txBody>
          <a:bodyPr wrap="square">
            <a:spAutoFit/>
          </a:bodyPr>
          <a:lstStyle/>
          <a:p>
            <a:r>
              <a:rPr lang="en-US" altLang="ja-JP" sz="2000" b="1" dirty="0" smtClean="0">
                <a:solidFill>
                  <a:srgbClr val="FF0000"/>
                </a:solidFill>
                <a:latin typeface="Arial" panose="020B0604020202020204" pitchFamily="34" charset="0"/>
                <a:cs typeface="Arial" panose="020B0604020202020204" pitchFamily="34" charset="0"/>
              </a:rPr>
              <a:t>Increase</a:t>
            </a:r>
            <a:endParaRPr lang="ja-JP" altLang="en-US" sz="2000" b="1" dirty="0">
              <a:solidFill>
                <a:srgbClr val="FF0000"/>
              </a:solidFill>
              <a:latin typeface="Arial" panose="020B0604020202020204" pitchFamily="34" charset="0"/>
              <a:cs typeface="Arial" panose="020B0604020202020204" pitchFamily="34" charset="0"/>
            </a:endParaRPr>
          </a:p>
        </p:txBody>
      </p:sp>
      <p:grpSp>
        <p:nvGrpSpPr>
          <p:cNvPr id="2" name="グループ化 1"/>
          <p:cNvGrpSpPr/>
          <p:nvPr/>
        </p:nvGrpSpPr>
        <p:grpSpPr>
          <a:xfrm>
            <a:off x="181472" y="4054359"/>
            <a:ext cx="8795108" cy="1631216"/>
            <a:chOff x="181472" y="4054359"/>
            <a:chExt cx="8795108" cy="1631216"/>
          </a:xfrm>
        </p:grpSpPr>
        <p:sp>
          <p:nvSpPr>
            <p:cNvPr id="25" name="正方形/長方形 24"/>
            <p:cNvSpPr/>
            <p:nvPr/>
          </p:nvSpPr>
          <p:spPr>
            <a:xfrm>
              <a:off x="181472" y="4054359"/>
              <a:ext cx="4089976" cy="1631216"/>
            </a:xfrm>
            <a:prstGeom prst="rect">
              <a:avLst/>
            </a:prstGeom>
          </p:spPr>
          <p:txBody>
            <a:bodyPr wrap="square">
              <a:spAutoFit/>
            </a:bodyPr>
            <a:lstStyle/>
            <a:p>
              <a:r>
                <a:rPr lang="en-US" altLang="ja-JP" sz="2000" b="1" dirty="0" smtClean="0">
                  <a:latin typeface="Arial" panose="020B0604020202020204" pitchFamily="34" charset="0"/>
                  <a:cs typeface="Arial" panose="020B0604020202020204" pitchFamily="34" charset="0"/>
                </a:rPr>
                <a:t>Longer Axle Rotaxane </a:t>
              </a: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        Lager Enthalpy Loss</a:t>
              </a:r>
              <a:endParaRPr lang="en-US" altLang="ja-JP" sz="2000" b="1" dirty="0">
                <a:latin typeface="Arial" panose="020B0604020202020204" pitchFamily="34" charset="0"/>
                <a:cs typeface="Arial" panose="020B0604020202020204" pitchFamily="34" charset="0"/>
              </a:endParaRP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Smaller </a:t>
              </a:r>
              <a:r>
                <a:rPr lang="en-US" altLang="ja-JP" sz="2000" b="1" dirty="0">
                  <a:latin typeface="Arial" panose="020B0604020202020204" pitchFamily="34" charset="0"/>
                  <a:cs typeface="Arial" panose="020B0604020202020204" pitchFamily="34" charset="0"/>
                </a:rPr>
                <a:t>Entropy </a:t>
              </a:r>
              <a:r>
                <a:rPr lang="en-US" altLang="ja-JP" sz="2000" b="1" dirty="0" smtClean="0">
                  <a:latin typeface="Arial" panose="020B0604020202020204" pitchFamily="34" charset="0"/>
                  <a:cs typeface="Arial" panose="020B0604020202020204" pitchFamily="34" charset="0"/>
                </a:rPr>
                <a:t>Loss</a:t>
              </a:r>
            </a:p>
            <a:p>
              <a:endParaRPr lang="en-US" altLang="ja-JP" sz="2000" b="1" dirty="0">
                <a:latin typeface="Arial" panose="020B0604020202020204" pitchFamily="34" charset="0"/>
                <a:cs typeface="Arial" panose="020B0604020202020204" pitchFamily="34" charset="0"/>
              </a:endParaRPr>
            </a:p>
            <a:p>
              <a:endParaRPr lang="en-US" altLang="ja-JP" sz="2000" b="1" dirty="0" smtClean="0">
                <a:latin typeface="Arial" panose="020B0604020202020204" pitchFamily="34" charset="0"/>
                <a:cs typeface="Arial" panose="020B0604020202020204" pitchFamily="34" charset="0"/>
              </a:endParaRPr>
            </a:p>
          </p:txBody>
        </p:sp>
        <p:sp>
          <p:nvSpPr>
            <p:cNvPr id="26" name="右中かっこ 25"/>
            <p:cNvSpPr/>
            <p:nvPr/>
          </p:nvSpPr>
          <p:spPr>
            <a:xfrm>
              <a:off x="3505214" y="4347347"/>
              <a:ext cx="113015" cy="67650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a:xfrm>
              <a:off x="3708791" y="4488566"/>
              <a:ext cx="5267789"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Higher Energy Barrier </a:t>
              </a:r>
              <a:r>
                <a:rPr lang="ja-JP" altLang="en-US" sz="2000" b="1" dirty="0" smtClean="0">
                  <a:latin typeface="Arial" panose="020B0604020202020204" pitchFamily="34" charset="0"/>
                  <a:cs typeface="Arial" panose="020B0604020202020204" pitchFamily="34" charset="0"/>
                </a:rPr>
                <a:t>→ </a:t>
              </a:r>
              <a:r>
                <a:rPr lang="en-US" altLang="ja-JP" sz="2000" b="1" dirty="0" smtClean="0">
                  <a:solidFill>
                    <a:srgbClr val="0000FF"/>
                  </a:solidFill>
                  <a:latin typeface="Arial" panose="020B0604020202020204" pitchFamily="34" charset="0"/>
                  <a:cs typeface="Arial" panose="020B0604020202020204" pitchFamily="34" charset="0"/>
                </a:rPr>
                <a:t>Slower Shuttling</a:t>
              </a:r>
              <a:endParaRPr lang="en-US" altLang="ja-JP" sz="2000" b="1" dirty="0">
                <a:solidFill>
                  <a:srgbClr val="0000FF"/>
                </a:solidFill>
                <a:latin typeface="Arial" panose="020B0604020202020204" pitchFamily="34" charset="0"/>
                <a:cs typeface="Arial" panose="020B0604020202020204" pitchFamily="34" charset="0"/>
              </a:endParaRPr>
            </a:p>
          </p:txBody>
        </p:sp>
        <p:sp>
          <p:nvSpPr>
            <p:cNvPr id="28" name="角丸四角形 27"/>
            <p:cNvSpPr/>
            <p:nvPr/>
          </p:nvSpPr>
          <p:spPr>
            <a:xfrm>
              <a:off x="854237" y="4409391"/>
              <a:ext cx="2587606" cy="3096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3188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3.7037E-6 L -4.44444E-6 -0.3949 " pathEditMode="relative" rAng="0" ptsTypes="AA">
                                      <p:cBhvr>
                                        <p:cTn id="6" dur="1000" fill="hold"/>
                                        <p:tgtEl>
                                          <p:spTgt spid="2"/>
                                        </p:tgtEl>
                                        <p:attrNameLst>
                                          <p:attrName>ppt_x</p:attrName>
                                          <p:attrName>ppt_y</p:attrName>
                                        </p:attrNameLst>
                                      </p:cBhvr>
                                      <p:rCtr x="0" y="-19745"/>
                                    </p:animMotion>
                                  </p:childTnLst>
                                </p:cTn>
                              </p:par>
                              <p:par>
                                <p:cTn id="7" presetID="10" presetClass="exit" presetSubtype="0" fill="hold"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p:bldP spid="19" grpId="0"/>
      <p:bldP spid="21"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5483623" y="2615257"/>
            <a:ext cx="2967038" cy="3000375"/>
          </a:xfrm>
          <a:prstGeom prst="rect">
            <a:avLst/>
          </a:prstGeom>
        </p:spPr>
      </p:pic>
      <p:sp>
        <p:nvSpPr>
          <p:cNvPr id="4" name="スライド番号プレースホルダ 3"/>
          <p:cNvSpPr>
            <a:spLocks noGrp="1"/>
          </p:cNvSpPr>
          <p:nvPr>
            <p:ph type="sldNum" sz="quarter" idx="12"/>
          </p:nvPr>
        </p:nvSpPr>
        <p:spPr>
          <a:xfrm>
            <a:off x="7070148" y="6493966"/>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24</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sp>
        <p:nvSpPr>
          <p:cNvPr id="8" name="正方形/長方形 7"/>
          <p:cNvSpPr/>
          <p:nvPr/>
        </p:nvSpPr>
        <p:spPr>
          <a:xfrm>
            <a:off x="181472" y="669946"/>
            <a:ext cx="8969318"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Kinetic and Associated Activation Parameters</a:t>
            </a:r>
          </a:p>
        </p:txBody>
      </p:sp>
      <p:sp>
        <p:nvSpPr>
          <p:cNvPr id="25" name="正方形/長方形 24"/>
          <p:cNvSpPr/>
          <p:nvPr/>
        </p:nvSpPr>
        <p:spPr>
          <a:xfrm>
            <a:off x="181472" y="1346733"/>
            <a:ext cx="8304160" cy="1631216"/>
          </a:xfrm>
          <a:prstGeom prst="rect">
            <a:avLst/>
          </a:prstGeom>
        </p:spPr>
        <p:txBody>
          <a:bodyPr wrap="square">
            <a:spAutoFit/>
          </a:bodyPr>
          <a:lstStyle/>
          <a:p>
            <a:r>
              <a:rPr lang="en-US" altLang="ja-JP" sz="2000" b="1" dirty="0" smtClean="0">
                <a:latin typeface="Arial" panose="020B0604020202020204" pitchFamily="34" charset="0"/>
                <a:cs typeface="Arial" panose="020B0604020202020204" pitchFamily="34" charset="0"/>
              </a:rPr>
              <a:t>Longer Axle Rotaxane </a:t>
            </a: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        Lager </a:t>
            </a:r>
            <a:r>
              <a:rPr lang="en-US" altLang="ja-JP" sz="2000" b="1" dirty="0">
                <a:latin typeface="Arial" panose="020B0604020202020204" pitchFamily="34" charset="0"/>
                <a:cs typeface="Arial" panose="020B0604020202020204" pitchFamily="34" charset="0"/>
              </a:rPr>
              <a:t>Enthalpy </a:t>
            </a:r>
            <a:r>
              <a:rPr lang="en-US" altLang="ja-JP" sz="2000" b="1" dirty="0" smtClean="0">
                <a:latin typeface="Arial" panose="020B0604020202020204" pitchFamily="34" charset="0"/>
                <a:cs typeface="Arial" panose="020B0604020202020204" pitchFamily="34" charset="0"/>
              </a:rPr>
              <a:t>Loss</a:t>
            </a:r>
            <a:endParaRPr lang="en-US" altLang="ja-JP" sz="2000" b="1" dirty="0">
              <a:latin typeface="Arial" panose="020B0604020202020204" pitchFamily="34" charset="0"/>
              <a:cs typeface="Arial" panose="020B0604020202020204" pitchFamily="34" charset="0"/>
            </a:endParaRPr>
          </a:p>
          <a:p>
            <a:r>
              <a:rPr lang="en-US" altLang="ja-JP" sz="2000" b="1" dirty="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Smaller </a:t>
            </a:r>
            <a:r>
              <a:rPr lang="en-US" altLang="ja-JP" sz="2000" b="1" dirty="0">
                <a:latin typeface="Arial" panose="020B0604020202020204" pitchFamily="34" charset="0"/>
                <a:cs typeface="Arial" panose="020B0604020202020204" pitchFamily="34" charset="0"/>
              </a:rPr>
              <a:t>Entropy </a:t>
            </a:r>
            <a:r>
              <a:rPr lang="en-US" altLang="ja-JP" sz="2000" b="1" dirty="0" smtClean="0">
                <a:latin typeface="Arial" panose="020B0604020202020204" pitchFamily="34" charset="0"/>
                <a:cs typeface="Arial" panose="020B0604020202020204" pitchFamily="34" charset="0"/>
              </a:rPr>
              <a:t>Loss</a:t>
            </a:r>
          </a:p>
          <a:p>
            <a:endParaRPr lang="en-US" altLang="ja-JP" sz="2000" b="1" dirty="0">
              <a:latin typeface="Arial" panose="020B0604020202020204" pitchFamily="34" charset="0"/>
              <a:cs typeface="Arial" panose="020B0604020202020204" pitchFamily="34" charset="0"/>
            </a:endParaRPr>
          </a:p>
          <a:p>
            <a:endParaRPr lang="en-US" altLang="ja-JP" sz="2000" b="1" dirty="0" smtClean="0">
              <a:latin typeface="Arial" panose="020B0604020202020204" pitchFamily="34" charset="0"/>
              <a:cs typeface="Arial" panose="020B0604020202020204" pitchFamily="34" charset="0"/>
            </a:endParaRPr>
          </a:p>
        </p:txBody>
      </p:sp>
      <p:sp>
        <p:nvSpPr>
          <p:cNvPr id="26" name="右中かっこ 25"/>
          <p:cNvSpPr/>
          <p:nvPr/>
        </p:nvSpPr>
        <p:spPr>
          <a:xfrm>
            <a:off x="3505214" y="1639721"/>
            <a:ext cx="113015" cy="67650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a:xfrm>
            <a:off x="3708791" y="1780940"/>
            <a:ext cx="5267789"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Higher Energy Barrier </a:t>
            </a:r>
            <a:r>
              <a:rPr lang="ja-JP" altLang="en-US" sz="2000" b="1" dirty="0" smtClean="0">
                <a:latin typeface="Arial" panose="020B0604020202020204" pitchFamily="34" charset="0"/>
                <a:cs typeface="Arial" panose="020B0604020202020204" pitchFamily="34" charset="0"/>
              </a:rPr>
              <a:t>→ </a:t>
            </a:r>
            <a:r>
              <a:rPr lang="en-US" altLang="ja-JP" sz="2000" b="1" dirty="0" smtClean="0">
                <a:solidFill>
                  <a:srgbClr val="0000FF"/>
                </a:solidFill>
                <a:latin typeface="Arial" panose="020B0604020202020204" pitchFamily="34" charset="0"/>
                <a:cs typeface="Arial" panose="020B0604020202020204" pitchFamily="34" charset="0"/>
              </a:rPr>
              <a:t>Slower Shuttling</a:t>
            </a:r>
            <a:endParaRPr lang="en-US" altLang="ja-JP" sz="2000" b="1" dirty="0">
              <a:solidFill>
                <a:srgbClr val="0000FF"/>
              </a:solidFill>
              <a:latin typeface="Arial" panose="020B0604020202020204" pitchFamily="34" charset="0"/>
              <a:cs typeface="Arial" panose="020B0604020202020204" pitchFamily="34" charset="0"/>
            </a:endParaRPr>
          </a:p>
        </p:txBody>
      </p:sp>
      <p:sp>
        <p:nvSpPr>
          <p:cNvPr id="28" name="角丸四角形 27"/>
          <p:cNvSpPr/>
          <p:nvPr/>
        </p:nvSpPr>
        <p:spPr>
          <a:xfrm>
            <a:off x="854237" y="1701765"/>
            <a:ext cx="2587606" cy="3096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8364354" y="2624327"/>
            <a:ext cx="312906" cy="369332"/>
          </a:xfrm>
          <a:prstGeom prst="rect">
            <a:avLst/>
          </a:prstGeom>
        </p:spPr>
        <p:txBody>
          <a:bodyPr wrap="none">
            <a:spAutoFit/>
          </a:bodyPr>
          <a:lstStyle/>
          <a:p>
            <a:r>
              <a:rPr lang="en-US" altLang="ja-JP" dirty="0">
                <a:latin typeface="Arial" panose="020B0604020202020204" pitchFamily="34" charset="0"/>
                <a:cs typeface="Arial" panose="020B0604020202020204" pitchFamily="34" charset="0"/>
              </a:rPr>
              <a:t>‡</a:t>
            </a:r>
            <a:endParaRPr lang="ja-JP" altLang="en-US" dirty="0"/>
          </a:p>
        </p:txBody>
      </p:sp>
      <p:sp>
        <p:nvSpPr>
          <p:cNvPr id="31" name="正方形/長方形 30"/>
          <p:cNvSpPr/>
          <p:nvPr/>
        </p:nvSpPr>
        <p:spPr>
          <a:xfrm>
            <a:off x="604884" y="5517900"/>
            <a:ext cx="2408030" cy="1323439"/>
          </a:xfrm>
          <a:prstGeom prst="rect">
            <a:avLst/>
          </a:prstGeom>
        </p:spPr>
        <p:txBody>
          <a:bodyPr wrap="none">
            <a:spAutoFit/>
          </a:bodyPr>
          <a:lstStyle/>
          <a:p>
            <a:pPr algn="ctr"/>
            <a:r>
              <a:rPr lang="en-US" altLang="ja-JP" sz="2000" b="1" dirty="0" smtClean="0">
                <a:latin typeface="Arial" panose="020B0604020202020204" pitchFamily="34" charset="0"/>
                <a:cs typeface="Arial" panose="020B0604020202020204" pitchFamily="34" charset="0"/>
              </a:rPr>
              <a:t>Folded Conformer</a:t>
            </a:r>
          </a:p>
          <a:p>
            <a:pPr algn="ctr"/>
            <a:endParaRPr lang="en-US" altLang="ja-JP" sz="2000" b="1" dirty="0" smtClean="0">
              <a:latin typeface="Arial" panose="020B0604020202020204" pitchFamily="34" charset="0"/>
              <a:cs typeface="Arial" panose="020B0604020202020204" pitchFamily="34" charset="0"/>
            </a:endParaRPr>
          </a:p>
          <a:p>
            <a:pPr algn="ctr"/>
            <a:r>
              <a:rPr lang="en-US" altLang="ja-JP" sz="2000" b="1" dirty="0" smtClean="0">
                <a:latin typeface="Arial" panose="020B0604020202020204" pitchFamily="34" charset="0"/>
                <a:cs typeface="Arial" panose="020B0604020202020204" pitchFamily="34" charset="0"/>
              </a:rPr>
              <a:t>Hydrogen Bonds</a:t>
            </a:r>
            <a:endParaRPr lang="en-US" altLang="ja-JP" sz="2000" b="1" dirty="0">
              <a:latin typeface="Arial" panose="020B0604020202020204" pitchFamily="34" charset="0"/>
              <a:cs typeface="Arial" panose="020B0604020202020204" pitchFamily="34" charset="0"/>
            </a:endParaRPr>
          </a:p>
          <a:p>
            <a:pPr algn="ctr"/>
            <a:r>
              <a:rPr lang="en-US" altLang="ja-JP" sz="2000" b="1" dirty="0" smtClean="0">
                <a:latin typeface="Arial" panose="020B0604020202020204" pitchFamily="34" charset="0"/>
                <a:cs typeface="Arial" panose="020B0604020202020204" pitchFamily="34" charset="0"/>
              </a:rPr>
              <a:t>CT Interaction</a:t>
            </a:r>
            <a:endParaRPr lang="en-US" altLang="ja-JP" sz="2000" b="1" dirty="0">
              <a:latin typeface="Arial" panose="020B0604020202020204" pitchFamily="34" charset="0"/>
              <a:cs typeface="Arial" panose="020B0604020202020204" pitchFamily="34" charset="0"/>
            </a:endParaRPr>
          </a:p>
        </p:txBody>
      </p:sp>
      <p:sp>
        <p:nvSpPr>
          <p:cNvPr id="32" name="正方形/長方形 31"/>
          <p:cNvSpPr/>
          <p:nvPr/>
        </p:nvSpPr>
        <p:spPr>
          <a:xfrm>
            <a:off x="5598017" y="5535652"/>
            <a:ext cx="2738250" cy="1323439"/>
          </a:xfrm>
          <a:prstGeom prst="rect">
            <a:avLst/>
          </a:prstGeom>
        </p:spPr>
        <p:txBody>
          <a:bodyPr wrap="none">
            <a:spAutoFit/>
          </a:bodyPr>
          <a:lstStyle/>
          <a:p>
            <a:pPr algn="ctr"/>
            <a:r>
              <a:rPr lang="en-US" altLang="ja-JP" sz="2000" b="1" dirty="0" smtClean="0">
                <a:latin typeface="Arial" panose="020B0604020202020204" pitchFamily="34" charset="0"/>
                <a:cs typeface="Arial" panose="020B0604020202020204" pitchFamily="34" charset="0"/>
              </a:rPr>
              <a:t>Unfolded Conformer</a:t>
            </a:r>
          </a:p>
          <a:p>
            <a:pPr algn="ctr"/>
            <a:endParaRPr lang="en-US" altLang="ja-JP" sz="2000" b="1" dirty="0" smtClean="0">
              <a:latin typeface="Arial" panose="020B0604020202020204" pitchFamily="34" charset="0"/>
              <a:cs typeface="Arial" panose="020B0604020202020204" pitchFamily="34" charset="0"/>
            </a:endParaRPr>
          </a:p>
          <a:p>
            <a:pPr algn="ctr"/>
            <a:r>
              <a:rPr lang="en-US" altLang="ja-JP" sz="2000" b="1" dirty="0" smtClean="0">
                <a:latin typeface="Arial" panose="020B0604020202020204" pitchFamily="34" charset="0"/>
                <a:cs typeface="Arial" panose="020B0604020202020204" pitchFamily="34" charset="0"/>
              </a:rPr>
              <a:t>Hydrogen Bonds </a:t>
            </a:r>
          </a:p>
          <a:p>
            <a:pPr algn="ctr"/>
            <a:r>
              <a:rPr lang="en-US" altLang="ja-JP" sz="2000" b="1" dirty="0" smtClean="0">
                <a:latin typeface="Arial" panose="020B0604020202020204" pitchFamily="34" charset="0"/>
                <a:cs typeface="Arial" panose="020B0604020202020204" pitchFamily="34" charset="0"/>
              </a:rPr>
              <a:t>CT Interaction</a:t>
            </a:r>
            <a:endParaRPr lang="en-US" altLang="ja-JP" sz="2000" b="1" dirty="0">
              <a:latin typeface="Arial" panose="020B0604020202020204" pitchFamily="34" charset="0"/>
              <a:cs typeface="Arial" panose="020B0604020202020204" pitchFamily="34" charset="0"/>
            </a:endParaRPr>
          </a:p>
        </p:txBody>
      </p:sp>
      <p:sp>
        <p:nvSpPr>
          <p:cNvPr id="7" name="正方形/長方形 6"/>
          <p:cNvSpPr/>
          <p:nvPr/>
        </p:nvSpPr>
        <p:spPr>
          <a:xfrm>
            <a:off x="95649" y="2390340"/>
            <a:ext cx="5229317" cy="646331"/>
          </a:xfrm>
          <a:prstGeom prst="rect">
            <a:avLst/>
          </a:prstGeom>
        </p:spPr>
        <p:txBody>
          <a:bodyPr wrap="none">
            <a:spAutoFit/>
          </a:bodyPr>
          <a:lstStyle/>
          <a:p>
            <a:r>
              <a:rPr lang="en-US" altLang="ja-JP" b="1" u="sng" dirty="0">
                <a:latin typeface="Arial" panose="020B0604020202020204" pitchFamily="34" charset="0"/>
                <a:cs typeface="Arial" panose="020B0604020202020204" pitchFamily="34" charset="0"/>
              </a:rPr>
              <a:t>Expected </a:t>
            </a:r>
            <a:r>
              <a:rPr lang="en-US" altLang="ja-JP" b="1" u="sng" dirty="0" smtClean="0">
                <a:latin typeface="Arial" panose="020B0604020202020204" pitchFamily="34" charset="0"/>
                <a:cs typeface="Arial" panose="020B0604020202020204" pitchFamily="34" charset="0"/>
              </a:rPr>
              <a:t>Backward </a:t>
            </a:r>
            <a:r>
              <a:rPr lang="en-US" altLang="ja-JP" b="1" u="sng" dirty="0">
                <a:latin typeface="Arial" panose="020B0604020202020204" pitchFamily="34" charset="0"/>
                <a:cs typeface="Arial" panose="020B0604020202020204" pitchFamily="34" charset="0"/>
              </a:rPr>
              <a:t>Shuttling Mechanism (R</a:t>
            </a:r>
            <a:r>
              <a:rPr lang="en-US" altLang="ja-JP" b="1" u="sng" baseline="-25000" dirty="0">
                <a:latin typeface="Arial" panose="020B0604020202020204" pitchFamily="34" charset="0"/>
                <a:cs typeface="Arial" panose="020B0604020202020204" pitchFamily="34" charset="0"/>
              </a:rPr>
              <a:t>L</a:t>
            </a:r>
            <a:r>
              <a:rPr lang="en-US" altLang="ja-JP" b="1" u="sng" dirty="0">
                <a:latin typeface="Arial" panose="020B0604020202020204" pitchFamily="34" charset="0"/>
                <a:cs typeface="Arial" panose="020B0604020202020204" pitchFamily="34" charset="0"/>
              </a:rPr>
              <a:t>)</a:t>
            </a:r>
          </a:p>
          <a:p>
            <a:endParaRPr lang="en-US" altLang="ja-JP" b="1" u="sng" dirty="0">
              <a:latin typeface="Arial" panose="020B0604020202020204" pitchFamily="34" charset="0"/>
              <a:cs typeface="Arial" panose="020B0604020202020204" pitchFamily="34" charset="0"/>
            </a:endParaRPr>
          </a:p>
        </p:txBody>
      </p:sp>
      <p:cxnSp>
        <p:nvCxnSpPr>
          <p:cNvPr id="22" name="直線矢印コネクタ 21"/>
          <p:cNvCxnSpPr/>
          <p:nvPr/>
        </p:nvCxnSpPr>
        <p:spPr>
          <a:xfrm>
            <a:off x="3441843" y="4140849"/>
            <a:ext cx="169357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3060071" y="5741957"/>
            <a:ext cx="249875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4" name="正方形/長方形 33"/>
          <p:cNvSpPr/>
          <p:nvPr/>
        </p:nvSpPr>
        <p:spPr>
          <a:xfrm>
            <a:off x="3539623" y="5396658"/>
            <a:ext cx="1473480" cy="338554"/>
          </a:xfrm>
          <a:prstGeom prst="rect">
            <a:avLst/>
          </a:prstGeom>
        </p:spPr>
        <p:txBody>
          <a:bodyPr wrap="none">
            <a:spAutoFit/>
          </a:bodyPr>
          <a:lstStyle/>
          <a:p>
            <a:r>
              <a:rPr lang="en-US" altLang="ja-JP" sz="1600" b="1" dirty="0">
                <a:latin typeface="Arial" panose="020B0604020202020204" pitchFamily="34" charset="0"/>
                <a:cs typeface="Arial" panose="020B0604020202020204" pitchFamily="34" charset="0"/>
              </a:rPr>
              <a:t>Entropy Gain</a:t>
            </a:r>
            <a:endParaRPr lang="ja-JP" altLang="en-US" sz="1600" dirty="0"/>
          </a:p>
        </p:txBody>
      </p:sp>
      <p:cxnSp>
        <p:nvCxnSpPr>
          <p:cNvPr id="35" name="直線矢印コネクタ 34"/>
          <p:cNvCxnSpPr/>
          <p:nvPr/>
        </p:nvCxnSpPr>
        <p:spPr>
          <a:xfrm>
            <a:off x="3272589" y="6446379"/>
            <a:ext cx="221103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6" name="正方形/長方形 35"/>
          <p:cNvSpPr/>
          <p:nvPr/>
        </p:nvSpPr>
        <p:spPr>
          <a:xfrm>
            <a:off x="3491998" y="6040951"/>
            <a:ext cx="1585690" cy="338554"/>
          </a:xfrm>
          <a:prstGeom prst="rect">
            <a:avLst/>
          </a:prstGeom>
        </p:spPr>
        <p:txBody>
          <a:bodyPr wrap="none">
            <a:spAutoFit/>
          </a:bodyPr>
          <a:lstStyle/>
          <a:p>
            <a:r>
              <a:rPr lang="en-US" altLang="ja-JP" sz="1600" b="1" dirty="0" smtClean="0">
                <a:latin typeface="Arial" panose="020B0604020202020204" pitchFamily="34" charset="0"/>
                <a:cs typeface="Arial" panose="020B0604020202020204" pitchFamily="34" charset="0"/>
              </a:rPr>
              <a:t>Enthalpy Loss</a:t>
            </a:r>
            <a:endParaRPr lang="ja-JP" altLang="en-US" sz="1600" dirty="0"/>
          </a:p>
        </p:txBody>
      </p:sp>
      <p:sp>
        <p:nvSpPr>
          <p:cNvPr id="37" name="角丸四角形 36"/>
          <p:cNvSpPr/>
          <p:nvPr/>
        </p:nvSpPr>
        <p:spPr>
          <a:xfrm>
            <a:off x="854237" y="1700280"/>
            <a:ext cx="2587606" cy="3096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3557822" y="6083364"/>
            <a:ext cx="1419274" cy="24748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4"/>
          <a:stretch>
            <a:fillRect/>
          </a:stretch>
        </p:blipFill>
        <p:spPr>
          <a:xfrm>
            <a:off x="854237" y="2977949"/>
            <a:ext cx="1818779" cy="2185091"/>
          </a:xfrm>
          <a:prstGeom prst="rect">
            <a:avLst/>
          </a:prstGeom>
        </p:spPr>
      </p:pic>
      <p:sp>
        <p:nvSpPr>
          <p:cNvPr id="33" name="正方形/長方形 32"/>
          <p:cNvSpPr/>
          <p:nvPr/>
        </p:nvSpPr>
        <p:spPr>
          <a:xfrm>
            <a:off x="6011202" y="2374951"/>
            <a:ext cx="2117892" cy="400110"/>
          </a:xfrm>
          <a:prstGeom prst="rect">
            <a:avLst/>
          </a:prstGeom>
        </p:spPr>
        <p:txBody>
          <a:bodyPr wrap="square">
            <a:spAutoFit/>
          </a:bodyPr>
          <a:lstStyle/>
          <a:p>
            <a:r>
              <a:rPr lang="en-US" altLang="ja-JP" sz="2000" b="1" dirty="0" smtClean="0">
                <a:solidFill>
                  <a:srgbClr val="FF0000"/>
                </a:solidFill>
                <a:latin typeface="Arial" pitchFamily="34" charset="0"/>
                <a:cs typeface="Arial" pitchFamily="34" charset="0"/>
              </a:rPr>
              <a:t>Transition State</a:t>
            </a:r>
            <a:endParaRPr lang="en-US" altLang="ja-JP" sz="2000" b="1" dirty="0">
              <a:solidFill>
                <a:srgbClr val="FF0000"/>
              </a:solidFill>
              <a:latin typeface="Arial" pitchFamily="34" charset="0"/>
              <a:cs typeface="Arial" pitchFamily="34" charset="0"/>
            </a:endParaRPr>
          </a:p>
        </p:txBody>
      </p:sp>
      <p:sp>
        <p:nvSpPr>
          <p:cNvPr id="3" name="右中かっこ 2"/>
          <p:cNvSpPr/>
          <p:nvPr/>
        </p:nvSpPr>
        <p:spPr>
          <a:xfrm>
            <a:off x="2851484" y="6155556"/>
            <a:ext cx="161431" cy="57009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2" name="十字形 11"/>
          <p:cNvSpPr/>
          <p:nvPr/>
        </p:nvSpPr>
        <p:spPr>
          <a:xfrm rot="2700000">
            <a:off x="6534922" y="6096340"/>
            <a:ext cx="790461" cy="790461"/>
          </a:xfrm>
          <a:prstGeom prst="plus">
            <a:avLst>
              <a:gd name="adj" fmla="val 45070"/>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370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2" grpId="0"/>
      <p:bldP spid="7" grpId="0"/>
      <p:bldP spid="34" grpId="0"/>
      <p:bldP spid="36" grpId="0"/>
      <p:bldP spid="38" grpId="0" animBg="1"/>
      <p:bldP spid="33" grpId="0"/>
      <p:bldP spid="3"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92875"/>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25</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a:solidFill>
                  <a:schemeClr val="bg1"/>
                </a:solidFill>
                <a:latin typeface="Arial" panose="020B0604020202020204" pitchFamily="34" charset="0"/>
                <a:cs typeface="Arial" panose="020B0604020202020204" pitchFamily="34" charset="0"/>
              </a:rPr>
              <a:t>Latest Work </a:t>
            </a:r>
          </a:p>
        </p:txBody>
      </p:sp>
      <p:sp>
        <p:nvSpPr>
          <p:cNvPr id="9" name="正方形/長方形 8"/>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Summary</a:t>
            </a:r>
            <a:endParaRPr lang="en-US" altLang="ja-JP" sz="2400" b="1" dirty="0">
              <a:latin typeface="Arial" pitchFamily="34" charset="0"/>
              <a:cs typeface="Arial" pitchFamily="34" charset="0"/>
            </a:endParaRPr>
          </a:p>
        </p:txBody>
      </p:sp>
      <p:sp>
        <p:nvSpPr>
          <p:cNvPr id="10" name="正方形/長方形 9"/>
          <p:cNvSpPr/>
          <p:nvPr/>
        </p:nvSpPr>
        <p:spPr>
          <a:xfrm>
            <a:off x="181472" y="5446145"/>
            <a:ext cx="9187130" cy="830997"/>
          </a:xfrm>
          <a:prstGeom prst="rect">
            <a:avLst/>
          </a:prstGeom>
        </p:spPr>
        <p:txBody>
          <a:bodyPr wrap="none">
            <a:spAutoFit/>
          </a:bodyPr>
          <a:lstStyle/>
          <a:p>
            <a:r>
              <a:rPr lang="en-US" altLang="ja-JP" sz="2400" b="1" dirty="0" smtClean="0">
                <a:latin typeface="Arial" panose="020B0604020202020204" pitchFamily="34" charset="0"/>
                <a:cs typeface="Arial" panose="020B0604020202020204" pitchFamily="34" charset="0"/>
              </a:rPr>
              <a:t>The insights contribute design guidance for the generation </a:t>
            </a:r>
          </a:p>
          <a:p>
            <a:r>
              <a:rPr lang="en-US" altLang="ja-JP" sz="2400" b="1" dirty="0" smtClean="0">
                <a:latin typeface="Arial" panose="020B0604020202020204" pitchFamily="34" charset="0"/>
                <a:cs typeface="Arial" panose="020B0604020202020204" pitchFamily="34" charset="0"/>
              </a:rPr>
              <a:t>of molecular machines.</a:t>
            </a:r>
            <a:endParaRPr lang="ja-JP" altLang="en-US" sz="2400" b="1" dirty="0">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181472" y="1071724"/>
            <a:ext cx="8949012" cy="4079697"/>
          </a:xfrm>
          <a:prstGeom prst="rect">
            <a:avLst/>
          </a:prstGeom>
        </p:spPr>
      </p:pic>
      <p:sp>
        <p:nvSpPr>
          <p:cNvPr id="3" name="正方形/長方形 2"/>
          <p:cNvSpPr/>
          <p:nvPr/>
        </p:nvSpPr>
        <p:spPr>
          <a:xfrm>
            <a:off x="2378494" y="4558784"/>
            <a:ext cx="1095172"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Forward</a:t>
            </a:r>
            <a:endParaRPr lang="ja-JP" altLang="en-US" dirty="0"/>
          </a:p>
        </p:txBody>
      </p:sp>
      <p:sp>
        <p:nvSpPr>
          <p:cNvPr id="8" name="正方形/長方形 7"/>
          <p:cNvSpPr/>
          <p:nvPr/>
        </p:nvSpPr>
        <p:spPr>
          <a:xfrm>
            <a:off x="5670688" y="4558784"/>
            <a:ext cx="1274708" cy="369332"/>
          </a:xfrm>
          <a:prstGeom prst="rect">
            <a:avLst/>
          </a:prstGeom>
        </p:spPr>
        <p:txBody>
          <a:bodyPr wrap="none">
            <a:spAutoFit/>
          </a:bodyPr>
          <a:lstStyle/>
          <a:p>
            <a:r>
              <a:rPr lang="en-US" altLang="ja-JP" b="1" dirty="0" smtClean="0">
                <a:latin typeface="Arial" panose="020B0604020202020204" pitchFamily="34" charset="0"/>
                <a:cs typeface="Arial" panose="020B0604020202020204" pitchFamily="34" charset="0"/>
              </a:rPr>
              <a:t>Backward</a:t>
            </a:r>
            <a:endParaRPr lang="ja-JP" altLang="en-US" dirty="0"/>
          </a:p>
        </p:txBody>
      </p:sp>
      <p:sp>
        <p:nvSpPr>
          <p:cNvPr id="11" name="正方形/長方形 10"/>
          <p:cNvSpPr/>
          <p:nvPr/>
        </p:nvSpPr>
        <p:spPr>
          <a:xfrm>
            <a:off x="298234" y="4078724"/>
            <a:ext cx="748923" cy="369332"/>
          </a:xfrm>
          <a:prstGeom prst="rect">
            <a:avLst/>
          </a:prstGeom>
        </p:spPr>
        <p:txBody>
          <a:bodyPr wrap="none">
            <a:spAutoFit/>
          </a:bodyPr>
          <a:lstStyle/>
          <a:p>
            <a:r>
              <a:rPr lang="en-US" altLang="ja-JP" b="1" dirty="0" smtClean="0">
                <a:latin typeface="Arial" panose="020B0604020202020204" pitchFamily="34" charset="0"/>
                <a:cs typeface="Arial" panose="020B0604020202020204" pitchFamily="34" charset="0"/>
              </a:rPr>
              <a:t>Long</a:t>
            </a:r>
            <a:endParaRPr lang="ja-JP" altLang="en-US" dirty="0"/>
          </a:p>
        </p:txBody>
      </p:sp>
      <p:sp>
        <p:nvSpPr>
          <p:cNvPr id="12" name="正方形/長方形 11"/>
          <p:cNvSpPr/>
          <p:nvPr/>
        </p:nvSpPr>
        <p:spPr>
          <a:xfrm>
            <a:off x="298234" y="3111572"/>
            <a:ext cx="787395" cy="369332"/>
          </a:xfrm>
          <a:prstGeom prst="rect">
            <a:avLst/>
          </a:prstGeom>
        </p:spPr>
        <p:txBody>
          <a:bodyPr wrap="none">
            <a:spAutoFit/>
          </a:bodyPr>
          <a:lstStyle/>
          <a:p>
            <a:r>
              <a:rPr lang="en-US" altLang="ja-JP" b="1" dirty="0" smtClean="0">
                <a:latin typeface="Arial" panose="020B0604020202020204" pitchFamily="34" charset="0"/>
                <a:cs typeface="Arial" panose="020B0604020202020204" pitchFamily="34" charset="0"/>
              </a:rPr>
              <a:t>Short</a:t>
            </a:r>
            <a:endParaRPr lang="ja-JP" altLang="en-US" dirty="0"/>
          </a:p>
        </p:txBody>
      </p:sp>
      <p:sp>
        <p:nvSpPr>
          <p:cNvPr id="15" name="正方形/長方形 14"/>
          <p:cNvSpPr/>
          <p:nvPr/>
        </p:nvSpPr>
        <p:spPr>
          <a:xfrm>
            <a:off x="8115300" y="3111572"/>
            <a:ext cx="787395" cy="369332"/>
          </a:xfrm>
          <a:prstGeom prst="rect">
            <a:avLst/>
          </a:prstGeom>
        </p:spPr>
        <p:txBody>
          <a:bodyPr wrap="none">
            <a:spAutoFit/>
          </a:bodyPr>
          <a:lstStyle/>
          <a:p>
            <a:r>
              <a:rPr lang="en-US" altLang="ja-JP" b="1" dirty="0" smtClean="0">
                <a:latin typeface="Arial" panose="020B0604020202020204" pitchFamily="34" charset="0"/>
                <a:cs typeface="Arial" panose="020B0604020202020204" pitchFamily="34" charset="0"/>
              </a:rPr>
              <a:t>Short</a:t>
            </a:r>
            <a:endParaRPr lang="ja-JP" altLang="en-US" dirty="0"/>
          </a:p>
        </p:txBody>
      </p:sp>
      <p:sp>
        <p:nvSpPr>
          <p:cNvPr id="16" name="正方形/長方形 15"/>
          <p:cNvSpPr/>
          <p:nvPr/>
        </p:nvSpPr>
        <p:spPr>
          <a:xfrm>
            <a:off x="8134535" y="4078724"/>
            <a:ext cx="748923" cy="369332"/>
          </a:xfrm>
          <a:prstGeom prst="rect">
            <a:avLst/>
          </a:prstGeom>
        </p:spPr>
        <p:txBody>
          <a:bodyPr wrap="none">
            <a:spAutoFit/>
          </a:bodyPr>
          <a:lstStyle/>
          <a:p>
            <a:r>
              <a:rPr lang="en-US" altLang="ja-JP" b="1" dirty="0" smtClean="0">
                <a:latin typeface="Arial" panose="020B0604020202020204" pitchFamily="34" charset="0"/>
                <a:cs typeface="Arial" panose="020B0604020202020204" pitchFamily="34" charset="0"/>
              </a:rPr>
              <a:t>Long</a:t>
            </a:r>
            <a:endParaRPr lang="ja-JP" altLang="en-US" dirty="0"/>
          </a:p>
        </p:txBody>
      </p:sp>
    </p:spTree>
    <p:extLst>
      <p:ext uri="{BB962C8B-B14F-4D97-AF65-F5344CB8AC3E}">
        <p14:creationId xmlns:p14="http://schemas.microsoft.com/office/powerpoint/2010/main" val="33995220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92875"/>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26</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a:solidFill>
                  <a:schemeClr val="bg1"/>
                </a:solidFill>
                <a:latin typeface="Arial" panose="020B0604020202020204" pitchFamily="34" charset="0"/>
                <a:cs typeface="Arial" panose="020B0604020202020204" pitchFamily="34" charset="0"/>
              </a:rPr>
              <a:t>Latest Work </a:t>
            </a:r>
          </a:p>
        </p:txBody>
      </p:sp>
      <p:sp>
        <p:nvSpPr>
          <p:cNvPr id="9" name="正方形/長方形 8"/>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smtClean="0">
                <a:latin typeface="Arial" pitchFamily="34" charset="0"/>
                <a:cs typeface="Arial" pitchFamily="34" charset="0"/>
              </a:rPr>
              <a:t> Problems</a:t>
            </a:r>
            <a:endParaRPr lang="en-US" altLang="ja-JP" sz="2400" b="1" dirty="0">
              <a:latin typeface="Arial" pitchFamily="34" charset="0"/>
              <a:cs typeface="Arial" pitchFamily="34" charset="0"/>
            </a:endParaRPr>
          </a:p>
        </p:txBody>
      </p:sp>
      <p:sp>
        <p:nvSpPr>
          <p:cNvPr id="7" name="正方形/長方形 6"/>
          <p:cNvSpPr/>
          <p:nvPr/>
        </p:nvSpPr>
        <p:spPr>
          <a:xfrm>
            <a:off x="453076" y="1306468"/>
            <a:ext cx="8370884" cy="1200329"/>
          </a:xfrm>
          <a:prstGeom prst="rect">
            <a:avLst/>
          </a:prstGeom>
        </p:spPr>
        <p:txBody>
          <a:bodyPr wrap="square">
            <a:spAutoFit/>
          </a:bodyPr>
          <a:lstStyle/>
          <a:p>
            <a:r>
              <a:rPr lang="en-US" altLang="ja-JP" sz="2400" b="1" dirty="0" smtClean="0">
                <a:latin typeface="Arial" panose="020B0604020202020204" pitchFamily="34" charset="0"/>
                <a:cs typeface="Arial" panose="020B0604020202020204" pitchFamily="34" charset="0"/>
              </a:rPr>
              <a:t>Shuttling mechanism is complicated because of very flexible axle and many interactions </a:t>
            </a:r>
            <a:r>
              <a:rPr lang="en-US" altLang="ja-JP" sz="2400" b="1" dirty="0">
                <a:latin typeface="Arial" panose="020B0604020202020204" pitchFamily="34" charset="0"/>
                <a:cs typeface="Arial" panose="020B0604020202020204" pitchFamily="34" charset="0"/>
              </a:rPr>
              <a:t>(hydrogen </a:t>
            </a:r>
            <a:r>
              <a:rPr lang="en-US" altLang="ja-JP" sz="2400" b="1" dirty="0" smtClean="0">
                <a:latin typeface="Arial" panose="020B0604020202020204" pitchFamily="34" charset="0"/>
                <a:cs typeface="Arial" panose="020B0604020202020204" pitchFamily="34" charset="0"/>
              </a:rPr>
              <a:t>bond, coulomb repulsion, and  CT interaction). </a:t>
            </a:r>
            <a:endParaRPr lang="en-US" altLang="ja-JP" sz="2400" b="1" dirty="0">
              <a:latin typeface="Arial" panose="020B0604020202020204" pitchFamily="34" charset="0"/>
              <a:cs typeface="Arial" panose="020B0604020202020204" pitchFamily="34" charset="0"/>
            </a:endParaRPr>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1293312486"/>
              </p:ext>
            </p:extLst>
          </p:nvPr>
        </p:nvGraphicFramePr>
        <p:xfrm>
          <a:off x="1258888" y="3614738"/>
          <a:ext cx="6635750" cy="2517775"/>
        </p:xfrm>
        <a:graphic>
          <a:graphicData uri="http://schemas.openxmlformats.org/presentationml/2006/ole">
            <mc:AlternateContent xmlns:mc="http://schemas.openxmlformats.org/markup-compatibility/2006">
              <mc:Choice xmlns:v="urn:schemas-microsoft-com:vml" Requires="v">
                <p:oleObj spid="_x0000_s147563" name="CS ChemDraw Drawing" r:id="rId4" imgW="5863846" imgH="2224735" progId="ChemDraw.Document.6.0">
                  <p:embed/>
                </p:oleObj>
              </mc:Choice>
              <mc:Fallback>
                <p:oleObj name="CS ChemDraw Drawing" r:id="rId4" imgW="5863846" imgH="2224735" progId="ChemDraw.Document.6.0">
                  <p:embed/>
                  <p:pic>
                    <p:nvPicPr>
                      <p:cNvPr id="0" name=""/>
                      <p:cNvPicPr/>
                      <p:nvPr/>
                    </p:nvPicPr>
                    <p:blipFill>
                      <a:blip r:embed="rId5"/>
                      <a:stretch>
                        <a:fillRect/>
                      </a:stretch>
                    </p:blipFill>
                    <p:spPr>
                      <a:xfrm>
                        <a:off x="1258888" y="3614738"/>
                        <a:ext cx="6635750" cy="2517775"/>
                      </a:xfrm>
                      <a:prstGeom prst="rect">
                        <a:avLst/>
                      </a:prstGeom>
                    </p:spPr>
                  </p:pic>
                </p:oleObj>
              </mc:Fallback>
            </mc:AlternateContent>
          </a:graphicData>
        </a:graphic>
      </p:graphicFrame>
    </p:spTree>
    <p:extLst>
      <p:ext uri="{BB962C8B-B14F-4D97-AF65-F5344CB8AC3E}">
        <p14:creationId xmlns:p14="http://schemas.microsoft.com/office/powerpoint/2010/main" val="4185551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latin typeface="Arial" panose="020B0604020202020204" pitchFamily="34" charset="0"/>
                <a:cs typeface="Arial" panose="020B0604020202020204" pitchFamily="34" charset="0"/>
              </a:rPr>
              <a:t>MY Work</a:t>
            </a:r>
            <a:endParaRPr lang="en-AU" altLang="ja-JP" sz="2400" dirty="0">
              <a:solidFill>
                <a:schemeClr val="bg1"/>
              </a:solidFill>
              <a:latin typeface="Arial" panose="020B0604020202020204" pitchFamily="34" charset="0"/>
              <a:cs typeface="Arial" panose="020B0604020202020204" pitchFamily="34" charset="0"/>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453624106"/>
              </p:ext>
            </p:extLst>
          </p:nvPr>
        </p:nvGraphicFramePr>
        <p:xfrm>
          <a:off x="1687513" y="1512888"/>
          <a:ext cx="6743700" cy="2552700"/>
        </p:xfrm>
        <a:graphic>
          <a:graphicData uri="http://schemas.openxmlformats.org/presentationml/2006/ole">
            <mc:AlternateContent xmlns:mc="http://schemas.openxmlformats.org/markup-compatibility/2006">
              <mc:Choice xmlns:v="urn:schemas-microsoft-com:vml" Requires="v">
                <p:oleObj spid="_x0000_s121674" name="CS ChemDraw Drawing" r:id="rId4" imgW="5562267" imgH="2075231" progId="ChemDraw.Document.6.0">
                  <p:embed/>
                </p:oleObj>
              </mc:Choice>
              <mc:Fallback>
                <p:oleObj name="CS ChemDraw Drawing" r:id="rId4" imgW="5562267" imgH="2075231" progId="ChemDraw.Document.6.0">
                  <p:embed/>
                  <p:pic>
                    <p:nvPicPr>
                      <p:cNvPr id="0" name=""/>
                      <p:cNvPicPr>
                        <a:picLocks noChangeAspect="1" noChangeArrowheads="1"/>
                      </p:cNvPicPr>
                      <p:nvPr/>
                    </p:nvPicPr>
                    <p:blipFill>
                      <a:blip r:embed="rId5"/>
                      <a:srcRect/>
                      <a:stretch>
                        <a:fillRect/>
                      </a:stretch>
                    </p:blipFill>
                    <p:spPr bwMode="auto">
                      <a:xfrm>
                        <a:off x="1687513" y="1512888"/>
                        <a:ext cx="6743700" cy="2552700"/>
                      </a:xfrm>
                      <a:prstGeom prst="rect">
                        <a:avLst/>
                      </a:prstGeom>
                      <a:noFill/>
                    </p:spPr>
                  </p:pic>
                </p:oleObj>
              </mc:Fallback>
            </mc:AlternateContent>
          </a:graphicData>
        </a:graphic>
      </p:graphicFrame>
      <p:sp>
        <p:nvSpPr>
          <p:cNvPr id="9" name="Left Brace 23"/>
          <p:cNvSpPr/>
          <p:nvPr/>
        </p:nvSpPr>
        <p:spPr>
          <a:xfrm>
            <a:off x="2324688" y="4134614"/>
            <a:ext cx="112501" cy="2423222"/>
          </a:xfrm>
          <a:prstGeom prst="leftBrace">
            <a:avLst>
              <a:gd name="adj1" fmla="val 47222"/>
              <a:gd name="adj2" fmla="val 50000"/>
            </a:avLst>
          </a:prstGeom>
          <a:solidFill>
            <a:schemeClr val="accent5">
              <a:lumMod val="20000"/>
              <a:lumOff val="80000"/>
            </a:schemeClr>
          </a:solidFill>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0" name="Rectangle 25"/>
          <p:cNvSpPr/>
          <p:nvPr/>
        </p:nvSpPr>
        <p:spPr>
          <a:xfrm>
            <a:off x="2437976" y="4134614"/>
            <a:ext cx="2902893" cy="2435922"/>
          </a:xfrm>
          <a:prstGeom prst="rect">
            <a:avLst/>
          </a:prstGeom>
          <a:gradFill>
            <a:gsLst>
              <a:gs pos="100000">
                <a:schemeClr val="bg1"/>
              </a:gs>
              <a:gs pos="89000">
                <a:schemeClr val="accent5">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Left Brace 23"/>
          <p:cNvSpPr/>
          <p:nvPr/>
        </p:nvSpPr>
        <p:spPr>
          <a:xfrm>
            <a:off x="5700811" y="4134614"/>
            <a:ext cx="100934" cy="2410522"/>
          </a:xfrm>
          <a:prstGeom prst="leftBrace">
            <a:avLst>
              <a:gd name="adj1" fmla="val 47222"/>
              <a:gd name="adj2" fmla="val 50000"/>
            </a:avLst>
          </a:prstGeom>
          <a:solidFill>
            <a:schemeClr val="accent4">
              <a:lumMod val="20000"/>
              <a:lumOff val="80000"/>
            </a:schemeClr>
          </a:solidFill>
          <a:ln w="12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3" name="Rectangle 25"/>
          <p:cNvSpPr/>
          <p:nvPr/>
        </p:nvSpPr>
        <p:spPr>
          <a:xfrm>
            <a:off x="5793519" y="4134614"/>
            <a:ext cx="2970917" cy="2435922"/>
          </a:xfrm>
          <a:prstGeom prst="rect">
            <a:avLst/>
          </a:prstGeom>
          <a:gradFill>
            <a:gsLst>
              <a:gs pos="100000">
                <a:schemeClr val="bg1"/>
              </a:gs>
              <a:gs pos="89000">
                <a:schemeClr val="accent4">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テキスト ボックス 17"/>
          <p:cNvSpPr txBox="1"/>
          <p:nvPr/>
        </p:nvSpPr>
        <p:spPr>
          <a:xfrm>
            <a:off x="2735049" y="6368268"/>
            <a:ext cx="2236510" cy="461665"/>
          </a:xfrm>
          <a:prstGeom prst="rect">
            <a:avLst/>
          </a:prstGeom>
          <a:noFill/>
        </p:spPr>
        <p:txBody>
          <a:bodyPr wrap="none" rtlCol="0">
            <a:spAutoFit/>
          </a:bodyPr>
          <a:lstStyle/>
          <a:p>
            <a:r>
              <a:rPr kumimoji="1" lang="en-US" altLang="ja-JP" sz="2400" b="1" i="1" dirty="0" smtClean="0">
                <a:solidFill>
                  <a:schemeClr val="accent1">
                    <a:lumMod val="50000"/>
                  </a:schemeClr>
                </a:solidFill>
                <a:latin typeface="Arial" panose="020B0604020202020204" pitchFamily="34" charset="0"/>
                <a:cs typeface="Arial" panose="020B0604020202020204" pitchFamily="34" charset="0"/>
              </a:rPr>
              <a:t>Rigid Spacers</a:t>
            </a:r>
            <a:endParaRPr kumimoji="1" lang="ja-JP" altLang="en-US" sz="2400" b="1" i="1" dirty="0">
              <a:solidFill>
                <a:schemeClr val="accent1">
                  <a:lumMod val="50000"/>
                </a:schemeClr>
              </a:solidFill>
              <a:latin typeface="Arial" panose="020B0604020202020204" pitchFamily="34" charset="0"/>
              <a:cs typeface="Arial" panose="020B0604020202020204" pitchFamily="34" charset="0"/>
            </a:endParaRPr>
          </a:p>
        </p:txBody>
      </p:sp>
      <p:sp>
        <p:nvSpPr>
          <p:cNvPr id="2" name="スライド番号プレースホルダー 1"/>
          <p:cNvSpPr>
            <a:spLocks noGrp="1"/>
          </p:cNvSpPr>
          <p:nvPr>
            <p:ph type="sldNum" sz="quarter" idx="12"/>
          </p:nvPr>
        </p:nvSpPr>
        <p:spPr>
          <a:xfrm>
            <a:off x="7093390" y="6454231"/>
            <a:ext cx="2057400" cy="365125"/>
          </a:xfrm>
        </p:spPr>
        <p:txBody>
          <a:bodyPr/>
          <a:lstStyle/>
          <a:p>
            <a:fld id="{48542CCA-B510-4D6E-B9DE-67A8394A4F10}" type="slidenum">
              <a:rPr kumimoji="1" lang="ja-JP" altLang="en-US" smtClean="0"/>
              <a:t>27</a:t>
            </a:fld>
            <a:endParaRPr kumimoji="1" lang="ja-JP" altLang="en-US"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3802462039"/>
              </p:ext>
            </p:extLst>
          </p:nvPr>
        </p:nvGraphicFramePr>
        <p:xfrm>
          <a:off x="2421808" y="4148138"/>
          <a:ext cx="5880100" cy="2365375"/>
        </p:xfrm>
        <a:graphic>
          <a:graphicData uri="http://schemas.openxmlformats.org/presentationml/2006/ole">
            <mc:AlternateContent xmlns:mc="http://schemas.openxmlformats.org/markup-compatibility/2006">
              <mc:Choice xmlns:v="urn:schemas-microsoft-com:vml" Requires="v">
                <p:oleObj spid="_x0000_s121675" name="CS ChemDraw Drawing" r:id="rId6" imgW="6662638" imgH="2674163" progId="ChemDraw.Document.6.0">
                  <p:embed/>
                </p:oleObj>
              </mc:Choice>
              <mc:Fallback>
                <p:oleObj name="CS ChemDraw Drawing" r:id="rId6" imgW="6662638" imgH="2674163" progId="ChemDraw.Document.6.0">
                  <p:embed/>
                  <p:pic>
                    <p:nvPicPr>
                      <p:cNvPr id="0" name=""/>
                      <p:cNvPicPr/>
                      <p:nvPr/>
                    </p:nvPicPr>
                    <p:blipFill>
                      <a:blip r:embed="rId7"/>
                      <a:stretch>
                        <a:fillRect/>
                      </a:stretch>
                    </p:blipFill>
                    <p:spPr>
                      <a:xfrm>
                        <a:off x="2421808" y="4148138"/>
                        <a:ext cx="5880100" cy="2365375"/>
                      </a:xfrm>
                      <a:prstGeom prst="rect">
                        <a:avLst/>
                      </a:prstGeom>
                    </p:spPr>
                  </p:pic>
                </p:oleObj>
              </mc:Fallback>
            </mc:AlternateContent>
          </a:graphicData>
        </a:graphic>
      </p:graphicFrame>
      <p:sp>
        <p:nvSpPr>
          <p:cNvPr id="44" name="テキスト ボックス 43"/>
          <p:cNvSpPr txBox="1"/>
          <p:nvPr/>
        </p:nvSpPr>
        <p:spPr>
          <a:xfrm>
            <a:off x="5883638" y="6380967"/>
            <a:ext cx="2613216" cy="461665"/>
          </a:xfrm>
          <a:prstGeom prst="rect">
            <a:avLst/>
          </a:prstGeom>
          <a:noFill/>
        </p:spPr>
        <p:txBody>
          <a:bodyPr wrap="none" rtlCol="0">
            <a:spAutoFit/>
          </a:bodyPr>
          <a:lstStyle/>
          <a:p>
            <a:r>
              <a:rPr kumimoji="1" lang="en-US" altLang="ja-JP" sz="2400" b="1" i="1" dirty="0" smtClean="0">
                <a:solidFill>
                  <a:schemeClr val="accent2"/>
                </a:solidFill>
                <a:latin typeface="Arial" panose="020B0604020202020204" pitchFamily="34" charset="0"/>
                <a:ea typeface="Arial Unicode MS" panose="020B0604020202020204" pitchFamily="50" charset="-128"/>
                <a:cs typeface="Arial" panose="020B0604020202020204" pitchFamily="34" charset="0"/>
              </a:rPr>
              <a:t>Flexible Spacers</a:t>
            </a:r>
            <a:endParaRPr kumimoji="1" lang="ja-JP" altLang="en-US" sz="2400" b="1" i="1" dirty="0">
              <a:solidFill>
                <a:schemeClr val="accent2"/>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37" name="正方形/長方形 36"/>
          <p:cNvSpPr/>
          <p:nvPr/>
        </p:nvSpPr>
        <p:spPr>
          <a:xfrm>
            <a:off x="83687" y="599584"/>
            <a:ext cx="9388929" cy="769441"/>
          </a:xfrm>
          <a:prstGeom prst="rect">
            <a:avLst/>
          </a:prstGeom>
          <a:effectLst/>
        </p:spPr>
        <p:txBody>
          <a:bodyPr wrap="square">
            <a:spAutoFit/>
          </a:bodyPr>
          <a:lstStyle/>
          <a:p>
            <a:r>
              <a:rPr lang="en-US" altLang="ja-JP" sz="2400" dirty="0" smtClean="0">
                <a:latin typeface="Arial" panose="020B0604020202020204" pitchFamily="34" charset="0"/>
                <a:cs typeface="Arial" panose="020B0604020202020204" pitchFamily="34" charset="0"/>
              </a:rPr>
              <a:t>Purpose: </a:t>
            </a:r>
            <a:r>
              <a:rPr lang="en-US" altLang="ja-JP" sz="2000" dirty="0" smtClean="0">
                <a:latin typeface="Arial" panose="020B0604020202020204" pitchFamily="34" charset="0"/>
                <a:cs typeface="Arial" panose="020B0604020202020204" pitchFamily="34" charset="0"/>
              </a:rPr>
              <a:t>Investigation of</a:t>
            </a:r>
            <a:r>
              <a:rPr lang="en-US" altLang="ja-JP" sz="2000" dirty="0" smtClean="0">
                <a:solidFill>
                  <a:srgbClr val="FF0000"/>
                </a:solidFill>
                <a:latin typeface="Arial" panose="020B0604020202020204" pitchFamily="34" charset="0"/>
                <a:cs typeface="Arial" panose="020B0604020202020204" pitchFamily="34" charset="0"/>
              </a:rPr>
              <a:t> Effect </a:t>
            </a:r>
            <a:r>
              <a:rPr lang="en-US" altLang="ja-JP" sz="2000" dirty="0">
                <a:solidFill>
                  <a:srgbClr val="FF0000"/>
                </a:solidFill>
                <a:latin typeface="Arial" panose="020B0604020202020204" pitchFamily="34" charset="0"/>
                <a:cs typeface="Arial" panose="020B0604020202020204" pitchFamily="34" charset="0"/>
              </a:rPr>
              <a:t>of </a:t>
            </a:r>
            <a:r>
              <a:rPr lang="en-US" altLang="ja-JP" sz="2000" b="1" dirty="0" smtClean="0">
                <a:solidFill>
                  <a:srgbClr val="FF0000"/>
                </a:solidFill>
                <a:latin typeface="Arial" panose="020B0604020202020204" pitchFamily="34" charset="0"/>
                <a:cs typeface="Arial" panose="020B0604020202020204" pitchFamily="34" charset="0"/>
              </a:rPr>
              <a:t>Length</a:t>
            </a:r>
            <a:r>
              <a:rPr lang="en-US" altLang="ja-JP" sz="2000" dirty="0" smtClean="0">
                <a:solidFill>
                  <a:srgbClr val="FF0000"/>
                </a:solidFill>
                <a:latin typeface="Arial" panose="020B0604020202020204" pitchFamily="34" charset="0"/>
                <a:cs typeface="Arial" panose="020B0604020202020204" pitchFamily="34" charset="0"/>
              </a:rPr>
              <a:t> and </a:t>
            </a:r>
            <a:r>
              <a:rPr lang="en-US" altLang="ja-JP" sz="2000" b="1" dirty="0" smtClean="0">
                <a:solidFill>
                  <a:srgbClr val="FF0000"/>
                </a:solidFill>
                <a:latin typeface="Arial" panose="020B0604020202020204" pitchFamily="34" charset="0"/>
                <a:cs typeface="Arial" panose="020B0604020202020204" pitchFamily="34" charset="0"/>
              </a:rPr>
              <a:t>Flexibility </a:t>
            </a:r>
            <a:r>
              <a:rPr lang="en-US" altLang="ja-JP" sz="2000" dirty="0">
                <a:solidFill>
                  <a:srgbClr val="FF0000"/>
                </a:solidFill>
                <a:latin typeface="Arial" panose="020B0604020202020204" pitchFamily="34" charset="0"/>
                <a:cs typeface="Arial" panose="020B0604020202020204" pitchFamily="34" charset="0"/>
              </a:rPr>
              <a:t>of </a:t>
            </a:r>
            <a:r>
              <a:rPr lang="en-US" altLang="ja-JP" sz="2000" dirty="0" smtClean="0">
                <a:solidFill>
                  <a:srgbClr val="FF0000"/>
                </a:solidFill>
                <a:latin typeface="Arial" panose="020B0604020202020204" pitchFamily="34" charset="0"/>
                <a:cs typeface="Arial" panose="020B0604020202020204" pitchFamily="34" charset="0"/>
              </a:rPr>
              <a:t>Spacer</a:t>
            </a:r>
            <a:r>
              <a:rPr lang="ja-JP" altLang="en-US" sz="2000" dirty="0" smtClean="0">
                <a:solidFill>
                  <a:srgbClr val="FF0000"/>
                </a:solidFill>
                <a:latin typeface="Arial" panose="020B0604020202020204" pitchFamily="34" charset="0"/>
                <a:cs typeface="Arial" panose="020B0604020202020204" pitchFamily="34" charset="0"/>
              </a:rPr>
              <a:t>　</a:t>
            </a:r>
            <a:endParaRPr lang="en-US" altLang="ja-JP" sz="2000" dirty="0" smtClean="0">
              <a:solidFill>
                <a:srgbClr val="FF0000"/>
              </a:solidFill>
              <a:latin typeface="Arial" panose="020B0604020202020204" pitchFamily="34" charset="0"/>
              <a:cs typeface="Arial" panose="020B0604020202020204" pitchFamily="34" charset="0"/>
            </a:endParaRPr>
          </a:p>
          <a:p>
            <a:r>
              <a:rPr lang="en-US" altLang="ja-JP" sz="2000" dirty="0" smtClean="0">
                <a:latin typeface="Arial" panose="020B0604020202020204" pitchFamily="34" charset="0"/>
                <a:cs typeface="Arial" panose="020B0604020202020204" pitchFamily="34" charset="0"/>
              </a:rPr>
              <a:t>                                                                              on Shuttling Dynamics</a:t>
            </a:r>
            <a:endParaRPr lang="en-US" altLang="ja-JP" sz="2000" dirty="0" smtClean="0"/>
          </a:p>
        </p:txBody>
      </p:sp>
      <p:sp>
        <p:nvSpPr>
          <p:cNvPr id="3" name="正方形/長方形 2"/>
          <p:cNvSpPr/>
          <p:nvPr/>
        </p:nvSpPr>
        <p:spPr>
          <a:xfrm>
            <a:off x="61910" y="1517268"/>
            <a:ext cx="1521570" cy="830997"/>
          </a:xfrm>
          <a:prstGeom prst="rect">
            <a:avLst/>
          </a:prstGeom>
        </p:spPr>
        <p:txBody>
          <a:bodyPr wrap="none">
            <a:spAutoFit/>
          </a:bodyPr>
          <a:lstStyle/>
          <a:p>
            <a:pPr algn="r"/>
            <a:r>
              <a:rPr lang="en-US" altLang="ja-JP" sz="2400" dirty="0" smtClean="0">
                <a:latin typeface="Arial" panose="020B0604020202020204" pitchFamily="34" charset="0"/>
                <a:cs typeface="Arial" panose="020B0604020202020204" pitchFamily="34" charset="0"/>
              </a:rPr>
              <a:t>Molecular</a:t>
            </a:r>
          </a:p>
          <a:p>
            <a:pPr algn="r"/>
            <a:r>
              <a:rPr lang="en-US" altLang="ja-JP" sz="2400" dirty="0" smtClean="0">
                <a:latin typeface="Arial" panose="020B0604020202020204" pitchFamily="34" charset="0"/>
                <a:cs typeface="Arial" panose="020B0604020202020204" pitchFamily="34" charset="0"/>
              </a:rPr>
              <a:t>Design:</a:t>
            </a:r>
            <a:endParaRPr lang="ja-JP" altLang="en-US" sz="2400" dirty="0"/>
          </a:p>
        </p:txBody>
      </p:sp>
      <p:graphicFrame>
        <p:nvGraphicFramePr>
          <p:cNvPr id="20" name="オブジェクト 19"/>
          <p:cNvGraphicFramePr>
            <a:graphicFrameLocks noChangeAspect="1"/>
          </p:cNvGraphicFramePr>
          <p:nvPr>
            <p:extLst/>
          </p:nvPr>
        </p:nvGraphicFramePr>
        <p:xfrm>
          <a:off x="742950" y="5046663"/>
          <a:ext cx="1493838" cy="628650"/>
        </p:xfrm>
        <a:graphic>
          <a:graphicData uri="http://schemas.openxmlformats.org/presentationml/2006/ole">
            <mc:AlternateContent xmlns:mc="http://schemas.openxmlformats.org/markup-compatibility/2006">
              <mc:Choice xmlns:v="urn:schemas-microsoft-com:vml" Requires="v">
                <p:oleObj spid="_x0000_s121676" name="CS ChemDraw Drawing" r:id="rId8" imgW="907200" imgH="379440" progId="ChemDraw.Document.6.0">
                  <p:embed/>
                </p:oleObj>
              </mc:Choice>
              <mc:Fallback>
                <p:oleObj name="CS ChemDraw Drawing" r:id="rId8" imgW="907200" imgH="379440" progId="ChemDraw.Document.6.0">
                  <p:embed/>
                  <p:pic>
                    <p:nvPicPr>
                      <p:cNvPr id="0" name=""/>
                      <p:cNvPicPr/>
                      <p:nvPr/>
                    </p:nvPicPr>
                    <p:blipFill>
                      <a:blip r:embed="rId9"/>
                      <a:stretch>
                        <a:fillRect/>
                      </a:stretch>
                    </p:blipFill>
                    <p:spPr>
                      <a:xfrm>
                        <a:off x="742950" y="5046663"/>
                        <a:ext cx="1493838" cy="628650"/>
                      </a:xfrm>
                      <a:prstGeom prst="rect">
                        <a:avLst/>
                      </a:prstGeom>
                    </p:spPr>
                  </p:pic>
                </p:oleObj>
              </mc:Fallback>
            </mc:AlternateContent>
          </a:graphicData>
        </a:graphic>
      </p:graphicFrame>
    </p:spTree>
    <p:extLst>
      <p:ext uri="{BB962C8B-B14F-4D97-AF65-F5344CB8AC3E}">
        <p14:creationId xmlns:p14="http://schemas.microsoft.com/office/powerpoint/2010/main" val="2465063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8542CCA-B510-4D6E-B9DE-67A8394A4F10}" type="slidenum">
              <a:rPr kumimoji="1" lang="ja-JP" altLang="en-US" smtClean="0"/>
              <a:t>28</a:t>
            </a:fld>
            <a:endParaRPr kumimoji="1" lang="ja-JP" altLang="en-US"/>
          </a:p>
        </p:txBody>
      </p:sp>
    </p:spTree>
    <p:extLst>
      <p:ext uri="{BB962C8B-B14F-4D97-AF65-F5344CB8AC3E}">
        <p14:creationId xmlns:p14="http://schemas.microsoft.com/office/powerpoint/2010/main" val="545825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6D590A9F-D23C-435D-9C95-7D81B6DFB898}" type="slidenum">
              <a:rPr kumimoji="1" lang="ja-JP" altLang="en-US" smtClean="0">
                <a:latin typeface="Arial" pitchFamily="34" charset="0"/>
                <a:cs typeface="Arial" pitchFamily="34" charset="0"/>
              </a:rPr>
              <a:pPr/>
              <a:t>29</a:t>
            </a:fld>
            <a:endParaRPr kumimoji="1" lang="ja-JP" altLang="en-US">
              <a:latin typeface="Arial" pitchFamily="34" charset="0"/>
              <a:cs typeface="Arial" pitchFamily="34" charset="0"/>
            </a:endParaRPr>
          </a:p>
        </p:txBody>
      </p:sp>
      <p:sp>
        <p:nvSpPr>
          <p:cNvPr id="11" name="テキスト ボックス 10"/>
          <p:cNvSpPr txBox="1"/>
          <p:nvPr/>
        </p:nvSpPr>
        <p:spPr>
          <a:xfrm>
            <a:off x="288032" y="620688"/>
            <a:ext cx="3563888" cy="461665"/>
          </a:xfrm>
          <a:prstGeom prst="rect">
            <a:avLst/>
          </a:prstGeom>
          <a:noFill/>
        </p:spPr>
        <p:txBody>
          <a:bodyPr wrap="square" rtlCol="0">
            <a:spAutoFit/>
          </a:bodyPr>
          <a:lstStyle/>
          <a:p>
            <a:pPr marL="457200" indent="-457200">
              <a:buAutoNum type="arabicPeriod"/>
            </a:pPr>
            <a:r>
              <a:rPr lang="en-US" altLang="ja-JP" sz="2400" dirty="0" smtClean="0">
                <a:latin typeface="Arial" pitchFamily="34" charset="0"/>
                <a:cs typeface="Arial" pitchFamily="34" charset="0"/>
              </a:rPr>
              <a:t>Self-healing paint</a:t>
            </a:r>
          </a:p>
        </p:txBody>
      </p:sp>
      <p:sp>
        <p:nvSpPr>
          <p:cNvPr id="24583" name="AutoShape 7" descr="http://image.itmedia.co.jp/news/articles/1201/17/l_sk_nissan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4585" name="AutoShape 9" descr="http://image.itmedia.co.jp/news/articles/1201/17/l_sk_nissan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4587" name="AutoShape 11" descr="http://image.itmedia.co.jp/news/articles/1201/17/l_sk_nissan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4589" name="AutoShape 13" descr="http://image.itmedia.co.jp/news/articles/1201/17/l_sk_nissan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4591" name="AutoShape 15" descr="http://image.itmedia.co.jp/news/articles/1201/17/l_sk_nissan_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25" name="図 24" descr="news046.jpg"/>
          <p:cNvPicPr>
            <a:picLocks noChangeAspect="1"/>
          </p:cNvPicPr>
          <p:nvPr/>
        </p:nvPicPr>
        <p:blipFill>
          <a:blip r:embed="rId3" cstate="print"/>
          <a:stretch>
            <a:fillRect/>
          </a:stretch>
        </p:blipFill>
        <p:spPr>
          <a:xfrm>
            <a:off x="179512" y="1412776"/>
            <a:ext cx="1591622" cy="1972120"/>
          </a:xfrm>
          <a:prstGeom prst="rect">
            <a:avLst/>
          </a:prstGeom>
        </p:spPr>
      </p:pic>
      <p:sp>
        <p:nvSpPr>
          <p:cNvPr id="26" name="テキスト ボックス 25"/>
          <p:cNvSpPr txBox="1"/>
          <p:nvPr/>
        </p:nvSpPr>
        <p:spPr>
          <a:xfrm>
            <a:off x="4427984" y="1628800"/>
            <a:ext cx="4464496" cy="1631216"/>
          </a:xfrm>
          <a:prstGeom prst="rect">
            <a:avLst/>
          </a:prstGeom>
          <a:noFill/>
        </p:spPr>
        <p:txBody>
          <a:bodyPr wrap="square" rtlCol="0">
            <a:spAutoFit/>
          </a:bodyPr>
          <a:lstStyle/>
          <a:p>
            <a:r>
              <a:rPr lang="en-US" altLang="ja-JP" sz="2000" dirty="0" smtClean="0">
                <a:latin typeface="Arial" pitchFamily="34" charset="0"/>
                <a:cs typeface="Arial" pitchFamily="34" charset="0"/>
              </a:rPr>
              <a:t>When damage occurs to the coating in the form of a fine scratch, the chemical structure is able to react to change back to its original shape and fill the gap.</a:t>
            </a:r>
          </a:p>
        </p:txBody>
      </p:sp>
      <p:pic>
        <p:nvPicPr>
          <p:cNvPr id="24592" name="Picture 16"/>
          <p:cNvPicPr>
            <a:picLocks noChangeAspect="1" noChangeArrowheads="1"/>
          </p:cNvPicPr>
          <p:nvPr/>
        </p:nvPicPr>
        <p:blipFill>
          <a:blip r:embed="rId4" cstate="print"/>
          <a:srcRect t="15587" b="14269"/>
          <a:stretch>
            <a:fillRect/>
          </a:stretch>
        </p:blipFill>
        <p:spPr bwMode="auto">
          <a:xfrm>
            <a:off x="1187624" y="3540150"/>
            <a:ext cx="6734175" cy="2592288"/>
          </a:xfrm>
          <a:prstGeom prst="rect">
            <a:avLst/>
          </a:prstGeom>
          <a:noFill/>
          <a:ln w="9525">
            <a:noFill/>
            <a:miter lim="800000"/>
            <a:headEnd/>
            <a:tailEnd/>
          </a:ln>
        </p:spPr>
      </p:pic>
      <p:sp>
        <p:nvSpPr>
          <p:cNvPr id="29" name="テキスト ボックス 28"/>
          <p:cNvSpPr txBox="1"/>
          <p:nvPr/>
        </p:nvSpPr>
        <p:spPr>
          <a:xfrm>
            <a:off x="7164288" y="4548262"/>
            <a:ext cx="1800200" cy="707886"/>
          </a:xfrm>
          <a:prstGeom prst="rect">
            <a:avLst/>
          </a:prstGeom>
          <a:noFill/>
        </p:spPr>
        <p:txBody>
          <a:bodyPr wrap="square" rtlCol="0">
            <a:spAutoFit/>
          </a:bodyPr>
          <a:lstStyle/>
          <a:p>
            <a:pPr marL="457200" indent="-457200"/>
            <a:r>
              <a:rPr lang="en-US" altLang="ja-JP" sz="2000" dirty="0" smtClean="0">
                <a:latin typeface="Arial" pitchFamily="34" charset="0"/>
                <a:cs typeface="Arial" pitchFamily="34" charset="0"/>
              </a:rPr>
              <a:t>Self-healing</a:t>
            </a:r>
          </a:p>
          <a:p>
            <a:pPr marL="457200" indent="-457200" algn="ctr"/>
            <a:r>
              <a:rPr lang="en-US" altLang="ja-JP" sz="2000" dirty="0" smtClean="0">
                <a:latin typeface="Arial" pitchFamily="34" charset="0"/>
                <a:cs typeface="Arial" pitchFamily="34" charset="0"/>
              </a:rPr>
              <a:t>paint</a:t>
            </a:r>
          </a:p>
        </p:txBody>
      </p:sp>
      <p:sp>
        <p:nvSpPr>
          <p:cNvPr id="30" name="テキスト ボックス 29"/>
          <p:cNvSpPr txBox="1"/>
          <p:nvPr/>
        </p:nvSpPr>
        <p:spPr>
          <a:xfrm>
            <a:off x="344736" y="4548262"/>
            <a:ext cx="1490960" cy="707886"/>
          </a:xfrm>
          <a:prstGeom prst="rect">
            <a:avLst/>
          </a:prstGeom>
          <a:noFill/>
        </p:spPr>
        <p:txBody>
          <a:bodyPr wrap="square" rtlCol="0">
            <a:spAutoFit/>
          </a:bodyPr>
          <a:lstStyle/>
          <a:p>
            <a:pPr marL="457200" indent="-457200" algn="ctr"/>
            <a:r>
              <a:rPr lang="en-US" altLang="ja-JP" sz="2000" dirty="0" smtClean="0">
                <a:latin typeface="Arial" pitchFamily="34" charset="0"/>
                <a:cs typeface="Arial" pitchFamily="34" charset="0"/>
              </a:rPr>
              <a:t>Previous</a:t>
            </a:r>
          </a:p>
          <a:p>
            <a:pPr marL="457200" indent="-457200" algn="ctr"/>
            <a:r>
              <a:rPr lang="en-US" altLang="ja-JP" sz="2000" dirty="0" smtClean="0">
                <a:latin typeface="Arial" pitchFamily="34" charset="0"/>
                <a:cs typeface="Arial" pitchFamily="34" charset="0"/>
              </a:rPr>
              <a:t>paint</a:t>
            </a:r>
          </a:p>
        </p:txBody>
      </p:sp>
      <p:sp>
        <p:nvSpPr>
          <p:cNvPr id="31" name="テキスト ボックス 30"/>
          <p:cNvSpPr txBox="1"/>
          <p:nvPr/>
        </p:nvSpPr>
        <p:spPr>
          <a:xfrm>
            <a:off x="4023494" y="4726161"/>
            <a:ext cx="1152128" cy="400110"/>
          </a:xfrm>
          <a:prstGeom prst="rect">
            <a:avLst/>
          </a:prstGeom>
          <a:solidFill>
            <a:schemeClr val="bg1"/>
          </a:solidFill>
          <a:ln>
            <a:noFill/>
          </a:ln>
        </p:spPr>
        <p:txBody>
          <a:bodyPr wrap="square" rtlCol="0">
            <a:spAutoFit/>
          </a:bodyPr>
          <a:lstStyle/>
          <a:p>
            <a:pPr marL="457200" indent="-457200" algn="ctr"/>
            <a:r>
              <a:rPr lang="en-US" altLang="ja-JP" sz="2000" dirty="0" smtClean="0">
                <a:latin typeface="Arial" pitchFamily="34" charset="0"/>
                <a:cs typeface="Arial" pitchFamily="34" charset="0"/>
              </a:rPr>
              <a:t>Plastic</a:t>
            </a:r>
          </a:p>
        </p:txBody>
      </p:sp>
      <p:sp>
        <p:nvSpPr>
          <p:cNvPr id="36" name="正方形/長方形 35"/>
          <p:cNvSpPr/>
          <p:nvPr/>
        </p:nvSpPr>
        <p:spPr>
          <a:xfrm>
            <a:off x="4355976" y="5517232"/>
            <a:ext cx="43204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211960" y="6093296"/>
            <a:ext cx="792088" cy="20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898528" y="5732447"/>
            <a:ext cx="1440160" cy="707886"/>
          </a:xfrm>
          <a:prstGeom prst="rect">
            <a:avLst/>
          </a:prstGeom>
          <a:noFill/>
          <a:ln>
            <a:noFill/>
          </a:ln>
        </p:spPr>
        <p:txBody>
          <a:bodyPr wrap="square" rtlCol="0">
            <a:spAutoFit/>
          </a:bodyPr>
          <a:lstStyle/>
          <a:p>
            <a:pPr marL="457200" indent="-457200" algn="ctr"/>
            <a:r>
              <a:rPr lang="en-US" altLang="ja-JP" sz="2000" dirty="0" smtClean="0">
                <a:latin typeface="Arial" pitchFamily="34" charset="0"/>
                <a:cs typeface="Arial" pitchFamily="34" charset="0"/>
              </a:rPr>
              <a:t>Cross-linker</a:t>
            </a:r>
          </a:p>
        </p:txBody>
      </p:sp>
      <p:pic>
        <p:nvPicPr>
          <p:cNvPr id="38" name="Picture 16"/>
          <p:cNvPicPr>
            <a:picLocks noChangeAspect="1" noChangeArrowheads="1"/>
          </p:cNvPicPr>
          <p:nvPr/>
        </p:nvPicPr>
        <p:blipFill>
          <a:blip r:embed="rId4" cstate="print"/>
          <a:srcRect l="57742" t="87679" r="12318"/>
          <a:stretch>
            <a:fillRect/>
          </a:stretch>
        </p:blipFill>
        <p:spPr bwMode="auto">
          <a:xfrm>
            <a:off x="6228184" y="6237312"/>
            <a:ext cx="2016224" cy="455340"/>
          </a:xfrm>
          <a:prstGeom prst="rect">
            <a:avLst/>
          </a:prstGeom>
          <a:noFill/>
          <a:ln w="9525">
            <a:noFill/>
            <a:miter lim="800000"/>
            <a:headEnd/>
            <a:tailEnd/>
          </a:ln>
        </p:spPr>
      </p:pic>
      <p:pic>
        <p:nvPicPr>
          <p:cNvPr id="39" name="Picture 16"/>
          <p:cNvPicPr>
            <a:picLocks noChangeAspect="1" noChangeArrowheads="1"/>
          </p:cNvPicPr>
          <p:nvPr/>
        </p:nvPicPr>
        <p:blipFill>
          <a:blip r:embed="rId4" cstate="print"/>
          <a:srcRect l="13901" t="87679" r="61505" b="6476"/>
          <a:stretch>
            <a:fillRect/>
          </a:stretch>
        </p:blipFill>
        <p:spPr bwMode="auto">
          <a:xfrm>
            <a:off x="1403648" y="6237312"/>
            <a:ext cx="1656184" cy="216024"/>
          </a:xfrm>
          <a:prstGeom prst="rect">
            <a:avLst/>
          </a:prstGeom>
          <a:noFill/>
          <a:ln w="9525">
            <a:noFill/>
            <a:miter lim="800000"/>
            <a:headEnd/>
            <a:tailEnd/>
          </a:ln>
        </p:spPr>
      </p:pic>
      <p:sp>
        <p:nvSpPr>
          <p:cNvPr id="40" name="テキスト ボックス 39"/>
          <p:cNvSpPr txBox="1"/>
          <p:nvPr/>
        </p:nvSpPr>
        <p:spPr>
          <a:xfrm>
            <a:off x="1081708" y="3748970"/>
            <a:ext cx="1152128" cy="400110"/>
          </a:xfrm>
          <a:prstGeom prst="rect">
            <a:avLst/>
          </a:prstGeom>
          <a:solidFill>
            <a:schemeClr val="bg1"/>
          </a:solidFill>
          <a:ln>
            <a:noFill/>
          </a:ln>
        </p:spPr>
        <p:txBody>
          <a:bodyPr wrap="square" rtlCol="0">
            <a:spAutoFit/>
          </a:bodyPr>
          <a:lstStyle/>
          <a:p>
            <a:pPr marL="457200" indent="-457200" algn="ctr"/>
            <a:r>
              <a:rPr lang="en-US" altLang="ja-JP" sz="2000" dirty="0" smtClean="0">
                <a:latin typeface="Arial" pitchFamily="34" charset="0"/>
                <a:cs typeface="Arial" pitchFamily="34" charset="0"/>
              </a:rPr>
              <a:t>Stress</a:t>
            </a:r>
          </a:p>
        </p:txBody>
      </p:sp>
      <p:sp>
        <p:nvSpPr>
          <p:cNvPr id="41" name="テキスト ボックス 40"/>
          <p:cNvSpPr txBox="1"/>
          <p:nvPr/>
        </p:nvSpPr>
        <p:spPr>
          <a:xfrm>
            <a:off x="6994872" y="3388930"/>
            <a:ext cx="1681584" cy="400110"/>
          </a:xfrm>
          <a:prstGeom prst="rect">
            <a:avLst/>
          </a:prstGeom>
          <a:solidFill>
            <a:schemeClr val="bg1"/>
          </a:solidFill>
          <a:ln>
            <a:noFill/>
          </a:ln>
        </p:spPr>
        <p:txBody>
          <a:bodyPr wrap="square" rtlCol="0">
            <a:spAutoFit/>
          </a:bodyPr>
          <a:lstStyle/>
          <a:p>
            <a:pPr marL="457200" indent="-457200"/>
            <a:r>
              <a:rPr lang="en-US" altLang="ja-JP" sz="2000" u="sng" dirty="0" err="1" smtClean="0">
                <a:solidFill>
                  <a:srgbClr val="FF0000"/>
                </a:solidFill>
                <a:latin typeface="Arial" pitchFamily="34" charset="0"/>
                <a:cs typeface="Arial" pitchFamily="34" charset="0"/>
              </a:rPr>
              <a:t>Polyrotaxane</a:t>
            </a:r>
            <a:endParaRPr lang="en-US" altLang="ja-JP" sz="2000" u="sng" dirty="0" smtClean="0">
              <a:solidFill>
                <a:srgbClr val="FF0000"/>
              </a:solidFill>
              <a:latin typeface="Arial" pitchFamily="34" charset="0"/>
              <a:cs typeface="Arial" pitchFamily="34" charset="0"/>
            </a:endParaRPr>
          </a:p>
        </p:txBody>
      </p:sp>
      <p:pic>
        <p:nvPicPr>
          <p:cNvPr id="58369"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26904" y="1844824"/>
            <a:ext cx="2575680" cy="1361196"/>
          </a:xfrm>
          <a:prstGeom prst="rect">
            <a:avLst/>
          </a:prstGeom>
          <a:noFill/>
          <a:ln w="9525">
            <a:noFill/>
            <a:miter lim="800000"/>
            <a:headEnd/>
            <a:tailEnd/>
          </a:ln>
        </p:spPr>
      </p:pic>
      <p:sp>
        <p:nvSpPr>
          <p:cNvPr id="27"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Application of Rotaxane</a:t>
            </a:r>
            <a:endParaRPr lang="en-AU"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79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92875"/>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3</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Introduction -Molecular Machines-</a:t>
            </a:r>
            <a:endParaRPr lang="en-AU" sz="2400" dirty="0">
              <a:solidFill>
                <a:schemeClr val="bg1"/>
              </a:solidFill>
              <a:latin typeface="Arial" panose="020B0604020202020204" pitchFamily="34" charset="0"/>
              <a:cs typeface="Arial" panose="020B0604020202020204" pitchFamily="34" charset="0"/>
            </a:endParaRPr>
          </a:p>
        </p:txBody>
      </p:sp>
      <p:sp>
        <p:nvSpPr>
          <p:cNvPr id="6" name="正方形/長方形 5"/>
          <p:cNvSpPr/>
          <p:nvPr/>
        </p:nvSpPr>
        <p:spPr>
          <a:xfrm>
            <a:off x="181472" y="1460917"/>
            <a:ext cx="9198352" cy="830997"/>
          </a:xfrm>
          <a:prstGeom prst="rect">
            <a:avLst/>
          </a:prstGeom>
        </p:spPr>
        <p:txBody>
          <a:bodyPr wrap="none">
            <a:spAutoFit/>
          </a:bodyPr>
          <a:lstStyle/>
          <a:p>
            <a:r>
              <a:rPr lang="en-US" altLang="ja-JP" sz="2400" b="1" dirty="0" smtClean="0">
                <a:latin typeface="Arial" pitchFamily="34" charset="0"/>
                <a:cs typeface="Arial" pitchFamily="34" charset="0"/>
              </a:rPr>
              <a:t>1967 : Pedersen C.J. discovered the first artificial</a:t>
            </a:r>
          </a:p>
          <a:p>
            <a:r>
              <a:rPr lang="en-US" altLang="ja-JP" sz="2400" b="1" dirty="0" smtClean="0">
                <a:latin typeface="Arial" pitchFamily="34" charset="0"/>
                <a:cs typeface="Arial" pitchFamily="34" charset="0"/>
              </a:rPr>
              <a:t>                                                  host molecule, “</a:t>
            </a:r>
            <a:r>
              <a:rPr lang="en-US" altLang="ja-JP" sz="2400" b="1" dirty="0">
                <a:latin typeface="Arial" pitchFamily="34" charset="0"/>
                <a:cs typeface="Arial" pitchFamily="34" charset="0"/>
              </a:rPr>
              <a:t>C</a:t>
            </a:r>
            <a:r>
              <a:rPr lang="en-US" altLang="ja-JP" sz="2400" b="1" dirty="0" smtClean="0">
                <a:latin typeface="Arial" pitchFamily="34" charset="0"/>
                <a:cs typeface="Arial" pitchFamily="34" charset="0"/>
              </a:rPr>
              <a:t>rown ether”.</a:t>
            </a:r>
            <a:endParaRPr lang="en-US" altLang="ja-JP" sz="2400" b="1" dirty="0">
              <a:latin typeface="Arial" pitchFamily="34" charset="0"/>
              <a:cs typeface="Arial" pitchFamily="34" charset="0"/>
            </a:endParaRPr>
          </a:p>
        </p:txBody>
      </p:sp>
      <p:sp>
        <p:nvSpPr>
          <p:cNvPr id="7" name="正方形/長方形 6"/>
          <p:cNvSpPr/>
          <p:nvPr/>
        </p:nvSpPr>
        <p:spPr>
          <a:xfrm>
            <a:off x="3553466" y="2273613"/>
            <a:ext cx="5380705" cy="954107"/>
          </a:xfrm>
          <a:prstGeom prst="rect">
            <a:avLst/>
          </a:prstGeom>
        </p:spPr>
        <p:txBody>
          <a:bodyPr wrap="square">
            <a:spAutoFit/>
          </a:bodyPr>
          <a:lstStyle/>
          <a:p>
            <a:r>
              <a:rPr lang="en-US" altLang="ja-JP" sz="1400" dirty="0" smtClean="0">
                <a:latin typeface="Arial" panose="020B0604020202020204" pitchFamily="34" charset="0"/>
                <a:cs typeface="Arial" panose="020B0604020202020204" pitchFamily="34" charset="0"/>
              </a:rPr>
              <a:t>Pedersen</a:t>
            </a:r>
            <a:r>
              <a:rPr lang="en-US" altLang="ja-JP" sz="1400" dirty="0">
                <a:latin typeface="Arial" panose="020B0604020202020204" pitchFamily="34" charset="0"/>
                <a:cs typeface="Arial" panose="020B0604020202020204" pitchFamily="34" charset="0"/>
              </a:rPr>
              <a:t>, C.J</a:t>
            </a:r>
            <a:r>
              <a:rPr lang="en-US" altLang="ja-JP" sz="1400" dirty="0" smtClean="0">
                <a:latin typeface="Arial" panose="020B0604020202020204" pitchFamily="34" charset="0"/>
                <a:cs typeface="Arial" panose="020B0604020202020204" pitchFamily="34" charset="0"/>
              </a:rPr>
              <a:t>.</a:t>
            </a:r>
            <a:r>
              <a:rPr lang="de-DE" altLang="ja-JP" sz="1400" dirty="0" smtClean="0">
                <a:latin typeface="Arial" panose="020B0604020202020204" pitchFamily="34" charset="0"/>
                <a:cs typeface="Arial" panose="020B0604020202020204" pitchFamily="34" charset="0"/>
              </a:rPr>
              <a:t> </a:t>
            </a:r>
            <a:r>
              <a:rPr lang="de-DE" altLang="ja-JP" sz="1400" i="1" dirty="0">
                <a:latin typeface="Arial" panose="020B0604020202020204" pitchFamily="34" charset="0"/>
                <a:cs typeface="Arial" panose="020B0604020202020204" pitchFamily="34" charset="0"/>
              </a:rPr>
              <a:t>J. Am. Chem. Soc.</a:t>
            </a:r>
            <a:r>
              <a:rPr lang="de-DE" altLang="ja-JP" sz="1400" dirty="0">
                <a:latin typeface="Arial" panose="020B0604020202020204" pitchFamily="34" charset="0"/>
                <a:cs typeface="Arial" panose="020B0604020202020204" pitchFamily="34" charset="0"/>
              </a:rPr>
              <a:t> </a:t>
            </a:r>
            <a:r>
              <a:rPr lang="de-DE" altLang="ja-JP" sz="1400" b="1" dirty="0" smtClean="0">
                <a:latin typeface="Arial" panose="020B0604020202020204" pitchFamily="34" charset="0"/>
                <a:cs typeface="Arial" panose="020B0604020202020204" pitchFamily="34" charset="0"/>
              </a:rPr>
              <a:t>1967</a:t>
            </a:r>
            <a:r>
              <a:rPr lang="de-DE" altLang="ja-JP" sz="1400" dirty="0" smtClean="0">
                <a:latin typeface="Arial" panose="020B0604020202020204" pitchFamily="34" charset="0"/>
                <a:cs typeface="Arial" panose="020B0604020202020204" pitchFamily="34" charset="0"/>
              </a:rPr>
              <a:t>, 89</a:t>
            </a:r>
            <a:r>
              <a:rPr lang="de-DE" altLang="ja-JP" sz="1400" dirty="0">
                <a:latin typeface="Arial" panose="020B0604020202020204" pitchFamily="34" charset="0"/>
                <a:cs typeface="Arial" panose="020B0604020202020204" pitchFamily="34" charset="0"/>
              </a:rPr>
              <a:t>, </a:t>
            </a:r>
            <a:r>
              <a:rPr lang="de-DE" altLang="ja-JP" sz="1400" dirty="0" smtClean="0">
                <a:latin typeface="Arial" panose="020B0604020202020204" pitchFamily="34" charset="0"/>
                <a:cs typeface="Arial" panose="020B0604020202020204" pitchFamily="34" charset="0"/>
              </a:rPr>
              <a:t>2495–2496.</a:t>
            </a:r>
            <a:endParaRPr lang="de-DE" altLang="ja-JP" sz="1400" dirty="0">
              <a:latin typeface="Arial" panose="020B0604020202020204" pitchFamily="34" charset="0"/>
              <a:cs typeface="Arial" panose="020B0604020202020204" pitchFamily="34" charset="0"/>
            </a:endParaRPr>
          </a:p>
          <a:p>
            <a:r>
              <a:rPr lang="en-US" altLang="ja-JP" sz="1400" dirty="0" smtClean="0">
                <a:latin typeface="Arial" panose="020B0604020202020204" pitchFamily="34" charset="0"/>
                <a:cs typeface="Arial" panose="020B0604020202020204" pitchFamily="34" charset="0"/>
              </a:rPr>
              <a:t>Pedersen</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C.J.</a:t>
            </a:r>
            <a:r>
              <a:rPr lang="de-DE" altLang="ja-JP" sz="1400" dirty="0" smtClean="0">
                <a:latin typeface="Arial" panose="020B0604020202020204" pitchFamily="34" charset="0"/>
                <a:cs typeface="Arial" panose="020B0604020202020204" pitchFamily="34" charset="0"/>
              </a:rPr>
              <a:t> </a:t>
            </a:r>
            <a:r>
              <a:rPr lang="de-DE" altLang="ja-JP" sz="1400" i="1" dirty="0">
                <a:latin typeface="Arial" panose="020B0604020202020204" pitchFamily="34" charset="0"/>
                <a:cs typeface="Arial" panose="020B0604020202020204" pitchFamily="34" charset="0"/>
              </a:rPr>
              <a:t>J. Am. Chem. Soc. </a:t>
            </a:r>
            <a:r>
              <a:rPr lang="de-DE" altLang="ja-JP" sz="1400" b="1" dirty="0" smtClean="0">
                <a:latin typeface="Arial" panose="020B0604020202020204" pitchFamily="34" charset="0"/>
                <a:cs typeface="Arial" panose="020B0604020202020204" pitchFamily="34" charset="0"/>
              </a:rPr>
              <a:t>1967</a:t>
            </a:r>
            <a:r>
              <a:rPr lang="de-DE" altLang="ja-JP" sz="1400" dirty="0" smtClean="0">
                <a:latin typeface="Arial" panose="020B0604020202020204" pitchFamily="34" charset="0"/>
                <a:cs typeface="Arial" panose="020B0604020202020204" pitchFamily="34" charset="0"/>
              </a:rPr>
              <a:t>, 89</a:t>
            </a:r>
            <a:r>
              <a:rPr lang="de-DE" altLang="ja-JP" sz="1400" dirty="0">
                <a:latin typeface="Arial" panose="020B0604020202020204" pitchFamily="34" charset="0"/>
                <a:cs typeface="Arial" panose="020B0604020202020204" pitchFamily="34" charset="0"/>
              </a:rPr>
              <a:t>, </a:t>
            </a:r>
            <a:r>
              <a:rPr lang="de-DE" altLang="ja-JP" sz="1400" dirty="0" smtClean="0">
                <a:latin typeface="Arial" panose="020B0604020202020204" pitchFamily="34" charset="0"/>
                <a:cs typeface="Arial" panose="020B0604020202020204" pitchFamily="34" charset="0"/>
              </a:rPr>
              <a:t>7017–7036.</a:t>
            </a:r>
            <a:endParaRPr lang="de-DE" altLang="ja-JP" sz="1400" dirty="0">
              <a:latin typeface="Arial" panose="020B0604020202020204" pitchFamily="34" charset="0"/>
              <a:cs typeface="Arial" panose="020B0604020202020204" pitchFamily="34" charset="0"/>
            </a:endParaRPr>
          </a:p>
          <a:p>
            <a:r>
              <a:rPr lang="en-US" altLang="ja-JP" sz="1400" dirty="0" smtClean="0">
                <a:latin typeface="Arial" panose="020B0604020202020204" pitchFamily="34" charset="0"/>
                <a:cs typeface="Arial" panose="020B0604020202020204" pitchFamily="34" charset="0"/>
              </a:rPr>
              <a:t>Pedersen</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C.J. </a:t>
            </a:r>
            <a:r>
              <a:rPr lang="en-US" altLang="ja-JP" sz="1400" i="1" dirty="0" smtClean="0">
                <a:latin typeface="Arial" panose="020B0604020202020204" pitchFamily="34" charset="0"/>
                <a:cs typeface="Arial" panose="020B0604020202020204" pitchFamily="34" charset="0"/>
              </a:rPr>
              <a:t>Angew</a:t>
            </a:r>
            <a:r>
              <a:rPr lang="en-US" altLang="ja-JP" sz="1400" i="1" dirty="0">
                <a:latin typeface="Arial" panose="020B0604020202020204" pitchFamily="34" charset="0"/>
                <a:cs typeface="Arial" panose="020B0604020202020204" pitchFamily="34" charset="0"/>
              </a:rPr>
              <a:t>. Chem. Int. Ed. Engl. </a:t>
            </a:r>
            <a:r>
              <a:rPr lang="de-DE" altLang="ja-JP" sz="1400" b="1" dirty="0" smtClean="0">
                <a:latin typeface="Arial" panose="020B0604020202020204" pitchFamily="34" charset="0"/>
                <a:cs typeface="Arial" panose="020B0604020202020204" pitchFamily="34" charset="0"/>
              </a:rPr>
              <a:t>1988</a:t>
            </a:r>
            <a:r>
              <a:rPr lang="de-DE" altLang="ja-JP" sz="1400" dirty="0" smtClean="0">
                <a:latin typeface="Arial" panose="020B0604020202020204" pitchFamily="34" charset="0"/>
                <a:cs typeface="Arial" panose="020B0604020202020204" pitchFamily="34" charset="0"/>
              </a:rPr>
              <a:t>,</a:t>
            </a:r>
            <a:r>
              <a:rPr lang="de-DE" altLang="ja-JP" sz="1400" b="1" dirty="0" smtClean="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27</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1021–1027.</a:t>
            </a:r>
          </a:p>
          <a:p>
            <a:r>
              <a:rPr lang="en-US" altLang="ja-JP" sz="1400" dirty="0" smtClean="0">
                <a:latin typeface="Arial" panose="020B0604020202020204" pitchFamily="34" charset="0"/>
                <a:cs typeface="Arial" panose="020B0604020202020204" pitchFamily="34" charset="0"/>
              </a:rPr>
              <a:t>Pedersen</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C.J. </a:t>
            </a:r>
            <a:r>
              <a:rPr lang="en-US" altLang="ja-JP" sz="1400" i="1" dirty="0" smtClean="0">
                <a:latin typeface="Arial" panose="020B0604020202020204" pitchFamily="34" charset="0"/>
                <a:cs typeface="Arial" panose="020B0604020202020204" pitchFamily="34" charset="0"/>
              </a:rPr>
              <a:t>J</a:t>
            </a:r>
            <a:r>
              <a:rPr lang="en-US" altLang="ja-JP" sz="1400" i="1" dirty="0">
                <a:latin typeface="Arial" panose="020B0604020202020204" pitchFamily="34" charset="0"/>
                <a:cs typeface="Arial" panose="020B0604020202020204" pitchFamily="34" charset="0"/>
              </a:rPr>
              <a:t>. Incl. </a:t>
            </a:r>
            <a:r>
              <a:rPr lang="en-US" altLang="ja-JP" sz="1400" i="1" dirty="0" err="1" smtClean="0">
                <a:latin typeface="Arial" panose="020B0604020202020204" pitchFamily="34" charset="0"/>
                <a:cs typeface="Arial" panose="020B0604020202020204" pitchFamily="34" charset="0"/>
              </a:rPr>
              <a:t>Phenom</a:t>
            </a:r>
            <a:r>
              <a:rPr lang="en-US" altLang="ja-JP" sz="1400" i="1" dirty="0" smtClean="0">
                <a:latin typeface="Arial" panose="020B0604020202020204" pitchFamily="34" charset="0"/>
                <a:cs typeface="Arial" panose="020B0604020202020204" pitchFamily="34" charset="0"/>
              </a:rPr>
              <a:t>. </a:t>
            </a:r>
            <a:r>
              <a:rPr lang="en-US" altLang="ja-JP" sz="1400" b="1" dirty="0" smtClean="0">
                <a:latin typeface="Arial" panose="020B0604020202020204" pitchFamily="34" charset="0"/>
                <a:cs typeface="Arial" panose="020B0604020202020204" pitchFamily="34" charset="0"/>
              </a:rPr>
              <a:t>1988</a:t>
            </a:r>
            <a:r>
              <a:rPr lang="en-US" altLang="ja-JP" sz="1400" dirty="0" smtClean="0">
                <a:latin typeface="Arial" panose="020B0604020202020204" pitchFamily="34" charset="0"/>
                <a:cs typeface="Arial" panose="020B0604020202020204" pitchFamily="34" charset="0"/>
              </a:rPr>
              <a:t>,</a:t>
            </a:r>
            <a:r>
              <a:rPr lang="en-US" altLang="ja-JP" sz="1400" i="1" dirty="0" smtClean="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6</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337–350.</a:t>
            </a:r>
            <a:endParaRPr lang="en-US" altLang="ja-JP" sz="1400" dirty="0">
              <a:latin typeface="Arial" panose="020B0604020202020204" pitchFamily="34" charset="0"/>
              <a:cs typeface="Arial" panose="020B0604020202020204" pitchFamily="34" charset="0"/>
            </a:endParaRPr>
          </a:p>
        </p:txBody>
      </p:sp>
      <p:sp>
        <p:nvSpPr>
          <p:cNvPr id="8" name="正方形/長方形 7"/>
          <p:cNvSpPr/>
          <p:nvPr/>
        </p:nvSpPr>
        <p:spPr>
          <a:xfrm>
            <a:off x="3553466" y="5274939"/>
            <a:ext cx="4572000" cy="523220"/>
          </a:xfrm>
          <a:prstGeom prst="rect">
            <a:avLst/>
          </a:prstGeom>
        </p:spPr>
        <p:txBody>
          <a:bodyPr>
            <a:spAutoFit/>
          </a:bodyPr>
          <a:lstStyle/>
          <a:p>
            <a:r>
              <a:rPr lang="en-US" altLang="ja-JP" sz="1400" dirty="0" smtClean="0">
                <a:latin typeface="Arial" panose="020B0604020202020204" pitchFamily="34" charset="0"/>
                <a:cs typeface="Arial" panose="020B0604020202020204" pitchFamily="34" charset="0"/>
              </a:rPr>
              <a:t>Lehn</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J.M. </a:t>
            </a:r>
            <a:r>
              <a:rPr lang="en-US" altLang="ja-JP" sz="1400" i="1" dirty="0" smtClean="0">
                <a:latin typeface="Arial" panose="020B0604020202020204" pitchFamily="34" charset="0"/>
                <a:cs typeface="Arial" panose="020B0604020202020204" pitchFamily="34" charset="0"/>
              </a:rPr>
              <a:t>Chem</a:t>
            </a:r>
            <a:r>
              <a:rPr lang="en-US" altLang="ja-JP" sz="1400" i="1" dirty="0">
                <a:latin typeface="Arial" panose="020B0604020202020204" pitchFamily="34" charset="0"/>
                <a:cs typeface="Arial" panose="020B0604020202020204" pitchFamily="34" charset="0"/>
              </a:rPr>
              <a:t>. Int. Ed. Engl. </a:t>
            </a:r>
            <a:r>
              <a:rPr lang="en-US" altLang="ja-JP" sz="1400" b="1" dirty="0" smtClean="0">
                <a:latin typeface="Arial" panose="020B0604020202020204" pitchFamily="34" charset="0"/>
                <a:cs typeface="Arial" panose="020B0604020202020204" pitchFamily="34" charset="0"/>
              </a:rPr>
              <a:t>1988</a:t>
            </a:r>
            <a:r>
              <a:rPr lang="en-US" altLang="ja-JP" sz="1400" i="1" dirty="0" smtClean="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27</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89–112.  </a:t>
            </a:r>
            <a:r>
              <a:rPr lang="en-US" altLang="ja-JP" sz="1400" dirty="0">
                <a:latin typeface="Arial" panose="020B0604020202020204" pitchFamily="34" charset="0"/>
                <a:cs typeface="Arial" panose="020B0604020202020204" pitchFamily="34" charset="0"/>
              </a:rPr>
              <a:t>Lehn, J.M</a:t>
            </a:r>
            <a:r>
              <a:rPr lang="en-US" altLang="ja-JP" sz="1400" dirty="0" smtClean="0">
                <a:latin typeface="Arial" panose="020B0604020202020204" pitchFamily="34" charset="0"/>
                <a:cs typeface="Arial" panose="020B0604020202020204" pitchFamily="34" charset="0"/>
              </a:rPr>
              <a:t>. </a:t>
            </a:r>
            <a:r>
              <a:rPr lang="en-US" altLang="ja-JP" sz="1400" i="1" dirty="0" smtClean="0">
                <a:latin typeface="Arial" panose="020B0604020202020204" pitchFamily="34" charset="0"/>
                <a:cs typeface="Arial" panose="020B0604020202020204" pitchFamily="34" charset="0"/>
              </a:rPr>
              <a:t>J</a:t>
            </a:r>
            <a:r>
              <a:rPr lang="en-US" altLang="ja-JP" sz="1400" i="1" dirty="0">
                <a:latin typeface="Arial" panose="020B0604020202020204" pitchFamily="34" charset="0"/>
                <a:cs typeface="Arial" panose="020B0604020202020204" pitchFamily="34" charset="0"/>
              </a:rPr>
              <a:t>. </a:t>
            </a:r>
            <a:r>
              <a:rPr lang="en-US" altLang="ja-JP" sz="1400" i="1" dirty="0" smtClean="0">
                <a:latin typeface="Arial" panose="020B0604020202020204" pitchFamily="34" charset="0"/>
                <a:cs typeface="Arial" panose="020B0604020202020204" pitchFamily="34" charset="0"/>
              </a:rPr>
              <a:t>Incl. </a:t>
            </a:r>
            <a:r>
              <a:rPr lang="en-US" altLang="ja-JP" sz="1400" i="1" dirty="0" err="1" smtClean="0">
                <a:latin typeface="Arial" panose="020B0604020202020204" pitchFamily="34" charset="0"/>
                <a:cs typeface="Arial" panose="020B0604020202020204" pitchFamily="34" charset="0"/>
              </a:rPr>
              <a:t>Phenom</a:t>
            </a:r>
            <a:r>
              <a:rPr lang="en-US" altLang="ja-JP" sz="1400" i="1" dirty="0">
                <a:latin typeface="Arial" panose="020B0604020202020204" pitchFamily="34" charset="0"/>
                <a:cs typeface="Arial" panose="020B0604020202020204" pitchFamily="34" charset="0"/>
              </a:rPr>
              <a:t>. </a:t>
            </a:r>
            <a:r>
              <a:rPr lang="en-US" altLang="ja-JP" sz="1400" b="1" dirty="0" smtClean="0">
                <a:latin typeface="Arial" panose="020B0604020202020204" pitchFamily="34" charset="0"/>
                <a:cs typeface="Arial" panose="020B0604020202020204" pitchFamily="34" charset="0"/>
              </a:rPr>
              <a:t>1988</a:t>
            </a:r>
            <a:r>
              <a:rPr lang="en-US" altLang="ja-JP" sz="1400" dirty="0" smtClean="0">
                <a:latin typeface="Arial" panose="020B0604020202020204" pitchFamily="34" charset="0"/>
                <a:cs typeface="Arial" panose="020B0604020202020204" pitchFamily="34" charset="0"/>
              </a:rPr>
              <a:t>,</a:t>
            </a:r>
            <a:r>
              <a:rPr lang="en-US" altLang="ja-JP" sz="1400" i="1" dirty="0" smtClean="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6</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351–396. </a:t>
            </a:r>
          </a:p>
        </p:txBody>
      </p:sp>
      <p:sp>
        <p:nvSpPr>
          <p:cNvPr id="9" name="正方形/長方形 8"/>
          <p:cNvSpPr/>
          <p:nvPr/>
        </p:nvSpPr>
        <p:spPr>
          <a:xfrm>
            <a:off x="181472" y="4488603"/>
            <a:ext cx="9201558" cy="830997"/>
          </a:xfrm>
          <a:prstGeom prst="rect">
            <a:avLst/>
          </a:prstGeom>
        </p:spPr>
        <p:txBody>
          <a:bodyPr wrap="none">
            <a:spAutoFit/>
          </a:bodyPr>
          <a:lstStyle/>
          <a:p>
            <a:r>
              <a:rPr lang="en-US" altLang="ja-JP" sz="2400" b="1" dirty="0" smtClean="0">
                <a:latin typeface="Arial" pitchFamily="34" charset="0"/>
                <a:cs typeface="Arial" pitchFamily="34" charset="0"/>
              </a:rPr>
              <a:t>1988 : Lehn J.M. proposed the vital concept, </a:t>
            </a:r>
          </a:p>
          <a:p>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Supramolecular</a:t>
            </a:r>
            <a:r>
              <a:rPr lang="en-US" altLang="ja-JP" sz="2400" b="1" dirty="0" smtClean="0">
                <a:latin typeface="Arial" pitchFamily="34" charset="0"/>
                <a:cs typeface="Arial" pitchFamily="34" charset="0"/>
              </a:rPr>
              <a:t> chemistry”.</a:t>
            </a:r>
            <a:endParaRPr lang="en-US" altLang="ja-JP" sz="2400" b="1" dirty="0">
              <a:latin typeface="Arial" pitchFamily="34" charset="0"/>
              <a:cs typeface="Arial" pitchFamily="34" charset="0"/>
            </a:endParaRPr>
          </a:p>
        </p:txBody>
      </p:sp>
      <p:sp>
        <p:nvSpPr>
          <p:cNvPr id="10" name="正方形/長方形 9"/>
          <p:cNvSpPr/>
          <p:nvPr/>
        </p:nvSpPr>
        <p:spPr>
          <a:xfrm>
            <a:off x="3553466" y="3966839"/>
            <a:ext cx="5298759" cy="523220"/>
          </a:xfrm>
          <a:prstGeom prst="rect">
            <a:avLst/>
          </a:prstGeom>
        </p:spPr>
        <p:txBody>
          <a:bodyPr wrap="square">
            <a:spAutoFit/>
          </a:bodyPr>
          <a:lstStyle/>
          <a:p>
            <a:r>
              <a:rPr lang="en-US" altLang="ja-JP" sz="1400" dirty="0" smtClean="0">
                <a:latin typeface="Arial" panose="020B0604020202020204" pitchFamily="34" charset="0"/>
                <a:cs typeface="Arial" panose="020B0604020202020204" pitchFamily="34" charset="0"/>
              </a:rPr>
              <a:t>Cram</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D.J. </a:t>
            </a:r>
            <a:r>
              <a:rPr lang="en-US" altLang="ja-JP" sz="1400" i="1" dirty="0" smtClean="0">
                <a:latin typeface="Arial" panose="020B0604020202020204" pitchFamily="34" charset="0"/>
                <a:cs typeface="Arial" panose="020B0604020202020204" pitchFamily="34" charset="0"/>
              </a:rPr>
              <a:t>Angew</a:t>
            </a:r>
            <a:r>
              <a:rPr lang="en-US" altLang="ja-JP" sz="1400" i="1" dirty="0">
                <a:latin typeface="Arial" panose="020B0604020202020204" pitchFamily="34" charset="0"/>
                <a:cs typeface="Arial" panose="020B0604020202020204" pitchFamily="34" charset="0"/>
              </a:rPr>
              <a:t>. Chem. Int. Ed. Engl.</a:t>
            </a:r>
            <a:r>
              <a:rPr lang="en-US" altLang="ja-JP" sz="1400" dirty="0">
                <a:latin typeface="Arial" panose="020B0604020202020204" pitchFamily="34" charset="0"/>
                <a:cs typeface="Arial" panose="020B0604020202020204" pitchFamily="34" charset="0"/>
              </a:rPr>
              <a:t> </a:t>
            </a:r>
            <a:r>
              <a:rPr lang="en-US" altLang="ja-JP" sz="1400" b="1" dirty="0" smtClean="0">
                <a:latin typeface="Arial" panose="020B0604020202020204" pitchFamily="34" charset="0"/>
                <a:cs typeface="Arial" panose="020B0604020202020204" pitchFamily="34" charset="0"/>
              </a:rPr>
              <a:t>1988</a:t>
            </a:r>
            <a:r>
              <a:rPr lang="en-US" altLang="ja-JP" sz="1400" dirty="0" smtClean="0">
                <a:latin typeface="Arial" panose="020B0604020202020204" pitchFamily="34" charset="0"/>
                <a:cs typeface="Arial" panose="020B0604020202020204" pitchFamily="34" charset="0"/>
              </a:rPr>
              <a:t>, 27, 1009–1020.</a:t>
            </a:r>
            <a:endParaRPr lang="en-US" altLang="ja-JP" sz="1400" dirty="0">
              <a:latin typeface="Arial" panose="020B0604020202020204" pitchFamily="34" charset="0"/>
              <a:cs typeface="Arial" panose="020B0604020202020204" pitchFamily="34" charset="0"/>
            </a:endParaRPr>
          </a:p>
          <a:p>
            <a:r>
              <a:rPr lang="en-US" altLang="ja-JP" sz="1400" dirty="0" smtClean="0">
                <a:latin typeface="Arial" panose="020B0604020202020204" pitchFamily="34" charset="0"/>
                <a:cs typeface="Arial" panose="020B0604020202020204" pitchFamily="34" charset="0"/>
              </a:rPr>
              <a:t>Cram</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D.J</a:t>
            </a:r>
            <a:r>
              <a:rPr lang="en-US" altLang="ja-JP" sz="1400" i="1" dirty="0" smtClean="0">
                <a:latin typeface="Arial" panose="020B0604020202020204" pitchFamily="34" charset="0"/>
                <a:cs typeface="Arial" panose="020B0604020202020204" pitchFamily="34" charset="0"/>
              </a:rPr>
              <a:t>. </a:t>
            </a:r>
            <a:r>
              <a:rPr lang="fr-FR" altLang="ja-JP" sz="1400" i="1" dirty="0" smtClean="0">
                <a:latin typeface="Arial" panose="020B0604020202020204" pitchFamily="34" charset="0"/>
                <a:cs typeface="Arial" panose="020B0604020202020204" pitchFamily="34" charset="0"/>
              </a:rPr>
              <a:t>J</a:t>
            </a:r>
            <a:r>
              <a:rPr lang="fr-FR" altLang="ja-JP" sz="1400" i="1" dirty="0">
                <a:latin typeface="Arial" panose="020B0604020202020204" pitchFamily="34" charset="0"/>
                <a:cs typeface="Arial" panose="020B0604020202020204" pitchFamily="34" charset="0"/>
              </a:rPr>
              <a:t>. Incl. Phenom</a:t>
            </a:r>
            <a:r>
              <a:rPr lang="fr-FR" altLang="ja-JP" sz="1400" dirty="0">
                <a:latin typeface="Arial" panose="020B0604020202020204" pitchFamily="34" charset="0"/>
                <a:cs typeface="Arial" panose="020B0604020202020204" pitchFamily="34" charset="0"/>
              </a:rPr>
              <a:t>. </a:t>
            </a:r>
            <a:r>
              <a:rPr lang="fr-FR" altLang="ja-JP" sz="1400" dirty="0" smtClean="0">
                <a:latin typeface="Arial" panose="020B0604020202020204" pitchFamily="34" charset="0"/>
                <a:cs typeface="Arial" panose="020B0604020202020204" pitchFamily="34" charset="0"/>
              </a:rPr>
              <a:t>1988, 6</a:t>
            </a:r>
            <a:r>
              <a:rPr lang="fr-FR" altLang="ja-JP" sz="1400" dirty="0">
                <a:latin typeface="Arial" panose="020B0604020202020204" pitchFamily="34" charset="0"/>
                <a:cs typeface="Arial" panose="020B0604020202020204" pitchFamily="34" charset="0"/>
              </a:rPr>
              <a:t>, </a:t>
            </a:r>
            <a:r>
              <a:rPr lang="fr-FR" altLang="ja-JP" sz="1400" dirty="0" smtClean="0">
                <a:latin typeface="Arial" panose="020B0604020202020204" pitchFamily="34" charset="0"/>
                <a:cs typeface="Arial" panose="020B0604020202020204" pitchFamily="34" charset="0"/>
              </a:rPr>
              <a:t>397–413.</a:t>
            </a:r>
            <a:endParaRPr lang="ja-JP" altLang="en-US" sz="1400" dirty="0">
              <a:latin typeface="Arial" panose="020B0604020202020204" pitchFamily="34" charset="0"/>
              <a:cs typeface="Arial" panose="020B0604020202020204" pitchFamily="34" charset="0"/>
            </a:endParaRPr>
          </a:p>
        </p:txBody>
      </p:sp>
      <p:sp>
        <p:nvSpPr>
          <p:cNvPr id="11" name="正方形/長方形 10"/>
          <p:cNvSpPr/>
          <p:nvPr/>
        </p:nvSpPr>
        <p:spPr>
          <a:xfrm>
            <a:off x="181472" y="3137298"/>
            <a:ext cx="8874545" cy="830997"/>
          </a:xfrm>
          <a:prstGeom prst="rect">
            <a:avLst/>
          </a:prstGeom>
        </p:spPr>
        <p:txBody>
          <a:bodyPr wrap="none">
            <a:spAutoFit/>
          </a:bodyPr>
          <a:lstStyle/>
          <a:p>
            <a:r>
              <a:rPr lang="en-US" altLang="ja-JP" sz="2400" b="1" dirty="0" smtClean="0">
                <a:latin typeface="Arial" pitchFamily="34" charset="0"/>
                <a:cs typeface="Arial" pitchFamily="34" charset="0"/>
              </a:rPr>
              <a:t>1988 : Cram D.J. proposed the grand concept, </a:t>
            </a:r>
          </a:p>
          <a:p>
            <a:r>
              <a:rPr lang="ja-JP" altLang="en-US" sz="2400" b="1" dirty="0">
                <a:latin typeface="Arial" pitchFamily="34" charset="0"/>
                <a:cs typeface="Arial" pitchFamily="34" charset="0"/>
              </a:rPr>
              <a:t>　</a:t>
            </a:r>
            <a:r>
              <a:rPr lang="ja-JP" altLang="en-US" sz="2400" b="1" dirty="0" smtClean="0">
                <a:latin typeface="Arial" pitchFamily="34" charset="0"/>
                <a:cs typeface="Arial" pitchFamily="34" charset="0"/>
              </a:rPr>
              <a:t>　　　　　　　　　　　　　　　　　　　　　　　　　“</a:t>
            </a:r>
            <a:r>
              <a:rPr lang="en-US" altLang="ja-JP" sz="2400" b="1" dirty="0" smtClean="0">
                <a:latin typeface="Arial" pitchFamily="34" charset="0"/>
                <a:cs typeface="Arial" pitchFamily="34" charset="0"/>
              </a:rPr>
              <a:t>Host-gest chemistry”.</a:t>
            </a:r>
            <a:endParaRPr lang="en-US" altLang="ja-JP" sz="2400" b="1" dirty="0">
              <a:latin typeface="Arial" pitchFamily="34" charset="0"/>
              <a:cs typeface="Arial" pitchFamily="34" charset="0"/>
            </a:endParaRPr>
          </a:p>
        </p:txBody>
      </p:sp>
      <p:graphicFrame>
        <p:nvGraphicFramePr>
          <p:cNvPr id="12" name="オブジェクト 11"/>
          <p:cNvGraphicFramePr>
            <a:graphicFrameLocks noChangeAspect="1"/>
          </p:cNvGraphicFramePr>
          <p:nvPr>
            <p:extLst>
              <p:ext uri="{D42A27DB-BD31-4B8C-83A1-F6EECF244321}">
                <p14:modId xmlns:p14="http://schemas.microsoft.com/office/powerpoint/2010/main" val="3997500709"/>
              </p:ext>
            </p:extLst>
          </p:nvPr>
        </p:nvGraphicFramePr>
        <p:xfrm>
          <a:off x="1365533" y="2069028"/>
          <a:ext cx="1581961" cy="1039993"/>
        </p:xfrm>
        <a:graphic>
          <a:graphicData uri="http://schemas.openxmlformats.org/presentationml/2006/ole">
            <mc:AlternateContent xmlns:mc="http://schemas.openxmlformats.org/markup-compatibility/2006">
              <mc:Choice xmlns:v="urn:schemas-microsoft-com:vml" Requires="v">
                <p:oleObj spid="_x0000_s136421" name="CS ChemDraw Drawing" r:id="rId4" imgW="1531598" imgH="1013155" progId="ChemDraw.Document.6.0">
                  <p:embed/>
                </p:oleObj>
              </mc:Choice>
              <mc:Fallback>
                <p:oleObj name="CS ChemDraw Drawing" r:id="rId4" imgW="1531598" imgH="1013155" progId="ChemDraw.Document.6.0">
                  <p:embed/>
                  <p:pic>
                    <p:nvPicPr>
                      <p:cNvPr id="0" name=""/>
                      <p:cNvPicPr/>
                      <p:nvPr/>
                    </p:nvPicPr>
                    <p:blipFill>
                      <a:blip r:embed="rId5"/>
                      <a:stretch>
                        <a:fillRect/>
                      </a:stretch>
                    </p:blipFill>
                    <p:spPr>
                      <a:xfrm>
                        <a:off x="1365533" y="2069028"/>
                        <a:ext cx="1581961" cy="1039993"/>
                      </a:xfrm>
                      <a:prstGeom prst="rect">
                        <a:avLst/>
                      </a:prstGeom>
                    </p:spPr>
                  </p:pic>
                </p:oleObj>
              </mc:Fallback>
            </mc:AlternateContent>
          </a:graphicData>
        </a:graphic>
      </p:graphicFrame>
      <p:sp>
        <p:nvSpPr>
          <p:cNvPr id="14" name="正方形/長方形 13"/>
          <p:cNvSpPr/>
          <p:nvPr/>
        </p:nvSpPr>
        <p:spPr>
          <a:xfrm>
            <a:off x="181472" y="669946"/>
            <a:ext cx="8807783" cy="830997"/>
          </a:xfrm>
          <a:prstGeom prst="rect">
            <a:avLst/>
          </a:prstGeom>
        </p:spPr>
        <p:txBody>
          <a:bodyPr wrap="square">
            <a:spAutoFit/>
          </a:bodyPr>
          <a:lstStyle/>
          <a:p>
            <a:pPr>
              <a:buFont typeface="Wingdings" panose="05000000000000000000" pitchFamily="2" charset="2"/>
              <a:buChar char="l"/>
            </a:pPr>
            <a:r>
              <a:rPr lang="en-US" altLang="ja-JP" sz="2400" b="1" dirty="0" smtClean="0">
                <a:latin typeface="Arial" pitchFamily="34" charset="0"/>
                <a:cs typeface="Arial" pitchFamily="34" charset="0"/>
              </a:rPr>
              <a:t> Historical Backgrounds Related to the Development of</a:t>
            </a:r>
          </a:p>
          <a:p>
            <a:r>
              <a:rPr lang="en-US" altLang="ja-JP" sz="2400" b="1" dirty="0">
                <a:latin typeface="Arial" pitchFamily="34" charset="0"/>
                <a:cs typeface="Arial" pitchFamily="34" charset="0"/>
              </a:rPr>
              <a:t> </a:t>
            </a:r>
            <a:r>
              <a:rPr lang="en-US" altLang="ja-JP" sz="2400" b="1" dirty="0" smtClean="0">
                <a:latin typeface="Arial" pitchFamily="34" charset="0"/>
                <a:cs typeface="Arial" pitchFamily="34" charset="0"/>
              </a:rPr>
              <a:t> </a:t>
            </a:r>
            <a:r>
              <a:rPr lang="en-US" altLang="ja-JP" sz="1050" b="1" dirty="0" smtClean="0">
                <a:latin typeface="Arial" pitchFamily="34" charset="0"/>
                <a:cs typeface="Arial" pitchFamily="34" charset="0"/>
              </a:rPr>
              <a:t>  </a:t>
            </a:r>
            <a:r>
              <a:rPr lang="en-US" altLang="ja-JP" sz="2400" b="1" dirty="0" smtClean="0">
                <a:latin typeface="Arial" pitchFamily="34" charset="0"/>
                <a:cs typeface="Arial" pitchFamily="34" charset="0"/>
              </a:rPr>
              <a:t> Molecular Machines</a:t>
            </a:r>
            <a:endParaRPr lang="en-US" altLang="ja-JP" sz="2400" b="1" dirty="0">
              <a:latin typeface="Arial" pitchFamily="34" charset="0"/>
              <a:cs typeface="Arial" pitchFamily="34" charset="0"/>
            </a:endParaRPr>
          </a:p>
        </p:txBody>
      </p:sp>
      <p:sp>
        <p:nvSpPr>
          <p:cNvPr id="15" name="正方形/長方形 14"/>
          <p:cNvSpPr/>
          <p:nvPr/>
        </p:nvSpPr>
        <p:spPr>
          <a:xfrm>
            <a:off x="167440" y="5798159"/>
            <a:ext cx="8901404" cy="830997"/>
          </a:xfrm>
          <a:prstGeom prst="rect">
            <a:avLst/>
          </a:prstGeom>
        </p:spPr>
        <p:txBody>
          <a:bodyPr wrap="square">
            <a:spAutoFit/>
          </a:bodyPr>
          <a:lstStyle/>
          <a:p>
            <a:r>
              <a:rPr lang="en-US" altLang="ja-JP" sz="2400" b="1" dirty="0" smtClean="0">
                <a:latin typeface="Arial" pitchFamily="34" charset="0"/>
                <a:cs typeface="Arial" pitchFamily="34" charset="0"/>
              </a:rPr>
              <a:t>Their works enable combination of molecular components for the construction of  molecular machines. </a:t>
            </a:r>
            <a:endParaRPr lang="en-US" altLang="ja-JP" sz="2400" b="1" dirty="0">
              <a:latin typeface="Arial" pitchFamily="34" charset="0"/>
              <a:cs typeface="Arial" pitchFamily="34" charset="0"/>
            </a:endParaRPr>
          </a:p>
        </p:txBody>
      </p:sp>
      <p:sp>
        <p:nvSpPr>
          <p:cNvPr id="16" name="角丸四角形 15"/>
          <p:cNvSpPr/>
          <p:nvPr/>
        </p:nvSpPr>
        <p:spPr>
          <a:xfrm>
            <a:off x="181472" y="5798158"/>
            <a:ext cx="8654618" cy="8309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492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8542CCA-B510-4D6E-B9DE-67A8394A4F10}" type="slidenum">
              <a:rPr kumimoji="1" lang="ja-JP" altLang="en-US" smtClean="0"/>
              <a:t>30</a:t>
            </a:fld>
            <a:endParaRPr kumimoji="1" lang="ja-JP" altLang="en-US"/>
          </a:p>
        </p:txBody>
      </p:sp>
      <p:pic>
        <p:nvPicPr>
          <p:cNvPr id="5" name="Picture 2" descr="http://upload.wikimedia.org/wikipedia/commons/d/d0/Rotaxanes-synthesis-methods.png"/>
          <p:cNvPicPr>
            <a:picLocks noChangeAspect="1" noChangeArrowheads="1"/>
          </p:cNvPicPr>
          <p:nvPr/>
        </p:nvPicPr>
        <p:blipFill>
          <a:blip r:embed="rId3" cstate="print"/>
          <a:srcRect r="37168" b="79818"/>
          <a:stretch>
            <a:fillRect/>
          </a:stretch>
        </p:blipFill>
        <p:spPr bwMode="auto">
          <a:xfrm>
            <a:off x="1894260" y="1209544"/>
            <a:ext cx="4680520" cy="1224136"/>
          </a:xfrm>
          <a:prstGeom prst="rect">
            <a:avLst/>
          </a:prstGeom>
          <a:noFill/>
        </p:spPr>
      </p:pic>
      <p:pic>
        <p:nvPicPr>
          <p:cNvPr id="6" name="Picture 2" descr="http://upload.wikimedia.org/wikipedia/commons/d/d0/Rotaxanes-synthesis-methods.png"/>
          <p:cNvPicPr>
            <a:picLocks noChangeAspect="1" noChangeArrowheads="1"/>
          </p:cNvPicPr>
          <p:nvPr/>
        </p:nvPicPr>
        <p:blipFill>
          <a:blip r:embed="rId3" cstate="print"/>
          <a:srcRect t="46300" r="55534" b="27233"/>
          <a:stretch>
            <a:fillRect/>
          </a:stretch>
        </p:blipFill>
        <p:spPr bwMode="auto">
          <a:xfrm>
            <a:off x="1894260" y="4318588"/>
            <a:ext cx="3312368" cy="1605384"/>
          </a:xfrm>
          <a:prstGeom prst="rect">
            <a:avLst/>
          </a:prstGeom>
          <a:noFill/>
        </p:spPr>
      </p:pic>
      <p:pic>
        <p:nvPicPr>
          <p:cNvPr id="7" name="Picture 2" descr="http://upload.wikimedia.org/wikipedia/commons/d/d0/Rotaxanes-synthesis-methods.png"/>
          <p:cNvPicPr>
            <a:picLocks noChangeAspect="1" noChangeArrowheads="1"/>
          </p:cNvPicPr>
          <p:nvPr/>
        </p:nvPicPr>
        <p:blipFill>
          <a:blip r:embed="rId3" cstate="print"/>
          <a:srcRect t="20182" r="29435" b="53700"/>
          <a:stretch>
            <a:fillRect/>
          </a:stretch>
        </p:blipFill>
        <p:spPr bwMode="auto">
          <a:xfrm>
            <a:off x="1894260" y="2590396"/>
            <a:ext cx="5256584" cy="1584176"/>
          </a:xfrm>
          <a:prstGeom prst="rect">
            <a:avLst/>
          </a:prstGeom>
          <a:noFill/>
        </p:spPr>
      </p:pic>
      <p:sp>
        <p:nvSpPr>
          <p:cNvPr id="8"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rPr>
              <a:t>Rotaxane synthesis method</a:t>
            </a:r>
            <a:endParaRPr lang="en-AU" altLang="ja-JP" sz="2400" dirty="0">
              <a:solidFill>
                <a:schemeClr val="bg1"/>
              </a:solidFill>
            </a:endParaRPr>
          </a:p>
        </p:txBody>
      </p:sp>
    </p:spTree>
    <p:extLst>
      <p:ext uri="{BB962C8B-B14F-4D97-AF65-F5344CB8AC3E}">
        <p14:creationId xmlns:p14="http://schemas.microsoft.com/office/powerpoint/2010/main" val="2401544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endParaRPr lang="en-AU" sz="2400" dirty="0">
              <a:solidFill>
                <a:schemeClr val="bg1"/>
              </a:solidFill>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102808" y="816041"/>
            <a:ext cx="8938384" cy="5630934"/>
          </a:xfrm>
          <a:prstGeom prst="rect">
            <a:avLst/>
          </a:prstGeom>
        </p:spPr>
      </p:pic>
    </p:spTree>
    <p:extLst>
      <p:ext uri="{BB962C8B-B14F-4D97-AF65-F5344CB8AC3E}">
        <p14:creationId xmlns:p14="http://schemas.microsoft.com/office/powerpoint/2010/main" val="382535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7971" y="6472535"/>
            <a:ext cx="8948058" cy="307777"/>
          </a:xfrm>
          <a:prstGeom prst="rect">
            <a:avLst/>
          </a:prstGeom>
        </p:spPr>
        <p:txBody>
          <a:bodyPr wrap="square">
            <a:spAutoFit/>
          </a:bodyPr>
          <a:lstStyle/>
          <a:p>
            <a:pPr algn="ctr"/>
            <a:r>
              <a:rPr lang="en-AU" sz="1400" dirty="0">
                <a:latin typeface="Arial" panose="020B0604020202020204" pitchFamily="34" charset="0"/>
                <a:cs typeface="Arial" panose="020B0604020202020204" pitchFamily="34" charset="0"/>
              </a:rPr>
              <a:t>Kang, S. S.; </a:t>
            </a:r>
            <a:r>
              <a:rPr lang="en-AU" sz="1400" dirty="0" smtClean="0">
                <a:latin typeface="Arial" panose="020B0604020202020204" pitchFamily="34" charset="0"/>
                <a:cs typeface="Arial" panose="020B0604020202020204" pitchFamily="34" charset="0"/>
              </a:rPr>
              <a:t>Stoddart</a:t>
            </a:r>
            <a:r>
              <a:rPr lang="en-AU" sz="1400" dirty="0">
                <a:latin typeface="Arial" panose="020B0604020202020204" pitchFamily="34" charset="0"/>
                <a:cs typeface="Arial" panose="020B0604020202020204" pitchFamily="34" charset="0"/>
              </a:rPr>
              <a:t>, J</a:t>
            </a:r>
            <a:r>
              <a:rPr lang="en-AU" sz="1400" dirty="0" smtClean="0">
                <a:latin typeface="Arial" panose="020B0604020202020204" pitchFamily="34" charset="0"/>
                <a:cs typeface="Arial" panose="020B0604020202020204" pitchFamily="34" charset="0"/>
              </a:rPr>
              <a:t>. </a:t>
            </a:r>
            <a:r>
              <a:rPr lang="en-AU" sz="1400" dirty="0">
                <a:latin typeface="Arial" panose="020B0604020202020204" pitchFamily="34" charset="0"/>
                <a:cs typeface="Arial" panose="020B0604020202020204" pitchFamily="34" charset="0"/>
              </a:rPr>
              <a:t>F</a:t>
            </a:r>
            <a:r>
              <a:rPr lang="en-AU" sz="1400" dirty="0" smtClean="0">
                <a:latin typeface="Arial" panose="020B0604020202020204" pitchFamily="34" charset="0"/>
                <a:cs typeface="Arial" panose="020B0604020202020204" pitchFamily="34" charset="0"/>
              </a:rPr>
              <a:t>.</a:t>
            </a:r>
            <a:r>
              <a:rPr lang="en-AU"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et al.</a:t>
            </a:r>
            <a:r>
              <a:rPr lang="en-AU" sz="1400" dirty="0" smtClean="0">
                <a:latin typeface="Arial" panose="020B0604020202020204" pitchFamily="34" charset="0"/>
                <a:cs typeface="Arial" panose="020B0604020202020204" pitchFamily="34" charset="0"/>
              </a:rPr>
              <a:t> </a:t>
            </a:r>
            <a:r>
              <a:rPr lang="en-AU" sz="1400" i="1" dirty="0" smtClean="0">
                <a:latin typeface="Arial" panose="020B0604020202020204" pitchFamily="34" charset="0"/>
                <a:cs typeface="Arial" panose="020B0604020202020204" pitchFamily="34" charset="0"/>
              </a:rPr>
              <a:t>Chem. Eur. J.</a:t>
            </a:r>
            <a:r>
              <a:rPr lang="en-AU" sz="1400" dirty="0" smtClean="0">
                <a:latin typeface="Arial" panose="020B0604020202020204" pitchFamily="34" charset="0"/>
                <a:cs typeface="Arial" panose="020B0604020202020204" pitchFamily="34" charset="0"/>
              </a:rPr>
              <a:t> </a:t>
            </a:r>
            <a:r>
              <a:rPr lang="en-AU" sz="1400" b="1" dirty="0">
                <a:latin typeface="Arial" panose="020B0604020202020204" pitchFamily="34" charset="0"/>
                <a:cs typeface="Arial" panose="020B0604020202020204" pitchFamily="34" charset="0"/>
              </a:rPr>
              <a:t>2004</a:t>
            </a:r>
            <a:r>
              <a:rPr lang="en-AU" sz="1400" dirty="0">
                <a:latin typeface="Arial" panose="020B0604020202020204" pitchFamily="34" charset="0"/>
                <a:cs typeface="Arial" panose="020B0604020202020204" pitchFamily="34" charset="0"/>
              </a:rPr>
              <a:t>, </a:t>
            </a:r>
            <a:r>
              <a:rPr lang="en-AU" sz="1400" i="1" dirty="0">
                <a:latin typeface="Arial" panose="020B0604020202020204" pitchFamily="34" charset="0"/>
                <a:cs typeface="Arial" panose="020B0604020202020204" pitchFamily="34" charset="0"/>
              </a:rPr>
              <a:t>10</a:t>
            </a:r>
            <a:r>
              <a:rPr lang="en-AU" sz="1400" dirty="0">
                <a:latin typeface="Arial" panose="020B0604020202020204" pitchFamily="34" charset="0"/>
                <a:cs typeface="Arial" panose="020B0604020202020204" pitchFamily="34" charset="0"/>
              </a:rPr>
              <a:t>, </a:t>
            </a:r>
            <a:r>
              <a:rPr lang="en-AU" sz="1400" dirty="0" smtClean="0">
                <a:latin typeface="Arial" panose="020B0604020202020204" pitchFamily="34" charset="0"/>
                <a:cs typeface="Arial" panose="020B0604020202020204" pitchFamily="34" charset="0"/>
              </a:rPr>
              <a:t>2555–2564.</a:t>
            </a:r>
            <a:endParaRPr lang="en-AU" sz="1400" dirty="0">
              <a:latin typeface="Arial" panose="020B0604020202020204" pitchFamily="34" charset="0"/>
              <a:cs typeface="Arial" panose="020B06040202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505796817"/>
              </p:ext>
            </p:extLst>
          </p:nvPr>
        </p:nvGraphicFramePr>
        <p:xfrm>
          <a:off x="254000" y="1598613"/>
          <a:ext cx="8639175" cy="3109912"/>
        </p:xfrm>
        <a:graphic>
          <a:graphicData uri="http://schemas.openxmlformats.org/presentationml/2006/ole">
            <mc:AlternateContent xmlns:mc="http://schemas.openxmlformats.org/markup-compatibility/2006">
              <mc:Choice xmlns:v="urn:schemas-microsoft-com:vml" Requires="v">
                <p:oleObj spid="_x0000_s120089" name="CS ChemDraw Drawing" r:id="rId4" imgW="8638939" imgH="3109874" progId="ChemDraw.Document.6.0">
                  <p:embed/>
                </p:oleObj>
              </mc:Choice>
              <mc:Fallback>
                <p:oleObj name="CS ChemDraw Drawing" r:id="rId4" imgW="8638939" imgH="3109874" progId="ChemDraw.Document.6.0">
                  <p:embed/>
                  <p:pic>
                    <p:nvPicPr>
                      <p:cNvPr id="0" name=""/>
                      <p:cNvPicPr/>
                      <p:nvPr/>
                    </p:nvPicPr>
                    <p:blipFill>
                      <a:blip r:embed="rId5"/>
                      <a:stretch>
                        <a:fillRect/>
                      </a:stretch>
                    </p:blipFill>
                    <p:spPr>
                      <a:xfrm>
                        <a:off x="254000" y="1598613"/>
                        <a:ext cx="8639175" cy="3109912"/>
                      </a:xfrm>
                      <a:prstGeom prst="rect">
                        <a:avLst/>
                      </a:prstGeom>
                    </p:spPr>
                  </p:pic>
                </p:oleObj>
              </mc:Fallback>
            </mc:AlternateContent>
          </a:graphicData>
        </a:graphic>
      </p:graphicFrame>
      <p:sp>
        <p:nvSpPr>
          <p:cNvPr id="23" name="Rectangle 22"/>
          <p:cNvSpPr/>
          <p:nvPr/>
        </p:nvSpPr>
        <p:spPr>
          <a:xfrm>
            <a:off x="9141" y="4912256"/>
            <a:ext cx="2228495" cy="1066959"/>
          </a:xfrm>
          <a:prstGeom prst="rect">
            <a:avLst/>
          </a:prstGeom>
        </p:spPr>
        <p:txBody>
          <a:bodyPr wrap="none">
            <a:spAutoFit/>
          </a:bodyPr>
          <a:lstStyle/>
          <a:p>
            <a:pPr algn="ctr" fontAlgn="ctr"/>
            <a:r>
              <a:rPr lang="el-GR" sz="1600" dirty="0">
                <a:latin typeface="Arial" panose="020B0604020202020204" pitchFamily="34" charset="0"/>
                <a:cs typeface="Arial" panose="020B0604020202020204" pitchFamily="34" charset="0"/>
              </a:rPr>
              <a:t>Δ</a:t>
            </a:r>
            <a:r>
              <a:rPr lang="en-AU" sz="1600" i="1" dirty="0">
                <a:latin typeface="Arial" panose="020B0604020202020204" pitchFamily="34" charset="0"/>
                <a:cs typeface="Arial" panose="020B0604020202020204" pitchFamily="34" charset="0"/>
              </a:rPr>
              <a:t>G</a:t>
            </a:r>
            <a:r>
              <a:rPr lang="en-AU" sz="1600" baseline="30000" dirty="0">
                <a:latin typeface="Arial" panose="020B0604020202020204" pitchFamily="34" charset="0"/>
                <a:cs typeface="Arial" panose="020B0604020202020204" pitchFamily="34" charset="0"/>
              </a:rPr>
              <a:t>‡</a:t>
            </a:r>
            <a:r>
              <a:rPr lang="en-AU" sz="1600" baseline="-25000" dirty="0">
                <a:latin typeface="Arial" panose="020B0604020202020204" pitchFamily="34" charset="0"/>
                <a:cs typeface="Arial" panose="020B0604020202020204" pitchFamily="34" charset="0"/>
              </a:rPr>
              <a:t>300</a:t>
            </a:r>
            <a:r>
              <a:rPr lang="en-AU" sz="1600" dirty="0">
                <a:latin typeface="Arial" panose="020B0604020202020204" pitchFamily="34" charset="0"/>
                <a:cs typeface="Arial" panose="020B0604020202020204" pitchFamily="34" charset="0"/>
              </a:rPr>
              <a:t> = 64.8 </a:t>
            </a:r>
            <a:r>
              <a:rPr lang="en-AU" sz="1600" dirty="0" smtClean="0">
                <a:latin typeface="Arial" panose="020B0604020202020204" pitchFamily="34" charset="0"/>
                <a:cs typeface="Arial" panose="020B0604020202020204" pitchFamily="34" charset="0"/>
              </a:rPr>
              <a:t>kJmol</a:t>
            </a:r>
            <a:r>
              <a:rPr lang="en-AU" sz="1600" baseline="30000" dirty="0" smtClean="0">
                <a:latin typeface="Arial" panose="020B0604020202020204" pitchFamily="34" charset="0"/>
                <a:cs typeface="Arial" panose="020B0604020202020204" pitchFamily="34" charset="0"/>
              </a:rPr>
              <a:t>-1</a:t>
            </a:r>
            <a:endParaRPr lang="en-AU" sz="1600" baseline="30000" dirty="0">
              <a:latin typeface="Arial" panose="020B0604020202020204" pitchFamily="34" charset="0"/>
              <a:cs typeface="Arial" panose="020B0604020202020204" pitchFamily="34" charset="0"/>
            </a:endParaRPr>
          </a:p>
          <a:p>
            <a:pPr algn="ctr" fontAlgn="ctr"/>
            <a:endParaRPr lang="en-AU" sz="800" i="1" dirty="0" smtClean="0">
              <a:latin typeface="Arial" panose="020B0604020202020204" pitchFamily="34" charset="0"/>
              <a:cs typeface="Arial" panose="020B0604020202020204" pitchFamily="34" charset="0"/>
            </a:endParaRPr>
          </a:p>
          <a:p>
            <a:pPr algn="ctr" fontAlgn="ctr"/>
            <a:r>
              <a:rPr lang="el-GR" sz="1600" dirty="0" smtClean="0">
                <a:latin typeface="Arial" panose="020B0604020202020204" pitchFamily="34" charset="0"/>
                <a:cs typeface="Arial" panose="020B0604020202020204" pitchFamily="34" charset="0"/>
              </a:rPr>
              <a:t>Δ</a:t>
            </a:r>
            <a:r>
              <a:rPr lang="en-AU" sz="1600" i="1" dirty="0">
                <a:latin typeface="Arial" panose="020B0604020202020204" pitchFamily="34" charset="0"/>
                <a:cs typeface="Arial" panose="020B0604020202020204" pitchFamily="34" charset="0"/>
              </a:rPr>
              <a:t>H</a:t>
            </a:r>
            <a:r>
              <a:rPr lang="en-AU" sz="1600" baseline="30000" dirty="0" smtClean="0">
                <a:latin typeface="Arial" panose="020B0604020202020204" pitchFamily="34" charset="0"/>
                <a:cs typeface="Arial" panose="020B0604020202020204" pitchFamily="34" charset="0"/>
              </a:rPr>
              <a:t>‡ </a:t>
            </a:r>
            <a:r>
              <a:rPr lang="en-AU" sz="1600" dirty="0" smtClean="0">
                <a:latin typeface="Arial" panose="020B0604020202020204" pitchFamily="34" charset="0"/>
                <a:cs typeface="Arial" panose="020B0604020202020204" pitchFamily="34" charset="0"/>
              </a:rPr>
              <a:t>= 53.1</a:t>
            </a:r>
            <a:r>
              <a:rPr lang="en-AU" sz="1600" baseline="30000" dirty="0" smtClean="0">
                <a:latin typeface="Arial" panose="020B0604020202020204" pitchFamily="34" charset="0"/>
                <a:cs typeface="Arial" panose="020B0604020202020204" pitchFamily="34" charset="0"/>
              </a:rPr>
              <a:t> </a:t>
            </a:r>
            <a:r>
              <a:rPr lang="en-AU" sz="1600" dirty="0" smtClean="0">
                <a:latin typeface="Arial" panose="020B0604020202020204" pitchFamily="34" charset="0"/>
                <a:cs typeface="Arial" panose="020B0604020202020204" pitchFamily="34" charset="0"/>
              </a:rPr>
              <a:t>kJmol</a:t>
            </a:r>
            <a:r>
              <a:rPr lang="en-AU" sz="1600" baseline="30000" dirty="0" smtClean="0">
                <a:latin typeface="Arial" panose="020B0604020202020204" pitchFamily="34" charset="0"/>
                <a:cs typeface="Arial" panose="020B0604020202020204" pitchFamily="34" charset="0"/>
              </a:rPr>
              <a:t>-1</a:t>
            </a:r>
          </a:p>
          <a:p>
            <a:pPr algn="ctr" fontAlgn="ctr"/>
            <a:endParaRPr lang="en-AU" sz="800" baseline="30000" dirty="0" smtClean="0">
              <a:latin typeface="Arial" panose="020B0604020202020204" pitchFamily="34" charset="0"/>
              <a:cs typeface="Arial" panose="020B0604020202020204" pitchFamily="34" charset="0"/>
            </a:endParaRPr>
          </a:p>
          <a:p>
            <a:pPr algn="ctr" fontAlgn="ctr"/>
            <a:r>
              <a:rPr lang="el-GR" sz="1600" b="1" dirty="0">
                <a:latin typeface="Arial" panose="020B0604020202020204" pitchFamily="34" charset="0"/>
                <a:cs typeface="Arial" panose="020B0604020202020204" pitchFamily="34" charset="0"/>
              </a:rPr>
              <a:t>Δ</a:t>
            </a:r>
            <a:r>
              <a:rPr lang="en-AU" sz="1600" b="1" i="1" dirty="0">
                <a:latin typeface="Arial" panose="020B0604020202020204" pitchFamily="34" charset="0"/>
                <a:cs typeface="Arial" panose="020B0604020202020204" pitchFamily="34" charset="0"/>
              </a:rPr>
              <a:t>S</a:t>
            </a:r>
            <a:r>
              <a:rPr lang="en-AU" sz="1600" b="1" baseline="30000" dirty="0">
                <a:latin typeface="Arial" panose="020B0604020202020204" pitchFamily="34" charset="0"/>
                <a:cs typeface="Arial" panose="020B0604020202020204" pitchFamily="34" charset="0"/>
              </a:rPr>
              <a:t>‡</a:t>
            </a:r>
            <a:r>
              <a:rPr lang="en-AU" sz="1600" b="1" dirty="0">
                <a:latin typeface="Arial" panose="020B0604020202020204" pitchFamily="34" charset="0"/>
                <a:cs typeface="Arial" panose="020B0604020202020204" pitchFamily="34" charset="0"/>
              </a:rPr>
              <a:t> </a:t>
            </a:r>
            <a:r>
              <a:rPr lang="en-AU" sz="1600" b="1" dirty="0" smtClean="0">
                <a:latin typeface="Arial" panose="020B0604020202020204" pitchFamily="34" charset="0"/>
                <a:cs typeface="Arial" panose="020B0604020202020204" pitchFamily="34" charset="0"/>
              </a:rPr>
              <a:t>= </a:t>
            </a:r>
            <a:r>
              <a:rPr lang="en-AU" altLang="ja-JP" sz="1600" dirty="0">
                <a:latin typeface="Arial" panose="020B0604020202020204" pitchFamily="34" charset="0"/>
                <a:cs typeface="Arial" panose="020B0604020202020204" pitchFamily="34" charset="0"/>
              </a:rPr>
              <a:t>−</a:t>
            </a:r>
            <a:r>
              <a:rPr lang="en-AU" sz="1600" b="1" dirty="0" smtClean="0">
                <a:latin typeface="Arial" panose="020B0604020202020204" pitchFamily="34" charset="0"/>
                <a:cs typeface="Arial" panose="020B0604020202020204" pitchFamily="34" charset="0"/>
              </a:rPr>
              <a:t>38.9 JK</a:t>
            </a:r>
            <a:r>
              <a:rPr lang="en-AU" sz="1600" b="1" baseline="30000" dirty="0" smtClean="0">
                <a:latin typeface="Arial" panose="020B0604020202020204" pitchFamily="34" charset="0"/>
                <a:cs typeface="Arial" panose="020B0604020202020204" pitchFamily="34" charset="0"/>
              </a:rPr>
              <a:t>-1</a:t>
            </a:r>
            <a:r>
              <a:rPr lang="en-AU" sz="1600" b="1" dirty="0" smtClean="0">
                <a:latin typeface="Arial" panose="020B0604020202020204" pitchFamily="34" charset="0"/>
                <a:cs typeface="Arial" panose="020B0604020202020204" pitchFamily="34" charset="0"/>
              </a:rPr>
              <a:t>mol</a:t>
            </a:r>
            <a:r>
              <a:rPr lang="en-AU" sz="1600" b="1" baseline="30000" dirty="0" smtClean="0">
                <a:latin typeface="Arial" panose="020B0604020202020204" pitchFamily="34" charset="0"/>
                <a:cs typeface="Arial" panose="020B0604020202020204" pitchFamily="34" charset="0"/>
              </a:rPr>
              <a:t>-1</a:t>
            </a:r>
          </a:p>
        </p:txBody>
      </p:sp>
      <p:sp>
        <p:nvSpPr>
          <p:cNvPr id="25" name="Rectangle 24"/>
          <p:cNvSpPr/>
          <p:nvPr/>
        </p:nvSpPr>
        <p:spPr>
          <a:xfrm>
            <a:off x="2708120" y="4912256"/>
            <a:ext cx="2170787" cy="1066959"/>
          </a:xfrm>
          <a:prstGeom prst="rect">
            <a:avLst/>
          </a:prstGeom>
        </p:spPr>
        <p:txBody>
          <a:bodyPr wrap="none">
            <a:spAutoFit/>
          </a:bodyPr>
          <a:lstStyle/>
          <a:p>
            <a:pPr lvl="0" algn="ctr" fontAlgn="ctr"/>
            <a:r>
              <a:rPr lang="el-GR" sz="1600" dirty="0">
                <a:solidFill>
                  <a:prstClr val="black"/>
                </a:solidFill>
                <a:latin typeface="Arial" panose="020B0604020202020204" pitchFamily="34" charset="0"/>
                <a:cs typeface="Arial" panose="020B0604020202020204" pitchFamily="34" charset="0"/>
              </a:rPr>
              <a:t>Δ</a:t>
            </a:r>
            <a:r>
              <a:rPr lang="en-AU" sz="1600" i="1" dirty="0">
                <a:solidFill>
                  <a:prstClr val="black"/>
                </a:solidFill>
                <a:latin typeface="Arial" panose="020B0604020202020204" pitchFamily="34" charset="0"/>
                <a:cs typeface="Arial" panose="020B0604020202020204" pitchFamily="34" charset="0"/>
              </a:rPr>
              <a:t>G</a:t>
            </a:r>
            <a:r>
              <a:rPr lang="en-AU" sz="1600" baseline="30000" dirty="0">
                <a:solidFill>
                  <a:prstClr val="black"/>
                </a:solidFill>
                <a:latin typeface="Arial" panose="020B0604020202020204" pitchFamily="34" charset="0"/>
                <a:cs typeface="Arial" panose="020B0604020202020204" pitchFamily="34" charset="0"/>
              </a:rPr>
              <a:t>‡</a:t>
            </a:r>
            <a:r>
              <a:rPr lang="en-AU" sz="1600" baseline="-25000" dirty="0">
                <a:solidFill>
                  <a:prstClr val="black"/>
                </a:solidFill>
                <a:latin typeface="Arial" panose="020B0604020202020204" pitchFamily="34" charset="0"/>
                <a:cs typeface="Arial" panose="020B0604020202020204" pitchFamily="34" charset="0"/>
              </a:rPr>
              <a:t>300</a:t>
            </a:r>
            <a:r>
              <a:rPr lang="en-AU" sz="1600" dirty="0">
                <a:solidFill>
                  <a:prstClr val="black"/>
                </a:solidFill>
                <a:latin typeface="Arial" panose="020B0604020202020204" pitchFamily="34" charset="0"/>
                <a:cs typeface="Arial" panose="020B0604020202020204" pitchFamily="34" charset="0"/>
              </a:rPr>
              <a:t> = 64.7 kJmol</a:t>
            </a:r>
            <a:r>
              <a:rPr lang="en-AU" sz="1600" baseline="30000" dirty="0">
                <a:solidFill>
                  <a:prstClr val="black"/>
                </a:solidFill>
                <a:latin typeface="Arial" panose="020B0604020202020204" pitchFamily="34" charset="0"/>
                <a:cs typeface="Arial" panose="020B0604020202020204" pitchFamily="34" charset="0"/>
              </a:rPr>
              <a:t>-1</a:t>
            </a:r>
          </a:p>
          <a:p>
            <a:pPr algn="ctr" fontAlgn="ctr"/>
            <a:endParaRPr lang="en-AU" sz="800" i="1" dirty="0" smtClean="0">
              <a:latin typeface="Arial" panose="020B0604020202020204" pitchFamily="34" charset="0"/>
              <a:cs typeface="Arial" panose="020B0604020202020204" pitchFamily="34" charset="0"/>
            </a:endParaRPr>
          </a:p>
          <a:p>
            <a:pPr algn="ctr" fontAlgn="ctr"/>
            <a:r>
              <a:rPr lang="el-GR" sz="1600" dirty="0" smtClean="0">
                <a:latin typeface="Arial" panose="020B0604020202020204" pitchFamily="34" charset="0"/>
                <a:cs typeface="Arial" panose="020B0604020202020204" pitchFamily="34" charset="0"/>
              </a:rPr>
              <a:t>Δ</a:t>
            </a:r>
            <a:r>
              <a:rPr lang="en-AU" sz="1600" i="1" dirty="0" smtClean="0">
                <a:latin typeface="Arial" panose="020B0604020202020204" pitchFamily="34" charset="0"/>
                <a:cs typeface="Arial" panose="020B0604020202020204" pitchFamily="34" charset="0"/>
              </a:rPr>
              <a:t>H</a:t>
            </a:r>
            <a:r>
              <a:rPr lang="en-AU" sz="1600" baseline="30000" dirty="0" smtClean="0">
                <a:latin typeface="Arial" panose="020B0604020202020204" pitchFamily="34" charset="0"/>
                <a:cs typeface="Arial" panose="020B0604020202020204" pitchFamily="34" charset="0"/>
              </a:rPr>
              <a:t>‡ </a:t>
            </a:r>
            <a:r>
              <a:rPr lang="en-AU" sz="1600" dirty="0" smtClean="0">
                <a:latin typeface="Arial" panose="020B0604020202020204" pitchFamily="34" charset="0"/>
                <a:cs typeface="Arial" panose="020B0604020202020204" pitchFamily="34" charset="0"/>
              </a:rPr>
              <a:t>= 60.7 kJmol</a:t>
            </a:r>
            <a:r>
              <a:rPr lang="en-AU" sz="1600" baseline="30000" dirty="0" smtClean="0">
                <a:latin typeface="Arial" panose="020B0604020202020204" pitchFamily="34" charset="0"/>
                <a:cs typeface="Arial" panose="020B0604020202020204" pitchFamily="34" charset="0"/>
              </a:rPr>
              <a:t>-1</a:t>
            </a:r>
          </a:p>
          <a:p>
            <a:pPr algn="ctr" fontAlgn="ctr"/>
            <a:endParaRPr lang="en-AU" sz="800" baseline="30000" dirty="0" smtClean="0">
              <a:latin typeface="Arial" panose="020B0604020202020204" pitchFamily="34" charset="0"/>
              <a:cs typeface="Arial" panose="020B0604020202020204" pitchFamily="34" charset="0"/>
            </a:endParaRPr>
          </a:p>
          <a:p>
            <a:pPr lvl="0" algn="ctr" fontAlgn="ctr"/>
            <a:r>
              <a:rPr lang="el-GR" sz="1600" dirty="0" smtClean="0">
                <a:latin typeface="Arial" panose="020B0604020202020204" pitchFamily="34" charset="0"/>
                <a:cs typeface="Arial" panose="020B0604020202020204" pitchFamily="34" charset="0"/>
              </a:rPr>
              <a:t>Δ</a:t>
            </a:r>
            <a:r>
              <a:rPr lang="en-AU" sz="1600" i="1" dirty="0" smtClean="0">
                <a:latin typeface="Arial" panose="020B0604020202020204" pitchFamily="34" charset="0"/>
                <a:cs typeface="Arial" panose="020B0604020202020204" pitchFamily="34" charset="0"/>
              </a:rPr>
              <a:t>S</a:t>
            </a:r>
            <a:r>
              <a:rPr lang="en-AU" sz="1600" baseline="30000" dirty="0" smtClean="0">
                <a:latin typeface="Arial" panose="020B0604020202020204" pitchFamily="34" charset="0"/>
                <a:cs typeface="Arial" panose="020B0604020202020204" pitchFamily="34" charset="0"/>
              </a:rPr>
              <a:t>‡</a:t>
            </a:r>
            <a:r>
              <a:rPr lang="en-AU" sz="1600" dirty="0" smtClean="0">
                <a:latin typeface="Arial" panose="020B0604020202020204" pitchFamily="34" charset="0"/>
                <a:cs typeface="Arial" panose="020B0604020202020204" pitchFamily="34" charset="0"/>
              </a:rPr>
              <a:t> = </a:t>
            </a:r>
            <a:r>
              <a:rPr lang="en-AU" altLang="ja-JP" sz="1600" dirty="0">
                <a:latin typeface="Arial" panose="020B0604020202020204" pitchFamily="34" charset="0"/>
                <a:cs typeface="Arial" panose="020B0604020202020204" pitchFamily="34" charset="0"/>
              </a:rPr>
              <a:t>−</a:t>
            </a:r>
            <a:r>
              <a:rPr lang="en-AU" sz="1600" dirty="0" smtClean="0">
                <a:latin typeface="Arial" panose="020B0604020202020204" pitchFamily="34" charset="0"/>
                <a:cs typeface="Arial" panose="020B0604020202020204" pitchFamily="34" charset="0"/>
              </a:rPr>
              <a:t>13.4 JK</a:t>
            </a:r>
            <a:r>
              <a:rPr lang="en-AU" sz="1600" baseline="30000" dirty="0" smtClean="0">
                <a:latin typeface="Arial" panose="020B0604020202020204" pitchFamily="34" charset="0"/>
                <a:cs typeface="Arial" panose="020B0604020202020204" pitchFamily="34" charset="0"/>
              </a:rPr>
              <a:t>-1</a:t>
            </a:r>
            <a:r>
              <a:rPr lang="en-AU" sz="1600" dirty="0" smtClean="0">
                <a:latin typeface="Arial" panose="020B0604020202020204" pitchFamily="34" charset="0"/>
                <a:cs typeface="Arial" panose="020B0604020202020204" pitchFamily="34" charset="0"/>
              </a:rPr>
              <a:t>mol</a:t>
            </a:r>
            <a:r>
              <a:rPr lang="en-AU" sz="1600" baseline="30000" dirty="0" smtClean="0">
                <a:latin typeface="Arial" panose="020B0604020202020204" pitchFamily="34" charset="0"/>
                <a:cs typeface="Arial" panose="020B0604020202020204" pitchFamily="34" charset="0"/>
              </a:rPr>
              <a:t>-1</a:t>
            </a:r>
          </a:p>
        </p:txBody>
      </p:sp>
      <p:sp>
        <p:nvSpPr>
          <p:cNvPr id="26" name="Rectangle 25"/>
          <p:cNvSpPr/>
          <p:nvPr/>
        </p:nvSpPr>
        <p:spPr>
          <a:xfrm>
            <a:off x="6154705" y="4912256"/>
            <a:ext cx="2170787" cy="1066959"/>
          </a:xfrm>
          <a:prstGeom prst="rect">
            <a:avLst/>
          </a:prstGeom>
        </p:spPr>
        <p:txBody>
          <a:bodyPr wrap="none">
            <a:spAutoFit/>
          </a:bodyPr>
          <a:lstStyle/>
          <a:p>
            <a:pPr lvl="0" algn="ctr" fontAlgn="ctr"/>
            <a:r>
              <a:rPr lang="el-GR" sz="1600" dirty="0">
                <a:solidFill>
                  <a:prstClr val="black"/>
                </a:solidFill>
                <a:latin typeface="Arial" panose="020B0604020202020204" pitchFamily="34" charset="0"/>
                <a:cs typeface="Arial" panose="020B0604020202020204" pitchFamily="34" charset="0"/>
              </a:rPr>
              <a:t>Δ</a:t>
            </a:r>
            <a:r>
              <a:rPr lang="en-AU" sz="1600" i="1" dirty="0">
                <a:solidFill>
                  <a:prstClr val="black"/>
                </a:solidFill>
                <a:latin typeface="Arial" panose="020B0604020202020204" pitchFamily="34" charset="0"/>
                <a:cs typeface="Arial" panose="020B0604020202020204" pitchFamily="34" charset="0"/>
              </a:rPr>
              <a:t>G</a:t>
            </a:r>
            <a:r>
              <a:rPr lang="en-AU" sz="1600" baseline="30000" dirty="0">
                <a:solidFill>
                  <a:prstClr val="black"/>
                </a:solidFill>
                <a:latin typeface="Arial" panose="020B0604020202020204" pitchFamily="34" charset="0"/>
                <a:cs typeface="Arial" panose="020B0604020202020204" pitchFamily="34" charset="0"/>
              </a:rPr>
              <a:t>‡</a:t>
            </a:r>
            <a:r>
              <a:rPr lang="en-AU" sz="1600" baseline="-25000" dirty="0">
                <a:solidFill>
                  <a:prstClr val="black"/>
                </a:solidFill>
                <a:latin typeface="Arial" panose="020B0604020202020204" pitchFamily="34" charset="0"/>
                <a:cs typeface="Arial" panose="020B0604020202020204" pitchFamily="34" charset="0"/>
              </a:rPr>
              <a:t>300</a:t>
            </a:r>
            <a:r>
              <a:rPr lang="en-AU" sz="1600" dirty="0">
                <a:solidFill>
                  <a:prstClr val="black"/>
                </a:solidFill>
                <a:latin typeface="Arial" panose="020B0604020202020204" pitchFamily="34" charset="0"/>
                <a:cs typeface="Arial" panose="020B0604020202020204" pitchFamily="34" charset="0"/>
              </a:rPr>
              <a:t> = 62.9 kJmol</a:t>
            </a:r>
            <a:r>
              <a:rPr lang="en-AU" sz="1600" baseline="30000" dirty="0">
                <a:solidFill>
                  <a:prstClr val="black"/>
                </a:solidFill>
                <a:latin typeface="Arial" panose="020B0604020202020204" pitchFamily="34" charset="0"/>
                <a:cs typeface="Arial" panose="020B0604020202020204" pitchFamily="34" charset="0"/>
              </a:rPr>
              <a:t>-1</a:t>
            </a:r>
          </a:p>
          <a:p>
            <a:pPr algn="ctr" fontAlgn="ctr"/>
            <a:endParaRPr lang="en-AU" sz="800" i="1" dirty="0" smtClean="0">
              <a:latin typeface="Arial" panose="020B0604020202020204" pitchFamily="34" charset="0"/>
              <a:cs typeface="Arial" panose="020B0604020202020204" pitchFamily="34" charset="0"/>
            </a:endParaRPr>
          </a:p>
          <a:p>
            <a:pPr algn="ctr" fontAlgn="ctr"/>
            <a:r>
              <a:rPr lang="el-GR" sz="1600" dirty="0" smtClean="0">
                <a:latin typeface="Arial" panose="020B0604020202020204" pitchFamily="34" charset="0"/>
                <a:cs typeface="Arial" panose="020B0604020202020204" pitchFamily="34" charset="0"/>
              </a:rPr>
              <a:t>Δ</a:t>
            </a:r>
            <a:r>
              <a:rPr lang="en-AU" sz="1600" i="1" dirty="0">
                <a:latin typeface="Arial" panose="020B0604020202020204" pitchFamily="34" charset="0"/>
                <a:cs typeface="Arial" panose="020B0604020202020204" pitchFamily="34" charset="0"/>
              </a:rPr>
              <a:t>H</a:t>
            </a:r>
            <a:r>
              <a:rPr lang="en-AU" sz="1600" baseline="30000" dirty="0" smtClean="0">
                <a:latin typeface="Arial" panose="020B0604020202020204" pitchFamily="34" charset="0"/>
                <a:cs typeface="Arial" panose="020B0604020202020204" pitchFamily="34" charset="0"/>
              </a:rPr>
              <a:t>‡ </a:t>
            </a:r>
            <a:r>
              <a:rPr lang="en-AU" sz="1600" dirty="0" smtClean="0">
                <a:latin typeface="Arial" panose="020B0604020202020204" pitchFamily="34" charset="0"/>
                <a:cs typeface="Arial" panose="020B0604020202020204" pitchFamily="34" charset="0"/>
              </a:rPr>
              <a:t>= 56.9</a:t>
            </a:r>
            <a:r>
              <a:rPr lang="en-AU" sz="1600" baseline="30000" dirty="0" smtClean="0">
                <a:latin typeface="Arial" panose="020B0604020202020204" pitchFamily="34" charset="0"/>
                <a:cs typeface="Arial" panose="020B0604020202020204" pitchFamily="34" charset="0"/>
              </a:rPr>
              <a:t> </a:t>
            </a:r>
            <a:r>
              <a:rPr lang="en-AU" sz="1600" dirty="0" smtClean="0">
                <a:latin typeface="Arial" panose="020B0604020202020204" pitchFamily="34" charset="0"/>
                <a:cs typeface="Arial" panose="020B0604020202020204" pitchFamily="34" charset="0"/>
              </a:rPr>
              <a:t>kJmol</a:t>
            </a:r>
            <a:r>
              <a:rPr lang="en-AU" sz="1600" baseline="30000" dirty="0" smtClean="0">
                <a:latin typeface="Arial" panose="020B0604020202020204" pitchFamily="34" charset="0"/>
                <a:cs typeface="Arial" panose="020B0604020202020204" pitchFamily="34" charset="0"/>
              </a:rPr>
              <a:t>-1</a:t>
            </a:r>
          </a:p>
          <a:p>
            <a:pPr algn="ctr" fontAlgn="ctr"/>
            <a:endParaRPr lang="en-AU" sz="800" baseline="30000" dirty="0" smtClean="0">
              <a:latin typeface="Arial" panose="020B0604020202020204" pitchFamily="34" charset="0"/>
              <a:cs typeface="Arial" panose="020B0604020202020204" pitchFamily="34" charset="0"/>
            </a:endParaRPr>
          </a:p>
          <a:p>
            <a:pPr algn="ctr" fontAlgn="ctr"/>
            <a:r>
              <a:rPr lang="el-GR" sz="1600" dirty="0">
                <a:latin typeface="Arial" panose="020B0604020202020204" pitchFamily="34" charset="0"/>
                <a:cs typeface="Arial" panose="020B0604020202020204" pitchFamily="34" charset="0"/>
              </a:rPr>
              <a:t>Δ</a:t>
            </a:r>
            <a:r>
              <a:rPr lang="en-AU" sz="1600" i="1" dirty="0">
                <a:latin typeface="Arial" panose="020B0604020202020204" pitchFamily="34" charset="0"/>
                <a:cs typeface="Arial" panose="020B0604020202020204" pitchFamily="34" charset="0"/>
              </a:rPr>
              <a:t>S</a:t>
            </a:r>
            <a:r>
              <a:rPr lang="en-AU" sz="1600" baseline="30000" dirty="0">
                <a:latin typeface="Arial" panose="020B0604020202020204" pitchFamily="34" charset="0"/>
                <a:cs typeface="Arial" panose="020B0604020202020204" pitchFamily="34" charset="0"/>
              </a:rPr>
              <a:t>‡</a:t>
            </a:r>
            <a:r>
              <a:rPr lang="en-AU" sz="1600" dirty="0">
                <a:latin typeface="Arial" panose="020B0604020202020204" pitchFamily="34" charset="0"/>
                <a:cs typeface="Arial" panose="020B0604020202020204" pitchFamily="34" charset="0"/>
              </a:rPr>
              <a:t> </a:t>
            </a:r>
            <a:r>
              <a:rPr lang="en-AU" sz="1600" dirty="0" smtClean="0">
                <a:latin typeface="Arial" panose="020B0604020202020204" pitchFamily="34" charset="0"/>
                <a:cs typeface="Arial" panose="020B0604020202020204" pitchFamily="34" charset="0"/>
              </a:rPr>
              <a:t>= </a:t>
            </a:r>
            <a:r>
              <a:rPr lang="en-AU" altLang="ja-JP" sz="1600" dirty="0">
                <a:latin typeface="Arial" panose="020B0604020202020204" pitchFamily="34" charset="0"/>
                <a:cs typeface="Arial" panose="020B0604020202020204" pitchFamily="34" charset="0"/>
              </a:rPr>
              <a:t>−</a:t>
            </a:r>
            <a:r>
              <a:rPr lang="en-AU" sz="1600" dirty="0" smtClean="0">
                <a:latin typeface="Arial" panose="020B0604020202020204" pitchFamily="34" charset="0"/>
                <a:cs typeface="Arial" panose="020B0604020202020204" pitchFamily="34" charset="0"/>
              </a:rPr>
              <a:t>20.1 JK</a:t>
            </a:r>
            <a:r>
              <a:rPr lang="en-AU" sz="1600" baseline="30000" dirty="0" smtClean="0">
                <a:latin typeface="Arial" panose="020B0604020202020204" pitchFamily="34" charset="0"/>
                <a:cs typeface="Arial" panose="020B0604020202020204" pitchFamily="34" charset="0"/>
              </a:rPr>
              <a:t>-1</a:t>
            </a:r>
            <a:r>
              <a:rPr lang="en-AU" sz="1600" dirty="0" smtClean="0">
                <a:latin typeface="Arial" panose="020B0604020202020204" pitchFamily="34" charset="0"/>
                <a:cs typeface="Arial" panose="020B0604020202020204" pitchFamily="34" charset="0"/>
              </a:rPr>
              <a:t>mol</a:t>
            </a:r>
            <a:r>
              <a:rPr lang="en-AU" sz="1600" baseline="30000" dirty="0" smtClean="0">
                <a:latin typeface="Arial" panose="020B0604020202020204" pitchFamily="34" charset="0"/>
                <a:cs typeface="Arial" panose="020B0604020202020204" pitchFamily="34" charset="0"/>
              </a:rPr>
              <a:t>-1</a:t>
            </a:r>
          </a:p>
        </p:txBody>
      </p:sp>
      <p:cxnSp>
        <p:nvCxnSpPr>
          <p:cNvPr id="10" name="Straight Connector 9"/>
          <p:cNvCxnSpPr/>
          <p:nvPr/>
        </p:nvCxnSpPr>
        <p:spPr>
          <a:xfrm>
            <a:off x="2233252" y="4229100"/>
            <a:ext cx="0" cy="1734726"/>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469214" y="4229100"/>
            <a:ext cx="0" cy="1734726"/>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1"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latin typeface="Arial" panose="020B0604020202020204" pitchFamily="34" charset="0"/>
                <a:cs typeface="Arial" panose="020B0604020202020204" pitchFamily="34" charset="0"/>
              </a:rPr>
              <a:t>Introduction -Example of Shuttling Dynamics-</a:t>
            </a:r>
            <a:endParaRPr lang="en-AU" sz="2400" dirty="0">
              <a:solidFill>
                <a:schemeClr val="bg1"/>
              </a:solidFill>
              <a:latin typeface="Arial" panose="020B0604020202020204" pitchFamily="34" charset="0"/>
              <a:cs typeface="Arial" panose="020B0604020202020204" pitchFamily="34" charset="0"/>
            </a:endParaRPr>
          </a:p>
        </p:txBody>
      </p:sp>
      <p:sp>
        <p:nvSpPr>
          <p:cNvPr id="2" name="正方形/長方形 1"/>
          <p:cNvSpPr/>
          <p:nvPr/>
        </p:nvSpPr>
        <p:spPr>
          <a:xfrm>
            <a:off x="3113908" y="787997"/>
            <a:ext cx="2775119" cy="369332"/>
          </a:xfrm>
          <a:prstGeom prst="rect">
            <a:avLst/>
          </a:prstGeom>
        </p:spPr>
        <p:txBody>
          <a:bodyPr wrap="none">
            <a:spAutoFit/>
          </a:bodyPr>
          <a:lstStyle/>
          <a:p>
            <a:r>
              <a:rPr lang="en-AU" altLang="ja-JP" dirty="0" smtClean="0">
                <a:latin typeface="Arial" panose="020B0604020202020204" pitchFamily="34" charset="0"/>
                <a:cs typeface="Arial" panose="020B0604020202020204" pitchFamily="34" charset="0"/>
              </a:rPr>
              <a:t>Stoddart </a:t>
            </a:r>
            <a:r>
              <a:rPr lang="en-AU" altLang="ja-JP" dirty="0">
                <a:latin typeface="Arial" panose="020B0604020202020204" pitchFamily="34" charset="0"/>
                <a:cs typeface="Arial" panose="020B0604020202020204" pitchFamily="34" charset="0"/>
              </a:rPr>
              <a:t>and </a:t>
            </a:r>
            <a:r>
              <a:rPr lang="en-AU" altLang="ja-JP" dirty="0" smtClean="0">
                <a:latin typeface="Arial" panose="020B0604020202020204" pitchFamily="34" charset="0"/>
                <a:cs typeface="Arial" panose="020B0604020202020204" pitchFamily="34" charset="0"/>
              </a:rPr>
              <a:t>co-workers</a:t>
            </a:r>
            <a:endParaRPr lang="ja-JP" altLang="en-US" dirty="0"/>
          </a:p>
        </p:txBody>
      </p:sp>
      <p:sp>
        <p:nvSpPr>
          <p:cNvPr id="3" name="正方形/長方形 2"/>
          <p:cNvSpPr/>
          <p:nvPr/>
        </p:nvSpPr>
        <p:spPr>
          <a:xfrm>
            <a:off x="7739261" y="6032415"/>
            <a:ext cx="1306768" cy="307777"/>
          </a:xfrm>
          <a:prstGeom prst="rect">
            <a:avLst/>
          </a:prstGeom>
        </p:spPr>
        <p:txBody>
          <a:bodyPr wrap="none">
            <a:spAutoFit/>
          </a:bodyPr>
          <a:lstStyle/>
          <a:p>
            <a:pPr algn="ctr" fontAlgn="ctr"/>
            <a:r>
              <a:rPr lang="en-AU" altLang="ja-JP" sz="1400" dirty="0" smtClean="0">
                <a:latin typeface="Arial" panose="020B0604020202020204" pitchFamily="34" charset="0"/>
                <a:cs typeface="Arial" panose="020B0604020202020204" pitchFamily="34" charset="0"/>
              </a:rPr>
              <a:t>In CD</a:t>
            </a:r>
            <a:r>
              <a:rPr lang="en-AU" altLang="ja-JP" sz="1400" baseline="-25000" dirty="0" smtClean="0">
                <a:latin typeface="Arial" panose="020B0604020202020204" pitchFamily="34" charset="0"/>
                <a:cs typeface="Arial" panose="020B0604020202020204" pitchFamily="34" charset="0"/>
              </a:rPr>
              <a:t>3</a:t>
            </a:r>
            <a:r>
              <a:rPr lang="en-AU" altLang="ja-JP" sz="1400" dirty="0" smtClean="0">
                <a:latin typeface="Arial" panose="020B0604020202020204" pitchFamily="34" charset="0"/>
                <a:cs typeface="Arial" panose="020B0604020202020204" pitchFamily="34" charset="0"/>
              </a:rPr>
              <a:t>COCD</a:t>
            </a:r>
            <a:r>
              <a:rPr lang="en-AU" altLang="ja-JP" sz="1400" baseline="-25000" dirty="0" smtClean="0">
                <a:latin typeface="Arial" panose="020B0604020202020204" pitchFamily="34" charset="0"/>
                <a:cs typeface="Arial" panose="020B0604020202020204" pitchFamily="34" charset="0"/>
              </a:rPr>
              <a:t>3</a:t>
            </a:r>
            <a:endParaRPr lang="en-AU" altLang="ja-JP" sz="14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761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45" y="554913"/>
            <a:ext cx="6299200" cy="3086100"/>
          </a:xfrm>
          <a:prstGeom prst="rect">
            <a:avLst/>
          </a:prstGeom>
        </p:spPr>
      </p:pic>
      <p:sp>
        <p:nvSpPr>
          <p:cNvPr id="17"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endParaRPr lang="en-AU" sz="2400" dirty="0">
              <a:solidFill>
                <a:schemeClr val="bg1"/>
              </a:solidFill>
              <a:latin typeface="Arial" panose="020B0604020202020204" pitchFamily="34" charset="0"/>
              <a:cs typeface="Arial" panose="020B0604020202020204" pitchFamily="34" charset="0"/>
            </a:endParaRPr>
          </a:p>
        </p:txBody>
      </p:sp>
      <p:sp>
        <p:nvSpPr>
          <p:cNvPr id="18" name="スライド番号プレースホルダー 1"/>
          <p:cNvSpPr>
            <a:spLocks noGrp="1"/>
          </p:cNvSpPr>
          <p:nvPr>
            <p:ph type="sldNum" sz="quarter" idx="12"/>
          </p:nvPr>
        </p:nvSpPr>
        <p:spPr>
          <a:xfrm>
            <a:off x="7086600" y="6491165"/>
            <a:ext cx="2057400" cy="365125"/>
          </a:xfrm>
        </p:spPr>
        <p:txBody>
          <a:bodyPr/>
          <a:lstStyle/>
          <a:p>
            <a:fld id="{48542CCA-B510-4D6E-B9DE-67A8394A4F10}" type="slidenum">
              <a:rPr kumimoji="1" lang="ja-JP" altLang="en-US" smtClean="0"/>
              <a:t>33</a:t>
            </a:fld>
            <a:endParaRPr kumimoji="1" lang="ja-JP" altLang="en-US"/>
          </a:p>
        </p:txBody>
      </p:sp>
      <p:grpSp>
        <p:nvGrpSpPr>
          <p:cNvPr id="19" name="グループ化 18"/>
          <p:cNvGrpSpPr/>
          <p:nvPr/>
        </p:nvGrpSpPr>
        <p:grpSpPr>
          <a:xfrm>
            <a:off x="3721100" y="5630067"/>
            <a:ext cx="5526549" cy="1428382"/>
            <a:chOff x="3769319" y="4809075"/>
            <a:chExt cx="5129130" cy="1428382"/>
          </a:xfrm>
        </p:grpSpPr>
        <p:sp>
          <p:nvSpPr>
            <p:cNvPr id="20" name="正方形/長方形 19"/>
            <p:cNvSpPr/>
            <p:nvPr/>
          </p:nvSpPr>
          <p:spPr>
            <a:xfrm>
              <a:off x="6435982" y="4809075"/>
              <a:ext cx="449943" cy="452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769319" y="5714237"/>
              <a:ext cx="5129130" cy="523220"/>
            </a:xfrm>
            <a:prstGeom prst="rect">
              <a:avLst/>
            </a:prstGeom>
          </p:spPr>
          <p:txBody>
            <a:bodyPr wrap="square">
              <a:spAutoFit/>
            </a:bodyPr>
            <a:lstStyle/>
            <a:p>
              <a:r>
                <a:rPr lang="en-US" altLang="ja-JP" sz="1400" dirty="0" smtClean="0"/>
                <a:t>Gunbas</a:t>
              </a:r>
              <a:r>
                <a:rPr lang="en-US" altLang="ja-JP" sz="1400" dirty="0"/>
                <a:t>, D. D.; </a:t>
              </a:r>
              <a:r>
                <a:rPr lang="en-US" altLang="ja-JP" sz="1400" dirty="0" err="1"/>
                <a:t>Brouwer</a:t>
              </a:r>
              <a:r>
                <a:rPr lang="en-US" altLang="ja-JP" sz="1400" dirty="0"/>
                <a:t>, A. </a:t>
              </a:r>
              <a:r>
                <a:rPr lang="en-US" altLang="ja-JP" sz="1400" dirty="0" smtClean="0"/>
                <a:t>M. </a:t>
              </a:r>
              <a:r>
                <a:rPr lang="en-US" altLang="ja-JP" sz="1400" i="1" dirty="0" smtClean="0"/>
                <a:t>J. Org. Chem. </a:t>
              </a:r>
              <a:r>
                <a:rPr lang="en-US" altLang="ja-JP" sz="1400" b="1" dirty="0" smtClean="0"/>
                <a:t>2012</a:t>
              </a:r>
              <a:r>
                <a:rPr lang="en-US" altLang="ja-JP" sz="1400" b="1" dirty="0"/>
                <a:t>,</a:t>
              </a:r>
              <a:r>
                <a:rPr lang="en-US" altLang="ja-JP" sz="1400" dirty="0"/>
                <a:t> </a:t>
              </a:r>
              <a:r>
                <a:rPr lang="en-US" altLang="ja-JP" sz="1400" i="1" dirty="0"/>
                <a:t>77</a:t>
              </a:r>
              <a:r>
                <a:rPr lang="en-US" altLang="ja-JP" sz="1400" dirty="0"/>
                <a:t> (13), 5724-5735.</a:t>
              </a:r>
              <a:endParaRPr lang="ja-JP" altLang="en-US" sz="1400" dirty="0"/>
            </a:p>
          </p:txBody>
        </p:sp>
      </p:grpSp>
      <p:sp>
        <p:nvSpPr>
          <p:cNvPr id="24" name="正方形/長方形 23"/>
          <p:cNvSpPr/>
          <p:nvPr/>
        </p:nvSpPr>
        <p:spPr>
          <a:xfrm>
            <a:off x="6608152" y="4535569"/>
            <a:ext cx="321652"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2989772" y="1314363"/>
            <a:ext cx="1582228" cy="369332"/>
          </a:xfrm>
          <a:prstGeom prst="rect">
            <a:avLst/>
          </a:prstGeom>
        </p:spPr>
        <p:txBody>
          <a:bodyPr wrap="none">
            <a:spAutoFit/>
          </a:bodyPr>
          <a:lstStyle/>
          <a:p>
            <a:r>
              <a:rPr lang="en-US" altLang="ja-JP" dirty="0" smtClean="0"/>
              <a:t>Flexible Spacer</a:t>
            </a:r>
            <a:endParaRPr lang="ja-JP" altLang="en-US" dirty="0"/>
          </a:p>
        </p:txBody>
      </p:sp>
      <p:pic>
        <p:nvPicPr>
          <p:cNvPr id="28" name="図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300" y="3510057"/>
            <a:ext cx="6489700" cy="2870200"/>
          </a:xfrm>
          <a:prstGeom prst="rect">
            <a:avLst/>
          </a:prstGeom>
        </p:spPr>
      </p:pic>
      <p:sp>
        <p:nvSpPr>
          <p:cNvPr id="29" name="正方形/長方形 28"/>
          <p:cNvSpPr/>
          <p:nvPr/>
        </p:nvSpPr>
        <p:spPr>
          <a:xfrm>
            <a:off x="5361380" y="4296029"/>
            <a:ext cx="1330814" cy="369332"/>
          </a:xfrm>
          <a:prstGeom prst="rect">
            <a:avLst/>
          </a:prstGeom>
        </p:spPr>
        <p:txBody>
          <a:bodyPr wrap="none">
            <a:spAutoFit/>
          </a:bodyPr>
          <a:lstStyle/>
          <a:p>
            <a:r>
              <a:rPr lang="en-US" altLang="ja-JP" dirty="0" smtClean="0"/>
              <a:t>Rigid Spacer</a:t>
            </a:r>
            <a:endParaRPr lang="ja-JP" altLang="en-US" dirty="0"/>
          </a:p>
        </p:txBody>
      </p:sp>
      <p:sp>
        <p:nvSpPr>
          <p:cNvPr id="30" name="角丸四角形 29"/>
          <p:cNvSpPr/>
          <p:nvPr/>
        </p:nvSpPr>
        <p:spPr>
          <a:xfrm rot="21158676">
            <a:off x="2258070" y="1431971"/>
            <a:ext cx="45719" cy="174623"/>
          </a:xfrm>
          <a:prstGeom prst="roundRect">
            <a:avLst/>
          </a:prstGeom>
          <a:solidFill>
            <a:srgbClr val="FF33CC">
              <a:alpha val="1000"/>
            </a:srgbClr>
          </a:solidFill>
          <a:ln>
            <a:solidFill>
              <a:srgbClr val="FF33CC"/>
            </a:solidFill>
          </a:ln>
          <a:effectLst>
            <a:glow rad="101600">
              <a:srgbClr val="FF8F8F">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rot="18537082">
            <a:off x="1834395" y="2386720"/>
            <a:ext cx="93430" cy="215355"/>
          </a:xfrm>
          <a:prstGeom prst="roundRect">
            <a:avLst/>
          </a:prstGeom>
          <a:solidFill>
            <a:srgbClr val="FF33CC">
              <a:alpha val="1000"/>
            </a:srgbClr>
          </a:solidFill>
          <a:ln>
            <a:solidFill>
              <a:srgbClr val="FF33CC"/>
            </a:solidFill>
          </a:ln>
          <a:effectLst>
            <a:glow rad="101600">
              <a:srgbClr val="FF8F8F">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endParaRPr>
          </a:p>
        </p:txBody>
      </p:sp>
      <p:sp>
        <p:nvSpPr>
          <p:cNvPr id="33" name="角丸四角形 32"/>
          <p:cNvSpPr/>
          <p:nvPr/>
        </p:nvSpPr>
        <p:spPr>
          <a:xfrm rot="18537082">
            <a:off x="2077934" y="2342718"/>
            <a:ext cx="90060" cy="101526"/>
          </a:xfrm>
          <a:prstGeom prst="roundRect">
            <a:avLst/>
          </a:prstGeom>
          <a:solidFill>
            <a:srgbClr val="FF33CC">
              <a:alpha val="1000"/>
            </a:srgbClr>
          </a:solidFill>
          <a:ln>
            <a:solidFill>
              <a:srgbClr val="FF33CC"/>
            </a:solidFill>
          </a:ln>
          <a:effectLst>
            <a:glow rad="101600">
              <a:srgbClr val="FF8F8F">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a:xfrm rot="19366214">
            <a:off x="4207073" y="5297429"/>
            <a:ext cx="52337" cy="310363"/>
          </a:xfrm>
          <a:prstGeom prst="roundRect">
            <a:avLst/>
          </a:prstGeom>
          <a:solidFill>
            <a:srgbClr val="FF33CC">
              <a:alpha val="1000"/>
            </a:srgbClr>
          </a:solidFill>
          <a:ln>
            <a:solidFill>
              <a:srgbClr val="FF33CC"/>
            </a:solidFill>
          </a:ln>
          <a:effectLst>
            <a:glow rad="101600">
              <a:srgbClr val="FF8F8F">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rot="20020546">
            <a:off x="4573230" y="4431901"/>
            <a:ext cx="101525" cy="133079"/>
          </a:xfrm>
          <a:prstGeom prst="roundRect">
            <a:avLst/>
          </a:prstGeom>
          <a:solidFill>
            <a:srgbClr val="FF33CC">
              <a:alpha val="1000"/>
            </a:srgbClr>
          </a:solidFill>
          <a:ln>
            <a:solidFill>
              <a:srgbClr val="FF33CC"/>
            </a:solidFill>
          </a:ln>
          <a:effectLst>
            <a:glow rad="101600">
              <a:srgbClr val="FF8F8F">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rot="20020546">
            <a:off x="4372208" y="5246681"/>
            <a:ext cx="101525" cy="133079"/>
          </a:xfrm>
          <a:prstGeom prst="roundRect">
            <a:avLst/>
          </a:prstGeom>
          <a:solidFill>
            <a:srgbClr val="FF33CC">
              <a:alpha val="1000"/>
            </a:srgbClr>
          </a:solidFill>
          <a:ln>
            <a:solidFill>
              <a:srgbClr val="FF33CC"/>
            </a:solidFill>
          </a:ln>
          <a:effectLst>
            <a:glow rad="101600">
              <a:srgbClr val="FF8F8F">
                <a:alpha val="60000"/>
              </a:srgb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0685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8542CCA-B510-4D6E-B9DE-67A8394A4F10}" type="slidenum">
              <a:rPr lang="ja-JP" altLang="en-US" smtClean="0">
                <a:solidFill>
                  <a:prstClr val="black">
                    <a:tint val="75000"/>
                  </a:prstClr>
                </a:solidFill>
              </a:rPr>
              <a:pPr/>
              <a:t>34</a:t>
            </a:fld>
            <a:endParaRPr lang="ja-JP" altLang="en-US">
              <a:solidFill>
                <a:prstClr val="black">
                  <a:tint val="75000"/>
                </a:prstClr>
              </a:solidFill>
            </a:endParaRPr>
          </a:p>
        </p:txBody>
      </p:sp>
    </p:spTree>
    <p:extLst>
      <p:ext uri="{BB962C8B-B14F-4D97-AF65-F5344CB8AC3E}">
        <p14:creationId xmlns:p14="http://schemas.microsoft.com/office/powerpoint/2010/main" val="39281750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a:solidFill>
                  <a:schemeClr val="bg1"/>
                </a:solidFill>
                <a:latin typeface="Arial" panose="020B0604020202020204" pitchFamily="34" charset="0"/>
                <a:cs typeface="Arial" panose="020B0604020202020204" pitchFamily="34" charset="0"/>
              </a:rPr>
              <a:t>MY Work</a:t>
            </a:r>
          </a:p>
        </p:txBody>
      </p:sp>
      <p:sp>
        <p:nvSpPr>
          <p:cNvPr id="2" name="正方形/長方形 1"/>
          <p:cNvSpPr/>
          <p:nvPr/>
        </p:nvSpPr>
        <p:spPr>
          <a:xfrm>
            <a:off x="2561185" y="2954697"/>
            <a:ext cx="3617208" cy="369332"/>
          </a:xfrm>
          <a:prstGeom prst="rect">
            <a:avLst/>
          </a:prstGeom>
        </p:spPr>
        <p:txBody>
          <a:bodyPr wrap="none">
            <a:spAutoFit/>
          </a:bodyPr>
          <a:lstStyle/>
          <a:p>
            <a:pPr algn="ctr"/>
            <a:r>
              <a:rPr lang="en-AU" altLang="ja-JP" dirty="0" smtClean="0">
                <a:solidFill>
                  <a:schemeClr val="bg1"/>
                </a:solidFill>
              </a:rPr>
              <a:t>Line Shape Analyses and Eyring Plots</a:t>
            </a:r>
            <a:endParaRPr lang="en-AU" altLang="ja-JP" dirty="0">
              <a:solidFill>
                <a:schemeClr val="bg1"/>
              </a:solidFill>
            </a:endParaRPr>
          </a:p>
        </p:txBody>
      </p:sp>
      <p:sp>
        <p:nvSpPr>
          <p:cNvPr id="7" name="Rectangle 4"/>
          <p:cNvSpPr>
            <a:spLocks noChangeArrowheads="1"/>
          </p:cNvSpPr>
          <p:nvPr/>
        </p:nvSpPr>
        <p:spPr bwMode="auto">
          <a:xfrm>
            <a:off x="1664208" y="2831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1" name="Rectangle 53"/>
          <p:cNvSpPr>
            <a:spLocks noChangeArrowheads="1"/>
          </p:cNvSpPr>
          <p:nvPr/>
        </p:nvSpPr>
        <p:spPr bwMode="auto">
          <a:xfrm>
            <a:off x="1923453" y="242755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36" name="正方形/長方形 35"/>
          <p:cNvSpPr/>
          <p:nvPr/>
        </p:nvSpPr>
        <p:spPr>
          <a:xfrm>
            <a:off x="4363888" y="3321628"/>
            <a:ext cx="4577901" cy="1055807"/>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sp>
        <p:nvSpPr>
          <p:cNvPr id="37" name="正方形/長方形 36"/>
          <p:cNvSpPr/>
          <p:nvPr/>
        </p:nvSpPr>
        <p:spPr>
          <a:xfrm>
            <a:off x="4363888" y="2167330"/>
            <a:ext cx="4577901" cy="1237637"/>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FF0066"/>
              </a:solidFill>
            </a:endParaRPr>
          </a:p>
        </p:txBody>
      </p:sp>
      <p:sp>
        <p:nvSpPr>
          <p:cNvPr id="35" name="正方形/長方形 34"/>
          <p:cNvSpPr/>
          <p:nvPr/>
        </p:nvSpPr>
        <p:spPr>
          <a:xfrm>
            <a:off x="375830" y="2154133"/>
            <a:ext cx="3988057" cy="1254392"/>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sp>
        <p:nvSpPr>
          <p:cNvPr id="33" name="正方形/長方形 32"/>
          <p:cNvSpPr/>
          <p:nvPr/>
        </p:nvSpPr>
        <p:spPr>
          <a:xfrm>
            <a:off x="375831" y="3407747"/>
            <a:ext cx="3988056" cy="966908"/>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sp>
        <p:nvSpPr>
          <p:cNvPr id="20" name="テキスト ボックス 19"/>
          <p:cNvSpPr txBox="1"/>
          <p:nvPr/>
        </p:nvSpPr>
        <p:spPr>
          <a:xfrm>
            <a:off x="0" y="2039888"/>
            <a:ext cx="638757" cy="646331"/>
          </a:xfrm>
          <a:prstGeom prst="rect">
            <a:avLst/>
          </a:prstGeom>
          <a:noFill/>
        </p:spPr>
        <p:txBody>
          <a:bodyPr wrap="square" rtlCol="0">
            <a:spAutoFit/>
          </a:bodyPr>
          <a:lstStyle/>
          <a:p>
            <a:r>
              <a:rPr lang="en-US" altLang="ja-JP" b="1" i="1" dirty="0" smtClean="0"/>
              <a:t>E</a:t>
            </a:r>
            <a:endParaRPr lang="en-AU" altLang="ja-JP" b="1" i="1" dirty="0"/>
          </a:p>
          <a:p>
            <a:endParaRPr kumimoji="1" lang="ja-JP" altLang="en-US" dirty="0"/>
          </a:p>
        </p:txBody>
      </p:sp>
      <p:sp>
        <p:nvSpPr>
          <p:cNvPr id="32" name="テキスト ボックス 31"/>
          <p:cNvSpPr txBox="1"/>
          <p:nvPr/>
        </p:nvSpPr>
        <p:spPr>
          <a:xfrm>
            <a:off x="2018267" y="4493622"/>
            <a:ext cx="5428653" cy="369332"/>
          </a:xfrm>
          <a:prstGeom prst="rect">
            <a:avLst/>
          </a:prstGeom>
          <a:noFill/>
        </p:spPr>
        <p:txBody>
          <a:bodyPr wrap="square" rtlCol="0">
            <a:spAutoFit/>
          </a:bodyPr>
          <a:lstStyle/>
          <a:p>
            <a:r>
              <a:rPr lang="en-US" altLang="ja-JP" b="1" i="1" dirty="0" smtClean="0"/>
              <a:t>Position of interlocked ring along the vector of the axle  </a:t>
            </a:r>
            <a:endParaRPr lang="en-AU" altLang="ja-JP" b="1" i="1" dirty="0"/>
          </a:p>
        </p:txBody>
      </p:sp>
      <p:sp>
        <p:nvSpPr>
          <p:cNvPr id="40" name="テキスト ボックス 39"/>
          <p:cNvSpPr txBox="1"/>
          <p:nvPr/>
        </p:nvSpPr>
        <p:spPr>
          <a:xfrm>
            <a:off x="2866426" y="3606464"/>
            <a:ext cx="2051188" cy="369332"/>
          </a:xfrm>
          <a:prstGeom prst="rect">
            <a:avLst/>
          </a:prstGeom>
          <a:noFill/>
        </p:spPr>
        <p:txBody>
          <a:bodyPr wrap="square" rtlCol="0">
            <a:spAutoFit/>
          </a:bodyPr>
          <a:lstStyle/>
          <a:p>
            <a:r>
              <a:rPr lang="en-US" altLang="ja-JP" b="1" dirty="0" err="1" smtClean="0">
                <a:solidFill>
                  <a:srgbClr val="FF0000"/>
                </a:solidFill>
                <a:latin typeface="Arial" panose="020B0604020202020204" pitchFamily="34" charset="0"/>
                <a:cs typeface="Arial" panose="020B0604020202020204" pitchFamily="34" charset="0"/>
              </a:rPr>
              <a:t>Δ</a:t>
            </a:r>
            <a:r>
              <a:rPr lang="en-US" altLang="ja-JP" b="1" i="1" dirty="0" err="1" smtClean="0">
                <a:solidFill>
                  <a:srgbClr val="FF0000"/>
                </a:solidFill>
                <a:latin typeface="Arial" panose="020B0604020202020204" pitchFamily="34" charset="0"/>
                <a:cs typeface="Arial" panose="020B0604020202020204" pitchFamily="34" charset="0"/>
              </a:rPr>
              <a:t>S</a:t>
            </a:r>
            <a:r>
              <a:rPr lang="en-US" altLang="ja-JP" b="1" baseline="30000" dirty="0" err="1" smtClean="0">
                <a:solidFill>
                  <a:srgbClr val="FF0000"/>
                </a:solidFill>
                <a:latin typeface="Arial" panose="020B0604020202020204" pitchFamily="34" charset="0"/>
                <a:cs typeface="Arial" panose="020B0604020202020204" pitchFamily="34" charset="0"/>
              </a:rPr>
              <a:t>‡</a:t>
            </a:r>
            <a:r>
              <a:rPr lang="en-US" altLang="ja-JP" b="1" baseline="-25000" dirty="0" err="1" smtClean="0">
                <a:solidFill>
                  <a:srgbClr val="FF0000"/>
                </a:solidFill>
                <a:latin typeface="Arial" panose="020B0604020202020204" pitchFamily="34" charset="0"/>
                <a:cs typeface="Arial" panose="020B0604020202020204" pitchFamily="34" charset="0"/>
              </a:rPr>
              <a:t>short</a:t>
            </a:r>
            <a:r>
              <a:rPr lang="en-US" altLang="ja-JP" b="1" baseline="-25000" dirty="0" smtClean="0">
                <a:solidFill>
                  <a:srgbClr val="FF0000"/>
                </a:solidFill>
                <a:latin typeface="Arial" panose="020B0604020202020204" pitchFamily="34" charset="0"/>
                <a:cs typeface="Arial" panose="020B0604020202020204" pitchFamily="34" charset="0"/>
              </a:rPr>
              <a:t> </a:t>
            </a:r>
            <a:r>
              <a:rPr lang="en-US" altLang="ja-JP" b="1" dirty="0" smtClean="0">
                <a:solidFill>
                  <a:srgbClr val="FF0000"/>
                </a:solidFill>
                <a:latin typeface="Arial" panose="020B0604020202020204" pitchFamily="34" charset="0"/>
                <a:cs typeface="Arial" panose="020B0604020202020204" pitchFamily="34" charset="0"/>
              </a:rPr>
              <a:t>= </a:t>
            </a:r>
            <a:r>
              <a:rPr lang="en-US" altLang="ja-JP" b="1" dirty="0" err="1" smtClean="0">
                <a:solidFill>
                  <a:srgbClr val="FF0000"/>
                </a:solidFill>
                <a:latin typeface="Arial" panose="020B0604020202020204" pitchFamily="34" charset="0"/>
                <a:cs typeface="Arial" panose="020B0604020202020204" pitchFamily="34" charset="0"/>
              </a:rPr>
              <a:t>Δ</a:t>
            </a:r>
            <a:r>
              <a:rPr lang="en-US" altLang="ja-JP" b="1" i="1" dirty="0" err="1" smtClean="0">
                <a:solidFill>
                  <a:srgbClr val="FF0000"/>
                </a:solidFill>
                <a:latin typeface="Arial" panose="020B0604020202020204" pitchFamily="34" charset="0"/>
                <a:cs typeface="Arial" panose="020B0604020202020204" pitchFamily="34" charset="0"/>
              </a:rPr>
              <a:t>S</a:t>
            </a:r>
            <a:r>
              <a:rPr lang="en-US" altLang="ja-JP" b="1" baseline="30000" dirty="0" err="1" smtClean="0">
                <a:solidFill>
                  <a:srgbClr val="FF0000"/>
                </a:solidFill>
                <a:latin typeface="Arial" panose="020B0604020202020204" pitchFamily="34" charset="0"/>
                <a:cs typeface="Arial" panose="020B0604020202020204" pitchFamily="34" charset="0"/>
              </a:rPr>
              <a:t>‡</a:t>
            </a:r>
            <a:r>
              <a:rPr lang="en-US" altLang="ja-JP" b="1" baseline="-25000" dirty="0" err="1" smtClean="0">
                <a:solidFill>
                  <a:srgbClr val="FF0000"/>
                </a:solidFill>
                <a:latin typeface="Arial" panose="020B0604020202020204" pitchFamily="34" charset="0"/>
                <a:cs typeface="Arial" panose="020B0604020202020204" pitchFamily="34" charset="0"/>
              </a:rPr>
              <a:t>long</a:t>
            </a:r>
            <a:r>
              <a:rPr lang="en-US" altLang="ja-JP" b="1" dirty="0" smtClean="0">
                <a:solidFill>
                  <a:srgbClr val="FF0000"/>
                </a:solidFill>
                <a:latin typeface="Arial" panose="020B0604020202020204" pitchFamily="34" charset="0"/>
                <a:cs typeface="Arial" panose="020B0604020202020204" pitchFamily="34" charset="0"/>
              </a:rPr>
              <a:t> </a:t>
            </a:r>
            <a:endParaRPr lang="en-AU" altLang="ja-JP" b="1" baseline="-25000" dirty="0">
              <a:solidFill>
                <a:srgbClr val="FF0000"/>
              </a:solidFill>
              <a:latin typeface="Arial" panose="020B0604020202020204" pitchFamily="34" charset="0"/>
              <a:cs typeface="Arial" panose="020B0604020202020204" pitchFamily="34" charset="0"/>
            </a:endParaRPr>
          </a:p>
        </p:txBody>
      </p:sp>
      <p:sp>
        <p:nvSpPr>
          <p:cNvPr id="18" name="スライド番号プレースホルダー 17"/>
          <p:cNvSpPr>
            <a:spLocks noGrp="1"/>
          </p:cNvSpPr>
          <p:nvPr>
            <p:ph type="sldNum" sz="quarter" idx="12"/>
          </p:nvPr>
        </p:nvSpPr>
        <p:spPr>
          <a:xfrm>
            <a:off x="7086600" y="6468435"/>
            <a:ext cx="2057400" cy="365125"/>
          </a:xfrm>
        </p:spPr>
        <p:txBody>
          <a:bodyPr/>
          <a:lstStyle/>
          <a:p>
            <a:fld id="{48542CCA-B510-4D6E-B9DE-67A8394A4F10}" type="slidenum">
              <a:rPr kumimoji="1" lang="ja-JP" altLang="en-US" smtClean="0"/>
              <a:t>35</a:t>
            </a:fld>
            <a:endParaRPr kumimoji="1" lang="ja-JP" altLang="en-US"/>
          </a:p>
        </p:txBody>
      </p:sp>
      <p:sp>
        <p:nvSpPr>
          <p:cNvPr id="22" name="テキスト ボックス 21"/>
          <p:cNvSpPr txBox="1"/>
          <p:nvPr/>
        </p:nvSpPr>
        <p:spPr>
          <a:xfrm>
            <a:off x="2847376" y="3321628"/>
            <a:ext cx="2051188" cy="369332"/>
          </a:xfrm>
          <a:prstGeom prst="rect">
            <a:avLst/>
          </a:prstGeom>
          <a:noFill/>
        </p:spPr>
        <p:txBody>
          <a:bodyPr wrap="square" rtlCol="0">
            <a:spAutoFit/>
          </a:bodyPr>
          <a:lstStyle/>
          <a:p>
            <a:r>
              <a:rPr lang="en-US" altLang="ja-JP" b="1" dirty="0" err="1" smtClean="0">
                <a:solidFill>
                  <a:srgbClr val="FF0000"/>
                </a:solidFill>
                <a:latin typeface="Arial" panose="020B0604020202020204" pitchFamily="34" charset="0"/>
                <a:cs typeface="Arial" panose="020B0604020202020204" pitchFamily="34" charset="0"/>
              </a:rPr>
              <a:t>Δ</a:t>
            </a:r>
            <a:r>
              <a:rPr lang="en-US" altLang="ja-JP" b="1" i="1" dirty="0" err="1" smtClean="0">
                <a:solidFill>
                  <a:srgbClr val="FF0000"/>
                </a:solidFill>
                <a:latin typeface="Arial" panose="020B0604020202020204" pitchFamily="34" charset="0"/>
                <a:cs typeface="Arial" panose="020B0604020202020204" pitchFamily="34" charset="0"/>
              </a:rPr>
              <a:t>H</a:t>
            </a:r>
            <a:r>
              <a:rPr lang="en-US" altLang="ja-JP" b="1" baseline="30000" dirty="0" err="1" smtClean="0">
                <a:solidFill>
                  <a:srgbClr val="FF0000"/>
                </a:solidFill>
                <a:latin typeface="Arial" panose="020B0604020202020204" pitchFamily="34" charset="0"/>
                <a:cs typeface="Arial" panose="020B0604020202020204" pitchFamily="34" charset="0"/>
              </a:rPr>
              <a:t>‡</a:t>
            </a:r>
            <a:r>
              <a:rPr lang="en-US" altLang="ja-JP" b="1" baseline="-25000" dirty="0" err="1" smtClean="0">
                <a:solidFill>
                  <a:srgbClr val="FF0000"/>
                </a:solidFill>
                <a:latin typeface="Arial" panose="020B0604020202020204" pitchFamily="34" charset="0"/>
                <a:cs typeface="Arial" panose="020B0604020202020204" pitchFamily="34" charset="0"/>
              </a:rPr>
              <a:t>short</a:t>
            </a:r>
            <a:r>
              <a:rPr lang="en-US" altLang="ja-JP" b="1" baseline="-25000" dirty="0" smtClean="0">
                <a:solidFill>
                  <a:srgbClr val="FF0000"/>
                </a:solidFill>
                <a:latin typeface="Arial" panose="020B0604020202020204" pitchFamily="34" charset="0"/>
                <a:cs typeface="Arial" panose="020B0604020202020204" pitchFamily="34" charset="0"/>
              </a:rPr>
              <a:t> </a:t>
            </a:r>
            <a:r>
              <a:rPr lang="en-US" altLang="ja-JP" b="1" dirty="0" smtClean="0">
                <a:solidFill>
                  <a:srgbClr val="FF0000"/>
                </a:solidFill>
                <a:latin typeface="Arial" panose="020B0604020202020204" pitchFamily="34" charset="0"/>
                <a:cs typeface="Arial" panose="020B0604020202020204" pitchFamily="34" charset="0"/>
              </a:rPr>
              <a:t>= </a:t>
            </a:r>
            <a:r>
              <a:rPr lang="en-US" altLang="ja-JP" b="1" dirty="0" err="1" smtClean="0">
                <a:solidFill>
                  <a:srgbClr val="FF0000"/>
                </a:solidFill>
                <a:latin typeface="Arial" panose="020B0604020202020204" pitchFamily="34" charset="0"/>
                <a:cs typeface="Arial" panose="020B0604020202020204" pitchFamily="34" charset="0"/>
              </a:rPr>
              <a:t>Δ</a:t>
            </a:r>
            <a:r>
              <a:rPr lang="en-US" altLang="ja-JP" b="1" i="1" dirty="0" err="1" smtClean="0">
                <a:solidFill>
                  <a:srgbClr val="FF0000"/>
                </a:solidFill>
                <a:latin typeface="Arial" panose="020B0604020202020204" pitchFamily="34" charset="0"/>
                <a:cs typeface="Arial" panose="020B0604020202020204" pitchFamily="34" charset="0"/>
              </a:rPr>
              <a:t>H</a:t>
            </a:r>
            <a:r>
              <a:rPr lang="en-US" altLang="ja-JP" b="1" baseline="30000" dirty="0" err="1" smtClean="0">
                <a:solidFill>
                  <a:srgbClr val="FF0000"/>
                </a:solidFill>
                <a:latin typeface="Arial" panose="020B0604020202020204" pitchFamily="34" charset="0"/>
                <a:cs typeface="Arial" panose="020B0604020202020204" pitchFamily="34" charset="0"/>
              </a:rPr>
              <a:t>‡</a:t>
            </a:r>
            <a:r>
              <a:rPr lang="en-US" altLang="ja-JP" b="1" baseline="-25000" dirty="0" err="1" smtClean="0">
                <a:solidFill>
                  <a:srgbClr val="FF0000"/>
                </a:solidFill>
                <a:latin typeface="Arial" panose="020B0604020202020204" pitchFamily="34" charset="0"/>
                <a:cs typeface="Arial" panose="020B0604020202020204" pitchFamily="34" charset="0"/>
              </a:rPr>
              <a:t>long</a:t>
            </a:r>
            <a:r>
              <a:rPr lang="en-US" altLang="ja-JP" b="1" dirty="0" smtClean="0">
                <a:solidFill>
                  <a:srgbClr val="FF0000"/>
                </a:solidFill>
                <a:latin typeface="Arial" panose="020B0604020202020204" pitchFamily="34" charset="0"/>
                <a:cs typeface="Arial" panose="020B0604020202020204" pitchFamily="34" charset="0"/>
              </a:rPr>
              <a:t> </a:t>
            </a:r>
            <a:endParaRPr lang="en-AU" altLang="ja-JP" b="1" baseline="-25000" dirty="0">
              <a:solidFill>
                <a:srgbClr val="FF0000"/>
              </a:solidFill>
              <a:latin typeface="Arial" panose="020B0604020202020204" pitchFamily="34" charset="0"/>
              <a:cs typeface="Arial" panose="020B0604020202020204" pitchFamily="34" charset="0"/>
            </a:endParaRPr>
          </a:p>
        </p:txBody>
      </p:sp>
      <p:sp>
        <p:nvSpPr>
          <p:cNvPr id="23" name="テキスト ボックス 22"/>
          <p:cNvSpPr txBox="1"/>
          <p:nvPr/>
        </p:nvSpPr>
        <p:spPr>
          <a:xfrm>
            <a:off x="928597" y="1402307"/>
            <a:ext cx="2600767" cy="369332"/>
          </a:xfrm>
          <a:prstGeom prst="rect">
            <a:avLst/>
          </a:prstGeom>
          <a:noFill/>
        </p:spPr>
        <p:txBody>
          <a:bodyPr wrap="square" rtlCol="0">
            <a:spAutoFit/>
          </a:bodyPr>
          <a:lstStyle/>
          <a:p>
            <a:r>
              <a:rPr lang="en-AU" altLang="ja-JP" b="1" dirty="0" smtClean="0">
                <a:solidFill>
                  <a:schemeClr val="accent1">
                    <a:lumMod val="50000"/>
                  </a:schemeClr>
                </a:solidFill>
                <a:latin typeface="Arial" pitchFamily="34" charset="0"/>
                <a:cs typeface="Arial" pitchFamily="34" charset="0"/>
              </a:rPr>
              <a:t>Short Spacer</a:t>
            </a:r>
            <a:endParaRPr lang="en-AU" altLang="ja-JP" b="1" baseline="-25000" dirty="0" smtClean="0">
              <a:solidFill>
                <a:schemeClr val="accent1">
                  <a:lumMod val="50000"/>
                </a:schemeClr>
              </a:solidFill>
              <a:latin typeface="Arial" pitchFamily="34" charset="0"/>
              <a:cs typeface="Arial" pitchFamily="34" charset="0"/>
            </a:endParaRPr>
          </a:p>
        </p:txBody>
      </p:sp>
      <p:sp>
        <p:nvSpPr>
          <p:cNvPr id="24" name="テキスト ボックス 23"/>
          <p:cNvSpPr txBox="1"/>
          <p:nvPr/>
        </p:nvSpPr>
        <p:spPr>
          <a:xfrm>
            <a:off x="5618256" y="1402307"/>
            <a:ext cx="2600767" cy="369332"/>
          </a:xfrm>
          <a:prstGeom prst="rect">
            <a:avLst/>
          </a:prstGeom>
          <a:noFill/>
        </p:spPr>
        <p:txBody>
          <a:bodyPr wrap="square" rtlCol="0">
            <a:spAutoFit/>
          </a:bodyPr>
          <a:lstStyle/>
          <a:p>
            <a:r>
              <a:rPr lang="en-AU" altLang="ja-JP" b="1" dirty="0" smtClean="0">
                <a:solidFill>
                  <a:schemeClr val="accent1">
                    <a:lumMod val="50000"/>
                  </a:schemeClr>
                </a:solidFill>
                <a:latin typeface="Arial" pitchFamily="34" charset="0"/>
                <a:cs typeface="Arial" pitchFamily="34" charset="0"/>
              </a:rPr>
              <a:t>Long Spacer</a:t>
            </a:r>
            <a:endParaRPr lang="en-AU" altLang="ja-JP" b="1" baseline="-25000" dirty="0" smtClean="0">
              <a:solidFill>
                <a:schemeClr val="accent1">
                  <a:lumMod val="50000"/>
                </a:schemeClr>
              </a:solidFill>
              <a:latin typeface="Arial" pitchFamily="34" charset="0"/>
              <a:cs typeface="Arial" pitchFamily="34" charset="0"/>
            </a:endParaRPr>
          </a:p>
        </p:txBody>
      </p:sp>
      <p:sp>
        <p:nvSpPr>
          <p:cNvPr id="25" name="角丸四角形 24"/>
          <p:cNvSpPr/>
          <p:nvPr/>
        </p:nvSpPr>
        <p:spPr>
          <a:xfrm>
            <a:off x="209626" y="5340574"/>
            <a:ext cx="8644176" cy="675291"/>
          </a:xfrm>
          <a:prstGeom prst="roundRect">
            <a:avLst/>
          </a:prstGeom>
          <a:solidFill>
            <a:srgbClr val="C0504D"/>
          </a:solidFill>
          <a:ln>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ltLang="ja-JP" sz="2400" b="1" dirty="0" smtClean="0">
                <a:latin typeface="Arial" panose="020B0604020202020204" pitchFamily="34" charset="0"/>
                <a:cs typeface="Arial" panose="020B0604020202020204" pitchFamily="34" charset="0"/>
              </a:rPr>
              <a:t>“LENGTH” DOSE NOT AFFECT SUTTLING DYNAMICS</a:t>
            </a:r>
            <a:endParaRPr lang="en-AU" altLang="ja-JP" sz="2400" b="1" dirty="0">
              <a:latin typeface="Arial" panose="020B0604020202020204" pitchFamily="34" charset="0"/>
              <a:cs typeface="Arial" panose="020B0604020202020204" pitchFamily="34" charset="0"/>
            </a:endParaRPr>
          </a:p>
        </p:txBody>
      </p:sp>
      <p:sp>
        <p:nvSpPr>
          <p:cNvPr id="26" name="正方形/長方形 25"/>
          <p:cNvSpPr/>
          <p:nvPr/>
        </p:nvSpPr>
        <p:spPr>
          <a:xfrm>
            <a:off x="375830" y="4196793"/>
            <a:ext cx="8565959" cy="183422"/>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graphicFrame>
        <p:nvGraphicFramePr>
          <p:cNvPr id="19" name="オブジェクト 18"/>
          <p:cNvGraphicFramePr>
            <a:graphicFrameLocks noChangeAspect="1"/>
          </p:cNvGraphicFramePr>
          <p:nvPr>
            <p:extLst/>
          </p:nvPr>
        </p:nvGraphicFramePr>
        <p:xfrm>
          <a:off x="223239" y="1069263"/>
          <a:ext cx="8807450" cy="3524250"/>
        </p:xfrm>
        <a:graphic>
          <a:graphicData uri="http://schemas.openxmlformats.org/presentationml/2006/ole">
            <mc:AlternateContent xmlns:mc="http://schemas.openxmlformats.org/markup-compatibility/2006">
              <mc:Choice xmlns:v="urn:schemas-microsoft-com:vml" Requires="v">
                <p:oleObj spid="_x0000_s122136" name="CS ChemDraw Drawing" r:id="rId4" imgW="10443771" imgH="4187495" progId="ChemDraw.Document.6.0">
                  <p:embed/>
                </p:oleObj>
              </mc:Choice>
              <mc:Fallback>
                <p:oleObj name="CS ChemDraw Drawing" r:id="rId4" imgW="10443771" imgH="4187495" progId="ChemDraw.Document.6.0">
                  <p:embed/>
                  <p:pic>
                    <p:nvPicPr>
                      <p:cNvPr id="0" name=""/>
                      <p:cNvPicPr/>
                      <p:nvPr/>
                    </p:nvPicPr>
                    <p:blipFill>
                      <a:blip r:embed="rId5"/>
                      <a:stretch>
                        <a:fillRect/>
                      </a:stretch>
                    </p:blipFill>
                    <p:spPr>
                      <a:xfrm>
                        <a:off x="223239" y="1069263"/>
                        <a:ext cx="8807450" cy="3524250"/>
                      </a:xfrm>
                      <a:prstGeom prst="rect">
                        <a:avLst/>
                      </a:prstGeom>
                    </p:spPr>
                  </p:pic>
                </p:oleObj>
              </mc:Fallback>
            </mc:AlternateContent>
          </a:graphicData>
        </a:graphic>
      </p:graphicFrame>
      <p:sp>
        <p:nvSpPr>
          <p:cNvPr id="41" name="正方形/長方形 40"/>
          <p:cNvSpPr/>
          <p:nvPr/>
        </p:nvSpPr>
        <p:spPr>
          <a:xfrm>
            <a:off x="2832341" y="3914358"/>
            <a:ext cx="2056397" cy="369332"/>
          </a:xfrm>
          <a:prstGeom prst="rect">
            <a:avLst/>
          </a:prstGeom>
        </p:spPr>
        <p:txBody>
          <a:bodyPr wrap="none">
            <a:spAutoFit/>
          </a:bodyPr>
          <a:lstStyle/>
          <a:p>
            <a:r>
              <a:rPr lang="en-US" altLang="ja-JP" b="1" dirty="0" err="1" smtClean="0">
                <a:solidFill>
                  <a:srgbClr val="FF0000"/>
                </a:solidFill>
                <a:latin typeface="Arial" panose="020B0604020202020204" pitchFamily="34" charset="0"/>
                <a:cs typeface="Arial" panose="020B0604020202020204" pitchFamily="34" charset="0"/>
              </a:rPr>
              <a:t>Δ</a:t>
            </a:r>
            <a:r>
              <a:rPr lang="en-US" altLang="ja-JP" b="1" i="1" dirty="0" err="1" smtClean="0">
                <a:solidFill>
                  <a:srgbClr val="FF0000"/>
                </a:solidFill>
                <a:latin typeface="Arial" panose="020B0604020202020204" pitchFamily="34" charset="0"/>
                <a:cs typeface="Arial" panose="020B0604020202020204" pitchFamily="34" charset="0"/>
              </a:rPr>
              <a:t>G</a:t>
            </a:r>
            <a:r>
              <a:rPr lang="en-US" altLang="ja-JP" b="1" baseline="30000" dirty="0" err="1" smtClean="0">
                <a:solidFill>
                  <a:srgbClr val="FF0000"/>
                </a:solidFill>
                <a:latin typeface="Arial" panose="020B0604020202020204" pitchFamily="34" charset="0"/>
                <a:cs typeface="Arial" panose="020B0604020202020204" pitchFamily="34" charset="0"/>
              </a:rPr>
              <a:t>‡</a:t>
            </a:r>
            <a:r>
              <a:rPr lang="en-US" altLang="ja-JP" b="1" baseline="-25000" dirty="0" err="1" smtClean="0">
                <a:solidFill>
                  <a:srgbClr val="FF0000"/>
                </a:solidFill>
                <a:latin typeface="Arial" panose="020B0604020202020204" pitchFamily="34" charset="0"/>
                <a:cs typeface="Arial" panose="020B0604020202020204" pitchFamily="34" charset="0"/>
              </a:rPr>
              <a:t>short</a:t>
            </a:r>
            <a:r>
              <a:rPr lang="en-US" altLang="ja-JP" b="1" baseline="-25000" dirty="0" smtClean="0">
                <a:solidFill>
                  <a:srgbClr val="FF0000"/>
                </a:solidFill>
                <a:latin typeface="Arial" panose="020B0604020202020204" pitchFamily="34" charset="0"/>
                <a:cs typeface="Arial" panose="020B0604020202020204" pitchFamily="34" charset="0"/>
              </a:rPr>
              <a:t> </a:t>
            </a:r>
            <a:r>
              <a:rPr lang="en-US" altLang="ja-JP" b="1" dirty="0" smtClean="0">
                <a:solidFill>
                  <a:srgbClr val="FF0000"/>
                </a:solidFill>
                <a:latin typeface="Arial" panose="020B0604020202020204" pitchFamily="34" charset="0"/>
                <a:cs typeface="Arial" panose="020B0604020202020204" pitchFamily="34" charset="0"/>
              </a:rPr>
              <a:t>= </a:t>
            </a:r>
            <a:r>
              <a:rPr lang="en-US" altLang="ja-JP" b="1" dirty="0" err="1" smtClean="0">
                <a:solidFill>
                  <a:srgbClr val="FF0000"/>
                </a:solidFill>
                <a:latin typeface="Arial" panose="020B0604020202020204" pitchFamily="34" charset="0"/>
                <a:cs typeface="Arial" panose="020B0604020202020204" pitchFamily="34" charset="0"/>
              </a:rPr>
              <a:t>Δ</a:t>
            </a:r>
            <a:r>
              <a:rPr lang="en-US" altLang="ja-JP" b="1" i="1" dirty="0" err="1" smtClean="0">
                <a:solidFill>
                  <a:srgbClr val="FF0000"/>
                </a:solidFill>
                <a:latin typeface="Arial" panose="020B0604020202020204" pitchFamily="34" charset="0"/>
                <a:cs typeface="Arial" panose="020B0604020202020204" pitchFamily="34" charset="0"/>
              </a:rPr>
              <a:t>G</a:t>
            </a:r>
            <a:r>
              <a:rPr lang="en-US" altLang="ja-JP" b="1" baseline="30000" dirty="0" err="1" smtClean="0">
                <a:solidFill>
                  <a:srgbClr val="FF0000"/>
                </a:solidFill>
                <a:latin typeface="Arial" panose="020B0604020202020204" pitchFamily="34" charset="0"/>
                <a:cs typeface="Arial" panose="020B0604020202020204" pitchFamily="34" charset="0"/>
              </a:rPr>
              <a:t>‡</a:t>
            </a:r>
            <a:r>
              <a:rPr lang="en-US" altLang="ja-JP" b="1" baseline="-25000" dirty="0" err="1" smtClean="0">
                <a:solidFill>
                  <a:srgbClr val="FF0000"/>
                </a:solidFill>
                <a:latin typeface="Arial" panose="020B0604020202020204" pitchFamily="34" charset="0"/>
                <a:cs typeface="Arial" panose="020B0604020202020204" pitchFamily="34" charset="0"/>
              </a:rPr>
              <a:t>long</a:t>
            </a:r>
            <a:r>
              <a:rPr lang="en-US" altLang="ja-JP" b="1" dirty="0" smtClean="0">
                <a:solidFill>
                  <a:srgbClr val="FF0000"/>
                </a:solidFill>
                <a:latin typeface="Arial" panose="020B0604020202020204" pitchFamily="34" charset="0"/>
                <a:cs typeface="Arial" panose="020B0604020202020204" pitchFamily="34" charset="0"/>
              </a:rPr>
              <a:t> </a:t>
            </a:r>
            <a:endParaRPr lang="en-AU" altLang="ja-JP" b="1"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2768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616306" y="2703195"/>
            <a:ext cx="3617208" cy="369332"/>
          </a:xfrm>
          <a:prstGeom prst="rect">
            <a:avLst/>
          </a:prstGeom>
        </p:spPr>
        <p:txBody>
          <a:bodyPr wrap="none">
            <a:spAutoFit/>
          </a:bodyPr>
          <a:lstStyle/>
          <a:p>
            <a:pPr algn="ctr"/>
            <a:r>
              <a:rPr lang="en-AU" altLang="ja-JP" dirty="0" smtClean="0">
                <a:solidFill>
                  <a:schemeClr val="bg1"/>
                </a:solidFill>
              </a:rPr>
              <a:t>Line Shape Analyses and Eyring Plots</a:t>
            </a:r>
            <a:endParaRPr lang="en-AU" altLang="ja-JP" dirty="0">
              <a:solidFill>
                <a:schemeClr val="bg1"/>
              </a:solidFill>
            </a:endParaRPr>
          </a:p>
        </p:txBody>
      </p:sp>
      <p:sp>
        <p:nvSpPr>
          <p:cNvPr id="36" name="正方形/長方形 35"/>
          <p:cNvSpPr/>
          <p:nvPr/>
        </p:nvSpPr>
        <p:spPr>
          <a:xfrm>
            <a:off x="4346439" y="2951360"/>
            <a:ext cx="4220505" cy="1174573"/>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sp>
        <p:nvSpPr>
          <p:cNvPr id="37" name="正方形/長方形 36"/>
          <p:cNvSpPr/>
          <p:nvPr/>
        </p:nvSpPr>
        <p:spPr>
          <a:xfrm>
            <a:off x="4346439" y="1915829"/>
            <a:ext cx="4220505" cy="1037776"/>
          </a:xfrm>
          <a:prstGeom prst="rect">
            <a:avLst/>
          </a:prstGeom>
          <a:solidFill>
            <a:srgbClr val="E1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FF0066"/>
              </a:solidFill>
            </a:endParaRPr>
          </a:p>
        </p:txBody>
      </p:sp>
      <p:sp>
        <p:nvSpPr>
          <p:cNvPr id="35" name="正方形/長方形 34"/>
          <p:cNvSpPr/>
          <p:nvPr/>
        </p:nvSpPr>
        <p:spPr>
          <a:xfrm>
            <a:off x="430951" y="1902631"/>
            <a:ext cx="3915487" cy="1254392"/>
          </a:xfrm>
          <a:prstGeom prst="rect">
            <a:avLst/>
          </a:prstGeom>
          <a:solidFill>
            <a:srgbClr val="F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sp>
        <p:nvSpPr>
          <p:cNvPr id="33" name="正方形/長方形 32"/>
          <p:cNvSpPr/>
          <p:nvPr/>
        </p:nvSpPr>
        <p:spPr>
          <a:xfrm>
            <a:off x="430952" y="3156245"/>
            <a:ext cx="3915486" cy="966908"/>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sp>
        <p:nvSpPr>
          <p:cNvPr id="42" name="上矢印 41"/>
          <p:cNvSpPr/>
          <p:nvPr/>
        </p:nvSpPr>
        <p:spPr>
          <a:xfrm>
            <a:off x="4233601" y="2940801"/>
            <a:ext cx="206172" cy="201099"/>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4" name="テキスト ボックス 43"/>
          <p:cNvSpPr txBox="1"/>
          <p:nvPr/>
        </p:nvSpPr>
        <p:spPr>
          <a:xfrm>
            <a:off x="3722591" y="2592556"/>
            <a:ext cx="2120303" cy="369332"/>
          </a:xfrm>
          <a:prstGeom prst="rect">
            <a:avLst/>
          </a:prstGeom>
          <a:noFill/>
          <a:effectLst/>
        </p:spPr>
        <p:txBody>
          <a:bodyPr wrap="square" rtlCol="0">
            <a:spAutoFit/>
          </a:bodyPr>
          <a:lstStyle/>
          <a:p>
            <a:r>
              <a:rPr kumimoji="1" lang="en-US" altLang="ja-JP" b="1" dirty="0" smtClean="0">
                <a:solidFill>
                  <a:schemeClr val="accent2"/>
                </a:solidFill>
                <a:latin typeface="Arial" panose="020B0604020202020204" pitchFamily="34" charset="0"/>
                <a:cs typeface="Arial" panose="020B0604020202020204" pitchFamily="34" charset="0"/>
              </a:rPr>
              <a:t>Entropy-Loss</a:t>
            </a:r>
            <a:endParaRPr kumimoji="1" lang="ja-JP" altLang="en-US" b="1" dirty="0">
              <a:solidFill>
                <a:schemeClr val="accent2"/>
              </a:solidFill>
              <a:latin typeface="Arial" panose="020B0604020202020204" pitchFamily="34" charset="0"/>
              <a:cs typeface="Arial" panose="020B0604020202020204" pitchFamily="34" charset="0"/>
            </a:endParaRPr>
          </a:p>
        </p:txBody>
      </p:sp>
      <p:sp>
        <p:nvSpPr>
          <p:cNvPr id="40" name="テキスト ボックス 39"/>
          <p:cNvSpPr txBox="1"/>
          <p:nvPr/>
        </p:nvSpPr>
        <p:spPr>
          <a:xfrm>
            <a:off x="3387818" y="3275990"/>
            <a:ext cx="2600767" cy="369332"/>
          </a:xfrm>
          <a:prstGeom prst="rect">
            <a:avLst/>
          </a:prstGeom>
          <a:noFill/>
        </p:spPr>
        <p:txBody>
          <a:bodyPr wrap="square" rtlCol="0">
            <a:spAutoFit/>
          </a:bodyPr>
          <a:lstStyle/>
          <a:p>
            <a:r>
              <a:rPr lang="en-US" altLang="ja-JP" b="1" dirty="0" err="1" smtClean="0">
                <a:solidFill>
                  <a:srgbClr val="FF0000"/>
                </a:solidFill>
                <a:latin typeface="Arial" panose="020B0604020202020204" pitchFamily="34" charset="0"/>
                <a:cs typeface="Arial" panose="020B0604020202020204" pitchFamily="34" charset="0"/>
              </a:rPr>
              <a:t>Δ</a:t>
            </a:r>
            <a:r>
              <a:rPr lang="en-US" altLang="ja-JP" b="1" i="1" dirty="0" err="1" smtClean="0">
                <a:solidFill>
                  <a:srgbClr val="FF0000"/>
                </a:solidFill>
                <a:latin typeface="Arial" panose="020B0604020202020204" pitchFamily="34" charset="0"/>
                <a:cs typeface="Arial" panose="020B0604020202020204" pitchFamily="34" charset="0"/>
              </a:rPr>
              <a:t>S</a:t>
            </a:r>
            <a:r>
              <a:rPr lang="en-US" altLang="ja-JP" b="1" baseline="30000" dirty="0" err="1" smtClean="0">
                <a:solidFill>
                  <a:srgbClr val="FF0000"/>
                </a:solidFill>
                <a:latin typeface="Arial" panose="020B0604020202020204" pitchFamily="34" charset="0"/>
                <a:cs typeface="Arial" panose="020B0604020202020204" pitchFamily="34" charset="0"/>
              </a:rPr>
              <a:t>‡</a:t>
            </a:r>
            <a:r>
              <a:rPr lang="en-US" altLang="ja-JP" b="1" baseline="-25000" dirty="0" err="1" smtClean="0">
                <a:solidFill>
                  <a:srgbClr val="FF0000"/>
                </a:solidFill>
                <a:latin typeface="Arial" panose="020B0604020202020204" pitchFamily="34" charset="0"/>
                <a:cs typeface="Arial" panose="020B0604020202020204" pitchFamily="34" charset="0"/>
              </a:rPr>
              <a:t>rigid</a:t>
            </a:r>
            <a:r>
              <a:rPr lang="en-US" altLang="ja-JP" b="1" baseline="-25000" dirty="0" smtClean="0">
                <a:solidFill>
                  <a:srgbClr val="FF0000"/>
                </a:solidFill>
                <a:latin typeface="Arial" panose="020B0604020202020204" pitchFamily="34" charset="0"/>
                <a:cs typeface="Arial" panose="020B0604020202020204" pitchFamily="34" charset="0"/>
              </a:rPr>
              <a:t> </a:t>
            </a:r>
            <a:r>
              <a:rPr lang="en-US" altLang="ja-JP" b="1" dirty="0" smtClean="0">
                <a:solidFill>
                  <a:srgbClr val="FF0000"/>
                </a:solidFill>
                <a:latin typeface="Arial" panose="020B0604020202020204" pitchFamily="34" charset="0"/>
                <a:cs typeface="Arial" panose="020B0604020202020204" pitchFamily="34" charset="0"/>
              </a:rPr>
              <a:t>&gt; </a:t>
            </a:r>
            <a:r>
              <a:rPr lang="en-US" altLang="ja-JP" b="1" dirty="0" err="1" smtClean="0">
                <a:solidFill>
                  <a:srgbClr val="FF0000"/>
                </a:solidFill>
                <a:latin typeface="Arial" panose="020B0604020202020204" pitchFamily="34" charset="0"/>
                <a:cs typeface="Arial" panose="020B0604020202020204" pitchFamily="34" charset="0"/>
              </a:rPr>
              <a:t>Δ</a:t>
            </a:r>
            <a:r>
              <a:rPr lang="en-US" altLang="ja-JP" b="1" i="1" dirty="0" err="1" smtClean="0">
                <a:solidFill>
                  <a:srgbClr val="FF0000"/>
                </a:solidFill>
                <a:latin typeface="Arial" panose="020B0604020202020204" pitchFamily="34" charset="0"/>
                <a:cs typeface="Arial" panose="020B0604020202020204" pitchFamily="34" charset="0"/>
              </a:rPr>
              <a:t>S</a:t>
            </a:r>
            <a:r>
              <a:rPr lang="en-US" altLang="ja-JP" b="1" baseline="30000" dirty="0" err="1" smtClean="0">
                <a:solidFill>
                  <a:srgbClr val="FF0000"/>
                </a:solidFill>
                <a:latin typeface="Arial" panose="020B0604020202020204" pitchFamily="34" charset="0"/>
                <a:cs typeface="Arial" panose="020B0604020202020204" pitchFamily="34" charset="0"/>
              </a:rPr>
              <a:t>‡</a:t>
            </a:r>
            <a:r>
              <a:rPr lang="en-US" altLang="ja-JP" b="1" baseline="-25000" dirty="0" err="1" smtClean="0">
                <a:solidFill>
                  <a:srgbClr val="FF0000"/>
                </a:solidFill>
                <a:latin typeface="Arial" panose="020B0604020202020204" pitchFamily="34" charset="0"/>
                <a:cs typeface="Arial" panose="020B0604020202020204" pitchFamily="34" charset="0"/>
              </a:rPr>
              <a:t>flexible</a:t>
            </a:r>
            <a:r>
              <a:rPr lang="en-US" altLang="ja-JP" b="1" dirty="0" smtClean="0">
                <a:solidFill>
                  <a:srgbClr val="FF0000"/>
                </a:solidFill>
                <a:latin typeface="Arial" panose="020B0604020202020204" pitchFamily="34" charset="0"/>
                <a:cs typeface="Arial" panose="020B0604020202020204" pitchFamily="34" charset="0"/>
              </a:rPr>
              <a:t> </a:t>
            </a:r>
            <a:endParaRPr lang="en-AU" altLang="ja-JP" b="1" baseline="-25000" dirty="0">
              <a:solidFill>
                <a:srgbClr val="FF0000"/>
              </a:solidFill>
              <a:latin typeface="Arial" panose="020B0604020202020204" pitchFamily="34" charset="0"/>
              <a:cs typeface="Arial" panose="020B0604020202020204" pitchFamily="34" charset="0"/>
            </a:endParaRPr>
          </a:p>
        </p:txBody>
      </p:sp>
      <p:sp>
        <p:nvSpPr>
          <p:cNvPr id="41" name="正方形/長方形 40"/>
          <p:cNvSpPr/>
          <p:nvPr/>
        </p:nvSpPr>
        <p:spPr>
          <a:xfrm>
            <a:off x="3064808" y="3526734"/>
            <a:ext cx="3558581" cy="369332"/>
          </a:xfrm>
          <a:prstGeom prst="rect">
            <a:avLst/>
          </a:prstGeom>
        </p:spPr>
        <p:txBody>
          <a:bodyPr wrap="square">
            <a:spAutoFit/>
          </a:bodyPr>
          <a:lstStyle/>
          <a:p>
            <a:r>
              <a:rPr lang="en-US" altLang="ja-JP" b="1" dirty="0" smtClean="0">
                <a:solidFill>
                  <a:srgbClr val="FF0000"/>
                </a:solidFill>
                <a:latin typeface="Arial" panose="020B0604020202020204" pitchFamily="34" charset="0"/>
                <a:cs typeface="Arial" panose="020B0604020202020204" pitchFamily="34" charset="0"/>
              </a:rPr>
              <a:t>Δ</a:t>
            </a:r>
            <a:r>
              <a:rPr lang="en-US" altLang="ja-JP" b="1" i="1" dirty="0" smtClean="0">
                <a:solidFill>
                  <a:srgbClr val="FF0000"/>
                </a:solidFill>
                <a:latin typeface="Arial" panose="020B0604020202020204" pitchFamily="34" charset="0"/>
                <a:cs typeface="Arial" panose="020B0604020202020204" pitchFamily="34" charset="0"/>
              </a:rPr>
              <a:t>G</a:t>
            </a:r>
            <a:r>
              <a:rPr lang="en-US" altLang="ja-JP" b="1" baseline="30000" dirty="0" smtClean="0">
                <a:solidFill>
                  <a:srgbClr val="FF0000"/>
                </a:solidFill>
                <a:latin typeface="Arial" panose="020B0604020202020204" pitchFamily="34" charset="0"/>
                <a:cs typeface="Arial" panose="020B0604020202020204" pitchFamily="34" charset="0"/>
              </a:rPr>
              <a:t>‡</a:t>
            </a:r>
            <a:r>
              <a:rPr lang="en-US" altLang="ja-JP" b="1" baseline="-25000" dirty="0" smtClean="0">
                <a:solidFill>
                  <a:srgbClr val="FF0000"/>
                </a:solidFill>
                <a:latin typeface="Arial" panose="020B0604020202020204" pitchFamily="34" charset="0"/>
                <a:cs typeface="Arial" panose="020B0604020202020204" pitchFamily="34" charset="0"/>
              </a:rPr>
              <a:t>300</a:t>
            </a:r>
            <a:r>
              <a:rPr lang="en-US" altLang="ja-JP" b="1" baseline="30000" dirty="0" smtClean="0">
                <a:solidFill>
                  <a:srgbClr val="FF0000"/>
                </a:solidFill>
                <a:latin typeface="Arial" panose="020B0604020202020204" pitchFamily="34" charset="0"/>
                <a:cs typeface="Arial" panose="020B0604020202020204" pitchFamily="34" charset="0"/>
              </a:rPr>
              <a:t> </a:t>
            </a:r>
            <a:r>
              <a:rPr lang="en-US" altLang="ja-JP" b="1" baseline="-25000" dirty="0" smtClean="0">
                <a:solidFill>
                  <a:srgbClr val="FF0000"/>
                </a:solidFill>
                <a:latin typeface="Arial" panose="020B0604020202020204" pitchFamily="34" charset="0"/>
                <a:cs typeface="Arial" panose="020B0604020202020204" pitchFamily="34" charset="0"/>
              </a:rPr>
              <a:t>rigid </a:t>
            </a:r>
            <a:r>
              <a:rPr lang="en-US" altLang="ja-JP" b="1" dirty="0" smtClean="0">
                <a:solidFill>
                  <a:srgbClr val="FF0000"/>
                </a:solidFill>
                <a:latin typeface="Arial" panose="020B0604020202020204" pitchFamily="34" charset="0"/>
                <a:cs typeface="Arial" panose="020B0604020202020204" pitchFamily="34" charset="0"/>
              </a:rPr>
              <a:t>&lt; Δ</a:t>
            </a:r>
            <a:r>
              <a:rPr lang="en-US" altLang="ja-JP" b="1" i="1" dirty="0" smtClean="0">
                <a:solidFill>
                  <a:srgbClr val="FF0000"/>
                </a:solidFill>
                <a:latin typeface="Arial" panose="020B0604020202020204" pitchFamily="34" charset="0"/>
                <a:cs typeface="Arial" panose="020B0604020202020204" pitchFamily="34" charset="0"/>
              </a:rPr>
              <a:t>G</a:t>
            </a:r>
            <a:r>
              <a:rPr lang="en-US" altLang="ja-JP" b="1" baseline="30000" dirty="0" smtClean="0">
                <a:solidFill>
                  <a:srgbClr val="FF0000"/>
                </a:solidFill>
                <a:latin typeface="Arial" panose="020B0604020202020204" pitchFamily="34" charset="0"/>
                <a:cs typeface="Arial" panose="020B0604020202020204" pitchFamily="34" charset="0"/>
              </a:rPr>
              <a:t>‡</a:t>
            </a:r>
            <a:r>
              <a:rPr lang="en-US" altLang="ja-JP" b="1" baseline="-25000" dirty="0" smtClean="0">
                <a:solidFill>
                  <a:srgbClr val="FF0000"/>
                </a:solidFill>
                <a:latin typeface="Arial" panose="020B0604020202020204" pitchFamily="34" charset="0"/>
                <a:cs typeface="Arial" panose="020B0604020202020204" pitchFamily="34" charset="0"/>
              </a:rPr>
              <a:t>300</a:t>
            </a:r>
            <a:r>
              <a:rPr lang="en-US" altLang="ja-JP" b="1" baseline="30000" dirty="0" smtClean="0">
                <a:solidFill>
                  <a:srgbClr val="FF0000"/>
                </a:solidFill>
                <a:latin typeface="Arial" panose="020B0604020202020204" pitchFamily="34" charset="0"/>
                <a:cs typeface="Arial" panose="020B0604020202020204" pitchFamily="34" charset="0"/>
              </a:rPr>
              <a:t> </a:t>
            </a:r>
            <a:r>
              <a:rPr lang="en-US" altLang="ja-JP" b="1" baseline="-25000" dirty="0" smtClean="0">
                <a:solidFill>
                  <a:srgbClr val="FF0000"/>
                </a:solidFill>
                <a:latin typeface="Arial" panose="020B0604020202020204" pitchFamily="34" charset="0"/>
                <a:cs typeface="Arial" panose="020B0604020202020204" pitchFamily="34" charset="0"/>
              </a:rPr>
              <a:t>flexible</a:t>
            </a:r>
            <a:r>
              <a:rPr lang="en-US" altLang="ja-JP" b="1" dirty="0" smtClean="0">
                <a:solidFill>
                  <a:srgbClr val="FF0000"/>
                </a:solidFill>
                <a:latin typeface="Arial" panose="020B0604020202020204" pitchFamily="34" charset="0"/>
                <a:cs typeface="Arial" panose="020B0604020202020204" pitchFamily="34" charset="0"/>
              </a:rPr>
              <a:t> </a:t>
            </a:r>
            <a:endParaRPr lang="en-AU" altLang="ja-JP" b="1" baseline="-25000" dirty="0">
              <a:solidFill>
                <a:srgbClr val="FF0000"/>
              </a:solidFill>
              <a:latin typeface="Arial" panose="020B0604020202020204" pitchFamily="34" charset="0"/>
              <a:cs typeface="Arial" panose="020B0604020202020204" pitchFamily="34" charset="0"/>
            </a:endParaRPr>
          </a:p>
        </p:txBody>
      </p:sp>
      <p:sp>
        <p:nvSpPr>
          <p:cNvPr id="25" name="正方形/長方形 24"/>
          <p:cNvSpPr/>
          <p:nvPr/>
        </p:nvSpPr>
        <p:spPr>
          <a:xfrm>
            <a:off x="430951" y="3944577"/>
            <a:ext cx="3915487" cy="174023"/>
          </a:xfrm>
          <a:prstGeom prst="rect">
            <a:avLst/>
          </a:prstGeom>
          <a:solidFill>
            <a:srgbClr val="F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sp>
        <p:nvSpPr>
          <p:cNvPr id="26" name="正方形/長方形 25"/>
          <p:cNvSpPr/>
          <p:nvPr/>
        </p:nvSpPr>
        <p:spPr>
          <a:xfrm>
            <a:off x="4346438" y="3951652"/>
            <a:ext cx="4220506" cy="179164"/>
          </a:xfrm>
          <a:prstGeom prst="rect">
            <a:avLst/>
          </a:prstGeom>
          <a:solidFill>
            <a:srgbClr val="E1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66"/>
              </a:solidFill>
            </a:endParaRPr>
          </a:p>
        </p:txBody>
      </p:sp>
      <p:graphicFrame>
        <p:nvGraphicFramePr>
          <p:cNvPr id="19" name="オブジェクト 18"/>
          <p:cNvGraphicFramePr>
            <a:graphicFrameLocks noChangeAspect="1"/>
          </p:cNvGraphicFramePr>
          <p:nvPr>
            <p:extLst/>
          </p:nvPr>
        </p:nvGraphicFramePr>
        <p:xfrm>
          <a:off x="241848" y="1568649"/>
          <a:ext cx="8656637" cy="2755900"/>
        </p:xfrm>
        <a:graphic>
          <a:graphicData uri="http://schemas.openxmlformats.org/presentationml/2006/ole">
            <mc:AlternateContent xmlns:mc="http://schemas.openxmlformats.org/markup-compatibility/2006">
              <mc:Choice xmlns:v="urn:schemas-microsoft-com:vml" Requires="v">
                <p:oleObj spid="_x0000_s123160" name="CS ChemDraw Drawing" r:id="rId4" imgW="9660314" imgH="3077870" progId="ChemDraw.Document.6.0">
                  <p:embed/>
                </p:oleObj>
              </mc:Choice>
              <mc:Fallback>
                <p:oleObj name="CS ChemDraw Drawing" r:id="rId4" imgW="9660314" imgH="3077870" progId="ChemDraw.Document.6.0">
                  <p:embed/>
                  <p:pic>
                    <p:nvPicPr>
                      <p:cNvPr id="0" name=""/>
                      <p:cNvPicPr/>
                      <p:nvPr/>
                    </p:nvPicPr>
                    <p:blipFill>
                      <a:blip r:embed="rId5"/>
                      <a:stretch>
                        <a:fillRect/>
                      </a:stretch>
                    </p:blipFill>
                    <p:spPr>
                      <a:xfrm>
                        <a:off x="241848" y="1568649"/>
                        <a:ext cx="8656637" cy="2755900"/>
                      </a:xfrm>
                      <a:prstGeom prst="rect">
                        <a:avLst/>
                      </a:prstGeom>
                    </p:spPr>
                  </p:pic>
                </p:oleObj>
              </mc:Fallback>
            </mc:AlternateContent>
          </a:graphicData>
        </a:graphic>
      </p:graphicFrame>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a:solidFill>
                  <a:schemeClr val="bg1"/>
                </a:solidFill>
                <a:latin typeface="Arial" panose="020B0604020202020204" pitchFamily="34" charset="0"/>
                <a:cs typeface="Arial" panose="020B0604020202020204" pitchFamily="34" charset="0"/>
              </a:rPr>
              <a:t>MY Work</a:t>
            </a:r>
          </a:p>
        </p:txBody>
      </p:sp>
      <p:sp>
        <p:nvSpPr>
          <p:cNvPr id="7" name="Rectangle 4"/>
          <p:cNvSpPr>
            <a:spLocks noChangeArrowheads="1"/>
          </p:cNvSpPr>
          <p:nvPr/>
        </p:nvSpPr>
        <p:spPr bwMode="auto">
          <a:xfrm>
            <a:off x="1664208" y="2831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8"/>
          <p:cNvSpPr>
            <a:spLocks noChangeArrowheads="1"/>
          </p:cNvSpPr>
          <p:nvPr/>
        </p:nvSpPr>
        <p:spPr bwMode="auto">
          <a:xfrm>
            <a:off x="1896621" y="41746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1934721" y="54831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1" name="Rectangle 53"/>
          <p:cNvSpPr>
            <a:spLocks noChangeArrowheads="1"/>
          </p:cNvSpPr>
          <p:nvPr/>
        </p:nvSpPr>
        <p:spPr bwMode="auto">
          <a:xfrm>
            <a:off x="1923453" y="242755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0" name="テキスト ボックス 19"/>
          <p:cNvSpPr txBox="1"/>
          <p:nvPr/>
        </p:nvSpPr>
        <p:spPr>
          <a:xfrm>
            <a:off x="17021" y="1788386"/>
            <a:ext cx="638757" cy="646331"/>
          </a:xfrm>
          <a:prstGeom prst="rect">
            <a:avLst/>
          </a:prstGeom>
          <a:noFill/>
        </p:spPr>
        <p:txBody>
          <a:bodyPr wrap="square" rtlCol="0">
            <a:spAutoFit/>
          </a:bodyPr>
          <a:lstStyle/>
          <a:p>
            <a:r>
              <a:rPr lang="en-US" altLang="ja-JP" b="1" i="1" dirty="0" smtClean="0"/>
              <a:t>E</a:t>
            </a:r>
            <a:endParaRPr lang="en-AU" altLang="ja-JP" b="1" i="1" dirty="0"/>
          </a:p>
          <a:p>
            <a:endParaRPr kumimoji="1" lang="ja-JP" altLang="en-US" dirty="0"/>
          </a:p>
        </p:txBody>
      </p:sp>
      <p:sp>
        <p:nvSpPr>
          <p:cNvPr id="32" name="テキスト ボックス 31"/>
          <p:cNvSpPr txBox="1"/>
          <p:nvPr/>
        </p:nvSpPr>
        <p:spPr>
          <a:xfrm>
            <a:off x="1882888" y="4242120"/>
            <a:ext cx="5428653" cy="369332"/>
          </a:xfrm>
          <a:prstGeom prst="rect">
            <a:avLst/>
          </a:prstGeom>
          <a:noFill/>
        </p:spPr>
        <p:txBody>
          <a:bodyPr wrap="square" rtlCol="0">
            <a:spAutoFit/>
          </a:bodyPr>
          <a:lstStyle/>
          <a:p>
            <a:r>
              <a:rPr lang="en-US" altLang="ja-JP" b="1" i="1" dirty="0" smtClean="0"/>
              <a:t>Position of interlocked ring along the vector of the axle  </a:t>
            </a:r>
            <a:endParaRPr lang="en-AU" altLang="ja-JP" b="1" i="1" dirty="0"/>
          </a:p>
        </p:txBody>
      </p:sp>
      <p:sp>
        <p:nvSpPr>
          <p:cNvPr id="18" name="スライド番号プレースホルダー 17"/>
          <p:cNvSpPr>
            <a:spLocks noGrp="1"/>
          </p:cNvSpPr>
          <p:nvPr>
            <p:ph type="sldNum" sz="quarter" idx="12"/>
          </p:nvPr>
        </p:nvSpPr>
        <p:spPr>
          <a:xfrm>
            <a:off x="7093390" y="6472933"/>
            <a:ext cx="2057400" cy="365125"/>
          </a:xfrm>
        </p:spPr>
        <p:txBody>
          <a:bodyPr/>
          <a:lstStyle/>
          <a:p>
            <a:fld id="{48542CCA-B510-4D6E-B9DE-67A8394A4F10}" type="slidenum">
              <a:rPr kumimoji="1" lang="ja-JP" altLang="en-US" smtClean="0"/>
              <a:t>36</a:t>
            </a:fld>
            <a:endParaRPr kumimoji="1" lang="ja-JP" altLang="en-US"/>
          </a:p>
        </p:txBody>
      </p:sp>
      <p:sp>
        <p:nvSpPr>
          <p:cNvPr id="22" name="テキスト ボックス 21"/>
          <p:cNvSpPr txBox="1"/>
          <p:nvPr/>
        </p:nvSpPr>
        <p:spPr>
          <a:xfrm>
            <a:off x="1517118" y="1150805"/>
            <a:ext cx="2600767" cy="369332"/>
          </a:xfrm>
          <a:prstGeom prst="rect">
            <a:avLst/>
          </a:prstGeom>
          <a:noFill/>
        </p:spPr>
        <p:txBody>
          <a:bodyPr wrap="square" rtlCol="0">
            <a:spAutoFit/>
          </a:bodyPr>
          <a:lstStyle/>
          <a:p>
            <a:r>
              <a:rPr lang="en-AU" altLang="ja-JP" b="1" dirty="0" smtClean="0">
                <a:solidFill>
                  <a:schemeClr val="accent1">
                    <a:lumMod val="50000"/>
                  </a:schemeClr>
                </a:solidFill>
                <a:latin typeface="Arial" pitchFamily="34" charset="0"/>
                <a:cs typeface="Arial" pitchFamily="34" charset="0"/>
              </a:rPr>
              <a:t>Rigid Spacer</a:t>
            </a:r>
            <a:endParaRPr lang="en-AU" altLang="ja-JP" b="1" baseline="-25000" dirty="0" smtClean="0">
              <a:solidFill>
                <a:schemeClr val="accent1">
                  <a:lumMod val="50000"/>
                </a:schemeClr>
              </a:solidFill>
              <a:latin typeface="Arial" pitchFamily="34" charset="0"/>
              <a:cs typeface="Arial" pitchFamily="34" charset="0"/>
            </a:endParaRPr>
          </a:p>
        </p:txBody>
      </p:sp>
      <p:sp>
        <p:nvSpPr>
          <p:cNvPr id="23" name="テキスト ボックス 22"/>
          <p:cNvSpPr txBox="1"/>
          <p:nvPr/>
        </p:nvSpPr>
        <p:spPr>
          <a:xfrm>
            <a:off x="5622577" y="1150805"/>
            <a:ext cx="2600767" cy="369332"/>
          </a:xfrm>
          <a:prstGeom prst="rect">
            <a:avLst/>
          </a:prstGeom>
          <a:noFill/>
        </p:spPr>
        <p:txBody>
          <a:bodyPr wrap="square" rtlCol="0">
            <a:spAutoFit/>
          </a:bodyPr>
          <a:lstStyle/>
          <a:p>
            <a:r>
              <a:rPr lang="en-AU" altLang="ja-JP" b="1" dirty="0" smtClean="0">
                <a:solidFill>
                  <a:schemeClr val="accent2"/>
                </a:solidFill>
                <a:latin typeface="Arial" pitchFamily="34" charset="0"/>
                <a:cs typeface="Arial" pitchFamily="34" charset="0"/>
              </a:rPr>
              <a:t>Flexible Spacer</a:t>
            </a:r>
            <a:endParaRPr lang="en-AU" altLang="ja-JP" b="1" baseline="-25000" dirty="0" smtClean="0">
              <a:solidFill>
                <a:schemeClr val="accent2"/>
              </a:solidFill>
              <a:latin typeface="Arial" pitchFamily="34" charset="0"/>
              <a:cs typeface="Arial" pitchFamily="34" charset="0"/>
            </a:endParaRPr>
          </a:p>
        </p:txBody>
      </p:sp>
      <p:sp>
        <p:nvSpPr>
          <p:cNvPr id="24" name="角丸四角形 23"/>
          <p:cNvSpPr/>
          <p:nvPr/>
        </p:nvSpPr>
        <p:spPr>
          <a:xfrm>
            <a:off x="204769" y="5239355"/>
            <a:ext cx="8644176" cy="675291"/>
          </a:xfrm>
          <a:prstGeom prst="roundRect">
            <a:avLst/>
          </a:prstGeom>
          <a:solidFill>
            <a:srgbClr val="C0504D"/>
          </a:solidFill>
          <a:ln>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ltLang="ja-JP" sz="2400" b="1" dirty="0" smtClean="0">
                <a:uFill>
                  <a:solidFill>
                    <a:srgbClr val="0070C0"/>
                  </a:solidFill>
                </a:uFill>
                <a:latin typeface="Arial" panose="020B0604020202020204" pitchFamily="34" charset="0"/>
                <a:cs typeface="Arial" panose="020B0604020202020204" pitchFamily="34" charset="0"/>
              </a:rPr>
              <a:t>“F</a:t>
            </a:r>
            <a:r>
              <a:rPr lang="en-US" altLang="ja-JP" sz="2400" b="1" dirty="0" smtClean="0">
                <a:uFill>
                  <a:solidFill>
                    <a:srgbClr val="0070C0"/>
                  </a:solidFill>
                </a:uFill>
                <a:latin typeface="Arial" panose="020B0604020202020204" pitchFamily="34" charset="0"/>
                <a:cs typeface="Arial" panose="020B0604020202020204" pitchFamily="34" charset="0"/>
              </a:rPr>
              <a:t>LEXIBILITY”</a:t>
            </a:r>
            <a:r>
              <a:rPr lang="en-AU" altLang="ja-JP" sz="2400" b="1" dirty="0" smtClean="0">
                <a:uFill>
                  <a:solidFill>
                    <a:srgbClr val="0070C0"/>
                  </a:solidFill>
                </a:uFill>
                <a:latin typeface="Arial" panose="020B0604020202020204" pitchFamily="34" charset="0"/>
                <a:cs typeface="Arial" panose="020B0604020202020204" pitchFamily="34" charset="0"/>
              </a:rPr>
              <a:t> </a:t>
            </a:r>
            <a:r>
              <a:rPr lang="en-AU" altLang="ja-JP" sz="2400" b="1" dirty="0">
                <a:uFill>
                  <a:solidFill>
                    <a:srgbClr val="0070C0"/>
                  </a:solidFill>
                </a:uFill>
                <a:latin typeface="Arial" panose="020B0604020202020204" pitchFamily="34" charset="0"/>
                <a:cs typeface="Arial" panose="020B0604020202020204" pitchFamily="34" charset="0"/>
              </a:rPr>
              <a:t>DECREASES </a:t>
            </a:r>
            <a:r>
              <a:rPr lang="en-AU" altLang="ja-JP" sz="2400" b="1" dirty="0">
                <a:latin typeface="Arial" panose="020B0604020202020204" pitchFamily="34" charset="0"/>
                <a:cs typeface="Arial" panose="020B0604020202020204" pitchFamily="34" charset="0"/>
              </a:rPr>
              <a:t>SHUTTLING </a:t>
            </a:r>
            <a:r>
              <a:rPr lang="en-AU" altLang="ja-JP" sz="2400" b="1" dirty="0" smtClean="0">
                <a:latin typeface="Arial" panose="020B0604020202020204" pitchFamily="34" charset="0"/>
                <a:cs typeface="Arial" panose="020B0604020202020204" pitchFamily="34" charset="0"/>
              </a:rPr>
              <a:t>RATES</a:t>
            </a:r>
            <a:endParaRPr lang="en-AU" altLang="ja-JP"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1990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5"/>
          <p:cNvSpPr/>
          <p:nvPr/>
        </p:nvSpPr>
        <p:spPr>
          <a:xfrm>
            <a:off x="1502093" y="6424370"/>
            <a:ext cx="7220202" cy="431477"/>
          </a:xfrm>
          <a:prstGeom prst="rect">
            <a:avLst/>
          </a:prstGeom>
          <a:gradFill>
            <a:gsLst>
              <a:gs pos="1000">
                <a:schemeClr val="bg1"/>
              </a:gs>
              <a:gs pos="100000">
                <a:schemeClr val="bg1"/>
              </a:gs>
              <a:gs pos="51000">
                <a:schemeClr val="accent4">
                  <a:lumMod val="20000"/>
                  <a:lumOff val="80000"/>
                </a:schemeClr>
              </a:gs>
            </a:gsLst>
            <a:lin ang="540000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25"/>
          <p:cNvSpPr/>
          <p:nvPr/>
        </p:nvSpPr>
        <p:spPr>
          <a:xfrm>
            <a:off x="1502093" y="5772397"/>
            <a:ext cx="7220202" cy="431477"/>
          </a:xfrm>
          <a:prstGeom prst="rect">
            <a:avLst/>
          </a:prstGeom>
          <a:gradFill>
            <a:gsLst>
              <a:gs pos="1000">
                <a:schemeClr val="bg1"/>
              </a:gs>
              <a:gs pos="100000">
                <a:schemeClr val="bg1"/>
              </a:gs>
              <a:gs pos="51000">
                <a:schemeClr val="accent5">
                  <a:lumMod val="20000"/>
                  <a:lumOff val="80000"/>
                </a:schemeClr>
              </a:gs>
            </a:gsLst>
            <a:lin ang="540000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latin typeface="Arial" panose="020B0604020202020204" pitchFamily="34" charset="0"/>
                <a:cs typeface="Arial" panose="020B0604020202020204" pitchFamily="34" charset="0"/>
              </a:rPr>
              <a:t>Syntheses of Rotaxanes</a:t>
            </a:r>
            <a:endParaRPr lang="en-AU" altLang="ja-JP" sz="2400" dirty="0">
              <a:solidFill>
                <a:schemeClr val="bg1"/>
              </a:solidFill>
              <a:latin typeface="Arial" panose="020B0604020202020204" pitchFamily="34" charset="0"/>
              <a:cs typeface="Arial" panose="020B0604020202020204" pitchFamily="34" charset="0"/>
            </a:endParaRPr>
          </a:p>
        </p:txBody>
      </p:sp>
      <p:sp>
        <p:nvSpPr>
          <p:cNvPr id="2" name="スライド番号プレースホルダー 1"/>
          <p:cNvSpPr>
            <a:spLocks noGrp="1"/>
          </p:cNvSpPr>
          <p:nvPr>
            <p:ph type="sldNum" sz="quarter" idx="12"/>
          </p:nvPr>
        </p:nvSpPr>
        <p:spPr>
          <a:xfrm>
            <a:off x="8360229" y="6492875"/>
            <a:ext cx="783771" cy="365125"/>
          </a:xfrm>
        </p:spPr>
        <p:txBody>
          <a:bodyPr/>
          <a:lstStyle/>
          <a:p>
            <a:fld id="{48542CCA-B510-4D6E-B9DE-67A8394A4F10}" type="slidenum">
              <a:rPr kumimoji="1" lang="ja-JP" altLang="en-US" smtClean="0"/>
              <a:t>37</a:t>
            </a:fld>
            <a:endParaRPr kumimoji="1" lang="ja-JP" altLang="en-US"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3184490461"/>
              </p:ext>
            </p:extLst>
          </p:nvPr>
        </p:nvGraphicFramePr>
        <p:xfrm>
          <a:off x="205944" y="5970345"/>
          <a:ext cx="1089025" cy="454025"/>
        </p:xfrm>
        <a:graphic>
          <a:graphicData uri="http://schemas.openxmlformats.org/presentationml/2006/ole">
            <mc:AlternateContent xmlns:mc="http://schemas.openxmlformats.org/markup-compatibility/2006">
              <mc:Choice xmlns:v="urn:schemas-microsoft-com:vml" Requires="v">
                <p:oleObj spid="_x0000_s144103" name="CS ChemDraw Drawing" r:id="rId4" imgW="898699" imgH="371704" progId="ChemDraw.Document.6.0">
                  <p:embed/>
                </p:oleObj>
              </mc:Choice>
              <mc:Fallback>
                <p:oleObj name="CS ChemDraw Drawing" r:id="rId4" imgW="898699" imgH="371704" progId="ChemDraw.Document.6.0">
                  <p:embed/>
                  <p:pic>
                    <p:nvPicPr>
                      <p:cNvPr id="0" name=""/>
                      <p:cNvPicPr/>
                      <p:nvPr/>
                    </p:nvPicPr>
                    <p:blipFill>
                      <a:blip r:embed="rId5"/>
                      <a:stretch>
                        <a:fillRect/>
                      </a:stretch>
                    </p:blipFill>
                    <p:spPr>
                      <a:xfrm>
                        <a:off x="205944" y="5970345"/>
                        <a:ext cx="1089025" cy="454025"/>
                      </a:xfrm>
                      <a:prstGeom prst="rect">
                        <a:avLst/>
                      </a:prstGeom>
                    </p:spPr>
                  </p:pic>
                </p:oleObj>
              </mc:Fallback>
            </mc:AlternateContent>
          </a:graphicData>
        </a:graphic>
      </p:graphicFrame>
      <p:graphicFrame>
        <p:nvGraphicFramePr>
          <p:cNvPr id="20" name="オブジェクト 19"/>
          <p:cNvGraphicFramePr>
            <a:graphicFrameLocks noChangeAspect="1"/>
          </p:cNvGraphicFramePr>
          <p:nvPr>
            <p:extLst>
              <p:ext uri="{D42A27DB-BD31-4B8C-83A1-F6EECF244321}">
                <p14:modId xmlns:p14="http://schemas.microsoft.com/office/powerpoint/2010/main" val="3681871827"/>
              </p:ext>
            </p:extLst>
          </p:nvPr>
        </p:nvGraphicFramePr>
        <p:xfrm>
          <a:off x="2045789" y="5657035"/>
          <a:ext cx="6165850" cy="1152525"/>
        </p:xfrm>
        <a:graphic>
          <a:graphicData uri="http://schemas.openxmlformats.org/presentationml/2006/ole">
            <mc:AlternateContent xmlns:mc="http://schemas.openxmlformats.org/markup-compatibility/2006">
              <mc:Choice xmlns:v="urn:schemas-microsoft-com:vml" Requires="v">
                <p:oleObj spid="_x0000_s144104" name="CS ChemDraw Drawing" r:id="rId6" imgW="7683549" imgH="1433779" progId="ChemDraw.Document.6.0">
                  <p:embed/>
                </p:oleObj>
              </mc:Choice>
              <mc:Fallback>
                <p:oleObj name="CS ChemDraw Drawing" r:id="rId6" imgW="7683549" imgH="1433779" progId="ChemDraw.Document.6.0">
                  <p:embed/>
                  <p:pic>
                    <p:nvPicPr>
                      <p:cNvPr id="0" name=""/>
                      <p:cNvPicPr/>
                      <p:nvPr/>
                    </p:nvPicPr>
                    <p:blipFill>
                      <a:blip r:embed="rId7"/>
                      <a:stretch>
                        <a:fillRect/>
                      </a:stretch>
                    </p:blipFill>
                    <p:spPr>
                      <a:xfrm>
                        <a:off x="2045789" y="5657035"/>
                        <a:ext cx="6165850" cy="1152525"/>
                      </a:xfrm>
                      <a:prstGeom prst="rect">
                        <a:avLst/>
                      </a:prstGeom>
                    </p:spPr>
                  </p:pic>
                </p:oleObj>
              </mc:Fallback>
            </mc:AlternateContent>
          </a:graphicData>
        </a:graphic>
      </p:graphicFrame>
      <p:cxnSp>
        <p:nvCxnSpPr>
          <p:cNvPr id="6" name="直線コネクタ 5"/>
          <p:cNvCxnSpPr/>
          <p:nvPr/>
        </p:nvCxnSpPr>
        <p:spPr>
          <a:xfrm>
            <a:off x="0" y="5390251"/>
            <a:ext cx="9150790"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5" name="オブジェクト 4"/>
          <p:cNvGraphicFramePr>
            <a:graphicFrameLocks noChangeAspect="1"/>
          </p:cNvGraphicFramePr>
          <p:nvPr>
            <p:extLst>
              <p:ext uri="{D42A27DB-BD31-4B8C-83A1-F6EECF244321}">
                <p14:modId xmlns:p14="http://schemas.microsoft.com/office/powerpoint/2010/main" val="2511095442"/>
              </p:ext>
            </p:extLst>
          </p:nvPr>
        </p:nvGraphicFramePr>
        <p:xfrm>
          <a:off x="115888" y="635000"/>
          <a:ext cx="8910637" cy="4703763"/>
        </p:xfrm>
        <a:graphic>
          <a:graphicData uri="http://schemas.openxmlformats.org/presentationml/2006/ole">
            <mc:AlternateContent xmlns:mc="http://schemas.openxmlformats.org/markup-compatibility/2006">
              <mc:Choice xmlns:v="urn:schemas-microsoft-com:vml" Requires="v">
                <p:oleObj spid="_x0000_s144105" name="CS ChemDraw Drawing" r:id="rId8" imgW="10957247" imgH="5763463" progId="ChemDraw.Document.6.0">
                  <p:embed/>
                </p:oleObj>
              </mc:Choice>
              <mc:Fallback>
                <p:oleObj name="CS ChemDraw Drawing" r:id="rId8" imgW="10957247" imgH="5763463" progId="ChemDraw.Document.6.0">
                  <p:embed/>
                  <p:pic>
                    <p:nvPicPr>
                      <p:cNvPr id="0" name=""/>
                      <p:cNvPicPr/>
                      <p:nvPr/>
                    </p:nvPicPr>
                    <p:blipFill>
                      <a:blip r:embed="rId9"/>
                      <a:stretch>
                        <a:fillRect/>
                      </a:stretch>
                    </p:blipFill>
                    <p:spPr>
                      <a:xfrm>
                        <a:off x="115888" y="635000"/>
                        <a:ext cx="8910637" cy="4703763"/>
                      </a:xfrm>
                      <a:prstGeom prst="rect">
                        <a:avLst/>
                      </a:prstGeom>
                    </p:spPr>
                  </p:pic>
                </p:oleObj>
              </mc:Fallback>
            </mc:AlternateContent>
          </a:graphicData>
        </a:graphic>
      </p:graphicFrame>
      <p:sp>
        <p:nvSpPr>
          <p:cNvPr id="12" name="テキスト ボックス 11"/>
          <p:cNvSpPr txBox="1"/>
          <p:nvPr/>
        </p:nvSpPr>
        <p:spPr>
          <a:xfrm>
            <a:off x="1458551" y="5401758"/>
            <a:ext cx="2159184" cy="307777"/>
          </a:xfrm>
          <a:prstGeom prst="rect">
            <a:avLst/>
          </a:prstGeom>
          <a:noFill/>
        </p:spPr>
        <p:txBody>
          <a:bodyPr wrap="square" rtlCol="0">
            <a:spAutoFit/>
          </a:bodyPr>
          <a:lstStyle/>
          <a:p>
            <a:r>
              <a:rPr kumimoji="1" lang="en-US" altLang="ja-JP" sz="1400" b="1" dirty="0" smtClean="0">
                <a:solidFill>
                  <a:schemeClr val="accent1">
                    <a:lumMod val="50000"/>
                  </a:schemeClr>
                </a:solidFill>
                <a:latin typeface="Arial" panose="020B0604020202020204" pitchFamily="34" charset="0"/>
                <a:cs typeface="Arial" panose="020B0604020202020204" pitchFamily="34" charset="0"/>
              </a:rPr>
              <a:t>Rigid Spacers</a:t>
            </a:r>
            <a:endParaRPr kumimoji="1" lang="ja-JP" altLang="en-US" sz="1400" b="1" dirty="0">
              <a:solidFill>
                <a:schemeClr val="accent1">
                  <a:lumMod val="50000"/>
                </a:schemeClr>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1458551" y="6031495"/>
            <a:ext cx="1596912" cy="307777"/>
          </a:xfrm>
          <a:prstGeom prst="rect">
            <a:avLst/>
          </a:prstGeom>
          <a:noFill/>
        </p:spPr>
        <p:txBody>
          <a:bodyPr wrap="none" rtlCol="0">
            <a:spAutoFit/>
          </a:bodyPr>
          <a:lstStyle/>
          <a:p>
            <a:r>
              <a:rPr kumimoji="1" lang="en-US" altLang="ja-JP" sz="1400" b="1" dirty="0" smtClean="0">
                <a:solidFill>
                  <a:schemeClr val="accent2"/>
                </a:solidFill>
                <a:latin typeface="Arial" panose="020B0604020202020204" pitchFamily="34" charset="0"/>
                <a:ea typeface="Arial Unicode MS" panose="020B0604020202020204" pitchFamily="50" charset="-128"/>
                <a:cs typeface="Arial" panose="020B0604020202020204" pitchFamily="34" charset="0"/>
              </a:rPr>
              <a:t>Flexible Spacers</a:t>
            </a:r>
            <a:endParaRPr kumimoji="1" lang="ja-JP" altLang="en-US" sz="1400" b="1" dirty="0">
              <a:solidFill>
                <a:schemeClr val="accent2"/>
              </a:solidFill>
              <a:latin typeface="Arial" panose="020B0604020202020204" pitchFamily="34" charset="0"/>
              <a:ea typeface="Arial Unicode MS" panose="020B0604020202020204" pitchFamily="50" charset="-128"/>
              <a:cs typeface="Arial" panose="020B0604020202020204" pitchFamily="34" charset="0"/>
            </a:endParaRPr>
          </a:p>
        </p:txBody>
      </p:sp>
      <p:graphicFrame>
        <p:nvGraphicFramePr>
          <p:cNvPr id="10" name="Object 8"/>
          <p:cNvGraphicFramePr>
            <a:graphicFrameLocks noChangeAspect="1"/>
          </p:cNvGraphicFramePr>
          <p:nvPr>
            <p:extLst>
              <p:ext uri="{D42A27DB-BD31-4B8C-83A1-F6EECF244321}">
                <p14:modId xmlns:p14="http://schemas.microsoft.com/office/powerpoint/2010/main" val="822737321"/>
              </p:ext>
            </p:extLst>
          </p:nvPr>
        </p:nvGraphicFramePr>
        <p:xfrm>
          <a:off x="5775072" y="4717375"/>
          <a:ext cx="1160462" cy="608013"/>
        </p:xfrm>
        <a:graphic>
          <a:graphicData uri="http://schemas.openxmlformats.org/presentationml/2006/ole">
            <mc:AlternateContent xmlns:mc="http://schemas.openxmlformats.org/markup-compatibility/2006">
              <mc:Choice xmlns:v="urn:schemas-microsoft-com:vml" Requires="v">
                <p:oleObj spid="_x0000_s144106" name="CS ChemDraw Drawing" r:id="rId10" imgW="1160780" imgH="607619" progId="ChemDraw.Document.6.0">
                  <p:embed/>
                </p:oleObj>
              </mc:Choice>
              <mc:Fallback>
                <p:oleObj name="CS ChemDraw Drawing" r:id="rId10" imgW="1160780" imgH="607619" progId="ChemDraw.Document.6.0">
                  <p:embed/>
                  <p:pic>
                    <p:nvPicPr>
                      <p:cNvPr id="0" name=""/>
                      <p:cNvPicPr/>
                      <p:nvPr/>
                    </p:nvPicPr>
                    <p:blipFill>
                      <a:blip r:embed="rId11"/>
                      <a:stretch>
                        <a:fillRect/>
                      </a:stretch>
                    </p:blipFill>
                    <p:spPr>
                      <a:xfrm>
                        <a:off x="5775072" y="4717375"/>
                        <a:ext cx="1160462" cy="608013"/>
                      </a:xfrm>
                      <a:prstGeom prst="rect">
                        <a:avLst/>
                      </a:prstGeom>
                    </p:spPr>
                  </p:pic>
                </p:oleObj>
              </mc:Fallback>
            </mc:AlternateContent>
          </a:graphicData>
        </a:graphic>
      </p:graphicFrame>
    </p:spTree>
    <p:extLst>
      <p:ext uri="{BB962C8B-B14F-4D97-AF65-F5344CB8AC3E}">
        <p14:creationId xmlns:p14="http://schemas.microsoft.com/office/powerpoint/2010/main" val="1495270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latin typeface="Arial" panose="020B0604020202020204" pitchFamily="34" charset="0"/>
                <a:cs typeface="Arial" panose="020B0604020202020204" pitchFamily="34" charset="0"/>
              </a:rPr>
              <a:t>Shuttling Dynamics</a:t>
            </a:r>
            <a:endParaRPr lang="en-AU" altLang="ja-JP" sz="2400" baseline="-25000" dirty="0">
              <a:solidFill>
                <a:schemeClr val="bg1"/>
              </a:solidFill>
              <a:latin typeface="Arial" panose="020B0604020202020204" pitchFamily="34" charset="0"/>
              <a:cs typeface="Arial" panose="020B0604020202020204" pitchFamily="34" charset="0"/>
            </a:endParaRPr>
          </a:p>
        </p:txBody>
      </p:sp>
      <p:sp>
        <p:nvSpPr>
          <p:cNvPr id="2" name="正方形/長方形 1"/>
          <p:cNvSpPr/>
          <p:nvPr/>
        </p:nvSpPr>
        <p:spPr>
          <a:xfrm>
            <a:off x="2991996" y="3485634"/>
            <a:ext cx="3617208" cy="369332"/>
          </a:xfrm>
          <a:prstGeom prst="rect">
            <a:avLst/>
          </a:prstGeom>
        </p:spPr>
        <p:txBody>
          <a:bodyPr wrap="none">
            <a:spAutoFit/>
          </a:bodyPr>
          <a:lstStyle/>
          <a:p>
            <a:pPr algn="ctr"/>
            <a:r>
              <a:rPr lang="en-AU" altLang="ja-JP" dirty="0" smtClean="0">
                <a:solidFill>
                  <a:schemeClr val="bg1"/>
                </a:solidFill>
              </a:rPr>
              <a:t>Line Shape Analyses and Eyring Plots</a:t>
            </a:r>
            <a:endParaRPr lang="en-AU" altLang="ja-JP" dirty="0">
              <a:solidFill>
                <a:schemeClr val="bg1"/>
              </a:solidFill>
            </a:endParaRPr>
          </a:p>
        </p:txBody>
      </p:sp>
      <p:graphicFrame>
        <p:nvGraphicFramePr>
          <p:cNvPr id="5" name="Table 1"/>
          <p:cNvGraphicFramePr>
            <a:graphicFrameLocks noGrp="1"/>
          </p:cNvGraphicFramePr>
          <p:nvPr>
            <p:extLst>
              <p:ext uri="{D42A27DB-BD31-4B8C-83A1-F6EECF244321}">
                <p14:modId xmlns:p14="http://schemas.microsoft.com/office/powerpoint/2010/main" val="4011727949"/>
              </p:ext>
            </p:extLst>
          </p:nvPr>
        </p:nvGraphicFramePr>
        <p:xfrm>
          <a:off x="624111" y="1196638"/>
          <a:ext cx="7804878" cy="4722746"/>
        </p:xfrm>
        <a:graphic>
          <a:graphicData uri="http://schemas.openxmlformats.org/drawingml/2006/table">
            <a:tbl>
              <a:tblPr firstRow="1" bandRow="1">
                <a:effectLst>
                  <a:outerShdw blurRad="50800" dist="38100" dir="2700000" sx="100500" sy="100500" algn="tl" rotWithShape="0">
                    <a:prstClr val="black">
                      <a:alpha val="30000"/>
                    </a:prstClr>
                  </a:outerShdw>
                </a:effectLst>
                <a:tableStyleId>{21E4AEA4-8DFA-4A89-87EB-49C32662AFE0}</a:tableStyleId>
              </a:tblPr>
              <a:tblGrid>
                <a:gridCol w="2957289"/>
                <a:gridCol w="1841817"/>
                <a:gridCol w="1811655"/>
                <a:gridCol w="1194117"/>
              </a:tblGrid>
              <a:tr h="674678">
                <a:tc>
                  <a:txBody>
                    <a:bodyPr/>
                    <a:lstStyle/>
                    <a:p>
                      <a:pPr algn="ctr" fontAlgn="ctr"/>
                      <a:r>
                        <a:rPr lang="en-AU" sz="1800" dirty="0" smtClean="0">
                          <a:latin typeface="Arial" panose="020B0604020202020204" pitchFamily="34" charset="0"/>
                          <a:cs typeface="Arial" panose="020B0604020202020204" pitchFamily="34" charset="0"/>
                        </a:rPr>
                        <a:t>Rotaxane </a:t>
                      </a:r>
                      <a:r>
                        <a:rPr lang="en-US" altLang="ja-JP" sz="1800" dirty="0" smtClean="0">
                          <a:latin typeface="Arial" panose="020B0604020202020204" pitchFamily="34" charset="0"/>
                          <a:cs typeface="Arial" panose="020B0604020202020204" pitchFamily="34" charset="0"/>
                        </a:rPr>
                        <a:t>Spacers</a:t>
                      </a:r>
                      <a:endParaRPr lang="en-AU" sz="18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B50B0B"/>
                    </a:solidFill>
                  </a:tcPr>
                </a:tc>
                <a:tc>
                  <a:txBody>
                    <a:bodyPr/>
                    <a:lstStyle/>
                    <a:p>
                      <a:pPr algn="ctr" fontAlgn="ctr"/>
                      <a:r>
                        <a:rPr lang="el-GR" sz="1800" i="0" u="none" strike="noStrike" dirty="0" smtClean="0">
                          <a:effectLst/>
                          <a:latin typeface="Arial" panose="020B0604020202020204" pitchFamily="34" charset="0"/>
                          <a:cs typeface="Arial" panose="020B0604020202020204" pitchFamily="34" charset="0"/>
                        </a:rPr>
                        <a:t>Δ</a:t>
                      </a:r>
                      <a:r>
                        <a:rPr lang="en-AU" sz="1800" i="1" u="none" strike="noStrike" dirty="0" smtClean="0">
                          <a:effectLst/>
                          <a:latin typeface="Arial" panose="020B0604020202020204" pitchFamily="34" charset="0"/>
                          <a:cs typeface="Arial" panose="020B0604020202020204" pitchFamily="34" charset="0"/>
                        </a:rPr>
                        <a:t>H</a:t>
                      </a:r>
                      <a:r>
                        <a:rPr lang="en-AU" sz="1800" i="0" u="none" strike="noStrike" baseline="30000" dirty="0" smtClean="0">
                          <a:effectLst/>
                          <a:latin typeface="Arial" panose="020B0604020202020204" pitchFamily="34" charset="0"/>
                          <a:cs typeface="Arial" panose="020B0604020202020204" pitchFamily="34" charset="0"/>
                        </a:rPr>
                        <a:t>‡</a:t>
                      </a:r>
                      <a:r>
                        <a:rPr lang="en-AU" sz="1800" i="1" u="none" strike="noStrike" baseline="30000" dirty="0" smtClean="0">
                          <a:effectLst/>
                          <a:latin typeface="Arial" panose="020B0604020202020204" pitchFamily="34" charset="0"/>
                          <a:cs typeface="Arial" panose="020B0604020202020204" pitchFamily="34" charset="0"/>
                        </a:rPr>
                        <a:t> </a:t>
                      </a:r>
                      <a:r>
                        <a:rPr lang="en-AU" sz="1800" u="none" strike="noStrike" dirty="0" smtClean="0">
                          <a:effectLst/>
                          <a:latin typeface="Arial" panose="020B0604020202020204" pitchFamily="34" charset="0"/>
                          <a:cs typeface="Arial" panose="020B0604020202020204" pitchFamily="34" charset="0"/>
                        </a:rPr>
                        <a:t>(kJmol</a:t>
                      </a:r>
                      <a:r>
                        <a:rPr lang="en-AU" sz="1800" u="none" strike="noStrike" baseline="30000" dirty="0" smtClean="0">
                          <a:effectLst/>
                          <a:latin typeface="Arial" panose="020B0604020202020204" pitchFamily="34" charset="0"/>
                          <a:cs typeface="Arial" panose="020B0604020202020204" pitchFamily="34" charset="0"/>
                        </a:rPr>
                        <a:t>-1</a:t>
                      </a:r>
                      <a:r>
                        <a:rPr lang="en-AU" sz="1800" u="none" strike="noStrike" dirty="0" smtClean="0">
                          <a:effectLst/>
                          <a:latin typeface="Arial" panose="020B0604020202020204" pitchFamily="34" charset="0"/>
                          <a:cs typeface="Arial" panose="020B0604020202020204" pitchFamily="34" charset="0"/>
                        </a:rPr>
                        <a:t>)</a:t>
                      </a:r>
                      <a:endParaRPr lang="en-AU" sz="1800"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B50B0B"/>
                    </a:solidFill>
                  </a:tcPr>
                </a:tc>
                <a:tc>
                  <a:txBody>
                    <a:bodyPr/>
                    <a:lstStyle/>
                    <a:p>
                      <a:pPr algn="ctr" fontAlgn="ctr"/>
                      <a:r>
                        <a:rPr lang="el-GR" sz="1800" i="0" u="none" strike="noStrike" kern="1200" dirty="0" smtClean="0">
                          <a:effectLst/>
                          <a:latin typeface="Arial" panose="020B0604020202020204" pitchFamily="34" charset="0"/>
                          <a:cs typeface="Arial" panose="020B0604020202020204" pitchFamily="34" charset="0"/>
                        </a:rPr>
                        <a:t>Δ</a:t>
                      </a:r>
                      <a:r>
                        <a:rPr lang="en-AU" sz="1800" i="1" u="none" strike="noStrike" dirty="0" smtClean="0">
                          <a:effectLst/>
                          <a:latin typeface="Arial" panose="020B0604020202020204" pitchFamily="34" charset="0"/>
                          <a:cs typeface="Arial" panose="020B0604020202020204" pitchFamily="34" charset="0"/>
                        </a:rPr>
                        <a:t>S</a:t>
                      </a:r>
                      <a:r>
                        <a:rPr lang="en-AU" sz="1800" i="0" u="none" strike="noStrike" baseline="30000" dirty="0" smtClean="0">
                          <a:effectLst/>
                          <a:latin typeface="Arial" panose="020B0604020202020204" pitchFamily="34" charset="0"/>
                          <a:cs typeface="Arial" panose="020B0604020202020204" pitchFamily="34" charset="0"/>
                        </a:rPr>
                        <a:t>‡</a:t>
                      </a:r>
                      <a:r>
                        <a:rPr lang="en-AU" sz="1800" i="1" u="none" strike="noStrike" baseline="30000" dirty="0" smtClean="0">
                          <a:effectLst/>
                          <a:latin typeface="Arial" panose="020B0604020202020204" pitchFamily="34" charset="0"/>
                          <a:cs typeface="Arial" panose="020B0604020202020204" pitchFamily="34" charset="0"/>
                        </a:rPr>
                        <a:t> </a:t>
                      </a:r>
                      <a:r>
                        <a:rPr lang="en-AU" sz="1800" u="none" strike="noStrike" dirty="0" smtClean="0">
                          <a:effectLst/>
                          <a:latin typeface="Arial" panose="020B0604020202020204" pitchFamily="34" charset="0"/>
                          <a:cs typeface="Arial" panose="020B0604020202020204" pitchFamily="34" charset="0"/>
                        </a:rPr>
                        <a:t>(JK</a:t>
                      </a:r>
                      <a:r>
                        <a:rPr lang="en-AU" sz="1800" u="none" strike="noStrike" baseline="30000" dirty="0" smtClean="0">
                          <a:effectLst/>
                          <a:latin typeface="Arial" panose="020B0604020202020204" pitchFamily="34" charset="0"/>
                          <a:cs typeface="Arial" panose="020B0604020202020204" pitchFamily="34" charset="0"/>
                        </a:rPr>
                        <a:t>-1</a:t>
                      </a:r>
                      <a:r>
                        <a:rPr lang="en-AU" sz="1800" u="none" strike="noStrike" dirty="0" smtClean="0">
                          <a:effectLst/>
                          <a:latin typeface="Arial" panose="020B0604020202020204" pitchFamily="34" charset="0"/>
                          <a:cs typeface="Arial" panose="020B0604020202020204" pitchFamily="34" charset="0"/>
                        </a:rPr>
                        <a:t>mol</a:t>
                      </a:r>
                      <a:r>
                        <a:rPr lang="en-AU" sz="1800" u="none" strike="noStrike" baseline="30000" dirty="0" smtClean="0">
                          <a:effectLst/>
                          <a:latin typeface="Arial" panose="020B0604020202020204" pitchFamily="34" charset="0"/>
                          <a:cs typeface="Arial" panose="020B0604020202020204" pitchFamily="34" charset="0"/>
                        </a:rPr>
                        <a:t>-1</a:t>
                      </a:r>
                      <a:r>
                        <a:rPr lang="en-AU" sz="1800" u="none" strike="noStrike" dirty="0" smtClean="0">
                          <a:effectLst/>
                          <a:latin typeface="Arial" panose="020B0604020202020204" pitchFamily="34" charset="0"/>
                          <a:cs typeface="Arial" panose="020B0604020202020204" pitchFamily="34" charset="0"/>
                        </a:rPr>
                        <a:t>)</a:t>
                      </a:r>
                      <a:endParaRPr lang="en-AU" sz="1800"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B50B0B"/>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800" i="0" u="none" strike="noStrike" dirty="0" smtClean="0">
                          <a:effectLst/>
                          <a:latin typeface="Arial" panose="020B0604020202020204" pitchFamily="34" charset="0"/>
                          <a:cs typeface="Arial" panose="020B0604020202020204" pitchFamily="34" charset="0"/>
                        </a:rPr>
                        <a:t>Δ</a:t>
                      </a:r>
                      <a:r>
                        <a:rPr lang="en-AU" sz="1800" i="1" u="none" strike="noStrike" dirty="0" smtClean="0">
                          <a:effectLst/>
                          <a:latin typeface="Arial" panose="020B0604020202020204" pitchFamily="34" charset="0"/>
                          <a:cs typeface="Arial" panose="020B0604020202020204" pitchFamily="34" charset="0"/>
                        </a:rPr>
                        <a:t>G</a:t>
                      </a:r>
                      <a:r>
                        <a:rPr lang="en-AU" sz="1800" i="0" u="none" strike="noStrike" baseline="30000" dirty="0" smtClean="0">
                          <a:effectLst/>
                          <a:latin typeface="Arial" panose="020B0604020202020204" pitchFamily="34" charset="0"/>
                          <a:cs typeface="Arial" panose="020B0604020202020204" pitchFamily="34" charset="0"/>
                        </a:rPr>
                        <a:t>‡</a:t>
                      </a:r>
                      <a:r>
                        <a:rPr lang="en-AU" sz="1800" i="0" u="none" strike="noStrike" baseline="-25000" dirty="0" smtClean="0">
                          <a:effectLst/>
                          <a:latin typeface="Arial" panose="020B0604020202020204" pitchFamily="34" charset="0"/>
                          <a:cs typeface="Arial" panose="020B0604020202020204" pitchFamily="34" charset="0"/>
                        </a:rPr>
                        <a:t>300</a:t>
                      </a:r>
                      <a:r>
                        <a:rPr lang="en-AU" sz="1800" i="1" u="none" strike="noStrike" baseline="30000" dirty="0" smtClean="0">
                          <a:effectLst/>
                          <a:latin typeface="Arial" panose="020B0604020202020204" pitchFamily="34" charset="0"/>
                          <a:cs typeface="Arial" panose="020B0604020202020204" pitchFamily="34" charset="0"/>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AU" sz="1800" u="none" strike="noStrike" dirty="0" smtClean="0">
                          <a:effectLst/>
                          <a:latin typeface="Arial" panose="020B0604020202020204" pitchFamily="34" charset="0"/>
                          <a:cs typeface="Arial" panose="020B0604020202020204" pitchFamily="34" charset="0"/>
                        </a:rPr>
                        <a:t>(kJmol</a:t>
                      </a:r>
                      <a:r>
                        <a:rPr lang="en-AU" sz="1800" u="none" strike="noStrike" baseline="30000" dirty="0" smtClean="0">
                          <a:effectLst/>
                          <a:latin typeface="Arial" panose="020B0604020202020204" pitchFamily="34" charset="0"/>
                          <a:cs typeface="Arial" panose="020B0604020202020204" pitchFamily="34" charset="0"/>
                        </a:rPr>
                        <a:t>-1</a:t>
                      </a:r>
                      <a:r>
                        <a:rPr lang="en-AU" sz="1800" u="none" strike="noStrike" dirty="0" smtClean="0">
                          <a:effectLst/>
                          <a:latin typeface="Arial" panose="020B0604020202020204" pitchFamily="34" charset="0"/>
                          <a:cs typeface="Arial" panose="020B0604020202020204" pitchFamily="34" charset="0"/>
                        </a:rPr>
                        <a:t>)</a:t>
                      </a:r>
                      <a:endParaRPr lang="en-AU" sz="1800" dirty="0" smtClean="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B50B0B"/>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DF1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26.9</a:t>
                      </a:r>
                      <a:r>
                        <a:rPr lang="en-AU" sz="1800" u="none" strike="noStrike" kern="1200" baseline="0" dirty="0" smtClean="0">
                          <a:effectLst/>
                          <a:latin typeface="Arial" panose="020B0604020202020204" pitchFamily="34" charset="0"/>
                          <a:cs typeface="Arial" panose="020B0604020202020204" pitchFamily="34" charset="0"/>
                        </a:rPr>
                        <a:t> </a:t>
                      </a:r>
                      <a:r>
                        <a:rPr lang="en-AU"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a:t>
                      </a:r>
                      <a:r>
                        <a:rPr lang="en-AU" altLang="ja-JP" sz="1600" u="none" strike="noStrike" kern="1200" dirty="0" smtClean="0">
                          <a:effectLst/>
                          <a:latin typeface="Arial" panose="020B0604020202020204" pitchFamily="34" charset="0"/>
                          <a:cs typeface="Arial" panose="020B0604020202020204" pitchFamily="34" charset="0"/>
                        </a:rPr>
                        <a:t>0.5</a:t>
                      </a:r>
                      <a:endParaRPr lang="en-AU" altLang="ja-JP" sz="1600" dirty="0" smtClean="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DF1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−129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1</a:t>
                      </a:r>
                      <a:r>
                        <a:rPr lang="en-AU" altLang="ja-JP" sz="1600" u="none" strike="noStrike" kern="1200" dirty="0" smtClean="0">
                          <a:effectLst/>
                          <a:latin typeface="Arial" panose="020B0604020202020204" pitchFamily="34" charset="0"/>
                          <a:cs typeface="Arial" panose="020B0604020202020204" pitchFamily="34" charset="0"/>
                        </a:rPr>
                        <a:t>.5</a:t>
                      </a:r>
                      <a:endParaRPr lang="en-AU" altLang="ja-JP" sz="1600" dirty="0" smtClean="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DF1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0" dirty="0" smtClean="0">
                          <a:latin typeface="Arial" panose="020B0604020202020204" pitchFamily="34" charset="0"/>
                          <a:cs typeface="Arial" panose="020B0604020202020204" pitchFamily="34" charset="0"/>
                        </a:rPr>
                        <a:t>65.6</a:t>
                      </a:r>
                      <a:endParaRPr lang="en-AU" sz="1800" b="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DF1ED"/>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p>
                  </a:txBody>
                  <a:tcPr anchor="ctr">
                    <a:lnL w="12700" cap="flat" cmpd="sng" algn="ctr">
                      <a:solidFill>
                        <a:schemeClr val="bg1"/>
                      </a:solidFill>
                      <a:prstDash val="solid"/>
                      <a:round/>
                      <a:headEnd type="none" w="med" len="med"/>
                      <a:tailEnd type="none" w="med" len="med"/>
                    </a:lnL>
                    <a:lnB w="38100" cap="flat" cmpd="sng" algn="ctr">
                      <a:solidFill>
                        <a:schemeClr val="bg1">
                          <a:lumMod val="75000"/>
                        </a:schemeClr>
                      </a:solidFill>
                      <a:prstDash val="solid"/>
                      <a:round/>
                      <a:headEnd type="none" w="med" len="med"/>
                      <a:tailEnd type="none" w="med" len="med"/>
                    </a:lnB>
                    <a:solidFill>
                      <a:srgbClr val="FFDDD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27.2</a:t>
                      </a:r>
                      <a:r>
                        <a:rPr lang="en-AU" altLang="ja-JP" sz="2000" u="none" strike="noStrike" kern="1200" baseline="0" dirty="0" smtClean="0">
                          <a:effectLst/>
                          <a:latin typeface="Arial" panose="020B0604020202020204" pitchFamily="34" charset="0"/>
                          <a:cs typeface="Arial" panose="020B0604020202020204" pitchFamily="34" charset="0"/>
                        </a:rPr>
                        <a:t>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a:t>
                      </a:r>
                      <a:r>
                        <a:rPr lang="en-AU" altLang="ja-JP" sz="1600" u="none" strike="noStrike" kern="1200" dirty="0" smtClean="0">
                          <a:effectLst/>
                          <a:latin typeface="Arial" panose="020B0604020202020204" pitchFamily="34" charset="0"/>
                          <a:cs typeface="Arial" panose="020B0604020202020204" pitchFamily="34" charset="0"/>
                        </a:rPr>
                        <a:t>1.3</a:t>
                      </a:r>
                      <a:endParaRPr lang="en-AU" altLang="ja-JP" sz="1600" dirty="0" smtClean="0">
                        <a:latin typeface="Arial" panose="020B0604020202020204" pitchFamily="34" charset="0"/>
                        <a:cs typeface="Arial" panose="020B0604020202020204" pitchFamily="34" charset="0"/>
                      </a:endParaRPr>
                    </a:p>
                  </a:txBody>
                  <a:tcPr anchor="ctr">
                    <a:lnB w="38100" cap="flat" cmpd="sng" algn="ctr">
                      <a:solidFill>
                        <a:schemeClr val="bg1">
                          <a:lumMod val="75000"/>
                        </a:schemeClr>
                      </a:solidFill>
                      <a:prstDash val="solid"/>
                      <a:round/>
                      <a:headEnd type="none" w="med" len="med"/>
                      <a:tailEnd type="none" w="med" len="med"/>
                    </a:lnB>
                    <a:solidFill>
                      <a:srgbClr val="FFDD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AU" altLang="ja-JP" sz="1800" u="none" strike="noStrike" kern="1200" dirty="0" smtClean="0">
                          <a:effectLst/>
                          <a:latin typeface="Arial" panose="020B0604020202020204" pitchFamily="34" charset="0"/>
                          <a:cs typeface="Arial" panose="020B0604020202020204" pitchFamily="34" charset="0"/>
                        </a:rPr>
                        <a:t>−140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3</a:t>
                      </a:r>
                      <a:r>
                        <a:rPr lang="en-AU" altLang="ja-JP" sz="1600" u="none" strike="noStrike" kern="1200" dirty="0" smtClean="0">
                          <a:effectLst/>
                          <a:latin typeface="Arial" panose="020B0604020202020204" pitchFamily="34" charset="0"/>
                          <a:cs typeface="Arial" panose="020B0604020202020204" pitchFamily="34" charset="0"/>
                        </a:rPr>
                        <a:t>.5</a:t>
                      </a:r>
                      <a:endParaRPr lang="en-AU" altLang="ja-JP" sz="1600" dirty="0" smtClean="0">
                        <a:latin typeface="Arial" panose="020B0604020202020204" pitchFamily="34" charset="0"/>
                        <a:cs typeface="Arial" panose="020B0604020202020204" pitchFamily="34" charset="0"/>
                      </a:endParaRPr>
                    </a:p>
                  </a:txBody>
                  <a:tcPr anchor="ctr">
                    <a:lnB w="38100" cap="flat" cmpd="sng" algn="ctr">
                      <a:solidFill>
                        <a:schemeClr val="bg1">
                          <a:lumMod val="75000"/>
                        </a:schemeClr>
                      </a:solidFill>
                      <a:prstDash val="solid"/>
                      <a:round/>
                      <a:headEnd type="none" w="med" len="med"/>
                      <a:tailEnd type="none" w="med" len="med"/>
                    </a:lnB>
                    <a:solidFill>
                      <a:srgbClr val="FFDDD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altLang="ja-JP" dirty="0" smtClean="0">
                          <a:latin typeface="Arial" panose="020B0604020202020204" pitchFamily="34" charset="0"/>
                          <a:cs typeface="Arial" panose="020B0604020202020204" pitchFamily="34" charset="0"/>
                        </a:rPr>
                        <a:t>69.2</a:t>
                      </a:r>
                    </a:p>
                  </a:txBody>
                  <a:tcPr anchor="ctr">
                    <a:lnB w="38100" cap="flat" cmpd="sng" algn="ctr">
                      <a:solidFill>
                        <a:schemeClr val="bg1">
                          <a:lumMod val="75000"/>
                        </a:schemeClr>
                      </a:solidFill>
                      <a:prstDash val="solid"/>
                      <a:round/>
                      <a:headEnd type="none" w="med" len="med"/>
                      <a:tailEnd type="none" w="med" len="med"/>
                    </a:lnB>
                    <a:solidFill>
                      <a:srgbClr val="FFDDDD"/>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p>
                  </a:txBody>
                  <a:tcPr anchor="ctr">
                    <a:lnL w="12700" cap="flat" cmpd="sng" algn="ctr">
                      <a:solidFill>
                        <a:schemeClr val="bg1"/>
                      </a:solidFill>
                      <a:prstDash val="solid"/>
                      <a:round/>
                      <a:headEnd type="none" w="med" len="med"/>
                      <a:tailEnd type="none" w="med" len="med"/>
                    </a:lnL>
                    <a:lnT w="381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F1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24.2</a:t>
                      </a:r>
                      <a:r>
                        <a:rPr lang="en-AU" altLang="ja-JP" sz="2000" u="none" strike="noStrike" kern="1200" baseline="0" dirty="0" smtClean="0">
                          <a:effectLst/>
                          <a:latin typeface="Arial" panose="020B0604020202020204" pitchFamily="34" charset="0"/>
                          <a:cs typeface="Arial" panose="020B0604020202020204" pitchFamily="34" charset="0"/>
                        </a:rPr>
                        <a:t>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a:t>
                      </a:r>
                      <a:r>
                        <a:rPr lang="en-AU" altLang="ja-JP" sz="1600" u="none" strike="noStrike" kern="1200" dirty="0" smtClean="0">
                          <a:effectLst/>
                          <a:latin typeface="Arial" panose="020B0604020202020204" pitchFamily="34" charset="0"/>
                          <a:cs typeface="Arial" panose="020B0604020202020204" pitchFamily="34" charset="0"/>
                        </a:rPr>
                        <a:t>0.5</a:t>
                      </a:r>
                      <a:endParaRPr lang="en-AU" altLang="ja-JP" sz="1600" dirty="0" smtClean="0">
                        <a:latin typeface="Arial" panose="020B0604020202020204" pitchFamily="34" charset="0"/>
                        <a:cs typeface="Arial" panose="020B0604020202020204" pitchFamily="34" charset="0"/>
                      </a:endParaRPr>
                    </a:p>
                  </a:txBody>
                  <a:tcPr anchor="ctr">
                    <a:lnT w="381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F1E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AU" altLang="ja-JP" sz="1800" u="none" strike="noStrike" kern="1200" dirty="0" smtClean="0">
                          <a:effectLst/>
                          <a:latin typeface="Arial" panose="020B0604020202020204" pitchFamily="34" charset="0"/>
                          <a:cs typeface="Arial" panose="020B0604020202020204" pitchFamily="34" charset="0"/>
                        </a:rPr>
                        <a:t>−</a:t>
                      </a:r>
                      <a:r>
                        <a:rPr lang="en-AU" sz="1800" u="none" strike="noStrike" kern="1200" dirty="0" smtClean="0">
                          <a:effectLst/>
                          <a:latin typeface="Arial" panose="020B0604020202020204" pitchFamily="34" charset="0"/>
                          <a:cs typeface="Arial" panose="020B0604020202020204" pitchFamily="34" charset="0"/>
                        </a:rPr>
                        <a:t>138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1</a:t>
                      </a:r>
                      <a:r>
                        <a:rPr lang="en-AU" altLang="ja-JP" sz="1600" u="none" strike="noStrike" kern="1200" dirty="0" smtClean="0">
                          <a:effectLst/>
                          <a:latin typeface="Arial" panose="020B0604020202020204" pitchFamily="34" charset="0"/>
                          <a:cs typeface="Arial" panose="020B0604020202020204" pitchFamily="34" charset="0"/>
                        </a:rPr>
                        <a:t>.5</a:t>
                      </a:r>
                      <a:endParaRPr lang="en-AU" altLang="ja-JP" sz="1600" dirty="0" smtClean="0">
                        <a:latin typeface="Arial" panose="020B0604020202020204" pitchFamily="34" charset="0"/>
                        <a:cs typeface="Arial" panose="020B0604020202020204" pitchFamily="34" charset="0"/>
                      </a:endParaRPr>
                    </a:p>
                  </a:txBody>
                  <a:tcPr anchor="ctr">
                    <a:lnT w="381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F1ED"/>
                    </a:solidFill>
                  </a:tcPr>
                </a:tc>
                <a:tc>
                  <a:txBody>
                    <a:bodyPr/>
                    <a:lstStyle/>
                    <a:p>
                      <a:pPr algn="ctr" fontAlgn="ctr"/>
                      <a:r>
                        <a:rPr lang="en-AU" sz="1800" b="0" i="0" u="none" strike="noStrike" kern="1200" dirty="0" smtClean="0">
                          <a:solidFill>
                            <a:srgbClr val="000000"/>
                          </a:solidFill>
                          <a:effectLst/>
                          <a:latin typeface="Arial" panose="020B0604020202020204" pitchFamily="34" charset="0"/>
                          <a:ea typeface="+mn-ea"/>
                          <a:cs typeface="Arial" panose="020B0604020202020204" pitchFamily="34" charset="0"/>
                        </a:rPr>
                        <a:t>65.6</a:t>
                      </a:r>
                      <a:endParaRPr lang="en-AU"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lnT w="381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F1ED"/>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rgbClr val="FFDDD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24.6</a:t>
                      </a:r>
                      <a:r>
                        <a:rPr lang="en-AU" altLang="ja-JP" sz="2000" u="none" strike="noStrike" kern="1200" baseline="0" dirty="0" smtClean="0">
                          <a:effectLst/>
                          <a:latin typeface="Arial" panose="020B0604020202020204" pitchFamily="34" charset="0"/>
                          <a:cs typeface="Arial" panose="020B0604020202020204" pitchFamily="34" charset="0"/>
                        </a:rPr>
                        <a:t>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a:t>
                      </a:r>
                      <a:r>
                        <a:rPr lang="en-AU" altLang="ja-JP" sz="1600" u="none" strike="noStrike" kern="1200" dirty="0" smtClean="0">
                          <a:effectLst/>
                          <a:latin typeface="Arial" panose="020B0604020202020204" pitchFamily="34" charset="0"/>
                          <a:cs typeface="Arial" panose="020B0604020202020204" pitchFamily="34" charset="0"/>
                        </a:rPr>
                        <a:t>1.2</a:t>
                      </a:r>
                      <a:endParaRPr lang="en-AU" altLang="ja-JP" sz="1600" dirty="0" smtClean="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rgbClr val="FFDDD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altLang="ja-JP" dirty="0" smtClean="0">
                          <a:latin typeface="Arial" panose="020B0604020202020204" pitchFamily="34" charset="0"/>
                          <a:cs typeface="Arial" panose="020B0604020202020204" pitchFamily="34" charset="0"/>
                        </a:rPr>
                        <a:t>−150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3.4</a:t>
                      </a:r>
                      <a:endParaRPr lang="en-AU" altLang="ja-JP" sz="1600" dirty="0" smtClean="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rgbClr val="FFDDDD"/>
                    </a:solidFill>
                  </a:tcPr>
                </a:tc>
                <a:tc>
                  <a:txBody>
                    <a:bodyPr/>
                    <a:lstStyle/>
                    <a:p>
                      <a:pPr algn="ctr"/>
                      <a:r>
                        <a:rPr lang="en-AU" altLang="ja-JP" dirty="0" smtClean="0">
                          <a:latin typeface="Arial" panose="020B0604020202020204" pitchFamily="34" charset="0"/>
                          <a:cs typeface="Arial" panose="020B0604020202020204" pitchFamily="34" charset="0"/>
                        </a:rPr>
                        <a:t>69.7</a:t>
                      </a:r>
                      <a:endParaRPr lang="ja-JP" altLang="en-US"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rgbClr val="FFDDDD"/>
                    </a:solidFill>
                  </a:tcPr>
                </a:tc>
              </a:tr>
              <a:tr h="674678">
                <a:tc>
                  <a:txBody>
                    <a:bodyPr/>
                    <a:lstStyle/>
                    <a:p>
                      <a:pPr algn="ctr" fontAlgn="ctr"/>
                      <a:endParaRPr lang="en-AU" sz="1800" b="0" i="0" u="none" strike="noStrike" kern="1200" dirty="0">
                        <a:solidFill>
                          <a:srgbClr val="000000"/>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T w="38100" cap="flat" cmpd="sng" algn="ctr">
                      <a:solidFill>
                        <a:schemeClr val="bg1">
                          <a:lumMod val="75000"/>
                        </a:schemeClr>
                      </a:solidFill>
                      <a:prstDash val="solid"/>
                      <a:round/>
                      <a:headEnd type="none" w="med" len="med"/>
                      <a:tailEnd type="none" w="med" len="med"/>
                    </a:lnT>
                    <a:solidFill>
                      <a:srgbClr val="FDF1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23.2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a:t>
                      </a:r>
                      <a:r>
                        <a:rPr lang="en-AU" altLang="ja-JP" sz="1600" u="none" strike="noStrike" kern="1200" dirty="0" smtClean="0">
                          <a:effectLst/>
                          <a:latin typeface="Arial" panose="020B0604020202020204" pitchFamily="34" charset="0"/>
                          <a:cs typeface="Arial" panose="020B0604020202020204" pitchFamily="34" charset="0"/>
                        </a:rPr>
                        <a:t>0.7</a:t>
                      </a:r>
                      <a:endParaRPr lang="en-AU" altLang="ja-JP" sz="1600" dirty="0" smtClean="0">
                        <a:latin typeface="Arial" panose="020B0604020202020204" pitchFamily="34" charset="0"/>
                        <a:cs typeface="Arial" panose="020B0604020202020204" pitchFamily="34" charset="0"/>
                      </a:endParaRPr>
                    </a:p>
                  </a:txBody>
                  <a:tcPr anchor="ctr">
                    <a:lnT w="38100" cap="flat" cmpd="sng" algn="ctr">
                      <a:solidFill>
                        <a:schemeClr val="bg1">
                          <a:lumMod val="75000"/>
                        </a:schemeClr>
                      </a:solidFill>
                      <a:prstDash val="solid"/>
                      <a:round/>
                      <a:headEnd type="none" w="med" len="med"/>
                      <a:tailEnd type="none" w="med" len="med"/>
                    </a:lnT>
                    <a:solidFill>
                      <a:srgbClr val="FDF1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altLang="ja-JP" sz="1800" u="none" strike="noStrike" kern="1200" dirty="0" smtClean="0">
                          <a:effectLst/>
                          <a:latin typeface="Arial" panose="020B0604020202020204" pitchFamily="34" charset="0"/>
                          <a:cs typeface="Arial" panose="020B0604020202020204" pitchFamily="34" charset="0"/>
                        </a:rPr>
                        <a:t>−</a:t>
                      </a:r>
                      <a:r>
                        <a:rPr lang="en-AU" sz="1800" u="none" strike="noStrike" kern="1200" dirty="0" smtClean="0">
                          <a:effectLst/>
                          <a:latin typeface="Arial" panose="020B0604020202020204" pitchFamily="34" charset="0"/>
                          <a:cs typeface="Arial" panose="020B0604020202020204" pitchFamily="34" charset="0"/>
                        </a:rPr>
                        <a:t>136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2</a:t>
                      </a:r>
                      <a:r>
                        <a:rPr lang="en-AU" altLang="ja-JP" sz="1600" u="none" strike="noStrike" kern="1200" dirty="0" smtClean="0">
                          <a:effectLst/>
                          <a:latin typeface="Arial" panose="020B0604020202020204" pitchFamily="34" charset="0"/>
                          <a:cs typeface="Arial" panose="020B0604020202020204" pitchFamily="34" charset="0"/>
                        </a:rPr>
                        <a:t>.0</a:t>
                      </a:r>
                      <a:endParaRPr lang="en-AU" sz="1600" dirty="0">
                        <a:latin typeface="Arial" panose="020B0604020202020204" pitchFamily="34" charset="0"/>
                        <a:cs typeface="Arial" panose="020B0604020202020204" pitchFamily="34" charset="0"/>
                      </a:endParaRPr>
                    </a:p>
                  </a:txBody>
                  <a:tcPr anchor="ctr">
                    <a:lnT w="38100" cap="flat" cmpd="sng" algn="ctr">
                      <a:solidFill>
                        <a:schemeClr val="bg1">
                          <a:lumMod val="75000"/>
                        </a:schemeClr>
                      </a:solidFill>
                      <a:prstDash val="solid"/>
                      <a:round/>
                      <a:headEnd type="none" w="med" len="med"/>
                      <a:tailEnd type="none" w="med" len="med"/>
                    </a:lnT>
                    <a:solidFill>
                      <a:srgbClr val="FDF1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0" dirty="0" smtClean="0">
                          <a:latin typeface="Arial" panose="020B0604020202020204" pitchFamily="34" charset="0"/>
                          <a:cs typeface="Arial" panose="020B0604020202020204" pitchFamily="34" charset="0"/>
                        </a:rPr>
                        <a:t>63.8</a:t>
                      </a:r>
                      <a:endParaRPr lang="en-AU" sz="1800" b="0" dirty="0">
                        <a:latin typeface="Arial" panose="020B0604020202020204" pitchFamily="34" charset="0"/>
                        <a:cs typeface="Arial" panose="020B0604020202020204" pitchFamily="34" charset="0"/>
                      </a:endParaRPr>
                    </a:p>
                  </a:txBody>
                  <a:tcPr anchor="ctr">
                    <a:lnT w="38100" cap="flat" cmpd="sng" algn="ctr">
                      <a:solidFill>
                        <a:schemeClr val="bg1">
                          <a:lumMod val="75000"/>
                        </a:schemeClr>
                      </a:solidFill>
                      <a:prstDash val="solid"/>
                      <a:round/>
                      <a:headEnd type="none" w="med" len="med"/>
                      <a:tailEnd type="none" w="med" len="med"/>
                    </a:lnT>
                    <a:solidFill>
                      <a:srgbClr val="FDF1ED"/>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DDD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26.2</a:t>
                      </a:r>
                      <a:r>
                        <a:rPr lang="en-AU" sz="1800" u="none" strike="noStrike" kern="1200" baseline="0" dirty="0" smtClean="0">
                          <a:effectLst/>
                          <a:latin typeface="Arial" panose="020B0604020202020204" pitchFamily="34" charset="0"/>
                          <a:cs typeface="Arial" panose="020B0604020202020204" pitchFamily="34" charset="0"/>
                        </a:rPr>
                        <a:t>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a:t>
                      </a:r>
                      <a:r>
                        <a:rPr lang="en-AU" altLang="ja-JP" sz="1600" u="none" strike="noStrike" kern="1200" dirty="0" smtClean="0">
                          <a:effectLst/>
                          <a:latin typeface="Arial" panose="020B0604020202020204" pitchFamily="34" charset="0"/>
                          <a:cs typeface="Arial" panose="020B0604020202020204" pitchFamily="34" charset="0"/>
                        </a:rPr>
                        <a:t>1.0</a:t>
                      </a:r>
                      <a:endParaRPr lang="en-AU" altLang="ja-JP" sz="1600" dirty="0" smtClean="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FFDDD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altLang="ja-JP" dirty="0" smtClean="0">
                          <a:latin typeface="Arial" panose="020B0604020202020204" pitchFamily="34" charset="0"/>
                          <a:cs typeface="Arial" panose="020B0604020202020204" pitchFamily="34" charset="0"/>
                        </a:rPr>
                        <a:t>−144 </a:t>
                      </a:r>
                      <a:r>
                        <a:rPr lang="en-AU" altLang="ja-JP" sz="1600" u="none" strike="noStrike" kern="1200" baseline="0" dirty="0" smtClean="0">
                          <a:effectLst/>
                          <a:latin typeface="Arial" panose="020B0604020202020204" pitchFamily="34" charset="0"/>
                          <a:cs typeface="Arial" panose="020B0604020202020204" pitchFamily="34" charset="0"/>
                          <a:sym typeface="Symbol" panose="05050102010706020507" pitchFamily="18" charset="2"/>
                        </a:rPr>
                        <a:t> 2.9</a:t>
                      </a:r>
                      <a:endParaRPr lang="en-AU" altLang="ja-JP" sz="1600" dirty="0" smtClean="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FFDDDD"/>
                    </a:solidFill>
                  </a:tcPr>
                </a:tc>
                <a:tc>
                  <a:txBody>
                    <a:bodyPr/>
                    <a:lstStyle/>
                    <a:p>
                      <a:pPr algn="ctr"/>
                      <a:r>
                        <a:rPr lang="en-AU" altLang="ja-JP" dirty="0" smtClean="0">
                          <a:latin typeface="Arial" panose="020B0604020202020204" pitchFamily="34" charset="0"/>
                          <a:cs typeface="Arial" panose="020B0604020202020204" pitchFamily="34" charset="0"/>
                        </a:rPr>
                        <a:t>69.3</a:t>
                      </a:r>
                      <a:endParaRPr lang="ja-JP" altLang="en-US"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FFDDDD"/>
                    </a:solidFill>
                  </a:tcPr>
                </a:tc>
              </a:tr>
            </a:tbl>
          </a:graphicData>
        </a:graphic>
      </p:graphicFrame>
      <p:sp>
        <p:nvSpPr>
          <p:cNvPr id="3" name="Rectangle 2"/>
          <p:cNvSpPr>
            <a:spLocks noChangeArrowheads="1"/>
          </p:cNvSpPr>
          <p:nvPr/>
        </p:nvSpPr>
        <p:spPr bwMode="auto">
          <a:xfrm>
            <a:off x="1829946" y="2177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299976465"/>
              </p:ext>
            </p:extLst>
          </p:nvPr>
        </p:nvGraphicFramePr>
        <p:xfrm>
          <a:off x="869950" y="2051050"/>
          <a:ext cx="2495550" cy="3886200"/>
        </p:xfrm>
        <a:graphic>
          <a:graphicData uri="http://schemas.openxmlformats.org/presentationml/2006/ole">
            <mc:AlternateContent xmlns:mc="http://schemas.openxmlformats.org/markup-compatibility/2006">
              <mc:Choice xmlns:v="urn:schemas-microsoft-com:vml" Requires="v">
                <p:oleObj spid="_x0000_s103192" name="CS ChemDraw Drawing" r:id="rId4" imgW="2598048" imgH="4022903" progId="ChemDraw.Document.6.0">
                  <p:embed/>
                </p:oleObj>
              </mc:Choice>
              <mc:Fallback>
                <p:oleObj name="CS ChemDraw Drawing" r:id="rId4" imgW="2598048" imgH="4022903" progId="ChemDraw.Document.6.0">
                  <p:embed/>
                  <p:pic>
                    <p:nvPicPr>
                      <p:cNvPr id="0" name=""/>
                      <p:cNvPicPr>
                        <a:picLocks noChangeAspect="1" noChangeArrowheads="1"/>
                      </p:cNvPicPr>
                      <p:nvPr/>
                    </p:nvPicPr>
                    <p:blipFill>
                      <a:blip r:embed="rId5"/>
                      <a:srcRect/>
                      <a:stretch>
                        <a:fillRect/>
                      </a:stretch>
                    </p:blipFill>
                    <p:spPr bwMode="auto">
                      <a:xfrm>
                        <a:off x="869950" y="2051050"/>
                        <a:ext cx="2495550" cy="3886200"/>
                      </a:xfrm>
                      <a:prstGeom prst="rect">
                        <a:avLst/>
                      </a:prstGeom>
                      <a:noFill/>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8"/>
          <p:cNvSpPr>
            <a:spLocks noChangeArrowheads="1"/>
          </p:cNvSpPr>
          <p:nvPr/>
        </p:nvSpPr>
        <p:spPr bwMode="auto">
          <a:xfrm>
            <a:off x="1896621" y="41746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1934721" y="54831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7" name="スライド番号プレースホルダー 16"/>
          <p:cNvSpPr>
            <a:spLocks noGrp="1"/>
          </p:cNvSpPr>
          <p:nvPr>
            <p:ph type="sldNum" sz="quarter" idx="12"/>
          </p:nvPr>
        </p:nvSpPr>
        <p:spPr>
          <a:xfrm>
            <a:off x="7071518" y="6454682"/>
            <a:ext cx="2057400" cy="365125"/>
          </a:xfrm>
        </p:spPr>
        <p:txBody>
          <a:bodyPr/>
          <a:lstStyle/>
          <a:p>
            <a:fld id="{48542CCA-B510-4D6E-B9DE-67A8394A4F10}" type="slidenum">
              <a:rPr kumimoji="1" lang="ja-JP" altLang="en-US" smtClean="0"/>
              <a:t>38</a:t>
            </a:fld>
            <a:endParaRPr kumimoji="1" lang="ja-JP" altLang="en-US"/>
          </a:p>
        </p:txBody>
      </p:sp>
      <p:sp>
        <p:nvSpPr>
          <p:cNvPr id="23" name="角丸四角形 22"/>
          <p:cNvSpPr/>
          <p:nvPr/>
        </p:nvSpPr>
        <p:spPr>
          <a:xfrm>
            <a:off x="5773811" y="1997734"/>
            <a:ext cx="576189"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4000499" y="1997734"/>
            <a:ext cx="482601"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5783907" y="3336986"/>
            <a:ext cx="566093"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3969725" y="4729030"/>
            <a:ext cx="513376"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3969725" y="3368993"/>
            <a:ext cx="513375"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rot="5400000">
            <a:off x="3642989" y="2628661"/>
            <a:ext cx="1238250"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kumimoji="1" lang="ja-JP" altLang="en-US" sz="3200" dirty="0" smtClean="0">
                <a:solidFill>
                  <a:srgbClr val="FF0000"/>
                </a:solidFill>
                <a:sym typeface="Symbol" panose="05050102010706020507" pitchFamily="18" charset="2"/>
              </a:rPr>
              <a:t>≈</a:t>
            </a:r>
            <a:endParaRPr kumimoji="1" lang="ja-JP" altLang="en-US" sz="3200" dirty="0">
              <a:solidFill>
                <a:srgbClr val="FF0000"/>
              </a:solidFill>
            </a:endParaRPr>
          </a:p>
        </p:txBody>
      </p:sp>
      <p:sp>
        <p:nvSpPr>
          <p:cNvPr id="31" name="テキスト ボックス 30"/>
          <p:cNvSpPr txBox="1"/>
          <p:nvPr/>
        </p:nvSpPr>
        <p:spPr>
          <a:xfrm rot="5400000">
            <a:off x="4034662" y="3621932"/>
            <a:ext cx="494769"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kumimoji="1" lang="ja-JP" altLang="en-US" sz="3200" dirty="0" smtClean="0">
                <a:solidFill>
                  <a:srgbClr val="FF0000"/>
                </a:solidFill>
                <a:sym typeface="Symbol" panose="05050102010706020507" pitchFamily="18" charset="2"/>
              </a:rPr>
              <a:t>≈</a:t>
            </a:r>
            <a:endParaRPr kumimoji="1" lang="ja-JP" altLang="en-US" sz="3200" dirty="0">
              <a:solidFill>
                <a:srgbClr val="FF0000"/>
              </a:solidFill>
            </a:endParaRPr>
          </a:p>
        </p:txBody>
      </p:sp>
      <p:sp>
        <p:nvSpPr>
          <p:cNvPr id="33" name="テキスト ボックス 32"/>
          <p:cNvSpPr txBox="1"/>
          <p:nvPr/>
        </p:nvSpPr>
        <p:spPr>
          <a:xfrm rot="5400000">
            <a:off x="5851763" y="2253618"/>
            <a:ext cx="488160"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kumimoji="1" lang="en-US" altLang="ja-JP" sz="3200" dirty="0" smtClean="0">
                <a:solidFill>
                  <a:srgbClr val="FF0000"/>
                </a:solidFill>
                <a:sym typeface="Symbol" panose="05050102010706020507" pitchFamily="18" charset="2"/>
              </a:rPr>
              <a:t>&gt;</a:t>
            </a:r>
            <a:endParaRPr kumimoji="1" lang="ja-JP" altLang="en-US" sz="3200" dirty="0">
              <a:solidFill>
                <a:srgbClr val="FF0000"/>
              </a:solidFill>
            </a:endParaRPr>
          </a:p>
        </p:txBody>
      </p:sp>
      <p:sp>
        <p:nvSpPr>
          <p:cNvPr id="34" name="テキスト ボックス 33"/>
          <p:cNvSpPr txBox="1"/>
          <p:nvPr/>
        </p:nvSpPr>
        <p:spPr>
          <a:xfrm rot="5400000">
            <a:off x="5840981" y="3633931"/>
            <a:ext cx="509724"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lang="en-US" altLang="ja-JP" sz="3200" dirty="0">
                <a:solidFill>
                  <a:srgbClr val="FF0000"/>
                </a:solidFill>
                <a:sym typeface="Symbol" panose="05050102010706020507" pitchFamily="18" charset="2"/>
              </a:rPr>
              <a:t>&gt;</a:t>
            </a:r>
            <a:endParaRPr lang="ja-JP" altLang="en-US" sz="3200" dirty="0">
              <a:solidFill>
                <a:srgbClr val="FF0000"/>
              </a:solidFill>
            </a:endParaRPr>
          </a:p>
        </p:txBody>
      </p:sp>
      <p:sp>
        <p:nvSpPr>
          <p:cNvPr id="35" name="角丸四角形 34"/>
          <p:cNvSpPr/>
          <p:nvPr/>
        </p:nvSpPr>
        <p:spPr>
          <a:xfrm>
            <a:off x="5768447" y="4729030"/>
            <a:ext cx="581553"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rot="5400000">
            <a:off x="5847458" y="4986431"/>
            <a:ext cx="496771"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lang="en-US" altLang="ja-JP" sz="3200" dirty="0" smtClean="0">
                <a:solidFill>
                  <a:srgbClr val="FF0000"/>
                </a:solidFill>
                <a:sym typeface="Symbol" panose="05050102010706020507" pitchFamily="18" charset="2"/>
              </a:rPr>
              <a:t>&gt;</a:t>
            </a:r>
            <a:endParaRPr lang="ja-JP" altLang="en-US" sz="3200" dirty="0">
              <a:solidFill>
                <a:srgbClr val="FF0000"/>
              </a:solidFill>
            </a:endParaRPr>
          </a:p>
        </p:txBody>
      </p:sp>
      <p:sp>
        <p:nvSpPr>
          <p:cNvPr id="37" name="テキスト ボックス 36"/>
          <p:cNvSpPr txBox="1"/>
          <p:nvPr/>
        </p:nvSpPr>
        <p:spPr>
          <a:xfrm rot="5400000">
            <a:off x="3662920" y="5344474"/>
            <a:ext cx="1238250"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lang="en-US" altLang="ja-JP" sz="3200" dirty="0">
                <a:solidFill>
                  <a:srgbClr val="FF0000"/>
                </a:solidFill>
                <a:sym typeface="Symbol" panose="05050102010706020507" pitchFamily="18" charset="2"/>
              </a:rPr>
              <a:t>&lt;</a:t>
            </a:r>
            <a:endParaRPr lang="ja-JP" altLang="en-US" sz="3200" dirty="0">
              <a:solidFill>
                <a:srgbClr val="FF0000"/>
              </a:solidFill>
            </a:endParaRPr>
          </a:p>
        </p:txBody>
      </p:sp>
      <p:sp>
        <p:nvSpPr>
          <p:cNvPr id="38" name="下矢印 37"/>
          <p:cNvSpPr/>
          <p:nvPr/>
        </p:nvSpPr>
        <p:spPr>
          <a:xfrm>
            <a:off x="8066881" y="2321743"/>
            <a:ext cx="126124" cy="468339"/>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9" name="正方形/長方形 38"/>
          <p:cNvSpPr/>
          <p:nvPr/>
        </p:nvSpPr>
        <p:spPr>
          <a:xfrm>
            <a:off x="8082041" y="2357620"/>
            <a:ext cx="476413" cy="369332"/>
          </a:xfrm>
          <a:prstGeom prst="rect">
            <a:avLst/>
          </a:prstGeom>
        </p:spPr>
        <p:txBody>
          <a:bodyPr wrap="none">
            <a:spAutoFit/>
          </a:bodyPr>
          <a:lstStyle/>
          <a:p>
            <a:pPr algn="ctr">
              <a:defRPr/>
            </a:pPr>
            <a:r>
              <a:rPr lang="en-AU" altLang="ja-JP" dirty="0" smtClean="0">
                <a:solidFill>
                  <a:srgbClr val="FF0000"/>
                </a:solidFill>
              </a:rPr>
              <a:t>3.6</a:t>
            </a:r>
            <a:endParaRPr lang="en-AU" altLang="ja-JP" dirty="0">
              <a:solidFill>
                <a:srgbClr val="FF0000"/>
              </a:solidFill>
            </a:endParaRPr>
          </a:p>
        </p:txBody>
      </p:sp>
      <p:sp>
        <p:nvSpPr>
          <p:cNvPr id="43" name="下矢印 42"/>
          <p:cNvSpPr/>
          <p:nvPr/>
        </p:nvSpPr>
        <p:spPr>
          <a:xfrm>
            <a:off x="8066881" y="3693363"/>
            <a:ext cx="126124" cy="468339"/>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4" name="正方形/長方形 43"/>
          <p:cNvSpPr/>
          <p:nvPr/>
        </p:nvSpPr>
        <p:spPr>
          <a:xfrm>
            <a:off x="8069341" y="3729240"/>
            <a:ext cx="476413" cy="369332"/>
          </a:xfrm>
          <a:prstGeom prst="rect">
            <a:avLst/>
          </a:prstGeom>
        </p:spPr>
        <p:txBody>
          <a:bodyPr wrap="none">
            <a:spAutoFit/>
          </a:bodyPr>
          <a:lstStyle/>
          <a:p>
            <a:pPr algn="ctr">
              <a:defRPr/>
            </a:pPr>
            <a:r>
              <a:rPr lang="en-AU" altLang="ja-JP" dirty="0" smtClean="0">
                <a:solidFill>
                  <a:srgbClr val="FF0000"/>
                </a:solidFill>
              </a:rPr>
              <a:t>4.1</a:t>
            </a:r>
            <a:endParaRPr lang="en-AU" altLang="ja-JP" dirty="0">
              <a:solidFill>
                <a:srgbClr val="FF0000"/>
              </a:solidFill>
            </a:endParaRPr>
          </a:p>
        </p:txBody>
      </p:sp>
      <p:sp>
        <p:nvSpPr>
          <p:cNvPr id="45" name="下矢印 44"/>
          <p:cNvSpPr/>
          <p:nvPr/>
        </p:nvSpPr>
        <p:spPr>
          <a:xfrm>
            <a:off x="8066881" y="5046165"/>
            <a:ext cx="126124" cy="468339"/>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6" name="正方形/長方形 45"/>
          <p:cNvSpPr/>
          <p:nvPr/>
        </p:nvSpPr>
        <p:spPr>
          <a:xfrm>
            <a:off x="8069341" y="5082042"/>
            <a:ext cx="476413" cy="369332"/>
          </a:xfrm>
          <a:prstGeom prst="rect">
            <a:avLst/>
          </a:prstGeom>
        </p:spPr>
        <p:txBody>
          <a:bodyPr wrap="none">
            <a:spAutoFit/>
          </a:bodyPr>
          <a:lstStyle/>
          <a:p>
            <a:pPr algn="ctr">
              <a:defRPr/>
            </a:pPr>
            <a:r>
              <a:rPr lang="en-AU" altLang="ja-JP" dirty="0" smtClean="0">
                <a:solidFill>
                  <a:srgbClr val="FF0000"/>
                </a:solidFill>
              </a:rPr>
              <a:t>5.5</a:t>
            </a:r>
            <a:endParaRPr lang="en-AU" altLang="ja-JP" dirty="0">
              <a:solidFill>
                <a:srgbClr val="FF0000"/>
              </a:solidFill>
            </a:endParaRPr>
          </a:p>
        </p:txBody>
      </p:sp>
      <p:sp>
        <p:nvSpPr>
          <p:cNvPr id="13" name="正方形/長方形 12"/>
          <p:cNvSpPr/>
          <p:nvPr/>
        </p:nvSpPr>
        <p:spPr>
          <a:xfrm>
            <a:off x="2908788" y="768450"/>
            <a:ext cx="3591048" cy="369332"/>
          </a:xfrm>
          <a:prstGeom prst="rect">
            <a:avLst/>
          </a:prstGeom>
        </p:spPr>
        <p:txBody>
          <a:bodyPr wrap="none">
            <a:spAutoFit/>
          </a:bodyPr>
          <a:lstStyle/>
          <a:p>
            <a:r>
              <a:rPr lang="en-AU" altLang="ja-JP" b="1" dirty="0" smtClean="0">
                <a:latin typeface="Arial" pitchFamily="34" charset="0"/>
                <a:cs typeface="Arial" pitchFamily="34" charset="0"/>
              </a:rPr>
              <a:t>Kinetic parameters in DMSO-</a:t>
            </a:r>
            <a:r>
              <a:rPr lang="en-AU" altLang="ja-JP" b="1" i="1" dirty="0" smtClean="0">
                <a:latin typeface="Arial" pitchFamily="34" charset="0"/>
                <a:cs typeface="Arial" pitchFamily="34" charset="0"/>
              </a:rPr>
              <a:t>d</a:t>
            </a:r>
            <a:r>
              <a:rPr lang="en-AU" altLang="ja-JP" b="1" baseline="-25000" dirty="0" smtClean="0">
                <a:latin typeface="Arial" pitchFamily="34" charset="0"/>
                <a:cs typeface="Arial" pitchFamily="34" charset="0"/>
              </a:rPr>
              <a:t>6</a:t>
            </a:r>
            <a:endParaRPr lang="ja-JP" altLang="en-US" dirty="0"/>
          </a:p>
        </p:txBody>
      </p:sp>
    </p:spTree>
    <p:extLst>
      <p:ext uri="{BB962C8B-B14F-4D97-AF65-F5344CB8AC3E}">
        <p14:creationId xmlns:p14="http://schemas.microsoft.com/office/powerpoint/2010/main" val="24593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P spid="29" grpId="0" animBg="1"/>
      <p:bldP spid="30" grpId="0" animBg="1"/>
      <p:bldP spid="7" grpId="0"/>
      <p:bldP spid="31" grpId="0"/>
      <p:bldP spid="33" grpId="0"/>
      <p:bldP spid="34" grpId="0"/>
      <p:bldP spid="35" grpId="0" animBg="1"/>
      <p:bldP spid="36" grpId="0"/>
      <p:bldP spid="37" grpId="0"/>
      <p:bldP spid="38" grpId="0" animBg="1"/>
      <p:bldP spid="39" grpId="0"/>
      <p:bldP spid="43" grpId="0" animBg="1"/>
      <p:bldP spid="44" grpId="0"/>
      <p:bldP spid="45" grpId="0" animBg="1"/>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8542CCA-B510-4D6E-B9DE-67A8394A4F10}" type="slidenum">
              <a:rPr kumimoji="1" lang="ja-JP" altLang="en-US" smtClean="0"/>
              <a:t>39</a:t>
            </a:fld>
            <a:endParaRPr kumimoji="1" lang="ja-JP" altLang="en-US"/>
          </a:p>
        </p:txBody>
      </p:sp>
      <p:sp>
        <p:nvSpPr>
          <p:cNvPr id="5" name="正方形/長方形 4"/>
          <p:cNvSpPr/>
          <p:nvPr/>
        </p:nvSpPr>
        <p:spPr>
          <a:xfrm>
            <a:off x="2763396" y="3485634"/>
            <a:ext cx="3617208" cy="369332"/>
          </a:xfrm>
          <a:prstGeom prst="rect">
            <a:avLst/>
          </a:prstGeom>
        </p:spPr>
        <p:txBody>
          <a:bodyPr wrap="none">
            <a:spAutoFit/>
          </a:bodyPr>
          <a:lstStyle/>
          <a:p>
            <a:pPr algn="ctr"/>
            <a:r>
              <a:rPr lang="en-AU" altLang="ja-JP" dirty="0" smtClean="0">
                <a:solidFill>
                  <a:schemeClr val="bg1"/>
                </a:solidFill>
              </a:rPr>
              <a:t>Line Shape Analyses and Eyring Plots</a:t>
            </a:r>
            <a:endParaRPr lang="en-AU" altLang="ja-JP" dirty="0">
              <a:solidFill>
                <a:schemeClr val="bg1"/>
              </a:solidFill>
            </a:endParaRPr>
          </a:p>
        </p:txBody>
      </p:sp>
      <p:graphicFrame>
        <p:nvGraphicFramePr>
          <p:cNvPr id="6" name="Table 1"/>
          <p:cNvGraphicFramePr>
            <a:graphicFrameLocks noGrp="1"/>
          </p:cNvGraphicFramePr>
          <p:nvPr>
            <p:extLst>
              <p:ext uri="{D42A27DB-BD31-4B8C-83A1-F6EECF244321}">
                <p14:modId xmlns:p14="http://schemas.microsoft.com/office/powerpoint/2010/main" val="372492201"/>
              </p:ext>
            </p:extLst>
          </p:nvPr>
        </p:nvGraphicFramePr>
        <p:xfrm>
          <a:off x="395511" y="1196638"/>
          <a:ext cx="8084809" cy="4722746"/>
        </p:xfrm>
        <a:graphic>
          <a:graphicData uri="http://schemas.openxmlformats.org/drawingml/2006/table">
            <a:tbl>
              <a:tblPr firstRow="1" bandRow="1">
                <a:effectLst>
                  <a:outerShdw blurRad="50800" dist="38100" dir="2700000" sx="100500" sy="100500" algn="tl" rotWithShape="0">
                    <a:prstClr val="black">
                      <a:alpha val="30000"/>
                    </a:prstClr>
                  </a:outerShdw>
                </a:effectLst>
                <a:tableStyleId>{21E4AEA4-8DFA-4A89-87EB-49C32662AFE0}</a:tableStyleId>
              </a:tblPr>
              <a:tblGrid>
                <a:gridCol w="3183316"/>
                <a:gridCol w="1651317"/>
                <a:gridCol w="1811655"/>
                <a:gridCol w="1438521"/>
              </a:tblGrid>
              <a:tr h="674678">
                <a:tc>
                  <a:txBody>
                    <a:bodyPr/>
                    <a:lstStyle/>
                    <a:p>
                      <a:pPr algn="ctr" fontAlgn="ctr"/>
                      <a:r>
                        <a:rPr lang="en-AU" sz="1800" dirty="0" smtClean="0">
                          <a:latin typeface="Arial" panose="020B0604020202020204" pitchFamily="34" charset="0"/>
                          <a:cs typeface="Arial" panose="020B0604020202020204" pitchFamily="34" charset="0"/>
                        </a:rPr>
                        <a:t>Rotaxane </a:t>
                      </a:r>
                      <a:r>
                        <a:rPr lang="en-US" altLang="ja-JP" sz="1800" dirty="0" smtClean="0">
                          <a:latin typeface="Arial" panose="020B0604020202020204" pitchFamily="34" charset="0"/>
                          <a:cs typeface="Arial" panose="020B0604020202020204" pitchFamily="34" charset="0"/>
                        </a:rPr>
                        <a:t>Spacers</a:t>
                      </a:r>
                      <a:endParaRPr lang="en-AU" sz="1800" dirty="0">
                        <a:latin typeface="Arial" panose="020B0604020202020204" pitchFamily="34" charset="0"/>
                        <a:cs typeface="Arial" panose="020B0604020202020204" pitchFamily="34" charset="0"/>
                      </a:endParaRPr>
                    </a:p>
                  </a:txBody>
                  <a:tcPr anchor="ctr">
                    <a:lnL w="12700" cap="flat" cmpd="sng" algn="ctr">
                      <a:solidFill>
                        <a:srgbClr val="92D050"/>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92D050"/>
                    </a:solidFill>
                  </a:tcPr>
                </a:tc>
                <a:tc>
                  <a:txBody>
                    <a:bodyPr/>
                    <a:lstStyle/>
                    <a:p>
                      <a:pPr algn="ctr" fontAlgn="ctr"/>
                      <a:r>
                        <a:rPr lang="el-GR" sz="1800" i="0" u="none" strike="noStrike" dirty="0" smtClean="0">
                          <a:effectLst/>
                          <a:latin typeface="Arial" panose="020B0604020202020204" pitchFamily="34" charset="0"/>
                          <a:cs typeface="Arial" panose="020B0604020202020204" pitchFamily="34" charset="0"/>
                        </a:rPr>
                        <a:t>Δ</a:t>
                      </a:r>
                      <a:r>
                        <a:rPr lang="en-AU" sz="1800" i="1" u="none" strike="noStrike" dirty="0" smtClean="0">
                          <a:effectLst/>
                          <a:latin typeface="Arial" panose="020B0604020202020204" pitchFamily="34" charset="0"/>
                          <a:cs typeface="Arial" panose="020B0604020202020204" pitchFamily="34" charset="0"/>
                        </a:rPr>
                        <a:t>H</a:t>
                      </a:r>
                      <a:r>
                        <a:rPr lang="en-AU" sz="1800" i="0" u="none" strike="noStrike" baseline="30000" dirty="0" smtClean="0">
                          <a:effectLst/>
                          <a:latin typeface="Arial" panose="020B0604020202020204" pitchFamily="34" charset="0"/>
                          <a:cs typeface="Arial" panose="020B0604020202020204" pitchFamily="34" charset="0"/>
                        </a:rPr>
                        <a:t>‡</a:t>
                      </a:r>
                      <a:r>
                        <a:rPr lang="en-AU" sz="1800" i="1" u="none" strike="noStrike" baseline="30000" dirty="0" smtClean="0">
                          <a:effectLst/>
                          <a:latin typeface="Arial" panose="020B0604020202020204" pitchFamily="34" charset="0"/>
                          <a:cs typeface="Arial" panose="020B0604020202020204" pitchFamily="34" charset="0"/>
                        </a:rPr>
                        <a:t> </a:t>
                      </a:r>
                      <a:r>
                        <a:rPr lang="en-AU" sz="1800" u="none" strike="noStrike" dirty="0" smtClean="0">
                          <a:effectLst/>
                          <a:latin typeface="Arial" panose="020B0604020202020204" pitchFamily="34" charset="0"/>
                          <a:cs typeface="Arial" panose="020B0604020202020204" pitchFamily="34" charset="0"/>
                        </a:rPr>
                        <a:t>(kJmol</a:t>
                      </a:r>
                      <a:r>
                        <a:rPr lang="en-AU" sz="1800" u="none" strike="noStrike" baseline="30000" dirty="0" smtClean="0">
                          <a:effectLst/>
                          <a:latin typeface="Arial" panose="020B0604020202020204" pitchFamily="34" charset="0"/>
                          <a:cs typeface="Arial" panose="020B0604020202020204" pitchFamily="34" charset="0"/>
                        </a:rPr>
                        <a:t>-1</a:t>
                      </a:r>
                      <a:r>
                        <a:rPr lang="en-AU" sz="1800" u="none" strike="noStrike" dirty="0" smtClean="0">
                          <a:effectLst/>
                          <a:latin typeface="Arial" panose="020B0604020202020204" pitchFamily="34" charset="0"/>
                          <a:cs typeface="Arial" panose="020B0604020202020204" pitchFamily="34" charset="0"/>
                        </a:rPr>
                        <a:t>)</a:t>
                      </a:r>
                      <a:endParaRPr lang="en-AU" sz="1800"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92D050"/>
                    </a:solidFill>
                  </a:tcPr>
                </a:tc>
                <a:tc>
                  <a:txBody>
                    <a:bodyPr/>
                    <a:lstStyle/>
                    <a:p>
                      <a:pPr algn="ctr" fontAlgn="ctr"/>
                      <a:r>
                        <a:rPr lang="el-GR" sz="1800" i="0" u="none" strike="noStrike" kern="1200" dirty="0" smtClean="0">
                          <a:effectLst/>
                          <a:latin typeface="Arial" panose="020B0604020202020204" pitchFamily="34" charset="0"/>
                          <a:cs typeface="Arial" panose="020B0604020202020204" pitchFamily="34" charset="0"/>
                        </a:rPr>
                        <a:t>Δ</a:t>
                      </a:r>
                      <a:r>
                        <a:rPr lang="en-AU" sz="1800" i="1" u="none" strike="noStrike" dirty="0" smtClean="0">
                          <a:effectLst/>
                          <a:latin typeface="Arial" panose="020B0604020202020204" pitchFamily="34" charset="0"/>
                          <a:cs typeface="Arial" panose="020B0604020202020204" pitchFamily="34" charset="0"/>
                        </a:rPr>
                        <a:t>S</a:t>
                      </a:r>
                      <a:r>
                        <a:rPr lang="en-AU" sz="1800" i="0" u="none" strike="noStrike" baseline="30000" dirty="0" smtClean="0">
                          <a:effectLst/>
                          <a:latin typeface="Arial" panose="020B0604020202020204" pitchFamily="34" charset="0"/>
                          <a:cs typeface="Arial" panose="020B0604020202020204" pitchFamily="34" charset="0"/>
                        </a:rPr>
                        <a:t>‡</a:t>
                      </a:r>
                      <a:r>
                        <a:rPr lang="en-AU" sz="1800" i="1" u="none" strike="noStrike" baseline="30000" dirty="0" smtClean="0">
                          <a:effectLst/>
                          <a:latin typeface="Arial" panose="020B0604020202020204" pitchFamily="34" charset="0"/>
                          <a:cs typeface="Arial" panose="020B0604020202020204" pitchFamily="34" charset="0"/>
                        </a:rPr>
                        <a:t> </a:t>
                      </a:r>
                      <a:r>
                        <a:rPr lang="en-AU" sz="1800" u="none" strike="noStrike" dirty="0" smtClean="0">
                          <a:effectLst/>
                          <a:latin typeface="Arial" panose="020B0604020202020204" pitchFamily="34" charset="0"/>
                          <a:cs typeface="Arial" panose="020B0604020202020204" pitchFamily="34" charset="0"/>
                        </a:rPr>
                        <a:t>(JK</a:t>
                      </a:r>
                      <a:r>
                        <a:rPr lang="en-AU" sz="1800" u="none" strike="noStrike" baseline="30000" dirty="0" smtClean="0">
                          <a:effectLst/>
                          <a:latin typeface="Arial" panose="020B0604020202020204" pitchFamily="34" charset="0"/>
                          <a:cs typeface="Arial" panose="020B0604020202020204" pitchFamily="34" charset="0"/>
                        </a:rPr>
                        <a:t>-1</a:t>
                      </a:r>
                      <a:r>
                        <a:rPr lang="en-AU" sz="1800" u="none" strike="noStrike" dirty="0" smtClean="0">
                          <a:effectLst/>
                          <a:latin typeface="Arial" panose="020B0604020202020204" pitchFamily="34" charset="0"/>
                          <a:cs typeface="Arial" panose="020B0604020202020204" pitchFamily="34" charset="0"/>
                        </a:rPr>
                        <a:t>mol</a:t>
                      </a:r>
                      <a:r>
                        <a:rPr lang="en-AU" sz="1800" u="none" strike="noStrike" baseline="30000" dirty="0" smtClean="0">
                          <a:effectLst/>
                          <a:latin typeface="Arial" panose="020B0604020202020204" pitchFamily="34" charset="0"/>
                          <a:cs typeface="Arial" panose="020B0604020202020204" pitchFamily="34" charset="0"/>
                        </a:rPr>
                        <a:t>-1</a:t>
                      </a:r>
                      <a:r>
                        <a:rPr lang="en-AU" sz="1800" u="none" strike="noStrike" dirty="0" smtClean="0">
                          <a:effectLst/>
                          <a:latin typeface="Arial" panose="020B0604020202020204" pitchFamily="34" charset="0"/>
                          <a:cs typeface="Arial" panose="020B0604020202020204" pitchFamily="34" charset="0"/>
                        </a:rPr>
                        <a:t>)</a:t>
                      </a:r>
                      <a:endParaRPr lang="en-AU" sz="1800"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800" i="0" u="none" strike="noStrike" dirty="0" smtClean="0">
                          <a:effectLst/>
                          <a:latin typeface="Arial" panose="020B0604020202020204" pitchFamily="34" charset="0"/>
                          <a:cs typeface="Arial" panose="020B0604020202020204" pitchFamily="34" charset="0"/>
                        </a:rPr>
                        <a:t>Δ</a:t>
                      </a:r>
                      <a:r>
                        <a:rPr lang="en-AU" sz="1800" i="1" u="none" strike="noStrike" dirty="0" smtClean="0">
                          <a:effectLst/>
                          <a:latin typeface="Arial" panose="020B0604020202020204" pitchFamily="34" charset="0"/>
                          <a:cs typeface="Arial" panose="020B0604020202020204" pitchFamily="34" charset="0"/>
                        </a:rPr>
                        <a:t>G</a:t>
                      </a:r>
                      <a:r>
                        <a:rPr lang="en-AU" sz="1800" i="0" u="none" strike="noStrike" baseline="30000" dirty="0" smtClean="0">
                          <a:effectLst/>
                          <a:latin typeface="Arial" panose="020B0604020202020204" pitchFamily="34" charset="0"/>
                          <a:cs typeface="Arial" panose="020B0604020202020204" pitchFamily="34" charset="0"/>
                        </a:rPr>
                        <a:t>‡</a:t>
                      </a:r>
                      <a:r>
                        <a:rPr lang="en-AU" sz="1800" i="0" u="none" strike="noStrike" baseline="-25000" dirty="0" smtClean="0">
                          <a:effectLst/>
                          <a:latin typeface="Arial" panose="020B0604020202020204" pitchFamily="34" charset="0"/>
                          <a:cs typeface="Arial" panose="020B0604020202020204" pitchFamily="34" charset="0"/>
                        </a:rPr>
                        <a:t>300</a:t>
                      </a:r>
                      <a:r>
                        <a:rPr lang="en-AU" sz="1800" i="1" u="none" strike="noStrike" baseline="30000" dirty="0" smtClean="0">
                          <a:effectLst/>
                          <a:latin typeface="Arial" panose="020B0604020202020204" pitchFamily="34" charset="0"/>
                          <a:cs typeface="Arial" panose="020B0604020202020204" pitchFamily="34" charset="0"/>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AU" sz="1800" u="none" strike="noStrike" dirty="0" smtClean="0">
                          <a:effectLst/>
                          <a:latin typeface="Arial" panose="020B0604020202020204" pitchFamily="34" charset="0"/>
                          <a:cs typeface="Arial" panose="020B0604020202020204" pitchFamily="34" charset="0"/>
                        </a:rPr>
                        <a:t>(kJmol</a:t>
                      </a:r>
                      <a:r>
                        <a:rPr lang="en-AU" sz="1800" u="none" strike="noStrike" baseline="30000" dirty="0" smtClean="0">
                          <a:effectLst/>
                          <a:latin typeface="Arial" panose="020B0604020202020204" pitchFamily="34" charset="0"/>
                          <a:cs typeface="Arial" panose="020B0604020202020204" pitchFamily="34" charset="0"/>
                        </a:rPr>
                        <a:t>-1</a:t>
                      </a:r>
                      <a:r>
                        <a:rPr lang="en-AU" sz="1800" u="none" strike="noStrike" dirty="0" smtClean="0">
                          <a:effectLst/>
                          <a:latin typeface="Arial" panose="020B0604020202020204" pitchFamily="34" charset="0"/>
                          <a:cs typeface="Arial" panose="020B0604020202020204" pitchFamily="34" charset="0"/>
                        </a:rPr>
                        <a:t>)</a:t>
                      </a:r>
                      <a:endParaRPr lang="en-AU" sz="1800" dirty="0" smtClean="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92D050"/>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5FB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25.9 ± 0.8</a:t>
                      </a:r>
                      <a:endParaRPr lang="en-AU" sz="180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5FB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-141 ± 2.2</a:t>
                      </a:r>
                      <a:endParaRPr lang="en-AU" sz="180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5FB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1" dirty="0" smtClean="0">
                          <a:latin typeface="Arial" panose="020B0604020202020204" pitchFamily="34" charset="0"/>
                          <a:cs typeface="Arial" panose="020B0604020202020204" pitchFamily="34" charset="0"/>
                        </a:rPr>
                        <a:t>68.2</a:t>
                      </a:r>
                      <a:endParaRPr lang="en-AU" sz="1800" b="1"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5FBEF"/>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B w="38100" cap="flat" cmpd="sng" algn="ctr">
                      <a:solidFill>
                        <a:schemeClr val="bg1">
                          <a:lumMod val="50000"/>
                        </a:schemeClr>
                      </a:solidFill>
                      <a:prstDash val="solid"/>
                      <a:round/>
                      <a:headEnd type="none" w="med" len="med"/>
                      <a:tailEnd type="none" w="med" len="med"/>
                    </a:lnB>
                    <a:solidFill>
                      <a:srgbClr val="EDF7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26.5 ± 0.7</a:t>
                      </a:r>
                      <a:endParaRPr lang="en-AU" sz="1800" dirty="0">
                        <a:latin typeface="Arial" panose="020B0604020202020204" pitchFamily="34" charset="0"/>
                        <a:cs typeface="Arial" panose="020B0604020202020204" pitchFamily="34" charset="0"/>
                      </a:endParaRPr>
                    </a:p>
                  </a:txBody>
                  <a:tcPr anchor="ctr">
                    <a:lnB w="38100" cap="flat" cmpd="sng" algn="ctr">
                      <a:solidFill>
                        <a:schemeClr val="bg1">
                          <a:lumMod val="50000"/>
                        </a:schemeClr>
                      </a:solidFill>
                      <a:prstDash val="solid"/>
                      <a:round/>
                      <a:headEnd type="none" w="med" len="med"/>
                      <a:tailEnd type="none" w="med" len="med"/>
                    </a:lnB>
                    <a:solidFill>
                      <a:srgbClr val="EDF7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-150 ± 1.8</a:t>
                      </a:r>
                      <a:endParaRPr lang="en-AU" sz="1800" dirty="0">
                        <a:latin typeface="Arial" panose="020B0604020202020204" pitchFamily="34" charset="0"/>
                        <a:cs typeface="Arial" panose="020B0604020202020204" pitchFamily="34" charset="0"/>
                      </a:endParaRPr>
                    </a:p>
                  </a:txBody>
                  <a:tcPr anchor="ctr">
                    <a:lnB w="38100" cap="flat" cmpd="sng" algn="ctr">
                      <a:solidFill>
                        <a:schemeClr val="bg1">
                          <a:lumMod val="50000"/>
                        </a:schemeClr>
                      </a:solidFill>
                      <a:prstDash val="solid"/>
                      <a:round/>
                      <a:headEnd type="none" w="med" len="med"/>
                      <a:tailEnd type="none" w="med" len="med"/>
                    </a:lnB>
                    <a:solidFill>
                      <a:srgbClr val="EDF7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1" dirty="0" smtClean="0">
                          <a:latin typeface="Arial" panose="020B0604020202020204" pitchFamily="34" charset="0"/>
                          <a:cs typeface="Arial" panose="020B0604020202020204" pitchFamily="34" charset="0"/>
                        </a:rPr>
                        <a:t>71.5</a:t>
                      </a:r>
                      <a:endParaRPr lang="en-AU" sz="1800" b="1" dirty="0">
                        <a:latin typeface="Arial" panose="020B0604020202020204" pitchFamily="34" charset="0"/>
                        <a:cs typeface="Arial" panose="020B0604020202020204" pitchFamily="34" charset="0"/>
                      </a:endParaRPr>
                    </a:p>
                  </a:txBody>
                  <a:tcPr anchor="ctr">
                    <a:lnB w="38100" cap="flat" cmpd="sng" algn="ctr">
                      <a:solidFill>
                        <a:schemeClr val="bg1">
                          <a:lumMod val="50000"/>
                        </a:schemeClr>
                      </a:solidFill>
                      <a:prstDash val="solid"/>
                      <a:round/>
                      <a:headEnd type="none" w="med" len="med"/>
                      <a:tailEnd type="none" w="med" len="med"/>
                    </a:lnB>
                    <a:solidFill>
                      <a:srgbClr val="EDF7E1"/>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T w="381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B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26.6 ± 1.2</a:t>
                      </a:r>
                      <a:endParaRPr lang="en-AU" sz="1800" dirty="0">
                        <a:latin typeface="Arial" panose="020B0604020202020204" pitchFamily="34" charset="0"/>
                        <a:cs typeface="Arial" panose="020B0604020202020204" pitchFamily="34" charset="0"/>
                      </a:endParaRPr>
                    </a:p>
                  </a:txBody>
                  <a:tcPr anchor="ctr">
                    <a:lnT w="381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BEF"/>
                    </a:solidFill>
                  </a:tcPr>
                </a:tc>
                <a:tc>
                  <a:txBody>
                    <a:bodyPr/>
                    <a:lstStyle/>
                    <a:p>
                      <a:pPr algn="ctr" fontAlgn="ctr"/>
                      <a:r>
                        <a:rPr lang="en-AU" sz="1800" u="none" strike="noStrike" kern="1200" dirty="0" smtClean="0">
                          <a:effectLst/>
                          <a:latin typeface="Arial" panose="020B0604020202020204" pitchFamily="34" charset="0"/>
                          <a:cs typeface="Arial" panose="020B0604020202020204" pitchFamily="34" charset="0"/>
                        </a:rPr>
                        <a:t>-141 ± 3.1</a:t>
                      </a:r>
                      <a:endParaRPr lang="en-AU"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lnT w="381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BEF"/>
                    </a:solidFill>
                  </a:tcPr>
                </a:tc>
                <a:tc>
                  <a:txBody>
                    <a:bodyPr/>
                    <a:lstStyle/>
                    <a:p>
                      <a:pPr algn="ctr" fontAlgn="ctr"/>
                      <a:r>
                        <a:rPr lang="en-AU" sz="1800" b="1" i="0" u="none" strike="noStrike" kern="1200" dirty="0" smtClean="0">
                          <a:solidFill>
                            <a:srgbClr val="000000"/>
                          </a:solidFill>
                          <a:effectLst/>
                          <a:latin typeface="Arial" panose="020B0604020202020204" pitchFamily="34" charset="0"/>
                          <a:ea typeface="+mn-ea"/>
                          <a:cs typeface="Arial" panose="020B0604020202020204" pitchFamily="34" charset="0"/>
                        </a:rPr>
                        <a:t>68.9</a:t>
                      </a:r>
                      <a:endParaRPr lang="en-AU"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lnT w="381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BEF"/>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solidFill>
                      <a:srgbClr val="EDF7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23.1 ± 1.0</a:t>
                      </a:r>
                      <a:endParaRPr lang="en-AU" sz="180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solidFill>
                      <a:srgbClr val="EDF7E1"/>
                    </a:solidFill>
                  </a:tcPr>
                </a:tc>
                <a:tc>
                  <a:txBody>
                    <a:bodyPr/>
                    <a:lstStyle/>
                    <a:p>
                      <a:pPr algn="ctr" fontAlgn="ctr"/>
                      <a:r>
                        <a:rPr lang="en-AU" sz="1800" u="none" strike="noStrike" kern="1200" dirty="0" smtClean="0">
                          <a:effectLst/>
                          <a:latin typeface="Arial" panose="020B0604020202020204" pitchFamily="34" charset="0"/>
                          <a:cs typeface="Arial" panose="020B0604020202020204" pitchFamily="34" charset="0"/>
                        </a:rPr>
                        <a:t>-161 ± 2.3</a:t>
                      </a:r>
                      <a:endParaRPr lang="en-AU"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solidFill>
                      <a:srgbClr val="EDF7E1"/>
                    </a:solidFill>
                  </a:tcPr>
                </a:tc>
                <a:tc>
                  <a:txBody>
                    <a:bodyPr/>
                    <a:lstStyle/>
                    <a:p>
                      <a:pPr algn="ctr" fontAlgn="ctr"/>
                      <a:r>
                        <a:rPr lang="en-AU" sz="1800" b="1" i="0" u="none" strike="noStrike" kern="1200" dirty="0" smtClean="0">
                          <a:solidFill>
                            <a:srgbClr val="000000"/>
                          </a:solidFill>
                          <a:effectLst/>
                          <a:latin typeface="Arial" panose="020B0604020202020204" pitchFamily="34" charset="0"/>
                          <a:ea typeface="+mn-ea"/>
                          <a:cs typeface="Arial" panose="020B0604020202020204" pitchFamily="34" charset="0"/>
                        </a:rPr>
                        <a:t>71.0</a:t>
                      </a:r>
                      <a:endParaRPr lang="en-AU"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solidFill>
                      <a:srgbClr val="EDF7E1"/>
                    </a:solidFill>
                  </a:tcPr>
                </a:tc>
              </a:tr>
              <a:tr h="674678">
                <a:tc>
                  <a:txBody>
                    <a:bodyPr/>
                    <a:lstStyle/>
                    <a:p>
                      <a:pPr algn="ctr" fontAlgn="ctr"/>
                      <a:endParaRPr lang="en-AU" sz="18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T w="38100" cap="flat" cmpd="sng" algn="ctr">
                      <a:solidFill>
                        <a:schemeClr val="bg1">
                          <a:lumMod val="50000"/>
                        </a:schemeClr>
                      </a:solidFill>
                      <a:prstDash val="solid"/>
                      <a:round/>
                      <a:headEnd type="none" w="med" len="med"/>
                      <a:tailEnd type="none" w="med" len="med"/>
                    </a:lnT>
                    <a:solidFill>
                      <a:srgbClr val="F5FB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22.1 ± 0.4</a:t>
                      </a:r>
                      <a:endParaRPr lang="en-AU" sz="1800" dirty="0">
                        <a:latin typeface="Arial" panose="020B0604020202020204" pitchFamily="34" charset="0"/>
                        <a:cs typeface="Arial" panose="020B0604020202020204" pitchFamily="34" charset="0"/>
                      </a:endParaRPr>
                    </a:p>
                  </a:txBody>
                  <a:tcPr anchor="ctr">
                    <a:lnT w="38100" cap="flat" cmpd="sng" algn="ctr">
                      <a:solidFill>
                        <a:schemeClr val="bg1">
                          <a:lumMod val="50000"/>
                        </a:schemeClr>
                      </a:solidFill>
                      <a:prstDash val="solid"/>
                      <a:round/>
                      <a:headEnd type="none" w="med" len="med"/>
                      <a:tailEnd type="none" w="med" len="med"/>
                    </a:lnT>
                    <a:solidFill>
                      <a:srgbClr val="F5FB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-143 ± 2.8</a:t>
                      </a:r>
                      <a:endParaRPr lang="en-AU" sz="1800" dirty="0">
                        <a:latin typeface="Arial" panose="020B0604020202020204" pitchFamily="34" charset="0"/>
                        <a:cs typeface="Arial" panose="020B0604020202020204" pitchFamily="34" charset="0"/>
                      </a:endParaRPr>
                    </a:p>
                  </a:txBody>
                  <a:tcPr anchor="ctr">
                    <a:lnT w="38100" cap="flat" cmpd="sng" algn="ctr">
                      <a:solidFill>
                        <a:schemeClr val="bg1">
                          <a:lumMod val="50000"/>
                        </a:schemeClr>
                      </a:solidFill>
                      <a:prstDash val="solid"/>
                      <a:round/>
                      <a:headEnd type="none" w="med" len="med"/>
                      <a:tailEnd type="none" w="med" len="med"/>
                    </a:lnT>
                    <a:solidFill>
                      <a:srgbClr val="F5FB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1" dirty="0" smtClean="0">
                          <a:latin typeface="Arial" panose="020B0604020202020204" pitchFamily="34" charset="0"/>
                          <a:cs typeface="Arial" panose="020B0604020202020204" pitchFamily="34" charset="0"/>
                        </a:rPr>
                        <a:t>65.1</a:t>
                      </a:r>
                      <a:endParaRPr lang="en-AU" sz="1800" b="1" dirty="0">
                        <a:latin typeface="Arial" panose="020B0604020202020204" pitchFamily="34" charset="0"/>
                        <a:cs typeface="Arial" panose="020B0604020202020204" pitchFamily="34" charset="0"/>
                      </a:endParaRPr>
                    </a:p>
                  </a:txBody>
                  <a:tcPr anchor="ctr">
                    <a:lnT w="38100" cap="flat" cmpd="sng" algn="ctr">
                      <a:solidFill>
                        <a:schemeClr val="bg1">
                          <a:lumMod val="50000"/>
                        </a:schemeClr>
                      </a:solidFill>
                      <a:prstDash val="solid"/>
                      <a:round/>
                      <a:headEnd type="none" w="med" len="med"/>
                      <a:tailEnd type="none" w="med" len="med"/>
                    </a:lnT>
                    <a:solidFill>
                      <a:srgbClr val="F5FBEF"/>
                    </a:solidFill>
                  </a:tcPr>
                </a:tc>
              </a:tr>
              <a:tr h="674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DF7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24.9</a:t>
                      </a:r>
                      <a:r>
                        <a:rPr lang="ja-JP" altLang="en-US" sz="1800" u="none" strike="noStrike" kern="1200" baseline="0" dirty="0" smtClean="0">
                          <a:effectLst/>
                          <a:latin typeface="Arial" panose="020B0604020202020204" pitchFamily="34" charset="0"/>
                          <a:cs typeface="Arial" panose="020B0604020202020204" pitchFamily="34" charset="0"/>
                        </a:rPr>
                        <a:t> </a:t>
                      </a:r>
                      <a:r>
                        <a:rPr lang="en-AU" sz="1800" u="none" strike="noStrike" kern="1200" dirty="0" smtClean="0">
                          <a:effectLst/>
                          <a:latin typeface="Arial" panose="020B0604020202020204" pitchFamily="34" charset="0"/>
                          <a:cs typeface="Arial" panose="020B0604020202020204" pitchFamily="34" charset="0"/>
                        </a:rPr>
                        <a:t>± 0.7</a:t>
                      </a:r>
                      <a:endParaRPr lang="en-AU" sz="1800"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EDF7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u="none" strike="noStrike" kern="1200" dirty="0" smtClean="0">
                          <a:effectLst/>
                          <a:latin typeface="Arial" panose="020B0604020202020204" pitchFamily="34" charset="0"/>
                          <a:cs typeface="Arial" panose="020B0604020202020204" pitchFamily="34" charset="0"/>
                        </a:rPr>
                        <a:t>-154 ± 1.8</a:t>
                      </a:r>
                      <a:endParaRPr lang="en-AU" sz="1800"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EDF7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1" dirty="0" smtClean="0">
                          <a:latin typeface="Arial" panose="020B0604020202020204" pitchFamily="34" charset="0"/>
                          <a:cs typeface="Arial" panose="020B0604020202020204" pitchFamily="34" charset="0"/>
                        </a:rPr>
                        <a:t>71.5</a:t>
                      </a:r>
                      <a:endParaRPr lang="en-AU" sz="1800" b="1" dirty="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EDF7E1"/>
                    </a:solidFill>
                  </a:tcPr>
                </a:tc>
              </a:tr>
            </a:tbl>
          </a:graphicData>
        </a:graphic>
      </p:graphicFrame>
      <p:sp>
        <p:nvSpPr>
          <p:cNvPr id="13"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rPr>
              <a:t>Shuttling Dynamics</a:t>
            </a:r>
            <a:endParaRPr lang="en-AU" altLang="ja-JP" sz="2400" baseline="-25000" dirty="0">
              <a:solidFill>
                <a:schemeClr val="bg1"/>
              </a:solidFill>
            </a:endParaRPr>
          </a:p>
        </p:txBody>
      </p:sp>
      <p:graphicFrame>
        <p:nvGraphicFramePr>
          <p:cNvPr id="20" name="オブジェクト 19"/>
          <p:cNvGraphicFramePr>
            <a:graphicFrameLocks noChangeAspect="1"/>
          </p:cNvGraphicFramePr>
          <p:nvPr>
            <p:extLst>
              <p:ext uri="{D42A27DB-BD31-4B8C-83A1-F6EECF244321}">
                <p14:modId xmlns:p14="http://schemas.microsoft.com/office/powerpoint/2010/main" val="616965826"/>
              </p:ext>
            </p:extLst>
          </p:nvPr>
        </p:nvGraphicFramePr>
        <p:xfrm>
          <a:off x="671830" y="2035810"/>
          <a:ext cx="2495550" cy="3886200"/>
        </p:xfrm>
        <a:graphic>
          <a:graphicData uri="http://schemas.openxmlformats.org/presentationml/2006/ole">
            <mc:AlternateContent xmlns:mc="http://schemas.openxmlformats.org/markup-compatibility/2006">
              <mc:Choice xmlns:v="urn:schemas-microsoft-com:vml" Requires="v">
                <p:oleObj spid="_x0000_s104155" name="CS ChemDraw Drawing" r:id="rId4" imgW="2598048" imgH="4022903" progId="ChemDraw.Document.6.0">
                  <p:embed/>
                </p:oleObj>
              </mc:Choice>
              <mc:Fallback>
                <p:oleObj name="CS ChemDraw Drawing" r:id="rId4" imgW="2598048" imgH="4022903" progId="ChemDraw.Document.6.0">
                  <p:embed/>
                  <p:pic>
                    <p:nvPicPr>
                      <p:cNvPr id="0" name=""/>
                      <p:cNvPicPr>
                        <a:picLocks noChangeAspect="1" noChangeArrowheads="1"/>
                      </p:cNvPicPr>
                      <p:nvPr/>
                    </p:nvPicPr>
                    <p:blipFill>
                      <a:blip r:embed="rId5"/>
                      <a:srcRect/>
                      <a:stretch>
                        <a:fillRect/>
                      </a:stretch>
                    </p:blipFill>
                    <p:spPr bwMode="auto">
                      <a:xfrm>
                        <a:off x="671830" y="2035810"/>
                        <a:ext cx="2495550" cy="3886200"/>
                      </a:xfrm>
                      <a:prstGeom prst="rect">
                        <a:avLst/>
                      </a:prstGeom>
                      <a:noFill/>
                    </p:spPr>
                  </p:pic>
                </p:oleObj>
              </mc:Fallback>
            </mc:AlternateContent>
          </a:graphicData>
        </a:graphic>
      </p:graphicFrame>
      <p:sp>
        <p:nvSpPr>
          <p:cNvPr id="21" name="正方形/長方形 20"/>
          <p:cNvSpPr/>
          <p:nvPr/>
        </p:nvSpPr>
        <p:spPr>
          <a:xfrm>
            <a:off x="2763396" y="714097"/>
            <a:ext cx="3398687" cy="369332"/>
          </a:xfrm>
          <a:prstGeom prst="rect">
            <a:avLst/>
          </a:prstGeom>
        </p:spPr>
        <p:txBody>
          <a:bodyPr wrap="none">
            <a:spAutoFit/>
          </a:bodyPr>
          <a:lstStyle/>
          <a:p>
            <a:r>
              <a:rPr lang="en-AU" altLang="ja-JP" b="1" dirty="0">
                <a:latin typeface="Arial" pitchFamily="34" charset="0"/>
                <a:cs typeface="Arial" pitchFamily="34" charset="0"/>
              </a:rPr>
              <a:t>Kinetic parameters in </a:t>
            </a:r>
            <a:r>
              <a:rPr lang="en-AU" altLang="ja-JP" b="1" dirty="0" smtClean="0">
                <a:latin typeface="Arial" pitchFamily="34" charset="0"/>
                <a:cs typeface="Arial" pitchFamily="34" charset="0"/>
              </a:rPr>
              <a:t>DMF-</a:t>
            </a:r>
            <a:r>
              <a:rPr lang="en-AU" altLang="ja-JP" b="1" i="1" dirty="0" smtClean="0">
                <a:latin typeface="Arial" pitchFamily="34" charset="0"/>
                <a:cs typeface="Arial" pitchFamily="34" charset="0"/>
              </a:rPr>
              <a:t>d</a:t>
            </a:r>
            <a:r>
              <a:rPr lang="en-AU" altLang="ja-JP" b="1" baseline="-25000" dirty="0" smtClean="0">
                <a:latin typeface="Arial" pitchFamily="34" charset="0"/>
                <a:cs typeface="Arial" pitchFamily="34" charset="0"/>
              </a:rPr>
              <a:t>7</a:t>
            </a:r>
            <a:endParaRPr lang="ja-JP" altLang="en-US" dirty="0"/>
          </a:p>
        </p:txBody>
      </p:sp>
      <p:sp>
        <p:nvSpPr>
          <p:cNvPr id="22" name="角丸四角形 21"/>
          <p:cNvSpPr/>
          <p:nvPr/>
        </p:nvSpPr>
        <p:spPr>
          <a:xfrm>
            <a:off x="5529971" y="1997734"/>
            <a:ext cx="576189"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5540067" y="3336986"/>
            <a:ext cx="566093"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rot="5400000">
            <a:off x="5607923" y="2253618"/>
            <a:ext cx="488160"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kumimoji="1" lang="en-US" altLang="ja-JP" sz="3200" dirty="0" smtClean="0">
                <a:solidFill>
                  <a:srgbClr val="FF0000"/>
                </a:solidFill>
                <a:sym typeface="Symbol" panose="05050102010706020507" pitchFamily="18" charset="2"/>
              </a:rPr>
              <a:t>&gt;</a:t>
            </a:r>
            <a:endParaRPr kumimoji="1" lang="ja-JP" altLang="en-US" sz="3200" dirty="0">
              <a:solidFill>
                <a:srgbClr val="FF0000"/>
              </a:solidFill>
            </a:endParaRPr>
          </a:p>
        </p:txBody>
      </p:sp>
      <p:sp>
        <p:nvSpPr>
          <p:cNvPr id="25" name="テキスト ボックス 24"/>
          <p:cNvSpPr txBox="1"/>
          <p:nvPr/>
        </p:nvSpPr>
        <p:spPr>
          <a:xfrm rot="5400000">
            <a:off x="5597141" y="3633931"/>
            <a:ext cx="509724"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lang="en-US" altLang="ja-JP" sz="3200" dirty="0">
                <a:solidFill>
                  <a:srgbClr val="FF0000"/>
                </a:solidFill>
                <a:sym typeface="Symbol" panose="05050102010706020507" pitchFamily="18" charset="2"/>
              </a:rPr>
              <a:t>&gt;</a:t>
            </a:r>
            <a:endParaRPr lang="ja-JP" altLang="en-US" sz="3200" dirty="0">
              <a:solidFill>
                <a:srgbClr val="FF0000"/>
              </a:solidFill>
            </a:endParaRPr>
          </a:p>
        </p:txBody>
      </p:sp>
      <p:sp>
        <p:nvSpPr>
          <p:cNvPr id="26" name="角丸四角形 25"/>
          <p:cNvSpPr/>
          <p:nvPr/>
        </p:nvSpPr>
        <p:spPr>
          <a:xfrm>
            <a:off x="5524607" y="4729030"/>
            <a:ext cx="581553"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rot="5400000">
            <a:off x="5603618" y="4986431"/>
            <a:ext cx="496771"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lang="en-US" altLang="ja-JP" sz="3200" dirty="0" smtClean="0">
                <a:solidFill>
                  <a:srgbClr val="FF0000"/>
                </a:solidFill>
                <a:sym typeface="Symbol" panose="05050102010706020507" pitchFamily="18" charset="2"/>
              </a:rPr>
              <a:t>&gt;</a:t>
            </a:r>
            <a:endParaRPr lang="ja-JP" altLang="en-US" sz="3200" dirty="0">
              <a:solidFill>
                <a:srgbClr val="FF0000"/>
              </a:solidFill>
            </a:endParaRPr>
          </a:p>
        </p:txBody>
      </p:sp>
      <p:sp>
        <p:nvSpPr>
          <p:cNvPr id="28" name="角丸四角形 27"/>
          <p:cNvSpPr/>
          <p:nvPr/>
        </p:nvSpPr>
        <p:spPr>
          <a:xfrm>
            <a:off x="7434971" y="1982494"/>
            <a:ext cx="576189"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7445067" y="3321746"/>
            <a:ext cx="566093"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rot="16200000">
            <a:off x="7512923" y="2238378"/>
            <a:ext cx="488160"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kumimoji="1" lang="en-US" altLang="ja-JP" sz="3200" dirty="0" smtClean="0">
                <a:solidFill>
                  <a:srgbClr val="FF0000"/>
                </a:solidFill>
                <a:sym typeface="Symbol" panose="05050102010706020507" pitchFamily="18" charset="2"/>
              </a:rPr>
              <a:t>&gt;</a:t>
            </a:r>
            <a:endParaRPr kumimoji="1" lang="ja-JP" altLang="en-US" sz="3200" dirty="0">
              <a:solidFill>
                <a:srgbClr val="FF0000"/>
              </a:solidFill>
            </a:endParaRPr>
          </a:p>
        </p:txBody>
      </p:sp>
      <p:sp>
        <p:nvSpPr>
          <p:cNvPr id="31" name="テキスト ボックス 30"/>
          <p:cNvSpPr txBox="1"/>
          <p:nvPr/>
        </p:nvSpPr>
        <p:spPr>
          <a:xfrm rot="16200000">
            <a:off x="7502141" y="3618691"/>
            <a:ext cx="509724"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lang="en-US" altLang="ja-JP" sz="3200" dirty="0">
                <a:solidFill>
                  <a:srgbClr val="FF0000"/>
                </a:solidFill>
                <a:sym typeface="Symbol" panose="05050102010706020507" pitchFamily="18" charset="2"/>
              </a:rPr>
              <a:t>&gt;</a:t>
            </a:r>
            <a:endParaRPr lang="ja-JP" altLang="en-US" sz="3200" dirty="0">
              <a:solidFill>
                <a:srgbClr val="FF0000"/>
              </a:solidFill>
            </a:endParaRPr>
          </a:p>
        </p:txBody>
      </p:sp>
      <p:sp>
        <p:nvSpPr>
          <p:cNvPr id="32" name="角丸四角形 31"/>
          <p:cNvSpPr/>
          <p:nvPr/>
        </p:nvSpPr>
        <p:spPr>
          <a:xfrm>
            <a:off x="7429607" y="4713790"/>
            <a:ext cx="581553" cy="10338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rot="16200000">
            <a:off x="7508618" y="4971191"/>
            <a:ext cx="496771" cy="584775"/>
          </a:xfrm>
          <a:prstGeom prst="rect">
            <a:avLst/>
          </a:prstGeom>
          <a:noFill/>
        </p:spPr>
        <p:txBody>
          <a:bodyPr wrap="square" rtlCol="0">
            <a:spAutoFit/>
          </a:bodyPr>
          <a:lstStyle/>
          <a:p>
            <a:r>
              <a:rPr kumimoji="1" lang="ja-JP" altLang="en-US" dirty="0" smtClean="0">
                <a:solidFill>
                  <a:srgbClr val="FF0000"/>
                </a:solidFill>
                <a:sym typeface="Symbol" panose="05050102010706020507" pitchFamily="18" charset="2"/>
              </a:rPr>
              <a:t></a:t>
            </a:r>
            <a:r>
              <a:rPr lang="en-US" altLang="ja-JP" sz="3200" dirty="0" smtClean="0">
                <a:solidFill>
                  <a:srgbClr val="FF0000"/>
                </a:solidFill>
                <a:sym typeface="Symbol" panose="05050102010706020507" pitchFamily="18" charset="2"/>
              </a:rPr>
              <a:t>&gt;</a:t>
            </a:r>
            <a:endParaRPr lang="ja-JP" altLang="en-US" sz="3200" dirty="0">
              <a:solidFill>
                <a:srgbClr val="FF0000"/>
              </a:solidFill>
            </a:endParaRPr>
          </a:p>
        </p:txBody>
      </p:sp>
    </p:spTree>
    <p:extLst>
      <p:ext uri="{BB962C8B-B14F-4D97-AF65-F5344CB8AC3E}">
        <p14:creationId xmlns:p14="http://schemas.microsoft.com/office/powerpoint/2010/main" val="1412288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92875"/>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4</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a:solidFill>
                  <a:schemeClr val="bg1"/>
                </a:solidFill>
                <a:latin typeface="Arial" panose="020B0604020202020204" pitchFamily="34" charset="0"/>
                <a:cs typeface="Arial" panose="020B0604020202020204" pitchFamily="34" charset="0"/>
              </a:rPr>
              <a:t>Introduction </a:t>
            </a:r>
            <a:r>
              <a:rPr lang="en-AU" altLang="ja-JP" sz="2400" dirty="0" smtClean="0">
                <a:solidFill>
                  <a:schemeClr val="bg1"/>
                </a:solidFill>
                <a:latin typeface="Arial" panose="020B0604020202020204" pitchFamily="34" charset="0"/>
                <a:cs typeface="Arial" panose="020B0604020202020204" pitchFamily="34" charset="0"/>
              </a:rPr>
              <a:t>-Molecular </a:t>
            </a:r>
            <a:r>
              <a:rPr lang="en-AU" altLang="ja-JP" sz="2400" dirty="0">
                <a:solidFill>
                  <a:schemeClr val="bg1"/>
                </a:solidFill>
                <a:latin typeface="Arial" panose="020B0604020202020204" pitchFamily="34" charset="0"/>
                <a:cs typeface="Arial" panose="020B0604020202020204" pitchFamily="34" charset="0"/>
              </a:rPr>
              <a:t>Machines-</a:t>
            </a:r>
          </a:p>
        </p:txBody>
      </p:sp>
      <p:sp>
        <p:nvSpPr>
          <p:cNvPr id="2" name="正方形/長方形 1"/>
          <p:cNvSpPr/>
          <p:nvPr/>
        </p:nvSpPr>
        <p:spPr>
          <a:xfrm>
            <a:off x="184864" y="1557635"/>
            <a:ext cx="8767482" cy="1569660"/>
          </a:xfrm>
          <a:prstGeom prst="rect">
            <a:avLst/>
          </a:prstGeom>
        </p:spPr>
        <p:txBody>
          <a:bodyPr wrap="square">
            <a:spAutoFit/>
          </a:bodyPr>
          <a:lstStyle/>
          <a:p>
            <a:r>
              <a:rPr lang="en-US" altLang="ja-JP" sz="2400" dirty="0" smtClean="0">
                <a:solidFill>
                  <a:srgbClr val="000000"/>
                </a:solidFill>
                <a:latin typeface="Arial" panose="020B0604020202020204" pitchFamily="34" charset="0"/>
                <a:cs typeface="Arial" panose="020B0604020202020204" pitchFamily="34" charset="0"/>
              </a:rPr>
              <a:t>An </a:t>
            </a:r>
            <a:r>
              <a:rPr lang="en-US" altLang="ja-JP" sz="2400" dirty="0">
                <a:solidFill>
                  <a:srgbClr val="000000"/>
                </a:solidFill>
                <a:latin typeface="Arial" panose="020B0604020202020204" pitchFamily="34" charset="0"/>
                <a:cs typeface="Arial" panose="020B0604020202020204" pitchFamily="34" charset="0"/>
              </a:rPr>
              <a:t>assembly of a discrete number of molecular components designed to perform a specific </a:t>
            </a:r>
            <a:r>
              <a:rPr lang="en-US" altLang="ja-JP" sz="2400" dirty="0" smtClean="0">
                <a:solidFill>
                  <a:srgbClr val="000000"/>
                </a:solidFill>
                <a:latin typeface="Arial" panose="020B0604020202020204" pitchFamily="34" charset="0"/>
                <a:cs typeface="Arial" panose="020B0604020202020204" pitchFamily="34" charset="0"/>
              </a:rPr>
              <a:t>function.</a:t>
            </a:r>
            <a:endParaRPr lang="ja-JP" altLang="en-US" sz="2400" dirty="0">
              <a:latin typeface="Arial" panose="020B0604020202020204" pitchFamily="34" charset="0"/>
              <a:cs typeface="Arial" panose="020B0604020202020204" pitchFamily="34" charset="0"/>
            </a:endParaRPr>
          </a:p>
          <a:p>
            <a:r>
              <a:rPr lang="en-US" altLang="ja-JP" sz="2400" dirty="0" smtClean="0">
                <a:solidFill>
                  <a:srgbClr val="000000"/>
                </a:solidFill>
                <a:latin typeface="Arial" panose="020B0604020202020204" pitchFamily="34" charset="0"/>
                <a:cs typeface="Arial" panose="020B0604020202020204" pitchFamily="34" charset="0"/>
              </a:rPr>
              <a:t>The </a:t>
            </a:r>
            <a:r>
              <a:rPr lang="en-US" altLang="ja-JP" sz="2400" dirty="0">
                <a:solidFill>
                  <a:srgbClr val="000000"/>
                </a:solidFill>
                <a:latin typeface="Arial" panose="020B0604020202020204" pitchFamily="34" charset="0"/>
                <a:cs typeface="Arial" panose="020B0604020202020204" pitchFamily="34" charset="0"/>
              </a:rPr>
              <a:t>component parts </a:t>
            </a:r>
            <a:r>
              <a:rPr lang="en-US" altLang="ja-JP" sz="2400" dirty="0" smtClean="0">
                <a:solidFill>
                  <a:srgbClr val="000000"/>
                </a:solidFill>
                <a:latin typeface="Arial" panose="020B0604020202020204" pitchFamily="34" charset="0"/>
                <a:cs typeface="Arial" panose="020B0604020202020204" pitchFamily="34" charset="0"/>
              </a:rPr>
              <a:t>change their </a:t>
            </a:r>
            <a:r>
              <a:rPr lang="en-US" altLang="ja-JP" sz="2400" dirty="0">
                <a:solidFill>
                  <a:srgbClr val="000000"/>
                </a:solidFill>
                <a:latin typeface="Arial" panose="020B0604020202020204" pitchFamily="34" charset="0"/>
                <a:cs typeface="Arial" panose="020B0604020202020204" pitchFamily="34" charset="0"/>
              </a:rPr>
              <a:t>relative positions as a result of an external stimulus. </a:t>
            </a:r>
            <a:endParaRPr lang="ja-JP" altLang="en-US" sz="2400" dirty="0">
              <a:latin typeface="Arial" panose="020B0604020202020204" pitchFamily="34" charset="0"/>
              <a:cs typeface="Arial" panose="020B0604020202020204" pitchFamily="34" charset="0"/>
            </a:endParaRPr>
          </a:p>
        </p:txBody>
      </p:sp>
      <p:sp>
        <p:nvSpPr>
          <p:cNvPr id="6" name="正方形/長方形 5"/>
          <p:cNvSpPr/>
          <p:nvPr/>
        </p:nvSpPr>
        <p:spPr>
          <a:xfrm>
            <a:off x="184863" y="3142214"/>
            <a:ext cx="8774273" cy="954107"/>
          </a:xfrm>
          <a:prstGeom prst="rect">
            <a:avLst/>
          </a:prstGeom>
        </p:spPr>
        <p:txBody>
          <a:bodyPr wrap="square">
            <a:spAutoFit/>
          </a:bodyPr>
          <a:lstStyle/>
          <a:p>
            <a:r>
              <a:rPr lang="it-IT" altLang="ja-JP" sz="1400" dirty="0" smtClean="0">
                <a:latin typeface="Arial" panose="020B0604020202020204" pitchFamily="34" charset="0"/>
                <a:cs typeface="Arial" panose="020B0604020202020204" pitchFamily="34" charset="0"/>
              </a:rPr>
              <a:t>Balzani</a:t>
            </a:r>
            <a:r>
              <a:rPr lang="it-IT" altLang="ja-JP" sz="1400" dirty="0">
                <a:latin typeface="Arial" panose="020B0604020202020204" pitchFamily="34" charset="0"/>
                <a:cs typeface="Arial" panose="020B0604020202020204" pitchFamily="34" charset="0"/>
              </a:rPr>
              <a:t>, </a:t>
            </a:r>
            <a:r>
              <a:rPr lang="it-IT" altLang="ja-JP" sz="1400" dirty="0" smtClean="0">
                <a:latin typeface="Arial" panose="020B0604020202020204" pitchFamily="34" charset="0"/>
                <a:cs typeface="Arial" panose="020B0604020202020204" pitchFamily="34" charset="0"/>
              </a:rPr>
              <a:t>V. et al.: </a:t>
            </a:r>
            <a:r>
              <a:rPr lang="it-IT" altLang="ja-JP" sz="1400" dirty="0">
                <a:latin typeface="Arial" panose="020B0604020202020204" pitchFamily="34" charset="0"/>
                <a:cs typeface="Arial" panose="020B0604020202020204" pitchFamily="34" charset="0"/>
              </a:rPr>
              <a:t>Molecular Devices </a:t>
            </a:r>
            <a:r>
              <a:rPr lang="it-IT" altLang="ja-JP" sz="1400" dirty="0" smtClean="0">
                <a:latin typeface="Arial" panose="020B0604020202020204" pitchFamily="34" charset="0"/>
                <a:cs typeface="Arial" panose="020B0604020202020204" pitchFamily="34" charset="0"/>
              </a:rPr>
              <a:t>and </a:t>
            </a:r>
            <a:r>
              <a:rPr lang="en-US" altLang="ja-JP" sz="1400" dirty="0" smtClean="0">
                <a:latin typeface="Arial" panose="020B0604020202020204" pitchFamily="34" charset="0"/>
                <a:cs typeface="Arial" panose="020B0604020202020204" pitchFamily="34" charset="0"/>
              </a:rPr>
              <a:t>Machines-A </a:t>
            </a:r>
            <a:r>
              <a:rPr lang="en-US" altLang="ja-JP" sz="1400" dirty="0">
                <a:latin typeface="Arial" panose="020B0604020202020204" pitchFamily="34" charset="0"/>
                <a:cs typeface="Arial" panose="020B0604020202020204" pitchFamily="34" charset="0"/>
              </a:rPr>
              <a:t>Journey into the </a:t>
            </a:r>
            <a:r>
              <a:rPr lang="en-US" altLang="ja-JP" sz="1400" dirty="0" err="1">
                <a:latin typeface="Arial" panose="020B0604020202020204" pitchFamily="34" charset="0"/>
                <a:cs typeface="Arial" panose="020B0604020202020204" pitchFamily="34" charset="0"/>
              </a:rPr>
              <a:t>Nanoworld</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Wiley-VCH, </a:t>
            </a:r>
            <a:r>
              <a:rPr lang="en-US" altLang="ja-JP" sz="1400" dirty="0" err="1" smtClean="0">
                <a:latin typeface="Arial" panose="020B0604020202020204" pitchFamily="34" charset="0"/>
                <a:cs typeface="Arial" panose="020B0604020202020204" pitchFamily="34" charset="0"/>
              </a:rPr>
              <a:t>Weinheim</a:t>
            </a:r>
            <a:r>
              <a:rPr lang="en-US" altLang="ja-JP" sz="1400" dirty="0" smtClean="0">
                <a:latin typeface="Arial" panose="020B0604020202020204" pitchFamily="34" charset="0"/>
                <a:cs typeface="Arial" panose="020B0604020202020204" pitchFamily="34" charset="0"/>
              </a:rPr>
              <a:t>, 2003.</a:t>
            </a:r>
            <a:endParaRPr lang="en-US" altLang="ja-JP" sz="1400" dirty="0">
              <a:latin typeface="Arial" panose="020B0604020202020204" pitchFamily="34" charset="0"/>
              <a:cs typeface="Arial" panose="020B0604020202020204" pitchFamily="34" charset="0"/>
            </a:endParaRPr>
          </a:p>
          <a:p>
            <a:r>
              <a:rPr lang="it-IT" altLang="ja-JP" sz="1400" dirty="0" smtClean="0">
                <a:latin typeface="Arial" panose="020B0604020202020204" pitchFamily="34" charset="0"/>
                <a:cs typeface="Arial" panose="020B0604020202020204" pitchFamily="34" charset="0"/>
              </a:rPr>
              <a:t>Balzani</a:t>
            </a:r>
            <a:r>
              <a:rPr lang="it-IT" altLang="ja-JP" sz="1400" dirty="0">
                <a:latin typeface="Arial" panose="020B0604020202020204" pitchFamily="34" charset="0"/>
                <a:cs typeface="Arial" panose="020B0604020202020204" pitchFamily="34" charset="0"/>
              </a:rPr>
              <a:t>, V</a:t>
            </a:r>
            <a:r>
              <a:rPr lang="it-IT" altLang="ja-JP" sz="1400" dirty="0" smtClean="0">
                <a:latin typeface="Arial" panose="020B0604020202020204" pitchFamily="34" charset="0"/>
                <a:cs typeface="Arial" panose="020B0604020202020204" pitchFamily="34" charset="0"/>
              </a:rPr>
              <a:t>. et al.: </a:t>
            </a:r>
            <a:r>
              <a:rPr lang="it-IT" altLang="ja-JP" sz="1400" dirty="0">
                <a:latin typeface="Arial" panose="020B0604020202020204" pitchFamily="34" charset="0"/>
                <a:cs typeface="Arial" panose="020B0604020202020204" pitchFamily="34" charset="0"/>
              </a:rPr>
              <a:t>Molecular Devices </a:t>
            </a:r>
            <a:r>
              <a:rPr lang="it-IT" altLang="ja-JP" sz="1400" dirty="0" smtClean="0">
                <a:latin typeface="Arial" panose="020B0604020202020204" pitchFamily="34" charset="0"/>
                <a:cs typeface="Arial" panose="020B0604020202020204" pitchFamily="34" charset="0"/>
              </a:rPr>
              <a:t>and </a:t>
            </a:r>
            <a:r>
              <a:rPr lang="en-US" altLang="ja-JP" sz="1400" dirty="0" smtClean="0">
                <a:latin typeface="Arial" panose="020B0604020202020204" pitchFamily="34" charset="0"/>
                <a:cs typeface="Arial" panose="020B0604020202020204" pitchFamily="34" charset="0"/>
              </a:rPr>
              <a:t>Machines-Concepts </a:t>
            </a:r>
            <a:r>
              <a:rPr lang="en-US" altLang="ja-JP" sz="1400" dirty="0">
                <a:latin typeface="Arial" panose="020B0604020202020204" pitchFamily="34" charset="0"/>
                <a:cs typeface="Arial" panose="020B0604020202020204" pitchFamily="34" charset="0"/>
              </a:rPr>
              <a:t>and Perspectives for the </a:t>
            </a:r>
            <a:r>
              <a:rPr lang="en-US" altLang="ja-JP" sz="1400" dirty="0" err="1">
                <a:latin typeface="Arial" panose="020B0604020202020204" pitchFamily="34" charset="0"/>
                <a:cs typeface="Arial" panose="020B0604020202020204" pitchFamily="34" charset="0"/>
              </a:rPr>
              <a:t>Nanoworld</a:t>
            </a:r>
            <a:r>
              <a:rPr lang="en-US" altLang="ja-JP"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Wiley-VCH</a:t>
            </a:r>
            <a:r>
              <a:rPr lang="en-US" altLang="ja-JP" sz="1400" dirty="0">
                <a:latin typeface="Arial" panose="020B0604020202020204" pitchFamily="34" charset="0"/>
                <a:cs typeface="Arial" panose="020B0604020202020204" pitchFamily="34" charset="0"/>
              </a:rPr>
              <a:t>, </a:t>
            </a:r>
            <a:r>
              <a:rPr lang="en-US" altLang="ja-JP" sz="1400" dirty="0" err="1" smtClean="0">
                <a:latin typeface="Arial" panose="020B0604020202020204" pitchFamily="34" charset="0"/>
                <a:cs typeface="Arial" panose="020B0604020202020204" pitchFamily="34" charset="0"/>
              </a:rPr>
              <a:t>Weinheim</a:t>
            </a:r>
            <a:r>
              <a:rPr lang="en-US" altLang="ja-JP" sz="1400" dirty="0" smtClean="0">
                <a:latin typeface="Arial" panose="020B0604020202020204" pitchFamily="34" charset="0"/>
                <a:cs typeface="Arial" panose="020B0604020202020204" pitchFamily="34" charset="0"/>
              </a:rPr>
              <a:t>, 2008.</a:t>
            </a:r>
            <a:endParaRPr lang="ja-JP" altLang="en-US" sz="1400" dirty="0">
              <a:latin typeface="Arial" panose="020B0604020202020204" pitchFamily="34" charset="0"/>
              <a:cs typeface="Arial" panose="020B0604020202020204" pitchFamily="34" charset="0"/>
            </a:endParaRPr>
          </a:p>
        </p:txBody>
      </p:sp>
      <p:sp>
        <p:nvSpPr>
          <p:cNvPr id="7" name="正方形/長方形 6"/>
          <p:cNvSpPr/>
          <p:nvPr/>
        </p:nvSpPr>
        <p:spPr>
          <a:xfrm>
            <a:off x="30065"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smtClean="0">
                <a:latin typeface="Arial" pitchFamily="34" charset="0"/>
                <a:cs typeface="Arial" pitchFamily="34" charset="0"/>
              </a:rPr>
              <a:t> Definition and Examples of Molecular Machines</a:t>
            </a:r>
            <a:endParaRPr lang="en-US" altLang="ja-JP" sz="2400" b="1" dirty="0">
              <a:latin typeface="Arial" pitchFamily="34" charset="0"/>
              <a:cs typeface="Arial" pitchFamily="34" charset="0"/>
            </a:endParaRPr>
          </a:p>
        </p:txBody>
      </p:sp>
      <p:sp>
        <p:nvSpPr>
          <p:cNvPr id="8" name="正方形/長方形 7"/>
          <p:cNvSpPr/>
          <p:nvPr/>
        </p:nvSpPr>
        <p:spPr>
          <a:xfrm>
            <a:off x="184864" y="1165031"/>
            <a:ext cx="7692660" cy="461665"/>
          </a:xfrm>
          <a:prstGeom prst="rect">
            <a:avLst/>
          </a:prstGeom>
        </p:spPr>
        <p:txBody>
          <a:bodyPr wrap="square">
            <a:spAutoFit/>
          </a:bodyPr>
          <a:lstStyle/>
          <a:p>
            <a:r>
              <a:rPr lang="en-US" altLang="ja-JP" sz="2400" b="1" u="sng" dirty="0" smtClean="0">
                <a:latin typeface="Arial" pitchFamily="34" charset="0"/>
                <a:cs typeface="Arial" pitchFamily="34" charset="0"/>
              </a:rPr>
              <a:t>Definition</a:t>
            </a:r>
            <a:r>
              <a:rPr lang="en-US" altLang="ja-JP" sz="2400" b="1" dirty="0" smtClean="0">
                <a:latin typeface="Arial" pitchFamily="34" charset="0"/>
                <a:cs typeface="Arial" pitchFamily="34" charset="0"/>
              </a:rPr>
              <a:t> </a:t>
            </a:r>
            <a:r>
              <a:rPr lang="en-US" altLang="ja-JP" dirty="0" smtClean="0">
                <a:latin typeface="Arial" pitchFamily="34" charset="0"/>
                <a:cs typeface="Arial" pitchFamily="34" charset="0"/>
              </a:rPr>
              <a:t>by</a:t>
            </a:r>
            <a:r>
              <a:rPr lang="en-US" altLang="ja-JP" b="1" dirty="0" smtClean="0">
                <a:latin typeface="Arial" pitchFamily="34" charset="0"/>
                <a:cs typeface="Arial" pitchFamily="34" charset="0"/>
              </a:rPr>
              <a:t> </a:t>
            </a:r>
            <a:r>
              <a:rPr lang="en-US" altLang="ja-JP" dirty="0" err="1" smtClean="0">
                <a:solidFill>
                  <a:srgbClr val="000000"/>
                </a:solidFill>
                <a:latin typeface="Arial" panose="020B0604020202020204" pitchFamily="34" charset="0"/>
                <a:cs typeface="Arial" panose="020B0604020202020204" pitchFamily="34" charset="0"/>
              </a:rPr>
              <a:t>Balzani</a:t>
            </a:r>
            <a:endParaRPr lang="en-US" altLang="ja-JP" b="1" dirty="0">
              <a:latin typeface="Arial" pitchFamily="34" charset="0"/>
              <a:cs typeface="Arial" pitchFamily="34" charset="0"/>
            </a:endParaRPr>
          </a:p>
        </p:txBody>
      </p:sp>
      <p:pic>
        <p:nvPicPr>
          <p:cNvPr id="24" name="図 2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14905" y="4426096"/>
            <a:ext cx="1076008" cy="353130"/>
          </a:xfrm>
          <a:prstGeom prst="rect">
            <a:avLst/>
          </a:prstGeom>
        </p:spPr>
      </p:pic>
      <p:graphicFrame>
        <p:nvGraphicFramePr>
          <p:cNvPr id="25" name="オブジェクト 24"/>
          <p:cNvGraphicFramePr>
            <a:graphicFrameLocks noChangeAspect="1"/>
          </p:cNvGraphicFramePr>
          <p:nvPr>
            <p:extLst>
              <p:ext uri="{D42A27DB-BD31-4B8C-83A1-F6EECF244321}">
                <p14:modId xmlns:p14="http://schemas.microsoft.com/office/powerpoint/2010/main" val="841901521"/>
              </p:ext>
            </p:extLst>
          </p:nvPr>
        </p:nvGraphicFramePr>
        <p:xfrm>
          <a:off x="1354103" y="4807364"/>
          <a:ext cx="1232003" cy="1148366"/>
        </p:xfrm>
        <a:graphic>
          <a:graphicData uri="http://schemas.openxmlformats.org/presentationml/2006/ole">
            <mc:AlternateContent xmlns:mc="http://schemas.openxmlformats.org/markup-compatibility/2006">
              <mc:Choice xmlns:v="urn:schemas-microsoft-com:vml" Requires="v">
                <p:oleObj spid="_x0000_s146762" name="CS ChemDraw Drawing" r:id="rId5" imgW="1360595" imgH="1273759" progId="ChemDraw.Document.6.0">
                  <p:embed/>
                </p:oleObj>
              </mc:Choice>
              <mc:Fallback>
                <p:oleObj name="CS ChemDraw Drawing" r:id="rId5" imgW="1360595" imgH="1273759" progId="ChemDraw.Document.6.0">
                  <p:embed/>
                  <p:pic>
                    <p:nvPicPr>
                      <p:cNvPr id="0" name=""/>
                      <p:cNvPicPr/>
                      <p:nvPr/>
                    </p:nvPicPr>
                    <p:blipFill>
                      <a:blip r:embed="rId6"/>
                      <a:stretch>
                        <a:fillRect/>
                      </a:stretch>
                    </p:blipFill>
                    <p:spPr>
                      <a:xfrm>
                        <a:off x="1354103" y="4807364"/>
                        <a:ext cx="1232003" cy="1148366"/>
                      </a:xfrm>
                      <a:prstGeom prst="rect">
                        <a:avLst/>
                      </a:prstGeom>
                    </p:spPr>
                  </p:pic>
                </p:oleObj>
              </mc:Fallback>
            </mc:AlternateContent>
          </a:graphicData>
        </a:graphic>
      </p:graphicFrame>
      <p:graphicFrame>
        <p:nvGraphicFramePr>
          <p:cNvPr id="26" name="Object 5"/>
          <p:cNvGraphicFramePr>
            <a:graphicFrameLocks noChangeAspect="1"/>
          </p:cNvGraphicFramePr>
          <p:nvPr>
            <p:extLst>
              <p:ext uri="{D42A27DB-BD31-4B8C-83A1-F6EECF244321}">
                <p14:modId xmlns:p14="http://schemas.microsoft.com/office/powerpoint/2010/main" val="3994753538"/>
              </p:ext>
            </p:extLst>
          </p:nvPr>
        </p:nvGraphicFramePr>
        <p:xfrm>
          <a:off x="3627438" y="4783968"/>
          <a:ext cx="5264150" cy="1238250"/>
        </p:xfrm>
        <a:graphic>
          <a:graphicData uri="http://schemas.openxmlformats.org/presentationml/2006/ole">
            <mc:AlternateContent xmlns:mc="http://schemas.openxmlformats.org/markup-compatibility/2006">
              <mc:Choice xmlns:v="urn:schemas-microsoft-com:vml" Requires="v">
                <p:oleObj spid="_x0000_s146763" name="CS ChemDraw Drawing" r:id="rId7" imgW="7039032" imgH="1657350" progId="ChemDraw.Document.6.0">
                  <p:embed/>
                </p:oleObj>
              </mc:Choice>
              <mc:Fallback>
                <p:oleObj name="CS ChemDraw Drawing" r:id="rId7" imgW="7039032" imgH="1657350" progId="ChemDraw.Document.6.0">
                  <p:embed/>
                  <p:pic>
                    <p:nvPicPr>
                      <p:cNvPr id="0" name=""/>
                      <p:cNvPicPr>
                        <a:picLocks noChangeAspect="1" noChangeArrowheads="1"/>
                      </p:cNvPicPr>
                      <p:nvPr/>
                    </p:nvPicPr>
                    <p:blipFill>
                      <a:blip r:embed="rId8"/>
                      <a:srcRect/>
                      <a:stretch>
                        <a:fillRect/>
                      </a:stretch>
                    </p:blipFill>
                    <p:spPr bwMode="auto">
                      <a:xfrm>
                        <a:off x="3627438" y="4783968"/>
                        <a:ext cx="52641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7" name="直線矢印コネクタ 26"/>
          <p:cNvCxnSpPr/>
          <p:nvPr/>
        </p:nvCxnSpPr>
        <p:spPr>
          <a:xfrm>
            <a:off x="5618698" y="4642813"/>
            <a:ext cx="1309816" cy="0"/>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10800000">
            <a:off x="5618698" y="4779226"/>
            <a:ext cx="1309816" cy="0"/>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1587264" y="5983869"/>
            <a:ext cx="731290" cy="338554"/>
          </a:xfrm>
          <a:prstGeom prst="rect">
            <a:avLst/>
          </a:prstGeom>
        </p:spPr>
        <p:txBody>
          <a:bodyPr wrap="none">
            <a:spAutoFit/>
          </a:bodyPr>
          <a:lstStyle/>
          <a:p>
            <a:r>
              <a:rPr lang="en-US" altLang="ja-JP" sz="1600" b="1" dirty="0" smtClean="0">
                <a:latin typeface="Arial" panose="020B0604020202020204" pitchFamily="34" charset="0"/>
                <a:cs typeface="Arial" panose="020B0604020202020204" pitchFamily="34" charset="0"/>
              </a:rPr>
              <a:t>Rotor</a:t>
            </a:r>
            <a:endParaRPr lang="ja-JP" altLang="en-US" sz="1600" b="1" dirty="0">
              <a:latin typeface="Arial" panose="020B0604020202020204" pitchFamily="34" charset="0"/>
              <a:cs typeface="Arial" panose="020B0604020202020204" pitchFamily="34" charset="0"/>
            </a:endParaRPr>
          </a:p>
        </p:txBody>
      </p:sp>
      <p:sp>
        <p:nvSpPr>
          <p:cNvPr id="30" name="正方形/長方形 29"/>
          <p:cNvSpPr/>
          <p:nvPr/>
        </p:nvSpPr>
        <p:spPr>
          <a:xfrm>
            <a:off x="5752381" y="5983869"/>
            <a:ext cx="846707" cy="338554"/>
          </a:xfrm>
          <a:prstGeom prst="rect">
            <a:avLst/>
          </a:prstGeom>
        </p:spPr>
        <p:txBody>
          <a:bodyPr wrap="none">
            <a:spAutoFit/>
          </a:bodyPr>
          <a:lstStyle/>
          <a:p>
            <a:r>
              <a:rPr lang="en-US" altLang="ja-JP" sz="1600" b="1" dirty="0" smtClean="0">
                <a:latin typeface="Arial" panose="020B0604020202020204" pitchFamily="34" charset="0"/>
                <a:cs typeface="Arial" panose="020B0604020202020204" pitchFamily="34" charset="0"/>
              </a:rPr>
              <a:t>Switch</a:t>
            </a:r>
            <a:endParaRPr lang="ja-JP" altLang="en-US" sz="1600" b="1" dirty="0">
              <a:latin typeface="Arial" panose="020B0604020202020204" pitchFamily="34" charset="0"/>
              <a:cs typeface="Arial" panose="020B0604020202020204" pitchFamily="34" charset="0"/>
            </a:endParaRPr>
          </a:p>
        </p:txBody>
      </p:sp>
      <p:sp>
        <p:nvSpPr>
          <p:cNvPr id="31" name="正方形/長方形 30"/>
          <p:cNvSpPr/>
          <p:nvPr/>
        </p:nvSpPr>
        <p:spPr>
          <a:xfrm>
            <a:off x="4259118" y="6231265"/>
            <a:ext cx="4211960" cy="307777"/>
          </a:xfrm>
          <a:prstGeom prst="rect">
            <a:avLst/>
          </a:prstGeom>
        </p:spPr>
        <p:txBody>
          <a:bodyPr wrap="square">
            <a:spAutoFit/>
          </a:bodyPr>
          <a:lstStyle/>
          <a:p>
            <a:r>
              <a:rPr lang="en-US" altLang="ja-JP" sz="1400" dirty="0" err="1" smtClean="0">
                <a:latin typeface="Arial" pitchFamily="34" charset="0"/>
                <a:cs typeface="Arial" pitchFamily="34" charset="0"/>
              </a:rPr>
              <a:t>Stoddart</a:t>
            </a:r>
            <a:r>
              <a:rPr lang="en-US" altLang="ja-JP" sz="1400" dirty="0" smtClean="0">
                <a:latin typeface="Arial" pitchFamily="34" charset="0"/>
                <a:cs typeface="Arial" pitchFamily="34" charset="0"/>
              </a:rPr>
              <a:t>, J. F. et al. </a:t>
            </a:r>
            <a:r>
              <a:rPr lang="en-US" altLang="ja-JP" sz="1400" i="1" dirty="0" smtClean="0">
                <a:latin typeface="Arial" pitchFamily="34" charset="0"/>
                <a:cs typeface="Arial" pitchFamily="34" charset="0"/>
              </a:rPr>
              <a:t>Nature</a:t>
            </a:r>
            <a:r>
              <a:rPr lang="pt-BR" altLang="ja-JP" sz="1400" i="1" dirty="0" smtClean="0">
                <a:latin typeface="Arial" pitchFamily="34" charset="0"/>
                <a:cs typeface="Arial" pitchFamily="34" charset="0"/>
              </a:rPr>
              <a:t> </a:t>
            </a:r>
            <a:r>
              <a:rPr lang="pt-BR" altLang="ja-JP" sz="1400" b="1" dirty="0" smtClean="0">
                <a:latin typeface="Arial" pitchFamily="34" charset="0"/>
                <a:cs typeface="Arial" pitchFamily="34" charset="0"/>
              </a:rPr>
              <a:t>1994</a:t>
            </a:r>
            <a:r>
              <a:rPr lang="pt-BR" altLang="ja-JP" sz="1400" i="1" dirty="0" smtClean="0">
                <a:latin typeface="Arial" pitchFamily="34" charset="0"/>
                <a:cs typeface="Arial" pitchFamily="34" charset="0"/>
              </a:rPr>
              <a:t>, 369</a:t>
            </a:r>
            <a:r>
              <a:rPr lang="pt-BR" altLang="ja-JP" sz="1400" dirty="0" smtClean="0">
                <a:latin typeface="Arial" pitchFamily="34" charset="0"/>
                <a:cs typeface="Arial" pitchFamily="34" charset="0"/>
              </a:rPr>
              <a:t>, 133</a:t>
            </a:r>
            <a:r>
              <a:rPr lang="pl-PL" altLang="ja-JP" sz="1400" kern="100" dirty="0" smtClean="0">
                <a:latin typeface="Arial" panose="020B0604020202020204" pitchFamily="34" charset="0"/>
                <a:ea typeface="ＭＳ 明朝" panose="02020609040205080304" pitchFamily="17" charset="-128"/>
                <a:cs typeface="Arial" panose="020B0604020202020204" pitchFamily="34" charset="0"/>
              </a:rPr>
              <a:t>–</a:t>
            </a:r>
            <a:r>
              <a:rPr lang="pt-BR" altLang="ja-JP" sz="1400" dirty="0" smtClean="0">
                <a:latin typeface="Arial" pitchFamily="34" charset="0"/>
                <a:cs typeface="Arial" pitchFamily="34" charset="0"/>
              </a:rPr>
              <a:t>137.</a:t>
            </a:r>
            <a:endParaRPr lang="ja-JP" altLang="en-US" sz="1400" dirty="0">
              <a:latin typeface="Arial" pitchFamily="34" charset="0"/>
              <a:cs typeface="Arial" pitchFamily="34" charset="0"/>
            </a:endParaRPr>
          </a:p>
        </p:txBody>
      </p:sp>
      <p:sp>
        <p:nvSpPr>
          <p:cNvPr id="32" name="正方形/長方形 31"/>
          <p:cNvSpPr/>
          <p:nvPr/>
        </p:nvSpPr>
        <p:spPr>
          <a:xfrm>
            <a:off x="181472" y="6231265"/>
            <a:ext cx="3709393" cy="523220"/>
          </a:xfrm>
          <a:prstGeom prst="rect">
            <a:avLst/>
          </a:prstGeom>
        </p:spPr>
        <p:txBody>
          <a:bodyPr wrap="square">
            <a:spAutoFit/>
          </a:bodyPr>
          <a:lstStyle/>
          <a:p>
            <a:r>
              <a:rPr lang="en-US" altLang="ja-JP" sz="1400" kern="100" dirty="0" smtClean="0">
                <a:latin typeface="Arial" panose="020B0604020202020204" pitchFamily="34" charset="0"/>
                <a:ea typeface="ＭＳ 明朝" panose="02020609040205080304" pitchFamily="17" charset="-128"/>
                <a:cs typeface="Arial" panose="020B0604020202020204" pitchFamily="34" charset="0"/>
              </a:rPr>
              <a:t>Harada, N.; </a:t>
            </a:r>
            <a:r>
              <a:rPr lang="en-US" altLang="ja-JP" sz="1400" kern="100" dirty="0" err="1" smtClean="0">
                <a:latin typeface="Arial" panose="020B0604020202020204" pitchFamily="34" charset="0"/>
                <a:ea typeface="ＭＳ 明朝" panose="02020609040205080304" pitchFamily="17" charset="-128"/>
                <a:cs typeface="Arial" panose="020B0604020202020204" pitchFamily="34" charset="0"/>
              </a:rPr>
              <a:t>Feringa</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 B. L. et al. </a:t>
            </a:r>
            <a:r>
              <a:rPr lang="en-US" altLang="ja-JP" sz="1400" i="1" kern="100" dirty="0">
                <a:latin typeface="Arial" panose="020B0604020202020204" pitchFamily="34" charset="0"/>
                <a:ea typeface="ＭＳ 明朝" panose="02020609040205080304" pitchFamily="17" charset="-128"/>
                <a:cs typeface="Arial" panose="020B0604020202020204" pitchFamily="34" charset="0"/>
              </a:rPr>
              <a:t>Nature </a:t>
            </a:r>
            <a:r>
              <a:rPr lang="en-US" altLang="ja-JP" sz="1400" b="1" kern="100" dirty="0">
                <a:latin typeface="Arial" panose="020B0604020202020204" pitchFamily="34" charset="0"/>
                <a:ea typeface="ＭＳ 明朝" panose="02020609040205080304" pitchFamily="17" charset="-128"/>
                <a:cs typeface="Arial" panose="020B0604020202020204" pitchFamily="34" charset="0"/>
              </a:rPr>
              <a:t>1999,</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 </a:t>
            </a:r>
            <a:r>
              <a:rPr lang="en-US" altLang="ja-JP" sz="1400" i="1" kern="100" dirty="0">
                <a:latin typeface="Arial" panose="020B0604020202020204" pitchFamily="34" charset="0"/>
                <a:ea typeface="ＭＳ 明朝" panose="02020609040205080304" pitchFamily="17" charset="-128"/>
                <a:cs typeface="Arial" panose="020B0604020202020204" pitchFamily="34" charset="0"/>
              </a:rPr>
              <a:t>401</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 152</a:t>
            </a:r>
            <a:r>
              <a:rPr lang="pl-PL" altLang="ja-JP" sz="1400" kern="100" dirty="0">
                <a:latin typeface="Arial" panose="020B0604020202020204" pitchFamily="34" charset="0"/>
                <a:ea typeface="ＭＳ 明朝" panose="02020609040205080304" pitchFamily="17" charset="-128"/>
                <a:cs typeface="Arial" panose="020B0604020202020204" pitchFamily="34" charset="0"/>
              </a:rPr>
              <a:t>–</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155. </a:t>
            </a:r>
            <a:endParaRPr lang="ja-JP" altLang="ja-JP" sz="1400"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33" name="正方形/長方形 32"/>
          <p:cNvSpPr/>
          <p:nvPr/>
        </p:nvSpPr>
        <p:spPr>
          <a:xfrm>
            <a:off x="181472" y="4005730"/>
            <a:ext cx="5006499" cy="461665"/>
          </a:xfrm>
          <a:prstGeom prst="rect">
            <a:avLst/>
          </a:prstGeom>
        </p:spPr>
        <p:txBody>
          <a:bodyPr wrap="none">
            <a:spAutoFit/>
          </a:bodyPr>
          <a:lstStyle/>
          <a:p>
            <a:r>
              <a:rPr lang="en-US" altLang="ja-JP" sz="2400" b="1" u="sng" dirty="0" smtClean="0">
                <a:uFill>
                  <a:solidFill>
                    <a:schemeClr val="tx1"/>
                  </a:solidFill>
                </a:uFill>
                <a:latin typeface="Arial" panose="020B0604020202020204" pitchFamily="34" charset="0"/>
                <a:cs typeface="Arial" panose="020B0604020202020204" pitchFamily="34" charset="0"/>
              </a:rPr>
              <a:t>Examples of Molecular Machines</a:t>
            </a:r>
            <a:endParaRPr lang="ja-JP" altLang="en-US" sz="2400" b="1" u="sng" dirty="0">
              <a:uFill>
                <a:solidFill>
                  <a:schemeClr val="tx1"/>
                </a:solidFill>
              </a:uFill>
              <a:latin typeface="Arial" panose="020B0604020202020204" pitchFamily="34" charset="0"/>
              <a:cs typeface="Arial" panose="020B0604020202020204" pitchFamily="34" charset="0"/>
            </a:endParaRPr>
          </a:p>
        </p:txBody>
      </p:sp>
      <p:pic>
        <p:nvPicPr>
          <p:cNvPr id="34"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057794" y="5632793"/>
            <a:ext cx="582626" cy="461939"/>
          </a:xfrm>
          <a:prstGeom prst="rect">
            <a:avLst/>
          </a:prstGeom>
          <a:noFill/>
          <a:ln w="9525">
            <a:noFill/>
            <a:miter lim="800000"/>
            <a:headEnd/>
            <a:tailEnd/>
          </a:ln>
        </p:spPr>
      </p:pic>
      <p:pic>
        <p:nvPicPr>
          <p:cNvPr id="35" name="Picture 6"/>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8246899" y="5607975"/>
            <a:ext cx="590949" cy="545171"/>
          </a:xfrm>
          <a:prstGeom prst="rect">
            <a:avLst/>
          </a:prstGeom>
          <a:noFill/>
          <a:ln w="9525">
            <a:noFill/>
            <a:miter lim="800000"/>
            <a:headEnd/>
            <a:tailEnd/>
          </a:ln>
        </p:spPr>
      </p:pic>
      <p:cxnSp>
        <p:nvCxnSpPr>
          <p:cNvPr id="36" name="直線矢印コネクタ 35"/>
          <p:cNvCxnSpPr/>
          <p:nvPr/>
        </p:nvCxnSpPr>
        <p:spPr>
          <a:xfrm>
            <a:off x="7630167" y="5771817"/>
            <a:ext cx="616732" cy="0"/>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7630168" y="5908230"/>
            <a:ext cx="616731" cy="0"/>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395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80615345"/>
              </p:ext>
            </p:extLst>
          </p:nvPr>
        </p:nvGraphicFramePr>
        <p:xfrm>
          <a:off x="580964" y="1126500"/>
          <a:ext cx="4296084" cy="5306680"/>
        </p:xfrm>
        <a:graphic>
          <a:graphicData uri="http://schemas.openxmlformats.org/drawingml/2006/table">
            <a:tbl>
              <a:tblPr firstRow="1" bandRow="1">
                <a:tableStyleId>{5C22544A-7EE6-4342-B048-85BDC9FD1C3A}</a:tableStyleId>
              </a:tblPr>
              <a:tblGrid>
                <a:gridCol w="1474683"/>
                <a:gridCol w="2821401"/>
              </a:tblGrid>
              <a:tr h="2030680">
                <a:tc>
                  <a:txBody>
                    <a:bodyPr/>
                    <a:lstStyle/>
                    <a:p>
                      <a:endParaRPr lang="en-AU" sz="1600" b="1" dirty="0">
                        <a:latin typeface="+mj-lt"/>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600" dirty="0">
                        <a:latin typeface="+mj-lt"/>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68000">
                <a:tc>
                  <a:txBody>
                    <a:bodyPr/>
                    <a:lstStyle/>
                    <a:p>
                      <a:pPr algn="ctr"/>
                      <a:r>
                        <a:rPr lang="en-AU" sz="1600" b="1" dirty="0" smtClean="0">
                          <a:latin typeface="Arial" panose="020B0604020202020204" pitchFamily="34" charset="0"/>
                          <a:cs typeface="Arial" panose="020B0604020202020204" pitchFamily="34" charset="0"/>
                        </a:rPr>
                        <a:t>CDCl</a:t>
                      </a:r>
                      <a:r>
                        <a:rPr lang="en-AU" sz="1600" b="1" baseline="-25000" dirty="0" smtClean="0">
                          <a:latin typeface="Arial" panose="020B0604020202020204" pitchFamily="34" charset="0"/>
                          <a:cs typeface="Arial" panose="020B0604020202020204" pitchFamily="34" charset="0"/>
                        </a:rPr>
                        <a:t>3</a:t>
                      </a:r>
                      <a:endParaRPr lang="en-AU" sz="1600" b="1" baseline="-25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AU" sz="1600" b="1" dirty="0" smtClean="0">
                          <a:solidFill>
                            <a:srgbClr val="008000"/>
                          </a:solidFill>
                          <a:latin typeface="Arial" panose="020B0604020202020204" pitchFamily="34" charset="0"/>
                          <a:cs typeface="Arial" panose="020B0604020202020204" pitchFamily="34" charset="0"/>
                        </a:rPr>
                        <a:t>No changes</a:t>
                      </a:r>
                      <a:endParaRPr lang="en-AU" sz="1600" b="1" dirty="0">
                        <a:solidFill>
                          <a:srgbClr val="008000"/>
                        </a:solidFill>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468000">
                <a:tc>
                  <a:txBody>
                    <a:bodyPr/>
                    <a:lstStyle/>
                    <a:p>
                      <a:pPr algn="ctr"/>
                      <a:r>
                        <a:rPr lang="en-AU" sz="1600" b="1" dirty="0" smtClean="0">
                          <a:latin typeface="Arial" panose="020B0604020202020204" pitchFamily="34" charset="0"/>
                          <a:cs typeface="Arial" panose="020B0604020202020204" pitchFamily="34" charset="0"/>
                        </a:rPr>
                        <a:t>THF-</a:t>
                      </a:r>
                      <a:r>
                        <a:rPr lang="en-AU" sz="1600" b="1" i="1" dirty="0" smtClean="0">
                          <a:latin typeface="Arial" panose="020B0604020202020204" pitchFamily="34" charset="0"/>
                          <a:cs typeface="Arial" panose="020B0604020202020204" pitchFamily="34" charset="0"/>
                        </a:rPr>
                        <a:t>d</a:t>
                      </a:r>
                      <a:r>
                        <a:rPr lang="en-AU" sz="1600" b="1" baseline="-25000" dirty="0" smtClean="0">
                          <a:latin typeface="Arial" panose="020B0604020202020204" pitchFamily="34" charset="0"/>
                          <a:cs typeface="Arial" panose="020B0604020202020204" pitchFamily="34" charset="0"/>
                        </a:rPr>
                        <a:t>8</a:t>
                      </a:r>
                      <a:endParaRPr lang="en-AU" sz="16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600" b="1" kern="1200" dirty="0" smtClean="0">
                          <a:solidFill>
                            <a:srgbClr val="008000"/>
                          </a:solidFill>
                          <a:latin typeface="Arial" panose="020B0604020202020204" pitchFamily="34" charset="0"/>
                          <a:ea typeface="+mn-ea"/>
                          <a:cs typeface="Arial" panose="020B0604020202020204" pitchFamily="34" charset="0"/>
                        </a:rPr>
                        <a:t>No changes</a:t>
                      </a:r>
                      <a:endParaRPr lang="en-AU" sz="1600" b="1" kern="1200" dirty="0">
                        <a:solidFill>
                          <a:srgbClr val="008000"/>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68000">
                <a:tc>
                  <a:txBody>
                    <a:bodyPr/>
                    <a:lstStyle/>
                    <a:p>
                      <a:pPr algn="ctr"/>
                      <a:r>
                        <a:rPr lang="en-AU" sz="1600" b="1" dirty="0" smtClean="0">
                          <a:latin typeface="Arial" panose="020B0604020202020204" pitchFamily="34" charset="0"/>
                          <a:cs typeface="Arial" panose="020B0604020202020204" pitchFamily="34" charset="0"/>
                        </a:rPr>
                        <a:t>CD</a:t>
                      </a:r>
                      <a:r>
                        <a:rPr lang="en-AU" sz="1600" b="1" baseline="-25000" dirty="0" smtClean="0">
                          <a:latin typeface="Arial" panose="020B0604020202020204" pitchFamily="34" charset="0"/>
                          <a:cs typeface="Arial" panose="020B0604020202020204" pitchFamily="34" charset="0"/>
                        </a:rPr>
                        <a:t>3</a:t>
                      </a:r>
                      <a:r>
                        <a:rPr lang="en-AU" sz="1600" b="1" dirty="0" smtClean="0">
                          <a:latin typeface="Arial" panose="020B0604020202020204" pitchFamily="34" charset="0"/>
                          <a:cs typeface="Arial" panose="020B0604020202020204" pitchFamily="34" charset="0"/>
                        </a:rPr>
                        <a:t>CN</a:t>
                      </a:r>
                      <a:endParaRPr lang="en-AU" sz="16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600" b="1" kern="1200" dirty="0" smtClean="0">
                          <a:solidFill>
                            <a:srgbClr val="008000"/>
                          </a:solidFill>
                          <a:latin typeface="Arial" panose="020B0604020202020204" pitchFamily="34" charset="0"/>
                          <a:ea typeface="+mn-ea"/>
                          <a:cs typeface="Arial" panose="020B0604020202020204" pitchFamily="34" charset="0"/>
                        </a:rPr>
                        <a:t>No changes</a:t>
                      </a:r>
                      <a:endParaRPr lang="en-AU" sz="1600" b="1" kern="1200" dirty="0">
                        <a:solidFill>
                          <a:srgbClr val="008000"/>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68000">
                <a:tc>
                  <a:txBody>
                    <a:bodyPr/>
                    <a:lstStyle/>
                    <a:p>
                      <a:pPr algn="ctr"/>
                      <a:r>
                        <a:rPr lang="en-AU" sz="1600" b="1" dirty="0" smtClean="0">
                          <a:latin typeface="Arial" panose="020B0604020202020204" pitchFamily="34" charset="0"/>
                          <a:cs typeface="Arial" panose="020B0604020202020204" pitchFamily="34" charset="0"/>
                        </a:rPr>
                        <a:t>PhMe-</a:t>
                      </a:r>
                      <a:r>
                        <a:rPr lang="en-AU" sz="1600" b="1" i="1" dirty="0" smtClean="0">
                          <a:latin typeface="Arial" panose="020B0604020202020204" pitchFamily="34" charset="0"/>
                          <a:cs typeface="Arial" panose="020B0604020202020204" pitchFamily="34" charset="0"/>
                        </a:rPr>
                        <a:t>d</a:t>
                      </a:r>
                      <a:r>
                        <a:rPr lang="en-AU" sz="1600" b="1" baseline="-25000" dirty="0" smtClean="0">
                          <a:latin typeface="Arial" panose="020B0604020202020204" pitchFamily="34" charset="0"/>
                          <a:cs typeface="Arial" panose="020B0604020202020204" pitchFamily="34" charset="0"/>
                        </a:rPr>
                        <a:t>8</a:t>
                      </a:r>
                      <a:endParaRPr lang="en-AU" sz="1600" b="1" baseline="-25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600" b="1" i="1" dirty="0" smtClean="0">
                          <a:solidFill>
                            <a:srgbClr val="008000"/>
                          </a:solidFill>
                          <a:latin typeface="Arial" panose="020B0604020202020204" pitchFamily="34" charset="0"/>
                          <a:cs typeface="Arial" panose="020B0604020202020204" pitchFamily="34" charset="0"/>
                        </a:rPr>
                        <a:t>Slight peak broadening</a:t>
                      </a:r>
                      <a:endParaRPr lang="en-AU" sz="1600" b="1" i="1" dirty="0">
                        <a:solidFill>
                          <a:srgbClr val="008000"/>
                        </a:solidFill>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68000">
                <a:tc>
                  <a:txBody>
                    <a:bodyPr/>
                    <a:lstStyle/>
                    <a:p>
                      <a:pPr algn="ctr"/>
                      <a:r>
                        <a:rPr lang="en-AU" sz="1600" b="1" dirty="0" smtClean="0">
                          <a:latin typeface="Arial" panose="020B0604020202020204" pitchFamily="34" charset="0"/>
                          <a:cs typeface="Arial" panose="020B0604020202020204" pitchFamily="34" charset="0"/>
                        </a:rPr>
                        <a:t>CDCl</a:t>
                      </a:r>
                      <a:r>
                        <a:rPr lang="en-AU" sz="1600" b="1" baseline="-25000" dirty="0" smtClean="0">
                          <a:latin typeface="Arial" panose="020B0604020202020204" pitchFamily="34" charset="0"/>
                          <a:cs typeface="Arial" panose="020B0604020202020204" pitchFamily="34" charset="0"/>
                        </a:rPr>
                        <a:t>2</a:t>
                      </a:r>
                      <a:r>
                        <a:rPr lang="en-AU" sz="1600" b="1" dirty="0" smtClean="0">
                          <a:latin typeface="Arial" panose="020B0604020202020204" pitchFamily="34" charset="0"/>
                          <a:cs typeface="Arial" panose="020B0604020202020204" pitchFamily="34" charset="0"/>
                        </a:rPr>
                        <a:t>CDCl</a:t>
                      </a:r>
                      <a:r>
                        <a:rPr lang="en-AU" sz="1600" b="1" baseline="-25000" dirty="0" smtClean="0">
                          <a:latin typeface="Arial" panose="020B0604020202020204" pitchFamily="34" charset="0"/>
                          <a:cs typeface="Arial" panose="020B0604020202020204" pitchFamily="34" charset="0"/>
                        </a:rPr>
                        <a:t>2</a:t>
                      </a:r>
                      <a:endParaRPr lang="en-AU" sz="1600" b="1" baseline="-25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600" b="1" i="1" kern="1200" dirty="0" smtClean="0">
                          <a:solidFill>
                            <a:srgbClr val="008000"/>
                          </a:solidFill>
                          <a:latin typeface="Arial" panose="020B0604020202020204" pitchFamily="34" charset="0"/>
                          <a:ea typeface="+mn-ea"/>
                          <a:cs typeface="Arial" panose="020B0604020202020204" pitchFamily="34" charset="0"/>
                        </a:rPr>
                        <a:t>Slight peak broadening</a:t>
                      </a:r>
                      <a:endParaRPr lang="en-AU" sz="1600" b="1" i="1" kern="1200" dirty="0">
                        <a:solidFill>
                          <a:srgbClr val="008000"/>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468000">
                <a:tc>
                  <a:txBody>
                    <a:bodyPr/>
                    <a:lstStyle/>
                    <a:p>
                      <a:pPr algn="ctr"/>
                      <a:r>
                        <a:rPr lang="en-AU" sz="1600" b="1" dirty="0" smtClean="0">
                          <a:solidFill>
                            <a:schemeClr val="bg1"/>
                          </a:solidFill>
                          <a:latin typeface="Arial" panose="020B0604020202020204" pitchFamily="34" charset="0"/>
                          <a:cs typeface="Arial" panose="020B0604020202020204" pitchFamily="34" charset="0"/>
                        </a:rPr>
                        <a:t>DMF-</a:t>
                      </a:r>
                      <a:r>
                        <a:rPr lang="en-AU" sz="1600" b="1" i="1" dirty="0" smtClean="0">
                          <a:solidFill>
                            <a:schemeClr val="bg1"/>
                          </a:solidFill>
                          <a:latin typeface="Arial" panose="020B0604020202020204" pitchFamily="34" charset="0"/>
                          <a:cs typeface="Arial" panose="020B0604020202020204" pitchFamily="34" charset="0"/>
                        </a:rPr>
                        <a:t>d</a:t>
                      </a:r>
                      <a:r>
                        <a:rPr lang="en-AU" sz="1600" b="1" baseline="-25000" dirty="0" smtClean="0">
                          <a:solidFill>
                            <a:schemeClr val="bg1"/>
                          </a:solidFill>
                          <a:latin typeface="Arial" panose="020B0604020202020204" pitchFamily="34" charset="0"/>
                          <a:cs typeface="Arial" panose="020B0604020202020204" pitchFamily="34" charset="0"/>
                        </a:rPr>
                        <a:t>7</a:t>
                      </a:r>
                      <a:endParaRPr lang="en-AU" sz="1600" b="1" baseline="-250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5400000" scaled="1"/>
                      <a:tileRect/>
                    </a:gradFill>
                  </a:tcPr>
                </a:tc>
                <a:tc>
                  <a:txBody>
                    <a:bodyPr/>
                    <a:lstStyle/>
                    <a:p>
                      <a:pPr algn="ctr"/>
                      <a:r>
                        <a:rPr lang="en-AU" sz="1600" b="1" i="0" dirty="0" smtClean="0">
                          <a:solidFill>
                            <a:schemeClr val="bg1"/>
                          </a:solidFill>
                          <a:latin typeface="Arial" panose="020B0604020202020204" pitchFamily="34" charset="0"/>
                          <a:cs typeface="Arial" panose="020B0604020202020204" pitchFamily="34" charset="0"/>
                        </a:rPr>
                        <a:t>Coalescence observed</a:t>
                      </a:r>
                      <a:endParaRPr lang="en-AU"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5400000" scaled="1"/>
                      <a:tileRect/>
                    </a:gradFill>
                  </a:tcPr>
                </a:tc>
              </a:tr>
              <a:tr h="468000">
                <a:tc>
                  <a:txBody>
                    <a:bodyPr/>
                    <a:lstStyle/>
                    <a:p>
                      <a:pPr algn="ctr"/>
                      <a:r>
                        <a:rPr lang="en-AU" sz="1600" b="1" dirty="0" smtClean="0">
                          <a:solidFill>
                            <a:schemeClr val="bg1"/>
                          </a:solidFill>
                          <a:latin typeface="Arial" panose="020B0604020202020204" pitchFamily="34" charset="0"/>
                          <a:cs typeface="Arial" panose="020B0604020202020204" pitchFamily="34" charset="0"/>
                        </a:rPr>
                        <a:t>DMSO-</a:t>
                      </a:r>
                      <a:r>
                        <a:rPr lang="en-AU" sz="1600" b="1" i="1" dirty="0" smtClean="0">
                          <a:solidFill>
                            <a:schemeClr val="bg1"/>
                          </a:solidFill>
                          <a:latin typeface="Arial" panose="020B0604020202020204" pitchFamily="34" charset="0"/>
                          <a:cs typeface="Arial" panose="020B0604020202020204" pitchFamily="34" charset="0"/>
                        </a:rPr>
                        <a:t>d</a:t>
                      </a:r>
                      <a:r>
                        <a:rPr lang="en-AU" sz="1600" b="1" baseline="-25000" dirty="0" smtClean="0">
                          <a:solidFill>
                            <a:schemeClr val="bg1"/>
                          </a:solidFill>
                          <a:latin typeface="Arial" panose="020B0604020202020204" pitchFamily="34" charset="0"/>
                          <a:cs typeface="Arial" panose="020B0604020202020204" pitchFamily="34" charset="0"/>
                        </a:rPr>
                        <a:t>6</a:t>
                      </a:r>
                      <a:endParaRPr lang="en-AU" sz="1600" b="1" baseline="-250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flip="none" rotWithShape="1">
                      <a:gsLst>
                        <a:gs pos="0">
                          <a:srgbClr val="9E0000"/>
                        </a:gs>
                        <a:gs pos="50000">
                          <a:srgbClr val="DA2626"/>
                        </a:gs>
                        <a:gs pos="100000">
                          <a:srgbClr val="FF3300"/>
                        </a:gs>
                      </a:gsLst>
                      <a:lin ang="5400000" scaled="1"/>
                      <a:tileRect/>
                    </a:gradFill>
                  </a:tcPr>
                </a:tc>
                <a:tc>
                  <a:txBody>
                    <a:bodyPr/>
                    <a:lstStyle/>
                    <a:p>
                      <a:pPr algn="ctr"/>
                      <a:r>
                        <a:rPr lang="en-AU" sz="1600" b="1" i="0" dirty="0" smtClean="0">
                          <a:solidFill>
                            <a:schemeClr val="bg1"/>
                          </a:solidFill>
                          <a:latin typeface="Arial" panose="020B0604020202020204" pitchFamily="34" charset="0"/>
                          <a:cs typeface="Arial" panose="020B0604020202020204" pitchFamily="34" charset="0"/>
                        </a:rPr>
                        <a:t>Coalescence observed</a:t>
                      </a:r>
                      <a:endParaRPr lang="en-AU"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flip="none" rotWithShape="1">
                      <a:gsLst>
                        <a:gs pos="0">
                          <a:srgbClr val="9E0000"/>
                        </a:gs>
                        <a:gs pos="50000">
                          <a:srgbClr val="DA2626"/>
                        </a:gs>
                        <a:gs pos="100000">
                          <a:srgbClr val="FF3300"/>
                        </a:gs>
                      </a:gsLst>
                      <a:lin ang="5400000" scaled="1"/>
                      <a:tileRect/>
                    </a:gradFill>
                  </a:tcPr>
                </a:tc>
              </a:tr>
            </a:tbl>
          </a:graphicData>
        </a:graphic>
      </p:graphicFrame>
      <p:sp>
        <p:nvSpPr>
          <p:cNvPr id="8" name="TextBox 7"/>
          <p:cNvSpPr txBox="1"/>
          <p:nvPr/>
        </p:nvSpPr>
        <p:spPr>
          <a:xfrm>
            <a:off x="5422900" y="3714425"/>
            <a:ext cx="3497108" cy="1084912"/>
          </a:xfrm>
          <a:prstGeom prst="rect">
            <a:avLst/>
          </a:prstGeom>
          <a:noFill/>
        </p:spPr>
        <p:txBody>
          <a:bodyPr wrap="square" rtlCol="0">
            <a:spAutoFit/>
          </a:bodyPr>
          <a:lstStyle/>
          <a:p>
            <a:pPr defTabSz="4083050">
              <a:spcAft>
                <a:spcPts val="0"/>
              </a:spcAft>
              <a:tabLst>
                <a:tab pos="371475" algn="l"/>
              </a:tabLst>
            </a:pPr>
            <a:endParaRPr lang="en-AU" sz="1050" i="1" dirty="0">
              <a:solidFill>
                <a:srgbClr val="00B050"/>
              </a:solidFill>
              <a:latin typeface="Arial" panose="020B0604020202020204" pitchFamily="34" charset="0"/>
              <a:cs typeface="Arial" panose="020B0604020202020204" pitchFamily="34" charset="0"/>
            </a:endParaRPr>
          </a:p>
          <a:p>
            <a:pPr defTabSz="4083050">
              <a:spcAft>
                <a:spcPts val="0"/>
              </a:spcAft>
              <a:tabLst>
                <a:tab pos="371475" algn="l"/>
              </a:tabLst>
            </a:pPr>
            <a:r>
              <a:rPr lang="en-AU" b="1" i="1" dirty="0" smtClean="0">
                <a:solidFill>
                  <a:srgbClr val="008000"/>
                </a:solidFill>
                <a:latin typeface="Arial" panose="020B0604020202020204" pitchFamily="34" charset="0"/>
                <a:cs typeface="Arial" panose="020B0604020202020204" pitchFamily="34" charset="0"/>
              </a:rPr>
              <a:t>Shuttling too slow to determine in these non-polar solvents</a:t>
            </a:r>
            <a:endParaRPr lang="en-AU" b="1" i="1" dirty="0">
              <a:solidFill>
                <a:srgbClr val="008000"/>
              </a:solidFill>
              <a:latin typeface="Arial" panose="020B0604020202020204" pitchFamily="34" charset="0"/>
              <a:cs typeface="Arial" panose="020B0604020202020204" pitchFamily="34" charset="0"/>
            </a:endParaRPr>
          </a:p>
        </p:txBody>
      </p:sp>
      <p:sp>
        <p:nvSpPr>
          <p:cNvPr id="9" name="Right Brace 8"/>
          <p:cNvSpPr/>
          <p:nvPr/>
        </p:nvSpPr>
        <p:spPr>
          <a:xfrm>
            <a:off x="5004048" y="3187736"/>
            <a:ext cx="322332" cy="2268184"/>
          </a:xfrm>
          <a:prstGeom prst="rightBrace">
            <a:avLst>
              <a:gd name="adj1" fmla="val 36552"/>
              <a:gd name="adj2" fmla="val 50000"/>
            </a:avLst>
          </a:prstGeom>
          <a:ln w="190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rgbClr val="00B050"/>
              </a:solidFill>
            </a:endParaRPr>
          </a:p>
        </p:txBody>
      </p:sp>
      <p:sp>
        <p:nvSpPr>
          <p:cNvPr id="11" name="Right Brace 10"/>
          <p:cNvSpPr/>
          <p:nvPr/>
        </p:nvSpPr>
        <p:spPr>
          <a:xfrm>
            <a:off x="5004048" y="5591175"/>
            <a:ext cx="322332" cy="840105"/>
          </a:xfrm>
          <a:prstGeom prst="rightBrace">
            <a:avLst>
              <a:gd name="adj1" fmla="val 365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TextBox 12"/>
          <p:cNvSpPr txBox="1"/>
          <p:nvPr/>
        </p:nvSpPr>
        <p:spPr>
          <a:xfrm>
            <a:off x="5422900" y="5666154"/>
            <a:ext cx="3497108" cy="646331"/>
          </a:xfrm>
          <a:prstGeom prst="rect">
            <a:avLst/>
          </a:prstGeom>
          <a:noFill/>
        </p:spPr>
        <p:txBody>
          <a:bodyPr wrap="square" rtlCol="0">
            <a:spAutoFit/>
          </a:bodyPr>
          <a:lstStyle/>
          <a:p>
            <a:pPr defTabSz="4083050">
              <a:spcAft>
                <a:spcPts val="0"/>
              </a:spcAft>
              <a:tabLst>
                <a:tab pos="371475" algn="l"/>
              </a:tabLst>
            </a:pPr>
            <a:r>
              <a:rPr lang="en-AU" b="1" i="1" dirty="0" smtClean="0">
                <a:latin typeface="Arial" panose="020B0604020202020204" pitchFamily="34" charset="0"/>
                <a:cs typeface="Arial" panose="020B0604020202020204" pitchFamily="34" charset="0"/>
              </a:rPr>
              <a:t>Line shape analyses </a:t>
            </a:r>
            <a:r>
              <a:rPr lang="en-AU" i="1" dirty="0" smtClean="0">
                <a:latin typeface="Arial" panose="020B0604020202020204" pitchFamily="34" charset="0"/>
                <a:cs typeface="Arial" panose="020B0604020202020204" pitchFamily="34" charset="0"/>
              </a:rPr>
              <a:t>provided temperature dependence of rate</a:t>
            </a:r>
            <a:endParaRPr lang="en-AU" i="1" dirty="0">
              <a:latin typeface="Arial" panose="020B0604020202020204" pitchFamily="34" charset="0"/>
              <a:cs typeface="Arial" panose="020B0604020202020204" pitchFamily="34" charset="0"/>
            </a:endParaRPr>
          </a:p>
        </p:txBody>
      </p:sp>
      <p:sp>
        <p:nvSpPr>
          <p:cNvPr id="1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latin typeface="Arial" panose="020B0604020202020204" pitchFamily="34" charset="0"/>
                <a:cs typeface="Arial" panose="020B0604020202020204" pitchFamily="34" charset="0"/>
              </a:rPr>
              <a:t>VT-</a:t>
            </a:r>
            <a:r>
              <a:rPr lang="en-AU" altLang="ja-JP" sz="2400" baseline="30000" dirty="0" smtClean="0">
                <a:solidFill>
                  <a:schemeClr val="bg1"/>
                </a:solidFill>
                <a:latin typeface="Arial" panose="020B0604020202020204" pitchFamily="34" charset="0"/>
                <a:cs typeface="Arial" panose="020B0604020202020204" pitchFamily="34" charset="0"/>
              </a:rPr>
              <a:t>1</a:t>
            </a:r>
            <a:r>
              <a:rPr lang="en-AU" altLang="ja-JP" sz="2400" dirty="0" smtClean="0">
                <a:solidFill>
                  <a:schemeClr val="bg1"/>
                </a:solidFill>
                <a:latin typeface="Arial" panose="020B0604020202020204" pitchFamily="34" charset="0"/>
                <a:cs typeface="Arial" panose="020B0604020202020204" pitchFamily="34" charset="0"/>
              </a:rPr>
              <a:t>H NMR Using Various Solvents</a:t>
            </a:r>
            <a:endParaRPr lang="en-AU" altLang="ja-JP" sz="2400" dirty="0">
              <a:solidFill>
                <a:schemeClr val="bg1"/>
              </a:solidFill>
              <a:latin typeface="Arial" panose="020B0604020202020204" pitchFamily="34" charset="0"/>
              <a:cs typeface="Arial" panose="020B0604020202020204" pitchFamily="34" charset="0"/>
            </a:endParaRPr>
          </a:p>
        </p:txBody>
      </p:sp>
      <p:sp>
        <p:nvSpPr>
          <p:cNvPr id="3" name="スライド番号プレースホルダー 2"/>
          <p:cNvSpPr>
            <a:spLocks noGrp="1"/>
          </p:cNvSpPr>
          <p:nvPr>
            <p:ph type="sldNum" sz="quarter" idx="12"/>
          </p:nvPr>
        </p:nvSpPr>
        <p:spPr>
          <a:xfrm>
            <a:off x="7086600" y="6492875"/>
            <a:ext cx="2057400" cy="365125"/>
          </a:xfrm>
        </p:spPr>
        <p:txBody>
          <a:bodyPr/>
          <a:lstStyle/>
          <a:p>
            <a:fld id="{48542CCA-B510-4D6E-B9DE-67A8394A4F10}" type="slidenum">
              <a:rPr kumimoji="1" lang="ja-JP" altLang="en-US" smtClean="0"/>
              <a:t>40</a:t>
            </a:fld>
            <a:endParaRPr kumimoji="1"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372930000"/>
              </p:ext>
            </p:extLst>
          </p:nvPr>
        </p:nvGraphicFramePr>
        <p:xfrm>
          <a:off x="1620838" y="688975"/>
          <a:ext cx="5900737" cy="2233613"/>
        </p:xfrm>
        <a:graphic>
          <a:graphicData uri="http://schemas.openxmlformats.org/presentationml/2006/ole">
            <mc:AlternateContent xmlns:mc="http://schemas.openxmlformats.org/markup-compatibility/2006">
              <mc:Choice xmlns:v="urn:schemas-microsoft-com:vml" Requires="v">
                <p:oleObj spid="_x0000_s44010" name="CS ChemDraw Drawing" r:id="rId4" imgW="5900557" imgH="2233879" progId="ChemDraw.Document.6.0">
                  <p:embed/>
                </p:oleObj>
              </mc:Choice>
              <mc:Fallback>
                <p:oleObj name="CS ChemDraw Drawing" r:id="rId4" imgW="5900557" imgH="2233879" progId="ChemDraw.Document.6.0">
                  <p:embed/>
                  <p:pic>
                    <p:nvPicPr>
                      <p:cNvPr id="0" name=""/>
                      <p:cNvPicPr/>
                      <p:nvPr/>
                    </p:nvPicPr>
                    <p:blipFill>
                      <a:blip r:embed="rId5"/>
                      <a:stretch>
                        <a:fillRect/>
                      </a:stretch>
                    </p:blipFill>
                    <p:spPr>
                      <a:xfrm>
                        <a:off x="1620838" y="688975"/>
                        <a:ext cx="5900737" cy="2233613"/>
                      </a:xfrm>
                      <a:prstGeom prst="rect">
                        <a:avLst/>
                      </a:prstGeom>
                    </p:spPr>
                  </p:pic>
                </p:oleObj>
              </mc:Fallback>
            </mc:AlternateContent>
          </a:graphicData>
        </a:graphic>
      </p:graphicFrame>
    </p:spTree>
    <p:extLst>
      <p:ext uri="{BB962C8B-B14F-4D97-AF65-F5344CB8AC3E}">
        <p14:creationId xmlns:p14="http://schemas.microsoft.com/office/powerpoint/2010/main" val="3802321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rPr>
              <a:t>Synthesis -</a:t>
            </a:r>
            <a:r>
              <a:rPr lang="en-US" altLang="ja-JP" sz="2400" dirty="0" smtClean="0">
                <a:solidFill>
                  <a:schemeClr val="bg1"/>
                </a:solidFill>
              </a:rPr>
              <a:t>Stopper</a:t>
            </a:r>
            <a:r>
              <a:rPr lang="en-AU" altLang="ja-JP" sz="2400" dirty="0" smtClean="0">
                <a:solidFill>
                  <a:schemeClr val="bg1"/>
                </a:solidFill>
              </a:rPr>
              <a:t>-</a:t>
            </a:r>
            <a:endParaRPr lang="en-AU" altLang="ja-JP" sz="2400" dirty="0">
              <a:solidFill>
                <a:schemeClr val="bg1"/>
              </a:solidFill>
            </a:endParaRPr>
          </a:p>
        </p:txBody>
      </p:sp>
      <p:sp>
        <p:nvSpPr>
          <p:cNvPr id="2" name="スライド番号プレースホルダー 1"/>
          <p:cNvSpPr>
            <a:spLocks noGrp="1"/>
          </p:cNvSpPr>
          <p:nvPr>
            <p:ph type="sldNum" sz="quarter" idx="12"/>
          </p:nvPr>
        </p:nvSpPr>
        <p:spPr/>
        <p:txBody>
          <a:bodyPr/>
          <a:lstStyle/>
          <a:p>
            <a:fld id="{48542CCA-B510-4D6E-B9DE-67A8394A4F10}" type="slidenum">
              <a:rPr kumimoji="1" lang="ja-JP" altLang="en-US" smtClean="0"/>
              <a:t>41</a:t>
            </a:fld>
            <a:endParaRPr kumimoji="1" lang="ja-JP" altLang="en-US"/>
          </a:p>
        </p:txBody>
      </p:sp>
      <p:sp>
        <p:nvSpPr>
          <p:cNvPr id="7" name="Rectangle 2"/>
          <p:cNvSpPr>
            <a:spLocks noChangeArrowheads="1"/>
          </p:cNvSpPr>
          <p:nvPr/>
        </p:nvSpPr>
        <p:spPr bwMode="auto">
          <a:xfrm>
            <a:off x="914400" y="25139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1363577998"/>
              </p:ext>
            </p:extLst>
          </p:nvPr>
        </p:nvGraphicFramePr>
        <p:xfrm>
          <a:off x="204788" y="2684463"/>
          <a:ext cx="8736012" cy="1655762"/>
        </p:xfrm>
        <a:graphic>
          <a:graphicData uri="http://schemas.openxmlformats.org/presentationml/2006/ole">
            <mc:AlternateContent xmlns:mc="http://schemas.openxmlformats.org/markup-compatibility/2006">
              <mc:Choice xmlns:v="urn:schemas-microsoft-com:vml" Requires="v">
                <p:oleObj spid="_x0000_s32476" name="CS ChemDraw Drawing" r:id="rId4" imgW="5139869" imgH="961492" progId="ChemDraw.Document.6.0">
                  <p:embed/>
                </p:oleObj>
              </mc:Choice>
              <mc:Fallback>
                <p:oleObj name="CS ChemDraw Drawing" r:id="rId4" imgW="5139869" imgH="961492" progId="ChemDraw.Document.6.0">
                  <p:embed/>
                  <p:pic>
                    <p:nvPicPr>
                      <p:cNvPr id="0" name="Object 1"/>
                      <p:cNvPicPr>
                        <a:picLocks noChangeAspect="1" noChangeArrowheads="1"/>
                      </p:cNvPicPr>
                      <p:nvPr/>
                    </p:nvPicPr>
                    <p:blipFill>
                      <a:blip r:embed="rId5"/>
                      <a:srcRect/>
                      <a:stretch>
                        <a:fillRect/>
                      </a:stretch>
                    </p:blipFill>
                    <p:spPr bwMode="auto">
                      <a:xfrm>
                        <a:off x="204788" y="2684463"/>
                        <a:ext cx="8736012" cy="1655762"/>
                      </a:xfrm>
                      <a:prstGeom prst="rect">
                        <a:avLst/>
                      </a:prstGeom>
                      <a:noFill/>
                    </p:spPr>
                  </p:pic>
                </p:oleObj>
              </mc:Fallback>
            </mc:AlternateContent>
          </a:graphicData>
        </a:graphic>
      </p:graphicFrame>
    </p:spTree>
    <p:extLst>
      <p:ext uri="{BB962C8B-B14F-4D97-AF65-F5344CB8AC3E}">
        <p14:creationId xmlns:p14="http://schemas.microsoft.com/office/powerpoint/2010/main" val="25114791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rPr>
              <a:t>Synthesis -</a:t>
            </a:r>
            <a:r>
              <a:rPr lang="en-US" altLang="ja-JP" sz="2400" dirty="0" smtClean="0">
                <a:solidFill>
                  <a:schemeClr val="bg1"/>
                </a:solidFill>
              </a:rPr>
              <a:t>axle</a:t>
            </a:r>
            <a:r>
              <a:rPr lang="en-AU" altLang="ja-JP" sz="2400" dirty="0" smtClean="0">
                <a:solidFill>
                  <a:schemeClr val="bg1"/>
                </a:solidFill>
              </a:rPr>
              <a:t>-</a:t>
            </a:r>
            <a:endParaRPr lang="en-AU" altLang="ja-JP" sz="2400" dirty="0">
              <a:solidFill>
                <a:schemeClr val="bg1"/>
              </a:solidFill>
            </a:endParaRPr>
          </a:p>
        </p:txBody>
      </p:sp>
      <p:sp>
        <p:nvSpPr>
          <p:cNvPr id="2" name="スライド番号プレースホルダー 1"/>
          <p:cNvSpPr>
            <a:spLocks noGrp="1"/>
          </p:cNvSpPr>
          <p:nvPr>
            <p:ph type="sldNum" sz="quarter" idx="12"/>
          </p:nvPr>
        </p:nvSpPr>
        <p:spPr/>
        <p:txBody>
          <a:bodyPr/>
          <a:lstStyle/>
          <a:p>
            <a:fld id="{48542CCA-B510-4D6E-B9DE-67A8394A4F10}" type="slidenum">
              <a:rPr kumimoji="1" lang="ja-JP" altLang="en-US" smtClean="0"/>
              <a:t>42</a:t>
            </a:fld>
            <a:endParaRPr kumimoji="1" lang="ja-JP" altLang="en-US"/>
          </a:p>
        </p:txBody>
      </p:sp>
      <p:sp>
        <p:nvSpPr>
          <p:cNvPr id="7" name="Rectangle 2"/>
          <p:cNvSpPr>
            <a:spLocks noChangeArrowheads="1"/>
          </p:cNvSpPr>
          <p:nvPr/>
        </p:nvSpPr>
        <p:spPr bwMode="auto">
          <a:xfrm>
            <a:off x="914400" y="25139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3" name="Rectangle 2"/>
          <p:cNvSpPr>
            <a:spLocks noChangeArrowheads="1"/>
          </p:cNvSpPr>
          <p:nvPr/>
        </p:nvSpPr>
        <p:spPr bwMode="auto">
          <a:xfrm>
            <a:off x="-955762" y="1147156"/>
            <a:ext cx="112149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129514350"/>
              </p:ext>
            </p:extLst>
          </p:nvPr>
        </p:nvGraphicFramePr>
        <p:xfrm>
          <a:off x="330200" y="1609725"/>
          <a:ext cx="8642350" cy="3889375"/>
        </p:xfrm>
        <a:graphic>
          <a:graphicData uri="http://schemas.openxmlformats.org/presentationml/2006/ole">
            <mc:AlternateContent xmlns:mc="http://schemas.openxmlformats.org/markup-compatibility/2006">
              <mc:Choice xmlns:v="urn:schemas-microsoft-com:vml" Requires="v">
                <p:oleObj spid="_x0000_s33500" name="CS ChemDraw Drawing" r:id="rId4" imgW="4483271" imgH="2017624" progId="ChemDraw.Document.6.0">
                  <p:embed/>
                </p:oleObj>
              </mc:Choice>
              <mc:Fallback>
                <p:oleObj name="CS ChemDraw Drawing" r:id="rId4" imgW="4483271" imgH="2017624" progId="ChemDraw.Document.6.0">
                  <p:embed/>
                  <p:pic>
                    <p:nvPicPr>
                      <p:cNvPr id="0" name=""/>
                      <p:cNvPicPr/>
                      <p:nvPr/>
                    </p:nvPicPr>
                    <p:blipFill>
                      <a:blip r:embed="rId5"/>
                      <a:stretch>
                        <a:fillRect/>
                      </a:stretch>
                    </p:blipFill>
                    <p:spPr>
                      <a:xfrm>
                        <a:off x="330200" y="1609725"/>
                        <a:ext cx="8642350" cy="3889375"/>
                      </a:xfrm>
                      <a:prstGeom prst="rect">
                        <a:avLst/>
                      </a:prstGeom>
                    </p:spPr>
                  </p:pic>
                </p:oleObj>
              </mc:Fallback>
            </mc:AlternateContent>
          </a:graphicData>
        </a:graphic>
      </p:graphicFrame>
    </p:spTree>
    <p:extLst>
      <p:ext uri="{BB962C8B-B14F-4D97-AF65-F5344CB8AC3E}">
        <p14:creationId xmlns:p14="http://schemas.microsoft.com/office/powerpoint/2010/main" val="32490205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rPr>
              <a:t>Synthesis –</a:t>
            </a:r>
            <a:r>
              <a:rPr lang="en-US" altLang="ja-JP" sz="2400" dirty="0" smtClean="0">
                <a:solidFill>
                  <a:schemeClr val="bg1"/>
                </a:solidFill>
              </a:rPr>
              <a:t>axle with rigid spacer</a:t>
            </a:r>
            <a:r>
              <a:rPr lang="en-AU" altLang="ja-JP" sz="2400" dirty="0" smtClean="0">
                <a:solidFill>
                  <a:schemeClr val="bg1"/>
                </a:solidFill>
              </a:rPr>
              <a:t>-</a:t>
            </a:r>
            <a:endParaRPr lang="en-AU" altLang="ja-JP" sz="2400" dirty="0">
              <a:solidFill>
                <a:schemeClr val="bg1"/>
              </a:solidFill>
            </a:endParaRPr>
          </a:p>
        </p:txBody>
      </p:sp>
      <p:sp>
        <p:nvSpPr>
          <p:cNvPr id="2" name="スライド番号プレースホルダー 1"/>
          <p:cNvSpPr>
            <a:spLocks noGrp="1"/>
          </p:cNvSpPr>
          <p:nvPr>
            <p:ph type="sldNum" sz="quarter" idx="12"/>
          </p:nvPr>
        </p:nvSpPr>
        <p:spPr/>
        <p:txBody>
          <a:bodyPr/>
          <a:lstStyle/>
          <a:p>
            <a:fld id="{48542CCA-B510-4D6E-B9DE-67A8394A4F10}" type="slidenum">
              <a:rPr kumimoji="1" lang="ja-JP" altLang="en-US" smtClean="0"/>
              <a:t>43</a:t>
            </a:fld>
            <a:endParaRPr kumimoji="1" lang="ja-JP" altLang="en-US"/>
          </a:p>
        </p:txBody>
      </p:sp>
      <p:sp>
        <p:nvSpPr>
          <p:cNvPr id="7" name="Rectangle 2"/>
          <p:cNvSpPr>
            <a:spLocks noChangeArrowheads="1"/>
          </p:cNvSpPr>
          <p:nvPr/>
        </p:nvSpPr>
        <p:spPr bwMode="auto">
          <a:xfrm>
            <a:off x="914400" y="25139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3" name="Rectangle 2"/>
          <p:cNvSpPr>
            <a:spLocks noChangeArrowheads="1"/>
          </p:cNvSpPr>
          <p:nvPr/>
        </p:nvSpPr>
        <p:spPr bwMode="auto">
          <a:xfrm>
            <a:off x="399011" y="13300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3438678527"/>
              </p:ext>
            </p:extLst>
          </p:nvPr>
        </p:nvGraphicFramePr>
        <p:xfrm>
          <a:off x="257175" y="960438"/>
          <a:ext cx="8772525" cy="5378450"/>
        </p:xfrm>
        <a:graphic>
          <a:graphicData uri="http://schemas.openxmlformats.org/presentationml/2006/ole">
            <mc:AlternateContent xmlns:mc="http://schemas.openxmlformats.org/markup-compatibility/2006">
              <mc:Choice xmlns:v="urn:schemas-microsoft-com:vml" Requires="v">
                <p:oleObj spid="_x0000_s34527" name="CS ChemDraw Drawing" r:id="rId4" imgW="4977230" imgH="3102559" progId="ChemDraw.Document.6.0">
                  <p:embed/>
                </p:oleObj>
              </mc:Choice>
              <mc:Fallback>
                <p:oleObj name="CS ChemDraw Drawing" r:id="rId4" imgW="4977230" imgH="3102559" progId="ChemDraw.Document.6.0">
                  <p:embed/>
                  <p:pic>
                    <p:nvPicPr>
                      <p:cNvPr id="0" name="Object 1"/>
                      <p:cNvPicPr>
                        <a:picLocks noChangeAspect="1" noChangeArrowheads="1"/>
                      </p:cNvPicPr>
                      <p:nvPr/>
                    </p:nvPicPr>
                    <p:blipFill>
                      <a:blip r:embed="rId5"/>
                      <a:srcRect/>
                      <a:stretch>
                        <a:fillRect/>
                      </a:stretch>
                    </p:blipFill>
                    <p:spPr bwMode="auto">
                      <a:xfrm>
                        <a:off x="257175" y="960438"/>
                        <a:ext cx="8772525" cy="5378450"/>
                      </a:xfrm>
                      <a:prstGeom prst="rect">
                        <a:avLst/>
                      </a:prstGeom>
                      <a:noFill/>
                    </p:spPr>
                  </p:pic>
                </p:oleObj>
              </mc:Fallback>
            </mc:AlternateContent>
          </a:graphicData>
        </a:graphic>
      </p:graphicFrame>
    </p:spTree>
    <p:extLst>
      <p:ext uri="{BB962C8B-B14F-4D97-AF65-F5344CB8AC3E}">
        <p14:creationId xmlns:p14="http://schemas.microsoft.com/office/powerpoint/2010/main" val="6221551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rPr>
              <a:t>Synthesis -</a:t>
            </a:r>
            <a:r>
              <a:rPr lang="en-US" altLang="ja-JP" sz="2400" dirty="0">
                <a:solidFill>
                  <a:schemeClr val="bg1"/>
                </a:solidFill>
              </a:rPr>
              <a:t> axle with </a:t>
            </a:r>
            <a:r>
              <a:rPr lang="en-US" altLang="ja-JP" sz="2400" dirty="0" smtClean="0">
                <a:solidFill>
                  <a:schemeClr val="bg1"/>
                </a:solidFill>
              </a:rPr>
              <a:t>flexible spacer</a:t>
            </a:r>
            <a:r>
              <a:rPr lang="en-AU" altLang="ja-JP" sz="2400" dirty="0" smtClean="0">
                <a:solidFill>
                  <a:schemeClr val="bg1"/>
                </a:solidFill>
              </a:rPr>
              <a:t>-</a:t>
            </a:r>
            <a:endParaRPr lang="en-AU" altLang="ja-JP" sz="2400" dirty="0">
              <a:solidFill>
                <a:schemeClr val="bg1"/>
              </a:solidFill>
            </a:endParaRPr>
          </a:p>
        </p:txBody>
      </p:sp>
      <p:sp>
        <p:nvSpPr>
          <p:cNvPr id="2" name="スライド番号プレースホルダー 1"/>
          <p:cNvSpPr>
            <a:spLocks noGrp="1"/>
          </p:cNvSpPr>
          <p:nvPr>
            <p:ph type="sldNum" sz="quarter" idx="12"/>
          </p:nvPr>
        </p:nvSpPr>
        <p:spPr/>
        <p:txBody>
          <a:bodyPr/>
          <a:lstStyle/>
          <a:p>
            <a:fld id="{48542CCA-B510-4D6E-B9DE-67A8394A4F10}" type="slidenum">
              <a:rPr kumimoji="1" lang="ja-JP" altLang="en-US" smtClean="0"/>
              <a:t>44</a:t>
            </a:fld>
            <a:endParaRPr kumimoji="1" lang="ja-JP" altLang="en-US" dirty="0"/>
          </a:p>
        </p:txBody>
      </p:sp>
      <p:sp>
        <p:nvSpPr>
          <p:cNvPr id="7" name="Rectangle 2"/>
          <p:cNvSpPr>
            <a:spLocks noChangeArrowheads="1"/>
          </p:cNvSpPr>
          <p:nvPr/>
        </p:nvSpPr>
        <p:spPr bwMode="auto">
          <a:xfrm>
            <a:off x="914400" y="25139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034124122"/>
              </p:ext>
            </p:extLst>
          </p:nvPr>
        </p:nvGraphicFramePr>
        <p:xfrm>
          <a:off x="1492250" y="1857375"/>
          <a:ext cx="6427788" cy="3551238"/>
        </p:xfrm>
        <a:graphic>
          <a:graphicData uri="http://schemas.openxmlformats.org/presentationml/2006/ole">
            <mc:AlternateContent xmlns:mc="http://schemas.openxmlformats.org/markup-compatibility/2006">
              <mc:Choice xmlns:v="urn:schemas-microsoft-com:vml" Requires="v">
                <p:oleObj spid="_x0000_s35545" name="CS ChemDraw Drawing" r:id="rId4" imgW="4791356" imgH="2648102" progId="ChemDraw.Document.6.0">
                  <p:embed/>
                </p:oleObj>
              </mc:Choice>
              <mc:Fallback>
                <p:oleObj name="CS ChemDraw Drawing" r:id="rId4" imgW="4791356" imgH="2648102" progId="ChemDraw.Document.6.0">
                  <p:embed/>
                  <p:pic>
                    <p:nvPicPr>
                      <p:cNvPr id="0" name=""/>
                      <p:cNvPicPr/>
                      <p:nvPr/>
                    </p:nvPicPr>
                    <p:blipFill>
                      <a:blip r:embed="rId5"/>
                      <a:stretch>
                        <a:fillRect/>
                      </a:stretch>
                    </p:blipFill>
                    <p:spPr>
                      <a:xfrm>
                        <a:off x="1492250" y="1857375"/>
                        <a:ext cx="6427788" cy="3551238"/>
                      </a:xfrm>
                      <a:prstGeom prst="rect">
                        <a:avLst/>
                      </a:prstGeom>
                    </p:spPr>
                  </p:pic>
                </p:oleObj>
              </mc:Fallback>
            </mc:AlternateContent>
          </a:graphicData>
        </a:graphic>
      </p:graphicFrame>
    </p:spTree>
    <p:extLst>
      <p:ext uri="{BB962C8B-B14F-4D97-AF65-F5344CB8AC3E}">
        <p14:creationId xmlns:p14="http://schemas.microsoft.com/office/powerpoint/2010/main" val="38690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smtClean="0">
                <a:solidFill>
                  <a:schemeClr val="bg1"/>
                </a:solidFill>
              </a:rPr>
              <a:t>Synthesis -</a:t>
            </a:r>
            <a:r>
              <a:rPr lang="en-US" altLang="ja-JP" sz="2400" dirty="0">
                <a:solidFill>
                  <a:schemeClr val="bg1"/>
                </a:solidFill>
              </a:rPr>
              <a:t> </a:t>
            </a:r>
            <a:r>
              <a:rPr lang="en-US" altLang="ja-JP" sz="2400" dirty="0" smtClean="0">
                <a:solidFill>
                  <a:schemeClr val="bg1"/>
                </a:solidFill>
              </a:rPr>
              <a:t>axle </a:t>
            </a:r>
            <a:r>
              <a:rPr lang="en-AU" altLang="ja-JP" sz="2400" dirty="0" smtClean="0">
                <a:solidFill>
                  <a:schemeClr val="bg1"/>
                </a:solidFill>
              </a:rPr>
              <a:t>-</a:t>
            </a:r>
            <a:endParaRPr lang="en-AU" altLang="ja-JP" sz="2400" dirty="0">
              <a:solidFill>
                <a:schemeClr val="bg1"/>
              </a:solidFill>
            </a:endParaRPr>
          </a:p>
        </p:txBody>
      </p:sp>
      <p:sp>
        <p:nvSpPr>
          <p:cNvPr id="2" name="スライド番号プレースホルダー 1"/>
          <p:cNvSpPr>
            <a:spLocks noGrp="1"/>
          </p:cNvSpPr>
          <p:nvPr>
            <p:ph type="sldNum" sz="quarter" idx="12"/>
          </p:nvPr>
        </p:nvSpPr>
        <p:spPr/>
        <p:txBody>
          <a:bodyPr/>
          <a:lstStyle/>
          <a:p>
            <a:fld id="{48542CCA-B510-4D6E-B9DE-67A8394A4F10}" type="slidenum">
              <a:rPr kumimoji="1" lang="ja-JP" altLang="en-US" smtClean="0"/>
              <a:t>45</a:t>
            </a:fld>
            <a:endParaRPr kumimoji="1" lang="ja-JP" altLang="en-US" dirty="0"/>
          </a:p>
        </p:txBody>
      </p:sp>
      <p:sp>
        <p:nvSpPr>
          <p:cNvPr id="7" name="Rectangle 2"/>
          <p:cNvSpPr>
            <a:spLocks noChangeArrowheads="1"/>
          </p:cNvSpPr>
          <p:nvPr/>
        </p:nvSpPr>
        <p:spPr bwMode="auto">
          <a:xfrm>
            <a:off x="914400" y="25139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267912979"/>
              </p:ext>
            </p:extLst>
          </p:nvPr>
        </p:nvGraphicFramePr>
        <p:xfrm>
          <a:off x="2308225" y="841375"/>
          <a:ext cx="4525963" cy="5424488"/>
        </p:xfrm>
        <a:graphic>
          <a:graphicData uri="http://schemas.openxmlformats.org/presentationml/2006/ole">
            <mc:AlternateContent xmlns:mc="http://schemas.openxmlformats.org/markup-compatibility/2006">
              <mc:Choice xmlns:v="urn:schemas-microsoft-com:vml" Requires="v">
                <p:oleObj spid="_x0000_s36568" name="CS ChemDraw Drawing" r:id="rId4" imgW="3367564" imgH="4037990" progId="ChemDraw.Document.6.0">
                  <p:embed/>
                </p:oleObj>
              </mc:Choice>
              <mc:Fallback>
                <p:oleObj name="CS ChemDraw Drawing" r:id="rId4" imgW="3367564" imgH="4037990" progId="ChemDraw.Document.6.0">
                  <p:embed/>
                  <p:pic>
                    <p:nvPicPr>
                      <p:cNvPr id="0" name=""/>
                      <p:cNvPicPr/>
                      <p:nvPr/>
                    </p:nvPicPr>
                    <p:blipFill>
                      <a:blip r:embed="rId5"/>
                      <a:stretch>
                        <a:fillRect/>
                      </a:stretch>
                    </p:blipFill>
                    <p:spPr>
                      <a:xfrm>
                        <a:off x="2308225" y="841375"/>
                        <a:ext cx="4525963" cy="5424488"/>
                      </a:xfrm>
                      <a:prstGeom prst="rect">
                        <a:avLst/>
                      </a:prstGeom>
                    </p:spPr>
                  </p:pic>
                </p:oleObj>
              </mc:Fallback>
            </mc:AlternateContent>
          </a:graphicData>
        </a:graphic>
      </p:graphicFrame>
    </p:spTree>
    <p:extLst>
      <p:ext uri="{BB962C8B-B14F-4D97-AF65-F5344CB8AC3E}">
        <p14:creationId xmlns:p14="http://schemas.microsoft.com/office/powerpoint/2010/main" val="2158523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92874"/>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5</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a:solidFill>
                  <a:schemeClr val="bg1"/>
                </a:solidFill>
                <a:latin typeface="Arial" panose="020B0604020202020204" pitchFamily="34" charset="0"/>
                <a:cs typeface="Arial" panose="020B0604020202020204" pitchFamily="34" charset="0"/>
              </a:rPr>
              <a:t>Introduction </a:t>
            </a:r>
            <a:r>
              <a:rPr lang="en-AU" altLang="ja-JP" sz="2400" dirty="0" smtClean="0">
                <a:solidFill>
                  <a:schemeClr val="bg1"/>
                </a:solidFill>
                <a:latin typeface="Arial" panose="020B0604020202020204" pitchFamily="34" charset="0"/>
                <a:cs typeface="Arial" panose="020B0604020202020204" pitchFamily="34" charset="0"/>
              </a:rPr>
              <a:t>-Molecular </a:t>
            </a:r>
            <a:r>
              <a:rPr lang="en-AU" altLang="ja-JP" sz="2400" dirty="0">
                <a:solidFill>
                  <a:schemeClr val="bg1"/>
                </a:solidFill>
                <a:latin typeface="Arial" panose="020B0604020202020204" pitchFamily="34" charset="0"/>
                <a:cs typeface="Arial" panose="020B0604020202020204" pitchFamily="34" charset="0"/>
              </a:rPr>
              <a:t>Machines-</a:t>
            </a:r>
          </a:p>
        </p:txBody>
      </p:sp>
      <p:sp>
        <p:nvSpPr>
          <p:cNvPr id="6" name="正方形/長方形 5"/>
          <p:cNvSpPr/>
          <p:nvPr/>
        </p:nvSpPr>
        <p:spPr>
          <a:xfrm>
            <a:off x="181472" y="669946"/>
            <a:ext cx="8807783" cy="830997"/>
          </a:xfrm>
          <a:prstGeom prst="rect">
            <a:avLst/>
          </a:prstGeom>
        </p:spPr>
        <p:txBody>
          <a:bodyPr wrap="square">
            <a:spAutoFit/>
          </a:bodyPr>
          <a:lstStyle/>
          <a:p>
            <a:pPr>
              <a:buFont typeface="Wingdings" panose="05000000000000000000" pitchFamily="2" charset="2"/>
              <a:buChar char="l"/>
            </a:pPr>
            <a:r>
              <a:rPr lang="en-US" altLang="ja-JP" sz="2400" b="1" dirty="0" smtClean="0">
                <a:latin typeface="Arial" pitchFamily="34" charset="0"/>
                <a:cs typeface="Arial" pitchFamily="34" charset="0"/>
              </a:rPr>
              <a:t>What Are Differences Between Molecular Machines and</a:t>
            </a:r>
          </a:p>
          <a:p>
            <a:r>
              <a:rPr lang="en-US" altLang="ja-JP" sz="2400" b="1" dirty="0" smtClean="0">
                <a:latin typeface="Arial" pitchFamily="34" charset="0"/>
                <a:cs typeface="Arial" pitchFamily="34" charset="0"/>
              </a:rPr>
              <a:t>   Machines?</a:t>
            </a:r>
            <a:endParaRPr lang="en-US" altLang="ja-JP" sz="2400" b="1" dirty="0">
              <a:latin typeface="Arial" pitchFamily="34" charset="0"/>
              <a:cs typeface="Arial" pitchFamily="34" charset="0"/>
            </a:endParaRPr>
          </a:p>
        </p:txBody>
      </p:sp>
      <p:sp>
        <p:nvSpPr>
          <p:cNvPr id="33" name="角丸四角形 32"/>
          <p:cNvSpPr/>
          <p:nvPr/>
        </p:nvSpPr>
        <p:spPr>
          <a:xfrm>
            <a:off x="1673826" y="3734719"/>
            <a:ext cx="1000586" cy="410717"/>
          </a:xfrm>
          <a:prstGeom prst="roundRect">
            <a:avLst/>
          </a:prstGeom>
          <a:solidFill>
            <a:srgbClr val="FF6565"/>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latin typeface="Arial" panose="020B0604020202020204" pitchFamily="34" charset="0"/>
                <a:cs typeface="Arial" panose="020B0604020202020204" pitchFamily="34" charset="0"/>
              </a:rPr>
              <a:t>Small</a:t>
            </a:r>
            <a:endParaRPr lang="en-US" altLang="ja-JP" sz="2000" b="1" dirty="0">
              <a:latin typeface="Arial" panose="020B0604020202020204" pitchFamily="34" charset="0"/>
              <a:cs typeface="Arial" panose="020B0604020202020204" pitchFamily="34" charset="0"/>
            </a:endParaRPr>
          </a:p>
        </p:txBody>
      </p:sp>
      <p:sp>
        <p:nvSpPr>
          <p:cNvPr id="20" name="角丸四角形 19"/>
          <p:cNvSpPr/>
          <p:nvPr/>
        </p:nvSpPr>
        <p:spPr>
          <a:xfrm>
            <a:off x="966410" y="2194545"/>
            <a:ext cx="2415420" cy="403086"/>
          </a:xfrm>
          <a:prstGeom prst="roundRect">
            <a:avLst/>
          </a:prstGeom>
          <a:solidFill>
            <a:srgbClr val="FF6565"/>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latin typeface="Arial" panose="020B0604020202020204" pitchFamily="34" charset="0"/>
                <a:cs typeface="Arial" panose="020B0604020202020204" pitchFamily="34" charset="0"/>
              </a:rPr>
              <a:t>Molecular Scale</a:t>
            </a:r>
            <a:endParaRPr lang="en-US" altLang="ja-JP" sz="2000" b="1" dirty="0">
              <a:latin typeface="Arial" panose="020B0604020202020204" pitchFamily="34" charset="0"/>
              <a:cs typeface="Arial" panose="020B0604020202020204" pitchFamily="34" charset="0"/>
            </a:endParaRPr>
          </a:p>
        </p:txBody>
      </p:sp>
      <p:sp>
        <p:nvSpPr>
          <p:cNvPr id="21" name="正方形/長方形 20"/>
          <p:cNvSpPr/>
          <p:nvPr/>
        </p:nvSpPr>
        <p:spPr>
          <a:xfrm>
            <a:off x="55425" y="2180150"/>
            <a:ext cx="782587"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Size:</a:t>
            </a:r>
            <a:endParaRPr lang="ja-JP" altLang="en-US" sz="2000" b="1" dirty="0">
              <a:latin typeface="Arial" panose="020B0604020202020204" pitchFamily="34" charset="0"/>
              <a:cs typeface="Arial" panose="020B0604020202020204" pitchFamily="34" charset="0"/>
            </a:endParaRPr>
          </a:p>
        </p:txBody>
      </p:sp>
      <p:sp>
        <p:nvSpPr>
          <p:cNvPr id="22" name="正方形/長方形 21"/>
          <p:cNvSpPr/>
          <p:nvPr/>
        </p:nvSpPr>
        <p:spPr>
          <a:xfrm>
            <a:off x="55425" y="3220324"/>
            <a:ext cx="2323072"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Energy Required:</a:t>
            </a:r>
            <a:endParaRPr lang="ja-JP" altLang="en-US" sz="2000" b="1" dirty="0">
              <a:latin typeface="Arial" panose="020B0604020202020204" pitchFamily="34" charset="0"/>
              <a:cs typeface="Arial" panose="020B0604020202020204" pitchFamily="34" charset="0"/>
            </a:endParaRPr>
          </a:p>
        </p:txBody>
      </p:sp>
      <p:sp>
        <p:nvSpPr>
          <p:cNvPr id="23" name="正方形/長方形 22"/>
          <p:cNvSpPr/>
          <p:nvPr/>
        </p:nvSpPr>
        <p:spPr>
          <a:xfrm>
            <a:off x="82144" y="1514424"/>
            <a:ext cx="4355680" cy="400110"/>
          </a:xfrm>
          <a:prstGeom prst="rect">
            <a:avLst/>
          </a:prstGeom>
        </p:spPr>
        <p:txBody>
          <a:bodyPr wrap="none">
            <a:spAutoFit/>
          </a:bodyPr>
          <a:lstStyle/>
          <a:p>
            <a:r>
              <a:rPr lang="en-US" altLang="ja-JP" sz="2000" b="1" u="sng" dirty="0" smtClean="0">
                <a:uFill>
                  <a:solidFill>
                    <a:schemeClr val="tx1"/>
                  </a:solidFill>
                </a:uFill>
                <a:latin typeface="Arial" panose="020B0604020202020204" pitchFamily="34" charset="0"/>
                <a:cs typeface="Arial" panose="020B0604020202020204" pitchFamily="34" charset="0"/>
              </a:rPr>
              <a:t>Molecular Machines (Microscopic)</a:t>
            </a:r>
            <a:endParaRPr lang="ja-JP" altLang="en-US" sz="2000" b="1" u="sng" dirty="0">
              <a:uFill>
                <a:solidFill>
                  <a:schemeClr val="tx1"/>
                </a:solidFill>
              </a:uFill>
              <a:latin typeface="Arial" panose="020B0604020202020204" pitchFamily="34" charset="0"/>
              <a:cs typeface="Arial" panose="020B0604020202020204" pitchFamily="34" charset="0"/>
            </a:endParaRPr>
          </a:p>
        </p:txBody>
      </p:sp>
      <p:sp>
        <p:nvSpPr>
          <p:cNvPr id="24" name="正方形/長方形 23"/>
          <p:cNvSpPr/>
          <p:nvPr/>
        </p:nvSpPr>
        <p:spPr>
          <a:xfrm>
            <a:off x="5072754" y="1514424"/>
            <a:ext cx="3690521" cy="400110"/>
          </a:xfrm>
          <a:prstGeom prst="rect">
            <a:avLst/>
          </a:prstGeom>
        </p:spPr>
        <p:txBody>
          <a:bodyPr wrap="square">
            <a:spAutoFit/>
          </a:bodyPr>
          <a:lstStyle/>
          <a:p>
            <a:r>
              <a:rPr lang="en-US" altLang="ja-JP" sz="2000" b="1" u="sng" dirty="0" smtClean="0">
                <a:uFill>
                  <a:solidFill>
                    <a:schemeClr val="tx1"/>
                  </a:solidFill>
                </a:uFill>
                <a:latin typeface="Arial" panose="020B0604020202020204" pitchFamily="34" charset="0"/>
                <a:cs typeface="Arial" panose="020B0604020202020204" pitchFamily="34" charset="0"/>
              </a:rPr>
              <a:t>(Macroscopic) Machines</a:t>
            </a:r>
            <a:endParaRPr lang="ja-JP" altLang="en-US" sz="2000" b="1" u="sng" dirty="0">
              <a:uFill>
                <a:solidFill>
                  <a:schemeClr val="tx1"/>
                </a:solidFill>
              </a:uFill>
              <a:latin typeface="Arial" panose="020B0604020202020204" pitchFamily="34" charset="0"/>
              <a:cs typeface="Arial" panose="020B0604020202020204" pitchFamily="34" charset="0"/>
            </a:endParaRPr>
          </a:p>
        </p:txBody>
      </p:sp>
      <p:sp>
        <p:nvSpPr>
          <p:cNvPr id="25" name="角丸四角形 24"/>
          <p:cNvSpPr/>
          <p:nvPr/>
        </p:nvSpPr>
        <p:spPr>
          <a:xfrm>
            <a:off x="5463591" y="2083939"/>
            <a:ext cx="2379772" cy="624298"/>
          </a:xfrm>
          <a:prstGeom prst="roundRect">
            <a:avLst/>
          </a:prstGeom>
          <a:solidFill>
            <a:schemeClr val="accent1">
              <a:lumMod val="7500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latin typeface="Arial" panose="020B0604020202020204" pitchFamily="34" charset="0"/>
                <a:cs typeface="Arial" panose="020B0604020202020204" pitchFamily="34" charset="0"/>
              </a:rPr>
              <a:t>Larger Than </a:t>
            </a:r>
          </a:p>
          <a:p>
            <a:pPr algn="ctr"/>
            <a:r>
              <a:rPr lang="en-US" altLang="ja-JP" sz="2000" b="1" dirty="0">
                <a:latin typeface="Arial" panose="020B0604020202020204" pitchFamily="34" charset="0"/>
                <a:cs typeface="Arial" panose="020B0604020202020204" pitchFamily="34" charset="0"/>
              </a:rPr>
              <a:t>M</a:t>
            </a:r>
            <a:r>
              <a:rPr lang="en-US" altLang="ja-JP" sz="2000" b="1" dirty="0" smtClean="0">
                <a:latin typeface="Arial" panose="020B0604020202020204" pitchFamily="34" charset="0"/>
                <a:cs typeface="Arial" panose="020B0604020202020204" pitchFamily="34" charset="0"/>
              </a:rPr>
              <a:t>olecular </a:t>
            </a:r>
            <a:r>
              <a:rPr lang="en-US" altLang="ja-JP" sz="2000" b="1" dirty="0">
                <a:latin typeface="Arial" panose="020B0604020202020204" pitchFamily="34" charset="0"/>
                <a:cs typeface="Arial" panose="020B0604020202020204" pitchFamily="34" charset="0"/>
              </a:rPr>
              <a:t>S</a:t>
            </a:r>
            <a:r>
              <a:rPr lang="en-US" altLang="ja-JP" sz="2000" b="1" dirty="0" smtClean="0">
                <a:latin typeface="Arial" panose="020B0604020202020204" pitchFamily="34" charset="0"/>
                <a:cs typeface="Arial" panose="020B0604020202020204" pitchFamily="34" charset="0"/>
              </a:rPr>
              <a:t>cale</a:t>
            </a:r>
            <a:endParaRPr lang="en-US" altLang="ja-JP" sz="2000" b="1" dirty="0">
              <a:latin typeface="Arial" panose="020B0604020202020204" pitchFamily="34" charset="0"/>
              <a:cs typeface="Arial" panose="020B0604020202020204" pitchFamily="34" charset="0"/>
            </a:endParaRPr>
          </a:p>
        </p:txBody>
      </p:sp>
      <p:sp>
        <p:nvSpPr>
          <p:cNvPr id="26" name="角丸四角形 25"/>
          <p:cNvSpPr/>
          <p:nvPr/>
        </p:nvSpPr>
        <p:spPr>
          <a:xfrm>
            <a:off x="6120844" y="3889404"/>
            <a:ext cx="1065264" cy="427320"/>
          </a:xfrm>
          <a:prstGeom prst="roundRect">
            <a:avLst/>
          </a:prstGeom>
          <a:solidFill>
            <a:schemeClr val="accent1">
              <a:lumMod val="7500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latin typeface="Arial" panose="020B0604020202020204" pitchFamily="34" charset="0"/>
                <a:cs typeface="Arial" panose="020B0604020202020204" pitchFamily="34" charset="0"/>
              </a:rPr>
              <a:t>L</a:t>
            </a:r>
            <a:r>
              <a:rPr lang="en-US" altLang="ja-JP" sz="2000" b="1" dirty="0" smtClean="0">
                <a:latin typeface="Arial" panose="020B0604020202020204" pitchFamily="34" charset="0"/>
                <a:cs typeface="Arial" panose="020B0604020202020204" pitchFamily="34" charset="0"/>
              </a:rPr>
              <a:t>arge</a:t>
            </a:r>
          </a:p>
        </p:txBody>
      </p:sp>
      <p:sp>
        <p:nvSpPr>
          <p:cNvPr id="27" name="正方形/長方形 26"/>
          <p:cNvSpPr/>
          <p:nvPr/>
        </p:nvSpPr>
        <p:spPr>
          <a:xfrm>
            <a:off x="55425" y="5006792"/>
            <a:ext cx="1181734"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Control:</a:t>
            </a:r>
            <a:endParaRPr lang="ja-JP" altLang="en-US" sz="2000" b="1" dirty="0">
              <a:latin typeface="Arial" panose="020B0604020202020204" pitchFamily="34" charset="0"/>
              <a:cs typeface="Arial" panose="020B0604020202020204" pitchFamily="34" charset="0"/>
            </a:endParaRPr>
          </a:p>
        </p:txBody>
      </p:sp>
      <p:cxnSp>
        <p:nvCxnSpPr>
          <p:cNvPr id="3" name="直線コネクタ 2"/>
          <p:cNvCxnSpPr/>
          <p:nvPr/>
        </p:nvCxnSpPr>
        <p:spPr>
          <a:xfrm>
            <a:off x="4422709" y="1514424"/>
            <a:ext cx="0" cy="504875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4452251" y="2180150"/>
            <a:ext cx="782587"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Size:</a:t>
            </a:r>
            <a:endParaRPr lang="ja-JP" altLang="en-US" sz="2000" b="1" dirty="0">
              <a:latin typeface="Arial" panose="020B0604020202020204" pitchFamily="34" charset="0"/>
              <a:cs typeface="Arial" panose="020B0604020202020204" pitchFamily="34" charset="0"/>
            </a:endParaRPr>
          </a:p>
        </p:txBody>
      </p:sp>
      <p:sp>
        <p:nvSpPr>
          <p:cNvPr id="38" name="正方形/長方形 37"/>
          <p:cNvSpPr/>
          <p:nvPr/>
        </p:nvSpPr>
        <p:spPr>
          <a:xfrm>
            <a:off x="4452251" y="3220324"/>
            <a:ext cx="2323072"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Energy Required:</a:t>
            </a:r>
            <a:endParaRPr lang="ja-JP" altLang="en-US" sz="2000" b="1" dirty="0">
              <a:latin typeface="Arial" panose="020B0604020202020204" pitchFamily="34" charset="0"/>
              <a:cs typeface="Arial" panose="020B0604020202020204" pitchFamily="34" charset="0"/>
            </a:endParaRPr>
          </a:p>
        </p:txBody>
      </p:sp>
      <p:sp>
        <p:nvSpPr>
          <p:cNvPr id="39" name="正方形/長方形 38"/>
          <p:cNvSpPr/>
          <p:nvPr/>
        </p:nvSpPr>
        <p:spPr>
          <a:xfrm>
            <a:off x="4422709" y="5006792"/>
            <a:ext cx="1181734"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Control:</a:t>
            </a:r>
            <a:endParaRPr lang="ja-JP" altLang="en-US" sz="2000" b="1" dirty="0">
              <a:latin typeface="Arial" panose="020B0604020202020204" pitchFamily="34" charset="0"/>
              <a:cs typeface="Arial" panose="020B0604020202020204" pitchFamily="34" charset="0"/>
            </a:endParaRPr>
          </a:p>
        </p:txBody>
      </p:sp>
      <p:sp>
        <p:nvSpPr>
          <p:cNvPr id="28" name="正方形/長方形 27"/>
          <p:cNvSpPr/>
          <p:nvPr/>
        </p:nvSpPr>
        <p:spPr>
          <a:xfrm>
            <a:off x="2643740" y="2600601"/>
            <a:ext cx="1451038"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(nm scale)</a:t>
            </a:r>
            <a:endParaRPr lang="ja-JP" altLang="en-US" sz="2000" b="1" dirty="0">
              <a:latin typeface="Arial" panose="020B0604020202020204" pitchFamily="34" charset="0"/>
              <a:cs typeface="Arial" panose="020B0604020202020204" pitchFamily="34" charset="0"/>
            </a:endParaRPr>
          </a:p>
        </p:txBody>
      </p:sp>
      <p:sp>
        <p:nvSpPr>
          <p:cNvPr id="29" name="正方形/長方形 28"/>
          <p:cNvSpPr/>
          <p:nvPr/>
        </p:nvSpPr>
        <p:spPr>
          <a:xfrm>
            <a:off x="6955958" y="2724997"/>
            <a:ext cx="2194832" cy="400110"/>
          </a:xfrm>
          <a:prstGeom prst="rect">
            <a:avLst/>
          </a:prstGeom>
        </p:spPr>
        <p:txBody>
          <a:bodyPr wrap="none">
            <a:spAutoFit/>
          </a:bodyPr>
          <a:lstStyle/>
          <a:p>
            <a:r>
              <a:rPr lang="en-US" altLang="ja-JP" sz="2000" b="1" dirty="0" smtClean="0">
                <a:latin typeface="Arial" panose="020B0604020202020204" pitchFamily="34" charset="0"/>
                <a:cs typeface="Arial" panose="020B0604020202020204" pitchFamily="34" charset="0"/>
              </a:rPr>
              <a:t>(µm</a:t>
            </a:r>
            <a:r>
              <a:rPr lang="ja-JP" altLang="en-US" sz="2000" b="1" dirty="0" smtClean="0">
                <a:latin typeface="Arial" panose="020B0604020202020204" pitchFamily="34" charset="0"/>
                <a:cs typeface="Arial" panose="020B0604020202020204" pitchFamily="34" charset="0"/>
              </a:rPr>
              <a:t> </a:t>
            </a:r>
            <a:r>
              <a:rPr lang="en-US" altLang="ja-JP" sz="2000" b="1" dirty="0" smtClean="0">
                <a:latin typeface="Arial" panose="020B0604020202020204" pitchFamily="34" charset="0"/>
                <a:cs typeface="Arial" panose="020B0604020202020204" pitchFamily="34" charset="0"/>
              </a:rPr>
              <a:t>to km scale)</a:t>
            </a:r>
            <a:endParaRPr lang="ja-JP" altLang="en-US" sz="2000" b="1" dirty="0">
              <a:latin typeface="Arial" panose="020B0604020202020204" pitchFamily="34" charset="0"/>
              <a:cs typeface="Arial" panose="020B0604020202020204" pitchFamily="34" charset="0"/>
            </a:endParaRPr>
          </a:p>
        </p:txBody>
      </p:sp>
      <p:sp>
        <p:nvSpPr>
          <p:cNvPr id="47" name="正方形/長方形 46"/>
          <p:cNvSpPr/>
          <p:nvPr/>
        </p:nvSpPr>
        <p:spPr>
          <a:xfrm>
            <a:off x="4585364" y="5477211"/>
            <a:ext cx="4556968" cy="707886"/>
          </a:xfrm>
          <a:prstGeom prst="rect">
            <a:avLst/>
          </a:prstGeom>
        </p:spPr>
        <p:txBody>
          <a:bodyPr wrap="square">
            <a:spAutoFit/>
          </a:bodyPr>
          <a:lstStyle/>
          <a:p>
            <a:r>
              <a:rPr lang="en-US" altLang="ja-JP" sz="2000" b="1" dirty="0" smtClean="0">
                <a:solidFill>
                  <a:srgbClr val="0000FF"/>
                </a:solidFill>
                <a:latin typeface="Arial" panose="020B0604020202020204" pitchFamily="34" charset="0"/>
                <a:cs typeface="Arial" panose="020B0604020202020204" pitchFamily="34" charset="0"/>
              </a:rPr>
              <a:t>There exist many ways to control dynamics of the machines.</a:t>
            </a:r>
            <a:endParaRPr lang="ja-JP" altLang="en-US" sz="2000" b="1" dirty="0">
              <a:solidFill>
                <a:srgbClr val="0000FF"/>
              </a:solidFill>
              <a:latin typeface="Arial" panose="020B0604020202020204" pitchFamily="34" charset="0"/>
              <a:cs typeface="Arial" panose="020B0604020202020204" pitchFamily="34" charset="0"/>
            </a:endParaRPr>
          </a:p>
        </p:txBody>
      </p:sp>
      <p:sp>
        <p:nvSpPr>
          <p:cNvPr id="48" name="正方形/長方形 47"/>
          <p:cNvSpPr/>
          <p:nvPr/>
        </p:nvSpPr>
        <p:spPr>
          <a:xfrm>
            <a:off x="259944" y="5477211"/>
            <a:ext cx="4556968" cy="1015663"/>
          </a:xfrm>
          <a:prstGeom prst="rect">
            <a:avLst/>
          </a:prstGeom>
        </p:spPr>
        <p:txBody>
          <a:bodyPr wrap="square">
            <a:spAutoFit/>
          </a:bodyPr>
          <a:lstStyle/>
          <a:p>
            <a:r>
              <a:rPr lang="en-US" altLang="ja-JP" sz="2000" b="1" dirty="0" smtClean="0">
                <a:solidFill>
                  <a:srgbClr val="FF0000"/>
                </a:solidFill>
                <a:latin typeface="Arial" panose="020B0604020202020204" pitchFamily="34" charset="0"/>
                <a:cs typeface="Arial" panose="020B0604020202020204" pitchFamily="34" charset="0"/>
              </a:rPr>
              <a:t>Because of the size limitation, control methods for molecular machines are limited.</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49" name="正方形/長方形 48"/>
          <p:cNvSpPr/>
          <p:nvPr/>
        </p:nvSpPr>
        <p:spPr>
          <a:xfrm>
            <a:off x="28395" y="4229073"/>
            <a:ext cx="4556968" cy="707886"/>
          </a:xfrm>
          <a:prstGeom prst="rect">
            <a:avLst/>
          </a:prstGeom>
        </p:spPr>
        <p:txBody>
          <a:bodyPr wrap="square">
            <a:spAutoFit/>
          </a:bodyPr>
          <a:lstStyle/>
          <a:p>
            <a:pPr algn="ctr"/>
            <a:r>
              <a:rPr lang="en-US" altLang="ja-JP" sz="2000" b="1" u="sng" dirty="0">
                <a:uFill>
                  <a:solidFill>
                    <a:srgbClr val="FF0000"/>
                  </a:solidFill>
                </a:uFill>
                <a:latin typeface="Arial" panose="020B0604020202020204" pitchFamily="34" charset="0"/>
                <a:cs typeface="Arial" panose="020B0604020202020204" pitchFamily="34" charset="0"/>
              </a:rPr>
              <a:t>Thermal energy at </a:t>
            </a:r>
          </a:p>
          <a:p>
            <a:pPr algn="ctr"/>
            <a:r>
              <a:rPr lang="en-US" altLang="ja-JP" sz="2000" b="1" u="sng" dirty="0">
                <a:uFill>
                  <a:solidFill>
                    <a:srgbClr val="FF0000"/>
                  </a:solidFill>
                </a:uFill>
                <a:latin typeface="Arial" panose="020B0604020202020204" pitchFamily="34" charset="0"/>
                <a:cs typeface="Arial" panose="020B0604020202020204" pitchFamily="34" charset="0"/>
              </a:rPr>
              <a:t>room temperature is </a:t>
            </a:r>
            <a:r>
              <a:rPr lang="en-US" altLang="ja-JP" sz="2000" b="1" u="sng" dirty="0" smtClean="0">
                <a:uFill>
                  <a:solidFill>
                    <a:srgbClr val="FF0000"/>
                  </a:solidFill>
                </a:uFill>
                <a:latin typeface="Arial" panose="020B0604020202020204" pitchFamily="34" charset="0"/>
                <a:cs typeface="Arial" panose="020B0604020202020204" pitchFamily="34" charset="0"/>
              </a:rPr>
              <a:t>enough.</a:t>
            </a:r>
            <a:endParaRPr lang="en-US" altLang="ja-JP" sz="2000" b="1" u="sng" dirty="0">
              <a:uFill>
                <a:solidFill>
                  <a:srgbClr val="FF0000"/>
                </a:solidFill>
              </a:u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32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0" grpId="0" animBg="1"/>
      <p:bldP spid="25" grpId="0" animBg="1"/>
      <p:bldP spid="26" grpId="0" animBg="1"/>
      <p:bldP spid="28" grpId="0"/>
      <p:bldP spid="29" grpId="0"/>
      <p:bldP spid="47" grpId="0"/>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7086600" y="6492875"/>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6</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a:solidFill>
                  <a:schemeClr val="bg1"/>
                </a:solidFill>
                <a:latin typeface="Arial" panose="020B0604020202020204" pitchFamily="34" charset="0"/>
                <a:cs typeface="Arial" panose="020B0604020202020204" pitchFamily="34" charset="0"/>
              </a:rPr>
              <a:t>Introduction </a:t>
            </a:r>
            <a:r>
              <a:rPr lang="en-AU" altLang="ja-JP" sz="2400" dirty="0" smtClean="0">
                <a:solidFill>
                  <a:schemeClr val="bg1"/>
                </a:solidFill>
                <a:latin typeface="Arial" panose="020B0604020202020204" pitchFamily="34" charset="0"/>
                <a:cs typeface="Arial" panose="020B0604020202020204" pitchFamily="34" charset="0"/>
              </a:rPr>
              <a:t>-Molecular </a:t>
            </a:r>
            <a:r>
              <a:rPr lang="en-AU" altLang="ja-JP" sz="2400" dirty="0">
                <a:solidFill>
                  <a:schemeClr val="bg1"/>
                </a:solidFill>
                <a:latin typeface="Arial" panose="020B0604020202020204" pitchFamily="34" charset="0"/>
                <a:cs typeface="Arial" panose="020B0604020202020204" pitchFamily="34" charset="0"/>
              </a:rPr>
              <a:t>Machines-</a:t>
            </a:r>
          </a:p>
        </p:txBody>
      </p:sp>
      <p:sp>
        <p:nvSpPr>
          <p:cNvPr id="22" name="正方形/長方形 21"/>
          <p:cNvSpPr/>
          <p:nvPr/>
        </p:nvSpPr>
        <p:spPr>
          <a:xfrm>
            <a:off x="55030" y="779882"/>
            <a:ext cx="8937062" cy="461665"/>
          </a:xfrm>
          <a:prstGeom prst="rect">
            <a:avLst/>
          </a:prstGeom>
        </p:spPr>
        <p:txBody>
          <a:bodyPr wrap="none">
            <a:spAutoFit/>
          </a:bodyPr>
          <a:lstStyle/>
          <a:p>
            <a:r>
              <a:rPr lang="en-US" altLang="ja-JP" sz="2400" b="1" dirty="0" smtClean="0">
                <a:latin typeface="Arial" panose="020B0604020202020204" pitchFamily="34" charset="0"/>
                <a:cs typeface="Arial" panose="020B0604020202020204" pitchFamily="34" charset="0"/>
              </a:rPr>
              <a:t>Molecular machines are under spotlight as frontier material.</a:t>
            </a:r>
            <a:endParaRPr lang="ja-JP" altLang="en-US" sz="2400" b="1" dirty="0">
              <a:latin typeface="Arial" panose="020B0604020202020204" pitchFamily="34" charset="0"/>
              <a:cs typeface="Arial" panose="020B0604020202020204" pitchFamily="34" charset="0"/>
            </a:endParaRPr>
          </a:p>
        </p:txBody>
      </p:sp>
      <p:sp>
        <p:nvSpPr>
          <p:cNvPr id="23" name="正方形/長方形 22"/>
          <p:cNvSpPr/>
          <p:nvPr/>
        </p:nvSpPr>
        <p:spPr>
          <a:xfrm>
            <a:off x="55030" y="1629736"/>
            <a:ext cx="9265678" cy="461665"/>
          </a:xfrm>
          <a:prstGeom prst="rect">
            <a:avLst/>
          </a:prstGeom>
        </p:spPr>
        <p:txBody>
          <a:bodyPr wrap="none">
            <a:spAutoFit/>
          </a:bodyPr>
          <a:lstStyle/>
          <a:p>
            <a:r>
              <a:rPr lang="en-US" altLang="ja-JP" sz="2400" b="1" dirty="0" smtClean="0">
                <a:latin typeface="Arial" panose="020B0604020202020204" pitchFamily="34" charset="0"/>
                <a:cs typeface="Arial" panose="020B0604020202020204" pitchFamily="34" charset="0"/>
              </a:rPr>
              <a:t>Huge amount of researchers investigate molecular machines. </a:t>
            </a:r>
            <a:endParaRPr lang="ja-JP" altLang="en-US" sz="2400" b="1" dirty="0">
              <a:latin typeface="Arial" panose="020B0604020202020204" pitchFamily="34" charset="0"/>
              <a:cs typeface="Arial" panose="020B0604020202020204" pitchFamily="34" charset="0"/>
            </a:endParaRPr>
          </a:p>
        </p:txBody>
      </p:sp>
      <p:sp>
        <p:nvSpPr>
          <p:cNvPr id="38" name="正方形/長方形 37"/>
          <p:cNvSpPr/>
          <p:nvPr/>
        </p:nvSpPr>
        <p:spPr>
          <a:xfrm>
            <a:off x="55030" y="2479590"/>
            <a:ext cx="7519046" cy="461665"/>
          </a:xfrm>
          <a:prstGeom prst="rect">
            <a:avLst/>
          </a:prstGeom>
        </p:spPr>
        <p:txBody>
          <a:bodyPr wrap="none">
            <a:spAutoFit/>
          </a:bodyPr>
          <a:lstStyle/>
          <a:p>
            <a:r>
              <a:rPr lang="en-US" altLang="ja-JP" sz="2400" b="1" dirty="0" smtClean="0">
                <a:latin typeface="Arial" panose="020B0604020202020204" pitchFamily="34" charset="0"/>
                <a:cs typeface="Arial" panose="020B0604020202020204" pitchFamily="34" charset="0"/>
              </a:rPr>
              <a:t>Various kinds of molecular machines are creating.</a:t>
            </a:r>
          </a:p>
        </p:txBody>
      </p:sp>
      <p:sp>
        <p:nvSpPr>
          <p:cNvPr id="39" name="正方形/長方形 38"/>
          <p:cNvSpPr/>
          <p:nvPr/>
        </p:nvSpPr>
        <p:spPr>
          <a:xfrm>
            <a:off x="55031" y="3871537"/>
            <a:ext cx="8937062" cy="2677656"/>
          </a:xfrm>
          <a:prstGeom prst="rect">
            <a:avLst/>
          </a:prstGeom>
        </p:spPr>
        <p:txBody>
          <a:bodyPr wrap="square">
            <a:spAutoFit/>
          </a:bodyPr>
          <a:lstStyle/>
          <a:p>
            <a:r>
              <a:rPr lang="en-US" altLang="ja-JP" sz="2400" b="1" dirty="0" smtClean="0">
                <a:latin typeface="Arial" panose="020B0604020202020204" pitchFamily="34" charset="0"/>
                <a:cs typeface="Arial" panose="020B0604020202020204" pitchFamily="34" charset="0"/>
              </a:rPr>
              <a:t>However,</a:t>
            </a:r>
            <a:endParaRPr lang="en-US" altLang="ja-JP" sz="2400" b="1" dirty="0">
              <a:latin typeface="Arial" panose="020B0604020202020204" pitchFamily="34" charset="0"/>
              <a:cs typeface="Arial" panose="020B0604020202020204" pitchFamily="34" charset="0"/>
            </a:endParaRPr>
          </a:p>
          <a:p>
            <a:r>
              <a:rPr lang="en-US" altLang="ja-JP" sz="2400" b="1" dirty="0" smtClean="0">
                <a:latin typeface="Arial" panose="020B0604020202020204" pitchFamily="34" charset="0"/>
                <a:cs typeface="Arial" panose="020B0604020202020204" pitchFamily="34" charset="0"/>
              </a:rPr>
              <a:t>there are few studies on </a:t>
            </a:r>
            <a:r>
              <a:rPr lang="en-US" altLang="ja-JP" sz="2400" b="1" dirty="0">
                <a:latin typeface="Arial" panose="020B0604020202020204" pitchFamily="34" charset="0"/>
                <a:cs typeface="Arial" panose="020B0604020202020204" pitchFamily="34" charset="0"/>
              </a:rPr>
              <a:t>dynamics </a:t>
            </a:r>
            <a:r>
              <a:rPr lang="en-US" altLang="ja-JP" sz="2400" b="1" dirty="0" smtClean="0">
                <a:latin typeface="Arial" panose="020B0604020202020204" pitchFamily="34" charset="0"/>
                <a:cs typeface="Arial" panose="020B0604020202020204" pitchFamily="34" charset="0"/>
              </a:rPr>
              <a:t>of molecular machines. </a:t>
            </a:r>
          </a:p>
          <a:p>
            <a:endParaRPr lang="en-US" altLang="ja-JP" sz="2400" b="1" dirty="0" smtClean="0">
              <a:latin typeface="Arial" panose="020B0604020202020204" pitchFamily="34" charset="0"/>
              <a:cs typeface="Arial" panose="020B0604020202020204" pitchFamily="34" charset="0"/>
            </a:endParaRPr>
          </a:p>
          <a:p>
            <a:r>
              <a:rPr lang="en-US" altLang="ja-JP" sz="2400" b="1" dirty="0" smtClean="0">
                <a:latin typeface="Arial" panose="020B0604020202020204" pitchFamily="34" charset="0"/>
                <a:cs typeface="Arial" panose="020B0604020202020204" pitchFamily="34" charset="0"/>
              </a:rPr>
              <a:t>Because understanding the dynamics is very important</a:t>
            </a:r>
          </a:p>
          <a:p>
            <a:r>
              <a:rPr lang="en-US" altLang="ja-JP" sz="2400" b="1" dirty="0" smtClean="0">
                <a:latin typeface="Arial" panose="020B0604020202020204" pitchFamily="34" charset="0"/>
                <a:cs typeface="Arial" panose="020B0604020202020204" pitchFamily="34" charset="0"/>
              </a:rPr>
              <a:t>for controlling </a:t>
            </a:r>
            <a:r>
              <a:rPr lang="en-US" altLang="ja-JP" sz="2400" b="1" dirty="0">
                <a:latin typeface="Arial" panose="020B0604020202020204" pitchFamily="34" charset="0"/>
                <a:cs typeface="Arial" panose="020B0604020202020204" pitchFamily="34" charset="0"/>
              </a:rPr>
              <a:t>molecular </a:t>
            </a:r>
            <a:r>
              <a:rPr lang="en-US" altLang="ja-JP" sz="2400" b="1" dirty="0" smtClean="0">
                <a:latin typeface="Arial" panose="020B0604020202020204" pitchFamily="34" charset="0"/>
                <a:cs typeface="Arial" panose="020B0604020202020204" pitchFamily="34" charset="0"/>
              </a:rPr>
              <a:t>machines, </a:t>
            </a:r>
          </a:p>
          <a:p>
            <a:r>
              <a:rPr lang="en-US" altLang="ja-JP" sz="2400" b="1" dirty="0" smtClean="0">
                <a:latin typeface="Arial" panose="020B0604020202020204" pitchFamily="34" charset="0"/>
                <a:cs typeface="Arial" panose="020B0604020202020204" pitchFamily="34" charset="0"/>
              </a:rPr>
              <a:t>here I’ll introduce one of the research topic on dynamics of shuttling rotaxane.</a:t>
            </a:r>
          </a:p>
        </p:txBody>
      </p:sp>
    </p:spTree>
    <p:extLst>
      <p:ext uri="{BB962C8B-B14F-4D97-AF65-F5344CB8AC3E}">
        <p14:creationId xmlns:p14="http://schemas.microsoft.com/office/powerpoint/2010/main" val="1251801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16114" y="860071"/>
            <a:ext cx="8926286" cy="3528392"/>
          </a:xfrm>
        </p:spPr>
        <p:txBody>
          <a:bodyPr>
            <a:noAutofit/>
          </a:bodyPr>
          <a:lstStyle/>
          <a:p>
            <a:pPr marL="0" indent="0">
              <a:buNone/>
            </a:pPr>
            <a:r>
              <a:rPr lang="en-US" altLang="ja-JP" b="1" dirty="0" smtClean="0">
                <a:latin typeface="Arial" pitchFamily="34" charset="0"/>
                <a:cs typeface="Arial" pitchFamily="34" charset="0"/>
              </a:rPr>
              <a:t>Mechanistic Evaluation of Motion in Redox-Driven Rotaxanes Reveals Longer Linkers Hasten Forward Escapes and Hinder Backward Translations</a:t>
            </a:r>
            <a:endParaRPr lang="en-US" altLang="ja-JP" b="1" dirty="0">
              <a:latin typeface="Arial" pitchFamily="34" charset="0"/>
              <a:cs typeface="Arial" pitchFamily="34" charset="0"/>
            </a:endParaRPr>
          </a:p>
          <a:p>
            <a:pPr marL="0" indent="0">
              <a:buNone/>
            </a:pPr>
            <a:endParaRPr lang="en-US" altLang="ja-JP" sz="2000" dirty="0" smtClean="0">
              <a:latin typeface="Arial" panose="020B0604020202020204" pitchFamily="34" charset="0"/>
              <a:cs typeface="Arial" panose="020B0604020202020204" pitchFamily="34" charset="0"/>
            </a:endParaRPr>
          </a:p>
          <a:p>
            <a:pPr marL="0" indent="0">
              <a:buNone/>
            </a:pPr>
            <a:r>
              <a:rPr lang="en-US" altLang="ja-JP" sz="2000" dirty="0" err="1" smtClean="0">
                <a:latin typeface="Arial" panose="020B0604020202020204" pitchFamily="34" charset="0"/>
                <a:cs typeface="Arial" panose="020B0604020202020204" pitchFamily="34" charset="0"/>
              </a:rPr>
              <a:t>Sissel</a:t>
            </a:r>
            <a:r>
              <a:rPr lang="en-US" altLang="ja-JP" sz="2000" dirty="0" smtClean="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S. Andersen</a:t>
            </a:r>
            <a:r>
              <a:rPr lang="en-US" altLang="ja-JP" sz="2000" dirty="0" smtClean="0">
                <a:latin typeface="Arial" panose="020B0604020202020204" pitchFamily="34" charset="0"/>
                <a:cs typeface="Arial" panose="020B0604020202020204" pitchFamily="34" charset="0"/>
              </a:rPr>
              <a:t>, Andrew </a:t>
            </a:r>
            <a:r>
              <a:rPr lang="en-US" altLang="ja-JP" sz="2000" dirty="0">
                <a:latin typeface="Arial" panose="020B0604020202020204" pitchFamily="34" charset="0"/>
                <a:cs typeface="Arial" panose="020B0604020202020204" pitchFamily="34" charset="0"/>
              </a:rPr>
              <a:t>I. Share</a:t>
            </a:r>
            <a:r>
              <a:rPr lang="en-US" altLang="ja-JP" sz="2000" dirty="0" smtClean="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Bjørn</a:t>
            </a:r>
            <a:r>
              <a:rPr lang="en-US" altLang="ja-JP" sz="2000" dirty="0">
                <a:latin typeface="Arial" panose="020B0604020202020204" pitchFamily="34" charset="0"/>
                <a:cs typeface="Arial" panose="020B0604020202020204" pitchFamily="34" charset="0"/>
              </a:rPr>
              <a:t> La </a:t>
            </a:r>
            <a:r>
              <a:rPr lang="en-US" altLang="ja-JP" sz="2000" dirty="0" err="1">
                <a:latin typeface="Arial" panose="020B0604020202020204" pitchFamily="34" charset="0"/>
                <a:cs typeface="Arial" panose="020B0604020202020204" pitchFamily="34" charset="0"/>
              </a:rPr>
              <a:t>Cour</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Poulsen</a:t>
            </a:r>
            <a:r>
              <a:rPr lang="en-US" altLang="ja-JP" sz="2000" dirty="0" smtClean="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Mads</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Kørner</a:t>
            </a:r>
            <a:r>
              <a:rPr lang="en-US" altLang="ja-JP" sz="2000" dirty="0" smtClean="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Troels</a:t>
            </a:r>
            <a:r>
              <a:rPr lang="en-US" altLang="ja-JP" sz="2000" dirty="0">
                <a:latin typeface="Arial" panose="020B0604020202020204" pitchFamily="34" charset="0"/>
                <a:cs typeface="Arial" panose="020B0604020202020204" pitchFamily="34" charset="0"/>
              </a:rPr>
              <a:t> </a:t>
            </a:r>
            <a:r>
              <a:rPr lang="en-US" altLang="ja-JP" sz="2000" dirty="0" err="1" smtClean="0">
                <a:latin typeface="Arial" panose="020B0604020202020204" pitchFamily="34" charset="0"/>
                <a:cs typeface="Arial" panose="020B0604020202020204" pitchFamily="34" charset="0"/>
              </a:rPr>
              <a:t>Duedal</a:t>
            </a:r>
            <a:r>
              <a:rPr lang="en-US" altLang="ja-JP" sz="2000" dirty="0" smtClean="0">
                <a:latin typeface="Arial" panose="020B0604020202020204" pitchFamily="34" charset="0"/>
                <a:cs typeface="Arial" panose="020B0604020202020204" pitchFamily="34" charset="0"/>
              </a:rPr>
              <a:t>, Christopher </a:t>
            </a:r>
            <a:r>
              <a:rPr lang="en-US" altLang="ja-JP" sz="2000" dirty="0">
                <a:latin typeface="Arial" panose="020B0604020202020204" pitchFamily="34" charset="0"/>
                <a:cs typeface="Arial" panose="020B0604020202020204" pitchFamily="34" charset="0"/>
              </a:rPr>
              <a:t>R. Benson</a:t>
            </a:r>
            <a:r>
              <a:rPr lang="en-US" altLang="ja-JP" sz="2000" dirty="0" smtClean="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Stinne</a:t>
            </a:r>
            <a:r>
              <a:rPr lang="en-US" altLang="ja-JP" sz="2000" dirty="0">
                <a:latin typeface="Arial" panose="020B0604020202020204" pitchFamily="34" charset="0"/>
                <a:cs typeface="Arial" panose="020B0604020202020204" pitchFamily="34" charset="0"/>
              </a:rPr>
              <a:t> W. Hansen</a:t>
            </a:r>
            <a:r>
              <a:rPr lang="en-US" altLang="ja-JP" sz="2000" dirty="0" smtClean="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Jan O. </a:t>
            </a:r>
            <a:r>
              <a:rPr lang="en-US" altLang="ja-JP" sz="2000" dirty="0" err="1">
                <a:latin typeface="Arial" panose="020B0604020202020204" pitchFamily="34" charset="0"/>
                <a:cs typeface="Arial" panose="020B0604020202020204" pitchFamily="34" charset="0"/>
              </a:rPr>
              <a:t>Jeppesen</a:t>
            </a:r>
            <a:r>
              <a:rPr lang="en-US" altLang="ja-JP" sz="2000" dirty="0" smtClean="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and Amar H. Flood</a:t>
            </a:r>
            <a:r>
              <a:rPr lang="en-US" altLang="ja-JP" sz="2000" dirty="0" smtClean="0">
                <a:latin typeface="Arial" panose="020B0604020202020204" pitchFamily="34" charset="0"/>
                <a:cs typeface="Arial" panose="020B0604020202020204" pitchFamily="34" charset="0"/>
              </a:rPr>
              <a:t>*</a:t>
            </a:r>
          </a:p>
          <a:p>
            <a:pPr marL="0" indent="0">
              <a:buNone/>
            </a:pPr>
            <a:r>
              <a:rPr lang="en-US" altLang="ja-JP" sz="2000" i="1" dirty="0" smtClean="0">
                <a:latin typeface="Arial" panose="020B0604020202020204" pitchFamily="34" charset="0"/>
                <a:cs typeface="Arial" panose="020B0604020202020204" pitchFamily="34" charset="0"/>
              </a:rPr>
              <a:t>J. Am. Chem. Soc. </a:t>
            </a:r>
            <a:r>
              <a:rPr lang="en-US" altLang="ja-JP" sz="2000" b="1" dirty="0" smtClean="0">
                <a:latin typeface="Arial" panose="020B0604020202020204" pitchFamily="34" charset="0"/>
                <a:cs typeface="Arial" panose="020B0604020202020204" pitchFamily="34" charset="0"/>
              </a:rPr>
              <a:t>2014</a:t>
            </a:r>
            <a:r>
              <a:rPr lang="en-US" altLang="ja-JP" sz="2000" dirty="0" smtClean="0">
                <a:latin typeface="Arial" panose="020B0604020202020204" pitchFamily="34" charset="0"/>
                <a:cs typeface="Arial" panose="020B0604020202020204" pitchFamily="34" charset="0"/>
              </a:rPr>
              <a:t>, </a:t>
            </a:r>
            <a:r>
              <a:rPr lang="en-US" altLang="ja-JP" sz="2000" i="1" dirty="0" smtClean="0">
                <a:latin typeface="Arial" panose="020B0604020202020204" pitchFamily="34" charset="0"/>
                <a:cs typeface="Arial" panose="020B0604020202020204" pitchFamily="34" charset="0"/>
              </a:rPr>
              <a:t>136</a:t>
            </a:r>
            <a:r>
              <a:rPr lang="en-US" altLang="ja-JP" sz="2000" dirty="0" smtClean="0">
                <a:latin typeface="Arial" panose="020B0604020202020204" pitchFamily="34" charset="0"/>
                <a:cs typeface="Arial" panose="020B0604020202020204" pitchFamily="34" charset="0"/>
              </a:rPr>
              <a:t>, 6373</a:t>
            </a:r>
            <a:r>
              <a:rPr lang="pl-PL" altLang="ja-JP" sz="2000" kern="100" dirty="0" smtClean="0">
                <a:latin typeface="Arial" panose="020B0604020202020204" pitchFamily="34" charset="0"/>
                <a:ea typeface="ＭＳ 明朝" panose="02020609040205080304" pitchFamily="17" charset="-128"/>
                <a:cs typeface="Arial" panose="020B0604020202020204" pitchFamily="34" charset="0"/>
              </a:rPr>
              <a:t>–</a:t>
            </a:r>
            <a:r>
              <a:rPr lang="en-US" altLang="ja-JP" sz="2000" dirty="0" smtClean="0">
                <a:latin typeface="Arial" panose="020B0604020202020204" pitchFamily="34" charset="0"/>
                <a:cs typeface="Arial" panose="020B0604020202020204" pitchFamily="34" charset="0"/>
              </a:rPr>
              <a:t>6384</a:t>
            </a:r>
            <a:endParaRPr lang="en-US" altLang="ja-JP" sz="2400" dirty="0">
              <a:latin typeface="Arial" pitchFamily="34" charset="0"/>
              <a:cs typeface="Arial" pitchFamily="34" charset="0"/>
            </a:endParaRPr>
          </a:p>
        </p:txBody>
      </p:sp>
      <p:sp>
        <p:nvSpPr>
          <p:cNvPr id="4" name="スライド番号プレースホルダ 3"/>
          <p:cNvSpPr>
            <a:spLocks noGrp="1"/>
          </p:cNvSpPr>
          <p:nvPr>
            <p:ph type="sldNum" sz="quarter" idx="12"/>
          </p:nvPr>
        </p:nvSpPr>
        <p:spPr>
          <a:xfrm>
            <a:off x="7086600" y="6492875"/>
            <a:ext cx="2057400" cy="365125"/>
          </a:xfrm>
        </p:spPr>
        <p:txBody>
          <a:bodyPr/>
          <a:lstStyle/>
          <a:p>
            <a:fld id="{6D590A9F-D23C-435D-9C95-7D81B6DFB898}" type="slidenum">
              <a:rPr kumimoji="1" lang="ja-JP" altLang="en-US" smtClean="0">
                <a:latin typeface="Arial" pitchFamily="34" charset="0"/>
                <a:ea typeface="Arial Unicode MS" pitchFamily="50" charset="-128"/>
                <a:cs typeface="Arial" pitchFamily="34" charset="0"/>
              </a:rPr>
              <a:pPr/>
              <a:t>7</a:t>
            </a:fld>
            <a:endParaRPr kumimoji="1" lang="ja-JP" altLang="en-US" dirty="0">
              <a:latin typeface="Arial" pitchFamily="34" charset="0"/>
              <a:ea typeface="Arial Unicode MS" pitchFamily="50" charset="-128"/>
              <a:cs typeface="Arial" pitchFamily="34" charset="0"/>
            </a:endParaRPr>
          </a:p>
        </p:txBody>
      </p:sp>
      <p:sp>
        <p:nvSpPr>
          <p:cNvPr id="5"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Latest Work </a:t>
            </a:r>
            <a:endParaRPr lang="en-AU" sz="2400" dirty="0">
              <a:solidFill>
                <a:schemeClr val="bg1"/>
              </a:solidFill>
              <a:latin typeface="Arial" panose="020B0604020202020204" pitchFamily="34" charset="0"/>
              <a:cs typeface="Arial" panose="020B0604020202020204" pitchFamily="34" charset="0"/>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2825254618"/>
              </p:ext>
            </p:extLst>
          </p:nvPr>
        </p:nvGraphicFramePr>
        <p:xfrm>
          <a:off x="1550511" y="4135789"/>
          <a:ext cx="5993289" cy="2455511"/>
        </p:xfrm>
        <a:graphic>
          <a:graphicData uri="http://schemas.openxmlformats.org/presentationml/2006/ole">
            <mc:AlternateContent xmlns:mc="http://schemas.openxmlformats.org/markup-compatibility/2006">
              <mc:Choice xmlns:v="urn:schemas-microsoft-com:vml" Requires="v">
                <p:oleObj spid="_x0000_s152654" name="CS ChemDraw Drawing" r:id="rId4" imgW="6409385" imgH="2625700" progId="ChemDraw.Document.6.0">
                  <p:embed/>
                </p:oleObj>
              </mc:Choice>
              <mc:Fallback>
                <p:oleObj name="CS ChemDraw Drawing" r:id="rId4" imgW="6409385" imgH="2625700" progId="ChemDraw.Document.6.0">
                  <p:embed/>
                  <p:pic>
                    <p:nvPicPr>
                      <p:cNvPr id="0" name=""/>
                      <p:cNvPicPr/>
                      <p:nvPr/>
                    </p:nvPicPr>
                    <p:blipFill>
                      <a:blip r:embed="rId5"/>
                      <a:stretch>
                        <a:fillRect/>
                      </a:stretch>
                    </p:blipFill>
                    <p:spPr>
                      <a:xfrm>
                        <a:off x="1550511" y="4135789"/>
                        <a:ext cx="5993289" cy="2455511"/>
                      </a:xfrm>
                      <a:prstGeom prst="rect">
                        <a:avLst/>
                      </a:prstGeom>
                    </p:spPr>
                  </p:pic>
                </p:oleObj>
              </mc:Fallback>
            </mc:AlternateContent>
          </a:graphicData>
        </a:graphic>
      </p:graphicFrame>
      <p:sp>
        <p:nvSpPr>
          <p:cNvPr id="7" name="右矢印 6"/>
          <p:cNvSpPr/>
          <p:nvPr/>
        </p:nvSpPr>
        <p:spPr>
          <a:xfrm>
            <a:off x="2766060" y="6356032"/>
            <a:ext cx="411480" cy="273685"/>
          </a:xfrm>
          <a:prstGeom prst="right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221990" y="6262041"/>
            <a:ext cx="2955874" cy="461665"/>
          </a:xfrm>
          <a:prstGeom prst="rect">
            <a:avLst/>
          </a:prstGeom>
          <a:noFill/>
        </p:spPr>
        <p:txBody>
          <a:bodyPr wrap="none" rtlCol="0">
            <a:spAutoFit/>
          </a:bodyPr>
          <a:lstStyle/>
          <a:p>
            <a:r>
              <a:rPr kumimoji="1" lang="en-US" altLang="ja-JP" sz="2400" b="1" i="1" dirty="0" smtClean="0">
                <a:solidFill>
                  <a:srgbClr val="FF0000"/>
                </a:solidFill>
              </a:rPr>
              <a:t>SLOWER BACKWARDS</a:t>
            </a:r>
            <a:endParaRPr kumimoji="1" lang="ja-JP" altLang="en-US" sz="2400" b="1" i="1" dirty="0">
              <a:solidFill>
                <a:srgbClr val="FF0000"/>
              </a:solidFill>
            </a:endParaRPr>
          </a:p>
        </p:txBody>
      </p:sp>
      <p:sp>
        <p:nvSpPr>
          <p:cNvPr id="9" name="テキスト ボックス 8"/>
          <p:cNvSpPr txBox="1"/>
          <p:nvPr/>
        </p:nvSpPr>
        <p:spPr>
          <a:xfrm>
            <a:off x="2211259" y="3865095"/>
            <a:ext cx="3073021" cy="523220"/>
          </a:xfrm>
          <a:prstGeom prst="rect">
            <a:avLst/>
          </a:prstGeom>
          <a:noFill/>
        </p:spPr>
        <p:txBody>
          <a:bodyPr wrap="none" rtlCol="0">
            <a:spAutoFit/>
          </a:bodyPr>
          <a:lstStyle/>
          <a:p>
            <a:r>
              <a:rPr kumimoji="1" lang="en-US" altLang="ja-JP" sz="2800" b="1" i="1" dirty="0" smtClean="0">
                <a:solidFill>
                  <a:schemeClr val="accent6">
                    <a:lumMod val="75000"/>
                  </a:schemeClr>
                </a:solidFill>
              </a:rPr>
              <a:t>FASTER FORWARDS</a:t>
            </a:r>
            <a:endParaRPr kumimoji="1" lang="ja-JP" altLang="en-US" sz="2800" b="1" i="1" dirty="0">
              <a:solidFill>
                <a:schemeClr val="accent6">
                  <a:lumMod val="75000"/>
                </a:schemeClr>
              </a:solidFill>
            </a:endParaRPr>
          </a:p>
        </p:txBody>
      </p:sp>
      <p:sp>
        <p:nvSpPr>
          <p:cNvPr id="10" name="右矢印 9"/>
          <p:cNvSpPr/>
          <p:nvPr/>
        </p:nvSpPr>
        <p:spPr>
          <a:xfrm flipH="1">
            <a:off x="5246370" y="3878392"/>
            <a:ext cx="1405670" cy="51479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3592750" y="4556654"/>
            <a:ext cx="1908810" cy="1177290"/>
          </a:xfrm>
          <a:prstGeom prst="ellipse">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smtClean="0">
                <a:latin typeface="Arial" panose="020B0604020202020204" pitchFamily="34" charset="0"/>
                <a:cs typeface="Arial" panose="020B0604020202020204" pitchFamily="34" charset="0"/>
              </a:rPr>
              <a:t>LONGER</a:t>
            </a:r>
          </a:p>
          <a:p>
            <a:pPr algn="ctr"/>
            <a:r>
              <a:rPr lang="en-US" altLang="ja-JP" sz="2000" b="1" dirty="0" smtClean="0">
                <a:latin typeface="Arial" panose="020B0604020202020204" pitchFamily="34" charset="0"/>
                <a:cs typeface="Arial" panose="020B0604020202020204" pitchFamily="34" charset="0"/>
              </a:rPr>
              <a:t>LINKERS</a:t>
            </a:r>
            <a:endParaRPr kumimoji="1" lang="ja-JP"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361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94380" y="3561371"/>
            <a:ext cx="8655485" cy="3085290"/>
          </a:xfrm>
          <a:prstGeom prst="rect">
            <a:avLst/>
          </a:prstGeom>
          <a:gradFill>
            <a:gsLst>
              <a:gs pos="100000">
                <a:srgbClr val="92D050"/>
              </a:gs>
              <a:gs pos="0">
                <a:schemeClr val="bg1"/>
              </a:gs>
            </a:gsLst>
            <a:lin ang="2700000" scaled="1"/>
          </a:gradFill>
          <a:ln>
            <a:solidFill>
              <a:schemeClr val="tx1"/>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sz="2400" dirty="0" smtClean="0">
                <a:solidFill>
                  <a:schemeClr val="bg1"/>
                </a:solidFill>
                <a:latin typeface="Arial" panose="020B0604020202020204" pitchFamily="34" charset="0"/>
                <a:cs typeface="Arial" panose="020B0604020202020204" pitchFamily="34" charset="0"/>
              </a:rPr>
              <a:t>What are Rotaxanes?</a:t>
            </a:r>
            <a:endParaRPr lang="en-AU" sz="2400" dirty="0">
              <a:solidFill>
                <a:schemeClr val="bg1"/>
              </a:solidFill>
              <a:latin typeface="Arial" panose="020B0604020202020204" pitchFamily="34" charset="0"/>
              <a:cs typeface="Arial" panose="020B0604020202020204" pitchFamily="34" charset="0"/>
            </a:endParaRPr>
          </a:p>
        </p:txBody>
      </p:sp>
      <p:sp>
        <p:nvSpPr>
          <p:cNvPr id="2" name="スライド番号プレースホルダー 1"/>
          <p:cNvSpPr>
            <a:spLocks noGrp="1"/>
          </p:cNvSpPr>
          <p:nvPr>
            <p:ph type="sldNum" sz="quarter" idx="12"/>
          </p:nvPr>
        </p:nvSpPr>
        <p:spPr>
          <a:xfrm>
            <a:off x="7086600" y="6464098"/>
            <a:ext cx="2057400" cy="365125"/>
          </a:xfrm>
        </p:spPr>
        <p:txBody>
          <a:bodyPr/>
          <a:lstStyle/>
          <a:p>
            <a:fld id="{48542CCA-B510-4D6E-B9DE-67A8394A4F10}" type="slidenum">
              <a:rPr kumimoji="1" lang="ja-JP" altLang="en-US" smtClean="0"/>
              <a:t>8</a:t>
            </a:fld>
            <a:endParaRPr kumimoji="1" lang="ja-JP" altLang="en-US" dirty="0"/>
          </a:p>
        </p:txBody>
      </p:sp>
      <p:sp>
        <p:nvSpPr>
          <p:cNvPr id="13" name="正方形/長方形 12"/>
          <p:cNvSpPr/>
          <p:nvPr/>
        </p:nvSpPr>
        <p:spPr>
          <a:xfrm>
            <a:off x="4124053" y="2792826"/>
            <a:ext cx="1183831" cy="338554"/>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1600" b="1" dirty="0" smtClean="0">
                <a:latin typeface="Arial" panose="020B0604020202020204" pitchFamily="34" charset="0"/>
                <a:cs typeface="Arial" panose="020B0604020202020204" pitchFamily="34" charset="0"/>
              </a:rPr>
              <a:t>Stopper</a:t>
            </a:r>
            <a:endParaRPr lang="ja-JP" altLang="en-US" sz="1600" b="1" dirty="0">
              <a:latin typeface="Arial" panose="020B0604020202020204" pitchFamily="34" charset="0"/>
              <a:cs typeface="Arial" panose="020B0604020202020204" pitchFamily="34" charset="0"/>
            </a:endParaRPr>
          </a:p>
        </p:txBody>
      </p:sp>
      <p:sp>
        <p:nvSpPr>
          <p:cNvPr id="12" name="正方形/長方形 11"/>
          <p:cNvSpPr/>
          <p:nvPr/>
        </p:nvSpPr>
        <p:spPr>
          <a:xfrm>
            <a:off x="4614483" y="4896955"/>
            <a:ext cx="1044753" cy="338554"/>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1600" b="1" dirty="0" smtClean="0">
                <a:latin typeface="Arial" panose="020B0604020202020204" pitchFamily="34" charset="0"/>
                <a:cs typeface="Arial" panose="020B0604020202020204" pitchFamily="34" charset="0"/>
              </a:rPr>
              <a:t>Station</a:t>
            </a:r>
            <a:endParaRPr lang="ja-JP" altLang="en-US" sz="1600" b="1" dirty="0">
              <a:latin typeface="Arial" panose="020B0604020202020204" pitchFamily="34" charset="0"/>
              <a:cs typeface="Arial" panose="020B0604020202020204" pitchFamily="34" charset="0"/>
            </a:endParaRPr>
          </a:p>
        </p:txBody>
      </p:sp>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75417" flipH="1">
            <a:off x="6434622" y="4173634"/>
            <a:ext cx="144739" cy="401533"/>
          </a:xfrm>
          <a:prstGeom prst="rect">
            <a:avLst/>
          </a:prstGeom>
          <a:effectLst>
            <a:glow rad="101600">
              <a:srgbClr val="FF0000">
                <a:alpha val="23000"/>
              </a:srgbClr>
            </a:glow>
          </a:effectLst>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978" y="3527142"/>
            <a:ext cx="141754" cy="393253"/>
          </a:xfrm>
          <a:prstGeom prst="rect">
            <a:avLst/>
          </a:prstGeom>
          <a:effectLst>
            <a:glow rad="101600">
              <a:srgbClr val="FF0000">
                <a:alpha val="23000"/>
              </a:srgbClr>
            </a:glow>
          </a:effectLst>
        </p:spPr>
      </p:pic>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8295" flipH="1">
            <a:off x="6175457" y="4184382"/>
            <a:ext cx="134253" cy="372443"/>
          </a:xfrm>
          <a:prstGeom prst="rect">
            <a:avLst/>
          </a:prstGeom>
          <a:effectLst>
            <a:glow rad="101600">
              <a:srgbClr val="FF0000">
                <a:alpha val="23000"/>
              </a:srgbClr>
            </a:glow>
          </a:effectLst>
        </p:spPr>
      </p:pic>
      <p:cxnSp>
        <p:nvCxnSpPr>
          <p:cNvPr id="15" name="直線矢印コネクタ 14"/>
          <p:cNvCxnSpPr/>
          <p:nvPr/>
        </p:nvCxnSpPr>
        <p:spPr>
          <a:xfrm flipH="1" flipV="1">
            <a:off x="3860801" y="4563234"/>
            <a:ext cx="802886" cy="4404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a:off x="2443180" y="3014307"/>
            <a:ext cx="1754429" cy="547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5024633" y="3021610"/>
            <a:ext cx="2351256" cy="415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5869219" y="2185010"/>
            <a:ext cx="1002026" cy="523220"/>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2800" b="1" dirty="0" smtClean="0">
                <a:latin typeface="Arial" panose="020B0604020202020204" pitchFamily="34" charset="0"/>
                <a:cs typeface="Arial" panose="020B0604020202020204" pitchFamily="34" charset="0"/>
              </a:rPr>
              <a:t>Ring</a:t>
            </a:r>
            <a:endParaRPr lang="ja-JP" altLang="en-US" sz="2800" b="1" dirty="0">
              <a:latin typeface="Arial" panose="020B0604020202020204" pitchFamily="34" charset="0"/>
              <a:cs typeface="Arial" panose="020B0604020202020204" pitchFamily="34" charset="0"/>
            </a:endParaRPr>
          </a:p>
        </p:txBody>
      </p:sp>
      <p:sp>
        <p:nvSpPr>
          <p:cNvPr id="37" name="正方形/長方形 36"/>
          <p:cNvSpPr/>
          <p:nvPr/>
        </p:nvSpPr>
        <p:spPr>
          <a:xfrm>
            <a:off x="4089794" y="2219738"/>
            <a:ext cx="1002026" cy="523220"/>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2800" b="1" dirty="0" smtClean="0">
                <a:latin typeface="Arial" panose="020B0604020202020204" pitchFamily="34" charset="0"/>
                <a:cs typeface="Arial" panose="020B0604020202020204" pitchFamily="34" charset="0"/>
              </a:rPr>
              <a:t>Axle</a:t>
            </a:r>
            <a:endParaRPr lang="ja-JP" altLang="en-US" sz="2800" b="1" dirty="0">
              <a:latin typeface="Arial" panose="020B0604020202020204" pitchFamily="34" charset="0"/>
              <a:cs typeface="Arial" panose="020B0604020202020204" pitchFamily="34" charset="0"/>
            </a:endParaRPr>
          </a:p>
        </p:txBody>
      </p:sp>
      <p:sp>
        <p:nvSpPr>
          <p:cNvPr id="47" name="右中かっこ 46"/>
          <p:cNvSpPr/>
          <p:nvPr/>
        </p:nvSpPr>
        <p:spPr>
          <a:xfrm rot="5400000" flipH="1">
            <a:off x="6188907" y="2572215"/>
            <a:ext cx="342007" cy="682615"/>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l="3676" t="30196" b="35098"/>
          <a:stretch/>
        </p:blipFill>
        <p:spPr>
          <a:xfrm>
            <a:off x="1388231" y="3274392"/>
            <a:ext cx="6686728" cy="1806948"/>
          </a:xfrm>
          <a:prstGeom prst="rect">
            <a:avLst/>
          </a:prstGeom>
        </p:spPr>
      </p:pic>
      <p:sp>
        <p:nvSpPr>
          <p:cNvPr id="18" name="正方形/長方形 17"/>
          <p:cNvSpPr/>
          <p:nvPr/>
        </p:nvSpPr>
        <p:spPr>
          <a:xfrm>
            <a:off x="4487920" y="3508325"/>
            <a:ext cx="1100080" cy="338554"/>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1600" b="1" dirty="0" smtClean="0">
                <a:latin typeface="Arial" panose="020B0604020202020204" pitchFamily="34" charset="0"/>
                <a:cs typeface="Arial" panose="020B0604020202020204" pitchFamily="34" charset="0"/>
              </a:rPr>
              <a:t>Spacer</a:t>
            </a:r>
            <a:endParaRPr lang="ja-JP" altLang="en-US" sz="1600" b="1" dirty="0">
              <a:latin typeface="Arial" panose="020B0604020202020204" pitchFamily="34" charset="0"/>
              <a:cs typeface="Arial" panose="020B0604020202020204" pitchFamily="34" charset="0"/>
            </a:endParaRPr>
          </a:p>
        </p:txBody>
      </p:sp>
      <p:cxnSp>
        <p:nvCxnSpPr>
          <p:cNvPr id="63" name="直線矢印コネクタ 62"/>
          <p:cNvCxnSpPr/>
          <p:nvPr/>
        </p:nvCxnSpPr>
        <p:spPr>
          <a:xfrm>
            <a:off x="4935013" y="3781184"/>
            <a:ext cx="144987" cy="232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5404257" y="4420110"/>
            <a:ext cx="838326" cy="567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smtClean="0">
                <a:latin typeface="Arial" pitchFamily="34" charset="0"/>
                <a:cs typeface="Arial" pitchFamily="34" charset="0"/>
              </a:rPr>
              <a:t> Components of A Rotaxane</a:t>
            </a:r>
            <a:endParaRPr lang="en-US" altLang="ja-JP" sz="2400" b="1" dirty="0">
              <a:latin typeface="Arial" pitchFamily="34" charset="0"/>
              <a:cs typeface="Arial" pitchFamily="34" charset="0"/>
            </a:endParaRPr>
          </a:p>
        </p:txBody>
      </p:sp>
    </p:spTree>
    <p:extLst>
      <p:ext uri="{BB962C8B-B14F-4D97-AF65-F5344CB8AC3E}">
        <p14:creationId xmlns:p14="http://schemas.microsoft.com/office/powerpoint/2010/main" val="882055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nka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0559" b="30431"/>
          <a:stretch/>
        </p:blipFill>
        <p:spPr>
          <a:xfrm>
            <a:off x="1123257" y="3277011"/>
            <a:ext cx="6977164" cy="2041339"/>
          </a:xfrm>
          <a:prstGeom prst="rect">
            <a:avLst/>
          </a:prstGeom>
        </p:spPr>
      </p:pic>
      <p:sp>
        <p:nvSpPr>
          <p:cNvPr id="4" name="Rectangle 64"/>
          <p:cNvSpPr>
            <a:spLocks noChangeArrowheads="1"/>
          </p:cNvSpPr>
          <p:nvPr/>
        </p:nvSpPr>
        <p:spPr bwMode="auto">
          <a:xfrm>
            <a:off x="-6790" y="81280"/>
            <a:ext cx="9157580" cy="419100"/>
          </a:xfrm>
          <a:prstGeom prst="rect">
            <a:avLst/>
          </a:prstGeom>
          <a:gradFill flip="none" rotWithShape="1">
            <a:gsLst>
              <a:gs pos="22000">
                <a:schemeClr val="tx2">
                  <a:lumMod val="60000"/>
                  <a:lumOff val="40000"/>
                </a:schemeClr>
              </a:gs>
              <a:gs pos="81000">
                <a:schemeClr val="tx1">
                  <a:lumMod val="95000"/>
                  <a:lumOff val="5000"/>
                </a:schemeClr>
              </a:gs>
            </a:gsLst>
            <a:lin ang="2700000" scaled="1"/>
            <a:tileRect/>
          </a:gradFill>
          <a:ln>
            <a:noFill/>
          </a:ln>
        </p:spPr>
        <p:txBody>
          <a:bodyPr lIns="216000" tIns="3600" bIns="3600" anchor="ctr"/>
          <a:lstStyle/>
          <a:p>
            <a:pPr algn="ctr"/>
            <a:r>
              <a:rPr lang="en-AU" altLang="ja-JP" sz="2400" dirty="0">
                <a:solidFill>
                  <a:schemeClr val="bg1"/>
                </a:solidFill>
                <a:latin typeface="Arial" panose="020B0604020202020204" pitchFamily="34" charset="0"/>
                <a:cs typeface="Arial" panose="020B0604020202020204" pitchFamily="34" charset="0"/>
              </a:rPr>
              <a:t>What </a:t>
            </a:r>
            <a:r>
              <a:rPr lang="en-AU" altLang="ja-JP" sz="2400" dirty="0" smtClean="0">
                <a:solidFill>
                  <a:schemeClr val="bg1"/>
                </a:solidFill>
                <a:latin typeface="Arial" panose="020B0604020202020204" pitchFamily="34" charset="0"/>
                <a:cs typeface="Arial" panose="020B0604020202020204" pitchFamily="34" charset="0"/>
              </a:rPr>
              <a:t>are Rotaxanes?</a:t>
            </a:r>
            <a:endParaRPr lang="en-AU" sz="2400" dirty="0">
              <a:solidFill>
                <a:schemeClr val="bg1"/>
              </a:solidFill>
              <a:latin typeface="Arial" panose="020B0604020202020204" pitchFamily="34" charset="0"/>
              <a:cs typeface="Arial" panose="020B0604020202020204" pitchFamily="34" charset="0"/>
            </a:endParaRPr>
          </a:p>
        </p:txBody>
      </p:sp>
      <p:sp>
        <p:nvSpPr>
          <p:cNvPr id="2" name="スライド番号プレースホルダー 1"/>
          <p:cNvSpPr>
            <a:spLocks noGrp="1"/>
          </p:cNvSpPr>
          <p:nvPr>
            <p:ph type="sldNum" sz="quarter" idx="12"/>
          </p:nvPr>
        </p:nvSpPr>
        <p:spPr>
          <a:xfrm>
            <a:off x="7086600" y="6484938"/>
            <a:ext cx="2057400" cy="365125"/>
          </a:xfrm>
        </p:spPr>
        <p:txBody>
          <a:bodyPr/>
          <a:lstStyle/>
          <a:p>
            <a:fld id="{48542CCA-B510-4D6E-B9DE-67A8394A4F10}" type="slidenum">
              <a:rPr kumimoji="1" lang="ja-JP" altLang="en-US" smtClean="0"/>
              <a:t>9</a:t>
            </a:fld>
            <a:endParaRPr kumimoji="1" lang="ja-JP" altLang="en-US" dirty="0"/>
          </a:p>
        </p:txBody>
      </p:sp>
      <p:sp>
        <p:nvSpPr>
          <p:cNvPr id="9" name="正方形/長方形 8"/>
          <p:cNvSpPr/>
          <p:nvPr/>
        </p:nvSpPr>
        <p:spPr>
          <a:xfrm rot="21383832">
            <a:off x="3623892" y="2283530"/>
            <a:ext cx="2477900" cy="461665"/>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2400" b="1" i="1" dirty="0" smtClean="0">
                <a:solidFill>
                  <a:srgbClr val="0000FF"/>
                </a:solidFill>
                <a:latin typeface="Arial" panose="020B0604020202020204" pitchFamily="34" charset="0"/>
                <a:cs typeface="Arial" panose="020B0604020202020204" pitchFamily="34" charset="0"/>
              </a:rPr>
              <a:t>Ring Shuttling</a:t>
            </a:r>
            <a:endParaRPr lang="ja-JP" altLang="en-US" sz="2400" b="1" i="1" dirty="0">
              <a:solidFill>
                <a:srgbClr val="0000FF"/>
              </a:solidFill>
              <a:latin typeface="Arial" panose="020B0604020202020204" pitchFamily="34" charset="0"/>
              <a:cs typeface="Arial" panose="020B0604020202020204" pitchFamily="34" charset="0"/>
            </a:endParaRPr>
          </a:p>
        </p:txBody>
      </p:sp>
      <p:sp>
        <p:nvSpPr>
          <p:cNvPr id="10" name="正方形/長方形 9"/>
          <p:cNvSpPr/>
          <p:nvPr/>
        </p:nvSpPr>
        <p:spPr>
          <a:xfrm>
            <a:off x="194380" y="4697506"/>
            <a:ext cx="8655485" cy="1949155"/>
          </a:xfrm>
          <a:prstGeom prst="rect">
            <a:avLst/>
          </a:prstGeom>
          <a:gradFill>
            <a:gsLst>
              <a:gs pos="100000">
                <a:srgbClr val="92D050"/>
              </a:gs>
              <a:gs pos="0">
                <a:schemeClr val="bg1"/>
              </a:gs>
            </a:gsLst>
            <a:lin ang="2700000" scaled="1"/>
          </a:gradFill>
          <a:ln>
            <a:solidFill>
              <a:schemeClr val="tx1"/>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181472" y="669946"/>
            <a:ext cx="8807783" cy="461665"/>
          </a:xfrm>
          <a:prstGeom prst="rect">
            <a:avLst/>
          </a:prstGeom>
        </p:spPr>
        <p:txBody>
          <a:bodyPr wrap="square">
            <a:spAutoFit/>
          </a:bodyPr>
          <a:lstStyle/>
          <a:p>
            <a:pPr>
              <a:buFont typeface="Wingdings" panose="05000000000000000000" pitchFamily="2" charset="2"/>
              <a:buChar char="l"/>
            </a:pPr>
            <a:r>
              <a:rPr lang="en-US" altLang="ja-JP" sz="2400" b="1" dirty="0" smtClean="0">
                <a:latin typeface="Arial" pitchFamily="34" charset="0"/>
                <a:cs typeface="Arial" pitchFamily="34" charset="0"/>
              </a:rPr>
              <a:t> Components of A Rotaxane</a:t>
            </a:r>
            <a:endParaRPr lang="en-US" altLang="ja-JP" sz="2400" b="1" dirty="0">
              <a:latin typeface="Arial" pitchFamily="34" charset="0"/>
              <a:cs typeface="Arial" pitchFamily="34" charset="0"/>
            </a:endParaRPr>
          </a:p>
        </p:txBody>
      </p:sp>
    </p:spTree>
    <p:extLst>
      <p:ext uri="{BB962C8B-B14F-4D97-AF65-F5344CB8AC3E}">
        <p14:creationId xmlns:p14="http://schemas.microsoft.com/office/powerpoint/2010/main" val="34514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14628</TotalTime>
  <Words>5211</Words>
  <Application>Microsoft Office PowerPoint</Application>
  <PresentationFormat>画面に合わせる (4:3)</PresentationFormat>
  <Paragraphs>885</Paragraphs>
  <Slides>45</Slides>
  <Notes>45</Notes>
  <HiddenSlides>0</HiddenSlides>
  <MMClips>1</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45</vt:i4>
      </vt:variant>
    </vt:vector>
  </HeadingPairs>
  <TitlesOfParts>
    <vt:vector size="57" baseType="lpstr">
      <vt:lpstr>Adobe Fan Heiti Std B</vt:lpstr>
      <vt:lpstr>Arial Unicode MS</vt:lpstr>
      <vt:lpstr>ＭＳ Ｐゴシック</vt:lpstr>
      <vt:lpstr>ＭＳ 明朝</vt:lpstr>
      <vt:lpstr>Arial</vt:lpstr>
      <vt:lpstr>Calibri</vt:lpstr>
      <vt:lpstr>Calibri Light</vt:lpstr>
      <vt:lpstr>Cambria Math</vt:lpstr>
      <vt:lpstr>Symbol</vt:lpstr>
      <vt:lpstr>Wingdings</vt:lpstr>
      <vt:lpstr>Office テーマ</vt:lpstr>
      <vt:lpstr>CS ChemDraw Drawing</vt:lpstr>
      <vt:lpstr>Effect of Axle Components on Shuttling Dynamics in Rotaxane Type Molecular Machines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加納椋平</dc:creator>
  <cp:lastModifiedBy>加納椋平</cp:lastModifiedBy>
  <cp:revision>1023</cp:revision>
  <cp:lastPrinted>2014-05-02T08:04:58Z</cp:lastPrinted>
  <dcterms:created xsi:type="dcterms:W3CDTF">2014-02-04T09:16:00Z</dcterms:created>
  <dcterms:modified xsi:type="dcterms:W3CDTF">2014-05-06T23:17:34Z</dcterms:modified>
</cp:coreProperties>
</file>