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docProps/core.xml" ContentType="application/vnd.openxmlformats-package.core-properties+xml"/>
  <Default Extension="wmv" ContentType="video/x-ms-wmv"/>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7">
  <p:sldMasterIdLst>
    <p:sldMasterId id="2147484116" r:id="rId1"/>
  </p:sldMasterIdLst>
  <p:notesMasterIdLst>
    <p:notesMasterId r:id="rId16"/>
  </p:notesMasterIdLst>
  <p:handoutMasterIdLst>
    <p:handoutMasterId r:id="rId17"/>
  </p:handoutMasterIdLst>
  <p:sldIdLst>
    <p:sldId id="256" r:id="rId2"/>
    <p:sldId id="380" r:id="rId3"/>
    <p:sldId id="381" r:id="rId4"/>
    <p:sldId id="384" r:id="rId5"/>
    <p:sldId id="353" r:id="rId6"/>
    <p:sldId id="385" r:id="rId7"/>
    <p:sldId id="383" r:id="rId8"/>
    <p:sldId id="389" r:id="rId9"/>
    <p:sldId id="346" r:id="rId10"/>
    <p:sldId id="308" r:id="rId11"/>
    <p:sldId id="350" r:id="rId12"/>
    <p:sldId id="390" r:id="rId13"/>
    <p:sldId id="354" r:id="rId14"/>
    <p:sldId id="307" r:id="rId15"/>
  </p:sldIdLst>
  <p:sldSz cx="9906000" cy="6858000" type="A4"/>
  <p:notesSz cx="6735763" cy="9866313"/>
  <p:defaultTextStyle>
    <a:defPPr>
      <a:defRPr lang="ja-JP"/>
    </a:defPPr>
    <a:lvl1pPr algn="l" rtl="0" fontAlgn="base">
      <a:spcBef>
        <a:spcPct val="0"/>
      </a:spcBef>
      <a:spcAft>
        <a:spcPct val="0"/>
      </a:spcAft>
      <a:defRPr kumimoji="1" kern="1200">
        <a:solidFill>
          <a:schemeClr val="tx1"/>
        </a:solidFill>
        <a:latin typeface="Calibri" charset="0"/>
        <a:ea typeface="ＭＳ Ｐゴシック" charset="-128"/>
        <a:cs typeface="+mn-cs"/>
      </a:defRPr>
    </a:lvl1pPr>
    <a:lvl2pPr marL="457200" algn="l" rtl="0" fontAlgn="base">
      <a:spcBef>
        <a:spcPct val="0"/>
      </a:spcBef>
      <a:spcAft>
        <a:spcPct val="0"/>
      </a:spcAft>
      <a:defRPr kumimoji="1" kern="1200">
        <a:solidFill>
          <a:schemeClr val="tx1"/>
        </a:solidFill>
        <a:latin typeface="Calibri"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charset="0"/>
        <a:ea typeface="ＭＳ Ｐゴシック" charset="-128"/>
        <a:cs typeface="+mn-cs"/>
      </a:defRPr>
    </a:lvl5pPr>
    <a:lvl6pPr marL="2286000" algn="l" defTabSz="914400" rtl="0" eaLnBrk="1" latinLnBrk="0" hangingPunct="1">
      <a:defRPr kumimoji="1" kern="1200">
        <a:solidFill>
          <a:schemeClr val="tx1"/>
        </a:solidFill>
        <a:latin typeface="Calibri" charset="0"/>
        <a:ea typeface="ＭＳ Ｐゴシック" charset="-128"/>
        <a:cs typeface="+mn-cs"/>
      </a:defRPr>
    </a:lvl6pPr>
    <a:lvl7pPr marL="2743200" algn="l" defTabSz="914400" rtl="0" eaLnBrk="1" latinLnBrk="0" hangingPunct="1">
      <a:defRPr kumimoji="1" kern="1200">
        <a:solidFill>
          <a:schemeClr val="tx1"/>
        </a:solidFill>
        <a:latin typeface="Calibri" charset="0"/>
        <a:ea typeface="ＭＳ Ｐゴシック" charset="-128"/>
        <a:cs typeface="+mn-cs"/>
      </a:defRPr>
    </a:lvl7pPr>
    <a:lvl8pPr marL="3200400" algn="l" defTabSz="914400" rtl="0" eaLnBrk="1" latinLnBrk="0" hangingPunct="1">
      <a:defRPr kumimoji="1" kern="1200">
        <a:solidFill>
          <a:schemeClr val="tx1"/>
        </a:solidFill>
        <a:latin typeface="Calibri" charset="0"/>
        <a:ea typeface="ＭＳ Ｐゴシック" charset="-128"/>
        <a:cs typeface="+mn-cs"/>
      </a:defRPr>
    </a:lvl8pPr>
    <a:lvl9pPr marL="3657600" algn="l" defTabSz="914400" rtl="0" eaLnBrk="1" latinLnBrk="0" hangingPunct="1">
      <a:defRPr kumimoji="1" kern="1200">
        <a:solidFill>
          <a:schemeClr val="tx1"/>
        </a:solidFill>
        <a:latin typeface="Calibri"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scaleToFitPaper="1"/>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A865E"/>
    <a:srgbClr val="F76353"/>
    <a:srgbClr val="5A7E52"/>
    <a:srgbClr val="FFFFCC"/>
    <a:srgbClr val="FF8001"/>
    <a:srgbClr val="CB05AF"/>
    <a:srgbClr val="F3F753"/>
    <a:srgbClr val="FCD4F7"/>
    <a:srgbClr val="00FF00"/>
    <a:srgbClr val="F7DDD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8603FDC-E32A-4AB5-989C-0864C3EAD2B8}" styleName="テーマ スタイル 2 - アクセント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01" autoAdjust="0"/>
    <p:restoredTop sz="84845" autoAdjust="0"/>
  </p:normalViewPr>
  <p:slideViewPr>
    <p:cSldViewPr>
      <p:cViewPr varScale="1">
        <p:scale>
          <a:sx n="98" d="100"/>
          <a:sy n="98" d="100"/>
        </p:scale>
        <p:origin x="-1854" y="-102"/>
      </p:cViewPr>
      <p:guideLst>
        <p:guide orient="horz" pos="3429"/>
        <p:guide pos="144"/>
      </p:guideLst>
    </p:cSldViewPr>
  </p:slideViewPr>
  <p:notesTextViewPr>
    <p:cViewPr>
      <p:scale>
        <a:sx n="1" d="1"/>
        <a:sy n="1" d="1"/>
      </p:scale>
      <p:origin x="0" y="0"/>
    </p:cViewPr>
  </p:notesTextViewPr>
  <p:sorterViewPr>
    <p:cViewPr>
      <p:scale>
        <a:sx n="100" d="100"/>
        <a:sy n="100" d="100"/>
      </p:scale>
      <p:origin x="0" y="14688"/>
    </p:cViewPr>
  </p:sorterViewPr>
  <p:notesViewPr>
    <p:cSldViewPr>
      <p:cViewPr varScale="1">
        <p:scale>
          <a:sx n="54" d="100"/>
          <a:sy n="54" d="100"/>
        </p:scale>
        <p:origin x="-2694" y="-108"/>
      </p:cViewPr>
      <p:guideLst>
        <p:guide orient="horz" pos="3107"/>
        <p:guide pos="212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8C6A3434-0386-4CC4-9BFF-D0B550AF298F}" type="datetimeFigureOut">
              <a:rPr kumimoji="1" lang="ja-JP" altLang="en-US" smtClean="0"/>
              <a:pPr/>
              <a:t>2014/5/15</a:t>
            </a:fld>
            <a:endParaRPr kumimoji="1" lang="ja-JP" altLang="en-US"/>
          </a:p>
        </p:txBody>
      </p:sp>
      <p:sp>
        <p:nvSpPr>
          <p:cNvPr id="4" name="フッター プレースホルダ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8DB92DCA-8BDA-4AE4-8884-5DCBD9C6F44A}"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ja-JP" altLang="en-US"/>
          </a:p>
        </p:txBody>
      </p:sp>
      <p:sp>
        <p:nvSpPr>
          <p:cNvPr id="3" name="日付プレースホルダー 2"/>
          <p:cNvSpPr>
            <a:spLocks noGrp="1"/>
          </p:cNvSpPr>
          <p:nvPr>
            <p:ph type="dt" idx="1"/>
          </p:nvPr>
        </p:nvSpPr>
        <p:spPr>
          <a:xfrm>
            <a:off x="3814763" y="0"/>
            <a:ext cx="2919412" cy="493713"/>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655880D-8DBF-4339-AD94-C963C4AA34E6}" type="datetime1">
              <a:rPr lang="ja-JP" altLang="en-US"/>
              <a:pPr/>
              <a:t>2014/5/15</a:t>
            </a:fld>
            <a:endParaRPr lang="ja-JP" altLang="en-US"/>
          </a:p>
        </p:txBody>
      </p:sp>
      <p:sp>
        <p:nvSpPr>
          <p:cNvPr id="4" name="スライド イメージ プレースホルダー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6" name="フッター プレースホルダー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ja-JP" altLang="en-US"/>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CD75E25-C711-4609-97D9-E411103DA8F7}" type="slidenum">
              <a:rPr lang="ja-JP" altLang="en-US"/>
              <a:pPr/>
              <a:t>&lt;#&gt;</a:t>
            </a:fld>
            <a:endParaRPr lang="ja-JP" altLang="en-US"/>
          </a:p>
        </p:txBody>
      </p:sp>
    </p:spTree>
    <p:extLst>
      <p:ext uri="{BB962C8B-B14F-4D97-AF65-F5344CB8AC3E}">
        <p14:creationId xmlns:p14="http://schemas.microsoft.com/office/powerpoint/2010/main" xmlns="" val="34023934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ノート プレースホルダー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ja-JP" altLang="en-US" dirty="0" smtClean="0"/>
              <a:t>それでは始めさせていただきます。</a:t>
            </a:r>
          </a:p>
        </p:txBody>
      </p:sp>
      <p:sp>
        <p:nvSpPr>
          <p:cNvPr id="15364" name="スライド番号プレースホルダー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128"/>
              </a:defRPr>
            </a:lvl1pPr>
            <a:lvl2pPr marL="37931725" indent="-37474525">
              <a:defRPr kumimoji="1" sz="2400">
                <a:solidFill>
                  <a:schemeClr val="tx1"/>
                </a:solidFill>
                <a:latin typeface="Calibri" charset="0"/>
                <a:ea typeface="ＭＳ Ｐゴシック" charset="-128"/>
              </a:defRPr>
            </a:lvl2pPr>
            <a:lvl3pPr>
              <a:defRPr kumimoji="1" sz="2400">
                <a:solidFill>
                  <a:schemeClr val="tx1"/>
                </a:solidFill>
                <a:latin typeface="Calibri" charset="0"/>
                <a:ea typeface="ＭＳ Ｐゴシック" charset="-128"/>
              </a:defRPr>
            </a:lvl3pPr>
            <a:lvl4pPr>
              <a:defRPr kumimoji="1" sz="2400">
                <a:solidFill>
                  <a:schemeClr val="tx1"/>
                </a:solidFill>
                <a:latin typeface="Calibri" charset="0"/>
                <a:ea typeface="ＭＳ Ｐゴシック" charset="-128"/>
              </a:defRPr>
            </a:lvl4pPr>
            <a:lvl5pPr>
              <a:defRPr kumimoji="1" sz="2400">
                <a:solidFill>
                  <a:schemeClr val="tx1"/>
                </a:solidFill>
                <a:latin typeface="Calibri" charset="0"/>
                <a:ea typeface="ＭＳ Ｐゴシック" charset="-128"/>
              </a:defRPr>
            </a:lvl5pPr>
            <a:lvl6pPr marL="457200" fontAlgn="base">
              <a:spcBef>
                <a:spcPct val="0"/>
              </a:spcBef>
              <a:spcAft>
                <a:spcPct val="0"/>
              </a:spcAft>
              <a:defRPr kumimoji="1" sz="2400">
                <a:solidFill>
                  <a:schemeClr val="tx1"/>
                </a:solidFill>
                <a:latin typeface="Calibri" charset="0"/>
                <a:ea typeface="ＭＳ Ｐゴシック" charset="-128"/>
              </a:defRPr>
            </a:lvl6pPr>
            <a:lvl7pPr marL="914400" fontAlgn="base">
              <a:spcBef>
                <a:spcPct val="0"/>
              </a:spcBef>
              <a:spcAft>
                <a:spcPct val="0"/>
              </a:spcAft>
              <a:defRPr kumimoji="1" sz="2400">
                <a:solidFill>
                  <a:schemeClr val="tx1"/>
                </a:solidFill>
                <a:latin typeface="Calibri" charset="0"/>
                <a:ea typeface="ＭＳ Ｐゴシック" charset="-128"/>
              </a:defRPr>
            </a:lvl7pPr>
            <a:lvl8pPr marL="1371600" fontAlgn="base">
              <a:spcBef>
                <a:spcPct val="0"/>
              </a:spcBef>
              <a:spcAft>
                <a:spcPct val="0"/>
              </a:spcAft>
              <a:defRPr kumimoji="1" sz="2400">
                <a:solidFill>
                  <a:schemeClr val="tx1"/>
                </a:solidFill>
                <a:latin typeface="Calibri" charset="0"/>
                <a:ea typeface="ＭＳ Ｐゴシック" charset="-128"/>
              </a:defRPr>
            </a:lvl8pPr>
            <a:lvl9pPr marL="1828800" fontAlgn="base">
              <a:spcBef>
                <a:spcPct val="0"/>
              </a:spcBef>
              <a:spcAft>
                <a:spcPct val="0"/>
              </a:spcAft>
              <a:defRPr kumimoji="1" sz="2400">
                <a:solidFill>
                  <a:schemeClr val="tx1"/>
                </a:solidFill>
                <a:latin typeface="Calibri" charset="0"/>
                <a:ea typeface="ＭＳ Ｐゴシック" charset="-128"/>
              </a:defRPr>
            </a:lvl9pPr>
          </a:lstStyle>
          <a:p>
            <a:fld id="{C133ABB4-A7CE-444B-AD74-886D459DCA42}" type="slidenum">
              <a:rPr lang="ja-JP" altLang="en-US" sz="1200"/>
              <a:pPr/>
              <a:t>1</a:t>
            </a:fld>
            <a:endParaRPr lang="ja-JP"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本研究ではゲスト分子としてジアリールエテン誘導体</a:t>
            </a:r>
            <a:r>
              <a:rPr kumimoji="1" lang="en-US" altLang="ja-JP" dirty="0" smtClean="0"/>
              <a:t>DAE2</a:t>
            </a:r>
            <a:r>
              <a:rPr kumimoji="1" lang="ja-JP" altLang="en-US" dirty="0" smtClean="0"/>
              <a:t>を用いました。</a:t>
            </a:r>
            <a:r>
              <a:rPr lang="en-US" altLang="ja-JP" dirty="0" smtClean="0"/>
              <a:t>DAE2</a:t>
            </a:r>
            <a:r>
              <a:rPr lang="ja-JP" altLang="en-US" dirty="0" err="1" smtClean="0"/>
              <a:t>の開</a:t>
            </a:r>
            <a:r>
              <a:rPr lang="ja-JP" altLang="en-US" dirty="0" smtClean="0"/>
              <a:t>環体は紫外領域にのみ吸収帯を持ち、紫外光を吸収すると、蛍光性の閉環体に異性化し、可視領域に吸収をもつようになります。ホスト分子には</a:t>
            </a:r>
            <a:r>
              <a:rPr lang="en-US" altLang="ja-JP" dirty="0" err="1" smtClean="0"/>
              <a:t>PolyHEA</a:t>
            </a:r>
            <a:r>
              <a:rPr lang="ja-JP" altLang="en-US" dirty="0" smtClean="0"/>
              <a:t>を用いました。</a:t>
            </a:r>
            <a:r>
              <a:rPr lang="en-US" altLang="ja-JP" dirty="0" smtClean="0"/>
              <a:t>DAE2</a:t>
            </a:r>
            <a:r>
              <a:rPr lang="ja-JP" altLang="en-US" dirty="0" smtClean="0"/>
              <a:t>のポリマー溶液をスピンコート法によりガラス基盤に薄膜を形成しました。</a:t>
            </a:r>
            <a:endParaRPr kumimoji="1" lang="ja-JP" altLang="en-US" dirty="0"/>
          </a:p>
        </p:txBody>
      </p:sp>
      <p:sp>
        <p:nvSpPr>
          <p:cNvPr id="4" name="スライド番号プレースホルダ 3"/>
          <p:cNvSpPr>
            <a:spLocks noGrp="1"/>
          </p:cNvSpPr>
          <p:nvPr>
            <p:ph type="sldNum" sz="quarter" idx="10"/>
          </p:nvPr>
        </p:nvSpPr>
        <p:spPr/>
        <p:txBody>
          <a:bodyPr/>
          <a:lstStyle/>
          <a:p>
            <a:fld id="{5CD75E25-C711-4609-97D9-E411103DA8F7}" type="slidenum">
              <a:rPr lang="ja-JP" altLang="en-US" smtClean="0"/>
              <a:pPr/>
              <a:t>10</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lvl="0"/>
            <a:r>
              <a:rPr kumimoji="1" lang="en-US" altLang="ja-JP" sz="1200" kern="1200" dirty="0" smtClean="0">
                <a:solidFill>
                  <a:schemeClr val="tx1"/>
                </a:solidFill>
                <a:latin typeface="+mn-lt"/>
                <a:ea typeface="+mn-ea"/>
                <a:cs typeface="ＭＳ Ｐゴシック" charset="-128"/>
              </a:rPr>
              <a:t>SMT</a:t>
            </a:r>
            <a:r>
              <a:rPr kumimoji="1" lang="ja-JP" altLang="ja-JP" sz="1200" kern="1200" dirty="0" err="1" smtClean="0">
                <a:solidFill>
                  <a:schemeClr val="tx1"/>
                </a:solidFill>
                <a:latin typeface="+mn-lt"/>
                <a:ea typeface="+mn-ea"/>
                <a:cs typeface="ＭＳ Ｐゴシック" charset="-128"/>
              </a:rPr>
              <a:t>には</a:t>
            </a:r>
            <a:r>
              <a:rPr kumimoji="1" lang="ja-JP" altLang="ja-JP" sz="1200" kern="1200" dirty="0" smtClean="0">
                <a:solidFill>
                  <a:schemeClr val="tx1"/>
                </a:solidFill>
                <a:latin typeface="+mn-lt"/>
                <a:ea typeface="+mn-ea"/>
                <a:cs typeface="ＭＳ Ｐゴシック" charset="-128"/>
              </a:rPr>
              <a:t>大きな課題があります。それは蛍光分子同士が重なってしまうと、分子の位置を正確に決定することができなくなってしまうことです。</a:t>
            </a:r>
            <a:endParaRPr kumimoji="1" lang="ja-JP" altLang="ja-JP" sz="1200" kern="1200" dirty="0">
              <a:solidFill>
                <a:schemeClr val="tx1"/>
              </a:solidFill>
              <a:latin typeface="+mn-lt"/>
              <a:ea typeface="+mn-ea"/>
              <a:cs typeface="ＭＳ Ｐゴシック" charset="-128"/>
            </a:endParaRPr>
          </a:p>
        </p:txBody>
      </p:sp>
      <p:sp>
        <p:nvSpPr>
          <p:cNvPr id="4" name="スライド番号プレースホルダ 3"/>
          <p:cNvSpPr>
            <a:spLocks noGrp="1"/>
          </p:cNvSpPr>
          <p:nvPr>
            <p:ph type="sldNum" sz="quarter" idx="10"/>
          </p:nvPr>
        </p:nvSpPr>
        <p:spPr/>
        <p:txBody>
          <a:bodyPr/>
          <a:lstStyle/>
          <a:p>
            <a:fld id="{5CD75E25-C711-4609-97D9-E411103DA8F7}" type="slidenum">
              <a:rPr lang="ja-JP" altLang="en-US" smtClean="0"/>
              <a:pPr/>
              <a:t>11</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lvl="0"/>
            <a:r>
              <a:rPr kumimoji="1" lang="ja-JP" altLang="ja-JP" sz="1200" kern="1200" dirty="0" smtClean="0">
                <a:solidFill>
                  <a:schemeClr val="tx1"/>
                </a:solidFill>
                <a:latin typeface="+mn-lt"/>
                <a:ea typeface="+mn-ea"/>
                <a:cs typeface="ＭＳ Ｐゴシック" charset="-128"/>
              </a:rPr>
              <a:t>そこで</a:t>
            </a:r>
            <a:r>
              <a:rPr kumimoji="1" lang="en-US" altLang="ja-JP" sz="1200" kern="1200" dirty="0" smtClean="0">
                <a:solidFill>
                  <a:schemeClr val="tx1"/>
                </a:solidFill>
                <a:latin typeface="+mn-lt"/>
                <a:ea typeface="+mn-ea"/>
                <a:cs typeface="ＭＳ Ｐゴシック" charset="-128"/>
              </a:rPr>
              <a:t>DAE2</a:t>
            </a:r>
            <a:r>
              <a:rPr kumimoji="1" lang="ja-JP" altLang="ja-JP" sz="1200" kern="1200" dirty="0" smtClean="0">
                <a:solidFill>
                  <a:schemeClr val="tx1"/>
                </a:solidFill>
                <a:latin typeface="+mn-lt"/>
                <a:ea typeface="+mn-ea"/>
                <a:cs typeface="ＭＳ Ｐゴシック" charset="-128"/>
              </a:rPr>
              <a:t>の蛍光</a:t>
            </a:r>
            <a:r>
              <a:rPr kumimoji="1" lang="en-US" altLang="ja-JP" sz="1200" kern="1200" dirty="0" smtClean="0">
                <a:solidFill>
                  <a:schemeClr val="tx1"/>
                </a:solidFill>
                <a:latin typeface="+mn-lt"/>
                <a:ea typeface="+mn-ea"/>
                <a:cs typeface="ＭＳ Ｐゴシック" charset="-128"/>
              </a:rPr>
              <a:t>ON/OFF</a:t>
            </a:r>
            <a:r>
              <a:rPr kumimoji="1" lang="ja-JP" altLang="ja-JP" sz="1200" kern="1200" dirty="0" smtClean="0">
                <a:solidFill>
                  <a:schemeClr val="tx1"/>
                </a:solidFill>
                <a:latin typeface="+mn-lt"/>
                <a:ea typeface="+mn-ea"/>
                <a:cs typeface="ＭＳ Ｐゴシック" charset="-128"/>
              </a:rPr>
              <a:t>スイッチングを活用します。</a:t>
            </a:r>
            <a:r>
              <a:rPr kumimoji="1" lang="en-US" altLang="ja-JP" sz="1200" kern="1200" dirty="0" smtClean="0">
                <a:solidFill>
                  <a:schemeClr val="tx1"/>
                </a:solidFill>
                <a:latin typeface="+mn-lt"/>
                <a:ea typeface="+mn-ea"/>
                <a:cs typeface="ＭＳ Ｐゴシック" charset="-128"/>
              </a:rPr>
              <a:t>DAE2</a:t>
            </a:r>
            <a:r>
              <a:rPr kumimoji="1" lang="ja-JP" altLang="ja-JP" sz="1200" kern="1200" dirty="0" smtClean="0">
                <a:solidFill>
                  <a:schemeClr val="tx1"/>
                </a:solidFill>
                <a:latin typeface="+mn-lt"/>
                <a:ea typeface="+mn-ea"/>
                <a:cs typeface="ＭＳ Ｐゴシック" charset="-128"/>
              </a:rPr>
              <a:t>開環体に</a:t>
            </a:r>
            <a:r>
              <a:rPr kumimoji="1" lang="en-US" altLang="ja-JP" sz="1200" kern="1200" dirty="0" smtClean="0">
                <a:solidFill>
                  <a:schemeClr val="tx1"/>
                </a:solidFill>
                <a:latin typeface="+mn-lt"/>
                <a:ea typeface="+mn-ea"/>
                <a:cs typeface="ＭＳ Ｐゴシック" charset="-128"/>
              </a:rPr>
              <a:t>UV</a:t>
            </a:r>
            <a:r>
              <a:rPr kumimoji="1" lang="ja-JP" altLang="ja-JP" sz="1200" kern="1200" dirty="0" smtClean="0">
                <a:solidFill>
                  <a:schemeClr val="tx1"/>
                </a:solidFill>
                <a:latin typeface="+mn-lt"/>
                <a:ea typeface="+mn-ea"/>
                <a:cs typeface="ＭＳ Ｐゴシック" charset="-128"/>
              </a:rPr>
              <a:t>光を試料に照射し、一部の</a:t>
            </a:r>
            <a:r>
              <a:rPr kumimoji="1" lang="en-US" altLang="ja-JP" sz="1200" kern="1200" dirty="0" smtClean="0">
                <a:solidFill>
                  <a:schemeClr val="tx1"/>
                </a:solidFill>
                <a:latin typeface="+mn-lt"/>
                <a:ea typeface="+mn-ea"/>
                <a:cs typeface="ＭＳ Ｐゴシック" charset="-128"/>
              </a:rPr>
              <a:t>DAE2</a:t>
            </a:r>
            <a:r>
              <a:rPr kumimoji="1" lang="ja-JP" altLang="ja-JP" sz="1200" kern="1200" dirty="0" smtClean="0">
                <a:solidFill>
                  <a:schemeClr val="tx1"/>
                </a:solidFill>
                <a:latin typeface="+mn-lt"/>
                <a:ea typeface="+mn-ea"/>
                <a:cs typeface="ＭＳ Ｐゴシック" charset="-128"/>
              </a:rPr>
              <a:t>を蛍光性に異性化させ各分子の</a:t>
            </a:r>
            <a:r>
              <a:rPr kumimoji="1" lang="en-US" altLang="ja-JP" sz="1200" kern="1200" dirty="0" smtClean="0">
                <a:solidFill>
                  <a:schemeClr val="tx1"/>
                </a:solidFill>
                <a:latin typeface="+mn-lt"/>
                <a:ea typeface="+mn-ea"/>
                <a:cs typeface="ＭＳ Ｐゴシック" charset="-128"/>
              </a:rPr>
              <a:t>SMT</a:t>
            </a:r>
            <a:r>
              <a:rPr kumimoji="1" lang="ja-JP" altLang="ja-JP" sz="1200" kern="1200" dirty="0" smtClean="0">
                <a:solidFill>
                  <a:schemeClr val="tx1"/>
                </a:solidFill>
                <a:latin typeface="+mn-lt"/>
                <a:ea typeface="+mn-ea"/>
                <a:cs typeface="ＭＳ Ｐゴシック" charset="-128"/>
              </a:rPr>
              <a:t>をします。しばらくすると全蛍光分子退色しますが再度</a:t>
            </a:r>
            <a:r>
              <a:rPr kumimoji="1" lang="en-US" altLang="ja-JP" sz="1200" kern="1200" dirty="0" smtClean="0">
                <a:solidFill>
                  <a:schemeClr val="tx1"/>
                </a:solidFill>
                <a:latin typeface="+mn-lt"/>
                <a:ea typeface="+mn-ea"/>
                <a:cs typeface="ＭＳ Ｐゴシック" charset="-128"/>
              </a:rPr>
              <a:t>UV</a:t>
            </a:r>
            <a:r>
              <a:rPr kumimoji="1" lang="ja-JP" altLang="ja-JP" sz="1200" kern="1200" dirty="0" smtClean="0">
                <a:solidFill>
                  <a:schemeClr val="tx1"/>
                </a:solidFill>
                <a:latin typeface="+mn-lt"/>
                <a:ea typeface="+mn-ea"/>
                <a:cs typeface="ＭＳ Ｐゴシック" charset="-128"/>
              </a:rPr>
              <a:t>光を照射することで、適量の分子を再び発光させます。この一連の操作により蛍光分子の重なり合いを抑えることが出来ます。 </a:t>
            </a:r>
            <a:endParaRPr kumimoji="1" lang="ja-JP" altLang="ja-JP" sz="1200" kern="1200" dirty="0">
              <a:solidFill>
                <a:schemeClr val="tx1"/>
              </a:solidFill>
              <a:latin typeface="+mn-lt"/>
              <a:ea typeface="+mn-ea"/>
              <a:cs typeface="ＭＳ Ｐゴシック" charset="-128"/>
            </a:endParaRPr>
          </a:p>
        </p:txBody>
      </p:sp>
      <p:sp>
        <p:nvSpPr>
          <p:cNvPr id="4" name="スライド番号プレースホルダ 3"/>
          <p:cNvSpPr>
            <a:spLocks noGrp="1"/>
          </p:cNvSpPr>
          <p:nvPr>
            <p:ph type="sldNum" sz="quarter" idx="10"/>
          </p:nvPr>
        </p:nvSpPr>
        <p:spPr/>
        <p:txBody>
          <a:bodyPr/>
          <a:lstStyle/>
          <a:p>
            <a:fld id="{5CD75E25-C711-4609-97D9-E411103DA8F7}" type="slidenum">
              <a:rPr lang="ja-JP" altLang="en-US" smtClean="0"/>
              <a:pPr/>
              <a:t>12</a:t>
            </a:fld>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lvl="0"/>
            <a:r>
              <a:rPr kumimoji="1" lang="ja-JP" altLang="ja-JP" sz="1200" kern="1200" dirty="0" smtClean="0">
                <a:solidFill>
                  <a:schemeClr val="tx1"/>
                </a:solidFill>
                <a:latin typeface="+mn-lt"/>
                <a:ea typeface="+mn-ea"/>
                <a:cs typeface="ＭＳ Ｐゴシック" charset="-128"/>
              </a:rPr>
              <a:t>実際</a:t>
            </a:r>
            <a:r>
              <a:rPr kumimoji="1" lang="ja-JP" altLang="en-US" sz="1200" kern="1200" dirty="0" smtClean="0">
                <a:solidFill>
                  <a:schemeClr val="tx1"/>
                </a:solidFill>
                <a:latin typeface="+mn-lt"/>
                <a:ea typeface="+mn-ea"/>
                <a:cs typeface="ＭＳ Ｐゴシック" charset="-128"/>
              </a:rPr>
              <a:t>、</a:t>
            </a:r>
            <a:r>
              <a:rPr kumimoji="1" lang="ja-JP" altLang="ja-JP" sz="1200" kern="1200" dirty="0" smtClean="0">
                <a:solidFill>
                  <a:schemeClr val="tx1"/>
                </a:solidFill>
                <a:latin typeface="+mn-lt"/>
                <a:ea typeface="+mn-ea"/>
                <a:cs typeface="ＭＳ Ｐゴシック" charset="-128"/>
              </a:rPr>
              <a:t>一連のサイクルを繰り返し、</a:t>
            </a:r>
            <a:r>
              <a:rPr kumimoji="1" lang="en-US" altLang="ja-JP" sz="1200" kern="1200" dirty="0" smtClean="0">
                <a:solidFill>
                  <a:schemeClr val="tx1"/>
                </a:solidFill>
                <a:latin typeface="+mn-lt"/>
                <a:ea typeface="+mn-ea"/>
                <a:cs typeface="ＭＳ Ｐゴシック" charset="-128"/>
              </a:rPr>
              <a:t>SMT</a:t>
            </a:r>
            <a:r>
              <a:rPr kumimoji="1" lang="ja-JP" altLang="ja-JP" sz="1200" kern="1200" dirty="0" smtClean="0">
                <a:solidFill>
                  <a:schemeClr val="tx1"/>
                </a:solidFill>
                <a:latin typeface="+mn-lt"/>
                <a:ea typeface="+mn-ea"/>
                <a:cs typeface="ＭＳ Ｐゴシック" charset="-128"/>
              </a:rPr>
              <a:t>をした</a:t>
            </a:r>
            <a:r>
              <a:rPr kumimoji="1" lang="en-US" altLang="ja-JP" sz="1200" kern="1200" dirty="0" smtClean="0">
                <a:solidFill>
                  <a:schemeClr val="tx1"/>
                </a:solidFill>
                <a:latin typeface="+mn-lt"/>
                <a:ea typeface="+mn-ea"/>
                <a:cs typeface="ＭＳ Ｐゴシック" charset="-128"/>
              </a:rPr>
              <a:t>DAE2</a:t>
            </a:r>
            <a:r>
              <a:rPr kumimoji="1" lang="ja-JP" altLang="ja-JP" sz="1200" kern="1200" dirty="0" smtClean="0">
                <a:solidFill>
                  <a:schemeClr val="tx1"/>
                </a:solidFill>
                <a:latin typeface="+mn-lt"/>
                <a:ea typeface="+mn-ea"/>
                <a:cs typeface="ＭＳ Ｐゴシック" charset="-128"/>
              </a:rPr>
              <a:t>分子の軌跡を重ね書き</a:t>
            </a:r>
            <a:r>
              <a:rPr kumimoji="1" lang="ja-JP" altLang="en-US" sz="1200" kern="1200" dirty="0" smtClean="0">
                <a:solidFill>
                  <a:schemeClr val="tx1"/>
                </a:solidFill>
                <a:latin typeface="+mn-lt"/>
                <a:ea typeface="+mn-ea"/>
                <a:cs typeface="ＭＳ Ｐゴシック" charset="-128"/>
              </a:rPr>
              <a:t>をすると、このように</a:t>
            </a:r>
            <a:r>
              <a:rPr kumimoji="1" lang="en-US" altLang="ja-JP" sz="1200" kern="1200" dirty="0" smtClean="0">
                <a:solidFill>
                  <a:schemeClr val="tx1"/>
                </a:solidFill>
                <a:latin typeface="+mn-lt"/>
                <a:ea typeface="+mn-ea"/>
                <a:cs typeface="ＭＳ Ｐゴシック" charset="-128"/>
              </a:rPr>
              <a:t>UV</a:t>
            </a:r>
            <a:r>
              <a:rPr kumimoji="1" lang="ja-JP" altLang="ja-JP" sz="1200" kern="1200" dirty="0" smtClean="0">
                <a:solidFill>
                  <a:schemeClr val="tx1"/>
                </a:solidFill>
                <a:latin typeface="+mn-lt"/>
                <a:ea typeface="+mn-ea"/>
                <a:cs typeface="ＭＳ Ｐゴシック" charset="-128"/>
              </a:rPr>
              <a:t>光照射回数が増えるごとに</a:t>
            </a:r>
            <a:r>
              <a:rPr kumimoji="1" lang="en-US" altLang="ja-JP" sz="1200" kern="1200" dirty="0" smtClean="0">
                <a:solidFill>
                  <a:schemeClr val="tx1"/>
                </a:solidFill>
                <a:latin typeface="+mn-lt"/>
                <a:ea typeface="+mn-ea"/>
                <a:cs typeface="ＭＳ Ｐゴシック" charset="-128"/>
              </a:rPr>
              <a:t>DAE2</a:t>
            </a:r>
            <a:r>
              <a:rPr kumimoji="1" lang="ja-JP" altLang="ja-JP" sz="1200" kern="1200" dirty="0" smtClean="0">
                <a:solidFill>
                  <a:schemeClr val="tx1"/>
                </a:solidFill>
                <a:latin typeface="+mn-lt"/>
                <a:ea typeface="+mn-ea"/>
                <a:cs typeface="ＭＳ Ｐゴシック" charset="-128"/>
              </a:rPr>
              <a:t>の軌跡が多くなっているのが分</a:t>
            </a:r>
            <a:r>
              <a:rPr kumimoji="1" lang="ja-JP" altLang="en-US" sz="1200" kern="1200" dirty="0" smtClean="0">
                <a:solidFill>
                  <a:schemeClr val="tx1"/>
                </a:solidFill>
                <a:latin typeface="+mn-lt"/>
                <a:ea typeface="+mn-ea"/>
                <a:cs typeface="ＭＳ Ｐゴシック" charset="-128"/>
              </a:rPr>
              <a:t>かります。しかし</a:t>
            </a:r>
            <a:r>
              <a:rPr kumimoji="1" lang="ja-JP" altLang="ja-JP" sz="1200" kern="1200" dirty="0" smtClean="0">
                <a:solidFill>
                  <a:schemeClr val="tx1"/>
                </a:solidFill>
                <a:latin typeface="+mn-lt"/>
                <a:ea typeface="+mn-ea"/>
                <a:cs typeface="ＭＳ Ｐゴシック" charset="-128"/>
              </a:rPr>
              <a:t>蛍光スイッチングを用いても、</a:t>
            </a:r>
            <a:r>
              <a:rPr kumimoji="1" lang="en-US" altLang="ja-JP" sz="1200" kern="1200" dirty="0" smtClean="0">
                <a:solidFill>
                  <a:schemeClr val="tx1"/>
                </a:solidFill>
                <a:latin typeface="+mn-lt"/>
                <a:ea typeface="+mn-ea"/>
                <a:cs typeface="ＭＳ Ｐゴシック" charset="-128"/>
              </a:rPr>
              <a:t>UV</a:t>
            </a:r>
            <a:r>
              <a:rPr kumimoji="1" lang="ja-JP" altLang="ja-JP" sz="1200" kern="1200" dirty="0" smtClean="0">
                <a:solidFill>
                  <a:schemeClr val="tx1"/>
                </a:solidFill>
                <a:latin typeface="+mn-lt"/>
                <a:ea typeface="+mn-ea"/>
                <a:cs typeface="ＭＳ Ｐゴシック" charset="-128"/>
              </a:rPr>
              <a:t>光強度が高いと分子同士が重なってしまい、逆に弱いとスイッチングされる分子が少なく測定に時間がかかって</a:t>
            </a:r>
            <a:r>
              <a:rPr kumimoji="1" lang="ja-JP" altLang="en-US" sz="1200" kern="1200" dirty="0" smtClean="0">
                <a:solidFill>
                  <a:schemeClr val="tx1"/>
                </a:solidFill>
                <a:latin typeface="+mn-lt"/>
                <a:ea typeface="+mn-ea"/>
                <a:cs typeface="ＭＳ Ｐゴシック" charset="-128"/>
              </a:rPr>
              <a:t>しまいます。</a:t>
            </a:r>
            <a:r>
              <a:rPr kumimoji="1" lang="ja-JP" altLang="ja-JP" sz="1200" kern="1200" dirty="0" smtClean="0">
                <a:solidFill>
                  <a:schemeClr val="tx1"/>
                </a:solidFill>
                <a:latin typeface="+mn-lt"/>
                <a:ea typeface="+mn-ea"/>
                <a:cs typeface="ＭＳ Ｐゴシック" charset="-128"/>
              </a:rPr>
              <a:t>そこで</a:t>
            </a:r>
            <a:r>
              <a:rPr kumimoji="1" lang="en-US" altLang="ja-JP" sz="1200" kern="1200" dirty="0" smtClean="0">
                <a:solidFill>
                  <a:schemeClr val="tx1"/>
                </a:solidFill>
                <a:latin typeface="+mn-lt"/>
                <a:ea typeface="+mn-ea"/>
                <a:cs typeface="ＭＳ Ｐゴシック" charset="-128"/>
              </a:rPr>
              <a:t>UV</a:t>
            </a:r>
            <a:r>
              <a:rPr kumimoji="1" lang="ja-JP" altLang="ja-JP" sz="1200" kern="1200" dirty="0" smtClean="0">
                <a:solidFill>
                  <a:schemeClr val="tx1"/>
                </a:solidFill>
                <a:latin typeface="+mn-lt"/>
                <a:ea typeface="+mn-ea"/>
                <a:cs typeface="ＭＳ Ｐゴシック" charset="-128"/>
              </a:rPr>
              <a:t>光強度を最適化する必要性が生まれます。  </a:t>
            </a:r>
            <a:endParaRPr kumimoji="1" lang="ja-JP" altLang="ja-JP" sz="1200" kern="1200" dirty="0">
              <a:solidFill>
                <a:schemeClr val="tx1"/>
              </a:solidFill>
              <a:latin typeface="+mn-lt"/>
              <a:ea typeface="+mn-ea"/>
              <a:cs typeface="ＭＳ Ｐゴシック" charset="-128"/>
            </a:endParaRPr>
          </a:p>
        </p:txBody>
      </p:sp>
      <p:sp>
        <p:nvSpPr>
          <p:cNvPr id="4" name="スライド番号プレースホルダ 3"/>
          <p:cNvSpPr>
            <a:spLocks noGrp="1"/>
          </p:cNvSpPr>
          <p:nvPr>
            <p:ph type="sldNum" sz="quarter" idx="10"/>
          </p:nvPr>
        </p:nvSpPr>
        <p:spPr/>
        <p:txBody>
          <a:bodyPr/>
          <a:lstStyle/>
          <a:p>
            <a:fld id="{5CD75E25-C711-4609-97D9-E411103DA8F7}" type="slidenum">
              <a:rPr lang="ja-JP" altLang="en-US" smtClean="0"/>
              <a:pPr/>
              <a:t>13</a:t>
            </a:fld>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こちらは</a:t>
            </a:r>
            <a:r>
              <a:rPr kumimoji="1" lang="en-US" altLang="ja-JP" dirty="0" smtClean="0"/>
              <a:t>4</a:t>
            </a:r>
            <a:r>
              <a:rPr kumimoji="1" lang="ja-JP" altLang="en-US" dirty="0" smtClean="0"/>
              <a:t>種類のＵＶ光強度について、一連のサイクルを繰り返し、</a:t>
            </a:r>
            <a:r>
              <a:rPr kumimoji="1" lang="en-US" altLang="ja-JP" dirty="0" smtClean="0"/>
              <a:t>DAE2</a:t>
            </a:r>
            <a:r>
              <a:rPr kumimoji="1" lang="ja-JP" altLang="en-US" dirty="0" smtClean="0"/>
              <a:t>の軌跡を重ね書きした結果です。最も</a:t>
            </a:r>
            <a:r>
              <a:rPr kumimoji="1" lang="en-US" altLang="ja-JP" dirty="0" smtClean="0"/>
              <a:t>DAE2</a:t>
            </a:r>
            <a:r>
              <a:rPr kumimoji="1" lang="ja-JP" altLang="en-US" dirty="0" smtClean="0"/>
              <a:t>の軌跡で埋めることが出来た</a:t>
            </a:r>
            <a:r>
              <a:rPr kumimoji="1" lang="en-US" altLang="ja-JP" dirty="0" smtClean="0"/>
              <a:t>2μW</a:t>
            </a:r>
            <a:r>
              <a:rPr kumimoji="1" lang="ja-JP" altLang="en-US" dirty="0" smtClean="0"/>
              <a:t>を最適な</a:t>
            </a:r>
            <a:r>
              <a:rPr kumimoji="1" lang="en-US" altLang="ja-JP" dirty="0" smtClean="0"/>
              <a:t>UV</a:t>
            </a:r>
            <a:r>
              <a:rPr kumimoji="1" lang="ja-JP" altLang="en-US" dirty="0" smtClean="0"/>
              <a:t>光強度と決定しました。しかしそれでもなお</a:t>
            </a:r>
            <a:r>
              <a:rPr kumimoji="1" lang="en-US" altLang="ja-JP" dirty="0" smtClean="0"/>
              <a:t>SMT</a:t>
            </a:r>
            <a:r>
              <a:rPr kumimoji="1" lang="ja-JP" altLang="en-US" dirty="0" smtClean="0"/>
              <a:t>分子数が少なく、これでは不均一性の評価をすることはできません。</a:t>
            </a:r>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5CD75E25-C711-4609-97D9-E411103DA8F7}" type="slidenum">
              <a:rPr lang="ja-JP" altLang="en-US" smtClean="0"/>
              <a:pPr/>
              <a:t>14</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発表の内容なこのようになります。まず単一分子計測とそれに用いられる顕微鏡について説明します。続きまして私が用いている</a:t>
            </a:r>
            <a:r>
              <a:rPr lang="en-US" altLang="ja-JP" dirty="0" smtClean="0"/>
              <a:t>Wide-field</a:t>
            </a:r>
            <a:r>
              <a:rPr lang="ja-JP" altLang="en-US" dirty="0" smtClean="0"/>
              <a:t>顕微鏡の応用例を２つ紹介した後、私の研究の紹介をし、最後にまとめを述べさせていただきます。</a:t>
            </a:r>
          </a:p>
          <a:p>
            <a:endParaRPr kumimoji="1" lang="ja-JP" altLang="en-US" dirty="0"/>
          </a:p>
        </p:txBody>
      </p:sp>
      <p:sp>
        <p:nvSpPr>
          <p:cNvPr id="4" name="スライド番号プレースホルダ 3"/>
          <p:cNvSpPr>
            <a:spLocks noGrp="1"/>
          </p:cNvSpPr>
          <p:nvPr>
            <p:ph type="sldNum" sz="quarter" idx="10"/>
          </p:nvPr>
        </p:nvSpPr>
        <p:spPr/>
        <p:txBody>
          <a:bodyPr/>
          <a:lstStyle/>
          <a:p>
            <a:fld id="{5CD75E25-C711-4609-97D9-E411103DA8F7}" type="slidenum">
              <a:rPr lang="ja-JP" altLang="en-US" smtClean="0"/>
              <a:pPr/>
              <a:t>2</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pPr eaLnBrk="1" hangingPunct="1"/>
            <a:r>
              <a:rPr lang="ja-JP" altLang="en-US" dirty="0" smtClean="0">
                <a:ea typeface="ＭＳ Ｐ明朝" pitchFamily="18" charset="-128"/>
              </a:rPr>
              <a:t>最初に単一分子計測について、その意義と特徴を簡単に説明したいと思います。</a:t>
            </a:r>
            <a:r>
              <a:rPr lang="ja-JP" altLang="ja-JP" dirty="0" smtClean="0">
                <a:latin typeface="Century" pitchFamily="18" charset="0"/>
                <a:ea typeface="ＭＳ 明朝" pitchFamily="17" charset="-128"/>
              </a:rPr>
              <a:t>はじめに</a:t>
            </a:r>
            <a:r>
              <a:rPr lang="ja-JP" altLang="en-US" dirty="0" smtClean="0">
                <a:latin typeface="Century" pitchFamily="18" charset="0"/>
                <a:ea typeface="ＭＳ 明朝" pitchFamily="17" charset="-128"/>
              </a:rPr>
              <a:t>個々の分子とその周囲の</a:t>
            </a:r>
            <a:r>
              <a:rPr lang="ja-JP" altLang="ja-JP" dirty="0" smtClean="0">
                <a:latin typeface="Century" pitchFamily="18" charset="0"/>
                <a:ea typeface="ＭＳ 明朝" pitchFamily="17" charset="-128"/>
              </a:rPr>
              <a:t>微小な領域について考えます。例として、ここでは固体のポリマーを挙げます。マクロな視点で見ると均一なように見え</a:t>
            </a:r>
            <a:r>
              <a:rPr lang="ja-JP" altLang="en-US" dirty="0" smtClean="0">
                <a:latin typeface="Century" pitchFamily="18" charset="0"/>
                <a:ea typeface="ＭＳ 明朝" pitchFamily="17" charset="-128"/>
              </a:rPr>
              <a:t>るポリマーですが、</a:t>
            </a:r>
            <a:r>
              <a:rPr lang="ja-JP" altLang="en-US" dirty="0" smtClean="0"/>
              <a:t>ナノスケールでは場所によって密度や、粘性、誘電率、自由体積分布など</a:t>
            </a:r>
            <a:r>
              <a:rPr lang="ja-JP" altLang="en-US" dirty="0" smtClean="0">
                <a:latin typeface="Century" pitchFamily="18" charset="0"/>
                <a:ea typeface="ＭＳ 明朝" pitchFamily="17" charset="-128"/>
              </a:rPr>
              <a:t>に差があります</a:t>
            </a:r>
            <a:r>
              <a:rPr lang="ja-JP" altLang="ja-JP" dirty="0" smtClean="0">
                <a:latin typeface="Century" pitchFamily="18" charset="0"/>
                <a:ea typeface="ＭＳ 明朝" pitchFamily="17" charset="-128"/>
              </a:rPr>
              <a:t>。この</a:t>
            </a:r>
            <a:r>
              <a:rPr lang="ja-JP" altLang="en-US" dirty="0" smtClean="0">
                <a:latin typeface="Century" pitchFamily="18" charset="0"/>
                <a:ea typeface="ＭＳ 明朝" pitchFamily="17" charset="-128"/>
              </a:rPr>
              <a:t>時ゲスト分子の</a:t>
            </a:r>
            <a:r>
              <a:rPr lang="ja-JP" altLang="ja-JP" dirty="0" smtClean="0">
                <a:latin typeface="Century" pitchFamily="18" charset="0"/>
                <a:ea typeface="ＭＳ 明朝" pitchFamily="17" charset="-128"/>
              </a:rPr>
              <a:t>電子状態</a:t>
            </a:r>
            <a:r>
              <a:rPr lang="ja-JP" altLang="en-US" dirty="0" smtClean="0">
                <a:latin typeface="Century" pitchFamily="18" charset="0"/>
                <a:ea typeface="ＭＳ 明朝" pitchFamily="17" charset="-128"/>
              </a:rPr>
              <a:t>も</a:t>
            </a:r>
            <a:r>
              <a:rPr lang="ja-JP" altLang="ja-JP" dirty="0" smtClean="0">
                <a:latin typeface="Century" pitchFamily="18" charset="0"/>
                <a:ea typeface="ＭＳ 明朝" pitchFamily="17" charset="-128"/>
              </a:rPr>
              <a:t>それぞれ異なるので、蛍光スペクトルや蛍光寿命など</a:t>
            </a:r>
            <a:r>
              <a:rPr lang="ja-JP" altLang="en-US" dirty="0" smtClean="0">
                <a:latin typeface="Century" pitchFamily="18" charset="0"/>
                <a:ea typeface="ＭＳ 明朝" pitchFamily="17" charset="-128"/>
              </a:rPr>
              <a:t>は分子ごとに</a:t>
            </a:r>
            <a:r>
              <a:rPr lang="ja-JP" altLang="ja-JP" dirty="0" smtClean="0">
                <a:latin typeface="Century" pitchFamily="18" charset="0"/>
                <a:ea typeface="ＭＳ 明朝" pitchFamily="17" charset="-128"/>
              </a:rPr>
              <a:t>異な</a:t>
            </a:r>
            <a:r>
              <a:rPr lang="ja-JP" altLang="en-US" dirty="0" smtClean="0">
                <a:latin typeface="Century" pitchFamily="18" charset="0"/>
                <a:ea typeface="ＭＳ 明朝" pitchFamily="17" charset="-128"/>
              </a:rPr>
              <a:t>ると考えられます</a:t>
            </a:r>
            <a:r>
              <a:rPr lang="ja-JP" altLang="ja-JP" dirty="0" smtClean="0">
                <a:latin typeface="Century" pitchFamily="18" charset="0"/>
                <a:ea typeface="ＭＳ 明朝" pitchFamily="17" charset="-128"/>
              </a:rPr>
              <a:t>。</a:t>
            </a:r>
            <a:r>
              <a:rPr lang="ja-JP" altLang="en-US" dirty="0" smtClean="0">
                <a:ea typeface="ＭＳ Ｐ明朝" pitchFamily="18" charset="-128"/>
              </a:rPr>
              <a:t>蛍光スペクトルを測定する場合、右の図のように通常のマクロスケールでは多数の分子の平均値が結果として得られますが、単一分子計測では一分子ずつのスペクトルを測定するので、取り囲む環境の違いを反映した、それぞれの分子</a:t>
            </a:r>
            <a:r>
              <a:rPr lang="ja-JP" altLang="ja-JP" dirty="0" smtClean="0">
                <a:latin typeface="Century" pitchFamily="18" charset="0"/>
                <a:ea typeface="ＭＳ 明朝" pitchFamily="17" charset="-128"/>
              </a:rPr>
              <a:t>固有の値</a:t>
            </a:r>
            <a:r>
              <a:rPr lang="ja-JP" altLang="en-US" dirty="0" smtClean="0">
                <a:latin typeface="Century" pitchFamily="18" charset="0"/>
                <a:ea typeface="ＭＳ 明朝" pitchFamily="17" charset="-128"/>
              </a:rPr>
              <a:t>が得ら</a:t>
            </a:r>
            <a:r>
              <a:rPr lang="ja-JP" altLang="en-US" dirty="0" smtClean="0">
                <a:ea typeface="ＭＳ Ｐ明朝" pitchFamily="18" charset="-128"/>
              </a:rPr>
              <a:t>れます。またゲスト</a:t>
            </a:r>
            <a:r>
              <a:rPr lang="ja-JP" altLang="ja-JP" dirty="0" smtClean="0">
                <a:latin typeface="Century" pitchFamily="18" charset="0"/>
                <a:ea typeface="ＭＳ 明朝" pitchFamily="17" charset="-128"/>
              </a:rPr>
              <a:t>分子の</a:t>
            </a:r>
            <a:r>
              <a:rPr lang="ja-JP" altLang="en-US" dirty="0" smtClean="0">
                <a:latin typeface="Century" pitchFamily="18" charset="0"/>
                <a:ea typeface="ＭＳ 明朝" pitchFamily="17" charset="-128"/>
              </a:rPr>
              <a:t>拡散挙動について、</a:t>
            </a:r>
            <a:r>
              <a:rPr lang="ja-JP" altLang="ja-JP" dirty="0" smtClean="0">
                <a:latin typeface="Century" pitchFamily="18" charset="0"/>
                <a:ea typeface="ＭＳ 明朝" pitchFamily="17" charset="-128"/>
              </a:rPr>
              <a:t>周りの粘性や構造が不均一だと拡散係数はその分子の位置に依存します。</a:t>
            </a:r>
            <a:r>
              <a:rPr lang="ja-JP" altLang="en-US" dirty="0" smtClean="0">
                <a:ea typeface="ＭＳ Ｐ明朝" pitchFamily="18" charset="-128"/>
              </a:rPr>
              <a:t>よって一分子ごとに拡散挙動を調べることで下の図のような、ポリマーのミクロな構造を反映した結果が得られます。このように単分子計測では集団系とは異なり観測対象が一分子であるというのが最大の特徴であり、アンサンブルの測定では知り得なかった情報を得ることが出来ます。</a:t>
            </a:r>
            <a:endParaRPr kumimoji="1" lang="ja-JP" altLang="en-US" dirty="0"/>
          </a:p>
        </p:txBody>
      </p:sp>
      <p:sp>
        <p:nvSpPr>
          <p:cNvPr id="4" name="スライド番号プレースホルダ 3"/>
          <p:cNvSpPr>
            <a:spLocks noGrp="1"/>
          </p:cNvSpPr>
          <p:nvPr>
            <p:ph type="sldNum" sz="quarter" idx="10"/>
          </p:nvPr>
        </p:nvSpPr>
        <p:spPr/>
        <p:txBody>
          <a:bodyPr/>
          <a:lstStyle/>
          <a:p>
            <a:fld id="{5CD75E25-C711-4609-97D9-E411103DA8F7}" type="slidenum">
              <a:rPr lang="ja-JP" altLang="en-US" smtClean="0"/>
              <a:pPr/>
              <a:t>3</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次に顕微鏡について紹介します。単一分子測定で用いられる顕微鏡にはサンプルに平行光を入射する広視野顕微鏡とサンプル上で集光させる共焦点顕微鏡があります。広視野顕微鏡ではレーザー光が照射されている範囲が広いために画像取得にかかる時間は短いですがその分</a:t>
            </a:r>
            <a:r>
              <a:rPr kumimoji="1" lang="en-US" altLang="ja-JP" dirty="0" smtClean="0"/>
              <a:t>Z</a:t>
            </a:r>
            <a:r>
              <a:rPr kumimoji="1" lang="ja-JP" altLang="en-US" dirty="0" smtClean="0"/>
              <a:t>軸方向への空間分解能は悪く、逆に共焦点顕微鏡では、照射範囲が狭いために画像取得に時間がかかってしまいますが、</a:t>
            </a:r>
            <a:r>
              <a:rPr kumimoji="1" lang="en-US" altLang="ja-JP" dirty="0" smtClean="0"/>
              <a:t>Z</a:t>
            </a:r>
            <a:r>
              <a:rPr kumimoji="1" lang="ja-JP" altLang="en-US" dirty="0" smtClean="0"/>
              <a:t>軸方向への分解能が良いです。うち私が普段用いている広視野顕微鏡についてその使用例を２つ紹介します。</a:t>
            </a:r>
            <a:endParaRPr kumimoji="1" lang="ja-JP" altLang="en-US" dirty="0"/>
          </a:p>
        </p:txBody>
      </p:sp>
      <p:sp>
        <p:nvSpPr>
          <p:cNvPr id="4" name="スライド番号プレースホルダ 3"/>
          <p:cNvSpPr>
            <a:spLocks noGrp="1"/>
          </p:cNvSpPr>
          <p:nvPr>
            <p:ph type="sldNum" sz="quarter" idx="10"/>
          </p:nvPr>
        </p:nvSpPr>
        <p:spPr/>
        <p:txBody>
          <a:bodyPr/>
          <a:lstStyle/>
          <a:p>
            <a:fld id="{5CD75E25-C711-4609-97D9-E411103DA8F7}" type="slidenum">
              <a:rPr lang="ja-JP" altLang="en-US" smtClean="0"/>
              <a:pPr/>
              <a:t>4</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一つ目は超解像への応用です。</a:t>
            </a:r>
            <a:r>
              <a:rPr lang="ja-JP" altLang="en-US" dirty="0" smtClean="0"/>
              <a:t>近年、様々な超解像イメージング法が提案され、光学顕微鏡の限界を超えたイメージングが可能になると、精力的に研究されています。一般の光学顕微鏡の空間分解能は光の回折限界によって、最高性能の対物レンズを用いても可視光の波長の半分程度、約</a:t>
            </a:r>
            <a:r>
              <a:rPr lang="en-US" altLang="ja-JP" dirty="0" smtClean="0"/>
              <a:t>200nm</a:t>
            </a:r>
            <a:r>
              <a:rPr lang="ja-JP" altLang="en-US" dirty="0" smtClean="0"/>
              <a:t>となっています。ここで回折限界とは光の性質の一つで、光が無限に小さく絞れるわけではなく、それ以上絞ることのできない限界があることを言います。超解像顕微鏡とはこの回折限界を突破し数</a:t>
            </a:r>
            <a:r>
              <a:rPr lang="en-US" altLang="ja-JP" dirty="0" smtClean="0"/>
              <a:t>nm</a:t>
            </a:r>
            <a:r>
              <a:rPr lang="ja-JP" altLang="en-US" dirty="0" smtClean="0"/>
              <a:t>から数十</a:t>
            </a:r>
            <a:r>
              <a:rPr lang="en-US" altLang="ja-JP" dirty="0" smtClean="0"/>
              <a:t>nm</a:t>
            </a:r>
            <a:r>
              <a:rPr lang="ja-JP" altLang="en-US" dirty="0" err="1" smtClean="0"/>
              <a:t>にまで</a:t>
            </a:r>
            <a:r>
              <a:rPr lang="ja-JP" altLang="en-US" dirty="0" smtClean="0"/>
              <a:t>空間分解能を高めた顕微鏡のことです。幾つかの方法はありますが、今回は今後私が実験を計画しているフォトスイッチ可能な蛍光分子を用いた</a:t>
            </a:r>
            <a:r>
              <a:rPr lang="en-US" altLang="ja-JP" dirty="0" smtClean="0"/>
              <a:t>PALM</a:t>
            </a:r>
            <a:r>
              <a:rPr lang="ja-JP" altLang="en-US" dirty="0" smtClean="0"/>
              <a:t>と呼ばれる手法について紹介します。</a:t>
            </a:r>
          </a:p>
          <a:p>
            <a:endParaRPr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5CD75E25-C711-4609-97D9-E411103DA8F7}" type="slidenum">
              <a:rPr lang="ja-JP" altLang="en-US" smtClean="0"/>
              <a:pPr/>
              <a:t>5</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これには波長の異なる光で蛍光性のオン／オフを切り替えられる分子を蛍光修飾に用います。まずこちらの図のように、ホスト物質全体に蛍光分子を分布させます。これを通常の光学顕微鏡で見ようとすると、回折限界により各分子の蛍光像はこのように広がってしまい高精度で位置を決定することはできません。そこで、いったんすべての分子をオフにしてから小さい範囲にオンビームをあて、少数の分子を蛍光オン状態にします。オン状態の分子は別の波長の光で励起され蛍光を発します。この時周りの分子は蛍光を発しないため蛍光像が重なることはなく、蛍光を発している分子の位置を正確に求めることができます。再びすべての分子をオフにした後、今度は別の部分を励起してその分子の位置を求めます。同様の操作を繰り返していくと最終的に全ての蛍光分子の分布が分かり、高い精度でホスト物質の構造を知ることができます。</a:t>
            </a:r>
            <a:r>
              <a:rPr lang="en-US" altLang="ja-JP" dirty="0" smtClean="0"/>
              <a:t>PALM</a:t>
            </a:r>
            <a:r>
              <a:rPr lang="ja-JP" altLang="en-US" dirty="0" smtClean="0"/>
              <a:t>は細胞の観察などに用いられ、現在では数</a:t>
            </a:r>
            <a:r>
              <a:rPr lang="en-US" altLang="ja-JP" dirty="0" smtClean="0"/>
              <a:t>nm</a:t>
            </a:r>
            <a:r>
              <a:rPr lang="ja-JP" altLang="en-US" dirty="0" smtClean="0"/>
              <a:t>ほどの分解能が実現されています。</a:t>
            </a:r>
            <a:endParaRPr lang="en-US" altLang="ja-JP" dirty="0" smtClean="0"/>
          </a:p>
          <a:p>
            <a:endParaRPr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5CD75E25-C711-4609-97D9-E411103DA8F7}" type="slidenum">
              <a:rPr lang="ja-JP" altLang="en-US" smtClean="0"/>
              <a:pPr/>
              <a:t>6</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次の広視野顕微鏡の使用例として私が行っている単一分子追跡、以下</a:t>
            </a:r>
            <a:r>
              <a:rPr kumimoji="1" lang="en-US" altLang="ja-JP" dirty="0" smtClean="0"/>
              <a:t>SMT</a:t>
            </a:r>
            <a:r>
              <a:rPr kumimoji="1" lang="ja-JP" altLang="en-US" dirty="0" smtClean="0"/>
              <a:t>についてご紹介いたします。</a:t>
            </a:r>
            <a:r>
              <a:rPr kumimoji="1" lang="en-US" altLang="ja-JP" dirty="0" smtClean="0"/>
              <a:t>SMT</a:t>
            </a:r>
            <a:r>
              <a:rPr kumimoji="1" lang="ja-JP" altLang="ja-JP" sz="1200" kern="1200" dirty="0" smtClean="0">
                <a:solidFill>
                  <a:schemeClr val="tx1"/>
                </a:solidFill>
                <a:latin typeface="+mn-lt"/>
                <a:ea typeface="+mn-ea"/>
                <a:cs typeface="ＭＳ Ｐゴシック" charset="-128"/>
              </a:rPr>
              <a:t>では一つ一つの分子の発する蛍光強度を</a:t>
            </a:r>
            <a:r>
              <a:rPr kumimoji="1" lang="en-US" altLang="ja-JP" sz="1200" kern="1200" dirty="0" smtClean="0">
                <a:solidFill>
                  <a:schemeClr val="tx1"/>
                </a:solidFill>
                <a:latin typeface="+mn-lt"/>
                <a:ea typeface="+mn-ea"/>
                <a:cs typeface="ＭＳ Ｐゴシック" charset="-128"/>
              </a:rPr>
              <a:t>2</a:t>
            </a:r>
            <a:r>
              <a:rPr kumimoji="1" lang="ja-JP" altLang="ja-JP" sz="1200" kern="1200" dirty="0" smtClean="0">
                <a:solidFill>
                  <a:schemeClr val="tx1"/>
                </a:solidFill>
                <a:latin typeface="+mn-lt"/>
                <a:ea typeface="+mn-ea"/>
                <a:cs typeface="ＭＳ Ｐゴシック" charset="-128"/>
              </a:rPr>
              <a:t>次元のガウス関数でフィッティングすることで、その重心の座標をもって分子の位置を決定出来ます。この手法を用いてフレームごとに分子の位置を決定することで各蛍光分子の動きを数ｎｍ程度の精度で追いかけることができます。 </a:t>
            </a:r>
          </a:p>
          <a:p>
            <a:endParaRPr kumimoji="1" lang="ja-JP" altLang="en-US" dirty="0"/>
          </a:p>
        </p:txBody>
      </p:sp>
      <p:sp>
        <p:nvSpPr>
          <p:cNvPr id="4" name="スライド番号プレースホルダ 3"/>
          <p:cNvSpPr>
            <a:spLocks noGrp="1"/>
          </p:cNvSpPr>
          <p:nvPr>
            <p:ph type="sldNum" sz="quarter" idx="10"/>
          </p:nvPr>
        </p:nvSpPr>
        <p:spPr/>
        <p:txBody>
          <a:bodyPr/>
          <a:lstStyle/>
          <a:p>
            <a:fld id="{5CD75E25-C711-4609-97D9-E411103DA8F7}" type="slidenum">
              <a:rPr lang="ja-JP" altLang="en-US" smtClean="0"/>
              <a:pPr/>
              <a:t>7</a:t>
            </a:fld>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この</a:t>
            </a:r>
            <a:r>
              <a:rPr kumimoji="1" lang="en-US" altLang="ja-JP" dirty="0" smtClean="0"/>
              <a:t>SMT</a:t>
            </a:r>
            <a:r>
              <a:rPr kumimoji="1" lang="ja-JP" altLang="en-US" dirty="0" smtClean="0"/>
              <a:t>を用いた私の研究をご紹介させていただきます。</a:t>
            </a:r>
            <a:endParaRPr kumimoji="1" lang="ja-JP" altLang="en-US" dirty="0"/>
          </a:p>
        </p:txBody>
      </p:sp>
      <p:sp>
        <p:nvSpPr>
          <p:cNvPr id="4" name="スライド番号プレースホルダ 3"/>
          <p:cNvSpPr>
            <a:spLocks noGrp="1"/>
          </p:cNvSpPr>
          <p:nvPr>
            <p:ph type="sldNum" sz="quarter" idx="10"/>
          </p:nvPr>
        </p:nvSpPr>
        <p:spPr/>
        <p:txBody>
          <a:bodyPr/>
          <a:lstStyle/>
          <a:p>
            <a:fld id="{5CD75E25-C711-4609-97D9-E411103DA8F7}" type="slidenum">
              <a:rPr lang="ja-JP" altLang="en-US" smtClean="0"/>
              <a:pPr/>
              <a:t>8</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1"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kumimoji="1" lang="ja-JP" altLang="ja-JP" sz="1200" kern="1200" dirty="0" smtClean="0">
                <a:solidFill>
                  <a:schemeClr val="tx1"/>
                </a:solidFill>
                <a:latin typeface="+mn-lt"/>
                <a:ea typeface="+mn-ea"/>
                <a:cs typeface="ＭＳ Ｐゴシック" charset="-128"/>
              </a:rPr>
              <a:t>数ナノメートルから数百ナノメートルという長さをもった高分子鎖からなる高分子材料は、内部には密な領域と疎な領域が存在します。この不均一性は例えばフォトリソグラフィー工程において影響を及ぼす場合があり、ミクロな空間的不均一性を評価することは非常に重要なテーマです。そこで、私はナノレベルの不均一性を評価する方法として</a:t>
            </a:r>
            <a:r>
              <a:rPr kumimoji="1" lang="en-US" altLang="ja-JP" sz="1200" kern="1200" dirty="0" smtClean="0">
                <a:solidFill>
                  <a:schemeClr val="tx1"/>
                </a:solidFill>
                <a:latin typeface="+mn-lt"/>
                <a:ea typeface="+mn-ea"/>
                <a:cs typeface="ＭＳ Ｐゴシック" charset="-128"/>
              </a:rPr>
              <a:t>SMT</a:t>
            </a:r>
            <a:r>
              <a:rPr kumimoji="1" lang="ja-JP" altLang="ja-JP" sz="1200" kern="1200" dirty="0" smtClean="0">
                <a:solidFill>
                  <a:schemeClr val="tx1"/>
                </a:solidFill>
                <a:latin typeface="+mn-lt"/>
                <a:ea typeface="+mn-ea"/>
                <a:cs typeface="ＭＳ Ｐゴシック" charset="-128"/>
              </a:rPr>
              <a:t>を用いて測定を行ってきました。</a:t>
            </a:r>
            <a:endParaRPr kumimoji="1" lang="ja-JP" altLang="ja-JP" sz="1200" kern="1200" dirty="0">
              <a:solidFill>
                <a:schemeClr val="tx1"/>
              </a:solidFill>
              <a:latin typeface="+mn-lt"/>
              <a:ea typeface="+mn-ea"/>
              <a:cs typeface="ＭＳ Ｐゴシック" charset="-128"/>
            </a:endParaRPr>
          </a:p>
        </p:txBody>
      </p:sp>
      <p:sp>
        <p:nvSpPr>
          <p:cNvPr id="17412"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128"/>
              </a:defRPr>
            </a:lvl1pPr>
            <a:lvl2pPr marL="37931725" indent="-37474525">
              <a:defRPr kumimoji="1" sz="2400">
                <a:solidFill>
                  <a:schemeClr val="tx1"/>
                </a:solidFill>
                <a:latin typeface="Calibri" charset="0"/>
                <a:ea typeface="ＭＳ Ｐゴシック" charset="-128"/>
              </a:defRPr>
            </a:lvl2pPr>
            <a:lvl3pPr>
              <a:defRPr kumimoji="1" sz="2400">
                <a:solidFill>
                  <a:schemeClr val="tx1"/>
                </a:solidFill>
                <a:latin typeface="Calibri" charset="0"/>
                <a:ea typeface="ＭＳ Ｐゴシック" charset="-128"/>
              </a:defRPr>
            </a:lvl3pPr>
            <a:lvl4pPr>
              <a:defRPr kumimoji="1" sz="2400">
                <a:solidFill>
                  <a:schemeClr val="tx1"/>
                </a:solidFill>
                <a:latin typeface="Calibri" charset="0"/>
                <a:ea typeface="ＭＳ Ｐゴシック" charset="-128"/>
              </a:defRPr>
            </a:lvl4pPr>
            <a:lvl5pPr>
              <a:defRPr kumimoji="1" sz="2400">
                <a:solidFill>
                  <a:schemeClr val="tx1"/>
                </a:solidFill>
                <a:latin typeface="Calibri" charset="0"/>
                <a:ea typeface="ＭＳ Ｐゴシック" charset="-128"/>
              </a:defRPr>
            </a:lvl5pPr>
            <a:lvl6pPr marL="457200" fontAlgn="base">
              <a:spcBef>
                <a:spcPct val="0"/>
              </a:spcBef>
              <a:spcAft>
                <a:spcPct val="0"/>
              </a:spcAft>
              <a:defRPr kumimoji="1" sz="2400">
                <a:solidFill>
                  <a:schemeClr val="tx1"/>
                </a:solidFill>
                <a:latin typeface="Calibri" charset="0"/>
                <a:ea typeface="ＭＳ Ｐゴシック" charset="-128"/>
              </a:defRPr>
            </a:lvl6pPr>
            <a:lvl7pPr marL="914400" fontAlgn="base">
              <a:spcBef>
                <a:spcPct val="0"/>
              </a:spcBef>
              <a:spcAft>
                <a:spcPct val="0"/>
              </a:spcAft>
              <a:defRPr kumimoji="1" sz="2400">
                <a:solidFill>
                  <a:schemeClr val="tx1"/>
                </a:solidFill>
                <a:latin typeface="Calibri" charset="0"/>
                <a:ea typeface="ＭＳ Ｐゴシック" charset="-128"/>
              </a:defRPr>
            </a:lvl7pPr>
            <a:lvl8pPr marL="1371600" fontAlgn="base">
              <a:spcBef>
                <a:spcPct val="0"/>
              </a:spcBef>
              <a:spcAft>
                <a:spcPct val="0"/>
              </a:spcAft>
              <a:defRPr kumimoji="1" sz="2400">
                <a:solidFill>
                  <a:schemeClr val="tx1"/>
                </a:solidFill>
                <a:latin typeface="Calibri" charset="0"/>
                <a:ea typeface="ＭＳ Ｐゴシック" charset="-128"/>
              </a:defRPr>
            </a:lvl8pPr>
            <a:lvl9pPr marL="1828800" fontAlgn="base">
              <a:spcBef>
                <a:spcPct val="0"/>
              </a:spcBef>
              <a:spcAft>
                <a:spcPct val="0"/>
              </a:spcAft>
              <a:defRPr kumimoji="1" sz="2400">
                <a:solidFill>
                  <a:schemeClr val="tx1"/>
                </a:solidFill>
                <a:latin typeface="Calibri" charset="0"/>
                <a:ea typeface="ＭＳ Ｐゴシック" charset="-128"/>
              </a:defRPr>
            </a:lvl9pPr>
          </a:lstStyle>
          <a:p>
            <a:fld id="{56C71855-3D0E-48EF-9502-60940FBFB96D}" type="slidenum">
              <a:rPr lang="ja-JP" altLang="en-US" sz="1200"/>
              <a:pPr/>
              <a:t>9</a:t>
            </a:fld>
            <a:endParaRPr lang="ja-JP"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フリーフォーム 6"/>
          <p:cNvSpPr>
            <a:spLocks/>
          </p:cNvSpPr>
          <p:nvPr/>
        </p:nvSpPr>
        <p:spPr bwMode="auto">
          <a:xfrm>
            <a:off x="0" y="0"/>
            <a:ext cx="9906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tint val="90000"/>
            </a:schemeClr>
          </a:solidFill>
          <a:ln w="9525" cap="flat" cmpd="sng" algn="ctr">
            <a:noFill/>
            <a:prstDash val="solid"/>
            <a:round/>
            <a:headEnd type="none" w="med" len="med"/>
            <a:tailEnd type="none" w="med" len="med"/>
          </a:ln>
          <a:effectLst>
            <a:outerShdw blurRad="254000" algn="tl" rotWithShape="0">
              <a:schemeClr val="accent3">
                <a:alpha val="30000"/>
              </a:schemeClr>
            </a:outerShdw>
          </a:effectLst>
        </p:spPr>
        <p:txBody>
          <a:bodyPr vert="horz" wrap="square" lIns="91440" tIns="45720" rIns="91440" bIns="45720" anchor="t" compatLnSpc="1"/>
          <a:lstStyle/>
          <a:p>
            <a:endParaRPr kumimoji="0" lang="ja-JP" altLang="en-US"/>
          </a:p>
        </p:txBody>
      </p:sp>
      <p:sp>
        <p:nvSpPr>
          <p:cNvPr id="8" name="正方形/長方形 7"/>
          <p:cNvSpPr/>
          <p:nvPr/>
        </p:nvSpPr>
        <p:spPr>
          <a:xfrm>
            <a:off x="0" y="0"/>
            <a:ext cx="9906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dirty="0"/>
          </a:p>
        </p:txBody>
      </p:sp>
      <p:grpSp>
        <p:nvGrpSpPr>
          <p:cNvPr id="2" name="グループ化 1"/>
          <p:cNvGrpSpPr>
            <a:grpSpLocks/>
          </p:cNvGrpSpPr>
          <p:nvPr/>
        </p:nvGrpSpPr>
        <p:grpSpPr bwMode="auto">
          <a:xfrm>
            <a:off x="386921" y="4143380"/>
            <a:ext cx="6887849" cy="71438"/>
            <a:chOff x="119" y="877"/>
            <a:chExt cx="5239" cy="71"/>
          </a:xfrm>
          <a:gradFill>
            <a:gsLst>
              <a:gs pos="0">
                <a:schemeClr val="accent1">
                  <a:alpha val="40000"/>
                </a:schemeClr>
              </a:gs>
              <a:gs pos="50000">
                <a:schemeClr val="accent1">
                  <a:alpha val="70000"/>
                </a:schemeClr>
              </a:gs>
              <a:gs pos="100000">
                <a:schemeClr val="accent1">
                  <a:alpha val="40000"/>
                </a:schemeClr>
              </a:gs>
            </a:gsLst>
            <a:lin ang="0" scaled="1"/>
          </a:gradFill>
        </p:grpSpPr>
        <p:sp>
          <p:nvSpPr>
            <p:cNvPr id="11" name="フリーフォーム 10"/>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フリーフォーム 11"/>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23" name="タイトル 22"/>
          <p:cNvSpPr>
            <a:spLocks noGrp="1"/>
          </p:cNvSpPr>
          <p:nvPr>
            <p:ph type="ctrTitle"/>
          </p:nvPr>
        </p:nvSpPr>
        <p:spPr>
          <a:xfrm>
            <a:off x="309530" y="2500306"/>
            <a:ext cx="6965205" cy="1512888"/>
          </a:xfrm>
        </p:spPr>
        <p:txBody>
          <a:bodyPr anchor="b"/>
          <a:lstStyle>
            <a:lvl1pPr fontAlgn="auto">
              <a:defRPr/>
            </a:lvl1pPr>
          </a:lstStyle>
          <a:p>
            <a:r>
              <a:rPr kumimoji="0" lang="ja-JP" altLang="en-US" smtClean="0"/>
              <a:t>マスタ タイトルの書式設定</a:t>
            </a:r>
            <a:endParaRPr kumimoji="0" lang="en-US"/>
          </a:p>
        </p:txBody>
      </p:sp>
      <p:sp>
        <p:nvSpPr>
          <p:cNvPr id="21" name="サブタイトル 20"/>
          <p:cNvSpPr>
            <a:spLocks noGrp="1"/>
          </p:cNvSpPr>
          <p:nvPr>
            <p:ph type="subTitle" idx="1"/>
          </p:nvPr>
        </p:nvSpPr>
        <p:spPr>
          <a:xfrm>
            <a:off x="325033" y="4314828"/>
            <a:ext cx="6934200" cy="1185874"/>
          </a:xfrm>
        </p:spPr>
        <p:txBody>
          <a:bodyPr/>
          <a:lstStyle>
            <a:lvl1pPr marL="0" indent="0" algn="ctr">
              <a:buNone/>
              <a:defRPr baseline="0">
                <a:solidFill>
                  <a:schemeClr val="tx2">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ja-JP" altLang="en-US" smtClean="0"/>
              <a:t>マスタ サブタイトルの書式設定</a:t>
            </a:r>
            <a:endParaRPr kumimoji="0" lang="en-US"/>
          </a:p>
        </p:txBody>
      </p:sp>
      <p:sp>
        <p:nvSpPr>
          <p:cNvPr id="29" name="日付プレースホルダ 28"/>
          <p:cNvSpPr>
            <a:spLocks noGrp="1"/>
          </p:cNvSpPr>
          <p:nvPr>
            <p:ph type="dt" sz="half" idx="10"/>
          </p:nvPr>
        </p:nvSpPr>
        <p:spPr/>
        <p:txBody>
          <a:bodyPr/>
          <a:lstStyle/>
          <a:p>
            <a:fld id="{7B154939-43F1-4060-B7E3-DE79AD9D03A8}" type="datetime1">
              <a:rPr lang="ja-JP" altLang="en-US" smtClean="0"/>
              <a:pPr/>
              <a:t>2014/5/15</a:t>
            </a:fld>
            <a:endParaRPr lang="ja-JP" altLang="en-US"/>
          </a:p>
        </p:txBody>
      </p:sp>
      <p:sp>
        <p:nvSpPr>
          <p:cNvPr id="5" name="フッター プレースホルダ 4"/>
          <p:cNvSpPr>
            <a:spLocks noGrp="1"/>
          </p:cNvSpPr>
          <p:nvPr>
            <p:ph type="ftr" sz="quarter" idx="11"/>
          </p:nvPr>
        </p:nvSpPr>
        <p:spPr/>
        <p:txBody>
          <a:bodyPr/>
          <a:lstStyle/>
          <a:p>
            <a:pPr>
              <a:defRPr/>
            </a:pPr>
            <a:endParaRPr lang="ja-JP" altLang="en-US"/>
          </a:p>
        </p:txBody>
      </p:sp>
      <p:sp>
        <p:nvSpPr>
          <p:cNvPr id="14" name="スライド番号プレースホルダ 13"/>
          <p:cNvSpPr>
            <a:spLocks noGrp="1"/>
          </p:cNvSpPr>
          <p:nvPr>
            <p:ph type="sldNum" sz="quarter" idx="12"/>
          </p:nvPr>
        </p:nvSpPr>
        <p:spPr/>
        <p:txBody>
          <a:bodyPr/>
          <a:lstStyle/>
          <a:p>
            <a:fld id="{15A83BC6-228F-499D-BE59-3B0523D16DDA}" type="slidenum">
              <a:rPr lang="ja-JP" altLang="en-US" smtClean="0"/>
              <a:pPr/>
              <a:t>&lt;#&gt;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E9C15485-C6E8-4CE1-A058-2109FFE201C5}" type="datetime1">
              <a:rPr lang="ja-JP" altLang="en-US" smtClean="0"/>
              <a:pPr/>
              <a:t>2014/5/15</a:t>
            </a:fld>
            <a:endParaRPr lang="ja-JP" altLang="en-US"/>
          </a:p>
        </p:txBody>
      </p:sp>
      <p:sp>
        <p:nvSpPr>
          <p:cNvPr id="5" name="フッター プレースホルダ 4"/>
          <p:cNvSpPr>
            <a:spLocks noGrp="1"/>
          </p:cNvSpPr>
          <p:nvPr>
            <p:ph type="ftr" sz="quarter" idx="11"/>
          </p:nvPr>
        </p:nvSpPr>
        <p:spPr/>
        <p:txBody>
          <a:bodyPr/>
          <a:lstStyle/>
          <a:p>
            <a:pPr>
              <a:defRPr/>
            </a:pPr>
            <a:endParaRPr lang="ja-JP" altLang="en-US"/>
          </a:p>
        </p:txBody>
      </p:sp>
      <p:sp>
        <p:nvSpPr>
          <p:cNvPr id="6" name="スライド番号プレースホルダ 5"/>
          <p:cNvSpPr>
            <a:spLocks noGrp="1"/>
          </p:cNvSpPr>
          <p:nvPr>
            <p:ph type="sldNum" sz="quarter" idx="12"/>
          </p:nvPr>
        </p:nvSpPr>
        <p:spPr/>
        <p:txBody>
          <a:bodyPr/>
          <a:lstStyle/>
          <a:p>
            <a:fld id="{984E8AB6-6A8B-4721-9BEF-92849137AE87}" type="slidenum">
              <a:rPr lang="ja-JP" altLang="en-US" smtClean="0"/>
              <a:pPr/>
              <a:t>&lt;#&gt;</a:t>
            </a:fld>
            <a:endParaRPr lang="ja-JP" alt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506908" y="274640"/>
            <a:ext cx="1903792"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95300" y="274640"/>
            <a:ext cx="6934217"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E9C15485-C6E8-4CE1-A058-2109FFE201C5}" type="datetime1">
              <a:rPr lang="ja-JP" altLang="en-US" smtClean="0"/>
              <a:pPr/>
              <a:t>2014/5/15</a:t>
            </a:fld>
            <a:endParaRPr lang="ja-JP" altLang="en-US"/>
          </a:p>
        </p:txBody>
      </p:sp>
      <p:sp>
        <p:nvSpPr>
          <p:cNvPr id="5" name="フッター プレースホルダ 4"/>
          <p:cNvSpPr>
            <a:spLocks noGrp="1"/>
          </p:cNvSpPr>
          <p:nvPr>
            <p:ph type="ftr" sz="quarter" idx="11"/>
          </p:nvPr>
        </p:nvSpPr>
        <p:spPr/>
        <p:txBody>
          <a:bodyPr/>
          <a:lstStyle/>
          <a:p>
            <a:pPr>
              <a:defRPr/>
            </a:pPr>
            <a:endParaRPr lang="ja-JP" altLang="en-US"/>
          </a:p>
        </p:txBody>
      </p:sp>
      <p:sp>
        <p:nvSpPr>
          <p:cNvPr id="6" name="スライド番号プレースホルダ 5"/>
          <p:cNvSpPr>
            <a:spLocks noGrp="1"/>
          </p:cNvSpPr>
          <p:nvPr>
            <p:ph type="sldNum" sz="quarter" idx="12"/>
          </p:nvPr>
        </p:nvSpPr>
        <p:spPr/>
        <p:txBody>
          <a:bodyPr/>
          <a:lstStyle/>
          <a:p>
            <a:fld id="{984E8AB6-6A8B-4721-9BEF-92849137AE87}" type="slidenum">
              <a:rPr lang="ja-JP" altLang="en-US" smtClean="0"/>
              <a:pPr/>
              <a:t>&lt;#&gt;</a:t>
            </a:fld>
            <a:endParaRPr lang="ja-JP" alt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04F488E7-60CC-4384-8E9B-D41DFE6D9667}" type="datetime1">
              <a:rPr lang="ja-JP" altLang="en-US" smtClean="0"/>
              <a:pPr/>
              <a:t>2014/5/15</a:t>
            </a:fld>
            <a:endParaRPr lang="ja-JP" altLang="en-US"/>
          </a:p>
        </p:txBody>
      </p:sp>
      <p:sp>
        <p:nvSpPr>
          <p:cNvPr id="5" name="フッター プレースホルダ 4"/>
          <p:cNvSpPr>
            <a:spLocks noGrp="1"/>
          </p:cNvSpPr>
          <p:nvPr>
            <p:ph type="ftr" sz="quarter" idx="11"/>
          </p:nvPr>
        </p:nvSpPr>
        <p:spPr/>
        <p:txBody>
          <a:bodyPr/>
          <a:lstStyle/>
          <a:p>
            <a:pPr>
              <a:defRPr/>
            </a:pPr>
            <a:endParaRPr lang="ja-JP" altLang="en-US"/>
          </a:p>
        </p:txBody>
      </p:sp>
      <p:sp>
        <p:nvSpPr>
          <p:cNvPr id="6" name="スライド番号プレースホルダ 5"/>
          <p:cNvSpPr>
            <a:spLocks noGrp="1"/>
          </p:cNvSpPr>
          <p:nvPr>
            <p:ph type="sldNum" sz="quarter" idx="12"/>
          </p:nvPr>
        </p:nvSpPr>
        <p:spPr/>
        <p:txBody>
          <a:bodyPr/>
          <a:lstStyle/>
          <a:p>
            <a:fld id="{6FE56F6A-523A-45A3-8A7E-7ABD83A75ACC}" type="slidenum">
              <a:rPr lang="ja-JP" altLang="en-US" smtClean="0"/>
              <a:pPr/>
              <a:t>&lt;#&gt;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3" name="フリーフォーム 12"/>
          <p:cNvSpPr>
            <a:spLocks/>
          </p:cNvSpPr>
          <p:nvPr/>
        </p:nvSpPr>
        <p:spPr bwMode="auto">
          <a:xfrm>
            <a:off x="0" y="0"/>
            <a:ext cx="9906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shade val="90000"/>
            </a:schemeClr>
          </a:solidFill>
          <a:ln w="9525" cap="flat" cmpd="sng" algn="ctr">
            <a:noFill/>
            <a:prstDash val="solid"/>
            <a:round/>
            <a:headEnd type="none" w="med" len="med"/>
            <a:tailEnd type="none" w="med" len="med"/>
          </a:ln>
          <a:effectLst>
            <a:outerShdw blurRad="254000" algn="tl" rotWithShape="0">
              <a:srgbClr val="7A65A3">
                <a:alpha val="30196"/>
              </a:srgbClr>
            </a:outerShdw>
          </a:effectLst>
        </p:spPr>
        <p:txBody>
          <a:bodyPr vert="horz" wrap="square" lIns="91440" tIns="45720" rIns="91440" bIns="45720" anchor="t" compatLnSpc="1"/>
          <a:lstStyle/>
          <a:p>
            <a:endParaRPr kumimoji="0" lang="ja-JP" altLang="en-US"/>
          </a:p>
        </p:txBody>
      </p:sp>
      <p:sp>
        <p:nvSpPr>
          <p:cNvPr id="9" name="正方形/長方形 8"/>
          <p:cNvSpPr/>
          <p:nvPr/>
        </p:nvSpPr>
        <p:spPr>
          <a:xfrm>
            <a:off x="-6063" y="0"/>
            <a:ext cx="9906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a:p>
        </p:txBody>
      </p:sp>
      <p:sp>
        <p:nvSpPr>
          <p:cNvPr id="2" name="タイトル 1"/>
          <p:cNvSpPr>
            <a:spLocks noGrp="1"/>
          </p:cNvSpPr>
          <p:nvPr>
            <p:ph type="title"/>
          </p:nvPr>
        </p:nvSpPr>
        <p:spPr>
          <a:xfrm>
            <a:off x="773877" y="4714884"/>
            <a:ext cx="8420100" cy="785818"/>
          </a:xfrm>
        </p:spPr>
        <p:txBody>
          <a:bodyPr anchor="t"/>
          <a:lstStyle>
            <a:lvl1pPr algn="l">
              <a:defRPr sz="4000" b="1" cap="all"/>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782506" y="1928802"/>
            <a:ext cx="8420100" cy="2692412"/>
          </a:xfrm>
        </p:spPr>
        <p:txBody>
          <a:bodyPr anchor="b"/>
          <a:lstStyle>
            <a:lvl1pPr marL="0" indent="0">
              <a:buNone/>
              <a:defRPr sz="2000" baseline="0">
                <a:solidFill>
                  <a:schemeClr val="tx2">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F79E0A3D-05C9-44F2-A635-0AD4A165DF36}" type="datetime1">
              <a:rPr lang="ja-JP" altLang="en-US" smtClean="0"/>
              <a:pPr/>
              <a:t>2014/5/15</a:t>
            </a:fld>
            <a:endParaRPr lang="ja-JP" altLang="en-US"/>
          </a:p>
        </p:txBody>
      </p:sp>
      <p:sp>
        <p:nvSpPr>
          <p:cNvPr id="5" name="フッター プレースホルダ 4"/>
          <p:cNvSpPr>
            <a:spLocks noGrp="1"/>
          </p:cNvSpPr>
          <p:nvPr>
            <p:ph type="ftr" sz="quarter" idx="11"/>
          </p:nvPr>
        </p:nvSpPr>
        <p:spPr/>
        <p:txBody>
          <a:bodyPr/>
          <a:lstStyle/>
          <a:p>
            <a:pPr>
              <a:defRPr/>
            </a:pPr>
            <a:endParaRPr lang="ja-JP" altLang="en-US"/>
          </a:p>
        </p:txBody>
      </p:sp>
      <p:sp>
        <p:nvSpPr>
          <p:cNvPr id="6" name="スライド番号プレースホルダ 5"/>
          <p:cNvSpPr>
            <a:spLocks noGrp="1"/>
          </p:cNvSpPr>
          <p:nvPr>
            <p:ph type="sldNum" sz="quarter" idx="12"/>
          </p:nvPr>
        </p:nvSpPr>
        <p:spPr/>
        <p:txBody>
          <a:bodyPr/>
          <a:lstStyle/>
          <a:p>
            <a:fld id="{EE55753F-EFAF-43AF-AB98-F3E384E15D44}" type="slidenum">
              <a:rPr lang="ja-JP" altLang="en-US" smtClean="0"/>
              <a:pPr/>
              <a:t>&lt;#&gt;</a:t>
            </a:fld>
            <a:endParaRPr lang="ja-JP" altLang="en-US"/>
          </a:p>
        </p:txBody>
      </p:sp>
      <p:grpSp>
        <p:nvGrpSpPr>
          <p:cNvPr id="7" name="グループ化 6"/>
          <p:cNvGrpSpPr>
            <a:grpSpLocks/>
          </p:cNvGrpSpPr>
          <p:nvPr/>
        </p:nvGrpSpPr>
        <p:grpSpPr bwMode="auto">
          <a:xfrm>
            <a:off x="773877" y="4643446"/>
            <a:ext cx="8435637" cy="71438"/>
            <a:chOff x="119" y="877"/>
            <a:chExt cx="5239" cy="71"/>
          </a:xfrm>
          <a:gradFill>
            <a:gsLst>
              <a:gs pos="40000">
                <a:schemeClr val="accent1">
                  <a:alpha val="70000"/>
                </a:schemeClr>
              </a:gs>
              <a:gs pos="100000">
                <a:schemeClr val="accent1">
                  <a:alpha val="0"/>
                </a:schemeClr>
              </a:gs>
            </a:gsLst>
            <a:lin ang="0" scaled="1"/>
          </a:gradFill>
        </p:grpSpPr>
        <p:sp>
          <p:nvSpPr>
            <p:cNvPr id="11" name="フリーフォーム 10"/>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フリーフォーム 11"/>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29C9763B-23BE-487D-BE7B-E63FC707D5A6}" type="datetime1">
              <a:rPr lang="ja-JP" altLang="en-US" smtClean="0"/>
              <a:pPr/>
              <a:t>2014/5/15</a:t>
            </a:fld>
            <a:endParaRPr lang="ja-JP" altLang="en-US"/>
          </a:p>
        </p:txBody>
      </p:sp>
      <p:sp>
        <p:nvSpPr>
          <p:cNvPr id="6" name="フッター プレースホルダ 5"/>
          <p:cNvSpPr>
            <a:spLocks noGrp="1"/>
          </p:cNvSpPr>
          <p:nvPr>
            <p:ph type="ftr" sz="quarter" idx="11"/>
          </p:nvPr>
        </p:nvSpPr>
        <p:spPr/>
        <p:txBody>
          <a:bodyPr/>
          <a:lstStyle/>
          <a:p>
            <a:pPr>
              <a:defRPr/>
            </a:pPr>
            <a:endParaRPr lang="ja-JP" altLang="en-US"/>
          </a:p>
        </p:txBody>
      </p:sp>
      <p:sp>
        <p:nvSpPr>
          <p:cNvPr id="7" name="スライド番号プレースホルダ 6"/>
          <p:cNvSpPr>
            <a:spLocks noGrp="1"/>
          </p:cNvSpPr>
          <p:nvPr>
            <p:ph type="sldNum" sz="quarter" idx="12"/>
          </p:nvPr>
        </p:nvSpPr>
        <p:spPr/>
        <p:txBody>
          <a:bodyPr/>
          <a:lstStyle/>
          <a:p>
            <a:fld id="{E05BC287-1893-4E63-A07B-69F5C3F713DD}" type="slidenum">
              <a:rPr lang="ja-JP" altLang="en-US" smtClean="0"/>
              <a:pPr/>
              <a:t>&lt;#&gt;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p:txBody>
          <a:bodyPr/>
          <a:lstStyle/>
          <a:p>
            <a:fld id="{294648A8-3FBA-4A18-A184-7261347E3B10}" type="datetime1">
              <a:rPr lang="ja-JP" altLang="en-US" smtClean="0"/>
              <a:pPr/>
              <a:t>2014/5/15</a:t>
            </a:fld>
            <a:endParaRPr lang="ja-JP" altLang="en-US"/>
          </a:p>
        </p:txBody>
      </p:sp>
      <p:sp>
        <p:nvSpPr>
          <p:cNvPr id="8" name="フッター プレースホルダ 7"/>
          <p:cNvSpPr>
            <a:spLocks noGrp="1"/>
          </p:cNvSpPr>
          <p:nvPr>
            <p:ph type="ftr" sz="quarter" idx="11"/>
          </p:nvPr>
        </p:nvSpPr>
        <p:spPr/>
        <p:txBody>
          <a:bodyPr/>
          <a:lstStyle/>
          <a:p>
            <a:pPr>
              <a:defRPr/>
            </a:pPr>
            <a:endParaRPr lang="ja-JP" altLang="en-US"/>
          </a:p>
        </p:txBody>
      </p:sp>
      <p:sp>
        <p:nvSpPr>
          <p:cNvPr id="9" name="スライド番号プレースホルダ 8"/>
          <p:cNvSpPr>
            <a:spLocks noGrp="1"/>
          </p:cNvSpPr>
          <p:nvPr>
            <p:ph type="sldNum" sz="quarter" idx="12"/>
          </p:nvPr>
        </p:nvSpPr>
        <p:spPr/>
        <p:txBody>
          <a:bodyPr/>
          <a:lstStyle/>
          <a:p>
            <a:fld id="{61D5F3A5-EB20-4A0C-90AF-482C915F0363}" type="slidenum">
              <a:rPr lang="ja-JP" altLang="en-US" smtClean="0"/>
              <a:pPr/>
              <a:t>&lt;#&gt;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541704" y="285728"/>
            <a:ext cx="8327258" cy="785818"/>
          </a:xfrm>
        </p:spPr>
        <p:txBody>
          <a:bodyPr/>
          <a:lstStyle>
            <a:lvl1pPr algn="l">
              <a:defRPr/>
            </a:lvl1p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p>
            <a:fld id="{301EA51B-1368-4BED-9047-5FE453B5DF27}" type="datetime1">
              <a:rPr lang="ja-JP" altLang="en-US" smtClean="0"/>
              <a:pPr/>
              <a:t>2014/5/15</a:t>
            </a:fld>
            <a:endParaRPr lang="ja-JP" altLang="en-US"/>
          </a:p>
        </p:txBody>
      </p:sp>
      <p:sp>
        <p:nvSpPr>
          <p:cNvPr id="4" name="フッター プレースホルダ 3"/>
          <p:cNvSpPr>
            <a:spLocks noGrp="1"/>
          </p:cNvSpPr>
          <p:nvPr>
            <p:ph type="ftr" sz="quarter" idx="11"/>
          </p:nvPr>
        </p:nvSpPr>
        <p:spPr/>
        <p:txBody>
          <a:bodyPr/>
          <a:lstStyle/>
          <a:p>
            <a:pPr>
              <a:defRPr/>
            </a:pPr>
            <a:endParaRPr lang="ja-JP" altLang="en-US"/>
          </a:p>
        </p:txBody>
      </p:sp>
      <p:sp>
        <p:nvSpPr>
          <p:cNvPr id="5" name="スライド番号プレースホルダ 4"/>
          <p:cNvSpPr>
            <a:spLocks noGrp="1"/>
          </p:cNvSpPr>
          <p:nvPr>
            <p:ph type="sldNum" sz="quarter" idx="12"/>
          </p:nvPr>
        </p:nvSpPr>
        <p:spPr/>
        <p:txBody>
          <a:bodyPr/>
          <a:lstStyle/>
          <a:p>
            <a:fld id="{CDDC7558-BD80-49AE-9546-4B1E4067DBD0}" type="slidenum">
              <a:rPr lang="ja-JP" altLang="en-US" smtClean="0"/>
              <a:pPr/>
              <a:t>&lt;#&gt;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D06A2DC-E6DF-4037-81E6-931D259192FE}" type="datetime1">
              <a:rPr lang="ja-JP" altLang="en-US" smtClean="0"/>
              <a:pPr/>
              <a:t>2014/5/15</a:t>
            </a:fld>
            <a:endParaRPr lang="ja-JP" altLang="en-US"/>
          </a:p>
        </p:txBody>
      </p:sp>
      <p:sp>
        <p:nvSpPr>
          <p:cNvPr id="3" name="フッター プレースホルダ 2"/>
          <p:cNvSpPr>
            <a:spLocks noGrp="1"/>
          </p:cNvSpPr>
          <p:nvPr>
            <p:ph type="ftr" sz="quarter" idx="11"/>
          </p:nvPr>
        </p:nvSpPr>
        <p:spPr/>
        <p:txBody>
          <a:bodyPr/>
          <a:lstStyle/>
          <a:p>
            <a:pPr>
              <a:defRPr/>
            </a:pPr>
            <a:endParaRPr lang="ja-JP" altLang="en-US"/>
          </a:p>
        </p:txBody>
      </p:sp>
      <p:sp>
        <p:nvSpPr>
          <p:cNvPr id="4" name="スライド番号プレースホルダ 3"/>
          <p:cNvSpPr>
            <a:spLocks noGrp="1"/>
          </p:cNvSpPr>
          <p:nvPr>
            <p:ph type="sldNum" sz="quarter" idx="12"/>
          </p:nvPr>
        </p:nvSpPr>
        <p:spPr/>
        <p:txBody>
          <a:bodyPr/>
          <a:lstStyle/>
          <a:p>
            <a:fld id="{23544A1C-E5D1-4EA8-9ACF-9EECF7CCBF6A}" type="slidenum">
              <a:rPr lang="ja-JP" altLang="en-US" smtClean="0"/>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E9C15485-C6E8-4CE1-A058-2109FFE201C5}" type="datetime1">
              <a:rPr lang="ja-JP" altLang="en-US" smtClean="0"/>
              <a:pPr/>
              <a:t>2014/5/15</a:t>
            </a:fld>
            <a:endParaRPr lang="ja-JP" altLang="en-US"/>
          </a:p>
        </p:txBody>
      </p:sp>
      <p:sp>
        <p:nvSpPr>
          <p:cNvPr id="6" name="フッター プレースホルダ 5"/>
          <p:cNvSpPr>
            <a:spLocks noGrp="1"/>
          </p:cNvSpPr>
          <p:nvPr>
            <p:ph type="ftr" sz="quarter" idx="11"/>
          </p:nvPr>
        </p:nvSpPr>
        <p:spPr/>
        <p:txBody>
          <a:bodyPr/>
          <a:lstStyle/>
          <a:p>
            <a:pPr>
              <a:defRPr/>
            </a:pPr>
            <a:endParaRPr lang="ja-JP" altLang="en-US"/>
          </a:p>
        </p:txBody>
      </p:sp>
      <p:sp>
        <p:nvSpPr>
          <p:cNvPr id="7" name="スライド番号プレースホルダ 6"/>
          <p:cNvSpPr>
            <a:spLocks noGrp="1"/>
          </p:cNvSpPr>
          <p:nvPr>
            <p:ph type="sldNum" sz="quarter" idx="12"/>
          </p:nvPr>
        </p:nvSpPr>
        <p:spPr/>
        <p:txBody>
          <a:bodyPr/>
          <a:lstStyle/>
          <a:p>
            <a:fld id="{984E8AB6-6A8B-4721-9BEF-92849137AE87}" type="slidenum">
              <a:rPr lang="ja-JP" altLang="en-US" smtClean="0"/>
              <a:pPr/>
              <a:t>&lt;#&gt;</a:t>
            </a:fld>
            <a:endParaRPr lang="ja-JP"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3334687" y="4857760"/>
            <a:ext cx="3320919" cy="566738"/>
          </a:xfrm>
        </p:spPr>
        <p:txBody>
          <a:bodyPr anchor="b"/>
          <a:lstStyle>
            <a:lvl1pPr algn="ctr">
              <a:defRPr sz="2000" b="1"/>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2012136" y="714356"/>
            <a:ext cx="5943600" cy="4114800"/>
          </a:xfrm>
          <a:prstGeom prst="rect">
            <a:avLst/>
          </a:prstGeom>
          <a:noFill/>
          <a:ln w="76200">
            <a:noFill/>
          </a:ln>
          <a:effectLst>
            <a:outerShdw blurRad="190500" algn="ctr" rotWithShape="0">
              <a:srgbClr val="000000">
                <a:alpha val="70000"/>
              </a:srgbClr>
            </a:outerShdw>
          </a:effectLst>
          <a:scene3d>
            <a:camera prst="orthographicFront">
              <a:rot lat="0" lon="0" rev="0"/>
            </a:camera>
            <a:lightRig rig="threePt" dir="t"/>
          </a:scene3d>
          <a:sp3d/>
        </p:spPr>
        <p:txBody>
          <a:bodyPr>
            <a:sp3d extrusionH="57150">
              <a:bevelT w="38100" h="38100" prst="angle"/>
            </a:sp3d>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ja-JP" altLang="en-US" smtClean="0"/>
              <a:t>アイコンをクリックして図を追加</a:t>
            </a:r>
            <a:endParaRPr kumimoji="0" lang="en-US"/>
          </a:p>
        </p:txBody>
      </p:sp>
      <p:sp>
        <p:nvSpPr>
          <p:cNvPr id="4" name="テキスト プレースホルダ 3"/>
          <p:cNvSpPr>
            <a:spLocks noGrp="1"/>
          </p:cNvSpPr>
          <p:nvPr>
            <p:ph type="body" sz="half" idx="2"/>
          </p:nvPr>
        </p:nvSpPr>
        <p:spPr>
          <a:xfrm>
            <a:off x="3343306" y="5429264"/>
            <a:ext cx="3312300" cy="633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FE264ECC-38B0-46F9-862A-C45AD5B5F805}" type="datetime1">
              <a:rPr lang="ja-JP" altLang="en-US" smtClean="0"/>
              <a:pPr/>
              <a:t>2014/5/15</a:t>
            </a:fld>
            <a:endParaRPr lang="ja-JP" altLang="en-US"/>
          </a:p>
        </p:txBody>
      </p:sp>
      <p:sp>
        <p:nvSpPr>
          <p:cNvPr id="6" name="フッター プレースホルダ 5"/>
          <p:cNvSpPr>
            <a:spLocks noGrp="1"/>
          </p:cNvSpPr>
          <p:nvPr>
            <p:ph type="ftr" sz="quarter" idx="11"/>
          </p:nvPr>
        </p:nvSpPr>
        <p:spPr/>
        <p:txBody>
          <a:bodyPr/>
          <a:lstStyle/>
          <a:p>
            <a:pPr>
              <a:defRPr/>
            </a:pPr>
            <a:endParaRPr lang="ja-JP" altLang="en-US"/>
          </a:p>
        </p:txBody>
      </p:sp>
      <p:sp>
        <p:nvSpPr>
          <p:cNvPr id="7" name="スライド番号プレースホルダ 6"/>
          <p:cNvSpPr>
            <a:spLocks noGrp="1"/>
          </p:cNvSpPr>
          <p:nvPr>
            <p:ph type="sldNum" sz="quarter" idx="12"/>
          </p:nvPr>
        </p:nvSpPr>
        <p:spPr/>
        <p:txBody>
          <a:bodyPr/>
          <a:lstStyle/>
          <a:p>
            <a:fld id="{0EA0F7EC-12A8-4740-8E95-C55DB5A77675}" type="slidenum">
              <a:rPr lang="ja-JP" altLang="en-US" smtClean="0"/>
              <a:pPr/>
              <a:t>&lt;#&gt;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正方形/長方形 9"/>
          <p:cNvSpPr/>
          <p:nvPr/>
        </p:nvSpPr>
        <p:spPr>
          <a:xfrm>
            <a:off x="0" y="0"/>
            <a:ext cx="9906000" cy="6858000"/>
          </a:xfrm>
          <a:prstGeom prst="rect">
            <a:avLst/>
          </a:prstGeom>
          <a:gradFill>
            <a:gsLst>
              <a:gs pos="0">
                <a:schemeClr val="accent1">
                  <a:alpha val="30000"/>
                </a:schemeClr>
              </a:gs>
              <a:gs pos="70000">
                <a:schemeClr val="accent1">
                  <a:alpha val="0"/>
                </a:schemeClr>
              </a:gs>
            </a:gsLst>
            <a:lin ang="16200000" scaled="1"/>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a:p>
        </p:txBody>
      </p:sp>
      <p:sp useBgFill="1">
        <p:nvSpPr>
          <p:cNvPr id="9" name="フリーフォーム 8"/>
          <p:cNvSpPr>
            <a:spLocks/>
          </p:cNvSpPr>
          <p:nvPr/>
        </p:nvSpPr>
        <p:spPr bwMode="auto">
          <a:xfrm>
            <a:off x="-35" y="0"/>
            <a:ext cx="9828644" cy="6858000"/>
          </a:xfrm>
          <a:custGeom>
            <a:avLst/>
            <a:gdLst/>
            <a:ahLst/>
            <a:cxnLst>
              <a:cxn ang="0">
                <a:pos x="1450" y="117"/>
              </a:cxn>
              <a:cxn ang="0">
                <a:pos x="1459" y="129"/>
              </a:cxn>
              <a:cxn ang="0">
                <a:pos x="1515" y="382"/>
              </a:cxn>
              <a:cxn ang="0">
                <a:pos x="1584" y="152"/>
              </a:cxn>
              <a:cxn ang="0">
                <a:pos x="1557" y="196"/>
              </a:cxn>
              <a:cxn ang="0">
                <a:pos x="1515" y="79"/>
              </a:cxn>
              <a:cxn ang="0">
                <a:pos x="1455" y="92"/>
              </a:cxn>
              <a:cxn ang="0">
                <a:pos x="13" y="380"/>
              </a:cxn>
              <a:cxn ang="0">
                <a:pos x="11" y="409"/>
              </a:cxn>
              <a:cxn ang="0">
                <a:pos x="31" y="336"/>
              </a:cxn>
              <a:cxn ang="0">
                <a:pos x="48" y="336"/>
              </a:cxn>
              <a:cxn ang="0">
                <a:pos x="38" y="403"/>
              </a:cxn>
              <a:cxn ang="0">
                <a:pos x="44" y="616"/>
              </a:cxn>
              <a:cxn ang="0">
                <a:pos x="29" y="591"/>
              </a:cxn>
              <a:cxn ang="0">
                <a:pos x="0" y="632"/>
              </a:cxn>
              <a:cxn ang="0">
                <a:pos x="1557" y="1083"/>
              </a:cxn>
              <a:cxn ang="0">
                <a:pos x="1551" y="1006"/>
              </a:cxn>
              <a:cxn ang="0">
                <a:pos x="1534" y="946"/>
              </a:cxn>
              <a:cxn ang="0">
                <a:pos x="1530" y="898"/>
              </a:cxn>
              <a:cxn ang="0">
                <a:pos x="1532" y="820"/>
              </a:cxn>
              <a:cxn ang="0">
                <a:pos x="1572" y="708"/>
              </a:cxn>
              <a:cxn ang="0">
                <a:pos x="1580" y="634"/>
              </a:cxn>
              <a:cxn ang="0">
                <a:pos x="1582" y="495"/>
              </a:cxn>
              <a:cxn ang="0">
                <a:pos x="1578" y="555"/>
              </a:cxn>
              <a:cxn ang="0">
                <a:pos x="1546" y="499"/>
              </a:cxn>
              <a:cxn ang="0">
                <a:pos x="1536" y="497"/>
              </a:cxn>
              <a:cxn ang="0">
                <a:pos x="1519" y="417"/>
              </a:cxn>
              <a:cxn ang="0">
                <a:pos x="1522" y="503"/>
              </a:cxn>
              <a:cxn ang="0">
                <a:pos x="1505" y="361"/>
              </a:cxn>
              <a:cxn ang="0">
                <a:pos x="1513" y="346"/>
              </a:cxn>
              <a:cxn ang="0">
                <a:pos x="1530" y="290"/>
              </a:cxn>
              <a:cxn ang="0">
                <a:pos x="1551" y="303"/>
              </a:cxn>
              <a:cxn ang="0">
                <a:pos x="1563" y="286"/>
              </a:cxn>
              <a:cxn ang="0">
                <a:pos x="1595" y="438"/>
              </a:cxn>
              <a:cxn ang="0">
                <a:pos x="1590" y="394"/>
              </a:cxn>
              <a:cxn ang="0">
                <a:pos x="1597" y="299"/>
              </a:cxn>
              <a:cxn ang="0">
                <a:pos x="34" y="647"/>
              </a:cxn>
              <a:cxn ang="0">
                <a:pos x="1459" y="129"/>
              </a:cxn>
              <a:cxn ang="0">
                <a:pos x="1555" y="689"/>
              </a:cxn>
              <a:cxn ang="0">
                <a:pos x="1496" y="918"/>
              </a:cxn>
              <a:cxn ang="0">
                <a:pos x="1425" y="100"/>
              </a:cxn>
              <a:cxn ang="0">
                <a:pos x="1436" y="111"/>
              </a:cxn>
              <a:cxn ang="0">
                <a:pos x="1436" y="96"/>
              </a:cxn>
              <a:cxn ang="0">
                <a:pos x="1459" y="129"/>
              </a:cxn>
              <a:cxn ang="0">
                <a:pos x="1459" y="129"/>
              </a:cxn>
              <a:cxn ang="0">
                <a:pos x="1536" y="954"/>
              </a:cxn>
              <a:cxn ang="0">
                <a:pos x="1536" y="991"/>
              </a:cxn>
              <a:cxn ang="0">
                <a:pos x="1530" y="1025"/>
              </a:cxn>
              <a:cxn ang="0">
                <a:pos x="1505" y="1041"/>
              </a:cxn>
              <a:cxn ang="0">
                <a:pos x="1515" y="925"/>
              </a:cxn>
              <a:cxn ang="0">
                <a:pos x="1490" y="970"/>
              </a:cxn>
              <a:cxn ang="0">
                <a:pos x="1546" y="442"/>
              </a:cxn>
              <a:cxn ang="0">
                <a:pos x="1613" y="943"/>
              </a:cxn>
              <a:cxn ang="0">
                <a:pos x="1413" y="13"/>
              </a:cxn>
              <a:cxn ang="0">
                <a:pos x="1457" y="88"/>
              </a:cxn>
              <a:cxn ang="0">
                <a:pos x="1442" y="73"/>
              </a:cxn>
              <a:cxn ang="0">
                <a:pos x="42" y="459"/>
              </a:cxn>
              <a:cxn ang="0">
                <a:pos x="1570" y="818"/>
              </a:cxn>
              <a:cxn ang="0">
                <a:pos x="1592" y="943"/>
              </a:cxn>
              <a:cxn ang="0">
                <a:pos x="1563" y="791"/>
              </a:cxn>
              <a:cxn ang="0">
                <a:pos x="1459" y="129"/>
              </a:cxn>
              <a:cxn ang="0">
                <a:pos x="1565" y="1137"/>
              </a:cxn>
            </a:cxnLst>
            <a:rect l="0" t="0" r="0" b="0"/>
            <a:pathLst>
              <a:path w="1624" h="1148">
                <a:moveTo>
                  <a:pt x="1459" y="129"/>
                </a:moveTo>
                <a:lnTo>
                  <a:pt x="1457" y="127"/>
                </a:lnTo>
                <a:lnTo>
                  <a:pt x="1457" y="129"/>
                </a:lnTo>
                <a:lnTo>
                  <a:pt x="1459" y="129"/>
                </a:lnTo>
                <a:lnTo>
                  <a:pt x="1448" y="100"/>
                </a:lnTo>
                <a:lnTo>
                  <a:pt x="1446" y="98"/>
                </a:lnTo>
                <a:lnTo>
                  <a:pt x="1448" y="98"/>
                </a:lnTo>
                <a:lnTo>
                  <a:pt x="1446" y="98"/>
                </a:lnTo>
                <a:lnTo>
                  <a:pt x="1448" y="100"/>
                </a:lnTo>
                <a:lnTo>
                  <a:pt x="1459" y="129"/>
                </a:lnTo>
                <a:lnTo>
                  <a:pt x="1438" y="107"/>
                </a:lnTo>
                <a:lnTo>
                  <a:pt x="1436" y="106"/>
                </a:lnTo>
                <a:lnTo>
                  <a:pt x="1436" y="107"/>
                </a:lnTo>
                <a:lnTo>
                  <a:pt x="1438" y="107"/>
                </a:lnTo>
                <a:lnTo>
                  <a:pt x="1440" y="107"/>
                </a:lnTo>
                <a:lnTo>
                  <a:pt x="1438" y="106"/>
                </a:lnTo>
                <a:lnTo>
                  <a:pt x="1438" y="107"/>
                </a:lnTo>
                <a:lnTo>
                  <a:pt x="1459" y="129"/>
                </a:lnTo>
                <a:lnTo>
                  <a:pt x="1451" y="115"/>
                </a:lnTo>
                <a:lnTo>
                  <a:pt x="1450" y="115"/>
                </a:lnTo>
                <a:lnTo>
                  <a:pt x="1450" y="111"/>
                </a:lnTo>
                <a:lnTo>
                  <a:pt x="1448" y="115"/>
                </a:lnTo>
                <a:lnTo>
                  <a:pt x="1444" y="109"/>
                </a:lnTo>
                <a:lnTo>
                  <a:pt x="1446" y="111"/>
                </a:lnTo>
                <a:lnTo>
                  <a:pt x="1444" y="117"/>
                </a:lnTo>
                <a:lnTo>
                  <a:pt x="1446" y="117"/>
                </a:lnTo>
                <a:lnTo>
                  <a:pt x="1446" y="115"/>
                </a:lnTo>
                <a:lnTo>
                  <a:pt x="1448" y="115"/>
                </a:lnTo>
                <a:lnTo>
                  <a:pt x="1448" y="117"/>
                </a:lnTo>
                <a:lnTo>
                  <a:pt x="1450" y="117"/>
                </a:lnTo>
                <a:lnTo>
                  <a:pt x="1450" y="115"/>
                </a:lnTo>
                <a:lnTo>
                  <a:pt x="1450" y="117"/>
                </a:lnTo>
                <a:lnTo>
                  <a:pt x="1451" y="117"/>
                </a:lnTo>
                <a:lnTo>
                  <a:pt x="1451" y="115"/>
                </a:lnTo>
                <a:lnTo>
                  <a:pt x="1459" y="129"/>
                </a:lnTo>
                <a:lnTo>
                  <a:pt x="1547" y="486"/>
                </a:lnTo>
                <a:lnTo>
                  <a:pt x="1547" y="461"/>
                </a:lnTo>
                <a:lnTo>
                  <a:pt x="1547" y="482"/>
                </a:lnTo>
                <a:lnTo>
                  <a:pt x="1547" y="486"/>
                </a:lnTo>
                <a:lnTo>
                  <a:pt x="1459" y="129"/>
                </a:lnTo>
                <a:lnTo>
                  <a:pt x="1534" y="388"/>
                </a:lnTo>
                <a:lnTo>
                  <a:pt x="1530" y="417"/>
                </a:lnTo>
                <a:lnTo>
                  <a:pt x="1530" y="422"/>
                </a:lnTo>
                <a:lnTo>
                  <a:pt x="1532" y="420"/>
                </a:lnTo>
                <a:lnTo>
                  <a:pt x="1534" y="388"/>
                </a:lnTo>
                <a:lnTo>
                  <a:pt x="1459" y="129"/>
                </a:lnTo>
                <a:lnTo>
                  <a:pt x="1536" y="415"/>
                </a:lnTo>
                <a:lnTo>
                  <a:pt x="1536" y="413"/>
                </a:lnTo>
                <a:lnTo>
                  <a:pt x="1536" y="409"/>
                </a:lnTo>
                <a:lnTo>
                  <a:pt x="1536" y="399"/>
                </a:lnTo>
                <a:lnTo>
                  <a:pt x="1536" y="397"/>
                </a:lnTo>
                <a:lnTo>
                  <a:pt x="1532" y="417"/>
                </a:lnTo>
                <a:lnTo>
                  <a:pt x="1532" y="420"/>
                </a:lnTo>
                <a:lnTo>
                  <a:pt x="1534" y="418"/>
                </a:lnTo>
                <a:lnTo>
                  <a:pt x="1534" y="424"/>
                </a:lnTo>
                <a:lnTo>
                  <a:pt x="1536" y="415"/>
                </a:lnTo>
                <a:lnTo>
                  <a:pt x="1459" y="129"/>
                </a:lnTo>
                <a:lnTo>
                  <a:pt x="1536" y="380"/>
                </a:lnTo>
                <a:lnTo>
                  <a:pt x="1534" y="378"/>
                </a:lnTo>
                <a:lnTo>
                  <a:pt x="1536" y="382"/>
                </a:lnTo>
                <a:lnTo>
                  <a:pt x="1536" y="390"/>
                </a:lnTo>
                <a:lnTo>
                  <a:pt x="1536" y="394"/>
                </a:lnTo>
                <a:lnTo>
                  <a:pt x="1536" y="380"/>
                </a:lnTo>
                <a:lnTo>
                  <a:pt x="1459" y="129"/>
                </a:lnTo>
                <a:lnTo>
                  <a:pt x="1546" y="401"/>
                </a:lnTo>
                <a:lnTo>
                  <a:pt x="1546" y="394"/>
                </a:lnTo>
                <a:lnTo>
                  <a:pt x="1544" y="388"/>
                </a:lnTo>
                <a:lnTo>
                  <a:pt x="1538" y="380"/>
                </a:lnTo>
                <a:lnTo>
                  <a:pt x="1538" y="386"/>
                </a:lnTo>
                <a:lnTo>
                  <a:pt x="1538" y="390"/>
                </a:lnTo>
                <a:lnTo>
                  <a:pt x="1538" y="388"/>
                </a:lnTo>
                <a:lnTo>
                  <a:pt x="1538" y="382"/>
                </a:lnTo>
                <a:lnTo>
                  <a:pt x="1540" y="397"/>
                </a:lnTo>
                <a:lnTo>
                  <a:pt x="1538" y="409"/>
                </a:lnTo>
                <a:lnTo>
                  <a:pt x="1538" y="411"/>
                </a:lnTo>
                <a:lnTo>
                  <a:pt x="1540" y="411"/>
                </a:lnTo>
                <a:lnTo>
                  <a:pt x="1540" y="409"/>
                </a:lnTo>
                <a:lnTo>
                  <a:pt x="1540" y="411"/>
                </a:lnTo>
                <a:lnTo>
                  <a:pt x="1540" y="422"/>
                </a:lnTo>
                <a:lnTo>
                  <a:pt x="1542" y="434"/>
                </a:lnTo>
                <a:lnTo>
                  <a:pt x="1542" y="436"/>
                </a:lnTo>
                <a:lnTo>
                  <a:pt x="1542" y="434"/>
                </a:lnTo>
                <a:lnTo>
                  <a:pt x="1542" y="430"/>
                </a:lnTo>
                <a:lnTo>
                  <a:pt x="1542" y="411"/>
                </a:lnTo>
                <a:lnTo>
                  <a:pt x="1542" y="409"/>
                </a:lnTo>
                <a:lnTo>
                  <a:pt x="1544" y="417"/>
                </a:lnTo>
                <a:lnTo>
                  <a:pt x="1546" y="401"/>
                </a:lnTo>
                <a:lnTo>
                  <a:pt x="1459" y="129"/>
                </a:lnTo>
                <a:lnTo>
                  <a:pt x="1515" y="374"/>
                </a:lnTo>
                <a:lnTo>
                  <a:pt x="1515" y="380"/>
                </a:lnTo>
                <a:lnTo>
                  <a:pt x="1517" y="370"/>
                </a:lnTo>
                <a:lnTo>
                  <a:pt x="1515" y="369"/>
                </a:lnTo>
                <a:lnTo>
                  <a:pt x="1515" y="365"/>
                </a:lnTo>
                <a:lnTo>
                  <a:pt x="1513" y="365"/>
                </a:lnTo>
                <a:lnTo>
                  <a:pt x="1515" y="372"/>
                </a:lnTo>
                <a:lnTo>
                  <a:pt x="1515" y="382"/>
                </a:lnTo>
                <a:lnTo>
                  <a:pt x="1515" y="380"/>
                </a:lnTo>
                <a:lnTo>
                  <a:pt x="1515" y="374"/>
                </a:lnTo>
                <a:lnTo>
                  <a:pt x="1459" y="129"/>
                </a:lnTo>
                <a:lnTo>
                  <a:pt x="1517" y="390"/>
                </a:lnTo>
                <a:lnTo>
                  <a:pt x="1519" y="395"/>
                </a:lnTo>
                <a:lnTo>
                  <a:pt x="1519" y="390"/>
                </a:lnTo>
                <a:lnTo>
                  <a:pt x="1519" y="388"/>
                </a:lnTo>
                <a:lnTo>
                  <a:pt x="1517" y="390"/>
                </a:lnTo>
                <a:lnTo>
                  <a:pt x="1459" y="129"/>
                </a:lnTo>
                <a:lnTo>
                  <a:pt x="1522" y="422"/>
                </a:lnTo>
                <a:lnTo>
                  <a:pt x="1522" y="430"/>
                </a:lnTo>
                <a:lnTo>
                  <a:pt x="1522" y="424"/>
                </a:lnTo>
                <a:lnTo>
                  <a:pt x="1522" y="422"/>
                </a:lnTo>
                <a:lnTo>
                  <a:pt x="1459" y="129"/>
                </a:lnTo>
                <a:lnTo>
                  <a:pt x="1528" y="440"/>
                </a:lnTo>
                <a:lnTo>
                  <a:pt x="1530" y="459"/>
                </a:lnTo>
                <a:lnTo>
                  <a:pt x="1530" y="457"/>
                </a:lnTo>
                <a:lnTo>
                  <a:pt x="1528" y="434"/>
                </a:lnTo>
                <a:lnTo>
                  <a:pt x="1528" y="440"/>
                </a:lnTo>
                <a:lnTo>
                  <a:pt x="1459" y="129"/>
                </a:lnTo>
                <a:lnTo>
                  <a:pt x="1624" y="242"/>
                </a:lnTo>
                <a:lnTo>
                  <a:pt x="1624" y="226"/>
                </a:lnTo>
                <a:lnTo>
                  <a:pt x="1620" y="221"/>
                </a:lnTo>
                <a:lnTo>
                  <a:pt x="1617" y="211"/>
                </a:lnTo>
                <a:lnTo>
                  <a:pt x="1611" y="188"/>
                </a:lnTo>
                <a:lnTo>
                  <a:pt x="1607" y="178"/>
                </a:lnTo>
                <a:lnTo>
                  <a:pt x="1603" y="175"/>
                </a:lnTo>
                <a:lnTo>
                  <a:pt x="1592" y="169"/>
                </a:lnTo>
                <a:lnTo>
                  <a:pt x="1588" y="167"/>
                </a:lnTo>
                <a:lnTo>
                  <a:pt x="1584" y="163"/>
                </a:lnTo>
                <a:lnTo>
                  <a:pt x="1584" y="159"/>
                </a:lnTo>
                <a:lnTo>
                  <a:pt x="1584" y="152"/>
                </a:lnTo>
                <a:lnTo>
                  <a:pt x="1584" y="148"/>
                </a:lnTo>
                <a:lnTo>
                  <a:pt x="1582" y="146"/>
                </a:lnTo>
                <a:lnTo>
                  <a:pt x="1578" y="146"/>
                </a:lnTo>
                <a:lnTo>
                  <a:pt x="1572" y="152"/>
                </a:lnTo>
                <a:lnTo>
                  <a:pt x="1569" y="161"/>
                </a:lnTo>
                <a:lnTo>
                  <a:pt x="1569" y="169"/>
                </a:lnTo>
                <a:lnTo>
                  <a:pt x="1572" y="171"/>
                </a:lnTo>
                <a:lnTo>
                  <a:pt x="1576" y="173"/>
                </a:lnTo>
                <a:lnTo>
                  <a:pt x="1580" y="177"/>
                </a:lnTo>
                <a:lnTo>
                  <a:pt x="1582" y="182"/>
                </a:lnTo>
                <a:lnTo>
                  <a:pt x="1584" y="190"/>
                </a:lnTo>
                <a:lnTo>
                  <a:pt x="1584" y="200"/>
                </a:lnTo>
                <a:lnTo>
                  <a:pt x="1582" y="209"/>
                </a:lnTo>
                <a:lnTo>
                  <a:pt x="1580" y="217"/>
                </a:lnTo>
                <a:lnTo>
                  <a:pt x="1584" y="223"/>
                </a:lnTo>
                <a:lnTo>
                  <a:pt x="1588" y="230"/>
                </a:lnTo>
                <a:lnTo>
                  <a:pt x="1592" y="238"/>
                </a:lnTo>
                <a:lnTo>
                  <a:pt x="1592" y="244"/>
                </a:lnTo>
                <a:lnTo>
                  <a:pt x="1588" y="242"/>
                </a:lnTo>
                <a:lnTo>
                  <a:pt x="1584" y="240"/>
                </a:lnTo>
                <a:lnTo>
                  <a:pt x="1580" y="238"/>
                </a:lnTo>
                <a:lnTo>
                  <a:pt x="1576" y="238"/>
                </a:lnTo>
                <a:lnTo>
                  <a:pt x="1572" y="236"/>
                </a:lnTo>
                <a:lnTo>
                  <a:pt x="1569" y="232"/>
                </a:lnTo>
                <a:lnTo>
                  <a:pt x="1567" y="225"/>
                </a:lnTo>
                <a:lnTo>
                  <a:pt x="1565" y="217"/>
                </a:lnTo>
                <a:lnTo>
                  <a:pt x="1567" y="211"/>
                </a:lnTo>
                <a:lnTo>
                  <a:pt x="1569" y="205"/>
                </a:lnTo>
                <a:lnTo>
                  <a:pt x="1569" y="202"/>
                </a:lnTo>
                <a:lnTo>
                  <a:pt x="1565" y="198"/>
                </a:lnTo>
                <a:lnTo>
                  <a:pt x="1561" y="196"/>
                </a:lnTo>
                <a:lnTo>
                  <a:pt x="1557" y="196"/>
                </a:lnTo>
                <a:lnTo>
                  <a:pt x="1549" y="200"/>
                </a:lnTo>
                <a:lnTo>
                  <a:pt x="1547" y="198"/>
                </a:lnTo>
                <a:lnTo>
                  <a:pt x="1547" y="196"/>
                </a:lnTo>
                <a:lnTo>
                  <a:pt x="1547" y="190"/>
                </a:lnTo>
                <a:lnTo>
                  <a:pt x="1544" y="184"/>
                </a:lnTo>
                <a:lnTo>
                  <a:pt x="1542" y="178"/>
                </a:lnTo>
                <a:lnTo>
                  <a:pt x="1542" y="177"/>
                </a:lnTo>
                <a:lnTo>
                  <a:pt x="1544" y="175"/>
                </a:lnTo>
                <a:lnTo>
                  <a:pt x="1546" y="173"/>
                </a:lnTo>
                <a:lnTo>
                  <a:pt x="1546" y="169"/>
                </a:lnTo>
                <a:lnTo>
                  <a:pt x="1546" y="167"/>
                </a:lnTo>
                <a:lnTo>
                  <a:pt x="1540" y="161"/>
                </a:lnTo>
                <a:lnTo>
                  <a:pt x="1536" y="157"/>
                </a:lnTo>
                <a:lnTo>
                  <a:pt x="1534" y="155"/>
                </a:lnTo>
                <a:lnTo>
                  <a:pt x="1534" y="152"/>
                </a:lnTo>
                <a:lnTo>
                  <a:pt x="1540" y="138"/>
                </a:lnTo>
                <a:lnTo>
                  <a:pt x="1540" y="134"/>
                </a:lnTo>
                <a:lnTo>
                  <a:pt x="1538" y="132"/>
                </a:lnTo>
                <a:lnTo>
                  <a:pt x="1530" y="129"/>
                </a:lnTo>
                <a:lnTo>
                  <a:pt x="1526" y="129"/>
                </a:lnTo>
                <a:lnTo>
                  <a:pt x="1526" y="123"/>
                </a:lnTo>
                <a:lnTo>
                  <a:pt x="1526" y="117"/>
                </a:lnTo>
                <a:lnTo>
                  <a:pt x="1530" y="109"/>
                </a:lnTo>
                <a:lnTo>
                  <a:pt x="1532" y="104"/>
                </a:lnTo>
                <a:lnTo>
                  <a:pt x="1530" y="100"/>
                </a:lnTo>
                <a:lnTo>
                  <a:pt x="1526" y="100"/>
                </a:lnTo>
                <a:lnTo>
                  <a:pt x="1522" y="102"/>
                </a:lnTo>
                <a:lnTo>
                  <a:pt x="1521" y="100"/>
                </a:lnTo>
                <a:lnTo>
                  <a:pt x="1519" y="98"/>
                </a:lnTo>
                <a:lnTo>
                  <a:pt x="1519" y="86"/>
                </a:lnTo>
                <a:lnTo>
                  <a:pt x="1517" y="81"/>
                </a:lnTo>
                <a:lnTo>
                  <a:pt x="1515" y="79"/>
                </a:lnTo>
                <a:lnTo>
                  <a:pt x="1501" y="71"/>
                </a:lnTo>
                <a:lnTo>
                  <a:pt x="1498" y="67"/>
                </a:lnTo>
                <a:lnTo>
                  <a:pt x="1498" y="65"/>
                </a:lnTo>
                <a:lnTo>
                  <a:pt x="1494" y="63"/>
                </a:lnTo>
                <a:lnTo>
                  <a:pt x="1492" y="63"/>
                </a:lnTo>
                <a:lnTo>
                  <a:pt x="1486" y="71"/>
                </a:lnTo>
                <a:lnTo>
                  <a:pt x="1482" y="73"/>
                </a:lnTo>
                <a:lnTo>
                  <a:pt x="1476" y="75"/>
                </a:lnTo>
                <a:lnTo>
                  <a:pt x="1474" y="71"/>
                </a:lnTo>
                <a:lnTo>
                  <a:pt x="1471" y="67"/>
                </a:lnTo>
                <a:lnTo>
                  <a:pt x="1469" y="65"/>
                </a:lnTo>
                <a:lnTo>
                  <a:pt x="1467" y="71"/>
                </a:lnTo>
                <a:lnTo>
                  <a:pt x="1469" y="75"/>
                </a:lnTo>
                <a:lnTo>
                  <a:pt x="1471" y="79"/>
                </a:lnTo>
                <a:lnTo>
                  <a:pt x="1473" y="81"/>
                </a:lnTo>
                <a:lnTo>
                  <a:pt x="1473" y="82"/>
                </a:lnTo>
                <a:lnTo>
                  <a:pt x="1474" y="82"/>
                </a:lnTo>
                <a:lnTo>
                  <a:pt x="1474" y="84"/>
                </a:lnTo>
                <a:lnTo>
                  <a:pt x="1474" y="90"/>
                </a:lnTo>
                <a:lnTo>
                  <a:pt x="1474" y="92"/>
                </a:lnTo>
                <a:lnTo>
                  <a:pt x="1476" y="96"/>
                </a:lnTo>
                <a:lnTo>
                  <a:pt x="1476" y="98"/>
                </a:lnTo>
                <a:lnTo>
                  <a:pt x="1482" y="106"/>
                </a:lnTo>
                <a:lnTo>
                  <a:pt x="1488" y="117"/>
                </a:lnTo>
                <a:lnTo>
                  <a:pt x="1490" y="123"/>
                </a:lnTo>
                <a:lnTo>
                  <a:pt x="1490" y="125"/>
                </a:lnTo>
                <a:lnTo>
                  <a:pt x="1488" y="130"/>
                </a:lnTo>
                <a:lnTo>
                  <a:pt x="1478" y="119"/>
                </a:lnTo>
                <a:lnTo>
                  <a:pt x="1473" y="109"/>
                </a:lnTo>
                <a:lnTo>
                  <a:pt x="1465" y="106"/>
                </a:lnTo>
                <a:lnTo>
                  <a:pt x="1461" y="100"/>
                </a:lnTo>
                <a:lnTo>
                  <a:pt x="1455" y="92"/>
                </a:lnTo>
                <a:lnTo>
                  <a:pt x="1446" y="77"/>
                </a:lnTo>
                <a:lnTo>
                  <a:pt x="1450" y="88"/>
                </a:lnTo>
                <a:lnTo>
                  <a:pt x="1451" y="92"/>
                </a:lnTo>
                <a:lnTo>
                  <a:pt x="1428" y="67"/>
                </a:lnTo>
                <a:lnTo>
                  <a:pt x="1430" y="67"/>
                </a:lnTo>
                <a:lnTo>
                  <a:pt x="1430" y="65"/>
                </a:lnTo>
                <a:lnTo>
                  <a:pt x="1430" y="63"/>
                </a:lnTo>
                <a:lnTo>
                  <a:pt x="1428" y="61"/>
                </a:lnTo>
                <a:lnTo>
                  <a:pt x="1428" y="63"/>
                </a:lnTo>
                <a:lnTo>
                  <a:pt x="1428" y="65"/>
                </a:lnTo>
                <a:lnTo>
                  <a:pt x="1409" y="42"/>
                </a:lnTo>
                <a:lnTo>
                  <a:pt x="1407" y="34"/>
                </a:lnTo>
                <a:lnTo>
                  <a:pt x="1407" y="38"/>
                </a:lnTo>
                <a:lnTo>
                  <a:pt x="1405" y="34"/>
                </a:lnTo>
                <a:lnTo>
                  <a:pt x="1405" y="33"/>
                </a:lnTo>
                <a:lnTo>
                  <a:pt x="1407" y="31"/>
                </a:lnTo>
                <a:lnTo>
                  <a:pt x="1405" y="31"/>
                </a:lnTo>
                <a:lnTo>
                  <a:pt x="1405" y="29"/>
                </a:lnTo>
                <a:lnTo>
                  <a:pt x="1405" y="31"/>
                </a:lnTo>
                <a:lnTo>
                  <a:pt x="1405" y="19"/>
                </a:lnTo>
                <a:lnTo>
                  <a:pt x="1407" y="15"/>
                </a:lnTo>
                <a:lnTo>
                  <a:pt x="1405" y="11"/>
                </a:lnTo>
                <a:lnTo>
                  <a:pt x="1402" y="0"/>
                </a:lnTo>
                <a:lnTo>
                  <a:pt x="0" y="0"/>
                </a:lnTo>
                <a:lnTo>
                  <a:pt x="0" y="328"/>
                </a:lnTo>
                <a:lnTo>
                  <a:pt x="4" y="336"/>
                </a:lnTo>
                <a:lnTo>
                  <a:pt x="6" y="353"/>
                </a:lnTo>
                <a:lnTo>
                  <a:pt x="8" y="357"/>
                </a:lnTo>
                <a:lnTo>
                  <a:pt x="10" y="359"/>
                </a:lnTo>
                <a:lnTo>
                  <a:pt x="15" y="357"/>
                </a:lnTo>
                <a:lnTo>
                  <a:pt x="15" y="372"/>
                </a:lnTo>
                <a:lnTo>
                  <a:pt x="13" y="380"/>
                </a:lnTo>
                <a:lnTo>
                  <a:pt x="10" y="370"/>
                </a:lnTo>
                <a:lnTo>
                  <a:pt x="8" y="372"/>
                </a:lnTo>
                <a:lnTo>
                  <a:pt x="6" y="378"/>
                </a:lnTo>
                <a:lnTo>
                  <a:pt x="6" y="386"/>
                </a:lnTo>
                <a:lnTo>
                  <a:pt x="8" y="392"/>
                </a:lnTo>
                <a:lnTo>
                  <a:pt x="8" y="394"/>
                </a:lnTo>
                <a:lnTo>
                  <a:pt x="6" y="394"/>
                </a:lnTo>
                <a:lnTo>
                  <a:pt x="4" y="394"/>
                </a:lnTo>
                <a:lnTo>
                  <a:pt x="2" y="395"/>
                </a:lnTo>
                <a:lnTo>
                  <a:pt x="0" y="395"/>
                </a:lnTo>
                <a:lnTo>
                  <a:pt x="0" y="397"/>
                </a:lnTo>
                <a:lnTo>
                  <a:pt x="2" y="397"/>
                </a:lnTo>
                <a:lnTo>
                  <a:pt x="0" y="401"/>
                </a:lnTo>
                <a:lnTo>
                  <a:pt x="0" y="417"/>
                </a:lnTo>
                <a:lnTo>
                  <a:pt x="4" y="420"/>
                </a:lnTo>
                <a:lnTo>
                  <a:pt x="8" y="426"/>
                </a:lnTo>
                <a:lnTo>
                  <a:pt x="11" y="434"/>
                </a:lnTo>
                <a:lnTo>
                  <a:pt x="11" y="432"/>
                </a:lnTo>
                <a:lnTo>
                  <a:pt x="13" y="434"/>
                </a:lnTo>
                <a:lnTo>
                  <a:pt x="15" y="440"/>
                </a:lnTo>
                <a:lnTo>
                  <a:pt x="15" y="438"/>
                </a:lnTo>
                <a:lnTo>
                  <a:pt x="15" y="434"/>
                </a:lnTo>
                <a:lnTo>
                  <a:pt x="19" y="436"/>
                </a:lnTo>
                <a:lnTo>
                  <a:pt x="21" y="436"/>
                </a:lnTo>
                <a:lnTo>
                  <a:pt x="21" y="434"/>
                </a:lnTo>
                <a:lnTo>
                  <a:pt x="21" y="430"/>
                </a:lnTo>
                <a:lnTo>
                  <a:pt x="19" y="424"/>
                </a:lnTo>
                <a:lnTo>
                  <a:pt x="15" y="420"/>
                </a:lnTo>
                <a:lnTo>
                  <a:pt x="10" y="417"/>
                </a:lnTo>
                <a:lnTo>
                  <a:pt x="8" y="411"/>
                </a:lnTo>
                <a:lnTo>
                  <a:pt x="10" y="409"/>
                </a:lnTo>
                <a:lnTo>
                  <a:pt x="11" y="409"/>
                </a:lnTo>
                <a:lnTo>
                  <a:pt x="15" y="405"/>
                </a:lnTo>
                <a:lnTo>
                  <a:pt x="11" y="409"/>
                </a:lnTo>
                <a:lnTo>
                  <a:pt x="15" y="401"/>
                </a:lnTo>
                <a:lnTo>
                  <a:pt x="17" y="399"/>
                </a:lnTo>
                <a:lnTo>
                  <a:pt x="17" y="401"/>
                </a:lnTo>
                <a:lnTo>
                  <a:pt x="17" y="399"/>
                </a:lnTo>
                <a:lnTo>
                  <a:pt x="27" y="394"/>
                </a:lnTo>
                <a:lnTo>
                  <a:pt x="27" y="392"/>
                </a:lnTo>
                <a:lnTo>
                  <a:pt x="17" y="397"/>
                </a:lnTo>
                <a:lnTo>
                  <a:pt x="17" y="394"/>
                </a:lnTo>
                <a:lnTo>
                  <a:pt x="17" y="386"/>
                </a:lnTo>
                <a:lnTo>
                  <a:pt x="21" y="374"/>
                </a:lnTo>
                <a:lnTo>
                  <a:pt x="23" y="372"/>
                </a:lnTo>
                <a:lnTo>
                  <a:pt x="23" y="369"/>
                </a:lnTo>
                <a:lnTo>
                  <a:pt x="23" y="370"/>
                </a:lnTo>
                <a:lnTo>
                  <a:pt x="29" y="386"/>
                </a:lnTo>
                <a:lnTo>
                  <a:pt x="29" y="394"/>
                </a:lnTo>
                <a:lnTo>
                  <a:pt x="31" y="394"/>
                </a:lnTo>
                <a:lnTo>
                  <a:pt x="31" y="395"/>
                </a:lnTo>
                <a:lnTo>
                  <a:pt x="31" y="397"/>
                </a:lnTo>
                <a:lnTo>
                  <a:pt x="33" y="401"/>
                </a:lnTo>
                <a:lnTo>
                  <a:pt x="33" y="399"/>
                </a:lnTo>
                <a:lnTo>
                  <a:pt x="29" y="380"/>
                </a:lnTo>
                <a:lnTo>
                  <a:pt x="29" y="382"/>
                </a:lnTo>
                <a:lnTo>
                  <a:pt x="23" y="367"/>
                </a:lnTo>
                <a:lnTo>
                  <a:pt x="23" y="361"/>
                </a:lnTo>
                <a:lnTo>
                  <a:pt x="27" y="367"/>
                </a:lnTo>
                <a:lnTo>
                  <a:pt x="27" y="365"/>
                </a:lnTo>
                <a:lnTo>
                  <a:pt x="29" y="367"/>
                </a:lnTo>
                <a:lnTo>
                  <a:pt x="31" y="367"/>
                </a:lnTo>
                <a:lnTo>
                  <a:pt x="31" y="361"/>
                </a:lnTo>
                <a:lnTo>
                  <a:pt x="31" y="336"/>
                </a:lnTo>
                <a:lnTo>
                  <a:pt x="29" y="326"/>
                </a:lnTo>
                <a:lnTo>
                  <a:pt x="27" y="311"/>
                </a:lnTo>
                <a:lnTo>
                  <a:pt x="23" y="305"/>
                </a:lnTo>
                <a:lnTo>
                  <a:pt x="21" y="303"/>
                </a:lnTo>
                <a:lnTo>
                  <a:pt x="15" y="299"/>
                </a:lnTo>
                <a:lnTo>
                  <a:pt x="15" y="298"/>
                </a:lnTo>
                <a:lnTo>
                  <a:pt x="17" y="296"/>
                </a:lnTo>
                <a:lnTo>
                  <a:pt x="21" y="298"/>
                </a:lnTo>
                <a:lnTo>
                  <a:pt x="27" y="305"/>
                </a:lnTo>
                <a:lnTo>
                  <a:pt x="33" y="322"/>
                </a:lnTo>
                <a:lnTo>
                  <a:pt x="33" y="330"/>
                </a:lnTo>
                <a:lnTo>
                  <a:pt x="33" y="317"/>
                </a:lnTo>
                <a:lnTo>
                  <a:pt x="31" y="313"/>
                </a:lnTo>
                <a:lnTo>
                  <a:pt x="33" y="315"/>
                </a:lnTo>
                <a:lnTo>
                  <a:pt x="33" y="319"/>
                </a:lnTo>
                <a:lnTo>
                  <a:pt x="34" y="319"/>
                </a:lnTo>
                <a:lnTo>
                  <a:pt x="38" y="317"/>
                </a:lnTo>
                <a:lnTo>
                  <a:pt x="40" y="319"/>
                </a:lnTo>
                <a:lnTo>
                  <a:pt x="38" y="334"/>
                </a:lnTo>
                <a:lnTo>
                  <a:pt x="38" y="355"/>
                </a:lnTo>
                <a:lnTo>
                  <a:pt x="40" y="363"/>
                </a:lnTo>
                <a:lnTo>
                  <a:pt x="42" y="367"/>
                </a:lnTo>
                <a:lnTo>
                  <a:pt x="44" y="365"/>
                </a:lnTo>
                <a:lnTo>
                  <a:pt x="46" y="363"/>
                </a:lnTo>
                <a:lnTo>
                  <a:pt x="46" y="361"/>
                </a:lnTo>
                <a:lnTo>
                  <a:pt x="44" y="357"/>
                </a:lnTo>
                <a:lnTo>
                  <a:pt x="42" y="357"/>
                </a:lnTo>
                <a:lnTo>
                  <a:pt x="40" y="355"/>
                </a:lnTo>
                <a:lnTo>
                  <a:pt x="42" y="351"/>
                </a:lnTo>
                <a:lnTo>
                  <a:pt x="44" y="340"/>
                </a:lnTo>
                <a:lnTo>
                  <a:pt x="46" y="338"/>
                </a:lnTo>
                <a:lnTo>
                  <a:pt x="48" y="336"/>
                </a:lnTo>
                <a:lnTo>
                  <a:pt x="50" y="340"/>
                </a:lnTo>
                <a:lnTo>
                  <a:pt x="50" y="351"/>
                </a:lnTo>
                <a:lnTo>
                  <a:pt x="50" y="370"/>
                </a:lnTo>
                <a:lnTo>
                  <a:pt x="52" y="384"/>
                </a:lnTo>
                <a:lnTo>
                  <a:pt x="56" y="394"/>
                </a:lnTo>
                <a:lnTo>
                  <a:pt x="54" y="384"/>
                </a:lnTo>
                <a:lnTo>
                  <a:pt x="52" y="380"/>
                </a:lnTo>
                <a:lnTo>
                  <a:pt x="58" y="388"/>
                </a:lnTo>
                <a:lnTo>
                  <a:pt x="61" y="395"/>
                </a:lnTo>
                <a:lnTo>
                  <a:pt x="63" y="405"/>
                </a:lnTo>
                <a:lnTo>
                  <a:pt x="65" y="426"/>
                </a:lnTo>
                <a:lnTo>
                  <a:pt x="65" y="438"/>
                </a:lnTo>
                <a:lnTo>
                  <a:pt x="65" y="430"/>
                </a:lnTo>
                <a:lnTo>
                  <a:pt x="63" y="417"/>
                </a:lnTo>
                <a:lnTo>
                  <a:pt x="61" y="409"/>
                </a:lnTo>
                <a:lnTo>
                  <a:pt x="54" y="395"/>
                </a:lnTo>
                <a:lnTo>
                  <a:pt x="50" y="376"/>
                </a:lnTo>
                <a:lnTo>
                  <a:pt x="48" y="372"/>
                </a:lnTo>
                <a:lnTo>
                  <a:pt x="48" y="376"/>
                </a:lnTo>
                <a:lnTo>
                  <a:pt x="48" y="388"/>
                </a:lnTo>
                <a:lnTo>
                  <a:pt x="46" y="397"/>
                </a:lnTo>
                <a:lnTo>
                  <a:pt x="44" y="403"/>
                </a:lnTo>
                <a:lnTo>
                  <a:pt x="42" y="395"/>
                </a:lnTo>
                <a:lnTo>
                  <a:pt x="40" y="392"/>
                </a:lnTo>
                <a:lnTo>
                  <a:pt x="36" y="390"/>
                </a:lnTo>
                <a:lnTo>
                  <a:pt x="34" y="390"/>
                </a:lnTo>
                <a:lnTo>
                  <a:pt x="34" y="394"/>
                </a:lnTo>
                <a:lnTo>
                  <a:pt x="36" y="394"/>
                </a:lnTo>
                <a:lnTo>
                  <a:pt x="36" y="399"/>
                </a:lnTo>
                <a:lnTo>
                  <a:pt x="38" y="395"/>
                </a:lnTo>
                <a:lnTo>
                  <a:pt x="38" y="397"/>
                </a:lnTo>
                <a:lnTo>
                  <a:pt x="38" y="403"/>
                </a:lnTo>
                <a:lnTo>
                  <a:pt x="40" y="415"/>
                </a:lnTo>
                <a:lnTo>
                  <a:pt x="38" y="424"/>
                </a:lnTo>
                <a:lnTo>
                  <a:pt x="34" y="403"/>
                </a:lnTo>
                <a:lnTo>
                  <a:pt x="34" y="411"/>
                </a:lnTo>
                <a:lnTo>
                  <a:pt x="38" y="428"/>
                </a:lnTo>
                <a:lnTo>
                  <a:pt x="34" y="455"/>
                </a:lnTo>
                <a:lnTo>
                  <a:pt x="34" y="459"/>
                </a:lnTo>
                <a:lnTo>
                  <a:pt x="34" y="457"/>
                </a:lnTo>
                <a:lnTo>
                  <a:pt x="33" y="451"/>
                </a:lnTo>
                <a:lnTo>
                  <a:pt x="29" y="480"/>
                </a:lnTo>
                <a:lnTo>
                  <a:pt x="31" y="468"/>
                </a:lnTo>
                <a:lnTo>
                  <a:pt x="33" y="465"/>
                </a:lnTo>
                <a:lnTo>
                  <a:pt x="33" y="466"/>
                </a:lnTo>
                <a:lnTo>
                  <a:pt x="34" y="463"/>
                </a:lnTo>
                <a:lnTo>
                  <a:pt x="34" y="488"/>
                </a:lnTo>
                <a:lnTo>
                  <a:pt x="36" y="463"/>
                </a:lnTo>
                <a:lnTo>
                  <a:pt x="36" y="451"/>
                </a:lnTo>
                <a:lnTo>
                  <a:pt x="38" y="449"/>
                </a:lnTo>
                <a:lnTo>
                  <a:pt x="40" y="449"/>
                </a:lnTo>
                <a:lnTo>
                  <a:pt x="42" y="453"/>
                </a:lnTo>
                <a:lnTo>
                  <a:pt x="42" y="457"/>
                </a:lnTo>
                <a:lnTo>
                  <a:pt x="42" y="459"/>
                </a:lnTo>
                <a:lnTo>
                  <a:pt x="46" y="514"/>
                </a:lnTo>
                <a:lnTo>
                  <a:pt x="44" y="549"/>
                </a:lnTo>
                <a:lnTo>
                  <a:pt x="42" y="538"/>
                </a:lnTo>
                <a:lnTo>
                  <a:pt x="42" y="547"/>
                </a:lnTo>
                <a:lnTo>
                  <a:pt x="42" y="553"/>
                </a:lnTo>
                <a:lnTo>
                  <a:pt x="42" y="547"/>
                </a:lnTo>
                <a:lnTo>
                  <a:pt x="38" y="507"/>
                </a:lnTo>
                <a:lnTo>
                  <a:pt x="36" y="478"/>
                </a:lnTo>
                <a:lnTo>
                  <a:pt x="36" y="513"/>
                </a:lnTo>
                <a:lnTo>
                  <a:pt x="44" y="616"/>
                </a:lnTo>
                <a:lnTo>
                  <a:pt x="44" y="637"/>
                </a:lnTo>
                <a:lnTo>
                  <a:pt x="44" y="634"/>
                </a:lnTo>
                <a:lnTo>
                  <a:pt x="40" y="616"/>
                </a:lnTo>
                <a:lnTo>
                  <a:pt x="42" y="628"/>
                </a:lnTo>
                <a:lnTo>
                  <a:pt x="42" y="632"/>
                </a:lnTo>
                <a:lnTo>
                  <a:pt x="40" y="620"/>
                </a:lnTo>
                <a:lnTo>
                  <a:pt x="36" y="597"/>
                </a:lnTo>
                <a:lnTo>
                  <a:pt x="36" y="586"/>
                </a:lnTo>
                <a:lnTo>
                  <a:pt x="36" y="589"/>
                </a:lnTo>
                <a:lnTo>
                  <a:pt x="34" y="576"/>
                </a:lnTo>
                <a:lnTo>
                  <a:pt x="33" y="570"/>
                </a:lnTo>
                <a:lnTo>
                  <a:pt x="34" y="582"/>
                </a:lnTo>
                <a:lnTo>
                  <a:pt x="36" y="599"/>
                </a:lnTo>
                <a:lnTo>
                  <a:pt x="38" y="618"/>
                </a:lnTo>
                <a:lnTo>
                  <a:pt x="42" y="637"/>
                </a:lnTo>
                <a:lnTo>
                  <a:pt x="40" y="637"/>
                </a:lnTo>
                <a:lnTo>
                  <a:pt x="40" y="632"/>
                </a:lnTo>
                <a:lnTo>
                  <a:pt x="40" y="637"/>
                </a:lnTo>
                <a:lnTo>
                  <a:pt x="38" y="635"/>
                </a:lnTo>
                <a:lnTo>
                  <a:pt x="38" y="632"/>
                </a:lnTo>
                <a:lnTo>
                  <a:pt x="36" y="616"/>
                </a:lnTo>
                <a:lnTo>
                  <a:pt x="34" y="599"/>
                </a:lnTo>
                <a:lnTo>
                  <a:pt x="36" y="605"/>
                </a:lnTo>
                <a:lnTo>
                  <a:pt x="36" y="610"/>
                </a:lnTo>
                <a:lnTo>
                  <a:pt x="34" y="605"/>
                </a:lnTo>
                <a:lnTo>
                  <a:pt x="36" y="620"/>
                </a:lnTo>
                <a:lnTo>
                  <a:pt x="38" y="635"/>
                </a:lnTo>
                <a:lnTo>
                  <a:pt x="34" y="634"/>
                </a:lnTo>
                <a:lnTo>
                  <a:pt x="33" y="620"/>
                </a:lnTo>
                <a:lnTo>
                  <a:pt x="29" y="589"/>
                </a:lnTo>
                <a:lnTo>
                  <a:pt x="33" y="624"/>
                </a:lnTo>
                <a:lnTo>
                  <a:pt x="29" y="591"/>
                </a:lnTo>
                <a:lnTo>
                  <a:pt x="31" y="610"/>
                </a:lnTo>
                <a:lnTo>
                  <a:pt x="29" y="605"/>
                </a:lnTo>
                <a:lnTo>
                  <a:pt x="31" y="616"/>
                </a:lnTo>
                <a:lnTo>
                  <a:pt x="33" y="634"/>
                </a:lnTo>
                <a:lnTo>
                  <a:pt x="31" y="634"/>
                </a:lnTo>
                <a:lnTo>
                  <a:pt x="29" y="635"/>
                </a:lnTo>
                <a:lnTo>
                  <a:pt x="29" y="637"/>
                </a:lnTo>
                <a:lnTo>
                  <a:pt x="33" y="643"/>
                </a:lnTo>
                <a:lnTo>
                  <a:pt x="34" y="651"/>
                </a:lnTo>
                <a:lnTo>
                  <a:pt x="33" y="655"/>
                </a:lnTo>
                <a:lnTo>
                  <a:pt x="29" y="655"/>
                </a:lnTo>
                <a:lnTo>
                  <a:pt x="21" y="647"/>
                </a:lnTo>
                <a:lnTo>
                  <a:pt x="15" y="643"/>
                </a:lnTo>
                <a:lnTo>
                  <a:pt x="13" y="645"/>
                </a:lnTo>
                <a:lnTo>
                  <a:pt x="8" y="618"/>
                </a:lnTo>
                <a:lnTo>
                  <a:pt x="10" y="618"/>
                </a:lnTo>
                <a:lnTo>
                  <a:pt x="13" y="614"/>
                </a:lnTo>
                <a:lnTo>
                  <a:pt x="17" y="610"/>
                </a:lnTo>
                <a:lnTo>
                  <a:pt x="13" y="601"/>
                </a:lnTo>
                <a:lnTo>
                  <a:pt x="10" y="607"/>
                </a:lnTo>
                <a:lnTo>
                  <a:pt x="8" y="616"/>
                </a:lnTo>
                <a:lnTo>
                  <a:pt x="0" y="582"/>
                </a:lnTo>
                <a:lnTo>
                  <a:pt x="0" y="584"/>
                </a:lnTo>
                <a:lnTo>
                  <a:pt x="8" y="626"/>
                </a:lnTo>
                <a:lnTo>
                  <a:pt x="10" y="630"/>
                </a:lnTo>
                <a:lnTo>
                  <a:pt x="8" y="632"/>
                </a:lnTo>
                <a:lnTo>
                  <a:pt x="2" y="605"/>
                </a:lnTo>
                <a:lnTo>
                  <a:pt x="6" y="626"/>
                </a:lnTo>
                <a:lnTo>
                  <a:pt x="6" y="637"/>
                </a:lnTo>
                <a:lnTo>
                  <a:pt x="6" y="635"/>
                </a:lnTo>
                <a:lnTo>
                  <a:pt x="4" y="634"/>
                </a:lnTo>
                <a:lnTo>
                  <a:pt x="0" y="632"/>
                </a:lnTo>
                <a:lnTo>
                  <a:pt x="0" y="635"/>
                </a:lnTo>
                <a:lnTo>
                  <a:pt x="4" y="641"/>
                </a:lnTo>
                <a:lnTo>
                  <a:pt x="4" y="643"/>
                </a:lnTo>
                <a:lnTo>
                  <a:pt x="2" y="649"/>
                </a:lnTo>
                <a:lnTo>
                  <a:pt x="0" y="649"/>
                </a:lnTo>
                <a:lnTo>
                  <a:pt x="0" y="653"/>
                </a:lnTo>
                <a:lnTo>
                  <a:pt x="0" y="655"/>
                </a:lnTo>
                <a:lnTo>
                  <a:pt x="0" y="1148"/>
                </a:lnTo>
                <a:lnTo>
                  <a:pt x="1542" y="1148"/>
                </a:lnTo>
                <a:lnTo>
                  <a:pt x="1532" y="1135"/>
                </a:lnTo>
                <a:lnTo>
                  <a:pt x="1530" y="1131"/>
                </a:lnTo>
                <a:lnTo>
                  <a:pt x="1530" y="1123"/>
                </a:lnTo>
                <a:lnTo>
                  <a:pt x="1532" y="1117"/>
                </a:lnTo>
                <a:lnTo>
                  <a:pt x="1536" y="1117"/>
                </a:lnTo>
                <a:lnTo>
                  <a:pt x="1542" y="1121"/>
                </a:lnTo>
                <a:lnTo>
                  <a:pt x="1549" y="1129"/>
                </a:lnTo>
                <a:lnTo>
                  <a:pt x="1553" y="1135"/>
                </a:lnTo>
                <a:lnTo>
                  <a:pt x="1555" y="1138"/>
                </a:lnTo>
                <a:lnTo>
                  <a:pt x="1555" y="1148"/>
                </a:lnTo>
                <a:lnTo>
                  <a:pt x="1570" y="1148"/>
                </a:lnTo>
                <a:lnTo>
                  <a:pt x="1565" y="1138"/>
                </a:lnTo>
                <a:lnTo>
                  <a:pt x="1561" y="1123"/>
                </a:lnTo>
                <a:lnTo>
                  <a:pt x="1563" y="1119"/>
                </a:lnTo>
                <a:lnTo>
                  <a:pt x="1565" y="1115"/>
                </a:lnTo>
                <a:lnTo>
                  <a:pt x="1563" y="1114"/>
                </a:lnTo>
                <a:lnTo>
                  <a:pt x="1561" y="1115"/>
                </a:lnTo>
                <a:lnTo>
                  <a:pt x="1561" y="1112"/>
                </a:lnTo>
                <a:lnTo>
                  <a:pt x="1561" y="1104"/>
                </a:lnTo>
                <a:lnTo>
                  <a:pt x="1565" y="1104"/>
                </a:lnTo>
                <a:lnTo>
                  <a:pt x="1563" y="1098"/>
                </a:lnTo>
                <a:lnTo>
                  <a:pt x="1561" y="1094"/>
                </a:lnTo>
                <a:lnTo>
                  <a:pt x="1557" y="1083"/>
                </a:lnTo>
                <a:lnTo>
                  <a:pt x="1561" y="1079"/>
                </a:lnTo>
                <a:lnTo>
                  <a:pt x="1557" y="1079"/>
                </a:lnTo>
                <a:lnTo>
                  <a:pt x="1557" y="1077"/>
                </a:lnTo>
                <a:lnTo>
                  <a:pt x="1559" y="1077"/>
                </a:lnTo>
                <a:lnTo>
                  <a:pt x="1561" y="1075"/>
                </a:lnTo>
                <a:lnTo>
                  <a:pt x="1561" y="1073"/>
                </a:lnTo>
                <a:lnTo>
                  <a:pt x="1561" y="1075"/>
                </a:lnTo>
                <a:lnTo>
                  <a:pt x="1561" y="1073"/>
                </a:lnTo>
                <a:lnTo>
                  <a:pt x="1559" y="1073"/>
                </a:lnTo>
                <a:lnTo>
                  <a:pt x="1557" y="1073"/>
                </a:lnTo>
                <a:lnTo>
                  <a:pt x="1557" y="1071"/>
                </a:lnTo>
                <a:lnTo>
                  <a:pt x="1555" y="1075"/>
                </a:lnTo>
                <a:lnTo>
                  <a:pt x="1553" y="1077"/>
                </a:lnTo>
                <a:lnTo>
                  <a:pt x="1551" y="1079"/>
                </a:lnTo>
                <a:lnTo>
                  <a:pt x="1553" y="1069"/>
                </a:lnTo>
                <a:lnTo>
                  <a:pt x="1555" y="1066"/>
                </a:lnTo>
                <a:lnTo>
                  <a:pt x="1559" y="1062"/>
                </a:lnTo>
                <a:lnTo>
                  <a:pt x="1557" y="1056"/>
                </a:lnTo>
                <a:lnTo>
                  <a:pt x="1555" y="1048"/>
                </a:lnTo>
                <a:lnTo>
                  <a:pt x="1555" y="1033"/>
                </a:lnTo>
                <a:lnTo>
                  <a:pt x="1553" y="1037"/>
                </a:lnTo>
                <a:lnTo>
                  <a:pt x="1555" y="1031"/>
                </a:lnTo>
                <a:lnTo>
                  <a:pt x="1563" y="1025"/>
                </a:lnTo>
                <a:lnTo>
                  <a:pt x="1565" y="1021"/>
                </a:lnTo>
                <a:lnTo>
                  <a:pt x="1565" y="1019"/>
                </a:lnTo>
                <a:lnTo>
                  <a:pt x="1555" y="1018"/>
                </a:lnTo>
                <a:lnTo>
                  <a:pt x="1557" y="1016"/>
                </a:lnTo>
                <a:lnTo>
                  <a:pt x="1557" y="1014"/>
                </a:lnTo>
                <a:lnTo>
                  <a:pt x="1555" y="1012"/>
                </a:lnTo>
                <a:lnTo>
                  <a:pt x="1553" y="1008"/>
                </a:lnTo>
                <a:lnTo>
                  <a:pt x="1553" y="1004"/>
                </a:lnTo>
                <a:lnTo>
                  <a:pt x="1551" y="1006"/>
                </a:lnTo>
                <a:lnTo>
                  <a:pt x="1551" y="1010"/>
                </a:lnTo>
                <a:lnTo>
                  <a:pt x="1549" y="1016"/>
                </a:lnTo>
                <a:lnTo>
                  <a:pt x="1547" y="1002"/>
                </a:lnTo>
                <a:lnTo>
                  <a:pt x="1555" y="977"/>
                </a:lnTo>
                <a:lnTo>
                  <a:pt x="1559" y="962"/>
                </a:lnTo>
                <a:lnTo>
                  <a:pt x="1582" y="960"/>
                </a:lnTo>
                <a:lnTo>
                  <a:pt x="1624" y="956"/>
                </a:lnTo>
                <a:lnTo>
                  <a:pt x="1624" y="954"/>
                </a:lnTo>
                <a:lnTo>
                  <a:pt x="1622" y="954"/>
                </a:lnTo>
                <a:lnTo>
                  <a:pt x="1617" y="954"/>
                </a:lnTo>
                <a:lnTo>
                  <a:pt x="1609" y="956"/>
                </a:lnTo>
                <a:lnTo>
                  <a:pt x="1594" y="958"/>
                </a:lnTo>
                <a:lnTo>
                  <a:pt x="1592" y="958"/>
                </a:lnTo>
                <a:lnTo>
                  <a:pt x="1590" y="956"/>
                </a:lnTo>
                <a:lnTo>
                  <a:pt x="1588" y="956"/>
                </a:lnTo>
                <a:lnTo>
                  <a:pt x="1574" y="958"/>
                </a:lnTo>
                <a:lnTo>
                  <a:pt x="1563" y="960"/>
                </a:lnTo>
                <a:lnTo>
                  <a:pt x="1559" y="958"/>
                </a:lnTo>
                <a:lnTo>
                  <a:pt x="1561" y="935"/>
                </a:lnTo>
                <a:lnTo>
                  <a:pt x="1561" y="925"/>
                </a:lnTo>
                <a:lnTo>
                  <a:pt x="1563" y="916"/>
                </a:lnTo>
                <a:lnTo>
                  <a:pt x="1565" y="904"/>
                </a:lnTo>
                <a:lnTo>
                  <a:pt x="1561" y="898"/>
                </a:lnTo>
                <a:lnTo>
                  <a:pt x="1561" y="900"/>
                </a:lnTo>
                <a:lnTo>
                  <a:pt x="1559" y="906"/>
                </a:lnTo>
                <a:lnTo>
                  <a:pt x="1557" y="929"/>
                </a:lnTo>
                <a:lnTo>
                  <a:pt x="1557" y="950"/>
                </a:lnTo>
                <a:lnTo>
                  <a:pt x="1542" y="946"/>
                </a:lnTo>
                <a:lnTo>
                  <a:pt x="1536" y="946"/>
                </a:lnTo>
                <a:lnTo>
                  <a:pt x="1538" y="946"/>
                </a:lnTo>
                <a:lnTo>
                  <a:pt x="1536" y="946"/>
                </a:lnTo>
                <a:lnTo>
                  <a:pt x="1534" y="946"/>
                </a:lnTo>
                <a:lnTo>
                  <a:pt x="1536" y="941"/>
                </a:lnTo>
                <a:lnTo>
                  <a:pt x="1536" y="939"/>
                </a:lnTo>
                <a:lnTo>
                  <a:pt x="1536" y="937"/>
                </a:lnTo>
                <a:lnTo>
                  <a:pt x="1534" y="937"/>
                </a:lnTo>
                <a:lnTo>
                  <a:pt x="1532" y="939"/>
                </a:lnTo>
                <a:lnTo>
                  <a:pt x="1532" y="937"/>
                </a:lnTo>
                <a:lnTo>
                  <a:pt x="1536" y="935"/>
                </a:lnTo>
                <a:lnTo>
                  <a:pt x="1536" y="933"/>
                </a:lnTo>
                <a:lnTo>
                  <a:pt x="1536" y="931"/>
                </a:lnTo>
                <a:lnTo>
                  <a:pt x="1540" y="929"/>
                </a:lnTo>
                <a:lnTo>
                  <a:pt x="1536" y="927"/>
                </a:lnTo>
                <a:lnTo>
                  <a:pt x="1540" y="925"/>
                </a:lnTo>
                <a:lnTo>
                  <a:pt x="1536" y="923"/>
                </a:lnTo>
                <a:lnTo>
                  <a:pt x="1538" y="922"/>
                </a:lnTo>
                <a:lnTo>
                  <a:pt x="1538" y="920"/>
                </a:lnTo>
                <a:lnTo>
                  <a:pt x="1538" y="916"/>
                </a:lnTo>
                <a:lnTo>
                  <a:pt x="1538" y="918"/>
                </a:lnTo>
                <a:lnTo>
                  <a:pt x="1538" y="916"/>
                </a:lnTo>
                <a:lnTo>
                  <a:pt x="1540" y="914"/>
                </a:lnTo>
                <a:lnTo>
                  <a:pt x="1540" y="910"/>
                </a:lnTo>
                <a:lnTo>
                  <a:pt x="1538" y="908"/>
                </a:lnTo>
                <a:lnTo>
                  <a:pt x="1536" y="910"/>
                </a:lnTo>
                <a:lnTo>
                  <a:pt x="1538" y="910"/>
                </a:lnTo>
                <a:lnTo>
                  <a:pt x="1536" y="914"/>
                </a:lnTo>
                <a:lnTo>
                  <a:pt x="1534" y="914"/>
                </a:lnTo>
                <a:lnTo>
                  <a:pt x="1530" y="914"/>
                </a:lnTo>
                <a:lnTo>
                  <a:pt x="1532" y="912"/>
                </a:lnTo>
                <a:lnTo>
                  <a:pt x="1530" y="912"/>
                </a:lnTo>
                <a:lnTo>
                  <a:pt x="1530" y="906"/>
                </a:lnTo>
                <a:lnTo>
                  <a:pt x="1530" y="902"/>
                </a:lnTo>
                <a:lnTo>
                  <a:pt x="1532" y="898"/>
                </a:lnTo>
                <a:lnTo>
                  <a:pt x="1530" y="898"/>
                </a:lnTo>
                <a:lnTo>
                  <a:pt x="1534" y="895"/>
                </a:lnTo>
                <a:lnTo>
                  <a:pt x="1534" y="891"/>
                </a:lnTo>
                <a:lnTo>
                  <a:pt x="1528" y="897"/>
                </a:lnTo>
                <a:lnTo>
                  <a:pt x="1530" y="891"/>
                </a:lnTo>
                <a:lnTo>
                  <a:pt x="1532" y="883"/>
                </a:lnTo>
                <a:lnTo>
                  <a:pt x="1530" y="883"/>
                </a:lnTo>
                <a:lnTo>
                  <a:pt x="1530" y="881"/>
                </a:lnTo>
                <a:lnTo>
                  <a:pt x="1530" y="879"/>
                </a:lnTo>
                <a:lnTo>
                  <a:pt x="1532" y="874"/>
                </a:lnTo>
                <a:lnTo>
                  <a:pt x="1536" y="864"/>
                </a:lnTo>
                <a:lnTo>
                  <a:pt x="1540" y="862"/>
                </a:lnTo>
                <a:lnTo>
                  <a:pt x="1544" y="862"/>
                </a:lnTo>
                <a:lnTo>
                  <a:pt x="1546" y="860"/>
                </a:lnTo>
                <a:lnTo>
                  <a:pt x="1538" y="856"/>
                </a:lnTo>
                <a:lnTo>
                  <a:pt x="1536" y="852"/>
                </a:lnTo>
                <a:lnTo>
                  <a:pt x="1540" y="845"/>
                </a:lnTo>
                <a:lnTo>
                  <a:pt x="1540" y="843"/>
                </a:lnTo>
                <a:lnTo>
                  <a:pt x="1538" y="843"/>
                </a:lnTo>
                <a:lnTo>
                  <a:pt x="1532" y="847"/>
                </a:lnTo>
                <a:lnTo>
                  <a:pt x="1528" y="841"/>
                </a:lnTo>
                <a:lnTo>
                  <a:pt x="1530" y="839"/>
                </a:lnTo>
                <a:lnTo>
                  <a:pt x="1534" y="837"/>
                </a:lnTo>
                <a:lnTo>
                  <a:pt x="1532" y="835"/>
                </a:lnTo>
                <a:lnTo>
                  <a:pt x="1526" y="831"/>
                </a:lnTo>
                <a:lnTo>
                  <a:pt x="1522" y="829"/>
                </a:lnTo>
                <a:lnTo>
                  <a:pt x="1524" y="824"/>
                </a:lnTo>
                <a:lnTo>
                  <a:pt x="1526" y="822"/>
                </a:lnTo>
                <a:lnTo>
                  <a:pt x="1530" y="822"/>
                </a:lnTo>
                <a:lnTo>
                  <a:pt x="1532" y="824"/>
                </a:lnTo>
                <a:lnTo>
                  <a:pt x="1534" y="827"/>
                </a:lnTo>
                <a:lnTo>
                  <a:pt x="1536" y="826"/>
                </a:lnTo>
                <a:lnTo>
                  <a:pt x="1532" y="820"/>
                </a:lnTo>
                <a:lnTo>
                  <a:pt x="1532" y="818"/>
                </a:lnTo>
                <a:lnTo>
                  <a:pt x="1530" y="814"/>
                </a:lnTo>
                <a:lnTo>
                  <a:pt x="1530" y="812"/>
                </a:lnTo>
                <a:lnTo>
                  <a:pt x="1532" y="812"/>
                </a:lnTo>
                <a:lnTo>
                  <a:pt x="1534" y="810"/>
                </a:lnTo>
                <a:lnTo>
                  <a:pt x="1534" y="808"/>
                </a:lnTo>
                <a:lnTo>
                  <a:pt x="1532" y="806"/>
                </a:lnTo>
                <a:lnTo>
                  <a:pt x="1528" y="806"/>
                </a:lnTo>
                <a:lnTo>
                  <a:pt x="1530" y="801"/>
                </a:lnTo>
                <a:lnTo>
                  <a:pt x="1532" y="799"/>
                </a:lnTo>
                <a:lnTo>
                  <a:pt x="1536" y="799"/>
                </a:lnTo>
                <a:lnTo>
                  <a:pt x="1544" y="797"/>
                </a:lnTo>
                <a:lnTo>
                  <a:pt x="1547" y="795"/>
                </a:lnTo>
                <a:lnTo>
                  <a:pt x="1549" y="793"/>
                </a:lnTo>
                <a:lnTo>
                  <a:pt x="1546" y="781"/>
                </a:lnTo>
                <a:lnTo>
                  <a:pt x="1546" y="774"/>
                </a:lnTo>
                <a:lnTo>
                  <a:pt x="1547" y="774"/>
                </a:lnTo>
                <a:lnTo>
                  <a:pt x="1551" y="774"/>
                </a:lnTo>
                <a:lnTo>
                  <a:pt x="1557" y="770"/>
                </a:lnTo>
                <a:lnTo>
                  <a:pt x="1563" y="762"/>
                </a:lnTo>
                <a:lnTo>
                  <a:pt x="1565" y="758"/>
                </a:lnTo>
                <a:lnTo>
                  <a:pt x="1563" y="760"/>
                </a:lnTo>
                <a:lnTo>
                  <a:pt x="1559" y="758"/>
                </a:lnTo>
                <a:lnTo>
                  <a:pt x="1551" y="753"/>
                </a:lnTo>
                <a:lnTo>
                  <a:pt x="1557" y="737"/>
                </a:lnTo>
                <a:lnTo>
                  <a:pt x="1561" y="728"/>
                </a:lnTo>
                <a:lnTo>
                  <a:pt x="1563" y="722"/>
                </a:lnTo>
                <a:lnTo>
                  <a:pt x="1565" y="722"/>
                </a:lnTo>
                <a:lnTo>
                  <a:pt x="1572" y="720"/>
                </a:lnTo>
                <a:lnTo>
                  <a:pt x="1574" y="720"/>
                </a:lnTo>
                <a:lnTo>
                  <a:pt x="1574" y="716"/>
                </a:lnTo>
                <a:lnTo>
                  <a:pt x="1572" y="708"/>
                </a:lnTo>
                <a:lnTo>
                  <a:pt x="1567" y="699"/>
                </a:lnTo>
                <a:lnTo>
                  <a:pt x="1567" y="714"/>
                </a:lnTo>
                <a:lnTo>
                  <a:pt x="1565" y="718"/>
                </a:lnTo>
                <a:lnTo>
                  <a:pt x="1563" y="705"/>
                </a:lnTo>
                <a:lnTo>
                  <a:pt x="1563" y="697"/>
                </a:lnTo>
                <a:lnTo>
                  <a:pt x="1563" y="691"/>
                </a:lnTo>
                <a:lnTo>
                  <a:pt x="1567" y="682"/>
                </a:lnTo>
                <a:lnTo>
                  <a:pt x="1572" y="685"/>
                </a:lnTo>
                <a:lnTo>
                  <a:pt x="1576" y="687"/>
                </a:lnTo>
                <a:lnTo>
                  <a:pt x="1580" y="687"/>
                </a:lnTo>
                <a:lnTo>
                  <a:pt x="1586" y="683"/>
                </a:lnTo>
                <a:lnTo>
                  <a:pt x="1588" y="678"/>
                </a:lnTo>
                <a:lnTo>
                  <a:pt x="1586" y="672"/>
                </a:lnTo>
                <a:lnTo>
                  <a:pt x="1576" y="660"/>
                </a:lnTo>
                <a:lnTo>
                  <a:pt x="1574" y="657"/>
                </a:lnTo>
                <a:lnTo>
                  <a:pt x="1580" y="658"/>
                </a:lnTo>
                <a:lnTo>
                  <a:pt x="1586" y="664"/>
                </a:lnTo>
                <a:lnTo>
                  <a:pt x="1590" y="670"/>
                </a:lnTo>
                <a:lnTo>
                  <a:pt x="1592" y="672"/>
                </a:lnTo>
                <a:lnTo>
                  <a:pt x="1594" y="670"/>
                </a:lnTo>
                <a:lnTo>
                  <a:pt x="1597" y="666"/>
                </a:lnTo>
                <a:lnTo>
                  <a:pt x="1603" y="662"/>
                </a:lnTo>
                <a:lnTo>
                  <a:pt x="1605" y="658"/>
                </a:lnTo>
                <a:lnTo>
                  <a:pt x="1605" y="657"/>
                </a:lnTo>
                <a:lnTo>
                  <a:pt x="1601" y="653"/>
                </a:lnTo>
                <a:lnTo>
                  <a:pt x="1597" y="649"/>
                </a:lnTo>
                <a:lnTo>
                  <a:pt x="1595" y="649"/>
                </a:lnTo>
                <a:lnTo>
                  <a:pt x="1594" y="651"/>
                </a:lnTo>
                <a:lnTo>
                  <a:pt x="1592" y="651"/>
                </a:lnTo>
                <a:lnTo>
                  <a:pt x="1588" y="649"/>
                </a:lnTo>
                <a:lnTo>
                  <a:pt x="1580" y="637"/>
                </a:lnTo>
                <a:lnTo>
                  <a:pt x="1580" y="634"/>
                </a:lnTo>
                <a:lnTo>
                  <a:pt x="1582" y="628"/>
                </a:lnTo>
                <a:lnTo>
                  <a:pt x="1588" y="626"/>
                </a:lnTo>
                <a:lnTo>
                  <a:pt x="1590" y="626"/>
                </a:lnTo>
                <a:lnTo>
                  <a:pt x="1594" y="626"/>
                </a:lnTo>
                <a:lnTo>
                  <a:pt x="1599" y="622"/>
                </a:lnTo>
                <a:lnTo>
                  <a:pt x="1613" y="609"/>
                </a:lnTo>
                <a:lnTo>
                  <a:pt x="1617" y="603"/>
                </a:lnTo>
                <a:lnTo>
                  <a:pt x="1615" y="597"/>
                </a:lnTo>
                <a:lnTo>
                  <a:pt x="1611" y="591"/>
                </a:lnTo>
                <a:lnTo>
                  <a:pt x="1607" y="587"/>
                </a:lnTo>
                <a:lnTo>
                  <a:pt x="1605" y="587"/>
                </a:lnTo>
                <a:lnTo>
                  <a:pt x="1607" y="576"/>
                </a:lnTo>
                <a:lnTo>
                  <a:pt x="1605" y="561"/>
                </a:lnTo>
                <a:lnTo>
                  <a:pt x="1607" y="553"/>
                </a:lnTo>
                <a:lnTo>
                  <a:pt x="1611" y="545"/>
                </a:lnTo>
                <a:lnTo>
                  <a:pt x="1613" y="538"/>
                </a:lnTo>
                <a:lnTo>
                  <a:pt x="1613" y="534"/>
                </a:lnTo>
                <a:lnTo>
                  <a:pt x="1613" y="528"/>
                </a:lnTo>
                <a:lnTo>
                  <a:pt x="1611" y="522"/>
                </a:lnTo>
                <a:lnTo>
                  <a:pt x="1609" y="520"/>
                </a:lnTo>
                <a:lnTo>
                  <a:pt x="1605" y="520"/>
                </a:lnTo>
                <a:lnTo>
                  <a:pt x="1601" y="522"/>
                </a:lnTo>
                <a:lnTo>
                  <a:pt x="1597" y="522"/>
                </a:lnTo>
                <a:lnTo>
                  <a:pt x="1595" y="518"/>
                </a:lnTo>
                <a:lnTo>
                  <a:pt x="1595" y="513"/>
                </a:lnTo>
                <a:lnTo>
                  <a:pt x="1595" y="509"/>
                </a:lnTo>
                <a:lnTo>
                  <a:pt x="1597" y="503"/>
                </a:lnTo>
                <a:lnTo>
                  <a:pt x="1594" y="493"/>
                </a:lnTo>
                <a:lnTo>
                  <a:pt x="1590" y="490"/>
                </a:lnTo>
                <a:lnTo>
                  <a:pt x="1584" y="490"/>
                </a:lnTo>
                <a:lnTo>
                  <a:pt x="1584" y="491"/>
                </a:lnTo>
                <a:lnTo>
                  <a:pt x="1582" y="495"/>
                </a:lnTo>
                <a:lnTo>
                  <a:pt x="1580" y="507"/>
                </a:lnTo>
                <a:lnTo>
                  <a:pt x="1576" y="518"/>
                </a:lnTo>
                <a:lnTo>
                  <a:pt x="1576" y="522"/>
                </a:lnTo>
                <a:lnTo>
                  <a:pt x="1578" y="526"/>
                </a:lnTo>
                <a:lnTo>
                  <a:pt x="1586" y="528"/>
                </a:lnTo>
                <a:lnTo>
                  <a:pt x="1592" y="532"/>
                </a:lnTo>
                <a:lnTo>
                  <a:pt x="1592" y="536"/>
                </a:lnTo>
                <a:lnTo>
                  <a:pt x="1592" y="541"/>
                </a:lnTo>
                <a:lnTo>
                  <a:pt x="1588" y="539"/>
                </a:lnTo>
                <a:lnTo>
                  <a:pt x="1588" y="541"/>
                </a:lnTo>
                <a:lnTo>
                  <a:pt x="1590" y="543"/>
                </a:lnTo>
                <a:lnTo>
                  <a:pt x="1588" y="545"/>
                </a:lnTo>
                <a:lnTo>
                  <a:pt x="1586" y="545"/>
                </a:lnTo>
                <a:lnTo>
                  <a:pt x="1588" y="547"/>
                </a:lnTo>
                <a:lnTo>
                  <a:pt x="1588" y="549"/>
                </a:lnTo>
                <a:lnTo>
                  <a:pt x="1584" y="547"/>
                </a:lnTo>
                <a:lnTo>
                  <a:pt x="1586" y="551"/>
                </a:lnTo>
                <a:lnTo>
                  <a:pt x="1586" y="553"/>
                </a:lnTo>
                <a:lnTo>
                  <a:pt x="1582" y="551"/>
                </a:lnTo>
                <a:lnTo>
                  <a:pt x="1582" y="549"/>
                </a:lnTo>
                <a:lnTo>
                  <a:pt x="1582" y="545"/>
                </a:lnTo>
                <a:lnTo>
                  <a:pt x="1582" y="543"/>
                </a:lnTo>
                <a:lnTo>
                  <a:pt x="1580" y="543"/>
                </a:lnTo>
                <a:lnTo>
                  <a:pt x="1580" y="545"/>
                </a:lnTo>
                <a:lnTo>
                  <a:pt x="1578" y="547"/>
                </a:lnTo>
                <a:lnTo>
                  <a:pt x="1576" y="549"/>
                </a:lnTo>
                <a:lnTo>
                  <a:pt x="1578" y="551"/>
                </a:lnTo>
                <a:lnTo>
                  <a:pt x="1580" y="553"/>
                </a:lnTo>
                <a:lnTo>
                  <a:pt x="1582" y="555"/>
                </a:lnTo>
                <a:lnTo>
                  <a:pt x="1582" y="557"/>
                </a:lnTo>
                <a:lnTo>
                  <a:pt x="1580" y="557"/>
                </a:lnTo>
                <a:lnTo>
                  <a:pt x="1578" y="555"/>
                </a:lnTo>
                <a:lnTo>
                  <a:pt x="1576" y="551"/>
                </a:lnTo>
                <a:lnTo>
                  <a:pt x="1572" y="547"/>
                </a:lnTo>
                <a:lnTo>
                  <a:pt x="1572" y="549"/>
                </a:lnTo>
                <a:lnTo>
                  <a:pt x="1576" y="553"/>
                </a:lnTo>
                <a:lnTo>
                  <a:pt x="1576" y="557"/>
                </a:lnTo>
                <a:lnTo>
                  <a:pt x="1569" y="559"/>
                </a:lnTo>
                <a:lnTo>
                  <a:pt x="1565" y="561"/>
                </a:lnTo>
                <a:lnTo>
                  <a:pt x="1563" y="549"/>
                </a:lnTo>
                <a:lnTo>
                  <a:pt x="1565" y="541"/>
                </a:lnTo>
                <a:lnTo>
                  <a:pt x="1565" y="526"/>
                </a:lnTo>
                <a:lnTo>
                  <a:pt x="1565" y="522"/>
                </a:lnTo>
                <a:lnTo>
                  <a:pt x="1563" y="522"/>
                </a:lnTo>
                <a:lnTo>
                  <a:pt x="1561" y="530"/>
                </a:lnTo>
                <a:lnTo>
                  <a:pt x="1561" y="536"/>
                </a:lnTo>
                <a:lnTo>
                  <a:pt x="1561" y="547"/>
                </a:lnTo>
                <a:lnTo>
                  <a:pt x="1561" y="555"/>
                </a:lnTo>
                <a:lnTo>
                  <a:pt x="1561" y="557"/>
                </a:lnTo>
                <a:lnTo>
                  <a:pt x="1559" y="557"/>
                </a:lnTo>
                <a:lnTo>
                  <a:pt x="1557" y="549"/>
                </a:lnTo>
                <a:lnTo>
                  <a:pt x="1557" y="545"/>
                </a:lnTo>
                <a:lnTo>
                  <a:pt x="1557" y="547"/>
                </a:lnTo>
                <a:lnTo>
                  <a:pt x="1555" y="553"/>
                </a:lnTo>
                <a:lnTo>
                  <a:pt x="1559" y="559"/>
                </a:lnTo>
                <a:lnTo>
                  <a:pt x="1561" y="572"/>
                </a:lnTo>
                <a:lnTo>
                  <a:pt x="1555" y="553"/>
                </a:lnTo>
                <a:lnTo>
                  <a:pt x="1551" y="534"/>
                </a:lnTo>
                <a:lnTo>
                  <a:pt x="1549" y="520"/>
                </a:lnTo>
                <a:lnTo>
                  <a:pt x="1547" y="511"/>
                </a:lnTo>
                <a:lnTo>
                  <a:pt x="1547" y="499"/>
                </a:lnTo>
                <a:lnTo>
                  <a:pt x="1546" y="488"/>
                </a:lnTo>
                <a:lnTo>
                  <a:pt x="1546" y="503"/>
                </a:lnTo>
                <a:lnTo>
                  <a:pt x="1546" y="499"/>
                </a:lnTo>
                <a:lnTo>
                  <a:pt x="1546" y="484"/>
                </a:lnTo>
                <a:lnTo>
                  <a:pt x="1546" y="486"/>
                </a:lnTo>
                <a:lnTo>
                  <a:pt x="1544" y="484"/>
                </a:lnTo>
                <a:lnTo>
                  <a:pt x="1544" y="478"/>
                </a:lnTo>
                <a:lnTo>
                  <a:pt x="1544" y="482"/>
                </a:lnTo>
                <a:lnTo>
                  <a:pt x="1542" y="461"/>
                </a:lnTo>
                <a:lnTo>
                  <a:pt x="1542" y="459"/>
                </a:lnTo>
                <a:lnTo>
                  <a:pt x="1540" y="461"/>
                </a:lnTo>
                <a:lnTo>
                  <a:pt x="1540" y="463"/>
                </a:lnTo>
                <a:lnTo>
                  <a:pt x="1540" y="468"/>
                </a:lnTo>
                <a:lnTo>
                  <a:pt x="1540" y="461"/>
                </a:lnTo>
                <a:lnTo>
                  <a:pt x="1540" y="453"/>
                </a:lnTo>
                <a:lnTo>
                  <a:pt x="1538" y="442"/>
                </a:lnTo>
                <a:lnTo>
                  <a:pt x="1538" y="438"/>
                </a:lnTo>
                <a:lnTo>
                  <a:pt x="1536" y="434"/>
                </a:lnTo>
                <a:lnTo>
                  <a:pt x="1536" y="438"/>
                </a:lnTo>
                <a:lnTo>
                  <a:pt x="1534" y="453"/>
                </a:lnTo>
                <a:lnTo>
                  <a:pt x="1534" y="466"/>
                </a:lnTo>
                <a:lnTo>
                  <a:pt x="1534" y="482"/>
                </a:lnTo>
                <a:lnTo>
                  <a:pt x="1534" y="486"/>
                </a:lnTo>
                <a:lnTo>
                  <a:pt x="1536" y="472"/>
                </a:lnTo>
                <a:lnTo>
                  <a:pt x="1538" y="465"/>
                </a:lnTo>
                <a:lnTo>
                  <a:pt x="1538" y="472"/>
                </a:lnTo>
                <a:lnTo>
                  <a:pt x="1538" y="480"/>
                </a:lnTo>
                <a:lnTo>
                  <a:pt x="1540" y="476"/>
                </a:lnTo>
                <a:lnTo>
                  <a:pt x="1540" y="478"/>
                </a:lnTo>
                <a:lnTo>
                  <a:pt x="1540" y="486"/>
                </a:lnTo>
                <a:lnTo>
                  <a:pt x="1538" y="490"/>
                </a:lnTo>
                <a:lnTo>
                  <a:pt x="1538" y="480"/>
                </a:lnTo>
                <a:lnTo>
                  <a:pt x="1538" y="476"/>
                </a:lnTo>
                <a:lnTo>
                  <a:pt x="1538" y="480"/>
                </a:lnTo>
                <a:lnTo>
                  <a:pt x="1536" y="497"/>
                </a:lnTo>
                <a:lnTo>
                  <a:pt x="1536" y="507"/>
                </a:lnTo>
                <a:lnTo>
                  <a:pt x="1540" y="511"/>
                </a:lnTo>
                <a:lnTo>
                  <a:pt x="1542" y="513"/>
                </a:lnTo>
                <a:lnTo>
                  <a:pt x="1546" y="513"/>
                </a:lnTo>
                <a:lnTo>
                  <a:pt x="1546" y="522"/>
                </a:lnTo>
                <a:lnTo>
                  <a:pt x="1544" y="530"/>
                </a:lnTo>
                <a:lnTo>
                  <a:pt x="1538" y="514"/>
                </a:lnTo>
                <a:lnTo>
                  <a:pt x="1542" y="557"/>
                </a:lnTo>
                <a:lnTo>
                  <a:pt x="1546" y="618"/>
                </a:lnTo>
                <a:lnTo>
                  <a:pt x="1546" y="639"/>
                </a:lnTo>
                <a:lnTo>
                  <a:pt x="1540" y="566"/>
                </a:lnTo>
                <a:lnTo>
                  <a:pt x="1536" y="511"/>
                </a:lnTo>
                <a:lnTo>
                  <a:pt x="1534" y="507"/>
                </a:lnTo>
                <a:lnTo>
                  <a:pt x="1530" y="497"/>
                </a:lnTo>
                <a:lnTo>
                  <a:pt x="1528" y="482"/>
                </a:lnTo>
                <a:lnTo>
                  <a:pt x="1528" y="468"/>
                </a:lnTo>
                <a:lnTo>
                  <a:pt x="1530" y="463"/>
                </a:lnTo>
                <a:lnTo>
                  <a:pt x="1528" y="447"/>
                </a:lnTo>
                <a:lnTo>
                  <a:pt x="1526" y="451"/>
                </a:lnTo>
                <a:lnTo>
                  <a:pt x="1526" y="447"/>
                </a:lnTo>
                <a:lnTo>
                  <a:pt x="1526" y="438"/>
                </a:lnTo>
                <a:lnTo>
                  <a:pt x="1524" y="430"/>
                </a:lnTo>
                <a:lnTo>
                  <a:pt x="1522" y="438"/>
                </a:lnTo>
                <a:lnTo>
                  <a:pt x="1522" y="451"/>
                </a:lnTo>
                <a:lnTo>
                  <a:pt x="1522" y="442"/>
                </a:lnTo>
                <a:lnTo>
                  <a:pt x="1522" y="443"/>
                </a:lnTo>
                <a:lnTo>
                  <a:pt x="1521" y="443"/>
                </a:lnTo>
                <a:lnTo>
                  <a:pt x="1522" y="440"/>
                </a:lnTo>
                <a:lnTo>
                  <a:pt x="1522" y="436"/>
                </a:lnTo>
                <a:lnTo>
                  <a:pt x="1521" y="420"/>
                </a:lnTo>
                <a:lnTo>
                  <a:pt x="1519" y="413"/>
                </a:lnTo>
                <a:lnTo>
                  <a:pt x="1519" y="417"/>
                </a:lnTo>
                <a:lnTo>
                  <a:pt x="1519" y="407"/>
                </a:lnTo>
                <a:lnTo>
                  <a:pt x="1517" y="392"/>
                </a:lnTo>
                <a:lnTo>
                  <a:pt x="1517" y="394"/>
                </a:lnTo>
                <a:lnTo>
                  <a:pt x="1519" y="409"/>
                </a:lnTo>
                <a:lnTo>
                  <a:pt x="1519" y="442"/>
                </a:lnTo>
                <a:lnTo>
                  <a:pt x="1519" y="449"/>
                </a:lnTo>
                <a:lnTo>
                  <a:pt x="1521" y="445"/>
                </a:lnTo>
                <a:lnTo>
                  <a:pt x="1521" y="453"/>
                </a:lnTo>
                <a:lnTo>
                  <a:pt x="1521" y="436"/>
                </a:lnTo>
                <a:lnTo>
                  <a:pt x="1522" y="468"/>
                </a:lnTo>
                <a:lnTo>
                  <a:pt x="1524" y="503"/>
                </a:lnTo>
                <a:lnTo>
                  <a:pt x="1522" y="472"/>
                </a:lnTo>
                <a:lnTo>
                  <a:pt x="1522" y="466"/>
                </a:lnTo>
                <a:lnTo>
                  <a:pt x="1522" y="470"/>
                </a:lnTo>
                <a:lnTo>
                  <a:pt x="1522" y="490"/>
                </a:lnTo>
                <a:lnTo>
                  <a:pt x="1524" y="528"/>
                </a:lnTo>
                <a:lnTo>
                  <a:pt x="1526" y="534"/>
                </a:lnTo>
                <a:lnTo>
                  <a:pt x="1526" y="528"/>
                </a:lnTo>
                <a:lnTo>
                  <a:pt x="1524" y="516"/>
                </a:lnTo>
                <a:lnTo>
                  <a:pt x="1524" y="507"/>
                </a:lnTo>
                <a:lnTo>
                  <a:pt x="1526" y="514"/>
                </a:lnTo>
                <a:lnTo>
                  <a:pt x="1526" y="524"/>
                </a:lnTo>
                <a:lnTo>
                  <a:pt x="1526" y="538"/>
                </a:lnTo>
                <a:lnTo>
                  <a:pt x="1526" y="526"/>
                </a:lnTo>
                <a:lnTo>
                  <a:pt x="1526" y="547"/>
                </a:lnTo>
                <a:lnTo>
                  <a:pt x="1530" y="566"/>
                </a:lnTo>
                <a:lnTo>
                  <a:pt x="1530" y="568"/>
                </a:lnTo>
                <a:lnTo>
                  <a:pt x="1532" y="591"/>
                </a:lnTo>
                <a:lnTo>
                  <a:pt x="1526" y="557"/>
                </a:lnTo>
                <a:lnTo>
                  <a:pt x="1524" y="524"/>
                </a:lnTo>
                <a:lnTo>
                  <a:pt x="1522" y="505"/>
                </a:lnTo>
                <a:lnTo>
                  <a:pt x="1522" y="503"/>
                </a:lnTo>
                <a:lnTo>
                  <a:pt x="1522" y="495"/>
                </a:lnTo>
                <a:lnTo>
                  <a:pt x="1521" y="465"/>
                </a:lnTo>
                <a:lnTo>
                  <a:pt x="1521" y="488"/>
                </a:lnTo>
                <a:lnTo>
                  <a:pt x="1521" y="480"/>
                </a:lnTo>
                <a:lnTo>
                  <a:pt x="1519" y="451"/>
                </a:lnTo>
                <a:lnTo>
                  <a:pt x="1519" y="474"/>
                </a:lnTo>
                <a:lnTo>
                  <a:pt x="1519" y="470"/>
                </a:lnTo>
                <a:lnTo>
                  <a:pt x="1517" y="443"/>
                </a:lnTo>
                <a:lnTo>
                  <a:pt x="1517" y="447"/>
                </a:lnTo>
                <a:lnTo>
                  <a:pt x="1517" y="445"/>
                </a:lnTo>
                <a:lnTo>
                  <a:pt x="1515" y="436"/>
                </a:lnTo>
                <a:lnTo>
                  <a:pt x="1517" y="440"/>
                </a:lnTo>
                <a:lnTo>
                  <a:pt x="1513" y="407"/>
                </a:lnTo>
                <a:lnTo>
                  <a:pt x="1513" y="405"/>
                </a:lnTo>
                <a:lnTo>
                  <a:pt x="1513" y="407"/>
                </a:lnTo>
                <a:lnTo>
                  <a:pt x="1511" y="394"/>
                </a:lnTo>
                <a:lnTo>
                  <a:pt x="1511" y="382"/>
                </a:lnTo>
                <a:lnTo>
                  <a:pt x="1511" y="374"/>
                </a:lnTo>
                <a:lnTo>
                  <a:pt x="1507" y="369"/>
                </a:lnTo>
                <a:lnTo>
                  <a:pt x="1505" y="363"/>
                </a:lnTo>
                <a:lnTo>
                  <a:pt x="1507" y="376"/>
                </a:lnTo>
                <a:lnTo>
                  <a:pt x="1505" y="359"/>
                </a:lnTo>
                <a:lnTo>
                  <a:pt x="1503" y="357"/>
                </a:lnTo>
                <a:lnTo>
                  <a:pt x="1503" y="361"/>
                </a:lnTo>
                <a:lnTo>
                  <a:pt x="1503" y="353"/>
                </a:lnTo>
                <a:lnTo>
                  <a:pt x="1507" y="480"/>
                </a:lnTo>
                <a:lnTo>
                  <a:pt x="1501" y="338"/>
                </a:lnTo>
                <a:lnTo>
                  <a:pt x="1501" y="332"/>
                </a:lnTo>
                <a:lnTo>
                  <a:pt x="1501" y="305"/>
                </a:lnTo>
                <a:lnTo>
                  <a:pt x="1501" y="324"/>
                </a:lnTo>
                <a:lnTo>
                  <a:pt x="1503" y="280"/>
                </a:lnTo>
                <a:lnTo>
                  <a:pt x="1505" y="361"/>
                </a:lnTo>
                <a:lnTo>
                  <a:pt x="1507" y="369"/>
                </a:lnTo>
                <a:lnTo>
                  <a:pt x="1507" y="349"/>
                </a:lnTo>
                <a:lnTo>
                  <a:pt x="1505" y="330"/>
                </a:lnTo>
                <a:lnTo>
                  <a:pt x="1507" y="340"/>
                </a:lnTo>
                <a:lnTo>
                  <a:pt x="1511" y="369"/>
                </a:lnTo>
                <a:lnTo>
                  <a:pt x="1511" y="372"/>
                </a:lnTo>
                <a:lnTo>
                  <a:pt x="1505" y="305"/>
                </a:lnTo>
                <a:lnTo>
                  <a:pt x="1503" y="274"/>
                </a:lnTo>
                <a:lnTo>
                  <a:pt x="1505" y="299"/>
                </a:lnTo>
                <a:lnTo>
                  <a:pt x="1503" y="244"/>
                </a:lnTo>
                <a:lnTo>
                  <a:pt x="1503" y="240"/>
                </a:lnTo>
                <a:lnTo>
                  <a:pt x="1503" y="246"/>
                </a:lnTo>
                <a:lnTo>
                  <a:pt x="1503" y="261"/>
                </a:lnTo>
                <a:lnTo>
                  <a:pt x="1505" y="286"/>
                </a:lnTo>
                <a:lnTo>
                  <a:pt x="1505" y="290"/>
                </a:lnTo>
                <a:lnTo>
                  <a:pt x="1505" y="282"/>
                </a:lnTo>
                <a:lnTo>
                  <a:pt x="1507" y="305"/>
                </a:lnTo>
                <a:lnTo>
                  <a:pt x="1507" y="321"/>
                </a:lnTo>
                <a:lnTo>
                  <a:pt x="1507" y="326"/>
                </a:lnTo>
                <a:lnTo>
                  <a:pt x="1511" y="324"/>
                </a:lnTo>
                <a:lnTo>
                  <a:pt x="1511" y="326"/>
                </a:lnTo>
                <a:lnTo>
                  <a:pt x="1511" y="346"/>
                </a:lnTo>
                <a:lnTo>
                  <a:pt x="1513" y="365"/>
                </a:lnTo>
                <a:lnTo>
                  <a:pt x="1513" y="369"/>
                </a:lnTo>
                <a:lnTo>
                  <a:pt x="1513" y="365"/>
                </a:lnTo>
                <a:lnTo>
                  <a:pt x="1513" y="357"/>
                </a:lnTo>
                <a:lnTo>
                  <a:pt x="1511" y="326"/>
                </a:lnTo>
                <a:lnTo>
                  <a:pt x="1511" y="322"/>
                </a:lnTo>
                <a:lnTo>
                  <a:pt x="1513" y="347"/>
                </a:lnTo>
                <a:lnTo>
                  <a:pt x="1513" y="351"/>
                </a:lnTo>
                <a:lnTo>
                  <a:pt x="1513" y="349"/>
                </a:lnTo>
                <a:lnTo>
                  <a:pt x="1513" y="346"/>
                </a:lnTo>
                <a:lnTo>
                  <a:pt x="1513" y="363"/>
                </a:lnTo>
                <a:lnTo>
                  <a:pt x="1515" y="361"/>
                </a:lnTo>
                <a:lnTo>
                  <a:pt x="1515" y="346"/>
                </a:lnTo>
                <a:lnTo>
                  <a:pt x="1515" y="330"/>
                </a:lnTo>
                <a:lnTo>
                  <a:pt x="1515" y="332"/>
                </a:lnTo>
                <a:lnTo>
                  <a:pt x="1517" y="338"/>
                </a:lnTo>
                <a:lnTo>
                  <a:pt x="1517" y="361"/>
                </a:lnTo>
                <a:lnTo>
                  <a:pt x="1519" y="365"/>
                </a:lnTo>
                <a:lnTo>
                  <a:pt x="1519" y="363"/>
                </a:lnTo>
                <a:lnTo>
                  <a:pt x="1519" y="346"/>
                </a:lnTo>
                <a:lnTo>
                  <a:pt x="1519" y="311"/>
                </a:lnTo>
                <a:lnTo>
                  <a:pt x="1521" y="286"/>
                </a:lnTo>
                <a:lnTo>
                  <a:pt x="1521" y="282"/>
                </a:lnTo>
                <a:lnTo>
                  <a:pt x="1521" y="286"/>
                </a:lnTo>
                <a:lnTo>
                  <a:pt x="1522" y="305"/>
                </a:lnTo>
                <a:lnTo>
                  <a:pt x="1522" y="309"/>
                </a:lnTo>
                <a:lnTo>
                  <a:pt x="1524" y="303"/>
                </a:lnTo>
                <a:lnTo>
                  <a:pt x="1526" y="276"/>
                </a:lnTo>
                <a:lnTo>
                  <a:pt x="1521" y="263"/>
                </a:lnTo>
                <a:lnTo>
                  <a:pt x="1521" y="257"/>
                </a:lnTo>
                <a:lnTo>
                  <a:pt x="1522" y="255"/>
                </a:lnTo>
                <a:lnTo>
                  <a:pt x="1526" y="255"/>
                </a:lnTo>
                <a:lnTo>
                  <a:pt x="1530" y="255"/>
                </a:lnTo>
                <a:lnTo>
                  <a:pt x="1532" y="257"/>
                </a:lnTo>
                <a:lnTo>
                  <a:pt x="1538" y="263"/>
                </a:lnTo>
                <a:lnTo>
                  <a:pt x="1534" y="273"/>
                </a:lnTo>
                <a:lnTo>
                  <a:pt x="1530" y="280"/>
                </a:lnTo>
                <a:lnTo>
                  <a:pt x="1528" y="278"/>
                </a:lnTo>
                <a:lnTo>
                  <a:pt x="1526" y="294"/>
                </a:lnTo>
                <a:lnTo>
                  <a:pt x="1526" y="299"/>
                </a:lnTo>
                <a:lnTo>
                  <a:pt x="1528" y="298"/>
                </a:lnTo>
                <a:lnTo>
                  <a:pt x="1530" y="290"/>
                </a:lnTo>
                <a:lnTo>
                  <a:pt x="1530" y="298"/>
                </a:lnTo>
                <a:lnTo>
                  <a:pt x="1528" y="309"/>
                </a:lnTo>
                <a:lnTo>
                  <a:pt x="1524" y="322"/>
                </a:lnTo>
                <a:lnTo>
                  <a:pt x="1522" y="326"/>
                </a:lnTo>
                <a:lnTo>
                  <a:pt x="1524" y="326"/>
                </a:lnTo>
                <a:lnTo>
                  <a:pt x="1526" y="324"/>
                </a:lnTo>
                <a:lnTo>
                  <a:pt x="1528" y="324"/>
                </a:lnTo>
                <a:lnTo>
                  <a:pt x="1526" y="338"/>
                </a:lnTo>
                <a:lnTo>
                  <a:pt x="1524" y="347"/>
                </a:lnTo>
                <a:lnTo>
                  <a:pt x="1524" y="357"/>
                </a:lnTo>
                <a:lnTo>
                  <a:pt x="1526" y="359"/>
                </a:lnTo>
                <a:lnTo>
                  <a:pt x="1526" y="357"/>
                </a:lnTo>
                <a:lnTo>
                  <a:pt x="1528" y="349"/>
                </a:lnTo>
                <a:lnTo>
                  <a:pt x="1530" y="324"/>
                </a:lnTo>
                <a:lnTo>
                  <a:pt x="1532" y="321"/>
                </a:lnTo>
                <a:lnTo>
                  <a:pt x="1536" y="340"/>
                </a:lnTo>
                <a:lnTo>
                  <a:pt x="1536" y="342"/>
                </a:lnTo>
                <a:lnTo>
                  <a:pt x="1534" y="340"/>
                </a:lnTo>
                <a:lnTo>
                  <a:pt x="1534" y="338"/>
                </a:lnTo>
                <a:lnTo>
                  <a:pt x="1532" y="338"/>
                </a:lnTo>
                <a:lnTo>
                  <a:pt x="1530" y="361"/>
                </a:lnTo>
                <a:lnTo>
                  <a:pt x="1530" y="363"/>
                </a:lnTo>
                <a:lnTo>
                  <a:pt x="1536" y="359"/>
                </a:lnTo>
                <a:lnTo>
                  <a:pt x="1536" y="357"/>
                </a:lnTo>
                <a:lnTo>
                  <a:pt x="1544" y="353"/>
                </a:lnTo>
                <a:lnTo>
                  <a:pt x="1547" y="347"/>
                </a:lnTo>
                <a:lnTo>
                  <a:pt x="1547" y="340"/>
                </a:lnTo>
                <a:lnTo>
                  <a:pt x="1546" y="322"/>
                </a:lnTo>
                <a:lnTo>
                  <a:pt x="1547" y="315"/>
                </a:lnTo>
                <a:lnTo>
                  <a:pt x="1547" y="307"/>
                </a:lnTo>
                <a:lnTo>
                  <a:pt x="1547" y="305"/>
                </a:lnTo>
                <a:lnTo>
                  <a:pt x="1551" y="303"/>
                </a:lnTo>
                <a:lnTo>
                  <a:pt x="1555" y="301"/>
                </a:lnTo>
                <a:lnTo>
                  <a:pt x="1557" y="301"/>
                </a:lnTo>
                <a:lnTo>
                  <a:pt x="1555" y="299"/>
                </a:lnTo>
                <a:lnTo>
                  <a:pt x="1553" y="299"/>
                </a:lnTo>
                <a:lnTo>
                  <a:pt x="1546" y="301"/>
                </a:lnTo>
                <a:lnTo>
                  <a:pt x="1544" y="298"/>
                </a:lnTo>
                <a:lnTo>
                  <a:pt x="1549" y="296"/>
                </a:lnTo>
                <a:lnTo>
                  <a:pt x="1544" y="296"/>
                </a:lnTo>
                <a:lnTo>
                  <a:pt x="1538" y="288"/>
                </a:lnTo>
                <a:lnTo>
                  <a:pt x="1542" y="286"/>
                </a:lnTo>
                <a:lnTo>
                  <a:pt x="1544" y="282"/>
                </a:lnTo>
                <a:lnTo>
                  <a:pt x="1544" y="280"/>
                </a:lnTo>
                <a:lnTo>
                  <a:pt x="1542" y="282"/>
                </a:lnTo>
                <a:lnTo>
                  <a:pt x="1538" y="286"/>
                </a:lnTo>
                <a:lnTo>
                  <a:pt x="1536" y="286"/>
                </a:lnTo>
                <a:lnTo>
                  <a:pt x="1538" y="282"/>
                </a:lnTo>
                <a:lnTo>
                  <a:pt x="1542" y="276"/>
                </a:lnTo>
                <a:lnTo>
                  <a:pt x="1542" y="274"/>
                </a:lnTo>
                <a:lnTo>
                  <a:pt x="1540" y="278"/>
                </a:lnTo>
                <a:lnTo>
                  <a:pt x="1536" y="282"/>
                </a:lnTo>
                <a:lnTo>
                  <a:pt x="1534" y="282"/>
                </a:lnTo>
                <a:lnTo>
                  <a:pt x="1536" y="274"/>
                </a:lnTo>
                <a:lnTo>
                  <a:pt x="1540" y="265"/>
                </a:lnTo>
                <a:lnTo>
                  <a:pt x="1544" y="267"/>
                </a:lnTo>
                <a:lnTo>
                  <a:pt x="1546" y="273"/>
                </a:lnTo>
                <a:lnTo>
                  <a:pt x="1546" y="282"/>
                </a:lnTo>
                <a:lnTo>
                  <a:pt x="1547" y="284"/>
                </a:lnTo>
                <a:lnTo>
                  <a:pt x="1553" y="286"/>
                </a:lnTo>
                <a:lnTo>
                  <a:pt x="1555" y="288"/>
                </a:lnTo>
                <a:lnTo>
                  <a:pt x="1555" y="290"/>
                </a:lnTo>
                <a:lnTo>
                  <a:pt x="1553" y="286"/>
                </a:lnTo>
                <a:lnTo>
                  <a:pt x="1563" y="286"/>
                </a:lnTo>
                <a:lnTo>
                  <a:pt x="1559" y="288"/>
                </a:lnTo>
                <a:lnTo>
                  <a:pt x="1555" y="290"/>
                </a:lnTo>
                <a:lnTo>
                  <a:pt x="1559" y="305"/>
                </a:lnTo>
                <a:lnTo>
                  <a:pt x="1561" y="330"/>
                </a:lnTo>
                <a:lnTo>
                  <a:pt x="1561" y="376"/>
                </a:lnTo>
                <a:lnTo>
                  <a:pt x="1563" y="388"/>
                </a:lnTo>
                <a:lnTo>
                  <a:pt x="1565" y="392"/>
                </a:lnTo>
                <a:lnTo>
                  <a:pt x="1569" y="394"/>
                </a:lnTo>
                <a:lnTo>
                  <a:pt x="1572" y="395"/>
                </a:lnTo>
                <a:lnTo>
                  <a:pt x="1574" y="399"/>
                </a:lnTo>
                <a:lnTo>
                  <a:pt x="1576" y="407"/>
                </a:lnTo>
                <a:lnTo>
                  <a:pt x="1576" y="415"/>
                </a:lnTo>
                <a:lnTo>
                  <a:pt x="1572" y="418"/>
                </a:lnTo>
                <a:lnTo>
                  <a:pt x="1569" y="422"/>
                </a:lnTo>
                <a:lnTo>
                  <a:pt x="1567" y="426"/>
                </a:lnTo>
                <a:lnTo>
                  <a:pt x="1569" y="428"/>
                </a:lnTo>
                <a:lnTo>
                  <a:pt x="1570" y="432"/>
                </a:lnTo>
                <a:lnTo>
                  <a:pt x="1570" y="440"/>
                </a:lnTo>
                <a:lnTo>
                  <a:pt x="1572" y="447"/>
                </a:lnTo>
                <a:lnTo>
                  <a:pt x="1569" y="447"/>
                </a:lnTo>
                <a:lnTo>
                  <a:pt x="1567" y="449"/>
                </a:lnTo>
                <a:lnTo>
                  <a:pt x="1569" y="455"/>
                </a:lnTo>
                <a:lnTo>
                  <a:pt x="1570" y="459"/>
                </a:lnTo>
                <a:lnTo>
                  <a:pt x="1572" y="461"/>
                </a:lnTo>
                <a:lnTo>
                  <a:pt x="1578" y="461"/>
                </a:lnTo>
                <a:lnTo>
                  <a:pt x="1584" y="457"/>
                </a:lnTo>
                <a:lnTo>
                  <a:pt x="1586" y="453"/>
                </a:lnTo>
                <a:lnTo>
                  <a:pt x="1584" y="443"/>
                </a:lnTo>
                <a:lnTo>
                  <a:pt x="1582" y="440"/>
                </a:lnTo>
                <a:lnTo>
                  <a:pt x="1590" y="438"/>
                </a:lnTo>
                <a:lnTo>
                  <a:pt x="1594" y="436"/>
                </a:lnTo>
                <a:lnTo>
                  <a:pt x="1595" y="438"/>
                </a:lnTo>
                <a:lnTo>
                  <a:pt x="1594" y="451"/>
                </a:lnTo>
                <a:lnTo>
                  <a:pt x="1594" y="455"/>
                </a:lnTo>
                <a:lnTo>
                  <a:pt x="1595" y="457"/>
                </a:lnTo>
                <a:lnTo>
                  <a:pt x="1595" y="455"/>
                </a:lnTo>
                <a:lnTo>
                  <a:pt x="1603" y="445"/>
                </a:lnTo>
                <a:lnTo>
                  <a:pt x="1601" y="445"/>
                </a:lnTo>
                <a:lnTo>
                  <a:pt x="1599" y="442"/>
                </a:lnTo>
                <a:lnTo>
                  <a:pt x="1601" y="434"/>
                </a:lnTo>
                <a:lnTo>
                  <a:pt x="1599" y="434"/>
                </a:lnTo>
                <a:lnTo>
                  <a:pt x="1599" y="426"/>
                </a:lnTo>
                <a:lnTo>
                  <a:pt x="1605" y="417"/>
                </a:lnTo>
                <a:lnTo>
                  <a:pt x="1603" y="411"/>
                </a:lnTo>
                <a:lnTo>
                  <a:pt x="1603" y="407"/>
                </a:lnTo>
                <a:lnTo>
                  <a:pt x="1603" y="411"/>
                </a:lnTo>
                <a:lnTo>
                  <a:pt x="1599" y="415"/>
                </a:lnTo>
                <a:lnTo>
                  <a:pt x="1599" y="413"/>
                </a:lnTo>
                <a:lnTo>
                  <a:pt x="1599" y="407"/>
                </a:lnTo>
                <a:lnTo>
                  <a:pt x="1599" y="394"/>
                </a:lnTo>
                <a:lnTo>
                  <a:pt x="1597" y="392"/>
                </a:lnTo>
                <a:lnTo>
                  <a:pt x="1597" y="394"/>
                </a:lnTo>
                <a:lnTo>
                  <a:pt x="1595" y="411"/>
                </a:lnTo>
                <a:lnTo>
                  <a:pt x="1594" y="420"/>
                </a:lnTo>
                <a:lnTo>
                  <a:pt x="1592" y="420"/>
                </a:lnTo>
                <a:lnTo>
                  <a:pt x="1588" y="418"/>
                </a:lnTo>
                <a:lnTo>
                  <a:pt x="1584" y="415"/>
                </a:lnTo>
                <a:lnTo>
                  <a:pt x="1584" y="407"/>
                </a:lnTo>
                <a:lnTo>
                  <a:pt x="1586" y="403"/>
                </a:lnTo>
                <a:lnTo>
                  <a:pt x="1588" y="403"/>
                </a:lnTo>
                <a:lnTo>
                  <a:pt x="1590" y="405"/>
                </a:lnTo>
                <a:lnTo>
                  <a:pt x="1592" y="405"/>
                </a:lnTo>
                <a:lnTo>
                  <a:pt x="1592" y="403"/>
                </a:lnTo>
                <a:lnTo>
                  <a:pt x="1590" y="394"/>
                </a:lnTo>
                <a:lnTo>
                  <a:pt x="1584" y="363"/>
                </a:lnTo>
                <a:lnTo>
                  <a:pt x="1582" y="346"/>
                </a:lnTo>
                <a:lnTo>
                  <a:pt x="1584" y="349"/>
                </a:lnTo>
                <a:lnTo>
                  <a:pt x="1588" y="355"/>
                </a:lnTo>
                <a:lnTo>
                  <a:pt x="1592" y="357"/>
                </a:lnTo>
                <a:lnTo>
                  <a:pt x="1592" y="353"/>
                </a:lnTo>
                <a:lnTo>
                  <a:pt x="1590" y="342"/>
                </a:lnTo>
                <a:lnTo>
                  <a:pt x="1588" y="336"/>
                </a:lnTo>
                <a:lnTo>
                  <a:pt x="1590" y="326"/>
                </a:lnTo>
                <a:lnTo>
                  <a:pt x="1590" y="324"/>
                </a:lnTo>
                <a:lnTo>
                  <a:pt x="1592" y="328"/>
                </a:lnTo>
                <a:lnTo>
                  <a:pt x="1594" y="340"/>
                </a:lnTo>
                <a:lnTo>
                  <a:pt x="1595" y="340"/>
                </a:lnTo>
                <a:lnTo>
                  <a:pt x="1597" y="334"/>
                </a:lnTo>
                <a:lnTo>
                  <a:pt x="1595" y="334"/>
                </a:lnTo>
                <a:lnTo>
                  <a:pt x="1595" y="328"/>
                </a:lnTo>
                <a:lnTo>
                  <a:pt x="1594" y="324"/>
                </a:lnTo>
                <a:lnTo>
                  <a:pt x="1594" y="319"/>
                </a:lnTo>
                <a:lnTo>
                  <a:pt x="1595" y="319"/>
                </a:lnTo>
                <a:lnTo>
                  <a:pt x="1597" y="321"/>
                </a:lnTo>
                <a:lnTo>
                  <a:pt x="1599" y="321"/>
                </a:lnTo>
                <a:lnTo>
                  <a:pt x="1599" y="319"/>
                </a:lnTo>
                <a:lnTo>
                  <a:pt x="1597" y="309"/>
                </a:lnTo>
                <a:lnTo>
                  <a:pt x="1595" y="309"/>
                </a:lnTo>
                <a:lnTo>
                  <a:pt x="1595" y="307"/>
                </a:lnTo>
                <a:lnTo>
                  <a:pt x="1594" y="307"/>
                </a:lnTo>
                <a:lnTo>
                  <a:pt x="1594" y="311"/>
                </a:lnTo>
                <a:lnTo>
                  <a:pt x="1588" y="298"/>
                </a:lnTo>
                <a:lnTo>
                  <a:pt x="1590" y="299"/>
                </a:lnTo>
                <a:lnTo>
                  <a:pt x="1594" y="301"/>
                </a:lnTo>
                <a:lnTo>
                  <a:pt x="1595" y="301"/>
                </a:lnTo>
                <a:lnTo>
                  <a:pt x="1597" y="299"/>
                </a:lnTo>
                <a:lnTo>
                  <a:pt x="1597" y="296"/>
                </a:lnTo>
                <a:lnTo>
                  <a:pt x="1599" y="296"/>
                </a:lnTo>
                <a:lnTo>
                  <a:pt x="1601" y="299"/>
                </a:lnTo>
                <a:lnTo>
                  <a:pt x="1607" y="286"/>
                </a:lnTo>
                <a:lnTo>
                  <a:pt x="1607" y="280"/>
                </a:lnTo>
                <a:lnTo>
                  <a:pt x="1607" y="273"/>
                </a:lnTo>
                <a:lnTo>
                  <a:pt x="1607" y="261"/>
                </a:lnTo>
                <a:lnTo>
                  <a:pt x="1607" y="259"/>
                </a:lnTo>
                <a:lnTo>
                  <a:pt x="1611" y="257"/>
                </a:lnTo>
                <a:lnTo>
                  <a:pt x="1622" y="261"/>
                </a:lnTo>
                <a:lnTo>
                  <a:pt x="1624" y="261"/>
                </a:lnTo>
                <a:lnTo>
                  <a:pt x="1624" y="257"/>
                </a:lnTo>
                <a:lnTo>
                  <a:pt x="1617" y="246"/>
                </a:lnTo>
                <a:lnTo>
                  <a:pt x="1615" y="242"/>
                </a:lnTo>
                <a:lnTo>
                  <a:pt x="1617" y="240"/>
                </a:lnTo>
                <a:lnTo>
                  <a:pt x="1618" y="240"/>
                </a:lnTo>
                <a:lnTo>
                  <a:pt x="1624" y="242"/>
                </a:lnTo>
                <a:lnTo>
                  <a:pt x="1459" y="129"/>
                </a:lnTo>
                <a:lnTo>
                  <a:pt x="8" y="411"/>
                </a:lnTo>
                <a:lnTo>
                  <a:pt x="8" y="407"/>
                </a:lnTo>
                <a:lnTo>
                  <a:pt x="10" y="405"/>
                </a:lnTo>
                <a:lnTo>
                  <a:pt x="10" y="409"/>
                </a:lnTo>
                <a:lnTo>
                  <a:pt x="8" y="411"/>
                </a:lnTo>
                <a:lnTo>
                  <a:pt x="1459" y="129"/>
                </a:lnTo>
                <a:lnTo>
                  <a:pt x="10" y="632"/>
                </a:lnTo>
                <a:lnTo>
                  <a:pt x="10" y="630"/>
                </a:lnTo>
                <a:lnTo>
                  <a:pt x="11" y="645"/>
                </a:lnTo>
                <a:lnTo>
                  <a:pt x="10" y="632"/>
                </a:lnTo>
                <a:lnTo>
                  <a:pt x="1459" y="129"/>
                </a:lnTo>
                <a:lnTo>
                  <a:pt x="34" y="651"/>
                </a:lnTo>
                <a:lnTo>
                  <a:pt x="33" y="643"/>
                </a:lnTo>
                <a:lnTo>
                  <a:pt x="34" y="647"/>
                </a:lnTo>
                <a:lnTo>
                  <a:pt x="34" y="651"/>
                </a:lnTo>
                <a:lnTo>
                  <a:pt x="1459" y="129"/>
                </a:lnTo>
                <a:lnTo>
                  <a:pt x="42" y="430"/>
                </a:lnTo>
                <a:lnTo>
                  <a:pt x="42" y="428"/>
                </a:lnTo>
                <a:lnTo>
                  <a:pt x="44" y="434"/>
                </a:lnTo>
                <a:lnTo>
                  <a:pt x="42" y="436"/>
                </a:lnTo>
                <a:lnTo>
                  <a:pt x="44" y="434"/>
                </a:lnTo>
                <a:lnTo>
                  <a:pt x="44" y="443"/>
                </a:lnTo>
                <a:lnTo>
                  <a:pt x="42" y="438"/>
                </a:lnTo>
                <a:lnTo>
                  <a:pt x="40" y="434"/>
                </a:lnTo>
                <a:lnTo>
                  <a:pt x="42" y="430"/>
                </a:lnTo>
                <a:lnTo>
                  <a:pt x="1459" y="129"/>
                </a:lnTo>
                <a:lnTo>
                  <a:pt x="44" y="570"/>
                </a:lnTo>
                <a:lnTo>
                  <a:pt x="44" y="578"/>
                </a:lnTo>
                <a:lnTo>
                  <a:pt x="42" y="562"/>
                </a:lnTo>
                <a:lnTo>
                  <a:pt x="44" y="568"/>
                </a:lnTo>
                <a:lnTo>
                  <a:pt x="44" y="570"/>
                </a:lnTo>
                <a:lnTo>
                  <a:pt x="1459" y="129"/>
                </a:lnTo>
                <a:lnTo>
                  <a:pt x="44" y="641"/>
                </a:lnTo>
                <a:lnTo>
                  <a:pt x="44" y="639"/>
                </a:lnTo>
                <a:lnTo>
                  <a:pt x="46" y="620"/>
                </a:lnTo>
                <a:lnTo>
                  <a:pt x="46" y="630"/>
                </a:lnTo>
                <a:lnTo>
                  <a:pt x="46" y="634"/>
                </a:lnTo>
                <a:lnTo>
                  <a:pt x="46" y="637"/>
                </a:lnTo>
                <a:lnTo>
                  <a:pt x="44" y="641"/>
                </a:lnTo>
                <a:lnTo>
                  <a:pt x="1459" y="129"/>
                </a:lnTo>
                <a:lnTo>
                  <a:pt x="46" y="562"/>
                </a:lnTo>
                <a:lnTo>
                  <a:pt x="46" y="564"/>
                </a:lnTo>
                <a:lnTo>
                  <a:pt x="44" y="553"/>
                </a:lnTo>
                <a:lnTo>
                  <a:pt x="46" y="516"/>
                </a:lnTo>
                <a:lnTo>
                  <a:pt x="46" y="562"/>
                </a:lnTo>
                <a:lnTo>
                  <a:pt x="1459" y="129"/>
                </a:lnTo>
                <a:lnTo>
                  <a:pt x="50" y="584"/>
                </a:lnTo>
                <a:lnTo>
                  <a:pt x="48" y="568"/>
                </a:lnTo>
                <a:lnTo>
                  <a:pt x="48" y="514"/>
                </a:lnTo>
                <a:lnTo>
                  <a:pt x="44" y="457"/>
                </a:lnTo>
                <a:lnTo>
                  <a:pt x="46" y="455"/>
                </a:lnTo>
                <a:lnTo>
                  <a:pt x="46" y="451"/>
                </a:lnTo>
                <a:lnTo>
                  <a:pt x="50" y="513"/>
                </a:lnTo>
                <a:lnTo>
                  <a:pt x="52" y="545"/>
                </a:lnTo>
                <a:lnTo>
                  <a:pt x="50" y="584"/>
                </a:lnTo>
                <a:lnTo>
                  <a:pt x="1459" y="129"/>
                </a:lnTo>
                <a:lnTo>
                  <a:pt x="1557" y="1098"/>
                </a:lnTo>
                <a:lnTo>
                  <a:pt x="1559" y="1100"/>
                </a:lnTo>
                <a:lnTo>
                  <a:pt x="1557" y="1104"/>
                </a:lnTo>
                <a:lnTo>
                  <a:pt x="1555" y="1102"/>
                </a:lnTo>
                <a:lnTo>
                  <a:pt x="1557" y="1098"/>
                </a:lnTo>
                <a:lnTo>
                  <a:pt x="1459" y="129"/>
                </a:lnTo>
                <a:lnTo>
                  <a:pt x="1555" y="1098"/>
                </a:lnTo>
                <a:lnTo>
                  <a:pt x="1557" y="1098"/>
                </a:lnTo>
                <a:lnTo>
                  <a:pt x="1555" y="1102"/>
                </a:lnTo>
                <a:lnTo>
                  <a:pt x="1553" y="1100"/>
                </a:lnTo>
                <a:lnTo>
                  <a:pt x="1555" y="1098"/>
                </a:lnTo>
                <a:lnTo>
                  <a:pt x="1459" y="129"/>
                </a:lnTo>
                <a:lnTo>
                  <a:pt x="1559" y="668"/>
                </a:lnTo>
                <a:lnTo>
                  <a:pt x="1561" y="676"/>
                </a:lnTo>
                <a:lnTo>
                  <a:pt x="1559" y="680"/>
                </a:lnTo>
                <a:lnTo>
                  <a:pt x="1561" y="676"/>
                </a:lnTo>
                <a:lnTo>
                  <a:pt x="1563" y="678"/>
                </a:lnTo>
                <a:lnTo>
                  <a:pt x="1559" y="687"/>
                </a:lnTo>
                <a:lnTo>
                  <a:pt x="1557" y="699"/>
                </a:lnTo>
                <a:lnTo>
                  <a:pt x="1555" y="699"/>
                </a:lnTo>
                <a:lnTo>
                  <a:pt x="1559" y="680"/>
                </a:lnTo>
                <a:lnTo>
                  <a:pt x="1555" y="689"/>
                </a:lnTo>
                <a:lnTo>
                  <a:pt x="1553" y="697"/>
                </a:lnTo>
                <a:lnTo>
                  <a:pt x="1551" y="695"/>
                </a:lnTo>
                <a:lnTo>
                  <a:pt x="1551" y="689"/>
                </a:lnTo>
                <a:lnTo>
                  <a:pt x="1553" y="680"/>
                </a:lnTo>
                <a:lnTo>
                  <a:pt x="1559" y="668"/>
                </a:lnTo>
                <a:lnTo>
                  <a:pt x="1459" y="129"/>
                </a:lnTo>
                <a:lnTo>
                  <a:pt x="1549" y="741"/>
                </a:lnTo>
                <a:lnTo>
                  <a:pt x="1547" y="751"/>
                </a:lnTo>
                <a:lnTo>
                  <a:pt x="1546" y="749"/>
                </a:lnTo>
                <a:lnTo>
                  <a:pt x="1546" y="745"/>
                </a:lnTo>
                <a:lnTo>
                  <a:pt x="1549" y="741"/>
                </a:lnTo>
                <a:lnTo>
                  <a:pt x="1459" y="129"/>
                </a:lnTo>
                <a:lnTo>
                  <a:pt x="1490" y="912"/>
                </a:lnTo>
                <a:lnTo>
                  <a:pt x="1492" y="908"/>
                </a:lnTo>
                <a:lnTo>
                  <a:pt x="1494" y="904"/>
                </a:lnTo>
                <a:lnTo>
                  <a:pt x="1498" y="904"/>
                </a:lnTo>
                <a:lnTo>
                  <a:pt x="1498" y="906"/>
                </a:lnTo>
                <a:lnTo>
                  <a:pt x="1494" y="910"/>
                </a:lnTo>
                <a:lnTo>
                  <a:pt x="1492" y="912"/>
                </a:lnTo>
                <a:lnTo>
                  <a:pt x="1490" y="912"/>
                </a:lnTo>
                <a:lnTo>
                  <a:pt x="1459" y="129"/>
                </a:lnTo>
                <a:lnTo>
                  <a:pt x="1488" y="914"/>
                </a:lnTo>
                <a:lnTo>
                  <a:pt x="1492" y="918"/>
                </a:lnTo>
                <a:lnTo>
                  <a:pt x="1492" y="920"/>
                </a:lnTo>
                <a:lnTo>
                  <a:pt x="1490" y="922"/>
                </a:lnTo>
                <a:lnTo>
                  <a:pt x="1492" y="920"/>
                </a:lnTo>
                <a:lnTo>
                  <a:pt x="1492" y="922"/>
                </a:lnTo>
                <a:lnTo>
                  <a:pt x="1488" y="923"/>
                </a:lnTo>
                <a:lnTo>
                  <a:pt x="1492" y="927"/>
                </a:lnTo>
                <a:lnTo>
                  <a:pt x="1496" y="922"/>
                </a:lnTo>
                <a:lnTo>
                  <a:pt x="1498" y="918"/>
                </a:lnTo>
                <a:lnTo>
                  <a:pt x="1496" y="918"/>
                </a:lnTo>
                <a:lnTo>
                  <a:pt x="1498" y="916"/>
                </a:lnTo>
                <a:lnTo>
                  <a:pt x="1498" y="923"/>
                </a:lnTo>
                <a:lnTo>
                  <a:pt x="1498" y="927"/>
                </a:lnTo>
                <a:lnTo>
                  <a:pt x="1496" y="929"/>
                </a:lnTo>
                <a:lnTo>
                  <a:pt x="1496" y="933"/>
                </a:lnTo>
                <a:lnTo>
                  <a:pt x="1494" y="937"/>
                </a:lnTo>
                <a:lnTo>
                  <a:pt x="1496" y="939"/>
                </a:lnTo>
                <a:lnTo>
                  <a:pt x="1492" y="946"/>
                </a:lnTo>
                <a:lnTo>
                  <a:pt x="1490" y="946"/>
                </a:lnTo>
                <a:lnTo>
                  <a:pt x="1488" y="927"/>
                </a:lnTo>
                <a:lnTo>
                  <a:pt x="1488" y="914"/>
                </a:lnTo>
                <a:lnTo>
                  <a:pt x="1459" y="129"/>
                </a:lnTo>
                <a:lnTo>
                  <a:pt x="1455" y="136"/>
                </a:lnTo>
                <a:lnTo>
                  <a:pt x="1448" y="134"/>
                </a:lnTo>
                <a:lnTo>
                  <a:pt x="1453" y="138"/>
                </a:lnTo>
                <a:lnTo>
                  <a:pt x="1451" y="138"/>
                </a:lnTo>
                <a:lnTo>
                  <a:pt x="1434" y="119"/>
                </a:lnTo>
                <a:lnTo>
                  <a:pt x="1421" y="102"/>
                </a:lnTo>
                <a:lnTo>
                  <a:pt x="1421" y="100"/>
                </a:lnTo>
                <a:lnTo>
                  <a:pt x="1421" y="98"/>
                </a:lnTo>
                <a:lnTo>
                  <a:pt x="1425" y="100"/>
                </a:lnTo>
                <a:lnTo>
                  <a:pt x="1426" y="102"/>
                </a:lnTo>
                <a:lnTo>
                  <a:pt x="1440" y="119"/>
                </a:lnTo>
                <a:lnTo>
                  <a:pt x="1440" y="121"/>
                </a:lnTo>
                <a:lnTo>
                  <a:pt x="1442" y="121"/>
                </a:lnTo>
                <a:lnTo>
                  <a:pt x="1450" y="130"/>
                </a:lnTo>
                <a:lnTo>
                  <a:pt x="1457" y="136"/>
                </a:lnTo>
                <a:lnTo>
                  <a:pt x="1455" y="136"/>
                </a:lnTo>
                <a:lnTo>
                  <a:pt x="1459" y="129"/>
                </a:lnTo>
                <a:lnTo>
                  <a:pt x="1423" y="98"/>
                </a:lnTo>
                <a:lnTo>
                  <a:pt x="1425" y="98"/>
                </a:lnTo>
                <a:lnTo>
                  <a:pt x="1425" y="100"/>
                </a:lnTo>
                <a:lnTo>
                  <a:pt x="1423" y="98"/>
                </a:lnTo>
                <a:lnTo>
                  <a:pt x="1459" y="129"/>
                </a:lnTo>
                <a:lnTo>
                  <a:pt x="1473" y="152"/>
                </a:lnTo>
                <a:lnTo>
                  <a:pt x="1471" y="152"/>
                </a:lnTo>
                <a:lnTo>
                  <a:pt x="1469" y="152"/>
                </a:lnTo>
                <a:lnTo>
                  <a:pt x="1463" y="152"/>
                </a:lnTo>
                <a:lnTo>
                  <a:pt x="1461" y="150"/>
                </a:lnTo>
                <a:lnTo>
                  <a:pt x="1459" y="146"/>
                </a:lnTo>
                <a:lnTo>
                  <a:pt x="1463" y="146"/>
                </a:lnTo>
                <a:lnTo>
                  <a:pt x="1463" y="144"/>
                </a:lnTo>
                <a:lnTo>
                  <a:pt x="1459" y="142"/>
                </a:lnTo>
                <a:lnTo>
                  <a:pt x="1461" y="142"/>
                </a:lnTo>
                <a:lnTo>
                  <a:pt x="1459" y="142"/>
                </a:lnTo>
                <a:lnTo>
                  <a:pt x="1461" y="140"/>
                </a:lnTo>
                <a:lnTo>
                  <a:pt x="1461" y="138"/>
                </a:lnTo>
                <a:lnTo>
                  <a:pt x="1469" y="148"/>
                </a:lnTo>
                <a:lnTo>
                  <a:pt x="1473" y="150"/>
                </a:lnTo>
                <a:lnTo>
                  <a:pt x="1473" y="152"/>
                </a:lnTo>
                <a:lnTo>
                  <a:pt x="1459" y="129"/>
                </a:lnTo>
                <a:lnTo>
                  <a:pt x="1471" y="140"/>
                </a:lnTo>
                <a:lnTo>
                  <a:pt x="1474" y="146"/>
                </a:lnTo>
                <a:lnTo>
                  <a:pt x="1459" y="134"/>
                </a:lnTo>
                <a:lnTo>
                  <a:pt x="1444" y="121"/>
                </a:lnTo>
                <a:lnTo>
                  <a:pt x="1446" y="121"/>
                </a:lnTo>
                <a:lnTo>
                  <a:pt x="1448" y="121"/>
                </a:lnTo>
                <a:lnTo>
                  <a:pt x="1446" y="121"/>
                </a:lnTo>
                <a:lnTo>
                  <a:pt x="1446" y="119"/>
                </a:lnTo>
                <a:lnTo>
                  <a:pt x="1444" y="119"/>
                </a:lnTo>
                <a:lnTo>
                  <a:pt x="1442" y="119"/>
                </a:lnTo>
                <a:lnTo>
                  <a:pt x="1442" y="121"/>
                </a:lnTo>
                <a:lnTo>
                  <a:pt x="1440" y="117"/>
                </a:lnTo>
                <a:lnTo>
                  <a:pt x="1436" y="111"/>
                </a:lnTo>
                <a:lnTo>
                  <a:pt x="1430" y="107"/>
                </a:lnTo>
                <a:lnTo>
                  <a:pt x="1428" y="102"/>
                </a:lnTo>
                <a:lnTo>
                  <a:pt x="1430" y="104"/>
                </a:lnTo>
                <a:lnTo>
                  <a:pt x="1432" y="106"/>
                </a:lnTo>
                <a:lnTo>
                  <a:pt x="1434" y="104"/>
                </a:lnTo>
                <a:lnTo>
                  <a:pt x="1438" y="106"/>
                </a:lnTo>
                <a:lnTo>
                  <a:pt x="1434" y="104"/>
                </a:lnTo>
                <a:lnTo>
                  <a:pt x="1434" y="100"/>
                </a:lnTo>
                <a:lnTo>
                  <a:pt x="1430" y="102"/>
                </a:lnTo>
                <a:lnTo>
                  <a:pt x="1428" y="100"/>
                </a:lnTo>
                <a:lnTo>
                  <a:pt x="1432" y="100"/>
                </a:lnTo>
                <a:lnTo>
                  <a:pt x="1430" y="100"/>
                </a:lnTo>
                <a:lnTo>
                  <a:pt x="1426" y="100"/>
                </a:lnTo>
                <a:lnTo>
                  <a:pt x="1425" y="100"/>
                </a:lnTo>
                <a:lnTo>
                  <a:pt x="1425" y="98"/>
                </a:lnTo>
                <a:lnTo>
                  <a:pt x="1426" y="100"/>
                </a:lnTo>
                <a:lnTo>
                  <a:pt x="1423" y="98"/>
                </a:lnTo>
                <a:lnTo>
                  <a:pt x="1423" y="96"/>
                </a:lnTo>
                <a:lnTo>
                  <a:pt x="1419" y="96"/>
                </a:lnTo>
                <a:lnTo>
                  <a:pt x="1415" y="94"/>
                </a:lnTo>
                <a:lnTo>
                  <a:pt x="1417" y="86"/>
                </a:lnTo>
                <a:lnTo>
                  <a:pt x="1417" y="84"/>
                </a:lnTo>
                <a:lnTo>
                  <a:pt x="1415" y="82"/>
                </a:lnTo>
                <a:lnTo>
                  <a:pt x="1415" y="84"/>
                </a:lnTo>
                <a:lnTo>
                  <a:pt x="1413" y="88"/>
                </a:lnTo>
                <a:lnTo>
                  <a:pt x="1407" y="82"/>
                </a:lnTo>
                <a:lnTo>
                  <a:pt x="1411" y="79"/>
                </a:lnTo>
                <a:lnTo>
                  <a:pt x="1417" y="82"/>
                </a:lnTo>
                <a:lnTo>
                  <a:pt x="1413" y="79"/>
                </a:lnTo>
                <a:lnTo>
                  <a:pt x="1415" y="73"/>
                </a:lnTo>
                <a:lnTo>
                  <a:pt x="1417" y="73"/>
                </a:lnTo>
                <a:lnTo>
                  <a:pt x="1436" y="96"/>
                </a:lnTo>
                <a:lnTo>
                  <a:pt x="1432" y="90"/>
                </a:lnTo>
                <a:lnTo>
                  <a:pt x="1426" y="81"/>
                </a:lnTo>
                <a:lnTo>
                  <a:pt x="1421" y="69"/>
                </a:lnTo>
                <a:lnTo>
                  <a:pt x="1421" y="67"/>
                </a:lnTo>
                <a:lnTo>
                  <a:pt x="1419" y="69"/>
                </a:lnTo>
                <a:lnTo>
                  <a:pt x="1419" y="65"/>
                </a:lnTo>
                <a:lnTo>
                  <a:pt x="1419" y="63"/>
                </a:lnTo>
                <a:lnTo>
                  <a:pt x="1417" y="63"/>
                </a:lnTo>
                <a:lnTo>
                  <a:pt x="1413" y="56"/>
                </a:lnTo>
                <a:lnTo>
                  <a:pt x="1413" y="54"/>
                </a:lnTo>
                <a:lnTo>
                  <a:pt x="1413" y="52"/>
                </a:lnTo>
                <a:lnTo>
                  <a:pt x="1411" y="54"/>
                </a:lnTo>
                <a:lnTo>
                  <a:pt x="1409" y="50"/>
                </a:lnTo>
                <a:lnTo>
                  <a:pt x="1409" y="48"/>
                </a:lnTo>
                <a:lnTo>
                  <a:pt x="1409" y="50"/>
                </a:lnTo>
                <a:lnTo>
                  <a:pt x="1407" y="48"/>
                </a:lnTo>
                <a:lnTo>
                  <a:pt x="1409" y="44"/>
                </a:lnTo>
                <a:lnTo>
                  <a:pt x="1421" y="59"/>
                </a:lnTo>
                <a:lnTo>
                  <a:pt x="1442" y="90"/>
                </a:lnTo>
                <a:lnTo>
                  <a:pt x="1461" y="111"/>
                </a:lnTo>
                <a:lnTo>
                  <a:pt x="1474" y="125"/>
                </a:lnTo>
                <a:lnTo>
                  <a:pt x="1486" y="132"/>
                </a:lnTo>
                <a:lnTo>
                  <a:pt x="1482" y="134"/>
                </a:lnTo>
                <a:lnTo>
                  <a:pt x="1478" y="142"/>
                </a:lnTo>
                <a:lnTo>
                  <a:pt x="1473" y="140"/>
                </a:lnTo>
                <a:lnTo>
                  <a:pt x="1471" y="140"/>
                </a:lnTo>
                <a:lnTo>
                  <a:pt x="1459" y="129"/>
                </a:lnTo>
                <a:lnTo>
                  <a:pt x="1428" y="100"/>
                </a:lnTo>
                <a:lnTo>
                  <a:pt x="1430" y="102"/>
                </a:lnTo>
                <a:lnTo>
                  <a:pt x="1428" y="102"/>
                </a:lnTo>
                <a:lnTo>
                  <a:pt x="1428" y="100"/>
                </a:lnTo>
                <a:lnTo>
                  <a:pt x="1459" y="129"/>
                </a:lnTo>
                <a:lnTo>
                  <a:pt x="1484" y="971"/>
                </a:lnTo>
                <a:lnTo>
                  <a:pt x="1482" y="973"/>
                </a:lnTo>
                <a:lnTo>
                  <a:pt x="1484" y="970"/>
                </a:lnTo>
                <a:lnTo>
                  <a:pt x="1484" y="971"/>
                </a:lnTo>
                <a:lnTo>
                  <a:pt x="1459" y="129"/>
                </a:lnTo>
                <a:lnTo>
                  <a:pt x="1486" y="964"/>
                </a:lnTo>
                <a:lnTo>
                  <a:pt x="1486" y="975"/>
                </a:lnTo>
                <a:lnTo>
                  <a:pt x="1484" y="970"/>
                </a:lnTo>
                <a:lnTo>
                  <a:pt x="1486" y="964"/>
                </a:lnTo>
                <a:lnTo>
                  <a:pt x="1459" y="129"/>
                </a:lnTo>
                <a:lnTo>
                  <a:pt x="1540" y="1075"/>
                </a:lnTo>
                <a:lnTo>
                  <a:pt x="1536" y="1073"/>
                </a:lnTo>
                <a:lnTo>
                  <a:pt x="1536" y="1069"/>
                </a:lnTo>
                <a:lnTo>
                  <a:pt x="1540" y="1064"/>
                </a:lnTo>
                <a:lnTo>
                  <a:pt x="1538" y="1066"/>
                </a:lnTo>
                <a:lnTo>
                  <a:pt x="1542" y="1064"/>
                </a:lnTo>
                <a:lnTo>
                  <a:pt x="1542" y="1069"/>
                </a:lnTo>
                <a:lnTo>
                  <a:pt x="1540" y="1075"/>
                </a:lnTo>
                <a:lnTo>
                  <a:pt x="1459" y="129"/>
                </a:lnTo>
                <a:lnTo>
                  <a:pt x="1542" y="1077"/>
                </a:lnTo>
                <a:lnTo>
                  <a:pt x="1544" y="1077"/>
                </a:lnTo>
                <a:lnTo>
                  <a:pt x="1544" y="1081"/>
                </a:lnTo>
                <a:lnTo>
                  <a:pt x="1544" y="1083"/>
                </a:lnTo>
                <a:lnTo>
                  <a:pt x="1542" y="1077"/>
                </a:lnTo>
                <a:lnTo>
                  <a:pt x="1459" y="129"/>
                </a:lnTo>
                <a:lnTo>
                  <a:pt x="1544" y="1006"/>
                </a:lnTo>
                <a:lnTo>
                  <a:pt x="1544" y="1004"/>
                </a:lnTo>
                <a:lnTo>
                  <a:pt x="1546" y="1004"/>
                </a:lnTo>
                <a:lnTo>
                  <a:pt x="1547" y="1002"/>
                </a:lnTo>
                <a:lnTo>
                  <a:pt x="1546" y="1004"/>
                </a:lnTo>
                <a:lnTo>
                  <a:pt x="1544" y="1006"/>
                </a:lnTo>
                <a:lnTo>
                  <a:pt x="1459" y="129"/>
                </a:lnTo>
                <a:lnTo>
                  <a:pt x="1549" y="1096"/>
                </a:lnTo>
                <a:lnTo>
                  <a:pt x="1546" y="1090"/>
                </a:lnTo>
                <a:lnTo>
                  <a:pt x="1547" y="1092"/>
                </a:lnTo>
                <a:lnTo>
                  <a:pt x="1549" y="1089"/>
                </a:lnTo>
                <a:lnTo>
                  <a:pt x="1549" y="1087"/>
                </a:lnTo>
                <a:lnTo>
                  <a:pt x="1549" y="1085"/>
                </a:lnTo>
                <a:lnTo>
                  <a:pt x="1546" y="1089"/>
                </a:lnTo>
                <a:lnTo>
                  <a:pt x="1544" y="1083"/>
                </a:lnTo>
                <a:lnTo>
                  <a:pt x="1546" y="1083"/>
                </a:lnTo>
                <a:lnTo>
                  <a:pt x="1546" y="1085"/>
                </a:lnTo>
                <a:lnTo>
                  <a:pt x="1547" y="1081"/>
                </a:lnTo>
                <a:lnTo>
                  <a:pt x="1549" y="1089"/>
                </a:lnTo>
                <a:lnTo>
                  <a:pt x="1549" y="1096"/>
                </a:lnTo>
                <a:lnTo>
                  <a:pt x="1459" y="129"/>
                </a:lnTo>
                <a:lnTo>
                  <a:pt x="1549" y="1042"/>
                </a:lnTo>
                <a:lnTo>
                  <a:pt x="1547" y="1046"/>
                </a:lnTo>
                <a:lnTo>
                  <a:pt x="1547" y="1044"/>
                </a:lnTo>
                <a:lnTo>
                  <a:pt x="1549" y="1042"/>
                </a:lnTo>
                <a:lnTo>
                  <a:pt x="1459" y="129"/>
                </a:lnTo>
                <a:lnTo>
                  <a:pt x="1536" y="948"/>
                </a:lnTo>
                <a:lnTo>
                  <a:pt x="1544" y="950"/>
                </a:lnTo>
                <a:lnTo>
                  <a:pt x="1549" y="948"/>
                </a:lnTo>
                <a:lnTo>
                  <a:pt x="1551" y="950"/>
                </a:lnTo>
                <a:lnTo>
                  <a:pt x="1553" y="952"/>
                </a:lnTo>
                <a:lnTo>
                  <a:pt x="1557" y="952"/>
                </a:lnTo>
                <a:lnTo>
                  <a:pt x="1557" y="958"/>
                </a:lnTo>
                <a:lnTo>
                  <a:pt x="1551" y="956"/>
                </a:lnTo>
                <a:lnTo>
                  <a:pt x="1547" y="956"/>
                </a:lnTo>
                <a:lnTo>
                  <a:pt x="1538" y="958"/>
                </a:lnTo>
                <a:lnTo>
                  <a:pt x="1538" y="954"/>
                </a:lnTo>
                <a:lnTo>
                  <a:pt x="1536" y="956"/>
                </a:lnTo>
                <a:lnTo>
                  <a:pt x="1536" y="954"/>
                </a:lnTo>
                <a:lnTo>
                  <a:pt x="1553" y="952"/>
                </a:lnTo>
                <a:lnTo>
                  <a:pt x="1536" y="952"/>
                </a:lnTo>
                <a:lnTo>
                  <a:pt x="1536" y="948"/>
                </a:lnTo>
                <a:lnTo>
                  <a:pt x="1459" y="129"/>
                </a:lnTo>
                <a:lnTo>
                  <a:pt x="1538" y="975"/>
                </a:lnTo>
                <a:lnTo>
                  <a:pt x="1540" y="977"/>
                </a:lnTo>
                <a:lnTo>
                  <a:pt x="1538" y="977"/>
                </a:lnTo>
                <a:lnTo>
                  <a:pt x="1538" y="975"/>
                </a:lnTo>
                <a:lnTo>
                  <a:pt x="1459" y="129"/>
                </a:lnTo>
                <a:lnTo>
                  <a:pt x="1536" y="975"/>
                </a:lnTo>
                <a:lnTo>
                  <a:pt x="1536" y="977"/>
                </a:lnTo>
                <a:lnTo>
                  <a:pt x="1534" y="977"/>
                </a:lnTo>
                <a:lnTo>
                  <a:pt x="1536" y="975"/>
                </a:lnTo>
                <a:lnTo>
                  <a:pt x="1459" y="129"/>
                </a:lnTo>
                <a:lnTo>
                  <a:pt x="1530" y="898"/>
                </a:lnTo>
                <a:lnTo>
                  <a:pt x="1530" y="900"/>
                </a:lnTo>
                <a:lnTo>
                  <a:pt x="1528" y="898"/>
                </a:lnTo>
                <a:lnTo>
                  <a:pt x="1530" y="898"/>
                </a:lnTo>
                <a:lnTo>
                  <a:pt x="1459" y="129"/>
                </a:lnTo>
                <a:lnTo>
                  <a:pt x="1517" y="996"/>
                </a:lnTo>
                <a:lnTo>
                  <a:pt x="1519" y="998"/>
                </a:lnTo>
                <a:lnTo>
                  <a:pt x="1522" y="1000"/>
                </a:lnTo>
                <a:lnTo>
                  <a:pt x="1524" y="1000"/>
                </a:lnTo>
                <a:lnTo>
                  <a:pt x="1524" y="998"/>
                </a:lnTo>
                <a:lnTo>
                  <a:pt x="1524" y="994"/>
                </a:lnTo>
                <a:lnTo>
                  <a:pt x="1526" y="987"/>
                </a:lnTo>
                <a:lnTo>
                  <a:pt x="1528" y="981"/>
                </a:lnTo>
                <a:lnTo>
                  <a:pt x="1532" y="981"/>
                </a:lnTo>
                <a:lnTo>
                  <a:pt x="1534" y="983"/>
                </a:lnTo>
                <a:lnTo>
                  <a:pt x="1532" y="989"/>
                </a:lnTo>
                <a:lnTo>
                  <a:pt x="1534" y="993"/>
                </a:lnTo>
                <a:lnTo>
                  <a:pt x="1536" y="991"/>
                </a:lnTo>
                <a:lnTo>
                  <a:pt x="1538" y="987"/>
                </a:lnTo>
                <a:lnTo>
                  <a:pt x="1540" y="983"/>
                </a:lnTo>
                <a:lnTo>
                  <a:pt x="1538" y="983"/>
                </a:lnTo>
                <a:lnTo>
                  <a:pt x="1540" y="981"/>
                </a:lnTo>
                <a:lnTo>
                  <a:pt x="1544" y="975"/>
                </a:lnTo>
                <a:lnTo>
                  <a:pt x="1544" y="970"/>
                </a:lnTo>
                <a:lnTo>
                  <a:pt x="1544" y="966"/>
                </a:lnTo>
                <a:lnTo>
                  <a:pt x="1542" y="970"/>
                </a:lnTo>
                <a:lnTo>
                  <a:pt x="1540" y="971"/>
                </a:lnTo>
                <a:lnTo>
                  <a:pt x="1538" y="968"/>
                </a:lnTo>
                <a:lnTo>
                  <a:pt x="1540" y="964"/>
                </a:lnTo>
                <a:lnTo>
                  <a:pt x="1538" y="966"/>
                </a:lnTo>
                <a:lnTo>
                  <a:pt x="1538" y="962"/>
                </a:lnTo>
                <a:lnTo>
                  <a:pt x="1555" y="962"/>
                </a:lnTo>
                <a:lnTo>
                  <a:pt x="1553" y="979"/>
                </a:lnTo>
                <a:lnTo>
                  <a:pt x="1549" y="996"/>
                </a:lnTo>
                <a:lnTo>
                  <a:pt x="1547" y="998"/>
                </a:lnTo>
                <a:lnTo>
                  <a:pt x="1547" y="996"/>
                </a:lnTo>
                <a:lnTo>
                  <a:pt x="1547" y="993"/>
                </a:lnTo>
                <a:lnTo>
                  <a:pt x="1547" y="987"/>
                </a:lnTo>
                <a:lnTo>
                  <a:pt x="1546" y="983"/>
                </a:lnTo>
                <a:lnTo>
                  <a:pt x="1544" y="985"/>
                </a:lnTo>
                <a:lnTo>
                  <a:pt x="1546" y="996"/>
                </a:lnTo>
                <a:lnTo>
                  <a:pt x="1546" y="1000"/>
                </a:lnTo>
                <a:lnTo>
                  <a:pt x="1544" y="1002"/>
                </a:lnTo>
                <a:lnTo>
                  <a:pt x="1542" y="1004"/>
                </a:lnTo>
                <a:lnTo>
                  <a:pt x="1532" y="1000"/>
                </a:lnTo>
                <a:lnTo>
                  <a:pt x="1530" y="1000"/>
                </a:lnTo>
                <a:lnTo>
                  <a:pt x="1530" y="1002"/>
                </a:lnTo>
                <a:lnTo>
                  <a:pt x="1532" y="1010"/>
                </a:lnTo>
                <a:lnTo>
                  <a:pt x="1532" y="1018"/>
                </a:lnTo>
                <a:lnTo>
                  <a:pt x="1530" y="1025"/>
                </a:lnTo>
                <a:lnTo>
                  <a:pt x="1528" y="1027"/>
                </a:lnTo>
                <a:lnTo>
                  <a:pt x="1528" y="1023"/>
                </a:lnTo>
                <a:lnTo>
                  <a:pt x="1528" y="1016"/>
                </a:lnTo>
                <a:lnTo>
                  <a:pt x="1526" y="1016"/>
                </a:lnTo>
                <a:lnTo>
                  <a:pt x="1524" y="1018"/>
                </a:lnTo>
                <a:lnTo>
                  <a:pt x="1522" y="1021"/>
                </a:lnTo>
                <a:lnTo>
                  <a:pt x="1522" y="1029"/>
                </a:lnTo>
                <a:lnTo>
                  <a:pt x="1521" y="1042"/>
                </a:lnTo>
                <a:lnTo>
                  <a:pt x="1522" y="1046"/>
                </a:lnTo>
                <a:lnTo>
                  <a:pt x="1522" y="1048"/>
                </a:lnTo>
                <a:lnTo>
                  <a:pt x="1521" y="1050"/>
                </a:lnTo>
                <a:lnTo>
                  <a:pt x="1519" y="1052"/>
                </a:lnTo>
                <a:lnTo>
                  <a:pt x="1517" y="1052"/>
                </a:lnTo>
                <a:lnTo>
                  <a:pt x="1515" y="1048"/>
                </a:lnTo>
                <a:lnTo>
                  <a:pt x="1511" y="1046"/>
                </a:lnTo>
                <a:lnTo>
                  <a:pt x="1507" y="1046"/>
                </a:lnTo>
                <a:lnTo>
                  <a:pt x="1505" y="1050"/>
                </a:lnTo>
                <a:lnTo>
                  <a:pt x="1503" y="1058"/>
                </a:lnTo>
                <a:lnTo>
                  <a:pt x="1499" y="1064"/>
                </a:lnTo>
                <a:lnTo>
                  <a:pt x="1496" y="1067"/>
                </a:lnTo>
                <a:lnTo>
                  <a:pt x="1494" y="1067"/>
                </a:lnTo>
                <a:lnTo>
                  <a:pt x="1496" y="1062"/>
                </a:lnTo>
                <a:lnTo>
                  <a:pt x="1498" y="1052"/>
                </a:lnTo>
                <a:lnTo>
                  <a:pt x="1496" y="1054"/>
                </a:lnTo>
                <a:lnTo>
                  <a:pt x="1492" y="1054"/>
                </a:lnTo>
                <a:lnTo>
                  <a:pt x="1490" y="1054"/>
                </a:lnTo>
                <a:lnTo>
                  <a:pt x="1488" y="1050"/>
                </a:lnTo>
                <a:lnTo>
                  <a:pt x="1490" y="1046"/>
                </a:lnTo>
                <a:lnTo>
                  <a:pt x="1492" y="1042"/>
                </a:lnTo>
                <a:lnTo>
                  <a:pt x="1496" y="1041"/>
                </a:lnTo>
                <a:lnTo>
                  <a:pt x="1501" y="1042"/>
                </a:lnTo>
                <a:lnTo>
                  <a:pt x="1505" y="1041"/>
                </a:lnTo>
                <a:lnTo>
                  <a:pt x="1505" y="1037"/>
                </a:lnTo>
                <a:lnTo>
                  <a:pt x="1505" y="1027"/>
                </a:lnTo>
                <a:lnTo>
                  <a:pt x="1505" y="1019"/>
                </a:lnTo>
                <a:lnTo>
                  <a:pt x="1507" y="1014"/>
                </a:lnTo>
                <a:lnTo>
                  <a:pt x="1505" y="1016"/>
                </a:lnTo>
                <a:lnTo>
                  <a:pt x="1499" y="1027"/>
                </a:lnTo>
                <a:lnTo>
                  <a:pt x="1498" y="1029"/>
                </a:lnTo>
                <a:lnTo>
                  <a:pt x="1498" y="1027"/>
                </a:lnTo>
                <a:lnTo>
                  <a:pt x="1496" y="1025"/>
                </a:lnTo>
                <a:lnTo>
                  <a:pt x="1494" y="1025"/>
                </a:lnTo>
                <a:lnTo>
                  <a:pt x="1496" y="1023"/>
                </a:lnTo>
                <a:lnTo>
                  <a:pt x="1499" y="1016"/>
                </a:lnTo>
                <a:lnTo>
                  <a:pt x="1501" y="1014"/>
                </a:lnTo>
                <a:lnTo>
                  <a:pt x="1503" y="1016"/>
                </a:lnTo>
                <a:lnTo>
                  <a:pt x="1505" y="1016"/>
                </a:lnTo>
                <a:lnTo>
                  <a:pt x="1507" y="1014"/>
                </a:lnTo>
                <a:lnTo>
                  <a:pt x="1513" y="1008"/>
                </a:lnTo>
                <a:lnTo>
                  <a:pt x="1517" y="1004"/>
                </a:lnTo>
                <a:lnTo>
                  <a:pt x="1515" y="1004"/>
                </a:lnTo>
                <a:lnTo>
                  <a:pt x="1494" y="1016"/>
                </a:lnTo>
                <a:lnTo>
                  <a:pt x="1486" y="1021"/>
                </a:lnTo>
                <a:lnTo>
                  <a:pt x="1490" y="1018"/>
                </a:lnTo>
                <a:lnTo>
                  <a:pt x="1490" y="1016"/>
                </a:lnTo>
                <a:lnTo>
                  <a:pt x="1496" y="1012"/>
                </a:lnTo>
                <a:lnTo>
                  <a:pt x="1511" y="1006"/>
                </a:lnTo>
                <a:lnTo>
                  <a:pt x="1513" y="1002"/>
                </a:lnTo>
                <a:lnTo>
                  <a:pt x="1515" y="996"/>
                </a:lnTo>
                <a:lnTo>
                  <a:pt x="1515" y="994"/>
                </a:lnTo>
                <a:lnTo>
                  <a:pt x="1517" y="994"/>
                </a:lnTo>
                <a:lnTo>
                  <a:pt x="1517" y="996"/>
                </a:lnTo>
                <a:lnTo>
                  <a:pt x="1459" y="129"/>
                </a:lnTo>
                <a:lnTo>
                  <a:pt x="1515" y="925"/>
                </a:lnTo>
                <a:lnTo>
                  <a:pt x="1517" y="925"/>
                </a:lnTo>
                <a:lnTo>
                  <a:pt x="1515" y="927"/>
                </a:lnTo>
                <a:lnTo>
                  <a:pt x="1515" y="925"/>
                </a:lnTo>
                <a:lnTo>
                  <a:pt x="1459" y="129"/>
                </a:lnTo>
                <a:lnTo>
                  <a:pt x="1507" y="943"/>
                </a:lnTo>
                <a:lnTo>
                  <a:pt x="1511" y="939"/>
                </a:lnTo>
                <a:lnTo>
                  <a:pt x="1511" y="937"/>
                </a:lnTo>
                <a:lnTo>
                  <a:pt x="1513" y="931"/>
                </a:lnTo>
                <a:lnTo>
                  <a:pt x="1515" y="935"/>
                </a:lnTo>
                <a:lnTo>
                  <a:pt x="1515" y="939"/>
                </a:lnTo>
                <a:lnTo>
                  <a:pt x="1515" y="943"/>
                </a:lnTo>
                <a:lnTo>
                  <a:pt x="1507" y="946"/>
                </a:lnTo>
                <a:lnTo>
                  <a:pt x="1507" y="943"/>
                </a:lnTo>
                <a:lnTo>
                  <a:pt x="1459" y="129"/>
                </a:lnTo>
                <a:lnTo>
                  <a:pt x="1507" y="962"/>
                </a:lnTo>
                <a:lnTo>
                  <a:pt x="1511" y="960"/>
                </a:lnTo>
                <a:lnTo>
                  <a:pt x="1513" y="958"/>
                </a:lnTo>
                <a:lnTo>
                  <a:pt x="1513" y="960"/>
                </a:lnTo>
                <a:lnTo>
                  <a:pt x="1515" y="958"/>
                </a:lnTo>
                <a:lnTo>
                  <a:pt x="1517" y="960"/>
                </a:lnTo>
                <a:lnTo>
                  <a:pt x="1513" y="962"/>
                </a:lnTo>
                <a:lnTo>
                  <a:pt x="1507" y="968"/>
                </a:lnTo>
                <a:lnTo>
                  <a:pt x="1503" y="973"/>
                </a:lnTo>
                <a:lnTo>
                  <a:pt x="1501" y="979"/>
                </a:lnTo>
                <a:lnTo>
                  <a:pt x="1494" y="983"/>
                </a:lnTo>
                <a:lnTo>
                  <a:pt x="1494" y="981"/>
                </a:lnTo>
                <a:lnTo>
                  <a:pt x="1496" y="979"/>
                </a:lnTo>
                <a:lnTo>
                  <a:pt x="1492" y="981"/>
                </a:lnTo>
                <a:lnTo>
                  <a:pt x="1490" y="981"/>
                </a:lnTo>
                <a:lnTo>
                  <a:pt x="1488" y="981"/>
                </a:lnTo>
                <a:lnTo>
                  <a:pt x="1490" y="979"/>
                </a:lnTo>
                <a:lnTo>
                  <a:pt x="1490" y="970"/>
                </a:lnTo>
                <a:lnTo>
                  <a:pt x="1488" y="975"/>
                </a:lnTo>
                <a:lnTo>
                  <a:pt x="1488" y="964"/>
                </a:lnTo>
                <a:lnTo>
                  <a:pt x="1486" y="964"/>
                </a:lnTo>
                <a:lnTo>
                  <a:pt x="1488" y="960"/>
                </a:lnTo>
                <a:lnTo>
                  <a:pt x="1492" y="960"/>
                </a:lnTo>
                <a:lnTo>
                  <a:pt x="1494" y="968"/>
                </a:lnTo>
                <a:lnTo>
                  <a:pt x="1499" y="971"/>
                </a:lnTo>
                <a:lnTo>
                  <a:pt x="1503" y="973"/>
                </a:lnTo>
                <a:lnTo>
                  <a:pt x="1505" y="971"/>
                </a:lnTo>
                <a:lnTo>
                  <a:pt x="1507" y="962"/>
                </a:lnTo>
                <a:lnTo>
                  <a:pt x="1459" y="129"/>
                </a:lnTo>
                <a:lnTo>
                  <a:pt x="1488" y="119"/>
                </a:lnTo>
                <a:lnTo>
                  <a:pt x="1488" y="121"/>
                </a:lnTo>
                <a:lnTo>
                  <a:pt x="1490" y="121"/>
                </a:lnTo>
                <a:lnTo>
                  <a:pt x="1488" y="119"/>
                </a:lnTo>
                <a:lnTo>
                  <a:pt x="1459" y="129"/>
                </a:lnTo>
                <a:lnTo>
                  <a:pt x="1432" y="92"/>
                </a:lnTo>
                <a:lnTo>
                  <a:pt x="1430" y="92"/>
                </a:lnTo>
                <a:lnTo>
                  <a:pt x="1428" y="94"/>
                </a:lnTo>
                <a:lnTo>
                  <a:pt x="1430" y="96"/>
                </a:lnTo>
                <a:lnTo>
                  <a:pt x="1430" y="94"/>
                </a:lnTo>
                <a:lnTo>
                  <a:pt x="1432" y="92"/>
                </a:lnTo>
                <a:lnTo>
                  <a:pt x="1459" y="129"/>
                </a:lnTo>
                <a:lnTo>
                  <a:pt x="1553" y="376"/>
                </a:lnTo>
                <a:lnTo>
                  <a:pt x="1546" y="426"/>
                </a:lnTo>
                <a:lnTo>
                  <a:pt x="1544" y="418"/>
                </a:lnTo>
                <a:lnTo>
                  <a:pt x="1544" y="422"/>
                </a:lnTo>
                <a:lnTo>
                  <a:pt x="1544" y="424"/>
                </a:lnTo>
                <a:lnTo>
                  <a:pt x="1544" y="422"/>
                </a:lnTo>
                <a:lnTo>
                  <a:pt x="1544" y="440"/>
                </a:lnTo>
                <a:lnTo>
                  <a:pt x="1546" y="445"/>
                </a:lnTo>
                <a:lnTo>
                  <a:pt x="1546" y="442"/>
                </a:lnTo>
                <a:lnTo>
                  <a:pt x="1546" y="440"/>
                </a:lnTo>
                <a:lnTo>
                  <a:pt x="1546" y="451"/>
                </a:lnTo>
                <a:lnTo>
                  <a:pt x="1547" y="461"/>
                </a:lnTo>
                <a:lnTo>
                  <a:pt x="1547" y="482"/>
                </a:lnTo>
                <a:lnTo>
                  <a:pt x="1547" y="486"/>
                </a:lnTo>
                <a:lnTo>
                  <a:pt x="1549" y="484"/>
                </a:lnTo>
                <a:lnTo>
                  <a:pt x="1549" y="488"/>
                </a:lnTo>
                <a:lnTo>
                  <a:pt x="1549" y="478"/>
                </a:lnTo>
                <a:lnTo>
                  <a:pt x="1551" y="491"/>
                </a:lnTo>
                <a:lnTo>
                  <a:pt x="1553" y="486"/>
                </a:lnTo>
                <a:lnTo>
                  <a:pt x="1553" y="480"/>
                </a:lnTo>
                <a:lnTo>
                  <a:pt x="1553" y="465"/>
                </a:lnTo>
                <a:lnTo>
                  <a:pt x="1551" y="445"/>
                </a:lnTo>
                <a:lnTo>
                  <a:pt x="1546" y="426"/>
                </a:lnTo>
                <a:lnTo>
                  <a:pt x="1555" y="374"/>
                </a:lnTo>
                <a:lnTo>
                  <a:pt x="1553" y="376"/>
                </a:lnTo>
                <a:lnTo>
                  <a:pt x="1459" y="129"/>
                </a:lnTo>
                <a:lnTo>
                  <a:pt x="1609" y="397"/>
                </a:lnTo>
                <a:lnTo>
                  <a:pt x="1609" y="386"/>
                </a:lnTo>
                <a:lnTo>
                  <a:pt x="1609" y="384"/>
                </a:lnTo>
                <a:lnTo>
                  <a:pt x="1605" y="372"/>
                </a:lnTo>
                <a:lnTo>
                  <a:pt x="1605" y="369"/>
                </a:lnTo>
                <a:lnTo>
                  <a:pt x="1603" y="372"/>
                </a:lnTo>
                <a:lnTo>
                  <a:pt x="1603" y="380"/>
                </a:lnTo>
                <a:lnTo>
                  <a:pt x="1605" y="390"/>
                </a:lnTo>
                <a:lnTo>
                  <a:pt x="1611" y="405"/>
                </a:lnTo>
                <a:lnTo>
                  <a:pt x="1609" y="397"/>
                </a:lnTo>
                <a:lnTo>
                  <a:pt x="1459" y="129"/>
                </a:lnTo>
                <a:lnTo>
                  <a:pt x="1618" y="943"/>
                </a:lnTo>
                <a:lnTo>
                  <a:pt x="1620" y="943"/>
                </a:lnTo>
                <a:lnTo>
                  <a:pt x="1624" y="943"/>
                </a:lnTo>
                <a:lnTo>
                  <a:pt x="1613" y="943"/>
                </a:lnTo>
                <a:lnTo>
                  <a:pt x="1618" y="943"/>
                </a:lnTo>
                <a:lnTo>
                  <a:pt x="1459" y="129"/>
                </a:lnTo>
                <a:lnTo>
                  <a:pt x="1551" y="524"/>
                </a:lnTo>
                <a:lnTo>
                  <a:pt x="1553" y="532"/>
                </a:lnTo>
                <a:lnTo>
                  <a:pt x="1553" y="528"/>
                </a:lnTo>
                <a:lnTo>
                  <a:pt x="1551" y="524"/>
                </a:lnTo>
                <a:lnTo>
                  <a:pt x="1459" y="129"/>
                </a:lnTo>
                <a:lnTo>
                  <a:pt x="1474" y="54"/>
                </a:lnTo>
                <a:lnTo>
                  <a:pt x="1473" y="52"/>
                </a:lnTo>
                <a:lnTo>
                  <a:pt x="1473" y="54"/>
                </a:lnTo>
                <a:lnTo>
                  <a:pt x="1474" y="54"/>
                </a:lnTo>
                <a:lnTo>
                  <a:pt x="1459" y="129"/>
                </a:lnTo>
                <a:lnTo>
                  <a:pt x="1419" y="42"/>
                </a:lnTo>
                <a:lnTo>
                  <a:pt x="1419" y="44"/>
                </a:lnTo>
                <a:lnTo>
                  <a:pt x="1421" y="44"/>
                </a:lnTo>
                <a:lnTo>
                  <a:pt x="1421" y="42"/>
                </a:lnTo>
                <a:lnTo>
                  <a:pt x="1419" y="42"/>
                </a:lnTo>
                <a:lnTo>
                  <a:pt x="1459" y="129"/>
                </a:lnTo>
                <a:lnTo>
                  <a:pt x="1417" y="34"/>
                </a:lnTo>
                <a:lnTo>
                  <a:pt x="1419" y="34"/>
                </a:lnTo>
                <a:lnTo>
                  <a:pt x="1421" y="33"/>
                </a:lnTo>
                <a:lnTo>
                  <a:pt x="1421" y="31"/>
                </a:lnTo>
                <a:lnTo>
                  <a:pt x="1421" y="29"/>
                </a:lnTo>
                <a:lnTo>
                  <a:pt x="1421" y="27"/>
                </a:lnTo>
                <a:lnTo>
                  <a:pt x="1419" y="27"/>
                </a:lnTo>
                <a:lnTo>
                  <a:pt x="1419" y="29"/>
                </a:lnTo>
                <a:lnTo>
                  <a:pt x="1417" y="29"/>
                </a:lnTo>
                <a:lnTo>
                  <a:pt x="1417" y="31"/>
                </a:lnTo>
                <a:lnTo>
                  <a:pt x="1417" y="33"/>
                </a:lnTo>
                <a:lnTo>
                  <a:pt x="1417" y="34"/>
                </a:lnTo>
                <a:lnTo>
                  <a:pt x="1459" y="129"/>
                </a:lnTo>
                <a:lnTo>
                  <a:pt x="1413" y="13"/>
                </a:lnTo>
                <a:lnTo>
                  <a:pt x="1415" y="15"/>
                </a:lnTo>
                <a:lnTo>
                  <a:pt x="1415" y="13"/>
                </a:lnTo>
                <a:lnTo>
                  <a:pt x="1417" y="11"/>
                </a:lnTo>
                <a:lnTo>
                  <a:pt x="1417" y="10"/>
                </a:lnTo>
                <a:lnTo>
                  <a:pt x="1417" y="8"/>
                </a:lnTo>
                <a:lnTo>
                  <a:pt x="1415" y="8"/>
                </a:lnTo>
                <a:lnTo>
                  <a:pt x="1415" y="6"/>
                </a:lnTo>
                <a:lnTo>
                  <a:pt x="1415" y="8"/>
                </a:lnTo>
                <a:lnTo>
                  <a:pt x="1415" y="6"/>
                </a:lnTo>
                <a:lnTo>
                  <a:pt x="1415" y="8"/>
                </a:lnTo>
                <a:lnTo>
                  <a:pt x="1413" y="10"/>
                </a:lnTo>
                <a:lnTo>
                  <a:pt x="1413" y="11"/>
                </a:lnTo>
                <a:lnTo>
                  <a:pt x="1413" y="13"/>
                </a:lnTo>
                <a:lnTo>
                  <a:pt x="1459" y="129"/>
                </a:lnTo>
                <a:lnTo>
                  <a:pt x="1426" y="15"/>
                </a:lnTo>
                <a:lnTo>
                  <a:pt x="1426" y="13"/>
                </a:lnTo>
                <a:lnTo>
                  <a:pt x="1426" y="11"/>
                </a:lnTo>
                <a:lnTo>
                  <a:pt x="1426" y="10"/>
                </a:lnTo>
                <a:lnTo>
                  <a:pt x="1425" y="11"/>
                </a:lnTo>
                <a:lnTo>
                  <a:pt x="1425" y="13"/>
                </a:lnTo>
                <a:lnTo>
                  <a:pt x="1425" y="15"/>
                </a:lnTo>
                <a:lnTo>
                  <a:pt x="1426" y="15"/>
                </a:lnTo>
                <a:lnTo>
                  <a:pt x="1459" y="129"/>
                </a:lnTo>
                <a:lnTo>
                  <a:pt x="1428" y="34"/>
                </a:lnTo>
                <a:lnTo>
                  <a:pt x="1428" y="36"/>
                </a:lnTo>
                <a:lnTo>
                  <a:pt x="1430" y="34"/>
                </a:lnTo>
                <a:lnTo>
                  <a:pt x="1430" y="33"/>
                </a:lnTo>
                <a:lnTo>
                  <a:pt x="1428" y="34"/>
                </a:lnTo>
                <a:lnTo>
                  <a:pt x="1459" y="129"/>
                </a:lnTo>
                <a:lnTo>
                  <a:pt x="1459" y="90"/>
                </a:lnTo>
                <a:lnTo>
                  <a:pt x="1459" y="88"/>
                </a:lnTo>
                <a:lnTo>
                  <a:pt x="1457" y="88"/>
                </a:lnTo>
                <a:lnTo>
                  <a:pt x="1459" y="90"/>
                </a:lnTo>
                <a:lnTo>
                  <a:pt x="1459" y="129"/>
                </a:lnTo>
                <a:lnTo>
                  <a:pt x="1480" y="65"/>
                </a:lnTo>
                <a:lnTo>
                  <a:pt x="1478" y="65"/>
                </a:lnTo>
                <a:lnTo>
                  <a:pt x="1478" y="67"/>
                </a:lnTo>
                <a:lnTo>
                  <a:pt x="1480" y="65"/>
                </a:lnTo>
                <a:lnTo>
                  <a:pt x="1459" y="129"/>
                </a:lnTo>
                <a:lnTo>
                  <a:pt x="1505" y="359"/>
                </a:lnTo>
                <a:lnTo>
                  <a:pt x="1503" y="351"/>
                </a:lnTo>
                <a:lnTo>
                  <a:pt x="1503" y="355"/>
                </a:lnTo>
                <a:lnTo>
                  <a:pt x="1505" y="359"/>
                </a:lnTo>
                <a:lnTo>
                  <a:pt x="1459" y="129"/>
                </a:lnTo>
                <a:lnTo>
                  <a:pt x="1434" y="40"/>
                </a:lnTo>
                <a:lnTo>
                  <a:pt x="1436" y="40"/>
                </a:lnTo>
                <a:lnTo>
                  <a:pt x="1436" y="38"/>
                </a:lnTo>
                <a:lnTo>
                  <a:pt x="1438" y="38"/>
                </a:lnTo>
                <a:lnTo>
                  <a:pt x="1436" y="36"/>
                </a:lnTo>
                <a:lnTo>
                  <a:pt x="1438" y="36"/>
                </a:lnTo>
                <a:lnTo>
                  <a:pt x="1438" y="34"/>
                </a:lnTo>
                <a:lnTo>
                  <a:pt x="1436" y="33"/>
                </a:lnTo>
                <a:lnTo>
                  <a:pt x="1438" y="33"/>
                </a:lnTo>
                <a:lnTo>
                  <a:pt x="1436" y="33"/>
                </a:lnTo>
                <a:lnTo>
                  <a:pt x="1434" y="33"/>
                </a:lnTo>
                <a:lnTo>
                  <a:pt x="1434" y="34"/>
                </a:lnTo>
                <a:lnTo>
                  <a:pt x="1432" y="36"/>
                </a:lnTo>
                <a:lnTo>
                  <a:pt x="1432" y="40"/>
                </a:lnTo>
                <a:lnTo>
                  <a:pt x="1434" y="40"/>
                </a:lnTo>
                <a:lnTo>
                  <a:pt x="1459" y="129"/>
                </a:lnTo>
                <a:lnTo>
                  <a:pt x="1440" y="77"/>
                </a:lnTo>
                <a:lnTo>
                  <a:pt x="1442" y="77"/>
                </a:lnTo>
                <a:lnTo>
                  <a:pt x="1442" y="75"/>
                </a:lnTo>
                <a:lnTo>
                  <a:pt x="1442" y="73"/>
                </a:lnTo>
                <a:lnTo>
                  <a:pt x="1440" y="73"/>
                </a:lnTo>
                <a:lnTo>
                  <a:pt x="1440" y="75"/>
                </a:lnTo>
                <a:lnTo>
                  <a:pt x="1440" y="77"/>
                </a:lnTo>
                <a:lnTo>
                  <a:pt x="1459" y="129"/>
                </a:lnTo>
                <a:lnTo>
                  <a:pt x="1448" y="59"/>
                </a:lnTo>
                <a:lnTo>
                  <a:pt x="1450" y="61"/>
                </a:lnTo>
                <a:lnTo>
                  <a:pt x="1451" y="61"/>
                </a:lnTo>
                <a:lnTo>
                  <a:pt x="1451" y="59"/>
                </a:lnTo>
                <a:lnTo>
                  <a:pt x="1451" y="58"/>
                </a:lnTo>
                <a:lnTo>
                  <a:pt x="1450" y="58"/>
                </a:lnTo>
                <a:lnTo>
                  <a:pt x="1448" y="58"/>
                </a:lnTo>
                <a:lnTo>
                  <a:pt x="1448" y="59"/>
                </a:lnTo>
                <a:lnTo>
                  <a:pt x="1459" y="129"/>
                </a:lnTo>
                <a:lnTo>
                  <a:pt x="1438" y="2"/>
                </a:lnTo>
                <a:lnTo>
                  <a:pt x="1436" y="2"/>
                </a:lnTo>
                <a:lnTo>
                  <a:pt x="1436" y="4"/>
                </a:lnTo>
                <a:lnTo>
                  <a:pt x="1438" y="2"/>
                </a:lnTo>
                <a:lnTo>
                  <a:pt x="1459" y="129"/>
                </a:lnTo>
                <a:lnTo>
                  <a:pt x="1442" y="54"/>
                </a:lnTo>
                <a:lnTo>
                  <a:pt x="1444" y="52"/>
                </a:lnTo>
                <a:lnTo>
                  <a:pt x="1444" y="50"/>
                </a:lnTo>
                <a:lnTo>
                  <a:pt x="1442" y="52"/>
                </a:lnTo>
                <a:lnTo>
                  <a:pt x="1442" y="54"/>
                </a:lnTo>
                <a:lnTo>
                  <a:pt x="1459" y="129"/>
                </a:lnTo>
                <a:lnTo>
                  <a:pt x="1544" y="981"/>
                </a:lnTo>
                <a:lnTo>
                  <a:pt x="1544" y="983"/>
                </a:lnTo>
                <a:lnTo>
                  <a:pt x="1546" y="981"/>
                </a:lnTo>
                <a:lnTo>
                  <a:pt x="1544" y="981"/>
                </a:lnTo>
                <a:lnTo>
                  <a:pt x="1459" y="129"/>
                </a:lnTo>
                <a:lnTo>
                  <a:pt x="40" y="461"/>
                </a:lnTo>
                <a:lnTo>
                  <a:pt x="40" y="463"/>
                </a:lnTo>
                <a:lnTo>
                  <a:pt x="42" y="459"/>
                </a:lnTo>
                <a:lnTo>
                  <a:pt x="40" y="461"/>
                </a:lnTo>
                <a:lnTo>
                  <a:pt x="1459" y="129"/>
                </a:lnTo>
                <a:lnTo>
                  <a:pt x="1609" y="369"/>
                </a:lnTo>
                <a:lnTo>
                  <a:pt x="1609" y="347"/>
                </a:lnTo>
                <a:lnTo>
                  <a:pt x="1609" y="349"/>
                </a:lnTo>
                <a:lnTo>
                  <a:pt x="1607" y="342"/>
                </a:lnTo>
                <a:lnTo>
                  <a:pt x="1605" y="336"/>
                </a:lnTo>
                <a:lnTo>
                  <a:pt x="1603" y="332"/>
                </a:lnTo>
                <a:lnTo>
                  <a:pt x="1601" y="332"/>
                </a:lnTo>
                <a:lnTo>
                  <a:pt x="1599" y="336"/>
                </a:lnTo>
                <a:lnTo>
                  <a:pt x="1601" y="353"/>
                </a:lnTo>
                <a:lnTo>
                  <a:pt x="1601" y="359"/>
                </a:lnTo>
                <a:lnTo>
                  <a:pt x="1601" y="346"/>
                </a:lnTo>
                <a:lnTo>
                  <a:pt x="1603" y="342"/>
                </a:lnTo>
                <a:lnTo>
                  <a:pt x="1605" y="347"/>
                </a:lnTo>
                <a:lnTo>
                  <a:pt x="1609" y="369"/>
                </a:lnTo>
                <a:lnTo>
                  <a:pt x="1459" y="129"/>
                </a:lnTo>
                <a:lnTo>
                  <a:pt x="1519" y="449"/>
                </a:lnTo>
                <a:lnTo>
                  <a:pt x="1517" y="407"/>
                </a:lnTo>
                <a:lnTo>
                  <a:pt x="1519" y="442"/>
                </a:lnTo>
                <a:lnTo>
                  <a:pt x="1519" y="449"/>
                </a:lnTo>
                <a:lnTo>
                  <a:pt x="1459" y="129"/>
                </a:lnTo>
                <a:lnTo>
                  <a:pt x="40" y="465"/>
                </a:lnTo>
                <a:lnTo>
                  <a:pt x="38" y="466"/>
                </a:lnTo>
                <a:lnTo>
                  <a:pt x="38" y="470"/>
                </a:lnTo>
                <a:lnTo>
                  <a:pt x="40" y="470"/>
                </a:lnTo>
                <a:lnTo>
                  <a:pt x="42" y="468"/>
                </a:lnTo>
                <a:lnTo>
                  <a:pt x="42" y="465"/>
                </a:lnTo>
                <a:lnTo>
                  <a:pt x="40" y="465"/>
                </a:lnTo>
                <a:lnTo>
                  <a:pt x="1459" y="129"/>
                </a:lnTo>
                <a:lnTo>
                  <a:pt x="1572" y="824"/>
                </a:lnTo>
                <a:lnTo>
                  <a:pt x="1570" y="818"/>
                </a:lnTo>
                <a:lnTo>
                  <a:pt x="1572" y="818"/>
                </a:lnTo>
                <a:lnTo>
                  <a:pt x="1574" y="818"/>
                </a:lnTo>
                <a:lnTo>
                  <a:pt x="1576" y="816"/>
                </a:lnTo>
                <a:lnTo>
                  <a:pt x="1574" y="814"/>
                </a:lnTo>
                <a:lnTo>
                  <a:pt x="1572" y="812"/>
                </a:lnTo>
                <a:lnTo>
                  <a:pt x="1570" y="812"/>
                </a:lnTo>
                <a:lnTo>
                  <a:pt x="1572" y="810"/>
                </a:lnTo>
                <a:lnTo>
                  <a:pt x="1576" y="802"/>
                </a:lnTo>
                <a:lnTo>
                  <a:pt x="1572" y="806"/>
                </a:lnTo>
                <a:lnTo>
                  <a:pt x="1569" y="810"/>
                </a:lnTo>
                <a:lnTo>
                  <a:pt x="1569" y="806"/>
                </a:lnTo>
                <a:lnTo>
                  <a:pt x="1569" y="802"/>
                </a:lnTo>
                <a:lnTo>
                  <a:pt x="1567" y="802"/>
                </a:lnTo>
                <a:lnTo>
                  <a:pt x="1567" y="806"/>
                </a:lnTo>
                <a:lnTo>
                  <a:pt x="1563" y="808"/>
                </a:lnTo>
                <a:lnTo>
                  <a:pt x="1565" y="810"/>
                </a:lnTo>
                <a:lnTo>
                  <a:pt x="1563" y="812"/>
                </a:lnTo>
                <a:lnTo>
                  <a:pt x="1559" y="814"/>
                </a:lnTo>
                <a:lnTo>
                  <a:pt x="1563" y="814"/>
                </a:lnTo>
                <a:lnTo>
                  <a:pt x="1563" y="816"/>
                </a:lnTo>
                <a:lnTo>
                  <a:pt x="1563" y="818"/>
                </a:lnTo>
                <a:lnTo>
                  <a:pt x="1563" y="820"/>
                </a:lnTo>
                <a:lnTo>
                  <a:pt x="1565" y="822"/>
                </a:lnTo>
                <a:lnTo>
                  <a:pt x="1567" y="822"/>
                </a:lnTo>
                <a:lnTo>
                  <a:pt x="1567" y="826"/>
                </a:lnTo>
                <a:lnTo>
                  <a:pt x="1569" y="826"/>
                </a:lnTo>
                <a:lnTo>
                  <a:pt x="1570" y="826"/>
                </a:lnTo>
                <a:lnTo>
                  <a:pt x="1572" y="826"/>
                </a:lnTo>
                <a:lnTo>
                  <a:pt x="1572" y="824"/>
                </a:lnTo>
                <a:lnTo>
                  <a:pt x="1459" y="129"/>
                </a:lnTo>
                <a:lnTo>
                  <a:pt x="1597" y="943"/>
                </a:lnTo>
                <a:lnTo>
                  <a:pt x="1592" y="943"/>
                </a:lnTo>
                <a:lnTo>
                  <a:pt x="1597" y="945"/>
                </a:lnTo>
                <a:lnTo>
                  <a:pt x="1597" y="943"/>
                </a:lnTo>
                <a:lnTo>
                  <a:pt x="1459" y="129"/>
                </a:lnTo>
                <a:lnTo>
                  <a:pt x="33" y="428"/>
                </a:lnTo>
                <a:lnTo>
                  <a:pt x="33" y="420"/>
                </a:lnTo>
                <a:lnTo>
                  <a:pt x="33" y="417"/>
                </a:lnTo>
                <a:lnTo>
                  <a:pt x="31" y="418"/>
                </a:lnTo>
                <a:lnTo>
                  <a:pt x="31" y="420"/>
                </a:lnTo>
                <a:lnTo>
                  <a:pt x="31" y="418"/>
                </a:lnTo>
                <a:lnTo>
                  <a:pt x="31" y="411"/>
                </a:lnTo>
                <a:lnTo>
                  <a:pt x="29" y="424"/>
                </a:lnTo>
                <a:lnTo>
                  <a:pt x="29" y="436"/>
                </a:lnTo>
                <a:lnTo>
                  <a:pt x="31" y="428"/>
                </a:lnTo>
                <a:lnTo>
                  <a:pt x="33" y="428"/>
                </a:lnTo>
                <a:lnTo>
                  <a:pt x="1459" y="129"/>
                </a:lnTo>
                <a:lnTo>
                  <a:pt x="1599" y="941"/>
                </a:lnTo>
                <a:lnTo>
                  <a:pt x="1597" y="943"/>
                </a:lnTo>
                <a:lnTo>
                  <a:pt x="1601" y="941"/>
                </a:lnTo>
                <a:lnTo>
                  <a:pt x="1599" y="941"/>
                </a:lnTo>
                <a:lnTo>
                  <a:pt x="1459" y="129"/>
                </a:lnTo>
                <a:lnTo>
                  <a:pt x="1559" y="793"/>
                </a:lnTo>
                <a:lnTo>
                  <a:pt x="1561" y="793"/>
                </a:lnTo>
                <a:lnTo>
                  <a:pt x="1561" y="795"/>
                </a:lnTo>
                <a:lnTo>
                  <a:pt x="1561" y="797"/>
                </a:lnTo>
                <a:lnTo>
                  <a:pt x="1563" y="799"/>
                </a:lnTo>
                <a:lnTo>
                  <a:pt x="1565" y="799"/>
                </a:lnTo>
                <a:lnTo>
                  <a:pt x="1565" y="797"/>
                </a:lnTo>
                <a:lnTo>
                  <a:pt x="1565" y="795"/>
                </a:lnTo>
                <a:lnTo>
                  <a:pt x="1565" y="793"/>
                </a:lnTo>
                <a:lnTo>
                  <a:pt x="1565" y="791"/>
                </a:lnTo>
                <a:lnTo>
                  <a:pt x="1567" y="789"/>
                </a:lnTo>
                <a:lnTo>
                  <a:pt x="1563" y="791"/>
                </a:lnTo>
                <a:lnTo>
                  <a:pt x="1563" y="789"/>
                </a:lnTo>
                <a:lnTo>
                  <a:pt x="1561" y="789"/>
                </a:lnTo>
                <a:lnTo>
                  <a:pt x="1561" y="791"/>
                </a:lnTo>
                <a:lnTo>
                  <a:pt x="1561" y="793"/>
                </a:lnTo>
                <a:lnTo>
                  <a:pt x="1559" y="793"/>
                </a:lnTo>
                <a:lnTo>
                  <a:pt x="1459" y="129"/>
                </a:lnTo>
                <a:lnTo>
                  <a:pt x="1567" y="849"/>
                </a:lnTo>
                <a:lnTo>
                  <a:pt x="1567" y="847"/>
                </a:lnTo>
                <a:lnTo>
                  <a:pt x="1565" y="849"/>
                </a:lnTo>
                <a:lnTo>
                  <a:pt x="1565" y="862"/>
                </a:lnTo>
                <a:lnTo>
                  <a:pt x="1561" y="889"/>
                </a:lnTo>
                <a:lnTo>
                  <a:pt x="1561" y="893"/>
                </a:lnTo>
                <a:lnTo>
                  <a:pt x="1563" y="891"/>
                </a:lnTo>
                <a:lnTo>
                  <a:pt x="1567" y="883"/>
                </a:lnTo>
                <a:lnTo>
                  <a:pt x="1569" y="881"/>
                </a:lnTo>
                <a:lnTo>
                  <a:pt x="1569" y="879"/>
                </a:lnTo>
                <a:lnTo>
                  <a:pt x="1567" y="872"/>
                </a:lnTo>
                <a:lnTo>
                  <a:pt x="1567" y="862"/>
                </a:lnTo>
                <a:lnTo>
                  <a:pt x="1567" y="849"/>
                </a:lnTo>
                <a:lnTo>
                  <a:pt x="1459" y="129"/>
                </a:lnTo>
                <a:lnTo>
                  <a:pt x="1547" y="1129"/>
                </a:lnTo>
                <a:lnTo>
                  <a:pt x="1547" y="1131"/>
                </a:lnTo>
                <a:lnTo>
                  <a:pt x="1549" y="1129"/>
                </a:lnTo>
                <a:lnTo>
                  <a:pt x="1547" y="1129"/>
                </a:lnTo>
                <a:lnTo>
                  <a:pt x="1459" y="129"/>
                </a:lnTo>
                <a:lnTo>
                  <a:pt x="11" y="461"/>
                </a:lnTo>
                <a:lnTo>
                  <a:pt x="13" y="445"/>
                </a:lnTo>
                <a:lnTo>
                  <a:pt x="10" y="461"/>
                </a:lnTo>
                <a:lnTo>
                  <a:pt x="10" y="470"/>
                </a:lnTo>
                <a:lnTo>
                  <a:pt x="11" y="470"/>
                </a:lnTo>
                <a:lnTo>
                  <a:pt x="11" y="461"/>
                </a:lnTo>
                <a:lnTo>
                  <a:pt x="1459" y="129"/>
                </a:lnTo>
                <a:lnTo>
                  <a:pt x="2" y="626"/>
                </a:lnTo>
                <a:lnTo>
                  <a:pt x="0" y="618"/>
                </a:lnTo>
                <a:lnTo>
                  <a:pt x="0" y="628"/>
                </a:lnTo>
                <a:lnTo>
                  <a:pt x="2" y="628"/>
                </a:lnTo>
                <a:lnTo>
                  <a:pt x="2" y="626"/>
                </a:lnTo>
                <a:lnTo>
                  <a:pt x="1459" y="129"/>
                </a:lnTo>
                <a:lnTo>
                  <a:pt x="1572" y="862"/>
                </a:lnTo>
                <a:lnTo>
                  <a:pt x="1574" y="862"/>
                </a:lnTo>
                <a:lnTo>
                  <a:pt x="1576" y="862"/>
                </a:lnTo>
                <a:lnTo>
                  <a:pt x="1578" y="858"/>
                </a:lnTo>
                <a:lnTo>
                  <a:pt x="1574" y="850"/>
                </a:lnTo>
                <a:lnTo>
                  <a:pt x="1572" y="850"/>
                </a:lnTo>
                <a:lnTo>
                  <a:pt x="1572" y="852"/>
                </a:lnTo>
                <a:lnTo>
                  <a:pt x="1570" y="856"/>
                </a:lnTo>
                <a:lnTo>
                  <a:pt x="1570" y="862"/>
                </a:lnTo>
                <a:lnTo>
                  <a:pt x="1572" y="862"/>
                </a:lnTo>
                <a:lnTo>
                  <a:pt x="1459" y="129"/>
                </a:lnTo>
                <a:lnTo>
                  <a:pt x="1570" y="693"/>
                </a:lnTo>
                <a:lnTo>
                  <a:pt x="1570" y="691"/>
                </a:lnTo>
                <a:lnTo>
                  <a:pt x="1569" y="691"/>
                </a:lnTo>
                <a:lnTo>
                  <a:pt x="1567" y="699"/>
                </a:lnTo>
                <a:lnTo>
                  <a:pt x="1569" y="701"/>
                </a:lnTo>
                <a:lnTo>
                  <a:pt x="1572" y="705"/>
                </a:lnTo>
                <a:lnTo>
                  <a:pt x="1572" y="703"/>
                </a:lnTo>
                <a:lnTo>
                  <a:pt x="1570" y="699"/>
                </a:lnTo>
                <a:lnTo>
                  <a:pt x="1569" y="695"/>
                </a:lnTo>
                <a:lnTo>
                  <a:pt x="1570" y="693"/>
                </a:lnTo>
                <a:lnTo>
                  <a:pt x="1459" y="129"/>
                </a:lnTo>
                <a:lnTo>
                  <a:pt x="1565" y="1137"/>
                </a:lnTo>
                <a:lnTo>
                  <a:pt x="1567" y="1133"/>
                </a:lnTo>
                <a:lnTo>
                  <a:pt x="1565" y="1135"/>
                </a:lnTo>
                <a:lnTo>
                  <a:pt x="1565" y="1137"/>
                </a:lnTo>
                <a:lnTo>
                  <a:pt x="1459" y="129"/>
                </a:lnTo>
                <a:close/>
              </a:path>
            </a:pathLst>
          </a:custGeom>
          <a:solidFill>
            <a:schemeClr val="bg2">
              <a:tint val="9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effectLst>
                <a:outerShdw blurRad="50800" dist="50800" dir="5400000" algn="tl" rotWithShape="0">
                  <a:srgbClr val="000000">
                    <a:alpha val="30000"/>
                  </a:srgbClr>
                </a:outerShdw>
              </a:effectLst>
            </a:endParaRPr>
          </a:p>
        </p:txBody>
      </p:sp>
      <p:sp>
        <p:nvSpPr>
          <p:cNvPr id="25" name="タイトル プレースホルダ 24"/>
          <p:cNvSpPr>
            <a:spLocks noGrp="1"/>
          </p:cNvSpPr>
          <p:nvPr>
            <p:ph type="title"/>
          </p:nvPr>
        </p:nvSpPr>
        <p:spPr>
          <a:xfrm>
            <a:off x="495300" y="274638"/>
            <a:ext cx="8915400" cy="1143000"/>
          </a:xfrm>
          <a:prstGeom prst="rect">
            <a:avLst/>
          </a:prstGeom>
        </p:spPr>
        <p:txBody>
          <a:bodyPr vert="horz" rtlCol="0" anchor="ctr">
            <a:normAutofit/>
          </a:body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95300" y="1500175"/>
            <a:ext cx="8915400" cy="4525963"/>
          </a:xfrm>
          <a:prstGeom prst="rect">
            <a:avLst/>
          </a:prstGeom>
        </p:spPr>
        <p:txBody>
          <a:bodyPr vert="horz" rtlCol="0">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7" name="日付プレースホルダ 16"/>
          <p:cNvSpPr>
            <a:spLocks noGrp="1"/>
          </p:cNvSpPr>
          <p:nvPr>
            <p:ph type="dt" sz="half" idx="2"/>
          </p:nvPr>
        </p:nvSpPr>
        <p:spPr>
          <a:xfrm>
            <a:off x="495300" y="6356351"/>
            <a:ext cx="2311400" cy="365125"/>
          </a:xfrm>
          <a:prstGeom prst="rect">
            <a:avLst/>
          </a:prstGeom>
        </p:spPr>
        <p:txBody>
          <a:bodyPr vert="horz" rtlCol="0" anchor="ctr"/>
          <a:lstStyle>
            <a:lvl1pPr algn="ctr" eaLnBrk="1" latinLnBrk="0" hangingPunct="1">
              <a:defRPr kumimoji="0" sz="1200">
                <a:solidFill>
                  <a:schemeClr val="tx2"/>
                </a:solidFill>
              </a:defRPr>
            </a:lvl1pPr>
          </a:lstStyle>
          <a:p>
            <a:fld id="{E9C15485-C6E8-4CE1-A058-2109FFE201C5}" type="datetime1">
              <a:rPr lang="ja-JP" altLang="en-US" smtClean="0"/>
              <a:pPr/>
              <a:t>2014/5/15</a:t>
            </a:fld>
            <a:endParaRPr lang="ja-JP" altLang="en-US"/>
          </a:p>
        </p:txBody>
      </p:sp>
      <p:sp>
        <p:nvSpPr>
          <p:cNvPr id="5" name="フッター プレースホルダ 4"/>
          <p:cNvSpPr>
            <a:spLocks noGrp="1"/>
          </p:cNvSpPr>
          <p:nvPr>
            <p:ph type="ftr" sz="quarter" idx="3"/>
          </p:nvPr>
        </p:nvSpPr>
        <p:spPr>
          <a:xfrm>
            <a:off x="3384550" y="6356351"/>
            <a:ext cx="3136900" cy="365125"/>
          </a:xfrm>
          <a:prstGeom prst="rect">
            <a:avLst/>
          </a:prstGeom>
        </p:spPr>
        <p:txBody>
          <a:bodyPr vert="horz" rtlCol="0" anchor="ctr"/>
          <a:lstStyle>
            <a:lvl1pPr algn="ctr" eaLnBrk="1" latinLnBrk="0" hangingPunct="1">
              <a:defRPr kumimoji="0" sz="1200">
                <a:solidFill>
                  <a:schemeClr val="tx2"/>
                </a:solidFill>
              </a:defRPr>
            </a:lvl1pPr>
          </a:lstStyle>
          <a:p>
            <a:pPr>
              <a:defRPr/>
            </a:pPr>
            <a:endParaRPr lang="ja-JP" altLang="en-US"/>
          </a:p>
        </p:txBody>
      </p:sp>
      <p:sp>
        <p:nvSpPr>
          <p:cNvPr id="12" name="スライド番号プレースホルダ 11"/>
          <p:cNvSpPr>
            <a:spLocks noGrp="1"/>
          </p:cNvSpPr>
          <p:nvPr>
            <p:ph type="sldNum" sz="quarter" idx="4"/>
          </p:nvPr>
        </p:nvSpPr>
        <p:spPr>
          <a:xfrm>
            <a:off x="7099300" y="6356351"/>
            <a:ext cx="2311400" cy="365125"/>
          </a:xfrm>
          <a:prstGeom prst="rect">
            <a:avLst/>
          </a:prstGeom>
        </p:spPr>
        <p:txBody>
          <a:bodyPr vert="horz" rtlCol="0" anchor="ctr"/>
          <a:lstStyle>
            <a:lvl1pPr algn="ctr" eaLnBrk="1" latinLnBrk="0" hangingPunct="1">
              <a:defRPr kumimoji="0" sz="1200">
                <a:solidFill>
                  <a:schemeClr val="tx2"/>
                </a:solidFill>
              </a:defRPr>
            </a:lvl1pPr>
          </a:lstStyle>
          <a:p>
            <a:fld id="{984E8AB6-6A8B-4721-9BEF-92849137AE87}" type="slidenum">
              <a:rPr lang="ja-JP" altLang="en-US" smtClean="0"/>
              <a:pPr/>
              <a:t>&lt;#&gt;</a:t>
            </a:fld>
            <a:endParaRPr lang="ja-JP" altLang="en-US"/>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hf hdr="0" ftr="0" dt="0"/>
  <p:txStyles>
    <p:titleStyle>
      <a:lvl1pPr algn="ctr" rtl="0" eaLnBrk="1" latinLnBrk="0" hangingPunct="1">
        <a:spcBef>
          <a:spcPct val="0"/>
        </a:spcBef>
        <a:buNone/>
        <a:defRPr kumimoji="1" sz="4400" baseline="0">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latin typeface="+mj-lt"/>
          <a:ea typeface="+mj-ea"/>
          <a:cs typeface="+mj-cs"/>
        </a:defRPr>
      </a:lvl1pPr>
    </p:titleStyle>
    <p:bodyStyle>
      <a:lvl1pPr marL="342900" indent="-342900" algn="l" rtl="0" eaLnBrk="1" latinLnBrk="0" hangingPunct="1">
        <a:spcBef>
          <a:spcPct val="20000"/>
        </a:spcBef>
        <a:buClr>
          <a:schemeClr val="accent1">
            <a:shade val="75000"/>
          </a:schemeClr>
        </a:buClr>
        <a:buSzPct val="60000"/>
        <a:buFont typeface="Wingdings"/>
        <a:buChar char="u"/>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tx2">
            <a:tint val="75000"/>
          </a:schemeClr>
        </a:buClr>
        <a:buSzPct val="55000"/>
        <a:buFont typeface="Wingdings"/>
        <a:buChar char="u"/>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shade val="75000"/>
          </a:schemeClr>
        </a:buClr>
        <a:buSzPct val="55000"/>
        <a:buFont typeface="Wingdings"/>
        <a:buChar char="u"/>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2">
            <a:shade val="75000"/>
          </a:schemeClr>
        </a:buClr>
        <a:buSzPct val="50000"/>
        <a:buFont typeface="Wingdings"/>
        <a:buChar char="u"/>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5">
            <a:shade val="75000"/>
          </a:schemeClr>
        </a:buClr>
        <a:buSzPct val="45000"/>
        <a:buFont typeface="Wingdings"/>
        <a:buChar char="u"/>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accent6">
            <a:shade val="75000"/>
          </a:schemeClr>
        </a:buClr>
        <a:buSzPct val="60000"/>
        <a:buFont typeface="Wingdings"/>
        <a:buChar char="u"/>
        <a:defRPr kumimoji="1" sz="2000">
          <a:solidFill>
            <a:schemeClr val="tx2"/>
          </a:solidFill>
          <a:latin typeface="+mn-lt"/>
          <a:ea typeface="+mn-ea"/>
          <a:cs typeface="+mn-cs"/>
        </a:defRPr>
      </a:lvl6pPr>
      <a:lvl7pPr marL="2971800" indent="-228600" algn="l" rtl="0" eaLnBrk="1" latinLnBrk="0" hangingPunct="1">
        <a:spcBef>
          <a:spcPct val="20000"/>
        </a:spcBef>
        <a:buClr>
          <a:schemeClr val="accent1"/>
        </a:buClr>
        <a:buSzPct val="50000"/>
        <a:buFont typeface="Wingdings"/>
        <a:buChar char="u"/>
        <a:defRPr kumimoji="1" sz="2000">
          <a:solidFill>
            <a:schemeClr val="tx2"/>
          </a:solidFill>
          <a:latin typeface="+mn-lt"/>
          <a:ea typeface="+mn-ea"/>
          <a:cs typeface="+mn-cs"/>
        </a:defRPr>
      </a:lvl7pPr>
      <a:lvl8pPr marL="3429000" indent="-228600" algn="l" rtl="0" eaLnBrk="1" latinLnBrk="0" hangingPunct="1">
        <a:spcBef>
          <a:spcPct val="20000"/>
        </a:spcBef>
        <a:buClr>
          <a:schemeClr val="tx2">
            <a:tint val="50000"/>
          </a:schemeClr>
        </a:buClr>
        <a:buSzPct val="50000"/>
        <a:buFont typeface="Wingdings"/>
        <a:buChar char="u"/>
        <a:defRPr kumimoji="1" sz="2000">
          <a:solidFill>
            <a:schemeClr val="tx2"/>
          </a:solidFill>
          <a:latin typeface="+mn-lt"/>
          <a:ea typeface="+mn-ea"/>
          <a:cs typeface="+mn-cs"/>
        </a:defRPr>
      </a:lvl8pPr>
      <a:lvl9pPr marL="3886200" indent="-228600" algn="l" rtl="0" eaLnBrk="1" latinLnBrk="0" hangingPunct="1">
        <a:spcBef>
          <a:spcPct val="20000"/>
        </a:spcBef>
        <a:buClr>
          <a:schemeClr val="accent4"/>
        </a:buClr>
        <a:buSzPct val="50000"/>
        <a:buFont typeface="Wingdings"/>
        <a:buChar char="u"/>
        <a:defRPr kumimoji="1" sz="2000">
          <a:solidFill>
            <a:schemeClr val="tx2"/>
          </a:solidFill>
          <a:latin typeface="+mn-lt"/>
          <a:ea typeface="+mn-ea"/>
          <a:cs typeface="+mn-cs"/>
        </a:defRPr>
      </a:lvl9pPr>
    </p:bodyStyle>
    <p:otherStyle>
      <a:lvl1pPr marL="0" algn="l" rtl="0" eaLnBrk="1" latinLnBrk="0" hangingPunct="1">
        <a:defRPr kumimoji="1">
          <a:solidFill>
            <a:schemeClr val="tx1"/>
          </a:solidFill>
          <a:latin typeface="+mn-lt"/>
          <a:ea typeface="+mn-ea"/>
          <a:cs typeface="+mn-cs"/>
        </a:defRPr>
      </a:lvl1pPr>
      <a:lvl2pPr marL="457200" algn="l" rtl="0" eaLnBrk="1" latinLnBrk="0" hangingPunct="1">
        <a:defRPr kumimoji="1">
          <a:solidFill>
            <a:schemeClr val="tx1"/>
          </a:solidFill>
          <a:latin typeface="+mn-lt"/>
          <a:ea typeface="+mn-ea"/>
          <a:cs typeface="+mn-cs"/>
        </a:defRPr>
      </a:lvl2pPr>
      <a:lvl3pPr marL="914400" algn="l" rtl="0" eaLnBrk="1" latinLnBrk="0" hangingPunct="1">
        <a:defRPr kumimoji="1">
          <a:solidFill>
            <a:schemeClr val="tx1"/>
          </a:solidFill>
          <a:latin typeface="+mn-lt"/>
          <a:ea typeface="+mn-ea"/>
          <a:cs typeface="+mn-cs"/>
        </a:defRPr>
      </a:lvl3pPr>
      <a:lvl4pPr marL="1371600" algn="l" rtl="0" eaLnBrk="1" latinLnBrk="0" hangingPunct="1">
        <a:defRPr kumimoji="1">
          <a:solidFill>
            <a:schemeClr val="tx1"/>
          </a:solidFill>
          <a:latin typeface="+mn-lt"/>
          <a:ea typeface="+mn-ea"/>
          <a:cs typeface="+mn-cs"/>
        </a:defRPr>
      </a:lvl4pPr>
      <a:lvl5pPr marL="1828800" algn="l" rtl="0" eaLnBrk="1" latinLnBrk="0" hangingPunct="1">
        <a:defRPr kumimoji="1">
          <a:solidFill>
            <a:schemeClr val="tx1"/>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3.xml"/><Relationship Id="rId7" Type="http://schemas.openxmlformats.org/officeDocument/2006/relationships/image" Target="../media/image28.png"/><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33.png"/><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3" Type="http://schemas.openxmlformats.org/officeDocument/2006/relationships/image" Target="../media/image13.wmf"/><Relationship Id="rId3" Type="http://schemas.openxmlformats.org/officeDocument/2006/relationships/slideLayout" Target="../slideLayouts/slideLayout6.xml"/><Relationship Id="rId7" Type="http://schemas.openxmlformats.org/officeDocument/2006/relationships/image" Target="../media/image10.jpeg"/><Relationship Id="rId12" Type="http://schemas.openxmlformats.org/officeDocument/2006/relationships/image" Target="../media/image12.wmf"/><Relationship Id="rId2" Type="http://schemas.openxmlformats.org/officeDocument/2006/relationships/video" Target="../media/media2.wmv"/><Relationship Id="rId1" Type="http://schemas.openxmlformats.org/officeDocument/2006/relationships/tags" Target="../tags/tag3.xml"/><Relationship Id="rId6" Type="http://schemas.openxmlformats.org/officeDocument/2006/relationships/image" Target="../media/image9.jpeg"/><Relationship Id="rId11" Type="http://schemas.openxmlformats.org/officeDocument/2006/relationships/image" Target="../media/image11.png"/><Relationship Id="rId5" Type="http://schemas.openxmlformats.org/officeDocument/2006/relationships/image" Target="../media/image8.jpeg"/><Relationship Id="rId10" Type="http://schemas.microsoft.com/office/2007/relationships/media" Target="../media/media2.wmv"/><Relationship Id="rId4" Type="http://schemas.openxmlformats.org/officeDocument/2006/relationships/notesSlide" Target="../notesSlides/notesSlide7.xml"/><Relationship Id="rId14" Type="http://schemas.openxmlformats.org/officeDocument/2006/relationships/image" Target="../media/image14.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ctrTitle"/>
          </p:nvPr>
        </p:nvSpPr>
        <p:spPr>
          <a:xfrm>
            <a:off x="776288" y="1557338"/>
            <a:ext cx="8424862" cy="1470025"/>
          </a:xfrm>
        </p:spPr>
        <p:txBody>
          <a:bodyPr>
            <a:normAutofit fontScale="90000"/>
          </a:bodyPr>
          <a:lstStyle/>
          <a:p>
            <a:r>
              <a:rPr lang="en-US" altLang="ja-JP" sz="3200" dirty="0" err="1" smtClean="0"/>
              <a:t>Photoinduced</a:t>
            </a:r>
            <a:r>
              <a:rPr lang="en-US" altLang="ja-JP" sz="3200" dirty="0" smtClean="0"/>
              <a:t> fluorescence switching of </a:t>
            </a:r>
            <a:r>
              <a:rPr lang="en-US" altLang="ja-JP" sz="3200" dirty="0" err="1" smtClean="0"/>
              <a:t>diarylethene</a:t>
            </a:r>
            <a:r>
              <a:rPr lang="en-US" altLang="ja-JP" sz="3200" dirty="0" smtClean="0"/>
              <a:t> derivatives at the single-molecule level</a:t>
            </a:r>
            <a:endParaRPr lang="ja-JP" altLang="ja-JP" sz="3200" dirty="0"/>
          </a:p>
        </p:txBody>
      </p:sp>
      <p:sp>
        <p:nvSpPr>
          <p:cNvPr id="14339" name="サブタイトル 2"/>
          <p:cNvSpPr>
            <a:spLocks noGrp="1"/>
          </p:cNvSpPr>
          <p:nvPr>
            <p:ph type="subTitle" idx="1"/>
          </p:nvPr>
        </p:nvSpPr>
        <p:spPr>
          <a:xfrm>
            <a:off x="1865313" y="4197350"/>
            <a:ext cx="6400800" cy="1752600"/>
          </a:xfrm>
        </p:spPr>
        <p:txBody>
          <a:bodyPr/>
          <a:lstStyle/>
          <a:p>
            <a:pPr eaLnBrk="1" hangingPunct="1"/>
            <a:r>
              <a:rPr lang="en-US" altLang="ja-JP" dirty="0" smtClean="0">
                <a:solidFill>
                  <a:srgbClr val="000000"/>
                </a:solidFill>
                <a:latin typeface="Calibri" pitchFamily="34" charset="0"/>
                <a:ea typeface="ＭＳ ゴシック" pitchFamily="49" charset="-128"/>
              </a:rPr>
              <a:t>Miyasaka Lab.</a:t>
            </a:r>
          </a:p>
          <a:p>
            <a:pPr eaLnBrk="1" hangingPunct="1"/>
            <a:r>
              <a:rPr lang="en-US" altLang="ja-JP" dirty="0" smtClean="0">
                <a:solidFill>
                  <a:srgbClr val="000000"/>
                </a:solidFill>
                <a:latin typeface="Calibri" pitchFamily="34" charset="0"/>
                <a:ea typeface="ＭＳ ゴシック" pitchFamily="49" charset="-128"/>
              </a:rPr>
              <a:t>ARAI </a:t>
            </a:r>
            <a:r>
              <a:rPr lang="en-US" altLang="ja-JP" dirty="0" err="1" smtClean="0">
                <a:solidFill>
                  <a:srgbClr val="000000"/>
                </a:solidFill>
                <a:latin typeface="Calibri" pitchFamily="34" charset="0"/>
                <a:ea typeface="ＭＳ ゴシック" pitchFamily="49" charset="-128"/>
              </a:rPr>
              <a:t>Yuhei</a:t>
            </a:r>
            <a:endParaRPr lang="ja-JP" altLang="en-US" dirty="0" smtClean="0">
              <a:solidFill>
                <a:srgbClr val="000000"/>
              </a:solidFill>
              <a:latin typeface="Calibri" pitchFamily="34" charset="0"/>
              <a:ea typeface="ＭＳ ゴシック" pitchFamily="49" charset="-128"/>
            </a:endParaRPr>
          </a:p>
        </p:txBody>
      </p:sp>
      <p:sp>
        <p:nvSpPr>
          <p:cNvPr id="14340" name="スライド番号プレースホルダー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Calibri" charset="0"/>
                <a:ea typeface="ＭＳ Ｐゴシック" charset="-128"/>
              </a:defRPr>
            </a:lvl1pPr>
            <a:lvl2pPr marL="37931725" indent="-37474525">
              <a:defRPr kumimoji="1" sz="2400">
                <a:solidFill>
                  <a:schemeClr val="tx1"/>
                </a:solidFill>
                <a:latin typeface="Calibri" charset="0"/>
                <a:ea typeface="ＭＳ Ｐゴシック" charset="-128"/>
              </a:defRPr>
            </a:lvl2pPr>
            <a:lvl3pPr>
              <a:defRPr kumimoji="1" sz="2400">
                <a:solidFill>
                  <a:schemeClr val="tx1"/>
                </a:solidFill>
                <a:latin typeface="Calibri" charset="0"/>
                <a:ea typeface="ＭＳ Ｐゴシック" charset="-128"/>
              </a:defRPr>
            </a:lvl3pPr>
            <a:lvl4pPr>
              <a:defRPr kumimoji="1" sz="2400">
                <a:solidFill>
                  <a:schemeClr val="tx1"/>
                </a:solidFill>
                <a:latin typeface="Calibri" charset="0"/>
                <a:ea typeface="ＭＳ Ｐゴシック" charset="-128"/>
              </a:defRPr>
            </a:lvl4pPr>
            <a:lvl5pPr>
              <a:defRPr kumimoji="1" sz="2400">
                <a:solidFill>
                  <a:schemeClr val="tx1"/>
                </a:solidFill>
                <a:latin typeface="Calibri" charset="0"/>
                <a:ea typeface="ＭＳ Ｐゴシック" charset="-128"/>
              </a:defRPr>
            </a:lvl5pPr>
            <a:lvl6pPr marL="457200" fontAlgn="base">
              <a:spcBef>
                <a:spcPct val="0"/>
              </a:spcBef>
              <a:spcAft>
                <a:spcPct val="0"/>
              </a:spcAft>
              <a:defRPr kumimoji="1" sz="2400">
                <a:solidFill>
                  <a:schemeClr val="tx1"/>
                </a:solidFill>
                <a:latin typeface="Calibri" charset="0"/>
                <a:ea typeface="ＭＳ Ｐゴシック" charset="-128"/>
              </a:defRPr>
            </a:lvl6pPr>
            <a:lvl7pPr marL="914400" fontAlgn="base">
              <a:spcBef>
                <a:spcPct val="0"/>
              </a:spcBef>
              <a:spcAft>
                <a:spcPct val="0"/>
              </a:spcAft>
              <a:defRPr kumimoji="1" sz="2400">
                <a:solidFill>
                  <a:schemeClr val="tx1"/>
                </a:solidFill>
                <a:latin typeface="Calibri" charset="0"/>
                <a:ea typeface="ＭＳ Ｐゴシック" charset="-128"/>
              </a:defRPr>
            </a:lvl7pPr>
            <a:lvl8pPr marL="1371600" fontAlgn="base">
              <a:spcBef>
                <a:spcPct val="0"/>
              </a:spcBef>
              <a:spcAft>
                <a:spcPct val="0"/>
              </a:spcAft>
              <a:defRPr kumimoji="1" sz="2400">
                <a:solidFill>
                  <a:schemeClr val="tx1"/>
                </a:solidFill>
                <a:latin typeface="Calibri" charset="0"/>
                <a:ea typeface="ＭＳ Ｐゴシック" charset="-128"/>
              </a:defRPr>
            </a:lvl8pPr>
            <a:lvl9pPr marL="1828800" fontAlgn="base">
              <a:spcBef>
                <a:spcPct val="0"/>
              </a:spcBef>
              <a:spcAft>
                <a:spcPct val="0"/>
              </a:spcAft>
              <a:defRPr kumimoji="1" sz="2400">
                <a:solidFill>
                  <a:schemeClr val="tx1"/>
                </a:solidFill>
                <a:latin typeface="Calibri" charset="0"/>
                <a:ea typeface="ＭＳ Ｐゴシック" charset="-128"/>
              </a:defRPr>
            </a:lvl9pPr>
          </a:lstStyle>
          <a:p>
            <a:fld id="{CA4D9FCB-C4F5-48FD-872D-F2804A3D5E94}" type="slidenum">
              <a:rPr lang="ja-JP" altLang="en-US" sz="1200">
                <a:solidFill>
                  <a:srgbClr val="898989"/>
                </a:solidFill>
              </a:rPr>
              <a:pPr/>
              <a:t>1</a:t>
            </a:fld>
            <a:endParaRPr lang="ja-JP" altLang="en-US" sz="1200" dirty="0">
              <a:solidFill>
                <a:srgbClr val="898989"/>
              </a:solidFill>
            </a:endParaRPr>
          </a:p>
        </p:txBody>
      </p:sp>
    </p:spTree>
  </p:cSld>
  <p:clrMapOvr>
    <a:masterClrMapping/>
  </p:clrMapOvr>
  <p:transition advTm="3619"/>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48764" y="2313096"/>
            <a:ext cx="3752708" cy="1980000"/>
          </a:xfrm>
          <a:prstGeom prst="rect">
            <a:avLst/>
          </a:prstGeom>
          <a:noFill/>
          <a:ln w="9525">
            <a:noFill/>
            <a:miter lim="800000"/>
            <a:headEnd/>
            <a:tailEnd/>
          </a:ln>
        </p:spPr>
      </p:pic>
      <p:sp>
        <p:nvSpPr>
          <p:cNvPr id="28" name="タイトル 27"/>
          <p:cNvSpPr>
            <a:spLocks noGrp="1"/>
          </p:cNvSpPr>
          <p:nvPr>
            <p:ph type="title"/>
          </p:nvPr>
        </p:nvSpPr>
        <p:spPr>
          <a:xfrm>
            <a:off x="514174" y="266918"/>
            <a:ext cx="8327258" cy="785818"/>
          </a:xfrm>
        </p:spPr>
        <p:txBody>
          <a:bodyPr>
            <a:normAutofit/>
          </a:bodyPr>
          <a:lstStyle/>
          <a:p>
            <a:r>
              <a:rPr lang="en-US" altLang="ja-JP" sz="3200" dirty="0" smtClean="0"/>
              <a:t>Sample</a:t>
            </a:r>
            <a:endParaRPr kumimoji="1" lang="ja-JP" altLang="en-US" sz="3200" dirty="0"/>
          </a:p>
        </p:txBody>
      </p:sp>
      <p:sp>
        <p:nvSpPr>
          <p:cNvPr id="2" name="スライド番号プレースホルダ 1"/>
          <p:cNvSpPr>
            <a:spLocks noGrp="1"/>
          </p:cNvSpPr>
          <p:nvPr>
            <p:ph type="sldNum" sz="quarter" idx="12"/>
          </p:nvPr>
        </p:nvSpPr>
        <p:spPr/>
        <p:txBody>
          <a:bodyPr>
            <a:normAutofit/>
          </a:bodyPr>
          <a:lstStyle/>
          <a:p>
            <a:fld id="{23544A1C-E5D1-4EA8-9ACF-9EECF7CCBF6A}" type="slidenum">
              <a:rPr lang="ja-JP" altLang="en-US" smtClean="0"/>
              <a:pPr/>
              <a:t>10</a:t>
            </a:fld>
            <a:endParaRPr lang="ja-JP" altLang="en-US"/>
          </a:p>
        </p:txBody>
      </p:sp>
      <p:sp>
        <p:nvSpPr>
          <p:cNvPr id="6" name="正方形/長方形 8"/>
          <p:cNvSpPr>
            <a:spLocks noChangeArrowheads="1"/>
          </p:cNvSpPr>
          <p:nvPr/>
        </p:nvSpPr>
        <p:spPr bwMode="auto">
          <a:xfrm>
            <a:off x="1856656" y="1772816"/>
            <a:ext cx="1839991" cy="430887"/>
          </a:xfrm>
          <a:prstGeom prst="rect">
            <a:avLst/>
          </a:prstGeom>
          <a:noFill/>
          <a:ln w="9525">
            <a:noFill/>
            <a:miter lim="800000"/>
            <a:headEnd/>
            <a:tailEnd/>
          </a:ln>
        </p:spPr>
        <p:txBody>
          <a:bodyPr wrap="none">
            <a:spAutoFit/>
          </a:bodyPr>
          <a:lstStyle/>
          <a:p>
            <a:r>
              <a:rPr lang="en-US" altLang="ja-JP" b="1" dirty="0">
                <a:solidFill>
                  <a:srgbClr val="FF0000"/>
                </a:solidFill>
                <a:latin typeface="Times New Roman" pitchFamily="18" charset="0"/>
                <a:cs typeface="Times New Roman" pitchFamily="18" charset="0"/>
              </a:rPr>
              <a:t>Vis. (</a:t>
            </a:r>
            <a:r>
              <a:rPr lang="en-US" altLang="ja-JP" b="1" dirty="0" err="1">
                <a:solidFill>
                  <a:srgbClr val="FF0000"/>
                </a:solidFill>
                <a:latin typeface="Times New Roman" pitchFamily="18" charset="0"/>
                <a:cs typeface="Times New Roman" pitchFamily="18" charset="0"/>
              </a:rPr>
              <a:t>Φ</a:t>
            </a:r>
            <a:r>
              <a:rPr lang="en-US" altLang="ja-JP" b="1" baseline="-25000" dirty="0" err="1">
                <a:solidFill>
                  <a:srgbClr val="FF0000"/>
                </a:solidFill>
                <a:latin typeface="Times New Roman" pitchFamily="18" charset="0"/>
                <a:cs typeface="Times New Roman" pitchFamily="18" charset="0"/>
              </a:rPr>
              <a:t>co</a:t>
            </a:r>
            <a:r>
              <a:rPr lang="en-US" altLang="ja-JP" b="1" dirty="0">
                <a:solidFill>
                  <a:srgbClr val="FF0000"/>
                </a:solidFill>
                <a:latin typeface="Times New Roman" pitchFamily="18" charset="0"/>
                <a:cs typeface="Times New Roman" pitchFamily="18" charset="0"/>
              </a:rPr>
              <a:t>&lt;&lt; 10</a:t>
            </a:r>
            <a:r>
              <a:rPr lang="en-US" altLang="ja-JP" b="1" baseline="30000" dirty="0">
                <a:solidFill>
                  <a:srgbClr val="FF0000"/>
                </a:solidFill>
                <a:latin typeface="Times New Roman" pitchFamily="18" charset="0"/>
                <a:cs typeface="Times New Roman" pitchFamily="18" charset="0"/>
              </a:rPr>
              <a:t>-5</a:t>
            </a:r>
            <a:r>
              <a:rPr lang="en-US" altLang="ja-JP" b="1" dirty="0">
                <a:solidFill>
                  <a:srgbClr val="FF0000"/>
                </a:solidFill>
                <a:latin typeface="Times New Roman" pitchFamily="18" charset="0"/>
                <a:cs typeface="Times New Roman" pitchFamily="18" charset="0"/>
              </a:rPr>
              <a:t> )</a:t>
            </a:r>
            <a:endParaRPr lang="ja-JP" altLang="en-US" sz="2200" b="1" dirty="0">
              <a:solidFill>
                <a:srgbClr val="FF0000"/>
              </a:solidFill>
              <a:latin typeface="Times New Roman" pitchFamily="18" charset="0"/>
              <a:cs typeface="Times New Roman" pitchFamily="18" charset="0"/>
            </a:endParaRPr>
          </a:p>
        </p:txBody>
      </p:sp>
      <p:sp>
        <p:nvSpPr>
          <p:cNvPr id="7" name="正方形/長方形 44"/>
          <p:cNvSpPr>
            <a:spLocks noChangeArrowheads="1"/>
          </p:cNvSpPr>
          <p:nvPr/>
        </p:nvSpPr>
        <p:spPr bwMode="auto">
          <a:xfrm>
            <a:off x="1928664" y="2740858"/>
            <a:ext cx="159755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ja-JP" b="1" dirty="0">
                <a:latin typeface="Times New Roman" pitchFamily="18" charset="0"/>
                <a:cs typeface="Times New Roman" pitchFamily="18" charset="0"/>
              </a:rPr>
              <a:t>UV (</a:t>
            </a:r>
            <a:r>
              <a:rPr lang="en-US" altLang="ja-JP" b="1" dirty="0" err="1">
                <a:latin typeface="Times New Roman" pitchFamily="18" charset="0"/>
                <a:cs typeface="Times New Roman" pitchFamily="18" charset="0"/>
              </a:rPr>
              <a:t>Φ</a:t>
            </a:r>
            <a:r>
              <a:rPr lang="en-US" altLang="ja-JP" b="1" baseline="-25000" dirty="0" err="1">
                <a:latin typeface="Times New Roman" pitchFamily="18" charset="0"/>
                <a:cs typeface="Times New Roman" pitchFamily="18" charset="0"/>
              </a:rPr>
              <a:t>oc</a:t>
            </a:r>
            <a:r>
              <a:rPr lang="en-US" altLang="ja-JP" b="1" dirty="0">
                <a:latin typeface="Times New Roman" pitchFamily="18" charset="0"/>
                <a:cs typeface="Times New Roman" pitchFamily="18" charset="0"/>
              </a:rPr>
              <a:t>=0.21)</a:t>
            </a:r>
            <a:endParaRPr lang="ja-JP" altLang="en-US" sz="2000" b="1" dirty="0">
              <a:latin typeface="Times New Roman" pitchFamily="18" charset="0"/>
              <a:cs typeface="Times New Roman" pitchFamily="18" charset="0"/>
            </a:endParaRPr>
          </a:p>
        </p:txBody>
      </p:sp>
      <p:sp>
        <p:nvSpPr>
          <p:cNvPr id="8" name="正方形/長方形 32"/>
          <p:cNvSpPr>
            <a:spLocks noChangeArrowheads="1"/>
          </p:cNvSpPr>
          <p:nvPr/>
        </p:nvSpPr>
        <p:spPr bwMode="auto">
          <a:xfrm>
            <a:off x="3616926" y="3429000"/>
            <a:ext cx="119205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ja-JP" b="1" dirty="0" smtClean="0">
                <a:latin typeface="Times New Roman" pitchFamily="18" charset="0"/>
                <a:cs typeface="Times New Roman" pitchFamily="18" charset="0"/>
              </a:rPr>
              <a:t>(Φ</a:t>
            </a:r>
            <a:r>
              <a:rPr lang="en-US" altLang="ja-JP" b="1" baseline="-25000" dirty="0" smtClean="0">
                <a:latin typeface="Times New Roman" pitchFamily="18" charset="0"/>
                <a:cs typeface="Times New Roman" pitchFamily="18" charset="0"/>
              </a:rPr>
              <a:t>F </a:t>
            </a:r>
            <a:r>
              <a:rPr lang="en-US" altLang="ja-JP" b="1" dirty="0" smtClean="0">
                <a:latin typeface="Times New Roman" pitchFamily="18" charset="0"/>
                <a:cs typeface="Times New Roman" pitchFamily="18" charset="0"/>
              </a:rPr>
              <a:t>=0.78)</a:t>
            </a:r>
            <a:endParaRPr lang="ja-JP" altLang="en-US" sz="2000" b="1" dirty="0">
              <a:latin typeface="Times New Roman" pitchFamily="18" charset="0"/>
              <a:cs typeface="Times New Roman" pitchFamily="18" charset="0"/>
            </a:endParaRPr>
          </a:p>
        </p:txBody>
      </p:sp>
      <p:sp>
        <p:nvSpPr>
          <p:cNvPr id="9" name="テキスト ボックス 45"/>
          <p:cNvSpPr txBox="1">
            <a:spLocks noChangeArrowheads="1"/>
          </p:cNvSpPr>
          <p:nvPr/>
        </p:nvSpPr>
        <p:spPr bwMode="auto">
          <a:xfrm>
            <a:off x="344488" y="1177588"/>
            <a:ext cx="117157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128"/>
              </a:defRPr>
            </a:lvl1pPr>
            <a:lvl2pPr marL="37931725" indent="-37474525">
              <a:defRPr kumimoji="1" sz="2400">
                <a:solidFill>
                  <a:schemeClr val="tx1"/>
                </a:solidFill>
                <a:latin typeface="Calibri" charset="0"/>
                <a:ea typeface="ＭＳ Ｐゴシック" charset="-128"/>
              </a:defRPr>
            </a:lvl2pPr>
            <a:lvl3pPr>
              <a:defRPr kumimoji="1" sz="2400">
                <a:solidFill>
                  <a:schemeClr val="tx1"/>
                </a:solidFill>
                <a:latin typeface="Calibri" charset="0"/>
                <a:ea typeface="ＭＳ Ｐゴシック" charset="-128"/>
              </a:defRPr>
            </a:lvl3pPr>
            <a:lvl4pPr>
              <a:defRPr kumimoji="1" sz="2400">
                <a:solidFill>
                  <a:schemeClr val="tx1"/>
                </a:solidFill>
                <a:latin typeface="Calibri" charset="0"/>
                <a:ea typeface="ＭＳ Ｐゴシック" charset="-128"/>
              </a:defRPr>
            </a:lvl4pPr>
            <a:lvl5pPr>
              <a:defRPr kumimoji="1" sz="2400">
                <a:solidFill>
                  <a:schemeClr val="tx1"/>
                </a:solidFill>
                <a:latin typeface="Calibri" charset="0"/>
                <a:ea typeface="ＭＳ Ｐゴシック" charset="-128"/>
              </a:defRPr>
            </a:lvl5pPr>
            <a:lvl6pPr marL="457200" fontAlgn="base">
              <a:spcBef>
                <a:spcPct val="0"/>
              </a:spcBef>
              <a:spcAft>
                <a:spcPct val="0"/>
              </a:spcAft>
              <a:defRPr kumimoji="1" sz="2400">
                <a:solidFill>
                  <a:schemeClr val="tx1"/>
                </a:solidFill>
                <a:latin typeface="Calibri" charset="0"/>
                <a:ea typeface="ＭＳ Ｐゴシック" charset="-128"/>
              </a:defRPr>
            </a:lvl6pPr>
            <a:lvl7pPr marL="914400" fontAlgn="base">
              <a:spcBef>
                <a:spcPct val="0"/>
              </a:spcBef>
              <a:spcAft>
                <a:spcPct val="0"/>
              </a:spcAft>
              <a:defRPr kumimoji="1" sz="2400">
                <a:solidFill>
                  <a:schemeClr val="tx1"/>
                </a:solidFill>
                <a:latin typeface="Calibri" charset="0"/>
                <a:ea typeface="ＭＳ Ｐゴシック" charset="-128"/>
              </a:defRPr>
            </a:lvl7pPr>
            <a:lvl8pPr marL="1371600" fontAlgn="base">
              <a:spcBef>
                <a:spcPct val="0"/>
              </a:spcBef>
              <a:spcAft>
                <a:spcPct val="0"/>
              </a:spcAft>
              <a:defRPr kumimoji="1" sz="2400">
                <a:solidFill>
                  <a:schemeClr val="tx1"/>
                </a:solidFill>
                <a:latin typeface="Calibri" charset="0"/>
                <a:ea typeface="ＭＳ Ｐゴシック" charset="-128"/>
              </a:defRPr>
            </a:lvl8pPr>
            <a:lvl9pPr marL="1828800" fontAlgn="base">
              <a:spcBef>
                <a:spcPct val="0"/>
              </a:spcBef>
              <a:spcAft>
                <a:spcPct val="0"/>
              </a:spcAft>
              <a:defRPr kumimoji="1" sz="2400">
                <a:solidFill>
                  <a:schemeClr val="tx1"/>
                </a:solidFill>
                <a:latin typeface="Calibri" charset="0"/>
                <a:ea typeface="ＭＳ Ｐゴシック" charset="-128"/>
              </a:defRPr>
            </a:lvl9pPr>
          </a:lstStyle>
          <a:p>
            <a:r>
              <a:rPr lang="en-US" altLang="ja-JP" sz="2800" b="1" dirty="0">
                <a:latin typeface="Times New Roman" pitchFamily="18" charset="0"/>
                <a:cs typeface="Times New Roman" pitchFamily="18" charset="0"/>
              </a:rPr>
              <a:t>DAE2</a:t>
            </a:r>
            <a:endParaRPr lang="ja-JP" altLang="en-US" sz="2800" b="1" dirty="0">
              <a:latin typeface="Times New Roman" pitchFamily="18" charset="0"/>
              <a:cs typeface="Times New Roman" pitchFamily="18" charset="0"/>
            </a:endParaRPr>
          </a:p>
        </p:txBody>
      </p:sp>
      <p:grpSp>
        <p:nvGrpSpPr>
          <p:cNvPr id="51" name="グループ化 50"/>
          <p:cNvGrpSpPr>
            <a:grpSpLocks noChangeAspect="1"/>
          </p:cNvGrpSpPr>
          <p:nvPr/>
        </p:nvGrpSpPr>
        <p:grpSpPr>
          <a:xfrm>
            <a:off x="272480" y="1772816"/>
            <a:ext cx="4974718" cy="1116000"/>
            <a:chOff x="137402" y="2268000"/>
            <a:chExt cx="8665638" cy="1944000"/>
          </a:xfrm>
        </p:grpSpPr>
        <p:grpSp>
          <p:nvGrpSpPr>
            <p:cNvPr id="52" name="グループ化 11"/>
            <p:cNvGrpSpPr/>
            <p:nvPr/>
          </p:nvGrpSpPr>
          <p:grpSpPr>
            <a:xfrm>
              <a:off x="137402" y="2268000"/>
              <a:ext cx="8665638" cy="1944000"/>
              <a:chOff x="137402" y="2268000"/>
              <a:chExt cx="8665638" cy="1944000"/>
            </a:xfrm>
          </p:grpSpPr>
          <p:pic>
            <p:nvPicPr>
              <p:cNvPr id="55" name="図 54" descr="DAE2開環体.png"/>
              <p:cNvPicPr>
                <a:picLocks noChangeAspect="1"/>
              </p:cNvPicPr>
              <p:nvPr/>
            </p:nvPicPr>
            <p:blipFill>
              <a:blip r:embed="rId4" cstate="print"/>
              <a:stretch>
                <a:fillRect/>
              </a:stretch>
            </p:blipFill>
            <p:spPr>
              <a:xfrm>
                <a:off x="137402" y="2268000"/>
                <a:ext cx="3955632" cy="1944000"/>
              </a:xfrm>
              <a:prstGeom prst="rect">
                <a:avLst/>
              </a:prstGeom>
            </p:spPr>
          </p:pic>
          <p:pic>
            <p:nvPicPr>
              <p:cNvPr id="56" name="図 2" descr="DAE2閉環体.png"/>
              <p:cNvPicPr>
                <a:picLocks noChangeAspect="1"/>
              </p:cNvPicPr>
              <p:nvPr/>
            </p:nvPicPr>
            <p:blipFill>
              <a:blip r:embed="rId5" cstate="print"/>
              <a:stretch>
                <a:fillRect/>
              </a:stretch>
            </p:blipFill>
            <p:spPr>
              <a:xfrm>
                <a:off x="4864546" y="2268000"/>
                <a:ext cx="3938494" cy="1944000"/>
              </a:xfrm>
              <a:prstGeom prst="rect">
                <a:avLst/>
              </a:prstGeom>
            </p:spPr>
          </p:pic>
          <p:cxnSp>
            <p:nvCxnSpPr>
              <p:cNvPr id="57" name="直線矢印コネクタ 56"/>
              <p:cNvCxnSpPr/>
              <p:nvPr/>
            </p:nvCxnSpPr>
            <p:spPr>
              <a:xfrm rot="16200000">
                <a:off x="4501542" y="3271403"/>
                <a:ext cx="0" cy="612000"/>
              </a:xfrm>
              <a:prstGeom prst="straightConnector1">
                <a:avLst/>
              </a:prstGeom>
              <a:ln>
                <a:tailEnd type="arrow" w="lg" len="lg"/>
              </a:ln>
            </p:spPr>
            <p:style>
              <a:lnRef idx="2">
                <a:schemeClr val="dk1"/>
              </a:lnRef>
              <a:fillRef idx="0">
                <a:schemeClr val="dk1"/>
              </a:fillRef>
              <a:effectRef idx="1">
                <a:schemeClr val="dk1"/>
              </a:effectRef>
              <a:fontRef idx="minor">
                <a:schemeClr val="tx1"/>
              </a:fontRef>
            </p:style>
          </p:cxnSp>
          <p:cxnSp>
            <p:nvCxnSpPr>
              <p:cNvPr id="58" name="直線矢印コネクタ 57"/>
              <p:cNvCxnSpPr/>
              <p:nvPr/>
            </p:nvCxnSpPr>
            <p:spPr>
              <a:xfrm rot="16200000" flipV="1">
                <a:off x="4462353" y="2942182"/>
                <a:ext cx="0" cy="612000"/>
              </a:xfrm>
              <a:prstGeom prst="straightConnector1">
                <a:avLst/>
              </a:prstGeom>
              <a:ln>
                <a:tailEnd type="arrow" w="lg" len="lg"/>
              </a:ln>
            </p:spPr>
            <p:style>
              <a:lnRef idx="2">
                <a:schemeClr val="dk1"/>
              </a:lnRef>
              <a:fillRef idx="0">
                <a:schemeClr val="dk1"/>
              </a:fillRef>
              <a:effectRef idx="1">
                <a:schemeClr val="dk1"/>
              </a:effectRef>
              <a:fontRef idx="minor">
                <a:schemeClr val="tx1"/>
              </a:fontRef>
            </p:style>
          </p:cxnSp>
        </p:grpSp>
        <p:cxnSp>
          <p:nvCxnSpPr>
            <p:cNvPr id="53" name="直線コネクタ 52"/>
            <p:cNvCxnSpPr/>
            <p:nvPr/>
          </p:nvCxnSpPr>
          <p:spPr>
            <a:xfrm>
              <a:off x="4519748" y="3148176"/>
              <a:ext cx="108000" cy="216000"/>
            </a:xfrm>
            <a:prstGeom prst="line">
              <a:avLst/>
            </a:prstGeom>
          </p:spPr>
          <p:style>
            <a:lnRef idx="2">
              <a:schemeClr val="dk1"/>
            </a:lnRef>
            <a:fillRef idx="0">
              <a:schemeClr val="dk1"/>
            </a:fillRef>
            <a:effectRef idx="1">
              <a:schemeClr val="dk1"/>
            </a:effectRef>
            <a:fontRef idx="minor">
              <a:schemeClr val="tx1"/>
            </a:fontRef>
          </p:style>
        </p:cxnSp>
        <p:cxnSp>
          <p:nvCxnSpPr>
            <p:cNvPr id="54" name="直線コネクタ 53"/>
            <p:cNvCxnSpPr/>
            <p:nvPr/>
          </p:nvCxnSpPr>
          <p:spPr>
            <a:xfrm>
              <a:off x="4580707" y="3104631"/>
              <a:ext cx="108000" cy="216000"/>
            </a:xfrm>
            <a:prstGeom prst="line">
              <a:avLst/>
            </a:prstGeom>
          </p:spPr>
          <p:style>
            <a:lnRef idx="2">
              <a:schemeClr val="dk1"/>
            </a:lnRef>
            <a:fillRef idx="0">
              <a:schemeClr val="dk1"/>
            </a:fillRef>
            <a:effectRef idx="1">
              <a:schemeClr val="dk1"/>
            </a:effectRef>
            <a:fontRef idx="minor">
              <a:schemeClr val="tx1"/>
            </a:fontRef>
          </p:style>
        </p:cxnSp>
      </p:grpSp>
      <p:cxnSp>
        <p:nvCxnSpPr>
          <p:cNvPr id="30" name="直線矢印コネクタ 29"/>
          <p:cNvCxnSpPr/>
          <p:nvPr/>
        </p:nvCxnSpPr>
        <p:spPr>
          <a:xfrm flipV="1">
            <a:off x="6897216" y="2492896"/>
            <a:ext cx="0" cy="134030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nvGrpSpPr>
          <p:cNvPr id="26" name="グループ化 25"/>
          <p:cNvGrpSpPr>
            <a:grpSpLocks noChangeAspect="1"/>
          </p:cNvGrpSpPr>
          <p:nvPr/>
        </p:nvGrpSpPr>
        <p:grpSpPr>
          <a:xfrm>
            <a:off x="5385048" y="296872"/>
            <a:ext cx="3752708" cy="1980000"/>
            <a:chOff x="200472" y="3645024"/>
            <a:chExt cx="4639711" cy="2448000"/>
          </a:xfrm>
        </p:grpSpPr>
        <p:pic>
          <p:nvPicPr>
            <p:cNvPr id="140291" name="Picture 3"/>
            <p:cNvPicPr>
              <a:picLocks noChangeAspect="1" noChangeArrowheads="1"/>
            </p:cNvPicPr>
            <p:nvPr/>
          </p:nvPicPr>
          <p:blipFill>
            <a:blip r:embed="rId6" cstate="print">
              <a:clrChange>
                <a:clrFrom>
                  <a:srgbClr val="FFFFBF"/>
                </a:clrFrom>
                <a:clrTo>
                  <a:srgbClr val="FFFFBF">
                    <a:alpha val="0"/>
                  </a:srgbClr>
                </a:clrTo>
              </a:clrChange>
            </a:blip>
            <a:srcRect/>
            <a:stretch>
              <a:fillRect/>
            </a:stretch>
          </p:blipFill>
          <p:spPr bwMode="auto">
            <a:xfrm>
              <a:off x="200472" y="3645024"/>
              <a:ext cx="4639711" cy="2448000"/>
            </a:xfrm>
            <a:prstGeom prst="rect">
              <a:avLst/>
            </a:prstGeom>
            <a:noFill/>
            <a:ln w="9525">
              <a:noFill/>
              <a:miter lim="800000"/>
              <a:headEnd/>
              <a:tailEnd/>
            </a:ln>
          </p:spPr>
        </p:pic>
        <p:cxnSp>
          <p:nvCxnSpPr>
            <p:cNvPr id="33" name="直線矢印コネクタ 32"/>
            <p:cNvCxnSpPr/>
            <p:nvPr/>
          </p:nvCxnSpPr>
          <p:spPr>
            <a:xfrm>
              <a:off x="1844185" y="4997667"/>
              <a:ext cx="0" cy="64031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4" name="直線矢印コネクタ 33"/>
            <p:cNvCxnSpPr/>
            <p:nvPr/>
          </p:nvCxnSpPr>
          <p:spPr>
            <a:xfrm flipV="1">
              <a:off x="3087154" y="4357349"/>
              <a:ext cx="0" cy="13183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
        <p:nvSpPr>
          <p:cNvPr id="31" name="テキスト ボックス 7"/>
          <p:cNvSpPr txBox="1">
            <a:spLocks noChangeArrowheads="1"/>
          </p:cNvSpPr>
          <p:nvPr/>
        </p:nvSpPr>
        <p:spPr bwMode="auto">
          <a:xfrm>
            <a:off x="344488" y="4251285"/>
            <a:ext cx="705186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Calibri" charset="0"/>
                <a:ea typeface="ＭＳ Ｐゴシック" charset="-128"/>
              </a:defRPr>
            </a:lvl1pPr>
            <a:lvl2pPr marL="37931725" indent="-37474525">
              <a:defRPr kumimoji="1" sz="2400">
                <a:solidFill>
                  <a:schemeClr val="tx1"/>
                </a:solidFill>
                <a:latin typeface="Calibri" charset="0"/>
                <a:ea typeface="ＭＳ Ｐゴシック" charset="-128"/>
              </a:defRPr>
            </a:lvl2pPr>
            <a:lvl3pPr>
              <a:defRPr kumimoji="1" sz="2400">
                <a:solidFill>
                  <a:schemeClr val="tx1"/>
                </a:solidFill>
                <a:latin typeface="Calibri" charset="0"/>
                <a:ea typeface="ＭＳ Ｐゴシック" charset="-128"/>
              </a:defRPr>
            </a:lvl3pPr>
            <a:lvl4pPr>
              <a:defRPr kumimoji="1" sz="2400">
                <a:solidFill>
                  <a:schemeClr val="tx1"/>
                </a:solidFill>
                <a:latin typeface="Calibri" charset="0"/>
                <a:ea typeface="ＭＳ Ｐゴシック" charset="-128"/>
              </a:defRPr>
            </a:lvl4pPr>
            <a:lvl5pPr>
              <a:defRPr kumimoji="1" sz="2400">
                <a:solidFill>
                  <a:schemeClr val="tx1"/>
                </a:solidFill>
                <a:latin typeface="Calibri" charset="0"/>
                <a:ea typeface="ＭＳ Ｐゴシック" charset="-128"/>
              </a:defRPr>
            </a:lvl5pPr>
            <a:lvl6pPr marL="457200" fontAlgn="base">
              <a:spcBef>
                <a:spcPct val="0"/>
              </a:spcBef>
              <a:spcAft>
                <a:spcPct val="0"/>
              </a:spcAft>
              <a:defRPr kumimoji="1" sz="2400">
                <a:solidFill>
                  <a:schemeClr val="tx1"/>
                </a:solidFill>
                <a:latin typeface="Calibri" charset="0"/>
                <a:ea typeface="ＭＳ Ｐゴシック" charset="-128"/>
              </a:defRPr>
            </a:lvl6pPr>
            <a:lvl7pPr marL="914400" fontAlgn="base">
              <a:spcBef>
                <a:spcPct val="0"/>
              </a:spcBef>
              <a:spcAft>
                <a:spcPct val="0"/>
              </a:spcAft>
              <a:defRPr kumimoji="1" sz="2400">
                <a:solidFill>
                  <a:schemeClr val="tx1"/>
                </a:solidFill>
                <a:latin typeface="Calibri" charset="0"/>
                <a:ea typeface="ＭＳ Ｐゴシック" charset="-128"/>
              </a:defRPr>
            </a:lvl7pPr>
            <a:lvl8pPr marL="1371600" fontAlgn="base">
              <a:spcBef>
                <a:spcPct val="0"/>
              </a:spcBef>
              <a:spcAft>
                <a:spcPct val="0"/>
              </a:spcAft>
              <a:defRPr kumimoji="1" sz="2400">
                <a:solidFill>
                  <a:schemeClr val="tx1"/>
                </a:solidFill>
                <a:latin typeface="Calibri" charset="0"/>
                <a:ea typeface="ＭＳ Ｐゴシック" charset="-128"/>
              </a:defRPr>
            </a:lvl8pPr>
            <a:lvl9pPr marL="1828800" fontAlgn="base">
              <a:spcBef>
                <a:spcPct val="0"/>
              </a:spcBef>
              <a:spcAft>
                <a:spcPct val="0"/>
              </a:spcAft>
              <a:defRPr kumimoji="1" sz="2400">
                <a:solidFill>
                  <a:schemeClr val="tx1"/>
                </a:solidFill>
                <a:latin typeface="Calibri" charset="0"/>
                <a:ea typeface="ＭＳ Ｐゴシック" charset="-128"/>
              </a:defRPr>
            </a:lvl9pPr>
          </a:lstStyle>
          <a:p>
            <a:r>
              <a:rPr lang="en-US" altLang="ja-JP" sz="2800" b="1" dirty="0">
                <a:latin typeface="Times New Roman" pitchFamily="18" charset="0"/>
                <a:cs typeface="Times New Roman" pitchFamily="18" charset="0"/>
              </a:rPr>
              <a:t>Poly(2-hydroxyethyl</a:t>
            </a:r>
            <a:r>
              <a:rPr lang="ja-JP" altLang="en-US" sz="2800" b="1" dirty="0">
                <a:latin typeface="Times New Roman" pitchFamily="18" charset="0"/>
                <a:cs typeface="Times New Roman" pitchFamily="18" charset="0"/>
              </a:rPr>
              <a:t>　</a:t>
            </a:r>
            <a:r>
              <a:rPr lang="en-US" altLang="ja-JP" sz="2800" b="1" dirty="0" err="1">
                <a:latin typeface="Times New Roman" pitchFamily="18" charset="0"/>
                <a:cs typeface="Times New Roman" pitchFamily="18" charset="0"/>
              </a:rPr>
              <a:t>acrylate</a:t>
            </a:r>
            <a:r>
              <a:rPr lang="en-US" altLang="ja-JP" sz="2800" b="1" dirty="0">
                <a:latin typeface="Times New Roman" pitchFamily="18" charset="0"/>
                <a:cs typeface="Times New Roman" pitchFamily="18" charset="0"/>
              </a:rPr>
              <a:t>)     [</a:t>
            </a:r>
            <a:r>
              <a:rPr lang="en-US" altLang="ja-JP" sz="2800" b="1" dirty="0" err="1">
                <a:latin typeface="Times New Roman" pitchFamily="18" charset="0"/>
                <a:cs typeface="Times New Roman" pitchFamily="18" charset="0"/>
              </a:rPr>
              <a:t>PolyHEA</a:t>
            </a:r>
            <a:r>
              <a:rPr lang="en-US" altLang="ja-JP" sz="2800" b="1" dirty="0">
                <a:latin typeface="Times New Roman" pitchFamily="18" charset="0"/>
                <a:cs typeface="Times New Roman" pitchFamily="18" charset="0"/>
              </a:rPr>
              <a:t>]</a:t>
            </a:r>
            <a:endParaRPr lang="ja-JP" altLang="en-US" sz="2800" b="1" dirty="0">
              <a:latin typeface="Times New Roman" pitchFamily="18" charset="0"/>
              <a:cs typeface="Times New Roman" pitchFamily="18" charset="0"/>
            </a:endParaRPr>
          </a:p>
        </p:txBody>
      </p:sp>
      <p:sp>
        <p:nvSpPr>
          <p:cNvPr id="32" name="正方形/長方形 10"/>
          <p:cNvSpPr>
            <a:spLocks noChangeArrowheads="1"/>
          </p:cNvSpPr>
          <p:nvPr/>
        </p:nvSpPr>
        <p:spPr bwMode="auto">
          <a:xfrm>
            <a:off x="416496" y="5085184"/>
            <a:ext cx="828092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altLang="ja-JP" sz="2000" b="1" dirty="0" err="1" smtClean="0">
                <a:latin typeface="Calibri" pitchFamily="34" charset="0"/>
              </a:rPr>
              <a:t>T</a:t>
            </a:r>
            <a:r>
              <a:rPr lang="en-US" altLang="ja-JP" sz="2000" b="1" baseline="-25000" dirty="0" err="1" smtClean="0">
                <a:latin typeface="Calibri" pitchFamily="34" charset="0"/>
              </a:rPr>
              <a:t>g</a:t>
            </a:r>
            <a:r>
              <a:rPr lang="ja-JP" altLang="en-US" sz="2000" dirty="0" smtClean="0"/>
              <a:t>：</a:t>
            </a:r>
            <a:r>
              <a:rPr lang="en-US" altLang="ja-JP" sz="2000" b="1" dirty="0">
                <a:solidFill>
                  <a:srgbClr val="FF0000"/>
                </a:solidFill>
                <a:latin typeface="ＭＳ ゴシック" pitchFamily="49" charset="-128"/>
                <a:ea typeface="ＭＳ ゴシック" pitchFamily="49" charset="-128"/>
                <a:cs typeface="Times New Roman" pitchFamily="18" charset="0"/>
              </a:rPr>
              <a:t>17</a:t>
            </a:r>
            <a:r>
              <a:rPr lang="ja-JP" altLang="ja-JP" sz="2000" b="1" dirty="0">
                <a:solidFill>
                  <a:srgbClr val="FF0000"/>
                </a:solidFill>
                <a:latin typeface="ＭＳ ゴシック" pitchFamily="49" charset="-128"/>
                <a:ea typeface="ＭＳ ゴシック" pitchFamily="49" charset="-128"/>
                <a:cs typeface="Times New Roman" pitchFamily="18" charset="0"/>
              </a:rPr>
              <a:t>℃</a:t>
            </a:r>
            <a:r>
              <a:rPr lang="ja-JP" altLang="en-US" sz="2000" b="1" dirty="0">
                <a:latin typeface="Times New Roman" pitchFamily="18" charset="0"/>
                <a:cs typeface="Times New Roman" pitchFamily="18" charset="0"/>
              </a:rPr>
              <a:t>　</a:t>
            </a:r>
            <a:endParaRPr lang="en-US" altLang="ja-JP" sz="2000" b="1" dirty="0" smtClean="0">
              <a:latin typeface="Times New Roman" pitchFamily="18" charset="0"/>
              <a:cs typeface="Times New Roman" pitchFamily="18" charset="0"/>
            </a:endParaRPr>
          </a:p>
          <a:p>
            <a:r>
              <a:rPr lang="ja-JP" altLang="en-US" sz="2000" dirty="0" smtClean="0"/>
              <a:t>　→</a:t>
            </a:r>
            <a:r>
              <a:rPr lang="en-US" altLang="ja-JP" sz="2000" dirty="0" smtClean="0"/>
              <a:t>Guest molecules show </a:t>
            </a:r>
            <a:r>
              <a:rPr lang="en-US" altLang="ja-JP" sz="2000" dirty="0" err="1" smtClean="0"/>
              <a:t>diffusional</a:t>
            </a:r>
            <a:r>
              <a:rPr lang="en-US" altLang="ja-JP" sz="2000" dirty="0" smtClean="0"/>
              <a:t> motion at room </a:t>
            </a:r>
            <a:r>
              <a:rPr lang="en-US" altLang="ja-JP" sz="2000" dirty="0" err="1" smtClean="0"/>
              <a:t>tempature</a:t>
            </a:r>
            <a:r>
              <a:rPr lang="en-US" altLang="ja-JP" sz="2000" dirty="0" smtClean="0"/>
              <a:t>(</a:t>
            </a:r>
            <a:r>
              <a:rPr lang="en-US" altLang="ja-JP" sz="2000" b="1" dirty="0" smtClean="0">
                <a:latin typeface="Times New Roman" pitchFamily="18" charset="0"/>
                <a:cs typeface="Times New Roman" pitchFamily="18" charset="0"/>
              </a:rPr>
              <a:t>21±2</a:t>
            </a:r>
            <a:r>
              <a:rPr lang="ja-JP" altLang="en-US" sz="2000" b="1" dirty="0" smtClean="0">
                <a:latin typeface="Times New Roman" pitchFamily="18" charset="0"/>
                <a:cs typeface="Times New Roman" pitchFamily="18" charset="0"/>
              </a:rPr>
              <a:t>℃</a:t>
            </a:r>
            <a:r>
              <a:rPr lang="en-US" altLang="ja-JP" sz="2000" dirty="0" smtClean="0"/>
              <a:t>)</a:t>
            </a:r>
            <a:endParaRPr lang="ja-JP" altLang="en-US" sz="2000" dirty="0">
              <a:latin typeface="ＭＳ ゴシック" pitchFamily="49" charset="-128"/>
              <a:ea typeface="ＭＳ ゴシック" pitchFamily="49" charset="-128"/>
            </a:endParaRPr>
          </a:p>
        </p:txBody>
      </p:sp>
      <p:sp>
        <p:nvSpPr>
          <p:cNvPr id="35" name="正方形/長方形 34"/>
          <p:cNvSpPr/>
          <p:nvPr/>
        </p:nvSpPr>
        <p:spPr>
          <a:xfrm>
            <a:off x="848544" y="4755341"/>
            <a:ext cx="3573414" cy="400110"/>
          </a:xfrm>
          <a:prstGeom prst="rect">
            <a:avLst/>
          </a:prstGeom>
        </p:spPr>
        <p:txBody>
          <a:bodyPr wrap="none">
            <a:spAutoFit/>
          </a:bodyPr>
          <a:lstStyle/>
          <a:p>
            <a:pPr lvl="0" indent="133350" eaLnBrk="0" hangingPunct="0"/>
            <a:r>
              <a:rPr lang="ja-JP" altLang="ja-JP" sz="2000" dirty="0" smtClean="0">
                <a:latin typeface="Century" pitchFamily="18" charset="0"/>
                <a:ea typeface="ＭＳ 明朝" pitchFamily="17" charset="-128"/>
                <a:cs typeface="Times New Roman" pitchFamily="18" charset="0"/>
              </a:rPr>
              <a:t>（</a:t>
            </a:r>
            <a:r>
              <a:rPr lang="en-US" altLang="ja-JP" sz="2000" b="1" dirty="0" err="1" smtClean="0">
                <a:latin typeface="Times New Roman" pitchFamily="18" charset="0"/>
                <a:ea typeface="ＭＳ 明朝" pitchFamily="17" charset="-128"/>
                <a:cs typeface="Times New Roman" pitchFamily="18" charset="0"/>
              </a:rPr>
              <a:t>Mn</a:t>
            </a:r>
            <a:r>
              <a:rPr lang="ja-JP" altLang="en-US" sz="2000" b="1" dirty="0" smtClean="0">
                <a:latin typeface="Times New Roman" pitchFamily="18" charset="0"/>
                <a:ea typeface="ＭＳ 明朝" pitchFamily="17" charset="-128"/>
                <a:cs typeface="Times New Roman" pitchFamily="18" charset="0"/>
              </a:rPr>
              <a:t>：</a:t>
            </a:r>
            <a:r>
              <a:rPr lang="en-US" altLang="ja-JP" sz="2000" b="1" dirty="0" smtClean="0">
                <a:latin typeface="Times New Roman" pitchFamily="18" charset="0"/>
                <a:ea typeface="ＭＳ 明朝" pitchFamily="17" charset="-128"/>
                <a:cs typeface="Times New Roman" pitchFamily="18" charset="0"/>
              </a:rPr>
              <a:t>6,050</a:t>
            </a:r>
            <a:r>
              <a:rPr lang="ja-JP" altLang="en-US" sz="2000" b="1" dirty="0" err="1" smtClean="0">
                <a:latin typeface="Times New Roman" pitchFamily="18" charset="0"/>
                <a:ea typeface="ＭＳ 明朝" pitchFamily="17" charset="-128"/>
                <a:cs typeface="Times New Roman" pitchFamily="18" charset="0"/>
              </a:rPr>
              <a:t>、</a:t>
            </a:r>
            <a:r>
              <a:rPr lang="en-US" altLang="ja-JP" sz="2000" b="1" dirty="0" smtClean="0">
                <a:latin typeface="Times New Roman" pitchFamily="18" charset="0"/>
                <a:ea typeface="ＭＳ 明朝" pitchFamily="17" charset="-128"/>
                <a:cs typeface="Times New Roman" pitchFamily="18" charset="0"/>
              </a:rPr>
              <a:t>Mw</a:t>
            </a:r>
            <a:r>
              <a:rPr lang="ja-JP" altLang="en-US" sz="2000" b="1" dirty="0" smtClean="0">
                <a:latin typeface="Times New Roman" pitchFamily="18" charset="0"/>
                <a:ea typeface="ＭＳ 明朝" pitchFamily="17" charset="-128"/>
                <a:cs typeface="Times New Roman" pitchFamily="18" charset="0"/>
              </a:rPr>
              <a:t>：</a:t>
            </a:r>
            <a:r>
              <a:rPr lang="en-US" altLang="ja-JP" sz="2000" b="1" dirty="0" smtClean="0">
                <a:latin typeface="Times New Roman" pitchFamily="18" charset="0"/>
                <a:ea typeface="ＭＳ 明朝" pitchFamily="17" charset="-128"/>
                <a:cs typeface="Times New Roman" pitchFamily="18" charset="0"/>
              </a:rPr>
              <a:t>9,800</a:t>
            </a:r>
            <a:r>
              <a:rPr lang="ja-JP" altLang="en-US" sz="2000" dirty="0" smtClean="0">
                <a:latin typeface="Century" pitchFamily="18" charset="0"/>
                <a:ea typeface="ＭＳ 明朝" pitchFamily="17" charset="-128"/>
                <a:cs typeface="Times New Roman" pitchFamily="18" charset="0"/>
              </a:rPr>
              <a:t>）</a:t>
            </a:r>
            <a:endParaRPr lang="ja-JP" altLang="en-US" dirty="0" smtClean="0">
              <a:latin typeface="Arial" pitchFamily="34" charset="0"/>
              <a:ea typeface="ＭＳ Ｐゴシック" pitchFamily="50" charset="-128"/>
              <a:cs typeface="ＭＳ Ｐゴシック" pitchFamily="50" charset="-128"/>
            </a:endParaRPr>
          </a:p>
        </p:txBody>
      </p:sp>
      <p:sp>
        <p:nvSpPr>
          <p:cNvPr id="36" name="テキスト ボックス 35"/>
          <p:cNvSpPr txBox="1"/>
          <p:nvPr/>
        </p:nvSpPr>
        <p:spPr>
          <a:xfrm>
            <a:off x="261037" y="3140968"/>
            <a:ext cx="2243691" cy="369332"/>
          </a:xfrm>
          <a:prstGeom prst="rect">
            <a:avLst/>
          </a:prstGeom>
          <a:noFill/>
        </p:spPr>
        <p:txBody>
          <a:bodyPr wrap="none" rtlCol="0">
            <a:spAutoFit/>
          </a:bodyPr>
          <a:lstStyle/>
          <a:p>
            <a:r>
              <a:rPr lang="en-US" altLang="ja-JP" dirty="0" smtClean="0">
                <a:latin typeface="Calibri" pitchFamily="34" charset="0"/>
                <a:ea typeface="ＭＳ ゴシック" pitchFamily="49" charset="-128"/>
              </a:rPr>
              <a:t>Fluorescence </a:t>
            </a:r>
            <a:r>
              <a:rPr lang="en-US" altLang="ja-JP" b="1" dirty="0" smtClean="0">
                <a:latin typeface="Calibri" pitchFamily="34" charset="0"/>
                <a:ea typeface="ＭＳ ゴシック" pitchFamily="49" charset="-128"/>
              </a:rPr>
              <a:t>off</a:t>
            </a:r>
            <a:r>
              <a:rPr lang="en-US" altLang="ja-JP" dirty="0" smtClean="0">
                <a:latin typeface="Calibri" pitchFamily="34" charset="0"/>
                <a:ea typeface="ＭＳ ゴシック" pitchFamily="49" charset="-128"/>
              </a:rPr>
              <a:t> state</a:t>
            </a:r>
            <a:endParaRPr kumimoji="1" lang="ja-JP" altLang="en-US" dirty="0">
              <a:latin typeface="Calibri" pitchFamily="34" charset="0"/>
              <a:ea typeface="ＭＳ ゴシック" pitchFamily="49" charset="-128"/>
            </a:endParaRPr>
          </a:p>
        </p:txBody>
      </p:sp>
      <p:sp>
        <p:nvSpPr>
          <p:cNvPr id="37" name="テキスト ボックス 36"/>
          <p:cNvSpPr txBox="1"/>
          <p:nvPr/>
        </p:nvSpPr>
        <p:spPr>
          <a:xfrm>
            <a:off x="3080792" y="3140968"/>
            <a:ext cx="2284408" cy="369332"/>
          </a:xfrm>
          <a:prstGeom prst="rect">
            <a:avLst/>
          </a:prstGeom>
          <a:noFill/>
        </p:spPr>
        <p:txBody>
          <a:bodyPr wrap="none" rtlCol="0">
            <a:spAutoFit/>
          </a:bodyPr>
          <a:lstStyle/>
          <a:p>
            <a:r>
              <a:rPr lang="en-US" altLang="ja-JP" dirty="0" smtClean="0">
                <a:solidFill>
                  <a:srgbClr val="FF0000"/>
                </a:solidFill>
                <a:latin typeface="Calibri" pitchFamily="34" charset="0"/>
                <a:ea typeface="ＭＳ ゴシック" pitchFamily="49" charset="-128"/>
              </a:rPr>
              <a:t>Fluorescence </a:t>
            </a:r>
            <a:r>
              <a:rPr lang="en-US" altLang="ja-JP" b="1" dirty="0" smtClean="0">
                <a:solidFill>
                  <a:srgbClr val="FF0000"/>
                </a:solidFill>
                <a:latin typeface="Calibri" pitchFamily="34" charset="0"/>
                <a:ea typeface="ＭＳ ゴシック" pitchFamily="49" charset="-128"/>
              </a:rPr>
              <a:t>ON</a:t>
            </a:r>
            <a:r>
              <a:rPr lang="en-US" altLang="ja-JP" dirty="0" smtClean="0">
                <a:solidFill>
                  <a:srgbClr val="FF0000"/>
                </a:solidFill>
                <a:latin typeface="Calibri" pitchFamily="34" charset="0"/>
                <a:ea typeface="ＭＳ ゴシック" pitchFamily="49" charset="-128"/>
              </a:rPr>
              <a:t> state</a:t>
            </a:r>
            <a:endParaRPr lang="ja-JP" altLang="en-US" dirty="0">
              <a:solidFill>
                <a:srgbClr val="FF0000"/>
              </a:solidFill>
              <a:latin typeface="Calibri" pitchFamily="34" charset="0"/>
              <a:ea typeface="ＭＳ ゴシック" pitchFamily="49" charset="-128"/>
            </a:endParaRPr>
          </a:p>
        </p:txBody>
      </p:sp>
      <p:pic>
        <p:nvPicPr>
          <p:cNvPr id="38" name="図 37" descr="PHEA構造.png"/>
          <p:cNvPicPr>
            <a:picLocks noChangeAspect="1"/>
          </p:cNvPicPr>
          <p:nvPr/>
        </p:nvPicPr>
        <p:blipFill>
          <a:blip r:embed="rId7" cstate="print"/>
          <a:stretch>
            <a:fillRect/>
          </a:stretch>
        </p:blipFill>
        <p:spPr>
          <a:xfrm>
            <a:off x="8265368" y="4725144"/>
            <a:ext cx="1468619" cy="1404000"/>
          </a:xfrm>
          <a:prstGeom prst="rect">
            <a:avLst/>
          </a:prstGeom>
        </p:spPr>
      </p:pic>
      <p:sp>
        <p:nvSpPr>
          <p:cNvPr id="29" name="テキスト ボックス 28"/>
          <p:cNvSpPr txBox="1"/>
          <p:nvPr/>
        </p:nvSpPr>
        <p:spPr>
          <a:xfrm>
            <a:off x="7977336" y="440704"/>
            <a:ext cx="900000" cy="324000"/>
          </a:xfrm>
          <a:prstGeom prst="rect">
            <a:avLst/>
          </a:prstGeom>
          <a:solidFill>
            <a:schemeClr val="bg2"/>
          </a:solidFill>
        </p:spPr>
        <p:txBody>
          <a:bodyPr wrap="none" rtlCol="0">
            <a:spAutoFit/>
          </a:bodyPr>
          <a:lstStyle/>
          <a:p>
            <a:pPr algn="ctr"/>
            <a:r>
              <a:rPr lang="en-US" altLang="ja-JP" sz="1050" dirty="0" smtClean="0"/>
              <a:t>UV irradiation</a:t>
            </a:r>
          </a:p>
          <a:p>
            <a:pPr algn="ctr"/>
            <a:r>
              <a:rPr lang="en-US" altLang="ja-JP" sz="1050" dirty="0" smtClean="0"/>
              <a:t> time</a:t>
            </a:r>
            <a:endParaRPr kumimoji="1" lang="ja-JP" altLang="en-US" sz="1400" dirty="0"/>
          </a:p>
        </p:txBody>
      </p:sp>
      <p:sp>
        <p:nvSpPr>
          <p:cNvPr id="39" name="テキスト ボックス 38"/>
          <p:cNvSpPr txBox="1"/>
          <p:nvPr/>
        </p:nvSpPr>
        <p:spPr>
          <a:xfrm>
            <a:off x="8022064" y="2346000"/>
            <a:ext cx="900000" cy="324000"/>
          </a:xfrm>
          <a:prstGeom prst="rect">
            <a:avLst/>
          </a:prstGeom>
          <a:solidFill>
            <a:schemeClr val="bg2"/>
          </a:solidFill>
        </p:spPr>
        <p:txBody>
          <a:bodyPr wrap="none" rtlCol="0">
            <a:spAutoFit/>
          </a:bodyPr>
          <a:lstStyle/>
          <a:p>
            <a:pPr algn="ctr"/>
            <a:r>
              <a:rPr lang="en-US" altLang="ja-JP" sz="1050" dirty="0" smtClean="0"/>
              <a:t>UV irradiation</a:t>
            </a:r>
          </a:p>
          <a:p>
            <a:pPr algn="ctr"/>
            <a:r>
              <a:rPr lang="en-US" altLang="ja-JP" sz="1050" dirty="0" smtClean="0"/>
              <a:t> time</a:t>
            </a:r>
            <a:endParaRPr kumimoji="1" lang="ja-JP" altLang="en-US" sz="1400" dirty="0"/>
          </a:p>
        </p:txBody>
      </p:sp>
    </p:spTree>
  </p:cSld>
  <p:clrMapOvr>
    <a:masterClrMapping/>
  </p:clrMapOvr>
  <p:transition advTm="24149"/>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a:solidFill>
            <a:schemeClr val="bg2"/>
          </a:solidFill>
        </p:spPr>
        <p:txBody>
          <a:bodyPr>
            <a:noAutofit/>
          </a:bodyPr>
          <a:lstStyle/>
          <a:p>
            <a:r>
              <a:rPr kumimoji="1" lang="en-US" altLang="ja-JP" sz="3200" dirty="0" smtClean="0">
                <a:ea typeface="ＭＳ ゴシック" pitchFamily="49" charset="-128"/>
              </a:rPr>
              <a:t>Disadvantage of SMT</a:t>
            </a:r>
            <a:endParaRPr kumimoji="1" lang="ja-JP" altLang="en-US" sz="3200" dirty="0">
              <a:ea typeface="ＭＳ ゴシック" pitchFamily="49" charset="-128"/>
            </a:endParaRPr>
          </a:p>
        </p:txBody>
      </p:sp>
      <p:sp>
        <p:nvSpPr>
          <p:cNvPr id="2" name="スライド番号プレースホルダ 1"/>
          <p:cNvSpPr>
            <a:spLocks noGrp="1"/>
          </p:cNvSpPr>
          <p:nvPr>
            <p:ph type="sldNum" sz="quarter" idx="12"/>
          </p:nvPr>
        </p:nvSpPr>
        <p:spPr/>
        <p:txBody>
          <a:bodyPr>
            <a:normAutofit/>
          </a:bodyPr>
          <a:lstStyle/>
          <a:p>
            <a:fld id="{23544A1C-E5D1-4EA8-9ACF-9EECF7CCBF6A}" type="slidenum">
              <a:rPr lang="ja-JP" altLang="en-US" smtClean="0"/>
              <a:pPr/>
              <a:t>11</a:t>
            </a:fld>
            <a:endParaRPr lang="ja-JP" altLang="en-US" dirty="0"/>
          </a:p>
        </p:txBody>
      </p:sp>
      <p:sp>
        <p:nvSpPr>
          <p:cNvPr id="6" name="テキスト ボックス 5"/>
          <p:cNvSpPr txBox="1"/>
          <p:nvPr/>
        </p:nvSpPr>
        <p:spPr>
          <a:xfrm>
            <a:off x="704528" y="980728"/>
            <a:ext cx="8086701" cy="430887"/>
          </a:xfrm>
          <a:prstGeom prst="rect">
            <a:avLst/>
          </a:prstGeom>
          <a:noFill/>
        </p:spPr>
        <p:txBody>
          <a:bodyPr wrap="none" rtlCol="0">
            <a:spAutoFit/>
          </a:bodyPr>
          <a:lstStyle/>
          <a:p>
            <a:r>
              <a:rPr lang="en-US" altLang="ja-JP" sz="2200" b="1" dirty="0" smtClean="0">
                <a:latin typeface="Calibri" pitchFamily="34" charset="0"/>
                <a:ea typeface="ＭＳ ゴシック" pitchFamily="49" charset="-128"/>
              </a:rPr>
              <a:t>Difficult to </a:t>
            </a:r>
            <a:r>
              <a:rPr lang="en-US" altLang="ja-JP" sz="2200" b="1" dirty="0" err="1" smtClean="0">
                <a:latin typeface="Calibri" pitchFamily="34" charset="0"/>
                <a:ea typeface="ＭＳ ゴシック" pitchFamily="49" charset="-128"/>
              </a:rPr>
              <a:t>excute</a:t>
            </a:r>
            <a:r>
              <a:rPr lang="en-US" altLang="ja-JP" sz="2200" b="1" dirty="0" smtClean="0">
                <a:latin typeface="Calibri" pitchFamily="34" charset="0"/>
                <a:ea typeface="ＭＳ ゴシック" pitchFamily="49" charset="-128"/>
              </a:rPr>
              <a:t> accurate SMT if guest molecules </a:t>
            </a:r>
            <a:r>
              <a:rPr lang="en-US" altLang="ja-JP" sz="2200" b="1" dirty="0" err="1" smtClean="0">
                <a:latin typeface="Calibri" pitchFamily="34" charset="0"/>
                <a:ea typeface="ＭＳ ゴシック" pitchFamily="49" charset="-128"/>
              </a:rPr>
              <a:t>spacially</a:t>
            </a:r>
            <a:r>
              <a:rPr lang="en-US" altLang="ja-JP" sz="2200" b="1" dirty="0" smtClean="0">
                <a:latin typeface="Calibri" pitchFamily="34" charset="0"/>
                <a:ea typeface="ＭＳ ゴシック" pitchFamily="49" charset="-128"/>
              </a:rPr>
              <a:t> overlap</a:t>
            </a:r>
            <a:endParaRPr kumimoji="1" lang="en-US" altLang="ja-JP" sz="2200" b="1" dirty="0" smtClean="0">
              <a:latin typeface="Calibri" pitchFamily="34" charset="0"/>
              <a:ea typeface="ＭＳ ゴシック" pitchFamily="49" charset="-128"/>
            </a:endParaRPr>
          </a:p>
        </p:txBody>
      </p:sp>
      <p:pic>
        <p:nvPicPr>
          <p:cNvPr id="255" name="Picture 25"/>
          <p:cNvPicPr>
            <a:picLocks noChangeAspect="1" noChangeArrowheads="1"/>
          </p:cNvPicPr>
          <p:nvPr/>
        </p:nvPicPr>
        <p:blipFill>
          <a:blip r:embed="rId4" cstate="print"/>
          <a:srcRect/>
          <a:stretch>
            <a:fillRect/>
          </a:stretch>
        </p:blipFill>
        <p:spPr bwMode="auto">
          <a:xfrm>
            <a:off x="5385048" y="2564904"/>
            <a:ext cx="2268000" cy="2268000"/>
          </a:xfrm>
          <a:prstGeom prst="rect">
            <a:avLst/>
          </a:prstGeom>
          <a:noFill/>
          <a:ln w="9525">
            <a:noFill/>
            <a:miter lim="800000"/>
            <a:headEnd/>
            <a:tailEnd/>
          </a:ln>
        </p:spPr>
      </p:pic>
      <p:pic>
        <p:nvPicPr>
          <p:cNvPr id="256" name="Picture 4"/>
          <p:cNvPicPr>
            <a:picLocks noChangeAspect="1" noChangeArrowheads="1"/>
          </p:cNvPicPr>
          <p:nvPr/>
        </p:nvPicPr>
        <p:blipFill>
          <a:blip r:embed="rId5" cstate="print"/>
          <a:srcRect/>
          <a:stretch>
            <a:fillRect/>
          </a:stretch>
        </p:blipFill>
        <p:spPr bwMode="auto">
          <a:xfrm>
            <a:off x="1639962" y="2421806"/>
            <a:ext cx="2520950" cy="2519362"/>
          </a:xfrm>
          <a:prstGeom prst="rect">
            <a:avLst/>
          </a:prstGeom>
          <a:noFill/>
          <a:ln w="9525">
            <a:noFill/>
            <a:miter lim="800000"/>
            <a:headEnd/>
            <a:tailEnd/>
          </a:ln>
        </p:spPr>
      </p:pic>
      <p:pic>
        <p:nvPicPr>
          <p:cNvPr id="262" name="Picture 25"/>
          <p:cNvPicPr>
            <a:picLocks noChangeAspect="1" noChangeArrowheads="1"/>
          </p:cNvPicPr>
          <p:nvPr/>
        </p:nvPicPr>
        <p:blipFill>
          <a:blip r:embed="rId6" cstate="print"/>
          <a:srcRect/>
          <a:stretch>
            <a:fillRect/>
          </a:stretch>
        </p:blipFill>
        <p:spPr bwMode="auto">
          <a:xfrm>
            <a:off x="5385048" y="2564904"/>
            <a:ext cx="2268000" cy="2268000"/>
          </a:xfrm>
          <a:prstGeom prst="rect">
            <a:avLst/>
          </a:prstGeom>
          <a:noFill/>
          <a:ln w="9525">
            <a:noFill/>
            <a:miter lim="800000"/>
            <a:headEnd/>
            <a:tailEnd/>
          </a:ln>
        </p:spPr>
      </p:pic>
      <p:sp>
        <p:nvSpPr>
          <p:cNvPr id="266" name="テキスト ボックス 17"/>
          <p:cNvSpPr txBox="1">
            <a:spLocks noChangeArrowheads="1"/>
          </p:cNvSpPr>
          <p:nvPr/>
        </p:nvSpPr>
        <p:spPr bwMode="auto">
          <a:xfrm>
            <a:off x="5601072" y="5013176"/>
            <a:ext cx="1601788" cy="400050"/>
          </a:xfrm>
          <a:prstGeom prst="rect">
            <a:avLst/>
          </a:prstGeom>
          <a:noFill/>
          <a:ln w="9525">
            <a:noFill/>
            <a:miter lim="800000"/>
            <a:headEnd/>
            <a:tailEnd/>
          </a:ln>
        </p:spPr>
        <p:txBody>
          <a:bodyPr wrap="none" anchor="ctr">
            <a:spAutoFit/>
          </a:bodyPr>
          <a:lstStyle/>
          <a:p>
            <a:r>
              <a:rPr lang="en-US" altLang="ja-JP" sz="2000" b="1" dirty="0">
                <a:solidFill>
                  <a:srgbClr val="1C1C1C"/>
                </a:solidFill>
              </a:rPr>
              <a:t>Difficult to fit</a:t>
            </a:r>
            <a:endParaRPr lang="ja-JP" altLang="en-US" sz="2000" b="1" dirty="0">
              <a:solidFill>
                <a:srgbClr val="1C1C1C"/>
              </a:solidFill>
            </a:endParaRPr>
          </a:p>
        </p:txBody>
      </p:sp>
      <p:grpSp>
        <p:nvGrpSpPr>
          <p:cNvPr id="274" name="グループ化 273"/>
          <p:cNvGrpSpPr/>
          <p:nvPr/>
        </p:nvGrpSpPr>
        <p:grpSpPr>
          <a:xfrm>
            <a:off x="2254324" y="2564904"/>
            <a:ext cx="3164614" cy="2232248"/>
            <a:chOff x="2254324" y="2564904"/>
            <a:chExt cx="3164614" cy="2232248"/>
          </a:xfrm>
        </p:grpSpPr>
        <p:sp>
          <p:nvSpPr>
            <p:cNvPr id="265" name="正方形/長方形 264"/>
            <p:cNvSpPr>
              <a:spLocks noChangeAspect="1"/>
            </p:cNvSpPr>
            <p:nvPr/>
          </p:nvSpPr>
          <p:spPr bwMode="auto">
            <a:xfrm>
              <a:off x="2254324" y="4155356"/>
              <a:ext cx="215900" cy="21748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cxnSp>
          <p:nvCxnSpPr>
            <p:cNvPr id="268" name="直線コネクタ 267"/>
            <p:cNvCxnSpPr/>
            <p:nvPr/>
          </p:nvCxnSpPr>
          <p:spPr>
            <a:xfrm flipV="1">
              <a:off x="2466938" y="2564904"/>
              <a:ext cx="2952000" cy="1584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0" name="直線コネクタ 269"/>
            <p:cNvCxnSpPr/>
            <p:nvPr/>
          </p:nvCxnSpPr>
          <p:spPr>
            <a:xfrm>
              <a:off x="2470224" y="4385092"/>
              <a:ext cx="2914824" cy="41206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ransition advTm="4159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strips(downLeft)">
                                      <p:cBhvr>
                                        <p:cTn id="7" dur="500"/>
                                        <p:tgtEl>
                                          <p:spTgt spid="27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55"/>
                                        </p:tgtEl>
                                        <p:attrNameLst>
                                          <p:attrName>style.visibility</p:attrName>
                                        </p:attrNameLst>
                                      </p:cBhvr>
                                      <p:to>
                                        <p:strVal val="visible"/>
                                      </p:to>
                                    </p:set>
                                    <p:animEffect transition="in" filter="dissolve">
                                      <p:cBhvr>
                                        <p:cTn id="15" dur="500"/>
                                        <p:tgtEl>
                                          <p:spTgt spid="255"/>
                                        </p:tgtEl>
                                      </p:cBhvr>
                                    </p:animEffect>
                                  </p:childTnLst>
                                </p:cTn>
                              </p:par>
                              <p:par>
                                <p:cTn id="16" presetID="9" presetClass="exit" presetSubtype="0" fill="hold" nodeType="withEffect">
                                  <p:stCondLst>
                                    <p:cond delay="400"/>
                                  </p:stCondLst>
                                  <p:childTnLst>
                                    <p:animEffect transition="out" filter="dissolve">
                                      <p:cBhvr>
                                        <p:cTn id="17" dur="500"/>
                                        <p:tgtEl>
                                          <p:spTgt spid="262"/>
                                        </p:tgtEl>
                                      </p:cBhvr>
                                    </p:animEffect>
                                    <p:set>
                                      <p:cBhvr>
                                        <p:cTn id="18" dur="1" fill="hold">
                                          <p:stCondLst>
                                            <p:cond delay="499"/>
                                          </p:stCondLst>
                                        </p:cTn>
                                        <p:tgtEl>
                                          <p:spTgt spid="262"/>
                                        </p:tgtEl>
                                        <p:attrNameLst>
                                          <p:attrName>style.visibility</p:attrName>
                                        </p:attrNameLst>
                                      </p:cBhvr>
                                      <p:to>
                                        <p:strVal val="hidden"/>
                                      </p:to>
                                    </p:set>
                                  </p:childTnLst>
                                </p:cTn>
                              </p:par>
                            </p:childTnLst>
                          </p:cTn>
                        </p:par>
                        <p:par>
                          <p:cTn id="19" fill="hold">
                            <p:stCondLst>
                              <p:cond delay="900"/>
                            </p:stCondLst>
                            <p:childTnLst>
                              <p:par>
                                <p:cTn id="20" presetID="1" presetClass="entr" presetSubtype="0" fill="hold" grpId="0" nodeType="afterEffect">
                                  <p:stCondLst>
                                    <p:cond delay="300"/>
                                  </p:stCondLst>
                                  <p:childTnLst>
                                    <p:set>
                                      <p:cBhvr>
                                        <p:cTn id="21" dur="1" fill="hold">
                                          <p:stCondLst>
                                            <p:cond delay="0"/>
                                          </p:stCondLst>
                                        </p:cTn>
                                        <p:tgtEl>
                                          <p:spTgt spid="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a:solidFill>
            <a:schemeClr val="bg2"/>
          </a:solidFill>
        </p:spPr>
        <p:txBody>
          <a:bodyPr>
            <a:noAutofit/>
          </a:bodyPr>
          <a:lstStyle/>
          <a:p>
            <a:r>
              <a:rPr kumimoji="1" lang="en-US" altLang="ja-JP" sz="3200" dirty="0" smtClean="0">
                <a:ea typeface="ＭＳ ゴシック" pitchFamily="49" charset="-128"/>
              </a:rPr>
              <a:t>Disadvantage of SMT</a:t>
            </a:r>
            <a:endParaRPr kumimoji="1" lang="ja-JP" altLang="en-US" sz="3200" dirty="0">
              <a:ea typeface="ＭＳ ゴシック" pitchFamily="49" charset="-128"/>
            </a:endParaRPr>
          </a:p>
        </p:txBody>
      </p:sp>
      <p:sp>
        <p:nvSpPr>
          <p:cNvPr id="2" name="スライド番号プレースホルダ 1"/>
          <p:cNvSpPr>
            <a:spLocks noGrp="1"/>
          </p:cNvSpPr>
          <p:nvPr>
            <p:ph type="sldNum" sz="quarter" idx="12"/>
          </p:nvPr>
        </p:nvSpPr>
        <p:spPr/>
        <p:txBody>
          <a:bodyPr>
            <a:normAutofit/>
          </a:bodyPr>
          <a:lstStyle/>
          <a:p>
            <a:fld id="{23544A1C-E5D1-4EA8-9ACF-9EECF7CCBF6A}" type="slidenum">
              <a:rPr lang="ja-JP" altLang="en-US" smtClean="0"/>
              <a:pPr/>
              <a:t>12</a:t>
            </a:fld>
            <a:endParaRPr lang="ja-JP" altLang="en-US" dirty="0"/>
          </a:p>
        </p:txBody>
      </p:sp>
      <p:sp>
        <p:nvSpPr>
          <p:cNvPr id="6" name="テキスト ボックス 5"/>
          <p:cNvSpPr txBox="1"/>
          <p:nvPr/>
        </p:nvSpPr>
        <p:spPr>
          <a:xfrm>
            <a:off x="704528" y="981889"/>
            <a:ext cx="8086701" cy="430887"/>
          </a:xfrm>
          <a:prstGeom prst="rect">
            <a:avLst/>
          </a:prstGeom>
          <a:noFill/>
        </p:spPr>
        <p:txBody>
          <a:bodyPr wrap="none" rtlCol="0">
            <a:spAutoFit/>
          </a:bodyPr>
          <a:lstStyle/>
          <a:p>
            <a:r>
              <a:rPr lang="en-US" altLang="ja-JP" sz="2200" b="1" dirty="0" smtClean="0">
                <a:latin typeface="Calibri" pitchFamily="34" charset="0"/>
                <a:ea typeface="ＭＳ ゴシック" pitchFamily="49" charset="-128"/>
              </a:rPr>
              <a:t>Difficult to </a:t>
            </a:r>
            <a:r>
              <a:rPr lang="en-US" altLang="ja-JP" sz="2200" b="1" dirty="0" err="1" smtClean="0">
                <a:latin typeface="Calibri" pitchFamily="34" charset="0"/>
                <a:ea typeface="ＭＳ ゴシック" pitchFamily="49" charset="-128"/>
              </a:rPr>
              <a:t>excute</a:t>
            </a:r>
            <a:r>
              <a:rPr lang="en-US" altLang="ja-JP" sz="2200" b="1" dirty="0" smtClean="0">
                <a:latin typeface="Calibri" pitchFamily="34" charset="0"/>
                <a:ea typeface="ＭＳ ゴシック" pitchFamily="49" charset="-128"/>
              </a:rPr>
              <a:t> accurate SMT if guest molecules </a:t>
            </a:r>
            <a:r>
              <a:rPr lang="en-US" altLang="ja-JP" sz="2200" b="1" dirty="0" err="1" smtClean="0">
                <a:latin typeface="Calibri" pitchFamily="34" charset="0"/>
                <a:ea typeface="ＭＳ ゴシック" pitchFamily="49" charset="-128"/>
              </a:rPr>
              <a:t>spacially</a:t>
            </a:r>
            <a:r>
              <a:rPr lang="en-US" altLang="ja-JP" sz="2200" b="1" dirty="0" smtClean="0">
                <a:latin typeface="Calibri" pitchFamily="34" charset="0"/>
                <a:ea typeface="ＭＳ ゴシック" pitchFamily="49" charset="-128"/>
              </a:rPr>
              <a:t> overlap</a:t>
            </a:r>
            <a:endParaRPr kumimoji="1" lang="en-US" altLang="ja-JP" sz="2200" b="1" dirty="0" smtClean="0">
              <a:latin typeface="Calibri" pitchFamily="34" charset="0"/>
              <a:ea typeface="ＭＳ ゴシック" pitchFamily="49" charset="-128"/>
            </a:endParaRPr>
          </a:p>
        </p:txBody>
      </p:sp>
      <p:grpSp>
        <p:nvGrpSpPr>
          <p:cNvPr id="3" name="図形グループ 457"/>
          <p:cNvGrpSpPr>
            <a:grpSpLocks/>
          </p:cNvGrpSpPr>
          <p:nvPr/>
        </p:nvGrpSpPr>
        <p:grpSpPr bwMode="auto">
          <a:xfrm>
            <a:off x="736600" y="4169296"/>
            <a:ext cx="9093200" cy="1447800"/>
            <a:chOff x="736600" y="4876800"/>
            <a:chExt cx="9093200" cy="1447799"/>
          </a:xfrm>
        </p:grpSpPr>
        <p:sp>
          <p:nvSpPr>
            <p:cNvPr id="9" name="曲折矢印 456"/>
            <p:cNvSpPr>
              <a:spLocks noChangeArrowheads="1"/>
            </p:cNvSpPr>
            <p:nvPr/>
          </p:nvSpPr>
          <p:spPr bwMode="auto">
            <a:xfrm rot="-5400000">
              <a:off x="965200" y="5486399"/>
              <a:ext cx="533400" cy="990600"/>
            </a:xfrm>
            <a:custGeom>
              <a:avLst/>
              <a:gdLst>
                <a:gd name="T0" fmla="*/ 374649 w 533400"/>
                <a:gd name="T1" fmla="*/ 0 h 990600"/>
                <a:gd name="T2" fmla="*/ 374649 w 533400"/>
                <a:gd name="T3" fmla="*/ 482599 h 990600"/>
                <a:gd name="T4" fmla="*/ 120012 w 533400"/>
                <a:gd name="T5" fmla="*/ 990600 h 990600"/>
                <a:gd name="T6" fmla="*/ 533400 w 533400"/>
                <a:gd name="T7" fmla="*/ 241299 h 990600"/>
                <a:gd name="T8" fmla="*/ 0 60000 65536"/>
                <a:gd name="T9" fmla="*/ 0 60000 65536"/>
                <a:gd name="T10" fmla="*/ 0 60000 65536"/>
                <a:gd name="T11" fmla="*/ 0 60000 65536"/>
                <a:gd name="T12" fmla="*/ 0 w 533400"/>
                <a:gd name="T13" fmla="*/ 0 h 990600"/>
                <a:gd name="T14" fmla="*/ 533400 w 533400"/>
                <a:gd name="T15" fmla="*/ 990600 h 990600"/>
              </a:gdLst>
              <a:ahLst/>
              <a:cxnLst>
                <a:cxn ang="T8">
                  <a:pos x="T0" y="T1"/>
                </a:cxn>
                <a:cxn ang="T9">
                  <a:pos x="T2" y="T3"/>
                </a:cxn>
                <a:cxn ang="T10">
                  <a:pos x="T4" y="T5"/>
                </a:cxn>
                <a:cxn ang="T11">
                  <a:pos x="T6" y="T7"/>
                </a:cxn>
              </a:cxnLst>
              <a:rect l="T12" t="T13" r="T14" b="T15"/>
              <a:pathLst>
                <a:path w="533400" h="990600">
                  <a:moveTo>
                    <a:pt x="0" y="990600"/>
                  </a:moveTo>
                  <a:lnTo>
                    <a:pt x="0" y="354650"/>
                  </a:lnTo>
                  <a:cubicBezTo>
                    <a:pt x="0" y="225767"/>
                    <a:pt x="104480" y="121287"/>
                    <a:pt x="233362" y="121287"/>
                  </a:cubicBezTo>
                  <a:lnTo>
                    <a:pt x="374649" y="121287"/>
                  </a:lnTo>
                  <a:lnTo>
                    <a:pt x="374649" y="0"/>
                  </a:lnTo>
                  <a:lnTo>
                    <a:pt x="533400" y="241299"/>
                  </a:lnTo>
                  <a:lnTo>
                    <a:pt x="374649" y="482599"/>
                  </a:lnTo>
                  <a:lnTo>
                    <a:pt x="374649" y="361312"/>
                  </a:lnTo>
                  <a:lnTo>
                    <a:pt x="240025" y="361312"/>
                  </a:lnTo>
                  <a:lnTo>
                    <a:pt x="240025" y="990600"/>
                  </a:lnTo>
                  <a:lnTo>
                    <a:pt x="0" y="990600"/>
                  </a:lnTo>
                  <a:close/>
                </a:path>
              </a:pathLst>
            </a:cu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defRPr/>
              </a:pPr>
              <a:endParaRPr lang="ja-JP" altLang="en-US">
                <a:cs typeface="ＭＳ Ｐゴシック" charset="-128"/>
              </a:endParaRPr>
            </a:p>
          </p:txBody>
        </p:sp>
        <p:sp>
          <p:nvSpPr>
            <p:cNvPr id="11" name="曲折矢印 455"/>
            <p:cNvSpPr>
              <a:spLocks noChangeArrowheads="1"/>
            </p:cNvSpPr>
            <p:nvPr/>
          </p:nvSpPr>
          <p:spPr bwMode="auto">
            <a:xfrm rot="10800000">
              <a:off x="1752600" y="5676899"/>
              <a:ext cx="8001000" cy="647700"/>
            </a:xfrm>
            <a:custGeom>
              <a:avLst/>
              <a:gdLst>
                <a:gd name="T0" fmla="*/ 7788276 w 8001000"/>
                <a:gd name="T1" fmla="*/ 0 h 647700"/>
                <a:gd name="T2" fmla="*/ 7788276 w 8001000"/>
                <a:gd name="T3" fmla="*/ 400045 h 647700"/>
                <a:gd name="T4" fmla="*/ 110805 w 8001000"/>
                <a:gd name="T5" fmla="*/ 647700 h 647700"/>
                <a:gd name="T6" fmla="*/ 8001000 w 8001000"/>
                <a:gd name="T7" fmla="*/ 200023 h 647700"/>
                <a:gd name="T8" fmla="*/ 0 60000 65536"/>
                <a:gd name="T9" fmla="*/ 0 60000 65536"/>
                <a:gd name="T10" fmla="*/ 0 60000 65536"/>
                <a:gd name="T11" fmla="*/ 0 60000 65536"/>
                <a:gd name="T12" fmla="*/ 0 w 8001000"/>
                <a:gd name="T13" fmla="*/ 0 h 647700"/>
                <a:gd name="T14" fmla="*/ 8001000 w 8001000"/>
                <a:gd name="T15" fmla="*/ 647700 h 647700"/>
              </a:gdLst>
              <a:ahLst/>
              <a:cxnLst>
                <a:cxn ang="T8">
                  <a:pos x="T0" y="T1"/>
                </a:cxn>
                <a:cxn ang="T9">
                  <a:pos x="T2" y="T3"/>
                </a:cxn>
                <a:cxn ang="T10">
                  <a:pos x="T4" y="T5"/>
                </a:cxn>
                <a:cxn ang="T11">
                  <a:pos x="T6" y="T7"/>
                </a:cxn>
              </a:cxnLst>
              <a:rect l="T12" t="T13" r="T14" b="T15"/>
              <a:pathLst>
                <a:path w="8001000" h="647700">
                  <a:moveTo>
                    <a:pt x="0" y="647700"/>
                  </a:moveTo>
                  <a:lnTo>
                    <a:pt x="0" y="372586"/>
                  </a:lnTo>
                  <a:cubicBezTo>
                    <a:pt x="0" y="216085"/>
                    <a:pt x="126868" y="89217"/>
                    <a:pt x="283368" y="89217"/>
                  </a:cubicBezTo>
                  <a:lnTo>
                    <a:pt x="7788276" y="89217"/>
                  </a:lnTo>
                  <a:lnTo>
                    <a:pt x="7788276" y="0"/>
                  </a:lnTo>
                  <a:lnTo>
                    <a:pt x="8001000" y="200023"/>
                  </a:lnTo>
                  <a:lnTo>
                    <a:pt x="7788276" y="400045"/>
                  </a:lnTo>
                  <a:lnTo>
                    <a:pt x="7788276" y="310828"/>
                  </a:lnTo>
                  <a:lnTo>
                    <a:pt x="283369" y="310828"/>
                  </a:lnTo>
                  <a:lnTo>
                    <a:pt x="283368" y="310828"/>
                  </a:lnTo>
                  <a:cubicBezTo>
                    <a:pt x="249260" y="310828"/>
                    <a:pt x="221611" y="338477"/>
                    <a:pt x="221611" y="372585"/>
                  </a:cubicBezTo>
                  <a:lnTo>
                    <a:pt x="221611" y="647700"/>
                  </a:lnTo>
                  <a:lnTo>
                    <a:pt x="0" y="647700"/>
                  </a:lnTo>
                  <a:close/>
                </a:path>
              </a:pathLst>
            </a:cu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defRPr/>
              </a:pPr>
              <a:endParaRPr lang="ja-JP" altLang="en-US">
                <a:cs typeface="ＭＳ Ｐゴシック" charset="-128"/>
              </a:endParaRPr>
            </a:p>
          </p:txBody>
        </p:sp>
        <p:sp>
          <p:nvSpPr>
            <p:cNvPr id="12" name="曲折矢印 454"/>
            <p:cNvSpPr>
              <a:spLocks noChangeArrowheads="1"/>
            </p:cNvSpPr>
            <p:nvPr/>
          </p:nvSpPr>
          <p:spPr bwMode="auto">
            <a:xfrm rot="5400000">
              <a:off x="9029700" y="4838700"/>
              <a:ext cx="761999" cy="838200"/>
            </a:xfrm>
            <a:custGeom>
              <a:avLst/>
              <a:gdLst>
                <a:gd name="T0" fmla="*/ 571498 w 762000"/>
                <a:gd name="T1" fmla="*/ 0 h 838200"/>
                <a:gd name="T2" fmla="*/ 571498 w 762000"/>
                <a:gd name="T3" fmla="*/ 381000 h 838200"/>
                <a:gd name="T4" fmla="*/ 107949 w 762000"/>
                <a:gd name="T5" fmla="*/ 838200 h 838200"/>
                <a:gd name="T6" fmla="*/ 761998 w 762000"/>
                <a:gd name="T7" fmla="*/ 190500 h 838200"/>
                <a:gd name="T8" fmla="*/ 0 60000 65536"/>
                <a:gd name="T9" fmla="*/ 0 60000 65536"/>
                <a:gd name="T10" fmla="*/ 0 60000 65536"/>
                <a:gd name="T11" fmla="*/ 0 60000 65536"/>
                <a:gd name="T12" fmla="*/ 0 w 762000"/>
                <a:gd name="T13" fmla="*/ 0 h 838200"/>
                <a:gd name="T14" fmla="*/ 762000 w 762000"/>
                <a:gd name="T15" fmla="*/ 838200 h 838200"/>
              </a:gdLst>
              <a:ahLst/>
              <a:cxnLst>
                <a:cxn ang="T8">
                  <a:pos x="T0" y="T1"/>
                </a:cxn>
                <a:cxn ang="T9">
                  <a:pos x="T2" y="T3"/>
                </a:cxn>
                <a:cxn ang="T10">
                  <a:pos x="T4" y="T5"/>
                </a:cxn>
                <a:cxn ang="T11">
                  <a:pos x="T6" y="T7"/>
                </a:cxn>
              </a:cxnLst>
              <a:rect l="T12" t="T13" r="T14" b="T15"/>
              <a:pathLst>
                <a:path w="762000" h="838200">
                  <a:moveTo>
                    <a:pt x="0" y="838200"/>
                  </a:moveTo>
                  <a:lnTo>
                    <a:pt x="0" y="415926"/>
                  </a:lnTo>
                  <a:cubicBezTo>
                    <a:pt x="0" y="231808"/>
                    <a:pt x="149257" y="82551"/>
                    <a:pt x="333374" y="82551"/>
                  </a:cubicBezTo>
                  <a:lnTo>
                    <a:pt x="571500" y="82551"/>
                  </a:lnTo>
                  <a:lnTo>
                    <a:pt x="571500" y="0"/>
                  </a:lnTo>
                  <a:lnTo>
                    <a:pt x="762000" y="190500"/>
                  </a:lnTo>
                  <a:lnTo>
                    <a:pt x="571500" y="381000"/>
                  </a:lnTo>
                  <a:lnTo>
                    <a:pt x="571500" y="298449"/>
                  </a:lnTo>
                  <a:lnTo>
                    <a:pt x="333375" y="298449"/>
                  </a:lnTo>
                  <a:lnTo>
                    <a:pt x="333374" y="298449"/>
                  </a:lnTo>
                  <a:cubicBezTo>
                    <a:pt x="268493" y="298449"/>
                    <a:pt x="215897" y="351045"/>
                    <a:pt x="215897" y="415926"/>
                  </a:cubicBezTo>
                  <a:lnTo>
                    <a:pt x="215897" y="838200"/>
                  </a:lnTo>
                  <a:lnTo>
                    <a:pt x="0" y="838200"/>
                  </a:lnTo>
                  <a:close/>
                </a:path>
              </a:pathLst>
            </a:cu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defRPr/>
              </a:pPr>
              <a:endParaRPr lang="ja-JP" altLang="en-US">
                <a:cs typeface="ＭＳ Ｐゴシック" charset="-128"/>
              </a:endParaRPr>
            </a:p>
          </p:txBody>
        </p:sp>
      </p:grpSp>
      <p:grpSp>
        <p:nvGrpSpPr>
          <p:cNvPr id="4" name="図形グループ 302"/>
          <p:cNvGrpSpPr>
            <a:grpSpLocks/>
          </p:cNvGrpSpPr>
          <p:nvPr/>
        </p:nvGrpSpPr>
        <p:grpSpPr bwMode="auto">
          <a:xfrm>
            <a:off x="152400" y="3407296"/>
            <a:ext cx="1706563" cy="1585913"/>
            <a:chOff x="3742660" y="3733800"/>
            <a:chExt cx="1233488" cy="1146175"/>
          </a:xfrm>
        </p:grpSpPr>
        <p:sp>
          <p:nvSpPr>
            <p:cNvPr id="14" name="正方形/長方形 13"/>
            <p:cNvSpPr/>
            <p:nvPr/>
          </p:nvSpPr>
          <p:spPr bwMode="auto">
            <a:xfrm>
              <a:off x="3742660" y="3733800"/>
              <a:ext cx="1233488" cy="1146175"/>
            </a:xfrm>
            <a:prstGeom prst="rect">
              <a:avLst/>
            </a:prstGeom>
            <a:solidFill>
              <a:schemeClr val="tx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5" name="円/楕円 14"/>
            <p:cNvSpPr/>
            <p:nvPr/>
          </p:nvSpPr>
          <p:spPr bwMode="auto">
            <a:xfrm>
              <a:off x="4171799" y="3977032"/>
              <a:ext cx="107858" cy="99817"/>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6" name="円/楕円 15"/>
            <p:cNvSpPr/>
            <p:nvPr/>
          </p:nvSpPr>
          <p:spPr bwMode="auto">
            <a:xfrm>
              <a:off x="4611265" y="4258126"/>
              <a:ext cx="144576" cy="142268"/>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7" name="円/楕円 16"/>
            <p:cNvSpPr/>
            <p:nvPr/>
          </p:nvSpPr>
          <p:spPr bwMode="auto">
            <a:xfrm>
              <a:off x="4066235" y="4543809"/>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 name="円/楕円 17"/>
            <p:cNvSpPr/>
            <p:nvPr/>
          </p:nvSpPr>
          <p:spPr bwMode="auto">
            <a:xfrm>
              <a:off x="4323260" y="4129626"/>
              <a:ext cx="144576" cy="143415"/>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 name="円/楕円 18"/>
            <p:cNvSpPr/>
            <p:nvPr/>
          </p:nvSpPr>
          <p:spPr bwMode="auto">
            <a:xfrm>
              <a:off x="4309491" y="4307461"/>
              <a:ext cx="142281" cy="14341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 name="円/楕円 19"/>
            <p:cNvSpPr/>
            <p:nvPr/>
          </p:nvSpPr>
          <p:spPr bwMode="auto">
            <a:xfrm>
              <a:off x="3892974" y="3796903"/>
              <a:ext cx="144576" cy="14456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2" name="円/楕円 21"/>
            <p:cNvSpPr/>
            <p:nvPr/>
          </p:nvSpPr>
          <p:spPr bwMode="auto">
            <a:xfrm>
              <a:off x="4723713" y="4622975"/>
              <a:ext cx="143428"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3" name="円/楕円 22"/>
            <p:cNvSpPr/>
            <p:nvPr/>
          </p:nvSpPr>
          <p:spPr bwMode="auto">
            <a:xfrm>
              <a:off x="4704207" y="4032104"/>
              <a:ext cx="144576" cy="14341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4" name="円/楕円 23"/>
            <p:cNvSpPr/>
            <p:nvPr/>
          </p:nvSpPr>
          <p:spPr bwMode="auto">
            <a:xfrm>
              <a:off x="4455215" y="4705582"/>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5" name="円/楕円 24"/>
            <p:cNvSpPr/>
            <p:nvPr/>
          </p:nvSpPr>
          <p:spPr bwMode="auto">
            <a:xfrm>
              <a:off x="4097216" y="4334997"/>
              <a:ext cx="143428"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6" name="円/楕円 25"/>
            <p:cNvSpPr/>
            <p:nvPr/>
          </p:nvSpPr>
          <p:spPr bwMode="auto">
            <a:xfrm>
              <a:off x="3960672" y="4157162"/>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7" name="円/楕円 26"/>
            <p:cNvSpPr/>
            <p:nvPr/>
          </p:nvSpPr>
          <p:spPr bwMode="auto">
            <a:xfrm>
              <a:off x="4451772" y="3862300"/>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8" name="円/楕円 27"/>
            <p:cNvSpPr/>
            <p:nvPr/>
          </p:nvSpPr>
          <p:spPr bwMode="auto">
            <a:xfrm>
              <a:off x="4120165" y="3912782"/>
              <a:ext cx="144576" cy="14341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9" name="円/楕円 28"/>
            <p:cNvSpPr/>
            <p:nvPr/>
          </p:nvSpPr>
          <p:spPr bwMode="auto">
            <a:xfrm>
              <a:off x="3970999" y="3941466"/>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0" name="円/楕円 29"/>
            <p:cNvSpPr/>
            <p:nvPr/>
          </p:nvSpPr>
          <p:spPr bwMode="auto">
            <a:xfrm>
              <a:off x="4810918" y="3887541"/>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 name="円/楕円 30"/>
            <p:cNvSpPr/>
            <p:nvPr/>
          </p:nvSpPr>
          <p:spPr bwMode="auto">
            <a:xfrm>
              <a:off x="4549304" y="4076850"/>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 name="円/楕円 31"/>
            <p:cNvSpPr/>
            <p:nvPr/>
          </p:nvSpPr>
          <p:spPr bwMode="auto">
            <a:xfrm>
              <a:off x="4306049" y="4533484"/>
              <a:ext cx="143428"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3" name="円/楕円 32"/>
            <p:cNvSpPr/>
            <p:nvPr/>
          </p:nvSpPr>
          <p:spPr bwMode="auto">
            <a:xfrm>
              <a:off x="3857403" y="4445140"/>
              <a:ext cx="144576" cy="142268"/>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4" name="円/楕円 33"/>
            <p:cNvSpPr/>
            <p:nvPr/>
          </p:nvSpPr>
          <p:spPr bwMode="auto">
            <a:xfrm>
              <a:off x="4304901" y="3819850"/>
              <a:ext cx="144576" cy="142268"/>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5" name="円/楕円 34"/>
            <p:cNvSpPr/>
            <p:nvPr/>
          </p:nvSpPr>
          <p:spPr bwMode="auto">
            <a:xfrm>
              <a:off x="4504554" y="4489886"/>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6" name="円/楕円 35"/>
            <p:cNvSpPr/>
            <p:nvPr/>
          </p:nvSpPr>
          <p:spPr bwMode="auto">
            <a:xfrm>
              <a:off x="3929692" y="4673457"/>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7" name="円/楕円 36"/>
            <p:cNvSpPr/>
            <p:nvPr/>
          </p:nvSpPr>
          <p:spPr bwMode="auto">
            <a:xfrm>
              <a:off x="4346208" y="4675752"/>
              <a:ext cx="142281" cy="143415"/>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8" name="円/楕円 37"/>
            <p:cNvSpPr/>
            <p:nvPr/>
          </p:nvSpPr>
          <p:spPr bwMode="auto">
            <a:xfrm>
              <a:off x="4475868" y="4181256"/>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9" name="円/楕円 38"/>
            <p:cNvSpPr/>
            <p:nvPr/>
          </p:nvSpPr>
          <p:spPr bwMode="auto">
            <a:xfrm>
              <a:off x="4628476" y="4433666"/>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0" name="円/楕円 39"/>
            <p:cNvSpPr/>
            <p:nvPr/>
          </p:nvSpPr>
          <p:spPr bwMode="auto">
            <a:xfrm>
              <a:off x="4115575" y="4648216"/>
              <a:ext cx="143428"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1" name="円/楕円 40"/>
            <p:cNvSpPr/>
            <p:nvPr/>
          </p:nvSpPr>
          <p:spPr bwMode="auto">
            <a:xfrm>
              <a:off x="3804621" y="4032104"/>
              <a:ext cx="142281" cy="14341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2" name="円/楕円 41"/>
            <p:cNvSpPr/>
            <p:nvPr/>
          </p:nvSpPr>
          <p:spPr bwMode="auto">
            <a:xfrm>
              <a:off x="3866582" y="4184698"/>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3" name="円/楕円 42"/>
            <p:cNvSpPr/>
            <p:nvPr/>
          </p:nvSpPr>
          <p:spPr bwMode="auto">
            <a:xfrm>
              <a:off x="4024928" y="4462350"/>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4" name="円/楕円 43"/>
            <p:cNvSpPr/>
            <p:nvPr/>
          </p:nvSpPr>
          <p:spPr bwMode="auto">
            <a:xfrm>
              <a:off x="4359978" y="3887541"/>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5" name="円/楕円 44"/>
            <p:cNvSpPr/>
            <p:nvPr/>
          </p:nvSpPr>
          <p:spPr bwMode="auto">
            <a:xfrm>
              <a:off x="4579137" y="4533484"/>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6" name="円/楕円 45"/>
            <p:cNvSpPr/>
            <p:nvPr/>
          </p:nvSpPr>
          <p:spPr bwMode="auto">
            <a:xfrm>
              <a:off x="4739777" y="3803787"/>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7" name="円/楕円 46"/>
            <p:cNvSpPr/>
            <p:nvPr/>
          </p:nvSpPr>
          <p:spPr bwMode="auto">
            <a:xfrm>
              <a:off x="4739777" y="4688372"/>
              <a:ext cx="142281" cy="14341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8" name="円/楕円 47"/>
            <p:cNvSpPr/>
            <p:nvPr/>
          </p:nvSpPr>
          <p:spPr bwMode="auto">
            <a:xfrm>
              <a:off x="4044435" y="4221412"/>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9" name="円/楕円 48"/>
            <p:cNvSpPr/>
            <p:nvPr/>
          </p:nvSpPr>
          <p:spPr bwMode="auto">
            <a:xfrm>
              <a:off x="4217696" y="4113564"/>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0" name="円/楕円 49"/>
            <p:cNvSpPr/>
            <p:nvPr/>
          </p:nvSpPr>
          <p:spPr bwMode="auto">
            <a:xfrm>
              <a:off x="4252119" y="4710171"/>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1" name="円/楕円 50"/>
            <p:cNvSpPr/>
            <p:nvPr/>
          </p:nvSpPr>
          <p:spPr bwMode="auto">
            <a:xfrm>
              <a:off x="4359978" y="4399247"/>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2" name="円/楕円 51"/>
            <p:cNvSpPr/>
            <p:nvPr/>
          </p:nvSpPr>
          <p:spPr bwMode="auto">
            <a:xfrm>
              <a:off x="4773052" y="4270747"/>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3" name="円/楕円 52"/>
            <p:cNvSpPr/>
            <p:nvPr/>
          </p:nvSpPr>
          <p:spPr bwMode="auto">
            <a:xfrm>
              <a:off x="3821833" y="3948350"/>
              <a:ext cx="143428"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4" name="円/楕円 53"/>
            <p:cNvSpPr/>
            <p:nvPr/>
          </p:nvSpPr>
          <p:spPr bwMode="auto">
            <a:xfrm>
              <a:off x="4234908" y="3840501"/>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5" name="円/楕円 54"/>
            <p:cNvSpPr/>
            <p:nvPr/>
          </p:nvSpPr>
          <p:spPr bwMode="auto">
            <a:xfrm>
              <a:off x="4177536" y="4433666"/>
              <a:ext cx="143428"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6" name="円/楕円 55"/>
            <p:cNvSpPr/>
            <p:nvPr/>
          </p:nvSpPr>
          <p:spPr bwMode="auto">
            <a:xfrm>
              <a:off x="4693880" y="3932287"/>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7" name="円/楕円 56"/>
            <p:cNvSpPr/>
            <p:nvPr/>
          </p:nvSpPr>
          <p:spPr bwMode="auto">
            <a:xfrm>
              <a:off x="3895269" y="4343028"/>
              <a:ext cx="144576" cy="143415"/>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8" name="円/楕円 57"/>
            <p:cNvSpPr/>
            <p:nvPr/>
          </p:nvSpPr>
          <p:spPr bwMode="auto">
            <a:xfrm>
              <a:off x="3818390" y="4597734"/>
              <a:ext cx="144576" cy="142268"/>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grpSp>
        <p:nvGrpSpPr>
          <p:cNvPr id="5" name="図形グループ 159"/>
          <p:cNvGrpSpPr>
            <a:grpSpLocks/>
          </p:cNvGrpSpPr>
          <p:nvPr/>
        </p:nvGrpSpPr>
        <p:grpSpPr bwMode="auto">
          <a:xfrm>
            <a:off x="1122363" y="2492896"/>
            <a:ext cx="1490662" cy="1001713"/>
            <a:chOff x="1168157" y="3429000"/>
            <a:chExt cx="1491360" cy="1002265"/>
          </a:xfrm>
        </p:grpSpPr>
        <p:sp>
          <p:nvSpPr>
            <p:cNvPr id="60" name="稲妻 59"/>
            <p:cNvSpPr>
              <a:spLocks noChangeArrowheads="1"/>
            </p:cNvSpPr>
            <p:nvPr/>
          </p:nvSpPr>
          <p:spPr bwMode="auto">
            <a:xfrm flipH="1">
              <a:off x="1409570" y="3751441"/>
              <a:ext cx="1249947" cy="679824"/>
            </a:xfrm>
            <a:prstGeom prst="lightningBolt">
              <a:avLst/>
            </a:prstGeom>
            <a:solidFill>
              <a:srgbClr val="B3A2C7"/>
            </a:solidFill>
            <a:ln w="9525">
              <a:solidFill>
                <a:srgbClr val="CC66FF"/>
              </a:solidFill>
              <a:miter lim="800000"/>
              <a:headEnd/>
              <a:tailEnd/>
            </a:ln>
            <a:effectLst>
              <a:outerShdw blurRad="40000" dist="23000" dir="5400000" rotWithShape="0">
                <a:srgbClr val="808080">
                  <a:alpha val="34998"/>
                </a:srgbClr>
              </a:outerShdw>
            </a:effectLst>
          </p:spPr>
          <p:txBody>
            <a:bodyPr anchor="ctr"/>
            <a:lstStyle/>
            <a:p>
              <a:pPr algn="ctr" fontAlgn="auto">
                <a:spcBef>
                  <a:spcPts val="0"/>
                </a:spcBef>
                <a:spcAft>
                  <a:spcPts val="0"/>
                </a:spcAft>
                <a:defRPr/>
              </a:pPr>
              <a:endParaRPr lang="ja-JP" altLang="en-US">
                <a:solidFill>
                  <a:schemeClr val="lt1"/>
                </a:solidFill>
                <a:latin typeface="+mn-lt"/>
                <a:ea typeface="+mn-ea"/>
              </a:endParaRPr>
            </a:p>
          </p:txBody>
        </p:sp>
        <p:sp>
          <p:nvSpPr>
            <p:cNvPr id="61" name="テキスト ボックス 158"/>
            <p:cNvSpPr txBox="1">
              <a:spLocks noChangeArrowheads="1"/>
            </p:cNvSpPr>
            <p:nvPr/>
          </p:nvSpPr>
          <p:spPr bwMode="auto">
            <a:xfrm>
              <a:off x="1168157" y="3429000"/>
              <a:ext cx="813043"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Calibri" charset="0"/>
                  <a:ea typeface="ＭＳ Ｐゴシック" charset="-128"/>
                </a:defRPr>
              </a:lvl1pPr>
              <a:lvl2pPr marL="37931725" indent="-37474525">
                <a:defRPr kumimoji="1" sz="2400">
                  <a:solidFill>
                    <a:schemeClr val="tx1"/>
                  </a:solidFill>
                  <a:latin typeface="Calibri" charset="0"/>
                  <a:ea typeface="ＭＳ Ｐゴシック" charset="-128"/>
                </a:defRPr>
              </a:lvl2pPr>
              <a:lvl3pPr>
                <a:defRPr kumimoji="1" sz="2400">
                  <a:solidFill>
                    <a:schemeClr val="tx1"/>
                  </a:solidFill>
                  <a:latin typeface="Calibri" charset="0"/>
                  <a:ea typeface="ＭＳ Ｐゴシック" charset="-128"/>
                </a:defRPr>
              </a:lvl3pPr>
              <a:lvl4pPr>
                <a:defRPr kumimoji="1" sz="2400">
                  <a:solidFill>
                    <a:schemeClr val="tx1"/>
                  </a:solidFill>
                  <a:latin typeface="Calibri" charset="0"/>
                  <a:ea typeface="ＭＳ Ｐゴシック" charset="-128"/>
                </a:defRPr>
              </a:lvl4pPr>
              <a:lvl5pPr>
                <a:defRPr kumimoji="1" sz="2400">
                  <a:solidFill>
                    <a:schemeClr val="tx1"/>
                  </a:solidFill>
                  <a:latin typeface="Calibri" charset="0"/>
                  <a:ea typeface="ＭＳ Ｐゴシック" charset="-128"/>
                </a:defRPr>
              </a:lvl5pPr>
              <a:lvl6pPr marL="457200" fontAlgn="base">
                <a:spcBef>
                  <a:spcPct val="0"/>
                </a:spcBef>
                <a:spcAft>
                  <a:spcPct val="0"/>
                </a:spcAft>
                <a:defRPr kumimoji="1" sz="2400">
                  <a:solidFill>
                    <a:schemeClr val="tx1"/>
                  </a:solidFill>
                  <a:latin typeface="Calibri" charset="0"/>
                  <a:ea typeface="ＭＳ Ｐゴシック" charset="-128"/>
                </a:defRPr>
              </a:lvl6pPr>
              <a:lvl7pPr marL="914400" fontAlgn="base">
                <a:spcBef>
                  <a:spcPct val="0"/>
                </a:spcBef>
                <a:spcAft>
                  <a:spcPct val="0"/>
                </a:spcAft>
                <a:defRPr kumimoji="1" sz="2400">
                  <a:solidFill>
                    <a:schemeClr val="tx1"/>
                  </a:solidFill>
                  <a:latin typeface="Calibri" charset="0"/>
                  <a:ea typeface="ＭＳ Ｐゴシック" charset="-128"/>
                </a:defRPr>
              </a:lvl7pPr>
              <a:lvl8pPr marL="1371600" fontAlgn="base">
                <a:spcBef>
                  <a:spcPct val="0"/>
                </a:spcBef>
                <a:spcAft>
                  <a:spcPct val="0"/>
                </a:spcAft>
                <a:defRPr kumimoji="1" sz="2400">
                  <a:solidFill>
                    <a:schemeClr val="tx1"/>
                  </a:solidFill>
                  <a:latin typeface="Calibri" charset="0"/>
                  <a:ea typeface="ＭＳ Ｐゴシック" charset="-128"/>
                </a:defRPr>
              </a:lvl8pPr>
              <a:lvl9pPr marL="1828800" fontAlgn="base">
                <a:spcBef>
                  <a:spcPct val="0"/>
                </a:spcBef>
                <a:spcAft>
                  <a:spcPct val="0"/>
                </a:spcAft>
                <a:defRPr kumimoji="1" sz="2400">
                  <a:solidFill>
                    <a:schemeClr val="tx1"/>
                  </a:solidFill>
                  <a:latin typeface="Calibri" charset="0"/>
                  <a:ea typeface="ＭＳ Ｐゴシック" charset="-128"/>
                </a:defRPr>
              </a:lvl9pPr>
            </a:lstStyle>
            <a:p>
              <a:r>
                <a:rPr lang="en-US" altLang="ja-JP" sz="4000">
                  <a:solidFill>
                    <a:srgbClr val="CC66FF"/>
                  </a:solidFill>
                </a:rPr>
                <a:t>UV</a:t>
              </a:r>
              <a:endParaRPr lang="ja-JP" altLang="en-US" sz="4000">
                <a:solidFill>
                  <a:srgbClr val="CC66FF"/>
                </a:solidFill>
              </a:endParaRPr>
            </a:p>
          </p:txBody>
        </p:sp>
      </p:grpSp>
      <p:grpSp>
        <p:nvGrpSpPr>
          <p:cNvPr id="7" name="図形グループ 302"/>
          <p:cNvGrpSpPr>
            <a:grpSpLocks/>
          </p:cNvGrpSpPr>
          <p:nvPr/>
        </p:nvGrpSpPr>
        <p:grpSpPr bwMode="auto">
          <a:xfrm>
            <a:off x="1905000" y="3407296"/>
            <a:ext cx="1706563" cy="1585913"/>
            <a:chOff x="3742660" y="3733800"/>
            <a:chExt cx="1233488" cy="1146175"/>
          </a:xfrm>
        </p:grpSpPr>
        <p:sp>
          <p:nvSpPr>
            <p:cNvPr id="63" name="正方形/長方形 62"/>
            <p:cNvSpPr/>
            <p:nvPr/>
          </p:nvSpPr>
          <p:spPr bwMode="auto">
            <a:xfrm>
              <a:off x="3742660" y="3733800"/>
              <a:ext cx="1233488" cy="1146175"/>
            </a:xfrm>
            <a:prstGeom prst="rect">
              <a:avLst/>
            </a:prstGeom>
            <a:solidFill>
              <a:schemeClr val="tx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4" name="円/楕円 63"/>
            <p:cNvSpPr/>
            <p:nvPr/>
          </p:nvSpPr>
          <p:spPr bwMode="auto">
            <a:xfrm>
              <a:off x="4171799" y="3977032"/>
              <a:ext cx="107858" cy="99817"/>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5" name="円/楕円 64"/>
            <p:cNvSpPr/>
            <p:nvPr/>
          </p:nvSpPr>
          <p:spPr bwMode="auto">
            <a:xfrm>
              <a:off x="4611265" y="4258126"/>
              <a:ext cx="144576" cy="142268"/>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6" name="円/楕円 65"/>
            <p:cNvSpPr/>
            <p:nvPr/>
          </p:nvSpPr>
          <p:spPr bwMode="auto">
            <a:xfrm>
              <a:off x="4066235" y="4543809"/>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7" name="円/楕円 66"/>
            <p:cNvSpPr/>
            <p:nvPr/>
          </p:nvSpPr>
          <p:spPr bwMode="auto">
            <a:xfrm>
              <a:off x="4323260" y="4129626"/>
              <a:ext cx="144576" cy="143415"/>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8" name="円/楕円 67"/>
            <p:cNvSpPr/>
            <p:nvPr/>
          </p:nvSpPr>
          <p:spPr bwMode="auto">
            <a:xfrm>
              <a:off x="3892974" y="3796903"/>
              <a:ext cx="144576" cy="14456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9" name="円/楕円 68"/>
            <p:cNvSpPr/>
            <p:nvPr/>
          </p:nvSpPr>
          <p:spPr bwMode="auto">
            <a:xfrm>
              <a:off x="4723713" y="4622975"/>
              <a:ext cx="143428"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0" name="円/楕円 69"/>
            <p:cNvSpPr/>
            <p:nvPr/>
          </p:nvSpPr>
          <p:spPr bwMode="auto">
            <a:xfrm>
              <a:off x="4704207" y="4032104"/>
              <a:ext cx="144576" cy="14341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1" name="円/楕円 70"/>
            <p:cNvSpPr/>
            <p:nvPr/>
          </p:nvSpPr>
          <p:spPr bwMode="auto">
            <a:xfrm>
              <a:off x="4455215" y="4705582"/>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2" name="円/楕円 71"/>
            <p:cNvSpPr/>
            <p:nvPr/>
          </p:nvSpPr>
          <p:spPr bwMode="auto">
            <a:xfrm>
              <a:off x="3960672" y="4157162"/>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3" name="円/楕円 72"/>
            <p:cNvSpPr/>
            <p:nvPr/>
          </p:nvSpPr>
          <p:spPr bwMode="auto">
            <a:xfrm>
              <a:off x="4451772" y="3862300"/>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4" name="円/楕円 73"/>
            <p:cNvSpPr/>
            <p:nvPr/>
          </p:nvSpPr>
          <p:spPr bwMode="auto">
            <a:xfrm>
              <a:off x="4120165" y="3912782"/>
              <a:ext cx="144576" cy="14341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5" name="円/楕円 74"/>
            <p:cNvSpPr/>
            <p:nvPr/>
          </p:nvSpPr>
          <p:spPr bwMode="auto">
            <a:xfrm>
              <a:off x="3970999" y="3941466"/>
              <a:ext cx="144576" cy="1445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6" name="円/楕円 75"/>
            <p:cNvSpPr/>
            <p:nvPr/>
          </p:nvSpPr>
          <p:spPr bwMode="auto">
            <a:xfrm>
              <a:off x="4810918" y="3887541"/>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7" name="円/楕円 76"/>
            <p:cNvSpPr/>
            <p:nvPr/>
          </p:nvSpPr>
          <p:spPr bwMode="auto">
            <a:xfrm>
              <a:off x="4306049" y="4533484"/>
              <a:ext cx="143428"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8" name="円/楕円 77"/>
            <p:cNvSpPr/>
            <p:nvPr/>
          </p:nvSpPr>
          <p:spPr bwMode="auto">
            <a:xfrm>
              <a:off x="4304901" y="3819850"/>
              <a:ext cx="144576" cy="142268"/>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9" name="円/楕円 78"/>
            <p:cNvSpPr/>
            <p:nvPr/>
          </p:nvSpPr>
          <p:spPr bwMode="auto">
            <a:xfrm>
              <a:off x="3929692" y="4673457"/>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0" name="円/楕円 79"/>
            <p:cNvSpPr/>
            <p:nvPr/>
          </p:nvSpPr>
          <p:spPr bwMode="auto">
            <a:xfrm>
              <a:off x="4346208" y="4675752"/>
              <a:ext cx="142281" cy="143415"/>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1" name="円/楕円 80"/>
            <p:cNvSpPr/>
            <p:nvPr/>
          </p:nvSpPr>
          <p:spPr bwMode="auto">
            <a:xfrm>
              <a:off x="4475868" y="4181256"/>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2" name="円/楕円 81"/>
            <p:cNvSpPr/>
            <p:nvPr/>
          </p:nvSpPr>
          <p:spPr bwMode="auto">
            <a:xfrm>
              <a:off x="4628476" y="4433666"/>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3" name="円/楕円 82"/>
            <p:cNvSpPr/>
            <p:nvPr/>
          </p:nvSpPr>
          <p:spPr bwMode="auto">
            <a:xfrm>
              <a:off x="4115575" y="4648216"/>
              <a:ext cx="143428"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4" name="円/楕円 83"/>
            <p:cNvSpPr/>
            <p:nvPr/>
          </p:nvSpPr>
          <p:spPr bwMode="auto">
            <a:xfrm>
              <a:off x="3804621" y="4032104"/>
              <a:ext cx="142281" cy="14341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5" name="円/楕円 84"/>
            <p:cNvSpPr/>
            <p:nvPr/>
          </p:nvSpPr>
          <p:spPr bwMode="auto">
            <a:xfrm>
              <a:off x="3866582" y="4184698"/>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6" name="円/楕円 85"/>
            <p:cNvSpPr/>
            <p:nvPr/>
          </p:nvSpPr>
          <p:spPr bwMode="auto">
            <a:xfrm>
              <a:off x="4024928" y="4462350"/>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7" name="円/楕円 86"/>
            <p:cNvSpPr/>
            <p:nvPr/>
          </p:nvSpPr>
          <p:spPr bwMode="auto">
            <a:xfrm>
              <a:off x="4359978" y="3887541"/>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8" name="円/楕円 87"/>
            <p:cNvSpPr/>
            <p:nvPr/>
          </p:nvSpPr>
          <p:spPr bwMode="auto">
            <a:xfrm>
              <a:off x="4579137" y="4533484"/>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9" name="円/楕円 88"/>
            <p:cNvSpPr/>
            <p:nvPr/>
          </p:nvSpPr>
          <p:spPr bwMode="auto">
            <a:xfrm>
              <a:off x="4739777" y="3803787"/>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0" name="円/楕円 89"/>
            <p:cNvSpPr/>
            <p:nvPr/>
          </p:nvSpPr>
          <p:spPr bwMode="auto">
            <a:xfrm>
              <a:off x="4739777" y="4688372"/>
              <a:ext cx="142281" cy="14341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1" name="円/楕円 90"/>
            <p:cNvSpPr/>
            <p:nvPr/>
          </p:nvSpPr>
          <p:spPr bwMode="auto">
            <a:xfrm>
              <a:off x="4044435" y="4221412"/>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2" name="円/楕円 91"/>
            <p:cNvSpPr/>
            <p:nvPr/>
          </p:nvSpPr>
          <p:spPr bwMode="auto">
            <a:xfrm>
              <a:off x="4217696" y="4113564"/>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3" name="円/楕円 92"/>
            <p:cNvSpPr/>
            <p:nvPr/>
          </p:nvSpPr>
          <p:spPr bwMode="auto">
            <a:xfrm>
              <a:off x="4252119" y="4710171"/>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4" name="円/楕円 93"/>
            <p:cNvSpPr/>
            <p:nvPr/>
          </p:nvSpPr>
          <p:spPr bwMode="auto">
            <a:xfrm>
              <a:off x="4359978" y="4399247"/>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5" name="円/楕円 94"/>
            <p:cNvSpPr/>
            <p:nvPr/>
          </p:nvSpPr>
          <p:spPr bwMode="auto">
            <a:xfrm>
              <a:off x="4773052" y="4270747"/>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6" name="円/楕円 95"/>
            <p:cNvSpPr/>
            <p:nvPr/>
          </p:nvSpPr>
          <p:spPr bwMode="auto">
            <a:xfrm>
              <a:off x="3821833" y="3948350"/>
              <a:ext cx="143428"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7" name="円/楕円 96"/>
            <p:cNvSpPr/>
            <p:nvPr/>
          </p:nvSpPr>
          <p:spPr bwMode="auto">
            <a:xfrm>
              <a:off x="4234908" y="3840501"/>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8" name="円/楕円 97"/>
            <p:cNvSpPr/>
            <p:nvPr/>
          </p:nvSpPr>
          <p:spPr bwMode="auto">
            <a:xfrm>
              <a:off x="4177536" y="4433666"/>
              <a:ext cx="143428"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9" name="円/楕円 98"/>
            <p:cNvSpPr/>
            <p:nvPr/>
          </p:nvSpPr>
          <p:spPr bwMode="auto">
            <a:xfrm>
              <a:off x="4693880" y="3932287"/>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0" name="円/楕円 99"/>
            <p:cNvSpPr/>
            <p:nvPr/>
          </p:nvSpPr>
          <p:spPr bwMode="auto">
            <a:xfrm>
              <a:off x="3895269" y="4343028"/>
              <a:ext cx="144576" cy="143415"/>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1" name="円/楕円 100"/>
            <p:cNvSpPr/>
            <p:nvPr/>
          </p:nvSpPr>
          <p:spPr bwMode="auto">
            <a:xfrm>
              <a:off x="3818390" y="4597734"/>
              <a:ext cx="144576" cy="142268"/>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2" name="円/楕円 101"/>
            <p:cNvSpPr/>
            <p:nvPr/>
          </p:nvSpPr>
          <p:spPr bwMode="auto">
            <a:xfrm>
              <a:off x="3857403" y="4445140"/>
              <a:ext cx="144576" cy="14226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3" name="円/楕円 102"/>
            <p:cNvSpPr/>
            <p:nvPr/>
          </p:nvSpPr>
          <p:spPr bwMode="auto">
            <a:xfrm>
              <a:off x="4097216" y="4334997"/>
              <a:ext cx="143428" cy="14456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4" name="円/楕円 103"/>
            <p:cNvSpPr/>
            <p:nvPr/>
          </p:nvSpPr>
          <p:spPr bwMode="auto">
            <a:xfrm>
              <a:off x="4504554" y="4489886"/>
              <a:ext cx="144576" cy="1445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5" name="円/楕円 104"/>
            <p:cNvSpPr/>
            <p:nvPr/>
          </p:nvSpPr>
          <p:spPr bwMode="auto">
            <a:xfrm>
              <a:off x="4549304" y="4076850"/>
              <a:ext cx="144576" cy="1445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6" name="円/楕円 105"/>
            <p:cNvSpPr/>
            <p:nvPr/>
          </p:nvSpPr>
          <p:spPr bwMode="auto">
            <a:xfrm>
              <a:off x="4309491" y="4307461"/>
              <a:ext cx="142281" cy="14341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grpSp>
        <p:nvGrpSpPr>
          <p:cNvPr id="8" name="図形グループ 261"/>
          <p:cNvGrpSpPr>
            <a:grpSpLocks/>
          </p:cNvGrpSpPr>
          <p:nvPr/>
        </p:nvGrpSpPr>
        <p:grpSpPr bwMode="auto">
          <a:xfrm>
            <a:off x="3657600" y="3407296"/>
            <a:ext cx="1706563" cy="1585913"/>
            <a:chOff x="4372768" y="4412327"/>
            <a:chExt cx="1706804" cy="1585987"/>
          </a:xfrm>
        </p:grpSpPr>
        <p:grpSp>
          <p:nvGrpSpPr>
            <p:cNvPr id="13" name="図形グループ 302"/>
            <p:cNvGrpSpPr>
              <a:grpSpLocks/>
            </p:cNvGrpSpPr>
            <p:nvPr/>
          </p:nvGrpSpPr>
          <p:grpSpPr bwMode="auto">
            <a:xfrm>
              <a:off x="4372768" y="4412327"/>
              <a:ext cx="1706804" cy="1585987"/>
              <a:chOff x="3742660" y="3733800"/>
              <a:chExt cx="1233488" cy="1146175"/>
            </a:xfrm>
          </p:grpSpPr>
          <p:sp>
            <p:nvSpPr>
              <p:cNvPr id="118" name="正方形/長方形 117"/>
              <p:cNvSpPr/>
              <p:nvPr/>
            </p:nvSpPr>
            <p:spPr bwMode="auto">
              <a:xfrm>
                <a:off x="3742660" y="3733800"/>
                <a:ext cx="1233488" cy="1146175"/>
              </a:xfrm>
              <a:prstGeom prst="rect">
                <a:avLst/>
              </a:prstGeom>
              <a:solidFill>
                <a:schemeClr val="tx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9" name="円/楕円 118"/>
              <p:cNvSpPr/>
              <p:nvPr/>
            </p:nvSpPr>
            <p:spPr bwMode="auto">
              <a:xfrm>
                <a:off x="4633066" y="4710171"/>
                <a:ext cx="144576" cy="1445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109" name="フリーフォーム 108"/>
            <p:cNvSpPr>
              <a:spLocks noChangeArrowheads="1"/>
            </p:cNvSpPr>
            <p:nvPr/>
          </p:nvSpPr>
          <p:spPr bwMode="auto">
            <a:xfrm>
              <a:off x="4869726" y="4532983"/>
              <a:ext cx="571581" cy="228611"/>
            </a:xfrm>
            <a:custGeom>
              <a:avLst/>
              <a:gdLst>
                <a:gd name="T0" fmla="*/ 0 w 571500"/>
                <a:gd name="T1" fmla="*/ 190518 h 228600"/>
                <a:gd name="T2" fmla="*/ 215962 w 571500"/>
                <a:gd name="T3" fmla="*/ 38104 h 228600"/>
                <a:gd name="T4" fmla="*/ 101628 w 571500"/>
                <a:gd name="T5" fmla="*/ 12702 h 228600"/>
                <a:gd name="T6" fmla="*/ 215962 w 571500"/>
                <a:gd name="T7" fmla="*/ 228622 h 228600"/>
                <a:gd name="T8" fmla="*/ 393812 w 571500"/>
                <a:gd name="T9" fmla="*/ 12702 h 228600"/>
                <a:gd name="T10" fmla="*/ 571662 w 571500"/>
                <a:gd name="T11" fmla="*/ 0 h 228600"/>
                <a:gd name="T12" fmla="*/ 0 60000 65536"/>
                <a:gd name="T13" fmla="*/ 0 60000 65536"/>
                <a:gd name="T14" fmla="*/ 0 60000 65536"/>
                <a:gd name="T15" fmla="*/ 0 60000 65536"/>
                <a:gd name="T16" fmla="*/ 0 60000 65536"/>
                <a:gd name="T17" fmla="*/ 0 60000 65536"/>
                <a:gd name="T18" fmla="*/ 0 w 571500"/>
                <a:gd name="T19" fmla="*/ 0 h 228600"/>
                <a:gd name="T20" fmla="*/ 571500 w 571500"/>
                <a:gd name="T21" fmla="*/ 228600 h 228600"/>
              </a:gdLst>
              <a:ahLst/>
              <a:cxnLst>
                <a:cxn ang="T12">
                  <a:pos x="T0" y="T1"/>
                </a:cxn>
                <a:cxn ang="T13">
                  <a:pos x="T2" y="T3"/>
                </a:cxn>
                <a:cxn ang="T14">
                  <a:pos x="T4" y="T5"/>
                </a:cxn>
                <a:cxn ang="T15">
                  <a:pos x="T6" y="T7"/>
                </a:cxn>
                <a:cxn ang="T16">
                  <a:pos x="T8" y="T9"/>
                </a:cxn>
                <a:cxn ang="T17">
                  <a:pos x="T10" y="T11"/>
                </a:cxn>
              </a:cxnLst>
              <a:rect l="T18" t="T19" r="T20" b="T21"/>
              <a:pathLst>
                <a:path w="571500" h="228600">
                  <a:moveTo>
                    <a:pt x="0" y="190500"/>
                  </a:moveTo>
                  <a:lnTo>
                    <a:pt x="215900" y="38100"/>
                  </a:lnTo>
                  <a:lnTo>
                    <a:pt x="101600" y="12700"/>
                  </a:lnTo>
                  <a:lnTo>
                    <a:pt x="215900" y="228600"/>
                  </a:lnTo>
                  <a:lnTo>
                    <a:pt x="393700" y="12700"/>
                  </a:lnTo>
                  <a:lnTo>
                    <a:pt x="571500" y="0"/>
                  </a:lnTo>
                </a:path>
              </a:pathLst>
            </a:custGeom>
            <a:noFill/>
            <a:ln w="25400">
              <a:solidFill>
                <a:srgbClr val="CC66FF"/>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ja-JP" altLang="en-US">
                <a:cs typeface="ＭＳ Ｐゴシック" charset="-128"/>
              </a:endParaRPr>
            </a:p>
          </p:txBody>
        </p:sp>
        <p:sp>
          <p:nvSpPr>
            <p:cNvPr id="110" name="フリーフォーム 109"/>
            <p:cNvSpPr>
              <a:spLocks noChangeArrowheads="1"/>
            </p:cNvSpPr>
            <p:nvPr/>
          </p:nvSpPr>
          <p:spPr bwMode="auto">
            <a:xfrm>
              <a:off x="4723656" y="5322007"/>
              <a:ext cx="698599" cy="215910"/>
            </a:xfrm>
            <a:custGeom>
              <a:avLst/>
              <a:gdLst>
                <a:gd name="T0" fmla="*/ 698698 w 698500"/>
                <a:gd name="T1" fmla="*/ 215920 h 215900"/>
                <a:gd name="T2" fmla="*/ 597070 w 698500"/>
                <a:gd name="T3" fmla="*/ 38104 h 215900"/>
                <a:gd name="T4" fmla="*/ 431922 w 698500"/>
                <a:gd name="T5" fmla="*/ 88908 h 215900"/>
                <a:gd name="T6" fmla="*/ 342998 w 698500"/>
                <a:gd name="T7" fmla="*/ 0 h 215900"/>
                <a:gd name="T8" fmla="*/ 139740 w 698500"/>
                <a:gd name="T9" fmla="*/ 76208 h 215900"/>
                <a:gd name="T10" fmla="*/ 330294 w 698500"/>
                <a:gd name="T11" fmla="*/ 177816 h 215900"/>
                <a:gd name="T12" fmla="*/ 470034 w 698500"/>
                <a:gd name="T13" fmla="*/ 190518 h 215900"/>
                <a:gd name="T14" fmla="*/ 342998 w 698500"/>
                <a:gd name="T15" fmla="*/ 114310 h 215900"/>
                <a:gd name="T16" fmla="*/ 0 w 698500"/>
                <a:gd name="T17" fmla="*/ 165116 h 2159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8500"/>
                <a:gd name="T28" fmla="*/ 0 h 215900"/>
                <a:gd name="T29" fmla="*/ 698500 w 698500"/>
                <a:gd name="T30" fmla="*/ 215900 h 2159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8500" h="215900">
                  <a:moveTo>
                    <a:pt x="698500" y="215900"/>
                  </a:moveTo>
                  <a:lnTo>
                    <a:pt x="596900" y="38100"/>
                  </a:lnTo>
                  <a:lnTo>
                    <a:pt x="431800" y="88900"/>
                  </a:lnTo>
                  <a:lnTo>
                    <a:pt x="342900" y="0"/>
                  </a:lnTo>
                  <a:lnTo>
                    <a:pt x="139700" y="76200"/>
                  </a:lnTo>
                  <a:lnTo>
                    <a:pt x="330200" y="177800"/>
                  </a:lnTo>
                  <a:lnTo>
                    <a:pt x="469900" y="190500"/>
                  </a:lnTo>
                  <a:lnTo>
                    <a:pt x="342900" y="114300"/>
                  </a:lnTo>
                  <a:lnTo>
                    <a:pt x="0" y="165100"/>
                  </a:lnTo>
                </a:path>
              </a:pathLst>
            </a:custGeom>
            <a:noFill/>
            <a:ln w="25400">
              <a:solidFill>
                <a:srgbClr val="CC66FF"/>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ja-JP" altLang="en-US">
                <a:cs typeface="ＭＳ Ｐゴシック" charset="-128"/>
              </a:endParaRPr>
            </a:p>
          </p:txBody>
        </p:sp>
        <p:sp>
          <p:nvSpPr>
            <p:cNvPr id="111" name="フリーフォーム 110"/>
            <p:cNvSpPr>
              <a:spLocks noChangeArrowheads="1"/>
            </p:cNvSpPr>
            <p:nvPr/>
          </p:nvSpPr>
          <p:spPr bwMode="auto">
            <a:xfrm>
              <a:off x="5688992" y="4750481"/>
              <a:ext cx="190527" cy="177808"/>
            </a:xfrm>
            <a:custGeom>
              <a:avLst/>
              <a:gdLst>
                <a:gd name="T0" fmla="*/ 0 w 190500"/>
                <a:gd name="T1" fmla="*/ 177816 h 177800"/>
                <a:gd name="T2" fmla="*/ 190554 w 190500"/>
                <a:gd name="T3" fmla="*/ 50804 h 177800"/>
                <a:gd name="T4" fmla="*/ 88926 w 190500"/>
                <a:gd name="T5" fmla="*/ 25402 h 177800"/>
                <a:gd name="T6" fmla="*/ 177850 w 190500"/>
                <a:gd name="T7" fmla="*/ 127012 h 177800"/>
                <a:gd name="T8" fmla="*/ 25408 w 190500"/>
                <a:gd name="T9" fmla="*/ 101610 h 177800"/>
                <a:gd name="T10" fmla="*/ 38110 w 190500"/>
                <a:gd name="T11" fmla="*/ 0 h 177800"/>
                <a:gd name="T12" fmla="*/ 0 60000 65536"/>
                <a:gd name="T13" fmla="*/ 0 60000 65536"/>
                <a:gd name="T14" fmla="*/ 0 60000 65536"/>
                <a:gd name="T15" fmla="*/ 0 60000 65536"/>
                <a:gd name="T16" fmla="*/ 0 60000 65536"/>
                <a:gd name="T17" fmla="*/ 0 60000 65536"/>
                <a:gd name="T18" fmla="*/ 0 w 190500"/>
                <a:gd name="T19" fmla="*/ 0 h 177800"/>
                <a:gd name="T20" fmla="*/ 190500 w 190500"/>
                <a:gd name="T21" fmla="*/ 177800 h 177800"/>
              </a:gdLst>
              <a:ahLst/>
              <a:cxnLst>
                <a:cxn ang="T12">
                  <a:pos x="T0" y="T1"/>
                </a:cxn>
                <a:cxn ang="T13">
                  <a:pos x="T2" y="T3"/>
                </a:cxn>
                <a:cxn ang="T14">
                  <a:pos x="T4" y="T5"/>
                </a:cxn>
                <a:cxn ang="T15">
                  <a:pos x="T6" y="T7"/>
                </a:cxn>
                <a:cxn ang="T16">
                  <a:pos x="T8" y="T9"/>
                </a:cxn>
                <a:cxn ang="T17">
                  <a:pos x="T10" y="T11"/>
                </a:cxn>
              </a:cxnLst>
              <a:rect l="T18" t="T19" r="T20" b="T21"/>
              <a:pathLst>
                <a:path w="190500" h="177800">
                  <a:moveTo>
                    <a:pt x="0" y="177800"/>
                  </a:moveTo>
                  <a:lnTo>
                    <a:pt x="190500" y="50800"/>
                  </a:lnTo>
                  <a:lnTo>
                    <a:pt x="88900" y="25400"/>
                  </a:lnTo>
                  <a:lnTo>
                    <a:pt x="177800" y="127000"/>
                  </a:lnTo>
                  <a:lnTo>
                    <a:pt x="25400" y="101600"/>
                  </a:lnTo>
                  <a:lnTo>
                    <a:pt x="38100" y="0"/>
                  </a:lnTo>
                </a:path>
              </a:pathLst>
            </a:custGeom>
            <a:noFill/>
            <a:ln w="25400">
              <a:solidFill>
                <a:srgbClr val="CC66FF"/>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ja-JP" altLang="en-US">
                <a:cs typeface="ＭＳ Ｐゴシック" charset="-128"/>
              </a:endParaRPr>
            </a:p>
          </p:txBody>
        </p:sp>
        <p:sp>
          <p:nvSpPr>
            <p:cNvPr id="112" name="フリーフォーム 111"/>
            <p:cNvSpPr>
              <a:spLocks noChangeArrowheads="1"/>
            </p:cNvSpPr>
            <p:nvPr/>
          </p:nvSpPr>
          <p:spPr bwMode="auto">
            <a:xfrm>
              <a:off x="4876077" y="4953690"/>
              <a:ext cx="304843" cy="266712"/>
            </a:xfrm>
            <a:custGeom>
              <a:avLst/>
              <a:gdLst>
                <a:gd name="T0" fmla="*/ 0 w 304800"/>
                <a:gd name="T1" fmla="*/ 0 h 266700"/>
                <a:gd name="T2" fmla="*/ 0 w 304800"/>
                <a:gd name="T3" fmla="*/ 165114 h 266700"/>
                <a:gd name="T4" fmla="*/ 139740 w 304800"/>
                <a:gd name="T5" fmla="*/ 139712 h 266700"/>
                <a:gd name="T6" fmla="*/ 139740 w 304800"/>
                <a:gd name="T7" fmla="*/ 139712 h 266700"/>
                <a:gd name="T8" fmla="*/ 254072 w 304800"/>
                <a:gd name="T9" fmla="*/ 101610 h 266700"/>
                <a:gd name="T10" fmla="*/ 177850 w 304800"/>
                <a:gd name="T11" fmla="*/ 63506 h 266700"/>
                <a:gd name="T12" fmla="*/ 304886 w 304800"/>
                <a:gd name="T13" fmla="*/ 266724 h 266700"/>
                <a:gd name="T14" fmla="*/ 0 60000 65536"/>
                <a:gd name="T15" fmla="*/ 0 60000 65536"/>
                <a:gd name="T16" fmla="*/ 0 60000 65536"/>
                <a:gd name="T17" fmla="*/ 0 60000 65536"/>
                <a:gd name="T18" fmla="*/ 0 60000 65536"/>
                <a:gd name="T19" fmla="*/ 0 60000 65536"/>
                <a:gd name="T20" fmla="*/ 0 60000 65536"/>
                <a:gd name="T21" fmla="*/ 0 w 304800"/>
                <a:gd name="T22" fmla="*/ 0 h 266700"/>
                <a:gd name="T23" fmla="*/ 304800 w 304800"/>
                <a:gd name="T24" fmla="*/ 266700 h 266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4800" h="266700">
                  <a:moveTo>
                    <a:pt x="0" y="0"/>
                  </a:moveTo>
                  <a:lnTo>
                    <a:pt x="0" y="165100"/>
                  </a:lnTo>
                  <a:lnTo>
                    <a:pt x="139700" y="139700"/>
                  </a:lnTo>
                  <a:lnTo>
                    <a:pt x="254000" y="101600"/>
                  </a:lnTo>
                  <a:lnTo>
                    <a:pt x="177800" y="63500"/>
                  </a:lnTo>
                  <a:lnTo>
                    <a:pt x="304800" y="266700"/>
                  </a:lnTo>
                </a:path>
              </a:pathLst>
            </a:custGeom>
            <a:noFill/>
            <a:ln w="25400">
              <a:solidFill>
                <a:srgbClr val="CC66FF"/>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ja-JP" altLang="en-US">
                <a:cs typeface="ＭＳ Ｐゴシック" charset="-128"/>
              </a:endParaRPr>
            </a:p>
          </p:txBody>
        </p:sp>
        <p:sp>
          <p:nvSpPr>
            <p:cNvPr id="113" name="フリーフォーム 112"/>
            <p:cNvSpPr>
              <a:spLocks noChangeArrowheads="1"/>
            </p:cNvSpPr>
            <p:nvPr/>
          </p:nvSpPr>
          <p:spPr bwMode="auto">
            <a:xfrm>
              <a:off x="5574676" y="5652223"/>
              <a:ext cx="127018" cy="139707"/>
            </a:xfrm>
            <a:custGeom>
              <a:avLst/>
              <a:gdLst>
                <a:gd name="T0" fmla="*/ 38110 w 127000"/>
                <a:gd name="T1" fmla="*/ 0 h 139700"/>
                <a:gd name="T2" fmla="*/ 38110 w 127000"/>
                <a:gd name="T3" fmla="*/ 0 h 139700"/>
                <a:gd name="T4" fmla="*/ 76222 w 127000"/>
                <a:gd name="T5" fmla="*/ 76208 h 139700"/>
                <a:gd name="T6" fmla="*/ 76222 w 127000"/>
                <a:gd name="T7" fmla="*/ 76208 h 139700"/>
                <a:gd name="T8" fmla="*/ 0 w 127000"/>
                <a:gd name="T9" fmla="*/ 50806 h 139700"/>
                <a:gd name="T10" fmla="*/ 0 w 127000"/>
                <a:gd name="T11" fmla="*/ 50806 h 139700"/>
                <a:gd name="T12" fmla="*/ 127036 w 127000"/>
                <a:gd name="T13" fmla="*/ 38104 h 139700"/>
                <a:gd name="T14" fmla="*/ 127036 w 127000"/>
                <a:gd name="T15" fmla="*/ 38104 h 139700"/>
                <a:gd name="T16" fmla="*/ 127036 w 127000"/>
                <a:gd name="T17" fmla="*/ 139714 h 1397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000"/>
                <a:gd name="T28" fmla="*/ 0 h 139700"/>
                <a:gd name="T29" fmla="*/ 127000 w 127000"/>
                <a:gd name="T30" fmla="*/ 139700 h 1397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000" h="139700">
                  <a:moveTo>
                    <a:pt x="38100" y="0"/>
                  </a:moveTo>
                  <a:lnTo>
                    <a:pt x="38100" y="0"/>
                  </a:lnTo>
                  <a:lnTo>
                    <a:pt x="76200" y="76200"/>
                  </a:lnTo>
                  <a:lnTo>
                    <a:pt x="0" y="50800"/>
                  </a:lnTo>
                  <a:lnTo>
                    <a:pt x="127000" y="38100"/>
                  </a:lnTo>
                  <a:lnTo>
                    <a:pt x="127000" y="139700"/>
                  </a:lnTo>
                </a:path>
              </a:pathLst>
            </a:custGeom>
            <a:noFill/>
            <a:ln w="25400">
              <a:solidFill>
                <a:srgbClr val="CC66FF"/>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ja-JP" altLang="en-US">
                <a:cs typeface="ＭＳ Ｐゴシック" charset="-128"/>
              </a:endParaRPr>
            </a:p>
          </p:txBody>
        </p:sp>
        <p:sp>
          <p:nvSpPr>
            <p:cNvPr id="114" name="円/楕円 113"/>
            <p:cNvSpPr/>
            <p:nvPr/>
          </p:nvSpPr>
          <p:spPr bwMode="auto">
            <a:xfrm>
              <a:off x="5374622" y="4445667"/>
              <a:ext cx="200053" cy="20003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5" name="円/楕円 114"/>
            <p:cNvSpPr/>
            <p:nvPr/>
          </p:nvSpPr>
          <p:spPr bwMode="auto">
            <a:xfrm>
              <a:off x="5615957" y="4572672"/>
              <a:ext cx="200053" cy="20003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6" name="円/楕円 115"/>
            <p:cNvSpPr/>
            <p:nvPr/>
          </p:nvSpPr>
          <p:spPr bwMode="auto">
            <a:xfrm>
              <a:off x="4780814" y="4788583"/>
              <a:ext cx="196878" cy="19844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7" name="円/楕円 116"/>
            <p:cNvSpPr/>
            <p:nvPr/>
          </p:nvSpPr>
          <p:spPr bwMode="auto">
            <a:xfrm>
              <a:off x="5319052" y="5453776"/>
              <a:ext cx="198466" cy="19685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grpSp>
        <p:nvGrpSpPr>
          <p:cNvPr id="21" name="図形グループ 302"/>
          <p:cNvGrpSpPr>
            <a:grpSpLocks/>
          </p:cNvGrpSpPr>
          <p:nvPr/>
        </p:nvGrpSpPr>
        <p:grpSpPr bwMode="auto">
          <a:xfrm>
            <a:off x="1905000" y="3407296"/>
            <a:ext cx="1706563" cy="1585913"/>
            <a:chOff x="3742660" y="3733800"/>
            <a:chExt cx="1233488" cy="1146175"/>
          </a:xfrm>
        </p:grpSpPr>
        <p:sp>
          <p:nvSpPr>
            <p:cNvPr id="121" name="正方形/長方形 120"/>
            <p:cNvSpPr/>
            <p:nvPr/>
          </p:nvSpPr>
          <p:spPr bwMode="auto">
            <a:xfrm>
              <a:off x="3742660" y="3733800"/>
              <a:ext cx="1233488" cy="1146175"/>
            </a:xfrm>
            <a:prstGeom prst="rect">
              <a:avLst/>
            </a:prstGeom>
            <a:solidFill>
              <a:schemeClr val="tx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2" name="円/楕円 121"/>
            <p:cNvSpPr/>
            <p:nvPr/>
          </p:nvSpPr>
          <p:spPr bwMode="auto">
            <a:xfrm>
              <a:off x="3970999" y="3941466"/>
              <a:ext cx="144576" cy="1445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3" name="円/楕円 122"/>
            <p:cNvSpPr/>
            <p:nvPr/>
          </p:nvSpPr>
          <p:spPr bwMode="auto">
            <a:xfrm>
              <a:off x="3857403" y="4445140"/>
              <a:ext cx="144576" cy="14226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4" name="円/楕円 123"/>
            <p:cNvSpPr/>
            <p:nvPr/>
          </p:nvSpPr>
          <p:spPr bwMode="auto">
            <a:xfrm>
              <a:off x="4504554" y="4489886"/>
              <a:ext cx="144576" cy="1445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5" name="円/楕円 124"/>
            <p:cNvSpPr/>
            <p:nvPr/>
          </p:nvSpPr>
          <p:spPr bwMode="auto">
            <a:xfrm>
              <a:off x="4549304" y="4076850"/>
              <a:ext cx="144576" cy="1445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6" name="円/楕円 125"/>
            <p:cNvSpPr/>
            <p:nvPr/>
          </p:nvSpPr>
          <p:spPr bwMode="auto">
            <a:xfrm>
              <a:off x="4309491" y="4307461"/>
              <a:ext cx="142281" cy="14341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127" name="ストライプ矢印 263"/>
          <p:cNvSpPr>
            <a:spLocks noChangeArrowheads="1"/>
          </p:cNvSpPr>
          <p:nvPr/>
        </p:nvSpPr>
        <p:spPr bwMode="auto">
          <a:xfrm>
            <a:off x="3505200" y="4016896"/>
            <a:ext cx="381000" cy="457200"/>
          </a:xfrm>
          <a:custGeom>
            <a:avLst/>
            <a:gdLst>
              <a:gd name="T0" fmla="*/ 190500 w 381000"/>
              <a:gd name="T1" fmla="*/ 0 h 457200"/>
              <a:gd name="T2" fmla="*/ 0 w 381000"/>
              <a:gd name="T3" fmla="*/ 228600 h 457200"/>
              <a:gd name="T4" fmla="*/ 190500 w 381000"/>
              <a:gd name="T5" fmla="*/ 457200 h 457200"/>
              <a:gd name="T6" fmla="*/ 381000 w 381000"/>
              <a:gd name="T7" fmla="*/ 228600 h 457200"/>
              <a:gd name="T8" fmla="*/ 0 60000 65536"/>
              <a:gd name="T9" fmla="*/ 0 60000 65536"/>
              <a:gd name="T10" fmla="*/ 0 60000 65536"/>
              <a:gd name="T11" fmla="*/ 0 60000 65536"/>
              <a:gd name="T12" fmla="*/ 59531 w 381000"/>
              <a:gd name="T13" fmla="*/ 114300 h 457200"/>
              <a:gd name="T14" fmla="*/ 285750 w 381000"/>
              <a:gd name="T15" fmla="*/ 342900 h 457200"/>
            </a:gdLst>
            <a:ahLst/>
            <a:cxnLst>
              <a:cxn ang="T8">
                <a:pos x="T0" y="T1"/>
              </a:cxn>
              <a:cxn ang="T9">
                <a:pos x="T2" y="T3"/>
              </a:cxn>
              <a:cxn ang="T10">
                <a:pos x="T4" y="T5"/>
              </a:cxn>
              <a:cxn ang="T11">
                <a:pos x="T6" y="T7"/>
              </a:cxn>
            </a:cxnLst>
            <a:rect l="T12" t="T13" r="T14" b="T15"/>
            <a:pathLst>
              <a:path w="381000" h="457200">
                <a:moveTo>
                  <a:pt x="0" y="114300"/>
                </a:moveTo>
                <a:lnTo>
                  <a:pt x="11906" y="114300"/>
                </a:lnTo>
                <a:lnTo>
                  <a:pt x="11906" y="342900"/>
                </a:lnTo>
                <a:lnTo>
                  <a:pt x="0" y="342900"/>
                </a:lnTo>
                <a:lnTo>
                  <a:pt x="0" y="114300"/>
                </a:lnTo>
                <a:close/>
                <a:moveTo>
                  <a:pt x="23813" y="114300"/>
                </a:moveTo>
                <a:lnTo>
                  <a:pt x="47625" y="114300"/>
                </a:lnTo>
                <a:lnTo>
                  <a:pt x="47625" y="342900"/>
                </a:lnTo>
                <a:lnTo>
                  <a:pt x="23813" y="342900"/>
                </a:lnTo>
                <a:lnTo>
                  <a:pt x="23813" y="114300"/>
                </a:lnTo>
                <a:close/>
                <a:moveTo>
                  <a:pt x="59531" y="114300"/>
                </a:moveTo>
                <a:lnTo>
                  <a:pt x="190500" y="114300"/>
                </a:lnTo>
                <a:lnTo>
                  <a:pt x="190500" y="0"/>
                </a:lnTo>
                <a:lnTo>
                  <a:pt x="381000" y="228600"/>
                </a:lnTo>
                <a:lnTo>
                  <a:pt x="190500" y="457200"/>
                </a:lnTo>
                <a:lnTo>
                  <a:pt x="190500" y="342900"/>
                </a:lnTo>
                <a:lnTo>
                  <a:pt x="59531" y="342900"/>
                </a:lnTo>
                <a:lnTo>
                  <a:pt x="59531" y="114300"/>
                </a:lnTo>
                <a:close/>
              </a:path>
            </a:pathLst>
          </a:custGeom>
          <a:solidFill>
            <a:srgbClr val="DBEEF4"/>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defRPr/>
            </a:pPr>
            <a:endParaRPr lang="ja-JP" altLang="en-US">
              <a:cs typeface="ＭＳ Ｐゴシック" charset="-128"/>
            </a:endParaRPr>
          </a:p>
        </p:txBody>
      </p:sp>
      <p:sp>
        <p:nvSpPr>
          <p:cNvPr id="128" name="ストライプ矢印 262"/>
          <p:cNvSpPr>
            <a:spLocks noChangeArrowheads="1"/>
          </p:cNvSpPr>
          <p:nvPr/>
        </p:nvSpPr>
        <p:spPr bwMode="auto">
          <a:xfrm>
            <a:off x="1706563" y="4016896"/>
            <a:ext cx="381000" cy="457200"/>
          </a:xfrm>
          <a:custGeom>
            <a:avLst/>
            <a:gdLst>
              <a:gd name="T0" fmla="*/ 190500 w 381000"/>
              <a:gd name="T1" fmla="*/ 0 h 457200"/>
              <a:gd name="T2" fmla="*/ 0 w 381000"/>
              <a:gd name="T3" fmla="*/ 228600 h 457200"/>
              <a:gd name="T4" fmla="*/ 190500 w 381000"/>
              <a:gd name="T5" fmla="*/ 457200 h 457200"/>
              <a:gd name="T6" fmla="*/ 381000 w 381000"/>
              <a:gd name="T7" fmla="*/ 228600 h 457200"/>
              <a:gd name="T8" fmla="*/ 0 60000 65536"/>
              <a:gd name="T9" fmla="*/ 0 60000 65536"/>
              <a:gd name="T10" fmla="*/ 0 60000 65536"/>
              <a:gd name="T11" fmla="*/ 0 60000 65536"/>
              <a:gd name="T12" fmla="*/ 59531 w 381000"/>
              <a:gd name="T13" fmla="*/ 114300 h 457200"/>
              <a:gd name="T14" fmla="*/ 285750 w 381000"/>
              <a:gd name="T15" fmla="*/ 342900 h 457200"/>
            </a:gdLst>
            <a:ahLst/>
            <a:cxnLst>
              <a:cxn ang="T8">
                <a:pos x="T0" y="T1"/>
              </a:cxn>
              <a:cxn ang="T9">
                <a:pos x="T2" y="T3"/>
              </a:cxn>
              <a:cxn ang="T10">
                <a:pos x="T4" y="T5"/>
              </a:cxn>
              <a:cxn ang="T11">
                <a:pos x="T6" y="T7"/>
              </a:cxn>
            </a:cxnLst>
            <a:rect l="T12" t="T13" r="T14" b="T15"/>
            <a:pathLst>
              <a:path w="381000" h="457200">
                <a:moveTo>
                  <a:pt x="0" y="114300"/>
                </a:moveTo>
                <a:lnTo>
                  <a:pt x="11906" y="114300"/>
                </a:lnTo>
                <a:lnTo>
                  <a:pt x="11906" y="342900"/>
                </a:lnTo>
                <a:lnTo>
                  <a:pt x="0" y="342900"/>
                </a:lnTo>
                <a:lnTo>
                  <a:pt x="0" y="114300"/>
                </a:lnTo>
                <a:close/>
                <a:moveTo>
                  <a:pt x="23813" y="114300"/>
                </a:moveTo>
                <a:lnTo>
                  <a:pt x="47625" y="114300"/>
                </a:lnTo>
                <a:lnTo>
                  <a:pt x="47625" y="342900"/>
                </a:lnTo>
                <a:lnTo>
                  <a:pt x="23813" y="342900"/>
                </a:lnTo>
                <a:lnTo>
                  <a:pt x="23813" y="114300"/>
                </a:lnTo>
                <a:close/>
                <a:moveTo>
                  <a:pt x="59531" y="114300"/>
                </a:moveTo>
                <a:lnTo>
                  <a:pt x="190500" y="114300"/>
                </a:lnTo>
                <a:lnTo>
                  <a:pt x="190500" y="0"/>
                </a:lnTo>
                <a:lnTo>
                  <a:pt x="381000" y="228600"/>
                </a:lnTo>
                <a:lnTo>
                  <a:pt x="190500" y="457200"/>
                </a:lnTo>
                <a:lnTo>
                  <a:pt x="190500" y="342900"/>
                </a:lnTo>
                <a:lnTo>
                  <a:pt x="59531" y="342900"/>
                </a:lnTo>
                <a:lnTo>
                  <a:pt x="59531" y="114300"/>
                </a:lnTo>
                <a:close/>
              </a:path>
            </a:pathLst>
          </a:custGeom>
          <a:solidFill>
            <a:srgbClr val="DBEEF4"/>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defRPr/>
            </a:pPr>
            <a:endParaRPr lang="ja-JP" altLang="en-US">
              <a:cs typeface="ＭＳ Ｐゴシック" charset="-128"/>
            </a:endParaRPr>
          </a:p>
        </p:txBody>
      </p:sp>
      <p:grpSp>
        <p:nvGrpSpPr>
          <p:cNvPr id="245" name="図形グループ 302"/>
          <p:cNvGrpSpPr>
            <a:grpSpLocks/>
          </p:cNvGrpSpPr>
          <p:nvPr/>
        </p:nvGrpSpPr>
        <p:grpSpPr bwMode="auto">
          <a:xfrm>
            <a:off x="5913438" y="3407296"/>
            <a:ext cx="1706562" cy="1585913"/>
            <a:chOff x="3742660" y="3733800"/>
            <a:chExt cx="1233488" cy="1146175"/>
          </a:xfrm>
        </p:grpSpPr>
        <p:sp>
          <p:nvSpPr>
            <p:cNvPr id="130" name="正方形/長方形 129"/>
            <p:cNvSpPr/>
            <p:nvPr/>
          </p:nvSpPr>
          <p:spPr bwMode="auto">
            <a:xfrm>
              <a:off x="3742660" y="3733800"/>
              <a:ext cx="1233488" cy="1146175"/>
            </a:xfrm>
            <a:prstGeom prst="rect">
              <a:avLst/>
            </a:prstGeom>
            <a:solidFill>
              <a:schemeClr val="tx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31" name="円/楕円 130"/>
            <p:cNvSpPr/>
            <p:nvPr/>
          </p:nvSpPr>
          <p:spPr bwMode="auto">
            <a:xfrm>
              <a:off x="4171799" y="3977032"/>
              <a:ext cx="107859" cy="99817"/>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32" name="円/楕円 131"/>
            <p:cNvSpPr/>
            <p:nvPr/>
          </p:nvSpPr>
          <p:spPr bwMode="auto">
            <a:xfrm>
              <a:off x="4611265" y="4258126"/>
              <a:ext cx="144576" cy="142268"/>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33" name="円/楕円 132"/>
            <p:cNvSpPr/>
            <p:nvPr/>
          </p:nvSpPr>
          <p:spPr bwMode="auto">
            <a:xfrm>
              <a:off x="4066236" y="4543809"/>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34" name="円/楕円 133"/>
            <p:cNvSpPr/>
            <p:nvPr/>
          </p:nvSpPr>
          <p:spPr bwMode="auto">
            <a:xfrm>
              <a:off x="4323260" y="4129626"/>
              <a:ext cx="144576" cy="143415"/>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35" name="円/楕円 134"/>
            <p:cNvSpPr/>
            <p:nvPr/>
          </p:nvSpPr>
          <p:spPr bwMode="auto">
            <a:xfrm>
              <a:off x="3892973" y="3796903"/>
              <a:ext cx="144576" cy="14456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36" name="円/楕円 135"/>
            <p:cNvSpPr/>
            <p:nvPr/>
          </p:nvSpPr>
          <p:spPr bwMode="auto">
            <a:xfrm>
              <a:off x="4723713" y="4622975"/>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37" name="円/楕円 136"/>
            <p:cNvSpPr/>
            <p:nvPr/>
          </p:nvSpPr>
          <p:spPr bwMode="auto">
            <a:xfrm>
              <a:off x="4704207" y="4032104"/>
              <a:ext cx="144576" cy="14341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38" name="円/楕円 137"/>
            <p:cNvSpPr/>
            <p:nvPr/>
          </p:nvSpPr>
          <p:spPr bwMode="auto">
            <a:xfrm>
              <a:off x="4455214" y="4705582"/>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39" name="円/楕円 138"/>
            <p:cNvSpPr/>
            <p:nvPr/>
          </p:nvSpPr>
          <p:spPr bwMode="auto">
            <a:xfrm>
              <a:off x="3960672" y="4157162"/>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40" name="円/楕円 139"/>
            <p:cNvSpPr/>
            <p:nvPr/>
          </p:nvSpPr>
          <p:spPr bwMode="auto">
            <a:xfrm>
              <a:off x="4451772" y="3862300"/>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41" name="円/楕円 140"/>
            <p:cNvSpPr/>
            <p:nvPr/>
          </p:nvSpPr>
          <p:spPr bwMode="auto">
            <a:xfrm>
              <a:off x="4120164" y="3912782"/>
              <a:ext cx="144576" cy="14341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42" name="円/楕円 141"/>
            <p:cNvSpPr/>
            <p:nvPr/>
          </p:nvSpPr>
          <p:spPr bwMode="auto">
            <a:xfrm>
              <a:off x="4810918" y="3887541"/>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43" name="円/楕円 142"/>
            <p:cNvSpPr/>
            <p:nvPr/>
          </p:nvSpPr>
          <p:spPr bwMode="auto">
            <a:xfrm>
              <a:off x="4306048" y="4533484"/>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44" name="円/楕円 143"/>
            <p:cNvSpPr/>
            <p:nvPr/>
          </p:nvSpPr>
          <p:spPr bwMode="auto">
            <a:xfrm>
              <a:off x="4304901" y="3819850"/>
              <a:ext cx="144576" cy="142268"/>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45" name="円/楕円 144"/>
            <p:cNvSpPr/>
            <p:nvPr/>
          </p:nvSpPr>
          <p:spPr bwMode="auto">
            <a:xfrm>
              <a:off x="3929691" y="4673457"/>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46" name="円/楕円 145"/>
            <p:cNvSpPr/>
            <p:nvPr/>
          </p:nvSpPr>
          <p:spPr bwMode="auto">
            <a:xfrm>
              <a:off x="4346209" y="4675752"/>
              <a:ext cx="142281" cy="143415"/>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47" name="円/楕円 146"/>
            <p:cNvSpPr/>
            <p:nvPr/>
          </p:nvSpPr>
          <p:spPr bwMode="auto">
            <a:xfrm>
              <a:off x="4475868" y="4181256"/>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48" name="円/楕円 147"/>
            <p:cNvSpPr/>
            <p:nvPr/>
          </p:nvSpPr>
          <p:spPr bwMode="auto">
            <a:xfrm>
              <a:off x="4628477" y="4433666"/>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49" name="円/楕円 148"/>
            <p:cNvSpPr/>
            <p:nvPr/>
          </p:nvSpPr>
          <p:spPr bwMode="auto">
            <a:xfrm>
              <a:off x="4115575" y="4648216"/>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50" name="円/楕円 149"/>
            <p:cNvSpPr/>
            <p:nvPr/>
          </p:nvSpPr>
          <p:spPr bwMode="auto">
            <a:xfrm>
              <a:off x="3804621" y="4032104"/>
              <a:ext cx="142281" cy="14341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51" name="円/楕円 150"/>
            <p:cNvSpPr/>
            <p:nvPr/>
          </p:nvSpPr>
          <p:spPr bwMode="auto">
            <a:xfrm>
              <a:off x="3866583" y="4184698"/>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52" name="円/楕円 151"/>
            <p:cNvSpPr/>
            <p:nvPr/>
          </p:nvSpPr>
          <p:spPr bwMode="auto">
            <a:xfrm>
              <a:off x="4024928" y="4462350"/>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53" name="円/楕円 152"/>
            <p:cNvSpPr/>
            <p:nvPr/>
          </p:nvSpPr>
          <p:spPr bwMode="auto">
            <a:xfrm>
              <a:off x="4359978" y="3887541"/>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54" name="円/楕円 153"/>
            <p:cNvSpPr/>
            <p:nvPr/>
          </p:nvSpPr>
          <p:spPr bwMode="auto">
            <a:xfrm>
              <a:off x="4579137" y="4533484"/>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55" name="円/楕円 154"/>
            <p:cNvSpPr/>
            <p:nvPr/>
          </p:nvSpPr>
          <p:spPr bwMode="auto">
            <a:xfrm>
              <a:off x="4739777" y="3803787"/>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56" name="円/楕円 155"/>
            <p:cNvSpPr/>
            <p:nvPr/>
          </p:nvSpPr>
          <p:spPr bwMode="auto">
            <a:xfrm>
              <a:off x="4739777" y="4688372"/>
              <a:ext cx="142281" cy="14341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57" name="円/楕円 156"/>
            <p:cNvSpPr/>
            <p:nvPr/>
          </p:nvSpPr>
          <p:spPr bwMode="auto">
            <a:xfrm>
              <a:off x="4044434" y="4221412"/>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58" name="円/楕円 157"/>
            <p:cNvSpPr/>
            <p:nvPr/>
          </p:nvSpPr>
          <p:spPr bwMode="auto">
            <a:xfrm>
              <a:off x="4217696" y="4113564"/>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59" name="円/楕円 158"/>
            <p:cNvSpPr/>
            <p:nvPr/>
          </p:nvSpPr>
          <p:spPr bwMode="auto">
            <a:xfrm>
              <a:off x="4252119" y="4710171"/>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60" name="円/楕円 159"/>
            <p:cNvSpPr/>
            <p:nvPr/>
          </p:nvSpPr>
          <p:spPr bwMode="auto">
            <a:xfrm>
              <a:off x="4359978" y="4399247"/>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61" name="円/楕円 160"/>
            <p:cNvSpPr/>
            <p:nvPr/>
          </p:nvSpPr>
          <p:spPr bwMode="auto">
            <a:xfrm>
              <a:off x="4773053" y="4270747"/>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62" name="円/楕円 161"/>
            <p:cNvSpPr/>
            <p:nvPr/>
          </p:nvSpPr>
          <p:spPr bwMode="auto">
            <a:xfrm>
              <a:off x="3821832" y="3948350"/>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63" name="円/楕円 162"/>
            <p:cNvSpPr/>
            <p:nvPr/>
          </p:nvSpPr>
          <p:spPr bwMode="auto">
            <a:xfrm>
              <a:off x="4234908" y="3840501"/>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64" name="円/楕円 163"/>
            <p:cNvSpPr/>
            <p:nvPr/>
          </p:nvSpPr>
          <p:spPr bwMode="auto">
            <a:xfrm>
              <a:off x="4177536" y="4433666"/>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65" name="円/楕円 164"/>
            <p:cNvSpPr/>
            <p:nvPr/>
          </p:nvSpPr>
          <p:spPr bwMode="auto">
            <a:xfrm>
              <a:off x="4693880" y="3932287"/>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66" name="円/楕円 165"/>
            <p:cNvSpPr/>
            <p:nvPr/>
          </p:nvSpPr>
          <p:spPr bwMode="auto">
            <a:xfrm>
              <a:off x="3895268" y="4343028"/>
              <a:ext cx="144576" cy="143415"/>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67" name="円/楕円 166"/>
            <p:cNvSpPr/>
            <p:nvPr/>
          </p:nvSpPr>
          <p:spPr bwMode="auto">
            <a:xfrm>
              <a:off x="3818390" y="4597734"/>
              <a:ext cx="144576" cy="142268"/>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68" name="円/楕円 167"/>
            <p:cNvSpPr/>
            <p:nvPr/>
          </p:nvSpPr>
          <p:spPr bwMode="auto">
            <a:xfrm>
              <a:off x="4097216" y="4334997"/>
              <a:ext cx="143429" cy="14456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69" name="円/楕円 168"/>
            <p:cNvSpPr/>
            <p:nvPr/>
          </p:nvSpPr>
          <p:spPr bwMode="auto">
            <a:xfrm>
              <a:off x="4309491" y="4307461"/>
              <a:ext cx="142281" cy="1434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grpSp>
        <p:nvGrpSpPr>
          <p:cNvPr id="246" name="図形グループ 355"/>
          <p:cNvGrpSpPr>
            <a:grpSpLocks/>
          </p:cNvGrpSpPr>
          <p:nvPr/>
        </p:nvGrpSpPr>
        <p:grpSpPr bwMode="auto">
          <a:xfrm>
            <a:off x="6781800" y="2492896"/>
            <a:ext cx="1490663" cy="1001713"/>
            <a:chOff x="1168157" y="3429000"/>
            <a:chExt cx="1491360" cy="1002265"/>
          </a:xfrm>
        </p:grpSpPr>
        <p:sp>
          <p:nvSpPr>
            <p:cNvPr id="171" name="稲妻 170"/>
            <p:cNvSpPr>
              <a:spLocks noChangeArrowheads="1"/>
            </p:cNvSpPr>
            <p:nvPr/>
          </p:nvSpPr>
          <p:spPr bwMode="auto">
            <a:xfrm flipH="1">
              <a:off x="1409570" y="3751441"/>
              <a:ext cx="1249947" cy="679824"/>
            </a:xfrm>
            <a:prstGeom prst="lightningBolt">
              <a:avLst/>
            </a:prstGeom>
            <a:solidFill>
              <a:srgbClr val="B3A2C7"/>
            </a:solidFill>
            <a:ln w="9525">
              <a:solidFill>
                <a:srgbClr val="CC66FF"/>
              </a:solidFill>
              <a:miter lim="800000"/>
              <a:headEnd/>
              <a:tailEnd/>
            </a:ln>
            <a:effectLst>
              <a:outerShdw blurRad="40000" dist="23000" dir="5400000" rotWithShape="0">
                <a:srgbClr val="808080">
                  <a:alpha val="34998"/>
                </a:srgbClr>
              </a:outerShdw>
            </a:effectLst>
          </p:spPr>
          <p:txBody>
            <a:bodyPr anchor="ctr"/>
            <a:lstStyle/>
            <a:p>
              <a:pPr algn="ctr" fontAlgn="auto">
                <a:spcBef>
                  <a:spcPts val="0"/>
                </a:spcBef>
                <a:spcAft>
                  <a:spcPts val="0"/>
                </a:spcAft>
                <a:defRPr/>
              </a:pPr>
              <a:endParaRPr lang="ja-JP" altLang="en-US">
                <a:solidFill>
                  <a:schemeClr val="lt1"/>
                </a:solidFill>
                <a:latin typeface="+mn-lt"/>
                <a:ea typeface="+mn-ea"/>
              </a:endParaRPr>
            </a:p>
          </p:txBody>
        </p:sp>
        <p:sp>
          <p:nvSpPr>
            <p:cNvPr id="172" name="テキスト ボックス 357"/>
            <p:cNvSpPr txBox="1">
              <a:spLocks noChangeArrowheads="1"/>
            </p:cNvSpPr>
            <p:nvPr/>
          </p:nvSpPr>
          <p:spPr bwMode="auto">
            <a:xfrm>
              <a:off x="1168157" y="3429000"/>
              <a:ext cx="813043"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Calibri" charset="0"/>
                  <a:ea typeface="ＭＳ Ｐゴシック" charset="-128"/>
                </a:defRPr>
              </a:lvl1pPr>
              <a:lvl2pPr marL="37931725" indent="-37474525">
                <a:defRPr kumimoji="1" sz="2400">
                  <a:solidFill>
                    <a:schemeClr val="tx1"/>
                  </a:solidFill>
                  <a:latin typeface="Calibri" charset="0"/>
                  <a:ea typeface="ＭＳ Ｐゴシック" charset="-128"/>
                </a:defRPr>
              </a:lvl2pPr>
              <a:lvl3pPr>
                <a:defRPr kumimoji="1" sz="2400">
                  <a:solidFill>
                    <a:schemeClr val="tx1"/>
                  </a:solidFill>
                  <a:latin typeface="Calibri" charset="0"/>
                  <a:ea typeface="ＭＳ Ｐゴシック" charset="-128"/>
                </a:defRPr>
              </a:lvl3pPr>
              <a:lvl4pPr>
                <a:defRPr kumimoji="1" sz="2400">
                  <a:solidFill>
                    <a:schemeClr val="tx1"/>
                  </a:solidFill>
                  <a:latin typeface="Calibri" charset="0"/>
                  <a:ea typeface="ＭＳ Ｐゴシック" charset="-128"/>
                </a:defRPr>
              </a:lvl4pPr>
              <a:lvl5pPr>
                <a:defRPr kumimoji="1" sz="2400">
                  <a:solidFill>
                    <a:schemeClr val="tx1"/>
                  </a:solidFill>
                  <a:latin typeface="Calibri" charset="0"/>
                  <a:ea typeface="ＭＳ Ｐゴシック" charset="-128"/>
                </a:defRPr>
              </a:lvl5pPr>
              <a:lvl6pPr marL="457200" fontAlgn="base">
                <a:spcBef>
                  <a:spcPct val="0"/>
                </a:spcBef>
                <a:spcAft>
                  <a:spcPct val="0"/>
                </a:spcAft>
                <a:defRPr kumimoji="1" sz="2400">
                  <a:solidFill>
                    <a:schemeClr val="tx1"/>
                  </a:solidFill>
                  <a:latin typeface="Calibri" charset="0"/>
                  <a:ea typeface="ＭＳ Ｐゴシック" charset="-128"/>
                </a:defRPr>
              </a:lvl6pPr>
              <a:lvl7pPr marL="914400" fontAlgn="base">
                <a:spcBef>
                  <a:spcPct val="0"/>
                </a:spcBef>
                <a:spcAft>
                  <a:spcPct val="0"/>
                </a:spcAft>
                <a:defRPr kumimoji="1" sz="2400">
                  <a:solidFill>
                    <a:schemeClr val="tx1"/>
                  </a:solidFill>
                  <a:latin typeface="Calibri" charset="0"/>
                  <a:ea typeface="ＭＳ Ｐゴシック" charset="-128"/>
                </a:defRPr>
              </a:lvl7pPr>
              <a:lvl8pPr marL="1371600" fontAlgn="base">
                <a:spcBef>
                  <a:spcPct val="0"/>
                </a:spcBef>
                <a:spcAft>
                  <a:spcPct val="0"/>
                </a:spcAft>
                <a:defRPr kumimoji="1" sz="2400">
                  <a:solidFill>
                    <a:schemeClr val="tx1"/>
                  </a:solidFill>
                  <a:latin typeface="Calibri" charset="0"/>
                  <a:ea typeface="ＭＳ Ｐゴシック" charset="-128"/>
                </a:defRPr>
              </a:lvl8pPr>
              <a:lvl9pPr marL="1828800" fontAlgn="base">
                <a:spcBef>
                  <a:spcPct val="0"/>
                </a:spcBef>
                <a:spcAft>
                  <a:spcPct val="0"/>
                </a:spcAft>
                <a:defRPr kumimoji="1" sz="2400">
                  <a:solidFill>
                    <a:schemeClr val="tx1"/>
                  </a:solidFill>
                  <a:latin typeface="Calibri" charset="0"/>
                  <a:ea typeface="ＭＳ Ｐゴシック" charset="-128"/>
                </a:defRPr>
              </a:lvl9pPr>
            </a:lstStyle>
            <a:p>
              <a:r>
                <a:rPr lang="en-US" altLang="ja-JP" sz="4000">
                  <a:solidFill>
                    <a:srgbClr val="CC66FF"/>
                  </a:solidFill>
                </a:rPr>
                <a:t>UV</a:t>
              </a:r>
              <a:endParaRPr lang="ja-JP" altLang="en-US" sz="4000">
                <a:solidFill>
                  <a:srgbClr val="CC66FF"/>
                </a:solidFill>
              </a:endParaRPr>
            </a:p>
          </p:txBody>
        </p:sp>
      </p:grpSp>
      <p:grpSp>
        <p:nvGrpSpPr>
          <p:cNvPr id="247" name="図形グループ 302"/>
          <p:cNvGrpSpPr>
            <a:grpSpLocks/>
          </p:cNvGrpSpPr>
          <p:nvPr/>
        </p:nvGrpSpPr>
        <p:grpSpPr bwMode="auto">
          <a:xfrm>
            <a:off x="7650163" y="3407296"/>
            <a:ext cx="1706562" cy="1585913"/>
            <a:chOff x="3742660" y="3733800"/>
            <a:chExt cx="1233488" cy="1146175"/>
          </a:xfrm>
        </p:grpSpPr>
        <p:sp>
          <p:nvSpPr>
            <p:cNvPr id="174" name="正方形/長方形 173"/>
            <p:cNvSpPr/>
            <p:nvPr/>
          </p:nvSpPr>
          <p:spPr bwMode="auto">
            <a:xfrm>
              <a:off x="3742660" y="3733800"/>
              <a:ext cx="1233488" cy="1146175"/>
            </a:xfrm>
            <a:prstGeom prst="rect">
              <a:avLst/>
            </a:prstGeom>
            <a:solidFill>
              <a:schemeClr val="tx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75" name="円/楕円 174"/>
            <p:cNvSpPr/>
            <p:nvPr/>
          </p:nvSpPr>
          <p:spPr bwMode="auto">
            <a:xfrm>
              <a:off x="4171799" y="3977032"/>
              <a:ext cx="107859" cy="99817"/>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76" name="円/楕円 175"/>
            <p:cNvSpPr/>
            <p:nvPr/>
          </p:nvSpPr>
          <p:spPr bwMode="auto">
            <a:xfrm>
              <a:off x="4611265" y="4258126"/>
              <a:ext cx="144576" cy="142268"/>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77" name="円/楕円 176"/>
            <p:cNvSpPr/>
            <p:nvPr/>
          </p:nvSpPr>
          <p:spPr bwMode="auto">
            <a:xfrm>
              <a:off x="4066236" y="4543809"/>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78" name="円/楕円 177"/>
            <p:cNvSpPr/>
            <p:nvPr/>
          </p:nvSpPr>
          <p:spPr bwMode="auto">
            <a:xfrm>
              <a:off x="4323260" y="4129626"/>
              <a:ext cx="144576" cy="143415"/>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79" name="円/楕円 178"/>
            <p:cNvSpPr/>
            <p:nvPr/>
          </p:nvSpPr>
          <p:spPr bwMode="auto">
            <a:xfrm>
              <a:off x="3892973" y="3796903"/>
              <a:ext cx="144576" cy="1445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0" name="円/楕円 179"/>
            <p:cNvSpPr/>
            <p:nvPr/>
          </p:nvSpPr>
          <p:spPr bwMode="auto">
            <a:xfrm>
              <a:off x="4723713" y="4622975"/>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1" name="円/楕円 180"/>
            <p:cNvSpPr/>
            <p:nvPr/>
          </p:nvSpPr>
          <p:spPr bwMode="auto">
            <a:xfrm>
              <a:off x="4704207" y="4032104"/>
              <a:ext cx="144576" cy="14341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2" name="円/楕円 181"/>
            <p:cNvSpPr/>
            <p:nvPr/>
          </p:nvSpPr>
          <p:spPr bwMode="auto">
            <a:xfrm>
              <a:off x="4455214" y="4705582"/>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3" name="円/楕円 182"/>
            <p:cNvSpPr/>
            <p:nvPr/>
          </p:nvSpPr>
          <p:spPr bwMode="auto">
            <a:xfrm>
              <a:off x="3960672" y="4157162"/>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4" name="円/楕円 183"/>
            <p:cNvSpPr/>
            <p:nvPr/>
          </p:nvSpPr>
          <p:spPr bwMode="auto">
            <a:xfrm>
              <a:off x="4451772" y="3862300"/>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5" name="円/楕円 184"/>
            <p:cNvSpPr/>
            <p:nvPr/>
          </p:nvSpPr>
          <p:spPr bwMode="auto">
            <a:xfrm>
              <a:off x="4120164" y="3912782"/>
              <a:ext cx="144576" cy="14341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6" name="円/楕円 185"/>
            <p:cNvSpPr/>
            <p:nvPr/>
          </p:nvSpPr>
          <p:spPr bwMode="auto">
            <a:xfrm>
              <a:off x="4810918" y="3887541"/>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7" name="円/楕円 186"/>
            <p:cNvSpPr/>
            <p:nvPr/>
          </p:nvSpPr>
          <p:spPr bwMode="auto">
            <a:xfrm>
              <a:off x="4306048" y="4533484"/>
              <a:ext cx="143429" cy="1445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8" name="円/楕円 187"/>
            <p:cNvSpPr/>
            <p:nvPr/>
          </p:nvSpPr>
          <p:spPr bwMode="auto">
            <a:xfrm>
              <a:off x="4304901" y="3819850"/>
              <a:ext cx="144576" cy="142268"/>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9" name="円/楕円 188"/>
            <p:cNvSpPr/>
            <p:nvPr/>
          </p:nvSpPr>
          <p:spPr bwMode="auto">
            <a:xfrm>
              <a:off x="3929691" y="4673457"/>
              <a:ext cx="144576" cy="1445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0" name="円/楕円 189"/>
            <p:cNvSpPr/>
            <p:nvPr/>
          </p:nvSpPr>
          <p:spPr bwMode="auto">
            <a:xfrm>
              <a:off x="4346209" y="4675752"/>
              <a:ext cx="142281" cy="143415"/>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1" name="円/楕円 190"/>
            <p:cNvSpPr/>
            <p:nvPr/>
          </p:nvSpPr>
          <p:spPr bwMode="auto">
            <a:xfrm>
              <a:off x="4475868" y="4181256"/>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2" name="円/楕円 191"/>
            <p:cNvSpPr/>
            <p:nvPr/>
          </p:nvSpPr>
          <p:spPr bwMode="auto">
            <a:xfrm>
              <a:off x="4628477" y="4433666"/>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3" name="円/楕円 192"/>
            <p:cNvSpPr/>
            <p:nvPr/>
          </p:nvSpPr>
          <p:spPr bwMode="auto">
            <a:xfrm>
              <a:off x="4115575" y="4648216"/>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4" name="円/楕円 193"/>
            <p:cNvSpPr/>
            <p:nvPr/>
          </p:nvSpPr>
          <p:spPr bwMode="auto">
            <a:xfrm>
              <a:off x="3804621" y="4032104"/>
              <a:ext cx="142281" cy="14341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5" name="円/楕円 194"/>
            <p:cNvSpPr/>
            <p:nvPr/>
          </p:nvSpPr>
          <p:spPr bwMode="auto">
            <a:xfrm>
              <a:off x="3866583" y="4184698"/>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6" name="円/楕円 195"/>
            <p:cNvSpPr/>
            <p:nvPr/>
          </p:nvSpPr>
          <p:spPr bwMode="auto">
            <a:xfrm>
              <a:off x="4024928" y="4462350"/>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7" name="円/楕円 196"/>
            <p:cNvSpPr/>
            <p:nvPr/>
          </p:nvSpPr>
          <p:spPr bwMode="auto">
            <a:xfrm>
              <a:off x="4359978" y="3887541"/>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8" name="円/楕円 197"/>
            <p:cNvSpPr/>
            <p:nvPr/>
          </p:nvSpPr>
          <p:spPr bwMode="auto">
            <a:xfrm>
              <a:off x="4579137" y="4533484"/>
              <a:ext cx="144576"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9" name="円/楕円 198"/>
            <p:cNvSpPr/>
            <p:nvPr/>
          </p:nvSpPr>
          <p:spPr bwMode="auto">
            <a:xfrm>
              <a:off x="4739777" y="3803787"/>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0" name="円/楕円 199"/>
            <p:cNvSpPr/>
            <p:nvPr/>
          </p:nvSpPr>
          <p:spPr bwMode="auto">
            <a:xfrm>
              <a:off x="4739777" y="4688372"/>
              <a:ext cx="142281" cy="14341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1" name="円/楕円 200"/>
            <p:cNvSpPr/>
            <p:nvPr/>
          </p:nvSpPr>
          <p:spPr bwMode="auto">
            <a:xfrm>
              <a:off x="4044434" y="4221412"/>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2" name="円/楕円 201"/>
            <p:cNvSpPr/>
            <p:nvPr/>
          </p:nvSpPr>
          <p:spPr bwMode="auto">
            <a:xfrm>
              <a:off x="4217696" y="4113564"/>
              <a:ext cx="142281" cy="1445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3" name="円/楕円 202"/>
            <p:cNvSpPr/>
            <p:nvPr/>
          </p:nvSpPr>
          <p:spPr bwMode="auto">
            <a:xfrm>
              <a:off x="4252119" y="4710171"/>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4" name="円/楕円 203"/>
            <p:cNvSpPr/>
            <p:nvPr/>
          </p:nvSpPr>
          <p:spPr bwMode="auto">
            <a:xfrm>
              <a:off x="4359978" y="4399247"/>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5" name="円/楕円 204"/>
            <p:cNvSpPr/>
            <p:nvPr/>
          </p:nvSpPr>
          <p:spPr bwMode="auto">
            <a:xfrm>
              <a:off x="4773053" y="4270747"/>
              <a:ext cx="142281" cy="1445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6" name="円/楕円 205"/>
            <p:cNvSpPr/>
            <p:nvPr/>
          </p:nvSpPr>
          <p:spPr bwMode="auto">
            <a:xfrm>
              <a:off x="3821832" y="3948350"/>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7" name="円/楕円 206"/>
            <p:cNvSpPr/>
            <p:nvPr/>
          </p:nvSpPr>
          <p:spPr bwMode="auto">
            <a:xfrm>
              <a:off x="4234908" y="3840501"/>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8" name="円/楕円 207"/>
            <p:cNvSpPr/>
            <p:nvPr/>
          </p:nvSpPr>
          <p:spPr bwMode="auto">
            <a:xfrm>
              <a:off x="4177536" y="4433666"/>
              <a:ext cx="143429"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9" name="円/楕円 208"/>
            <p:cNvSpPr/>
            <p:nvPr/>
          </p:nvSpPr>
          <p:spPr bwMode="auto">
            <a:xfrm>
              <a:off x="4693880" y="3932287"/>
              <a:ext cx="142281" cy="144563"/>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10" name="円/楕円 209"/>
            <p:cNvSpPr/>
            <p:nvPr/>
          </p:nvSpPr>
          <p:spPr bwMode="auto">
            <a:xfrm>
              <a:off x="3895268" y="4343028"/>
              <a:ext cx="144576" cy="143415"/>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11" name="円/楕円 210"/>
            <p:cNvSpPr/>
            <p:nvPr/>
          </p:nvSpPr>
          <p:spPr bwMode="auto">
            <a:xfrm>
              <a:off x="3818390" y="4597734"/>
              <a:ext cx="144576" cy="142268"/>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12" name="円/楕円 211"/>
            <p:cNvSpPr/>
            <p:nvPr/>
          </p:nvSpPr>
          <p:spPr bwMode="auto">
            <a:xfrm>
              <a:off x="4097216" y="4334997"/>
              <a:ext cx="143429" cy="14456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13" name="円/楕円 212"/>
            <p:cNvSpPr/>
            <p:nvPr/>
          </p:nvSpPr>
          <p:spPr bwMode="auto">
            <a:xfrm>
              <a:off x="4309491" y="4307461"/>
              <a:ext cx="142281" cy="1434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214" name="ストライプ矢印 411"/>
          <p:cNvSpPr>
            <a:spLocks noChangeArrowheads="1"/>
          </p:cNvSpPr>
          <p:nvPr/>
        </p:nvSpPr>
        <p:spPr bwMode="auto">
          <a:xfrm>
            <a:off x="7467600" y="4016896"/>
            <a:ext cx="381000" cy="457200"/>
          </a:xfrm>
          <a:custGeom>
            <a:avLst/>
            <a:gdLst>
              <a:gd name="T0" fmla="*/ 190500 w 381000"/>
              <a:gd name="T1" fmla="*/ 0 h 457200"/>
              <a:gd name="T2" fmla="*/ 0 w 381000"/>
              <a:gd name="T3" fmla="*/ 228600 h 457200"/>
              <a:gd name="T4" fmla="*/ 190500 w 381000"/>
              <a:gd name="T5" fmla="*/ 457200 h 457200"/>
              <a:gd name="T6" fmla="*/ 381000 w 381000"/>
              <a:gd name="T7" fmla="*/ 228600 h 457200"/>
              <a:gd name="T8" fmla="*/ 0 60000 65536"/>
              <a:gd name="T9" fmla="*/ 0 60000 65536"/>
              <a:gd name="T10" fmla="*/ 0 60000 65536"/>
              <a:gd name="T11" fmla="*/ 0 60000 65536"/>
              <a:gd name="T12" fmla="*/ 59531 w 381000"/>
              <a:gd name="T13" fmla="*/ 114300 h 457200"/>
              <a:gd name="T14" fmla="*/ 285750 w 381000"/>
              <a:gd name="T15" fmla="*/ 342900 h 457200"/>
            </a:gdLst>
            <a:ahLst/>
            <a:cxnLst>
              <a:cxn ang="T8">
                <a:pos x="T0" y="T1"/>
              </a:cxn>
              <a:cxn ang="T9">
                <a:pos x="T2" y="T3"/>
              </a:cxn>
              <a:cxn ang="T10">
                <a:pos x="T4" y="T5"/>
              </a:cxn>
              <a:cxn ang="T11">
                <a:pos x="T6" y="T7"/>
              </a:cxn>
            </a:cxnLst>
            <a:rect l="T12" t="T13" r="T14" b="T15"/>
            <a:pathLst>
              <a:path w="381000" h="457200">
                <a:moveTo>
                  <a:pt x="0" y="114300"/>
                </a:moveTo>
                <a:lnTo>
                  <a:pt x="11906" y="114300"/>
                </a:lnTo>
                <a:lnTo>
                  <a:pt x="11906" y="342900"/>
                </a:lnTo>
                <a:lnTo>
                  <a:pt x="0" y="342900"/>
                </a:lnTo>
                <a:lnTo>
                  <a:pt x="0" y="114300"/>
                </a:lnTo>
                <a:close/>
                <a:moveTo>
                  <a:pt x="23813" y="114300"/>
                </a:moveTo>
                <a:lnTo>
                  <a:pt x="47625" y="114300"/>
                </a:lnTo>
                <a:lnTo>
                  <a:pt x="47625" y="342900"/>
                </a:lnTo>
                <a:lnTo>
                  <a:pt x="23813" y="342900"/>
                </a:lnTo>
                <a:lnTo>
                  <a:pt x="23813" y="114300"/>
                </a:lnTo>
                <a:close/>
                <a:moveTo>
                  <a:pt x="59531" y="114300"/>
                </a:moveTo>
                <a:lnTo>
                  <a:pt x="190500" y="114300"/>
                </a:lnTo>
                <a:lnTo>
                  <a:pt x="190500" y="0"/>
                </a:lnTo>
                <a:lnTo>
                  <a:pt x="381000" y="228600"/>
                </a:lnTo>
                <a:lnTo>
                  <a:pt x="190500" y="457200"/>
                </a:lnTo>
                <a:lnTo>
                  <a:pt x="190500" y="342900"/>
                </a:lnTo>
                <a:lnTo>
                  <a:pt x="59531" y="342900"/>
                </a:lnTo>
                <a:lnTo>
                  <a:pt x="59531" y="114300"/>
                </a:lnTo>
                <a:close/>
              </a:path>
            </a:pathLst>
          </a:custGeom>
          <a:solidFill>
            <a:srgbClr val="DBEEF4"/>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defRPr/>
            </a:pPr>
            <a:endParaRPr lang="ja-JP" altLang="en-US">
              <a:cs typeface="ＭＳ Ｐゴシック" charset="-128"/>
            </a:endParaRPr>
          </a:p>
        </p:txBody>
      </p:sp>
      <p:sp>
        <p:nvSpPr>
          <p:cNvPr id="215" name="ストライプ矢印 453"/>
          <p:cNvSpPr>
            <a:spLocks noChangeArrowheads="1"/>
          </p:cNvSpPr>
          <p:nvPr/>
        </p:nvSpPr>
        <p:spPr bwMode="auto">
          <a:xfrm>
            <a:off x="5211763" y="4016896"/>
            <a:ext cx="914400" cy="457200"/>
          </a:xfrm>
          <a:custGeom>
            <a:avLst/>
            <a:gdLst>
              <a:gd name="T0" fmla="*/ 685800 w 914400"/>
              <a:gd name="T1" fmla="*/ 0 h 457200"/>
              <a:gd name="T2" fmla="*/ 0 w 914400"/>
              <a:gd name="T3" fmla="*/ 228600 h 457200"/>
              <a:gd name="T4" fmla="*/ 685800 w 914400"/>
              <a:gd name="T5" fmla="*/ 457200 h 457200"/>
              <a:gd name="T6" fmla="*/ 914400 w 914400"/>
              <a:gd name="T7" fmla="*/ 228600 h 457200"/>
              <a:gd name="T8" fmla="*/ 0 60000 65536"/>
              <a:gd name="T9" fmla="*/ 0 60000 65536"/>
              <a:gd name="T10" fmla="*/ 0 60000 65536"/>
              <a:gd name="T11" fmla="*/ 0 60000 65536"/>
              <a:gd name="T12" fmla="*/ 71438 w 914400"/>
              <a:gd name="T13" fmla="*/ 114300 h 457200"/>
              <a:gd name="T14" fmla="*/ 800100 w 914400"/>
              <a:gd name="T15" fmla="*/ 342900 h 457200"/>
            </a:gdLst>
            <a:ahLst/>
            <a:cxnLst>
              <a:cxn ang="T8">
                <a:pos x="T0" y="T1"/>
              </a:cxn>
              <a:cxn ang="T9">
                <a:pos x="T2" y="T3"/>
              </a:cxn>
              <a:cxn ang="T10">
                <a:pos x="T4" y="T5"/>
              </a:cxn>
              <a:cxn ang="T11">
                <a:pos x="T6" y="T7"/>
              </a:cxn>
            </a:cxnLst>
            <a:rect l="T12" t="T13" r="T14" b="T15"/>
            <a:pathLst>
              <a:path w="914400" h="457200">
                <a:moveTo>
                  <a:pt x="0" y="114300"/>
                </a:moveTo>
                <a:lnTo>
                  <a:pt x="14288" y="114300"/>
                </a:lnTo>
                <a:lnTo>
                  <a:pt x="14288" y="342900"/>
                </a:lnTo>
                <a:lnTo>
                  <a:pt x="0" y="342900"/>
                </a:lnTo>
                <a:lnTo>
                  <a:pt x="0" y="114300"/>
                </a:lnTo>
                <a:close/>
                <a:moveTo>
                  <a:pt x="28575" y="114300"/>
                </a:moveTo>
                <a:lnTo>
                  <a:pt x="57150" y="114300"/>
                </a:lnTo>
                <a:lnTo>
                  <a:pt x="57150" y="342900"/>
                </a:lnTo>
                <a:lnTo>
                  <a:pt x="28575" y="342900"/>
                </a:lnTo>
                <a:lnTo>
                  <a:pt x="28575" y="114300"/>
                </a:lnTo>
                <a:close/>
                <a:moveTo>
                  <a:pt x="71438" y="114300"/>
                </a:moveTo>
                <a:lnTo>
                  <a:pt x="685800" y="114300"/>
                </a:lnTo>
                <a:lnTo>
                  <a:pt x="685800" y="0"/>
                </a:lnTo>
                <a:lnTo>
                  <a:pt x="914400" y="228600"/>
                </a:lnTo>
                <a:lnTo>
                  <a:pt x="685800" y="457200"/>
                </a:lnTo>
                <a:lnTo>
                  <a:pt x="685800" y="342900"/>
                </a:lnTo>
                <a:lnTo>
                  <a:pt x="71438" y="342900"/>
                </a:lnTo>
                <a:lnTo>
                  <a:pt x="71438" y="114300"/>
                </a:lnTo>
                <a:close/>
              </a:path>
            </a:pathLst>
          </a:custGeom>
          <a:solidFill>
            <a:srgbClr val="DBEEF4"/>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defRPr/>
            </a:pPr>
            <a:endParaRPr lang="ja-JP" altLang="en-US">
              <a:cs typeface="ＭＳ Ｐゴシック" charset="-128"/>
            </a:endParaRPr>
          </a:p>
        </p:txBody>
      </p:sp>
      <p:sp>
        <p:nvSpPr>
          <p:cNvPr id="216" name="テキスト ボックス 215"/>
          <p:cNvSpPr txBox="1">
            <a:spLocks noChangeArrowheads="1"/>
          </p:cNvSpPr>
          <p:nvPr/>
        </p:nvSpPr>
        <p:spPr bwMode="auto">
          <a:xfrm>
            <a:off x="5155957" y="3089796"/>
            <a:ext cx="136383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Calibri" charset="0"/>
                <a:ea typeface="ＭＳ Ｐゴシック" charset="-128"/>
              </a:defRPr>
            </a:lvl1pPr>
            <a:lvl2pPr marL="37931725" indent="-37474525">
              <a:defRPr kumimoji="1" sz="2400">
                <a:solidFill>
                  <a:schemeClr val="tx1"/>
                </a:solidFill>
                <a:latin typeface="Calibri" charset="0"/>
                <a:ea typeface="ＭＳ Ｐゴシック" charset="-128"/>
              </a:defRPr>
            </a:lvl2pPr>
            <a:lvl3pPr>
              <a:defRPr kumimoji="1" sz="2400">
                <a:solidFill>
                  <a:schemeClr val="tx1"/>
                </a:solidFill>
                <a:latin typeface="Calibri" charset="0"/>
                <a:ea typeface="ＭＳ Ｐゴシック" charset="-128"/>
              </a:defRPr>
            </a:lvl3pPr>
            <a:lvl4pPr>
              <a:defRPr kumimoji="1" sz="2400">
                <a:solidFill>
                  <a:schemeClr val="tx1"/>
                </a:solidFill>
                <a:latin typeface="Calibri" charset="0"/>
                <a:ea typeface="ＭＳ Ｐゴシック" charset="-128"/>
              </a:defRPr>
            </a:lvl4pPr>
            <a:lvl5pPr>
              <a:defRPr kumimoji="1" sz="2400">
                <a:solidFill>
                  <a:schemeClr val="tx1"/>
                </a:solidFill>
                <a:latin typeface="Calibri" charset="0"/>
                <a:ea typeface="ＭＳ Ｐゴシック" charset="-128"/>
              </a:defRPr>
            </a:lvl5pPr>
            <a:lvl6pPr marL="457200" fontAlgn="base">
              <a:spcBef>
                <a:spcPct val="0"/>
              </a:spcBef>
              <a:spcAft>
                <a:spcPct val="0"/>
              </a:spcAft>
              <a:defRPr kumimoji="1" sz="2400">
                <a:solidFill>
                  <a:schemeClr val="tx1"/>
                </a:solidFill>
                <a:latin typeface="Calibri" charset="0"/>
                <a:ea typeface="ＭＳ Ｐゴシック" charset="-128"/>
              </a:defRPr>
            </a:lvl6pPr>
            <a:lvl7pPr marL="914400" fontAlgn="base">
              <a:spcBef>
                <a:spcPct val="0"/>
              </a:spcBef>
              <a:spcAft>
                <a:spcPct val="0"/>
              </a:spcAft>
              <a:defRPr kumimoji="1" sz="2400">
                <a:solidFill>
                  <a:schemeClr val="tx1"/>
                </a:solidFill>
                <a:latin typeface="Calibri" charset="0"/>
                <a:ea typeface="ＭＳ Ｐゴシック" charset="-128"/>
              </a:defRPr>
            </a:lvl7pPr>
            <a:lvl8pPr marL="1371600" fontAlgn="base">
              <a:spcBef>
                <a:spcPct val="0"/>
              </a:spcBef>
              <a:spcAft>
                <a:spcPct val="0"/>
              </a:spcAft>
              <a:defRPr kumimoji="1" sz="2400">
                <a:solidFill>
                  <a:schemeClr val="tx1"/>
                </a:solidFill>
                <a:latin typeface="Calibri" charset="0"/>
                <a:ea typeface="ＭＳ Ｐゴシック" charset="-128"/>
              </a:defRPr>
            </a:lvl8pPr>
            <a:lvl9pPr marL="1828800" fontAlgn="base">
              <a:spcBef>
                <a:spcPct val="0"/>
              </a:spcBef>
              <a:spcAft>
                <a:spcPct val="0"/>
              </a:spcAft>
              <a:defRPr kumimoji="1" sz="2400">
                <a:solidFill>
                  <a:schemeClr val="tx1"/>
                </a:solidFill>
                <a:latin typeface="Calibri" charset="0"/>
                <a:ea typeface="ＭＳ Ｐゴシック" charset="-128"/>
              </a:defRPr>
            </a:lvl9pPr>
          </a:lstStyle>
          <a:p>
            <a:r>
              <a:rPr lang="en-US" altLang="ja-JP" sz="1800" dirty="0" err="1" smtClean="0">
                <a:solidFill>
                  <a:srgbClr val="0000FF"/>
                </a:solidFill>
              </a:rPr>
              <a:t>Photobleach</a:t>
            </a:r>
            <a:endParaRPr lang="ja-JP" altLang="en-US" sz="1800" dirty="0">
              <a:solidFill>
                <a:srgbClr val="0000FF"/>
              </a:solidFill>
            </a:endParaRPr>
          </a:p>
        </p:txBody>
      </p:sp>
      <p:sp>
        <p:nvSpPr>
          <p:cNvPr id="264" name="下矢印 263"/>
          <p:cNvSpPr/>
          <p:nvPr/>
        </p:nvSpPr>
        <p:spPr>
          <a:xfrm>
            <a:off x="4396360" y="1484848"/>
            <a:ext cx="484632" cy="90000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pSp>
        <p:nvGrpSpPr>
          <p:cNvPr id="248" name="図形グループ 503"/>
          <p:cNvGrpSpPr>
            <a:grpSpLocks/>
          </p:cNvGrpSpPr>
          <p:nvPr/>
        </p:nvGrpSpPr>
        <p:grpSpPr bwMode="auto">
          <a:xfrm>
            <a:off x="1828800" y="3038996"/>
            <a:ext cx="5664200" cy="2781300"/>
            <a:chOff x="-2565400" y="571500"/>
            <a:chExt cx="5664200" cy="2781300"/>
          </a:xfrm>
        </p:grpSpPr>
        <p:sp>
          <p:nvSpPr>
            <p:cNvPr id="218" name="正方形/長方形 217"/>
            <p:cNvSpPr>
              <a:spLocks noChangeArrowheads="1"/>
            </p:cNvSpPr>
            <p:nvPr/>
          </p:nvSpPr>
          <p:spPr bwMode="auto">
            <a:xfrm>
              <a:off x="-2565400" y="571500"/>
              <a:ext cx="5664200" cy="2781300"/>
            </a:xfrm>
            <a:prstGeom prst="rect">
              <a:avLst/>
            </a:prstGeom>
            <a:solidFill>
              <a:schemeClr val="bg1"/>
            </a:solidFill>
            <a:ln w="28575">
              <a:solidFill>
                <a:srgbClr val="FF6600"/>
              </a:solidFill>
              <a:round/>
              <a:headEnd/>
              <a:tailEnd/>
            </a:ln>
            <a:effectLst>
              <a:outerShdw blurRad="40000" dist="23000" dir="5400000" rotWithShape="0">
                <a:srgbClr val="808080">
                  <a:alpha val="34998"/>
                </a:srgbClr>
              </a:outerShdw>
            </a:effectLst>
          </p:spPr>
          <p:txBody>
            <a:bodyPr anchor="ctr"/>
            <a:lstStyle/>
            <a:p>
              <a:pPr algn="ctr" fontAlgn="auto">
                <a:spcBef>
                  <a:spcPts val="0"/>
                </a:spcBef>
                <a:spcAft>
                  <a:spcPts val="0"/>
                </a:spcAft>
                <a:defRPr/>
              </a:pPr>
              <a:endParaRPr lang="ja-JP" altLang="en-US">
                <a:solidFill>
                  <a:schemeClr val="lt1"/>
                </a:solidFill>
                <a:latin typeface="+mn-lt"/>
                <a:ea typeface="+mn-ea"/>
              </a:endParaRPr>
            </a:p>
          </p:txBody>
        </p:sp>
        <p:grpSp>
          <p:nvGrpSpPr>
            <p:cNvPr id="249" name="図形グループ 493"/>
            <p:cNvGrpSpPr>
              <a:grpSpLocks/>
            </p:cNvGrpSpPr>
            <p:nvPr/>
          </p:nvGrpSpPr>
          <p:grpSpPr bwMode="auto">
            <a:xfrm>
              <a:off x="-2240204" y="685800"/>
              <a:ext cx="2774494" cy="2578100"/>
              <a:chOff x="-1706804" y="1739900"/>
              <a:chExt cx="1706804" cy="1585987"/>
            </a:xfrm>
          </p:grpSpPr>
          <p:sp>
            <p:nvSpPr>
              <p:cNvPr id="226" name="正方形/長方形 225"/>
              <p:cNvSpPr/>
              <p:nvPr/>
            </p:nvSpPr>
            <p:spPr bwMode="auto">
              <a:xfrm>
                <a:off x="-1706655" y="1739900"/>
                <a:ext cx="1707085" cy="1585987"/>
              </a:xfrm>
              <a:prstGeom prst="rect">
                <a:avLst/>
              </a:prstGeom>
              <a:solidFill>
                <a:schemeClr val="tx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27" name="フリーフォーム 226"/>
              <p:cNvSpPr>
                <a:spLocks noChangeArrowheads="1"/>
              </p:cNvSpPr>
              <p:nvPr/>
            </p:nvSpPr>
            <p:spPr bwMode="auto">
              <a:xfrm>
                <a:off x="-1209570" y="1860021"/>
                <a:ext cx="571307" cy="228523"/>
              </a:xfrm>
              <a:custGeom>
                <a:avLst/>
                <a:gdLst>
                  <a:gd name="T0" fmla="*/ 0 w 571500"/>
                  <a:gd name="T1" fmla="*/ 190372 h 228600"/>
                  <a:gd name="T2" fmla="*/ 215754 w 571500"/>
                  <a:gd name="T3" fmla="*/ 38074 h 228600"/>
                  <a:gd name="T4" fmla="*/ 101532 w 571500"/>
                  <a:gd name="T5" fmla="*/ 12692 h 228600"/>
                  <a:gd name="T6" fmla="*/ 215754 w 571500"/>
                  <a:gd name="T7" fmla="*/ 228446 h 228600"/>
                  <a:gd name="T8" fmla="*/ 393434 w 571500"/>
                  <a:gd name="T9" fmla="*/ 12692 h 228600"/>
                  <a:gd name="T10" fmla="*/ 571114 w 571500"/>
                  <a:gd name="T11" fmla="*/ 0 h 228600"/>
                  <a:gd name="T12" fmla="*/ 0 60000 65536"/>
                  <a:gd name="T13" fmla="*/ 0 60000 65536"/>
                  <a:gd name="T14" fmla="*/ 0 60000 65536"/>
                  <a:gd name="T15" fmla="*/ 0 60000 65536"/>
                  <a:gd name="T16" fmla="*/ 0 60000 65536"/>
                  <a:gd name="T17" fmla="*/ 0 60000 65536"/>
                  <a:gd name="T18" fmla="*/ 0 w 571500"/>
                  <a:gd name="T19" fmla="*/ 0 h 228600"/>
                  <a:gd name="T20" fmla="*/ 571500 w 571500"/>
                  <a:gd name="T21" fmla="*/ 228600 h 228600"/>
                </a:gdLst>
                <a:ahLst/>
                <a:cxnLst>
                  <a:cxn ang="T12">
                    <a:pos x="T0" y="T1"/>
                  </a:cxn>
                  <a:cxn ang="T13">
                    <a:pos x="T2" y="T3"/>
                  </a:cxn>
                  <a:cxn ang="T14">
                    <a:pos x="T4" y="T5"/>
                  </a:cxn>
                  <a:cxn ang="T15">
                    <a:pos x="T6" y="T7"/>
                  </a:cxn>
                  <a:cxn ang="T16">
                    <a:pos x="T8" y="T9"/>
                  </a:cxn>
                  <a:cxn ang="T17">
                    <a:pos x="T10" y="T11"/>
                  </a:cxn>
                </a:cxnLst>
                <a:rect l="T18" t="T19" r="T20" b="T21"/>
                <a:pathLst>
                  <a:path w="571500" h="228600">
                    <a:moveTo>
                      <a:pt x="0" y="190500"/>
                    </a:moveTo>
                    <a:lnTo>
                      <a:pt x="215900" y="38100"/>
                    </a:lnTo>
                    <a:lnTo>
                      <a:pt x="101600" y="12700"/>
                    </a:lnTo>
                    <a:lnTo>
                      <a:pt x="215900" y="228600"/>
                    </a:lnTo>
                    <a:lnTo>
                      <a:pt x="393700" y="12700"/>
                    </a:lnTo>
                    <a:lnTo>
                      <a:pt x="571500" y="0"/>
                    </a:lnTo>
                  </a:path>
                </a:pathLst>
              </a:custGeom>
              <a:noFill/>
              <a:ln w="25400">
                <a:solidFill>
                  <a:srgbClr val="00FF00"/>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ja-JP" altLang="en-US">
                  <a:cs typeface="ＭＳ Ｐゴシック" charset="-128"/>
                </a:endParaRPr>
              </a:p>
            </p:txBody>
          </p:sp>
          <p:sp>
            <p:nvSpPr>
              <p:cNvPr id="228" name="フリーフォーム 227"/>
              <p:cNvSpPr>
                <a:spLocks noChangeArrowheads="1"/>
              </p:cNvSpPr>
              <p:nvPr/>
            </p:nvSpPr>
            <p:spPr bwMode="auto">
              <a:xfrm>
                <a:off x="-1355082" y="2649108"/>
                <a:ext cx="698264" cy="215827"/>
              </a:xfrm>
              <a:custGeom>
                <a:avLst/>
                <a:gdLst>
                  <a:gd name="T0" fmla="*/ 698028 w 698500"/>
                  <a:gd name="T1" fmla="*/ 215754 h 215900"/>
                  <a:gd name="T2" fmla="*/ 596496 w 698500"/>
                  <a:gd name="T3" fmla="*/ 38074 h 215900"/>
                  <a:gd name="T4" fmla="*/ 431508 w 698500"/>
                  <a:gd name="T5" fmla="*/ 88840 h 215900"/>
                  <a:gd name="T6" fmla="*/ 342668 w 698500"/>
                  <a:gd name="T7" fmla="*/ 0 h 215900"/>
                  <a:gd name="T8" fmla="*/ 139606 w 698500"/>
                  <a:gd name="T9" fmla="*/ 76148 h 215900"/>
                  <a:gd name="T10" fmla="*/ 329976 w 698500"/>
                  <a:gd name="T11" fmla="*/ 177680 h 215900"/>
                  <a:gd name="T12" fmla="*/ 469582 w 698500"/>
                  <a:gd name="T13" fmla="*/ 190372 h 215900"/>
                  <a:gd name="T14" fmla="*/ 342668 w 698500"/>
                  <a:gd name="T15" fmla="*/ 114222 h 215900"/>
                  <a:gd name="T16" fmla="*/ 0 w 698500"/>
                  <a:gd name="T17" fmla="*/ 164988 h 2159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8500"/>
                  <a:gd name="T28" fmla="*/ 0 h 215900"/>
                  <a:gd name="T29" fmla="*/ 698500 w 698500"/>
                  <a:gd name="T30" fmla="*/ 215900 h 2159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8500" h="215900">
                    <a:moveTo>
                      <a:pt x="698500" y="215900"/>
                    </a:moveTo>
                    <a:lnTo>
                      <a:pt x="596900" y="38100"/>
                    </a:lnTo>
                    <a:lnTo>
                      <a:pt x="431800" y="88900"/>
                    </a:lnTo>
                    <a:lnTo>
                      <a:pt x="342900" y="0"/>
                    </a:lnTo>
                    <a:lnTo>
                      <a:pt x="139700" y="76200"/>
                    </a:lnTo>
                    <a:lnTo>
                      <a:pt x="330200" y="177800"/>
                    </a:lnTo>
                    <a:lnTo>
                      <a:pt x="469900" y="190500"/>
                    </a:lnTo>
                    <a:lnTo>
                      <a:pt x="342900" y="114300"/>
                    </a:lnTo>
                    <a:lnTo>
                      <a:pt x="0" y="165100"/>
                    </a:lnTo>
                  </a:path>
                </a:pathLst>
              </a:custGeom>
              <a:noFill/>
              <a:ln w="25400">
                <a:solidFill>
                  <a:srgbClr val="FFFF00"/>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ja-JP" altLang="en-US">
                  <a:cs typeface="ＭＳ Ｐゴシック" charset="-128"/>
                </a:endParaRPr>
              </a:p>
            </p:txBody>
          </p:sp>
          <p:sp>
            <p:nvSpPr>
              <p:cNvPr id="229" name="フリーフォーム 228"/>
              <p:cNvSpPr>
                <a:spLocks noChangeArrowheads="1"/>
              </p:cNvSpPr>
              <p:nvPr/>
            </p:nvSpPr>
            <p:spPr bwMode="auto">
              <a:xfrm>
                <a:off x="-390208" y="2078778"/>
                <a:ext cx="190435" cy="177740"/>
              </a:xfrm>
              <a:custGeom>
                <a:avLst/>
                <a:gdLst>
                  <a:gd name="T0" fmla="*/ 0 w 190500"/>
                  <a:gd name="T1" fmla="*/ 177680 h 177800"/>
                  <a:gd name="T2" fmla="*/ 190370 w 190500"/>
                  <a:gd name="T3" fmla="*/ 50766 h 177800"/>
                  <a:gd name="T4" fmla="*/ 88840 w 190500"/>
                  <a:gd name="T5" fmla="*/ 25382 h 177800"/>
                  <a:gd name="T6" fmla="*/ 177678 w 190500"/>
                  <a:gd name="T7" fmla="*/ 126914 h 177800"/>
                  <a:gd name="T8" fmla="*/ 25382 w 190500"/>
                  <a:gd name="T9" fmla="*/ 101532 h 177800"/>
                  <a:gd name="T10" fmla="*/ 38074 w 190500"/>
                  <a:gd name="T11" fmla="*/ 0 h 177800"/>
                  <a:gd name="T12" fmla="*/ 0 60000 65536"/>
                  <a:gd name="T13" fmla="*/ 0 60000 65536"/>
                  <a:gd name="T14" fmla="*/ 0 60000 65536"/>
                  <a:gd name="T15" fmla="*/ 0 60000 65536"/>
                  <a:gd name="T16" fmla="*/ 0 60000 65536"/>
                  <a:gd name="T17" fmla="*/ 0 60000 65536"/>
                  <a:gd name="T18" fmla="*/ 0 w 190500"/>
                  <a:gd name="T19" fmla="*/ 0 h 177800"/>
                  <a:gd name="T20" fmla="*/ 190500 w 190500"/>
                  <a:gd name="T21" fmla="*/ 177800 h 177800"/>
                </a:gdLst>
                <a:ahLst/>
                <a:cxnLst>
                  <a:cxn ang="T12">
                    <a:pos x="T0" y="T1"/>
                  </a:cxn>
                  <a:cxn ang="T13">
                    <a:pos x="T2" y="T3"/>
                  </a:cxn>
                  <a:cxn ang="T14">
                    <a:pos x="T4" y="T5"/>
                  </a:cxn>
                  <a:cxn ang="T15">
                    <a:pos x="T6" y="T7"/>
                  </a:cxn>
                  <a:cxn ang="T16">
                    <a:pos x="T8" y="T9"/>
                  </a:cxn>
                  <a:cxn ang="T17">
                    <a:pos x="T10" y="T11"/>
                  </a:cxn>
                </a:cxnLst>
                <a:rect l="T18" t="T19" r="T20" b="T21"/>
                <a:pathLst>
                  <a:path w="190500" h="177800">
                    <a:moveTo>
                      <a:pt x="0" y="177800"/>
                    </a:moveTo>
                    <a:lnTo>
                      <a:pt x="190500" y="50800"/>
                    </a:lnTo>
                    <a:lnTo>
                      <a:pt x="88900" y="25400"/>
                    </a:lnTo>
                    <a:lnTo>
                      <a:pt x="177800" y="127000"/>
                    </a:lnTo>
                    <a:lnTo>
                      <a:pt x="25400" y="101600"/>
                    </a:lnTo>
                    <a:lnTo>
                      <a:pt x="38100" y="0"/>
                    </a:lnTo>
                  </a:path>
                </a:pathLst>
              </a:custGeom>
              <a:noFill/>
              <a:ln w="25400">
                <a:solidFill>
                  <a:srgbClr val="CC66FF"/>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ja-JP" altLang="en-US">
                  <a:cs typeface="ＭＳ Ｐゴシック" charset="-128"/>
                </a:endParaRPr>
              </a:p>
            </p:txBody>
          </p:sp>
          <p:sp>
            <p:nvSpPr>
              <p:cNvPr id="230" name="フリーフォーム 229"/>
              <p:cNvSpPr>
                <a:spLocks noChangeArrowheads="1"/>
              </p:cNvSpPr>
              <p:nvPr/>
            </p:nvSpPr>
            <p:spPr bwMode="auto">
              <a:xfrm>
                <a:off x="-1202733" y="2280933"/>
                <a:ext cx="304697" cy="266610"/>
              </a:xfrm>
              <a:custGeom>
                <a:avLst/>
                <a:gdLst>
                  <a:gd name="T0" fmla="*/ 0 w 304800"/>
                  <a:gd name="T1" fmla="*/ 0 h 266700"/>
                  <a:gd name="T2" fmla="*/ 0 w 304800"/>
                  <a:gd name="T3" fmla="*/ 164988 h 266700"/>
                  <a:gd name="T4" fmla="*/ 139606 w 304800"/>
                  <a:gd name="T5" fmla="*/ 139606 h 266700"/>
                  <a:gd name="T6" fmla="*/ 139606 w 304800"/>
                  <a:gd name="T7" fmla="*/ 139606 h 266700"/>
                  <a:gd name="T8" fmla="*/ 253828 w 304800"/>
                  <a:gd name="T9" fmla="*/ 101532 h 266700"/>
                  <a:gd name="T10" fmla="*/ 177680 w 304800"/>
                  <a:gd name="T11" fmla="*/ 63458 h 266700"/>
                  <a:gd name="T12" fmla="*/ 304594 w 304800"/>
                  <a:gd name="T13" fmla="*/ 266520 h 266700"/>
                  <a:gd name="T14" fmla="*/ 0 60000 65536"/>
                  <a:gd name="T15" fmla="*/ 0 60000 65536"/>
                  <a:gd name="T16" fmla="*/ 0 60000 65536"/>
                  <a:gd name="T17" fmla="*/ 0 60000 65536"/>
                  <a:gd name="T18" fmla="*/ 0 60000 65536"/>
                  <a:gd name="T19" fmla="*/ 0 60000 65536"/>
                  <a:gd name="T20" fmla="*/ 0 60000 65536"/>
                  <a:gd name="T21" fmla="*/ 0 w 304800"/>
                  <a:gd name="T22" fmla="*/ 0 h 266700"/>
                  <a:gd name="T23" fmla="*/ 304800 w 304800"/>
                  <a:gd name="T24" fmla="*/ 266700 h 266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4800" h="266700">
                    <a:moveTo>
                      <a:pt x="0" y="0"/>
                    </a:moveTo>
                    <a:lnTo>
                      <a:pt x="0" y="165100"/>
                    </a:lnTo>
                    <a:lnTo>
                      <a:pt x="139700" y="139700"/>
                    </a:lnTo>
                    <a:lnTo>
                      <a:pt x="254000" y="101600"/>
                    </a:lnTo>
                    <a:lnTo>
                      <a:pt x="177800" y="63500"/>
                    </a:lnTo>
                    <a:lnTo>
                      <a:pt x="304800" y="266700"/>
                    </a:lnTo>
                  </a:path>
                </a:pathLst>
              </a:custGeom>
              <a:noFill/>
              <a:ln w="25400">
                <a:solidFill>
                  <a:srgbClr val="CC66FF"/>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ja-JP" altLang="en-US">
                  <a:cs typeface="ＭＳ Ｐゴシック" charset="-128"/>
                </a:endParaRPr>
              </a:p>
            </p:txBody>
          </p:sp>
          <p:sp>
            <p:nvSpPr>
              <p:cNvPr id="231" name="フリーフォーム 230"/>
              <p:cNvSpPr>
                <a:spLocks noChangeArrowheads="1"/>
              </p:cNvSpPr>
              <p:nvPr/>
            </p:nvSpPr>
            <p:spPr bwMode="auto">
              <a:xfrm>
                <a:off x="-503493" y="2979197"/>
                <a:ext cx="126957" cy="139652"/>
              </a:xfrm>
              <a:custGeom>
                <a:avLst/>
                <a:gdLst>
                  <a:gd name="T0" fmla="*/ 38074 w 127000"/>
                  <a:gd name="T1" fmla="*/ 0 h 139700"/>
                  <a:gd name="T2" fmla="*/ 38074 w 127000"/>
                  <a:gd name="T3" fmla="*/ 0 h 139700"/>
                  <a:gd name="T4" fmla="*/ 76148 w 127000"/>
                  <a:gd name="T5" fmla="*/ 76148 h 139700"/>
                  <a:gd name="T6" fmla="*/ 76148 w 127000"/>
                  <a:gd name="T7" fmla="*/ 76148 h 139700"/>
                  <a:gd name="T8" fmla="*/ 0 w 127000"/>
                  <a:gd name="T9" fmla="*/ 50766 h 139700"/>
                  <a:gd name="T10" fmla="*/ 0 w 127000"/>
                  <a:gd name="T11" fmla="*/ 50766 h 139700"/>
                  <a:gd name="T12" fmla="*/ 126914 w 127000"/>
                  <a:gd name="T13" fmla="*/ 38074 h 139700"/>
                  <a:gd name="T14" fmla="*/ 126914 w 127000"/>
                  <a:gd name="T15" fmla="*/ 38074 h 139700"/>
                  <a:gd name="T16" fmla="*/ 126914 w 127000"/>
                  <a:gd name="T17" fmla="*/ 139604 h 1397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000"/>
                  <a:gd name="T28" fmla="*/ 0 h 139700"/>
                  <a:gd name="T29" fmla="*/ 127000 w 127000"/>
                  <a:gd name="T30" fmla="*/ 139700 h 1397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000" h="139700">
                    <a:moveTo>
                      <a:pt x="38100" y="0"/>
                    </a:moveTo>
                    <a:lnTo>
                      <a:pt x="38100" y="0"/>
                    </a:lnTo>
                    <a:lnTo>
                      <a:pt x="76200" y="76200"/>
                    </a:lnTo>
                    <a:lnTo>
                      <a:pt x="0" y="50800"/>
                    </a:lnTo>
                    <a:lnTo>
                      <a:pt x="127000" y="38100"/>
                    </a:lnTo>
                    <a:lnTo>
                      <a:pt x="127000" y="139700"/>
                    </a:lnTo>
                  </a:path>
                </a:pathLst>
              </a:custGeom>
              <a:noFill/>
              <a:ln w="25400">
                <a:solidFill>
                  <a:srgbClr val="FFFF00"/>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ja-JP" altLang="en-US">
                  <a:cs typeface="ＭＳ Ｐゴシック" charset="-128"/>
                </a:endParaRPr>
              </a:p>
            </p:txBody>
          </p:sp>
          <p:sp>
            <p:nvSpPr>
              <p:cNvPr id="232" name="フリーフォーム 231"/>
              <p:cNvSpPr>
                <a:spLocks noChangeArrowheads="1"/>
              </p:cNvSpPr>
              <p:nvPr/>
            </p:nvSpPr>
            <p:spPr bwMode="auto">
              <a:xfrm rot="-5400000">
                <a:off x="-1570421" y="1988443"/>
                <a:ext cx="304697" cy="266610"/>
              </a:xfrm>
              <a:custGeom>
                <a:avLst/>
                <a:gdLst>
                  <a:gd name="T0" fmla="*/ 0 w 304800"/>
                  <a:gd name="T1" fmla="*/ 0 h 266700"/>
                  <a:gd name="T2" fmla="*/ 0 w 304800"/>
                  <a:gd name="T3" fmla="*/ 164988 h 266700"/>
                  <a:gd name="T4" fmla="*/ 139606 w 304800"/>
                  <a:gd name="T5" fmla="*/ 139606 h 266700"/>
                  <a:gd name="T6" fmla="*/ 139606 w 304800"/>
                  <a:gd name="T7" fmla="*/ 139606 h 266700"/>
                  <a:gd name="T8" fmla="*/ 253828 w 304800"/>
                  <a:gd name="T9" fmla="*/ 101532 h 266700"/>
                  <a:gd name="T10" fmla="*/ 177680 w 304800"/>
                  <a:gd name="T11" fmla="*/ 63458 h 266700"/>
                  <a:gd name="T12" fmla="*/ 304594 w 304800"/>
                  <a:gd name="T13" fmla="*/ 266520 h 266700"/>
                  <a:gd name="T14" fmla="*/ 0 60000 65536"/>
                  <a:gd name="T15" fmla="*/ 0 60000 65536"/>
                  <a:gd name="T16" fmla="*/ 0 60000 65536"/>
                  <a:gd name="T17" fmla="*/ 0 60000 65536"/>
                  <a:gd name="T18" fmla="*/ 0 60000 65536"/>
                  <a:gd name="T19" fmla="*/ 0 60000 65536"/>
                  <a:gd name="T20" fmla="*/ 0 60000 65536"/>
                  <a:gd name="T21" fmla="*/ 0 w 304800"/>
                  <a:gd name="T22" fmla="*/ 0 h 266700"/>
                  <a:gd name="T23" fmla="*/ 304800 w 304800"/>
                  <a:gd name="T24" fmla="*/ 266700 h 266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4800" h="266700">
                    <a:moveTo>
                      <a:pt x="0" y="0"/>
                    </a:moveTo>
                    <a:lnTo>
                      <a:pt x="0" y="165100"/>
                    </a:lnTo>
                    <a:lnTo>
                      <a:pt x="139700" y="139700"/>
                    </a:lnTo>
                    <a:lnTo>
                      <a:pt x="254000" y="101600"/>
                    </a:lnTo>
                    <a:lnTo>
                      <a:pt x="177800" y="63500"/>
                    </a:lnTo>
                    <a:lnTo>
                      <a:pt x="304800" y="266700"/>
                    </a:lnTo>
                  </a:path>
                </a:pathLst>
              </a:custGeom>
              <a:noFill/>
              <a:ln w="25400">
                <a:solidFill>
                  <a:srgbClr val="CC66FF"/>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ja-JP" altLang="en-US">
                  <a:cs typeface="ＭＳ Ｐゴシック" charset="-128"/>
                </a:endParaRPr>
              </a:p>
            </p:txBody>
          </p:sp>
          <p:sp>
            <p:nvSpPr>
              <p:cNvPr id="233" name="フリーフォーム 232"/>
              <p:cNvSpPr>
                <a:spLocks noChangeArrowheads="1"/>
              </p:cNvSpPr>
              <p:nvPr/>
            </p:nvSpPr>
            <p:spPr bwMode="auto">
              <a:xfrm rot="-3279522">
                <a:off x="-974699" y="1988443"/>
                <a:ext cx="699241" cy="276376"/>
              </a:xfrm>
              <a:custGeom>
                <a:avLst/>
                <a:gdLst>
                  <a:gd name="T0" fmla="*/ 699983 w 698500"/>
                  <a:gd name="T1" fmla="*/ 741168 h 215900"/>
                  <a:gd name="T2" fmla="*/ 598167 w 698500"/>
                  <a:gd name="T3" fmla="*/ 130795 h 215900"/>
                  <a:gd name="T4" fmla="*/ 432717 w 698500"/>
                  <a:gd name="T5" fmla="*/ 305187 h 215900"/>
                  <a:gd name="T6" fmla="*/ 343628 w 698500"/>
                  <a:gd name="T7" fmla="*/ 0 h 215900"/>
                  <a:gd name="T8" fmla="*/ 139996 w 698500"/>
                  <a:gd name="T9" fmla="*/ 261587 h 215900"/>
                  <a:gd name="T10" fmla="*/ 330901 w 698500"/>
                  <a:gd name="T11" fmla="*/ 610372 h 215900"/>
                  <a:gd name="T12" fmla="*/ 470897 w 698500"/>
                  <a:gd name="T13" fmla="*/ 653972 h 215900"/>
                  <a:gd name="T14" fmla="*/ 343628 w 698500"/>
                  <a:gd name="T15" fmla="*/ 392381 h 215900"/>
                  <a:gd name="T16" fmla="*/ 0 w 698500"/>
                  <a:gd name="T17" fmla="*/ 566776 h 2159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8500"/>
                  <a:gd name="T28" fmla="*/ 0 h 215900"/>
                  <a:gd name="T29" fmla="*/ 698500 w 698500"/>
                  <a:gd name="T30" fmla="*/ 215900 h 2159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8500" h="215900">
                    <a:moveTo>
                      <a:pt x="698500" y="215900"/>
                    </a:moveTo>
                    <a:lnTo>
                      <a:pt x="596900" y="38100"/>
                    </a:lnTo>
                    <a:lnTo>
                      <a:pt x="431800" y="88900"/>
                    </a:lnTo>
                    <a:lnTo>
                      <a:pt x="342900" y="0"/>
                    </a:lnTo>
                    <a:lnTo>
                      <a:pt x="139700" y="76200"/>
                    </a:lnTo>
                    <a:lnTo>
                      <a:pt x="330200" y="177800"/>
                    </a:lnTo>
                    <a:lnTo>
                      <a:pt x="469900" y="190500"/>
                    </a:lnTo>
                    <a:lnTo>
                      <a:pt x="342900" y="114300"/>
                    </a:lnTo>
                    <a:lnTo>
                      <a:pt x="0" y="165100"/>
                    </a:lnTo>
                  </a:path>
                </a:pathLst>
              </a:custGeom>
              <a:noFill/>
              <a:ln w="25400">
                <a:solidFill>
                  <a:srgbClr val="CC66FF"/>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ja-JP" altLang="en-US">
                  <a:cs typeface="ＭＳ Ｐゴシック" charset="-128"/>
                </a:endParaRPr>
              </a:p>
            </p:txBody>
          </p:sp>
          <p:sp>
            <p:nvSpPr>
              <p:cNvPr id="234" name="フリーフォーム 233"/>
              <p:cNvSpPr>
                <a:spLocks noChangeArrowheads="1"/>
              </p:cNvSpPr>
              <p:nvPr/>
            </p:nvSpPr>
            <p:spPr bwMode="auto">
              <a:xfrm rot="-4870792">
                <a:off x="-1011809" y="2732607"/>
                <a:ext cx="612324" cy="279306"/>
              </a:xfrm>
              <a:custGeom>
                <a:avLst/>
                <a:gdLst>
                  <a:gd name="T0" fmla="*/ 0 w 571500"/>
                  <a:gd name="T1" fmla="*/ 517529 h 228600"/>
                  <a:gd name="T2" fmla="*/ 305796 w 571500"/>
                  <a:gd name="T3" fmla="*/ 103506 h 228600"/>
                  <a:gd name="T4" fmla="*/ 143905 w 571500"/>
                  <a:gd name="T5" fmla="*/ 34500 h 228600"/>
                  <a:gd name="T6" fmla="*/ 305796 w 571500"/>
                  <a:gd name="T7" fmla="*/ 621034 h 228600"/>
                  <a:gd name="T8" fmla="*/ 557629 w 571500"/>
                  <a:gd name="T9" fmla="*/ 34500 h 228600"/>
                  <a:gd name="T10" fmla="*/ 809461 w 571500"/>
                  <a:gd name="T11" fmla="*/ 0 h 228600"/>
                  <a:gd name="T12" fmla="*/ 0 60000 65536"/>
                  <a:gd name="T13" fmla="*/ 0 60000 65536"/>
                  <a:gd name="T14" fmla="*/ 0 60000 65536"/>
                  <a:gd name="T15" fmla="*/ 0 60000 65536"/>
                  <a:gd name="T16" fmla="*/ 0 60000 65536"/>
                  <a:gd name="T17" fmla="*/ 0 60000 65536"/>
                  <a:gd name="T18" fmla="*/ 0 w 571500"/>
                  <a:gd name="T19" fmla="*/ 0 h 228600"/>
                  <a:gd name="T20" fmla="*/ 571500 w 571500"/>
                  <a:gd name="T21" fmla="*/ 228600 h 228600"/>
                </a:gdLst>
                <a:ahLst/>
                <a:cxnLst>
                  <a:cxn ang="T12">
                    <a:pos x="T0" y="T1"/>
                  </a:cxn>
                  <a:cxn ang="T13">
                    <a:pos x="T2" y="T3"/>
                  </a:cxn>
                  <a:cxn ang="T14">
                    <a:pos x="T4" y="T5"/>
                  </a:cxn>
                  <a:cxn ang="T15">
                    <a:pos x="T6" y="T7"/>
                  </a:cxn>
                  <a:cxn ang="T16">
                    <a:pos x="T8" y="T9"/>
                  </a:cxn>
                  <a:cxn ang="T17">
                    <a:pos x="T10" y="T11"/>
                  </a:cxn>
                </a:cxnLst>
                <a:rect l="T18" t="T19" r="T20" b="T21"/>
                <a:pathLst>
                  <a:path w="571500" h="228600">
                    <a:moveTo>
                      <a:pt x="0" y="190500"/>
                    </a:moveTo>
                    <a:lnTo>
                      <a:pt x="215900" y="38100"/>
                    </a:lnTo>
                    <a:lnTo>
                      <a:pt x="101600" y="12700"/>
                    </a:lnTo>
                    <a:lnTo>
                      <a:pt x="215900" y="228600"/>
                    </a:lnTo>
                    <a:lnTo>
                      <a:pt x="393700" y="12700"/>
                    </a:lnTo>
                    <a:lnTo>
                      <a:pt x="571500" y="0"/>
                    </a:lnTo>
                  </a:path>
                </a:pathLst>
              </a:custGeom>
              <a:noFill/>
              <a:ln w="25400">
                <a:solidFill>
                  <a:srgbClr val="00FF00"/>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ja-JP" altLang="en-US">
                  <a:cs typeface="ＭＳ Ｐゴシック" charset="-128"/>
                </a:endParaRPr>
              </a:p>
            </p:txBody>
          </p:sp>
          <p:sp>
            <p:nvSpPr>
              <p:cNvPr id="235" name="フリーフォーム 234"/>
              <p:cNvSpPr>
                <a:spLocks noChangeArrowheads="1"/>
              </p:cNvSpPr>
              <p:nvPr/>
            </p:nvSpPr>
            <p:spPr bwMode="auto">
              <a:xfrm rot="-4179031">
                <a:off x="-500075" y="2195481"/>
                <a:ext cx="244148" cy="715842"/>
              </a:xfrm>
              <a:custGeom>
                <a:avLst/>
                <a:gdLst>
                  <a:gd name="T0" fmla="*/ 0 w 190500"/>
                  <a:gd name="T1" fmla="*/ 187999523 h 177800"/>
                  <a:gd name="T2" fmla="*/ 659767 w 190500"/>
                  <a:gd name="T3" fmla="*/ 53714251 h 177800"/>
                  <a:gd name="T4" fmla="*/ 307889 w 190500"/>
                  <a:gd name="T5" fmla="*/ 26857027 h 177800"/>
                  <a:gd name="T6" fmla="*/ 615782 w 190500"/>
                  <a:gd name="T7" fmla="*/ 134285272 h 177800"/>
                  <a:gd name="T8" fmla="*/ 87970 w 190500"/>
                  <a:gd name="T9" fmla="*/ 107428309 h 177800"/>
                  <a:gd name="T10" fmla="*/ 131954 w 190500"/>
                  <a:gd name="T11" fmla="*/ 0 h 177800"/>
                  <a:gd name="T12" fmla="*/ 0 60000 65536"/>
                  <a:gd name="T13" fmla="*/ 0 60000 65536"/>
                  <a:gd name="T14" fmla="*/ 0 60000 65536"/>
                  <a:gd name="T15" fmla="*/ 0 60000 65536"/>
                  <a:gd name="T16" fmla="*/ 0 60000 65536"/>
                  <a:gd name="T17" fmla="*/ 0 60000 65536"/>
                  <a:gd name="T18" fmla="*/ 0 w 190500"/>
                  <a:gd name="T19" fmla="*/ 0 h 177800"/>
                  <a:gd name="T20" fmla="*/ 190500 w 190500"/>
                  <a:gd name="T21" fmla="*/ 177800 h 177800"/>
                </a:gdLst>
                <a:ahLst/>
                <a:cxnLst>
                  <a:cxn ang="T12">
                    <a:pos x="T0" y="T1"/>
                  </a:cxn>
                  <a:cxn ang="T13">
                    <a:pos x="T2" y="T3"/>
                  </a:cxn>
                  <a:cxn ang="T14">
                    <a:pos x="T4" y="T5"/>
                  </a:cxn>
                  <a:cxn ang="T15">
                    <a:pos x="T6" y="T7"/>
                  </a:cxn>
                  <a:cxn ang="T16">
                    <a:pos x="T8" y="T9"/>
                  </a:cxn>
                  <a:cxn ang="T17">
                    <a:pos x="T10" y="T11"/>
                  </a:cxn>
                </a:cxnLst>
                <a:rect l="T18" t="T19" r="T20" b="T21"/>
                <a:pathLst>
                  <a:path w="190500" h="177800">
                    <a:moveTo>
                      <a:pt x="0" y="177800"/>
                    </a:moveTo>
                    <a:lnTo>
                      <a:pt x="190500" y="50800"/>
                    </a:lnTo>
                    <a:lnTo>
                      <a:pt x="88900" y="25400"/>
                    </a:lnTo>
                    <a:lnTo>
                      <a:pt x="177800" y="127000"/>
                    </a:lnTo>
                    <a:lnTo>
                      <a:pt x="25400" y="101600"/>
                    </a:lnTo>
                    <a:lnTo>
                      <a:pt x="38100" y="0"/>
                    </a:lnTo>
                  </a:path>
                </a:pathLst>
              </a:custGeom>
              <a:noFill/>
              <a:ln w="25400">
                <a:solidFill>
                  <a:srgbClr val="00FF00"/>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ja-JP" altLang="en-US">
                  <a:cs typeface="ＭＳ Ｐゴシック" charset="-128"/>
                </a:endParaRPr>
              </a:p>
            </p:txBody>
          </p:sp>
          <p:sp>
            <p:nvSpPr>
              <p:cNvPr id="236" name="フリーフォーム 235"/>
              <p:cNvSpPr>
                <a:spLocks noChangeArrowheads="1"/>
              </p:cNvSpPr>
              <p:nvPr/>
            </p:nvSpPr>
            <p:spPr bwMode="auto">
              <a:xfrm rot="-6686479">
                <a:off x="-1644641" y="2430839"/>
                <a:ext cx="502945" cy="322276"/>
              </a:xfrm>
              <a:custGeom>
                <a:avLst/>
                <a:gdLst>
                  <a:gd name="T0" fmla="*/ 0 w 190500"/>
                  <a:gd name="T1" fmla="*/ 3490726 h 177800"/>
                  <a:gd name="T2" fmla="*/ 24516554 w 190500"/>
                  <a:gd name="T3" fmla="*/ 997348 h 177800"/>
                  <a:gd name="T4" fmla="*/ 11441075 w 190500"/>
                  <a:gd name="T5" fmla="*/ 498676 h 177800"/>
                  <a:gd name="T6" fmla="*/ 22882105 w 190500"/>
                  <a:gd name="T7" fmla="*/ 2493379 h 177800"/>
                  <a:gd name="T8" fmla="*/ 3268865 w 190500"/>
                  <a:gd name="T9" fmla="*/ 1994696 h 177800"/>
                  <a:gd name="T10" fmla="*/ 4903323 w 190500"/>
                  <a:gd name="T11" fmla="*/ 0 h 177800"/>
                  <a:gd name="T12" fmla="*/ 0 60000 65536"/>
                  <a:gd name="T13" fmla="*/ 0 60000 65536"/>
                  <a:gd name="T14" fmla="*/ 0 60000 65536"/>
                  <a:gd name="T15" fmla="*/ 0 60000 65536"/>
                  <a:gd name="T16" fmla="*/ 0 60000 65536"/>
                  <a:gd name="T17" fmla="*/ 0 60000 65536"/>
                  <a:gd name="T18" fmla="*/ 0 w 190500"/>
                  <a:gd name="T19" fmla="*/ 0 h 177800"/>
                  <a:gd name="T20" fmla="*/ 190500 w 190500"/>
                  <a:gd name="T21" fmla="*/ 177800 h 177800"/>
                </a:gdLst>
                <a:ahLst/>
                <a:cxnLst>
                  <a:cxn ang="T12">
                    <a:pos x="T0" y="T1"/>
                  </a:cxn>
                  <a:cxn ang="T13">
                    <a:pos x="T2" y="T3"/>
                  </a:cxn>
                  <a:cxn ang="T14">
                    <a:pos x="T4" y="T5"/>
                  </a:cxn>
                  <a:cxn ang="T15">
                    <a:pos x="T6" y="T7"/>
                  </a:cxn>
                  <a:cxn ang="T16">
                    <a:pos x="T8" y="T9"/>
                  </a:cxn>
                  <a:cxn ang="T17">
                    <a:pos x="T10" y="T11"/>
                  </a:cxn>
                </a:cxnLst>
                <a:rect l="T18" t="T19" r="T20" b="T21"/>
                <a:pathLst>
                  <a:path w="190500" h="177800">
                    <a:moveTo>
                      <a:pt x="0" y="177800"/>
                    </a:moveTo>
                    <a:lnTo>
                      <a:pt x="190500" y="50800"/>
                    </a:lnTo>
                    <a:lnTo>
                      <a:pt x="88900" y="25400"/>
                    </a:lnTo>
                    <a:lnTo>
                      <a:pt x="177800" y="127000"/>
                    </a:lnTo>
                    <a:lnTo>
                      <a:pt x="25400" y="101600"/>
                    </a:lnTo>
                    <a:lnTo>
                      <a:pt x="38100" y="0"/>
                    </a:lnTo>
                  </a:path>
                </a:pathLst>
              </a:custGeom>
              <a:noFill/>
              <a:ln w="25400">
                <a:solidFill>
                  <a:srgbClr val="FFFF00"/>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ja-JP" altLang="en-US">
                  <a:cs typeface="ＭＳ Ｐゴシック" charset="-128"/>
                </a:endParaRPr>
              </a:p>
            </p:txBody>
          </p:sp>
          <p:sp>
            <p:nvSpPr>
              <p:cNvPr id="237" name="フリーフォーム 236"/>
              <p:cNvSpPr>
                <a:spLocks noChangeArrowheads="1"/>
              </p:cNvSpPr>
              <p:nvPr/>
            </p:nvSpPr>
            <p:spPr bwMode="auto">
              <a:xfrm rot="-8883214">
                <a:off x="-1570909" y="2844427"/>
                <a:ext cx="516618" cy="388684"/>
              </a:xfrm>
              <a:custGeom>
                <a:avLst/>
                <a:gdLst>
                  <a:gd name="T0" fmla="*/ 154908 w 698500"/>
                  <a:gd name="T1" fmla="*/ 4069997 h 215900"/>
                  <a:gd name="T2" fmla="*/ 132376 w 698500"/>
                  <a:gd name="T3" fmla="*/ 718237 h 215900"/>
                  <a:gd name="T4" fmla="*/ 95761 w 698500"/>
                  <a:gd name="T5" fmla="*/ 1675882 h 215900"/>
                  <a:gd name="T6" fmla="*/ 76045 w 698500"/>
                  <a:gd name="T7" fmla="*/ 0 h 215900"/>
                  <a:gd name="T8" fmla="*/ 30982 w 698500"/>
                  <a:gd name="T9" fmla="*/ 1436473 h 215900"/>
                  <a:gd name="T10" fmla="*/ 73230 w 698500"/>
                  <a:gd name="T11" fmla="*/ 3351759 h 215900"/>
                  <a:gd name="T12" fmla="*/ 104211 w 698500"/>
                  <a:gd name="T13" fmla="*/ 3591181 h 215900"/>
                  <a:gd name="T14" fmla="*/ 76045 w 698500"/>
                  <a:gd name="T15" fmla="*/ 2154701 h 215900"/>
                  <a:gd name="T16" fmla="*/ 0 w 698500"/>
                  <a:gd name="T17" fmla="*/ 3112358 h 2159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8500"/>
                  <a:gd name="T28" fmla="*/ 0 h 215900"/>
                  <a:gd name="T29" fmla="*/ 698500 w 698500"/>
                  <a:gd name="T30" fmla="*/ 215900 h 2159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8500" h="215900">
                    <a:moveTo>
                      <a:pt x="698500" y="215900"/>
                    </a:moveTo>
                    <a:lnTo>
                      <a:pt x="596900" y="38100"/>
                    </a:lnTo>
                    <a:lnTo>
                      <a:pt x="431800" y="88900"/>
                    </a:lnTo>
                    <a:lnTo>
                      <a:pt x="342900" y="0"/>
                    </a:lnTo>
                    <a:lnTo>
                      <a:pt x="139700" y="76200"/>
                    </a:lnTo>
                    <a:lnTo>
                      <a:pt x="330200" y="177800"/>
                    </a:lnTo>
                    <a:lnTo>
                      <a:pt x="469900" y="190500"/>
                    </a:lnTo>
                    <a:lnTo>
                      <a:pt x="342900" y="114300"/>
                    </a:lnTo>
                    <a:lnTo>
                      <a:pt x="0" y="165100"/>
                    </a:lnTo>
                  </a:path>
                </a:pathLst>
              </a:custGeom>
              <a:noFill/>
              <a:ln w="25400">
                <a:solidFill>
                  <a:srgbClr val="CC66FF"/>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ja-JP" altLang="en-US">
                  <a:cs typeface="ＭＳ Ｐゴシック" charset="-128"/>
                </a:endParaRPr>
              </a:p>
            </p:txBody>
          </p:sp>
          <p:sp>
            <p:nvSpPr>
              <p:cNvPr id="238" name="フリーフォーム 237"/>
              <p:cNvSpPr>
                <a:spLocks noChangeArrowheads="1"/>
              </p:cNvSpPr>
              <p:nvPr/>
            </p:nvSpPr>
            <p:spPr bwMode="auto">
              <a:xfrm rot="1123401">
                <a:off x="-679279" y="2695008"/>
                <a:ext cx="613300" cy="278329"/>
              </a:xfrm>
              <a:custGeom>
                <a:avLst/>
                <a:gdLst>
                  <a:gd name="T0" fmla="*/ 0 w 571500"/>
                  <a:gd name="T1" fmla="*/ 513914 h 228600"/>
                  <a:gd name="T2" fmla="*/ 306771 w 571500"/>
                  <a:gd name="T3" fmla="*/ 102783 h 228600"/>
                  <a:gd name="T4" fmla="*/ 144364 w 571500"/>
                  <a:gd name="T5" fmla="*/ 34260 h 228600"/>
                  <a:gd name="T6" fmla="*/ 306771 w 571500"/>
                  <a:gd name="T7" fmla="*/ 616698 h 228600"/>
                  <a:gd name="T8" fmla="*/ 559408 w 571500"/>
                  <a:gd name="T9" fmla="*/ 34260 h 228600"/>
                  <a:gd name="T10" fmla="*/ 812044 w 571500"/>
                  <a:gd name="T11" fmla="*/ 0 h 228600"/>
                  <a:gd name="T12" fmla="*/ 0 60000 65536"/>
                  <a:gd name="T13" fmla="*/ 0 60000 65536"/>
                  <a:gd name="T14" fmla="*/ 0 60000 65536"/>
                  <a:gd name="T15" fmla="*/ 0 60000 65536"/>
                  <a:gd name="T16" fmla="*/ 0 60000 65536"/>
                  <a:gd name="T17" fmla="*/ 0 60000 65536"/>
                  <a:gd name="T18" fmla="*/ 0 w 571500"/>
                  <a:gd name="T19" fmla="*/ 0 h 228600"/>
                  <a:gd name="T20" fmla="*/ 571500 w 571500"/>
                  <a:gd name="T21" fmla="*/ 228600 h 228600"/>
                </a:gdLst>
                <a:ahLst/>
                <a:cxnLst>
                  <a:cxn ang="T12">
                    <a:pos x="T0" y="T1"/>
                  </a:cxn>
                  <a:cxn ang="T13">
                    <a:pos x="T2" y="T3"/>
                  </a:cxn>
                  <a:cxn ang="T14">
                    <a:pos x="T4" y="T5"/>
                  </a:cxn>
                  <a:cxn ang="T15">
                    <a:pos x="T6" y="T7"/>
                  </a:cxn>
                  <a:cxn ang="T16">
                    <a:pos x="T8" y="T9"/>
                  </a:cxn>
                  <a:cxn ang="T17">
                    <a:pos x="T10" y="T11"/>
                  </a:cxn>
                </a:cxnLst>
                <a:rect l="T18" t="T19" r="T20" b="T21"/>
                <a:pathLst>
                  <a:path w="571500" h="228600">
                    <a:moveTo>
                      <a:pt x="0" y="190500"/>
                    </a:moveTo>
                    <a:lnTo>
                      <a:pt x="215900" y="38100"/>
                    </a:lnTo>
                    <a:lnTo>
                      <a:pt x="101600" y="12700"/>
                    </a:lnTo>
                    <a:lnTo>
                      <a:pt x="215900" y="228600"/>
                    </a:lnTo>
                    <a:lnTo>
                      <a:pt x="393700" y="12700"/>
                    </a:lnTo>
                    <a:lnTo>
                      <a:pt x="571500" y="0"/>
                    </a:lnTo>
                  </a:path>
                </a:pathLst>
              </a:custGeom>
              <a:noFill/>
              <a:ln w="25400">
                <a:solidFill>
                  <a:srgbClr val="CC66FF"/>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ja-JP" altLang="en-US">
                  <a:cs typeface="ＭＳ Ｐゴシック" charset="-128"/>
                </a:endParaRPr>
              </a:p>
            </p:txBody>
          </p:sp>
          <p:sp>
            <p:nvSpPr>
              <p:cNvPr id="239" name="フリーフォーム 238"/>
              <p:cNvSpPr>
                <a:spLocks noChangeArrowheads="1"/>
              </p:cNvSpPr>
              <p:nvPr/>
            </p:nvSpPr>
            <p:spPr bwMode="auto">
              <a:xfrm rot="-3144780">
                <a:off x="-1126070" y="2839055"/>
                <a:ext cx="351573" cy="387707"/>
              </a:xfrm>
              <a:custGeom>
                <a:avLst/>
                <a:gdLst>
                  <a:gd name="T0" fmla="*/ 6210028 w 127000"/>
                  <a:gd name="T1" fmla="*/ 0 h 139700"/>
                  <a:gd name="T2" fmla="*/ 6210028 w 127000"/>
                  <a:gd name="T3" fmla="*/ 0 h 139700"/>
                  <a:gd name="T4" fmla="*/ 12419986 w 127000"/>
                  <a:gd name="T5" fmla="*/ 12482792 h 139700"/>
                  <a:gd name="T6" fmla="*/ 12419986 w 127000"/>
                  <a:gd name="T7" fmla="*/ 12482792 h 139700"/>
                  <a:gd name="T8" fmla="*/ 0 w 127000"/>
                  <a:gd name="T9" fmla="*/ 8321866 h 139700"/>
                  <a:gd name="T10" fmla="*/ 0 w 127000"/>
                  <a:gd name="T11" fmla="*/ 8321866 h 139700"/>
                  <a:gd name="T12" fmla="*/ 20700001 w 127000"/>
                  <a:gd name="T13" fmla="*/ 6241428 h 139700"/>
                  <a:gd name="T14" fmla="*/ 20700001 w 127000"/>
                  <a:gd name="T15" fmla="*/ 6241428 h 139700"/>
                  <a:gd name="T16" fmla="*/ 20700001 w 127000"/>
                  <a:gd name="T17" fmla="*/ 22885123 h 1397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000"/>
                  <a:gd name="T28" fmla="*/ 0 h 139700"/>
                  <a:gd name="T29" fmla="*/ 127000 w 127000"/>
                  <a:gd name="T30" fmla="*/ 139700 h 1397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000" h="139700">
                    <a:moveTo>
                      <a:pt x="38100" y="0"/>
                    </a:moveTo>
                    <a:lnTo>
                      <a:pt x="38100" y="0"/>
                    </a:lnTo>
                    <a:lnTo>
                      <a:pt x="76200" y="76200"/>
                    </a:lnTo>
                    <a:lnTo>
                      <a:pt x="0" y="50800"/>
                    </a:lnTo>
                    <a:lnTo>
                      <a:pt x="127000" y="38100"/>
                    </a:lnTo>
                    <a:lnTo>
                      <a:pt x="127000" y="139700"/>
                    </a:lnTo>
                  </a:path>
                </a:pathLst>
              </a:custGeom>
              <a:noFill/>
              <a:ln w="25400">
                <a:solidFill>
                  <a:srgbClr val="00FF00"/>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ja-JP" altLang="en-US">
                  <a:cs typeface="ＭＳ Ｐゴシック" charset="-128"/>
                </a:endParaRPr>
              </a:p>
            </p:txBody>
          </p:sp>
          <p:sp>
            <p:nvSpPr>
              <p:cNvPr id="240" name="フリーフォーム 239"/>
              <p:cNvSpPr>
                <a:spLocks noChangeArrowheads="1"/>
              </p:cNvSpPr>
              <p:nvPr/>
            </p:nvSpPr>
            <p:spPr bwMode="auto">
              <a:xfrm rot="-3279522">
                <a:off x="-1351664" y="1947426"/>
                <a:ext cx="471694" cy="667990"/>
              </a:xfrm>
              <a:custGeom>
                <a:avLst/>
                <a:gdLst>
                  <a:gd name="T0" fmla="*/ 98329 w 698500"/>
                  <a:gd name="T1" fmla="*/ 61174719 h 215900"/>
                  <a:gd name="T2" fmla="*/ 84026 w 698500"/>
                  <a:gd name="T3" fmla="*/ 10795492 h 215900"/>
                  <a:gd name="T4" fmla="*/ 60785 w 698500"/>
                  <a:gd name="T5" fmla="*/ 25189547 h 215900"/>
                  <a:gd name="T6" fmla="*/ 48270 w 698500"/>
                  <a:gd name="T7" fmla="*/ 0 h 215900"/>
                  <a:gd name="T8" fmla="*/ 19665 w 698500"/>
                  <a:gd name="T9" fmla="*/ 21591080 h 215900"/>
                  <a:gd name="T10" fmla="*/ 46483 w 698500"/>
                  <a:gd name="T11" fmla="*/ 50379218 h 215900"/>
                  <a:gd name="T12" fmla="*/ 66149 w 698500"/>
                  <a:gd name="T13" fmla="*/ 53977695 h 215900"/>
                  <a:gd name="T14" fmla="*/ 48270 w 698500"/>
                  <a:gd name="T15" fmla="*/ 32386612 h 215900"/>
                  <a:gd name="T16" fmla="*/ 0 w 698500"/>
                  <a:gd name="T17" fmla="*/ 46780667 h 2159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8500"/>
                  <a:gd name="T28" fmla="*/ 0 h 215900"/>
                  <a:gd name="T29" fmla="*/ 698500 w 698500"/>
                  <a:gd name="T30" fmla="*/ 215900 h 2159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8500" h="215900">
                    <a:moveTo>
                      <a:pt x="698500" y="215900"/>
                    </a:moveTo>
                    <a:lnTo>
                      <a:pt x="596900" y="38100"/>
                    </a:lnTo>
                    <a:lnTo>
                      <a:pt x="431800" y="88900"/>
                    </a:lnTo>
                    <a:lnTo>
                      <a:pt x="342900" y="0"/>
                    </a:lnTo>
                    <a:lnTo>
                      <a:pt x="139700" y="76200"/>
                    </a:lnTo>
                    <a:lnTo>
                      <a:pt x="330200" y="177800"/>
                    </a:lnTo>
                    <a:lnTo>
                      <a:pt x="469900" y="190500"/>
                    </a:lnTo>
                    <a:lnTo>
                      <a:pt x="342900" y="114300"/>
                    </a:lnTo>
                    <a:lnTo>
                      <a:pt x="0" y="165100"/>
                    </a:lnTo>
                  </a:path>
                </a:pathLst>
              </a:custGeom>
              <a:noFill/>
              <a:ln w="25400">
                <a:solidFill>
                  <a:srgbClr val="FFFF00"/>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ja-JP" altLang="en-US">
                  <a:cs typeface="ＭＳ Ｐゴシック" charset="-128"/>
                </a:endParaRPr>
              </a:p>
            </p:txBody>
          </p:sp>
          <p:sp>
            <p:nvSpPr>
              <p:cNvPr id="241" name="フリーフォーム 240"/>
              <p:cNvSpPr>
                <a:spLocks noChangeArrowheads="1"/>
              </p:cNvSpPr>
              <p:nvPr/>
            </p:nvSpPr>
            <p:spPr bwMode="auto">
              <a:xfrm rot="-4870792">
                <a:off x="-549881" y="1784335"/>
                <a:ext cx="504899" cy="525407"/>
              </a:xfrm>
              <a:custGeom>
                <a:avLst/>
                <a:gdLst>
                  <a:gd name="T0" fmla="*/ 0 w 571500"/>
                  <a:gd name="T1" fmla="*/ 12174195 h 228600"/>
                  <a:gd name="T2" fmla="*/ 116493 w 571500"/>
                  <a:gd name="T3" fmla="*/ 2434850 h 228600"/>
                  <a:gd name="T4" fmla="*/ 54820 w 571500"/>
                  <a:gd name="T5" fmla="*/ 811625 h 228600"/>
                  <a:gd name="T6" fmla="*/ 116493 w 571500"/>
                  <a:gd name="T7" fmla="*/ 14609020 h 228600"/>
                  <a:gd name="T8" fmla="*/ 212428 w 571500"/>
                  <a:gd name="T9" fmla="*/ 811625 h 228600"/>
                  <a:gd name="T10" fmla="*/ 308362 w 571500"/>
                  <a:gd name="T11" fmla="*/ 0 h 228600"/>
                  <a:gd name="T12" fmla="*/ 0 60000 65536"/>
                  <a:gd name="T13" fmla="*/ 0 60000 65536"/>
                  <a:gd name="T14" fmla="*/ 0 60000 65536"/>
                  <a:gd name="T15" fmla="*/ 0 60000 65536"/>
                  <a:gd name="T16" fmla="*/ 0 60000 65536"/>
                  <a:gd name="T17" fmla="*/ 0 60000 65536"/>
                  <a:gd name="T18" fmla="*/ 0 w 571500"/>
                  <a:gd name="T19" fmla="*/ 0 h 228600"/>
                  <a:gd name="T20" fmla="*/ 571500 w 571500"/>
                  <a:gd name="T21" fmla="*/ 228600 h 228600"/>
                </a:gdLst>
                <a:ahLst/>
                <a:cxnLst>
                  <a:cxn ang="T12">
                    <a:pos x="T0" y="T1"/>
                  </a:cxn>
                  <a:cxn ang="T13">
                    <a:pos x="T2" y="T3"/>
                  </a:cxn>
                  <a:cxn ang="T14">
                    <a:pos x="T4" y="T5"/>
                  </a:cxn>
                  <a:cxn ang="T15">
                    <a:pos x="T6" y="T7"/>
                  </a:cxn>
                  <a:cxn ang="T16">
                    <a:pos x="T8" y="T9"/>
                  </a:cxn>
                  <a:cxn ang="T17">
                    <a:pos x="T10" y="T11"/>
                  </a:cxn>
                </a:cxnLst>
                <a:rect l="T18" t="T19" r="T20" b="T21"/>
                <a:pathLst>
                  <a:path w="571500" h="228600">
                    <a:moveTo>
                      <a:pt x="0" y="190500"/>
                    </a:moveTo>
                    <a:lnTo>
                      <a:pt x="215900" y="38100"/>
                    </a:lnTo>
                    <a:lnTo>
                      <a:pt x="101600" y="12700"/>
                    </a:lnTo>
                    <a:lnTo>
                      <a:pt x="215900" y="228600"/>
                    </a:lnTo>
                    <a:lnTo>
                      <a:pt x="393700" y="12700"/>
                    </a:lnTo>
                    <a:lnTo>
                      <a:pt x="571500" y="0"/>
                    </a:lnTo>
                  </a:path>
                </a:pathLst>
              </a:custGeom>
              <a:noFill/>
              <a:ln w="25400">
                <a:solidFill>
                  <a:srgbClr val="E46C0A"/>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ja-JP" altLang="en-US">
                  <a:cs typeface="ＭＳ Ｐゴシック" charset="-128"/>
                </a:endParaRPr>
              </a:p>
            </p:txBody>
          </p:sp>
          <p:sp>
            <p:nvSpPr>
              <p:cNvPr id="242" name="フリーフォーム 241"/>
              <p:cNvSpPr>
                <a:spLocks noChangeArrowheads="1"/>
              </p:cNvSpPr>
              <p:nvPr/>
            </p:nvSpPr>
            <p:spPr bwMode="auto">
              <a:xfrm rot="-2593502">
                <a:off x="-656818" y="2382498"/>
                <a:ext cx="352550" cy="386731"/>
              </a:xfrm>
              <a:custGeom>
                <a:avLst/>
                <a:gdLst>
                  <a:gd name="T0" fmla="*/ 6244590 w 127000"/>
                  <a:gd name="T1" fmla="*/ 0 h 139700"/>
                  <a:gd name="T2" fmla="*/ 6244590 w 127000"/>
                  <a:gd name="T3" fmla="*/ 0 h 139700"/>
                  <a:gd name="T4" fmla="*/ 12489112 w 127000"/>
                  <a:gd name="T5" fmla="*/ 12420025 h 139700"/>
                  <a:gd name="T6" fmla="*/ 12489112 w 127000"/>
                  <a:gd name="T7" fmla="*/ 12420025 h 139700"/>
                  <a:gd name="T8" fmla="*/ 0 w 127000"/>
                  <a:gd name="T9" fmla="*/ 8280021 h 139700"/>
                  <a:gd name="T10" fmla="*/ 0 w 127000"/>
                  <a:gd name="T11" fmla="*/ 8280021 h 139700"/>
                  <a:gd name="T12" fmla="*/ 20815210 w 127000"/>
                  <a:gd name="T13" fmla="*/ 6210042 h 139700"/>
                  <a:gd name="T14" fmla="*/ 20815210 w 127000"/>
                  <a:gd name="T15" fmla="*/ 6210042 h 139700"/>
                  <a:gd name="T16" fmla="*/ 20815210 w 127000"/>
                  <a:gd name="T17" fmla="*/ 22770046 h 1397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000"/>
                  <a:gd name="T28" fmla="*/ 0 h 139700"/>
                  <a:gd name="T29" fmla="*/ 127000 w 127000"/>
                  <a:gd name="T30" fmla="*/ 139700 h 1397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000" h="139700">
                    <a:moveTo>
                      <a:pt x="38100" y="0"/>
                    </a:moveTo>
                    <a:lnTo>
                      <a:pt x="38100" y="0"/>
                    </a:lnTo>
                    <a:lnTo>
                      <a:pt x="76200" y="76200"/>
                    </a:lnTo>
                    <a:lnTo>
                      <a:pt x="0" y="50800"/>
                    </a:lnTo>
                    <a:lnTo>
                      <a:pt x="127000" y="38100"/>
                    </a:lnTo>
                    <a:lnTo>
                      <a:pt x="127000" y="139700"/>
                    </a:lnTo>
                  </a:path>
                </a:pathLst>
              </a:custGeom>
              <a:noFill/>
              <a:ln w="25400">
                <a:solidFill>
                  <a:srgbClr val="E46C0A"/>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ja-JP" altLang="en-US">
                  <a:cs typeface="ＭＳ Ｐゴシック" charset="-128"/>
                </a:endParaRPr>
              </a:p>
            </p:txBody>
          </p:sp>
          <p:sp>
            <p:nvSpPr>
              <p:cNvPr id="243" name="フリーフォーム 242"/>
              <p:cNvSpPr>
                <a:spLocks noChangeArrowheads="1"/>
              </p:cNvSpPr>
              <p:nvPr/>
            </p:nvSpPr>
            <p:spPr bwMode="auto">
              <a:xfrm rot="-3144780">
                <a:off x="-578202" y="2681824"/>
                <a:ext cx="168951" cy="703147"/>
              </a:xfrm>
              <a:custGeom>
                <a:avLst/>
                <a:gdLst>
                  <a:gd name="T0" fmla="*/ 157857 w 127000"/>
                  <a:gd name="T1" fmla="*/ 0 h 139700"/>
                  <a:gd name="T2" fmla="*/ 157857 w 127000"/>
                  <a:gd name="T3" fmla="*/ 0 h 139700"/>
                  <a:gd name="T4" fmla="*/ 315715 w 127000"/>
                  <a:gd name="T5" fmla="*/ 246065960 h 139700"/>
                  <a:gd name="T6" fmla="*/ 315715 w 127000"/>
                  <a:gd name="T7" fmla="*/ 246065960 h 139700"/>
                  <a:gd name="T8" fmla="*/ 0 w 127000"/>
                  <a:gd name="T9" fmla="*/ 164043974 h 139700"/>
                  <a:gd name="T10" fmla="*/ 0 w 127000"/>
                  <a:gd name="T11" fmla="*/ 164043974 h 139700"/>
                  <a:gd name="T12" fmla="*/ 526191 w 127000"/>
                  <a:gd name="T13" fmla="*/ 123033043 h 139700"/>
                  <a:gd name="T14" fmla="*/ 526191 w 127000"/>
                  <a:gd name="T15" fmla="*/ 123033043 h 139700"/>
                  <a:gd name="T16" fmla="*/ 526191 w 127000"/>
                  <a:gd name="T17" fmla="*/ 451121011 h 1397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000"/>
                  <a:gd name="T28" fmla="*/ 0 h 139700"/>
                  <a:gd name="T29" fmla="*/ 127000 w 127000"/>
                  <a:gd name="T30" fmla="*/ 139700 h 1397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000" h="139700">
                    <a:moveTo>
                      <a:pt x="38100" y="0"/>
                    </a:moveTo>
                    <a:lnTo>
                      <a:pt x="38100" y="0"/>
                    </a:lnTo>
                    <a:lnTo>
                      <a:pt x="76200" y="76200"/>
                    </a:lnTo>
                    <a:lnTo>
                      <a:pt x="0" y="50800"/>
                    </a:lnTo>
                    <a:lnTo>
                      <a:pt x="127000" y="38100"/>
                    </a:lnTo>
                    <a:lnTo>
                      <a:pt x="127000" y="139700"/>
                    </a:lnTo>
                  </a:path>
                </a:pathLst>
              </a:custGeom>
              <a:noFill/>
              <a:ln w="25400">
                <a:solidFill>
                  <a:srgbClr val="E46C0A"/>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ja-JP" altLang="en-US">
                  <a:cs typeface="ＭＳ Ｐゴシック" charset="-128"/>
                </a:endParaRPr>
              </a:p>
            </p:txBody>
          </p:sp>
          <p:sp>
            <p:nvSpPr>
              <p:cNvPr id="244" name="フリーフォーム 243"/>
              <p:cNvSpPr>
                <a:spLocks noChangeArrowheads="1"/>
              </p:cNvSpPr>
              <p:nvPr/>
            </p:nvSpPr>
            <p:spPr bwMode="auto">
              <a:xfrm>
                <a:off x="-1621692" y="2209642"/>
                <a:ext cx="338878" cy="452162"/>
              </a:xfrm>
              <a:custGeom>
                <a:avLst/>
                <a:gdLst>
                  <a:gd name="T0" fmla="*/ 0 w 304800"/>
                  <a:gd name="T1" fmla="*/ 0 h 266700"/>
                  <a:gd name="T2" fmla="*/ 0 w 304800"/>
                  <a:gd name="T3" fmla="*/ 2306647 h 266700"/>
                  <a:gd name="T4" fmla="*/ 237939 w 304800"/>
                  <a:gd name="T5" fmla="*/ 1951775 h 266700"/>
                  <a:gd name="T6" fmla="*/ 237939 w 304800"/>
                  <a:gd name="T7" fmla="*/ 1951775 h 266700"/>
                  <a:gd name="T8" fmla="*/ 432619 w 304800"/>
                  <a:gd name="T9" fmla="*/ 1419473 h 266700"/>
                  <a:gd name="T10" fmla="*/ 302832 w 304800"/>
                  <a:gd name="T11" fmla="*/ 887170 h 266700"/>
                  <a:gd name="T12" fmla="*/ 519143 w 304800"/>
                  <a:gd name="T13" fmla="*/ 3726122 h 266700"/>
                  <a:gd name="T14" fmla="*/ 0 60000 65536"/>
                  <a:gd name="T15" fmla="*/ 0 60000 65536"/>
                  <a:gd name="T16" fmla="*/ 0 60000 65536"/>
                  <a:gd name="T17" fmla="*/ 0 60000 65536"/>
                  <a:gd name="T18" fmla="*/ 0 60000 65536"/>
                  <a:gd name="T19" fmla="*/ 0 60000 65536"/>
                  <a:gd name="T20" fmla="*/ 0 60000 65536"/>
                  <a:gd name="T21" fmla="*/ 0 w 304800"/>
                  <a:gd name="T22" fmla="*/ 0 h 266700"/>
                  <a:gd name="T23" fmla="*/ 304800 w 304800"/>
                  <a:gd name="T24" fmla="*/ 266700 h 266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4800" h="266700">
                    <a:moveTo>
                      <a:pt x="0" y="0"/>
                    </a:moveTo>
                    <a:lnTo>
                      <a:pt x="0" y="165100"/>
                    </a:lnTo>
                    <a:lnTo>
                      <a:pt x="139700" y="139700"/>
                    </a:lnTo>
                    <a:lnTo>
                      <a:pt x="254000" y="101600"/>
                    </a:lnTo>
                    <a:lnTo>
                      <a:pt x="177800" y="63500"/>
                    </a:lnTo>
                    <a:lnTo>
                      <a:pt x="304800" y="266700"/>
                    </a:lnTo>
                  </a:path>
                </a:pathLst>
              </a:custGeom>
              <a:noFill/>
              <a:ln w="25400">
                <a:solidFill>
                  <a:srgbClr val="E46C0A"/>
                </a:solidFill>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ja-JP" altLang="en-US">
                  <a:cs typeface="ＭＳ Ｐゴシック" charset="-128"/>
                </a:endParaRPr>
              </a:p>
            </p:txBody>
          </p:sp>
        </p:grpSp>
        <p:grpSp>
          <p:nvGrpSpPr>
            <p:cNvPr id="250" name="図形グループ 501"/>
            <p:cNvGrpSpPr>
              <a:grpSpLocks/>
            </p:cNvGrpSpPr>
            <p:nvPr/>
          </p:nvGrpSpPr>
          <p:grpSpPr bwMode="auto">
            <a:xfrm>
              <a:off x="635000" y="1159470"/>
              <a:ext cx="2156048" cy="1754326"/>
              <a:chOff x="-2095500" y="4397970"/>
              <a:chExt cx="2156048" cy="1754326"/>
            </a:xfrm>
          </p:grpSpPr>
          <p:cxnSp>
            <p:nvCxnSpPr>
              <p:cNvPr id="221" name="直線コネクタ 220"/>
              <p:cNvCxnSpPr>
                <a:cxnSpLocks noChangeShapeType="1"/>
              </p:cNvCxnSpPr>
              <p:nvPr/>
            </p:nvCxnSpPr>
            <p:spPr bwMode="auto">
              <a:xfrm>
                <a:off x="-2095500" y="4851400"/>
                <a:ext cx="266700" cy="1588"/>
              </a:xfrm>
              <a:prstGeom prst="line">
                <a:avLst/>
              </a:prstGeom>
              <a:noFill/>
              <a:ln w="28575">
                <a:solidFill>
                  <a:srgbClr val="FF0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222" name="直線コネクタ 221"/>
              <p:cNvCxnSpPr>
                <a:cxnSpLocks noChangeShapeType="1"/>
              </p:cNvCxnSpPr>
              <p:nvPr/>
            </p:nvCxnSpPr>
            <p:spPr bwMode="auto">
              <a:xfrm>
                <a:off x="-2095500" y="5130800"/>
                <a:ext cx="266700" cy="1588"/>
              </a:xfrm>
              <a:prstGeom prst="line">
                <a:avLst/>
              </a:prstGeom>
              <a:noFill/>
              <a:ln w="28575">
                <a:solidFill>
                  <a:srgbClr val="FFFF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223" name="直線コネクタ 222"/>
              <p:cNvCxnSpPr>
                <a:cxnSpLocks noChangeShapeType="1"/>
              </p:cNvCxnSpPr>
              <p:nvPr/>
            </p:nvCxnSpPr>
            <p:spPr bwMode="auto">
              <a:xfrm>
                <a:off x="-2095500" y="5410200"/>
                <a:ext cx="266700" cy="1588"/>
              </a:xfrm>
              <a:prstGeom prst="line">
                <a:avLst/>
              </a:prstGeom>
              <a:noFill/>
              <a:ln w="28575">
                <a:solidFill>
                  <a:srgbClr val="00FF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224" name="直線コネクタ 223"/>
              <p:cNvCxnSpPr>
                <a:cxnSpLocks noChangeShapeType="1"/>
              </p:cNvCxnSpPr>
              <p:nvPr/>
            </p:nvCxnSpPr>
            <p:spPr bwMode="auto">
              <a:xfrm>
                <a:off x="-2095500" y="5676900"/>
                <a:ext cx="266700" cy="1588"/>
              </a:xfrm>
              <a:prstGeom prst="line">
                <a:avLst/>
              </a:prstGeom>
              <a:noFill/>
              <a:ln w="28575">
                <a:solidFill>
                  <a:srgbClr val="FF66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25" name="テキスト ボックス 500"/>
              <p:cNvSpPr txBox="1">
                <a:spLocks noChangeArrowheads="1"/>
              </p:cNvSpPr>
              <p:nvPr/>
            </p:nvSpPr>
            <p:spPr bwMode="auto">
              <a:xfrm>
                <a:off x="-1816100" y="4397970"/>
                <a:ext cx="1876648"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Calibri" charset="0"/>
                    <a:ea typeface="ＭＳ Ｐゴシック" charset="-128"/>
                  </a:defRPr>
                </a:lvl1pPr>
                <a:lvl2pPr marL="37931725" indent="-37474525">
                  <a:defRPr kumimoji="1" sz="2400">
                    <a:solidFill>
                      <a:schemeClr val="tx1"/>
                    </a:solidFill>
                    <a:latin typeface="Calibri" charset="0"/>
                    <a:ea typeface="ＭＳ Ｐゴシック" charset="-128"/>
                  </a:defRPr>
                </a:lvl2pPr>
                <a:lvl3pPr>
                  <a:defRPr kumimoji="1" sz="2400">
                    <a:solidFill>
                      <a:schemeClr val="tx1"/>
                    </a:solidFill>
                    <a:latin typeface="Calibri" charset="0"/>
                    <a:ea typeface="ＭＳ Ｐゴシック" charset="-128"/>
                  </a:defRPr>
                </a:lvl3pPr>
                <a:lvl4pPr>
                  <a:defRPr kumimoji="1" sz="2400">
                    <a:solidFill>
                      <a:schemeClr val="tx1"/>
                    </a:solidFill>
                    <a:latin typeface="Calibri" charset="0"/>
                    <a:ea typeface="ＭＳ Ｐゴシック" charset="-128"/>
                  </a:defRPr>
                </a:lvl4pPr>
                <a:lvl5pPr>
                  <a:defRPr kumimoji="1" sz="2400">
                    <a:solidFill>
                      <a:schemeClr val="tx1"/>
                    </a:solidFill>
                    <a:latin typeface="Calibri" charset="0"/>
                    <a:ea typeface="ＭＳ Ｐゴシック" charset="-128"/>
                  </a:defRPr>
                </a:lvl5pPr>
                <a:lvl6pPr marL="457200" fontAlgn="base">
                  <a:spcBef>
                    <a:spcPct val="0"/>
                  </a:spcBef>
                  <a:spcAft>
                    <a:spcPct val="0"/>
                  </a:spcAft>
                  <a:defRPr kumimoji="1" sz="2400">
                    <a:solidFill>
                      <a:schemeClr val="tx1"/>
                    </a:solidFill>
                    <a:latin typeface="Calibri" charset="0"/>
                    <a:ea typeface="ＭＳ Ｐゴシック" charset="-128"/>
                  </a:defRPr>
                </a:lvl6pPr>
                <a:lvl7pPr marL="914400" fontAlgn="base">
                  <a:spcBef>
                    <a:spcPct val="0"/>
                  </a:spcBef>
                  <a:spcAft>
                    <a:spcPct val="0"/>
                  </a:spcAft>
                  <a:defRPr kumimoji="1" sz="2400">
                    <a:solidFill>
                      <a:schemeClr val="tx1"/>
                    </a:solidFill>
                    <a:latin typeface="Calibri" charset="0"/>
                    <a:ea typeface="ＭＳ Ｐゴシック" charset="-128"/>
                  </a:defRPr>
                </a:lvl7pPr>
                <a:lvl8pPr marL="1371600" fontAlgn="base">
                  <a:spcBef>
                    <a:spcPct val="0"/>
                  </a:spcBef>
                  <a:spcAft>
                    <a:spcPct val="0"/>
                  </a:spcAft>
                  <a:defRPr kumimoji="1" sz="2400">
                    <a:solidFill>
                      <a:schemeClr val="tx1"/>
                    </a:solidFill>
                    <a:latin typeface="Calibri" charset="0"/>
                    <a:ea typeface="ＭＳ Ｐゴシック" charset="-128"/>
                  </a:defRPr>
                </a:lvl8pPr>
                <a:lvl9pPr marL="1828800" fontAlgn="base">
                  <a:spcBef>
                    <a:spcPct val="0"/>
                  </a:spcBef>
                  <a:spcAft>
                    <a:spcPct val="0"/>
                  </a:spcAft>
                  <a:defRPr kumimoji="1" sz="2400">
                    <a:solidFill>
                      <a:schemeClr val="tx1"/>
                    </a:solidFill>
                    <a:latin typeface="Calibri" charset="0"/>
                    <a:ea typeface="ＭＳ Ｐゴシック" charset="-128"/>
                  </a:defRPr>
                </a:lvl9pPr>
              </a:lstStyle>
              <a:p>
                <a:r>
                  <a:rPr lang="en-US" altLang="ja-JP" sz="1800" dirty="0" err="1" smtClean="0">
                    <a:latin typeface="Calibri" pitchFamily="34" charset="0"/>
                    <a:ea typeface="ＭＳ ゴシック" pitchFamily="49" charset="-128"/>
                  </a:rPr>
                  <a:t>Swtiching</a:t>
                </a:r>
                <a:r>
                  <a:rPr lang="en-US" altLang="ja-JP" sz="1800" dirty="0" smtClean="0">
                    <a:latin typeface="Calibri" pitchFamily="34" charset="0"/>
                    <a:ea typeface="ＭＳ ゴシック" pitchFamily="49" charset="-128"/>
                  </a:rPr>
                  <a:t> times </a:t>
                </a:r>
                <a:endParaRPr lang="en-US" altLang="ja-JP" sz="1800" dirty="0">
                  <a:latin typeface="Calibri" pitchFamily="34" charset="0"/>
                  <a:ea typeface="ＭＳ ゴシック" pitchFamily="49" charset="-128"/>
                </a:endParaRPr>
              </a:p>
              <a:p>
                <a:r>
                  <a:rPr lang="ja-JP" altLang="en-US" sz="1800" dirty="0" smtClean="0">
                    <a:latin typeface="ＭＳ ゴシック" pitchFamily="49" charset="-128"/>
                    <a:ea typeface="ＭＳ ゴシック" pitchFamily="49" charset="-128"/>
                  </a:rPr>
                  <a:t>１</a:t>
                </a:r>
                <a:endParaRPr lang="en-US" altLang="ja-JP" sz="1800" dirty="0">
                  <a:latin typeface="ＭＳ ゴシック" pitchFamily="49" charset="-128"/>
                  <a:ea typeface="ＭＳ ゴシック" pitchFamily="49" charset="-128"/>
                </a:endParaRPr>
              </a:p>
              <a:p>
                <a:r>
                  <a:rPr lang="ja-JP" altLang="en-US" sz="1800" dirty="0" smtClean="0">
                    <a:latin typeface="ＭＳ ゴシック" pitchFamily="49" charset="-128"/>
                    <a:ea typeface="ＭＳ ゴシック" pitchFamily="49" charset="-128"/>
                  </a:rPr>
                  <a:t>２</a:t>
                </a:r>
                <a:endParaRPr lang="en-US" altLang="ja-JP" sz="1800" dirty="0">
                  <a:latin typeface="ＭＳ ゴシック" pitchFamily="49" charset="-128"/>
                  <a:ea typeface="ＭＳ ゴシック" pitchFamily="49" charset="-128"/>
                </a:endParaRPr>
              </a:p>
              <a:p>
                <a:r>
                  <a:rPr lang="ja-JP" altLang="en-US" sz="1800" dirty="0" smtClean="0">
                    <a:latin typeface="ＭＳ ゴシック" pitchFamily="49" charset="-128"/>
                    <a:ea typeface="ＭＳ ゴシック" pitchFamily="49" charset="-128"/>
                  </a:rPr>
                  <a:t>３</a:t>
                </a:r>
                <a:endParaRPr lang="en-US" altLang="ja-JP" sz="1800" dirty="0">
                  <a:latin typeface="ＭＳ ゴシック" pitchFamily="49" charset="-128"/>
                  <a:ea typeface="ＭＳ ゴシック" pitchFamily="49" charset="-128"/>
                </a:endParaRPr>
              </a:p>
              <a:p>
                <a:r>
                  <a:rPr lang="ja-JP" altLang="en-US" sz="1800" dirty="0" smtClean="0">
                    <a:latin typeface="ＭＳ ゴシック" pitchFamily="49" charset="-128"/>
                    <a:ea typeface="ＭＳ ゴシック" pitchFamily="49" charset="-128"/>
                  </a:rPr>
                  <a:t>４</a:t>
                </a:r>
                <a:endParaRPr lang="en-US" altLang="ja-JP" sz="1800" dirty="0">
                  <a:latin typeface="ＭＳ ゴシック" pitchFamily="49" charset="-128"/>
                  <a:ea typeface="ＭＳ ゴシック" pitchFamily="49" charset="-128"/>
                </a:endParaRPr>
              </a:p>
              <a:p>
                <a:r>
                  <a:rPr lang="ja-JP" altLang="en-US" sz="1800" dirty="0">
                    <a:latin typeface="ＭＳ ゴシック" pitchFamily="49" charset="-128"/>
                    <a:ea typeface="ＭＳ ゴシック" pitchFamily="49" charset="-128"/>
                  </a:rPr>
                  <a:t>・・</a:t>
                </a:r>
              </a:p>
            </p:txBody>
          </p:sp>
        </p:grpSp>
      </p:grpSp>
    </p:spTree>
    <p:custDataLst>
      <p:tags r:id="rId1"/>
    </p:custDataLst>
  </p:cSld>
  <p:clrMapOvr>
    <a:masterClrMapping/>
  </p:clrMapOvr>
  <p:transition advTm="4159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Effect transition="in" filter="strips(downLeft)">
                                      <p:cBhvr>
                                        <p:cTn id="11" dur="500"/>
                                        <p:tgtEl>
                                          <p:spTgt spid="128"/>
                                        </p:tgtEl>
                                      </p:cBhvr>
                                    </p:animEffect>
                                  </p:childTnLst>
                                </p:cTn>
                              </p:par>
                              <p:par>
                                <p:cTn id="12" presetID="18" presetClass="entr" presetSubtype="12"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trips(downLeft)">
                                      <p:cBhvr>
                                        <p:cTn id="14" dur="500"/>
                                        <p:tgtEl>
                                          <p:spTgt spid="7"/>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500"/>
                                        <p:tgtEl>
                                          <p:spTgt spid="21"/>
                                        </p:tgtEl>
                                      </p:cBhvr>
                                    </p:animEffect>
                                  </p:childTnLst>
                                </p:cTn>
                              </p:par>
                            </p:childTnLst>
                          </p:cTn>
                        </p:par>
                        <p:par>
                          <p:cTn id="19" fill="hold">
                            <p:stCondLst>
                              <p:cond delay="1500"/>
                            </p:stCondLst>
                            <p:childTnLst>
                              <p:par>
                                <p:cTn id="20" presetID="18" presetClass="entr" presetSubtype="12" fill="hold" grpId="0" nodeType="after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strips(downLeft)">
                                      <p:cBhvr>
                                        <p:cTn id="22" dur="500"/>
                                        <p:tgtEl>
                                          <p:spTgt spid="127"/>
                                        </p:tgtEl>
                                      </p:cBhvr>
                                    </p:animEffect>
                                  </p:childTnLst>
                                </p:cTn>
                              </p:par>
                              <p:par>
                                <p:cTn id="23" presetID="18" presetClass="entr" presetSubtype="12"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trips(down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215"/>
                                        </p:tgtEl>
                                        <p:attrNameLst>
                                          <p:attrName>style.visibility</p:attrName>
                                        </p:attrNameLst>
                                      </p:cBhvr>
                                      <p:to>
                                        <p:strVal val="visible"/>
                                      </p:to>
                                    </p:set>
                                    <p:animEffect transition="in" filter="strips(downLeft)">
                                      <p:cBhvr>
                                        <p:cTn id="30" dur="500"/>
                                        <p:tgtEl>
                                          <p:spTgt spid="215"/>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16"/>
                                        </p:tgtEl>
                                        <p:attrNameLst>
                                          <p:attrName>style.visibility</p:attrName>
                                        </p:attrNameLst>
                                      </p:cBhvr>
                                      <p:to>
                                        <p:strVal val="visible"/>
                                      </p:to>
                                    </p:set>
                                    <p:animEffect transition="in" filter="dissolve">
                                      <p:cBhvr>
                                        <p:cTn id="33" dur="500"/>
                                        <p:tgtEl>
                                          <p:spTgt spid="216"/>
                                        </p:tgtEl>
                                      </p:cBhvr>
                                    </p:animEffect>
                                  </p:childTnLst>
                                </p:cTn>
                              </p:par>
                              <p:par>
                                <p:cTn id="34" presetID="18" presetClass="entr" presetSubtype="12" fill="hold" nodeType="withEffect">
                                  <p:stCondLst>
                                    <p:cond delay="0"/>
                                  </p:stCondLst>
                                  <p:childTnLst>
                                    <p:set>
                                      <p:cBhvr>
                                        <p:cTn id="35" dur="1" fill="hold">
                                          <p:stCondLst>
                                            <p:cond delay="0"/>
                                          </p:stCondLst>
                                        </p:cTn>
                                        <p:tgtEl>
                                          <p:spTgt spid="245"/>
                                        </p:tgtEl>
                                        <p:attrNameLst>
                                          <p:attrName>style.visibility</p:attrName>
                                        </p:attrNameLst>
                                      </p:cBhvr>
                                      <p:to>
                                        <p:strVal val="visible"/>
                                      </p:to>
                                    </p:set>
                                    <p:animEffect transition="in" filter="strips(downLeft)">
                                      <p:cBhvr>
                                        <p:cTn id="36" dur="500"/>
                                        <p:tgtEl>
                                          <p:spTgt spid="245"/>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nodeType="clickEffect">
                                  <p:stCondLst>
                                    <p:cond delay="0"/>
                                  </p:stCondLst>
                                  <p:childTnLst>
                                    <p:set>
                                      <p:cBhvr>
                                        <p:cTn id="40" dur="1" fill="hold">
                                          <p:stCondLst>
                                            <p:cond delay="0"/>
                                          </p:stCondLst>
                                        </p:cTn>
                                        <p:tgtEl>
                                          <p:spTgt spid="246"/>
                                        </p:tgtEl>
                                        <p:attrNameLst>
                                          <p:attrName>style.visibility</p:attrName>
                                        </p:attrNameLst>
                                      </p:cBhvr>
                                      <p:to>
                                        <p:strVal val="visible"/>
                                      </p:to>
                                    </p:set>
                                    <p:animEffect transition="in" filter="strips(downLeft)">
                                      <p:cBhvr>
                                        <p:cTn id="41" dur="500"/>
                                        <p:tgtEl>
                                          <p:spTgt spid="246"/>
                                        </p:tgtEl>
                                      </p:cBhvr>
                                    </p:animEffect>
                                  </p:childTnLst>
                                </p:cTn>
                              </p:par>
                            </p:childTnLst>
                          </p:cTn>
                        </p:par>
                        <p:par>
                          <p:cTn id="42" fill="hold">
                            <p:stCondLst>
                              <p:cond delay="500"/>
                            </p:stCondLst>
                            <p:childTnLst>
                              <p:par>
                                <p:cTn id="43" presetID="18" presetClass="entr" presetSubtype="12" fill="hold" grpId="0" nodeType="afterEffect">
                                  <p:stCondLst>
                                    <p:cond delay="0"/>
                                  </p:stCondLst>
                                  <p:childTnLst>
                                    <p:set>
                                      <p:cBhvr>
                                        <p:cTn id="44" dur="1" fill="hold">
                                          <p:stCondLst>
                                            <p:cond delay="0"/>
                                          </p:stCondLst>
                                        </p:cTn>
                                        <p:tgtEl>
                                          <p:spTgt spid="214"/>
                                        </p:tgtEl>
                                        <p:attrNameLst>
                                          <p:attrName>style.visibility</p:attrName>
                                        </p:attrNameLst>
                                      </p:cBhvr>
                                      <p:to>
                                        <p:strVal val="visible"/>
                                      </p:to>
                                    </p:set>
                                    <p:animEffect transition="in" filter="strips(downLeft)">
                                      <p:cBhvr>
                                        <p:cTn id="45" dur="500"/>
                                        <p:tgtEl>
                                          <p:spTgt spid="214"/>
                                        </p:tgtEl>
                                      </p:cBhvr>
                                    </p:animEffect>
                                  </p:childTnLst>
                                </p:cTn>
                              </p:par>
                            </p:childTnLst>
                          </p:cTn>
                        </p:par>
                        <p:par>
                          <p:cTn id="46" fill="hold">
                            <p:stCondLst>
                              <p:cond delay="1000"/>
                            </p:stCondLst>
                            <p:childTnLst>
                              <p:par>
                                <p:cTn id="47" presetID="18" presetClass="entr" presetSubtype="12" fill="hold" nodeType="afterEffect">
                                  <p:stCondLst>
                                    <p:cond delay="0"/>
                                  </p:stCondLst>
                                  <p:childTnLst>
                                    <p:set>
                                      <p:cBhvr>
                                        <p:cTn id="48" dur="1" fill="hold">
                                          <p:stCondLst>
                                            <p:cond delay="0"/>
                                          </p:stCondLst>
                                        </p:cTn>
                                        <p:tgtEl>
                                          <p:spTgt spid="247"/>
                                        </p:tgtEl>
                                        <p:attrNameLst>
                                          <p:attrName>style.visibility</p:attrName>
                                        </p:attrNameLst>
                                      </p:cBhvr>
                                      <p:to>
                                        <p:strVal val="visible"/>
                                      </p:to>
                                    </p:set>
                                    <p:animEffect transition="in" filter="strips(downLeft)">
                                      <p:cBhvr>
                                        <p:cTn id="49" dur="500"/>
                                        <p:tgtEl>
                                          <p:spTgt spid="247"/>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dissolve">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248"/>
                                        </p:tgtEl>
                                        <p:attrNameLst>
                                          <p:attrName>style.visibility</p:attrName>
                                        </p:attrNameLst>
                                      </p:cBhvr>
                                      <p:to>
                                        <p:strVal val="visible"/>
                                      </p:to>
                                    </p:set>
                                    <p:animEffect transition="in" filter="dissolve">
                                      <p:cBhvr>
                                        <p:cTn id="59" dur="5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214" grpId="0" animBg="1"/>
      <p:bldP spid="215" grpId="0" animBg="1"/>
      <p:bldP spid="2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3440832" y="764704"/>
            <a:ext cx="5623520" cy="4365848"/>
            <a:chOff x="1691680" y="1196752"/>
            <a:chExt cx="5623520" cy="4365848"/>
          </a:xfrm>
          <a:solidFill>
            <a:schemeClr val="bg2"/>
          </a:solidFill>
        </p:grpSpPr>
        <p:pic>
          <p:nvPicPr>
            <p:cNvPr id="9"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828800" y="1295400"/>
              <a:ext cx="5486400" cy="4267200"/>
            </a:xfrm>
            <a:prstGeom prst="rect">
              <a:avLst/>
            </a:prstGeom>
            <a:solidFill>
              <a:schemeClr val="bg2"/>
            </a:solidFill>
            <a:ln w="9525">
              <a:noFill/>
              <a:miter lim="800000"/>
              <a:headEnd/>
              <a:tailEnd/>
            </a:ln>
          </p:spPr>
        </p:pic>
        <p:sp>
          <p:nvSpPr>
            <p:cNvPr id="10" name="テキスト ボックス 9"/>
            <p:cNvSpPr txBox="1"/>
            <p:nvPr/>
          </p:nvSpPr>
          <p:spPr>
            <a:xfrm>
              <a:off x="1691680" y="1196752"/>
              <a:ext cx="4428000" cy="4356000"/>
            </a:xfrm>
            <a:prstGeom prst="rect">
              <a:avLst/>
            </a:prstGeom>
            <a:grpFill/>
          </p:spPr>
          <p:txBody>
            <a:bodyPr wrap="square" rtlCol="0">
              <a:spAutoFit/>
            </a:bodyPr>
            <a:lstStyle/>
            <a:p>
              <a:endParaRPr kumimoji="1" lang="ja-JP" altLang="en-US" dirty="0"/>
            </a:p>
          </p:txBody>
        </p:sp>
      </p:grpSp>
      <p:sp>
        <p:nvSpPr>
          <p:cNvPr id="3" name="スライド番号プレースホルダ 2"/>
          <p:cNvSpPr>
            <a:spLocks noGrp="1"/>
          </p:cNvSpPr>
          <p:nvPr>
            <p:ph type="sldNum" sz="quarter" idx="12"/>
          </p:nvPr>
        </p:nvSpPr>
        <p:spPr/>
        <p:txBody>
          <a:bodyPr/>
          <a:lstStyle/>
          <a:p>
            <a:fld id="{CDDC7558-BD80-49AE-9546-4B1E4067DBD0}" type="slidenum">
              <a:rPr lang="ja-JP" altLang="en-US" smtClean="0"/>
              <a:pPr/>
              <a:t>13</a:t>
            </a:fld>
            <a:endParaRPr lang="ja-JP" altLang="en-US"/>
          </a:p>
        </p:txBody>
      </p:sp>
      <p:sp>
        <p:nvSpPr>
          <p:cNvPr id="24" name="タイトル 2"/>
          <p:cNvSpPr>
            <a:spLocks noGrp="1"/>
          </p:cNvSpPr>
          <p:nvPr>
            <p:ph type="title"/>
          </p:nvPr>
        </p:nvSpPr>
        <p:spPr>
          <a:xfrm>
            <a:off x="344488" y="-171400"/>
            <a:ext cx="8915400" cy="1143000"/>
          </a:xfrm>
        </p:spPr>
        <p:txBody>
          <a:bodyPr>
            <a:normAutofit/>
          </a:bodyPr>
          <a:lstStyle/>
          <a:p>
            <a:r>
              <a:rPr kumimoji="1" lang="en-US" altLang="ja-JP" sz="3200" dirty="0" smtClean="0">
                <a:latin typeface="Times New Roman" pitchFamily="18" charset="0"/>
                <a:ea typeface="ＭＳ ゴシック" pitchFamily="49" charset="-128"/>
                <a:cs typeface="Times New Roman" pitchFamily="18" charset="0"/>
              </a:rPr>
              <a:t>Advantage of SMT using UV light </a:t>
            </a:r>
            <a:r>
              <a:rPr lang="en-US" altLang="ja-JP" sz="3200" dirty="0" smtClean="0">
                <a:latin typeface="Times New Roman" pitchFamily="18" charset="0"/>
                <a:ea typeface="ＭＳ ゴシック" pitchFamily="49" charset="-128"/>
                <a:cs typeface="Times New Roman" pitchFamily="18" charset="0"/>
              </a:rPr>
              <a:t>switching</a:t>
            </a:r>
            <a:endParaRPr kumimoji="1" lang="ja-JP" altLang="en-US" sz="3200" dirty="0">
              <a:latin typeface="ＭＳ ゴシック" pitchFamily="49" charset="-128"/>
              <a:ea typeface="ＭＳ ゴシック" pitchFamily="49" charset="-128"/>
            </a:endParaRPr>
          </a:p>
        </p:txBody>
      </p:sp>
      <p:pic>
        <p:nvPicPr>
          <p:cNvPr id="201738" name="Picture 10"/>
          <p:cNvPicPr>
            <a:picLocks noChangeAspect="1" noChangeArrowheads="1"/>
          </p:cNvPicPr>
          <p:nvPr/>
        </p:nvPicPr>
        <p:blipFill>
          <a:blip r:embed="rId5" cstate="print"/>
          <a:srcRect/>
          <a:stretch>
            <a:fillRect/>
          </a:stretch>
        </p:blipFill>
        <p:spPr bwMode="auto">
          <a:xfrm>
            <a:off x="2253600" y="982800"/>
            <a:ext cx="5400000" cy="5400000"/>
          </a:xfrm>
          <a:prstGeom prst="rect">
            <a:avLst/>
          </a:prstGeom>
          <a:noFill/>
          <a:ln w="9525">
            <a:noFill/>
            <a:miter lim="800000"/>
            <a:headEnd/>
            <a:tailEnd/>
          </a:ln>
        </p:spPr>
      </p:pic>
      <p:pic>
        <p:nvPicPr>
          <p:cNvPr id="201739" name="Picture 11"/>
          <p:cNvPicPr>
            <a:picLocks noChangeAspect="1" noChangeArrowheads="1"/>
          </p:cNvPicPr>
          <p:nvPr/>
        </p:nvPicPr>
        <p:blipFill>
          <a:blip r:embed="rId6" cstate="print"/>
          <a:srcRect/>
          <a:stretch>
            <a:fillRect/>
          </a:stretch>
        </p:blipFill>
        <p:spPr bwMode="auto">
          <a:xfrm>
            <a:off x="2253600" y="982800"/>
            <a:ext cx="5400000" cy="5400000"/>
          </a:xfrm>
          <a:prstGeom prst="rect">
            <a:avLst/>
          </a:prstGeom>
          <a:noFill/>
          <a:ln w="9525">
            <a:noFill/>
            <a:miter lim="800000"/>
            <a:headEnd/>
            <a:tailEnd/>
          </a:ln>
        </p:spPr>
      </p:pic>
      <p:pic>
        <p:nvPicPr>
          <p:cNvPr id="201740" name="Picture 12"/>
          <p:cNvPicPr>
            <a:picLocks noChangeAspect="1" noChangeArrowheads="1"/>
          </p:cNvPicPr>
          <p:nvPr/>
        </p:nvPicPr>
        <p:blipFill>
          <a:blip r:embed="rId7" cstate="print"/>
          <a:srcRect/>
          <a:stretch>
            <a:fillRect/>
          </a:stretch>
        </p:blipFill>
        <p:spPr bwMode="auto">
          <a:xfrm>
            <a:off x="2253600" y="981328"/>
            <a:ext cx="5400000" cy="5400000"/>
          </a:xfrm>
          <a:prstGeom prst="rect">
            <a:avLst/>
          </a:prstGeom>
          <a:noFill/>
          <a:ln w="9525">
            <a:noFill/>
            <a:miter lim="800000"/>
            <a:headEnd/>
            <a:tailEnd/>
          </a:ln>
        </p:spPr>
      </p:pic>
      <p:pic>
        <p:nvPicPr>
          <p:cNvPr id="201737" name="Picture 9"/>
          <p:cNvPicPr>
            <a:picLocks noChangeAspect="1" noChangeArrowheads="1"/>
          </p:cNvPicPr>
          <p:nvPr/>
        </p:nvPicPr>
        <p:blipFill>
          <a:blip r:embed="rId8" cstate="print"/>
          <a:srcRect/>
          <a:stretch>
            <a:fillRect/>
          </a:stretch>
        </p:blipFill>
        <p:spPr bwMode="auto">
          <a:xfrm>
            <a:off x="2253600" y="982800"/>
            <a:ext cx="5400000" cy="5400000"/>
          </a:xfrm>
          <a:prstGeom prst="rect">
            <a:avLst/>
          </a:prstGeom>
          <a:noFill/>
          <a:ln w="9525">
            <a:noFill/>
            <a:miter lim="800000"/>
            <a:headEnd/>
            <a:tailEnd/>
          </a:ln>
        </p:spPr>
      </p:pic>
      <p:grpSp>
        <p:nvGrpSpPr>
          <p:cNvPr id="11" name="グループ化 10"/>
          <p:cNvGrpSpPr/>
          <p:nvPr/>
        </p:nvGrpSpPr>
        <p:grpSpPr>
          <a:xfrm>
            <a:off x="79021" y="5013176"/>
            <a:ext cx="9811954" cy="1018564"/>
            <a:chOff x="344488" y="5517232"/>
            <a:chExt cx="9811954" cy="1018564"/>
          </a:xfrm>
        </p:grpSpPr>
        <p:sp>
          <p:nvSpPr>
            <p:cNvPr id="12" name="テキスト ボックス 11"/>
            <p:cNvSpPr txBox="1"/>
            <p:nvPr/>
          </p:nvSpPr>
          <p:spPr>
            <a:xfrm>
              <a:off x="416496" y="5581689"/>
              <a:ext cx="6480720" cy="954107"/>
            </a:xfrm>
            <a:prstGeom prst="rect">
              <a:avLst/>
            </a:prstGeom>
            <a:solidFill>
              <a:schemeClr val="bg2"/>
            </a:solidFill>
            <a:ln w="19050">
              <a:noFill/>
            </a:ln>
          </p:spPr>
          <p:txBody>
            <a:bodyPr wrap="square" rtlCol="0">
              <a:spAutoFit/>
            </a:bodyPr>
            <a:lstStyle/>
            <a:p>
              <a:r>
                <a:rPr lang="en-US" altLang="ja-JP" b="1" dirty="0" smtClean="0">
                  <a:latin typeface="Calibri" pitchFamily="34" charset="0"/>
                  <a:ea typeface="ＭＳ ゴシック" pitchFamily="49" charset="-128"/>
                  <a:cs typeface="Times New Roman" pitchFamily="18" charset="0"/>
                </a:rPr>
                <a:t>UV light intensity</a:t>
              </a:r>
              <a:r>
                <a:rPr lang="ja-JP" altLang="en-US" b="1" dirty="0" smtClean="0">
                  <a:latin typeface="ＭＳ ゴシック" pitchFamily="49" charset="-128"/>
                  <a:ea typeface="ＭＳ ゴシック" pitchFamily="49" charset="-128"/>
                </a:rPr>
                <a:t>：</a:t>
              </a:r>
              <a:r>
                <a:rPr lang="en-US" altLang="ja-JP" b="1" dirty="0" smtClean="0">
                  <a:latin typeface="Calibri" pitchFamily="34" charset="0"/>
                  <a:ea typeface="ＭＳ ゴシック" pitchFamily="49" charset="-128"/>
                </a:rPr>
                <a:t>High</a:t>
              </a:r>
              <a:r>
                <a:rPr lang="ja-JP" altLang="en-US" b="1" dirty="0" smtClean="0">
                  <a:latin typeface="ＭＳ ゴシック" pitchFamily="49" charset="-128"/>
                  <a:ea typeface="ＭＳ ゴシック" pitchFamily="49" charset="-128"/>
                </a:rPr>
                <a:t>　　　  </a:t>
              </a:r>
              <a:r>
                <a:rPr lang="en-US" altLang="ja-JP" b="1" dirty="0" smtClean="0">
                  <a:latin typeface="Calibri" pitchFamily="34" charset="0"/>
                  <a:ea typeface="ＭＳ ゴシック" pitchFamily="49" charset="-128"/>
                </a:rPr>
                <a:t>Overlap,  </a:t>
              </a:r>
              <a:r>
                <a:rPr lang="en-US" altLang="ja-JP" b="1" dirty="0" err="1" smtClean="0">
                  <a:latin typeface="Calibri" pitchFamily="34" charset="0"/>
                  <a:ea typeface="ＭＳ ゴシック" pitchFamily="49" charset="-128"/>
                </a:rPr>
                <a:t>photobleach</a:t>
              </a:r>
              <a:endParaRPr lang="en-US" altLang="ja-JP" b="1" dirty="0" smtClean="0">
                <a:latin typeface="ＭＳ ゴシック" pitchFamily="49" charset="-128"/>
                <a:ea typeface="ＭＳ ゴシック" pitchFamily="49" charset="-128"/>
              </a:endParaRPr>
            </a:p>
            <a:p>
              <a:r>
                <a:rPr lang="en-US" altLang="ja-JP" b="1" dirty="0" smtClean="0">
                  <a:latin typeface="Calibri" pitchFamily="34" charset="0"/>
                  <a:ea typeface="ＭＳ ゴシック" pitchFamily="49" charset="-128"/>
                  <a:cs typeface="Times New Roman" pitchFamily="18" charset="0"/>
                </a:rPr>
                <a:t>UV light intensity</a:t>
              </a:r>
              <a:r>
                <a:rPr lang="ja-JP" altLang="en-US" b="1" dirty="0" smtClean="0">
                  <a:latin typeface="ＭＳ ゴシック" pitchFamily="49" charset="-128"/>
                  <a:ea typeface="ＭＳ ゴシック" pitchFamily="49" charset="-128"/>
                </a:rPr>
                <a:t>：</a:t>
              </a:r>
              <a:r>
                <a:rPr lang="en-US" altLang="ja-JP" b="1" dirty="0" smtClean="0">
                  <a:latin typeface="Calibri" pitchFamily="34" charset="0"/>
                  <a:ea typeface="ＭＳ ゴシック" pitchFamily="49" charset="-128"/>
                </a:rPr>
                <a:t>Low </a:t>
              </a:r>
              <a:r>
                <a:rPr lang="ja-JP" altLang="en-US" b="1" dirty="0" smtClean="0">
                  <a:latin typeface="ＭＳ ゴシック" pitchFamily="49" charset="-128"/>
                  <a:ea typeface="ＭＳ ゴシック" pitchFamily="49" charset="-128"/>
                </a:rPr>
                <a:t>　　   </a:t>
              </a:r>
              <a:r>
                <a:rPr lang="en-US" altLang="ja-JP" b="1" dirty="0" smtClean="0">
                  <a:latin typeface="Calibri" pitchFamily="34" charset="0"/>
                  <a:ea typeface="ＭＳ ゴシック" pitchFamily="49" charset="-128"/>
                </a:rPr>
                <a:t>Long measurement time</a:t>
              </a:r>
              <a:endParaRPr lang="ja-JP" altLang="en-US" b="1" dirty="0" smtClean="0">
                <a:latin typeface="ＭＳ ゴシック" pitchFamily="49" charset="-128"/>
                <a:ea typeface="ＭＳ ゴシック" pitchFamily="49" charset="-128"/>
              </a:endParaRPr>
            </a:p>
            <a:p>
              <a:endParaRPr lang="ja-JP" altLang="en-US" sz="2000" b="1" dirty="0"/>
            </a:p>
          </p:txBody>
        </p:sp>
        <p:cxnSp>
          <p:nvCxnSpPr>
            <p:cNvPr id="13" name="直線矢印コネクタ 12"/>
            <p:cNvCxnSpPr/>
            <p:nvPr/>
          </p:nvCxnSpPr>
          <p:spPr>
            <a:xfrm>
              <a:off x="2936776" y="5772608"/>
              <a:ext cx="576064" cy="0"/>
            </a:xfrm>
            <a:prstGeom prst="straightConnector1">
              <a:avLst/>
            </a:prstGeom>
            <a:ln>
              <a:solidFill>
                <a:srgbClr val="4A865E"/>
              </a:solidFill>
              <a:tailEnd type="arrow"/>
            </a:ln>
          </p:spPr>
          <p:style>
            <a:lnRef idx="3">
              <a:schemeClr val="accent2"/>
            </a:lnRef>
            <a:fillRef idx="0">
              <a:schemeClr val="accent2"/>
            </a:fillRef>
            <a:effectRef idx="2">
              <a:schemeClr val="accent2"/>
            </a:effectRef>
            <a:fontRef idx="minor">
              <a:schemeClr val="tx1"/>
            </a:fontRef>
          </p:style>
        </p:cxnSp>
        <p:cxnSp>
          <p:nvCxnSpPr>
            <p:cNvPr id="14" name="直線矢印コネクタ 13"/>
            <p:cNvCxnSpPr/>
            <p:nvPr/>
          </p:nvCxnSpPr>
          <p:spPr>
            <a:xfrm>
              <a:off x="2936776" y="6042202"/>
              <a:ext cx="576064" cy="0"/>
            </a:xfrm>
            <a:prstGeom prst="straightConnector1">
              <a:avLst/>
            </a:prstGeom>
            <a:ln>
              <a:solidFill>
                <a:srgbClr val="4A865E"/>
              </a:solidFill>
              <a:tailEnd type="arrow"/>
            </a:ln>
          </p:spPr>
          <p:style>
            <a:lnRef idx="3">
              <a:schemeClr val="accent2"/>
            </a:lnRef>
            <a:fillRef idx="0">
              <a:schemeClr val="accent2"/>
            </a:fillRef>
            <a:effectRef idx="2">
              <a:schemeClr val="accent2"/>
            </a:effectRef>
            <a:fontRef idx="minor">
              <a:schemeClr val="tx1"/>
            </a:fontRef>
          </p:style>
        </p:cxnSp>
        <p:sp>
          <p:nvSpPr>
            <p:cNvPr id="15" name="右矢印 14"/>
            <p:cNvSpPr/>
            <p:nvPr/>
          </p:nvSpPr>
          <p:spPr>
            <a:xfrm>
              <a:off x="6033120" y="5661248"/>
              <a:ext cx="468000" cy="484632"/>
            </a:xfrm>
            <a:prstGeom prst="rightArrow">
              <a:avLst/>
            </a:prstGeom>
            <a:solidFill>
              <a:srgbClr val="4A865E"/>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6" name="テキスト ボックス 15"/>
            <p:cNvSpPr txBox="1"/>
            <p:nvPr/>
          </p:nvSpPr>
          <p:spPr>
            <a:xfrm>
              <a:off x="6514611" y="5661248"/>
              <a:ext cx="3641831" cy="446276"/>
            </a:xfrm>
            <a:prstGeom prst="rect">
              <a:avLst/>
            </a:prstGeom>
            <a:solidFill>
              <a:schemeClr val="bg2"/>
            </a:solidFill>
          </p:spPr>
          <p:txBody>
            <a:bodyPr wrap="none" rtlCol="0">
              <a:spAutoFit/>
            </a:bodyPr>
            <a:lstStyle/>
            <a:p>
              <a:r>
                <a:rPr lang="en-US" altLang="ja-JP" sz="2300" b="1" dirty="0" smtClean="0">
                  <a:solidFill>
                    <a:srgbClr val="FF0000"/>
                  </a:solidFill>
                  <a:latin typeface="Times New Roman" pitchFamily="18" charset="0"/>
                  <a:ea typeface="ＭＳ ゴシック" pitchFamily="49" charset="-128"/>
                  <a:cs typeface="Times New Roman" pitchFamily="18" charset="0"/>
                </a:rPr>
                <a:t>Optimize UV light intensity</a:t>
              </a:r>
              <a:endParaRPr kumimoji="1" lang="ja-JP" altLang="en-US" sz="2300" b="1" dirty="0">
                <a:solidFill>
                  <a:srgbClr val="FF0000"/>
                </a:solidFill>
                <a:latin typeface="ＭＳ ゴシック" pitchFamily="49" charset="-128"/>
                <a:ea typeface="ＭＳ ゴシック" pitchFamily="49" charset="-128"/>
              </a:endParaRPr>
            </a:p>
          </p:txBody>
        </p:sp>
        <p:sp>
          <p:nvSpPr>
            <p:cNvPr id="17" name="角丸四角形 16"/>
            <p:cNvSpPr/>
            <p:nvPr/>
          </p:nvSpPr>
          <p:spPr>
            <a:xfrm>
              <a:off x="344488" y="5517232"/>
              <a:ext cx="5688632" cy="864096"/>
            </a:xfrm>
            <a:prstGeom prst="roundRect">
              <a:avLst/>
            </a:prstGeom>
            <a:noFill/>
            <a:ln w="28575">
              <a:solidFill>
                <a:srgbClr val="4A8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endParaRPr>
            </a:p>
          </p:txBody>
        </p:sp>
      </p:grpSp>
      <p:cxnSp>
        <p:nvCxnSpPr>
          <p:cNvPr id="19" name="直線コネクタ 18"/>
          <p:cNvCxnSpPr/>
          <p:nvPr/>
        </p:nvCxnSpPr>
        <p:spPr>
          <a:xfrm>
            <a:off x="5709192" y="764704"/>
            <a:ext cx="972000" cy="0"/>
          </a:xfrm>
          <a:prstGeom prst="line">
            <a:avLst/>
          </a:prstGeom>
        </p:spPr>
        <p:style>
          <a:lnRef idx="3">
            <a:schemeClr val="dk1"/>
          </a:lnRef>
          <a:fillRef idx="0">
            <a:schemeClr val="dk1"/>
          </a:fillRef>
          <a:effectRef idx="2">
            <a:schemeClr val="dk1"/>
          </a:effectRef>
          <a:fontRef idx="minor">
            <a:schemeClr val="tx1"/>
          </a:fontRef>
        </p:style>
      </p:cxnSp>
      <p:sp>
        <p:nvSpPr>
          <p:cNvPr id="21" name="テキスト ボックス 20"/>
          <p:cNvSpPr txBox="1"/>
          <p:nvPr/>
        </p:nvSpPr>
        <p:spPr>
          <a:xfrm>
            <a:off x="6681192" y="519063"/>
            <a:ext cx="846707" cy="461665"/>
          </a:xfrm>
          <a:prstGeom prst="rect">
            <a:avLst/>
          </a:prstGeom>
          <a:noFill/>
        </p:spPr>
        <p:txBody>
          <a:bodyPr wrap="none" rtlCol="0">
            <a:spAutoFit/>
          </a:bodyPr>
          <a:lstStyle/>
          <a:p>
            <a:r>
              <a:rPr kumimoji="1" lang="en-US" altLang="ja-JP" sz="2400" b="1" dirty="0" smtClean="0">
                <a:latin typeface="Times New Roman" pitchFamily="18" charset="0"/>
                <a:cs typeface="Times New Roman" pitchFamily="18" charset="0"/>
              </a:rPr>
              <a:t>3 </a:t>
            </a:r>
            <a:r>
              <a:rPr kumimoji="1" lang="el-GR" altLang="ja-JP" sz="2400" b="1" dirty="0" smtClean="0">
                <a:latin typeface="Times New Roman" pitchFamily="18" charset="0"/>
                <a:cs typeface="Times New Roman" pitchFamily="18" charset="0"/>
              </a:rPr>
              <a:t>μ</a:t>
            </a:r>
            <a:r>
              <a:rPr kumimoji="1" lang="en-US" altLang="ja-JP" sz="2400" b="1" dirty="0" smtClean="0">
                <a:latin typeface="Times New Roman" pitchFamily="18" charset="0"/>
                <a:cs typeface="Times New Roman" pitchFamily="18" charset="0"/>
              </a:rPr>
              <a:t>m</a:t>
            </a:r>
            <a:endParaRPr kumimoji="1" lang="ja-JP" altLang="en-US" b="1" dirty="0">
              <a:latin typeface="Times New Roman" pitchFamily="18" charset="0"/>
              <a:cs typeface="Times New Roman" pitchFamily="18" charset="0"/>
            </a:endParaRPr>
          </a:p>
        </p:txBody>
      </p:sp>
      <p:sp>
        <p:nvSpPr>
          <p:cNvPr id="20" name="テキスト ボックス 19"/>
          <p:cNvSpPr txBox="1"/>
          <p:nvPr/>
        </p:nvSpPr>
        <p:spPr>
          <a:xfrm>
            <a:off x="7937984" y="1052736"/>
            <a:ext cx="504000" cy="288000"/>
          </a:xfrm>
          <a:prstGeom prst="rect">
            <a:avLst/>
          </a:prstGeom>
          <a:solidFill>
            <a:schemeClr val="bg2"/>
          </a:solidFill>
        </p:spPr>
        <p:txBody>
          <a:bodyPr wrap="none" rtlCol="0">
            <a:spAutoFit/>
          </a:bodyPr>
          <a:lstStyle/>
          <a:p>
            <a:r>
              <a:rPr kumimoji="1" lang="en-US" altLang="ja-JP" dirty="0" smtClean="0"/>
              <a:t>UV</a:t>
            </a:r>
            <a:endParaRPr kumimoji="1" lang="ja-JP" altLang="en-US" dirty="0"/>
          </a:p>
        </p:txBody>
      </p:sp>
    </p:spTree>
    <p:custDataLst>
      <p:tags r:id="rId1"/>
    </p:custDataLst>
  </p:cSld>
  <p:clrMapOvr>
    <a:masterClrMapping/>
  </p:clrMapOvr>
  <p:transition advTm="422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01737"/>
                                        </p:tgtEl>
                                      </p:cBhvr>
                                    </p:animEffect>
                                    <p:set>
                                      <p:cBhvr>
                                        <p:cTn id="7" dur="1" fill="hold">
                                          <p:stCondLst>
                                            <p:cond delay="999"/>
                                          </p:stCondLst>
                                        </p:cTn>
                                        <p:tgtEl>
                                          <p:spTgt spid="201737"/>
                                        </p:tgtEl>
                                        <p:attrNameLst>
                                          <p:attrName>style.visibility</p:attrName>
                                        </p:attrNameLst>
                                      </p:cBhvr>
                                      <p:to>
                                        <p:strVal val="hidden"/>
                                      </p:to>
                                    </p:set>
                                  </p:childTnLst>
                                </p:cTn>
                              </p:par>
                            </p:childTnLst>
                          </p:cTn>
                        </p:par>
                        <p:par>
                          <p:cTn id="8" fill="hold">
                            <p:stCondLst>
                              <p:cond delay="1000"/>
                            </p:stCondLst>
                            <p:childTnLst>
                              <p:par>
                                <p:cTn id="9" presetID="10" presetClass="exit" presetSubtype="0" fill="hold" nodeType="afterEffect">
                                  <p:stCondLst>
                                    <p:cond delay="200"/>
                                  </p:stCondLst>
                                  <p:childTnLst>
                                    <p:animEffect transition="out" filter="fade">
                                      <p:cBhvr>
                                        <p:cTn id="10" dur="1000"/>
                                        <p:tgtEl>
                                          <p:spTgt spid="201740"/>
                                        </p:tgtEl>
                                      </p:cBhvr>
                                    </p:animEffect>
                                    <p:set>
                                      <p:cBhvr>
                                        <p:cTn id="11" dur="1" fill="hold">
                                          <p:stCondLst>
                                            <p:cond delay="999"/>
                                          </p:stCondLst>
                                        </p:cTn>
                                        <p:tgtEl>
                                          <p:spTgt spid="201740"/>
                                        </p:tgtEl>
                                        <p:attrNameLst>
                                          <p:attrName>style.visibility</p:attrName>
                                        </p:attrNameLst>
                                      </p:cBhvr>
                                      <p:to>
                                        <p:strVal val="hidden"/>
                                      </p:to>
                                    </p:set>
                                  </p:childTnLst>
                                </p:cTn>
                              </p:par>
                            </p:childTnLst>
                          </p:cTn>
                        </p:par>
                        <p:par>
                          <p:cTn id="12" fill="hold">
                            <p:stCondLst>
                              <p:cond delay="2200"/>
                            </p:stCondLst>
                            <p:childTnLst>
                              <p:par>
                                <p:cTn id="13" presetID="10" presetClass="exit" presetSubtype="0" fill="hold" nodeType="afterEffect">
                                  <p:stCondLst>
                                    <p:cond delay="200"/>
                                  </p:stCondLst>
                                  <p:childTnLst>
                                    <p:animEffect transition="out" filter="fade">
                                      <p:cBhvr>
                                        <p:cTn id="14" dur="1000"/>
                                        <p:tgtEl>
                                          <p:spTgt spid="201739"/>
                                        </p:tgtEl>
                                      </p:cBhvr>
                                    </p:animEffect>
                                    <p:set>
                                      <p:cBhvr>
                                        <p:cTn id="15" dur="1" fill="hold">
                                          <p:stCondLst>
                                            <p:cond delay="999"/>
                                          </p:stCondLst>
                                        </p:cTn>
                                        <p:tgtEl>
                                          <p:spTgt spid="20173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heckerboard(across)">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16496" y="116632"/>
            <a:ext cx="8327258" cy="785818"/>
          </a:xfrm>
        </p:spPr>
        <p:txBody>
          <a:bodyPr>
            <a:normAutofit/>
          </a:bodyPr>
          <a:lstStyle/>
          <a:p>
            <a:r>
              <a:rPr lang="en-US" altLang="ja-JP" sz="3200" dirty="0" smtClean="0">
                <a:ea typeface="ＭＳ ゴシック" pitchFamily="49" charset="-128"/>
                <a:cs typeface="Times New Roman" pitchFamily="18" charset="0"/>
              </a:rPr>
              <a:t>Optimizing UV light intensity</a:t>
            </a:r>
            <a:endParaRPr kumimoji="1" lang="ja-JP" altLang="en-US" sz="3200" dirty="0"/>
          </a:p>
        </p:txBody>
      </p:sp>
      <p:sp>
        <p:nvSpPr>
          <p:cNvPr id="2" name="スライド番号プレースホルダ 1"/>
          <p:cNvSpPr>
            <a:spLocks noGrp="1"/>
          </p:cNvSpPr>
          <p:nvPr>
            <p:ph type="sldNum" sz="quarter" idx="12"/>
          </p:nvPr>
        </p:nvSpPr>
        <p:spPr/>
        <p:txBody>
          <a:bodyPr>
            <a:normAutofit/>
          </a:bodyPr>
          <a:lstStyle/>
          <a:p>
            <a:fld id="{23544A1C-E5D1-4EA8-9ACF-9EECF7CCBF6A}" type="slidenum">
              <a:rPr lang="ja-JP" altLang="en-US" smtClean="0"/>
              <a:pPr/>
              <a:t>14</a:t>
            </a:fld>
            <a:endParaRPr lang="ja-JP" altLang="en-US"/>
          </a:p>
        </p:txBody>
      </p:sp>
      <p:sp>
        <p:nvSpPr>
          <p:cNvPr id="6" name="テキスト ボックス 5"/>
          <p:cNvSpPr txBox="1"/>
          <p:nvPr/>
        </p:nvSpPr>
        <p:spPr>
          <a:xfrm>
            <a:off x="704528" y="836712"/>
            <a:ext cx="979755" cy="461665"/>
          </a:xfrm>
          <a:prstGeom prst="rect">
            <a:avLst/>
          </a:prstGeom>
          <a:noFill/>
        </p:spPr>
        <p:txBody>
          <a:bodyPr wrap="none" rtlCol="0">
            <a:spAutoFit/>
          </a:bodyPr>
          <a:lstStyle/>
          <a:p>
            <a:r>
              <a:rPr lang="en-US" altLang="ja-JP" sz="2400" b="1" dirty="0" smtClean="0">
                <a:latin typeface="Times New Roman" pitchFamily="18" charset="0"/>
                <a:cs typeface="Times New Roman" pitchFamily="18" charset="0"/>
              </a:rPr>
              <a:t>3 </a:t>
            </a:r>
            <a:r>
              <a:rPr lang="en-US" altLang="ja-JP" sz="2400" b="1" dirty="0" err="1" smtClean="0">
                <a:latin typeface="Times New Roman" pitchFamily="18" charset="0"/>
                <a:cs typeface="Times New Roman" pitchFamily="18" charset="0"/>
              </a:rPr>
              <a:t>mW</a:t>
            </a:r>
            <a:endParaRPr kumimoji="1" lang="ja-JP" altLang="en-US" sz="2400" b="1" dirty="0">
              <a:latin typeface="Times New Roman" pitchFamily="18" charset="0"/>
              <a:cs typeface="Times New Roman" pitchFamily="18" charset="0"/>
            </a:endParaRPr>
          </a:p>
        </p:txBody>
      </p:sp>
      <p:sp>
        <p:nvSpPr>
          <p:cNvPr id="8" name="テキスト ボックス 7"/>
          <p:cNvSpPr txBox="1"/>
          <p:nvPr/>
        </p:nvSpPr>
        <p:spPr>
          <a:xfrm>
            <a:off x="8625408" y="899428"/>
            <a:ext cx="979755" cy="461665"/>
          </a:xfrm>
          <a:prstGeom prst="rect">
            <a:avLst/>
          </a:prstGeom>
          <a:noFill/>
        </p:spPr>
        <p:txBody>
          <a:bodyPr wrap="none" rtlCol="0">
            <a:spAutoFit/>
          </a:bodyPr>
          <a:lstStyle/>
          <a:p>
            <a:r>
              <a:rPr lang="en-US" altLang="ja-JP" sz="2400" b="1" dirty="0" smtClean="0">
                <a:latin typeface="Times New Roman" pitchFamily="18" charset="0"/>
                <a:cs typeface="Times New Roman" pitchFamily="18" charset="0"/>
              </a:rPr>
              <a:t>1 </a:t>
            </a:r>
            <a:r>
              <a:rPr lang="en-US" altLang="ja-JP" sz="2400" b="1" dirty="0" err="1" smtClean="0">
                <a:latin typeface="Times New Roman" pitchFamily="18" charset="0"/>
                <a:cs typeface="Times New Roman" pitchFamily="18" charset="0"/>
              </a:rPr>
              <a:t>mW</a:t>
            </a:r>
            <a:endParaRPr kumimoji="1" lang="ja-JP" altLang="en-US" sz="2400" b="1" dirty="0">
              <a:latin typeface="Times New Roman" pitchFamily="18" charset="0"/>
              <a:cs typeface="Times New Roman" pitchFamily="18" charset="0"/>
            </a:endParaRPr>
          </a:p>
        </p:txBody>
      </p:sp>
      <p:sp>
        <p:nvSpPr>
          <p:cNvPr id="10" name="テキスト ボックス 9"/>
          <p:cNvSpPr txBox="1"/>
          <p:nvPr/>
        </p:nvSpPr>
        <p:spPr>
          <a:xfrm>
            <a:off x="476531" y="3933056"/>
            <a:ext cx="1205779" cy="461665"/>
          </a:xfrm>
          <a:prstGeom prst="rect">
            <a:avLst/>
          </a:prstGeom>
          <a:noFill/>
        </p:spPr>
        <p:txBody>
          <a:bodyPr wrap="none" rtlCol="0">
            <a:spAutoFit/>
          </a:bodyPr>
          <a:lstStyle/>
          <a:p>
            <a:r>
              <a:rPr lang="en-US" altLang="ja-JP" sz="2400" b="1" dirty="0" smtClean="0">
                <a:latin typeface="Times New Roman" pitchFamily="18" charset="0"/>
                <a:cs typeface="Times New Roman" pitchFamily="18" charset="0"/>
              </a:rPr>
              <a:t>100 </a:t>
            </a:r>
            <a:r>
              <a:rPr lang="el-GR" altLang="ja-JP" sz="2400" b="1" dirty="0" smtClean="0">
                <a:latin typeface="Times New Roman" pitchFamily="18" charset="0"/>
                <a:cs typeface="Times New Roman" pitchFamily="18" charset="0"/>
              </a:rPr>
              <a:t>μ</a:t>
            </a:r>
            <a:r>
              <a:rPr lang="en-US" altLang="ja-JP" sz="2400" b="1" dirty="0" smtClean="0">
                <a:latin typeface="Times New Roman" pitchFamily="18" charset="0"/>
                <a:cs typeface="Times New Roman" pitchFamily="18" charset="0"/>
              </a:rPr>
              <a:t>W</a:t>
            </a:r>
            <a:endParaRPr kumimoji="1" lang="ja-JP" altLang="en-US" sz="2400" b="1" dirty="0">
              <a:latin typeface="Times New Roman" pitchFamily="18" charset="0"/>
              <a:cs typeface="Times New Roman" pitchFamily="18" charset="0"/>
            </a:endParaRPr>
          </a:p>
        </p:txBody>
      </p:sp>
      <p:sp>
        <p:nvSpPr>
          <p:cNvPr id="12" name="テキスト ボックス 11"/>
          <p:cNvSpPr txBox="1"/>
          <p:nvPr/>
        </p:nvSpPr>
        <p:spPr>
          <a:xfrm>
            <a:off x="8913440" y="4047455"/>
            <a:ext cx="898003" cy="461665"/>
          </a:xfrm>
          <a:prstGeom prst="rect">
            <a:avLst/>
          </a:prstGeom>
          <a:noFill/>
        </p:spPr>
        <p:txBody>
          <a:bodyPr wrap="none" rtlCol="0">
            <a:spAutoFit/>
          </a:bodyPr>
          <a:lstStyle/>
          <a:p>
            <a:r>
              <a:rPr kumimoji="1" lang="en-US" altLang="ja-JP" sz="2400" b="1" dirty="0" smtClean="0">
                <a:latin typeface="Times New Roman" pitchFamily="18" charset="0"/>
                <a:cs typeface="Times New Roman" pitchFamily="18" charset="0"/>
              </a:rPr>
              <a:t>2 </a:t>
            </a:r>
            <a:r>
              <a:rPr kumimoji="1" lang="el-GR" altLang="ja-JP" sz="2400" b="1" dirty="0" smtClean="0">
                <a:latin typeface="Times New Roman" pitchFamily="18" charset="0"/>
                <a:cs typeface="Times New Roman" pitchFamily="18" charset="0"/>
              </a:rPr>
              <a:t>μ</a:t>
            </a:r>
            <a:r>
              <a:rPr kumimoji="1" lang="en-US" altLang="ja-JP" sz="2400" b="1" dirty="0" smtClean="0">
                <a:latin typeface="Times New Roman" pitchFamily="18" charset="0"/>
                <a:cs typeface="Times New Roman" pitchFamily="18" charset="0"/>
              </a:rPr>
              <a:t>W</a:t>
            </a:r>
            <a:endParaRPr kumimoji="1" lang="ja-JP" altLang="en-US" sz="2400" b="1" dirty="0">
              <a:latin typeface="Times New Roman" pitchFamily="18" charset="0"/>
              <a:cs typeface="Times New Roman" pitchFamily="18" charset="0"/>
            </a:endParaRPr>
          </a:p>
        </p:txBody>
      </p:sp>
      <p:pic>
        <p:nvPicPr>
          <p:cNvPr id="136195" name="Picture 3"/>
          <p:cNvPicPr>
            <a:picLocks noChangeAspect="1" noChangeArrowheads="1"/>
          </p:cNvPicPr>
          <p:nvPr/>
        </p:nvPicPr>
        <p:blipFill>
          <a:blip r:embed="rId4" cstate="print">
            <a:clrChange>
              <a:clrFrom>
                <a:srgbClr val="FFFFBF"/>
              </a:clrFrom>
              <a:clrTo>
                <a:srgbClr val="FFFFBF">
                  <a:alpha val="0"/>
                </a:srgbClr>
              </a:clrTo>
            </a:clrChange>
          </a:blip>
          <a:srcRect/>
          <a:stretch>
            <a:fillRect/>
          </a:stretch>
        </p:blipFill>
        <p:spPr bwMode="auto">
          <a:xfrm>
            <a:off x="5282591" y="3789040"/>
            <a:ext cx="3702857" cy="2880000"/>
          </a:xfrm>
          <a:prstGeom prst="rect">
            <a:avLst/>
          </a:prstGeom>
          <a:noFill/>
          <a:ln w="9525">
            <a:noFill/>
            <a:miter lim="800000"/>
            <a:headEnd/>
            <a:tailEnd/>
          </a:ln>
        </p:spPr>
      </p:pic>
      <p:pic>
        <p:nvPicPr>
          <p:cNvPr id="136196" name="Picture 4"/>
          <p:cNvPicPr>
            <a:picLocks noChangeAspect="1" noChangeArrowheads="1"/>
          </p:cNvPicPr>
          <p:nvPr/>
        </p:nvPicPr>
        <p:blipFill>
          <a:blip r:embed="rId5" cstate="print">
            <a:clrChange>
              <a:clrFrom>
                <a:srgbClr val="FFFFBF"/>
              </a:clrFrom>
              <a:clrTo>
                <a:srgbClr val="FFFFBF">
                  <a:alpha val="0"/>
                </a:srgbClr>
              </a:clrTo>
            </a:clrChange>
          </a:blip>
          <a:srcRect/>
          <a:stretch>
            <a:fillRect/>
          </a:stretch>
        </p:blipFill>
        <p:spPr bwMode="auto">
          <a:xfrm>
            <a:off x="1640632" y="765024"/>
            <a:ext cx="3342857" cy="2880000"/>
          </a:xfrm>
          <a:prstGeom prst="rect">
            <a:avLst/>
          </a:prstGeom>
          <a:noFill/>
          <a:ln w="9525">
            <a:noFill/>
            <a:miter lim="800000"/>
            <a:headEnd/>
            <a:tailEnd/>
          </a:ln>
        </p:spPr>
      </p:pic>
      <p:pic>
        <p:nvPicPr>
          <p:cNvPr id="136197" name="Picture 5"/>
          <p:cNvPicPr>
            <a:picLocks noChangeAspect="1" noChangeArrowheads="1"/>
          </p:cNvPicPr>
          <p:nvPr/>
        </p:nvPicPr>
        <p:blipFill>
          <a:blip r:embed="rId6" cstate="print">
            <a:clrChange>
              <a:clrFrom>
                <a:srgbClr val="FFFFBF"/>
              </a:clrFrom>
              <a:clrTo>
                <a:srgbClr val="FFFFBF">
                  <a:alpha val="0"/>
                </a:srgbClr>
              </a:clrTo>
            </a:clrChange>
          </a:blip>
          <a:srcRect/>
          <a:stretch>
            <a:fillRect/>
          </a:stretch>
        </p:blipFill>
        <p:spPr bwMode="auto">
          <a:xfrm>
            <a:off x="5282551" y="764704"/>
            <a:ext cx="3342857" cy="2880000"/>
          </a:xfrm>
          <a:prstGeom prst="rect">
            <a:avLst/>
          </a:prstGeom>
          <a:noFill/>
          <a:ln w="9525">
            <a:noFill/>
            <a:miter lim="800000"/>
            <a:headEnd/>
            <a:tailEnd/>
          </a:ln>
        </p:spPr>
      </p:pic>
      <p:pic>
        <p:nvPicPr>
          <p:cNvPr id="136198" name="Picture 6"/>
          <p:cNvPicPr>
            <a:picLocks noChangeAspect="1" noChangeArrowheads="1"/>
          </p:cNvPicPr>
          <p:nvPr/>
        </p:nvPicPr>
        <p:blipFill>
          <a:blip r:embed="rId7" cstate="print">
            <a:clrChange>
              <a:clrFrom>
                <a:srgbClr val="FFFFBF"/>
              </a:clrFrom>
              <a:clrTo>
                <a:srgbClr val="FFFFBF">
                  <a:alpha val="0"/>
                </a:srgbClr>
              </a:clrTo>
            </a:clrChange>
          </a:blip>
          <a:srcRect/>
          <a:stretch>
            <a:fillRect/>
          </a:stretch>
        </p:blipFill>
        <p:spPr bwMode="auto">
          <a:xfrm>
            <a:off x="1556796" y="3681360"/>
            <a:ext cx="3468212" cy="2988000"/>
          </a:xfrm>
          <a:prstGeom prst="rect">
            <a:avLst/>
          </a:prstGeom>
          <a:noFill/>
          <a:ln w="9525">
            <a:noFill/>
            <a:miter lim="800000"/>
            <a:headEnd/>
            <a:tailEnd/>
          </a:ln>
        </p:spPr>
      </p:pic>
      <p:sp>
        <p:nvSpPr>
          <p:cNvPr id="13" name="正方形/長方形 12"/>
          <p:cNvSpPr/>
          <p:nvPr/>
        </p:nvSpPr>
        <p:spPr>
          <a:xfrm>
            <a:off x="5385048" y="3645024"/>
            <a:ext cx="4320480" cy="30243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p:cNvCxnSpPr/>
          <p:nvPr/>
        </p:nvCxnSpPr>
        <p:spPr>
          <a:xfrm>
            <a:off x="7025213" y="620688"/>
            <a:ext cx="360040" cy="0"/>
          </a:xfrm>
          <a:prstGeom prst="line">
            <a:avLst/>
          </a:prstGeom>
        </p:spPr>
        <p:style>
          <a:lnRef idx="3">
            <a:schemeClr val="dk1"/>
          </a:lnRef>
          <a:fillRef idx="0">
            <a:schemeClr val="dk1"/>
          </a:fillRef>
          <a:effectRef idx="2">
            <a:schemeClr val="dk1"/>
          </a:effectRef>
          <a:fontRef idx="minor">
            <a:schemeClr val="tx1"/>
          </a:fontRef>
        </p:style>
      </p:cxnSp>
      <p:sp>
        <p:nvSpPr>
          <p:cNvPr id="17" name="テキスト ボックス 16"/>
          <p:cNvSpPr txBox="1"/>
          <p:nvPr/>
        </p:nvSpPr>
        <p:spPr>
          <a:xfrm>
            <a:off x="7385253" y="404664"/>
            <a:ext cx="736099" cy="400110"/>
          </a:xfrm>
          <a:prstGeom prst="rect">
            <a:avLst/>
          </a:prstGeom>
          <a:noFill/>
        </p:spPr>
        <p:txBody>
          <a:bodyPr wrap="none" rtlCol="0">
            <a:spAutoFit/>
          </a:bodyPr>
          <a:lstStyle/>
          <a:p>
            <a:r>
              <a:rPr kumimoji="1" lang="en-US" altLang="ja-JP" sz="2000" b="1" dirty="0" smtClean="0">
                <a:latin typeface="Times New Roman" pitchFamily="18" charset="0"/>
                <a:cs typeface="Times New Roman" pitchFamily="18" charset="0"/>
              </a:rPr>
              <a:t>3 </a:t>
            </a:r>
            <a:r>
              <a:rPr kumimoji="1" lang="el-GR" altLang="ja-JP" sz="2000" b="1" dirty="0" smtClean="0">
                <a:latin typeface="Times New Roman" pitchFamily="18" charset="0"/>
                <a:cs typeface="Times New Roman" pitchFamily="18" charset="0"/>
              </a:rPr>
              <a:t>μ</a:t>
            </a:r>
            <a:r>
              <a:rPr kumimoji="1" lang="en-US" altLang="ja-JP" sz="2000" b="1" dirty="0" smtClean="0">
                <a:latin typeface="Times New Roman" pitchFamily="18" charset="0"/>
                <a:cs typeface="Times New Roman" pitchFamily="18" charset="0"/>
              </a:rPr>
              <a:t>m</a:t>
            </a:r>
            <a:endParaRPr kumimoji="1" lang="ja-JP" altLang="en-US" sz="2000" b="1" dirty="0">
              <a:latin typeface="Times New Roman" pitchFamily="18" charset="0"/>
              <a:cs typeface="Times New Roman" pitchFamily="18" charset="0"/>
            </a:endParaRPr>
          </a:p>
        </p:txBody>
      </p:sp>
      <p:sp>
        <p:nvSpPr>
          <p:cNvPr id="23" name="角丸四角形吹き出し 22"/>
          <p:cNvSpPr/>
          <p:nvPr/>
        </p:nvSpPr>
        <p:spPr>
          <a:xfrm>
            <a:off x="2504728" y="692696"/>
            <a:ext cx="6696744" cy="2808312"/>
          </a:xfrm>
          <a:prstGeom prst="wedgeRoundRectCallout">
            <a:avLst>
              <a:gd name="adj1" fmla="val 19589"/>
              <a:gd name="adj2" fmla="val 64027"/>
              <a:gd name="adj3" fmla="val 16667"/>
            </a:avLst>
          </a:prstGeom>
          <a:gradFill flip="none" rotWithShape="1">
            <a:gsLst>
              <a:gs pos="0">
                <a:schemeClr val="accent1">
                  <a:sat val="13000"/>
                  <a:lum val="79000"/>
                </a:schemeClr>
              </a:gs>
              <a:gs pos="100000">
                <a:schemeClr val="accent1">
                  <a:sat val="100000"/>
                  <a:lum val="95000"/>
                </a:schemeClr>
              </a:gs>
            </a:gsLst>
            <a:lin ang="135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2400" b="1" dirty="0" smtClean="0">
                <a:solidFill>
                  <a:schemeClr val="tx1"/>
                </a:solidFill>
                <a:latin typeface="Calibri" pitchFamily="34" charset="0"/>
              </a:rPr>
              <a:t>Lack of SMT molecules</a:t>
            </a:r>
          </a:p>
          <a:p>
            <a:r>
              <a:rPr lang="ja-JP" altLang="en-US" sz="2400" b="1" dirty="0" smtClean="0">
                <a:solidFill>
                  <a:schemeClr val="accent5"/>
                </a:solidFill>
              </a:rPr>
              <a:t>　</a:t>
            </a:r>
            <a:r>
              <a:rPr lang="ja-JP" altLang="en-US" sz="2400" b="1" dirty="0" smtClean="0">
                <a:solidFill>
                  <a:srgbClr val="FF0000"/>
                </a:solidFill>
              </a:rPr>
              <a:t>→</a:t>
            </a:r>
            <a:r>
              <a:rPr lang="en-US" altLang="ja-JP" sz="2400" b="1" dirty="0" smtClean="0">
                <a:solidFill>
                  <a:srgbClr val="FF0000"/>
                </a:solidFill>
              </a:rPr>
              <a:t>Impossible to evaluate</a:t>
            </a:r>
          </a:p>
          <a:p>
            <a:r>
              <a:rPr lang="en-US" altLang="ja-JP" sz="2400" b="1" dirty="0" smtClean="0">
                <a:solidFill>
                  <a:srgbClr val="FF0000"/>
                </a:solidFill>
              </a:rPr>
              <a:t>           </a:t>
            </a:r>
            <a:r>
              <a:rPr lang="en-US" altLang="ja-JP" sz="2400" b="1" dirty="0" err="1" smtClean="0">
                <a:solidFill>
                  <a:srgbClr val="FF0000"/>
                </a:solidFill>
              </a:rPr>
              <a:t>inhomogeneity</a:t>
            </a:r>
            <a:r>
              <a:rPr lang="en-US" altLang="ja-JP" sz="2400" b="1" dirty="0" smtClean="0">
                <a:solidFill>
                  <a:srgbClr val="FF0000"/>
                </a:solidFill>
              </a:rPr>
              <a:t> of polymer film</a:t>
            </a:r>
          </a:p>
          <a:p>
            <a:pPr algn="ctr"/>
            <a:endParaRPr lang="en-US" altLang="ja-JP" sz="2400" b="1" dirty="0" smtClean="0">
              <a:solidFill>
                <a:srgbClr val="FF0000"/>
              </a:solidFill>
            </a:endParaRPr>
          </a:p>
          <a:p>
            <a:pPr algn="ctr"/>
            <a:r>
              <a:rPr lang="en-US" altLang="ja-JP" sz="2400" b="1" u="sng" dirty="0" smtClean="0">
                <a:solidFill>
                  <a:schemeClr val="tx1"/>
                </a:solidFill>
              </a:rPr>
              <a:t>Need to develop new switching method</a:t>
            </a:r>
            <a:endParaRPr lang="ja-JP" altLang="en-US" sz="2400" b="1" u="sng" dirty="0" smtClean="0">
              <a:solidFill>
                <a:schemeClr val="tx1"/>
              </a:solidFill>
            </a:endParaRPr>
          </a:p>
          <a:p>
            <a:pPr algn="ctr"/>
            <a:endParaRPr kumimoji="1" lang="ja-JP" altLang="en-US" sz="2400" b="1" dirty="0">
              <a:solidFill>
                <a:schemeClr val="tx1"/>
              </a:solidFill>
            </a:endParaRPr>
          </a:p>
        </p:txBody>
      </p:sp>
    </p:spTree>
    <p:custDataLst>
      <p:tags r:id="rId1"/>
    </p:custData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ssolv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kumimoji="1" lang="en-US" altLang="ja-JP" sz="3200" dirty="0" smtClean="0"/>
              <a:t>Contents</a:t>
            </a:r>
            <a:endParaRPr kumimoji="1" lang="ja-JP" altLang="en-US" sz="3200" dirty="0"/>
          </a:p>
        </p:txBody>
      </p:sp>
      <p:sp>
        <p:nvSpPr>
          <p:cNvPr id="5" name="コンテンツ プレースホルダー 2"/>
          <p:cNvSpPr>
            <a:spLocks noGrp="1"/>
          </p:cNvSpPr>
          <p:nvPr>
            <p:ph idx="1"/>
          </p:nvPr>
        </p:nvSpPr>
        <p:spPr>
          <a:xfrm>
            <a:off x="495300" y="1500175"/>
            <a:ext cx="9282236" cy="4525963"/>
          </a:xfrm>
        </p:spPr>
        <p:txBody>
          <a:bodyPr rtlCol="0">
            <a:normAutofit fontScale="85000" lnSpcReduction="20000"/>
          </a:bodyPr>
          <a:lstStyle/>
          <a:p>
            <a:pPr marL="514350" indent="-514350" eaLnBrk="1" fontAlgn="auto" hangingPunct="1">
              <a:spcAft>
                <a:spcPts val="0"/>
              </a:spcAft>
              <a:buNone/>
              <a:defRPr/>
            </a:pPr>
            <a:r>
              <a:rPr lang="en-US" altLang="ja-JP" dirty="0" smtClean="0">
                <a:solidFill>
                  <a:schemeClr val="accent1"/>
                </a:solidFill>
              </a:rPr>
              <a:t>Ⅰ.</a:t>
            </a:r>
            <a:r>
              <a:rPr lang="ja-JP" altLang="en-US" dirty="0" smtClean="0">
                <a:solidFill>
                  <a:schemeClr val="tx1"/>
                </a:solidFill>
              </a:rPr>
              <a:t>　</a:t>
            </a:r>
            <a:r>
              <a:rPr lang="en-US" altLang="ja-JP" dirty="0" smtClean="0">
                <a:solidFill>
                  <a:schemeClr val="tx1"/>
                </a:solidFill>
                <a:latin typeface="Calibri" pitchFamily="34" charset="0"/>
              </a:rPr>
              <a:t>Introduction</a:t>
            </a:r>
          </a:p>
          <a:p>
            <a:pPr marL="0" indent="0" eaLnBrk="1" fontAlgn="auto" hangingPunct="1">
              <a:spcAft>
                <a:spcPts val="0"/>
              </a:spcAft>
              <a:buNone/>
              <a:defRPr/>
            </a:pPr>
            <a:r>
              <a:rPr lang="en-US" altLang="ja-JP" sz="1800" dirty="0">
                <a:solidFill>
                  <a:schemeClr val="tx1"/>
                </a:solidFill>
                <a:latin typeface="Calibri" pitchFamily="34" charset="0"/>
              </a:rPr>
              <a:t>	</a:t>
            </a:r>
            <a:r>
              <a:rPr lang="ja-JP" altLang="en-US" sz="2300" dirty="0" smtClean="0">
                <a:solidFill>
                  <a:schemeClr val="tx1"/>
                </a:solidFill>
                <a:latin typeface="Calibri" pitchFamily="34" charset="0"/>
              </a:rPr>
              <a:t>・</a:t>
            </a:r>
            <a:r>
              <a:rPr lang="en-US" altLang="ja-JP" sz="2300" dirty="0" smtClean="0">
                <a:solidFill>
                  <a:schemeClr val="tx1"/>
                </a:solidFill>
                <a:latin typeface="Calibri" pitchFamily="34" charset="0"/>
              </a:rPr>
              <a:t>Single-Molecule Measurements (SMM)</a:t>
            </a:r>
          </a:p>
          <a:p>
            <a:pPr marL="0" indent="0" eaLnBrk="1" fontAlgn="auto" hangingPunct="1">
              <a:spcAft>
                <a:spcPts val="0"/>
              </a:spcAft>
              <a:buNone/>
              <a:defRPr/>
            </a:pPr>
            <a:r>
              <a:rPr lang="en-US" altLang="ja-JP" sz="2300" dirty="0" smtClean="0">
                <a:solidFill>
                  <a:schemeClr val="tx1"/>
                </a:solidFill>
                <a:latin typeface="Calibri" pitchFamily="34" charset="0"/>
              </a:rPr>
              <a:t>                </a:t>
            </a:r>
            <a:r>
              <a:rPr lang="ja-JP" altLang="en-US" sz="2300" dirty="0" smtClean="0">
                <a:solidFill>
                  <a:schemeClr val="tx1"/>
                </a:solidFill>
                <a:latin typeface="Calibri" pitchFamily="34" charset="0"/>
              </a:rPr>
              <a:t>・</a:t>
            </a:r>
            <a:r>
              <a:rPr lang="en-US" altLang="ja-JP" sz="2300" dirty="0" smtClean="0">
                <a:solidFill>
                  <a:schemeClr val="tx1"/>
                </a:solidFill>
                <a:latin typeface="Calibri" pitchFamily="34" charset="0"/>
              </a:rPr>
              <a:t>Microscope</a:t>
            </a:r>
          </a:p>
          <a:p>
            <a:pPr marL="514350" indent="-514350" eaLnBrk="1" fontAlgn="auto" hangingPunct="1">
              <a:spcAft>
                <a:spcPts val="0"/>
              </a:spcAft>
              <a:buFont typeface="+mj-lt"/>
              <a:buAutoNum type="romanUcPeriod" startAt="2"/>
              <a:defRPr/>
            </a:pPr>
            <a:endParaRPr lang="en-US" altLang="ja-JP" dirty="0" smtClean="0">
              <a:solidFill>
                <a:schemeClr val="tx1"/>
              </a:solidFill>
            </a:endParaRPr>
          </a:p>
          <a:p>
            <a:pPr marL="514350" indent="-514350">
              <a:buNone/>
              <a:defRPr/>
            </a:pPr>
            <a:r>
              <a:rPr lang="en-US" altLang="ja-JP" dirty="0" smtClean="0">
                <a:solidFill>
                  <a:schemeClr val="accent1"/>
                </a:solidFill>
              </a:rPr>
              <a:t>Ⅱ.  </a:t>
            </a:r>
            <a:r>
              <a:rPr lang="en-US" altLang="ja-JP" dirty="0" smtClean="0">
                <a:solidFill>
                  <a:schemeClr val="tx1"/>
                </a:solidFill>
                <a:latin typeface="Calibri" pitchFamily="34" charset="0"/>
              </a:rPr>
              <a:t>Applications of single molecule fluorescence imaging</a:t>
            </a:r>
          </a:p>
          <a:p>
            <a:pPr marL="0" indent="0" eaLnBrk="1" fontAlgn="auto" hangingPunct="1">
              <a:spcAft>
                <a:spcPts val="0"/>
              </a:spcAft>
              <a:buNone/>
              <a:defRPr/>
            </a:pPr>
            <a:r>
              <a:rPr lang="en-US" altLang="ja-JP" sz="1800" dirty="0" smtClean="0">
                <a:solidFill>
                  <a:schemeClr val="tx1"/>
                </a:solidFill>
                <a:latin typeface="Calibri" pitchFamily="34" charset="0"/>
              </a:rPr>
              <a:t>	</a:t>
            </a:r>
            <a:endParaRPr lang="en-US" altLang="ja-JP" dirty="0" smtClean="0">
              <a:solidFill>
                <a:schemeClr val="tx1"/>
              </a:solidFill>
              <a:latin typeface="Calibri" pitchFamily="34" charset="0"/>
            </a:endParaRPr>
          </a:p>
          <a:p>
            <a:pPr marL="514350" indent="-514350" eaLnBrk="1" fontAlgn="auto" hangingPunct="1">
              <a:spcAft>
                <a:spcPts val="0"/>
              </a:spcAft>
              <a:buNone/>
              <a:defRPr/>
            </a:pPr>
            <a:r>
              <a:rPr lang="en-US" altLang="ja-JP" dirty="0" smtClean="0">
                <a:solidFill>
                  <a:schemeClr val="accent1"/>
                </a:solidFill>
              </a:rPr>
              <a:t>Ⅲ.  </a:t>
            </a:r>
            <a:r>
              <a:rPr lang="en-US" altLang="ja-JP" dirty="0" smtClean="0">
                <a:solidFill>
                  <a:schemeClr val="tx1"/>
                </a:solidFill>
                <a:latin typeface="Calibri" pitchFamily="34" charset="0"/>
              </a:rPr>
              <a:t>My work</a:t>
            </a:r>
            <a:endParaRPr lang="en-US" altLang="ja-JP" sz="1800" dirty="0" smtClean="0">
              <a:solidFill>
                <a:schemeClr val="tx1"/>
              </a:solidFill>
              <a:latin typeface="Calibri" pitchFamily="34" charset="0"/>
            </a:endParaRPr>
          </a:p>
          <a:p>
            <a:pPr marL="0" indent="0" eaLnBrk="1" fontAlgn="auto" hangingPunct="1">
              <a:spcAft>
                <a:spcPts val="0"/>
              </a:spcAft>
              <a:buNone/>
              <a:defRPr/>
            </a:pPr>
            <a:r>
              <a:rPr lang="en-US" altLang="ja-JP" sz="1800" dirty="0" smtClean="0">
                <a:solidFill>
                  <a:schemeClr val="tx1"/>
                </a:solidFill>
                <a:latin typeface="Calibri" pitchFamily="34" charset="0"/>
              </a:rPr>
              <a:t>	</a:t>
            </a:r>
            <a:r>
              <a:rPr lang="en-US" altLang="ja-JP" sz="2100" dirty="0" smtClean="0">
                <a:solidFill>
                  <a:schemeClr val="tx1"/>
                </a:solidFill>
                <a:latin typeface="Calibri" pitchFamily="34" charset="0"/>
              </a:rPr>
              <a:t>Motivation</a:t>
            </a:r>
            <a:endParaRPr lang="en-US" altLang="ja-JP" sz="2100" dirty="0">
              <a:solidFill>
                <a:schemeClr val="tx1"/>
              </a:solidFill>
              <a:latin typeface="Calibri" pitchFamily="34" charset="0"/>
            </a:endParaRPr>
          </a:p>
          <a:p>
            <a:pPr marL="0" indent="0" eaLnBrk="1" fontAlgn="auto" hangingPunct="1">
              <a:spcAft>
                <a:spcPts val="0"/>
              </a:spcAft>
              <a:buNone/>
              <a:defRPr/>
            </a:pPr>
            <a:r>
              <a:rPr lang="en-US" altLang="ja-JP" sz="2100" dirty="0">
                <a:solidFill>
                  <a:schemeClr val="tx1"/>
                </a:solidFill>
                <a:latin typeface="Calibri" pitchFamily="34" charset="0"/>
              </a:rPr>
              <a:t>	</a:t>
            </a:r>
            <a:r>
              <a:rPr lang="en-US" altLang="ja-JP" sz="2100" dirty="0" smtClean="0">
                <a:solidFill>
                  <a:schemeClr val="tx1"/>
                </a:solidFill>
                <a:latin typeface="Calibri" pitchFamily="34" charset="0"/>
              </a:rPr>
              <a:t>Method</a:t>
            </a:r>
          </a:p>
          <a:p>
            <a:pPr marL="0" indent="0" eaLnBrk="1" fontAlgn="auto" hangingPunct="1">
              <a:spcAft>
                <a:spcPts val="0"/>
              </a:spcAft>
              <a:buNone/>
              <a:defRPr/>
            </a:pPr>
            <a:r>
              <a:rPr lang="en-US" altLang="ja-JP" sz="2100" dirty="0">
                <a:solidFill>
                  <a:schemeClr val="tx1"/>
                </a:solidFill>
                <a:latin typeface="Calibri" pitchFamily="34" charset="0"/>
              </a:rPr>
              <a:t>	</a:t>
            </a:r>
            <a:r>
              <a:rPr lang="en-US" altLang="ja-JP" sz="2100" dirty="0" smtClean="0">
                <a:solidFill>
                  <a:schemeClr val="tx1"/>
                </a:solidFill>
                <a:latin typeface="Calibri" pitchFamily="34" charset="0"/>
              </a:rPr>
              <a:t>Result and Discussion</a:t>
            </a:r>
          </a:p>
          <a:p>
            <a:pPr marL="514350" indent="-514350" eaLnBrk="1" fontAlgn="auto" hangingPunct="1">
              <a:spcAft>
                <a:spcPts val="0"/>
              </a:spcAft>
              <a:buNone/>
              <a:defRPr/>
            </a:pPr>
            <a:endParaRPr lang="en-US" altLang="ja-JP" dirty="0" smtClean="0">
              <a:solidFill>
                <a:schemeClr val="tx1"/>
              </a:solidFill>
            </a:endParaRPr>
          </a:p>
          <a:p>
            <a:pPr marL="514350" indent="-514350" eaLnBrk="1" fontAlgn="auto" hangingPunct="1">
              <a:spcAft>
                <a:spcPts val="0"/>
              </a:spcAft>
              <a:buNone/>
              <a:defRPr/>
            </a:pPr>
            <a:r>
              <a:rPr lang="en-US" altLang="ja-JP" dirty="0" smtClean="0">
                <a:solidFill>
                  <a:schemeClr val="accent1"/>
                </a:solidFill>
              </a:rPr>
              <a:t>Ⅳ.  </a:t>
            </a:r>
            <a:r>
              <a:rPr lang="en-US" altLang="ja-JP" dirty="0" smtClean="0">
                <a:solidFill>
                  <a:schemeClr val="tx1"/>
                </a:solidFill>
                <a:latin typeface="Calibri" pitchFamily="34" charset="0"/>
              </a:rPr>
              <a:t>Summary</a:t>
            </a:r>
          </a:p>
          <a:p>
            <a:pPr marL="514350" indent="-514350" eaLnBrk="1" fontAlgn="auto" hangingPunct="1">
              <a:spcAft>
                <a:spcPts val="0"/>
              </a:spcAft>
              <a:buFont typeface="Wingdings" pitchFamily="2" charset="2"/>
              <a:buAutoNum type="romanUcPeriod" startAt="3"/>
              <a:defRPr/>
            </a:pPr>
            <a:endParaRPr lang="en-US" altLang="ja-JP" dirty="0"/>
          </a:p>
        </p:txBody>
      </p:sp>
      <p:sp>
        <p:nvSpPr>
          <p:cNvPr id="4" name="スライド番号プレースホルダ 3"/>
          <p:cNvSpPr>
            <a:spLocks noGrp="1"/>
          </p:cNvSpPr>
          <p:nvPr>
            <p:ph type="sldNum" sz="quarter" idx="12"/>
          </p:nvPr>
        </p:nvSpPr>
        <p:spPr/>
        <p:txBody>
          <a:bodyPr/>
          <a:lstStyle/>
          <a:p>
            <a:fld id="{6FE56F6A-523A-45A3-8A7E-7ABD83A75ACC}" type="slidenum">
              <a:rPr lang="ja-JP" altLang="en-US" smtClean="0"/>
              <a:pPr/>
              <a:t>2</a:t>
            </a:fld>
            <a:endParaRPr lang="ja-JP"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nodeType="clickEffect">
                                  <p:stCondLst>
                                    <p:cond delay="0"/>
                                  </p:stCondLst>
                                  <p:iterate type="lt">
                                    <p:tmPct val="10000"/>
                                  </p:iterate>
                                  <p:childTnLst>
                                    <p:set>
                                      <p:cBhvr override="childStyle">
                                        <p:cTn id="6" dur="250" autoRev="1" fill="hold"/>
                                        <p:tgtEl>
                                          <p:spTgt spid="5">
                                            <p:txEl>
                                              <p:pRg st="0" end="0"/>
                                            </p:txEl>
                                          </p:spTgt>
                                        </p:tgtEl>
                                        <p:attrNameLst>
                                          <p:attrName>style.color</p:attrName>
                                        </p:attrNameLst>
                                      </p:cBhvr>
                                      <p:to>
                                        <p:clrVal>
                                          <a:schemeClr val="accent1"/>
                                        </p:clrVal>
                                      </p:to>
                                    </p:set>
                                    <p:set>
                                      <p:cBhvr>
                                        <p:cTn id="7" dur="250" autoRev="1" fill="hold"/>
                                        <p:tgtEl>
                                          <p:spTgt spid="5">
                                            <p:txEl>
                                              <p:pRg st="0" end="0"/>
                                            </p:txEl>
                                          </p:spTgt>
                                        </p:tgtEl>
                                        <p:attrNameLst>
                                          <p:attrName>fillcolor</p:attrName>
                                        </p:attrNameLst>
                                      </p:cBhvr>
                                      <p:to>
                                        <p:clrVal>
                                          <a:schemeClr val="accent1"/>
                                        </p:clrVal>
                                      </p:to>
                                    </p:set>
                                    <p:set>
                                      <p:cBhvr>
                                        <p:cTn id="8" dur="250" autoRev="1" fill="hold"/>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Autofit/>
          </a:bodyPr>
          <a:lstStyle/>
          <a:p>
            <a:r>
              <a:rPr kumimoji="1" lang="en-US" altLang="ja-JP" sz="3200" dirty="0" smtClean="0"/>
              <a:t>Single-Molecule Measurements(SMM)</a:t>
            </a:r>
            <a:endParaRPr kumimoji="1" lang="ja-JP" altLang="en-US" sz="3200" dirty="0"/>
          </a:p>
        </p:txBody>
      </p:sp>
      <p:sp>
        <p:nvSpPr>
          <p:cNvPr id="4" name="スライド番号プレースホルダ 3"/>
          <p:cNvSpPr>
            <a:spLocks noGrp="1"/>
          </p:cNvSpPr>
          <p:nvPr>
            <p:ph type="sldNum" sz="quarter" idx="12"/>
          </p:nvPr>
        </p:nvSpPr>
        <p:spPr/>
        <p:txBody>
          <a:bodyPr/>
          <a:lstStyle/>
          <a:p>
            <a:fld id="{6FE56F6A-523A-45A3-8A7E-7ABD83A75ACC}" type="slidenum">
              <a:rPr lang="ja-JP" altLang="en-US" smtClean="0"/>
              <a:pPr/>
              <a:t>3</a:t>
            </a:fld>
            <a:endParaRPr lang="ja-JP" altLang="en-US"/>
          </a:p>
        </p:txBody>
      </p:sp>
      <p:sp>
        <p:nvSpPr>
          <p:cNvPr id="42" name="テキスト ボックス 2"/>
          <p:cNvSpPr txBox="1">
            <a:spLocks noChangeArrowheads="1"/>
          </p:cNvSpPr>
          <p:nvPr/>
        </p:nvSpPr>
        <p:spPr bwMode="auto">
          <a:xfrm>
            <a:off x="2144688" y="3052855"/>
            <a:ext cx="5208588" cy="400050"/>
          </a:xfrm>
          <a:prstGeom prst="rect">
            <a:avLst/>
          </a:prstGeom>
          <a:noFill/>
          <a:ln w="9525">
            <a:noFill/>
            <a:miter lim="800000"/>
            <a:headEnd/>
            <a:tailEnd/>
          </a:ln>
        </p:spPr>
        <p:txBody>
          <a:bodyPr wrap="none">
            <a:spAutoFit/>
          </a:bodyPr>
          <a:lstStyle/>
          <a:p>
            <a:r>
              <a:rPr lang="en-US" altLang="ja-JP" sz="2000" u="sng" dirty="0">
                <a:solidFill>
                  <a:srgbClr val="1C1C1C"/>
                </a:solidFill>
              </a:rPr>
              <a:t>Each guest molecule is in different environment.</a:t>
            </a:r>
          </a:p>
        </p:txBody>
      </p:sp>
      <p:grpSp>
        <p:nvGrpSpPr>
          <p:cNvPr id="43" name="グループ化 6"/>
          <p:cNvGrpSpPr>
            <a:grpSpLocks/>
          </p:cNvGrpSpPr>
          <p:nvPr/>
        </p:nvGrpSpPr>
        <p:grpSpPr bwMode="auto">
          <a:xfrm>
            <a:off x="2792388" y="1195480"/>
            <a:ext cx="3986213" cy="1793875"/>
            <a:chOff x="1181993" y="1772816"/>
            <a:chExt cx="3987031" cy="1793875"/>
          </a:xfrm>
        </p:grpSpPr>
        <p:pic>
          <p:nvPicPr>
            <p:cNvPr id="44" name="図 24" descr="PolymerFilm.png"/>
            <p:cNvPicPr>
              <a:picLocks noChangeAspect="1"/>
            </p:cNvPicPr>
            <p:nvPr/>
          </p:nvPicPr>
          <p:blipFill>
            <a:blip r:embed="rId3" cstate="print"/>
            <a:srcRect/>
            <a:stretch>
              <a:fillRect/>
            </a:stretch>
          </p:blipFill>
          <p:spPr bwMode="auto">
            <a:xfrm>
              <a:off x="1181993" y="1772816"/>
              <a:ext cx="3987031" cy="1793875"/>
            </a:xfrm>
            <a:prstGeom prst="rect">
              <a:avLst/>
            </a:prstGeom>
            <a:noFill/>
            <a:ln w="9525">
              <a:noFill/>
              <a:miter lim="800000"/>
              <a:headEnd/>
              <a:tailEnd/>
            </a:ln>
          </p:spPr>
        </p:pic>
        <p:grpSp>
          <p:nvGrpSpPr>
            <p:cNvPr id="45" name="図形グループ 16"/>
            <p:cNvGrpSpPr>
              <a:grpSpLocks/>
            </p:cNvGrpSpPr>
            <p:nvPr/>
          </p:nvGrpSpPr>
          <p:grpSpPr bwMode="auto">
            <a:xfrm>
              <a:off x="1768562" y="2282499"/>
              <a:ext cx="2320342" cy="1070017"/>
              <a:chOff x="5727686" y="5151438"/>
              <a:chExt cx="1657601" cy="763587"/>
            </a:xfrm>
          </p:grpSpPr>
          <p:sp>
            <p:nvSpPr>
              <p:cNvPr id="46" name="円/楕円 3"/>
              <p:cNvSpPr>
                <a:spLocks noChangeAspect="1"/>
              </p:cNvSpPr>
              <p:nvPr/>
            </p:nvSpPr>
            <p:spPr bwMode="auto">
              <a:xfrm>
                <a:off x="7252857" y="5544477"/>
                <a:ext cx="132714" cy="132546"/>
              </a:xfrm>
              <a:prstGeom prst="ellipse">
                <a:avLst/>
              </a:prstGeom>
              <a:solidFill>
                <a:srgbClr val="FFFF66"/>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endParaRPr>
              </a:p>
            </p:txBody>
          </p:sp>
          <p:grpSp>
            <p:nvGrpSpPr>
              <p:cNvPr id="47" name="図形グループ 25"/>
              <p:cNvGrpSpPr>
                <a:grpSpLocks/>
              </p:cNvGrpSpPr>
              <p:nvPr/>
            </p:nvGrpSpPr>
            <p:grpSpPr bwMode="auto">
              <a:xfrm>
                <a:off x="6246813" y="5151438"/>
                <a:ext cx="766762" cy="763587"/>
                <a:chOff x="2374317" y="4879279"/>
                <a:chExt cx="798059" cy="795059"/>
              </a:xfrm>
            </p:grpSpPr>
            <p:sp>
              <p:nvSpPr>
                <p:cNvPr id="51" name="円/楕円 5"/>
                <p:cNvSpPr>
                  <a:spLocks noChangeAspect="1"/>
                </p:cNvSpPr>
                <p:nvPr/>
              </p:nvSpPr>
              <p:spPr bwMode="auto">
                <a:xfrm>
                  <a:off x="2373046" y="4879208"/>
                  <a:ext cx="799271" cy="793849"/>
                </a:xfrm>
                <a:prstGeom prst="ellipse">
                  <a:avLst/>
                </a:prstGeom>
                <a:solidFill>
                  <a:srgbClr val="FFFFBF">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endParaRPr>
                </a:p>
              </p:txBody>
            </p:sp>
            <p:sp>
              <p:nvSpPr>
                <p:cNvPr id="52" name="円/楕円 51"/>
                <p:cNvSpPr>
                  <a:spLocks noChangeAspect="1"/>
                </p:cNvSpPr>
                <p:nvPr/>
              </p:nvSpPr>
              <p:spPr bwMode="auto">
                <a:xfrm>
                  <a:off x="2702436" y="5204768"/>
                  <a:ext cx="138131" cy="138010"/>
                </a:xfrm>
                <a:prstGeom prst="ellipse">
                  <a:avLst/>
                </a:prstGeom>
                <a:solidFill>
                  <a:srgbClr val="99FF33"/>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endParaRPr>
                </a:p>
              </p:txBody>
            </p:sp>
          </p:grpSp>
          <p:grpSp>
            <p:nvGrpSpPr>
              <p:cNvPr id="48" name="図形グループ 26"/>
              <p:cNvGrpSpPr>
                <a:grpSpLocks/>
              </p:cNvGrpSpPr>
              <p:nvPr/>
            </p:nvGrpSpPr>
            <p:grpSpPr bwMode="auto">
              <a:xfrm>
                <a:off x="5727686" y="5357557"/>
                <a:ext cx="383830" cy="379514"/>
                <a:chOff x="6298560" y="5010376"/>
                <a:chExt cx="399499" cy="395155"/>
              </a:xfrm>
            </p:grpSpPr>
            <p:sp>
              <p:nvSpPr>
                <p:cNvPr id="49" name="円/楕円 6"/>
                <p:cNvSpPr>
                  <a:spLocks noChangeAspect="1"/>
                </p:cNvSpPr>
                <p:nvPr/>
              </p:nvSpPr>
              <p:spPr bwMode="auto">
                <a:xfrm>
                  <a:off x="6298068" y="5010372"/>
                  <a:ext cx="400228" cy="395154"/>
                </a:xfrm>
                <a:prstGeom prst="ellipse">
                  <a:avLst/>
                </a:prstGeom>
                <a:solidFill>
                  <a:srgbClr val="FFFFBF">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endParaRPr>
                </a:p>
              </p:txBody>
            </p:sp>
            <p:sp>
              <p:nvSpPr>
                <p:cNvPr id="50" name="円/楕円 49"/>
                <p:cNvSpPr>
                  <a:spLocks noChangeAspect="1"/>
                </p:cNvSpPr>
                <p:nvPr/>
              </p:nvSpPr>
              <p:spPr bwMode="auto">
                <a:xfrm>
                  <a:off x="6432658" y="5142483"/>
                  <a:ext cx="135770" cy="136829"/>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endParaRPr>
                </a:p>
              </p:txBody>
            </p:sp>
          </p:grpSp>
        </p:grpSp>
      </p:grpSp>
      <p:sp>
        <p:nvSpPr>
          <p:cNvPr id="53" name="右矢印 52"/>
          <p:cNvSpPr/>
          <p:nvPr/>
        </p:nvSpPr>
        <p:spPr bwMode="auto">
          <a:xfrm rot="8400087">
            <a:off x="2107334" y="3603963"/>
            <a:ext cx="481970" cy="360363"/>
          </a:xfrm>
          <a:prstGeom prst="rightArrow">
            <a:avLst/>
          </a:prstGeom>
          <a:solidFill>
            <a:srgbClr val="4A865E"/>
          </a:solidFill>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54" name="右矢印 53"/>
          <p:cNvSpPr/>
          <p:nvPr/>
        </p:nvSpPr>
        <p:spPr bwMode="auto">
          <a:xfrm rot="2626794">
            <a:off x="6577383" y="3662485"/>
            <a:ext cx="460185" cy="360362"/>
          </a:xfrm>
          <a:prstGeom prst="rightArrow">
            <a:avLst/>
          </a:prstGeom>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55" name="グループ化 6151"/>
          <p:cNvGrpSpPr>
            <a:grpSpLocks/>
          </p:cNvGrpSpPr>
          <p:nvPr/>
        </p:nvGrpSpPr>
        <p:grpSpPr bwMode="auto">
          <a:xfrm>
            <a:off x="5815906" y="4264744"/>
            <a:ext cx="3514725" cy="1833563"/>
            <a:chOff x="1347334" y="4606490"/>
            <a:chExt cx="3163683" cy="1486537"/>
          </a:xfrm>
        </p:grpSpPr>
        <p:grpSp>
          <p:nvGrpSpPr>
            <p:cNvPr id="56" name="Group 27"/>
            <p:cNvGrpSpPr>
              <a:grpSpLocks noChangeAspect="1"/>
            </p:cNvGrpSpPr>
            <p:nvPr/>
          </p:nvGrpSpPr>
          <p:grpSpPr bwMode="auto">
            <a:xfrm>
              <a:off x="1380997" y="4606490"/>
              <a:ext cx="3130020" cy="1486537"/>
              <a:chOff x="2928" y="1460"/>
              <a:chExt cx="2832" cy="1632"/>
            </a:xfrm>
          </p:grpSpPr>
          <p:sp>
            <p:nvSpPr>
              <p:cNvPr id="58" name="正方形/長方形 57"/>
              <p:cNvSpPr>
                <a:spLocks noChangeArrowheads="1"/>
              </p:cNvSpPr>
              <p:nvPr/>
            </p:nvSpPr>
            <p:spPr bwMode="auto">
              <a:xfrm>
                <a:off x="2931" y="1460"/>
                <a:ext cx="2829" cy="1632"/>
              </a:xfrm>
              <a:prstGeom prst="rect">
                <a:avLst/>
              </a:prstGeom>
              <a:solidFill>
                <a:schemeClr val="bg1"/>
              </a:solidFill>
              <a:ln w="9525">
                <a:solidFill>
                  <a:schemeClr val="accent4">
                    <a:lumMod val="20000"/>
                    <a:lumOff val="80000"/>
                  </a:schemeClr>
                </a:solidFill>
                <a:miter lim="800000"/>
                <a:headEnd/>
                <a:tailEnd/>
              </a:ln>
              <a:effectLst>
                <a:outerShdw blurRad="40000" dist="23000" dir="5400000" rotWithShape="0">
                  <a:srgbClr val="808080">
                    <a:alpha val="34999"/>
                  </a:srgbClr>
                </a:outerShdw>
              </a:effectLst>
            </p:spPr>
            <p:txBody>
              <a:bodyPr anchor="ctr"/>
              <a:lstStyle/>
              <a:p>
                <a:pPr algn="ctr">
                  <a:defRPr/>
                </a:pPr>
                <a:endParaRPr lang="ja-JP" altLang="en-US">
                  <a:solidFill>
                    <a:srgbClr val="FFFFFF"/>
                  </a:solidFill>
                  <a:latin typeface="+mn-lt"/>
                  <a:ea typeface="Osaka" charset="-128"/>
                  <a:cs typeface="Osaka" charset="-128"/>
                </a:endParaRPr>
              </a:p>
            </p:txBody>
          </p:sp>
          <p:sp>
            <p:nvSpPr>
              <p:cNvPr id="59" name="フリーフォーム 58"/>
              <p:cNvSpPr>
                <a:spLocks noChangeArrowheads="1"/>
              </p:cNvSpPr>
              <p:nvPr/>
            </p:nvSpPr>
            <p:spPr bwMode="auto">
              <a:xfrm>
                <a:off x="3795" y="1932"/>
                <a:ext cx="525" cy="1068"/>
              </a:xfrm>
              <a:custGeom>
                <a:avLst/>
                <a:gdLst>
                  <a:gd name="T0" fmla="*/ 0 w 1676400"/>
                  <a:gd name="T1" fmla="*/ 1067 h 2106790"/>
                  <a:gd name="T2" fmla="*/ 122 w 1676400"/>
                  <a:gd name="T3" fmla="*/ 835 h 2106790"/>
                  <a:gd name="T4" fmla="*/ 216 w 1676400"/>
                  <a:gd name="T5" fmla="*/ 119 h 2106790"/>
                  <a:gd name="T6" fmla="*/ 312 w 1676400"/>
                  <a:gd name="T7" fmla="*/ 119 h 2106790"/>
                  <a:gd name="T8" fmla="*/ 406 w 1676400"/>
                  <a:gd name="T9" fmla="*/ 835 h 2106790"/>
                  <a:gd name="T10" fmla="*/ 525 w 1676400"/>
                  <a:gd name="T11" fmla="*/ 1067 h 2106790"/>
                  <a:gd name="T12" fmla="*/ 0 60000 65536"/>
                  <a:gd name="T13" fmla="*/ 0 60000 65536"/>
                  <a:gd name="T14" fmla="*/ 0 60000 65536"/>
                  <a:gd name="T15" fmla="*/ 0 60000 65536"/>
                  <a:gd name="T16" fmla="*/ 0 60000 65536"/>
                  <a:gd name="T17" fmla="*/ 0 60000 65536"/>
                  <a:gd name="T18" fmla="*/ 0 w 1676400"/>
                  <a:gd name="T19" fmla="*/ 0 h 2106790"/>
                  <a:gd name="T20" fmla="*/ 1676400 w 1676400"/>
                  <a:gd name="T21" fmla="*/ 2106790 h 2106790"/>
                </a:gdLst>
                <a:ahLst/>
                <a:cxnLst>
                  <a:cxn ang="T12">
                    <a:pos x="T0" y="T1"/>
                  </a:cxn>
                  <a:cxn ang="T13">
                    <a:pos x="T2" y="T3"/>
                  </a:cxn>
                  <a:cxn ang="T14">
                    <a:pos x="T4" y="T5"/>
                  </a:cxn>
                  <a:cxn ang="T15">
                    <a:pos x="T6" y="T7"/>
                  </a:cxn>
                  <a:cxn ang="T16">
                    <a:pos x="T8" y="T9"/>
                  </a:cxn>
                  <a:cxn ang="T17">
                    <a:pos x="T10" y="T11"/>
                  </a:cxn>
                </a:cxnLst>
                <a:rect l="T18" t="T19" r="T20" b="T21"/>
                <a:pathLst>
                  <a:path w="1676400" h="2106790">
                    <a:moveTo>
                      <a:pt x="0" y="2106790"/>
                    </a:moveTo>
                    <a:cubicBezTo>
                      <a:pt x="137230" y="2034118"/>
                      <a:pt x="274461" y="1961446"/>
                      <a:pt x="389466" y="1649590"/>
                    </a:cubicBezTo>
                    <a:cubicBezTo>
                      <a:pt x="504471" y="1337734"/>
                      <a:pt x="589139" y="471312"/>
                      <a:pt x="690033" y="235656"/>
                    </a:cubicBezTo>
                    <a:cubicBezTo>
                      <a:pt x="790927" y="0"/>
                      <a:pt x="893939" y="0"/>
                      <a:pt x="994833" y="235656"/>
                    </a:cubicBezTo>
                    <a:cubicBezTo>
                      <a:pt x="1095727" y="471312"/>
                      <a:pt x="1181806" y="1337734"/>
                      <a:pt x="1295400" y="1649590"/>
                    </a:cubicBezTo>
                    <a:cubicBezTo>
                      <a:pt x="1408995" y="1961446"/>
                      <a:pt x="1676400" y="2106790"/>
                      <a:pt x="1676400" y="2106790"/>
                    </a:cubicBezTo>
                  </a:path>
                </a:pathLst>
              </a:custGeom>
              <a:solidFill>
                <a:srgbClr val="00FF80">
                  <a:alpha val="50195"/>
                </a:srgbClr>
              </a:solidFill>
              <a:ln w="25400">
                <a:solidFill>
                  <a:srgbClr val="00FF80"/>
                </a:solidFill>
                <a:miter lim="800000"/>
                <a:headEnd/>
                <a:tailEnd/>
              </a:ln>
              <a:effectLst>
                <a:outerShdw blurRad="50800" dist="38100" dir="2700000" rotWithShape="0">
                  <a:srgbClr val="808080">
                    <a:alpha val="42999"/>
                  </a:srgbClr>
                </a:outerShdw>
              </a:effectLst>
            </p:spPr>
            <p:txBody>
              <a:bodyPr anchor="ctr"/>
              <a:lstStyle/>
              <a:p>
                <a:pPr algn="ctr">
                  <a:defRPr/>
                </a:pPr>
                <a:endParaRPr lang="ja-JP" altLang="en-US">
                  <a:solidFill>
                    <a:srgbClr val="FFFFFF"/>
                  </a:solidFill>
                  <a:latin typeface="+mn-lt"/>
                  <a:ea typeface="Osaka" charset="-128"/>
                  <a:cs typeface="Osaka" charset="-128"/>
                </a:endParaRPr>
              </a:p>
            </p:txBody>
          </p:sp>
          <p:sp>
            <p:nvSpPr>
              <p:cNvPr id="60" name="フリーフォーム 59"/>
              <p:cNvSpPr/>
              <p:nvPr/>
            </p:nvSpPr>
            <p:spPr>
              <a:xfrm>
                <a:off x="3072" y="1622"/>
                <a:ext cx="2520" cy="1378"/>
              </a:xfrm>
              <a:custGeom>
                <a:avLst/>
                <a:gdLst>
                  <a:gd name="connsiteX0" fmla="*/ 0 w 1676400"/>
                  <a:gd name="connsiteY0" fmla="*/ 2106790 h 2106790"/>
                  <a:gd name="connsiteX1" fmla="*/ 389466 w 1676400"/>
                  <a:gd name="connsiteY1" fmla="*/ 1649590 h 2106790"/>
                  <a:gd name="connsiteX2" fmla="*/ 690033 w 1676400"/>
                  <a:gd name="connsiteY2" fmla="*/ 235656 h 2106790"/>
                  <a:gd name="connsiteX3" fmla="*/ 994833 w 1676400"/>
                  <a:gd name="connsiteY3" fmla="*/ 235656 h 2106790"/>
                  <a:gd name="connsiteX4" fmla="*/ 1295400 w 1676400"/>
                  <a:gd name="connsiteY4" fmla="*/ 1649590 h 2106790"/>
                  <a:gd name="connsiteX5" fmla="*/ 1676400 w 1676400"/>
                  <a:gd name="connsiteY5" fmla="*/ 2106790 h 210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00" h="2106790">
                    <a:moveTo>
                      <a:pt x="0" y="2106790"/>
                    </a:moveTo>
                    <a:cubicBezTo>
                      <a:pt x="137230" y="2034118"/>
                      <a:pt x="274461" y="1961446"/>
                      <a:pt x="389466" y="1649590"/>
                    </a:cubicBezTo>
                    <a:cubicBezTo>
                      <a:pt x="504471" y="1337734"/>
                      <a:pt x="589139" y="471312"/>
                      <a:pt x="690033" y="235656"/>
                    </a:cubicBezTo>
                    <a:cubicBezTo>
                      <a:pt x="790927" y="0"/>
                      <a:pt x="893939" y="0"/>
                      <a:pt x="994833" y="235656"/>
                    </a:cubicBezTo>
                    <a:cubicBezTo>
                      <a:pt x="1095727" y="471312"/>
                      <a:pt x="1181806" y="1337734"/>
                      <a:pt x="1295400" y="1649590"/>
                    </a:cubicBezTo>
                    <a:cubicBezTo>
                      <a:pt x="1408995" y="1961446"/>
                      <a:pt x="1676400" y="2106790"/>
                      <a:pt x="1676400" y="2106790"/>
                    </a:cubicBezTo>
                  </a:path>
                </a:pathLst>
              </a:custGeom>
              <a:ln w="38100" cap="flat" cmpd="sng" algn="ctr">
                <a:solidFill>
                  <a:srgbClr val="00FF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a:solidFill>
                    <a:srgbClr val="FFFFFF"/>
                  </a:solidFill>
                  <a:ea typeface="Osaka" charset="-128"/>
                  <a:cs typeface="Osaka" charset="-128"/>
                </a:endParaRPr>
              </a:p>
            </p:txBody>
          </p:sp>
          <p:sp>
            <p:nvSpPr>
              <p:cNvPr id="61" name="フリーフォーム 60"/>
              <p:cNvSpPr>
                <a:spLocks noChangeArrowheads="1"/>
              </p:cNvSpPr>
              <p:nvPr/>
            </p:nvSpPr>
            <p:spPr bwMode="auto">
              <a:xfrm>
                <a:off x="3532" y="2561"/>
                <a:ext cx="527" cy="439"/>
              </a:xfrm>
              <a:custGeom>
                <a:avLst/>
                <a:gdLst>
                  <a:gd name="T0" fmla="*/ 0 w 1676400"/>
                  <a:gd name="T1" fmla="*/ 438 h 2106790"/>
                  <a:gd name="T2" fmla="*/ 122 w 1676400"/>
                  <a:gd name="T3" fmla="*/ 343 h 2106790"/>
                  <a:gd name="T4" fmla="*/ 217 w 1676400"/>
                  <a:gd name="T5" fmla="*/ 49 h 2106790"/>
                  <a:gd name="T6" fmla="*/ 313 w 1676400"/>
                  <a:gd name="T7" fmla="*/ 49 h 2106790"/>
                  <a:gd name="T8" fmla="*/ 407 w 1676400"/>
                  <a:gd name="T9" fmla="*/ 343 h 2106790"/>
                  <a:gd name="T10" fmla="*/ 527 w 1676400"/>
                  <a:gd name="T11" fmla="*/ 438 h 2106790"/>
                  <a:gd name="T12" fmla="*/ 0 60000 65536"/>
                  <a:gd name="T13" fmla="*/ 0 60000 65536"/>
                  <a:gd name="T14" fmla="*/ 0 60000 65536"/>
                  <a:gd name="T15" fmla="*/ 0 60000 65536"/>
                  <a:gd name="T16" fmla="*/ 0 60000 65536"/>
                  <a:gd name="T17" fmla="*/ 0 60000 65536"/>
                  <a:gd name="T18" fmla="*/ 0 w 1676400"/>
                  <a:gd name="T19" fmla="*/ 0 h 2106790"/>
                  <a:gd name="T20" fmla="*/ 1676400 w 1676400"/>
                  <a:gd name="T21" fmla="*/ 2106790 h 2106790"/>
                </a:gdLst>
                <a:ahLst/>
                <a:cxnLst>
                  <a:cxn ang="T12">
                    <a:pos x="T0" y="T1"/>
                  </a:cxn>
                  <a:cxn ang="T13">
                    <a:pos x="T2" y="T3"/>
                  </a:cxn>
                  <a:cxn ang="T14">
                    <a:pos x="T4" y="T5"/>
                  </a:cxn>
                  <a:cxn ang="T15">
                    <a:pos x="T6" y="T7"/>
                  </a:cxn>
                  <a:cxn ang="T16">
                    <a:pos x="T8" y="T9"/>
                  </a:cxn>
                  <a:cxn ang="T17">
                    <a:pos x="T10" y="T11"/>
                  </a:cxn>
                </a:cxnLst>
                <a:rect l="T18" t="T19" r="T20" b="T21"/>
                <a:pathLst>
                  <a:path w="1676400" h="2106790">
                    <a:moveTo>
                      <a:pt x="0" y="2106790"/>
                    </a:moveTo>
                    <a:cubicBezTo>
                      <a:pt x="137230" y="2034118"/>
                      <a:pt x="274461" y="1961446"/>
                      <a:pt x="389466" y="1649590"/>
                    </a:cubicBezTo>
                    <a:cubicBezTo>
                      <a:pt x="504471" y="1337734"/>
                      <a:pt x="589139" y="471312"/>
                      <a:pt x="690033" y="235656"/>
                    </a:cubicBezTo>
                    <a:cubicBezTo>
                      <a:pt x="790927" y="0"/>
                      <a:pt x="893939" y="0"/>
                      <a:pt x="994833" y="235656"/>
                    </a:cubicBezTo>
                    <a:cubicBezTo>
                      <a:pt x="1095727" y="471312"/>
                      <a:pt x="1181806" y="1337734"/>
                      <a:pt x="1295400" y="1649590"/>
                    </a:cubicBezTo>
                    <a:cubicBezTo>
                      <a:pt x="1408995" y="1961446"/>
                      <a:pt x="1676400" y="2106790"/>
                      <a:pt x="1676400" y="2106790"/>
                    </a:cubicBezTo>
                  </a:path>
                </a:pathLst>
              </a:custGeom>
              <a:solidFill>
                <a:srgbClr val="66FFCC">
                  <a:alpha val="50195"/>
                </a:srgbClr>
              </a:solidFill>
              <a:ln w="25400">
                <a:solidFill>
                  <a:srgbClr val="66FFCC"/>
                </a:solidFill>
                <a:miter lim="800000"/>
                <a:headEnd/>
                <a:tailEnd/>
              </a:ln>
              <a:effectLst>
                <a:outerShdw blurRad="50800" dist="38100" dir="2700000" rotWithShape="0">
                  <a:srgbClr val="808080">
                    <a:alpha val="42999"/>
                  </a:srgbClr>
                </a:outerShdw>
              </a:effectLst>
            </p:spPr>
            <p:txBody>
              <a:bodyPr anchor="ctr"/>
              <a:lstStyle/>
              <a:p>
                <a:pPr algn="ctr">
                  <a:defRPr/>
                </a:pPr>
                <a:endParaRPr lang="ja-JP" altLang="en-US">
                  <a:solidFill>
                    <a:srgbClr val="FFFFFF"/>
                  </a:solidFill>
                  <a:latin typeface="+mn-lt"/>
                  <a:ea typeface="Osaka" charset="-128"/>
                  <a:cs typeface="Osaka" charset="-128"/>
                </a:endParaRPr>
              </a:p>
            </p:txBody>
          </p:sp>
          <p:sp>
            <p:nvSpPr>
              <p:cNvPr id="62" name="フリーフォーム 61"/>
              <p:cNvSpPr>
                <a:spLocks noChangeArrowheads="1"/>
              </p:cNvSpPr>
              <p:nvPr/>
            </p:nvSpPr>
            <p:spPr bwMode="auto">
              <a:xfrm>
                <a:off x="4057" y="1649"/>
                <a:ext cx="526" cy="1347"/>
              </a:xfrm>
              <a:custGeom>
                <a:avLst/>
                <a:gdLst>
                  <a:gd name="T0" fmla="*/ 0 w 1676400"/>
                  <a:gd name="T1" fmla="*/ 1347 h 2106790"/>
                  <a:gd name="T2" fmla="*/ 122 w 1676400"/>
                  <a:gd name="T3" fmla="*/ 1055 h 2106790"/>
                  <a:gd name="T4" fmla="*/ 217 w 1676400"/>
                  <a:gd name="T5" fmla="*/ 151 h 2106790"/>
                  <a:gd name="T6" fmla="*/ 312 w 1676400"/>
                  <a:gd name="T7" fmla="*/ 151 h 2106790"/>
                  <a:gd name="T8" fmla="*/ 406 w 1676400"/>
                  <a:gd name="T9" fmla="*/ 1055 h 2106790"/>
                  <a:gd name="T10" fmla="*/ 526 w 1676400"/>
                  <a:gd name="T11" fmla="*/ 1347 h 2106790"/>
                  <a:gd name="T12" fmla="*/ 0 60000 65536"/>
                  <a:gd name="T13" fmla="*/ 0 60000 65536"/>
                  <a:gd name="T14" fmla="*/ 0 60000 65536"/>
                  <a:gd name="T15" fmla="*/ 0 60000 65536"/>
                  <a:gd name="T16" fmla="*/ 0 60000 65536"/>
                  <a:gd name="T17" fmla="*/ 0 60000 65536"/>
                  <a:gd name="T18" fmla="*/ 0 w 1676400"/>
                  <a:gd name="T19" fmla="*/ 0 h 2106790"/>
                  <a:gd name="T20" fmla="*/ 1676400 w 1676400"/>
                  <a:gd name="T21" fmla="*/ 2106790 h 2106790"/>
                </a:gdLst>
                <a:ahLst/>
                <a:cxnLst>
                  <a:cxn ang="T12">
                    <a:pos x="T0" y="T1"/>
                  </a:cxn>
                  <a:cxn ang="T13">
                    <a:pos x="T2" y="T3"/>
                  </a:cxn>
                  <a:cxn ang="T14">
                    <a:pos x="T4" y="T5"/>
                  </a:cxn>
                  <a:cxn ang="T15">
                    <a:pos x="T6" y="T7"/>
                  </a:cxn>
                  <a:cxn ang="T16">
                    <a:pos x="T8" y="T9"/>
                  </a:cxn>
                  <a:cxn ang="T17">
                    <a:pos x="T10" y="T11"/>
                  </a:cxn>
                </a:cxnLst>
                <a:rect l="T18" t="T19" r="T20" b="T21"/>
                <a:pathLst>
                  <a:path w="1676400" h="2106790">
                    <a:moveTo>
                      <a:pt x="0" y="2106790"/>
                    </a:moveTo>
                    <a:cubicBezTo>
                      <a:pt x="137230" y="2034118"/>
                      <a:pt x="274461" y="1961446"/>
                      <a:pt x="389466" y="1649590"/>
                    </a:cubicBezTo>
                    <a:cubicBezTo>
                      <a:pt x="504471" y="1337734"/>
                      <a:pt x="589139" y="471312"/>
                      <a:pt x="690033" y="235656"/>
                    </a:cubicBezTo>
                    <a:cubicBezTo>
                      <a:pt x="790927" y="0"/>
                      <a:pt x="893939" y="0"/>
                      <a:pt x="994833" y="235656"/>
                    </a:cubicBezTo>
                    <a:cubicBezTo>
                      <a:pt x="1095727" y="471312"/>
                      <a:pt x="1181806" y="1337734"/>
                      <a:pt x="1295400" y="1649590"/>
                    </a:cubicBezTo>
                    <a:cubicBezTo>
                      <a:pt x="1408995" y="1961446"/>
                      <a:pt x="1676400" y="2106790"/>
                      <a:pt x="1676400" y="2106790"/>
                    </a:cubicBezTo>
                  </a:path>
                </a:pathLst>
              </a:custGeom>
              <a:solidFill>
                <a:srgbClr val="00FF00">
                  <a:alpha val="50195"/>
                </a:srgbClr>
              </a:solidFill>
              <a:ln w="28575">
                <a:solidFill>
                  <a:srgbClr val="00FF00"/>
                </a:solidFill>
                <a:round/>
                <a:headEnd/>
                <a:tailEnd/>
              </a:ln>
              <a:effectLst>
                <a:outerShdw blurRad="50800" dist="38100" dir="2700000" rotWithShape="0">
                  <a:srgbClr val="808080">
                    <a:alpha val="42999"/>
                  </a:srgbClr>
                </a:outerShdw>
              </a:effectLst>
            </p:spPr>
            <p:txBody>
              <a:bodyPr anchor="ctr"/>
              <a:lstStyle/>
              <a:p>
                <a:pPr algn="ctr">
                  <a:defRPr/>
                </a:pPr>
                <a:endParaRPr lang="ja-JP" altLang="en-US">
                  <a:solidFill>
                    <a:srgbClr val="FFFFFF"/>
                  </a:solidFill>
                  <a:latin typeface="+mn-lt"/>
                  <a:ea typeface="Osaka" charset="-128"/>
                  <a:cs typeface="Osaka" charset="-128"/>
                </a:endParaRPr>
              </a:p>
            </p:txBody>
          </p:sp>
          <p:sp>
            <p:nvSpPr>
              <p:cNvPr id="63" name="フリーフォーム 62"/>
              <p:cNvSpPr>
                <a:spLocks noChangeArrowheads="1"/>
              </p:cNvSpPr>
              <p:nvPr/>
            </p:nvSpPr>
            <p:spPr bwMode="auto">
              <a:xfrm>
                <a:off x="3270" y="2826"/>
                <a:ext cx="521" cy="171"/>
              </a:xfrm>
              <a:custGeom>
                <a:avLst/>
                <a:gdLst>
                  <a:gd name="T0" fmla="*/ 0 w 1676400"/>
                  <a:gd name="T1" fmla="*/ 171 h 2106790"/>
                  <a:gd name="T2" fmla="*/ 122 w 1676400"/>
                  <a:gd name="T3" fmla="*/ 134 h 2106790"/>
                  <a:gd name="T4" fmla="*/ 215 w 1676400"/>
                  <a:gd name="T5" fmla="*/ 19 h 2106790"/>
                  <a:gd name="T6" fmla="*/ 310 w 1676400"/>
                  <a:gd name="T7" fmla="*/ 19 h 2106790"/>
                  <a:gd name="T8" fmla="*/ 404 w 1676400"/>
                  <a:gd name="T9" fmla="*/ 134 h 2106790"/>
                  <a:gd name="T10" fmla="*/ 523 w 1676400"/>
                  <a:gd name="T11" fmla="*/ 171 h 2106790"/>
                  <a:gd name="T12" fmla="*/ 0 60000 65536"/>
                  <a:gd name="T13" fmla="*/ 0 60000 65536"/>
                  <a:gd name="T14" fmla="*/ 0 60000 65536"/>
                  <a:gd name="T15" fmla="*/ 0 60000 65536"/>
                  <a:gd name="T16" fmla="*/ 0 60000 65536"/>
                  <a:gd name="T17" fmla="*/ 0 60000 65536"/>
                  <a:gd name="T18" fmla="*/ 0 w 1676400"/>
                  <a:gd name="T19" fmla="*/ 0 h 2106790"/>
                  <a:gd name="T20" fmla="*/ 1676400 w 1676400"/>
                  <a:gd name="T21" fmla="*/ 2106790 h 2106790"/>
                </a:gdLst>
                <a:ahLst/>
                <a:cxnLst>
                  <a:cxn ang="T12">
                    <a:pos x="T0" y="T1"/>
                  </a:cxn>
                  <a:cxn ang="T13">
                    <a:pos x="T2" y="T3"/>
                  </a:cxn>
                  <a:cxn ang="T14">
                    <a:pos x="T4" y="T5"/>
                  </a:cxn>
                  <a:cxn ang="T15">
                    <a:pos x="T6" y="T7"/>
                  </a:cxn>
                  <a:cxn ang="T16">
                    <a:pos x="T8" y="T9"/>
                  </a:cxn>
                  <a:cxn ang="T17">
                    <a:pos x="T10" y="T11"/>
                  </a:cxn>
                </a:cxnLst>
                <a:rect l="T18" t="T19" r="T20" b="T21"/>
                <a:pathLst>
                  <a:path w="1676400" h="2106790">
                    <a:moveTo>
                      <a:pt x="0" y="2106790"/>
                    </a:moveTo>
                    <a:cubicBezTo>
                      <a:pt x="137230" y="2034118"/>
                      <a:pt x="274461" y="1961446"/>
                      <a:pt x="389466" y="1649590"/>
                    </a:cubicBezTo>
                    <a:cubicBezTo>
                      <a:pt x="504471" y="1337734"/>
                      <a:pt x="589139" y="471312"/>
                      <a:pt x="690033" y="235656"/>
                    </a:cubicBezTo>
                    <a:cubicBezTo>
                      <a:pt x="790927" y="0"/>
                      <a:pt x="893939" y="0"/>
                      <a:pt x="994833" y="235656"/>
                    </a:cubicBezTo>
                    <a:cubicBezTo>
                      <a:pt x="1095727" y="471312"/>
                      <a:pt x="1181806" y="1337734"/>
                      <a:pt x="1295400" y="1649590"/>
                    </a:cubicBezTo>
                    <a:cubicBezTo>
                      <a:pt x="1408995" y="1961446"/>
                      <a:pt x="1676400" y="2106790"/>
                      <a:pt x="1676400" y="2106790"/>
                    </a:cubicBezTo>
                  </a:path>
                </a:pathLst>
              </a:custGeom>
              <a:solidFill>
                <a:srgbClr val="66CCFF">
                  <a:alpha val="50195"/>
                </a:srgbClr>
              </a:solidFill>
              <a:ln w="25400">
                <a:solidFill>
                  <a:srgbClr val="66CCFF"/>
                </a:solidFill>
                <a:miter lim="800000"/>
                <a:headEnd/>
                <a:tailEnd/>
              </a:ln>
              <a:effectLst>
                <a:outerShdw blurRad="50800" dist="38100" dir="2700000" rotWithShape="0">
                  <a:srgbClr val="808080">
                    <a:alpha val="42999"/>
                  </a:srgbClr>
                </a:outerShdw>
              </a:effectLst>
            </p:spPr>
            <p:txBody>
              <a:bodyPr anchor="ctr"/>
              <a:lstStyle/>
              <a:p>
                <a:pPr algn="ctr">
                  <a:defRPr/>
                </a:pPr>
                <a:endParaRPr lang="ja-JP" altLang="en-US">
                  <a:solidFill>
                    <a:srgbClr val="FFFFFF"/>
                  </a:solidFill>
                  <a:latin typeface="+mn-lt"/>
                  <a:ea typeface="Osaka" charset="-128"/>
                  <a:cs typeface="Osaka" charset="-128"/>
                </a:endParaRPr>
              </a:p>
            </p:txBody>
          </p:sp>
          <p:sp>
            <p:nvSpPr>
              <p:cNvPr id="64" name="フリーフォーム 63"/>
              <p:cNvSpPr>
                <a:spLocks noChangeArrowheads="1"/>
              </p:cNvSpPr>
              <p:nvPr/>
            </p:nvSpPr>
            <p:spPr bwMode="auto">
              <a:xfrm>
                <a:off x="4320" y="1935"/>
                <a:ext cx="526" cy="1061"/>
              </a:xfrm>
              <a:custGeom>
                <a:avLst/>
                <a:gdLst>
                  <a:gd name="T0" fmla="*/ 0 w 1676400"/>
                  <a:gd name="T1" fmla="*/ 1061 h 2106790"/>
                  <a:gd name="T2" fmla="*/ 122 w 1676400"/>
                  <a:gd name="T3" fmla="*/ 831 h 2106790"/>
                  <a:gd name="T4" fmla="*/ 217 w 1676400"/>
                  <a:gd name="T5" fmla="*/ 119 h 2106790"/>
                  <a:gd name="T6" fmla="*/ 312 w 1676400"/>
                  <a:gd name="T7" fmla="*/ 119 h 2106790"/>
                  <a:gd name="T8" fmla="*/ 406 w 1676400"/>
                  <a:gd name="T9" fmla="*/ 831 h 2106790"/>
                  <a:gd name="T10" fmla="*/ 526 w 1676400"/>
                  <a:gd name="T11" fmla="*/ 1061 h 2106790"/>
                  <a:gd name="T12" fmla="*/ 0 60000 65536"/>
                  <a:gd name="T13" fmla="*/ 0 60000 65536"/>
                  <a:gd name="T14" fmla="*/ 0 60000 65536"/>
                  <a:gd name="T15" fmla="*/ 0 60000 65536"/>
                  <a:gd name="T16" fmla="*/ 0 60000 65536"/>
                  <a:gd name="T17" fmla="*/ 0 60000 65536"/>
                  <a:gd name="T18" fmla="*/ 0 w 1676400"/>
                  <a:gd name="T19" fmla="*/ 0 h 2106790"/>
                  <a:gd name="T20" fmla="*/ 1676400 w 1676400"/>
                  <a:gd name="T21" fmla="*/ 2106790 h 2106790"/>
                </a:gdLst>
                <a:ahLst/>
                <a:cxnLst>
                  <a:cxn ang="T12">
                    <a:pos x="T0" y="T1"/>
                  </a:cxn>
                  <a:cxn ang="T13">
                    <a:pos x="T2" y="T3"/>
                  </a:cxn>
                  <a:cxn ang="T14">
                    <a:pos x="T4" y="T5"/>
                  </a:cxn>
                  <a:cxn ang="T15">
                    <a:pos x="T6" y="T7"/>
                  </a:cxn>
                  <a:cxn ang="T16">
                    <a:pos x="T8" y="T9"/>
                  </a:cxn>
                  <a:cxn ang="T17">
                    <a:pos x="T10" y="T11"/>
                  </a:cxn>
                </a:cxnLst>
                <a:rect l="T18" t="T19" r="T20" b="T21"/>
                <a:pathLst>
                  <a:path w="1676400" h="2106790">
                    <a:moveTo>
                      <a:pt x="0" y="2106790"/>
                    </a:moveTo>
                    <a:cubicBezTo>
                      <a:pt x="137230" y="2034118"/>
                      <a:pt x="274461" y="1961446"/>
                      <a:pt x="389466" y="1649590"/>
                    </a:cubicBezTo>
                    <a:cubicBezTo>
                      <a:pt x="504471" y="1337734"/>
                      <a:pt x="589139" y="471312"/>
                      <a:pt x="690033" y="235656"/>
                    </a:cubicBezTo>
                    <a:cubicBezTo>
                      <a:pt x="790927" y="0"/>
                      <a:pt x="893939" y="0"/>
                      <a:pt x="994833" y="235656"/>
                    </a:cubicBezTo>
                    <a:cubicBezTo>
                      <a:pt x="1095727" y="471312"/>
                      <a:pt x="1181806" y="1337734"/>
                      <a:pt x="1295400" y="1649590"/>
                    </a:cubicBezTo>
                    <a:cubicBezTo>
                      <a:pt x="1408995" y="1961446"/>
                      <a:pt x="1676400" y="2106790"/>
                      <a:pt x="1676400" y="2106790"/>
                    </a:cubicBezTo>
                  </a:path>
                </a:pathLst>
              </a:custGeom>
              <a:solidFill>
                <a:srgbClr val="80FF00">
                  <a:alpha val="50195"/>
                </a:srgbClr>
              </a:solidFill>
              <a:ln w="25400">
                <a:solidFill>
                  <a:srgbClr val="80FF00"/>
                </a:solidFill>
                <a:miter lim="800000"/>
                <a:headEnd/>
                <a:tailEnd/>
              </a:ln>
              <a:effectLst>
                <a:outerShdw blurRad="50800" dist="38100" dir="2700000" rotWithShape="0">
                  <a:srgbClr val="808080">
                    <a:alpha val="42999"/>
                  </a:srgbClr>
                </a:outerShdw>
              </a:effectLst>
            </p:spPr>
            <p:txBody>
              <a:bodyPr anchor="ctr"/>
              <a:lstStyle/>
              <a:p>
                <a:pPr algn="ctr">
                  <a:defRPr/>
                </a:pPr>
                <a:endParaRPr lang="ja-JP" altLang="en-US">
                  <a:solidFill>
                    <a:srgbClr val="FFFFFF"/>
                  </a:solidFill>
                  <a:latin typeface="+mn-lt"/>
                  <a:ea typeface="Osaka" charset="-128"/>
                  <a:cs typeface="Osaka" charset="-128"/>
                </a:endParaRPr>
              </a:p>
            </p:txBody>
          </p:sp>
          <p:sp>
            <p:nvSpPr>
              <p:cNvPr id="65" name="フリーフォーム 64"/>
              <p:cNvSpPr>
                <a:spLocks noChangeArrowheads="1"/>
              </p:cNvSpPr>
              <p:nvPr/>
            </p:nvSpPr>
            <p:spPr bwMode="auto">
              <a:xfrm>
                <a:off x="4582" y="2556"/>
                <a:ext cx="526" cy="441"/>
              </a:xfrm>
              <a:custGeom>
                <a:avLst/>
                <a:gdLst>
                  <a:gd name="T0" fmla="*/ 0 w 1676400"/>
                  <a:gd name="T1" fmla="*/ 441 h 2106790"/>
                  <a:gd name="T2" fmla="*/ 122 w 1676400"/>
                  <a:gd name="T3" fmla="*/ 345 h 2106790"/>
                  <a:gd name="T4" fmla="*/ 216 w 1676400"/>
                  <a:gd name="T5" fmla="*/ 49 h 2106790"/>
                  <a:gd name="T6" fmla="*/ 312 w 1676400"/>
                  <a:gd name="T7" fmla="*/ 49 h 2106790"/>
                  <a:gd name="T8" fmla="*/ 406 w 1676400"/>
                  <a:gd name="T9" fmla="*/ 345 h 2106790"/>
                  <a:gd name="T10" fmla="*/ 525 w 1676400"/>
                  <a:gd name="T11" fmla="*/ 441 h 2106790"/>
                  <a:gd name="T12" fmla="*/ 0 60000 65536"/>
                  <a:gd name="T13" fmla="*/ 0 60000 65536"/>
                  <a:gd name="T14" fmla="*/ 0 60000 65536"/>
                  <a:gd name="T15" fmla="*/ 0 60000 65536"/>
                  <a:gd name="T16" fmla="*/ 0 60000 65536"/>
                  <a:gd name="T17" fmla="*/ 0 60000 65536"/>
                  <a:gd name="T18" fmla="*/ 0 w 1676400"/>
                  <a:gd name="T19" fmla="*/ 0 h 2106790"/>
                  <a:gd name="T20" fmla="*/ 1676400 w 1676400"/>
                  <a:gd name="T21" fmla="*/ 2106790 h 2106790"/>
                </a:gdLst>
                <a:ahLst/>
                <a:cxnLst>
                  <a:cxn ang="T12">
                    <a:pos x="T0" y="T1"/>
                  </a:cxn>
                  <a:cxn ang="T13">
                    <a:pos x="T2" y="T3"/>
                  </a:cxn>
                  <a:cxn ang="T14">
                    <a:pos x="T4" y="T5"/>
                  </a:cxn>
                  <a:cxn ang="T15">
                    <a:pos x="T6" y="T7"/>
                  </a:cxn>
                  <a:cxn ang="T16">
                    <a:pos x="T8" y="T9"/>
                  </a:cxn>
                  <a:cxn ang="T17">
                    <a:pos x="T10" y="T11"/>
                  </a:cxn>
                </a:cxnLst>
                <a:rect l="T18" t="T19" r="T20" b="T21"/>
                <a:pathLst>
                  <a:path w="1676400" h="2106790">
                    <a:moveTo>
                      <a:pt x="0" y="2106790"/>
                    </a:moveTo>
                    <a:cubicBezTo>
                      <a:pt x="137230" y="2034118"/>
                      <a:pt x="274461" y="1961446"/>
                      <a:pt x="389466" y="1649590"/>
                    </a:cubicBezTo>
                    <a:cubicBezTo>
                      <a:pt x="504471" y="1337734"/>
                      <a:pt x="589139" y="471312"/>
                      <a:pt x="690033" y="235656"/>
                    </a:cubicBezTo>
                    <a:cubicBezTo>
                      <a:pt x="790927" y="0"/>
                      <a:pt x="893939" y="0"/>
                      <a:pt x="994833" y="235656"/>
                    </a:cubicBezTo>
                    <a:cubicBezTo>
                      <a:pt x="1095727" y="471312"/>
                      <a:pt x="1181806" y="1337734"/>
                      <a:pt x="1295400" y="1649590"/>
                    </a:cubicBezTo>
                    <a:cubicBezTo>
                      <a:pt x="1408995" y="1961446"/>
                      <a:pt x="1676400" y="2106790"/>
                      <a:pt x="1676400" y="2106790"/>
                    </a:cubicBezTo>
                  </a:path>
                </a:pathLst>
              </a:custGeom>
              <a:solidFill>
                <a:srgbClr val="CCFF66">
                  <a:alpha val="50195"/>
                </a:srgbClr>
              </a:solidFill>
              <a:ln w="25400">
                <a:solidFill>
                  <a:srgbClr val="CCFF66"/>
                </a:solidFill>
                <a:miter lim="800000"/>
                <a:headEnd/>
                <a:tailEnd/>
              </a:ln>
              <a:effectLst>
                <a:outerShdw blurRad="50800" dist="38100" dir="2700000" rotWithShape="0">
                  <a:srgbClr val="808080">
                    <a:alpha val="42999"/>
                  </a:srgbClr>
                </a:outerShdw>
              </a:effectLst>
            </p:spPr>
            <p:txBody>
              <a:bodyPr anchor="ctr"/>
              <a:lstStyle/>
              <a:p>
                <a:pPr algn="ctr">
                  <a:defRPr/>
                </a:pPr>
                <a:endParaRPr lang="ja-JP" altLang="en-US">
                  <a:solidFill>
                    <a:srgbClr val="FFFFFF"/>
                  </a:solidFill>
                  <a:latin typeface="+mn-lt"/>
                  <a:ea typeface="Osaka" charset="-128"/>
                  <a:cs typeface="Osaka" charset="-128"/>
                </a:endParaRPr>
              </a:p>
            </p:txBody>
          </p:sp>
          <p:sp>
            <p:nvSpPr>
              <p:cNvPr id="66" name="フリーフォーム 65"/>
              <p:cNvSpPr>
                <a:spLocks noChangeArrowheads="1"/>
              </p:cNvSpPr>
              <p:nvPr/>
            </p:nvSpPr>
            <p:spPr bwMode="auto">
              <a:xfrm>
                <a:off x="4847" y="2814"/>
                <a:ext cx="527" cy="185"/>
              </a:xfrm>
              <a:custGeom>
                <a:avLst/>
                <a:gdLst>
                  <a:gd name="T0" fmla="*/ 0 w 1676400"/>
                  <a:gd name="T1" fmla="*/ 185 h 2106790"/>
                  <a:gd name="T2" fmla="*/ 122 w 1676400"/>
                  <a:gd name="T3" fmla="*/ 145 h 2106790"/>
                  <a:gd name="T4" fmla="*/ 217 w 1676400"/>
                  <a:gd name="T5" fmla="*/ 21 h 2106790"/>
                  <a:gd name="T6" fmla="*/ 313 w 1676400"/>
                  <a:gd name="T7" fmla="*/ 21 h 2106790"/>
                  <a:gd name="T8" fmla="*/ 407 w 1676400"/>
                  <a:gd name="T9" fmla="*/ 145 h 2106790"/>
                  <a:gd name="T10" fmla="*/ 527 w 1676400"/>
                  <a:gd name="T11" fmla="*/ 185 h 2106790"/>
                  <a:gd name="T12" fmla="*/ 0 60000 65536"/>
                  <a:gd name="T13" fmla="*/ 0 60000 65536"/>
                  <a:gd name="T14" fmla="*/ 0 60000 65536"/>
                  <a:gd name="T15" fmla="*/ 0 60000 65536"/>
                  <a:gd name="T16" fmla="*/ 0 60000 65536"/>
                  <a:gd name="T17" fmla="*/ 0 60000 65536"/>
                  <a:gd name="T18" fmla="*/ 0 w 1676400"/>
                  <a:gd name="T19" fmla="*/ 0 h 2106790"/>
                  <a:gd name="T20" fmla="*/ 1676400 w 1676400"/>
                  <a:gd name="T21" fmla="*/ 2106790 h 2106790"/>
                </a:gdLst>
                <a:ahLst/>
                <a:cxnLst>
                  <a:cxn ang="T12">
                    <a:pos x="T0" y="T1"/>
                  </a:cxn>
                  <a:cxn ang="T13">
                    <a:pos x="T2" y="T3"/>
                  </a:cxn>
                  <a:cxn ang="T14">
                    <a:pos x="T4" y="T5"/>
                  </a:cxn>
                  <a:cxn ang="T15">
                    <a:pos x="T6" y="T7"/>
                  </a:cxn>
                  <a:cxn ang="T16">
                    <a:pos x="T8" y="T9"/>
                  </a:cxn>
                  <a:cxn ang="T17">
                    <a:pos x="T10" y="T11"/>
                  </a:cxn>
                </a:cxnLst>
                <a:rect l="T18" t="T19" r="T20" b="T21"/>
                <a:pathLst>
                  <a:path w="1676400" h="2106790">
                    <a:moveTo>
                      <a:pt x="0" y="2106790"/>
                    </a:moveTo>
                    <a:cubicBezTo>
                      <a:pt x="137230" y="2034118"/>
                      <a:pt x="274461" y="1961446"/>
                      <a:pt x="389466" y="1649590"/>
                    </a:cubicBezTo>
                    <a:cubicBezTo>
                      <a:pt x="504471" y="1337734"/>
                      <a:pt x="589139" y="471312"/>
                      <a:pt x="690033" y="235656"/>
                    </a:cubicBezTo>
                    <a:cubicBezTo>
                      <a:pt x="790927" y="0"/>
                      <a:pt x="893939" y="0"/>
                      <a:pt x="994833" y="235656"/>
                    </a:cubicBezTo>
                    <a:cubicBezTo>
                      <a:pt x="1095727" y="471312"/>
                      <a:pt x="1181806" y="1337734"/>
                      <a:pt x="1295400" y="1649590"/>
                    </a:cubicBezTo>
                    <a:cubicBezTo>
                      <a:pt x="1408995" y="1961446"/>
                      <a:pt x="1676400" y="2106790"/>
                      <a:pt x="1676400" y="2106790"/>
                    </a:cubicBezTo>
                  </a:path>
                </a:pathLst>
              </a:custGeom>
              <a:solidFill>
                <a:srgbClr val="FFFF66">
                  <a:alpha val="50195"/>
                </a:srgbClr>
              </a:solidFill>
              <a:ln w="25400">
                <a:solidFill>
                  <a:srgbClr val="FFFF66"/>
                </a:solidFill>
                <a:miter lim="800000"/>
                <a:headEnd/>
                <a:tailEnd/>
              </a:ln>
              <a:effectLst>
                <a:outerShdw blurRad="50800" dist="38100" dir="2700000" rotWithShape="0">
                  <a:srgbClr val="808080">
                    <a:alpha val="42999"/>
                  </a:srgbClr>
                </a:outerShdw>
              </a:effectLst>
            </p:spPr>
            <p:txBody>
              <a:bodyPr anchor="ctr"/>
              <a:lstStyle/>
              <a:p>
                <a:pPr algn="ctr">
                  <a:defRPr/>
                </a:pPr>
                <a:endParaRPr lang="ja-JP" altLang="en-US">
                  <a:solidFill>
                    <a:srgbClr val="FFFFFF"/>
                  </a:solidFill>
                  <a:latin typeface="+mn-lt"/>
                  <a:ea typeface="Osaka" charset="-128"/>
                  <a:cs typeface="Osaka" charset="-128"/>
                </a:endParaRPr>
              </a:p>
            </p:txBody>
          </p:sp>
        </p:grpSp>
        <p:sp>
          <p:nvSpPr>
            <p:cNvPr id="57" name="正方形/長方形 6147"/>
            <p:cNvSpPr>
              <a:spLocks noChangeArrowheads="1"/>
            </p:cNvSpPr>
            <p:nvPr/>
          </p:nvSpPr>
          <p:spPr bwMode="auto">
            <a:xfrm>
              <a:off x="1347334" y="4628017"/>
              <a:ext cx="1040670" cy="338554"/>
            </a:xfrm>
            <a:prstGeom prst="rect">
              <a:avLst/>
            </a:prstGeom>
            <a:noFill/>
            <a:ln w="9525">
              <a:noFill/>
              <a:miter lim="800000"/>
              <a:headEnd/>
              <a:tailEnd/>
            </a:ln>
          </p:spPr>
          <p:txBody>
            <a:bodyPr wrap="none">
              <a:spAutoFit/>
            </a:bodyPr>
            <a:lstStyle/>
            <a:p>
              <a:pPr algn="ctr"/>
              <a:r>
                <a:rPr lang="en-US" altLang="ja-JP" sz="1600" b="1">
                  <a:latin typeface="Times New Roman" pitchFamily="18" charset="0"/>
                  <a:cs typeface="Times New Roman" pitchFamily="18" charset="0"/>
                </a:rPr>
                <a:t>Spectrum</a:t>
              </a:r>
              <a:endParaRPr lang="ja-JP" altLang="en-US" sz="1600" b="1">
                <a:latin typeface="Times New Roman" pitchFamily="18" charset="0"/>
                <a:cs typeface="Times New Roman" pitchFamily="18" charset="0"/>
              </a:endParaRPr>
            </a:p>
          </p:txBody>
        </p:sp>
      </p:grpSp>
      <p:grpSp>
        <p:nvGrpSpPr>
          <p:cNvPr id="67" name="グループ化 6155"/>
          <p:cNvGrpSpPr>
            <a:grpSpLocks/>
          </p:cNvGrpSpPr>
          <p:nvPr/>
        </p:nvGrpSpPr>
        <p:grpSpPr bwMode="auto">
          <a:xfrm>
            <a:off x="7908231" y="4345707"/>
            <a:ext cx="1335088" cy="704850"/>
            <a:chOff x="3718900" y="4345191"/>
            <a:chExt cx="1334540" cy="703776"/>
          </a:xfrm>
        </p:grpSpPr>
        <p:cxnSp>
          <p:nvCxnSpPr>
            <p:cNvPr id="68" name="直線コネクタ 67"/>
            <p:cNvCxnSpPr>
              <a:cxnSpLocks noChangeShapeType="1"/>
            </p:cNvCxnSpPr>
            <p:nvPr/>
          </p:nvCxnSpPr>
          <p:spPr bwMode="auto">
            <a:xfrm flipH="1">
              <a:off x="3923604" y="4839736"/>
              <a:ext cx="288806" cy="209231"/>
            </a:xfrm>
            <a:prstGeom prst="line">
              <a:avLst/>
            </a:prstGeom>
            <a:noFill/>
            <a:ln w="9525">
              <a:solidFill>
                <a:schemeClr val="tx1"/>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69" name="Rectangle 91"/>
            <p:cNvSpPr>
              <a:spLocks noChangeArrowheads="1"/>
            </p:cNvSpPr>
            <p:nvPr/>
          </p:nvSpPr>
          <p:spPr bwMode="auto">
            <a:xfrm>
              <a:off x="3718900" y="4345191"/>
              <a:ext cx="1334540" cy="556335"/>
            </a:xfrm>
            <a:prstGeom prst="rect">
              <a:avLst/>
            </a:prstGeom>
            <a:noFill/>
            <a:ln w="9525">
              <a:noFill/>
              <a:miter lim="800000"/>
              <a:headEnd/>
              <a:tailEnd/>
            </a:ln>
          </p:spPr>
          <p:txBody>
            <a:bodyPr wrap="none">
              <a:spAutoFit/>
            </a:bodyPr>
            <a:lstStyle/>
            <a:p>
              <a:pPr>
                <a:lnSpc>
                  <a:spcPts val="1800"/>
                </a:lnSpc>
              </a:pPr>
              <a:r>
                <a:rPr lang="en-US" altLang="ja-JP">
                  <a:solidFill>
                    <a:srgbClr val="1C1C1C"/>
                  </a:solidFill>
                  <a:ea typeface="ＭＳ ゴシック" pitchFamily="49" charset="-128"/>
                </a:rPr>
                <a:t>Spectrum of</a:t>
              </a:r>
            </a:p>
            <a:p>
              <a:pPr>
                <a:lnSpc>
                  <a:spcPts val="1800"/>
                </a:lnSpc>
              </a:pPr>
              <a:r>
                <a:rPr lang="en-US" altLang="ja-JP">
                  <a:solidFill>
                    <a:srgbClr val="1C1C1C"/>
                  </a:solidFill>
                  <a:ea typeface="ＭＳ ゴシック" pitchFamily="49" charset="-128"/>
                </a:rPr>
                <a:t>   ensemble</a:t>
              </a:r>
              <a:endParaRPr lang="en-US" altLang="ja-JP">
                <a:solidFill>
                  <a:srgbClr val="1C1C1C"/>
                </a:solidFill>
              </a:endParaRPr>
            </a:p>
          </p:txBody>
        </p:sp>
      </p:grpSp>
      <p:grpSp>
        <p:nvGrpSpPr>
          <p:cNvPr id="70" name="グループ化 6154"/>
          <p:cNvGrpSpPr>
            <a:grpSpLocks/>
          </p:cNvGrpSpPr>
          <p:nvPr/>
        </p:nvGrpSpPr>
        <p:grpSpPr bwMode="auto">
          <a:xfrm>
            <a:off x="6201669" y="5706194"/>
            <a:ext cx="2990850" cy="819150"/>
            <a:chOff x="1450245" y="5736464"/>
            <a:chExt cx="2991524" cy="818464"/>
          </a:xfrm>
        </p:grpSpPr>
        <p:sp>
          <p:nvSpPr>
            <p:cNvPr id="71" name="Rectangle 92"/>
            <p:cNvSpPr>
              <a:spLocks noChangeArrowheads="1"/>
            </p:cNvSpPr>
            <p:nvPr/>
          </p:nvSpPr>
          <p:spPr bwMode="auto">
            <a:xfrm>
              <a:off x="1450245" y="6185596"/>
              <a:ext cx="2991524" cy="369332"/>
            </a:xfrm>
            <a:prstGeom prst="rect">
              <a:avLst/>
            </a:prstGeom>
            <a:noFill/>
            <a:ln w="9525">
              <a:noFill/>
              <a:miter lim="800000"/>
              <a:headEnd/>
              <a:tailEnd/>
            </a:ln>
          </p:spPr>
          <p:txBody>
            <a:bodyPr wrap="none" anchor="b">
              <a:spAutoFit/>
            </a:bodyPr>
            <a:lstStyle/>
            <a:p>
              <a:pPr algn="ctr"/>
              <a:r>
                <a:rPr lang="en-US" altLang="ja-JP" dirty="0">
                  <a:solidFill>
                    <a:srgbClr val="1C1C1C"/>
                  </a:solidFill>
                  <a:ea typeface="ＭＳ ゴシック" pitchFamily="49" charset="-128"/>
                </a:rPr>
                <a:t>Spectrum of a single molecule</a:t>
              </a:r>
              <a:endParaRPr lang="en-US" altLang="ja-JP" dirty="0">
                <a:solidFill>
                  <a:srgbClr val="1C1C1C"/>
                </a:solidFill>
              </a:endParaRPr>
            </a:p>
          </p:txBody>
        </p:sp>
        <p:cxnSp>
          <p:nvCxnSpPr>
            <p:cNvPr id="72" name="直線コネクタ 71"/>
            <p:cNvCxnSpPr>
              <a:cxnSpLocks noChangeShapeType="1"/>
              <a:stCxn id="71" idx="0"/>
            </p:cNvCxnSpPr>
            <p:nvPr/>
          </p:nvCxnSpPr>
          <p:spPr bwMode="auto">
            <a:xfrm flipH="1" flipV="1">
              <a:off x="2491880" y="5736464"/>
              <a:ext cx="454127" cy="448887"/>
            </a:xfrm>
            <a:prstGeom prst="line">
              <a:avLst/>
            </a:prstGeom>
            <a:noFill/>
            <a:ln w="9525">
              <a:solidFill>
                <a:schemeClr val="tx1"/>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73" name="直線コネクタ 72"/>
            <p:cNvCxnSpPr>
              <a:cxnSpLocks noChangeShapeType="1"/>
              <a:stCxn id="71" idx="0"/>
            </p:cNvCxnSpPr>
            <p:nvPr/>
          </p:nvCxnSpPr>
          <p:spPr bwMode="auto">
            <a:xfrm flipH="1" flipV="1">
              <a:off x="2806276" y="5741223"/>
              <a:ext cx="139731" cy="444128"/>
            </a:xfrm>
            <a:prstGeom prst="line">
              <a:avLst/>
            </a:prstGeom>
            <a:noFill/>
            <a:ln w="9525">
              <a:solidFill>
                <a:schemeClr val="tx1"/>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cxnSp>
          <p:nvCxnSpPr>
            <p:cNvPr id="74" name="直線コネクタ 73"/>
            <p:cNvCxnSpPr>
              <a:cxnSpLocks noChangeShapeType="1"/>
              <a:stCxn id="71" idx="0"/>
            </p:cNvCxnSpPr>
            <p:nvPr/>
          </p:nvCxnSpPr>
          <p:spPr bwMode="auto">
            <a:xfrm flipV="1">
              <a:off x="2946007" y="5780877"/>
              <a:ext cx="182603" cy="404474"/>
            </a:xfrm>
            <a:prstGeom prst="line">
              <a:avLst/>
            </a:prstGeom>
            <a:noFill/>
            <a:ln w="9525">
              <a:solidFill>
                <a:schemeClr val="tx1"/>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grpSp>
      <p:grpSp>
        <p:nvGrpSpPr>
          <p:cNvPr id="75" name="グループ化 2"/>
          <p:cNvGrpSpPr>
            <a:grpSpLocks noChangeAspect="1"/>
          </p:cNvGrpSpPr>
          <p:nvPr/>
        </p:nvGrpSpPr>
        <p:grpSpPr bwMode="auto">
          <a:xfrm>
            <a:off x="872388" y="4077072"/>
            <a:ext cx="2401293" cy="2196000"/>
            <a:chOff x="1012532" y="4246031"/>
            <a:chExt cx="2716332" cy="2567345"/>
          </a:xfrm>
        </p:grpSpPr>
        <p:pic>
          <p:nvPicPr>
            <p:cNvPr id="76" name="コンテンツ プレースホルダー 5"/>
            <p:cNvPicPr>
              <a:picLocks noChangeAspect="1"/>
            </p:cNvPicPr>
            <p:nvPr/>
          </p:nvPicPr>
          <p:blipFill>
            <a:blip r:embed="rId4" cstate="print"/>
            <a:srcRect/>
            <a:stretch>
              <a:fillRect/>
            </a:stretch>
          </p:blipFill>
          <p:spPr bwMode="auto">
            <a:xfrm>
              <a:off x="1012532" y="4246031"/>
              <a:ext cx="2716332" cy="2567345"/>
            </a:xfrm>
            <a:prstGeom prst="rect">
              <a:avLst/>
            </a:prstGeom>
            <a:noFill/>
            <a:ln w="9525">
              <a:noFill/>
              <a:miter lim="800000"/>
              <a:headEnd/>
              <a:tailEnd/>
            </a:ln>
          </p:spPr>
        </p:pic>
        <p:sp>
          <p:nvSpPr>
            <p:cNvPr id="77" name="テキスト ボックス 2"/>
            <p:cNvSpPr txBox="1">
              <a:spLocks noChangeArrowheads="1"/>
            </p:cNvSpPr>
            <p:nvPr/>
          </p:nvSpPr>
          <p:spPr bwMode="auto">
            <a:xfrm>
              <a:off x="1588596" y="4414252"/>
              <a:ext cx="1015255" cy="254360"/>
            </a:xfrm>
            <a:prstGeom prst="rect">
              <a:avLst/>
            </a:prstGeom>
            <a:solidFill>
              <a:schemeClr val="bg1"/>
            </a:solidFill>
            <a:ln w="9525">
              <a:noFill/>
              <a:miter lim="800000"/>
              <a:headEnd/>
              <a:tailEnd/>
            </a:ln>
          </p:spPr>
          <p:txBody>
            <a:bodyPr wrap="none" anchor="ctr">
              <a:spAutoFit/>
            </a:bodyPr>
            <a:lstStyle/>
            <a:p>
              <a:pPr algn="ctr"/>
              <a:r>
                <a:rPr lang="en-US" altLang="ja-JP" sz="1600" b="1">
                  <a:solidFill>
                    <a:srgbClr val="1C1C1C"/>
                  </a:solidFill>
                  <a:latin typeface="Times New Roman" pitchFamily="18" charset="0"/>
                  <a:cs typeface="Times New Roman" pitchFamily="18" charset="0"/>
                </a:rPr>
                <a:t>Trajectory</a:t>
              </a:r>
              <a:endParaRPr lang="ja-JP" altLang="en-US" sz="1600" b="1">
                <a:solidFill>
                  <a:srgbClr val="1C1C1C"/>
                </a:solidFill>
                <a:latin typeface="Times New Roman" pitchFamily="18" charset="0"/>
                <a:cs typeface="Times New Roman" pitchFamily="18" charset="0"/>
              </a:endParaRPr>
            </a:p>
          </p:txBody>
        </p:sp>
      </p:grpSp>
      <p:sp>
        <p:nvSpPr>
          <p:cNvPr id="78" name="Rectangle 92"/>
          <p:cNvSpPr>
            <a:spLocks noChangeArrowheads="1"/>
          </p:cNvSpPr>
          <p:nvPr/>
        </p:nvSpPr>
        <p:spPr bwMode="auto">
          <a:xfrm>
            <a:off x="547734" y="6291353"/>
            <a:ext cx="3037114" cy="369332"/>
          </a:xfrm>
          <a:prstGeom prst="rect">
            <a:avLst/>
          </a:prstGeom>
          <a:noFill/>
          <a:ln w="9525">
            <a:noFill/>
            <a:miter lim="800000"/>
            <a:headEnd/>
            <a:tailEnd/>
          </a:ln>
        </p:spPr>
        <p:txBody>
          <a:bodyPr wrap="none" anchor="b">
            <a:spAutoFit/>
          </a:bodyPr>
          <a:lstStyle/>
          <a:p>
            <a:pPr algn="ctr"/>
            <a:r>
              <a:rPr lang="en-US" altLang="ja-JP" dirty="0" smtClean="0">
                <a:solidFill>
                  <a:srgbClr val="1C1C1C"/>
                </a:solidFill>
                <a:ea typeface="ＭＳ ゴシック" pitchFamily="49" charset="-128"/>
              </a:rPr>
              <a:t>Trajectory </a:t>
            </a:r>
            <a:r>
              <a:rPr lang="en-US" altLang="ja-JP" dirty="0">
                <a:solidFill>
                  <a:srgbClr val="1C1C1C"/>
                </a:solidFill>
                <a:ea typeface="ＭＳ ゴシック" pitchFamily="49" charset="-128"/>
              </a:rPr>
              <a:t>of a single molecule</a:t>
            </a:r>
            <a:endParaRPr lang="en-US" altLang="ja-JP" dirty="0">
              <a:solidFill>
                <a:srgbClr val="1C1C1C"/>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272480" y="4084672"/>
          <a:ext cx="9433048" cy="2667744"/>
        </p:xfrm>
        <a:graphic>
          <a:graphicData uri="http://schemas.openxmlformats.org/drawingml/2006/table">
            <a:tbl>
              <a:tblPr firstRow="1" bandRow="1">
                <a:tableStyleId>{3C2FFA5D-87B4-456A-9821-1D502468CF0F}</a:tableStyleId>
              </a:tblPr>
              <a:tblGrid>
                <a:gridCol w="3631423"/>
                <a:gridCol w="2921305"/>
                <a:gridCol w="2880320"/>
              </a:tblGrid>
              <a:tr h="305192">
                <a:tc>
                  <a:txBody>
                    <a:bodyPr/>
                    <a:lstStyle/>
                    <a:p>
                      <a:pPr algn="ctr"/>
                      <a:endParaRPr kumimoji="1" lang="ja-JP" altLang="en-US" sz="1600" dirty="0"/>
                    </a:p>
                  </a:txBody>
                  <a:tcPr/>
                </a:tc>
                <a:tc>
                  <a:txBody>
                    <a:bodyPr/>
                    <a:lstStyle/>
                    <a:p>
                      <a:pPr algn="ctr"/>
                      <a:r>
                        <a:rPr kumimoji="1" lang="en-US" altLang="ja-JP" sz="1600" dirty="0" smtClean="0"/>
                        <a:t>Wide-field</a:t>
                      </a:r>
                      <a:endParaRPr kumimoji="1" lang="ja-JP" altLang="en-US" sz="1600" dirty="0"/>
                    </a:p>
                  </a:txBody>
                  <a:tcPr/>
                </a:tc>
                <a:tc>
                  <a:txBody>
                    <a:bodyPr/>
                    <a:lstStyle/>
                    <a:p>
                      <a:pPr algn="ctr"/>
                      <a:r>
                        <a:rPr kumimoji="1" lang="en-US" altLang="ja-JP" sz="1600" dirty="0" err="1" smtClean="0"/>
                        <a:t>Confocal</a:t>
                      </a:r>
                      <a:endParaRPr kumimoji="1" lang="ja-JP" altLang="en-US" sz="1600" dirty="0"/>
                    </a:p>
                  </a:txBody>
                  <a:tcPr/>
                </a:tc>
              </a:tr>
              <a:tr h="498887">
                <a:tc>
                  <a:txBody>
                    <a:bodyPr/>
                    <a:lstStyle/>
                    <a:p>
                      <a:pPr algn="ctr"/>
                      <a:r>
                        <a:rPr kumimoji="1" lang="en-US" altLang="ja-JP" sz="1600" dirty="0" smtClean="0">
                          <a:latin typeface="Calibri" pitchFamily="34" charset="0"/>
                        </a:rPr>
                        <a:t>Time resolution</a:t>
                      </a:r>
                      <a:endParaRPr kumimoji="1" lang="ja-JP" altLang="en-US" sz="1600" dirty="0">
                        <a:latin typeface="Calibri" pitchFamily="34" charset="0"/>
                      </a:endParaRPr>
                    </a:p>
                  </a:txBody>
                  <a:tcPr/>
                </a:tc>
                <a:tc>
                  <a:txBody>
                    <a:bodyPr/>
                    <a:lstStyle/>
                    <a:p>
                      <a:pPr algn="ctr"/>
                      <a:r>
                        <a:rPr kumimoji="1" lang="en-US" altLang="ja-JP" sz="1600" dirty="0" smtClean="0">
                          <a:latin typeface="Calibri" pitchFamily="34" charset="0"/>
                        </a:rPr>
                        <a:t>30 fpm(16.7</a:t>
                      </a:r>
                      <a:r>
                        <a:rPr kumimoji="1" lang="el-GR" altLang="ja-JP" sz="1600" dirty="0" smtClean="0">
                          <a:latin typeface="Calibri" pitchFamily="34" charset="0"/>
                        </a:rPr>
                        <a:t>μ</a:t>
                      </a:r>
                      <a:r>
                        <a:rPr kumimoji="1" lang="en-US" altLang="ja-JP" sz="1600" dirty="0" smtClean="0">
                          <a:latin typeface="Calibri" pitchFamily="34" charset="0"/>
                        </a:rPr>
                        <a:t>m×16.7</a:t>
                      </a:r>
                      <a:r>
                        <a:rPr kumimoji="1" lang="el-GR" altLang="ja-JP" sz="1600" dirty="0" smtClean="0">
                          <a:latin typeface="Calibri" pitchFamily="34" charset="0"/>
                        </a:rPr>
                        <a:t>μ</a:t>
                      </a:r>
                      <a:r>
                        <a:rPr kumimoji="1" lang="en-US" altLang="ja-JP" sz="1600" dirty="0" smtClean="0">
                          <a:latin typeface="Calibri" pitchFamily="34" charset="0"/>
                        </a:rPr>
                        <a:t>m)</a:t>
                      </a:r>
                      <a:endParaRPr kumimoji="1" lang="ja-JP" altLang="en-US" sz="1600" dirty="0">
                        <a:latin typeface="Calibri" pitchFamily="34" charset="0"/>
                      </a:endParaRPr>
                    </a:p>
                  </a:txBody>
                  <a:tcPr/>
                </a:tc>
                <a:tc>
                  <a:txBody>
                    <a:bodyPr/>
                    <a:lstStyle/>
                    <a:p>
                      <a:pPr algn="ctr"/>
                      <a:r>
                        <a:rPr kumimoji="1" lang="en-US" altLang="ja-JP" sz="1600" dirty="0" smtClean="0">
                          <a:latin typeface="Calibri" pitchFamily="34" charset="0"/>
                        </a:rPr>
                        <a:t>200 s(15 </a:t>
                      </a:r>
                      <a:r>
                        <a:rPr kumimoji="1" lang="el-GR" altLang="ja-JP" sz="1600" dirty="0" smtClean="0">
                          <a:latin typeface="Calibri" pitchFamily="34" charset="0"/>
                        </a:rPr>
                        <a:t>μ</a:t>
                      </a:r>
                      <a:r>
                        <a:rPr kumimoji="1" lang="en-US" altLang="ja-JP" sz="1600" dirty="0" smtClean="0">
                          <a:latin typeface="Calibri" pitchFamily="34" charset="0"/>
                        </a:rPr>
                        <a:t>m×15 </a:t>
                      </a:r>
                      <a:r>
                        <a:rPr kumimoji="1" lang="el-GR" altLang="ja-JP" sz="1600" dirty="0" smtClean="0">
                          <a:latin typeface="Calibri" pitchFamily="34" charset="0"/>
                        </a:rPr>
                        <a:t>μ</a:t>
                      </a:r>
                      <a:r>
                        <a:rPr kumimoji="1" lang="en-US" altLang="ja-JP" sz="1600" dirty="0" smtClean="0">
                          <a:latin typeface="Calibri" pitchFamily="34" charset="0"/>
                        </a:rPr>
                        <a:t>m)</a:t>
                      </a:r>
                      <a:endParaRPr kumimoji="1" lang="ja-JP" altLang="en-US" sz="1600" dirty="0">
                        <a:latin typeface="Calibri" pitchFamily="34" charset="0"/>
                      </a:endParaRPr>
                    </a:p>
                  </a:txBody>
                  <a:tcPr/>
                </a:tc>
              </a:tr>
              <a:tr h="437217">
                <a:tc>
                  <a:txBody>
                    <a:bodyPr/>
                    <a:lstStyle/>
                    <a:p>
                      <a:pPr algn="ctr"/>
                      <a:r>
                        <a:rPr kumimoji="1" lang="en-US" altLang="ja-JP" sz="1600" dirty="0" smtClean="0">
                          <a:latin typeface="Calibri" pitchFamily="34" charset="0"/>
                        </a:rPr>
                        <a:t>Spatial</a:t>
                      </a:r>
                      <a:r>
                        <a:rPr kumimoji="1" lang="en-US" altLang="ja-JP" sz="1600" baseline="0" dirty="0" smtClean="0">
                          <a:latin typeface="Calibri" pitchFamily="34" charset="0"/>
                        </a:rPr>
                        <a:t> resolution(x-y plane)</a:t>
                      </a:r>
                      <a:endParaRPr kumimoji="1" lang="ja-JP" altLang="en-US" sz="1600" dirty="0">
                        <a:latin typeface="Calibri" pitchFamily="34" charset="0"/>
                      </a:endParaRPr>
                    </a:p>
                  </a:txBody>
                  <a:tcPr/>
                </a:tc>
                <a:tc>
                  <a:txBody>
                    <a:bodyPr/>
                    <a:lstStyle/>
                    <a:p>
                      <a:pPr algn="ctr"/>
                      <a:r>
                        <a:rPr kumimoji="1" lang="en-US" altLang="ja-JP" sz="1600" dirty="0" smtClean="0">
                          <a:latin typeface="Calibri" pitchFamily="34" charset="0"/>
                        </a:rPr>
                        <a:t>250 nm</a:t>
                      </a:r>
                      <a:endParaRPr kumimoji="1" lang="ja-JP" altLang="en-US" sz="1600" dirty="0">
                        <a:latin typeface="Calibri" pitchFamily="34" charset="0"/>
                      </a:endParaRPr>
                    </a:p>
                  </a:txBody>
                  <a:tcPr/>
                </a:tc>
                <a:tc>
                  <a:txBody>
                    <a:bodyPr/>
                    <a:lstStyle/>
                    <a:p>
                      <a:pPr algn="ctr"/>
                      <a:r>
                        <a:rPr kumimoji="1" lang="en-US" altLang="ja-JP" sz="1600" dirty="0" smtClean="0">
                          <a:latin typeface="Calibri" pitchFamily="34" charset="0"/>
                        </a:rPr>
                        <a:t>250 nm</a:t>
                      </a:r>
                      <a:endParaRPr kumimoji="1" lang="ja-JP" altLang="en-US" sz="1600" dirty="0">
                        <a:latin typeface="Calibri" pitchFamily="34" charset="0"/>
                      </a:endParaRPr>
                    </a:p>
                  </a:txBody>
                  <a:tcPr/>
                </a:tc>
              </a:tr>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Calibri" pitchFamily="34" charset="0"/>
                        </a:rPr>
                        <a:t>Spatial</a:t>
                      </a:r>
                      <a:r>
                        <a:rPr kumimoji="1" lang="en-US" altLang="ja-JP" sz="1600" baseline="0" dirty="0" smtClean="0">
                          <a:latin typeface="Calibri" pitchFamily="34" charset="0"/>
                        </a:rPr>
                        <a:t> resolution(z axis)</a:t>
                      </a:r>
                      <a:endParaRPr kumimoji="1" lang="ja-JP" altLang="en-US" sz="1600" dirty="0" smtClean="0">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Calibri" pitchFamily="34" charset="0"/>
                        </a:rPr>
                        <a:t>3 </a:t>
                      </a:r>
                      <a:r>
                        <a:rPr kumimoji="1" lang="el-GR" altLang="ja-JP" sz="1600" dirty="0" smtClean="0">
                          <a:latin typeface="Calibri" pitchFamily="34" charset="0"/>
                        </a:rPr>
                        <a:t>μ</a:t>
                      </a:r>
                      <a:r>
                        <a:rPr kumimoji="1" lang="en-US" altLang="ja-JP" sz="1600" dirty="0" smtClean="0">
                          <a:latin typeface="Calibri" pitchFamily="34" charset="0"/>
                        </a:rPr>
                        <a:t>m</a:t>
                      </a:r>
                      <a:endParaRPr kumimoji="1" lang="ja-JP" altLang="en-US" sz="1600" dirty="0" smtClean="0">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Calibri" pitchFamily="34" charset="0"/>
                        </a:rPr>
                        <a:t>900</a:t>
                      </a:r>
                      <a:r>
                        <a:rPr kumimoji="1" lang="ja-JP" altLang="en-US" sz="1600" baseline="0" dirty="0" smtClean="0">
                          <a:latin typeface="Calibri" pitchFamily="34" charset="0"/>
                        </a:rPr>
                        <a:t> </a:t>
                      </a:r>
                      <a:r>
                        <a:rPr kumimoji="1" lang="en-US" altLang="ja-JP" sz="1600" baseline="0" dirty="0" smtClean="0">
                          <a:latin typeface="Calibri" pitchFamily="34" charset="0"/>
                        </a:rPr>
                        <a:t>nm</a:t>
                      </a:r>
                      <a:endParaRPr kumimoji="1" lang="ja-JP" altLang="en-US" sz="1600" dirty="0" smtClean="0">
                        <a:latin typeface="Calibri" pitchFamily="34" charset="0"/>
                      </a:endParaRPr>
                    </a:p>
                  </a:txBody>
                  <a:tcPr/>
                </a:tc>
              </a:tr>
              <a:tr h="455560">
                <a:tc>
                  <a:txBody>
                    <a:bodyPr/>
                    <a:lstStyle/>
                    <a:p>
                      <a:pPr algn="ctr"/>
                      <a:r>
                        <a:rPr kumimoji="1" lang="en-US" altLang="ja-JP" sz="1600" dirty="0" smtClean="0">
                          <a:latin typeface="Calibri" pitchFamily="34" charset="0"/>
                        </a:rPr>
                        <a:t>Advantage</a:t>
                      </a:r>
                      <a:endParaRPr kumimoji="1" lang="ja-JP" altLang="en-US" sz="1600" dirty="0">
                        <a:latin typeface="Calibri" pitchFamily="34" charset="0"/>
                      </a:endParaRPr>
                    </a:p>
                  </a:txBody>
                  <a:tcPr/>
                </a:tc>
                <a:tc>
                  <a:txBody>
                    <a:bodyPr/>
                    <a:lstStyle/>
                    <a:p>
                      <a:pPr algn="l"/>
                      <a:r>
                        <a:rPr kumimoji="1" lang="ja-JP" altLang="en-US" sz="1400" dirty="0" smtClean="0">
                          <a:latin typeface="Calibri" pitchFamily="34" charset="0"/>
                        </a:rPr>
                        <a:t>・</a:t>
                      </a:r>
                      <a:r>
                        <a:rPr kumimoji="1" lang="en-US" altLang="ja-JP" sz="1400" dirty="0" smtClean="0">
                          <a:latin typeface="Calibri" pitchFamily="34" charset="0"/>
                        </a:rPr>
                        <a:t>Measure many molecules at</a:t>
                      </a:r>
                      <a:r>
                        <a:rPr kumimoji="1" lang="en-US" altLang="ja-JP" sz="1400" baseline="0" dirty="0" smtClean="0">
                          <a:latin typeface="Calibri" pitchFamily="34" charset="0"/>
                        </a:rPr>
                        <a:t> one       time</a:t>
                      </a:r>
                      <a:endParaRPr kumimoji="1" lang="ja-JP" altLang="en-US" sz="1400" dirty="0">
                        <a:latin typeface="Calibri" pitchFamily="34" charset="0"/>
                      </a:endParaRPr>
                    </a:p>
                  </a:txBody>
                  <a:tcPr/>
                </a:tc>
                <a:tc>
                  <a:txBody>
                    <a:bodyPr/>
                    <a:lstStyle/>
                    <a:p>
                      <a:pPr algn="l"/>
                      <a:r>
                        <a:rPr kumimoji="1" lang="ja-JP" altLang="en-US" sz="1400" dirty="0" smtClean="0">
                          <a:latin typeface="Calibri" pitchFamily="34" charset="0"/>
                        </a:rPr>
                        <a:t>・</a:t>
                      </a:r>
                      <a:r>
                        <a:rPr kumimoji="1" lang="en-US" altLang="ja-JP" sz="1400" dirty="0" smtClean="0">
                          <a:latin typeface="Calibri" pitchFamily="34" charset="0"/>
                        </a:rPr>
                        <a:t>High spatial resolution about</a:t>
                      </a:r>
                      <a:r>
                        <a:rPr kumimoji="1" lang="en-US" altLang="ja-JP" sz="1400" baseline="0" dirty="0" smtClean="0">
                          <a:latin typeface="Calibri" pitchFamily="34" charset="0"/>
                        </a:rPr>
                        <a:t> z axis</a:t>
                      </a:r>
                      <a:endParaRPr kumimoji="1" lang="en-US" altLang="ja-JP" sz="1400" dirty="0" smtClean="0">
                        <a:latin typeface="Calibri" pitchFamily="34" charset="0"/>
                      </a:endParaRPr>
                    </a:p>
                  </a:txBody>
                  <a:tcPr/>
                </a:tc>
              </a:tr>
              <a:tr h="455560">
                <a:tc>
                  <a:txBody>
                    <a:bodyPr/>
                    <a:lstStyle/>
                    <a:p>
                      <a:pPr algn="ctr"/>
                      <a:r>
                        <a:rPr kumimoji="1" lang="en-US" altLang="ja-JP" sz="1600" dirty="0" smtClean="0">
                          <a:latin typeface="Calibri" pitchFamily="34" charset="0"/>
                        </a:rPr>
                        <a:t>Disadvantage</a:t>
                      </a:r>
                      <a:endParaRPr kumimoji="1" lang="ja-JP" altLang="en-US" sz="1600" dirty="0">
                        <a:latin typeface="Calibri" pitchFamily="34" charset="0"/>
                      </a:endParaRPr>
                    </a:p>
                  </a:txBody>
                  <a:tcPr/>
                </a:tc>
                <a:tc>
                  <a:txBody>
                    <a:bodyPr/>
                    <a:lstStyle/>
                    <a:p>
                      <a:pPr algn="l"/>
                      <a:r>
                        <a:rPr kumimoji="1" lang="ja-JP" altLang="en-US" sz="1400" dirty="0" smtClean="0">
                          <a:latin typeface="Calibri" pitchFamily="34" charset="0"/>
                        </a:rPr>
                        <a:t>・</a:t>
                      </a:r>
                      <a:r>
                        <a:rPr kumimoji="1" lang="en-US" altLang="ja-JP" sz="1400" dirty="0" smtClean="0">
                          <a:latin typeface="Calibri" pitchFamily="34" charset="0"/>
                        </a:rPr>
                        <a:t>Backgroun</a:t>
                      </a:r>
                      <a:r>
                        <a:rPr kumimoji="1" lang="en-US" altLang="ja-JP" sz="1400" baseline="0" dirty="0" smtClean="0">
                          <a:latin typeface="Calibri" pitchFamily="34" charset="0"/>
                        </a:rPr>
                        <a:t>d light from out of focus</a:t>
                      </a:r>
                      <a:endParaRPr kumimoji="1" lang="ja-JP" altLang="en-US" sz="1400" dirty="0">
                        <a:latin typeface="Calibri" pitchFamily="34" charset="0"/>
                      </a:endParaRPr>
                    </a:p>
                  </a:txBody>
                  <a:tcPr/>
                </a:tc>
                <a:tc>
                  <a:txBody>
                    <a:bodyPr/>
                    <a:lstStyle/>
                    <a:p>
                      <a:pPr algn="l"/>
                      <a:r>
                        <a:rPr kumimoji="1" lang="ja-JP" altLang="en-US" sz="1400" dirty="0" smtClean="0">
                          <a:latin typeface="Calibri" pitchFamily="34" charset="0"/>
                        </a:rPr>
                        <a:t>・</a:t>
                      </a:r>
                      <a:r>
                        <a:rPr kumimoji="1" lang="en-US" altLang="ja-JP" sz="1400" dirty="0" smtClean="0">
                          <a:latin typeface="Calibri" pitchFamily="34" charset="0"/>
                        </a:rPr>
                        <a:t>Long measurement</a:t>
                      </a:r>
                      <a:r>
                        <a:rPr kumimoji="1" lang="en-US" altLang="ja-JP" sz="1400" baseline="0" dirty="0" smtClean="0">
                          <a:latin typeface="Calibri" pitchFamily="34" charset="0"/>
                        </a:rPr>
                        <a:t> time</a:t>
                      </a:r>
                    </a:p>
                    <a:p>
                      <a:pPr algn="l"/>
                      <a:r>
                        <a:rPr kumimoji="1" lang="ja-JP" altLang="en-US" sz="1400" baseline="0" dirty="0" smtClean="0">
                          <a:latin typeface="Calibri" pitchFamily="34" charset="0"/>
                        </a:rPr>
                        <a:t>・</a:t>
                      </a:r>
                      <a:r>
                        <a:rPr kumimoji="1" lang="en-US" altLang="ja-JP" sz="1400" dirty="0" smtClean="0">
                          <a:latin typeface="Calibri" pitchFamily="34" charset="0"/>
                        </a:rPr>
                        <a:t>Measure few molecules at</a:t>
                      </a:r>
                      <a:r>
                        <a:rPr kumimoji="1" lang="en-US" altLang="ja-JP" sz="1400" baseline="0" dirty="0" smtClean="0">
                          <a:latin typeface="Calibri" pitchFamily="34" charset="0"/>
                        </a:rPr>
                        <a:t> one time</a:t>
                      </a:r>
                      <a:endParaRPr kumimoji="1" lang="ja-JP" altLang="en-US" sz="1400" dirty="0">
                        <a:latin typeface="Calibri" pitchFamily="34" charset="0"/>
                      </a:endParaRPr>
                    </a:p>
                  </a:txBody>
                  <a:tcPr/>
                </a:tc>
              </a:tr>
            </a:tbl>
          </a:graphicData>
        </a:graphic>
      </p:graphicFrame>
      <p:sp>
        <p:nvSpPr>
          <p:cNvPr id="2" name="タイトル 1"/>
          <p:cNvSpPr>
            <a:spLocks noGrp="1"/>
          </p:cNvSpPr>
          <p:nvPr>
            <p:ph type="title"/>
          </p:nvPr>
        </p:nvSpPr>
        <p:spPr>
          <a:xfrm>
            <a:off x="272480" y="50894"/>
            <a:ext cx="8327258" cy="785818"/>
          </a:xfrm>
        </p:spPr>
        <p:txBody>
          <a:bodyPr>
            <a:normAutofit/>
          </a:bodyPr>
          <a:lstStyle/>
          <a:p>
            <a:r>
              <a:rPr kumimoji="1" lang="en-US" altLang="ja-JP" sz="3200" dirty="0" smtClean="0"/>
              <a:t>Microscope</a:t>
            </a:r>
            <a:endParaRPr kumimoji="1" lang="ja-JP" altLang="en-US" sz="3200" dirty="0"/>
          </a:p>
        </p:txBody>
      </p:sp>
      <p:sp>
        <p:nvSpPr>
          <p:cNvPr id="3" name="スライド番号プレースホルダ 2"/>
          <p:cNvSpPr>
            <a:spLocks noGrp="1"/>
          </p:cNvSpPr>
          <p:nvPr>
            <p:ph type="sldNum" sz="quarter" idx="12"/>
          </p:nvPr>
        </p:nvSpPr>
        <p:spPr>
          <a:xfrm>
            <a:off x="8049344" y="6492875"/>
            <a:ext cx="2311400" cy="365125"/>
          </a:xfrm>
        </p:spPr>
        <p:txBody>
          <a:bodyPr/>
          <a:lstStyle/>
          <a:p>
            <a:fld id="{CDDC7558-BD80-49AE-9546-4B1E4067DBD0}" type="slidenum">
              <a:rPr lang="ja-JP" altLang="en-US" smtClean="0"/>
              <a:pPr/>
              <a:t>4</a:t>
            </a:fld>
            <a:endParaRPr lang="ja-JP" altLang="en-US" dirty="0"/>
          </a:p>
        </p:txBody>
      </p:sp>
      <p:pic>
        <p:nvPicPr>
          <p:cNvPr id="5" name="図 4" descr="confocal.png"/>
          <p:cNvPicPr>
            <a:picLocks noChangeAspect="1"/>
          </p:cNvPicPr>
          <p:nvPr/>
        </p:nvPicPr>
        <p:blipFill>
          <a:blip r:embed="rId3" cstate="print"/>
          <a:stretch>
            <a:fillRect/>
          </a:stretch>
        </p:blipFill>
        <p:spPr>
          <a:xfrm>
            <a:off x="6105128" y="1125064"/>
            <a:ext cx="2281620" cy="2880000"/>
          </a:xfrm>
          <a:prstGeom prst="rect">
            <a:avLst/>
          </a:prstGeom>
        </p:spPr>
      </p:pic>
      <p:pic>
        <p:nvPicPr>
          <p:cNvPr id="6" name="図 5" descr="wide-field.png"/>
          <p:cNvPicPr>
            <a:picLocks noChangeAspect="1"/>
          </p:cNvPicPr>
          <p:nvPr/>
        </p:nvPicPr>
        <p:blipFill>
          <a:blip r:embed="rId4" cstate="print"/>
          <a:stretch>
            <a:fillRect/>
          </a:stretch>
        </p:blipFill>
        <p:spPr>
          <a:xfrm>
            <a:off x="1928664" y="1268760"/>
            <a:ext cx="2725563" cy="2664000"/>
          </a:xfrm>
          <a:prstGeom prst="rect">
            <a:avLst/>
          </a:prstGeom>
        </p:spPr>
      </p:pic>
      <p:sp>
        <p:nvSpPr>
          <p:cNvPr id="7" name="テキスト ボックス 6"/>
          <p:cNvSpPr txBox="1"/>
          <p:nvPr/>
        </p:nvSpPr>
        <p:spPr>
          <a:xfrm>
            <a:off x="6355358" y="786190"/>
            <a:ext cx="1910010" cy="338554"/>
          </a:xfrm>
          <a:prstGeom prst="rect">
            <a:avLst/>
          </a:prstGeom>
          <a:noFill/>
        </p:spPr>
        <p:txBody>
          <a:bodyPr wrap="none" rtlCol="0">
            <a:spAutoFit/>
          </a:bodyPr>
          <a:lstStyle/>
          <a:p>
            <a:r>
              <a:rPr kumimoji="1" lang="en-US" altLang="ja-JP" sz="1600" dirty="0" err="1" smtClean="0"/>
              <a:t>Confocal</a:t>
            </a:r>
            <a:r>
              <a:rPr kumimoji="1" lang="en-US" altLang="ja-JP" sz="1600" dirty="0" smtClean="0"/>
              <a:t> microscope</a:t>
            </a:r>
            <a:endParaRPr kumimoji="1" lang="ja-JP" altLang="en-US" sz="1600" dirty="0"/>
          </a:p>
        </p:txBody>
      </p:sp>
      <p:sp>
        <p:nvSpPr>
          <p:cNvPr id="8" name="テキスト ボックス 7"/>
          <p:cNvSpPr txBox="1"/>
          <p:nvPr/>
        </p:nvSpPr>
        <p:spPr>
          <a:xfrm>
            <a:off x="2248211" y="836712"/>
            <a:ext cx="2056717" cy="338554"/>
          </a:xfrm>
          <a:prstGeom prst="rect">
            <a:avLst/>
          </a:prstGeom>
          <a:noFill/>
        </p:spPr>
        <p:txBody>
          <a:bodyPr wrap="none" rtlCol="0">
            <a:spAutoFit/>
          </a:bodyPr>
          <a:lstStyle/>
          <a:p>
            <a:r>
              <a:rPr kumimoji="1" lang="en-US" altLang="ja-JP" sz="1600" dirty="0" smtClean="0"/>
              <a:t>Wide-field microscope</a:t>
            </a:r>
            <a:endParaRPr kumimoji="1" lang="ja-JP" altLang="en-US"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タイトル 237"/>
          <p:cNvSpPr>
            <a:spLocks noGrp="1"/>
          </p:cNvSpPr>
          <p:nvPr>
            <p:ph type="title"/>
          </p:nvPr>
        </p:nvSpPr>
        <p:spPr>
          <a:xfrm>
            <a:off x="344488" y="122902"/>
            <a:ext cx="8327258" cy="785818"/>
          </a:xfrm>
        </p:spPr>
        <p:txBody>
          <a:bodyPr>
            <a:noAutofit/>
          </a:bodyPr>
          <a:lstStyle/>
          <a:p>
            <a:pPr lvl="0"/>
            <a:r>
              <a:rPr lang="en-US" altLang="ja-JP" sz="3200" dirty="0" smtClean="0"/>
              <a:t>Applications of SMM</a:t>
            </a:r>
            <a:r>
              <a:rPr lang="ja-JP" altLang="en-US" sz="3200" dirty="0" smtClean="0"/>
              <a:t>①</a:t>
            </a:r>
            <a:r>
              <a:rPr lang="en-US" altLang="ja-JP" sz="3200" dirty="0" smtClean="0"/>
              <a:t> </a:t>
            </a:r>
            <a:endParaRPr kumimoji="1" lang="ja-JP" altLang="en-US" sz="3200" b="1" dirty="0">
              <a:latin typeface="Times New Roman" pitchFamily="18" charset="0"/>
              <a:cs typeface="Times New Roman" pitchFamily="18" charset="0"/>
            </a:endParaRPr>
          </a:p>
        </p:txBody>
      </p:sp>
      <p:grpSp>
        <p:nvGrpSpPr>
          <p:cNvPr id="168" name="グループ化 4"/>
          <p:cNvGrpSpPr>
            <a:grpSpLocks/>
          </p:cNvGrpSpPr>
          <p:nvPr/>
        </p:nvGrpSpPr>
        <p:grpSpPr bwMode="auto">
          <a:xfrm>
            <a:off x="6681192" y="876300"/>
            <a:ext cx="2159000" cy="2879725"/>
            <a:chOff x="7041232" y="332654"/>
            <a:chExt cx="2160240" cy="2880322"/>
          </a:xfrm>
        </p:grpSpPr>
        <p:grpSp>
          <p:nvGrpSpPr>
            <p:cNvPr id="169" name="グループ化 45055"/>
            <p:cNvGrpSpPr>
              <a:grpSpLocks/>
            </p:cNvGrpSpPr>
            <p:nvPr/>
          </p:nvGrpSpPr>
          <p:grpSpPr bwMode="auto">
            <a:xfrm>
              <a:off x="7203089" y="1009650"/>
              <a:ext cx="1836526" cy="2020800"/>
              <a:chOff x="6433727" y="1487313"/>
              <a:chExt cx="1835891" cy="2020624"/>
            </a:xfrm>
          </p:grpSpPr>
          <p:sp>
            <p:nvSpPr>
              <p:cNvPr id="172" name="下矢印 171"/>
              <p:cNvSpPr/>
              <p:nvPr/>
            </p:nvSpPr>
            <p:spPr>
              <a:xfrm>
                <a:off x="6721291" y="1486732"/>
                <a:ext cx="109563" cy="720812"/>
              </a:xfrm>
              <a:prstGeom prst="downArrow">
                <a:avLst>
                  <a:gd name="adj1" fmla="val 41181"/>
                  <a:gd name="adj2" fmla="val 107326"/>
                </a:avLst>
              </a:prstGeom>
              <a:solidFill>
                <a:srgbClr val="FFFF66"/>
              </a:solidFill>
              <a:ln w="3175">
                <a:solidFill>
                  <a:srgbClr val="4A86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3" name="下矢印 172"/>
              <p:cNvSpPr/>
              <p:nvPr/>
            </p:nvSpPr>
            <p:spPr>
              <a:xfrm>
                <a:off x="7764517" y="1486732"/>
                <a:ext cx="109562" cy="720812"/>
              </a:xfrm>
              <a:prstGeom prst="downArrow">
                <a:avLst>
                  <a:gd name="adj1" fmla="val 41181"/>
                  <a:gd name="adj2" fmla="val 107326"/>
                </a:avLst>
              </a:prstGeom>
              <a:solidFill>
                <a:srgbClr val="FFFF66"/>
              </a:solidFill>
              <a:ln w="3175">
                <a:solidFill>
                  <a:srgbClr val="4A86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4" name="下矢印 173"/>
              <p:cNvSpPr/>
              <p:nvPr/>
            </p:nvSpPr>
            <p:spPr>
              <a:xfrm rot="-2700000">
                <a:off x="6951531" y="2404417"/>
                <a:ext cx="107975" cy="576332"/>
              </a:xfrm>
              <a:prstGeom prst="downArrow">
                <a:avLst>
                  <a:gd name="adj1" fmla="val 41181"/>
                  <a:gd name="adj2" fmla="val 107326"/>
                </a:avLst>
              </a:prstGeom>
              <a:solidFill>
                <a:srgbClr val="FFFF66"/>
              </a:solidFill>
              <a:ln w="3175">
                <a:solidFill>
                  <a:srgbClr val="4A86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75" name="直線コネクタ 174"/>
              <p:cNvCxnSpPr/>
              <p:nvPr/>
            </p:nvCxnSpPr>
            <p:spPr>
              <a:xfrm>
                <a:off x="6578383" y="2929943"/>
                <a:ext cx="1438603" cy="0"/>
              </a:xfrm>
              <a:prstGeom prst="line">
                <a:avLst/>
              </a:prstGeom>
              <a:ln w="28575">
                <a:solidFill>
                  <a:srgbClr val="4A865E"/>
                </a:solidFill>
              </a:ln>
            </p:spPr>
            <p:style>
              <a:lnRef idx="1">
                <a:schemeClr val="accent1"/>
              </a:lnRef>
              <a:fillRef idx="0">
                <a:schemeClr val="accent1"/>
              </a:fillRef>
              <a:effectRef idx="0">
                <a:schemeClr val="accent1"/>
              </a:effectRef>
              <a:fontRef idx="minor">
                <a:schemeClr val="tx1"/>
              </a:fontRef>
            </p:style>
          </p:cxnSp>
          <p:sp>
            <p:nvSpPr>
              <p:cNvPr id="176" name="円/楕円 175"/>
              <p:cNvSpPr>
                <a:spLocks noChangeAspect="1"/>
              </p:cNvSpPr>
              <p:nvPr/>
            </p:nvSpPr>
            <p:spPr>
              <a:xfrm>
                <a:off x="7208765" y="2853734"/>
                <a:ext cx="179428" cy="179409"/>
              </a:xfrm>
              <a:prstGeom prst="ellipse">
                <a:avLst/>
              </a:prstGeom>
              <a:solidFill>
                <a:srgbClr val="FF9933"/>
              </a:solidFill>
              <a:ln>
                <a:solidFill>
                  <a:srgbClr val="4A86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7" name="下矢印 176"/>
              <p:cNvSpPr/>
              <p:nvPr/>
            </p:nvSpPr>
            <p:spPr>
              <a:xfrm rot="2700000" flipH="1">
                <a:off x="7532689" y="2404417"/>
                <a:ext cx="107975" cy="576332"/>
              </a:xfrm>
              <a:prstGeom prst="downArrow">
                <a:avLst>
                  <a:gd name="adj1" fmla="val 41181"/>
                  <a:gd name="adj2" fmla="val 107326"/>
                </a:avLst>
              </a:prstGeom>
              <a:solidFill>
                <a:srgbClr val="FFFF66"/>
              </a:solidFill>
              <a:ln w="3175">
                <a:solidFill>
                  <a:srgbClr val="4A86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78" name="直線矢印コネクタ 177"/>
              <p:cNvCxnSpPr/>
              <p:nvPr/>
            </p:nvCxnSpPr>
            <p:spPr>
              <a:xfrm>
                <a:off x="7191298" y="3103001"/>
                <a:ext cx="215949" cy="0"/>
              </a:xfrm>
              <a:prstGeom prst="straightConnector1">
                <a:avLst/>
              </a:prstGeom>
              <a:ln w="15875">
                <a:solidFill>
                  <a:srgbClr val="4A865E"/>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79" name="直線コネクタ 178"/>
              <p:cNvCxnSpPr>
                <a:stCxn id="176" idx="0"/>
              </p:cNvCxnSpPr>
              <p:nvPr/>
            </p:nvCxnSpPr>
            <p:spPr>
              <a:xfrm flipV="1">
                <a:off x="7299273" y="2564775"/>
                <a:ext cx="0" cy="288960"/>
              </a:xfrm>
              <a:prstGeom prst="line">
                <a:avLst/>
              </a:prstGeom>
              <a:ln w="12700">
                <a:solidFill>
                  <a:srgbClr val="4A865E"/>
                </a:solidFill>
                <a:prstDash val="sysDash"/>
              </a:ln>
            </p:spPr>
            <p:style>
              <a:lnRef idx="1">
                <a:schemeClr val="accent1"/>
              </a:lnRef>
              <a:fillRef idx="0">
                <a:schemeClr val="accent1"/>
              </a:fillRef>
              <a:effectRef idx="0">
                <a:schemeClr val="accent1"/>
              </a:effectRef>
              <a:fontRef idx="minor">
                <a:schemeClr val="tx1"/>
              </a:fontRef>
            </p:style>
          </p:cxnSp>
          <p:sp>
            <p:nvSpPr>
              <p:cNvPr id="180" name="テキスト ボックス 30"/>
              <p:cNvSpPr txBox="1">
                <a:spLocks noChangeArrowheads="1"/>
              </p:cNvSpPr>
              <p:nvPr/>
            </p:nvSpPr>
            <p:spPr bwMode="auto">
              <a:xfrm>
                <a:off x="7247400" y="2533005"/>
                <a:ext cx="280846" cy="307777"/>
              </a:xfrm>
              <a:prstGeom prst="rect">
                <a:avLst/>
              </a:prstGeom>
              <a:noFill/>
              <a:ln w="9525">
                <a:solidFill>
                  <a:srgbClr val="4A865E"/>
                </a:solidFill>
                <a:miter lim="800000"/>
                <a:headEnd/>
                <a:tailEnd/>
              </a:ln>
            </p:spPr>
            <p:txBody>
              <a:bodyPr wrap="none" anchor="ctr">
                <a:spAutoFit/>
              </a:bodyPr>
              <a:lstStyle/>
              <a:p>
                <a:pPr algn="ctr"/>
                <a:r>
                  <a:rPr lang="en-US" altLang="ja-JP" sz="1400">
                    <a:solidFill>
                      <a:srgbClr val="1C1C1C"/>
                    </a:solidFill>
                  </a:rPr>
                  <a:t>θ</a:t>
                </a:r>
                <a:endParaRPr lang="ja-JP" altLang="en-US" sz="1400">
                  <a:solidFill>
                    <a:srgbClr val="1C1C1C"/>
                  </a:solidFill>
                </a:endParaRPr>
              </a:p>
            </p:txBody>
          </p:sp>
          <p:sp>
            <p:nvSpPr>
              <p:cNvPr id="181" name="テキスト ボックス 33"/>
              <p:cNvSpPr txBox="1">
                <a:spLocks noChangeArrowheads="1"/>
              </p:cNvSpPr>
              <p:nvPr/>
            </p:nvSpPr>
            <p:spPr bwMode="auto">
              <a:xfrm>
                <a:off x="7213282" y="3169413"/>
                <a:ext cx="1056336" cy="338524"/>
              </a:xfrm>
              <a:prstGeom prst="rect">
                <a:avLst/>
              </a:prstGeom>
              <a:noFill/>
              <a:ln w="9525">
                <a:solidFill>
                  <a:srgbClr val="4A865E"/>
                </a:solidFill>
                <a:miter lim="800000"/>
                <a:headEnd/>
                <a:tailEnd/>
              </a:ln>
            </p:spPr>
            <p:txBody>
              <a:bodyPr wrap="none" anchor="ctr">
                <a:spAutoFit/>
              </a:bodyPr>
              <a:lstStyle/>
              <a:p>
                <a:pPr algn="ctr"/>
                <a:r>
                  <a:rPr lang="en-US" altLang="ja-JP" sz="1600">
                    <a:solidFill>
                      <a:srgbClr val="1C1C1C"/>
                    </a:solidFill>
                  </a:rPr>
                  <a:t>~ λ/2</a:t>
                </a:r>
                <a:r>
                  <a:rPr lang="ja-JP" altLang="en-US" sz="1600">
                    <a:solidFill>
                      <a:srgbClr val="1C1C1C"/>
                    </a:solidFill>
                  </a:rPr>
                  <a:t>・</a:t>
                </a:r>
                <a:r>
                  <a:rPr lang="en-US" altLang="ja-JP" sz="1600">
                    <a:solidFill>
                      <a:srgbClr val="1C1C1C"/>
                    </a:solidFill>
                  </a:rPr>
                  <a:t>sinθ</a:t>
                </a:r>
                <a:endParaRPr lang="ja-JP" altLang="en-US" sz="1600">
                  <a:solidFill>
                    <a:srgbClr val="1C1C1C"/>
                  </a:solidFill>
                </a:endParaRPr>
              </a:p>
            </p:txBody>
          </p:sp>
          <p:sp>
            <p:nvSpPr>
              <p:cNvPr id="182" name="円/楕円 181"/>
              <p:cNvSpPr/>
              <p:nvPr/>
            </p:nvSpPr>
            <p:spPr>
              <a:xfrm>
                <a:off x="6433727" y="2204864"/>
                <a:ext cx="1728192" cy="288032"/>
              </a:xfrm>
              <a:prstGeom prst="ellipse">
                <a:avLst/>
              </a:prstGeom>
              <a:solidFill>
                <a:srgbClr val="B9CEE5"/>
              </a:solidFill>
              <a:ln>
                <a:solidFill>
                  <a:srgbClr val="4A865E"/>
                </a:solidFill>
              </a:ln>
              <a:effectLst/>
              <a:scene3d>
                <a:camera prst="orthographicFront">
                  <a:rot lat="0" lon="0" rev="0"/>
                </a:camera>
                <a:lightRig rig="contrasting" dir="t">
                  <a:rot lat="0" lon="0" rev="7800000"/>
                </a:lightRig>
              </a:scene3d>
              <a:sp3d prstMaterial="plastic">
                <a:bevelT w="139700" h="139700"/>
              </a:sp3d>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ja-JP" altLang="en-US"/>
              </a:p>
            </p:txBody>
          </p:sp>
        </p:grpSp>
        <p:sp>
          <p:nvSpPr>
            <p:cNvPr id="170" name="角丸四角形 169"/>
            <p:cNvSpPr/>
            <p:nvPr/>
          </p:nvSpPr>
          <p:spPr>
            <a:xfrm>
              <a:off x="7041232" y="516842"/>
              <a:ext cx="2160240" cy="2696134"/>
            </a:xfrm>
            <a:prstGeom prst="roundRect">
              <a:avLst>
                <a:gd name="adj" fmla="val 6059"/>
              </a:avLst>
            </a:prstGeom>
            <a:noFill/>
            <a:ln>
              <a:solidFill>
                <a:srgbClr val="4A86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1" name="正方形/長方形 45056"/>
            <p:cNvSpPr>
              <a:spLocks noChangeArrowheads="1"/>
            </p:cNvSpPr>
            <p:nvPr/>
          </p:nvSpPr>
          <p:spPr bwMode="auto">
            <a:xfrm>
              <a:off x="7287440" y="332654"/>
              <a:ext cx="1667824" cy="369370"/>
            </a:xfrm>
            <a:prstGeom prst="rect">
              <a:avLst/>
            </a:prstGeom>
            <a:solidFill>
              <a:schemeClr val="bg2"/>
            </a:solidFill>
            <a:ln w="9525">
              <a:solidFill>
                <a:srgbClr val="4A865E"/>
              </a:solidFill>
              <a:miter lim="800000"/>
              <a:headEnd/>
              <a:tailEnd/>
            </a:ln>
          </p:spPr>
          <p:txBody>
            <a:bodyPr wrap="none" anchor="ctr">
              <a:spAutoFit/>
            </a:bodyPr>
            <a:lstStyle/>
            <a:p>
              <a:pPr algn="ctr"/>
              <a:r>
                <a:rPr lang="en-US" altLang="ja-JP" dirty="0">
                  <a:solidFill>
                    <a:srgbClr val="1C1C1C"/>
                  </a:solidFill>
                </a:rPr>
                <a:t>D</a:t>
              </a:r>
              <a:r>
                <a:rPr lang="ja-JP" altLang="ja-JP" dirty="0">
                  <a:solidFill>
                    <a:srgbClr val="1C1C1C"/>
                  </a:solidFill>
                </a:rPr>
                <a:t>iffraction-limit</a:t>
              </a:r>
              <a:endParaRPr lang="ja-JP" altLang="en-US" dirty="0"/>
            </a:p>
          </p:txBody>
        </p:sp>
      </p:grpSp>
      <p:sp>
        <p:nvSpPr>
          <p:cNvPr id="183" name="正方形/長方形 182"/>
          <p:cNvSpPr/>
          <p:nvPr/>
        </p:nvSpPr>
        <p:spPr>
          <a:xfrm>
            <a:off x="416496" y="1484784"/>
            <a:ext cx="8712968" cy="4832092"/>
          </a:xfrm>
          <a:prstGeom prst="rect">
            <a:avLst/>
          </a:prstGeom>
        </p:spPr>
        <p:txBody>
          <a:bodyPr wrap="square">
            <a:spAutoFit/>
          </a:bodyPr>
          <a:lstStyle/>
          <a:p>
            <a:pPr>
              <a:defRPr/>
            </a:pPr>
            <a:r>
              <a:rPr lang="en-US" altLang="ja-JP" sz="2400" u="sng" dirty="0" smtClean="0">
                <a:solidFill>
                  <a:srgbClr val="1C1C1C"/>
                </a:solidFill>
                <a:ea typeface="ＭＳ Ｐゴシック" pitchFamily="50" charset="-128"/>
              </a:rPr>
              <a:t>Conventional optical microscope</a:t>
            </a:r>
          </a:p>
          <a:p>
            <a:pPr>
              <a:defRPr/>
            </a:pPr>
            <a:r>
              <a:rPr lang="ja-JP" altLang="en-US" sz="2000" dirty="0" smtClean="0">
                <a:solidFill>
                  <a:srgbClr val="1C1C1C"/>
                </a:solidFill>
                <a:ea typeface="ＭＳ Ｐゴシック" pitchFamily="50" charset="-128"/>
              </a:rPr>
              <a:t>    </a:t>
            </a:r>
            <a:r>
              <a:rPr lang="en-US" altLang="ja-JP" sz="2000" dirty="0" smtClean="0">
                <a:solidFill>
                  <a:srgbClr val="1C1C1C"/>
                </a:solidFill>
                <a:ea typeface="ＭＳ Ｐゴシック" pitchFamily="50" charset="-128"/>
              </a:rPr>
              <a:t>Spatial</a:t>
            </a:r>
            <a:r>
              <a:rPr lang="ja-JP" altLang="en-US" sz="2000" dirty="0" smtClean="0">
                <a:solidFill>
                  <a:srgbClr val="1C1C1C"/>
                </a:solidFill>
                <a:ea typeface="ＭＳ Ｐゴシック" pitchFamily="50" charset="-128"/>
              </a:rPr>
              <a:t> </a:t>
            </a:r>
            <a:r>
              <a:rPr lang="en-US" altLang="ja-JP" sz="2000" dirty="0" smtClean="0">
                <a:solidFill>
                  <a:srgbClr val="1C1C1C"/>
                </a:solidFill>
                <a:ea typeface="ＭＳ Ｐゴシック" pitchFamily="50" charset="-128"/>
              </a:rPr>
              <a:t>Resolution is limited by “</a:t>
            </a:r>
            <a:r>
              <a:rPr lang="ja-JP" altLang="ja-JP" sz="2000" b="1" dirty="0" smtClean="0">
                <a:solidFill>
                  <a:srgbClr val="FF0000"/>
                </a:solidFill>
                <a:ea typeface="ＭＳ Ｐゴシック" pitchFamily="50" charset="-128"/>
              </a:rPr>
              <a:t>diffraction-limit</a:t>
            </a:r>
            <a:r>
              <a:rPr lang="ja-JP" altLang="en-US" sz="2000" baseline="30000" dirty="0" smtClean="0">
                <a:solidFill>
                  <a:srgbClr val="1C1C1C"/>
                </a:solidFill>
                <a:ea typeface="ＭＳ Ｐゴシック" pitchFamily="50" charset="-128"/>
              </a:rPr>
              <a:t> </a:t>
            </a:r>
            <a:r>
              <a:rPr lang="en-US" altLang="ja-JP" sz="2000" dirty="0" smtClean="0">
                <a:solidFill>
                  <a:srgbClr val="1C1C1C"/>
                </a:solidFill>
                <a:ea typeface="ＭＳ Ｐゴシック" pitchFamily="50" charset="-128"/>
              </a:rPr>
              <a:t>”</a:t>
            </a:r>
          </a:p>
          <a:p>
            <a:pPr>
              <a:defRPr/>
            </a:pPr>
            <a:r>
              <a:rPr lang="en-US" altLang="ja-JP" sz="2000" dirty="0" smtClean="0">
                <a:solidFill>
                  <a:srgbClr val="1C1C1C"/>
                </a:solidFill>
                <a:ea typeface="ＭＳ Ｐゴシック" pitchFamily="50" charset="-128"/>
              </a:rPr>
              <a:t>	~ about a half of wavelength</a:t>
            </a:r>
          </a:p>
          <a:p>
            <a:pPr>
              <a:defRPr/>
            </a:pPr>
            <a:r>
              <a:rPr lang="en-US" altLang="ja-JP" sz="2000" dirty="0" smtClean="0">
                <a:solidFill>
                  <a:srgbClr val="1C1C1C"/>
                </a:solidFill>
                <a:ea typeface="ＭＳ Ｐゴシック" pitchFamily="50" charset="-128"/>
              </a:rPr>
              <a:t>		 ( &gt; 200nm)</a:t>
            </a:r>
          </a:p>
          <a:p>
            <a:pPr>
              <a:defRPr/>
            </a:pPr>
            <a:endParaRPr lang="en-US" altLang="ja-JP" sz="2000" dirty="0" smtClean="0">
              <a:solidFill>
                <a:srgbClr val="1C1C1C"/>
              </a:solidFill>
              <a:ea typeface="ＭＳ Ｐゴシック" pitchFamily="50" charset="-128"/>
            </a:endParaRPr>
          </a:p>
          <a:p>
            <a:pPr>
              <a:defRPr/>
            </a:pPr>
            <a:endParaRPr lang="en-US" altLang="ja-JP" sz="2000" dirty="0" smtClean="0">
              <a:solidFill>
                <a:srgbClr val="1C1C1C"/>
              </a:solidFill>
              <a:ea typeface="ＭＳ Ｐゴシック" pitchFamily="50" charset="-128"/>
            </a:endParaRPr>
          </a:p>
          <a:p>
            <a:pPr>
              <a:defRPr/>
            </a:pPr>
            <a:r>
              <a:rPr lang="en-US" altLang="ja-JP" sz="2400" u="sng" dirty="0" smtClean="0">
                <a:solidFill>
                  <a:srgbClr val="1C1C1C"/>
                </a:solidFill>
                <a:ea typeface="ＭＳ Ｐゴシック" pitchFamily="50" charset="-128"/>
              </a:rPr>
              <a:t>Super resolution microscopy</a:t>
            </a:r>
          </a:p>
          <a:p>
            <a:pPr>
              <a:defRPr/>
            </a:pPr>
            <a:r>
              <a:rPr lang="ja-JP" altLang="en-US" sz="2000" dirty="0" smtClean="0">
                <a:solidFill>
                  <a:srgbClr val="1C1C1C"/>
                </a:solidFill>
                <a:ea typeface="ＭＳ Ｐゴシック" pitchFamily="50" charset="-128"/>
              </a:rPr>
              <a:t>      </a:t>
            </a:r>
            <a:r>
              <a:rPr lang="en-US" altLang="ja-JP" sz="2000" dirty="0" smtClean="0">
                <a:solidFill>
                  <a:srgbClr val="1C1C1C"/>
                </a:solidFill>
                <a:ea typeface="ＭＳ Ｐゴシック" pitchFamily="50" charset="-128"/>
              </a:rPr>
              <a:t>Beyond the diffraction-limit</a:t>
            </a:r>
            <a:endParaRPr lang="en-US" altLang="ja-JP" sz="2000" b="1" dirty="0" smtClean="0">
              <a:solidFill>
                <a:srgbClr val="1C1C1C"/>
              </a:solidFill>
              <a:ea typeface="ＭＳ Ｐゴシック" pitchFamily="50" charset="-128"/>
            </a:endParaRPr>
          </a:p>
          <a:p>
            <a:pPr>
              <a:defRPr/>
            </a:pPr>
            <a:r>
              <a:rPr lang="en-US" altLang="ja-JP" sz="2000" dirty="0" smtClean="0">
                <a:solidFill>
                  <a:srgbClr val="1C1C1C"/>
                </a:solidFill>
                <a:ea typeface="ＭＳ Ｐゴシック" pitchFamily="50" charset="-128"/>
              </a:rPr>
              <a:t>	~ </a:t>
            </a:r>
            <a:r>
              <a:rPr lang="en-US" altLang="ja-JP" sz="2000" dirty="0" smtClean="0">
                <a:solidFill>
                  <a:srgbClr val="FF0000"/>
                </a:solidFill>
                <a:ea typeface="ＭＳ Ｐゴシック" pitchFamily="50" charset="-128"/>
              </a:rPr>
              <a:t>from several to tens of nm</a:t>
            </a:r>
          </a:p>
          <a:p>
            <a:pPr>
              <a:defRPr/>
            </a:pPr>
            <a:endParaRPr lang="en-US" altLang="ja-JP" sz="2000" dirty="0" smtClean="0">
              <a:solidFill>
                <a:srgbClr val="1C1C1C"/>
              </a:solidFill>
              <a:ea typeface="ＭＳ Ｐゴシック" pitchFamily="50" charset="-128"/>
            </a:endParaRPr>
          </a:p>
          <a:p>
            <a:pPr marL="800100" lvl="1" indent="-342900">
              <a:buFont typeface="Arial" pitchFamily="34" charset="0"/>
              <a:buChar char="•"/>
              <a:defRPr/>
            </a:pPr>
            <a:r>
              <a:rPr lang="en-US" altLang="ja-JP" sz="2000" b="1" dirty="0" err="1" smtClean="0">
                <a:solidFill>
                  <a:srgbClr val="4A865E"/>
                </a:solidFill>
                <a:ea typeface="ＭＳ Ｐゴシック" pitchFamily="50" charset="-128"/>
              </a:rPr>
              <a:t>PhotoActivated</a:t>
            </a:r>
            <a:r>
              <a:rPr lang="en-US" altLang="ja-JP" sz="2000" b="1" dirty="0" smtClean="0">
                <a:solidFill>
                  <a:srgbClr val="4A865E"/>
                </a:solidFill>
                <a:ea typeface="ＭＳ Ｐゴシック" pitchFamily="50" charset="-128"/>
              </a:rPr>
              <a:t> Localization Microscopy (PALM)</a:t>
            </a:r>
          </a:p>
          <a:p>
            <a:pPr lvl="1">
              <a:defRPr/>
            </a:pPr>
            <a:r>
              <a:rPr lang="en-US" altLang="ja-JP" sz="2000" dirty="0" smtClean="0">
                <a:solidFill>
                  <a:srgbClr val="1C1C1C"/>
                </a:solidFill>
                <a:ea typeface="ＭＳ Ｐゴシック" pitchFamily="50" charset="-128"/>
              </a:rPr>
              <a:t>	Using localization method and photo switchable fluorescent molecule</a:t>
            </a:r>
          </a:p>
          <a:p>
            <a:pPr lvl="1">
              <a:defRPr/>
            </a:pPr>
            <a:endParaRPr lang="en-US" altLang="ja-JP" sz="2000" dirty="0" smtClean="0">
              <a:solidFill>
                <a:srgbClr val="1C1C1C"/>
              </a:solidFill>
              <a:ea typeface="ＭＳ Ｐゴシック" pitchFamily="50" charset="-128"/>
            </a:endParaRPr>
          </a:p>
          <a:p>
            <a:pPr lvl="1">
              <a:defRPr/>
            </a:pPr>
            <a:r>
              <a:rPr lang="ja-JP" altLang="en-US" sz="2000" dirty="0" smtClean="0">
                <a:solidFill>
                  <a:srgbClr val="1C1C1C"/>
                </a:solidFill>
                <a:ea typeface="ＭＳ Ｐゴシック" pitchFamily="50" charset="-128"/>
              </a:rPr>
              <a:t>・　</a:t>
            </a:r>
            <a:r>
              <a:rPr lang="en-US" altLang="ja-JP" sz="2000" b="1" dirty="0" smtClean="0"/>
              <a:t>Stochastic Optical Reconstruction Microscopy (STORM)</a:t>
            </a:r>
          </a:p>
          <a:p>
            <a:pPr lvl="1">
              <a:defRPr/>
            </a:pPr>
            <a:endParaRPr lang="en-US" altLang="ja-JP" sz="2000" dirty="0">
              <a:solidFill>
                <a:srgbClr val="1C1C1C"/>
              </a:solidFill>
              <a:ea typeface="ＭＳ Ｐゴシック" pitchFamily="50" charset="-128"/>
            </a:endParaRPr>
          </a:p>
        </p:txBody>
      </p:sp>
      <p:sp>
        <p:nvSpPr>
          <p:cNvPr id="19" name="テキスト ボックス 18"/>
          <p:cNvSpPr txBox="1"/>
          <p:nvPr/>
        </p:nvSpPr>
        <p:spPr>
          <a:xfrm>
            <a:off x="5601072" y="6453336"/>
            <a:ext cx="3083921" cy="369332"/>
          </a:xfrm>
          <a:prstGeom prst="rect">
            <a:avLst/>
          </a:prstGeom>
          <a:noFill/>
        </p:spPr>
        <p:txBody>
          <a:bodyPr wrap="none" rtlCol="0">
            <a:spAutoFit/>
          </a:bodyPr>
          <a:lstStyle/>
          <a:p>
            <a:r>
              <a:rPr kumimoji="1" lang="en-US" altLang="ja-JP" dirty="0" smtClean="0"/>
              <a:t>※diffraction-limit</a:t>
            </a:r>
            <a:r>
              <a:rPr lang="ja-JP" altLang="en-US" dirty="0" smtClean="0"/>
              <a:t> </a:t>
            </a:r>
            <a:r>
              <a:rPr kumimoji="1" lang="en-US" altLang="ja-JP" dirty="0" smtClean="0"/>
              <a:t>: </a:t>
            </a:r>
            <a:r>
              <a:rPr kumimoji="1" lang="ja-JP" altLang="en-US" dirty="0" smtClean="0"/>
              <a:t>回折限界</a:t>
            </a:r>
            <a:endParaRPr kumimoji="1" lang="ja-JP" alt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タイトル 237"/>
          <p:cNvSpPr>
            <a:spLocks noGrp="1"/>
          </p:cNvSpPr>
          <p:nvPr>
            <p:ph type="title"/>
          </p:nvPr>
        </p:nvSpPr>
        <p:spPr>
          <a:xfrm>
            <a:off x="344488" y="122902"/>
            <a:ext cx="8327258" cy="785818"/>
          </a:xfrm>
        </p:spPr>
        <p:txBody>
          <a:bodyPr>
            <a:noAutofit/>
          </a:bodyPr>
          <a:lstStyle/>
          <a:p>
            <a:pPr lvl="0"/>
            <a:r>
              <a:rPr lang="en-US" altLang="ja-JP" sz="3200" dirty="0" smtClean="0"/>
              <a:t>Applications of SMM</a:t>
            </a:r>
            <a:r>
              <a:rPr lang="ja-JP" altLang="en-US" sz="3200" dirty="0" smtClean="0"/>
              <a:t>①</a:t>
            </a:r>
            <a:r>
              <a:rPr lang="en-US" altLang="ja-JP" sz="3200" dirty="0" smtClean="0"/>
              <a:t> </a:t>
            </a:r>
            <a:endParaRPr kumimoji="1" lang="ja-JP" altLang="en-US" sz="3200" b="1" dirty="0">
              <a:latin typeface="Times New Roman" pitchFamily="18" charset="0"/>
              <a:cs typeface="Times New Roman" pitchFamily="18" charset="0"/>
            </a:endParaRPr>
          </a:p>
        </p:txBody>
      </p:sp>
      <p:pic>
        <p:nvPicPr>
          <p:cNvPr id="240" name="Picture 2"/>
          <p:cNvPicPr>
            <a:picLocks noChangeAspect="1" noChangeArrowheads="1"/>
          </p:cNvPicPr>
          <p:nvPr/>
        </p:nvPicPr>
        <p:blipFill>
          <a:blip r:embed="rId4" cstate="print"/>
          <a:srcRect/>
          <a:stretch>
            <a:fillRect/>
          </a:stretch>
        </p:blipFill>
        <p:spPr bwMode="auto">
          <a:xfrm>
            <a:off x="4521200" y="4834533"/>
            <a:ext cx="3205163" cy="1474787"/>
          </a:xfrm>
          <a:prstGeom prst="rect">
            <a:avLst/>
          </a:prstGeom>
          <a:noFill/>
          <a:ln w="9525">
            <a:noFill/>
            <a:miter lim="800000"/>
            <a:headEnd/>
            <a:tailEnd/>
          </a:ln>
        </p:spPr>
      </p:pic>
      <p:sp>
        <p:nvSpPr>
          <p:cNvPr id="241" name="Text Box 24"/>
          <p:cNvSpPr txBox="1">
            <a:spLocks noChangeArrowheads="1"/>
          </p:cNvSpPr>
          <p:nvPr/>
        </p:nvSpPr>
        <p:spPr bwMode="auto">
          <a:xfrm>
            <a:off x="5527675" y="6330826"/>
            <a:ext cx="4610100" cy="338138"/>
          </a:xfrm>
          <a:prstGeom prst="rect">
            <a:avLst/>
          </a:prstGeom>
          <a:noFill/>
          <a:ln w="9525">
            <a:noFill/>
            <a:miter lim="800000"/>
            <a:headEnd/>
            <a:tailEnd/>
          </a:ln>
        </p:spPr>
        <p:txBody>
          <a:bodyPr>
            <a:spAutoFit/>
          </a:bodyPr>
          <a:lstStyle/>
          <a:p>
            <a:r>
              <a:rPr lang="en-US" altLang="ja-JP" sz="1600">
                <a:ea typeface="HGｺﾞｼｯｸE" pitchFamily="49" charset="-128"/>
                <a:cs typeface="Arial" pitchFamily="34" charset="0"/>
              </a:rPr>
              <a:t>Stefan W. Hell, </a:t>
            </a:r>
            <a:r>
              <a:rPr lang="en-US" altLang="ja-JP" sz="1600" i="1">
                <a:ea typeface="HGｺﾞｼｯｸE" pitchFamily="49" charset="-128"/>
                <a:cs typeface="Arial" pitchFamily="34" charset="0"/>
              </a:rPr>
              <a:t>et al</a:t>
            </a:r>
            <a:r>
              <a:rPr lang="en-US" altLang="ja-JP" sz="1600">
                <a:ea typeface="HGｺﾞｼｯｸE" pitchFamily="49" charset="-128"/>
                <a:cs typeface="Arial" pitchFamily="34" charset="0"/>
              </a:rPr>
              <a:t>, </a:t>
            </a:r>
            <a:r>
              <a:rPr lang="en-US" altLang="ja-JP" sz="1600" i="1">
                <a:ea typeface="HGｺﾞｼｯｸE" pitchFamily="49" charset="-128"/>
                <a:cs typeface="Arial" pitchFamily="34" charset="0"/>
              </a:rPr>
              <a:t>Science</a:t>
            </a:r>
            <a:r>
              <a:rPr lang="en-US" altLang="ja-JP" sz="1600">
                <a:ea typeface="HGｺﾞｼｯｸE" pitchFamily="49" charset="-128"/>
                <a:cs typeface="Arial" pitchFamily="34" charset="0"/>
              </a:rPr>
              <a:t>,</a:t>
            </a:r>
            <a:r>
              <a:rPr lang="en-US" altLang="ja-JP" sz="1600" b="1">
                <a:ea typeface="HGｺﾞｼｯｸE" pitchFamily="49" charset="-128"/>
                <a:cs typeface="Arial" pitchFamily="34" charset="0"/>
              </a:rPr>
              <a:t>316</a:t>
            </a:r>
            <a:r>
              <a:rPr lang="en-US" altLang="ja-JP" sz="1600">
                <a:ea typeface="HGｺﾞｼｯｸE" pitchFamily="49" charset="-128"/>
                <a:cs typeface="Arial" pitchFamily="34" charset="0"/>
              </a:rPr>
              <a:t> (2007) 1153.</a:t>
            </a:r>
          </a:p>
        </p:txBody>
      </p:sp>
      <p:sp>
        <p:nvSpPr>
          <p:cNvPr id="243" name="テキスト ボックス 18"/>
          <p:cNvSpPr txBox="1">
            <a:spLocks noChangeArrowheads="1"/>
          </p:cNvSpPr>
          <p:nvPr/>
        </p:nvSpPr>
        <p:spPr bwMode="auto">
          <a:xfrm>
            <a:off x="1784350" y="2636714"/>
            <a:ext cx="2432050" cy="307777"/>
          </a:xfrm>
          <a:prstGeom prst="rect">
            <a:avLst/>
          </a:prstGeom>
          <a:noFill/>
          <a:ln w="9525">
            <a:noFill/>
            <a:miter lim="800000"/>
            <a:headEnd/>
            <a:tailEnd/>
          </a:ln>
        </p:spPr>
        <p:txBody>
          <a:bodyPr>
            <a:spAutoFit/>
          </a:bodyPr>
          <a:lstStyle/>
          <a:p>
            <a:r>
              <a:rPr lang="en-US" altLang="ja-JP" sz="1400" dirty="0" smtClean="0">
                <a:latin typeface="Franklin Gothic Book" pitchFamily="34" charset="0"/>
                <a:ea typeface="HGｺﾞｼｯｸE" pitchFamily="49" charset="-128"/>
              </a:rPr>
              <a:t>Fluorescent </a:t>
            </a:r>
            <a:r>
              <a:rPr lang="en-US" altLang="ja-JP" sz="1400" b="1" dirty="0" smtClean="0">
                <a:solidFill>
                  <a:srgbClr val="FF0000"/>
                </a:solidFill>
                <a:latin typeface="Franklin Gothic Book" pitchFamily="34" charset="0"/>
                <a:ea typeface="HGｺﾞｼｯｸE" pitchFamily="49" charset="-128"/>
              </a:rPr>
              <a:t>ON</a:t>
            </a:r>
            <a:r>
              <a:rPr lang="ja-JP" altLang="en-US" sz="1400" dirty="0" smtClean="0">
                <a:solidFill>
                  <a:srgbClr val="FF0000"/>
                </a:solidFill>
                <a:latin typeface="Franklin Gothic Book" pitchFamily="34" charset="0"/>
                <a:ea typeface="HGｺﾞｼｯｸE" pitchFamily="49" charset="-128"/>
              </a:rPr>
              <a:t> </a:t>
            </a:r>
            <a:r>
              <a:rPr lang="en-US" altLang="ja-JP" sz="1400" dirty="0" smtClean="0">
                <a:solidFill>
                  <a:srgbClr val="FF0000"/>
                </a:solidFill>
                <a:latin typeface="Franklin Gothic Book" pitchFamily="34" charset="0"/>
                <a:ea typeface="HGｺﾞｼｯｸE" pitchFamily="49" charset="-128"/>
              </a:rPr>
              <a:t>state </a:t>
            </a:r>
            <a:r>
              <a:rPr lang="en-US" altLang="ja-JP" sz="1400" dirty="0" smtClean="0">
                <a:latin typeface="Franklin Gothic Book" pitchFamily="34" charset="0"/>
                <a:ea typeface="HGｺﾞｼｯｸE" pitchFamily="49" charset="-128"/>
              </a:rPr>
              <a:t>partly</a:t>
            </a:r>
            <a:endParaRPr lang="ja-JP" altLang="en-US" sz="1400" dirty="0">
              <a:latin typeface="Franklin Gothic Book" pitchFamily="34" charset="0"/>
              <a:ea typeface="HGｺﾞｼｯｸE" pitchFamily="49" charset="-128"/>
            </a:endParaRPr>
          </a:p>
        </p:txBody>
      </p:sp>
      <p:sp>
        <p:nvSpPr>
          <p:cNvPr id="244" name="テキスト ボックス 20"/>
          <p:cNvSpPr txBox="1">
            <a:spLocks noChangeArrowheads="1"/>
          </p:cNvSpPr>
          <p:nvPr/>
        </p:nvSpPr>
        <p:spPr bwMode="auto">
          <a:xfrm>
            <a:off x="128588" y="2708151"/>
            <a:ext cx="1697037" cy="523875"/>
          </a:xfrm>
          <a:prstGeom prst="rect">
            <a:avLst/>
          </a:prstGeom>
          <a:noFill/>
          <a:ln w="9525">
            <a:noFill/>
            <a:miter lim="800000"/>
            <a:headEnd/>
            <a:tailEnd/>
          </a:ln>
        </p:spPr>
        <p:txBody>
          <a:bodyPr>
            <a:spAutoFit/>
          </a:bodyPr>
          <a:lstStyle/>
          <a:p>
            <a:r>
              <a:rPr lang="en-US" altLang="ja-JP" sz="1400" i="1" dirty="0" err="1">
                <a:latin typeface="Franklin Gothic Book" pitchFamily="34" charset="0"/>
                <a:ea typeface="HGｺﾞｼｯｸE" pitchFamily="49" charset="-128"/>
              </a:rPr>
              <a:t>hv</a:t>
            </a:r>
            <a:r>
              <a:rPr lang="en-US" altLang="ja-JP" sz="1400" dirty="0">
                <a:latin typeface="Franklin Gothic Book" pitchFamily="34" charset="0"/>
                <a:ea typeface="HGｺﾞｼｯｸE" pitchFamily="49" charset="-128"/>
              </a:rPr>
              <a:t> </a:t>
            </a:r>
          </a:p>
          <a:p>
            <a:r>
              <a:rPr lang="en-US" altLang="ja-JP" sz="1400" dirty="0">
                <a:latin typeface="Franklin Gothic Book" pitchFamily="34" charset="0"/>
                <a:ea typeface="HGｺﾞｼｯｸE" pitchFamily="49" charset="-128"/>
              </a:rPr>
              <a:t>(activation)</a:t>
            </a:r>
            <a:endParaRPr lang="ja-JP" altLang="en-US" sz="1400" dirty="0">
              <a:latin typeface="Franklin Gothic Book" pitchFamily="34" charset="0"/>
              <a:ea typeface="HGｺﾞｼｯｸE" pitchFamily="49" charset="-128"/>
            </a:endParaRPr>
          </a:p>
        </p:txBody>
      </p:sp>
      <p:grpSp>
        <p:nvGrpSpPr>
          <p:cNvPr id="2" name="グループ化 70"/>
          <p:cNvGrpSpPr>
            <a:grpSpLocks/>
          </p:cNvGrpSpPr>
          <p:nvPr/>
        </p:nvGrpSpPr>
        <p:grpSpPr bwMode="auto">
          <a:xfrm>
            <a:off x="344488" y="5301208"/>
            <a:ext cx="2097565" cy="889748"/>
            <a:chOff x="1043607" y="1772816"/>
            <a:chExt cx="3024335" cy="1296144"/>
          </a:xfrm>
          <a:solidFill>
            <a:schemeClr val="bg1"/>
          </a:solidFill>
        </p:grpSpPr>
        <p:sp>
          <p:nvSpPr>
            <p:cNvPr id="246" name="平行四辺形 245"/>
            <p:cNvSpPr/>
            <p:nvPr/>
          </p:nvSpPr>
          <p:spPr>
            <a:xfrm>
              <a:off x="1043607" y="1772816"/>
              <a:ext cx="3024335" cy="1296144"/>
            </a:xfrm>
            <a:prstGeom prst="parallelogram">
              <a:avLst/>
            </a:prstGeom>
            <a:grp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47" name="フローチャート : 結合子 246"/>
            <p:cNvSpPr/>
            <p:nvPr/>
          </p:nvSpPr>
          <p:spPr>
            <a:xfrm>
              <a:off x="3039628" y="1844256"/>
              <a:ext cx="385870" cy="371493"/>
            </a:xfrm>
            <a:prstGeom prst="flowChartConnector">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48" name="フローチャート : 結合子 247"/>
            <p:cNvSpPr/>
            <p:nvPr/>
          </p:nvSpPr>
          <p:spPr>
            <a:xfrm>
              <a:off x="2176975" y="2513761"/>
              <a:ext cx="385871" cy="369453"/>
            </a:xfrm>
            <a:prstGeom prst="flowChartConnector">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249" name="テキスト ボックス 216"/>
          <p:cNvSpPr txBox="1">
            <a:spLocks noChangeArrowheads="1"/>
          </p:cNvSpPr>
          <p:nvPr/>
        </p:nvSpPr>
        <p:spPr bwMode="auto">
          <a:xfrm>
            <a:off x="344488" y="6237164"/>
            <a:ext cx="1584176" cy="307975"/>
          </a:xfrm>
          <a:prstGeom prst="rect">
            <a:avLst/>
          </a:prstGeom>
          <a:noFill/>
          <a:ln w="9525">
            <a:noFill/>
            <a:miter lim="800000"/>
            <a:headEnd/>
            <a:tailEnd/>
          </a:ln>
        </p:spPr>
        <p:txBody>
          <a:bodyPr wrap="square">
            <a:spAutoFit/>
          </a:bodyPr>
          <a:lstStyle/>
          <a:p>
            <a:r>
              <a:rPr lang="en-US" altLang="ja-JP" sz="1400" dirty="0" smtClean="0">
                <a:latin typeface="Franklin Gothic Book" pitchFamily="34" charset="0"/>
                <a:ea typeface="HGｺﾞｼｯｸE" pitchFamily="49" charset="-128"/>
              </a:rPr>
              <a:t>Localization</a:t>
            </a:r>
            <a:endParaRPr lang="en-US" altLang="ja-JP" sz="1400" dirty="0">
              <a:latin typeface="Franklin Gothic Book" pitchFamily="34" charset="0"/>
              <a:ea typeface="HGｺﾞｼｯｸE" pitchFamily="49" charset="-128"/>
            </a:endParaRPr>
          </a:p>
        </p:txBody>
      </p:sp>
      <p:grpSp>
        <p:nvGrpSpPr>
          <p:cNvPr id="3" name="グループ化 253"/>
          <p:cNvGrpSpPr>
            <a:grpSpLocks/>
          </p:cNvGrpSpPr>
          <p:nvPr/>
        </p:nvGrpSpPr>
        <p:grpSpPr bwMode="auto">
          <a:xfrm>
            <a:off x="441325" y="1555626"/>
            <a:ext cx="2095500" cy="890588"/>
            <a:chOff x="539552" y="1268760"/>
            <a:chExt cx="2376264" cy="1008112"/>
          </a:xfrm>
        </p:grpSpPr>
        <p:grpSp>
          <p:nvGrpSpPr>
            <p:cNvPr id="4" name="グループ化 94"/>
            <p:cNvGrpSpPr>
              <a:grpSpLocks/>
            </p:cNvGrpSpPr>
            <p:nvPr/>
          </p:nvGrpSpPr>
          <p:grpSpPr bwMode="auto">
            <a:xfrm>
              <a:off x="539552" y="1268760"/>
              <a:ext cx="2376264" cy="1008112"/>
              <a:chOff x="539552" y="1268760"/>
              <a:chExt cx="2376264" cy="1008112"/>
            </a:xfrm>
          </p:grpSpPr>
          <p:grpSp>
            <p:nvGrpSpPr>
              <p:cNvPr id="5" name="グループ化 70"/>
              <p:cNvGrpSpPr>
                <a:grpSpLocks/>
              </p:cNvGrpSpPr>
              <p:nvPr/>
            </p:nvGrpSpPr>
            <p:grpSpPr bwMode="auto">
              <a:xfrm>
                <a:off x="539552" y="1268760"/>
                <a:ext cx="2376264" cy="1008112"/>
                <a:chOff x="1043607" y="1772816"/>
                <a:chExt cx="3024335" cy="1296144"/>
              </a:xfrm>
            </p:grpSpPr>
            <p:sp>
              <p:nvSpPr>
                <p:cNvPr id="273" name="平行四辺形 272"/>
                <p:cNvSpPr/>
                <p:nvPr/>
              </p:nvSpPr>
              <p:spPr>
                <a:xfrm>
                  <a:off x="1043607" y="1772816"/>
                  <a:ext cx="3024335" cy="1296144"/>
                </a:xfrm>
                <a:prstGeom prst="parallelogram">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274" name="曲線コネクタ 273"/>
                <p:cNvCxnSpPr/>
                <p:nvPr/>
              </p:nvCxnSpPr>
              <p:spPr>
                <a:xfrm flipV="1">
                  <a:off x="1403320" y="1987685"/>
                  <a:ext cx="2231593" cy="938029"/>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5" name="フローチャート : 結合子 274"/>
                <p:cNvSpPr/>
                <p:nvPr/>
              </p:nvSpPr>
              <p:spPr>
                <a:xfrm>
                  <a:off x="3133148" y="1959960"/>
                  <a:ext cx="128305" cy="152487"/>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76" name="フローチャート : 結合子 275"/>
                <p:cNvSpPr/>
                <p:nvPr/>
              </p:nvSpPr>
              <p:spPr>
                <a:xfrm>
                  <a:off x="2629092" y="2195623"/>
                  <a:ext cx="126015" cy="152487"/>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77" name="フローチャート : 結合子 276"/>
                <p:cNvSpPr/>
                <p:nvPr/>
              </p:nvSpPr>
              <p:spPr>
                <a:xfrm>
                  <a:off x="2267088" y="2625360"/>
                  <a:ext cx="130597" cy="154797"/>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78" name="フローチャート : 結合子 277"/>
                <p:cNvSpPr/>
                <p:nvPr/>
              </p:nvSpPr>
              <p:spPr>
                <a:xfrm>
                  <a:off x="1692007" y="2840228"/>
                  <a:ext cx="130596" cy="157108"/>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cxnSp>
            <p:nvCxnSpPr>
              <p:cNvPr id="268" name="曲線コネクタ 267"/>
              <p:cNvCxnSpPr/>
              <p:nvPr/>
            </p:nvCxnSpPr>
            <p:spPr>
              <a:xfrm>
                <a:off x="899592" y="1556278"/>
                <a:ext cx="1652584" cy="535503"/>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9" name="フローチャート : 結合子 268"/>
              <p:cNvSpPr/>
              <p:nvPr/>
            </p:nvSpPr>
            <p:spPr>
              <a:xfrm>
                <a:off x="1013005" y="1507760"/>
                <a:ext cx="102611" cy="120398"/>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70" name="フローチャート : 結合子 269"/>
              <p:cNvSpPr/>
              <p:nvPr/>
            </p:nvSpPr>
            <p:spPr>
              <a:xfrm>
                <a:off x="1331640" y="1556278"/>
                <a:ext cx="100811" cy="122195"/>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71" name="フローチャート : 結合子 270"/>
              <p:cNvSpPr/>
              <p:nvPr/>
            </p:nvSpPr>
            <p:spPr>
              <a:xfrm>
                <a:off x="1936507" y="1940834"/>
                <a:ext cx="100811" cy="118601"/>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72" name="フローチャート : 結合子 271"/>
              <p:cNvSpPr/>
              <p:nvPr/>
            </p:nvSpPr>
            <p:spPr>
              <a:xfrm>
                <a:off x="2339752" y="2012714"/>
                <a:ext cx="102612" cy="118601"/>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252" name="フローチャート : 結合子 251"/>
            <p:cNvSpPr/>
            <p:nvPr/>
          </p:nvSpPr>
          <p:spPr>
            <a:xfrm>
              <a:off x="1166022" y="1507760"/>
              <a:ext cx="102612" cy="120398"/>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53" name="フローチャート : 結合子 252"/>
            <p:cNvSpPr/>
            <p:nvPr/>
          </p:nvSpPr>
          <p:spPr>
            <a:xfrm>
              <a:off x="1518861" y="1628158"/>
              <a:ext cx="99012" cy="120399"/>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54" name="フローチャート : 結合子 253"/>
            <p:cNvSpPr/>
            <p:nvPr/>
          </p:nvSpPr>
          <p:spPr>
            <a:xfrm>
              <a:off x="1230829" y="2059436"/>
              <a:ext cx="100811" cy="122195"/>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55" name="フローチャート : 結合子 254"/>
            <p:cNvSpPr/>
            <p:nvPr/>
          </p:nvSpPr>
          <p:spPr>
            <a:xfrm>
              <a:off x="1374845" y="1989354"/>
              <a:ext cx="100811" cy="120398"/>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56" name="フローチャート : 結合子 255"/>
            <p:cNvSpPr/>
            <p:nvPr/>
          </p:nvSpPr>
          <p:spPr>
            <a:xfrm>
              <a:off x="1617872" y="1797075"/>
              <a:ext cx="104412" cy="120399"/>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57" name="フローチャート : 結合子 256"/>
            <p:cNvSpPr/>
            <p:nvPr/>
          </p:nvSpPr>
          <p:spPr>
            <a:xfrm>
              <a:off x="868989" y="2131315"/>
              <a:ext cx="102611" cy="120399"/>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58" name="フローチャート : 結合子 257"/>
            <p:cNvSpPr/>
            <p:nvPr/>
          </p:nvSpPr>
          <p:spPr>
            <a:xfrm>
              <a:off x="1805093" y="1867158"/>
              <a:ext cx="102611" cy="122195"/>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59" name="フローチャート : 結合子 258"/>
            <p:cNvSpPr/>
            <p:nvPr/>
          </p:nvSpPr>
          <p:spPr>
            <a:xfrm>
              <a:off x="1949109" y="1486196"/>
              <a:ext cx="102611" cy="118601"/>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60" name="フローチャート : 結合子 259"/>
            <p:cNvSpPr/>
            <p:nvPr/>
          </p:nvSpPr>
          <p:spPr>
            <a:xfrm>
              <a:off x="2051720" y="2012714"/>
              <a:ext cx="102612" cy="118601"/>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61" name="フローチャート : 結合子 260"/>
            <p:cNvSpPr/>
            <p:nvPr/>
          </p:nvSpPr>
          <p:spPr>
            <a:xfrm>
              <a:off x="2193936" y="2012714"/>
              <a:ext cx="102611" cy="118601"/>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62" name="フローチャート : 結合子 261"/>
            <p:cNvSpPr/>
            <p:nvPr/>
          </p:nvSpPr>
          <p:spPr>
            <a:xfrm>
              <a:off x="2309149" y="1414317"/>
              <a:ext cx="102611" cy="118601"/>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63" name="フローチャート : 結合子 262"/>
            <p:cNvSpPr/>
            <p:nvPr/>
          </p:nvSpPr>
          <p:spPr>
            <a:xfrm>
              <a:off x="2453165" y="1414317"/>
              <a:ext cx="102611" cy="118601"/>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64" name="フローチャート : 結合子 263"/>
            <p:cNvSpPr/>
            <p:nvPr/>
          </p:nvSpPr>
          <p:spPr>
            <a:xfrm>
              <a:off x="2051720" y="1435881"/>
              <a:ext cx="102612" cy="120398"/>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65" name="フローチャート : 結合子 264"/>
            <p:cNvSpPr/>
            <p:nvPr/>
          </p:nvSpPr>
          <p:spPr>
            <a:xfrm>
              <a:off x="2483768" y="2059436"/>
              <a:ext cx="102612" cy="122195"/>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66" name="フローチャート : 結合子 265"/>
            <p:cNvSpPr/>
            <p:nvPr/>
          </p:nvSpPr>
          <p:spPr>
            <a:xfrm>
              <a:off x="868989" y="1507760"/>
              <a:ext cx="102611" cy="120398"/>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grpSp>
        <p:nvGrpSpPr>
          <p:cNvPr id="6" name="グループ化 253"/>
          <p:cNvGrpSpPr>
            <a:grpSpLocks/>
          </p:cNvGrpSpPr>
          <p:nvPr/>
        </p:nvGrpSpPr>
        <p:grpSpPr bwMode="auto">
          <a:xfrm>
            <a:off x="415925" y="3428876"/>
            <a:ext cx="2098675" cy="889000"/>
            <a:chOff x="539552" y="1268760"/>
            <a:chExt cx="2376264" cy="1008112"/>
          </a:xfrm>
        </p:grpSpPr>
        <p:grpSp>
          <p:nvGrpSpPr>
            <p:cNvPr id="7" name="グループ化 94"/>
            <p:cNvGrpSpPr>
              <a:grpSpLocks/>
            </p:cNvGrpSpPr>
            <p:nvPr/>
          </p:nvGrpSpPr>
          <p:grpSpPr bwMode="auto">
            <a:xfrm>
              <a:off x="539552" y="1268760"/>
              <a:ext cx="2376264" cy="1008112"/>
              <a:chOff x="539552" y="1268760"/>
              <a:chExt cx="2376264" cy="1008112"/>
            </a:xfrm>
          </p:grpSpPr>
          <p:grpSp>
            <p:nvGrpSpPr>
              <p:cNvPr id="8" name="グループ化 72"/>
              <p:cNvGrpSpPr>
                <a:grpSpLocks/>
              </p:cNvGrpSpPr>
              <p:nvPr/>
            </p:nvGrpSpPr>
            <p:grpSpPr bwMode="auto">
              <a:xfrm>
                <a:off x="539552" y="1268760"/>
                <a:ext cx="2376264" cy="1008112"/>
                <a:chOff x="1043607" y="1772816"/>
                <a:chExt cx="3024335" cy="1296144"/>
              </a:xfrm>
            </p:grpSpPr>
            <p:sp>
              <p:nvSpPr>
                <p:cNvPr id="302" name="平行四辺形 301"/>
                <p:cNvSpPr/>
                <p:nvPr/>
              </p:nvSpPr>
              <p:spPr>
                <a:xfrm>
                  <a:off x="1043607" y="1772816"/>
                  <a:ext cx="3024335" cy="1296144"/>
                </a:xfrm>
                <a:prstGeom prst="parallelogram">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303" name="曲線コネクタ 302"/>
                <p:cNvCxnSpPr/>
                <p:nvPr/>
              </p:nvCxnSpPr>
              <p:spPr>
                <a:xfrm flipV="1">
                  <a:off x="1402776" y="1988069"/>
                  <a:ext cx="2232792" cy="937389"/>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4" name="フローチャート : 結合子 303"/>
                <p:cNvSpPr/>
                <p:nvPr/>
              </p:nvSpPr>
              <p:spPr>
                <a:xfrm>
                  <a:off x="3132275" y="1957979"/>
                  <a:ext cx="130398" cy="155075"/>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05" name="フローチャート : 結合子 304"/>
                <p:cNvSpPr/>
                <p:nvPr/>
              </p:nvSpPr>
              <p:spPr>
                <a:xfrm>
                  <a:off x="2626693" y="2196378"/>
                  <a:ext cx="130399" cy="150445"/>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06" name="フローチャート : 結合子 305"/>
                <p:cNvSpPr/>
                <p:nvPr/>
              </p:nvSpPr>
              <p:spPr>
                <a:xfrm>
                  <a:off x="2267525" y="2626883"/>
                  <a:ext cx="130398" cy="15276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07" name="フローチャート : 結合子 306"/>
                <p:cNvSpPr/>
                <p:nvPr/>
              </p:nvSpPr>
              <p:spPr>
                <a:xfrm>
                  <a:off x="1691026" y="2842135"/>
                  <a:ext cx="130398" cy="157389"/>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cxnSp>
            <p:nvCxnSpPr>
              <p:cNvPr id="297" name="曲線コネクタ 296"/>
              <p:cNvCxnSpPr/>
              <p:nvPr/>
            </p:nvCxnSpPr>
            <p:spPr>
              <a:xfrm>
                <a:off x="900845" y="1554992"/>
                <a:ext cx="1650083" cy="536460"/>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8" name="フローチャート : 結合子 297"/>
              <p:cNvSpPr/>
              <p:nvPr/>
            </p:nvSpPr>
            <p:spPr>
              <a:xfrm>
                <a:off x="1014086" y="1508187"/>
                <a:ext cx="100659" cy="12061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99" name="フローチャート : 結合子 298"/>
              <p:cNvSpPr/>
              <p:nvPr/>
            </p:nvSpPr>
            <p:spPr>
              <a:xfrm>
                <a:off x="1332240" y="1554992"/>
                <a:ext cx="100659" cy="122414"/>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00" name="フローチャート : 結合子 299"/>
              <p:cNvSpPr/>
              <p:nvPr/>
            </p:nvSpPr>
            <p:spPr>
              <a:xfrm>
                <a:off x="1936192" y="1940235"/>
                <a:ext cx="102456" cy="11881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01" name="フローチャート : 結合子 300"/>
              <p:cNvSpPr/>
              <p:nvPr/>
            </p:nvSpPr>
            <p:spPr>
              <a:xfrm>
                <a:off x="2340624" y="2012243"/>
                <a:ext cx="100659" cy="12061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281" name="フローチャート : 結合子 280"/>
            <p:cNvSpPr/>
            <p:nvPr/>
          </p:nvSpPr>
          <p:spPr>
            <a:xfrm>
              <a:off x="1165074" y="1508187"/>
              <a:ext cx="102457" cy="12061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82" name="フローチャート : 結合子 281"/>
            <p:cNvSpPr/>
            <p:nvPr/>
          </p:nvSpPr>
          <p:spPr>
            <a:xfrm>
              <a:off x="1517379" y="1628800"/>
              <a:ext cx="102457" cy="11881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83" name="フローチャート : 結合子 282"/>
            <p:cNvSpPr/>
            <p:nvPr/>
          </p:nvSpPr>
          <p:spPr>
            <a:xfrm>
              <a:off x="1229783" y="2059048"/>
              <a:ext cx="102457" cy="122414"/>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84" name="フローチャート : 結合子 283"/>
            <p:cNvSpPr/>
            <p:nvPr/>
          </p:nvSpPr>
          <p:spPr>
            <a:xfrm>
              <a:off x="1375379" y="1990641"/>
              <a:ext cx="102456" cy="118813"/>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85" name="フローチャート : 結合子 284"/>
            <p:cNvSpPr/>
            <p:nvPr/>
          </p:nvSpPr>
          <p:spPr>
            <a:xfrm>
              <a:off x="1619836" y="1798019"/>
              <a:ext cx="102456" cy="11881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86" name="フローチャート : 結合子 285"/>
            <p:cNvSpPr/>
            <p:nvPr/>
          </p:nvSpPr>
          <p:spPr>
            <a:xfrm>
              <a:off x="868491" y="2132856"/>
              <a:ext cx="102456" cy="11881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87" name="フローチャート : 結合子 286"/>
            <p:cNvSpPr/>
            <p:nvPr/>
          </p:nvSpPr>
          <p:spPr>
            <a:xfrm>
              <a:off x="1806774" y="1868227"/>
              <a:ext cx="102456" cy="122414"/>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88" name="フローチャート : 結合子 287"/>
            <p:cNvSpPr/>
            <p:nvPr/>
          </p:nvSpPr>
          <p:spPr>
            <a:xfrm>
              <a:off x="1950572" y="1486585"/>
              <a:ext cx="102456" cy="11881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89" name="フローチャート : 結合子 288"/>
            <p:cNvSpPr/>
            <p:nvPr/>
          </p:nvSpPr>
          <p:spPr>
            <a:xfrm>
              <a:off x="2053027" y="2012243"/>
              <a:ext cx="100659" cy="12061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90" name="フローチャート : 結合子 289"/>
            <p:cNvSpPr/>
            <p:nvPr/>
          </p:nvSpPr>
          <p:spPr>
            <a:xfrm>
              <a:off x="2195028" y="2012243"/>
              <a:ext cx="102456" cy="12061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91" name="フローチャート : 結合子 290"/>
            <p:cNvSpPr/>
            <p:nvPr/>
          </p:nvSpPr>
          <p:spPr>
            <a:xfrm>
              <a:off x="2310067" y="1412776"/>
              <a:ext cx="102456" cy="120614"/>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92" name="フローチャート : 結合子 291"/>
            <p:cNvSpPr/>
            <p:nvPr/>
          </p:nvSpPr>
          <p:spPr>
            <a:xfrm>
              <a:off x="2453865" y="1412776"/>
              <a:ext cx="100659" cy="120614"/>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93" name="フローチャート : 結合子 292"/>
            <p:cNvSpPr/>
            <p:nvPr/>
          </p:nvSpPr>
          <p:spPr>
            <a:xfrm>
              <a:off x="2053027" y="1436179"/>
              <a:ext cx="100659" cy="11881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94" name="フローチャート : 結合子 293"/>
            <p:cNvSpPr/>
            <p:nvPr/>
          </p:nvSpPr>
          <p:spPr>
            <a:xfrm>
              <a:off x="2484422" y="2059048"/>
              <a:ext cx="102457" cy="122414"/>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95" name="フローチャート : 結合子 294"/>
            <p:cNvSpPr/>
            <p:nvPr/>
          </p:nvSpPr>
          <p:spPr>
            <a:xfrm>
              <a:off x="868491" y="1508187"/>
              <a:ext cx="102456" cy="12061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grpSp>
        <p:nvGrpSpPr>
          <p:cNvPr id="9" name="グループ化 275"/>
          <p:cNvGrpSpPr>
            <a:grpSpLocks/>
          </p:cNvGrpSpPr>
          <p:nvPr/>
        </p:nvGrpSpPr>
        <p:grpSpPr bwMode="auto">
          <a:xfrm>
            <a:off x="6738940" y="2781175"/>
            <a:ext cx="2451922" cy="2035141"/>
            <a:chOff x="6609184" y="4105563"/>
            <a:chExt cx="2777104" cy="2305879"/>
          </a:xfrm>
        </p:grpSpPr>
        <p:sp>
          <p:nvSpPr>
            <p:cNvPr id="309" name="下矢印 308"/>
            <p:cNvSpPr/>
            <p:nvPr/>
          </p:nvSpPr>
          <p:spPr bwMode="auto">
            <a:xfrm>
              <a:off x="7544165" y="4105563"/>
              <a:ext cx="503451" cy="546801"/>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nvGrpSpPr>
            <p:cNvPr id="10" name="グループ化 176"/>
            <p:cNvGrpSpPr/>
            <p:nvPr/>
          </p:nvGrpSpPr>
          <p:grpSpPr>
            <a:xfrm>
              <a:off x="6609184" y="4725172"/>
              <a:ext cx="2376013" cy="1008434"/>
              <a:chOff x="5435903" y="4725172"/>
              <a:chExt cx="2376013" cy="1008434"/>
            </a:xfrm>
            <a:solidFill>
              <a:srgbClr val="FFC000"/>
            </a:solidFill>
          </p:grpSpPr>
          <p:grpSp>
            <p:nvGrpSpPr>
              <p:cNvPr id="11" name="グループ化 94"/>
              <p:cNvGrpSpPr/>
              <p:nvPr/>
            </p:nvGrpSpPr>
            <p:grpSpPr bwMode="auto">
              <a:xfrm>
                <a:off x="5435903" y="4725172"/>
                <a:ext cx="2376013" cy="1008434"/>
                <a:chOff x="539552" y="1268760"/>
                <a:chExt cx="2376264" cy="1008112"/>
              </a:xfrm>
              <a:grpFill/>
            </p:grpSpPr>
            <p:grpSp>
              <p:nvGrpSpPr>
                <p:cNvPr id="12" name="グループ化 70"/>
                <p:cNvGrpSpPr/>
                <p:nvPr/>
              </p:nvGrpSpPr>
              <p:grpSpPr>
                <a:xfrm>
                  <a:off x="539552" y="1268760"/>
                  <a:ext cx="2376264" cy="1008112"/>
                  <a:chOff x="1043607" y="1772816"/>
                  <a:chExt cx="3024335" cy="1296144"/>
                </a:xfrm>
                <a:grpFill/>
              </p:grpSpPr>
              <p:sp>
                <p:nvSpPr>
                  <p:cNvPr id="333" name="平行四辺形 332"/>
                  <p:cNvSpPr/>
                  <p:nvPr/>
                </p:nvSpPr>
                <p:spPr>
                  <a:xfrm>
                    <a:off x="1043607" y="1772816"/>
                    <a:ext cx="3024335" cy="1296144"/>
                  </a:xfrm>
                  <a:prstGeom prst="parallelogram">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34" name="フローチャート : 結合子 333"/>
                  <p:cNvSpPr/>
                  <p:nvPr/>
                </p:nvSpPr>
                <p:spPr>
                  <a:xfrm>
                    <a:off x="3131842" y="1957979"/>
                    <a:ext cx="129490" cy="154302"/>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35" name="フローチャート : 結合子 334"/>
                  <p:cNvSpPr/>
                  <p:nvPr/>
                </p:nvSpPr>
                <p:spPr>
                  <a:xfrm>
                    <a:off x="2627786" y="2194578"/>
                    <a:ext cx="129490" cy="154302"/>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36" name="フローチャート : 結合子 335"/>
                  <p:cNvSpPr/>
                  <p:nvPr/>
                </p:nvSpPr>
                <p:spPr>
                  <a:xfrm>
                    <a:off x="2267745" y="2626625"/>
                    <a:ext cx="129490" cy="154302"/>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37" name="フローチャート : 結合子 336"/>
                  <p:cNvSpPr/>
                  <p:nvPr/>
                </p:nvSpPr>
                <p:spPr>
                  <a:xfrm>
                    <a:off x="1691681" y="2842650"/>
                    <a:ext cx="129490" cy="154302"/>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329" name="フローチャート : 結合子 328"/>
                <p:cNvSpPr/>
                <p:nvPr/>
              </p:nvSpPr>
              <p:spPr>
                <a:xfrm>
                  <a:off x="1013874" y="1508787"/>
                  <a:ext cx="101742" cy="120013"/>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30" name="フローチャート : 結合子 329"/>
                <p:cNvSpPr/>
                <p:nvPr/>
              </p:nvSpPr>
              <p:spPr>
                <a:xfrm>
                  <a:off x="1331640" y="1556792"/>
                  <a:ext cx="101742" cy="120013"/>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31" name="フローチャート : 結合子 330"/>
                <p:cNvSpPr/>
                <p:nvPr/>
              </p:nvSpPr>
              <p:spPr>
                <a:xfrm>
                  <a:off x="1936664" y="1940835"/>
                  <a:ext cx="101742" cy="120013"/>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32" name="フローチャート : 結合子 331"/>
                <p:cNvSpPr/>
                <p:nvPr/>
              </p:nvSpPr>
              <p:spPr>
                <a:xfrm>
                  <a:off x="2339752" y="2012843"/>
                  <a:ext cx="101742" cy="120013"/>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313" name="フローチャート : 結合子 312"/>
              <p:cNvSpPr/>
              <p:nvPr/>
            </p:nvSpPr>
            <p:spPr bwMode="auto">
              <a:xfrm>
                <a:off x="6062559" y="4965276"/>
                <a:ext cx="101731" cy="120051"/>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4" name="フローチャート : 結合子 313"/>
              <p:cNvSpPr/>
              <p:nvPr/>
            </p:nvSpPr>
            <p:spPr bwMode="auto">
              <a:xfrm>
                <a:off x="6414178" y="5085327"/>
                <a:ext cx="101731" cy="120051"/>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5" name="フローチャート : 結合子 314"/>
              <p:cNvSpPr/>
              <p:nvPr/>
            </p:nvSpPr>
            <p:spPr bwMode="auto">
              <a:xfrm>
                <a:off x="6126176" y="5517513"/>
                <a:ext cx="101731" cy="120051"/>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6" name="フローチャート : 結合子 315"/>
              <p:cNvSpPr/>
              <p:nvPr/>
            </p:nvSpPr>
            <p:spPr bwMode="auto">
              <a:xfrm>
                <a:off x="6270177" y="5445482"/>
                <a:ext cx="101731" cy="120051"/>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7" name="フローチャート : 結合子 316"/>
              <p:cNvSpPr/>
              <p:nvPr/>
            </p:nvSpPr>
            <p:spPr bwMode="auto">
              <a:xfrm>
                <a:off x="6515909" y="5253400"/>
                <a:ext cx="101731" cy="120051"/>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8" name="フローチャート : 結合子 317"/>
              <p:cNvSpPr/>
              <p:nvPr/>
            </p:nvSpPr>
            <p:spPr bwMode="auto">
              <a:xfrm>
                <a:off x="5766174" y="5589544"/>
                <a:ext cx="101731" cy="120051"/>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9" name="フローチャート : 結合子 318"/>
              <p:cNvSpPr/>
              <p:nvPr/>
            </p:nvSpPr>
            <p:spPr bwMode="auto">
              <a:xfrm>
                <a:off x="6702179" y="5325431"/>
                <a:ext cx="101731" cy="120051"/>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0" name="フローチャート : 結合子 319"/>
              <p:cNvSpPr/>
              <p:nvPr/>
            </p:nvSpPr>
            <p:spPr bwMode="auto">
              <a:xfrm>
                <a:off x="6846180" y="4941265"/>
                <a:ext cx="101731" cy="120051"/>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1" name="フローチャート : 結合子 320"/>
              <p:cNvSpPr/>
              <p:nvPr/>
            </p:nvSpPr>
            <p:spPr bwMode="auto">
              <a:xfrm>
                <a:off x="6947911" y="5469493"/>
                <a:ext cx="101731" cy="120051"/>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2" name="フローチャート : 結合子 321"/>
              <p:cNvSpPr/>
              <p:nvPr/>
            </p:nvSpPr>
            <p:spPr bwMode="auto">
              <a:xfrm>
                <a:off x="7091912" y="5469493"/>
                <a:ext cx="101731" cy="120051"/>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3" name="フローチャート : 結合子 322"/>
              <p:cNvSpPr/>
              <p:nvPr/>
            </p:nvSpPr>
            <p:spPr bwMode="auto">
              <a:xfrm>
                <a:off x="7206182" y="4869234"/>
                <a:ext cx="101731" cy="120051"/>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4" name="フローチャート : 結合子 323"/>
              <p:cNvSpPr/>
              <p:nvPr/>
            </p:nvSpPr>
            <p:spPr bwMode="auto">
              <a:xfrm>
                <a:off x="7350183" y="4869234"/>
                <a:ext cx="101731" cy="120051"/>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5" name="フローチャート : 結合子 324"/>
              <p:cNvSpPr/>
              <p:nvPr/>
            </p:nvSpPr>
            <p:spPr bwMode="auto">
              <a:xfrm>
                <a:off x="6947911" y="4893245"/>
                <a:ext cx="101731" cy="120051"/>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6" name="フローチャート : 結合子 325"/>
              <p:cNvSpPr/>
              <p:nvPr/>
            </p:nvSpPr>
            <p:spPr bwMode="auto">
              <a:xfrm>
                <a:off x="7379914" y="5517513"/>
                <a:ext cx="101731" cy="120051"/>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7" name="フローチャート : 結合子 326"/>
              <p:cNvSpPr/>
              <p:nvPr/>
            </p:nvSpPr>
            <p:spPr bwMode="auto">
              <a:xfrm>
                <a:off x="5766174" y="4965276"/>
                <a:ext cx="101731" cy="120051"/>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311" name="テキスト ボックス 87"/>
            <p:cNvSpPr txBox="1">
              <a:spLocks noChangeArrowheads="1"/>
            </p:cNvSpPr>
            <p:nvPr/>
          </p:nvSpPr>
          <p:spPr bwMode="auto">
            <a:xfrm>
              <a:off x="6814456" y="5818617"/>
              <a:ext cx="2571832" cy="592825"/>
            </a:xfrm>
            <a:prstGeom prst="rect">
              <a:avLst/>
            </a:prstGeom>
            <a:noFill/>
            <a:ln w="9525">
              <a:noFill/>
              <a:miter lim="800000"/>
              <a:headEnd/>
              <a:tailEnd/>
            </a:ln>
          </p:spPr>
          <p:txBody>
            <a:bodyPr wrap="none">
              <a:spAutoFit/>
            </a:bodyPr>
            <a:lstStyle/>
            <a:p>
              <a:r>
                <a:rPr lang="en-US" altLang="ja-JP" sz="1400" b="1" dirty="0" smtClean="0">
                  <a:solidFill>
                    <a:srgbClr val="FF0000"/>
                  </a:solidFill>
                  <a:latin typeface="Franklin Gothic Book" pitchFamily="34" charset="0"/>
                  <a:ea typeface="HGｺﾞｼｯｸE" pitchFamily="49" charset="-128"/>
                </a:rPr>
                <a:t>High spatial resolved image</a:t>
              </a:r>
            </a:p>
            <a:p>
              <a:r>
                <a:rPr lang="en-US" altLang="ja-JP" sz="1400" b="1" dirty="0" smtClean="0">
                  <a:solidFill>
                    <a:srgbClr val="FF0000"/>
                  </a:solidFill>
                  <a:latin typeface="Franklin Gothic Book" pitchFamily="34" charset="0"/>
                  <a:ea typeface="HGｺﾞｼｯｸE" pitchFamily="49" charset="-128"/>
                </a:rPr>
                <a:t>(several nm</a:t>
              </a:r>
              <a:r>
                <a:rPr lang="ja-JP" altLang="en-US" sz="1400" b="1" dirty="0" smtClean="0">
                  <a:solidFill>
                    <a:srgbClr val="FF0000"/>
                  </a:solidFill>
                  <a:latin typeface="Franklin Gothic Book" pitchFamily="34" charset="0"/>
                  <a:ea typeface="HGｺﾞｼｯｸE" pitchFamily="49" charset="-128"/>
                </a:rPr>
                <a:t>～</a:t>
              </a:r>
              <a:r>
                <a:rPr lang="en-US" altLang="ja-JP" sz="1400" b="1" dirty="0" smtClean="0">
                  <a:solidFill>
                    <a:srgbClr val="FF0000"/>
                  </a:solidFill>
                  <a:latin typeface="Franklin Gothic Book" pitchFamily="34" charset="0"/>
                  <a:ea typeface="HGｺﾞｼｯｸE" pitchFamily="49" charset="-128"/>
                </a:rPr>
                <a:t>ten-odd nm)</a:t>
              </a:r>
              <a:endParaRPr lang="ja-JP" altLang="en-US" sz="1400" b="1" dirty="0">
                <a:solidFill>
                  <a:srgbClr val="FF0000"/>
                </a:solidFill>
                <a:latin typeface="Franklin Gothic Book" pitchFamily="34" charset="0"/>
                <a:ea typeface="HGｺﾞｼｯｸE" pitchFamily="49" charset="-128"/>
              </a:endParaRPr>
            </a:p>
          </p:txBody>
        </p:sp>
      </p:grpSp>
      <p:sp>
        <p:nvSpPr>
          <p:cNvPr id="338" name="テキスト ボックス 114"/>
          <p:cNvSpPr txBox="1">
            <a:spLocks noChangeArrowheads="1"/>
          </p:cNvSpPr>
          <p:nvPr/>
        </p:nvSpPr>
        <p:spPr bwMode="auto">
          <a:xfrm>
            <a:off x="273050" y="4581401"/>
            <a:ext cx="1743075" cy="522288"/>
          </a:xfrm>
          <a:prstGeom prst="rect">
            <a:avLst/>
          </a:prstGeom>
          <a:noFill/>
          <a:ln w="9525">
            <a:noFill/>
            <a:miter lim="800000"/>
            <a:headEnd/>
            <a:tailEnd/>
          </a:ln>
        </p:spPr>
        <p:txBody>
          <a:bodyPr>
            <a:spAutoFit/>
          </a:bodyPr>
          <a:lstStyle/>
          <a:p>
            <a:r>
              <a:rPr lang="en-US" altLang="ja-JP" sz="1400" i="1" dirty="0" err="1">
                <a:latin typeface="Franklin Gothic Book" pitchFamily="34" charset="0"/>
                <a:ea typeface="HGｺﾞｼｯｸE" pitchFamily="49" charset="-128"/>
              </a:rPr>
              <a:t>hv</a:t>
            </a:r>
            <a:r>
              <a:rPr lang="en-US" altLang="ja-JP" sz="1400" dirty="0">
                <a:latin typeface="Franklin Gothic Book" pitchFamily="34" charset="0"/>
                <a:ea typeface="HGｺﾞｼｯｸE" pitchFamily="49" charset="-128"/>
              </a:rPr>
              <a:t> </a:t>
            </a:r>
          </a:p>
          <a:p>
            <a:r>
              <a:rPr lang="en-US" altLang="ja-JP" sz="1400" dirty="0">
                <a:latin typeface="Franklin Gothic Book" pitchFamily="34" charset="0"/>
                <a:ea typeface="HGｺﾞｼｯｸE" pitchFamily="49" charset="-128"/>
              </a:rPr>
              <a:t>(excitation)</a:t>
            </a:r>
            <a:endParaRPr lang="ja-JP" altLang="en-US" sz="1400" dirty="0">
              <a:latin typeface="Franklin Gothic Book" pitchFamily="34" charset="0"/>
              <a:ea typeface="HGｺﾞｼｯｸE" pitchFamily="49" charset="-128"/>
            </a:endParaRPr>
          </a:p>
        </p:txBody>
      </p:sp>
      <p:grpSp>
        <p:nvGrpSpPr>
          <p:cNvPr id="13" name="グループ化 117"/>
          <p:cNvGrpSpPr>
            <a:grpSpLocks noChangeAspect="1"/>
          </p:cNvGrpSpPr>
          <p:nvPr/>
        </p:nvGrpSpPr>
        <p:grpSpPr bwMode="auto">
          <a:xfrm>
            <a:off x="1076325" y="5741864"/>
            <a:ext cx="400050" cy="357187"/>
            <a:chOff x="5623992" y="3861048"/>
            <a:chExt cx="648072" cy="576064"/>
          </a:xfrm>
        </p:grpSpPr>
        <p:cxnSp>
          <p:nvCxnSpPr>
            <p:cNvPr id="340" name="直線コネクタ 339"/>
            <p:cNvCxnSpPr/>
            <p:nvPr/>
          </p:nvCxnSpPr>
          <p:spPr>
            <a:xfrm>
              <a:off x="5948028" y="3861048"/>
              <a:ext cx="0" cy="5760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1" name="直線コネクタ 340"/>
            <p:cNvCxnSpPr/>
            <p:nvPr/>
          </p:nvCxnSpPr>
          <p:spPr>
            <a:xfrm flipH="1">
              <a:off x="5623992" y="4150360"/>
              <a:ext cx="6480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 name="グループ化 123"/>
          <p:cNvGrpSpPr>
            <a:grpSpLocks/>
          </p:cNvGrpSpPr>
          <p:nvPr/>
        </p:nvGrpSpPr>
        <p:grpSpPr bwMode="auto">
          <a:xfrm>
            <a:off x="2576513" y="2060451"/>
            <a:ext cx="1401762" cy="3600450"/>
            <a:chOff x="3693488" y="1772816"/>
            <a:chExt cx="985487" cy="4584891"/>
          </a:xfrm>
        </p:grpSpPr>
        <p:cxnSp>
          <p:nvCxnSpPr>
            <p:cNvPr id="343" name="直線矢印コネクタ 342"/>
            <p:cNvCxnSpPr/>
            <p:nvPr/>
          </p:nvCxnSpPr>
          <p:spPr>
            <a:xfrm flipH="1" flipV="1">
              <a:off x="3693488" y="1772816"/>
              <a:ext cx="985487" cy="34367"/>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4" name="直線コネクタ 343"/>
            <p:cNvCxnSpPr/>
            <p:nvPr/>
          </p:nvCxnSpPr>
          <p:spPr>
            <a:xfrm flipH="1">
              <a:off x="4655538" y="1772816"/>
              <a:ext cx="23437" cy="458489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直線コネクタ 344"/>
            <p:cNvCxnSpPr/>
            <p:nvPr/>
          </p:nvCxnSpPr>
          <p:spPr>
            <a:xfrm flipH="1">
              <a:off x="3795050" y="6357707"/>
              <a:ext cx="88392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6" name="テキスト ボックス 127"/>
          <p:cNvSpPr txBox="1">
            <a:spLocks noChangeArrowheads="1"/>
          </p:cNvSpPr>
          <p:nvPr/>
        </p:nvSpPr>
        <p:spPr bwMode="auto">
          <a:xfrm>
            <a:off x="2576513" y="1628651"/>
            <a:ext cx="2003425" cy="307975"/>
          </a:xfrm>
          <a:prstGeom prst="rect">
            <a:avLst/>
          </a:prstGeom>
          <a:noFill/>
          <a:ln w="9525">
            <a:noFill/>
            <a:miter lim="800000"/>
            <a:headEnd/>
            <a:tailEnd/>
          </a:ln>
        </p:spPr>
        <p:txBody>
          <a:bodyPr>
            <a:spAutoFit/>
          </a:bodyPr>
          <a:lstStyle/>
          <a:p>
            <a:r>
              <a:rPr lang="en-US" altLang="ja-JP" sz="1400" b="1" dirty="0" smtClean="0">
                <a:solidFill>
                  <a:srgbClr val="FF0000"/>
                </a:solidFill>
                <a:latin typeface="Franklin Gothic Book" pitchFamily="34" charset="0"/>
                <a:ea typeface="HGｺﾞｼｯｸE" pitchFamily="49" charset="-128"/>
              </a:rPr>
              <a:t>OFF</a:t>
            </a:r>
            <a:r>
              <a:rPr lang="ja-JP" altLang="en-US" sz="1400" dirty="0" smtClean="0">
                <a:solidFill>
                  <a:srgbClr val="FF0000"/>
                </a:solidFill>
                <a:latin typeface="Franklin Gothic Book" pitchFamily="34" charset="0"/>
                <a:ea typeface="HGｺﾞｼｯｸE" pitchFamily="49" charset="-128"/>
              </a:rPr>
              <a:t> </a:t>
            </a:r>
            <a:r>
              <a:rPr lang="en-US" altLang="ja-JP" sz="1400" dirty="0" smtClean="0">
                <a:solidFill>
                  <a:srgbClr val="FF0000"/>
                </a:solidFill>
                <a:latin typeface="Franklin Gothic Book" pitchFamily="34" charset="0"/>
                <a:ea typeface="HGｺﾞｼｯｸE" pitchFamily="49" charset="-128"/>
              </a:rPr>
              <a:t>state</a:t>
            </a:r>
            <a:endParaRPr lang="ja-JP" altLang="en-US" sz="1400" dirty="0">
              <a:latin typeface="Franklin Gothic Book" pitchFamily="34" charset="0"/>
              <a:ea typeface="HGｺﾞｼｯｸE" pitchFamily="49" charset="-128"/>
            </a:endParaRPr>
          </a:p>
        </p:txBody>
      </p:sp>
      <p:grpSp>
        <p:nvGrpSpPr>
          <p:cNvPr id="15" name="グループ化 128"/>
          <p:cNvGrpSpPr>
            <a:grpSpLocks/>
          </p:cNvGrpSpPr>
          <p:nvPr/>
        </p:nvGrpSpPr>
        <p:grpSpPr bwMode="auto">
          <a:xfrm>
            <a:off x="6824663" y="1412751"/>
            <a:ext cx="2097087" cy="1305030"/>
            <a:chOff x="5364088" y="2780928"/>
            <a:chExt cx="2376264" cy="1479398"/>
          </a:xfrm>
        </p:grpSpPr>
        <p:grpSp>
          <p:nvGrpSpPr>
            <p:cNvPr id="16" name="グループ化 70"/>
            <p:cNvGrpSpPr>
              <a:grpSpLocks/>
            </p:cNvGrpSpPr>
            <p:nvPr/>
          </p:nvGrpSpPr>
          <p:grpSpPr bwMode="auto">
            <a:xfrm>
              <a:off x="5364088" y="2780928"/>
              <a:ext cx="2376264" cy="1008112"/>
              <a:chOff x="1043607" y="1772816"/>
              <a:chExt cx="3024335" cy="1296144"/>
            </a:xfrm>
          </p:grpSpPr>
          <p:sp>
            <p:nvSpPr>
              <p:cNvPr id="350" name="平行四辺形 349"/>
              <p:cNvSpPr/>
              <p:nvPr/>
            </p:nvSpPr>
            <p:spPr>
              <a:xfrm>
                <a:off x="1043607" y="1772816"/>
                <a:ext cx="3024335" cy="1295718"/>
              </a:xfrm>
              <a:prstGeom prst="parallelogram">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51" name="フローチャート : 結合子 350"/>
              <p:cNvSpPr/>
              <p:nvPr/>
            </p:nvSpPr>
            <p:spPr>
              <a:xfrm>
                <a:off x="3133855" y="1957919"/>
                <a:ext cx="130498" cy="155024"/>
              </a:xfrm>
              <a:prstGeom prst="flowChartConnector">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52" name="フローチャート : 結合子 351"/>
              <p:cNvSpPr/>
              <p:nvPr/>
            </p:nvSpPr>
            <p:spPr>
              <a:xfrm>
                <a:off x="2270741" y="2626603"/>
                <a:ext cx="125918" cy="155023"/>
              </a:xfrm>
              <a:prstGeom prst="flowChartConnector">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349" name="テキスト ボックス 130"/>
            <p:cNvSpPr txBox="1">
              <a:spLocks noChangeArrowheads="1"/>
            </p:cNvSpPr>
            <p:nvPr/>
          </p:nvSpPr>
          <p:spPr bwMode="auto">
            <a:xfrm>
              <a:off x="5689527" y="3911426"/>
              <a:ext cx="1228253" cy="348900"/>
            </a:xfrm>
            <a:prstGeom prst="rect">
              <a:avLst/>
            </a:prstGeom>
            <a:noFill/>
            <a:ln w="9525">
              <a:noFill/>
              <a:miter lim="800000"/>
              <a:headEnd/>
              <a:tailEnd/>
            </a:ln>
          </p:spPr>
          <p:txBody>
            <a:bodyPr wrap="none">
              <a:spAutoFit/>
            </a:bodyPr>
            <a:lstStyle/>
            <a:p>
              <a:r>
                <a:rPr lang="en-US" altLang="ja-JP" sz="1400" dirty="0" smtClean="0">
                  <a:latin typeface="Franklin Gothic Book" pitchFamily="34" charset="0"/>
                  <a:ea typeface="HGｺﾞｼｯｸE" pitchFamily="49" charset="-128"/>
                </a:rPr>
                <a:t>Localization</a:t>
              </a:r>
              <a:endParaRPr lang="ja-JP" altLang="en-US" sz="1400" dirty="0">
                <a:latin typeface="Franklin Gothic Book" pitchFamily="34" charset="0"/>
                <a:ea typeface="HGｺﾞｼｯｸE" pitchFamily="49" charset="-128"/>
              </a:endParaRPr>
            </a:p>
          </p:txBody>
        </p:sp>
      </p:grpSp>
      <p:grpSp>
        <p:nvGrpSpPr>
          <p:cNvPr id="17" name="グループ化 167"/>
          <p:cNvGrpSpPr>
            <a:grpSpLocks noChangeAspect="1"/>
          </p:cNvGrpSpPr>
          <p:nvPr/>
        </p:nvGrpSpPr>
        <p:grpSpPr bwMode="auto">
          <a:xfrm>
            <a:off x="1639888" y="5300539"/>
            <a:ext cx="403225" cy="357187"/>
            <a:chOff x="5623992" y="3861048"/>
            <a:chExt cx="648072" cy="576064"/>
          </a:xfrm>
        </p:grpSpPr>
        <p:cxnSp>
          <p:nvCxnSpPr>
            <p:cNvPr id="354" name="直線コネクタ 353"/>
            <p:cNvCxnSpPr/>
            <p:nvPr/>
          </p:nvCxnSpPr>
          <p:spPr>
            <a:xfrm>
              <a:off x="5950579" y="3861048"/>
              <a:ext cx="0" cy="5760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5" name="直線コネクタ 354"/>
            <p:cNvCxnSpPr/>
            <p:nvPr/>
          </p:nvCxnSpPr>
          <p:spPr>
            <a:xfrm flipH="1">
              <a:off x="5623992" y="4147800"/>
              <a:ext cx="6480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 name="グループ化 160"/>
          <p:cNvGrpSpPr>
            <a:grpSpLocks/>
          </p:cNvGrpSpPr>
          <p:nvPr/>
        </p:nvGrpSpPr>
        <p:grpSpPr bwMode="auto">
          <a:xfrm>
            <a:off x="2505075" y="2060451"/>
            <a:ext cx="4103688" cy="4032250"/>
            <a:chOff x="2779625" y="1855088"/>
            <a:chExt cx="4648088" cy="4568076"/>
          </a:xfrm>
        </p:grpSpPr>
        <p:cxnSp>
          <p:nvCxnSpPr>
            <p:cNvPr id="357" name="直線コネクタ 356"/>
            <p:cNvCxnSpPr/>
            <p:nvPr/>
          </p:nvCxnSpPr>
          <p:spPr>
            <a:xfrm>
              <a:off x="2779625" y="6423164"/>
              <a:ext cx="19365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直線コネクタ 357"/>
            <p:cNvCxnSpPr/>
            <p:nvPr/>
          </p:nvCxnSpPr>
          <p:spPr>
            <a:xfrm flipV="1">
              <a:off x="4716179" y="1855088"/>
              <a:ext cx="0" cy="45680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直線矢印コネクタ 358"/>
            <p:cNvCxnSpPr/>
            <p:nvPr/>
          </p:nvCxnSpPr>
          <p:spPr>
            <a:xfrm>
              <a:off x="4716179" y="1855088"/>
              <a:ext cx="27115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60" name="直線矢印コネクタ 359"/>
          <p:cNvCxnSpPr/>
          <p:nvPr/>
        </p:nvCxnSpPr>
        <p:spPr>
          <a:xfrm>
            <a:off x="1423988" y="2781176"/>
            <a:ext cx="0" cy="3683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1" name="直線矢印コネクタ 360"/>
          <p:cNvCxnSpPr/>
          <p:nvPr/>
        </p:nvCxnSpPr>
        <p:spPr>
          <a:xfrm>
            <a:off x="1497013" y="4652839"/>
            <a:ext cx="0" cy="3698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 name="グループ化 253"/>
          <p:cNvGrpSpPr>
            <a:grpSpLocks/>
          </p:cNvGrpSpPr>
          <p:nvPr/>
        </p:nvGrpSpPr>
        <p:grpSpPr bwMode="auto">
          <a:xfrm>
            <a:off x="415925" y="3428876"/>
            <a:ext cx="2098675" cy="889000"/>
            <a:chOff x="539552" y="1268760"/>
            <a:chExt cx="2376264" cy="1008112"/>
          </a:xfrm>
        </p:grpSpPr>
        <p:grpSp>
          <p:nvGrpSpPr>
            <p:cNvPr id="20" name="グループ化 94"/>
            <p:cNvGrpSpPr>
              <a:grpSpLocks/>
            </p:cNvGrpSpPr>
            <p:nvPr/>
          </p:nvGrpSpPr>
          <p:grpSpPr bwMode="auto">
            <a:xfrm>
              <a:off x="539552" y="1268760"/>
              <a:ext cx="2376264" cy="1008112"/>
              <a:chOff x="539552" y="1268760"/>
              <a:chExt cx="2376264" cy="1008112"/>
            </a:xfrm>
          </p:grpSpPr>
          <p:grpSp>
            <p:nvGrpSpPr>
              <p:cNvPr id="21" name="グループ化 72"/>
              <p:cNvGrpSpPr>
                <a:grpSpLocks/>
              </p:cNvGrpSpPr>
              <p:nvPr/>
            </p:nvGrpSpPr>
            <p:grpSpPr bwMode="auto">
              <a:xfrm>
                <a:off x="539552" y="1268760"/>
                <a:ext cx="2376264" cy="1008112"/>
                <a:chOff x="1043607" y="1772816"/>
                <a:chExt cx="3024335" cy="1296144"/>
              </a:xfrm>
            </p:grpSpPr>
            <p:sp>
              <p:nvSpPr>
                <p:cNvPr id="386" name="平行四辺形 385"/>
                <p:cNvSpPr/>
                <p:nvPr/>
              </p:nvSpPr>
              <p:spPr>
                <a:xfrm>
                  <a:off x="1043607" y="1772816"/>
                  <a:ext cx="3024335" cy="1296144"/>
                </a:xfrm>
                <a:prstGeom prst="parallelogram">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387" name="曲線コネクタ 386"/>
                <p:cNvCxnSpPr/>
                <p:nvPr/>
              </p:nvCxnSpPr>
              <p:spPr>
                <a:xfrm flipV="1">
                  <a:off x="1402776" y="1988069"/>
                  <a:ext cx="2232792" cy="937389"/>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8" name="フローチャート : 結合子 387"/>
                <p:cNvSpPr/>
                <p:nvPr/>
              </p:nvSpPr>
              <p:spPr>
                <a:xfrm>
                  <a:off x="3132275" y="1957979"/>
                  <a:ext cx="130398" cy="155075"/>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89" name="フローチャート : 結合子 388"/>
                <p:cNvSpPr/>
                <p:nvPr/>
              </p:nvSpPr>
              <p:spPr>
                <a:xfrm>
                  <a:off x="2626693" y="2196378"/>
                  <a:ext cx="130399" cy="150445"/>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90" name="フローチャート : 結合子 389"/>
                <p:cNvSpPr/>
                <p:nvPr/>
              </p:nvSpPr>
              <p:spPr>
                <a:xfrm>
                  <a:off x="2267525" y="2626883"/>
                  <a:ext cx="130398" cy="15276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91" name="フローチャート : 結合子 390"/>
                <p:cNvSpPr/>
                <p:nvPr/>
              </p:nvSpPr>
              <p:spPr>
                <a:xfrm>
                  <a:off x="1691026" y="2842135"/>
                  <a:ext cx="130398" cy="157389"/>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cxnSp>
            <p:nvCxnSpPr>
              <p:cNvPr id="381" name="曲線コネクタ 380"/>
              <p:cNvCxnSpPr/>
              <p:nvPr/>
            </p:nvCxnSpPr>
            <p:spPr>
              <a:xfrm>
                <a:off x="900845" y="1554992"/>
                <a:ext cx="1650083" cy="536460"/>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2" name="フローチャート : 結合子 381"/>
              <p:cNvSpPr/>
              <p:nvPr/>
            </p:nvSpPr>
            <p:spPr>
              <a:xfrm>
                <a:off x="1014086" y="1508187"/>
                <a:ext cx="100659" cy="120613"/>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83" name="フローチャート : 結合子 382"/>
              <p:cNvSpPr/>
              <p:nvPr/>
            </p:nvSpPr>
            <p:spPr>
              <a:xfrm>
                <a:off x="1332240" y="1554992"/>
                <a:ext cx="100659" cy="122414"/>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84" name="フローチャート : 結合子 383"/>
              <p:cNvSpPr/>
              <p:nvPr/>
            </p:nvSpPr>
            <p:spPr>
              <a:xfrm>
                <a:off x="1936192" y="1940235"/>
                <a:ext cx="102456" cy="11881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85" name="フローチャート : 結合子 384"/>
              <p:cNvSpPr/>
              <p:nvPr/>
            </p:nvSpPr>
            <p:spPr>
              <a:xfrm>
                <a:off x="2340624" y="2012243"/>
                <a:ext cx="100659" cy="120613"/>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365" name="フローチャート : 結合子 364"/>
            <p:cNvSpPr/>
            <p:nvPr/>
          </p:nvSpPr>
          <p:spPr>
            <a:xfrm>
              <a:off x="1165074" y="1508187"/>
              <a:ext cx="102457" cy="12061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66" name="フローチャート : 結合子 365"/>
            <p:cNvSpPr/>
            <p:nvPr/>
          </p:nvSpPr>
          <p:spPr>
            <a:xfrm>
              <a:off x="1517379" y="1628800"/>
              <a:ext cx="102457" cy="11881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67" name="フローチャート : 結合子 366"/>
            <p:cNvSpPr/>
            <p:nvPr/>
          </p:nvSpPr>
          <p:spPr>
            <a:xfrm>
              <a:off x="1229783" y="2059048"/>
              <a:ext cx="102457" cy="122414"/>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68" name="フローチャート : 結合子 367"/>
            <p:cNvSpPr/>
            <p:nvPr/>
          </p:nvSpPr>
          <p:spPr>
            <a:xfrm>
              <a:off x="1375379" y="1990641"/>
              <a:ext cx="102456" cy="11881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69" name="フローチャート : 結合子 368"/>
            <p:cNvSpPr/>
            <p:nvPr/>
          </p:nvSpPr>
          <p:spPr>
            <a:xfrm>
              <a:off x="1619836" y="1798019"/>
              <a:ext cx="102456" cy="11881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70" name="フローチャート : 結合子 369"/>
            <p:cNvSpPr/>
            <p:nvPr/>
          </p:nvSpPr>
          <p:spPr>
            <a:xfrm>
              <a:off x="868491" y="2132856"/>
              <a:ext cx="102456" cy="11881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71" name="フローチャート : 結合子 370"/>
            <p:cNvSpPr/>
            <p:nvPr/>
          </p:nvSpPr>
          <p:spPr>
            <a:xfrm>
              <a:off x="1806774" y="1868227"/>
              <a:ext cx="102456" cy="122414"/>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72" name="フローチャート : 結合子 371"/>
            <p:cNvSpPr/>
            <p:nvPr/>
          </p:nvSpPr>
          <p:spPr>
            <a:xfrm>
              <a:off x="1950572" y="1486585"/>
              <a:ext cx="102456" cy="11881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73" name="フローチャート : 結合子 372"/>
            <p:cNvSpPr/>
            <p:nvPr/>
          </p:nvSpPr>
          <p:spPr>
            <a:xfrm>
              <a:off x="2053027" y="2012243"/>
              <a:ext cx="100659" cy="12061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74" name="フローチャート : 結合子 373"/>
            <p:cNvSpPr/>
            <p:nvPr/>
          </p:nvSpPr>
          <p:spPr>
            <a:xfrm>
              <a:off x="2195028" y="2012243"/>
              <a:ext cx="102456" cy="12061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75" name="フローチャート : 結合子 374"/>
            <p:cNvSpPr/>
            <p:nvPr/>
          </p:nvSpPr>
          <p:spPr>
            <a:xfrm>
              <a:off x="2310067" y="1412776"/>
              <a:ext cx="102456" cy="120614"/>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76" name="フローチャート : 結合子 375"/>
            <p:cNvSpPr/>
            <p:nvPr/>
          </p:nvSpPr>
          <p:spPr>
            <a:xfrm>
              <a:off x="2453865" y="1412776"/>
              <a:ext cx="100659" cy="120614"/>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77" name="フローチャート : 結合子 376"/>
            <p:cNvSpPr/>
            <p:nvPr/>
          </p:nvSpPr>
          <p:spPr>
            <a:xfrm>
              <a:off x="2053027" y="1436179"/>
              <a:ext cx="100659" cy="11881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78" name="フローチャート : 結合子 377"/>
            <p:cNvSpPr/>
            <p:nvPr/>
          </p:nvSpPr>
          <p:spPr>
            <a:xfrm>
              <a:off x="2484422" y="2059048"/>
              <a:ext cx="102457" cy="122414"/>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79" name="フローチャート : 結合子 378"/>
            <p:cNvSpPr/>
            <p:nvPr/>
          </p:nvSpPr>
          <p:spPr>
            <a:xfrm>
              <a:off x="868491" y="1508187"/>
              <a:ext cx="102456" cy="12061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grpSp>
        <p:nvGrpSpPr>
          <p:cNvPr id="22" name="グループ化 70"/>
          <p:cNvGrpSpPr>
            <a:grpSpLocks/>
          </p:cNvGrpSpPr>
          <p:nvPr/>
        </p:nvGrpSpPr>
        <p:grpSpPr bwMode="auto">
          <a:xfrm>
            <a:off x="344488" y="5300909"/>
            <a:ext cx="2097565" cy="889748"/>
            <a:chOff x="1043607" y="1772816"/>
            <a:chExt cx="3024335" cy="1296144"/>
          </a:xfrm>
          <a:solidFill>
            <a:schemeClr val="bg1"/>
          </a:solidFill>
        </p:grpSpPr>
        <p:sp>
          <p:nvSpPr>
            <p:cNvPr id="393" name="平行四辺形 392"/>
            <p:cNvSpPr/>
            <p:nvPr/>
          </p:nvSpPr>
          <p:spPr>
            <a:xfrm>
              <a:off x="1043607" y="1772816"/>
              <a:ext cx="3024335" cy="1296144"/>
            </a:xfrm>
            <a:prstGeom prst="parallelogram">
              <a:avLst/>
            </a:prstGeom>
            <a:grp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94" name="フローチャート : 結合子 393"/>
            <p:cNvSpPr/>
            <p:nvPr/>
          </p:nvSpPr>
          <p:spPr>
            <a:xfrm>
              <a:off x="1592147" y="2030711"/>
              <a:ext cx="385870" cy="371493"/>
            </a:xfrm>
            <a:prstGeom prst="flowChartConnector">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95" name="フローチャート : 結合子 394"/>
            <p:cNvSpPr/>
            <p:nvPr/>
          </p:nvSpPr>
          <p:spPr>
            <a:xfrm>
              <a:off x="3253320" y="2513760"/>
              <a:ext cx="385872" cy="369453"/>
            </a:xfrm>
            <a:prstGeom prst="flowChartConnector">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grpSp>
        <p:nvGrpSpPr>
          <p:cNvPr id="23" name="グループ化 117"/>
          <p:cNvGrpSpPr>
            <a:grpSpLocks noChangeAspect="1"/>
          </p:cNvGrpSpPr>
          <p:nvPr/>
        </p:nvGrpSpPr>
        <p:grpSpPr bwMode="auto">
          <a:xfrm>
            <a:off x="666750" y="5425951"/>
            <a:ext cx="401638" cy="357188"/>
            <a:chOff x="5623992" y="3861048"/>
            <a:chExt cx="648072" cy="576064"/>
          </a:xfrm>
        </p:grpSpPr>
        <p:cxnSp>
          <p:nvCxnSpPr>
            <p:cNvPr id="397" name="直線コネクタ 396"/>
            <p:cNvCxnSpPr/>
            <p:nvPr/>
          </p:nvCxnSpPr>
          <p:spPr>
            <a:xfrm>
              <a:off x="5949309" y="3861048"/>
              <a:ext cx="0" cy="5760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8" name="直線コネクタ 397"/>
            <p:cNvCxnSpPr/>
            <p:nvPr/>
          </p:nvCxnSpPr>
          <p:spPr>
            <a:xfrm flipH="1">
              <a:off x="5623992" y="4150361"/>
              <a:ext cx="6480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4" name="グループ化 167"/>
          <p:cNvGrpSpPr>
            <a:grpSpLocks noChangeAspect="1"/>
          </p:cNvGrpSpPr>
          <p:nvPr/>
        </p:nvGrpSpPr>
        <p:grpSpPr bwMode="auto">
          <a:xfrm>
            <a:off x="1812925" y="5764089"/>
            <a:ext cx="403225" cy="357187"/>
            <a:chOff x="5623992" y="3861048"/>
            <a:chExt cx="648072" cy="576064"/>
          </a:xfrm>
        </p:grpSpPr>
        <p:cxnSp>
          <p:nvCxnSpPr>
            <p:cNvPr id="400" name="直線コネクタ 399"/>
            <p:cNvCxnSpPr/>
            <p:nvPr/>
          </p:nvCxnSpPr>
          <p:spPr>
            <a:xfrm>
              <a:off x="5950579" y="3861048"/>
              <a:ext cx="0" cy="5760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1" name="直線コネクタ 400"/>
            <p:cNvCxnSpPr/>
            <p:nvPr/>
          </p:nvCxnSpPr>
          <p:spPr>
            <a:xfrm flipH="1">
              <a:off x="5623992" y="4147800"/>
              <a:ext cx="6480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02" name="フローチャート : 結合子 401"/>
          <p:cNvSpPr/>
          <p:nvPr/>
        </p:nvSpPr>
        <p:spPr bwMode="auto">
          <a:xfrm>
            <a:off x="8408988" y="2027114"/>
            <a:ext cx="90487" cy="106362"/>
          </a:xfrm>
          <a:prstGeom prst="flowChartConnector">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03" name="フローチャート : 結合子 402"/>
          <p:cNvSpPr/>
          <p:nvPr/>
        </p:nvSpPr>
        <p:spPr bwMode="auto">
          <a:xfrm>
            <a:off x="7239000" y="1595314"/>
            <a:ext cx="90488" cy="104775"/>
          </a:xfrm>
          <a:prstGeom prst="flowChartConnector">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67" name="正方形/長方形 166"/>
          <p:cNvSpPr/>
          <p:nvPr/>
        </p:nvSpPr>
        <p:spPr>
          <a:xfrm>
            <a:off x="128464" y="1124744"/>
            <a:ext cx="9505056" cy="5616624"/>
          </a:xfrm>
          <a:prstGeom prst="rect">
            <a:avLst/>
          </a:prstGeom>
          <a:noFill/>
          <a:ln w="28575">
            <a:solidFill>
              <a:srgbClr val="5A7E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2" name="テキスト ボックス 7"/>
          <p:cNvSpPr txBox="1">
            <a:spLocks noChangeArrowheads="1"/>
          </p:cNvSpPr>
          <p:nvPr/>
        </p:nvSpPr>
        <p:spPr bwMode="auto">
          <a:xfrm>
            <a:off x="1064568" y="908720"/>
            <a:ext cx="7776864" cy="369332"/>
          </a:xfrm>
          <a:prstGeom prst="rect">
            <a:avLst/>
          </a:prstGeom>
          <a:solidFill>
            <a:schemeClr val="bg2"/>
          </a:solidFill>
          <a:ln w="9525">
            <a:noFill/>
            <a:miter lim="800000"/>
            <a:headEnd/>
            <a:tailEnd/>
          </a:ln>
        </p:spPr>
        <p:txBody>
          <a:bodyPr wrap="square">
            <a:spAutoFit/>
          </a:bodyPr>
          <a:lstStyle/>
          <a:p>
            <a:r>
              <a:rPr lang="en-US" altLang="ja-JP" b="1" dirty="0" smtClean="0">
                <a:latin typeface="Franklin Gothic Book" pitchFamily="34" charset="0"/>
                <a:ea typeface="ＭＳ ゴシック" pitchFamily="49" charset="-128"/>
                <a:cs typeface="Arial" pitchFamily="34" charset="0"/>
              </a:rPr>
              <a:t>Super resolution microscopy(PALM</a:t>
            </a:r>
            <a:r>
              <a:rPr lang="ja-JP" altLang="en-US" b="1" dirty="0">
                <a:latin typeface="Franklin Gothic Book" pitchFamily="34" charset="0"/>
                <a:ea typeface="ＭＳ ゴシック" pitchFamily="49" charset="-128"/>
                <a:cs typeface="Arial" pitchFamily="34" charset="0"/>
              </a:rPr>
              <a:t>：</a:t>
            </a:r>
            <a:r>
              <a:rPr lang="en-US" altLang="ja-JP" b="1" u="sng" dirty="0">
                <a:latin typeface="Franklin Gothic Book" pitchFamily="34" charset="0"/>
                <a:ea typeface="ＭＳ ゴシック" pitchFamily="49" charset="-128"/>
                <a:cs typeface="Arial" pitchFamily="34" charset="0"/>
              </a:rPr>
              <a:t>P</a:t>
            </a:r>
            <a:r>
              <a:rPr lang="en-US" altLang="ja-JP" b="1" dirty="0">
                <a:latin typeface="Franklin Gothic Book" pitchFamily="34" charset="0"/>
                <a:ea typeface="ＭＳ ゴシック" pitchFamily="49" charset="-128"/>
                <a:cs typeface="Arial" pitchFamily="34" charset="0"/>
              </a:rPr>
              <a:t>hoto-</a:t>
            </a:r>
            <a:r>
              <a:rPr lang="en-US" altLang="ja-JP" b="1" u="sng" dirty="0">
                <a:latin typeface="Franklin Gothic Book" pitchFamily="34" charset="0"/>
                <a:ea typeface="ＭＳ ゴシック" pitchFamily="49" charset="-128"/>
                <a:cs typeface="Arial" pitchFamily="34" charset="0"/>
              </a:rPr>
              <a:t>A</a:t>
            </a:r>
            <a:r>
              <a:rPr lang="en-US" altLang="ja-JP" b="1" dirty="0">
                <a:latin typeface="Franklin Gothic Book" pitchFamily="34" charset="0"/>
                <a:ea typeface="ＭＳ ゴシック" pitchFamily="49" charset="-128"/>
                <a:cs typeface="Arial" pitchFamily="34" charset="0"/>
              </a:rPr>
              <a:t>ctivated </a:t>
            </a:r>
            <a:r>
              <a:rPr lang="en-US" altLang="ja-JP" b="1" u="sng" dirty="0">
                <a:latin typeface="Franklin Gothic Book" pitchFamily="34" charset="0"/>
                <a:ea typeface="ＭＳ ゴシック" pitchFamily="49" charset="-128"/>
                <a:cs typeface="Arial" pitchFamily="34" charset="0"/>
              </a:rPr>
              <a:t>L</a:t>
            </a:r>
            <a:r>
              <a:rPr lang="en-US" altLang="ja-JP" b="1" dirty="0">
                <a:latin typeface="Franklin Gothic Book" pitchFamily="34" charset="0"/>
                <a:ea typeface="ＭＳ ゴシック" pitchFamily="49" charset="-128"/>
                <a:cs typeface="Arial" pitchFamily="34" charset="0"/>
              </a:rPr>
              <a:t>ocalization </a:t>
            </a:r>
            <a:r>
              <a:rPr lang="en-US" altLang="ja-JP" b="1" u="sng" dirty="0">
                <a:latin typeface="Franklin Gothic Book" pitchFamily="34" charset="0"/>
                <a:ea typeface="ＭＳ ゴシック" pitchFamily="49" charset="-128"/>
                <a:cs typeface="Arial" pitchFamily="34" charset="0"/>
              </a:rPr>
              <a:t>M</a:t>
            </a:r>
            <a:r>
              <a:rPr lang="en-US" altLang="ja-JP" b="1" dirty="0">
                <a:latin typeface="Franklin Gothic Book" pitchFamily="34" charset="0"/>
                <a:ea typeface="ＭＳ ゴシック" pitchFamily="49" charset="-128"/>
                <a:cs typeface="Arial" pitchFamily="34" charset="0"/>
              </a:rPr>
              <a:t>icroscopy)</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244"/>
                                        </p:tgtEl>
                                        <p:attrNameLst>
                                          <p:attrName>style.opacity</p:attrName>
                                        </p:attrNameLst>
                                      </p:cBhvr>
                                      <p:to>
                                        <p:strVal val="0"/>
                                      </p:to>
                                    </p:set>
                                    <p:animEffect filter="image" prLst="opacity: 0">
                                      <p:cBhvr rctx="IE">
                                        <p:cTn id="7" dur="indefinite"/>
                                        <p:tgtEl>
                                          <p:spTgt spid="244"/>
                                        </p:tgtEl>
                                      </p:cBhvr>
                                    </p:animEffect>
                                  </p:childTnLst>
                                </p:cTn>
                              </p:par>
                              <p:par>
                                <p:cTn id="8" presetID="9" presetClass="emph" presetSubtype="0" grpId="0" nodeType="withEffect">
                                  <p:stCondLst>
                                    <p:cond delay="0"/>
                                  </p:stCondLst>
                                  <p:childTnLst>
                                    <p:set>
                                      <p:cBhvr rctx="PPT">
                                        <p:cTn id="9" dur="indefinite"/>
                                        <p:tgtEl>
                                          <p:spTgt spid="243"/>
                                        </p:tgtEl>
                                        <p:attrNameLst>
                                          <p:attrName>style.opacity</p:attrName>
                                        </p:attrNameLst>
                                      </p:cBhvr>
                                      <p:to>
                                        <p:strVal val="0"/>
                                      </p:to>
                                    </p:set>
                                    <p:animEffect filter="image" prLst="opacity: 0">
                                      <p:cBhvr rctx="IE">
                                        <p:cTn id="10" dur="indefinite"/>
                                        <p:tgtEl>
                                          <p:spTgt spid="243"/>
                                        </p:tgtEl>
                                      </p:cBhvr>
                                    </p:animEffect>
                                  </p:childTnLst>
                                </p:cTn>
                              </p:par>
                              <p:par>
                                <p:cTn id="11" presetID="9" presetClass="emph" presetSubtype="0" nodeType="withEffect">
                                  <p:stCondLst>
                                    <p:cond delay="0"/>
                                  </p:stCondLst>
                                  <p:childTnLst>
                                    <p:set>
                                      <p:cBhvr rctx="PPT">
                                        <p:cTn id="12" dur="indefinite"/>
                                        <p:tgtEl>
                                          <p:spTgt spid="360"/>
                                        </p:tgtEl>
                                        <p:attrNameLst>
                                          <p:attrName>style.opacity</p:attrName>
                                        </p:attrNameLst>
                                      </p:cBhvr>
                                      <p:to>
                                        <p:strVal val="0"/>
                                      </p:to>
                                    </p:set>
                                    <p:animEffect filter="image" prLst="opacity: 0">
                                      <p:cBhvr rctx="IE">
                                        <p:cTn id="13" dur="indefinite"/>
                                        <p:tgtEl>
                                          <p:spTgt spid="360"/>
                                        </p:tgtEl>
                                      </p:cBhvr>
                                    </p:animEffect>
                                  </p:childTnLst>
                                </p:cTn>
                              </p:par>
                              <p:par>
                                <p:cTn id="14" presetID="9" presetClass="emph" presetSubtype="0" nodeType="withEffect">
                                  <p:stCondLst>
                                    <p:cond delay="0"/>
                                  </p:stCondLst>
                                  <p:childTnLst>
                                    <p:set>
                                      <p:cBhvr rctx="PPT">
                                        <p:cTn id="15" dur="indefinite"/>
                                        <p:tgtEl>
                                          <p:spTgt spid="6"/>
                                        </p:tgtEl>
                                        <p:attrNameLst>
                                          <p:attrName>style.opacity</p:attrName>
                                        </p:attrNameLst>
                                      </p:cBhvr>
                                      <p:to>
                                        <p:strVal val="0"/>
                                      </p:to>
                                    </p:set>
                                    <p:animEffect filter="image" prLst="opacity: 0">
                                      <p:cBhvr rctx="IE">
                                        <p:cTn id="16" dur="indefinite"/>
                                        <p:tgtEl>
                                          <p:spTgt spid="6"/>
                                        </p:tgtEl>
                                      </p:cBhvr>
                                    </p:animEffect>
                                  </p:childTnLst>
                                </p:cTn>
                              </p:par>
                              <p:par>
                                <p:cTn id="17" presetID="9" presetClass="emph" presetSubtype="0" grpId="0" nodeType="withEffect">
                                  <p:stCondLst>
                                    <p:cond delay="0"/>
                                  </p:stCondLst>
                                  <p:childTnLst>
                                    <p:set>
                                      <p:cBhvr rctx="PPT">
                                        <p:cTn id="18" dur="indefinite"/>
                                        <p:tgtEl>
                                          <p:spTgt spid="338"/>
                                        </p:tgtEl>
                                        <p:attrNameLst>
                                          <p:attrName>style.opacity</p:attrName>
                                        </p:attrNameLst>
                                      </p:cBhvr>
                                      <p:to>
                                        <p:strVal val="0"/>
                                      </p:to>
                                    </p:set>
                                    <p:animEffect filter="image" prLst="opacity: 0">
                                      <p:cBhvr rctx="IE">
                                        <p:cTn id="19" dur="indefinite"/>
                                        <p:tgtEl>
                                          <p:spTgt spid="338"/>
                                        </p:tgtEl>
                                      </p:cBhvr>
                                    </p:animEffect>
                                  </p:childTnLst>
                                </p:cTn>
                              </p:par>
                              <p:par>
                                <p:cTn id="20" presetID="9" presetClass="emph" presetSubtype="0" nodeType="withEffect">
                                  <p:stCondLst>
                                    <p:cond delay="0"/>
                                  </p:stCondLst>
                                  <p:childTnLst>
                                    <p:set>
                                      <p:cBhvr rctx="PPT">
                                        <p:cTn id="21" dur="indefinite"/>
                                        <p:tgtEl>
                                          <p:spTgt spid="361"/>
                                        </p:tgtEl>
                                        <p:attrNameLst>
                                          <p:attrName>style.opacity</p:attrName>
                                        </p:attrNameLst>
                                      </p:cBhvr>
                                      <p:to>
                                        <p:strVal val="0"/>
                                      </p:to>
                                    </p:set>
                                    <p:animEffect filter="image" prLst="opacity: 0">
                                      <p:cBhvr rctx="IE">
                                        <p:cTn id="22" dur="indefinite"/>
                                        <p:tgtEl>
                                          <p:spTgt spid="361"/>
                                        </p:tgtEl>
                                      </p:cBhvr>
                                    </p:animEffect>
                                  </p:childTnLst>
                                </p:cTn>
                              </p:par>
                              <p:par>
                                <p:cTn id="23" presetID="9" presetClass="emph" presetSubtype="0" nodeType="withEffect">
                                  <p:stCondLst>
                                    <p:cond delay="0"/>
                                  </p:stCondLst>
                                  <p:childTnLst>
                                    <p:set>
                                      <p:cBhvr rctx="PPT">
                                        <p:cTn id="24" dur="indefinite"/>
                                        <p:tgtEl>
                                          <p:spTgt spid="17"/>
                                        </p:tgtEl>
                                        <p:attrNameLst>
                                          <p:attrName>style.opacity</p:attrName>
                                        </p:attrNameLst>
                                      </p:cBhvr>
                                      <p:to>
                                        <p:strVal val="0"/>
                                      </p:to>
                                    </p:set>
                                    <p:animEffect filter="image" prLst="opacity: 0">
                                      <p:cBhvr rctx="IE">
                                        <p:cTn id="25" dur="indefinite"/>
                                        <p:tgtEl>
                                          <p:spTgt spid="17"/>
                                        </p:tgtEl>
                                      </p:cBhvr>
                                    </p:animEffect>
                                  </p:childTnLst>
                                </p:cTn>
                              </p:par>
                              <p:par>
                                <p:cTn id="26" presetID="9" presetClass="emph" presetSubtype="0" nodeType="withEffect">
                                  <p:stCondLst>
                                    <p:cond delay="0"/>
                                  </p:stCondLst>
                                  <p:childTnLst>
                                    <p:set>
                                      <p:cBhvr rctx="PPT">
                                        <p:cTn id="27" dur="indefinite"/>
                                        <p:tgtEl>
                                          <p:spTgt spid="13"/>
                                        </p:tgtEl>
                                        <p:attrNameLst>
                                          <p:attrName>style.opacity</p:attrName>
                                        </p:attrNameLst>
                                      </p:cBhvr>
                                      <p:to>
                                        <p:strVal val="0"/>
                                      </p:to>
                                    </p:set>
                                    <p:animEffect filter="image" prLst="opacity: 0">
                                      <p:cBhvr rctx="IE">
                                        <p:cTn id="28" dur="indefinite"/>
                                        <p:tgtEl>
                                          <p:spTgt spid="13"/>
                                        </p:tgtEl>
                                      </p:cBhvr>
                                    </p:animEffect>
                                  </p:childTnLst>
                                </p:cTn>
                              </p:par>
                              <p:par>
                                <p:cTn id="29" presetID="9" presetClass="emph" presetSubtype="0" nodeType="withEffect">
                                  <p:stCondLst>
                                    <p:cond delay="0"/>
                                  </p:stCondLst>
                                  <p:childTnLst>
                                    <p:set>
                                      <p:cBhvr rctx="PPT">
                                        <p:cTn id="30" dur="indefinite"/>
                                        <p:tgtEl>
                                          <p:spTgt spid="2"/>
                                        </p:tgtEl>
                                        <p:attrNameLst>
                                          <p:attrName>style.opacity</p:attrName>
                                        </p:attrNameLst>
                                      </p:cBhvr>
                                      <p:to>
                                        <p:strVal val="0"/>
                                      </p:to>
                                    </p:set>
                                    <p:animEffect filter="image" prLst="opacity: 0">
                                      <p:cBhvr rctx="IE">
                                        <p:cTn id="31" dur="indefinite"/>
                                        <p:tgtEl>
                                          <p:spTgt spid="2"/>
                                        </p:tgtEl>
                                      </p:cBhvr>
                                    </p:animEffect>
                                  </p:childTnLst>
                                </p:cTn>
                              </p:par>
                              <p:par>
                                <p:cTn id="32" presetID="9" presetClass="emph" presetSubtype="0" nodeType="withEffect">
                                  <p:stCondLst>
                                    <p:cond delay="0"/>
                                  </p:stCondLst>
                                  <p:childTnLst>
                                    <p:set>
                                      <p:cBhvr rctx="PPT">
                                        <p:cTn id="33" dur="indefinite"/>
                                        <p:tgtEl>
                                          <p:spTgt spid="14"/>
                                        </p:tgtEl>
                                        <p:attrNameLst>
                                          <p:attrName>style.opacity</p:attrName>
                                        </p:attrNameLst>
                                      </p:cBhvr>
                                      <p:to>
                                        <p:strVal val="0"/>
                                      </p:to>
                                    </p:set>
                                    <p:animEffect filter="image" prLst="opacity: 0">
                                      <p:cBhvr rctx="IE">
                                        <p:cTn id="34" dur="indefinite"/>
                                        <p:tgtEl>
                                          <p:spTgt spid="14"/>
                                        </p:tgtEl>
                                      </p:cBhvr>
                                    </p:animEffect>
                                  </p:childTnLst>
                                </p:cTn>
                              </p:par>
                              <p:par>
                                <p:cTn id="35" presetID="9" presetClass="emph" presetSubtype="0" nodeType="withEffect">
                                  <p:stCondLst>
                                    <p:cond delay="0"/>
                                  </p:stCondLst>
                                  <p:childTnLst>
                                    <p:set>
                                      <p:cBhvr rctx="PPT">
                                        <p:cTn id="36" dur="indefinite"/>
                                        <p:tgtEl>
                                          <p:spTgt spid="18"/>
                                        </p:tgtEl>
                                        <p:attrNameLst>
                                          <p:attrName>style.opacity</p:attrName>
                                        </p:attrNameLst>
                                      </p:cBhvr>
                                      <p:to>
                                        <p:strVal val="0"/>
                                      </p:to>
                                    </p:set>
                                    <p:animEffect filter="image" prLst="opacity: 0">
                                      <p:cBhvr rctx="IE">
                                        <p:cTn id="37" dur="indefinite"/>
                                        <p:tgtEl>
                                          <p:spTgt spid="18"/>
                                        </p:tgtEl>
                                      </p:cBhvr>
                                    </p:animEffect>
                                  </p:childTnLst>
                                </p:cTn>
                              </p:par>
                              <p:par>
                                <p:cTn id="38" presetID="9" presetClass="emph" presetSubtype="0" grpId="0" nodeType="withEffect">
                                  <p:stCondLst>
                                    <p:cond delay="0"/>
                                  </p:stCondLst>
                                  <p:childTnLst>
                                    <p:set>
                                      <p:cBhvr rctx="PPT">
                                        <p:cTn id="39" dur="indefinite"/>
                                        <p:tgtEl>
                                          <p:spTgt spid="249"/>
                                        </p:tgtEl>
                                        <p:attrNameLst>
                                          <p:attrName>style.opacity</p:attrName>
                                        </p:attrNameLst>
                                      </p:cBhvr>
                                      <p:to>
                                        <p:strVal val="0"/>
                                      </p:to>
                                    </p:set>
                                    <p:animEffect filter="image" prLst="opacity: 0">
                                      <p:cBhvr rctx="IE">
                                        <p:cTn id="40" dur="indefinite"/>
                                        <p:tgtEl>
                                          <p:spTgt spid="249"/>
                                        </p:tgtEl>
                                      </p:cBhvr>
                                    </p:animEffect>
                                  </p:childTnLst>
                                </p:cTn>
                              </p:par>
                              <p:par>
                                <p:cTn id="41" presetID="9" presetClass="emph" presetSubtype="0" grpId="0" nodeType="withEffect">
                                  <p:stCondLst>
                                    <p:cond delay="0"/>
                                  </p:stCondLst>
                                  <p:childTnLst>
                                    <p:set>
                                      <p:cBhvr rctx="PPT">
                                        <p:cTn id="42" dur="indefinite"/>
                                        <p:tgtEl>
                                          <p:spTgt spid="346"/>
                                        </p:tgtEl>
                                        <p:attrNameLst>
                                          <p:attrName>style.opacity</p:attrName>
                                        </p:attrNameLst>
                                      </p:cBhvr>
                                      <p:to>
                                        <p:strVal val="0"/>
                                      </p:to>
                                    </p:set>
                                    <p:animEffect filter="image" prLst="opacity: 0">
                                      <p:cBhvr rctx="IE">
                                        <p:cTn id="43" dur="indefinite"/>
                                        <p:tgtEl>
                                          <p:spTgt spid="346"/>
                                        </p:tgtEl>
                                      </p:cBhvr>
                                    </p:animEffect>
                                  </p:childTnLst>
                                </p:cTn>
                              </p:par>
                              <p:par>
                                <p:cTn id="44" presetID="9" presetClass="emph" presetSubtype="0" nodeType="withEffect">
                                  <p:stCondLst>
                                    <p:cond delay="0"/>
                                  </p:stCondLst>
                                  <p:childTnLst>
                                    <p:set>
                                      <p:cBhvr rctx="PPT">
                                        <p:cTn id="45" dur="indefinite"/>
                                        <p:tgtEl>
                                          <p:spTgt spid="15"/>
                                        </p:tgtEl>
                                        <p:attrNameLst>
                                          <p:attrName>style.opacity</p:attrName>
                                        </p:attrNameLst>
                                      </p:cBhvr>
                                      <p:to>
                                        <p:strVal val="0"/>
                                      </p:to>
                                    </p:set>
                                    <p:animEffect filter="image" prLst="opacity: 0">
                                      <p:cBhvr rctx="IE">
                                        <p:cTn id="46" dur="indefinite"/>
                                        <p:tgtEl>
                                          <p:spTgt spid="15"/>
                                        </p:tgtEl>
                                      </p:cBhvr>
                                    </p:animEffect>
                                  </p:childTnLst>
                                </p:cTn>
                              </p:par>
                              <p:par>
                                <p:cTn id="47" presetID="9" presetClass="emph" presetSubtype="0" nodeType="withEffect">
                                  <p:stCondLst>
                                    <p:cond delay="0"/>
                                  </p:stCondLst>
                                  <p:childTnLst>
                                    <p:set>
                                      <p:cBhvr rctx="PPT">
                                        <p:cTn id="48" dur="indefinite"/>
                                        <p:tgtEl>
                                          <p:spTgt spid="9"/>
                                        </p:tgtEl>
                                        <p:attrNameLst>
                                          <p:attrName>style.opacity</p:attrName>
                                        </p:attrNameLst>
                                      </p:cBhvr>
                                      <p:to>
                                        <p:strVal val="0"/>
                                      </p:to>
                                    </p:set>
                                    <p:animEffect filter="image" prLst="opacity: 0">
                                      <p:cBhvr rctx="IE">
                                        <p:cTn id="49" dur="indefinite"/>
                                        <p:tgtEl>
                                          <p:spTgt spid="9"/>
                                        </p:tgtEl>
                                      </p:cBhvr>
                                    </p:animEffect>
                                  </p:childTnLst>
                                </p:cTn>
                              </p:par>
                              <p:par>
                                <p:cTn id="50" presetID="9" presetClass="emph" presetSubtype="0" nodeType="withEffect">
                                  <p:stCondLst>
                                    <p:cond delay="0"/>
                                  </p:stCondLst>
                                  <p:childTnLst>
                                    <p:set>
                                      <p:cBhvr rctx="PPT">
                                        <p:cTn id="51" dur="indefinite"/>
                                        <p:tgtEl>
                                          <p:spTgt spid="240"/>
                                        </p:tgtEl>
                                        <p:attrNameLst>
                                          <p:attrName>style.opacity</p:attrName>
                                        </p:attrNameLst>
                                      </p:cBhvr>
                                      <p:to>
                                        <p:strVal val="0"/>
                                      </p:to>
                                    </p:set>
                                    <p:animEffect filter="image" prLst="opacity: 0">
                                      <p:cBhvr rctx="IE">
                                        <p:cTn id="52" dur="indefinite"/>
                                        <p:tgtEl>
                                          <p:spTgt spid="240"/>
                                        </p:tgtEl>
                                      </p:cBhvr>
                                    </p:animEffect>
                                  </p:childTnLst>
                                </p:cTn>
                              </p:par>
                              <p:par>
                                <p:cTn id="53" presetID="9" presetClass="emph" presetSubtype="0" nodeType="withEffect">
                                  <p:stCondLst>
                                    <p:cond delay="0"/>
                                  </p:stCondLst>
                                  <p:childTnLst>
                                    <p:set>
                                      <p:cBhvr rctx="PPT">
                                        <p:cTn id="54" dur="indefinite"/>
                                        <p:tgtEl>
                                          <p:spTgt spid="19"/>
                                        </p:tgtEl>
                                        <p:attrNameLst>
                                          <p:attrName>style.opacity</p:attrName>
                                        </p:attrNameLst>
                                      </p:cBhvr>
                                      <p:to>
                                        <p:strVal val="0"/>
                                      </p:to>
                                    </p:set>
                                    <p:animEffect filter="image" prLst="opacity: 0">
                                      <p:cBhvr rctx="IE">
                                        <p:cTn id="55" dur="indefinite"/>
                                        <p:tgtEl>
                                          <p:spTgt spid="19"/>
                                        </p:tgtEl>
                                      </p:cBhvr>
                                    </p:animEffect>
                                  </p:childTnLst>
                                </p:cTn>
                              </p:par>
                              <p:par>
                                <p:cTn id="56" presetID="9" presetClass="emph" presetSubtype="0" nodeType="withEffect">
                                  <p:stCondLst>
                                    <p:cond delay="0"/>
                                  </p:stCondLst>
                                  <p:childTnLst>
                                    <p:set>
                                      <p:cBhvr rctx="PPT">
                                        <p:cTn id="57" dur="indefinite"/>
                                        <p:tgtEl>
                                          <p:spTgt spid="22"/>
                                        </p:tgtEl>
                                        <p:attrNameLst>
                                          <p:attrName>style.opacity</p:attrName>
                                        </p:attrNameLst>
                                      </p:cBhvr>
                                      <p:to>
                                        <p:strVal val="0"/>
                                      </p:to>
                                    </p:set>
                                    <p:animEffect filter="image" prLst="opacity: 0">
                                      <p:cBhvr rctx="IE">
                                        <p:cTn id="58" dur="indefinite"/>
                                        <p:tgtEl>
                                          <p:spTgt spid="22"/>
                                        </p:tgtEl>
                                      </p:cBhvr>
                                    </p:animEffect>
                                  </p:childTnLst>
                                </p:cTn>
                              </p:par>
                              <p:par>
                                <p:cTn id="59" presetID="9" presetClass="emph" presetSubtype="0" nodeType="withEffect">
                                  <p:stCondLst>
                                    <p:cond delay="0"/>
                                  </p:stCondLst>
                                  <p:childTnLst>
                                    <p:set>
                                      <p:cBhvr rctx="PPT">
                                        <p:cTn id="60" dur="indefinite"/>
                                        <p:tgtEl>
                                          <p:spTgt spid="24"/>
                                        </p:tgtEl>
                                        <p:attrNameLst>
                                          <p:attrName>style.opacity</p:attrName>
                                        </p:attrNameLst>
                                      </p:cBhvr>
                                      <p:to>
                                        <p:strVal val="0"/>
                                      </p:to>
                                    </p:set>
                                    <p:animEffect filter="image" prLst="opacity: 0">
                                      <p:cBhvr rctx="IE">
                                        <p:cTn id="61" dur="indefinite"/>
                                        <p:tgtEl>
                                          <p:spTgt spid="24"/>
                                        </p:tgtEl>
                                      </p:cBhvr>
                                    </p:animEffect>
                                  </p:childTnLst>
                                </p:cTn>
                              </p:par>
                              <p:par>
                                <p:cTn id="62" presetID="9" presetClass="emph" presetSubtype="0" nodeType="withEffect">
                                  <p:stCondLst>
                                    <p:cond delay="0"/>
                                  </p:stCondLst>
                                  <p:childTnLst>
                                    <p:set>
                                      <p:cBhvr rctx="PPT">
                                        <p:cTn id="63" dur="indefinite"/>
                                        <p:tgtEl>
                                          <p:spTgt spid="23"/>
                                        </p:tgtEl>
                                        <p:attrNameLst>
                                          <p:attrName>style.opacity</p:attrName>
                                        </p:attrNameLst>
                                      </p:cBhvr>
                                      <p:to>
                                        <p:strVal val="0"/>
                                      </p:to>
                                    </p:set>
                                    <p:animEffect filter="image" prLst="opacity: 0">
                                      <p:cBhvr rctx="IE">
                                        <p:cTn id="64" dur="indefinite"/>
                                        <p:tgtEl>
                                          <p:spTgt spid="23"/>
                                        </p:tgtEl>
                                      </p:cBhvr>
                                    </p:animEffect>
                                  </p:childTnLst>
                                </p:cTn>
                              </p:par>
                              <p:par>
                                <p:cTn id="65" presetID="9" presetClass="emph" presetSubtype="0" grpId="2" nodeType="withEffect">
                                  <p:stCondLst>
                                    <p:cond delay="0"/>
                                  </p:stCondLst>
                                  <p:childTnLst>
                                    <p:set>
                                      <p:cBhvr rctx="PPT">
                                        <p:cTn id="66" dur="indefinite"/>
                                        <p:tgtEl>
                                          <p:spTgt spid="402"/>
                                        </p:tgtEl>
                                        <p:attrNameLst>
                                          <p:attrName>style.opacity</p:attrName>
                                        </p:attrNameLst>
                                      </p:cBhvr>
                                      <p:to>
                                        <p:strVal val="0"/>
                                      </p:to>
                                    </p:set>
                                    <p:animEffect filter="image" prLst="opacity: 0">
                                      <p:cBhvr rctx="IE">
                                        <p:cTn id="67" dur="indefinite"/>
                                        <p:tgtEl>
                                          <p:spTgt spid="402"/>
                                        </p:tgtEl>
                                      </p:cBhvr>
                                    </p:animEffect>
                                  </p:childTnLst>
                                </p:cTn>
                              </p:par>
                              <p:par>
                                <p:cTn id="68" presetID="9" presetClass="emph" presetSubtype="0" grpId="2" nodeType="withEffect">
                                  <p:stCondLst>
                                    <p:cond delay="0"/>
                                  </p:stCondLst>
                                  <p:childTnLst>
                                    <p:set>
                                      <p:cBhvr rctx="PPT">
                                        <p:cTn id="69" dur="indefinite"/>
                                        <p:tgtEl>
                                          <p:spTgt spid="403"/>
                                        </p:tgtEl>
                                        <p:attrNameLst>
                                          <p:attrName>style.opacity</p:attrName>
                                        </p:attrNameLst>
                                      </p:cBhvr>
                                      <p:to>
                                        <p:strVal val="0"/>
                                      </p:to>
                                    </p:set>
                                    <p:animEffect filter="image" prLst="opacity: 0">
                                      <p:cBhvr rctx="IE">
                                        <p:cTn id="70" dur="indefinite"/>
                                        <p:tgtEl>
                                          <p:spTgt spid="403"/>
                                        </p:tgtEl>
                                      </p:cBhvr>
                                    </p:animEffect>
                                  </p:childTnLst>
                                </p:cTn>
                              </p:par>
                              <p:par>
                                <p:cTn id="71" presetID="9" presetClass="emph" presetSubtype="0" grpId="1" nodeType="withEffect">
                                  <p:stCondLst>
                                    <p:cond delay="0"/>
                                  </p:stCondLst>
                                  <p:childTnLst>
                                    <p:set>
                                      <p:cBhvr rctx="PPT">
                                        <p:cTn id="72" dur="indefinite"/>
                                        <p:tgtEl>
                                          <p:spTgt spid="403"/>
                                        </p:tgtEl>
                                        <p:attrNameLst>
                                          <p:attrName>style.opacity</p:attrName>
                                        </p:attrNameLst>
                                      </p:cBhvr>
                                      <p:to>
                                        <p:strVal val="0"/>
                                      </p:to>
                                    </p:set>
                                    <p:animEffect filter="image" prLst="opacity: 0">
                                      <p:cBhvr rctx="IE">
                                        <p:cTn id="73" dur="indefinite"/>
                                        <p:tgtEl>
                                          <p:spTgt spid="403"/>
                                        </p:tgtEl>
                                      </p:cBhvr>
                                    </p:animEffect>
                                  </p:childTnLst>
                                </p:cTn>
                              </p:par>
                              <p:par>
                                <p:cTn id="74" presetID="9" presetClass="emph" presetSubtype="0" grpId="1" nodeType="withEffect">
                                  <p:stCondLst>
                                    <p:cond delay="0"/>
                                  </p:stCondLst>
                                  <p:childTnLst>
                                    <p:set>
                                      <p:cBhvr rctx="PPT">
                                        <p:cTn id="75" dur="indefinite"/>
                                        <p:tgtEl>
                                          <p:spTgt spid="402"/>
                                        </p:tgtEl>
                                        <p:attrNameLst>
                                          <p:attrName>style.opacity</p:attrName>
                                        </p:attrNameLst>
                                      </p:cBhvr>
                                      <p:to>
                                        <p:strVal val="0"/>
                                      </p:to>
                                    </p:set>
                                    <p:animEffect filter="image" prLst="opacity: 0">
                                      <p:cBhvr rctx="IE">
                                        <p:cTn id="76" dur="indefinite"/>
                                        <p:tgtEl>
                                          <p:spTgt spid="402"/>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mph" presetSubtype="0" grpId="1" nodeType="clickEffect">
                                  <p:stCondLst>
                                    <p:cond delay="0"/>
                                  </p:stCondLst>
                                  <p:childTnLst>
                                    <p:set>
                                      <p:cBhvr rctx="PPT">
                                        <p:cTn id="80" dur="indefinite"/>
                                        <p:tgtEl>
                                          <p:spTgt spid="243"/>
                                        </p:tgtEl>
                                        <p:attrNameLst>
                                          <p:attrName>style.opacity</p:attrName>
                                        </p:attrNameLst>
                                      </p:cBhvr>
                                      <p:to>
                                        <p:strVal val="1"/>
                                      </p:to>
                                    </p:set>
                                    <p:animEffect filter="image" prLst="opacity: 1">
                                      <p:cBhvr rctx="IE">
                                        <p:cTn id="81" dur="indefinite"/>
                                        <p:tgtEl>
                                          <p:spTgt spid="243"/>
                                        </p:tgtEl>
                                      </p:cBhvr>
                                    </p:animEffect>
                                  </p:childTnLst>
                                </p:cTn>
                              </p:par>
                              <p:par>
                                <p:cTn id="82" presetID="9" presetClass="emph" presetSubtype="0" nodeType="withEffect">
                                  <p:stCondLst>
                                    <p:cond delay="0"/>
                                  </p:stCondLst>
                                  <p:childTnLst>
                                    <p:set>
                                      <p:cBhvr rctx="PPT">
                                        <p:cTn id="83" dur="indefinite"/>
                                        <p:tgtEl>
                                          <p:spTgt spid="360"/>
                                        </p:tgtEl>
                                        <p:attrNameLst>
                                          <p:attrName>style.opacity</p:attrName>
                                        </p:attrNameLst>
                                      </p:cBhvr>
                                      <p:to>
                                        <p:strVal val="1"/>
                                      </p:to>
                                    </p:set>
                                    <p:animEffect filter="image" prLst="opacity: 1">
                                      <p:cBhvr rctx="IE">
                                        <p:cTn id="84" dur="indefinite"/>
                                        <p:tgtEl>
                                          <p:spTgt spid="360"/>
                                        </p:tgtEl>
                                      </p:cBhvr>
                                    </p:animEffect>
                                  </p:childTnLst>
                                </p:cTn>
                              </p:par>
                              <p:par>
                                <p:cTn id="85" presetID="9" presetClass="emph" presetSubtype="0" grpId="1" nodeType="withEffect">
                                  <p:stCondLst>
                                    <p:cond delay="0"/>
                                  </p:stCondLst>
                                  <p:childTnLst>
                                    <p:set>
                                      <p:cBhvr rctx="PPT">
                                        <p:cTn id="86" dur="indefinite"/>
                                        <p:tgtEl>
                                          <p:spTgt spid="244"/>
                                        </p:tgtEl>
                                        <p:attrNameLst>
                                          <p:attrName>style.opacity</p:attrName>
                                        </p:attrNameLst>
                                      </p:cBhvr>
                                      <p:to>
                                        <p:strVal val="1"/>
                                      </p:to>
                                    </p:set>
                                    <p:animEffect filter="image" prLst="opacity: 1">
                                      <p:cBhvr rctx="IE">
                                        <p:cTn id="87" dur="indefinite"/>
                                        <p:tgtEl>
                                          <p:spTgt spid="244"/>
                                        </p:tgtEl>
                                      </p:cBhvr>
                                    </p:animEffect>
                                  </p:childTnLst>
                                </p:cTn>
                              </p:par>
                              <p:par>
                                <p:cTn id="88" presetID="9" presetClass="emph" presetSubtype="0" nodeType="withEffect">
                                  <p:stCondLst>
                                    <p:cond delay="0"/>
                                  </p:stCondLst>
                                  <p:childTnLst>
                                    <p:set>
                                      <p:cBhvr rctx="PPT">
                                        <p:cTn id="89" dur="indefinite"/>
                                        <p:tgtEl>
                                          <p:spTgt spid="6"/>
                                        </p:tgtEl>
                                        <p:attrNameLst>
                                          <p:attrName>style.opacity</p:attrName>
                                        </p:attrNameLst>
                                      </p:cBhvr>
                                      <p:to>
                                        <p:strVal val="1"/>
                                      </p:to>
                                    </p:set>
                                    <p:animEffect filter="image" prLst="opacity: 1">
                                      <p:cBhvr rctx="IE">
                                        <p:cTn id="90" dur="indefinite"/>
                                        <p:tgtEl>
                                          <p:spTgt spid="6"/>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mph" presetSubtype="0" nodeType="clickEffect">
                                  <p:stCondLst>
                                    <p:cond delay="0"/>
                                  </p:stCondLst>
                                  <p:childTnLst>
                                    <p:set>
                                      <p:cBhvr rctx="PPT">
                                        <p:cTn id="94" dur="indefinite"/>
                                        <p:tgtEl>
                                          <p:spTgt spid="361"/>
                                        </p:tgtEl>
                                        <p:attrNameLst>
                                          <p:attrName>style.opacity</p:attrName>
                                        </p:attrNameLst>
                                      </p:cBhvr>
                                      <p:to>
                                        <p:strVal val="1"/>
                                      </p:to>
                                    </p:set>
                                    <p:animEffect filter="image" prLst="opacity: 1">
                                      <p:cBhvr rctx="IE">
                                        <p:cTn id="95" dur="indefinite"/>
                                        <p:tgtEl>
                                          <p:spTgt spid="361"/>
                                        </p:tgtEl>
                                      </p:cBhvr>
                                    </p:animEffect>
                                  </p:childTnLst>
                                </p:cTn>
                              </p:par>
                              <p:par>
                                <p:cTn id="96" presetID="9" presetClass="emph" presetSubtype="0" grpId="1" nodeType="withEffect">
                                  <p:stCondLst>
                                    <p:cond delay="0"/>
                                  </p:stCondLst>
                                  <p:childTnLst>
                                    <p:set>
                                      <p:cBhvr rctx="PPT">
                                        <p:cTn id="97" dur="indefinite"/>
                                        <p:tgtEl>
                                          <p:spTgt spid="338"/>
                                        </p:tgtEl>
                                        <p:attrNameLst>
                                          <p:attrName>style.opacity</p:attrName>
                                        </p:attrNameLst>
                                      </p:cBhvr>
                                      <p:to>
                                        <p:strVal val="1"/>
                                      </p:to>
                                    </p:set>
                                    <p:animEffect filter="image" prLst="opacity: 1">
                                      <p:cBhvr rctx="IE">
                                        <p:cTn id="98" dur="indefinite"/>
                                        <p:tgtEl>
                                          <p:spTgt spid="338"/>
                                        </p:tgtEl>
                                      </p:cBhvr>
                                    </p:animEffect>
                                  </p:childTnLst>
                                </p:cTn>
                              </p:par>
                              <p:par>
                                <p:cTn id="99" presetID="9" presetClass="emph" presetSubtype="0" nodeType="withEffect">
                                  <p:stCondLst>
                                    <p:cond delay="0"/>
                                  </p:stCondLst>
                                  <p:childTnLst>
                                    <p:set>
                                      <p:cBhvr rctx="PPT">
                                        <p:cTn id="100" dur="indefinite"/>
                                        <p:tgtEl>
                                          <p:spTgt spid="2"/>
                                        </p:tgtEl>
                                        <p:attrNameLst>
                                          <p:attrName>style.opacity</p:attrName>
                                        </p:attrNameLst>
                                      </p:cBhvr>
                                      <p:to>
                                        <p:strVal val="1"/>
                                      </p:to>
                                    </p:set>
                                    <p:animEffect filter="image" prLst="opacity: 1">
                                      <p:cBhvr rctx="IE">
                                        <p:cTn id="101" dur="indefinite"/>
                                        <p:tgtEl>
                                          <p:spTgt spid="2"/>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mph" presetSubtype="0" nodeType="clickEffect">
                                  <p:stCondLst>
                                    <p:cond delay="0"/>
                                  </p:stCondLst>
                                  <p:childTnLst>
                                    <p:set>
                                      <p:cBhvr rctx="PPT">
                                        <p:cTn id="105" dur="indefinite"/>
                                        <p:tgtEl>
                                          <p:spTgt spid="17"/>
                                        </p:tgtEl>
                                        <p:attrNameLst>
                                          <p:attrName>style.opacity</p:attrName>
                                        </p:attrNameLst>
                                      </p:cBhvr>
                                      <p:to>
                                        <p:strVal val="1"/>
                                      </p:to>
                                    </p:set>
                                    <p:animEffect filter="image" prLst="opacity: 1">
                                      <p:cBhvr rctx="IE">
                                        <p:cTn id="106" dur="indefinite"/>
                                        <p:tgtEl>
                                          <p:spTgt spid="17"/>
                                        </p:tgtEl>
                                      </p:cBhvr>
                                    </p:animEffect>
                                  </p:childTnLst>
                                </p:cTn>
                              </p:par>
                              <p:par>
                                <p:cTn id="107" presetID="9" presetClass="emph" presetSubtype="0" nodeType="withEffect">
                                  <p:stCondLst>
                                    <p:cond delay="0"/>
                                  </p:stCondLst>
                                  <p:childTnLst>
                                    <p:set>
                                      <p:cBhvr rctx="PPT">
                                        <p:cTn id="108" dur="indefinite"/>
                                        <p:tgtEl>
                                          <p:spTgt spid="13"/>
                                        </p:tgtEl>
                                        <p:attrNameLst>
                                          <p:attrName>style.opacity</p:attrName>
                                        </p:attrNameLst>
                                      </p:cBhvr>
                                      <p:to>
                                        <p:strVal val="1"/>
                                      </p:to>
                                    </p:set>
                                    <p:animEffect filter="image" prLst="opacity: 1">
                                      <p:cBhvr rctx="IE">
                                        <p:cTn id="109" dur="indefinite"/>
                                        <p:tgtEl>
                                          <p:spTgt spid="13"/>
                                        </p:tgtEl>
                                      </p:cBhvr>
                                    </p:animEffect>
                                  </p:childTnLst>
                                </p:cTn>
                              </p:par>
                              <p:par>
                                <p:cTn id="110" presetID="9" presetClass="emph" presetSubtype="0" grpId="1" nodeType="withEffect">
                                  <p:stCondLst>
                                    <p:cond delay="0"/>
                                  </p:stCondLst>
                                  <p:childTnLst>
                                    <p:set>
                                      <p:cBhvr rctx="PPT">
                                        <p:cTn id="111" dur="indefinite"/>
                                        <p:tgtEl>
                                          <p:spTgt spid="249"/>
                                        </p:tgtEl>
                                        <p:attrNameLst>
                                          <p:attrName>style.opacity</p:attrName>
                                        </p:attrNameLst>
                                      </p:cBhvr>
                                      <p:to>
                                        <p:strVal val="1"/>
                                      </p:to>
                                    </p:set>
                                    <p:animEffect filter="image" prLst="opacity: 1">
                                      <p:cBhvr rctx="IE">
                                        <p:cTn id="112" dur="indefinite"/>
                                        <p:tgtEl>
                                          <p:spTgt spid="249"/>
                                        </p:tgtEl>
                                      </p:cBhvr>
                                    </p:animEffect>
                                  </p:childTnLst>
                                </p:cTn>
                              </p:par>
                              <p:par>
                                <p:cTn id="113" presetID="9" presetClass="emph" presetSubtype="0" nodeType="withEffect">
                                  <p:stCondLst>
                                    <p:cond delay="0"/>
                                  </p:stCondLst>
                                  <p:childTnLst>
                                    <p:set>
                                      <p:cBhvr rctx="PPT">
                                        <p:cTn id="114" dur="indefinite"/>
                                        <p:tgtEl>
                                          <p:spTgt spid="18"/>
                                        </p:tgtEl>
                                        <p:attrNameLst>
                                          <p:attrName>style.opacity</p:attrName>
                                        </p:attrNameLst>
                                      </p:cBhvr>
                                      <p:to>
                                        <p:strVal val="1"/>
                                      </p:to>
                                    </p:set>
                                    <p:animEffect filter="image" prLst="opacity: 1">
                                      <p:cBhvr rctx="IE">
                                        <p:cTn id="115" dur="indefinite"/>
                                        <p:tgtEl>
                                          <p:spTgt spid="18"/>
                                        </p:tgtEl>
                                      </p:cBhvr>
                                    </p:animEffect>
                                  </p:childTnLst>
                                </p:cTn>
                              </p:par>
                              <p:par>
                                <p:cTn id="116" presetID="9" presetClass="emph" presetSubtype="0" nodeType="withEffect">
                                  <p:stCondLst>
                                    <p:cond delay="0"/>
                                  </p:stCondLst>
                                  <p:childTnLst>
                                    <p:set>
                                      <p:cBhvr rctx="PPT">
                                        <p:cTn id="117" dur="indefinite"/>
                                        <p:tgtEl>
                                          <p:spTgt spid="15"/>
                                        </p:tgtEl>
                                        <p:attrNameLst>
                                          <p:attrName>style.opacity</p:attrName>
                                        </p:attrNameLst>
                                      </p:cBhvr>
                                      <p:to>
                                        <p:strVal val="1"/>
                                      </p:to>
                                    </p:set>
                                    <p:animEffect filter="image" prLst="opacity: 1">
                                      <p:cBhvr rctx="IE">
                                        <p:cTn id="118" dur="indefinite"/>
                                        <p:tgtEl>
                                          <p:spTgt spid="15"/>
                                        </p:tgtEl>
                                      </p:cBhvr>
                                    </p:animEffect>
                                  </p:childTnLst>
                                </p:cTn>
                              </p:par>
                            </p:childTnLst>
                          </p:cTn>
                        </p:par>
                      </p:childTnLst>
                    </p:cTn>
                  </p:par>
                  <p:par>
                    <p:cTn id="119" fill="hold">
                      <p:stCondLst>
                        <p:cond delay="indefinite"/>
                      </p:stCondLst>
                      <p:childTnLst>
                        <p:par>
                          <p:cTn id="120" fill="hold">
                            <p:stCondLst>
                              <p:cond delay="0"/>
                            </p:stCondLst>
                            <p:childTnLst>
                              <p:par>
                                <p:cTn id="121" presetID="9" presetClass="emph" presetSubtype="0" grpId="1" nodeType="clickEffect">
                                  <p:stCondLst>
                                    <p:cond delay="0"/>
                                  </p:stCondLst>
                                  <p:childTnLst>
                                    <p:set>
                                      <p:cBhvr rctx="PPT">
                                        <p:cTn id="122" dur="indefinite"/>
                                        <p:tgtEl>
                                          <p:spTgt spid="346"/>
                                        </p:tgtEl>
                                        <p:attrNameLst>
                                          <p:attrName>style.opacity</p:attrName>
                                        </p:attrNameLst>
                                      </p:cBhvr>
                                      <p:to>
                                        <p:strVal val="1"/>
                                      </p:to>
                                    </p:set>
                                    <p:animEffect filter="image" prLst="opacity: 1">
                                      <p:cBhvr rctx="IE">
                                        <p:cTn id="123" dur="indefinite"/>
                                        <p:tgtEl>
                                          <p:spTgt spid="346"/>
                                        </p:tgtEl>
                                      </p:cBhvr>
                                    </p:animEffect>
                                  </p:childTnLst>
                                </p:cTn>
                              </p:par>
                              <p:par>
                                <p:cTn id="124" presetID="9" presetClass="emph" presetSubtype="0" nodeType="withEffect">
                                  <p:stCondLst>
                                    <p:cond delay="0"/>
                                  </p:stCondLst>
                                  <p:childTnLst>
                                    <p:set>
                                      <p:cBhvr rctx="PPT">
                                        <p:cTn id="125" dur="indefinite"/>
                                        <p:tgtEl>
                                          <p:spTgt spid="14"/>
                                        </p:tgtEl>
                                        <p:attrNameLst>
                                          <p:attrName>style.opacity</p:attrName>
                                        </p:attrNameLst>
                                      </p:cBhvr>
                                      <p:to>
                                        <p:strVal val="1"/>
                                      </p:to>
                                    </p:set>
                                    <p:animEffect filter="image" prLst="opacity: 1">
                                      <p:cBhvr rctx="IE">
                                        <p:cTn id="126" dur="indefinite"/>
                                        <p:tgtEl>
                                          <p:spTgt spid="14"/>
                                        </p:tgtEl>
                                      </p:cBhvr>
                                    </p:animEffect>
                                  </p:childTnLst>
                                </p:cTn>
                              </p:par>
                            </p:childTnLst>
                          </p:cTn>
                        </p:par>
                      </p:childTnLst>
                    </p:cTn>
                  </p:par>
                  <p:par>
                    <p:cTn id="127" fill="hold">
                      <p:stCondLst>
                        <p:cond delay="indefinite"/>
                      </p:stCondLst>
                      <p:childTnLst>
                        <p:par>
                          <p:cTn id="128" fill="hold">
                            <p:stCondLst>
                              <p:cond delay="0"/>
                            </p:stCondLst>
                            <p:childTnLst>
                              <p:par>
                                <p:cTn id="129" presetID="9" presetClass="emph" presetSubtype="0" nodeType="clickEffect">
                                  <p:stCondLst>
                                    <p:cond delay="0"/>
                                  </p:stCondLst>
                                  <p:childTnLst>
                                    <p:set>
                                      <p:cBhvr rctx="PPT">
                                        <p:cTn id="130" dur="indefinite"/>
                                        <p:tgtEl>
                                          <p:spTgt spid="19"/>
                                        </p:tgtEl>
                                        <p:attrNameLst>
                                          <p:attrName>style.opacity</p:attrName>
                                        </p:attrNameLst>
                                      </p:cBhvr>
                                      <p:to>
                                        <p:strVal val="1"/>
                                      </p:to>
                                    </p:set>
                                    <p:animEffect filter="image" prLst="opacity: 1">
                                      <p:cBhvr rctx="IE">
                                        <p:cTn id="131" dur="indefinite"/>
                                        <p:tgtEl>
                                          <p:spTgt spid="19"/>
                                        </p:tgtEl>
                                      </p:cBhvr>
                                    </p:animEffect>
                                  </p:childTnLst>
                                </p:cTn>
                              </p:par>
                            </p:childTnLst>
                          </p:cTn>
                        </p:par>
                      </p:childTnLst>
                    </p:cTn>
                  </p:par>
                  <p:par>
                    <p:cTn id="132" fill="hold">
                      <p:stCondLst>
                        <p:cond delay="indefinite"/>
                      </p:stCondLst>
                      <p:childTnLst>
                        <p:par>
                          <p:cTn id="133" fill="hold">
                            <p:stCondLst>
                              <p:cond delay="0"/>
                            </p:stCondLst>
                            <p:childTnLst>
                              <p:par>
                                <p:cTn id="134" presetID="9" presetClass="emph" presetSubtype="0" nodeType="clickEffect">
                                  <p:stCondLst>
                                    <p:cond delay="0"/>
                                  </p:stCondLst>
                                  <p:childTnLst>
                                    <p:set>
                                      <p:cBhvr rctx="PPT">
                                        <p:cTn id="135" dur="indefinite"/>
                                        <p:tgtEl>
                                          <p:spTgt spid="22"/>
                                        </p:tgtEl>
                                        <p:attrNameLst>
                                          <p:attrName>style.opacity</p:attrName>
                                        </p:attrNameLst>
                                      </p:cBhvr>
                                      <p:to>
                                        <p:strVal val="1"/>
                                      </p:to>
                                    </p:set>
                                    <p:animEffect filter="image" prLst="opacity: 1">
                                      <p:cBhvr rctx="IE">
                                        <p:cTn id="136" dur="indefinite"/>
                                        <p:tgtEl>
                                          <p:spTgt spid="22"/>
                                        </p:tgtEl>
                                      </p:cBhvr>
                                    </p:animEffect>
                                  </p:childTnLst>
                                </p:cTn>
                              </p:par>
                            </p:childTnLst>
                          </p:cTn>
                        </p:par>
                      </p:childTnLst>
                    </p:cTn>
                  </p:par>
                  <p:par>
                    <p:cTn id="137" fill="hold">
                      <p:stCondLst>
                        <p:cond delay="indefinite"/>
                      </p:stCondLst>
                      <p:childTnLst>
                        <p:par>
                          <p:cTn id="138" fill="hold">
                            <p:stCondLst>
                              <p:cond delay="0"/>
                            </p:stCondLst>
                            <p:childTnLst>
                              <p:par>
                                <p:cTn id="139" presetID="9" presetClass="emph" presetSubtype="0" nodeType="clickEffect">
                                  <p:stCondLst>
                                    <p:cond delay="0"/>
                                  </p:stCondLst>
                                  <p:childTnLst>
                                    <p:set>
                                      <p:cBhvr rctx="PPT">
                                        <p:cTn id="140" dur="indefinite"/>
                                        <p:tgtEl>
                                          <p:spTgt spid="24"/>
                                        </p:tgtEl>
                                        <p:attrNameLst>
                                          <p:attrName>style.opacity</p:attrName>
                                        </p:attrNameLst>
                                      </p:cBhvr>
                                      <p:to>
                                        <p:strVal val="1"/>
                                      </p:to>
                                    </p:set>
                                    <p:animEffect filter="image" prLst="opacity: 1">
                                      <p:cBhvr rctx="IE">
                                        <p:cTn id="141" dur="indefinite"/>
                                        <p:tgtEl>
                                          <p:spTgt spid="24"/>
                                        </p:tgtEl>
                                      </p:cBhvr>
                                    </p:animEffect>
                                  </p:childTnLst>
                                </p:cTn>
                              </p:par>
                              <p:par>
                                <p:cTn id="142" presetID="9" presetClass="emph" presetSubtype="0" nodeType="withEffect">
                                  <p:stCondLst>
                                    <p:cond delay="0"/>
                                  </p:stCondLst>
                                  <p:childTnLst>
                                    <p:set>
                                      <p:cBhvr rctx="PPT">
                                        <p:cTn id="143" dur="indefinite"/>
                                        <p:tgtEl>
                                          <p:spTgt spid="23"/>
                                        </p:tgtEl>
                                        <p:attrNameLst>
                                          <p:attrName>style.opacity</p:attrName>
                                        </p:attrNameLst>
                                      </p:cBhvr>
                                      <p:to>
                                        <p:strVal val="1"/>
                                      </p:to>
                                    </p:set>
                                    <p:animEffect filter="image" prLst="opacity: 1">
                                      <p:cBhvr rctx="IE">
                                        <p:cTn id="144" dur="indefinite"/>
                                        <p:tgtEl>
                                          <p:spTgt spid="23"/>
                                        </p:tgtEl>
                                      </p:cBhvr>
                                    </p:animEffect>
                                  </p:childTnLst>
                                </p:cTn>
                              </p:par>
                              <p:par>
                                <p:cTn id="145" presetID="9" presetClass="emph" presetSubtype="0" grpId="0" nodeType="withEffect">
                                  <p:stCondLst>
                                    <p:cond delay="0"/>
                                  </p:stCondLst>
                                  <p:childTnLst>
                                    <p:set>
                                      <p:cBhvr rctx="PPT">
                                        <p:cTn id="146" dur="indefinite"/>
                                        <p:tgtEl>
                                          <p:spTgt spid="403"/>
                                        </p:tgtEl>
                                        <p:attrNameLst>
                                          <p:attrName>style.opacity</p:attrName>
                                        </p:attrNameLst>
                                      </p:cBhvr>
                                      <p:to>
                                        <p:strVal val="1"/>
                                      </p:to>
                                    </p:set>
                                    <p:animEffect filter="image" prLst="opacity: 1">
                                      <p:cBhvr rctx="IE">
                                        <p:cTn id="147" dur="indefinite"/>
                                        <p:tgtEl>
                                          <p:spTgt spid="403"/>
                                        </p:tgtEl>
                                      </p:cBhvr>
                                    </p:animEffect>
                                  </p:childTnLst>
                                </p:cTn>
                              </p:par>
                              <p:par>
                                <p:cTn id="148" presetID="9" presetClass="emph" presetSubtype="0" grpId="0" nodeType="withEffect">
                                  <p:stCondLst>
                                    <p:cond delay="0"/>
                                  </p:stCondLst>
                                  <p:childTnLst>
                                    <p:set>
                                      <p:cBhvr rctx="PPT">
                                        <p:cTn id="149" dur="indefinite"/>
                                        <p:tgtEl>
                                          <p:spTgt spid="402"/>
                                        </p:tgtEl>
                                        <p:attrNameLst>
                                          <p:attrName>style.opacity</p:attrName>
                                        </p:attrNameLst>
                                      </p:cBhvr>
                                      <p:to>
                                        <p:strVal val="1"/>
                                      </p:to>
                                    </p:set>
                                    <p:animEffect filter="image" prLst="opacity: 1">
                                      <p:cBhvr rctx="IE">
                                        <p:cTn id="150" dur="indefinite"/>
                                        <p:tgtEl>
                                          <p:spTgt spid="402"/>
                                        </p:tgtEl>
                                      </p:cBhvr>
                                    </p:animEffect>
                                  </p:childTnLst>
                                </p:cTn>
                              </p:par>
                            </p:childTnLst>
                          </p:cTn>
                        </p:par>
                      </p:childTnLst>
                    </p:cTn>
                  </p:par>
                  <p:par>
                    <p:cTn id="151" fill="hold">
                      <p:stCondLst>
                        <p:cond delay="indefinite"/>
                      </p:stCondLst>
                      <p:childTnLst>
                        <p:par>
                          <p:cTn id="152" fill="hold">
                            <p:stCondLst>
                              <p:cond delay="0"/>
                            </p:stCondLst>
                            <p:childTnLst>
                              <p:par>
                                <p:cTn id="153" presetID="9" presetClass="emph" presetSubtype="0" nodeType="clickEffect">
                                  <p:stCondLst>
                                    <p:cond delay="0"/>
                                  </p:stCondLst>
                                  <p:childTnLst>
                                    <p:set>
                                      <p:cBhvr rctx="PPT">
                                        <p:cTn id="154" dur="indefinite"/>
                                        <p:tgtEl>
                                          <p:spTgt spid="9"/>
                                        </p:tgtEl>
                                        <p:attrNameLst>
                                          <p:attrName>style.opacity</p:attrName>
                                        </p:attrNameLst>
                                      </p:cBhvr>
                                      <p:to>
                                        <p:strVal val="1"/>
                                      </p:to>
                                    </p:set>
                                    <p:animEffect filter="image" prLst="opacity: 1">
                                      <p:cBhvr rctx="IE">
                                        <p:cTn id="155" dur="indefinite"/>
                                        <p:tgtEl>
                                          <p:spTgt spid="9"/>
                                        </p:tgtEl>
                                      </p:cBhvr>
                                    </p:animEffect>
                                  </p:childTnLst>
                                </p:cTn>
                              </p:par>
                            </p:childTnLst>
                          </p:cTn>
                        </p:par>
                      </p:childTnLst>
                    </p:cTn>
                  </p:par>
                  <p:par>
                    <p:cTn id="156" fill="hold">
                      <p:stCondLst>
                        <p:cond delay="indefinite"/>
                      </p:stCondLst>
                      <p:childTnLst>
                        <p:par>
                          <p:cTn id="157" fill="hold">
                            <p:stCondLst>
                              <p:cond delay="0"/>
                            </p:stCondLst>
                            <p:childTnLst>
                              <p:par>
                                <p:cTn id="158" presetID="9" presetClass="emph" presetSubtype="0" nodeType="clickEffect">
                                  <p:stCondLst>
                                    <p:cond delay="0"/>
                                  </p:stCondLst>
                                  <p:childTnLst>
                                    <p:set>
                                      <p:cBhvr rctx="PPT">
                                        <p:cTn id="159" dur="indefinite"/>
                                        <p:tgtEl>
                                          <p:spTgt spid="240"/>
                                        </p:tgtEl>
                                        <p:attrNameLst>
                                          <p:attrName>style.opacity</p:attrName>
                                        </p:attrNameLst>
                                      </p:cBhvr>
                                      <p:to>
                                        <p:strVal val="1"/>
                                      </p:to>
                                    </p:set>
                                    <p:animEffect filter="image" prLst="opacity: 1">
                                      <p:cBhvr rctx="IE">
                                        <p:cTn id="160" dur="indefinite"/>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p:bldP spid="243" grpId="1"/>
      <p:bldP spid="244" grpId="0"/>
      <p:bldP spid="244" grpId="1"/>
      <p:bldP spid="249" grpId="0"/>
      <p:bldP spid="249" grpId="1"/>
      <p:bldP spid="338" grpId="0"/>
      <p:bldP spid="338" grpId="1"/>
      <p:bldP spid="346" grpId="0"/>
      <p:bldP spid="346" grpId="1"/>
      <p:bldP spid="402" grpId="0" animBg="1"/>
      <p:bldP spid="402" grpId="1" animBg="1"/>
      <p:bldP spid="402" grpId="2" animBg="1"/>
      <p:bldP spid="403" grpId="0" animBg="1"/>
      <p:bldP spid="403" grpId="1" animBg="1"/>
      <p:bldP spid="403"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en-US" altLang="ja-JP" sz="3200" dirty="0" smtClean="0"/>
              <a:t>Applications of SMM</a:t>
            </a:r>
            <a:r>
              <a:rPr lang="ja-JP" altLang="en-US" sz="3200" dirty="0" smtClean="0"/>
              <a:t>②</a:t>
            </a:r>
            <a:r>
              <a:rPr kumimoji="1" lang="en-US" altLang="ja-JP" sz="3200" dirty="0" smtClean="0"/>
              <a:t> </a:t>
            </a:r>
            <a:endParaRPr kumimoji="1" lang="ja-JP" altLang="en-US" sz="3200" dirty="0"/>
          </a:p>
        </p:txBody>
      </p:sp>
      <p:pic>
        <p:nvPicPr>
          <p:cNvPr id="83" name="図 5" descr="PDIinPMMA.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2457" y="2092662"/>
            <a:ext cx="21717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4" name="角丸四角形 83"/>
          <p:cNvSpPr>
            <a:spLocks noChangeArrowheads="1"/>
          </p:cNvSpPr>
          <p:nvPr/>
        </p:nvSpPr>
        <p:spPr bwMode="auto">
          <a:xfrm>
            <a:off x="1932607" y="2594312"/>
            <a:ext cx="406400" cy="406400"/>
          </a:xfrm>
          <a:prstGeom prst="roundRect">
            <a:avLst>
              <a:gd name="adj" fmla="val 16667"/>
            </a:avLst>
          </a:prstGeom>
          <a:noFill/>
          <a:ln w="28575">
            <a:solidFill>
              <a:srgbClr val="FF66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fontAlgn="auto">
              <a:spcBef>
                <a:spcPts val="0"/>
              </a:spcBef>
              <a:spcAft>
                <a:spcPts val="0"/>
              </a:spcAft>
              <a:defRPr/>
            </a:pPr>
            <a:endParaRPr lang="ja-JP" altLang="en-US" dirty="0">
              <a:solidFill>
                <a:schemeClr val="lt1"/>
              </a:solidFill>
              <a:latin typeface="+mn-lt"/>
              <a:ea typeface="+mn-ea"/>
            </a:endParaRPr>
          </a:p>
        </p:txBody>
      </p:sp>
      <p:pic>
        <p:nvPicPr>
          <p:cNvPr id="85" name="図 7" descr="L_ProcessingSpaceWindow2-1.jp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86745" y="1933912"/>
            <a:ext cx="2746375" cy="2584450"/>
          </a:xfrm>
          <a:prstGeom prst="rect">
            <a:avLst/>
          </a:prstGeom>
          <a:noFill/>
          <a:ln w="28575">
            <a:solidFill>
              <a:srgbClr val="FF6600"/>
            </a:solidFill>
            <a:round/>
            <a:headEnd/>
            <a:tailEnd/>
          </a:ln>
          <a:extLst>
            <a:ext uri="{909E8E84-426E-40DD-AFC4-6F175D3DCCD1}">
              <a14:hiddenFill xmlns:a14="http://schemas.microsoft.com/office/drawing/2010/main" xmlns="">
                <a:solidFill>
                  <a:srgbClr val="FFFFFF"/>
                </a:solidFill>
              </a14:hiddenFill>
            </a:ext>
          </a:extLst>
        </p:spPr>
      </p:pic>
      <p:cxnSp>
        <p:nvCxnSpPr>
          <p:cNvPr id="86" name="直線コネクタ 85"/>
          <p:cNvCxnSpPr/>
          <p:nvPr/>
        </p:nvCxnSpPr>
        <p:spPr>
          <a:xfrm flipV="1">
            <a:off x="2275507" y="1908512"/>
            <a:ext cx="1028700" cy="67310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87" name="直線コネクタ 86"/>
          <p:cNvCxnSpPr/>
          <p:nvPr/>
        </p:nvCxnSpPr>
        <p:spPr>
          <a:xfrm rot="16200000" flipH="1">
            <a:off x="2027857" y="3273762"/>
            <a:ext cx="1498600" cy="97790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grpSp>
        <p:nvGrpSpPr>
          <p:cNvPr id="88" name="図形グループ 18"/>
          <p:cNvGrpSpPr>
            <a:grpSpLocks/>
          </p:cNvGrpSpPr>
          <p:nvPr/>
        </p:nvGrpSpPr>
        <p:grpSpPr bwMode="auto">
          <a:xfrm>
            <a:off x="3288332" y="1932325"/>
            <a:ext cx="2741613" cy="2589212"/>
            <a:chOff x="2866894" y="3846435"/>
            <a:chExt cx="2741744" cy="2589290"/>
          </a:xfrm>
        </p:grpSpPr>
        <p:pic>
          <p:nvPicPr>
            <p:cNvPr id="89" name="図 8" descr="L_ProcessingSpaceWindow2-2.jpg"/>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866894" y="3846435"/>
              <a:ext cx="2741744" cy="2589290"/>
            </a:xfrm>
            <a:prstGeom prst="rect">
              <a:avLst/>
            </a:prstGeom>
            <a:noFill/>
            <a:ln w="28575">
              <a:solidFill>
                <a:srgbClr val="FF6600"/>
              </a:solidFill>
              <a:round/>
              <a:headEnd/>
              <a:tailEnd/>
            </a:ln>
            <a:extLst>
              <a:ext uri="{909E8E84-426E-40DD-AFC4-6F175D3DCCD1}">
                <a14:hiddenFill xmlns:a14="http://schemas.microsoft.com/office/drawing/2010/main" xmlns="">
                  <a:solidFill>
                    <a:srgbClr val="FFFFFF"/>
                  </a:solidFill>
                </a14:hiddenFill>
              </a:ext>
            </a:extLst>
          </p:spPr>
        </p:pic>
        <p:sp>
          <p:nvSpPr>
            <p:cNvPr id="90" name="正方形/長方形 10"/>
            <p:cNvSpPr>
              <a:spLocks noChangeArrowheads="1"/>
            </p:cNvSpPr>
            <p:nvPr/>
          </p:nvSpPr>
          <p:spPr bwMode="auto">
            <a:xfrm>
              <a:off x="3095625" y="5729288"/>
              <a:ext cx="2390775" cy="646331"/>
            </a:xfrm>
            <a:prstGeom prst="rect">
              <a:avLst/>
            </a:prstGeom>
            <a:solidFill>
              <a:srgbClr val="FFFFFF"/>
            </a:solidFill>
            <a:ln w="9525">
              <a:solidFill>
                <a:schemeClr val="tx2"/>
              </a:solidFill>
              <a:miter lim="800000"/>
              <a:headEnd/>
              <a:tailEnd/>
            </a:ln>
          </p:spPr>
          <p:txBody>
            <a:bodyPr>
              <a:spAutoFit/>
            </a:bodyPr>
            <a:lstStyle/>
            <a:p>
              <a:r>
                <a:rPr lang="en-US" altLang="ja-JP" dirty="0"/>
                <a:t>X</a:t>
              </a:r>
              <a:r>
                <a:rPr lang="ja-JP" altLang="en-US" dirty="0"/>
                <a:t>：</a:t>
              </a:r>
              <a:r>
                <a:rPr lang="en-US" altLang="ja-JP" dirty="0"/>
                <a:t>347.778</a:t>
              </a:r>
              <a:r>
                <a:rPr lang="ja-JP" altLang="ja-JP" dirty="0"/>
                <a:t>±</a:t>
              </a:r>
              <a:r>
                <a:rPr lang="en-US" altLang="ja-JP" dirty="0"/>
                <a:t>0.06 pix.</a:t>
              </a:r>
              <a:endParaRPr lang="ja-JP" altLang="ja-JP" dirty="0"/>
            </a:p>
            <a:p>
              <a:r>
                <a:rPr lang="en-US" altLang="ja-JP" dirty="0"/>
                <a:t>Y : 301.847</a:t>
              </a:r>
              <a:r>
                <a:rPr lang="ja-JP" altLang="ja-JP" dirty="0"/>
                <a:t>±</a:t>
              </a:r>
              <a:r>
                <a:rPr lang="en-US" altLang="ja-JP" dirty="0"/>
                <a:t>0.06 pix.</a:t>
              </a:r>
              <a:endParaRPr lang="ja-JP" altLang="en-US" dirty="0"/>
            </a:p>
          </p:txBody>
        </p:sp>
      </p:grpSp>
      <p:pic>
        <p:nvPicPr>
          <p:cNvPr id="91" name="Trajectry_60fps_Mol0011.avi">
            <a:hlinkClick r:id="" action="ppaction://media"/>
          </p:cNvPr>
          <p:cNvPicPr>
            <a:picLocks noChangeAspect="1"/>
          </p:cNvPicPr>
          <p:nvPr>
            <a:videoFile r:link="rId2"/>
            <p:extLst>
              <p:ext uri="{DAA4B4D4-6D71-4841-9C94-3DE7FCFB9230}">
                <p14:media xmlns:p14="http://schemas.microsoft.com/office/powerpoint/2010/main" xmlns="" r:embed="rId10"/>
              </p:ext>
            </p:extLst>
          </p:nvPr>
        </p:nvPicPr>
        <p:blipFill>
          <a:blip r:embed="rId11" cstate="print"/>
          <a:stretch>
            <a:fillRect/>
          </a:stretch>
        </p:blipFill>
        <p:spPr>
          <a:xfrm>
            <a:off x="6393160" y="1988840"/>
            <a:ext cx="2712488" cy="2700000"/>
          </a:xfrm>
          <a:prstGeom prst="rect">
            <a:avLst/>
          </a:prstGeom>
        </p:spPr>
      </p:pic>
      <p:sp>
        <p:nvSpPr>
          <p:cNvPr id="92" name="正方形/長方形 91"/>
          <p:cNvSpPr/>
          <p:nvPr/>
        </p:nvSpPr>
        <p:spPr>
          <a:xfrm>
            <a:off x="488504" y="1628800"/>
            <a:ext cx="9145016" cy="5040560"/>
          </a:xfrm>
          <a:prstGeom prst="rect">
            <a:avLst/>
          </a:prstGeom>
          <a:noFill/>
          <a:ln w="28575">
            <a:solidFill>
              <a:srgbClr val="4A8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テキスト ボックス 92"/>
          <p:cNvSpPr txBox="1"/>
          <p:nvPr/>
        </p:nvSpPr>
        <p:spPr>
          <a:xfrm>
            <a:off x="3140675" y="1440160"/>
            <a:ext cx="3756541" cy="400110"/>
          </a:xfrm>
          <a:prstGeom prst="rect">
            <a:avLst/>
          </a:prstGeom>
          <a:solidFill>
            <a:schemeClr val="bg2"/>
          </a:solidFill>
        </p:spPr>
        <p:txBody>
          <a:bodyPr wrap="none" rtlCol="0">
            <a:spAutoFit/>
          </a:bodyPr>
          <a:lstStyle/>
          <a:p>
            <a:r>
              <a:rPr kumimoji="1" lang="en-US" altLang="ja-JP" sz="2000" b="1" u="sng" dirty="0" smtClean="0">
                <a:latin typeface="Times New Roman" pitchFamily="18" charset="0"/>
                <a:ea typeface="Tahoma" pitchFamily="34" charset="0"/>
                <a:cs typeface="Times New Roman" pitchFamily="18" charset="0"/>
              </a:rPr>
              <a:t>S</a:t>
            </a:r>
            <a:r>
              <a:rPr kumimoji="1" lang="en-US" altLang="ja-JP" sz="2000" b="1" dirty="0" smtClean="0">
                <a:latin typeface="Times New Roman" pitchFamily="18" charset="0"/>
                <a:ea typeface="Tahoma" pitchFamily="34" charset="0"/>
                <a:cs typeface="Times New Roman" pitchFamily="18" charset="0"/>
              </a:rPr>
              <a:t>ingle-</a:t>
            </a:r>
            <a:r>
              <a:rPr kumimoji="1" lang="en-US" altLang="ja-JP" sz="2000" b="1" u="sng" dirty="0" smtClean="0">
                <a:latin typeface="Times New Roman" pitchFamily="18" charset="0"/>
                <a:ea typeface="Tahoma" pitchFamily="34" charset="0"/>
                <a:cs typeface="Times New Roman" pitchFamily="18" charset="0"/>
              </a:rPr>
              <a:t>M</a:t>
            </a:r>
            <a:r>
              <a:rPr kumimoji="1" lang="en-US" altLang="ja-JP" sz="2000" b="1" dirty="0" smtClean="0">
                <a:latin typeface="Times New Roman" pitchFamily="18" charset="0"/>
                <a:ea typeface="Tahoma" pitchFamily="34" charset="0"/>
                <a:cs typeface="Times New Roman" pitchFamily="18" charset="0"/>
              </a:rPr>
              <a:t>olecule </a:t>
            </a:r>
            <a:r>
              <a:rPr kumimoji="1" lang="en-US" altLang="ja-JP" sz="2000" b="1" u="sng" dirty="0" smtClean="0">
                <a:latin typeface="Times New Roman" pitchFamily="18" charset="0"/>
                <a:ea typeface="Tahoma" pitchFamily="34" charset="0"/>
                <a:cs typeface="Times New Roman" pitchFamily="18" charset="0"/>
              </a:rPr>
              <a:t>T</a:t>
            </a:r>
            <a:r>
              <a:rPr kumimoji="1" lang="en-US" altLang="ja-JP" sz="2000" b="1" dirty="0" smtClean="0">
                <a:latin typeface="Times New Roman" pitchFamily="18" charset="0"/>
                <a:ea typeface="Tahoma" pitchFamily="34" charset="0"/>
                <a:cs typeface="Times New Roman" pitchFamily="18" charset="0"/>
              </a:rPr>
              <a:t>racking</a:t>
            </a:r>
            <a:r>
              <a:rPr kumimoji="1" lang="ja-JP" altLang="en-US" sz="2000" b="1" dirty="0" smtClean="0">
                <a:latin typeface="Times New Roman" pitchFamily="18" charset="0"/>
                <a:ea typeface="Tahoma" pitchFamily="34" charset="0"/>
                <a:cs typeface="Times New Roman" pitchFamily="18" charset="0"/>
              </a:rPr>
              <a:t>：</a:t>
            </a:r>
            <a:r>
              <a:rPr kumimoji="1" lang="en-US" altLang="ja-JP" sz="2000" b="1" dirty="0" smtClean="0">
                <a:latin typeface="Times New Roman" pitchFamily="18" charset="0"/>
                <a:ea typeface="Tahoma" pitchFamily="34" charset="0"/>
                <a:cs typeface="Times New Roman" pitchFamily="18" charset="0"/>
              </a:rPr>
              <a:t>SMT</a:t>
            </a:r>
            <a:endParaRPr kumimoji="1" lang="ja-JP" altLang="en-US" sz="2000" b="1" dirty="0">
              <a:latin typeface="Times New Roman" pitchFamily="18" charset="0"/>
              <a:cs typeface="Times New Roman" pitchFamily="18" charset="0"/>
            </a:endParaRPr>
          </a:p>
        </p:txBody>
      </p:sp>
      <p:grpSp>
        <p:nvGrpSpPr>
          <p:cNvPr id="94" name="グループ化 93"/>
          <p:cNvGrpSpPr/>
          <p:nvPr/>
        </p:nvGrpSpPr>
        <p:grpSpPr>
          <a:xfrm>
            <a:off x="920552" y="4834002"/>
            <a:ext cx="7109133" cy="1625724"/>
            <a:chOff x="3728864" y="1521634"/>
            <a:chExt cx="7109133" cy="1625724"/>
          </a:xfrm>
        </p:grpSpPr>
        <p:sp>
          <p:nvSpPr>
            <p:cNvPr id="100" name="テキスト ボックス 99"/>
            <p:cNvSpPr txBox="1"/>
            <p:nvPr/>
          </p:nvSpPr>
          <p:spPr>
            <a:xfrm>
              <a:off x="8337376" y="1700808"/>
              <a:ext cx="2500621" cy="1446550"/>
            </a:xfrm>
            <a:prstGeom prst="rect">
              <a:avLst/>
            </a:prstGeom>
            <a:noFill/>
          </p:spPr>
          <p:txBody>
            <a:bodyPr wrap="none" rtlCol="0">
              <a:spAutoFit/>
            </a:bodyPr>
            <a:lstStyle/>
            <a:p>
              <a:r>
                <a:rPr kumimoji="1" lang="en-US" altLang="ja-JP" sz="1400" dirty="0" err="1" smtClean="0"/>
                <a:t>sX</a:t>
              </a:r>
              <a:r>
                <a:rPr kumimoji="1" lang="en-US" altLang="ja-JP" sz="1400" dirty="0" smtClean="0"/>
                <a:t>, </a:t>
              </a:r>
              <a:r>
                <a:rPr kumimoji="1" lang="en-US" altLang="ja-JP" sz="1400" dirty="0" err="1" smtClean="0"/>
                <a:t>sY</a:t>
              </a:r>
              <a:r>
                <a:rPr kumimoji="1" lang="en-US" altLang="ja-JP" sz="1400" dirty="0" smtClean="0"/>
                <a:t> : Width of Gauss function</a:t>
              </a:r>
            </a:p>
            <a:p>
              <a:r>
                <a:rPr kumimoji="1" lang="el-GR" altLang="ja-JP" sz="1400" dirty="0" smtClean="0"/>
                <a:t>Θ</a:t>
              </a:r>
              <a:r>
                <a:rPr kumimoji="1" lang="ja-JP" altLang="en-US" sz="1400" dirty="0" smtClean="0"/>
                <a:t>：</a:t>
              </a:r>
              <a:r>
                <a:rPr lang="en-US" altLang="ja-JP" sz="1400" dirty="0" smtClean="0"/>
                <a:t>Rotation angle</a:t>
              </a:r>
            </a:p>
            <a:p>
              <a:r>
                <a:rPr kumimoji="1" lang="en-US" altLang="ja-JP" sz="1400" dirty="0" err="1" smtClean="0"/>
                <a:t>bg</a:t>
              </a:r>
              <a:r>
                <a:rPr kumimoji="1" lang="ja-JP" altLang="en-US" sz="1400" dirty="0" smtClean="0"/>
                <a:t>：</a:t>
              </a:r>
              <a:r>
                <a:rPr kumimoji="1" lang="en-US" altLang="ja-JP" sz="1400" dirty="0" smtClean="0"/>
                <a:t>background noise</a:t>
              </a:r>
            </a:p>
            <a:p>
              <a:r>
                <a:rPr kumimoji="1" lang="en-US" altLang="ja-JP" sz="1400" dirty="0" smtClean="0"/>
                <a:t>I</a:t>
              </a:r>
              <a:r>
                <a:rPr kumimoji="1" lang="en-US" altLang="ja-JP" sz="1400" baseline="-25000" dirty="0" smtClean="0"/>
                <a:t>0</a:t>
              </a:r>
              <a:r>
                <a:rPr kumimoji="1" lang="ja-JP" altLang="en-US" sz="1400" dirty="0" smtClean="0"/>
                <a:t>：</a:t>
              </a:r>
              <a:r>
                <a:rPr lang="en-US" altLang="ja-JP" sz="1400" dirty="0" smtClean="0"/>
                <a:t>Fluorescence intensity</a:t>
              </a:r>
            </a:p>
            <a:p>
              <a:r>
                <a:rPr lang="en-US" altLang="ja-JP" sz="1400" dirty="0" smtClean="0"/>
                <a:t>X</a:t>
              </a:r>
              <a:r>
                <a:rPr lang="en-US" altLang="ja-JP" sz="1400" baseline="-25000" dirty="0" smtClean="0"/>
                <a:t>0</a:t>
              </a:r>
              <a:r>
                <a:rPr lang="en-US" altLang="ja-JP" sz="1400" dirty="0" smtClean="0"/>
                <a:t>, y</a:t>
              </a:r>
              <a:r>
                <a:rPr lang="en-US" altLang="ja-JP" sz="1400" baseline="-25000" dirty="0" smtClean="0"/>
                <a:t>0</a:t>
              </a:r>
              <a:r>
                <a:rPr lang="en-US" altLang="ja-JP" sz="1400" dirty="0" smtClean="0"/>
                <a:t> : Center of Gauss function</a:t>
              </a:r>
              <a:endParaRPr kumimoji="1" lang="en-US" altLang="ja-JP" dirty="0" smtClean="0"/>
            </a:p>
            <a:p>
              <a:r>
                <a:rPr lang="en-US" altLang="ja-JP" dirty="0" smtClean="0"/>
                <a:t> </a:t>
              </a:r>
              <a:endParaRPr kumimoji="1" lang="ja-JP" altLang="en-US" dirty="0"/>
            </a:p>
          </p:txBody>
        </p:sp>
      </p:grpSp>
      <p:pic>
        <p:nvPicPr>
          <p:cNvPr id="186370" name="Picture 2"/>
          <p:cNvPicPr>
            <a:picLocks noChangeAspect="1" noChangeArrowheads="1"/>
          </p:cNvPicPr>
          <p:nvPr/>
        </p:nvPicPr>
        <p:blipFill>
          <a:blip r:embed="rId12" cstate="print"/>
          <a:srcRect/>
          <a:stretch>
            <a:fillRect/>
          </a:stretch>
        </p:blipFill>
        <p:spPr bwMode="auto">
          <a:xfrm>
            <a:off x="939800" y="4833938"/>
            <a:ext cx="3714750" cy="539750"/>
          </a:xfrm>
          <a:prstGeom prst="rect">
            <a:avLst/>
          </a:prstGeom>
          <a:noFill/>
        </p:spPr>
      </p:pic>
      <p:pic>
        <p:nvPicPr>
          <p:cNvPr id="186371" name="Picture 3"/>
          <p:cNvPicPr>
            <a:picLocks noChangeAspect="1" noChangeArrowheads="1"/>
          </p:cNvPicPr>
          <p:nvPr/>
        </p:nvPicPr>
        <p:blipFill>
          <a:blip r:embed="rId13" cstate="print"/>
          <a:srcRect/>
          <a:stretch>
            <a:fillRect/>
          </a:stretch>
        </p:blipFill>
        <p:spPr bwMode="auto">
          <a:xfrm>
            <a:off x="920750" y="5445125"/>
            <a:ext cx="3827463" cy="396875"/>
          </a:xfrm>
          <a:prstGeom prst="rect">
            <a:avLst/>
          </a:prstGeom>
          <a:noFill/>
        </p:spPr>
      </p:pic>
      <p:pic>
        <p:nvPicPr>
          <p:cNvPr id="186372" name="Picture 4"/>
          <p:cNvPicPr>
            <a:picLocks noChangeAspect="1" noChangeArrowheads="1"/>
          </p:cNvPicPr>
          <p:nvPr/>
        </p:nvPicPr>
        <p:blipFill>
          <a:blip r:embed="rId14" cstate="print"/>
          <a:srcRect/>
          <a:stretch>
            <a:fillRect/>
          </a:stretch>
        </p:blipFill>
        <p:spPr bwMode="auto">
          <a:xfrm>
            <a:off x="920750" y="5984875"/>
            <a:ext cx="3849688" cy="396875"/>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ssolve">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3300" fill="hold"/>
                                        <p:tgtEl>
                                          <p:spTgt spid="9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91"/>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kumimoji="1" lang="en-US" altLang="ja-JP" sz="3200" dirty="0" smtClean="0"/>
              <a:t>Contents</a:t>
            </a:r>
            <a:endParaRPr kumimoji="1" lang="ja-JP" altLang="en-US" sz="3200" dirty="0"/>
          </a:p>
        </p:txBody>
      </p:sp>
      <p:sp>
        <p:nvSpPr>
          <p:cNvPr id="5" name="コンテンツ プレースホルダー 2"/>
          <p:cNvSpPr>
            <a:spLocks noGrp="1"/>
          </p:cNvSpPr>
          <p:nvPr>
            <p:ph idx="1"/>
          </p:nvPr>
        </p:nvSpPr>
        <p:spPr>
          <a:xfrm>
            <a:off x="495300" y="1500175"/>
            <a:ext cx="9282236" cy="4525963"/>
          </a:xfrm>
        </p:spPr>
        <p:txBody>
          <a:bodyPr rtlCol="0">
            <a:normAutofit fontScale="85000" lnSpcReduction="20000"/>
          </a:bodyPr>
          <a:lstStyle/>
          <a:p>
            <a:pPr marL="514350" indent="-514350" eaLnBrk="1" fontAlgn="auto" hangingPunct="1">
              <a:spcAft>
                <a:spcPts val="0"/>
              </a:spcAft>
              <a:buNone/>
              <a:defRPr/>
            </a:pPr>
            <a:r>
              <a:rPr lang="en-US" altLang="ja-JP" dirty="0" smtClean="0">
                <a:solidFill>
                  <a:schemeClr val="accent1"/>
                </a:solidFill>
              </a:rPr>
              <a:t>Ⅰ.</a:t>
            </a:r>
            <a:r>
              <a:rPr lang="ja-JP" altLang="en-US" dirty="0" smtClean="0">
                <a:solidFill>
                  <a:schemeClr val="tx1"/>
                </a:solidFill>
              </a:rPr>
              <a:t>　</a:t>
            </a:r>
            <a:r>
              <a:rPr lang="en-US" altLang="ja-JP" dirty="0" smtClean="0">
                <a:solidFill>
                  <a:schemeClr val="tx1"/>
                </a:solidFill>
                <a:latin typeface="Calibri" pitchFamily="34" charset="0"/>
              </a:rPr>
              <a:t>Introduction</a:t>
            </a:r>
          </a:p>
          <a:p>
            <a:pPr marL="0" indent="0" eaLnBrk="1" fontAlgn="auto" hangingPunct="1">
              <a:spcAft>
                <a:spcPts val="0"/>
              </a:spcAft>
              <a:buNone/>
              <a:defRPr/>
            </a:pPr>
            <a:r>
              <a:rPr lang="en-US" altLang="ja-JP" sz="1800" dirty="0">
                <a:solidFill>
                  <a:schemeClr val="tx1"/>
                </a:solidFill>
                <a:latin typeface="Calibri" pitchFamily="34" charset="0"/>
              </a:rPr>
              <a:t>	</a:t>
            </a:r>
            <a:r>
              <a:rPr lang="ja-JP" altLang="en-US" sz="2300" dirty="0" smtClean="0">
                <a:solidFill>
                  <a:schemeClr val="tx1"/>
                </a:solidFill>
                <a:latin typeface="Calibri" pitchFamily="34" charset="0"/>
              </a:rPr>
              <a:t>・</a:t>
            </a:r>
            <a:r>
              <a:rPr lang="en-US" altLang="ja-JP" sz="2300" dirty="0" smtClean="0">
                <a:solidFill>
                  <a:schemeClr val="tx1"/>
                </a:solidFill>
                <a:latin typeface="Calibri" pitchFamily="34" charset="0"/>
              </a:rPr>
              <a:t>Single-Molecule Measurements (SMM)</a:t>
            </a:r>
          </a:p>
          <a:p>
            <a:pPr marL="0" indent="0" eaLnBrk="1" fontAlgn="auto" hangingPunct="1">
              <a:spcAft>
                <a:spcPts val="0"/>
              </a:spcAft>
              <a:buNone/>
              <a:defRPr/>
            </a:pPr>
            <a:r>
              <a:rPr lang="en-US" altLang="ja-JP" sz="2300" dirty="0" smtClean="0">
                <a:solidFill>
                  <a:schemeClr val="tx1"/>
                </a:solidFill>
                <a:latin typeface="Calibri" pitchFamily="34" charset="0"/>
              </a:rPr>
              <a:t>                </a:t>
            </a:r>
            <a:r>
              <a:rPr lang="ja-JP" altLang="en-US" sz="2300" dirty="0" smtClean="0">
                <a:solidFill>
                  <a:schemeClr val="tx1"/>
                </a:solidFill>
                <a:latin typeface="Calibri" pitchFamily="34" charset="0"/>
              </a:rPr>
              <a:t>・</a:t>
            </a:r>
            <a:r>
              <a:rPr lang="en-US" altLang="ja-JP" sz="2300" dirty="0" smtClean="0">
                <a:solidFill>
                  <a:schemeClr val="tx1"/>
                </a:solidFill>
                <a:latin typeface="Calibri" pitchFamily="34" charset="0"/>
              </a:rPr>
              <a:t>Microscope</a:t>
            </a:r>
          </a:p>
          <a:p>
            <a:pPr marL="514350" indent="-514350" eaLnBrk="1" fontAlgn="auto" hangingPunct="1">
              <a:spcAft>
                <a:spcPts val="0"/>
              </a:spcAft>
              <a:buFont typeface="+mj-lt"/>
              <a:buAutoNum type="romanUcPeriod" startAt="2"/>
              <a:defRPr/>
            </a:pPr>
            <a:endParaRPr lang="en-US" altLang="ja-JP" dirty="0" smtClean="0">
              <a:solidFill>
                <a:schemeClr val="tx1"/>
              </a:solidFill>
            </a:endParaRPr>
          </a:p>
          <a:p>
            <a:pPr marL="514350" indent="-514350">
              <a:buNone/>
              <a:defRPr/>
            </a:pPr>
            <a:r>
              <a:rPr lang="en-US" altLang="ja-JP" dirty="0" smtClean="0">
                <a:solidFill>
                  <a:schemeClr val="accent1"/>
                </a:solidFill>
              </a:rPr>
              <a:t>Ⅱ.  </a:t>
            </a:r>
            <a:r>
              <a:rPr lang="en-US" altLang="ja-JP" dirty="0" smtClean="0">
                <a:solidFill>
                  <a:schemeClr val="tx1"/>
                </a:solidFill>
                <a:latin typeface="Calibri" pitchFamily="34" charset="0"/>
              </a:rPr>
              <a:t>Applications of single molecule fluorescence imaging</a:t>
            </a:r>
          </a:p>
          <a:p>
            <a:pPr marL="0" indent="0" eaLnBrk="1" fontAlgn="auto" hangingPunct="1">
              <a:spcAft>
                <a:spcPts val="0"/>
              </a:spcAft>
              <a:buNone/>
              <a:defRPr/>
            </a:pPr>
            <a:r>
              <a:rPr lang="en-US" altLang="ja-JP" sz="1800" dirty="0" smtClean="0">
                <a:solidFill>
                  <a:schemeClr val="tx1"/>
                </a:solidFill>
                <a:latin typeface="Calibri" pitchFamily="34" charset="0"/>
              </a:rPr>
              <a:t>	</a:t>
            </a:r>
            <a:endParaRPr lang="en-US" altLang="ja-JP" dirty="0" smtClean="0">
              <a:solidFill>
                <a:schemeClr val="tx1"/>
              </a:solidFill>
              <a:latin typeface="Calibri" pitchFamily="34" charset="0"/>
            </a:endParaRPr>
          </a:p>
          <a:p>
            <a:pPr marL="514350" indent="-514350" eaLnBrk="1" fontAlgn="auto" hangingPunct="1">
              <a:spcAft>
                <a:spcPts val="0"/>
              </a:spcAft>
              <a:buNone/>
              <a:defRPr/>
            </a:pPr>
            <a:r>
              <a:rPr lang="en-US" altLang="ja-JP" dirty="0" smtClean="0">
                <a:solidFill>
                  <a:schemeClr val="accent1"/>
                </a:solidFill>
              </a:rPr>
              <a:t>Ⅲ.  </a:t>
            </a:r>
            <a:r>
              <a:rPr lang="en-US" altLang="ja-JP" dirty="0" smtClean="0">
                <a:solidFill>
                  <a:schemeClr val="tx1"/>
                </a:solidFill>
                <a:latin typeface="Calibri" pitchFamily="34" charset="0"/>
              </a:rPr>
              <a:t>My work</a:t>
            </a:r>
            <a:endParaRPr lang="en-US" altLang="ja-JP" sz="1800" dirty="0" smtClean="0">
              <a:solidFill>
                <a:schemeClr val="tx1"/>
              </a:solidFill>
              <a:latin typeface="Calibri" pitchFamily="34" charset="0"/>
            </a:endParaRPr>
          </a:p>
          <a:p>
            <a:pPr marL="0" indent="0" eaLnBrk="1" fontAlgn="auto" hangingPunct="1">
              <a:spcAft>
                <a:spcPts val="0"/>
              </a:spcAft>
              <a:buNone/>
              <a:defRPr/>
            </a:pPr>
            <a:r>
              <a:rPr lang="en-US" altLang="ja-JP" sz="1800" dirty="0" smtClean="0">
                <a:solidFill>
                  <a:schemeClr val="tx1"/>
                </a:solidFill>
                <a:latin typeface="Calibri" pitchFamily="34" charset="0"/>
              </a:rPr>
              <a:t>	</a:t>
            </a:r>
            <a:r>
              <a:rPr lang="en-US" altLang="ja-JP" sz="2100" dirty="0" smtClean="0">
                <a:solidFill>
                  <a:schemeClr val="tx1"/>
                </a:solidFill>
                <a:latin typeface="Calibri" pitchFamily="34" charset="0"/>
              </a:rPr>
              <a:t>Motivation</a:t>
            </a:r>
            <a:endParaRPr lang="en-US" altLang="ja-JP" sz="2100" dirty="0">
              <a:solidFill>
                <a:schemeClr val="tx1"/>
              </a:solidFill>
              <a:latin typeface="Calibri" pitchFamily="34" charset="0"/>
            </a:endParaRPr>
          </a:p>
          <a:p>
            <a:pPr marL="0" indent="0" eaLnBrk="1" fontAlgn="auto" hangingPunct="1">
              <a:spcAft>
                <a:spcPts val="0"/>
              </a:spcAft>
              <a:buNone/>
              <a:defRPr/>
            </a:pPr>
            <a:r>
              <a:rPr lang="en-US" altLang="ja-JP" sz="2100" dirty="0">
                <a:solidFill>
                  <a:schemeClr val="tx1"/>
                </a:solidFill>
                <a:latin typeface="Calibri" pitchFamily="34" charset="0"/>
              </a:rPr>
              <a:t>	</a:t>
            </a:r>
            <a:r>
              <a:rPr lang="en-US" altLang="ja-JP" sz="2100" dirty="0" smtClean="0">
                <a:solidFill>
                  <a:schemeClr val="tx1"/>
                </a:solidFill>
                <a:latin typeface="Calibri" pitchFamily="34" charset="0"/>
              </a:rPr>
              <a:t>Method</a:t>
            </a:r>
          </a:p>
          <a:p>
            <a:pPr marL="0" indent="0" eaLnBrk="1" fontAlgn="auto" hangingPunct="1">
              <a:spcAft>
                <a:spcPts val="0"/>
              </a:spcAft>
              <a:buNone/>
              <a:defRPr/>
            </a:pPr>
            <a:r>
              <a:rPr lang="en-US" altLang="ja-JP" sz="2100" dirty="0">
                <a:solidFill>
                  <a:schemeClr val="tx1"/>
                </a:solidFill>
                <a:latin typeface="Calibri" pitchFamily="34" charset="0"/>
              </a:rPr>
              <a:t>	</a:t>
            </a:r>
            <a:r>
              <a:rPr lang="en-US" altLang="ja-JP" sz="2100" dirty="0" smtClean="0">
                <a:solidFill>
                  <a:schemeClr val="tx1"/>
                </a:solidFill>
                <a:latin typeface="Calibri" pitchFamily="34" charset="0"/>
              </a:rPr>
              <a:t>Result and Discussion</a:t>
            </a:r>
          </a:p>
          <a:p>
            <a:pPr marL="514350" indent="-514350" eaLnBrk="1" fontAlgn="auto" hangingPunct="1">
              <a:spcAft>
                <a:spcPts val="0"/>
              </a:spcAft>
              <a:buNone/>
              <a:defRPr/>
            </a:pPr>
            <a:endParaRPr lang="en-US" altLang="ja-JP" dirty="0" smtClean="0">
              <a:solidFill>
                <a:schemeClr val="tx1"/>
              </a:solidFill>
            </a:endParaRPr>
          </a:p>
          <a:p>
            <a:pPr marL="514350" indent="-514350" eaLnBrk="1" fontAlgn="auto" hangingPunct="1">
              <a:spcAft>
                <a:spcPts val="0"/>
              </a:spcAft>
              <a:buNone/>
              <a:defRPr/>
            </a:pPr>
            <a:r>
              <a:rPr lang="en-US" altLang="ja-JP" dirty="0" smtClean="0">
                <a:solidFill>
                  <a:schemeClr val="accent1"/>
                </a:solidFill>
              </a:rPr>
              <a:t>Ⅳ.  </a:t>
            </a:r>
            <a:r>
              <a:rPr lang="en-US" altLang="ja-JP" dirty="0" smtClean="0">
                <a:solidFill>
                  <a:schemeClr val="tx1"/>
                </a:solidFill>
                <a:latin typeface="Calibri" pitchFamily="34" charset="0"/>
              </a:rPr>
              <a:t>Summary</a:t>
            </a:r>
          </a:p>
          <a:p>
            <a:pPr marL="514350" indent="-514350" eaLnBrk="1" fontAlgn="auto" hangingPunct="1">
              <a:spcAft>
                <a:spcPts val="0"/>
              </a:spcAft>
              <a:buFont typeface="Wingdings" pitchFamily="2" charset="2"/>
              <a:buAutoNum type="romanUcPeriod" startAt="3"/>
              <a:defRPr/>
            </a:pPr>
            <a:endParaRPr lang="en-US" altLang="ja-JP" dirty="0"/>
          </a:p>
        </p:txBody>
      </p:sp>
      <p:sp>
        <p:nvSpPr>
          <p:cNvPr id="4" name="スライド番号プレースホルダ 3"/>
          <p:cNvSpPr>
            <a:spLocks noGrp="1"/>
          </p:cNvSpPr>
          <p:nvPr>
            <p:ph type="sldNum" sz="quarter" idx="12"/>
          </p:nvPr>
        </p:nvSpPr>
        <p:spPr/>
        <p:txBody>
          <a:bodyPr/>
          <a:lstStyle/>
          <a:p>
            <a:fld id="{6FE56F6A-523A-45A3-8A7E-7ABD83A75ACC}" type="slidenum">
              <a:rPr lang="ja-JP" altLang="en-US" smtClean="0"/>
              <a:pPr/>
              <a:t>8</a:t>
            </a:fld>
            <a:endParaRPr lang="ja-JP"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nodeType="clickEffect">
                                  <p:stCondLst>
                                    <p:cond delay="0"/>
                                  </p:stCondLst>
                                  <p:iterate type="lt">
                                    <p:tmPct val="10000"/>
                                  </p:iterate>
                                  <p:childTnLst>
                                    <p:set>
                                      <p:cBhvr override="childStyle">
                                        <p:cTn id="6" dur="250" autoRev="1" fill="hold"/>
                                        <p:tgtEl>
                                          <p:spTgt spid="5">
                                            <p:txEl>
                                              <p:pRg st="6" end="6"/>
                                            </p:txEl>
                                          </p:spTgt>
                                        </p:tgtEl>
                                        <p:attrNameLst>
                                          <p:attrName>style.color</p:attrName>
                                        </p:attrNameLst>
                                      </p:cBhvr>
                                      <p:to>
                                        <p:clrVal>
                                          <a:schemeClr val="accent1"/>
                                        </p:clrVal>
                                      </p:to>
                                    </p:set>
                                    <p:set>
                                      <p:cBhvr>
                                        <p:cTn id="7" dur="250" autoRev="1" fill="hold"/>
                                        <p:tgtEl>
                                          <p:spTgt spid="5">
                                            <p:txEl>
                                              <p:pRg st="6" end="6"/>
                                            </p:txEl>
                                          </p:spTgt>
                                        </p:tgtEl>
                                        <p:attrNameLst>
                                          <p:attrName>fillcolor</p:attrName>
                                        </p:attrNameLst>
                                      </p:cBhvr>
                                      <p:to>
                                        <p:clrVal>
                                          <a:schemeClr val="accent1"/>
                                        </p:clrVal>
                                      </p:to>
                                    </p:set>
                                    <p:set>
                                      <p:cBhvr>
                                        <p:cTn id="8" dur="250" autoRev="1" fill="hold"/>
                                        <p:tgtEl>
                                          <p:spTgt spid="5">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正方形/長方形 59"/>
          <p:cNvSpPr/>
          <p:nvPr/>
        </p:nvSpPr>
        <p:spPr>
          <a:xfrm>
            <a:off x="5601072" y="4725144"/>
            <a:ext cx="3096344" cy="2016224"/>
          </a:xfrm>
          <a:prstGeom prst="rect">
            <a:avLst/>
          </a:prstGeom>
          <a:noFill/>
          <a:ln w="28575">
            <a:solidFill>
              <a:srgbClr val="4A8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タイトル 47"/>
          <p:cNvSpPr>
            <a:spLocks noGrp="1"/>
          </p:cNvSpPr>
          <p:nvPr>
            <p:ph type="title"/>
          </p:nvPr>
        </p:nvSpPr>
        <p:spPr/>
        <p:txBody>
          <a:bodyPr>
            <a:normAutofit/>
          </a:bodyPr>
          <a:lstStyle/>
          <a:p>
            <a:r>
              <a:rPr kumimoji="1" lang="en-US" altLang="ja-JP" sz="3200" dirty="0" smtClean="0">
                <a:ea typeface="HGSｺﾞｼｯｸM" pitchFamily="50" charset="-128"/>
              </a:rPr>
              <a:t>Motivation</a:t>
            </a:r>
            <a:endParaRPr kumimoji="1" lang="ja-JP" altLang="en-US" sz="3200" dirty="0">
              <a:ea typeface="HGSｺﾞｼｯｸM" pitchFamily="50" charset="-128"/>
            </a:endParaRPr>
          </a:p>
        </p:txBody>
      </p:sp>
      <p:sp>
        <p:nvSpPr>
          <p:cNvPr id="126" name="テキスト ボックス 125"/>
          <p:cNvSpPr txBox="1"/>
          <p:nvPr/>
        </p:nvSpPr>
        <p:spPr>
          <a:xfrm>
            <a:off x="704528" y="1157843"/>
            <a:ext cx="8356390" cy="830997"/>
          </a:xfrm>
          <a:prstGeom prst="rect">
            <a:avLst/>
          </a:prstGeom>
          <a:noFill/>
        </p:spPr>
        <p:txBody>
          <a:bodyPr wrap="none" rtlCol="0">
            <a:spAutoFit/>
          </a:bodyPr>
          <a:lstStyle/>
          <a:p>
            <a:r>
              <a:rPr lang="en-US" altLang="ja-JP" sz="2400" b="1" dirty="0" smtClean="0">
                <a:latin typeface="Calibri" pitchFamily="34" charset="0"/>
                <a:ea typeface="ＭＳ ゴシック" pitchFamily="49" charset="-128"/>
              </a:rPr>
              <a:t>Evaluating microscopic </a:t>
            </a:r>
            <a:r>
              <a:rPr lang="en-US" altLang="ja-JP" sz="2400" b="1" dirty="0" err="1" smtClean="0">
                <a:latin typeface="Calibri" pitchFamily="34" charset="0"/>
                <a:ea typeface="ＭＳ ゴシック" pitchFamily="49" charset="-128"/>
              </a:rPr>
              <a:t>inhomogeneity</a:t>
            </a:r>
            <a:r>
              <a:rPr lang="en-US" altLang="ja-JP" sz="2400" b="1" dirty="0" smtClean="0">
                <a:latin typeface="Calibri" pitchFamily="34" charset="0"/>
                <a:ea typeface="ＭＳ ゴシック" pitchFamily="49" charset="-128"/>
              </a:rPr>
              <a:t> of polymer film</a:t>
            </a:r>
          </a:p>
          <a:p>
            <a:r>
              <a:rPr lang="en-US" altLang="ja-JP" sz="2400" b="1" dirty="0" smtClean="0">
                <a:latin typeface="Calibri" pitchFamily="34" charset="0"/>
                <a:ea typeface="ＭＳ ゴシック" pitchFamily="49" charset="-128"/>
              </a:rPr>
              <a:t>                                                         by using Single-molecule tracking</a:t>
            </a:r>
            <a:endParaRPr kumimoji="1" lang="ja-JP" altLang="en-US" sz="2800" b="1" dirty="0">
              <a:latin typeface="Calibri" pitchFamily="34" charset="0"/>
              <a:ea typeface="ＭＳ ゴシック" pitchFamily="49" charset="-128"/>
            </a:endParaRPr>
          </a:p>
        </p:txBody>
      </p:sp>
      <p:grpSp>
        <p:nvGrpSpPr>
          <p:cNvPr id="147" name="グループ化 146"/>
          <p:cNvGrpSpPr>
            <a:grpSpLocks noChangeAspect="1"/>
          </p:cNvGrpSpPr>
          <p:nvPr/>
        </p:nvGrpSpPr>
        <p:grpSpPr>
          <a:xfrm>
            <a:off x="1174494" y="2485241"/>
            <a:ext cx="5290674" cy="1807855"/>
            <a:chOff x="465138" y="1372625"/>
            <a:chExt cx="6614081" cy="2237450"/>
          </a:xfrm>
        </p:grpSpPr>
        <p:grpSp>
          <p:nvGrpSpPr>
            <p:cNvPr id="114" name="グループ化 58"/>
            <p:cNvGrpSpPr>
              <a:grpSpLocks/>
            </p:cNvGrpSpPr>
            <p:nvPr/>
          </p:nvGrpSpPr>
          <p:grpSpPr bwMode="auto">
            <a:xfrm>
              <a:off x="465138" y="1372625"/>
              <a:ext cx="6614081" cy="2237450"/>
              <a:chOff x="2357422" y="872574"/>
              <a:chExt cx="5047432" cy="2237868"/>
            </a:xfrm>
          </p:grpSpPr>
          <p:sp>
            <p:nvSpPr>
              <p:cNvPr id="115" name="正方形/長方形 3"/>
              <p:cNvSpPr/>
              <p:nvPr/>
            </p:nvSpPr>
            <p:spPr>
              <a:xfrm>
                <a:off x="2357422" y="1214512"/>
                <a:ext cx="4429156" cy="1497146"/>
              </a:xfrm>
              <a:prstGeom prst="rect">
                <a:avLst/>
              </a:prstGeom>
              <a:solidFill>
                <a:srgbClr val="575F6D">
                  <a:lumMod val="20000"/>
                  <a:lumOff val="80000"/>
                </a:srgbClr>
              </a:solidFill>
              <a:ln w="25400" cap="flat" cmpd="sng" algn="ctr">
                <a:solidFill>
                  <a:srgbClr val="FE8637">
                    <a:shade val="50000"/>
                  </a:srgbClr>
                </a:solidFill>
                <a:prstDash val="solid"/>
              </a:ln>
              <a:effectLst/>
            </p:spPr>
            <p:txBody>
              <a:bodyPr anchor="ctr"/>
              <a:lstStyle/>
              <a:p>
                <a:pPr algn="ctr" fontAlgn="auto">
                  <a:spcBef>
                    <a:spcPts val="0"/>
                  </a:spcBef>
                  <a:spcAft>
                    <a:spcPts val="0"/>
                  </a:spcAft>
                  <a:defRPr/>
                </a:pPr>
                <a:endParaRPr kumimoji="0" lang="ja-JP" altLang="en-US" kern="0" dirty="0">
                  <a:solidFill>
                    <a:sysClr val="window" lastClr="FFFFFF"/>
                  </a:solidFill>
                  <a:latin typeface="Century Schoolbook"/>
                  <a:ea typeface="ＭＳ Ｐ明朝"/>
                </a:endParaRPr>
              </a:p>
            </p:txBody>
          </p:sp>
          <p:sp>
            <p:nvSpPr>
              <p:cNvPr id="116" name="フリーフォーム 115"/>
              <p:cNvSpPr/>
              <p:nvPr/>
            </p:nvSpPr>
            <p:spPr>
              <a:xfrm>
                <a:off x="2399823" y="1285962"/>
                <a:ext cx="1252666" cy="1187671"/>
              </a:xfrm>
              <a:custGeom>
                <a:avLst/>
                <a:gdLst>
                  <a:gd name="connsiteX0" fmla="*/ 288471 w 2715986"/>
                  <a:gd name="connsiteY0" fmla="*/ 333828 h 1748971"/>
                  <a:gd name="connsiteX1" fmla="*/ 1050471 w 2715986"/>
                  <a:gd name="connsiteY1" fmla="*/ 780143 h 1748971"/>
                  <a:gd name="connsiteX2" fmla="*/ 517071 w 2715986"/>
                  <a:gd name="connsiteY2" fmla="*/ 1259114 h 1748971"/>
                  <a:gd name="connsiteX3" fmla="*/ 386443 w 2715986"/>
                  <a:gd name="connsiteY3" fmla="*/ 518886 h 1748971"/>
                  <a:gd name="connsiteX4" fmla="*/ 1475014 w 2715986"/>
                  <a:gd name="connsiteY4" fmla="*/ 29028 h 1748971"/>
                  <a:gd name="connsiteX5" fmla="*/ 2639786 w 2715986"/>
                  <a:gd name="connsiteY5" fmla="*/ 693057 h 1748971"/>
                  <a:gd name="connsiteX6" fmla="*/ 1932214 w 2715986"/>
                  <a:gd name="connsiteY6" fmla="*/ 1172028 h 1748971"/>
                  <a:gd name="connsiteX7" fmla="*/ 1681843 w 2715986"/>
                  <a:gd name="connsiteY7" fmla="*/ 965200 h 1748971"/>
                  <a:gd name="connsiteX8" fmla="*/ 2411186 w 2715986"/>
                  <a:gd name="connsiteY8" fmla="*/ 159657 h 1748971"/>
                  <a:gd name="connsiteX9" fmla="*/ 647700 w 2715986"/>
                  <a:gd name="connsiteY9" fmla="*/ 758371 h 1748971"/>
                  <a:gd name="connsiteX10" fmla="*/ 114300 w 2715986"/>
                  <a:gd name="connsiteY10" fmla="*/ 1716314 h 1748971"/>
                  <a:gd name="connsiteX11" fmla="*/ 1333500 w 2715986"/>
                  <a:gd name="connsiteY11" fmla="*/ 954314 h 174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5986" h="1748971">
                    <a:moveTo>
                      <a:pt x="288471" y="333828"/>
                    </a:moveTo>
                    <a:cubicBezTo>
                      <a:pt x="650421" y="479878"/>
                      <a:pt x="1012371" y="625929"/>
                      <a:pt x="1050471" y="780143"/>
                    </a:cubicBezTo>
                    <a:cubicBezTo>
                      <a:pt x="1088571" y="934357"/>
                      <a:pt x="627742" y="1302657"/>
                      <a:pt x="517071" y="1259114"/>
                    </a:cubicBezTo>
                    <a:cubicBezTo>
                      <a:pt x="406400" y="1215571"/>
                      <a:pt x="226786" y="723900"/>
                      <a:pt x="386443" y="518886"/>
                    </a:cubicBezTo>
                    <a:cubicBezTo>
                      <a:pt x="546100" y="313872"/>
                      <a:pt x="1099457" y="0"/>
                      <a:pt x="1475014" y="29028"/>
                    </a:cubicBezTo>
                    <a:cubicBezTo>
                      <a:pt x="1850571" y="58056"/>
                      <a:pt x="2563586" y="502557"/>
                      <a:pt x="2639786" y="693057"/>
                    </a:cubicBezTo>
                    <a:cubicBezTo>
                      <a:pt x="2715986" y="883557"/>
                      <a:pt x="2091871" y="1126671"/>
                      <a:pt x="1932214" y="1172028"/>
                    </a:cubicBezTo>
                    <a:cubicBezTo>
                      <a:pt x="1772557" y="1217385"/>
                      <a:pt x="1602014" y="1133928"/>
                      <a:pt x="1681843" y="965200"/>
                    </a:cubicBezTo>
                    <a:cubicBezTo>
                      <a:pt x="1761672" y="796472"/>
                      <a:pt x="2583543" y="194128"/>
                      <a:pt x="2411186" y="159657"/>
                    </a:cubicBezTo>
                    <a:cubicBezTo>
                      <a:pt x="2238829" y="125186"/>
                      <a:pt x="1030514" y="498928"/>
                      <a:pt x="647700" y="758371"/>
                    </a:cubicBezTo>
                    <a:cubicBezTo>
                      <a:pt x="264886" y="1017814"/>
                      <a:pt x="0" y="1683657"/>
                      <a:pt x="114300" y="1716314"/>
                    </a:cubicBezTo>
                    <a:cubicBezTo>
                      <a:pt x="228600" y="1748971"/>
                      <a:pt x="781050" y="1351642"/>
                      <a:pt x="1333500" y="954314"/>
                    </a:cubicBezTo>
                  </a:path>
                </a:pathLst>
              </a:custGeom>
              <a:noFill/>
              <a:ln w="69850" cap="flat" cmpd="sng" algn="ctr">
                <a:solidFill>
                  <a:srgbClr val="0B9919"/>
                </a:solidFill>
                <a:prstDash val="solid"/>
              </a:ln>
              <a:effectLst/>
            </p:spPr>
            <p:txBody>
              <a:bodyPr anchor="ctr"/>
              <a:lstStyle/>
              <a:p>
                <a:pPr algn="ctr" fontAlgn="auto">
                  <a:spcBef>
                    <a:spcPts val="0"/>
                  </a:spcBef>
                  <a:spcAft>
                    <a:spcPts val="0"/>
                  </a:spcAft>
                  <a:defRPr/>
                </a:pPr>
                <a:endParaRPr kumimoji="0" lang="ja-JP" altLang="en-US" kern="0" dirty="0">
                  <a:solidFill>
                    <a:sysClr val="windowText" lastClr="000000"/>
                  </a:solidFill>
                  <a:latin typeface="Century Schoolbook"/>
                  <a:ea typeface="ＭＳ Ｐ明朝"/>
                </a:endParaRPr>
              </a:p>
            </p:txBody>
          </p:sp>
          <p:sp>
            <p:nvSpPr>
              <p:cNvPr id="117" name="フリーフォーム 116"/>
              <p:cNvSpPr/>
              <p:nvPr/>
            </p:nvSpPr>
            <p:spPr>
              <a:xfrm>
                <a:off x="4696782" y="1285962"/>
                <a:ext cx="1478001" cy="1089228"/>
              </a:xfrm>
              <a:custGeom>
                <a:avLst/>
                <a:gdLst>
                  <a:gd name="connsiteX0" fmla="*/ 0 w 2525486"/>
                  <a:gd name="connsiteY0" fmla="*/ 664029 h 1088572"/>
                  <a:gd name="connsiteX1" fmla="*/ 1349829 w 2525486"/>
                  <a:gd name="connsiteY1" fmla="*/ 43543 h 1088572"/>
                  <a:gd name="connsiteX2" fmla="*/ 2449286 w 2525486"/>
                  <a:gd name="connsiteY2" fmla="*/ 925286 h 1088572"/>
                  <a:gd name="connsiteX3" fmla="*/ 1807029 w 2525486"/>
                  <a:gd name="connsiteY3" fmla="*/ 1023258 h 1088572"/>
                  <a:gd name="connsiteX4" fmla="*/ 1088572 w 2525486"/>
                  <a:gd name="connsiteY4" fmla="*/ 707572 h 1088572"/>
                  <a:gd name="connsiteX5" fmla="*/ 1251857 w 2525486"/>
                  <a:gd name="connsiteY5" fmla="*/ 304800 h 108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5486" h="1088572">
                    <a:moveTo>
                      <a:pt x="0" y="664029"/>
                    </a:moveTo>
                    <a:cubicBezTo>
                      <a:pt x="470807" y="332014"/>
                      <a:pt x="941615" y="0"/>
                      <a:pt x="1349829" y="43543"/>
                    </a:cubicBezTo>
                    <a:cubicBezTo>
                      <a:pt x="1758043" y="87086"/>
                      <a:pt x="2373086" y="762000"/>
                      <a:pt x="2449286" y="925286"/>
                    </a:cubicBezTo>
                    <a:cubicBezTo>
                      <a:pt x="2525486" y="1088572"/>
                      <a:pt x="2033815" y="1059544"/>
                      <a:pt x="1807029" y="1023258"/>
                    </a:cubicBezTo>
                    <a:cubicBezTo>
                      <a:pt x="1580243" y="986972"/>
                      <a:pt x="1181101" y="827315"/>
                      <a:pt x="1088572" y="707572"/>
                    </a:cubicBezTo>
                    <a:cubicBezTo>
                      <a:pt x="996043" y="587829"/>
                      <a:pt x="1123950" y="446314"/>
                      <a:pt x="1251857" y="304800"/>
                    </a:cubicBezTo>
                  </a:path>
                </a:pathLst>
              </a:custGeom>
              <a:noFill/>
              <a:ln w="69850" cap="flat" cmpd="sng" algn="ctr">
                <a:solidFill>
                  <a:srgbClr val="0B9919"/>
                </a:solidFill>
                <a:prstDash val="solid"/>
              </a:ln>
              <a:effectLst/>
            </p:spPr>
            <p:txBody>
              <a:bodyPr anchor="ctr"/>
              <a:lstStyle/>
              <a:p>
                <a:pPr algn="ctr" fontAlgn="auto">
                  <a:spcBef>
                    <a:spcPts val="0"/>
                  </a:spcBef>
                  <a:spcAft>
                    <a:spcPts val="0"/>
                  </a:spcAft>
                  <a:defRPr/>
                </a:pPr>
                <a:endParaRPr kumimoji="0" lang="ja-JP" altLang="en-US" kern="0" dirty="0">
                  <a:solidFill>
                    <a:sysClr val="windowText" lastClr="000000"/>
                  </a:solidFill>
                  <a:latin typeface="Century Schoolbook"/>
                  <a:ea typeface="ＭＳ Ｐ明朝"/>
                </a:endParaRPr>
              </a:p>
            </p:txBody>
          </p:sp>
          <p:sp>
            <p:nvSpPr>
              <p:cNvPr id="118" name="フリーフォーム 117"/>
              <p:cNvSpPr/>
              <p:nvPr/>
            </p:nvSpPr>
            <p:spPr>
              <a:xfrm>
                <a:off x="4488408" y="1214511"/>
                <a:ext cx="438554" cy="917746"/>
              </a:xfrm>
              <a:custGeom>
                <a:avLst/>
                <a:gdLst>
                  <a:gd name="connsiteX0" fmla="*/ 1393372 w 1393372"/>
                  <a:gd name="connsiteY0" fmla="*/ 918029 h 918029"/>
                  <a:gd name="connsiteX1" fmla="*/ 1001486 w 1393372"/>
                  <a:gd name="connsiteY1" fmla="*/ 101600 h 918029"/>
                  <a:gd name="connsiteX2" fmla="*/ 152400 w 1393372"/>
                  <a:gd name="connsiteY2" fmla="*/ 308429 h 918029"/>
                  <a:gd name="connsiteX3" fmla="*/ 87086 w 1393372"/>
                  <a:gd name="connsiteY3" fmla="*/ 537029 h 918029"/>
                </a:gdLst>
                <a:ahLst/>
                <a:cxnLst>
                  <a:cxn ang="0">
                    <a:pos x="connsiteX0" y="connsiteY0"/>
                  </a:cxn>
                  <a:cxn ang="0">
                    <a:pos x="connsiteX1" y="connsiteY1"/>
                  </a:cxn>
                  <a:cxn ang="0">
                    <a:pos x="connsiteX2" y="connsiteY2"/>
                  </a:cxn>
                  <a:cxn ang="0">
                    <a:pos x="connsiteX3" y="connsiteY3"/>
                  </a:cxn>
                </a:cxnLst>
                <a:rect l="l" t="t" r="r" b="b"/>
                <a:pathLst>
                  <a:path w="1393372" h="918029">
                    <a:moveTo>
                      <a:pt x="1393372" y="918029"/>
                    </a:moveTo>
                    <a:cubicBezTo>
                      <a:pt x="1300843" y="560614"/>
                      <a:pt x="1208315" y="203200"/>
                      <a:pt x="1001486" y="101600"/>
                    </a:cubicBezTo>
                    <a:cubicBezTo>
                      <a:pt x="794657" y="0"/>
                      <a:pt x="304800" y="235858"/>
                      <a:pt x="152400" y="308429"/>
                    </a:cubicBezTo>
                    <a:cubicBezTo>
                      <a:pt x="0" y="381000"/>
                      <a:pt x="43543" y="459014"/>
                      <a:pt x="87086" y="537029"/>
                    </a:cubicBezTo>
                  </a:path>
                </a:pathLst>
              </a:custGeom>
              <a:noFill/>
              <a:ln w="69850" cap="flat" cmpd="sng" algn="ctr">
                <a:solidFill>
                  <a:srgbClr val="0B9919"/>
                </a:solidFill>
                <a:prstDash val="solid"/>
              </a:ln>
              <a:effectLst/>
            </p:spPr>
            <p:txBody>
              <a:bodyPr anchor="ctr"/>
              <a:lstStyle/>
              <a:p>
                <a:pPr algn="ctr" fontAlgn="auto">
                  <a:spcBef>
                    <a:spcPts val="0"/>
                  </a:spcBef>
                  <a:spcAft>
                    <a:spcPts val="0"/>
                  </a:spcAft>
                  <a:defRPr/>
                </a:pPr>
                <a:endParaRPr kumimoji="0" lang="ja-JP" altLang="en-US" kern="0" dirty="0">
                  <a:solidFill>
                    <a:sysClr val="windowText" lastClr="000000"/>
                  </a:solidFill>
                  <a:latin typeface="Century Schoolbook"/>
                  <a:ea typeface="ＭＳ Ｐ明朝"/>
                </a:endParaRPr>
              </a:p>
            </p:txBody>
          </p:sp>
          <p:sp>
            <p:nvSpPr>
              <p:cNvPr id="119" name="フリーフォーム 118"/>
              <p:cNvSpPr/>
              <p:nvPr/>
            </p:nvSpPr>
            <p:spPr>
              <a:xfrm rot="10800000">
                <a:off x="4989959" y="1571766"/>
                <a:ext cx="1650030" cy="1057472"/>
              </a:xfrm>
              <a:custGeom>
                <a:avLst/>
                <a:gdLst>
                  <a:gd name="connsiteX0" fmla="*/ 19957 w 2821214"/>
                  <a:gd name="connsiteY0" fmla="*/ 1903186 h 2211614"/>
                  <a:gd name="connsiteX1" fmla="*/ 1576614 w 2821214"/>
                  <a:gd name="connsiteY1" fmla="*/ 934357 h 2211614"/>
                  <a:gd name="connsiteX2" fmla="*/ 107043 w 2821214"/>
                  <a:gd name="connsiteY2" fmla="*/ 150586 h 2211614"/>
                  <a:gd name="connsiteX3" fmla="*/ 934357 w 2821214"/>
                  <a:gd name="connsiteY3" fmla="*/ 1837871 h 2211614"/>
                  <a:gd name="connsiteX4" fmla="*/ 2338614 w 2821214"/>
                  <a:gd name="connsiteY4" fmla="*/ 2022928 h 2211614"/>
                  <a:gd name="connsiteX5" fmla="*/ 2436585 w 2821214"/>
                  <a:gd name="connsiteY5" fmla="*/ 705757 h 2211614"/>
                  <a:gd name="connsiteX6" fmla="*/ 30843 w 2821214"/>
                  <a:gd name="connsiteY6" fmla="*/ 1054100 h 221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1214" h="2211614">
                    <a:moveTo>
                      <a:pt x="19957" y="1903186"/>
                    </a:moveTo>
                    <a:cubicBezTo>
                      <a:pt x="791028" y="1564821"/>
                      <a:pt x="1562100" y="1226457"/>
                      <a:pt x="1576614" y="934357"/>
                    </a:cubicBezTo>
                    <a:cubicBezTo>
                      <a:pt x="1591128" y="642257"/>
                      <a:pt x="214086" y="0"/>
                      <a:pt x="107043" y="150586"/>
                    </a:cubicBezTo>
                    <a:cubicBezTo>
                      <a:pt x="0" y="301172"/>
                      <a:pt x="562429" y="1525814"/>
                      <a:pt x="934357" y="1837871"/>
                    </a:cubicBezTo>
                    <a:cubicBezTo>
                      <a:pt x="1306285" y="2149928"/>
                      <a:pt x="2088243" y="2211614"/>
                      <a:pt x="2338614" y="2022928"/>
                    </a:cubicBezTo>
                    <a:cubicBezTo>
                      <a:pt x="2588985" y="1834242"/>
                      <a:pt x="2821214" y="867228"/>
                      <a:pt x="2436585" y="705757"/>
                    </a:cubicBezTo>
                    <a:cubicBezTo>
                      <a:pt x="2051957" y="544286"/>
                      <a:pt x="1041400" y="799193"/>
                      <a:pt x="30843" y="1054100"/>
                    </a:cubicBezTo>
                  </a:path>
                </a:pathLst>
              </a:custGeom>
              <a:noFill/>
              <a:ln w="69850" cap="flat" cmpd="sng" algn="ctr">
                <a:solidFill>
                  <a:srgbClr val="0B9919"/>
                </a:solidFill>
                <a:prstDash val="solid"/>
              </a:ln>
              <a:effectLst/>
            </p:spPr>
            <p:txBody>
              <a:bodyPr anchor="ctr"/>
              <a:lstStyle/>
              <a:p>
                <a:pPr algn="ctr" fontAlgn="auto">
                  <a:spcBef>
                    <a:spcPts val="0"/>
                  </a:spcBef>
                  <a:spcAft>
                    <a:spcPts val="0"/>
                  </a:spcAft>
                  <a:defRPr/>
                </a:pPr>
                <a:endParaRPr kumimoji="0" lang="ja-JP" altLang="en-US" kern="0" dirty="0">
                  <a:solidFill>
                    <a:sysClr val="windowText" lastClr="000000"/>
                  </a:solidFill>
                  <a:latin typeface="Century Schoolbook"/>
                  <a:ea typeface="ＭＳ Ｐ明朝"/>
                </a:endParaRPr>
              </a:p>
            </p:txBody>
          </p:sp>
          <p:sp>
            <p:nvSpPr>
              <p:cNvPr id="120" name="フリーフォーム 119"/>
              <p:cNvSpPr/>
              <p:nvPr/>
            </p:nvSpPr>
            <p:spPr>
              <a:xfrm>
                <a:off x="3401714" y="2143372"/>
                <a:ext cx="1916555" cy="379483"/>
              </a:xfrm>
              <a:custGeom>
                <a:avLst/>
                <a:gdLst>
                  <a:gd name="connsiteX0" fmla="*/ 0 w 3276600"/>
                  <a:gd name="connsiteY0" fmla="*/ 2726872 h 3129644"/>
                  <a:gd name="connsiteX1" fmla="*/ 1905000 w 3276600"/>
                  <a:gd name="connsiteY1" fmla="*/ 3118758 h 3129644"/>
                  <a:gd name="connsiteX2" fmla="*/ 2677886 w 3276600"/>
                  <a:gd name="connsiteY2" fmla="*/ 2792186 h 3129644"/>
                  <a:gd name="connsiteX3" fmla="*/ 3222172 w 3276600"/>
                  <a:gd name="connsiteY3" fmla="*/ 1866901 h 3129644"/>
                  <a:gd name="connsiteX4" fmla="*/ 3004457 w 3276600"/>
                  <a:gd name="connsiteY4" fmla="*/ 723901 h 3129644"/>
                  <a:gd name="connsiteX5" fmla="*/ 2449286 w 3276600"/>
                  <a:gd name="connsiteY5" fmla="*/ 299358 h 3129644"/>
                  <a:gd name="connsiteX6" fmla="*/ 1306286 w 3276600"/>
                  <a:gd name="connsiteY6" fmla="*/ 48986 h 3129644"/>
                  <a:gd name="connsiteX7" fmla="*/ 555172 w 3276600"/>
                  <a:gd name="connsiteY7" fmla="*/ 5443 h 312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6600" h="3129644">
                    <a:moveTo>
                      <a:pt x="0" y="2726872"/>
                    </a:moveTo>
                    <a:cubicBezTo>
                      <a:pt x="729343" y="2917372"/>
                      <a:pt x="1458686" y="3107872"/>
                      <a:pt x="1905000" y="3118758"/>
                    </a:cubicBezTo>
                    <a:cubicBezTo>
                      <a:pt x="2351314" y="3129644"/>
                      <a:pt x="2458357" y="3000829"/>
                      <a:pt x="2677886" y="2792186"/>
                    </a:cubicBezTo>
                    <a:cubicBezTo>
                      <a:pt x="2897415" y="2583543"/>
                      <a:pt x="3167744" y="2211615"/>
                      <a:pt x="3222172" y="1866901"/>
                    </a:cubicBezTo>
                    <a:cubicBezTo>
                      <a:pt x="3276600" y="1522187"/>
                      <a:pt x="3133271" y="985158"/>
                      <a:pt x="3004457" y="723901"/>
                    </a:cubicBezTo>
                    <a:cubicBezTo>
                      <a:pt x="2875643" y="462644"/>
                      <a:pt x="2732314" y="411844"/>
                      <a:pt x="2449286" y="299358"/>
                    </a:cubicBezTo>
                    <a:cubicBezTo>
                      <a:pt x="2166258" y="186872"/>
                      <a:pt x="1621972" y="97972"/>
                      <a:pt x="1306286" y="48986"/>
                    </a:cubicBezTo>
                    <a:cubicBezTo>
                      <a:pt x="990600" y="0"/>
                      <a:pt x="772886" y="2721"/>
                      <a:pt x="555172" y="5443"/>
                    </a:cubicBezTo>
                  </a:path>
                </a:pathLst>
              </a:custGeom>
              <a:noFill/>
              <a:ln w="69850" cap="flat" cmpd="sng" algn="ctr">
                <a:solidFill>
                  <a:srgbClr val="0B9919"/>
                </a:solidFill>
                <a:prstDash val="solid"/>
              </a:ln>
              <a:effectLst/>
            </p:spPr>
            <p:txBody>
              <a:bodyPr anchor="ctr"/>
              <a:lstStyle/>
              <a:p>
                <a:pPr algn="ctr" fontAlgn="auto">
                  <a:spcBef>
                    <a:spcPts val="0"/>
                  </a:spcBef>
                  <a:spcAft>
                    <a:spcPts val="0"/>
                  </a:spcAft>
                  <a:defRPr/>
                </a:pPr>
                <a:endParaRPr kumimoji="0" lang="ja-JP" altLang="en-US" kern="0" dirty="0">
                  <a:solidFill>
                    <a:sysClr val="windowText" lastClr="000000"/>
                  </a:solidFill>
                  <a:latin typeface="Century Schoolbook"/>
                  <a:ea typeface="ＭＳ Ｐ明朝"/>
                </a:endParaRPr>
              </a:p>
            </p:txBody>
          </p:sp>
          <p:sp>
            <p:nvSpPr>
              <p:cNvPr id="121" name="フリーフォーム 120"/>
              <p:cNvSpPr/>
              <p:nvPr/>
            </p:nvSpPr>
            <p:spPr>
              <a:xfrm>
                <a:off x="2608197" y="1929019"/>
                <a:ext cx="1354430" cy="673225"/>
              </a:xfrm>
              <a:custGeom>
                <a:avLst/>
                <a:gdLst>
                  <a:gd name="connsiteX0" fmla="*/ 680357 w 2694214"/>
                  <a:gd name="connsiteY0" fmla="*/ 921657 h 1407885"/>
                  <a:gd name="connsiteX1" fmla="*/ 397328 w 2694214"/>
                  <a:gd name="connsiteY1" fmla="*/ 932542 h 1407885"/>
                  <a:gd name="connsiteX2" fmla="*/ 223157 w 2694214"/>
                  <a:gd name="connsiteY2" fmla="*/ 83457 h 1407885"/>
                  <a:gd name="connsiteX3" fmla="*/ 1736271 w 2694214"/>
                  <a:gd name="connsiteY3" fmla="*/ 431799 h 1407885"/>
                  <a:gd name="connsiteX4" fmla="*/ 1039585 w 2694214"/>
                  <a:gd name="connsiteY4" fmla="*/ 1259114 h 1407885"/>
                  <a:gd name="connsiteX5" fmla="*/ 2313214 w 2694214"/>
                  <a:gd name="connsiteY5" fmla="*/ 1269999 h 1407885"/>
                  <a:gd name="connsiteX6" fmla="*/ 2628900 w 2694214"/>
                  <a:gd name="connsiteY6" fmla="*/ 431799 h 1407885"/>
                  <a:gd name="connsiteX7" fmla="*/ 2520043 w 2694214"/>
                  <a:gd name="connsiteY7" fmla="*/ 279399 h 1407885"/>
                  <a:gd name="connsiteX8" fmla="*/ 2694214 w 2694214"/>
                  <a:gd name="connsiteY8" fmla="*/ 83457 h 1407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214" h="1407885">
                    <a:moveTo>
                      <a:pt x="680357" y="921657"/>
                    </a:moveTo>
                    <a:cubicBezTo>
                      <a:pt x="576942" y="996949"/>
                      <a:pt x="473528" y="1072242"/>
                      <a:pt x="397328" y="932542"/>
                    </a:cubicBezTo>
                    <a:cubicBezTo>
                      <a:pt x="321128" y="792842"/>
                      <a:pt x="0" y="166914"/>
                      <a:pt x="223157" y="83457"/>
                    </a:cubicBezTo>
                    <a:cubicBezTo>
                      <a:pt x="446314" y="0"/>
                      <a:pt x="1600200" y="235856"/>
                      <a:pt x="1736271" y="431799"/>
                    </a:cubicBezTo>
                    <a:cubicBezTo>
                      <a:pt x="1872342" y="627742"/>
                      <a:pt x="943428" y="1119414"/>
                      <a:pt x="1039585" y="1259114"/>
                    </a:cubicBezTo>
                    <a:cubicBezTo>
                      <a:pt x="1135742" y="1398814"/>
                      <a:pt x="2048328" y="1407885"/>
                      <a:pt x="2313214" y="1269999"/>
                    </a:cubicBezTo>
                    <a:cubicBezTo>
                      <a:pt x="2578100" y="1132113"/>
                      <a:pt x="2594429" y="596899"/>
                      <a:pt x="2628900" y="431799"/>
                    </a:cubicBezTo>
                    <a:cubicBezTo>
                      <a:pt x="2663371" y="266699"/>
                      <a:pt x="2509157" y="337456"/>
                      <a:pt x="2520043" y="279399"/>
                    </a:cubicBezTo>
                    <a:cubicBezTo>
                      <a:pt x="2530929" y="221342"/>
                      <a:pt x="2612571" y="152399"/>
                      <a:pt x="2694214" y="83457"/>
                    </a:cubicBezTo>
                  </a:path>
                </a:pathLst>
              </a:custGeom>
              <a:noFill/>
              <a:ln w="69850" cap="flat" cmpd="sng" algn="ctr">
                <a:solidFill>
                  <a:srgbClr val="0B9919"/>
                </a:solidFill>
                <a:prstDash val="solid"/>
              </a:ln>
              <a:effectLst/>
            </p:spPr>
            <p:txBody>
              <a:bodyPr anchor="ctr"/>
              <a:lstStyle/>
              <a:p>
                <a:pPr algn="ctr" fontAlgn="auto">
                  <a:spcBef>
                    <a:spcPts val="0"/>
                  </a:spcBef>
                  <a:spcAft>
                    <a:spcPts val="0"/>
                  </a:spcAft>
                  <a:defRPr/>
                </a:pPr>
                <a:endParaRPr kumimoji="0" lang="ja-JP" altLang="en-US" kern="0" dirty="0">
                  <a:solidFill>
                    <a:sysClr val="windowText" lastClr="000000"/>
                  </a:solidFill>
                  <a:latin typeface="Century Schoolbook"/>
                  <a:ea typeface="ＭＳ Ｐ明朝"/>
                </a:endParaRPr>
              </a:p>
            </p:txBody>
          </p:sp>
          <p:sp>
            <p:nvSpPr>
              <p:cNvPr id="127" name="フリーフォーム 126"/>
              <p:cNvSpPr/>
              <p:nvPr/>
            </p:nvSpPr>
            <p:spPr>
              <a:xfrm>
                <a:off x="3109748" y="1357413"/>
                <a:ext cx="3675618" cy="1286115"/>
              </a:xfrm>
              <a:custGeom>
                <a:avLst/>
                <a:gdLst>
                  <a:gd name="connsiteX0" fmla="*/ 2815772 w 6284685"/>
                  <a:gd name="connsiteY0" fmla="*/ 1910442 h 1910442"/>
                  <a:gd name="connsiteX1" fmla="*/ 5798457 w 6284685"/>
                  <a:gd name="connsiteY1" fmla="*/ 1409699 h 1910442"/>
                  <a:gd name="connsiteX2" fmla="*/ 5733143 w 6284685"/>
                  <a:gd name="connsiteY2" fmla="*/ 16328 h 1910442"/>
                  <a:gd name="connsiteX3" fmla="*/ 2565400 w 6284685"/>
                  <a:gd name="connsiteY3" fmla="*/ 1311728 h 1910442"/>
                  <a:gd name="connsiteX4" fmla="*/ 1672772 w 6284685"/>
                  <a:gd name="connsiteY4" fmla="*/ 1257299 h 1910442"/>
                  <a:gd name="connsiteX5" fmla="*/ 203200 w 6284685"/>
                  <a:gd name="connsiteY5" fmla="*/ 821871 h 1910442"/>
                  <a:gd name="connsiteX6" fmla="*/ 453572 w 6284685"/>
                  <a:gd name="connsiteY6" fmla="*/ 332013 h 1910442"/>
                  <a:gd name="connsiteX7" fmla="*/ 769257 w 6284685"/>
                  <a:gd name="connsiteY7" fmla="*/ 157842 h 19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4685" h="1910442">
                    <a:moveTo>
                      <a:pt x="2815772" y="1910442"/>
                    </a:moveTo>
                    <a:cubicBezTo>
                      <a:pt x="4064000" y="1817913"/>
                      <a:pt x="5312229" y="1725385"/>
                      <a:pt x="5798457" y="1409699"/>
                    </a:cubicBezTo>
                    <a:cubicBezTo>
                      <a:pt x="6284685" y="1094013"/>
                      <a:pt x="6271986" y="32656"/>
                      <a:pt x="5733143" y="16328"/>
                    </a:cubicBezTo>
                    <a:cubicBezTo>
                      <a:pt x="5194300" y="0"/>
                      <a:pt x="3242128" y="1104900"/>
                      <a:pt x="2565400" y="1311728"/>
                    </a:cubicBezTo>
                    <a:cubicBezTo>
                      <a:pt x="1888672" y="1518556"/>
                      <a:pt x="2066472" y="1338942"/>
                      <a:pt x="1672772" y="1257299"/>
                    </a:cubicBezTo>
                    <a:cubicBezTo>
                      <a:pt x="1279072" y="1175656"/>
                      <a:pt x="406400" y="976085"/>
                      <a:pt x="203200" y="821871"/>
                    </a:cubicBezTo>
                    <a:cubicBezTo>
                      <a:pt x="0" y="667657"/>
                      <a:pt x="359229" y="442684"/>
                      <a:pt x="453572" y="332013"/>
                    </a:cubicBezTo>
                    <a:cubicBezTo>
                      <a:pt x="547915" y="221342"/>
                      <a:pt x="658586" y="189592"/>
                      <a:pt x="769257" y="157842"/>
                    </a:cubicBezTo>
                  </a:path>
                </a:pathLst>
              </a:custGeom>
              <a:noFill/>
              <a:ln w="69850" cap="flat" cmpd="sng" algn="ctr">
                <a:solidFill>
                  <a:srgbClr val="0B9919"/>
                </a:solidFill>
                <a:prstDash val="solid"/>
              </a:ln>
              <a:effectLst/>
            </p:spPr>
            <p:txBody>
              <a:bodyPr anchor="ctr"/>
              <a:lstStyle/>
              <a:p>
                <a:pPr algn="ctr" fontAlgn="auto">
                  <a:spcBef>
                    <a:spcPts val="0"/>
                  </a:spcBef>
                  <a:spcAft>
                    <a:spcPts val="0"/>
                  </a:spcAft>
                  <a:defRPr/>
                </a:pPr>
                <a:endParaRPr kumimoji="0" lang="ja-JP" altLang="en-US" kern="0" dirty="0">
                  <a:solidFill>
                    <a:sysClr val="windowText" lastClr="000000"/>
                  </a:solidFill>
                  <a:latin typeface="Century Schoolbook"/>
                  <a:ea typeface="ＭＳ Ｐ明朝"/>
                </a:endParaRPr>
              </a:p>
            </p:txBody>
          </p:sp>
          <p:sp>
            <p:nvSpPr>
              <p:cNvPr id="128" name="フリーフォーム 127"/>
              <p:cNvSpPr/>
              <p:nvPr/>
            </p:nvSpPr>
            <p:spPr>
              <a:xfrm>
                <a:off x="2399823" y="1571766"/>
                <a:ext cx="2422952" cy="1024128"/>
              </a:xfrm>
              <a:custGeom>
                <a:avLst/>
                <a:gdLst>
                  <a:gd name="connsiteX0" fmla="*/ 0 w 4942115"/>
                  <a:gd name="connsiteY0" fmla="*/ 185058 h 1453243"/>
                  <a:gd name="connsiteX1" fmla="*/ 805543 w 4942115"/>
                  <a:gd name="connsiteY1" fmla="*/ 1447800 h 1453243"/>
                  <a:gd name="connsiteX2" fmla="*/ 2035629 w 4942115"/>
                  <a:gd name="connsiteY2" fmla="*/ 152400 h 1453243"/>
                  <a:gd name="connsiteX3" fmla="*/ 3690258 w 4942115"/>
                  <a:gd name="connsiteY3" fmla="*/ 674915 h 1453243"/>
                  <a:gd name="connsiteX4" fmla="*/ 4942115 w 4942115"/>
                  <a:gd name="connsiteY4" fmla="*/ 0 h 145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2115" h="1453243">
                    <a:moveTo>
                      <a:pt x="0" y="185058"/>
                    </a:moveTo>
                    <a:cubicBezTo>
                      <a:pt x="233136" y="819150"/>
                      <a:pt x="466272" y="1453243"/>
                      <a:pt x="805543" y="1447800"/>
                    </a:cubicBezTo>
                    <a:cubicBezTo>
                      <a:pt x="1144814" y="1442357"/>
                      <a:pt x="1554843" y="281214"/>
                      <a:pt x="2035629" y="152400"/>
                    </a:cubicBezTo>
                    <a:cubicBezTo>
                      <a:pt x="2516415" y="23586"/>
                      <a:pt x="3205844" y="700315"/>
                      <a:pt x="3690258" y="674915"/>
                    </a:cubicBezTo>
                    <a:cubicBezTo>
                      <a:pt x="4174672" y="649515"/>
                      <a:pt x="4558393" y="324757"/>
                      <a:pt x="4942115" y="0"/>
                    </a:cubicBezTo>
                  </a:path>
                </a:pathLst>
              </a:custGeom>
              <a:noFill/>
              <a:ln w="69850" cap="flat" cmpd="sng" algn="ctr">
                <a:solidFill>
                  <a:srgbClr val="0B9919"/>
                </a:solidFill>
                <a:prstDash val="solid"/>
              </a:ln>
              <a:effectLst/>
            </p:spPr>
            <p:txBody>
              <a:bodyPr anchor="ctr"/>
              <a:lstStyle/>
              <a:p>
                <a:pPr algn="ctr" fontAlgn="auto">
                  <a:spcBef>
                    <a:spcPts val="0"/>
                  </a:spcBef>
                  <a:spcAft>
                    <a:spcPts val="0"/>
                  </a:spcAft>
                  <a:defRPr/>
                </a:pPr>
                <a:endParaRPr kumimoji="0" lang="ja-JP" altLang="en-US" kern="0" dirty="0">
                  <a:solidFill>
                    <a:sysClr val="windowText" lastClr="000000"/>
                  </a:solidFill>
                  <a:latin typeface="Century Schoolbook"/>
                  <a:ea typeface="ＭＳ Ｐ明朝"/>
                </a:endParaRPr>
              </a:p>
            </p:txBody>
          </p:sp>
          <p:sp>
            <p:nvSpPr>
              <p:cNvPr id="129" name="フリーフォーム 128"/>
              <p:cNvSpPr/>
              <p:nvPr/>
            </p:nvSpPr>
            <p:spPr>
              <a:xfrm>
                <a:off x="2984967" y="1714667"/>
                <a:ext cx="1112135" cy="736737"/>
              </a:xfrm>
              <a:custGeom>
                <a:avLst/>
                <a:gdLst>
                  <a:gd name="connsiteX0" fmla="*/ 301171 w 1903185"/>
                  <a:gd name="connsiteY0" fmla="*/ 181429 h 1874157"/>
                  <a:gd name="connsiteX1" fmla="*/ 50800 w 1903185"/>
                  <a:gd name="connsiteY1" fmla="*/ 246743 h 1874157"/>
                  <a:gd name="connsiteX2" fmla="*/ 605971 w 1903185"/>
                  <a:gd name="connsiteY2" fmla="*/ 1661886 h 1874157"/>
                  <a:gd name="connsiteX3" fmla="*/ 1705428 w 1903185"/>
                  <a:gd name="connsiteY3" fmla="*/ 1520372 h 1874157"/>
                  <a:gd name="connsiteX4" fmla="*/ 1792514 w 1903185"/>
                  <a:gd name="connsiteY4" fmla="*/ 823686 h 1874157"/>
                  <a:gd name="connsiteX5" fmla="*/ 1792514 w 1903185"/>
                  <a:gd name="connsiteY5" fmla="*/ 823686 h 187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3185" h="1874157">
                    <a:moveTo>
                      <a:pt x="301171" y="181429"/>
                    </a:moveTo>
                    <a:cubicBezTo>
                      <a:pt x="150585" y="90714"/>
                      <a:pt x="0" y="0"/>
                      <a:pt x="50800" y="246743"/>
                    </a:cubicBezTo>
                    <a:cubicBezTo>
                      <a:pt x="101600" y="493486"/>
                      <a:pt x="330200" y="1449615"/>
                      <a:pt x="605971" y="1661886"/>
                    </a:cubicBezTo>
                    <a:cubicBezTo>
                      <a:pt x="881742" y="1874157"/>
                      <a:pt x="1507671" y="1660072"/>
                      <a:pt x="1705428" y="1520372"/>
                    </a:cubicBezTo>
                    <a:cubicBezTo>
                      <a:pt x="1903185" y="1380672"/>
                      <a:pt x="1792514" y="823686"/>
                      <a:pt x="1792514" y="823686"/>
                    </a:cubicBezTo>
                    <a:lnTo>
                      <a:pt x="1792514" y="823686"/>
                    </a:lnTo>
                  </a:path>
                </a:pathLst>
              </a:custGeom>
              <a:noFill/>
              <a:ln w="63500" cap="flat" cmpd="sng" algn="ctr">
                <a:solidFill>
                  <a:srgbClr val="0B9919"/>
                </a:solidFill>
                <a:prstDash val="solid"/>
              </a:ln>
              <a:effectLst/>
            </p:spPr>
            <p:txBody>
              <a:bodyPr anchor="ctr"/>
              <a:lstStyle/>
              <a:p>
                <a:pPr algn="ctr" fontAlgn="auto">
                  <a:spcBef>
                    <a:spcPts val="0"/>
                  </a:spcBef>
                  <a:spcAft>
                    <a:spcPts val="0"/>
                  </a:spcAft>
                  <a:defRPr/>
                </a:pPr>
                <a:endParaRPr kumimoji="0" lang="ja-JP" altLang="en-US" kern="0" dirty="0">
                  <a:solidFill>
                    <a:sysClr val="windowText" lastClr="000000"/>
                  </a:solidFill>
                  <a:latin typeface="Century Schoolbook"/>
                  <a:ea typeface="ＭＳ Ｐ明朝"/>
                </a:endParaRPr>
              </a:p>
            </p:txBody>
          </p:sp>
          <p:sp>
            <p:nvSpPr>
              <p:cNvPr id="130" name="円/楕円 129"/>
              <p:cNvSpPr/>
              <p:nvPr/>
            </p:nvSpPr>
            <p:spPr>
              <a:xfrm>
                <a:off x="2524606" y="1643216"/>
                <a:ext cx="500339" cy="857410"/>
              </a:xfrm>
              <a:prstGeom prst="ellipse">
                <a:avLst/>
              </a:prstGeom>
              <a:noFill/>
              <a:ln w="50800" cap="flat" cmpd="sng" algn="ctr">
                <a:solidFill>
                  <a:srgbClr val="FF0000"/>
                </a:solidFill>
                <a:prstDash val="sysDash"/>
              </a:ln>
              <a:effectLst/>
            </p:spPr>
            <p:txBody>
              <a:bodyPr anchor="ctr"/>
              <a:lstStyle/>
              <a:p>
                <a:pPr algn="ctr" fontAlgn="auto">
                  <a:spcBef>
                    <a:spcPts val="0"/>
                  </a:spcBef>
                  <a:spcAft>
                    <a:spcPts val="0"/>
                  </a:spcAft>
                  <a:defRPr/>
                </a:pPr>
                <a:endParaRPr kumimoji="0" lang="ja-JP" altLang="en-US" kern="0" dirty="0">
                  <a:solidFill>
                    <a:sysClr val="window" lastClr="FFFFFF"/>
                  </a:solidFill>
                  <a:latin typeface="Century Schoolbook"/>
                  <a:ea typeface="ＭＳ Ｐ明朝"/>
                </a:endParaRPr>
              </a:p>
            </p:txBody>
          </p:sp>
          <p:sp>
            <p:nvSpPr>
              <p:cNvPr id="131" name="フリーフォーム 130"/>
              <p:cNvSpPr/>
              <p:nvPr/>
            </p:nvSpPr>
            <p:spPr>
              <a:xfrm rot="10186278">
                <a:off x="5109895" y="1724194"/>
                <a:ext cx="1524037" cy="919333"/>
              </a:xfrm>
              <a:custGeom>
                <a:avLst/>
                <a:gdLst>
                  <a:gd name="connsiteX0" fmla="*/ 166915 w 2607129"/>
                  <a:gd name="connsiteY0" fmla="*/ 0 h 1418772"/>
                  <a:gd name="connsiteX1" fmla="*/ 2605315 w 2607129"/>
                  <a:gd name="connsiteY1" fmla="*/ 762000 h 1418772"/>
                  <a:gd name="connsiteX2" fmla="*/ 177800 w 2607129"/>
                  <a:gd name="connsiteY2" fmla="*/ 1404258 h 1418772"/>
                  <a:gd name="connsiteX3" fmla="*/ 1538515 w 2607129"/>
                  <a:gd name="connsiteY3" fmla="*/ 674915 h 1418772"/>
                  <a:gd name="connsiteX4" fmla="*/ 1538515 w 2607129"/>
                  <a:gd name="connsiteY4" fmla="*/ 674915 h 1418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129" h="1418772">
                    <a:moveTo>
                      <a:pt x="166915" y="0"/>
                    </a:moveTo>
                    <a:cubicBezTo>
                      <a:pt x="1385208" y="263978"/>
                      <a:pt x="2603501" y="527957"/>
                      <a:pt x="2605315" y="762000"/>
                    </a:cubicBezTo>
                    <a:cubicBezTo>
                      <a:pt x="2607129" y="996043"/>
                      <a:pt x="355600" y="1418772"/>
                      <a:pt x="177800" y="1404258"/>
                    </a:cubicBezTo>
                    <a:cubicBezTo>
                      <a:pt x="0" y="1389744"/>
                      <a:pt x="1538515" y="674915"/>
                      <a:pt x="1538515" y="674915"/>
                    </a:cubicBezTo>
                    <a:lnTo>
                      <a:pt x="1538515" y="674915"/>
                    </a:lnTo>
                  </a:path>
                </a:pathLst>
              </a:custGeom>
              <a:noFill/>
              <a:ln w="63500" cap="flat" cmpd="sng" algn="ctr">
                <a:solidFill>
                  <a:srgbClr val="0B9919"/>
                </a:solidFill>
                <a:prstDash val="solid"/>
              </a:ln>
              <a:effectLst/>
            </p:spPr>
            <p:txBody>
              <a:bodyPr anchor="ctr"/>
              <a:lstStyle/>
              <a:p>
                <a:pPr algn="ctr" fontAlgn="auto">
                  <a:spcBef>
                    <a:spcPts val="0"/>
                  </a:spcBef>
                  <a:spcAft>
                    <a:spcPts val="0"/>
                  </a:spcAft>
                  <a:defRPr/>
                </a:pPr>
                <a:endParaRPr kumimoji="0" lang="ja-JP" altLang="en-US" kern="0" dirty="0">
                  <a:solidFill>
                    <a:sysClr val="windowText" lastClr="000000"/>
                  </a:solidFill>
                  <a:latin typeface="Century Schoolbook"/>
                  <a:ea typeface="ＭＳ Ｐ明朝"/>
                </a:endParaRPr>
              </a:p>
            </p:txBody>
          </p:sp>
          <p:sp>
            <p:nvSpPr>
              <p:cNvPr id="132" name="フリーフォーム 131"/>
              <p:cNvSpPr/>
              <p:nvPr/>
            </p:nvSpPr>
            <p:spPr>
              <a:xfrm rot="10800000">
                <a:off x="3819673" y="1285962"/>
                <a:ext cx="2806990" cy="838356"/>
              </a:xfrm>
              <a:custGeom>
                <a:avLst/>
                <a:gdLst>
                  <a:gd name="connsiteX0" fmla="*/ 16328 w 5655128"/>
                  <a:gd name="connsiteY0" fmla="*/ 580571 h 981529"/>
                  <a:gd name="connsiteX1" fmla="*/ 146957 w 5655128"/>
                  <a:gd name="connsiteY1" fmla="*/ 602343 h 981529"/>
                  <a:gd name="connsiteX2" fmla="*/ 898071 w 5655128"/>
                  <a:gd name="connsiteY2" fmla="*/ 58057 h 981529"/>
                  <a:gd name="connsiteX3" fmla="*/ 3053442 w 5655128"/>
                  <a:gd name="connsiteY3" fmla="*/ 950686 h 981529"/>
                  <a:gd name="connsiteX4" fmla="*/ 4142014 w 5655128"/>
                  <a:gd name="connsiteY4" fmla="*/ 243114 h 981529"/>
                  <a:gd name="connsiteX5" fmla="*/ 5655128 w 5655128"/>
                  <a:gd name="connsiteY5" fmla="*/ 439057 h 98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5128" h="981529">
                    <a:moveTo>
                      <a:pt x="16328" y="580571"/>
                    </a:moveTo>
                    <a:cubicBezTo>
                      <a:pt x="8164" y="635000"/>
                      <a:pt x="0" y="689429"/>
                      <a:pt x="146957" y="602343"/>
                    </a:cubicBezTo>
                    <a:cubicBezTo>
                      <a:pt x="293914" y="515257"/>
                      <a:pt x="413657" y="0"/>
                      <a:pt x="898071" y="58057"/>
                    </a:cubicBezTo>
                    <a:cubicBezTo>
                      <a:pt x="1382485" y="116114"/>
                      <a:pt x="2512785" y="919843"/>
                      <a:pt x="3053442" y="950686"/>
                    </a:cubicBezTo>
                    <a:cubicBezTo>
                      <a:pt x="3594099" y="981529"/>
                      <a:pt x="3708400" y="328386"/>
                      <a:pt x="4142014" y="243114"/>
                    </a:cubicBezTo>
                    <a:cubicBezTo>
                      <a:pt x="4575628" y="157843"/>
                      <a:pt x="5115378" y="298450"/>
                      <a:pt x="5655128" y="439057"/>
                    </a:cubicBezTo>
                  </a:path>
                </a:pathLst>
              </a:custGeom>
              <a:noFill/>
              <a:ln w="63500" cap="flat" cmpd="sng" algn="ctr">
                <a:solidFill>
                  <a:srgbClr val="0B9919"/>
                </a:solidFill>
                <a:prstDash val="solid"/>
              </a:ln>
              <a:effectLst/>
            </p:spPr>
            <p:txBody>
              <a:bodyPr anchor="ctr"/>
              <a:lstStyle/>
              <a:p>
                <a:pPr algn="ctr" fontAlgn="auto">
                  <a:spcBef>
                    <a:spcPts val="0"/>
                  </a:spcBef>
                  <a:spcAft>
                    <a:spcPts val="0"/>
                  </a:spcAft>
                  <a:defRPr/>
                </a:pPr>
                <a:endParaRPr kumimoji="0" lang="ja-JP" altLang="en-US" kern="0" dirty="0">
                  <a:solidFill>
                    <a:sysClr val="windowText" lastClr="000000"/>
                  </a:solidFill>
                  <a:latin typeface="Century Schoolbook"/>
                  <a:ea typeface="ＭＳ Ｐ明朝"/>
                </a:endParaRPr>
              </a:p>
            </p:txBody>
          </p:sp>
          <p:sp>
            <p:nvSpPr>
              <p:cNvPr id="133" name="円/楕円 132"/>
              <p:cNvSpPr/>
              <p:nvPr/>
            </p:nvSpPr>
            <p:spPr>
              <a:xfrm>
                <a:off x="5742286" y="1643216"/>
                <a:ext cx="535472" cy="914570"/>
              </a:xfrm>
              <a:prstGeom prst="ellipse">
                <a:avLst/>
              </a:prstGeom>
              <a:noFill/>
              <a:ln w="50800" cap="flat" cmpd="sng" algn="ctr">
                <a:solidFill>
                  <a:srgbClr val="FF0000"/>
                </a:solidFill>
                <a:prstDash val="sysDash"/>
              </a:ln>
              <a:effectLst/>
            </p:spPr>
            <p:txBody>
              <a:bodyPr anchor="ctr"/>
              <a:lstStyle/>
              <a:p>
                <a:pPr algn="ctr" fontAlgn="auto">
                  <a:spcBef>
                    <a:spcPts val="0"/>
                  </a:spcBef>
                  <a:spcAft>
                    <a:spcPts val="0"/>
                  </a:spcAft>
                  <a:defRPr/>
                </a:pPr>
                <a:endParaRPr kumimoji="0" lang="ja-JP" altLang="en-US" kern="0" dirty="0">
                  <a:solidFill>
                    <a:sysClr val="window" lastClr="FFFFFF"/>
                  </a:solidFill>
                  <a:latin typeface="Century Schoolbook"/>
                  <a:ea typeface="ＭＳ Ｐ明朝"/>
                </a:endParaRPr>
              </a:p>
            </p:txBody>
          </p:sp>
          <p:sp>
            <p:nvSpPr>
              <p:cNvPr id="134" name="円/楕円 133"/>
              <p:cNvSpPr/>
              <p:nvPr/>
            </p:nvSpPr>
            <p:spPr>
              <a:xfrm>
                <a:off x="3819673" y="1285962"/>
                <a:ext cx="537895" cy="500155"/>
              </a:xfrm>
              <a:prstGeom prst="ellipse">
                <a:avLst/>
              </a:prstGeom>
              <a:noFill/>
              <a:ln w="50800" cap="flat" cmpd="sng" algn="ctr">
                <a:solidFill>
                  <a:srgbClr val="002060"/>
                </a:solidFill>
                <a:prstDash val="sysDash"/>
              </a:ln>
              <a:effectLst/>
            </p:spPr>
            <p:txBody>
              <a:bodyPr anchor="ctr"/>
              <a:lstStyle/>
              <a:p>
                <a:pPr algn="ctr" fontAlgn="auto">
                  <a:spcBef>
                    <a:spcPts val="0"/>
                  </a:spcBef>
                  <a:spcAft>
                    <a:spcPts val="0"/>
                  </a:spcAft>
                  <a:defRPr/>
                </a:pPr>
                <a:endParaRPr kumimoji="0" lang="ja-JP" altLang="en-US" kern="0" dirty="0">
                  <a:solidFill>
                    <a:sysClr val="window" lastClr="FFFFFF"/>
                  </a:solidFill>
                  <a:latin typeface="Century Schoolbook"/>
                  <a:ea typeface="ＭＳ Ｐ明朝"/>
                </a:endParaRPr>
              </a:p>
            </p:txBody>
          </p:sp>
          <p:cxnSp>
            <p:nvCxnSpPr>
              <p:cNvPr id="135" name="直線矢印コネクタ 68"/>
              <p:cNvCxnSpPr>
                <a:cxnSpLocks noChangeShapeType="1"/>
                <a:stCxn id="139" idx="1"/>
              </p:cNvCxnSpPr>
              <p:nvPr/>
            </p:nvCxnSpPr>
            <p:spPr bwMode="auto">
              <a:xfrm flipH="1">
                <a:off x="4390179" y="1101164"/>
                <a:ext cx="421257" cy="266210"/>
              </a:xfrm>
              <a:prstGeom prst="straightConnector1">
                <a:avLst/>
              </a:prstGeom>
              <a:noFill/>
              <a:ln w="25400">
                <a:solidFill>
                  <a:srgbClr val="F76353"/>
                </a:solidFill>
                <a:round/>
                <a:headEnd/>
                <a:tailEnd type="arrow" w="med" len="med"/>
              </a:ln>
            </p:spPr>
          </p:cxnSp>
          <p:cxnSp>
            <p:nvCxnSpPr>
              <p:cNvPr id="136" name="直線矢印コネクタ 69"/>
              <p:cNvCxnSpPr>
                <a:cxnSpLocks noChangeShapeType="1"/>
              </p:cNvCxnSpPr>
              <p:nvPr/>
            </p:nvCxnSpPr>
            <p:spPr bwMode="auto">
              <a:xfrm flipV="1">
                <a:off x="5288375" y="2536123"/>
                <a:ext cx="634059" cy="205675"/>
              </a:xfrm>
              <a:prstGeom prst="straightConnector1">
                <a:avLst/>
              </a:prstGeom>
              <a:noFill/>
              <a:ln w="25400">
                <a:solidFill>
                  <a:srgbClr val="FF0000"/>
                </a:solidFill>
                <a:round/>
                <a:headEnd/>
                <a:tailEnd type="arrow" w="med" len="med"/>
              </a:ln>
            </p:spPr>
          </p:cxnSp>
          <p:cxnSp>
            <p:nvCxnSpPr>
              <p:cNvPr id="137" name="直線矢印コネクタ 70"/>
              <p:cNvCxnSpPr>
                <a:cxnSpLocks noChangeShapeType="1"/>
              </p:cNvCxnSpPr>
              <p:nvPr/>
            </p:nvCxnSpPr>
            <p:spPr bwMode="auto">
              <a:xfrm rot="10800000">
                <a:off x="2928291" y="2478719"/>
                <a:ext cx="643048" cy="428705"/>
              </a:xfrm>
              <a:prstGeom prst="straightConnector1">
                <a:avLst/>
              </a:prstGeom>
              <a:noFill/>
              <a:ln w="25400">
                <a:solidFill>
                  <a:srgbClr val="FF0000"/>
                </a:solidFill>
                <a:round/>
                <a:headEnd/>
                <a:tailEnd type="arrow" w="med" len="med"/>
              </a:ln>
            </p:spPr>
          </p:cxnSp>
          <p:sp>
            <p:nvSpPr>
              <p:cNvPr id="138" name="テキスト ボックス 77"/>
              <p:cNvSpPr txBox="1">
                <a:spLocks noChangeArrowheads="1"/>
              </p:cNvSpPr>
              <p:nvPr/>
            </p:nvSpPr>
            <p:spPr bwMode="auto">
              <a:xfrm>
                <a:off x="3597585" y="2691360"/>
                <a:ext cx="2089834" cy="419082"/>
              </a:xfrm>
              <a:prstGeom prst="rect">
                <a:avLst/>
              </a:prstGeom>
              <a:noFill/>
              <a:ln w="9525">
                <a:noFill/>
                <a:miter lim="800000"/>
                <a:headEnd/>
                <a:tailEnd/>
              </a:ln>
            </p:spPr>
            <p:txBody>
              <a:bodyPr wrap="square">
                <a:spAutoFit/>
              </a:bodyPr>
              <a:lstStyle/>
              <a:p>
                <a:r>
                  <a:rPr kumimoji="0" lang="en-US" altLang="ja-JP" sz="1600" b="1" dirty="0" smtClean="0">
                    <a:latin typeface="Calibri" pitchFamily="34" charset="0"/>
                    <a:ea typeface="ＭＳ ゴシック" pitchFamily="49" charset="-128"/>
                  </a:rPr>
                  <a:t>Polymer chain is dense</a:t>
                </a:r>
                <a:endParaRPr kumimoji="0" lang="ja-JP" altLang="en-US" sz="1600" b="1" dirty="0">
                  <a:latin typeface="Calibri" pitchFamily="34" charset="0"/>
                  <a:ea typeface="ＭＳ ゴシック" pitchFamily="49" charset="-128"/>
                </a:endParaRPr>
              </a:p>
            </p:txBody>
          </p:sp>
          <p:sp>
            <p:nvSpPr>
              <p:cNvPr id="139" name="テキスト ボックス 78"/>
              <p:cNvSpPr txBox="1">
                <a:spLocks noChangeArrowheads="1"/>
              </p:cNvSpPr>
              <p:nvPr/>
            </p:nvSpPr>
            <p:spPr bwMode="auto">
              <a:xfrm>
                <a:off x="4811436" y="872574"/>
                <a:ext cx="2593418" cy="457181"/>
              </a:xfrm>
              <a:prstGeom prst="rect">
                <a:avLst/>
              </a:prstGeom>
              <a:noFill/>
              <a:ln w="9525">
                <a:noFill/>
                <a:miter lim="800000"/>
                <a:headEnd/>
                <a:tailEnd/>
              </a:ln>
            </p:spPr>
            <p:txBody>
              <a:bodyPr wrap="square">
                <a:spAutoFit/>
              </a:bodyPr>
              <a:lstStyle/>
              <a:p>
                <a:r>
                  <a:rPr kumimoji="0" lang="en-US" altLang="ja-JP" b="1" dirty="0" smtClean="0">
                    <a:latin typeface="Calibri" pitchFamily="34" charset="0"/>
                    <a:ea typeface="ＭＳ ゴシック" pitchFamily="49" charset="-128"/>
                  </a:rPr>
                  <a:t>Polymer chain is sparse</a:t>
                </a:r>
                <a:endParaRPr kumimoji="0" lang="ja-JP" altLang="en-US" b="1" dirty="0">
                  <a:latin typeface="Calibri" pitchFamily="34" charset="0"/>
                  <a:ea typeface="ＭＳ ゴシック" pitchFamily="49" charset="-128"/>
                </a:endParaRPr>
              </a:p>
            </p:txBody>
          </p:sp>
        </p:grpSp>
        <p:sp>
          <p:nvSpPr>
            <p:cNvPr id="143" name="円/楕円 142"/>
            <p:cNvSpPr>
              <a:spLocks noChangeAspect="1"/>
            </p:cNvSpPr>
            <p:nvPr/>
          </p:nvSpPr>
          <p:spPr>
            <a:xfrm>
              <a:off x="5184775" y="2571750"/>
              <a:ext cx="119063" cy="10953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44" name="円/楕円 143"/>
            <p:cNvSpPr>
              <a:spLocks noChangeAspect="1"/>
            </p:cNvSpPr>
            <p:nvPr/>
          </p:nvSpPr>
          <p:spPr>
            <a:xfrm>
              <a:off x="1084263" y="2714625"/>
              <a:ext cx="117475" cy="10953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45" name="円/楕円 144"/>
            <p:cNvSpPr>
              <a:spLocks noChangeAspect="1"/>
            </p:cNvSpPr>
            <p:nvPr/>
          </p:nvSpPr>
          <p:spPr>
            <a:xfrm>
              <a:off x="2652713" y="1979613"/>
              <a:ext cx="117475" cy="109537"/>
            </a:xfrm>
            <a:prstGeom prst="ellipse">
              <a:avLst/>
            </a:prstGeom>
            <a:solidFill>
              <a:srgbClr val="FFFF00"/>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grpSp>
      <p:sp>
        <p:nvSpPr>
          <p:cNvPr id="46" name="正方形/長方形 45"/>
          <p:cNvSpPr/>
          <p:nvPr/>
        </p:nvSpPr>
        <p:spPr>
          <a:xfrm>
            <a:off x="632520" y="2276872"/>
            <a:ext cx="9001000" cy="2192238"/>
          </a:xfrm>
          <a:prstGeom prst="rect">
            <a:avLst/>
          </a:prstGeom>
          <a:noFill/>
          <a:ln w="28575">
            <a:solidFill>
              <a:srgbClr val="5A7E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テキスト ボックス 53"/>
          <p:cNvSpPr txBox="1">
            <a:spLocks noChangeArrowheads="1"/>
          </p:cNvSpPr>
          <p:nvPr/>
        </p:nvSpPr>
        <p:spPr bwMode="auto">
          <a:xfrm>
            <a:off x="3152800" y="2060848"/>
            <a:ext cx="3744416" cy="400110"/>
          </a:xfrm>
          <a:prstGeom prst="rect">
            <a:avLst/>
          </a:prstGeom>
          <a:solidFill>
            <a:schemeClr val="bg2"/>
          </a:solidFill>
          <a:ln w="9525">
            <a:noFill/>
            <a:miter lim="800000"/>
            <a:headEnd/>
            <a:tailEnd/>
          </a:ln>
        </p:spPr>
        <p:txBody>
          <a:bodyPr wrap="square">
            <a:spAutoFit/>
          </a:bodyPr>
          <a:lstStyle/>
          <a:p>
            <a:r>
              <a:rPr kumimoji="0" lang="en-US" altLang="ja-JP" sz="2000" b="1" dirty="0" smtClean="0">
                <a:latin typeface="Calibri" pitchFamily="34" charset="0"/>
                <a:ea typeface="ＭＳ ゴシック" pitchFamily="49" charset="-128"/>
              </a:rPr>
              <a:t>Microscopic structure of polymer</a:t>
            </a:r>
            <a:endParaRPr kumimoji="0" lang="ja-JP" altLang="en-US" sz="2000" b="1" dirty="0">
              <a:latin typeface="Calibri" pitchFamily="34" charset="0"/>
              <a:ea typeface="ＭＳ ゴシック" pitchFamily="49" charset="-128"/>
            </a:endParaRPr>
          </a:p>
        </p:txBody>
      </p:sp>
      <p:sp>
        <p:nvSpPr>
          <p:cNvPr id="47" name="正方形/長方形 46"/>
          <p:cNvSpPr/>
          <p:nvPr/>
        </p:nvSpPr>
        <p:spPr>
          <a:xfrm>
            <a:off x="1928664" y="4725144"/>
            <a:ext cx="3096344" cy="2016224"/>
          </a:xfrm>
          <a:prstGeom prst="rect">
            <a:avLst/>
          </a:prstGeom>
          <a:noFill/>
          <a:ln w="28575">
            <a:solidFill>
              <a:srgbClr val="4A8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テキスト ボックス 37"/>
          <p:cNvSpPr txBox="1">
            <a:spLocks noChangeArrowheads="1"/>
          </p:cNvSpPr>
          <p:nvPr/>
        </p:nvSpPr>
        <p:spPr bwMode="auto">
          <a:xfrm>
            <a:off x="2017000" y="4509120"/>
            <a:ext cx="2916000" cy="369332"/>
          </a:xfrm>
          <a:prstGeom prst="rect">
            <a:avLst/>
          </a:prstGeom>
          <a:solidFill>
            <a:schemeClr val="bg2"/>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Calibri" charset="0"/>
                <a:ea typeface="ＭＳ Ｐゴシック" charset="-128"/>
              </a:defRPr>
            </a:lvl1pPr>
            <a:lvl2pPr marL="37931725" indent="-37474525">
              <a:defRPr kumimoji="1" sz="2400">
                <a:solidFill>
                  <a:schemeClr val="tx1"/>
                </a:solidFill>
                <a:latin typeface="Calibri" charset="0"/>
                <a:ea typeface="ＭＳ Ｐゴシック" charset="-128"/>
              </a:defRPr>
            </a:lvl2pPr>
            <a:lvl3pPr>
              <a:defRPr kumimoji="1" sz="2400">
                <a:solidFill>
                  <a:schemeClr val="tx1"/>
                </a:solidFill>
                <a:latin typeface="Calibri" charset="0"/>
                <a:ea typeface="ＭＳ Ｐゴシック" charset="-128"/>
              </a:defRPr>
            </a:lvl3pPr>
            <a:lvl4pPr>
              <a:defRPr kumimoji="1" sz="2400">
                <a:solidFill>
                  <a:schemeClr val="tx1"/>
                </a:solidFill>
                <a:latin typeface="Calibri" charset="0"/>
                <a:ea typeface="ＭＳ Ｐゴシック" charset="-128"/>
              </a:defRPr>
            </a:lvl4pPr>
            <a:lvl5pPr>
              <a:defRPr kumimoji="1" sz="2400">
                <a:solidFill>
                  <a:schemeClr val="tx1"/>
                </a:solidFill>
                <a:latin typeface="Calibri" charset="0"/>
                <a:ea typeface="ＭＳ Ｐゴシック" charset="-128"/>
              </a:defRPr>
            </a:lvl5pPr>
            <a:lvl6pPr marL="457200" fontAlgn="base">
              <a:spcBef>
                <a:spcPct val="0"/>
              </a:spcBef>
              <a:spcAft>
                <a:spcPct val="0"/>
              </a:spcAft>
              <a:defRPr kumimoji="1" sz="2400">
                <a:solidFill>
                  <a:schemeClr val="tx1"/>
                </a:solidFill>
                <a:latin typeface="Calibri" charset="0"/>
                <a:ea typeface="ＭＳ Ｐゴシック" charset="-128"/>
              </a:defRPr>
            </a:lvl6pPr>
            <a:lvl7pPr marL="914400" fontAlgn="base">
              <a:spcBef>
                <a:spcPct val="0"/>
              </a:spcBef>
              <a:spcAft>
                <a:spcPct val="0"/>
              </a:spcAft>
              <a:defRPr kumimoji="1" sz="2400">
                <a:solidFill>
                  <a:schemeClr val="tx1"/>
                </a:solidFill>
                <a:latin typeface="Calibri" charset="0"/>
                <a:ea typeface="ＭＳ Ｐゴシック" charset="-128"/>
              </a:defRPr>
            </a:lvl7pPr>
            <a:lvl8pPr marL="1371600" fontAlgn="base">
              <a:spcBef>
                <a:spcPct val="0"/>
              </a:spcBef>
              <a:spcAft>
                <a:spcPct val="0"/>
              </a:spcAft>
              <a:defRPr kumimoji="1" sz="2400">
                <a:solidFill>
                  <a:schemeClr val="tx1"/>
                </a:solidFill>
                <a:latin typeface="Calibri" charset="0"/>
                <a:ea typeface="ＭＳ Ｐゴシック" charset="-128"/>
              </a:defRPr>
            </a:lvl8pPr>
            <a:lvl9pPr marL="1828800" fontAlgn="base">
              <a:spcBef>
                <a:spcPct val="0"/>
              </a:spcBef>
              <a:spcAft>
                <a:spcPct val="0"/>
              </a:spcAft>
              <a:defRPr kumimoji="1" sz="2400">
                <a:solidFill>
                  <a:schemeClr val="tx1"/>
                </a:solidFill>
                <a:latin typeface="Calibri" charset="0"/>
                <a:ea typeface="ＭＳ Ｐゴシック" charset="-128"/>
              </a:defRPr>
            </a:lvl9pPr>
          </a:lstStyle>
          <a:p>
            <a:r>
              <a:rPr lang="en-US" altLang="ja-JP" sz="1800" b="1" dirty="0" smtClean="0">
                <a:solidFill>
                  <a:srgbClr val="000000"/>
                </a:solidFill>
              </a:rPr>
              <a:t>Lithographic nanofabrication</a:t>
            </a:r>
            <a:endParaRPr lang="ja-JP" altLang="en-US" sz="1800" b="1" dirty="0">
              <a:solidFill>
                <a:srgbClr val="000000"/>
              </a:solidFill>
            </a:endParaRPr>
          </a:p>
        </p:txBody>
      </p:sp>
      <p:cxnSp>
        <p:nvCxnSpPr>
          <p:cNvPr id="51" name="直線矢印コネクタ 50"/>
          <p:cNvCxnSpPr>
            <a:stCxn id="138" idx="3"/>
          </p:cNvCxnSpPr>
          <p:nvPr/>
        </p:nvCxnSpPr>
        <p:spPr>
          <a:xfrm>
            <a:off x="4664968" y="4123819"/>
            <a:ext cx="468000"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52" name="直線矢印コネクタ 51"/>
          <p:cNvCxnSpPr/>
          <p:nvPr/>
        </p:nvCxnSpPr>
        <p:spPr>
          <a:xfrm>
            <a:off x="6141184" y="2676264"/>
            <a:ext cx="468000"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sp>
        <p:nvSpPr>
          <p:cNvPr id="54" name="テキスト ボックス 78"/>
          <p:cNvSpPr txBox="1">
            <a:spLocks noChangeArrowheads="1"/>
          </p:cNvSpPr>
          <p:nvPr/>
        </p:nvSpPr>
        <p:spPr bwMode="auto">
          <a:xfrm>
            <a:off x="6627090" y="2492896"/>
            <a:ext cx="2718398" cy="369332"/>
          </a:xfrm>
          <a:prstGeom prst="rect">
            <a:avLst/>
          </a:prstGeom>
          <a:noFill/>
          <a:ln w="9525">
            <a:noFill/>
            <a:miter lim="800000"/>
            <a:headEnd/>
            <a:tailEnd/>
          </a:ln>
        </p:spPr>
        <p:txBody>
          <a:bodyPr wrap="square">
            <a:spAutoFit/>
          </a:bodyPr>
          <a:lstStyle/>
          <a:p>
            <a:r>
              <a:rPr kumimoji="0" lang="en-US" altLang="ja-JP" b="1" dirty="0" err="1" smtClean="0">
                <a:solidFill>
                  <a:srgbClr val="FF0000"/>
                </a:solidFill>
                <a:latin typeface="Calibri" pitchFamily="34" charset="0"/>
                <a:ea typeface="ＭＳ ゴシック" pitchFamily="49" charset="-128"/>
              </a:rPr>
              <a:t>Diffusional</a:t>
            </a:r>
            <a:r>
              <a:rPr kumimoji="0" lang="en-US" altLang="ja-JP" b="1" dirty="0" smtClean="0">
                <a:solidFill>
                  <a:srgbClr val="FF0000"/>
                </a:solidFill>
                <a:latin typeface="Calibri" pitchFamily="34" charset="0"/>
                <a:ea typeface="ＭＳ ゴシック" pitchFamily="49" charset="-128"/>
              </a:rPr>
              <a:t> motion is fast</a:t>
            </a:r>
            <a:endParaRPr kumimoji="0" lang="ja-JP" altLang="en-US" b="1" dirty="0">
              <a:solidFill>
                <a:srgbClr val="FF0000"/>
              </a:solidFill>
              <a:latin typeface="Calibri" pitchFamily="34" charset="0"/>
              <a:ea typeface="ＭＳ ゴシック" pitchFamily="49" charset="-128"/>
            </a:endParaRPr>
          </a:p>
        </p:txBody>
      </p:sp>
      <p:sp>
        <p:nvSpPr>
          <p:cNvPr id="55" name="テキスト ボックス 78"/>
          <p:cNvSpPr txBox="1">
            <a:spLocks noChangeArrowheads="1"/>
          </p:cNvSpPr>
          <p:nvPr/>
        </p:nvSpPr>
        <p:spPr bwMode="auto">
          <a:xfrm>
            <a:off x="5241032" y="3954952"/>
            <a:ext cx="2718398" cy="369332"/>
          </a:xfrm>
          <a:prstGeom prst="rect">
            <a:avLst/>
          </a:prstGeom>
          <a:noFill/>
          <a:ln w="9525">
            <a:noFill/>
            <a:miter lim="800000"/>
            <a:headEnd/>
            <a:tailEnd/>
          </a:ln>
        </p:spPr>
        <p:txBody>
          <a:bodyPr wrap="square">
            <a:spAutoFit/>
          </a:bodyPr>
          <a:lstStyle/>
          <a:p>
            <a:r>
              <a:rPr kumimoji="0" lang="en-US" altLang="ja-JP" b="1" dirty="0" err="1" smtClean="0">
                <a:solidFill>
                  <a:srgbClr val="FF0000"/>
                </a:solidFill>
                <a:latin typeface="Calibri" pitchFamily="34" charset="0"/>
                <a:ea typeface="ＭＳ ゴシック" pitchFamily="49" charset="-128"/>
              </a:rPr>
              <a:t>Diffusional</a:t>
            </a:r>
            <a:r>
              <a:rPr kumimoji="0" lang="en-US" altLang="ja-JP" b="1" dirty="0" smtClean="0">
                <a:solidFill>
                  <a:srgbClr val="FF0000"/>
                </a:solidFill>
                <a:latin typeface="Calibri" pitchFamily="34" charset="0"/>
                <a:ea typeface="ＭＳ ゴシック" pitchFamily="49" charset="-128"/>
              </a:rPr>
              <a:t> motion is slow</a:t>
            </a:r>
            <a:endParaRPr kumimoji="0" lang="ja-JP" altLang="en-US" b="1" dirty="0">
              <a:solidFill>
                <a:srgbClr val="FF0000"/>
              </a:solidFill>
              <a:latin typeface="Calibri" pitchFamily="34" charset="0"/>
              <a:ea typeface="ＭＳ ゴシック" pitchFamily="49" charset="-128"/>
            </a:endParaRPr>
          </a:p>
        </p:txBody>
      </p:sp>
      <p:pic>
        <p:nvPicPr>
          <p:cNvPr id="57" name="図 7"/>
          <p:cNvPicPr>
            <a:picLocks noChangeAspect="1"/>
          </p:cNvPicPr>
          <p:nvPr/>
        </p:nvPicPr>
        <p:blipFill>
          <a:blip r:embed="rId4" cstate="print"/>
          <a:srcRect/>
          <a:stretch>
            <a:fillRect/>
          </a:stretch>
        </p:blipFill>
        <p:spPr bwMode="auto">
          <a:xfrm>
            <a:off x="2401193" y="4941168"/>
            <a:ext cx="2263775" cy="1538287"/>
          </a:xfrm>
          <a:prstGeom prst="rect">
            <a:avLst/>
          </a:prstGeom>
          <a:noFill/>
          <a:ln w="9525">
            <a:noFill/>
            <a:miter lim="800000"/>
            <a:headEnd/>
            <a:tailEnd/>
          </a:ln>
        </p:spPr>
      </p:pic>
      <p:pic>
        <p:nvPicPr>
          <p:cNvPr id="58" name="図 14"/>
          <p:cNvPicPr>
            <a:picLocks noChangeAspect="1"/>
          </p:cNvPicPr>
          <p:nvPr/>
        </p:nvPicPr>
        <p:blipFill>
          <a:blip r:embed="rId5" cstate="print"/>
          <a:srcRect/>
          <a:stretch>
            <a:fillRect/>
          </a:stretch>
        </p:blipFill>
        <p:spPr bwMode="auto">
          <a:xfrm>
            <a:off x="6177136" y="4869160"/>
            <a:ext cx="2135188" cy="1668463"/>
          </a:xfrm>
          <a:prstGeom prst="rect">
            <a:avLst/>
          </a:prstGeom>
          <a:noFill/>
          <a:ln w="9525">
            <a:noFill/>
            <a:miter lim="800000"/>
            <a:headEnd/>
            <a:tailEnd/>
          </a:ln>
        </p:spPr>
      </p:pic>
      <p:sp>
        <p:nvSpPr>
          <p:cNvPr id="59" name="テキスト ボックス 37"/>
          <p:cNvSpPr txBox="1">
            <a:spLocks noChangeArrowheads="1"/>
          </p:cNvSpPr>
          <p:nvPr/>
        </p:nvSpPr>
        <p:spPr bwMode="auto">
          <a:xfrm>
            <a:off x="6285344" y="4525448"/>
            <a:ext cx="1764000" cy="288000"/>
          </a:xfrm>
          <a:prstGeom prst="rect">
            <a:avLst/>
          </a:prstGeom>
          <a:solidFill>
            <a:schemeClr val="bg2"/>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Calibri" charset="0"/>
                <a:ea typeface="ＭＳ Ｐゴシック" charset="-128"/>
              </a:defRPr>
            </a:lvl1pPr>
            <a:lvl2pPr marL="37931725" indent="-37474525">
              <a:defRPr kumimoji="1" sz="2400">
                <a:solidFill>
                  <a:schemeClr val="tx1"/>
                </a:solidFill>
                <a:latin typeface="Calibri" charset="0"/>
                <a:ea typeface="ＭＳ Ｐゴシック" charset="-128"/>
              </a:defRPr>
            </a:lvl2pPr>
            <a:lvl3pPr>
              <a:defRPr kumimoji="1" sz="2400">
                <a:solidFill>
                  <a:schemeClr val="tx1"/>
                </a:solidFill>
                <a:latin typeface="Calibri" charset="0"/>
                <a:ea typeface="ＭＳ Ｐゴシック" charset="-128"/>
              </a:defRPr>
            </a:lvl3pPr>
            <a:lvl4pPr>
              <a:defRPr kumimoji="1" sz="2400">
                <a:solidFill>
                  <a:schemeClr val="tx1"/>
                </a:solidFill>
                <a:latin typeface="Calibri" charset="0"/>
                <a:ea typeface="ＭＳ Ｐゴシック" charset="-128"/>
              </a:defRPr>
            </a:lvl4pPr>
            <a:lvl5pPr>
              <a:defRPr kumimoji="1" sz="2400">
                <a:solidFill>
                  <a:schemeClr val="tx1"/>
                </a:solidFill>
                <a:latin typeface="Calibri" charset="0"/>
                <a:ea typeface="ＭＳ Ｐゴシック" charset="-128"/>
              </a:defRPr>
            </a:lvl5pPr>
            <a:lvl6pPr marL="457200" fontAlgn="base">
              <a:spcBef>
                <a:spcPct val="0"/>
              </a:spcBef>
              <a:spcAft>
                <a:spcPct val="0"/>
              </a:spcAft>
              <a:defRPr kumimoji="1" sz="2400">
                <a:solidFill>
                  <a:schemeClr val="tx1"/>
                </a:solidFill>
                <a:latin typeface="Calibri" charset="0"/>
                <a:ea typeface="ＭＳ Ｐゴシック" charset="-128"/>
              </a:defRPr>
            </a:lvl6pPr>
            <a:lvl7pPr marL="914400" fontAlgn="base">
              <a:spcBef>
                <a:spcPct val="0"/>
              </a:spcBef>
              <a:spcAft>
                <a:spcPct val="0"/>
              </a:spcAft>
              <a:defRPr kumimoji="1" sz="2400">
                <a:solidFill>
                  <a:schemeClr val="tx1"/>
                </a:solidFill>
                <a:latin typeface="Calibri" charset="0"/>
                <a:ea typeface="ＭＳ Ｐゴシック" charset="-128"/>
              </a:defRPr>
            </a:lvl7pPr>
            <a:lvl8pPr marL="1371600" fontAlgn="base">
              <a:spcBef>
                <a:spcPct val="0"/>
              </a:spcBef>
              <a:spcAft>
                <a:spcPct val="0"/>
              </a:spcAft>
              <a:defRPr kumimoji="1" sz="2400">
                <a:solidFill>
                  <a:schemeClr val="tx1"/>
                </a:solidFill>
                <a:latin typeface="Calibri" charset="0"/>
                <a:ea typeface="ＭＳ Ｐゴシック" charset="-128"/>
              </a:defRPr>
            </a:lvl8pPr>
            <a:lvl9pPr marL="1828800" fontAlgn="base">
              <a:spcBef>
                <a:spcPct val="0"/>
              </a:spcBef>
              <a:spcAft>
                <a:spcPct val="0"/>
              </a:spcAft>
              <a:defRPr kumimoji="1" sz="2400">
                <a:solidFill>
                  <a:schemeClr val="tx1"/>
                </a:solidFill>
                <a:latin typeface="Calibri" charset="0"/>
                <a:ea typeface="ＭＳ Ｐゴシック" charset="-128"/>
              </a:defRPr>
            </a:lvl9pPr>
          </a:lstStyle>
          <a:p>
            <a:r>
              <a:rPr kumimoji="0" lang="en-US" altLang="ja-JP" sz="1800" b="1" dirty="0" err="1" smtClean="0">
                <a:latin typeface="Calibri" pitchFamily="34" charset="0"/>
                <a:ea typeface="ＭＳ ゴシック" pitchFamily="49" charset="-128"/>
                <a:cs typeface="Arial" charset="0"/>
              </a:rPr>
              <a:t>Nano</a:t>
            </a:r>
            <a:r>
              <a:rPr kumimoji="0" lang="en-US" altLang="ja-JP" sz="1800" b="1" dirty="0" smtClean="0">
                <a:latin typeface="Calibri" pitchFamily="34" charset="0"/>
                <a:ea typeface="ＭＳ ゴシック" pitchFamily="49" charset="-128"/>
                <a:cs typeface="Arial" charset="0"/>
              </a:rPr>
              <a:t> </a:t>
            </a:r>
            <a:r>
              <a:rPr lang="en-US" altLang="ja-JP" sz="1800" b="1" dirty="0" smtClean="0">
                <a:solidFill>
                  <a:srgbClr val="000000"/>
                </a:solidFill>
              </a:rPr>
              <a:t>imprinting</a:t>
            </a:r>
            <a:endParaRPr lang="ja-JP" altLang="en-US" sz="1800" b="1" dirty="0" smtClean="0">
              <a:solidFill>
                <a:srgbClr val="000000"/>
              </a:solidFill>
            </a:endParaRPr>
          </a:p>
          <a:p>
            <a:endParaRPr kumimoji="0" lang="ja-JP" altLang="en-US" sz="1800" b="1" dirty="0">
              <a:latin typeface="Calibri" pitchFamily="34" charset="0"/>
              <a:ea typeface="ＭＳ ゴシック" pitchFamily="49" charset="-128"/>
              <a:cs typeface="Arial" charset="0"/>
            </a:endParaRPr>
          </a:p>
        </p:txBody>
      </p:sp>
      <p:sp>
        <p:nvSpPr>
          <p:cNvPr id="61" name="正方形/長方形 60"/>
          <p:cNvSpPr/>
          <p:nvPr/>
        </p:nvSpPr>
        <p:spPr>
          <a:xfrm>
            <a:off x="2740400" y="6463959"/>
            <a:ext cx="2214068" cy="246221"/>
          </a:xfrm>
          <a:prstGeom prst="rect">
            <a:avLst/>
          </a:prstGeom>
        </p:spPr>
        <p:txBody>
          <a:bodyPr wrap="none">
            <a:spAutoFit/>
          </a:bodyPr>
          <a:lstStyle/>
          <a:p>
            <a:pPr defTabSz="4416425"/>
            <a:r>
              <a:rPr lang="en-US" altLang="ja-JP" sz="1000" dirty="0" err="1" smtClean="0">
                <a:solidFill>
                  <a:srgbClr val="000000"/>
                </a:solidFill>
                <a:cs typeface="Arial" charset="0"/>
              </a:rPr>
              <a:t>S.Takei</a:t>
            </a:r>
            <a:r>
              <a:rPr lang="en-US" altLang="ja-JP" sz="1000" dirty="0" smtClean="0">
                <a:solidFill>
                  <a:srgbClr val="000000"/>
                </a:solidFill>
                <a:cs typeface="Arial" charset="0"/>
              </a:rPr>
              <a:t> et al, JJAP, </a:t>
            </a:r>
            <a:r>
              <a:rPr lang="en-US" altLang="ja-JP" sz="1000" b="1" dirty="0" smtClean="0">
                <a:solidFill>
                  <a:srgbClr val="000000"/>
                </a:solidFill>
                <a:cs typeface="Arial" charset="0"/>
              </a:rPr>
              <a:t>46</a:t>
            </a:r>
            <a:r>
              <a:rPr lang="en-US" altLang="ja-JP" sz="1000" dirty="0" smtClean="0">
                <a:solidFill>
                  <a:srgbClr val="000000"/>
                </a:solidFill>
                <a:cs typeface="Arial" charset="0"/>
              </a:rPr>
              <a:t>(2007) 7279-7284</a:t>
            </a:r>
            <a:endParaRPr lang="en-US" altLang="ja-JP" sz="1000" dirty="0">
              <a:solidFill>
                <a:srgbClr val="000000"/>
              </a:solidFill>
              <a:cs typeface="Arial" charset="0"/>
            </a:endParaRPr>
          </a:p>
        </p:txBody>
      </p:sp>
      <p:sp>
        <p:nvSpPr>
          <p:cNvPr id="62" name="正方形/長方形 61"/>
          <p:cNvSpPr/>
          <p:nvPr/>
        </p:nvSpPr>
        <p:spPr>
          <a:xfrm>
            <a:off x="7345592" y="6500852"/>
            <a:ext cx="1367682" cy="246221"/>
          </a:xfrm>
          <a:prstGeom prst="rect">
            <a:avLst/>
          </a:prstGeom>
        </p:spPr>
        <p:txBody>
          <a:bodyPr wrap="none">
            <a:spAutoFit/>
          </a:bodyPr>
          <a:lstStyle/>
          <a:p>
            <a:r>
              <a:rPr lang="en-US" altLang="ja-JP" sz="1000" dirty="0" smtClean="0">
                <a:solidFill>
                  <a:srgbClr val="000000"/>
                </a:solidFill>
              </a:rPr>
              <a:t>http://www.suss.com/</a:t>
            </a:r>
            <a:endParaRPr lang="ja-JP" altLang="en-US" sz="1000" dirty="0">
              <a:solidFill>
                <a:srgbClr val="000000"/>
              </a:solidFill>
            </a:endParaRPr>
          </a:p>
        </p:txBody>
      </p:sp>
    </p:spTree>
    <p:custDataLst>
      <p:tags r:id="rId1"/>
    </p:custDataLst>
  </p:cSld>
  <p:clrMapOvr>
    <a:masterClrMapping/>
  </p:clrMapOvr>
  <p:transition advTm="4609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strips(downLeft)">
                                      <p:cBhvr>
                                        <p:cTn id="7"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8.2"/>
</p:tagLst>
</file>

<file path=ppt/tags/tag2.xml><?xml version="1.0" encoding="utf-8"?>
<p:tagLst xmlns:a="http://schemas.openxmlformats.org/drawingml/2006/main" xmlns:r="http://schemas.openxmlformats.org/officeDocument/2006/relationships" xmlns:p="http://schemas.openxmlformats.org/presentationml/2006/main">
  <p:tag name="TIMING" val="|28.2|28.3|0.4|0.9|11|0.4|0.3|4.6|10.2"/>
</p:tagLst>
</file>

<file path=ppt/tags/tag3.xml><?xml version="1.0" encoding="utf-8"?>
<p:tagLst xmlns:a="http://schemas.openxmlformats.org/drawingml/2006/main" xmlns:r="http://schemas.openxmlformats.org/officeDocument/2006/relationships" xmlns:p="http://schemas.openxmlformats.org/presentationml/2006/main">
  <p:tag name="TIMING" val="|13.7|8.4"/>
</p:tagLst>
</file>

<file path=ppt/tags/tag4.xml><?xml version="1.0" encoding="utf-8"?>
<p:tagLst xmlns:a="http://schemas.openxmlformats.org/drawingml/2006/main" xmlns:r="http://schemas.openxmlformats.org/officeDocument/2006/relationships" xmlns:p="http://schemas.openxmlformats.org/presentationml/2006/main">
  <p:tag name="TIMING" val="|1.9"/>
</p:tagLst>
</file>

<file path=ppt/tags/tag5.xml><?xml version="1.0" encoding="utf-8"?>
<p:tagLst xmlns:a="http://schemas.openxmlformats.org/drawingml/2006/main" xmlns:r="http://schemas.openxmlformats.org/officeDocument/2006/relationships" xmlns:p="http://schemas.openxmlformats.org/presentationml/2006/main">
  <p:tag name="TIMING" val="|22.4"/>
</p:tagLst>
</file>

<file path=ppt/tags/tag6.xml><?xml version="1.0" encoding="utf-8"?>
<p:tagLst xmlns:a="http://schemas.openxmlformats.org/drawingml/2006/main" xmlns:r="http://schemas.openxmlformats.org/officeDocument/2006/relationships" xmlns:p="http://schemas.openxmlformats.org/presentationml/2006/main">
  <p:tag name="TIMING" val="|6.4|1.2"/>
</p:tagLst>
</file>

<file path=ppt/tags/tag7.xml><?xml version="1.0" encoding="utf-8"?>
<p:tagLst xmlns:a="http://schemas.openxmlformats.org/drawingml/2006/main" xmlns:r="http://schemas.openxmlformats.org/officeDocument/2006/relationships" xmlns:p="http://schemas.openxmlformats.org/presentationml/2006/main">
  <p:tag name="TIMING" val="|7.7|11|2.7|2.5|1.5"/>
</p:tagLst>
</file>

<file path=ppt/tags/tag8.xml><?xml version="1.0" encoding="utf-8"?>
<p:tagLst xmlns:a="http://schemas.openxmlformats.org/drawingml/2006/main" xmlns:r="http://schemas.openxmlformats.org/officeDocument/2006/relationships" xmlns:p="http://schemas.openxmlformats.org/presentationml/2006/main">
  <p:tag name="TIMING" val="|11.7|6"/>
</p:tagLst>
</file>

<file path=ppt/tags/tag9.xml><?xml version="1.0" encoding="utf-8"?>
<p:tagLst xmlns:a="http://schemas.openxmlformats.org/drawingml/2006/main" xmlns:r="http://schemas.openxmlformats.org/officeDocument/2006/relationships" xmlns:p="http://schemas.openxmlformats.org/presentationml/2006/main">
  <p:tag name="TIMING" val="|14.7|3.9"/>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雪藤">
  <a:themeElements>
    <a:clrScheme name="紅梅匂">
      <a:dk1>
        <a:sysClr val="windowText" lastClr="000000"/>
      </a:dk1>
      <a:lt1>
        <a:sysClr val="window" lastClr="FFFFFF"/>
      </a:lt1>
      <a:dk2>
        <a:srgbClr val="B43731"/>
      </a:dk2>
      <a:lt2>
        <a:srgbClr val="FFFFD2"/>
      </a:lt2>
      <a:accent1>
        <a:srgbClr val="5B8835"/>
      </a:accent1>
      <a:accent2>
        <a:srgbClr val="538BA2"/>
      </a:accent2>
      <a:accent3>
        <a:srgbClr val="876631"/>
      </a:accent3>
      <a:accent4>
        <a:srgbClr val="B49F42"/>
      </a:accent4>
      <a:accent5>
        <a:srgbClr val="CD5C56"/>
      </a:accent5>
      <a:accent6>
        <a:srgbClr val="AB57AF"/>
      </a:accent6>
      <a:hlink>
        <a:srgbClr val="0000FE"/>
      </a:hlink>
      <a:folHlink>
        <a:srgbClr val="81007F"/>
      </a:folHlink>
    </a:clrScheme>
    <a:fontScheme name="雪藤">
      <a:majorFont>
        <a:latin typeface="Bookman Old Style"/>
        <a:ea typeface=""/>
        <a:cs typeface=""/>
        <a:font script="Jpan" typeface="HGP明朝E"/>
        <a:font script="Hang" typeface="돋움"/>
        <a:font script="Hans" typeface="黑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方正舒体"/>
        <a:font script="Hant" typeface="標楷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雪藤">
      <a:fillStyleLst>
        <a:solidFill>
          <a:schemeClr val="phClr">
            <a:tint val="100000"/>
          </a:schemeClr>
        </a:solidFill>
        <a:gradFill>
          <a:gsLst>
            <a:gs pos="0">
              <a:schemeClr val="phClr">
                <a:sat val="13000"/>
                <a:lum val="79000"/>
              </a:schemeClr>
            </a:gs>
            <a:gs pos="100000">
              <a:schemeClr val="phClr">
                <a:sat val="100000"/>
                <a:lum val="95000"/>
              </a:schemeClr>
            </a:gs>
          </a:gsLst>
          <a:lin ang="5400000" scaled="1"/>
        </a:gradFill>
        <a:blipFill>
          <a:blip xmlns:r="http://schemas.openxmlformats.org/officeDocument/2006/relationships" r:embed="rId1">
            <a:duotone>
              <a:srgbClr val="FFFFFF"/>
              <a:schemeClr val="phClr">
                <a:tint val="100000"/>
              </a:schemeClr>
            </a:duotone>
          </a:blip>
        </a:blipFill>
      </a:fillStyleLst>
      <a:lnStyleLst>
        <a:ln w="9525">
          <a:solidFill>
            <a:schemeClr val="phClr">
              <a:alpha val="100000"/>
            </a:schemeClr>
          </a:solidFill>
          <a:prstDash val="solid"/>
        </a:ln>
        <a:ln w="12700">
          <a:solidFill>
            <a:schemeClr val="phClr">
              <a:alpha val="100000"/>
            </a:schemeClr>
          </a:solidFill>
          <a:prstDash val="solid"/>
        </a:ln>
        <a:ln w="38100">
          <a:solidFill>
            <a:schemeClr val="phClr">
              <a:alpha val="100000"/>
            </a:schemeClr>
          </a:solidFill>
          <a:prstDash val="solid"/>
        </a:ln>
      </a:lnStyleLst>
      <a:effectStyleLst>
        <a:effectStyle>
          <a:effectLst/>
        </a:effectStyle>
        <a:effectStyle>
          <a:effectLst>
            <a:glow rad="101600">
              <a:schemeClr val="phClr">
                <a:alpha val="10000"/>
              </a:schemeClr>
            </a:glow>
            <a:outerShdw blurRad="50800" dist="50800" dir="5400000" algn="tl">
              <a:srgbClr val="7D7D7D">
                <a:alpha val="65000"/>
              </a:srgbClr>
            </a:outerShdw>
          </a:effectLst>
          <a:scene3d>
            <a:camera prst="perspectiveFront"/>
            <a:lightRig rig="threePt" dir="t">
              <a:rot lat="0" lon="0" rev="18900000"/>
            </a:lightRig>
          </a:scene3d>
          <a:sp3d/>
        </a:effectStyle>
        <a:effectStyle>
          <a:effectLst>
            <a:glow rad="101600">
              <a:schemeClr val="phClr">
                <a:alpha val="15000"/>
              </a:schemeClr>
            </a:glow>
            <a:outerShdw blurRad="50800" dist="50800" dir="5400000" algn="tl">
              <a:srgbClr val="7D7D7D">
                <a:alpha val="65000"/>
              </a:srgbClr>
            </a:outerShdw>
          </a:effectLst>
          <a:scene3d>
            <a:camera prst="perspectiveFront" fov="0"/>
            <a:lightRig rig="glow" dir="t">
              <a:rot lat="0" lon="0" rev="2700000"/>
            </a:lightRig>
          </a:scene3d>
          <a:sp3d>
            <a:bevelT w="342900" h="38100" prst="softRound"/>
            <a:bevelB w="342900" h="38100" prst="softRound"/>
            <a:contourClr>
              <a:srgbClr val="000000"/>
            </a:contourClr>
          </a:sp3d>
        </a:effectStyle>
      </a:effectStyleLst>
      <a:bgFillStyleLst>
        <a:solidFill>
          <a:schemeClr val="phClr">
            <a:tint val="100000"/>
          </a:schemeClr>
        </a:solidFill>
        <a:gradFill>
          <a:gsLst>
            <a:gs pos="0">
              <a:schemeClr val="phClr">
                <a:sat val="0"/>
                <a:lum val="100000"/>
              </a:schemeClr>
            </a:gs>
            <a:gs pos="100000">
              <a:schemeClr val="phClr">
                <a:sat val="100000"/>
                <a:lum val="90000"/>
              </a:schemeClr>
            </a:gs>
          </a:gsLst>
          <a:lin ang="16200000" scaled="1"/>
        </a:gradFill>
        <a:blipFill rotWithShape="0">
          <a:blip xmlns:r="http://schemas.openxmlformats.org/officeDocument/2006/relationships" r:embed="rId2">
            <a:duotone>
              <a:schemeClr val="phClr">
                <a:shade val="28000"/>
                <a:satMod val="250000"/>
              </a:schemeClr>
              <a:schemeClr val="phClr">
                <a:tint val="92350"/>
                <a:satMod val="150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Wistaria</Template>
  <TotalTime>12547</TotalTime>
  <Words>1851</Words>
  <Application>Microsoft Office PowerPoint</Application>
  <PresentationFormat>A4 210 x 297 mm</PresentationFormat>
  <Paragraphs>196</Paragraphs>
  <Slides>14</Slides>
  <Notes>14</Notes>
  <HiddenSlides>0</HiddenSlides>
  <MMClips>1</MMClips>
  <ScaleCrop>false</ScaleCrop>
  <HeadingPairs>
    <vt:vector size="4" baseType="variant">
      <vt:variant>
        <vt:lpstr>テーマ</vt:lpstr>
      </vt:variant>
      <vt:variant>
        <vt:i4>1</vt:i4>
      </vt:variant>
      <vt:variant>
        <vt:lpstr>スライド タイトル</vt:lpstr>
      </vt:variant>
      <vt:variant>
        <vt:i4>14</vt:i4>
      </vt:variant>
    </vt:vector>
  </HeadingPairs>
  <TitlesOfParts>
    <vt:vector size="15" baseType="lpstr">
      <vt:lpstr>雪藤</vt:lpstr>
      <vt:lpstr>Photoinduced fluorescence switching of diarylethene derivatives at the single-molecule level</vt:lpstr>
      <vt:lpstr>Contents</vt:lpstr>
      <vt:lpstr>Single-Molecule Measurements(SMM)</vt:lpstr>
      <vt:lpstr>Microscope</vt:lpstr>
      <vt:lpstr>Applications of SMM① </vt:lpstr>
      <vt:lpstr>Applications of SMM① </vt:lpstr>
      <vt:lpstr>Applications of SMM② </vt:lpstr>
      <vt:lpstr>Contents</vt:lpstr>
      <vt:lpstr>Motivation</vt:lpstr>
      <vt:lpstr>Sample</vt:lpstr>
      <vt:lpstr>Disadvantage of SMT</vt:lpstr>
      <vt:lpstr>Disadvantage of SMT</vt:lpstr>
      <vt:lpstr>Advantage of SMT using UV light switching</vt:lpstr>
      <vt:lpstr>Optimizing UV light intensity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高分子薄膜中における蛍光性フォトクロミック 化合物の単一分子追跡</dc:title>
  <dc:creator>yuhei</dc:creator>
  <cp:lastModifiedBy>Yuhei</cp:lastModifiedBy>
  <cp:revision>937</cp:revision>
  <cp:lastPrinted>2013-02-16T07:42:58Z</cp:lastPrinted>
  <dcterms:created xsi:type="dcterms:W3CDTF">2013-02-16T05:28:10Z</dcterms:created>
  <dcterms:modified xsi:type="dcterms:W3CDTF">2014-05-15T10:41:06Z</dcterms:modified>
</cp:coreProperties>
</file>