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88" d="100"/>
          <a:sy n="88"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F2CE9-BD21-4986-9558-104300D38412}" type="datetimeFigureOut">
              <a:rPr kumimoji="1" lang="ja-JP" altLang="en-US" smtClean="0"/>
              <a:t>2014/5/13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9C1AB-32BD-4325-814A-D5575B0CB30B}" type="slidenum">
              <a:rPr kumimoji="1" lang="ja-JP" altLang="en-US" smtClean="0"/>
              <a:t>‹#›</a:t>
            </a:fld>
            <a:endParaRPr kumimoji="1" lang="ja-JP" altLang="en-US"/>
          </a:p>
        </p:txBody>
      </p:sp>
    </p:spTree>
    <p:extLst>
      <p:ext uri="{BB962C8B-B14F-4D97-AF65-F5344CB8AC3E}">
        <p14:creationId xmlns:p14="http://schemas.microsoft.com/office/powerpoint/2010/main" val="3274213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B3887F-2526-4B8D-90B2-DA4BBD6A2C52}" type="slidenum">
              <a:rPr kumimoji="1" lang="ja-JP" altLang="en-US" smtClean="0"/>
              <a:t>1</a:t>
            </a:fld>
            <a:endParaRPr kumimoji="1" lang="ja-JP" altLang="en-US" dirty="0"/>
          </a:p>
        </p:txBody>
      </p:sp>
    </p:spTree>
    <p:extLst>
      <p:ext uri="{BB962C8B-B14F-4D97-AF65-F5344CB8AC3E}">
        <p14:creationId xmlns:p14="http://schemas.microsoft.com/office/powerpoint/2010/main" val="350420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このグラフは</a:t>
            </a:r>
            <a:r>
              <a:rPr kumimoji="1" lang="en-US" altLang="ja-JP" sz="1200" b="0" i="0" u="none" strike="noStrike" kern="1200" baseline="0" dirty="0" smtClean="0">
                <a:solidFill>
                  <a:schemeClr val="tx1"/>
                </a:solidFill>
                <a:latin typeface="+mn-lt"/>
                <a:ea typeface="+mn-ea"/>
                <a:cs typeface="+mn-cs"/>
              </a:rPr>
              <a:t>324K</a:t>
            </a:r>
            <a:r>
              <a:rPr kumimoji="1" lang="ja-JP" altLang="en-US" sz="1200" b="0" i="0" u="none" strike="noStrike" kern="1200" baseline="0" dirty="0" smtClean="0">
                <a:solidFill>
                  <a:schemeClr val="tx1"/>
                </a:solidFill>
                <a:latin typeface="+mn-lt"/>
                <a:ea typeface="+mn-ea"/>
                <a:cs typeface="+mn-cs"/>
              </a:rPr>
              <a:t>で</a:t>
            </a:r>
            <a:r>
              <a:rPr kumimoji="1" lang="en-US" altLang="ja-JP" sz="1200" b="0" i="0" u="none" strike="noStrike" kern="1200" baseline="0" dirty="0" smtClean="0">
                <a:solidFill>
                  <a:schemeClr val="tx1"/>
                </a:solidFill>
                <a:latin typeface="+mn-lt"/>
                <a:ea typeface="+mn-ea"/>
                <a:cs typeface="+mn-cs"/>
              </a:rPr>
              <a:t>VO2</a:t>
            </a:r>
            <a:r>
              <a:rPr kumimoji="1" lang="ja-JP" altLang="en-US" sz="1200" b="0" i="0" u="none" strike="noStrike" kern="1200" baseline="0" dirty="0" smtClean="0">
                <a:solidFill>
                  <a:schemeClr val="tx1"/>
                </a:solidFill>
                <a:latin typeface="+mn-lt"/>
                <a:ea typeface="+mn-ea"/>
                <a:cs typeface="+mn-cs"/>
              </a:rPr>
              <a:t>（厚さ</a:t>
            </a:r>
            <a:r>
              <a:rPr kumimoji="1" lang="en-US" altLang="ja-JP" sz="1200" b="0" i="0" u="none" strike="noStrike" kern="1200" baseline="0" dirty="0" smtClean="0">
                <a:solidFill>
                  <a:schemeClr val="tx1"/>
                </a:solidFill>
                <a:latin typeface="+mn-lt"/>
                <a:ea typeface="+mn-ea"/>
                <a:cs typeface="+mn-cs"/>
              </a:rPr>
              <a:t>75nm</a:t>
            </a:r>
            <a:r>
              <a:rPr kumimoji="1" lang="ja-JP" altLang="en-US" sz="1200" b="0" i="0" u="none" strike="noStrike" kern="1200" baseline="0" dirty="0" smtClean="0">
                <a:solidFill>
                  <a:schemeClr val="tx1"/>
                </a:solidFill>
                <a:latin typeface="+mn-lt"/>
                <a:ea typeface="+mn-ea"/>
                <a:cs typeface="+mn-cs"/>
              </a:rPr>
              <a:t>）に強度を変えながら</a:t>
            </a:r>
            <a:r>
              <a:rPr kumimoji="1" lang="en-US" altLang="ja-JP" sz="1200" b="0" i="0" u="none" strike="noStrike" kern="1200" baseline="0" dirty="0" smtClean="0">
                <a:solidFill>
                  <a:schemeClr val="tx1"/>
                </a:solidFill>
                <a:latin typeface="+mn-lt"/>
                <a:ea typeface="+mn-ea"/>
                <a:cs typeface="+mn-cs"/>
              </a:rPr>
              <a:t>THz</a:t>
            </a:r>
            <a:r>
              <a:rPr kumimoji="1" lang="ja-JP" altLang="en-US" sz="1200" b="0" i="0" u="none" strike="noStrike" kern="1200" baseline="0" dirty="0" smtClean="0">
                <a:solidFill>
                  <a:schemeClr val="tx1"/>
                </a:solidFill>
                <a:latin typeface="+mn-lt"/>
                <a:ea typeface="+mn-ea"/>
                <a:cs typeface="+mn-cs"/>
              </a:rPr>
              <a:t>パルスを</a:t>
            </a:r>
            <a:r>
              <a:rPr kumimoji="1" lang="ja-JP" altLang="en-US" sz="1200" b="0" i="0" u="none" strike="noStrike" kern="1200" baseline="0" dirty="0" smtClean="0">
                <a:solidFill>
                  <a:schemeClr val="tx1"/>
                </a:solidFill>
                <a:latin typeface="+mn-lt"/>
                <a:ea typeface="+mn-ea"/>
                <a:cs typeface="+mn-cs"/>
              </a:rPr>
              <a:t>照射した時の透過率です。</a:t>
            </a:r>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強度を上げるにつれ</a:t>
            </a:r>
            <a:r>
              <a:rPr kumimoji="1" lang="ja-JP" altLang="en-US" dirty="0" smtClean="0"/>
              <a:t>、温度依存と同じように、</a:t>
            </a:r>
            <a:r>
              <a:rPr lang="en-US" altLang="ja-JP" dirty="0" smtClean="0"/>
              <a:t>LC</a:t>
            </a:r>
            <a:r>
              <a:rPr lang="ja-JP" altLang="en-US" dirty="0" smtClean="0"/>
              <a:t>共鳴による吸収が減り、金属へと遷移するため全体の透過率が減少していることが分かります</a:t>
            </a:r>
            <a:r>
              <a:rPr lang="ja-JP" altLang="en-US" dirty="0" smtClean="0"/>
              <a:t>。</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これは、</a:t>
            </a:r>
            <a:r>
              <a:rPr lang="en-US" altLang="ja-JP" dirty="0" smtClean="0"/>
              <a:t>VO2</a:t>
            </a:r>
            <a:r>
              <a:rPr lang="ja-JP" altLang="en-US" dirty="0" smtClean="0"/>
              <a:t>が一次相転移を起こすことでメタマテリアルのコンデンサーの隙間が徐々に短くなっていくように見なせるためです。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この相転移はメタマテリアル</a:t>
            </a:r>
            <a:r>
              <a:rPr kumimoji="1" lang="ja-JP" altLang="en-US" dirty="0" smtClean="0"/>
              <a:t>によって増幅された電場が内部電場を上回り、電子が捕まっているポテンシャル障壁を軽減</a:t>
            </a:r>
            <a:r>
              <a:rPr kumimoji="1" lang="ja-JP" altLang="en-US" dirty="0" smtClean="0"/>
              <a:t>させたため起こります</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THz </a:t>
            </a:r>
            <a:r>
              <a:rPr kumimoji="1" lang="ja-JP" altLang="en-US" sz="1200" b="0" i="0" u="none" strike="noStrike" kern="1200" baseline="0" dirty="0" smtClean="0">
                <a:solidFill>
                  <a:schemeClr val="tx1"/>
                </a:solidFill>
                <a:latin typeface="+mn-lt"/>
                <a:ea typeface="+mn-ea"/>
                <a:cs typeface="+mn-cs"/>
              </a:rPr>
              <a:t>パルス を使うことで、非常に短い時間だけ高強度の電場を印可する ことができ、ジュール熱による拡散を防げる。また、メタマテリアルによる電場の増大もより電波に近い</a:t>
            </a:r>
            <a:r>
              <a:rPr kumimoji="1" lang="en-US" altLang="ja-JP" sz="1200" b="0" i="0" u="none" strike="noStrike" kern="1200" baseline="0" dirty="0" smtClean="0">
                <a:solidFill>
                  <a:schemeClr val="tx1"/>
                </a:solidFill>
                <a:latin typeface="+mn-lt"/>
                <a:ea typeface="+mn-ea"/>
                <a:cs typeface="+mn-cs"/>
              </a:rPr>
              <a:t>THz</a:t>
            </a:r>
            <a:r>
              <a:rPr kumimoji="1" lang="ja-JP" altLang="en-US" sz="1200" b="0" i="0" u="none" strike="noStrike" kern="1200" baseline="0" dirty="0" smtClean="0">
                <a:solidFill>
                  <a:schemeClr val="tx1"/>
                </a:solidFill>
                <a:latin typeface="+mn-lt"/>
                <a:ea typeface="+mn-ea"/>
                <a:cs typeface="+mn-cs"/>
              </a:rPr>
              <a:t>帯だからこそ可能。</a:t>
            </a:r>
            <a:endParaRPr kumimoji="1" lang="ja-JP" altLang="en-US" dirty="0"/>
          </a:p>
        </p:txBody>
      </p:sp>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10</a:t>
            </a:fld>
            <a:endParaRPr kumimoji="1" lang="ja-JP" altLang="en-US" dirty="0"/>
          </a:p>
        </p:txBody>
      </p:sp>
    </p:spTree>
    <p:extLst>
      <p:ext uri="{BB962C8B-B14F-4D97-AF65-F5344CB8AC3E}">
        <p14:creationId xmlns:p14="http://schemas.microsoft.com/office/powerpoint/2010/main" val="163817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indent="-342900">
              <a:buFont typeface="Arial" panose="020B0604020202020204" pitchFamily="34" charset="0"/>
              <a:buChar char="•"/>
            </a:pPr>
            <a:r>
              <a:rPr kumimoji="1" lang="ja-JP" altLang="en-US" sz="1200" dirty="0" smtClean="0"/>
              <a:t>物質の状態はその内部電場に匹敵する、数</a:t>
            </a:r>
            <a:r>
              <a:rPr kumimoji="1" lang="en-US" altLang="ja-JP" sz="1200" dirty="0" smtClean="0"/>
              <a:t>MV/cm</a:t>
            </a:r>
            <a:r>
              <a:rPr kumimoji="1" lang="ja-JP" altLang="en-US" sz="1200" dirty="0" smtClean="0"/>
              <a:t>の電場によって制御することが出来ます。</a:t>
            </a:r>
            <a:endParaRPr kumimoji="1" lang="en-US" altLang="ja-JP" sz="1200" dirty="0" smtClean="0"/>
          </a:p>
          <a:p>
            <a:pPr marL="342900" indent="-342900">
              <a:buFont typeface="Arial" panose="020B0604020202020204" pitchFamily="34" charset="0"/>
              <a:buChar char="•"/>
            </a:pPr>
            <a:r>
              <a:rPr kumimoji="1" lang="en-US" altLang="ja-JP" sz="1200" dirty="0" smtClean="0"/>
              <a:t>VO2</a:t>
            </a:r>
            <a:r>
              <a:rPr kumimoji="1" lang="ja-JP" altLang="en-US" sz="1200" dirty="0" smtClean="0"/>
              <a:t>は室温度で金属</a:t>
            </a:r>
            <a:r>
              <a:rPr kumimoji="1" lang="en-US" altLang="ja-JP" sz="1200" dirty="0" smtClean="0"/>
              <a:t>-</a:t>
            </a:r>
            <a:r>
              <a:rPr kumimoji="1" lang="ja-JP" altLang="en-US" sz="1200" dirty="0" smtClean="0"/>
              <a:t>絶縁体遷移を起こし、その遷移が数百ピコ秒のスケールで起こるためこの研究に適した物質</a:t>
            </a:r>
            <a:r>
              <a:rPr kumimoji="1" lang="ja-JP" altLang="en-US" sz="1200" dirty="0" smtClean="0"/>
              <a:t>で</a:t>
            </a:r>
            <a:r>
              <a:rPr kumimoji="1" lang="ja-JP" altLang="en-US" sz="1200" dirty="0" smtClean="0"/>
              <a:t>あるといえます。</a:t>
            </a:r>
            <a:endParaRPr kumimoji="1" lang="en-US" altLang="ja-JP" sz="1200" dirty="0" smtClean="0"/>
          </a:p>
          <a:p>
            <a:pPr marL="342900" indent="-342900">
              <a:buFont typeface="Arial" panose="020B0604020202020204" pitchFamily="34" charset="0"/>
              <a:buChar char="•"/>
            </a:pPr>
            <a:r>
              <a:rPr kumimoji="1" lang="ja-JP" altLang="en-US" sz="1200" dirty="0" smtClean="0"/>
              <a:t>そして、金属の周期構造をもつ</a:t>
            </a:r>
            <a:r>
              <a:rPr kumimoji="1" lang="en-US" altLang="ja-JP" sz="1200" dirty="0" smtClean="0"/>
              <a:t>VO2</a:t>
            </a:r>
            <a:r>
              <a:rPr kumimoji="1" lang="ja-JP" altLang="en-US" sz="1200" dirty="0" smtClean="0"/>
              <a:t>の高強度</a:t>
            </a:r>
            <a:r>
              <a:rPr kumimoji="1" lang="en-US" altLang="ja-JP" sz="1200" dirty="0" err="1" smtClean="0"/>
              <a:t>Thz</a:t>
            </a:r>
            <a:r>
              <a:rPr kumimoji="1" lang="ja-JP" altLang="en-US" sz="1200" dirty="0" smtClean="0"/>
              <a:t>パルスを用いた</a:t>
            </a:r>
            <a:r>
              <a:rPr kumimoji="1" lang="en-US" altLang="ja-JP" sz="1200" dirty="0" smtClean="0"/>
              <a:t>IMT</a:t>
            </a:r>
            <a:r>
              <a:rPr kumimoji="1" lang="ja-JP" altLang="en-US" sz="1200" dirty="0" err="1" smtClean="0"/>
              <a:t>を紹</a:t>
            </a:r>
            <a:r>
              <a:rPr kumimoji="1" lang="ja-JP" altLang="en-US" sz="1200" dirty="0" smtClean="0"/>
              <a:t>介しました。</a:t>
            </a:r>
            <a:endParaRPr kumimoji="1" lang="en-US" altLang="ja-JP" sz="1200" dirty="0" smtClean="0"/>
          </a:p>
          <a:p>
            <a:pPr marL="0" indent="0">
              <a:buFont typeface="Arial" panose="020B0604020202020204" pitchFamily="34" charset="0"/>
              <a:buNone/>
            </a:pPr>
            <a:r>
              <a:rPr kumimoji="1" lang="ja-JP" altLang="en-US" sz="1200" dirty="0" smtClean="0"/>
              <a:t>この技術は物質の隠された性質を見るうえ非常に有効であると言えます。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5D49560F-50E3-4E43-99D2-EEB5D2B1A1B1}" type="slidenum">
              <a:rPr kumimoji="1" lang="ja-JP" altLang="en-US" smtClean="0"/>
              <a:t>11</a:t>
            </a:fld>
            <a:endParaRPr kumimoji="1" lang="ja-JP" altLang="en-US" dirty="0"/>
          </a:p>
        </p:txBody>
      </p:sp>
    </p:spTree>
    <p:extLst>
      <p:ext uri="{BB962C8B-B14F-4D97-AF65-F5344CB8AC3E}">
        <p14:creationId xmlns:p14="http://schemas.microsoft.com/office/powerpoint/2010/main" val="208546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r>
              <a:rPr lang="en-US" altLang="ja-JP" sz="1200" dirty="0" smtClean="0"/>
              <a:t>Future </a:t>
            </a:r>
            <a:r>
              <a:rPr lang="en-US" altLang="ja-JP" sz="1200" dirty="0" smtClean="0"/>
              <a:t>Plan</a:t>
            </a:r>
            <a:r>
              <a:rPr lang="ja-JP" altLang="en-US" sz="1200" dirty="0" smtClean="0"/>
              <a:t>としまして、僕はこの強電場による絶縁体</a:t>
            </a:r>
            <a:r>
              <a:rPr lang="en-US" altLang="ja-JP" sz="1200" dirty="0" smtClean="0"/>
              <a:t>-</a:t>
            </a:r>
            <a:r>
              <a:rPr lang="ja-JP" altLang="en-US" sz="1200" dirty="0" smtClean="0"/>
              <a:t>金属遷移を</a:t>
            </a:r>
            <a:r>
              <a:rPr lang="en-US" altLang="ja-JP" sz="1200" dirty="0" smtClean="0"/>
              <a:t>B4</a:t>
            </a:r>
            <a:r>
              <a:rPr lang="ja-JP" altLang="en-US" sz="1200" dirty="0" smtClean="0"/>
              <a:t>時の研究内容で</a:t>
            </a:r>
            <a:r>
              <a:rPr lang="ja-JP" altLang="en-US" sz="1200" dirty="0" smtClean="0"/>
              <a:t>あった</a:t>
            </a:r>
            <a:r>
              <a:rPr lang="ja-JP" altLang="ja-JP" sz="1200" dirty="0" smtClean="0"/>
              <a:t>フォトニック結晶とメタルメッシュフィルタ</a:t>
            </a:r>
            <a:r>
              <a:rPr lang="ja-JP" altLang="en-US" sz="1200" dirty="0" smtClean="0"/>
              <a:t>の</a:t>
            </a:r>
            <a:r>
              <a:rPr lang="ja-JP" altLang="en-US" sz="1200" dirty="0" smtClean="0"/>
              <a:t>遷移に用いたいと思っています</a:t>
            </a:r>
            <a:r>
              <a:rPr lang="ja-JP" altLang="en-US"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もし、周期的開口構造をもった半導体が金属</a:t>
            </a:r>
            <a:r>
              <a:rPr lang="en-US" altLang="ja-JP" sz="1200" dirty="0" smtClean="0"/>
              <a:t>-</a:t>
            </a:r>
            <a:r>
              <a:rPr lang="ja-JP" altLang="en-US" sz="1200" dirty="0" smtClean="0"/>
              <a:t>絶縁体遷移を起こせば、その応答は更に異なる構造共鳴を生むと予想されます。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具体的に、</a:t>
            </a:r>
            <a:r>
              <a:rPr lang="ja-JP" altLang="ja-JP" sz="1200" dirty="0" smtClean="0">
                <a:solidFill>
                  <a:srgbClr val="FF0000"/>
                </a:solidFill>
              </a:rPr>
              <a:t>フォトニクス結晶</a:t>
            </a:r>
            <a:r>
              <a:rPr lang="ja-JP" altLang="en-US" sz="1200" dirty="0" smtClean="0">
                <a:solidFill>
                  <a:srgbClr val="FF0000"/>
                </a:solidFill>
              </a:rPr>
              <a:t>とは</a:t>
            </a:r>
            <a:r>
              <a:rPr lang="ja-JP" altLang="ja-JP" sz="1200" dirty="0" smtClean="0"/>
              <a:t>周期的に屈折率の異なる構造をした結晶</a:t>
            </a:r>
            <a:r>
              <a:rPr lang="ja-JP" altLang="en-US" sz="1200" dirty="0" smtClean="0"/>
              <a:t>であり、</a:t>
            </a:r>
            <a:r>
              <a:rPr lang="ja-JP" altLang="ja-JP" sz="1200" dirty="0" smtClean="0">
                <a:solidFill>
                  <a:srgbClr val="0070C0"/>
                </a:solidFill>
              </a:rPr>
              <a:t>メタルメッシュフィルタ</a:t>
            </a:r>
            <a:r>
              <a:rPr lang="ja-JP" altLang="en-US" sz="1200" dirty="0" smtClean="0">
                <a:solidFill>
                  <a:schemeClr val="tx1"/>
                </a:solidFill>
              </a:rPr>
              <a:t>とは</a:t>
            </a:r>
            <a:r>
              <a:rPr lang="ja-JP" altLang="ja-JP" sz="1200" dirty="0" smtClean="0"/>
              <a:t>周期的に開口構造のある金属フィルタ</a:t>
            </a:r>
            <a:r>
              <a:rPr lang="ja-JP" altLang="en-US" sz="1200" dirty="0" smtClean="0"/>
              <a:t>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このような開口構造のある半導体を用いれば、その母体媒質が金属状態か絶縁体状態かによって性質を変えることが出来ます。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メタルメッシュフィルタにおいて、この</a:t>
            </a:r>
            <a:r>
              <a:rPr lang="ja-JP" altLang="en-US" sz="1200" dirty="0" smtClean="0"/>
              <a:t>周期的な開口</a:t>
            </a:r>
            <a:r>
              <a:rPr lang="ja-JP" altLang="en-US" sz="1200" dirty="0" smtClean="0"/>
              <a:t>構造は実効的</a:t>
            </a:r>
            <a:r>
              <a:rPr lang="ja-JP" altLang="en-US" sz="1200" dirty="0" smtClean="0"/>
              <a:t>に</a:t>
            </a:r>
            <a:r>
              <a:rPr lang="en-US" altLang="ja-JP" sz="1200" dirty="0" smtClean="0"/>
              <a:t>LCR</a:t>
            </a:r>
            <a:r>
              <a:rPr lang="ja-JP" altLang="en-US" sz="1200" dirty="0" smtClean="0"/>
              <a:t>回路として</a:t>
            </a:r>
            <a:r>
              <a:rPr lang="ja-JP" altLang="en-US" sz="1200" dirty="0" smtClean="0"/>
              <a:t>働き、つまりメタマテリアルとして振る舞うので、わざわざ半導体にメタマテリアルを蒸着しなくても試料そのものを加工することでその特性を引き出すことが出来ます。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p:txBody>
      </p:sp>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12</a:t>
            </a:fld>
            <a:endParaRPr kumimoji="1" lang="ja-JP" altLang="en-US" dirty="0"/>
          </a:p>
        </p:txBody>
      </p:sp>
    </p:spTree>
    <p:extLst>
      <p:ext uri="{BB962C8B-B14F-4D97-AF65-F5344CB8AC3E}">
        <p14:creationId xmlns:p14="http://schemas.microsoft.com/office/powerpoint/2010/main" val="420419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こちらが実際の試料です。</a:t>
            </a:r>
            <a:endParaRPr lang="en-US" altLang="ja-JP" dirty="0" smtClean="0"/>
          </a:p>
          <a:p>
            <a:r>
              <a:rPr lang="ja-JP" altLang="en-US" dirty="0" smtClean="0"/>
              <a:t>こちらは先の開口構造を持つ試料に</a:t>
            </a:r>
            <a:r>
              <a:rPr lang="en-US" altLang="ja-JP" dirty="0" err="1" smtClean="0"/>
              <a:t>Thz</a:t>
            </a:r>
            <a:r>
              <a:rPr lang="ja-JP" altLang="en-US" dirty="0" smtClean="0"/>
              <a:t>パルスを当てた時の応答を</a:t>
            </a:r>
            <a:r>
              <a:rPr lang="en-US" altLang="ja-JP" dirty="0" smtClean="0"/>
              <a:t>FDTD</a:t>
            </a:r>
            <a:r>
              <a:rPr lang="ja-JP" altLang="en-US" dirty="0" smtClean="0"/>
              <a:t>計算で計算したものです。</a:t>
            </a:r>
            <a:endParaRPr lang="en-US" altLang="ja-JP" dirty="0" smtClean="0"/>
          </a:p>
          <a:p>
            <a:r>
              <a:rPr lang="ja-JP" altLang="en-US" dirty="0" smtClean="0"/>
              <a:t>この計算では、母体媒質のパラメーターを金と</a:t>
            </a:r>
            <a:r>
              <a:rPr lang="en-US" altLang="ja-JP" dirty="0" smtClean="0"/>
              <a:t>Si</a:t>
            </a:r>
            <a:r>
              <a:rPr lang="ja-JP" altLang="en-US" dirty="0" smtClean="0"/>
              <a:t>に設定して、得られた結果を透過率に直しています。</a:t>
            </a:r>
            <a:endParaRPr lang="en-US" altLang="ja-JP" dirty="0" smtClean="0"/>
          </a:p>
          <a:p>
            <a:r>
              <a:rPr lang="en-US" altLang="ja-JP" dirty="0" smtClean="0"/>
              <a:t>0.45THz</a:t>
            </a:r>
            <a:r>
              <a:rPr lang="ja-JP" altLang="en-US" dirty="0" smtClean="0"/>
              <a:t>あたりを見ると、金での透過率と</a:t>
            </a:r>
            <a:r>
              <a:rPr lang="en-US" altLang="ja-JP" dirty="0" smtClean="0"/>
              <a:t>Si</a:t>
            </a:r>
            <a:r>
              <a:rPr lang="ja-JP" altLang="en-US" dirty="0" err="1" smtClean="0"/>
              <a:t>での</a:t>
            </a:r>
            <a:r>
              <a:rPr lang="ja-JP" altLang="en-US" dirty="0" smtClean="0"/>
              <a:t>透過率が大きく変わっていることがわかります。</a:t>
            </a:r>
            <a:endParaRPr lang="en-US" altLang="ja-JP" dirty="0" smtClean="0"/>
          </a:p>
          <a:p>
            <a:r>
              <a:rPr kumimoji="1" lang="ja-JP" altLang="en-US" dirty="0" smtClean="0"/>
              <a:t>このようにメタマテリアルを蒸着しなくても試料を加工し、</a:t>
            </a:r>
            <a:r>
              <a:rPr kumimoji="1" lang="en-US" altLang="ja-JP" dirty="0" err="1" smtClean="0"/>
              <a:t>Thz</a:t>
            </a:r>
            <a:r>
              <a:rPr kumimoji="1" lang="ja-JP" altLang="en-US" dirty="0" smtClean="0"/>
              <a:t>パルスを用いて転移させることで新たな構造共鳴を観察することが出来ると予想されます。</a:t>
            </a:r>
            <a:endParaRPr kumimoji="1" lang="en-US" altLang="ja-JP" dirty="0" smtClean="0"/>
          </a:p>
          <a:p>
            <a:r>
              <a:rPr kumimoji="1" lang="ja-JP" altLang="en-US" dirty="0" smtClean="0"/>
              <a:t>さらに、先の紹介では高温時はただの金属板としての応答が見れただけでしたが、この構造を用いることで新たな構造共鳴のモードが観察できると期待できます。</a:t>
            </a:r>
            <a:endParaRPr kumimoji="1" lang="en-US" altLang="ja-JP" dirty="0" smtClean="0"/>
          </a:p>
          <a:p>
            <a:r>
              <a:rPr kumimoji="1" lang="ja-JP" altLang="en-US" dirty="0" smtClean="0"/>
              <a:t>今後はこの試料の応答を実験で観察したいと思っています。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3B5E82-45E5-43C0-8EB7-18CC1D5CB574}" type="slidenum">
              <a:rPr lang="ja-JP" altLang="en-US" smtClean="0"/>
              <a:pPr>
                <a:defRPr/>
              </a:pPr>
              <a:t>13</a:t>
            </a:fld>
            <a:endParaRPr lang="ja-JP" altLang="en-US"/>
          </a:p>
        </p:txBody>
      </p:sp>
    </p:spTree>
    <p:extLst>
      <p:ext uri="{BB962C8B-B14F-4D97-AF65-F5344CB8AC3E}">
        <p14:creationId xmlns:p14="http://schemas.microsoft.com/office/powerpoint/2010/main" val="223007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marL="214313" indent="-214313">
              <a:buFont typeface="Arial" panose="020B0604020202020204" pitchFamily="34" charset="0"/>
              <a:buChar char="•"/>
            </a:pPr>
            <a:r>
              <a:rPr lang="ja-JP" altLang="en-US" dirty="0" smtClean="0"/>
              <a:t>強電場による物質の制御</a:t>
            </a:r>
            <a:endParaRPr lang="en-US" altLang="ja-JP" dirty="0" smtClean="0"/>
          </a:p>
          <a:p>
            <a:pPr marL="214313" indent="-214313">
              <a:buFont typeface="Arial" panose="020B0604020202020204" pitchFamily="34" charset="0"/>
              <a:buChar char="•"/>
            </a:pPr>
            <a:r>
              <a:rPr lang="ja-JP" altLang="en-US" dirty="0" smtClean="0"/>
              <a:t>温度による</a:t>
            </a:r>
            <a:r>
              <a:rPr lang="en-US" altLang="ja-JP" dirty="0" smtClean="0"/>
              <a:t>VO2</a:t>
            </a:r>
            <a:r>
              <a:rPr lang="ja-JP" altLang="en-US" dirty="0" smtClean="0"/>
              <a:t>の金属</a:t>
            </a:r>
            <a:r>
              <a:rPr lang="en-US" altLang="ja-JP" dirty="0" smtClean="0"/>
              <a:t>-</a:t>
            </a:r>
            <a:r>
              <a:rPr lang="ja-JP" altLang="en-US" dirty="0" smtClean="0"/>
              <a:t>絶縁体遷移</a:t>
            </a:r>
            <a:endParaRPr lang="en-US" altLang="ja-JP" dirty="0" smtClean="0"/>
          </a:p>
          <a:p>
            <a:pPr marL="214313" indent="-214313">
              <a:buFont typeface="Arial" panose="020B0604020202020204" pitchFamily="34" charset="0"/>
              <a:buChar char="•"/>
            </a:pPr>
            <a:r>
              <a:rPr lang="ja-JP" altLang="en-US" dirty="0" smtClean="0"/>
              <a:t>光スイッチング</a:t>
            </a:r>
            <a:endParaRPr lang="en-US" altLang="ja-JP" dirty="0" smtClean="0"/>
          </a:p>
          <a:p>
            <a:pPr marL="214313" indent="-214313">
              <a:buFont typeface="Arial" panose="020B0604020202020204" pitchFamily="34" charset="0"/>
              <a:buChar char="•"/>
            </a:pPr>
            <a:r>
              <a:rPr lang="ja-JP" altLang="en-US" dirty="0" smtClean="0"/>
              <a:t>メタマテリアル</a:t>
            </a:r>
            <a:endParaRPr lang="en-US" altLang="ja-JP" dirty="0" smtClean="0"/>
          </a:p>
          <a:p>
            <a:pPr marL="214313" indent="-214313">
              <a:buFont typeface="Arial" panose="020B0604020202020204" pitchFamily="34" charset="0"/>
              <a:buChar char="•"/>
            </a:pPr>
            <a:r>
              <a:rPr lang="en-US" altLang="ja-JP" dirty="0" smtClean="0"/>
              <a:t>TH</a:t>
            </a:r>
            <a:r>
              <a:rPr lang="ja-JP" altLang="en-US" dirty="0" err="1" smtClean="0"/>
              <a:t>ｚ</a:t>
            </a:r>
            <a:r>
              <a:rPr lang="ja-JP" altLang="en-US" dirty="0" smtClean="0"/>
              <a:t>パルスによる</a:t>
            </a:r>
            <a:r>
              <a:rPr lang="en-US" altLang="ja-JP" dirty="0" smtClean="0"/>
              <a:t>VO2</a:t>
            </a:r>
            <a:r>
              <a:rPr lang="ja-JP" altLang="en-US" dirty="0" smtClean="0"/>
              <a:t>の</a:t>
            </a:r>
            <a:r>
              <a:rPr lang="en-US" altLang="ja-JP" dirty="0" smtClean="0"/>
              <a:t>IMT</a:t>
            </a:r>
          </a:p>
          <a:p>
            <a:pPr marL="214313" indent="-214313">
              <a:buFont typeface="Arial" panose="020B0604020202020204" pitchFamily="34" charset="0"/>
              <a:buChar char="•"/>
            </a:pPr>
            <a:r>
              <a:rPr lang="en-US" altLang="ja-JP" dirty="0" smtClean="0"/>
              <a:t>Summary</a:t>
            </a:r>
          </a:p>
          <a:p>
            <a:pPr marL="214313" indent="-214313">
              <a:buFont typeface="Arial" panose="020B0604020202020204" pitchFamily="34" charset="0"/>
              <a:buChar char="•"/>
            </a:pPr>
            <a:r>
              <a:rPr lang="en-US" altLang="ja-JP" dirty="0" smtClean="0"/>
              <a:t>Future Plan</a:t>
            </a:r>
          </a:p>
          <a:p>
            <a:endParaRPr kumimoji="1" lang="ja-JP" altLang="en-US" dirty="0"/>
          </a:p>
        </p:txBody>
      </p:sp>
      <p:sp>
        <p:nvSpPr>
          <p:cNvPr id="4" name="スライド番号プレースホルダー 3"/>
          <p:cNvSpPr>
            <a:spLocks noGrp="1"/>
          </p:cNvSpPr>
          <p:nvPr>
            <p:ph type="sldNum" sz="quarter" idx="10"/>
          </p:nvPr>
        </p:nvSpPr>
        <p:spPr/>
        <p:txBody>
          <a:bodyPr/>
          <a:lstStyle/>
          <a:p>
            <a:fld id="{2FB3887F-2526-4B8D-90B2-DA4BBD6A2C52}" type="slidenum">
              <a:rPr kumimoji="1" lang="ja-JP" altLang="en-US" smtClean="0"/>
              <a:t>2</a:t>
            </a:fld>
            <a:endParaRPr kumimoji="1" lang="ja-JP" altLang="en-US" dirty="0"/>
          </a:p>
        </p:txBody>
      </p:sp>
    </p:spTree>
    <p:extLst>
      <p:ext uri="{BB962C8B-B14F-4D97-AF65-F5344CB8AC3E}">
        <p14:creationId xmlns:p14="http://schemas.microsoft.com/office/powerpoint/2010/main" val="380436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1331913"/>
            <a:ext cx="6386513" cy="35941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物質中の内部電場は一般に数MV/cm程度であり、これを超える電場を外部より印可することで物質内の応答を支配で きる。この実証実験のターゲットとしてVO2 に注目した。室温付近で絶縁体-金 属遷移(IMT)が起きまた超高速で応答することが予想されることから、電場誘起のIMTに 関する研究が多く行われてきた。 そ こで、高強度数サイクルTHzパ ルスと金属周期構造（メタマテリアル）を用いることで、ピコ秒スケールでの電場誘起IMTを 実験的に実証した。このような実験手法は物質の隠された電場誘起状態を明らかにする上で有効である。 </a:t>
            </a:r>
            <a:endParaRPr kumimoji="1" lang="ja-JP" altLang="en-US" dirty="0"/>
          </a:p>
        </p:txBody>
      </p:sp>
      <p:sp>
        <p:nvSpPr>
          <p:cNvPr id="4" name="スライド番号プレースホルダー 3"/>
          <p:cNvSpPr>
            <a:spLocks noGrp="1"/>
          </p:cNvSpPr>
          <p:nvPr>
            <p:ph type="sldNum" sz="quarter" idx="10"/>
          </p:nvPr>
        </p:nvSpPr>
        <p:spPr/>
        <p:txBody>
          <a:bodyPr/>
          <a:lstStyle/>
          <a:p>
            <a:fld id="{2FB3887F-2526-4B8D-90B2-DA4BBD6A2C52}" type="slidenum">
              <a:rPr kumimoji="1" lang="ja-JP" altLang="en-US" smtClean="0"/>
              <a:t>3</a:t>
            </a:fld>
            <a:endParaRPr kumimoji="1" lang="ja-JP" altLang="en-US" dirty="0"/>
          </a:p>
        </p:txBody>
      </p:sp>
    </p:spTree>
    <p:extLst>
      <p:ext uri="{BB962C8B-B14F-4D97-AF65-F5344CB8AC3E}">
        <p14:creationId xmlns:p14="http://schemas.microsoft.com/office/powerpoint/2010/main" val="402115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lang="ja-JP" altLang="en-US" dirty="0" smtClean="0"/>
                  <a:t>凝縮</a:t>
                </a:r>
                <a:r>
                  <a:rPr lang="ja-JP" altLang="en-US" dirty="0"/>
                  <a:t>系において数</a:t>
                </a:r>
                <a:r>
                  <a:rPr lang="en-US" altLang="ja-JP" dirty="0" smtClean="0"/>
                  <a:t>MV/cm</a:t>
                </a:r>
                <a:r>
                  <a:rPr lang="ja-JP" altLang="en-US" dirty="0"/>
                  <a:t> </a:t>
                </a:r>
                <a:r>
                  <a:rPr lang="ja-JP" altLang="en-US" dirty="0" smtClean="0"/>
                  <a:t>程</a:t>
                </a:r>
                <a:r>
                  <a:rPr lang="ja-JP" altLang="en-US" dirty="0"/>
                  <a:t>の電場強度で物質内のポテンシャルを支配し物質の状態を変えることが出来る（これは水素原子の内部</a:t>
                </a:r>
                <a:r>
                  <a:rPr lang="ja-JP" altLang="en-US" dirty="0" smtClean="0"/>
                  <a:t>電場が</a:t>
                </a:r>
                <a:r>
                  <a:rPr lang="en-US" altLang="ja-JP" dirty="0" smtClean="0"/>
                  <a:t>5 MV/cm </a:t>
                </a:r>
                <a:r>
                  <a:rPr lang="ja-JP" altLang="en-US" dirty="0" smtClean="0"/>
                  <a:t>であるから）</a:t>
                </a:r>
                <a:r>
                  <a:rPr lang="ja-JP" altLang="en-US" dirty="0" smtClean="0"/>
                  <a:t>。</a:t>
                </a:r>
                <a:endParaRPr lang="en-US" altLang="ja-JP" dirty="0" smtClean="0"/>
              </a:p>
              <a:p>
                <a:r>
                  <a:rPr lang="ja-JP" altLang="en-US" dirty="0" smtClean="0"/>
                  <a:t>この図は物質中のポテンシャルと波動関数を表していますが、絶縁体状態だと電子の波動関数は局在し、ポテンシャル障壁を超えることができません。</a:t>
                </a:r>
                <a:endParaRPr lang="en-US" altLang="ja-JP" dirty="0" smtClean="0"/>
              </a:p>
              <a:p>
                <a:r>
                  <a:rPr lang="ja-JP" altLang="en-US" dirty="0" smtClean="0"/>
                  <a:t>そこに電場を印加することでポテンシャル障壁を軽減させ波動関数は広がります。</a:t>
                </a:r>
                <a:endParaRPr lang="en-US" altLang="ja-JP" dirty="0"/>
              </a:p>
              <a:p>
                <a:r>
                  <a:rPr lang="ja-JP" altLang="en-US" dirty="0"/>
                  <a:t>本研究では強電場での物質の状態遷移を実現するために（強相関電子系の物質である）二酸化バナジウム</a:t>
                </a:r>
                <a14:m>
                  <m:oMath xmlns:m="http://schemas.openxmlformats.org/officeDocument/2006/math">
                    <m:r>
                      <a:rPr lang="en-US" altLang="ja-JP" i="1">
                        <a:latin typeface="Cambria Math" panose="02040503050406030204" pitchFamily="18" charset="0"/>
                      </a:rPr>
                      <m:t>𝑉</m:t>
                    </m:r>
                    <m:sSub>
                      <m:sSubPr>
                        <m:ctrlPr>
                          <a:rPr lang="en-US" altLang="ja-JP" i="1">
                            <a:latin typeface="Cambria Math" panose="02040503050406030204" pitchFamily="18" charset="0"/>
                          </a:rPr>
                        </m:ctrlPr>
                      </m:sSubPr>
                      <m:e>
                        <m:r>
                          <a:rPr lang="en-US" altLang="ja-JP" i="1">
                            <a:latin typeface="Cambria Math" panose="02040503050406030204" pitchFamily="18" charset="0"/>
                          </a:rPr>
                          <m:t>𝑂</m:t>
                        </m:r>
                      </m:e>
                      <m:sub>
                        <m:r>
                          <a:rPr lang="en-US" altLang="ja-JP" i="1">
                            <a:latin typeface="Cambria Math" panose="02040503050406030204" pitchFamily="18" charset="0"/>
                          </a:rPr>
                          <m:t>2</m:t>
                        </m:r>
                      </m:sub>
                    </m:sSub>
                  </m:oMath>
                </a14:m>
                <a:r>
                  <a:rPr lang="ja-JP" altLang="en-US" dirty="0"/>
                  <a:t>を用いた。</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mc:Choice>
        <mc:Fallback>
          <p:sp>
            <p:nvSpPr>
              <p:cNvPr id="3" name="ノート プレースホルダー 2"/>
              <p:cNvSpPr>
                <a:spLocks noGrp="1"/>
              </p:cNvSpPr>
              <p:nvPr>
                <p:ph type="body" idx="1"/>
              </p:nvPr>
            </p:nvSpPr>
            <p:spPr/>
            <p:txBody>
              <a:bodyPr/>
              <a:lstStyle/>
              <a:p>
                <a:r>
                  <a:rPr lang="ja-JP" altLang="en-US" dirty="0" smtClean="0"/>
                  <a:t>凝縮</a:t>
                </a:r>
                <a:r>
                  <a:rPr lang="ja-JP" altLang="en-US" dirty="0"/>
                  <a:t>系において数</a:t>
                </a:r>
                <a:r>
                  <a:rPr lang="en-US" altLang="ja-JP" dirty="0" smtClean="0"/>
                  <a:t>MV/cm</a:t>
                </a:r>
                <a:r>
                  <a:rPr lang="ja-JP" altLang="en-US" dirty="0"/>
                  <a:t> </a:t>
                </a:r>
                <a:r>
                  <a:rPr lang="ja-JP" altLang="en-US" dirty="0" smtClean="0"/>
                  <a:t>程</a:t>
                </a:r>
                <a:r>
                  <a:rPr lang="ja-JP" altLang="en-US" dirty="0"/>
                  <a:t>の電場強度で物質内のポテンシャルを支配し物質の状態を変えることが出来る（これは水素原子の内部</a:t>
                </a:r>
                <a:r>
                  <a:rPr lang="ja-JP" altLang="en-US" dirty="0" smtClean="0"/>
                  <a:t>電場が</a:t>
                </a:r>
                <a:r>
                  <a:rPr lang="en-US" altLang="ja-JP" dirty="0" smtClean="0"/>
                  <a:t>5 MV/cm </a:t>
                </a:r>
                <a:r>
                  <a:rPr lang="ja-JP" altLang="en-US" dirty="0" smtClean="0"/>
                  <a:t>であるから）</a:t>
                </a:r>
                <a:r>
                  <a:rPr lang="ja-JP" altLang="en-US" dirty="0" smtClean="0"/>
                  <a:t>。</a:t>
                </a:r>
                <a:endParaRPr lang="en-US" altLang="ja-JP" dirty="0" smtClean="0"/>
              </a:p>
              <a:p>
                <a:r>
                  <a:rPr lang="ja-JP" altLang="en-US" dirty="0" smtClean="0"/>
                  <a:t>この図は物質中のポテンシャルと波動関数を表していますが、絶縁体状態だと電子の波動関数は局在し、ポテンシャル障壁を超えることができません。</a:t>
                </a:r>
                <a:endParaRPr lang="en-US" altLang="ja-JP" dirty="0" smtClean="0"/>
              </a:p>
              <a:p>
                <a:r>
                  <a:rPr lang="ja-JP" altLang="en-US" dirty="0" smtClean="0"/>
                  <a:t>そこに電場を印加することでポテンシャル障壁を軽減させ波動関数は広がります。</a:t>
                </a:r>
                <a:endParaRPr lang="en-US" altLang="ja-JP" dirty="0"/>
              </a:p>
              <a:p>
                <a:r>
                  <a:rPr lang="ja-JP" altLang="en-US" dirty="0"/>
                  <a:t>本研究では強電場での物質の状態遷移を実現するために（強相関電子系の物質である）二酸化バナジウム</a:t>
                </a:r>
                <a:r>
                  <a:rPr lang="en-US" altLang="ja-JP" i="0">
                    <a:latin typeface="Cambria Math" panose="02040503050406030204" pitchFamily="18" charset="0"/>
                  </a:rPr>
                  <a:t>𝑉𝑂_2</a:t>
                </a:r>
                <a:r>
                  <a:rPr lang="ja-JP" altLang="en-US" dirty="0"/>
                  <a:t>を用いた。</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4</a:t>
            </a:fld>
            <a:endParaRPr kumimoji="1" lang="ja-JP" altLang="en-US" dirty="0"/>
          </a:p>
        </p:txBody>
      </p:sp>
    </p:spTree>
    <p:extLst>
      <p:ext uri="{BB962C8B-B14F-4D97-AF65-F5344CB8AC3E}">
        <p14:creationId xmlns:p14="http://schemas.microsoft.com/office/powerpoint/2010/main" val="41469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ja-JP" altLang="en-US" dirty="0" smtClean="0"/>
              <a:t>これが温度変化による</a:t>
            </a:r>
            <a:r>
              <a:rPr kumimoji="1" lang="en-US" altLang="ja-JP" dirty="0" smtClean="0"/>
              <a:t>VO2</a:t>
            </a:r>
            <a:r>
              <a:rPr kumimoji="1" lang="ja-JP" altLang="en-US" dirty="0" smtClean="0"/>
              <a:t>の伝導率の変化を表したグラフです。</a:t>
            </a:r>
            <a:r>
              <a:rPr kumimoji="1" lang="en-US" altLang="ja-JP" dirty="0" smtClean="0"/>
              <a:t>350K</a:t>
            </a:r>
            <a:r>
              <a:rPr kumimoji="1" lang="ja-JP" altLang="en-US" dirty="0" smtClean="0"/>
              <a:t>を境に伝導率が急激に変化し絶縁体</a:t>
            </a:r>
            <a:r>
              <a:rPr kumimoji="1" lang="en-US" altLang="ja-JP" dirty="0" smtClean="0"/>
              <a:t>-</a:t>
            </a:r>
            <a:r>
              <a:rPr kumimoji="1" lang="ja-JP" altLang="en-US" dirty="0" smtClean="0"/>
              <a:t>金属遷移が起きているのが分かります。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5</a:t>
            </a:fld>
            <a:endParaRPr kumimoji="1" lang="ja-JP" altLang="en-US" dirty="0"/>
          </a:p>
        </p:txBody>
      </p:sp>
    </p:spTree>
    <p:extLst>
      <p:ext uri="{BB962C8B-B14F-4D97-AF65-F5344CB8AC3E}">
        <p14:creationId xmlns:p14="http://schemas.microsoft.com/office/powerpoint/2010/main" val="32609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en-US" altLang="ja-JP" dirty="0" smtClean="0"/>
              <a:t>300K</a:t>
            </a:r>
            <a:r>
              <a:rPr kumimoji="1" lang="ja-JP" altLang="en-US" dirty="0" smtClean="0"/>
              <a:t>で</a:t>
            </a:r>
            <a:r>
              <a:rPr kumimoji="1" lang="ja-JP" altLang="en-US" sz="1200" dirty="0" smtClean="0"/>
              <a:t>中赤外</a:t>
            </a:r>
            <a:r>
              <a:rPr kumimoji="1" lang="ja-JP" altLang="en-US" sz="1200" dirty="0" err="1" smtClean="0"/>
              <a:t>領域のの光を</a:t>
            </a:r>
            <a:r>
              <a:rPr kumimoji="1" lang="en-US" altLang="ja-JP" sz="1200" dirty="0" smtClean="0"/>
              <a:t>VO2</a:t>
            </a:r>
            <a:r>
              <a:rPr kumimoji="1" lang="ja-JP" altLang="en-US" dirty="0" smtClean="0"/>
              <a:t>（厚さ</a:t>
            </a:r>
            <a:r>
              <a:rPr kumimoji="1" lang="en-US" altLang="ja-JP" dirty="0" smtClean="0"/>
              <a:t>100nm</a:t>
            </a:r>
            <a:r>
              <a:rPr kumimoji="1" lang="ja-JP" altLang="en-US" dirty="0" smtClean="0"/>
              <a:t>）</a:t>
            </a:r>
            <a:r>
              <a:rPr kumimoji="1" lang="ja-JP" altLang="en-US" sz="1200" dirty="0" smtClean="0"/>
              <a:t>に照射した時の伝導率の変化</a:t>
            </a:r>
            <a:endParaRPr kumimoji="1" lang="en-US" altLang="ja-JP" sz="1200" dirty="0" smtClean="0"/>
          </a:p>
          <a:p>
            <a:r>
              <a:rPr lang="en-US" altLang="ja-JP" sz="1200" dirty="0" smtClean="0"/>
              <a:t>f</a:t>
            </a:r>
            <a:r>
              <a:rPr kumimoji="1" lang="ja-JP" altLang="en-US" sz="1200" dirty="0" smtClean="0"/>
              <a:t>秒スケールで導体へと遷移している</a:t>
            </a:r>
            <a:r>
              <a:rPr lang="ja-JP" altLang="en-US" sz="1200" dirty="0" smtClean="0"/>
              <a:t>ことが分かる。</a:t>
            </a:r>
            <a:endParaRPr lang="en-US" altLang="ja-JP" sz="1200" dirty="0" smtClean="0"/>
          </a:p>
          <a:p>
            <a:r>
              <a:rPr kumimoji="1" lang="ja-JP" altLang="en-US" sz="1200" dirty="0" smtClean="0"/>
              <a:t>しかし</a:t>
            </a:r>
            <a:r>
              <a:rPr lang="ja-JP" altLang="en-US" sz="1200" dirty="0" smtClean="0"/>
              <a:t>この遷移は電場による遷移なのかあるいは光による熱励起なのか分からないので、電場による励起をより詳しく見る</a:t>
            </a:r>
            <a:r>
              <a:rPr lang="ja-JP" altLang="en-US" sz="1200" dirty="0" smtClean="0"/>
              <a:t>ため</a:t>
            </a:r>
            <a:r>
              <a:rPr lang="en-US" altLang="ja-JP" sz="1200" dirty="0" err="1" smtClean="0"/>
              <a:t>Thz</a:t>
            </a:r>
            <a:r>
              <a:rPr lang="ja-JP" altLang="en-US" sz="1200" dirty="0" smtClean="0"/>
              <a:t>パルスとメタマテリアルという二つのアプローチから遷移を観察しました。</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6</a:t>
            </a:fld>
            <a:endParaRPr kumimoji="1" lang="ja-JP" altLang="en-US" dirty="0"/>
          </a:p>
        </p:txBody>
      </p:sp>
    </p:spTree>
    <p:extLst>
      <p:ext uri="{BB962C8B-B14F-4D97-AF65-F5344CB8AC3E}">
        <p14:creationId xmlns:p14="http://schemas.microsoft.com/office/powerpoint/2010/main" val="422600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lang="ja-JP" altLang="en-US" sz="1200" dirty="0" smtClean="0"/>
              <a:t>最近の超短パルス技術ではピコ秒スケールでの</a:t>
            </a:r>
            <a:r>
              <a:rPr lang="en-US" altLang="ja-JP" sz="1200" dirty="0" smtClean="0"/>
              <a:t>MV/cm</a:t>
            </a:r>
            <a:r>
              <a:rPr lang="ja-JP" altLang="en-US" sz="1200" dirty="0" smtClean="0"/>
              <a:t>の電場パルスの発生が可能です。</a:t>
            </a:r>
            <a:endParaRPr lang="en-US" altLang="ja-JP" sz="1200" dirty="0" smtClean="0"/>
          </a:p>
          <a:p>
            <a:r>
              <a:rPr lang="ja-JP" altLang="en-US" sz="1200" dirty="0" smtClean="0"/>
              <a:t>更に今回はメタマテリアルによる電場増強も行っています。</a:t>
            </a: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tx1"/>
                </a:solidFill>
                <a:latin typeface="+mn-lt"/>
                <a:ea typeface="+mn-ea"/>
                <a:cs typeface="+mn-cs"/>
              </a:rPr>
              <a:t>THz </a:t>
            </a:r>
            <a:r>
              <a:rPr kumimoji="1" lang="ja-JP" altLang="en-US" sz="1200" b="0" i="0" u="none" strike="noStrike" kern="1200" baseline="0" dirty="0" smtClean="0">
                <a:solidFill>
                  <a:schemeClr val="tx1"/>
                </a:solidFill>
                <a:latin typeface="+mn-lt"/>
                <a:ea typeface="+mn-ea"/>
                <a:cs typeface="+mn-cs"/>
              </a:rPr>
              <a:t>パルスとメタマテリアル を用いることで、非常に短い時間だけ高強度の電場を印可する ことができ、ジュール熱による拡散を防げます。</a:t>
            </a:r>
            <a:endParaRPr kumimoji="1" lang="en-US" altLang="ja-JP" sz="1200" b="0" i="0" u="none" strike="noStrike"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306092-04AC-4C4A-90E0-27064851B347}" type="slidenum">
              <a:rPr kumimoji="1" lang="ja-JP" altLang="en-US" smtClean="0"/>
              <a:t>7</a:t>
            </a:fld>
            <a:endParaRPr kumimoji="1" lang="ja-JP" altLang="en-US" dirty="0"/>
          </a:p>
        </p:txBody>
      </p:sp>
    </p:spTree>
    <p:extLst>
      <p:ext uri="{BB962C8B-B14F-4D97-AF65-F5344CB8AC3E}">
        <p14:creationId xmlns:p14="http://schemas.microsoft.com/office/powerpoint/2010/main" val="374917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THz</a:t>
            </a:r>
            <a:r>
              <a:rPr lang="ja-JP" altLang="en-US" dirty="0" smtClean="0"/>
              <a:t>電場による遷移誘起のために今研究では試料にメタマテリアルとして金の</a:t>
            </a:r>
            <a:r>
              <a:rPr kumimoji="1" lang="en-US" altLang="ja-JP" dirty="0" smtClean="0"/>
              <a:t>Split-ring resonator(SSR) </a:t>
            </a:r>
            <a:r>
              <a:rPr kumimoji="1" lang="ja-JP" altLang="en-US" dirty="0" smtClean="0"/>
              <a:t>を蒸着しました</a:t>
            </a:r>
            <a:r>
              <a:rPr kumimoji="1" lang="ja-JP" altLang="en-US" dirty="0" smtClean="0"/>
              <a:t>。</a:t>
            </a:r>
            <a:endParaRPr kumimoji="1" lang="en-US" altLang="ja-JP" dirty="0" smtClean="0"/>
          </a:p>
          <a:p>
            <a:r>
              <a:rPr kumimoji="1" lang="ja-JP" altLang="en-US" dirty="0" smtClean="0"/>
              <a:t>これが実際の写真です。</a:t>
            </a:r>
            <a:r>
              <a:rPr lang="ja-JP" altLang="en-US" sz="1200" dirty="0" smtClean="0">
                <a:latin typeface="ＭＳ Ｐゴシック" panose="020B0600070205080204" pitchFamily="50" charset="-128"/>
              </a:rPr>
              <a:t>この蒸着された</a:t>
            </a:r>
            <a:r>
              <a:rPr lang="en-US" altLang="ja-JP" sz="1200" dirty="0" smtClean="0">
                <a:latin typeface="ＭＳ Ｐゴシック" panose="020B0600070205080204" pitchFamily="50" charset="-128"/>
              </a:rPr>
              <a:t>SSR</a:t>
            </a:r>
            <a:r>
              <a:rPr lang="ja-JP" altLang="en-US" sz="1200" dirty="0" smtClean="0">
                <a:latin typeface="ＭＳ Ｐゴシック" panose="020B0600070205080204" pitchFamily="50" charset="-128"/>
              </a:rPr>
              <a:t>の構造がコイルとコンデンサーの性質を併せ持つため、垂直に偏光された電場を照射することで</a:t>
            </a:r>
            <a:r>
              <a:rPr lang="en-US" altLang="ja-JP" sz="1200" dirty="0" smtClean="0">
                <a:latin typeface="ＭＳ Ｐゴシック" panose="020B0600070205080204" pitchFamily="50" charset="-128"/>
              </a:rPr>
              <a:t>LC</a:t>
            </a:r>
            <a:r>
              <a:rPr lang="ja-JP" altLang="en-US" sz="1200" dirty="0" smtClean="0">
                <a:latin typeface="ＭＳ Ｐゴシック" panose="020B0600070205080204" pitchFamily="50" charset="-128"/>
              </a:rPr>
              <a:t>共鳴が起きます。</a:t>
            </a:r>
            <a:endParaRPr kumimoji="1" lang="en-US" altLang="ja-JP" dirty="0" smtClean="0"/>
          </a:p>
          <a:p>
            <a:r>
              <a:rPr kumimoji="1" lang="ja-JP" altLang="en-US" dirty="0" smtClean="0"/>
              <a:t>この図は</a:t>
            </a:r>
            <a:r>
              <a:rPr kumimoji="1" lang="en-US" altLang="ja-JP" dirty="0" smtClean="0"/>
              <a:t>SRR</a:t>
            </a:r>
            <a:r>
              <a:rPr kumimoji="1" lang="ja-JP" altLang="en-US" dirty="0" smtClean="0"/>
              <a:t>を蒸着した</a:t>
            </a:r>
            <a:r>
              <a:rPr kumimoji="1" lang="en-US" altLang="ja-JP" dirty="0" smtClean="0"/>
              <a:t>VO2</a:t>
            </a:r>
            <a:r>
              <a:rPr kumimoji="1" lang="ja-JP" altLang="en-US" dirty="0" smtClean="0"/>
              <a:t>の透過率を温度を変えながら図ったものですが、</a:t>
            </a:r>
            <a:r>
              <a:rPr kumimoji="1" lang="en-US" altLang="ja-JP" dirty="0" smtClean="0"/>
              <a:t>LC</a:t>
            </a:r>
            <a:r>
              <a:rPr kumimoji="1" lang="ja-JP" altLang="en-US" dirty="0" smtClean="0"/>
              <a:t>共鳴の</a:t>
            </a:r>
            <a:r>
              <a:rPr kumimoji="1" lang="ja-JP" altLang="en-US" dirty="0" smtClean="0"/>
              <a:t>モードが見えるのが分かります</a:t>
            </a:r>
            <a:r>
              <a:rPr kumimoji="1" lang="ja-JP" altLang="en-US" dirty="0" smtClean="0"/>
              <a:t>。</a:t>
            </a:r>
            <a:endParaRPr kumimoji="1" lang="en-US" altLang="ja-JP" dirty="0" smtClean="0"/>
          </a:p>
          <a:p>
            <a:r>
              <a:rPr kumimoji="1" lang="ja-JP" altLang="en-US" dirty="0" smtClean="0"/>
              <a:t>さらに、高温になるにつれ、</a:t>
            </a:r>
            <a:r>
              <a:rPr kumimoji="1" lang="en-US" altLang="ja-JP" dirty="0" smtClean="0"/>
              <a:t>LC</a:t>
            </a:r>
            <a:r>
              <a:rPr kumimoji="1" lang="ja-JP" altLang="en-US" dirty="0" smtClean="0"/>
              <a:t>共鳴周波数はレッドシフトし、全体の透過率は減っていき、金属へと遷移していっているのがわかります。この構造においては、絶縁体時は</a:t>
            </a:r>
            <a:r>
              <a:rPr kumimoji="1" lang="en-US" altLang="ja-JP" dirty="0" smtClean="0"/>
              <a:t>LC</a:t>
            </a:r>
            <a:r>
              <a:rPr kumimoji="1" lang="ja-JP" altLang="en-US" dirty="0" smtClean="0"/>
              <a:t>共鳴のモードが見えていますが、高温になるとただの金属板の状態になるため構造共鳴のモードは見えていません。</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5D49560F-50E3-4E43-99D2-EEB5D2B1A1B1}" type="slidenum">
              <a:rPr kumimoji="1" lang="ja-JP" altLang="en-US" smtClean="0"/>
              <a:t>8</a:t>
            </a:fld>
            <a:endParaRPr kumimoji="1" lang="ja-JP" altLang="en-US" dirty="0"/>
          </a:p>
        </p:txBody>
      </p:sp>
    </p:spTree>
    <p:extLst>
      <p:ext uri="{BB962C8B-B14F-4D97-AF65-F5344CB8AC3E}">
        <p14:creationId xmlns:p14="http://schemas.microsoft.com/office/powerpoint/2010/main" val="39015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これは入射した電場をもとに</a:t>
            </a:r>
            <a:r>
              <a:rPr lang="en-US" altLang="ja-JP" sz="1200" dirty="0" smtClean="0">
                <a:latin typeface="ＭＳ Ｐゴシック" panose="020B0600070205080204" pitchFamily="50" charset="-128"/>
              </a:rPr>
              <a:t>SRR</a:t>
            </a:r>
            <a:r>
              <a:rPr lang="ja-JP" altLang="en-US" sz="1200" dirty="0" smtClean="0">
                <a:latin typeface="ＭＳ Ｐゴシック" panose="020B0600070205080204" pitchFamily="50" charset="-128"/>
              </a:rPr>
              <a:t>によってどのような電場増強がなされているかえを</a:t>
            </a:r>
            <a:r>
              <a:rPr lang="en-US" altLang="ja-JP" sz="1200" dirty="0" smtClean="0">
                <a:latin typeface="ＭＳ Ｐゴシック" panose="020B0600070205080204" pitchFamily="50" charset="-128"/>
              </a:rPr>
              <a:t>FDTD</a:t>
            </a:r>
            <a:r>
              <a:rPr lang="ja-JP" altLang="en-US" sz="1200" dirty="0" smtClean="0">
                <a:latin typeface="ＭＳ Ｐゴシック" panose="020B0600070205080204" pitchFamily="50" charset="-128"/>
              </a:rPr>
              <a:t>計算によって求めたものです。</a:t>
            </a:r>
            <a:endParaRPr lang="en-US" altLang="ja-JP" sz="1200" dirty="0" smtClean="0">
              <a:latin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この図から</a:t>
            </a:r>
            <a:r>
              <a:rPr lang="ja-JP" altLang="en-US" sz="1200" dirty="0" smtClean="0">
                <a:latin typeface="ＭＳ Ｐゴシック" panose="020B0600070205080204" pitchFamily="50" charset="-128"/>
              </a:rPr>
              <a:t>コンデンサーの隙間で電場が</a:t>
            </a:r>
            <a:r>
              <a:rPr lang="en-US" altLang="ja-JP" sz="1200" dirty="0" smtClean="0">
                <a:latin typeface="ＭＳ Ｐゴシック" panose="020B0600070205080204" pitchFamily="50" charset="-128"/>
              </a:rPr>
              <a:t>27</a:t>
            </a:r>
            <a:r>
              <a:rPr lang="ja-JP" altLang="en-US" sz="1200" dirty="0" smtClean="0">
                <a:latin typeface="ＭＳ Ｐゴシック" panose="020B0600070205080204" pitchFamily="50" charset="-128"/>
              </a:rPr>
              <a:t>倍ほど増強されているのが分かります。</a:t>
            </a:r>
            <a:endParaRPr lang="en-US" altLang="ja-JP" sz="1200" dirty="0" smtClean="0">
              <a:latin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このグラフからも数百</a:t>
            </a:r>
            <a:r>
              <a:rPr lang="en-US" altLang="ja-JP" sz="1200" dirty="0" smtClean="0">
                <a:latin typeface="ＭＳ Ｐゴシック" panose="020B0600070205080204" pitchFamily="50" charset="-128"/>
              </a:rPr>
              <a:t>kV/cm</a:t>
            </a:r>
            <a:r>
              <a:rPr lang="ja-JP" altLang="en-US" sz="1200" dirty="0" err="1" smtClean="0">
                <a:latin typeface="ＭＳ Ｐゴシック" panose="020B0600070205080204" pitchFamily="50" charset="-128"/>
              </a:rPr>
              <a:t>の入</a:t>
            </a:r>
            <a:r>
              <a:rPr lang="ja-JP" altLang="en-US" sz="1200" dirty="0" smtClean="0">
                <a:latin typeface="ＭＳ Ｐゴシック" panose="020B0600070205080204" pitchFamily="50" charset="-128"/>
              </a:rPr>
              <a:t>射電場が数</a:t>
            </a:r>
            <a:r>
              <a:rPr lang="en-US" altLang="ja-JP" sz="1200" dirty="0" smtClean="0">
                <a:latin typeface="ＭＳ Ｐゴシック" panose="020B0600070205080204" pitchFamily="50" charset="-128"/>
              </a:rPr>
              <a:t>MV/cm</a:t>
            </a:r>
            <a:r>
              <a:rPr lang="ja-JP" altLang="en-US" sz="1200" dirty="0" err="1" smtClean="0">
                <a:latin typeface="ＭＳ Ｐゴシック" panose="020B0600070205080204" pitchFamily="50" charset="-128"/>
              </a:rPr>
              <a:t>まで</a:t>
            </a:r>
            <a:r>
              <a:rPr lang="ja-JP" altLang="en-US" sz="1200" dirty="0" smtClean="0">
                <a:latin typeface="ＭＳ Ｐゴシック" panose="020B0600070205080204" pitchFamily="50" charset="-128"/>
              </a:rPr>
              <a:t>増強されているのがわかります。</a:t>
            </a:r>
            <a:endParaRPr lang="en-US" altLang="ja-JP" sz="1200" dirty="0" smtClean="0">
              <a:latin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このように、回路技術を光領域に適用することで 新しい光機能を生み出すことが出来る物質をメタマテリアルと言います。</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rPr>
              <a:t>以上から</a:t>
            </a:r>
            <a:r>
              <a:rPr kumimoji="1" lang="en-US" altLang="ja-JP" sz="1200" dirty="0" smtClean="0">
                <a:latin typeface="ＭＳ Ｐゴシック" panose="020B0600070205080204" pitchFamily="50" charset="-128"/>
              </a:rPr>
              <a:t>THz</a:t>
            </a:r>
            <a:r>
              <a:rPr kumimoji="1" lang="ja-JP" altLang="en-US" sz="1200" dirty="0" smtClean="0">
                <a:latin typeface="ＭＳ Ｐゴシック" panose="020B0600070205080204" pitchFamily="50" charset="-128"/>
              </a:rPr>
              <a:t>電場を用いた遷移誘起にはメタマテリアルはとても有効だといえます。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D49560F-50E3-4E43-99D2-EEB5D2B1A1B1}" type="slidenum">
              <a:rPr kumimoji="1" lang="ja-JP" altLang="en-US" smtClean="0"/>
              <a:t>9</a:t>
            </a:fld>
            <a:endParaRPr kumimoji="1" lang="ja-JP" altLang="en-US" dirty="0"/>
          </a:p>
        </p:txBody>
      </p:sp>
    </p:spTree>
    <p:extLst>
      <p:ext uri="{BB962C8B-B14F-4D97-AF65-F5344CB8AC3E}">
        <p14:creationId xmlns:p14="http://schemas.microsoft.com/office/powerpoint/2010/main" val="287755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102791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398575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15796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25111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367859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257930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146453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32502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188213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38553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5BEA4A-5EB7-4969-A544-0D9DE0E69A6C}" type="datetimeFigureOut">
              <a:rPr kumimoji="1" lang="ja-JP" altLang="en-US" smtClean="0"/>
              <a:t>2014/5/13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97412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BEA4A-5EB7-4969-A544-0D9DE0E69A6C}" type="datetimeFigureOut">
              <a:rPr kumimoji="1" lang="ja-JP" altLang="en-US" smtClean="0"/>
              <a:t>2014/5/13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E348-ACD7-4897-987E-36FCA989E312}" type="slidenum">
              <a:rPr kumimoji="1" lang="ja-JP" altLang="en-US" smtClean="0"/>
              <a:t>‹#›</a:t>
            </a:fld>
            <a:endParaRPr kumimoji="1" lang="ja-JP" altLang="en-US"/>
          </a:p>
        </p:txBody>
      </p:sp>
    </p:spTree>
    <p:extLst>
      <p:ext uri="{BB962C8B-B14F-4D97-AF65-F5344CB8AC3E}">
        <p14:creationId xmlns:p14="http://schemas.microsoft.com/office/powerpoint/2010/main" val="234655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7010" y="1165861"/>
            <a:ext cx="6648322" cy="1409939"/>
          </a:xfrm>
        </p:spPr>
        <p:txBody>
          <a:bodyPr>
            <a:noAutofit/>
          </a:bodyPr>
          <a:lstStyle/>
          <a:p>
            <a:r>
              <a:rPr lang="en-US" altLang="ja-JP" sz="2800" dirty="0"/>
              <a:t>Terahertz-field-induced insulator-to-metal</a:t>
            </a:r>
            <a:br>
              <a:rPr lang="en-US" altLang="ja-JP" sz="2800" dirty="0"/>
            </a:br>
            <a:r>
              <a:rPr lang="en-US" altLang="ja-JP" sz="2800" dirty="0"/>
              <a:t>transition in vanadium dioxide metamaterial</a:t>
            </a:r>
            <a:endParaRPr lang="ja-JP" altLang="en-US" sz="2800" dirty="0"/>
          </a:p>
        </p:txBody>
      </p:sp>
      <p:sp>
        <p:nvSpPr>
          <p:cNvPr id="4" name="テキスト ボックス 3"/>
          <p:cNvSpPr txBox="1"/>
          <p:nvPr/>
        </p:nvSpPr>
        <p:spPr>
          <a:xfrm>
            <a:off x="5365731" y="3753341"/>
            <a:ext cx="2181881" cy="584775"/>
          </a:xfrm>
          <a:prstGeom prst="rect">
            <a:avLst/>
          </a:prstGeom>
          <a:noFill/>
        </p:spPr>
        <p:txBody>
          <a:bodyPr wrap="square" rtlCol="0">
            <a:spAutoFit/>
          </a:bodyPr>
          <a:lstStyle/>
          <a:p>
            <a:r>
              <a:rPr lang="en-US" altLang="ja-JP" sz="1600" dirty="0"/>
              <a:t>Hiroki Okada</a:t>
            </a:r>
          </a:p>
          <a:p>
            <a:r>
              <a:rPr lang="en-US" altLang="ja-JP" sz="1600" dirty="0"/>
              <a:t>Asida Lab. Osaka Univ.</a:t>
            </a:r>
            <a:endParaRPr lang="ja-JP" altLang="en-US" sz="1600" dirty="0"/>
          </a:p>
        </p:txBody>
      </p:sp>
    </p:spTree>
    <p:extLst>
      <p:ext uri="{BB962C8B-B14F-4D97-AF65-F5344CB8AC3E}">
        <p14:creationId xmlns:p14="http://schemas.microsoft.com/office/powerpoint/2010/main" val="71177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タイトル 1"/>
              <p:cNvSpPr>
                <a:spLocks noGrp="1"/>
              </p:cNvSpPr>
              <p:nvPr>
                <p:ph type="title"/>
              </p:nvPr>
            </p:nvSpPr>
            <p:spPr>
              <a:xfrm>
                <a:off x="2748645" y="348175"/>
                <a:ext cx="6767581" cy="1256506"/>
              </a:xfrm>
            </p:spPr>
            <p:txBody>
              <a:bodyPr>
                <a:normAutofit fontScale="90000"/>
              </a:bodyPr>
              <a:lstStyle/>
              <a:p>
                <a:r>
                  <a:rPr lang="en-US" altLang="ja-JP" dirty="0" smtClean="0"/>
                  <a:t>Incident field dependence of </a:t>
                </a:r>
                <a14:m>
                  <m:oMath xmlns:m="http://schemas.openxmlformats.org/officeDocument/2006/math">
                    <m:r>
                      <a:rPr lang="en-US" altLang="ja-JP" i="1">
                        <a:latin typeface="Cambria Math" panose="02040503050406030204" pitchFamily="18" charset="0"/>
                      </a:rPr>
                      <m:t>𝑉</m:t>
                    </m:r>
                    <m:sSub>
                      <m:sSubPr>
                        <m:ctrlPr>
                          <a:rPr lang="en-US" altLang="ja-JP" i="1">
                            <a:latin typeface="Cambria Math" panose="02040503050406030204" pitchFamily="18" charset="0"/>
                          </a:rPr>
                        </m:ctrlPr>
                      </m:sSubPr>
                      <m:e>
                        <m:r>
                          <a:rPr lang="en-US" altLang="ja-JP" i="1">
                            <a:latin typeface="Cambria Math" panose="02040503050406030204" pitchFamily="18" charset="0"/>
                          </a:rPr>
                          <m:t>𝑂</m:t>
                        </m:r>
                      </m:e>
                      <m:sub>
                        <m:r>
                          <a:rPr lang="en-US" altLang="ja-JP" i="1">
                            <a:latin typeface="Cambria Math" panose="02040503050406030204" pitchFamily="18" charset="0"/>
                          </a:rPr>
                          <m:t>2</m:t>
                        </m:r>
                      </m:sub>
                    </m:sSub>
                  </m:oMath>
                </a14:m>
                <a:r>
                  <a:rPr lang="en-US" altLang="ja-JP" dirty="0" smtClean="0"/>
                  <a:t> </a:t>
                </a:r>
                <a:r>
                  <a:rPr lang="en-US" altLang="ja-JP" dirty="0" err="1" smtClean="0"/>
                  <a:t>metamaterial</a:t>
                </a:r>
                <a:r>
                  <a:rPr lang="en-US" altLang="ja-JP" dirty="0" smtClean="0"/>
                  <a:t> </a:t>
                </a:r>
                <a:endParaRPr lang="en-US" altLang="ja-JP"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xfrm>
                <a:off x="2748645" y="348175"/>
                <a:ext cx="6767581" cy="1256506"/>
              </a:xfrm>
              <a:blipFill rotWithShape="0">
                <a:blip r:embed="rId3"/>
                <a:stretch>
                  <a:fillRect l="-3243" t="-10680" b="-18447"/>
                </a:stretch>
              </a:blipFill>
            </p:spPr>
            <p:txBody>
              <a:bodyPr/>
              <a:lstStyle/>
              <a:p>
                <a:r>
                  <a:rPr lang="ja-JP" altLang="en-US">
                    <a:noFill/>
                  </a:rPr>
                  <a:t> </a:t>
                </a:r>
              </a:p>
            </p:txBody>
          </p:sp>
        </mc:Fallback>
      </mc:AlternateContent>
      <p:sp>
        <p:nvSpPr>
          <p:cNvPr id="6" name="テキスト ボックス 5"/>
          <p:cNvSpPr txBox="1"/>
          <p:nvPr/>
        </p:nvSpPr>
        <p:spPr>
          <a:xfrm>
            <a:off x="5221271" y="1987103"/>
            <a:ext cx="5356294" cy="369332"/>
          </a:xfrm>
          <a:prstGeom prst="rect">
            <a:avLst/>
          </a:prstGeom>
          <a:noFill/>
        </p:spPr>
        <p:txBody>
          <a:bodyPr wrap="square" rtlCol="0">
            <a:spAutoFit/>
          </a:bodyPr>
          <a:lstStyle/>
          <a:p>
            <a:r>
              <a:rPr lang="en-US" altLang="ja-JP" dirty="0">
                <a:solidFill>
                  <a:srgbClr val="0070C0"/>
                </a:solidFill>
              </a:rPr>
              <a:t>At low field incidence, LC resonance is clearly apparent. </a:t>
            </a:r>
            <a:endParaRPr lang="en-US" altLang="ja-JP" dirty="0">
              <a:solidFill>
                <a:srgbClr val="0070C0"/>
              </a:solidFill>
            </a:endParaRPr>
          </a:p>
        </p:txBody>
      </p:sp>
      <p:sp>
        <p:nvSpPr>
          <p:cNvPr id="7" name="テキスト ボックス 6"/>
          <p:cNvSpPr txBox="1"/>
          <p:nvPr/>
        </p:nvSpPr>
        <p:spPr>
          <a:xfrm>
            <a:off x="5212896" y="3586466"/>
            <a:ext cx="5356294" cy="369332"/>
          </a:xfrm>
          <a:prstGeom prst="rect">
            <a:avLst/>
          </a:prstGeom>
          <a:noFill/>
        </p:spPr>
        <p:txBody>
          <a:bodyPr wrap="square" rtlCol="0">
            <a:spAutoFit/>
          </a:bodyPr>
          <a:lstStyle/>
          <a:p>
            <a:r>
              <a:rPr lang="en-US" altLang="ja-JP" dirty="0">
                <a:solidFill>
                  <a:srgbClr val="FF0000"/>
                </a:solidFill>
              </a:rPr>
              <a:t>At high field incidence, LC resonance disappears. </a:t>
            </a:r>
            <a:endParaRPr lang="en-US" altLang="ja-JP" dirty="0">
              <a:solidFill>
                <a:srgbClr val="FF0000"/>
              </a:solidFill>
            </a:endParaRPr>
          </a:p>
        </p:txBody>
      </p:sp>
      <p:pic>
        <p:nvPicPr>
          <p:cNvPr id="8" name="Picture 2" descr="200px-Lc_circuit.svg.png (200×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768" y="2376271"/>
            <a:ext cx="1043264" cy="1190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200px-Lc_circuit.svg.png (200×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01" y="4106262"/>
            <a:ext cx="1043264" cy="119036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425433" y="4484872"/>
            <a:ext cx="389060" cy="369332"/>
          </a:xfrm>
          <a:prstGeom prst="rect">
            <a:avLst/>
          </a:prstGeom>
          <a:noFill/>
        </p:spPr>
        <p:txBody>
          <a:bodyPr wrap="square" rtlCol="0">
            <a:spAutoFit/>
          </a:bodyPr>
          <a:lstStyle/>
          <a:p>
            <a:r>
              <a:rPr lang="en-US" altLang="ja-JP" dirty="0">
                <a:solidFill>
                  <a:srgbClr val="FF0000"/>
                </a:solidFill>
              </a:rPr>
              <a:t>R</a:t>
            </a:r>
            <a:endParaRPr lang="en-US" altLang="ja-JP" dirty="0">
              <a:solidFill>
                <a:srgbClr val="FF0000"/>
              </a:solidFill>
            </a:endParaRPr>
          </a:p>
        </p:txBody>
      </p:sp>
      <p:grpSp>
        <p:nvGrpSpPr>
          <p:cNvPr id="14" name="グループ化 13"/>
          <p:cNvGrpSpPr/>
          <p:nvPr/>
        </p:nvGrpSpPr>
        <p:grpSpPr>
          <a:xfrm>
            <a:off x="8272304" y="4255384"/>
            <a:ext cx="2048595" cy="998355"/>
            <a:chOff x="5400559" y="2703925"/>
            <a:chExt cx="2048595" cy="1481471"/>
          </a:xfrm>
        </p:grpSpPr>
        <p:sp>
          <p:nvSpPr>
            <p:cNvPr id="15" name="正方形/長方形 14"/>
            <p:cNvSpPr/>
            <p:nvPr/>
          </p:nvSpPr>
          <p:spPr>
            <a:xfrm>
              <a:off x="6765215" y="2703925"/>
              <a:ext cx="303767" cy="14814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6" name="直線矢印コネクタ 15"/>
            <p:cNvCxnSpPr/>
            <p:nvPr/>
          </p:nvCxnSpPr>
          <p:spPr>
            <a:xfrm>
              <a:off x="5400559" y="3473014"/>
              <a:ext cx="835719" cy="14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5400559" y="3203656"/>
              <a:ext cx="853960" cy="343785"/>
            </a:xfrm>
            <a:custGeom>
              <a:avLst/>
              <a:gdLst>
                <a:gd name="connsiteX0" fmla="*/ 0 w 701749"/>
                <a:gd name="connsiteY0" fmla="*/ 544197 h 1220681"/>
                <a:gd name="connsiteX1" fmla="*/ 318977 w 701749"/>
                <a:gd name="connsiteY1" fmla="*/ 576095 h 1220681"/>
                <a:gd name="connsiteX2" fmla="*/ 425303 w 701749"/>
                <a:gd name="connsiteY2" fmla="*/ 12569 h 1220681"/>
                <a:gd name="connsiteX3" fmla="*/ 478465 w 701749"/>
                <a:gd name="connsiteY3" fmla="*/ 1203416 h 1220681"/>
                <a:gd name="connsiteX4" fmla="*/ 574158 w 701749"/>
                <a:gd name="connsiteY4" fmla="*/ 714318 h 1220681"/>
                <a:gd name="connsiteX5" fmla="*/ 701749 w 701749"/>
                <a:gd name="connsiteY5" fmla="*/ 639890 h 1220681"/>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12837 h 1225526"/>
                <a:gd name="connsiteX1" fmla="*/ 233916 w 616688"/>
                <a:gd name="connsiteY1" fmla="*/ 506512 h 1225526"/>
                <a:gd name="connsiteX2" fmla="*/ 340242 w 616688"/>
                <a:gd name="connsiteY2" fmla="*/ 17414 h 1225526"/>
                <a:gd name="connsiteX3" fmla="*/ 393404 w 616688"/>
                <a:gd name="connsiteY3" fmla="*/ 1208261 h 1225526"/>
                <a:gd name="connsiteX4" fmla="*/ 489097 w 616688"/>
                <a:gd name="connsiteY4" fmla="*/ 719163 h 1225526"/>
                <a:gd name="connsiteX5" fmla="*/ 616688 w 616688"/>
                <a:gd name="connsiteY5" fmla="*/ 644735 h 1225526"/>
                <a:gd name="connsiteX0" fmla="*/ 0 w 616688"/>
                <a:gd name="connsiteY0" fmla="*/ 612837 h 1231437"/>
                <a:gd name="connsiteX1" fmla="*/ 233916 w 616688"/>
                <a:gd name="connsiteY1" fmla="*/ 506512 h 1231437"/>
                <a:gd name="connsiteX2" fmla="*/ 340242 w 616688"/>
                <a:gd name="connsiteY2" fmla="*/ 17414 h 1231437"/>
                <a:gd name="connsiteX3" fmla="*/ 393404 w 616688"/>
                <a:gd name="connsiteY3" fmla="*/ 1208261 h 1231437"/>
                <a:gd name="connsiteX4" fmla="*/ 457199 w 616688"/>
                <a:gd name="connsiteY4" fmla="*/ 793591 h 1231437"/>
                <a:gd name="connsiteX5" fmla="*/ 616688 w 616688"/>
                <a:gd name="connsiteY5" fmla="*/ 644735 h 1231437"/>
                <a:gd name="connsiteX0" fmla="*/ 0 w 637953"/>
                <a:gd name="connsiteY0" fmla="*/ 612837 h 1231295"/>
                <a:gd name="connsiteX1" fmla="*/ 233916 w 637953"/>
                <a:gd name="connsiteY1" fmla="*/ 506512 h 1231295"/>
                <a:gd name="connsiteX2" fmla="*/ 340242 w 637953"/>
                <a:gd name="connsiteY2" fmla="*/ 17414 h 1231295"/>
                <a:gd name="connsiteX3" fmla="*/ 393404 w 637953"/>
                <a:gd name="connsiteY3" fmla="*/ 1208261 h 1231295"/>
                <a:gd name="connsiteX4" fmla="*/ 457199 w 637953"/>
                <a:gd name="connsiteY4" fmla="*/ 793591 h 1231295"/>
                <a:gd name="connsiteX5" fmla="*/ 637953 w 637953"/>
                <a:gd name="connsiteY5" fmla="*/ 666000 h 1231295"/>
                <a:gd name="connsiteX0" fmla="*/ 0 w 542260"/>
                <a:gd name="connsiteY0" fmla="*/ 612837 h 1231084"/>
                <a:gd name="connsiteX1" fmla="*/ 233916 w 542260"/>
                <a:gd name="connsiteY1" fmla="*/ 506512 h 1231084"/>
                <a:gd name="connsiteX2" fmla="*/ 340242 w 542260"/>
                <a:gd name="connsiteY2" fmla="*/ 17414 h 1231084"/>
                <a:gd name="connsiteX3" fmla="*/ 393404 w 542260"/>
                <a:gd name="connsiteY3" fmla="*/ 1208261 h 1231084"/>
                <a:gd name="connsiteX4" fmla="*/ 457199 w 542260"/>
                <a:gd name="connsiteY4" fmla="*/ 793591 h 1231084"/>
                <a:gd name="connsiteX5" fmla="*/ 542260 w 542260"/>
                <a:gd name="connsiteY5" fmla="*/ 697897 h 1231084"/>
                <a:gd name="connsiteX0" fmla="*/ 0 w 635550"/>
                <a:gd name="connsiteY0" fmla="*/ 612837 h 1231170"/>
                <a:gd name="connsiteX1" fmla="*/ 233916 w 635550"/>
                <a:gd name="connsiteY1" fmla="*/ 506512 h 1231170"/>
                <a:gd name="connsiteX2" fmla="*/ 340242 w 635550"/>
                <a:gd name="connsiteY2" fmla="*/ 17414 h 1231170"/>
                <a:gd name="connsiteX3" fmla="*/ 393404 w 635550"/>
                <a:gd name="connsiteY3" fmla="*/ 1208261 h 1231170"/>
                <a:gd name="connsiteX4" fmla="*/ 457199 w 635550"/>
                <a:gd name="connsiteY4" fmla="*/ 793591 h 1231170"/>
                <a:gd name="connsiteX5" fmla="*/ 635550 w 635550"/>
                <a:gd name="connsiteY5" fmla="*/ 684907 h 1231170"/>
                <a:gd name="connsiteX0" fmla="*/ 0 w 635550"/>
                <a:gd name="connsiteY0" fmla="*/ 609095 h 1227428"/>
                <a:gd name="connsiteX1" fmla="*/ 233916 w 635550"/>
                <a:gd name="connsiteY1" fmla="*/ 561225 h 1227428"/>
                <a:gd name="connsiteX2" fmla="*/ 340242 w 635550"/>
                <a:gd name="connsiteY2" fmla="*/ 13672 h 1227428"/>
                <a:gd name="connsiteX3" fmla="*/ 393404 w 635550"/>
                <a:gd name="connsiteY3" fmla="*/ 1204519 h 1227428"/>
                <a:gd name="connsiteX4" fmla="*/ 457199 w 635550"/>
                <a:gd name="connsiteY4" fmla="*/ 789849 h 1227428"/>
                <a:gd name="connsiteX5" fmla="*/ 635550 w 635550"/>
                <a:gd name="connsiteY5" fmla="*/ 681165 h 1227428"/>
                <a:gd name="connsiteX0" fmla="*/ 0 w 560918"/>
                <a:gd name="connsiteY0" fmla="*/ 687309 h 1227703"/>
                <a:gd name="connsiteX1" fmla="*/ 159284 w 560918"/>
                <a:gd name="connsiteY1" fmla="*/ 561500 h 1227703"/>
                <a:gd name="connsiteX2" fmla="*/ 265610 w 560918"/>
                <a:gd name="connsiteY2" fmla="*/ 13947 h 1227703"/>
                <a:gd name="connsiteX3" fmla="*/ 318772 w 560918"/>
                <a:gd name="connsiteY3" fmla="*/ 1204794 h 1227703"/>
                <a:gd name="connsiteX4" fmla="*/ 382567 w 560918"/>
                <a:gd name="connsiteY4" fmla="*/ 790124 h 1227703"/>
                <a:gd name="connsiteX5" fmla="*/ 560918 w 560918"/>
                <a:gd name="connsiteY5" fmla="*/ 681440 h 12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18" h="1227703">
                  <a:moveTo>
                    <a:pt x="0" y="687309"/>
                  </a:moveTo>
                  <a:cubicBezTo>
                    <a:pt x="145311" y="683764"/>
                    <a:pt x="115016" y="673727"/>
                    <a:pt x="159284" y="561500"/>
                  </a:cubicBezTo>
                  <a:cubicBezTo>
                    <a:pt x="203552" y="449273"/>
                    <a:pt x="239029" y="-93269"/>
                    <a:pt x="265610" y="13947"/>
                  </a:cubicBezTo>
                  <a:cubicBezTo>
                    <a:pt x="292191" y="121163"/>
                    <a:pt x="299279" y="1075431"/>
                    <a:pt x="318772" y="1204794"/>
                  </a:cubicBezTo>
                  <a:cubicBezTo>
                    <a:pt x="338265" y="1334157"/>
                    <a:pt x="342209" y="877350"/>
                    <a:pt x="382567" y="790124"/>
                  </a:cubicBezTo>
                  <a:cubicBezTo>
                    <a:pt x="422925" y="702898"/>
                    <a:pt x="515729" y="671693"/>
                    <a:pt x="560918" y="681440"/>
                  </a:cubicBezTo>
                </a:path>
              </a:pathLst>
            </a:custGeom>
            <a:noFill/>
            <a:ln w="19050">
              <a:solidFill>
                <a:srgbClr val="17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円/楕円 17"/>
            <p:cNvSpPr/>
            <p:nvPr/>
          </p:nvSpPr>
          <p:spPr>
            <a:xfrm>
              <a:off x="5950834" y="2866177"/>
              <a:ext cx="1498320" cy="1231948"/>
            </a:xfrm>
            <a:prstGeom prst="ellipse">
              <a:avLst/>
            </a:prstGeom>
            <a:solidFill>
              <a:srgbClr val="FFFF00"/>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6612816" y="2703925"/>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6612816" y="3547442"/>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2" name="正方形/長方形 21"/>
          <p:cNvSpPr/>
          <p:nvPr/>
        </p:nvSpPr>
        <p:spPr>
          <a:xfrm>
            <a:off x="9636805" y="4561953"/>
            <a:ext cx="86650" cy="3366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四角形吹き出し 23"/>
          <p:cNvSpPr/>
          <p:nvPr/>
        </p:nvSpPr>
        <p:spPr>
          <a:xfrm>
            <a:off x="5778305" y="5626649"/>
            <a:ext cx="3676870" cy="612648"/>
          </a:xfrm>
          <a:prstGeom prst="wedgeRectCallout">
            <a:avLst>
              <a:gd name="adj1" fmla="val 54320"/>
              <a:gd name="adj2" fmla="val -18188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IM transition is </a:t>
            </a:r>
            <a:r>
              <a:rPr lang="en-US" altLang="ja-JP">
                <a:solidFill>
                  <a:srgbClr val="FF0000"/>
                </a:solidFill>
              </a:rPr>
              <a:t>induced </a:t>
            </a:r>
            <a:r>
              <a:rPr lang="en-US" altLang="ja-JP">
                <a:solidFill>
                  <a:srgbClr val="FF0000"/>
                </a:solidFill>
              </a:rPr>
              <a:t/>
            </a:r>
            <a:br>
              <a:rPr lang="en-US" altLang="ja-JP">
                <a:solidFill>
                  <a:srgbClr val="FF0000"/>
                </a:solidFill>
              </a:rPr>
            </a:br>
            <a:r>
              <a:rPr lang="en-US" altLang="ja-JP">
                <a:solidFill>
                  <a:srgbClr val="FF0000"/>
                </a:solidFill>
              </a:rPr>
              <a:t>by </a:t>
            </a:r>
            <a:r>
              <a:rPr lang="en-US" altLang="ja-JP" dirty="0">
                <a:solidFill>
                  <a:srgbClr val="FF0000"/>
                </a:solidFill>
              </a:rPr>
              <a:t>intense electric </a:t>
            </a:r>
            <a:r>
              <a:rPr lang="en-US" altLang="ja-JP" dirty="0">
                <a:solidFill>
                  <a:srgbClr val="FF0000"/>
                </a:solidFill>
              </a:rPr>
              <a:t>field</a:t>
            </a:r>
            <a:endParaRPr lang="en-US" altLang="ja-JP" dirty="0">
              <a:solidFill>
                <a:srgbClr val="FF0000"/>
              </a:solidFill>
            </a:endParaRPr>
          </a:p>
        </p:txBody>
      </p:sp>
      <p:cxnSp>
        <p:nvCxnSpPr>
          <p:cNvPr id="26" name="直線コネクタ 25"/>
          <p:cNvCxnSpPr/>
          <p:nvPr/>
        </p:nvCxnSpPr>
        <p:spPr>
          <a:xfrm>
            <a:off x="7070689" y="4255383"/>
            <a:ext cx="301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082417" y="5040832"/>
            <a:ext cx="301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385221" y="4245335"/>
            <a:ext cx="0" cy="802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flipH="1">
            <a:off x="7355078" y="4475365"/>
            <a:ext cx="94697" cy="432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円/楕円 12"/>
          <p:cNvSpPr/>
          <p:nvPr/>
        </p:nvSpPr>
        <p:spPr>
          <a:xfrm>
            <a:off x="6866389" y="4288373"/>
            <a:ext cx="747189" cy="843933"/>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1" name="グループ化 30"/>
          <p:cNvGrpSpPr/>
          <p:nvPr/>
        </p:nvGrpSpPr>
        <p:grpSpPr>
          <a:xfrm>
            <a:off x="8374464" y="2498599"/>
            <a:ext cx="1668423" cy="998355"/>
            <a:chOff x="5400559" y="2703925"/>
            <a:chExt cx="1668423" cy="1481471"/>
          </a:xfrm>
        </p:grpSpPr>
        <p:sp>
          <p:nvSpPr>
            <p:cNvPr id="32" name="正方形/長方形 31"/>
            <p:cNvSpPr/>
            <p:nvPr/>
          </p:nvSpPr>
          <p:spPr>
            <a:xfrm>
              <a:off x="6765215" y="2703925"/>
              <a:ext cx="303767" cy="14814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3" name="直線矢印コネクタ 32"/>
            <p:cNvCxnSpPr/>
            <p:nvPr/>
          </p:nvCxnSpPr>
          <p:spPr>
            <a:xfrm>
              <a:off x="5400559" y="3473014"/>
              <a:ext cx="835719" cy="14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フリーフォーム 33"/>
            <p:cNvSpPr/>
            <p:nvPr/>
          </p:nvSpPr>
          <p:spPr>
            <a:xfrm>
              <a:off x="5400559" y="3203656"/>
              <a:ext cx="853960" cy="343785"/>
            </a:xfrm>
            <a:custGeom>
              <a:avLst/>
              <a:gdLst>
                <a:gd name="connsiteX0" fmla="*/ 0 w 701749"/>
                <a:gd name="connsiteY0" fmla="*/ 544197 h 1220681"/>
                <a:gd name="connsiteX1" fmla="*/ 318977 w 701749"/>
                <a:gd name="connsiteY1" fmla="*/ 576095 h 1220681"/>
                <a:gd name="connsiteX2" fmla="*/ 425303 w 701749"/>
                <a:gd name="connsiteY2" fmla="*/ 12569 h 1220681"/>
                <a:gd name="connsiteX3" fmla="*/ 478465 w 701749"/>
                <a:gd name="connsiteY3" fmla="*/ 1203416 h 1220681"/>
                <a:gd name="connsiteX4" fmla="*/ 574158 w 701749"/>
                <a:gd name="connsiteY4" fmla="*/ 714318 h 1220681"/>
                <a:gd name="connsiteX5" fmla="*/ 701749 w 701749"/>
                <a:gd name="connsiteY5" fmla="*/ 639890 h 1220681"/>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12837 h 1225526"/>
                <a:gd name="connsiteX1" fmla="*/ 233916 w 616688"/>
                <a:gd name="connsiteY1" fmla="*/ 506512 h 1225526"/>
                <a:gd name="connsiteX2" fmla="*/ 340242 w 616688"/>
                <a:gd name="connsiteY2" fmla="*/ 17414 h 1225526"/>
                <a:gd name="connsiteX3" fmla="*/ 393404 w 616688"/>
                <a:gd name="connsiteY3" fmla="*/ 1208261 h 1225526"/>
                <a:gd name="connsiteX4" fmla="*/ 489097 w 616688"/>
                <a:gd name="connsiteY4" fmla="*/ 719163 h 1225526"/>
                <a:gd name="connsiteX5" fmla="*/ 616688 w 616688"/>
                <a:gd name="connsiteY5" fmla="*/ 644735 h 1225526"/>
                <a:gd name="connsiteX0" fmla="*/ 0 w 616688"/>
                <a:gd name="connsiteY0" fmla="*/ 612837 h 1231437"/>
                <a:gd name="connsiteX1" fmla="*/ 233916 w 616688"/>
                <a:gd name="connsiteY1" fmla="*/ 506512 h 1231437"/>
                <a:gd name="connsiteX2" fmla="*/ 340242 w 616688"/>
                <a:gd name="connsiteY2" fmla="*/ 17414 h 1231437"/>
                <a:gd name="connsiteX3" fmla="*/ 393404 w 616688"/>
                <a:gd name="connsiteY3" fmla="*/ 1208261 h 1231437"/>
                <a:gd name="connsiteX4" fmla="*/ 457199 w 616688"/>
                <a:gd name="connsiteY4" fmla="*/ 793591 h 1231437"/>
                <a:gd name="connsiteX5" fmla="*/ 616688 w 616688"/>
                <a:gd name="connsiteY5" fmla="*/ 644735 h 1231437"/>
                <a:gd name="connsiteX0" fmla="*/ 0 w 637953"/>
                <a:gd name="connsiteY0" fmla="*/ 612837 h 1231295"/>
                <a:gd name="connsiteX1" fmla="*/ 233916 w 637953"/>
                <a:gd name="connsiteY1" fmla="*/ 506512 h 1231295"/>
                <a:gd name="connsiteX2" fmla="*/ 340242 w 637953"/>
                <a:gd name="connsiteY2" fmla="*/ 17414 h 1231295"/>
                <a:gd name="connsiteX3" fmla="*/ 393404 w 637953"/>
                <a:gd name="connsiteY3" fmla="*/ 1208261 h 1231295"/>
                <a:gd name="connsiteX4" fmla="*/ 457199 w 637953"/>
                <a:gd name="connsiteY4" fmla="*/ 793591 h 1231295"/>
                <a:gd name="connsiteX5" fmla="*/ 637953 w 637953"/>
                <a:gd name="connsiteY5" fmla="*/ 666000 h 1231295"/>
                <a:gd name="connsiteX0" fmla="*/ 0 w 542260"/>
                <a:gd name="connsiteY0" fmla="*/ 612837 h 1231084"/>
                <a:gd name="connsiteX1" fmla="*/ 233916 w 542260"/>
                <a:gd name="connsiteY1" fmla="*/ 506512 h 1231084"/>
                <a:gd name="connsiteX2" fmla="*/ 340242 w 542260"/>
                <a:gd name="connsiteY2" fmla="*/ 17414 h 1231084"/>
                <a:gd name="connsiteX3" fmla="*/ 393404 w 542260"/>
                <a:gd name="connsiteY3" fmla="*/ 1208261 h 1231084"/>
                <a:gd name="connsiteX4" fmla="*/ 457199 w 542260"/>
                <a:gd name="connsiteY4" fmla="*/ 793591 h 1231084"/>
                <a:gd name="connsiteX5" fmla="*/ 542260 w 542260"/>
                <a:gd name="connsiteY5" fmla="*/ 697897 h 1231084"/>
                <a:gd name="connsiteX0" fmla="*/ 0 w 635550"/>
                <a:gd name="connsiteY0" fmla="*/ 612837 h 1231170"/>
                <a:gd name="connsiteX1" fmla="*/ 233916 w 635550"/>
                <a:gd name="connsiteY1" fmla="*/ 506512 h 1231170"/>
                <a:gd name="connsiteX2" fmla="*/ 340242 w 635550"/>
                <a:gd name="connsiteY2" fmla="*/ 17414 h 1231170"/>
                <a:gd name="connsiteX3" fmla="*/ 393404 w 635550"/>
                <a:gd name="connsiteY3" fmla="*/ 1208261 h 1231170"/>
                <a:gd name="connsiteX4" fmla="*/ 457199 w 635550"/>
                <a:gd name="connsiteY4" fmla="*/ 793591 h 1231170"/>
                <a:gd name="connsiteX5" fmla="*/ 635550 w 635550"/>
                <a:gd name="connsiteY5" fmla="*/ 684907 h 1231170"/>
                <a:gd name="connsiteX0" fmla="*/ 0 w 635550"/>
                <a:gd name="connsiteY0" fmla="*/ 609095 h 1227428"/>
                <a:gd name="connsiteX1" fmla="*/ 233916 w 635550"/>
                <a:gd name="connsiteY1" fmla="*/ 561225 h 1227428"/>
                <a:gd name="connsiteX2" fmla="*/ 340242 w 635550"/>
                <a:gd name="connsiteY2" fmla="*/ 13672 h 1227428"/>
                <a:gd name="connsiteX3" fmla="*/ 393404 w 635550"/>
                <a:gd name="connsiteY3" fmla="*/ 1204519 h 1227428"/>
                <a:gd name="connsiteX4" fmla="*/ 457199 w 635550"/>
                <a:gd name="connsiteY4" fmla="*/ 789849 h 1227428"/>
                <a:gd name="connsiteX5" fmla="*/ 635550 w 635550"/>
                <a:gd name="connsiteY5" fmla="*/ 681165 h 1227428"/>
                <a:gd name="connsiteX0" fmla="*/ 0 w 560918"/>
                <a:gd name="connsiteY0" fmla="*/ 687309 h 1227703"/>
                <a:gd name="connsiteX1" fmla="*/ 159284 w 560918"/>
                <a:gd name="connsiteY1" fmla="*/ 561500 h 1227703"/>
                <a:gd name="connsiteX2" fmla="*/ 265610 w 560918"/>
                <a:gd name="connsiteY2" fmla="*/ 13947 h 1227703"/>
                <a:gd name="connsiteX3" fmla="*/ 318772 w 560918"/>
                <a:gd name="connsiteY3" fmla="*/ 1204794 h 1227703"/>
                <a:gd name="connsiteX4" fmla="*/ 382567 w 560918"/>
                <a:gd name="connsiteY4" fmla="*/ 790124 h 1227703"/>
                <a:gd name="connsiteX5" fmla="*/ 560918 w 560918"/>
                <a:gd name="connsiteY5" fmla="*/ 681440 h 12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18" h="1227703">
                  <a:moveTo>
                    <a:pt x="0" y="687309"/>
                  </a:moveTo>
                  <a:cubicBezTo>
                    <a:pt x="145311" y="683764"/>
                    <a:pt x="115016" y="673727"/>
                    <a:pt x="159284" y="561500"/>
                  </a:cubicBezTo>
                  <a:cubicBezTo>
                    <a:pt x="203552" y="449273"/>
                    <a:pt x="239029" y="-93269"/>
                    <a:pt x="265610" y="13947"/>
                  </a:cubicBezTo>
                  <a:cubicBezTo>
                    <a:pt x="292191" y="121163"/>
                    <a:pt x="299279" y="1075431"/>
                    <a:pt x="318772" y="1204794"/>
                  </a:cubicBezTo>
                  <a:cubicBezTo>
                    <a:pt x="338265" y="1334157"/>
                    <a:pt x="342209" y="877350"/>
                    <a:pt x="382567" y="790124"/>
                  </a:cubicBezTo>
                  <a:cubicBezTo>
                    <a:pt x="422925" y="702898"/>
                    <a:pt x="515729" y="671693"/>
                    <a:pt x="560918" y="681440"/>
                  </a:cubicBezTo>
                </a:path>
              </a:pathLst>
            </a:custGeom>
            <a:noFill/>
            <a:ln w="19050">
              <a:solidFill>
                <a:srgbClr val="17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p:cNvSpPr/>
            <p:nvPr/>
          </p:nvSpPr>
          <p:spPr>
            <a:xfrm>
              <a:off x="6612816" y="2703925"/>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p:cNvSpPr/>
            <p:nvPr/>
          </p:nvSpPr>
          <p:spPr>
            <a:xfrm>
              <a:off x="6612816" y="3547442"/>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4" name="図 3"/>
          <p:cNvPicPr>
            <a:picLocks noChangeAspect="1"/>
          </p:cNvPicPr>
          <p:nvPr/>
        </p:nvPicPr>
        <p:blipFill>
          <a:blip r:embed="rId5"/>
          <a:stretch>
            <a:fillRect/>
          </a:stretch>
        </p:blipFill>
        <p:spPr>
          <a:xfrm>
            <a:off x="1886445" y="1923655"/>
            <a:ext cx="3248025" cy="3476625"/>
          </a:xfrm>
          <a:prstGeom prst="rect">
            <a:avLst/>
          </a:prstGeom>
        </p:spPr>
      </p:pic>
    </p:spTree>
    <p:extLst>
      <p:ext uri="{BB962C8B-B14F-4D97-AF65-F5344CB8AC3E}">
        <p14:creationId xmlns:p14="http://schemas.microsoft.com/office/powerpoint/2010/main" val="220893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mc:AlternateContent xmlns:mc="http://schemas.openxmlformats.org/markup-compatibility/2006">
        <mc:Choice xmlns:a14="http://schemas.microsoft.com/office/drawing/2010/main" Requires="a14">
          <p:sp>
            <p:nvSpPr>
              <p:cNvPr id="5" name="正方形/長方形 4"/>
              <p:cNvSpPr/>
              <p:nvPr/>
            </p:nvSpPr>
            <p:spPr>
              <a:xfrm>
                <a:off x="1697172" y="1851227"/>
                <a:ext cx="8843376" cy="4524315"/>
              </a:xfrm>
              <a:prstGeom prst="rect">
                <a:avLst/>
              </a:prstGeom>
            </p:spPr>
            <p:txBody>
              <a:bodyPr wrap="square">
                <a:spAutoFit/>
              </a:bodyPr>
              <a:lstStyle/>
              <a:p>
                <a:r>
                  <a:rPr lang="en-US" altLang="ja-JP" sz="2400" dirty="0"/>
                  <a:t>The material properties can be controlled by intense external electric field </a:t>
                </a:r>
                <a:r>
                  <a:rPr lang="en-US" altLang="ja-JP" sz="2400" dirty="0">
                    <a:solidFill>
                      <a:srgbClr val="FF0000"/>
                    </a:solidFill>
                  </a:rPr>
                  <a:t>above MV/cm</a:t>
                </a:r>
                <a:r>
                  <a:rPr lang="en-US" altLang="ja-JP" sz="2400" dirty="0"/>
                  <a:t>, which is comparable to the </a:t>
                </a:r>
                <a:r>
                  <a:rPr lang="en-US" altLang="ja-JP" sz="2400" dirty="0"/>
                  <a:t>internal </a:t>
                </a:r>
                <a:r>
                  <a:rPr lang="en-US" altLang="ja-JP" sz="2400" dirty="0"/>
                  <a:t>field in the materials. </a:t>
                </a:r>
                <a:endParaRPr lang="en-US" altLang="ja-JP" sz="2400" dirty="0"/>
              </a:p>
              <a:p>
                <a:endParaRPr lang="en-US" altLang="ja-JP" sz="2400" dirty="0"/>
              </a:p>
              <a:p>
                <a:r>
                  <a:rPr lang="en-US" altLang="ja-JP" sz="2400" dirty="0"/>
                  <a:t>The </a:t>
                </a:r>
                <a:r>
                  <a:rPr lang="en-US" altLang="ja-JP" sz="2400" dirty="0">
                    <a:solidFill>
                      <a:srgbClr val="FF0000"/>
                    </a:solidFill>
                  </a:rPr>
                  <a:t>Vanadium dioxide (</a:t>
                </a:r>
                <a14:m>
                  <m:oMath xmlns:m="http://schemas.openxmlformats.org/officeDocument/2006/math">
                    <m:r>
                      <a:rPr lang="en-US" altLang="ja-JP" sz="2400" i="1">
                        <a:solidFill>
                          <a:srgbClr val="FF0000"/>
                        </a:solidFill>
                        <a:latin typeface="Cambria Math" panose="02040503050406030204" pitchFamily="18" charset="0"/>
                      </a:rPr>
                      <m:t>𝑉</m:t>
                    </m:r>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𝑂</m:t>
                        </m:r>
                      </m:e>
                      <m:sub>
                        <m:r>
                          <a:rPr lang="en-US" altLang="ja-JP" sz="2400" i="1">
                            <a:solidFill>
                              <a:srgbClr val="FF0000"/>
                            </a:solidFill>
                            <a:latin typeface="Cambria Math" panose="02040503050406030204" pitchFamily="18" charset="0"/>
                          </a:rPr>
                          <m:t>2</m:t>
                        </m:r>
                      </m:sub>
                    </m:sSub>
                  </m:oMath>
                </a14:m>
                <a:r>
                  <a:rPr lang="en-US" altLang="ja-JP" sz="2400" dirty="0"/>
                  <a:t>) is good target material, because it </a:t>
                </a:r>
                <a:r>
                  <a:rPr lang="en-US" altLang="ja-JP" sz="2400" dirty="0"/>
                  <a:t>shows the insulator-to-metal transition (IMT) around room temperature, and the expected timescale of IMT is very fast (~hundreds </a:t>
                </a:r>
                <a:r>
                  <a:rPr lang="en-US" altLang="ja-JP" sz="2400" dirty="0" err="1"/>
                  <a:t>ps</a:t>
                </a:r>
                <a:r>
                  <a:rPr lang="en-US" altLang="ja-JP" sz="2400" dirty="0"/>
                  <a:t>). </a:t>
                </a:r>
              </a:p>
              <a:p>
                <a:endParaRPr lang="en-US" altLang="ja-JP" sz="2400" dirty="0"/>
              </a:p>
              <a:p>
                <a:r>
                  <a:rPr lang="en-US" altLang="ja-JP" sz="2400" dirty="0"/>
                  <a:t>Here </a:t>
                </a:r>
                <a:r>
                  <a:rPr lang="en-US" altLang="ja-JP" sz="2400" dirty="0"/>
                  <a:t>I introduce field-induced IMT in </a:t>
                </a:r>
                <a14:m>
                  <m:oMath xmlns:m="http://schemas.openxmlformats.org/officeDocument/2006/math">
                    <m:r>
                      <a:rPr lang="en-US" altLang="ja-JP" sz="2400" i="1">
                        <a:latin typeface="Cambria Math" panose="02040503050406030204" pitchFamily="18" charset="0"/>
                      </a:rPr>
                      <m:t>𝑉</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𝑂</m:t>
                        </m:r>
                      </m:e>
                      <m:sub>
                        <m:r>
                          <a:rPr lang="en-US" altLang="ja-JP" sz="2400" i="1">
                            <a:latin typeface="Cambria Math" panose="02040503050406030204" pitchFamily="18" charset="0"/>
                          </a:rPr>
                          <m:t>2</m:t>
                        </m:r>
                      </m:sub>
                    </m:sSub>
                  </m:oMath>
                </a14:m>
                <a:r>
                  <a:rPr lang="en-US" altLang="ja-JP" sz="2400" dirty="0"/>
                  <a:t> with </a:t>
                </a:r>
                <a:r>
                  <a:rPr lang="en-US" altLang="ja-JP" sz="2400" dirty="0">
                    <a:solidFill>
                      <a:srgbClr val="FF0000"/>
                    </a:solidFill>
                  </a:rPr>
                  <a:t>the periodically structured metals </a:t>
                </a:r>
                <a:r>
                  <a:rPr lang="en-US" altLang="ja-JP" sz="2400" dirty="0">
                    <a:solidFill>
                      <a:srgbClr val="FF0000"/>
                    </a:solidFill>
                  </a:rPr>
                  <a:t>(</a:t>
                </a:r>
                <a:r>
                  <a:rPr lang="en-US" altLang="ja-JP" sz="2400" dirty="0" err="1">
                    <a:solidFill>
                      <a:srgbClr val="FF0000"/>
                    </a:solidFill>
                  </a:rPr>
                  <a:t>metamaterial</a:t>
                </a:r>
                <a:r>
                  <a:rPr lang="en-US" altLang="ja-JP" sz="2400" dirty="0">
                    <a:solidFill>
                      <a:srgbClr val="FF0000"/>
                    </a:solidFill>
                  </a:rPr>
                  <a:t>)</a:t>
                </a:r>
                <a:r>
                  <a:rPr lang="en-US" altLang="ja-JP" sz="2400" dirty="0"/>
                  <a:t> </a:t>
                </a:r>
                <a:r>
                  <a:rPr lang="en-US" altLang="ja-JP" sz="2400" dirty="0"/>
                  <a:t>using intense </a:t>
                </a:r>
                <a:r>
                  <a:rPr lang="en-US" altLang="ja-JP" sz="2400" dirty="0">
                    <a:solidFill>
                      <a:srgbClr val="FF0000"/>
                    </a:solidFill>
                  </a:rPr>
                  <a:t>few-cycle THz pulses</a:t>
                </a:r>
                <a:r>
                  <a:rPr lang="en-US" altLang="ja-JP" sz="2400" dirty="0"/>
                  <a:t>. </a:t>
                </a:r>
                <a:endParaRPr lang="en-US" altLang="ja-JP" sz="2400" dirty="0"/>
              </a:p>
              <a:p>
                <a:endParaRPr lang="en-US" altLang="ja-JP" sz="2400" dirty="0"/>
              </a:p>
              <a:p>
                <a:r>
                  <a:rPr lang="en-US" altLang="ja-JP" sz="2400" dirty="0"/>
                  <a:t>This </a:t>
                </a:r>
                <a:r>
                  <a:rPr lang="en-US" altLang="ja-JP" sz="2400" dirty="0"/>
                  <a:t>technique is powerful to reveal the hidden material properties. </a:t>
                </a:r>
                <a:endParaRPr lang="ja-JP" altLang="en-US" sz="2400" dirty="0"/>
              </a:p>
            </p:txBody>
          </p:sp>
        </mc:Choice>
        <mc:Fallback>
          <p:sp>
            <p:nvSpPr>
              <p:cNvPr id="5" name="正方形/長方形 4"/>
              <p:cNvSpPr>
                <a:spLocks noRot="1" noChangeAspect="1" noMove="1" noResize="1" noEditPoints="1" noAdjustHandles="1" noChangeArrowheads="1" noChangeShapeType="1" noTextEdit="1"/>
              </p:cNvSpPr>
              <p:nvPr/>
            </p:nvSpPr>
            <p:spPr>
              <a:xfrm>
                <a:off x="1697172" y="1851227"/>
                <a:ext cx="8843376" cy="4524315"/>
              </a:xfrm>
              <a:prstGeom prst="rect">
                <a:avLst/>
              </a:prstGeom>
              <a:blipFill rotWithShape="0">
                <a:blip r:embed="rId3"/>
                <a:stretch>
                  <a:fillRect l="-1034" t="-1078" r="-1792" b="-21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62157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12461" y="411034"/>
            <a:ext cx="6291767" cy="99417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t>Future’s </a:t>
            </a:r>
            <a:r>
              <a:rPr lang="en-US" altLang="ja-JP" sz="4000" dirty="0"/>
              <a:t>Plan</a:t>
            </a:r>
            <a:endParaRPr lang="ja-JP" altLang="en-US" sz="4000" dirty="0"/>
          </a:p>
        </p:txBody>
      </p:sp>
      <p:sp>
        <p:nvSpPr>
          <p:cNvPr id="3" name="正方形/長方形 2"/>
          <p:cNvSpPr/>
          <p:nvPr/>
        </p:nvSpPr>
        <p:spPr>
          <a:xfrm>
            <a:off x="1659875" y="1461029"/>
            <a:ext cx="9132565" cy="738664"/>
          </a:xfrm>
          <a:prstGeom prst="rect">
            <a:avLst/>
          </a:prstGeom>
        </p:spPr>
        <p:txBody>
          <a:bodyPr wrap="none">
            <a:spAutoFit/>
          </a:bodyPr>
          <a:lstStyle/>
          <a:p>
            <a:r>
              <a:rPr lang="en-US" altLang="ja-JP" sz="2100" dirty="0"/>
              <a:t>If doped Semiconductor with periodic structure changed from insulator to metal,  </a:t>
            </a:r>
          </a:p>
          <a:p>
            <a:r>
              <a:rPr lang="en-US" altLang="ja-JP" sz="2100" dirty="0"/>
              <a:t>Its response is changed more drastically than the previous work</a:t>
            </a:r>
            <a:endParaRPr lang="en-US" altLang="ja-JP" sz="2100" dirty="0"/>
          </a:p>
        </p:txBody>
      </p:sp>
      <p:sp>
        <p:nvSpPr>
          <p:cNvPr id="16" name="正方形/長方形 15"/>
          <p:cNvSpPr/>
          <p:nvPr/>
        </p:nvSpPr>
        <p:spPr>
          <a:xfrm>
            <a:off x="4200270" y="4451975"/>
            <a:ext cx="7699754" cy="830997"/>
          </a:xfrm>
          <a:prstGeom prst="rect">
            <a:avLst/>
          </a:prstGeom>
        </p:spPr>
        <p:txBody>
          <a:bodyPr wrap="square">
            <a:spAutoFit/>
          </a:bodyPr>
          <a:lstStyle/>
          <a:p>
            <a:r>
              <a:rPr lang="en-US" altLang="ja-JP" sz="2400" dirty="0" err="1">
                <a:solidFill>
                  <a:srgbClr val="0070C0"/>
                </a:solidFill>
              </a:rPr>
              <a:t>Metamaterial</a:t>
            </a:r>
            <a:r>
              <a:rPr lang="en-US" altLang="ja-JP" sz="2400" dirty="0">
                <a:solidFill>
                  <a:srgbClr val="0070C0"/>
                </a:solidFill>
              </a:rPr>
              <a:t> </a:t>
            </a:r>
            <a:r>
              <a:rPr lang="en-US" altLang="ja-JP" sz="2400" dirty="0"/>
              <a:t>: </a:t>
            </a:r>
            <a:r>
              <a:rPr lang="en-US" altLang="ja-JP" sz="2400" dirty="0"/>
              <a:t>Metallic </a:t>
            </a:r>
            <a:r>
              <a:rPr lang="en-US" altLang="ja-JP" sz="2400" dirty="0"/>
              <a:t>filter </a:t>
            </a:r>
          </a:p>
          <a:p>
            <a:r>
              <a:rPr lang="en-US" altLang="ja-JP" sz="2400" dirty="0"/>
              <a:t>having </a:t>
            </a:r>
            <a:r>
              <a:rPr lang="en-US" altLang="ja-JP" sz="2400" dirty="0"/>
              <a:t>apertures structure periodically</a:t>
            </a:r>
            <a:endParaRPr lang="ja-JP" altLang="en-US" sz="2400" dirty="0"/>
          </a:p>
        </p:txBody>
      </p:sp>
      <p:sp>
        <p:nvSpPr>
          <p:cNvPr id="19" name="正方形/長方形 18"/>
          <p:cNvSpPr/>
          <p:nvPr/>
        </p:nvSpPr>
        <p:spPr>
          <a:xfrm>
            <a:off x="4210836" y="2738734"/>
            <a:ext cx="8719206" cy="830997"/>
          </a:xfrm>
          <a:prstGeom prst="rect">
            <a:avLst/>
          </a:prstGeom>
        </p:spPr>
        <p:txBody>
          <a:bodyPr wrap="square">
            <a:spAutoFit/>
          </a:bodyPr>
          <a:lstStyle/>
          <a:p>
            <a:r>
              <a:rPr lang="en-US" altLang="ja-JP" sz="2400" dirty="0">
                <a:solidFill>
                  <a:srgbClr val="FF0000"/>
                </a:solidFill>
              </a:rPr>
              <a:t>Photonic crystal </a:t>
            </a:r>
            <a:r>
              <a:rPr lang="en-US" altLang="ja-JP" sz="2400" dirty="0"/>
              <a:t>: Crystals structures </a:t>
            </a:r>
            <a:r>
              <a:rPr lang="en-US" altLang="ja-JP" sz="2400" dirty="0"/>
              <a:t/>
            </a:r>
            <a:br>
              <a:rPr lang="en-US" altLang="ja-JP" sz="2400" dirty="0"/>
            </a:br>
            <a:r>
              <a:rPr lang="en-US" altLang="ja-JP" sz="2400" dirty="0"/>
              <a:t>having </a:t>
            </a:r>
            <a:r>
              <a:rPr lang="en-US" altLang="ja-JP" sz="2400" dirty="0"/>
              <a:t>different refractive index periodically</a:t>
            </a:r>
            <a:endParaRPr lang="ja-JP" altLang="en-US" sz="2400" dirty="0"/>
          </a:p>
        </p:txBody>
      </p:sp>
      <p:grpSp>
        <p:nvGrpSpPr>
          <p:cNvPr id="35" name="グループ化 34"/>
          <p:cNvGrpSpPr/>
          <p:nvPr/>
        </p:nvGrpSpPr>
        <p:grpSpPr>
          <a:xfrm>
            <a:off x="2223248" y="4220138"/>
            <a:ext cx="1476058" cy="1369466"/>
            <a:chOff x="628650" y="4341519"/>
            <a:chExt cx="2208776" cy="1958150"/>
          </a:xfrm>
        </p:grpSpPr>
        <p:sp>
          <p:nvSpPr>
            <p:cNvPr id="23" name="正方形/長方形 22"/>
            <p:cNvSpPr/>
            <p:nvPr/>
          </p:nvSpPr>
          <p:spPr>
            <a:xfrm>
              <a:off x="628650" y="4513029"/>
              <a:ext cx="2058665" cy="1786640"/>
            </a:xfrm>
            <a:prstGeom prst="rect">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平行四辺形 23"/>
            <p:cNvSpPr/>
            <p:nvPr/>
          </p:nvSpPr>
          <p:spPr>
            <a:xfrm>
              <a:off x="628650" y="4346430"/>
              <a:ext cx="2208776" cy="166600"/>
            </a:xfrm>
            <a:prstGeom prst="parallelogram">
              <a:avLst>
                <a:gd name="adj" fmla="val 83583"/>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5" name="平行四辺形 24"/>
            <p:cNvSpPr/>
            <p:nvPr/>
          </p:nvSpPr>
          <p:spPr>
            <a:xfrm rot="5400000" flipH="1">
              <a:off x="1784649" y="5244184"/>
              <a:ext cx="1955442" cy="150111"/>
            </a:xfrm>
            <a:prstGeom prst="parallelogram">
              <a:avLst>
                <a:gd name="adj" fmla="val 120062"/>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6" name="円/楕円 25"/>
            <p:cNvSpPr/>
            <p:nvPr/>
          </p:nvSpPr>
          <p:spPr>
            <a:xfrm>
              <a:off x="851324"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7" name="円/楕円 26"/>
            <p:cNvSpPr/>
            <p:nvPr/>
          </p:nvSpPr>
          <p:spPr>
            <a:xfrm>
              <a:off x="2078833"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8" name="円/楕円 27"/>
            <p:cNvSpPr/>
            <p:nvPr/>
          </p:nvSpPr>
          <p:spPr>
            <a:xfrm>
              <a:off x="1471285" y="5705185"/>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9" name="円/楕円 28"/>
            <p:cNvSpPr/>
            <p:nvPr/>
          </p:nvSpPr>
          <p:spPr>
            <a:xfrm>
              <a:off x="1169029" y="5176153"/>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0" name="円/楕円 29"/>
            <p:cNvSpPr/>
            <p:nvPr/>
          </p:nvSpPr>
          <p:spPr>
            <a:xfrm>
              <a:off x="1772669" y="5176153"/>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1" name="円/楕円 30"/>
            <p:cNvSpPr/>
            <p:nvPr/>
          </p:nvSpPr>
          <p:spPr>
            <a:xfrm>
              <a:off x="871129" y="5691071"/>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2" name="円/楕円 31"/>
            <p:cNvSpPr/>
            <p:nvPr/>
          </p:nvSpPr>
          <p:spPr>
            <a:xfrm>
              <a:off x="2078833" y="5705185"/>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 name="円/楕円 32"/>
            <p:cNvSpPr/>
            <p:nvPr/>
          </p:nvSpPr>
          <p:spPr>
            <a:xfrm>
              <a:off x="1459266"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22" name="グループ化 21"/>
          <p:cNvGrpSpPr/>
          <p:nvPr/>
        </p:nvGrpSpPr>
        <p:grpSpPr>
          <a:xfrm>
            <a:off x="2223248" y="2572323"/>
            <a:ext cx="1497531" cy="1365228"/>
            <a:chOff x="628650" y="4341519"/>
            <a:chExt cx="2208776" cy="1958150"/>
          </a:xfrm>
        </p:grpSpPr>
        <p:sp>
          <p:nvSpPr>
            <p:cNvPr id="36" name="正方形/長方形 35"/>
            <p:cNvSpPr/>
            <p:nvPr/>
          </p:nvSpPr>
          <p:spPr>
            <a:xfrm>
              <a:off x="628650" y="4513029"/>
              <a:ext cx="2058665" cy="1786640"/>
            </a:xfrm>
            <a:prstGeom prst="rect">
              <a:avLst/>
            </a:prstGeom>
            <a:solidFill>
              <a:srgbClr val="CC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7" name="平行四辺形 36"/>
            <p:cNvSpPr/>
            <p:nvPr/>
          </p:nvSpPr>
          <p:spPr>
            <a:xfrm>
              <a:off x="628650" y="4346430"/>
              <a:ext cx="2208776" cy="166600"/>
            </a:xfrm>
            <a:prstGeom prst="parallelogram">
              <a:avLst>
                <a:gd name="adj" fmla="val 83583"/>
              </a:avLst>
            </a:prstGeom>
            <a:solidFill>
              <a:srgbClr val="CC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8" name="平行四辺形 37"/>
            <p:cNvSpPr/>
            <p:nvPr/>
          </p:nvSpPr>
          <p:spPr>
            <a:xfrm rot="5400000" flipH="1">
              <a:off x="1784649" y="5244184"/>
              <a:ext cx="1955442" cy="150111"/>
            </a:xfrm>
            <a:prstGeom prst="parallelogram">
              <a:avLst>
                <a:gd name="adj" fmla="val 120062"/>
              </a:avLst>
            </a:prstGeom>
            <a:solidFill>
              <a:srgbClr val="CC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9" name="円/楕円 38"/>
            <p:cNvSpPr/>
            <p:nvPr/>
          </p:nvSpPr>
          <p:spPr>
            <a:xfrm>
              <a:off x="851324"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0" name="円/楕円 39"/>
            <p:cNvSpPr/>
            <p:nvPr/>
          </p:nvSpPr>
          <p:spPr>
            <a:xfrm>
              <a:off x="2078833"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 name="円/楕円 40"/>
            <p:cNvSpPr/>
            <p:nvPr/>
          </p:nvSpPr>
          <p:spPr>
            <a:xfrm>
              <a:off x="1471285" y="5705185"/>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2" name="円/楕円 41"/>
            <p:cNvSpPr/>
            <p:nvPr/>
          </p:nvSpPr>
          <p:spPr>
            <a:xfrm>
              <a:off x="1169029" y="5176153"/>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3" name="円/楕円 42"/>
            <p:cNvSpPr/>
            <p:nvPr/>
          </p:nvSpPr>
          <p:spPr>
            <a:xfrm>
              <a:off x="1772669" y="5176153"/>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4" name="円/楕円 43"/>
            <p:cNvSpPr/>
            <p:nvPr/>
          </p:nvSpPr>
          <p:spPr>
            <a:xfrm>
              <a:off x="871129" y="5691071"/>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5" name="円/楕円 44"/>
            <p:cNvSpPr/>
            <p:nvPr/>
          </p:nvSpPr>
          <p:spPr>
            <a:xfrm>
              <a:off x="2078833" y="5705185"/>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6" name="円/楕円 45"/>
            <p:cNvSpPr/>
            <p:nvPr/>
          </p:nvSpPr>
          <p:spPr>
            <a:xfrm>
              <a:off x="1459266" y="4677159"/>
              <a:ext cx="343111" cy="3403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Tree>
    <p:extLst>
      <p:ext uri="{BB962C8B-B14F-4D97-AF65-F5344CB8AC3E}">
        <p14:creationId xmlns:p14="http://schemas.microsoft.com/office/powerpoint/2010/main" val="1808220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708077" y="867967"/>
            <a:ext cx="4535267" cy="2185048"/>
            <a:chOff x="4160832" y="2540266"/>
            <a:chExt cx="4535267" cy="2185048"/>
          </a:xfrm>
        </p:grpSpPr>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789" y="2540266"/>
              <a:ext cx="2731310" cy="2185048"/>
            </a:xfrm>
            <a:prstGeom prst="rect">
              <a:avLst/>
            </a:prstGeom>
          </p:spPr>
        </p:pic>
        <p:sp>
          <p:nvSpPr>
            <p:cNvPr id="15" name="テキスト ボックス 5"/>
            <p:cNvSpPr txBox="1"/>
            <p:nvPr/>
          </p:nvSpPr>
          <p:spPr>
            <a:xfrm>
              <a:off x="4160832" y="3109570"/>
              <a:ext cx="1908720" cy="52322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400" dirty="0"/>
                <a:t>試料</a:t>
              </a:r>
              <a:r>
                <a:rPr lang="ja-JP" altLang="en-US" sz="1400" dirty="0"/>
                <a:t>提供　信州大学　</a:t>
              </a:r>
              <a:endParaRPr lang="en-US" altLang="ja-JP" sz="1400" dirty="0"/>
            </a:p>
            <a:p>
              <a:r>
                <a:rPr lang="ja-JP" altLang="en-US" sz="1400" dirty="0"/>
                <a:t>宮丸文</a:t>
              </a:r>
              <a:r>
                <a:rPr lang="ja-JP" altLang="en-US" sz="1400" dirty="0"/>
                <a:t>章</a:t>
              </a:r>
              <a:r>
                <a:rPr lang="ja-JP" altLang="en-US" sz="1400" dirty="0"/>
                <a:t>准教授</a:t>
              </a:r>
              <a:endParaRPr lang="ja-JP" altLang="en-US" sz="1400" dirty="0"/>
            </a:p>
          </p:txBody>
        </p:sp>
      </p:grpSp>
      <p:sp>
        <p:nvSpPr>
          <p:cNvPr id="16" name="タイトル 1"/>
          <p:cNvSpPr txBox="1">
            <a:spLocks/>
          </p:cNvSpPr>
          <p:nvPr/>
        </p:nvSpPr>
        <p:spPr>
          <a:xfrm>
            <a:off x="2132097" y="777652"/>
            <a:ext cx="3345574" cy="67545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Future’s </a:t>
            </a:r>
            <a:r>
              <a:rPr lang="en-US" altLang="ja-JP" dirty="0"/>
              <a:t>Plan</a:t>
            </a:r>
            <a:endParaRPr lang="ja-JP" altLang="en-US" dirty="0"/>
          </a:p>
        </p:txBody>
      </p:sp>
      <p:sp>
        <p:nvSpPr>
          <p:cNvPr id="3" name="正方形/長方形 2"/>
          <p:cNvSpPr/>
          <p:nvPr/>
        </p:nvSpPr>
        <p:spPr>
          <a:xfrm>
            <a:off x="3291510" y="2137421"/>
            <a:ext cx="3518912" cy="369332"/>
          </a:xfrm>
          <a:prstGeom prst="rect">
            <a:avLst/>
          </a:prstGeom>
        </p:spPr>
        <p:txBody>
          <a:bodyPr wrap="none">
            <a:spAutoFit/>
          </a:bodyPr>
          <a:lstStyle/>
          <a:p>
            <a:r>
              <a:rPr lang="en-US" altLang="ja-JP" dirty="0">
                <a:solidFill>
                  <a:srgbClr val="000000"/>
                </a:solidFill>
                <a:latin typeface="Arial" panose="020B0604020202020204" pitchFamily="34" charset="0"/>
              </a:rPr>
              <a:t>Calculated result of transmission</a:t>
            </a:r>
          </a:p>
        </p:txBody>
      </p:sp>
      <p:pic>
        <p:nvPicPr>
          <p:cNvPr id="12" name="図 11"/>
          <p:cNvPicPr>
            <a:picLocks noChangeAspect="1"/>
          </p:cNvPicPr>
          <p:nvPr/>
        </p:nvPicPr>
        <p:blipFill>
          <a:blip r:embed="rId4"/>
          <a:stretch>
            <a:fillRect/>
          </a:stretch>
        </p:blipFill>
        <p:spPr>
          <a:xfrm>
            <a:off x="1561512" y="2529796"/>
            <a:ext cx="8293129" cy="3683225"/>
          </a:xfrm>
          <a:prstGeom prst="rect">
            <a:avLst/>
          </a:prstGeom>
        </p:spPr>
      </p:pic>
    </p:spTree>
    <p:extLst>
      <p:ext uri="{BB962C8B-B14F-4D97-AF65-F5344CB8AC3E}">
        <p14:creationId xmlns:p14="http://schemas.microsoft.com/office/powerpoint/2010/main" val="296244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mc:AlternateContent xmlns:mc="http://schemas.openxmlformats.org/markup-compatibility/2006">
        <mc:Choice xmlns:a14="http://schemas.microsoft.com/office/drawing/2010/main" Requires="a14">
          <p:sp>
            <p:nvSpPr>
              <p:cNvPr id="3" name="テキスト ボックス 2"/>
              <p:cNvSpPr txBox="1"/>
              <p:nvPr/>
            </p:nvSpPr>
            <p:spPr>
              <a:xfrm>
                <a:off x="2683806" y="1928573"/>
                <a:ext cx="6338092" cy="3970318"/>
              </a:xfrm>
              <a:prstGeom prst="rect">
                <a:avLst/>
              </a:prstGeom>
              <a:noFill/>
            </p:spPr>
            <p:txBody>
              <a:bodyPr wrap="square" rtlCol="0">
                <a:spAutoFit/>
              </a:bodyPr>
              <a:lstStyle/>
              <a:p>
                <a:pPr marL="342900" indent="-342900">
                  <a:buFont typeface="+mj-lt"/>
                  <a:buAutoNum type="arabicPeriod"/>
                </a:pPr>
                <a:r>
                  <a:rPr lang="en-US" altLang="ja-JP" sz="2800" dirty="0"/>
                  <a:t>Control material by intense electric field</a:t>
                </a:r>
              </a:p>
              <a:p>
                <a:pPr marL="342900" indent="-342900">
                  <a:buFont typeface="+mj-lt"/>
                  <a:buAutoNum type="arabicPeriod"/>
                </a:pPr>
                <a:r>
                  <a:rPr lang="en-US" altLang="ja-JP" sz="2800" dirty="0"/>
                  <a:t>Insulator-to-metal transition </a:t>
                </a:r>
                <a:r>
                  <a:rPr lang="en-US" altLang="ja-JP" sz="2800" dirty="0"/>
                  <a:t>in </a:t>
                </a:r>
                <a14:m>
                  <m:oMath xmlns:m="http://schemas.openxmlformats.org/officeDocument/2006/math">
                    <m:r>
                      <a:rPr lang="en-US" altLang="ja-JP" sz="2800" i="1">
                        <a:latin typeface="Cambria Math" panose="02040503050406030204" pitchFamily="18" charset="0"/>
                      </a:rPr>
                      <m:t>𝑉</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𝑂</m:t>
                        </m:r>
                      </m:e>
                      <m:sub>
                        <m:r>
                          <a:rPr lang="en-US" altLang="ja-JP" sz="2800" i="1">
                            <a:latin typeface="Cambria Math" panose="02040503050406030204" pitchFamily="18" charset="0"/>
                          </a:rPr>
                          <m:t>2</m:t>
                        </m:r>
                      </m:sub>
                    </m:sSub>
                  </m:oMath>
                </a14:m>
                <a:endParaRPr lang="en-US" altLang="ja-JP" sz="2800" dirty="0"/>
              </a:p>
              <a:p>
                <a:pPr marL="342900" indent="-342900">
                  <a:buFont typeface="+mj-lt"/>
                  <a:buAutoNum type="arabicPeriod"/>
                </a:pPr>
                <a:r>
                  <a:rPr lang="en-US" altLang="ja-JP" sz="2800" dirty="0"/>
                  <a:t>Field induced Insulator-to-Metal transition</a:t>
                </a:r>
              </a:p>
              <a:p>
                <a:pPr marL="504000" indent="-342900">
                  <a:buFont typeface="+mj-ea"/>
                  <a:buAutoNum type="circleNumDbPlain"/>
                </a:pPr>
                <a:r>
                  <a:rPr lang="en-US" altLang="ja-JP" sz="2800" dirty="0"/>
                  <a:t>THz pulse</a:t>
                </a:r>
                <a:endParaRPr lang="en-US" altLang="ja-JP" sz="2800" dirty="0"/>
              </a:p>
              <a:p>
                <a:pPr marL="504000" indent="-342900">
                  <a:buFont typeface="+mj-ea"/>
                  <a:buAutoNum type="circleNumDbPlain"/>
                </a:pPr>
                <a:r>
                  <a:rPr lang="en-US" altLang="ja-JP" sz="2800" dirty="0" err="1"/>
                  <a:t>Metamaterial</a:t>
                </a:r>
                <a:endParaRPr lang="en-US" altLang="ja-JP" sz="2800" dirty="0"/>
              </a:p>
              <a:p>
                <a:pPr marL="342900" indent="-342900">
                  <a:buFont typeface="+mj-lt"/>
                  <a:buAutoNum type="arabicPeriod" startAt="4"/>
                </a:pPr>
                <a:r>
                  <a:rPr lang="en-US" altLang="ja-JP" sz="2800" dirty="0"/>
                  <a:t>Experimental result</a:t>
                </a:r>
                <a:endParaRPr lang="en-US" altLang="ja-JP" sz="2800" dirty="0"/>
              </a:p>
              <a:p>
                <a:pPr marL="342900" indent="-342900">
                  <a:buFont typeface="+mj-lt"/>
                  <a:buAutoNum type="arabicPeriod" startAt="4"/>
                </a:pPr>
                <a:r>
                  <a:rPr lang="en-US" altLang="ja-JP" sz="2800" dirty="0"/>
                  <a:t>Summary</a:t>
                </a:r>
              </a:p>
              <a:p>
                <a:pPr marL="342900" indent="-342900">
                  <a:buFont typeface="+mj-lt"/>
                  <a:buAutoNum type="arabicPeriod" startAt="4"/>
                </a:pPr>
                <a:r>
                  <a:rPr lang="en-US" altLang="ja-JP" sz="2800" dirty="0"/>
                  <a:t>Future Plan</a:t>
                </a:r>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2683806" y="1928573"/>
                <a:ext cx="6338092" cy="3970318"/>
              </a:xfrm>
              <a:prstGeom prst="rect">
                <a:avLst/>
              </a:prstGeom>
              <a:blipFill rotWithShape="0">
                <a:blip r:embed="rId3"/>
                <a:stretch>
                  <a:fillRect l="-2019" t="-1534" r="-1154" b="-35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9922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6960" y="303281"/>
            <a:ext cx="7543800" cy="1450757"/>
          </a:xfrm>
        </p:spPr>
        <p:txBody>
          <a:bodyPr/>
          <a:lstStyle/>
          <a:p>
            <a:r>
              <a:rPr lang="en-US" altLang="ja-JP" dirty="0" smtClean="0"/>
              <a:t>Abstract</a:t>
            </a:r>
            <a:endParaRPr kumimoji="1" lang="ja-JP" altLang="en-US" dirty="0"/>
          </a:p>
        </p:txBody>
      </p:sp>
      <mc:AlternateContent xmlns:mc="http://schemas.openxmlformats.org/markup-compatibility/2006">
        <mc:Choice xmlns:a14="http://schemas.microsoft.com/office/drawing/2010/main" Requires="a14">
          <p:sp>
            <p:nvSpPr>
              <p:cNvPr id="3" name="正方形/長方形 2"/>
              <p:cNvSpPr/>
              <p:nvPr/>
            </p:nvSpPr>
            <p:spPr>
              <a:xfrm>
                <a:off x="2164081" y="1814725"/>
                <a:ext cx="8121535" cy="4524315"/>
              </a:xfrm>
              <a:prstGeom prst="rect">
                <a:avLst/>
              </a:prstGeom>
            </p:spPr>
            <p:txBody>
              <a:bodyPr wrap="square">
                <a:spAutoFit/>
              </a:bodyPr>
              <a:lstStyle/>
              <a:p>
                <a:r>
                  <a:rPr lang="en-US" altLang="ja-JP" sz="2400" dirty="0"/>
                  <a:t>The material properties can be controlled by intense external electric field </a:t>
                </a:r>
                <a:r>
                  <a:rPr lang="en-US" altLang="ja-JP" sz="2400" b="1" dirty="0">
                    <a:solidFill>
                      <a:srgbClr val="FF0000"/>
                    </a:solidFill>
                  </a:rPr>
                  <a:t>above MV/cm</a:t>
                </a:r>
                <a:r>
                  <a:rPr lang="en-US" altLang="ja-JP" sz="2400" dirty="0"/>
                  <a:t>, which is comparable to the intrinsic internal field in the materials. As the target material for its demonstration, I focus on the </a:t>
                </a:r>
                <a:r>
                  <a:rPr lang="en-US" altLang="ja-JP" sz="2400" b="1" dirty="0">
                    <a:solidFill>
                      <a:srgbClr val="FF0000"/>
                    </a:solidFill>
                  </a:rPr>
                  <a:t>Vanadium dioxide (</a:t>
                </a:r>
                <a14:m>
                  <m:oMath xmlns:m="http://schemas.openxmlformats.org/officeDocument/2006/math">
                    <m:r>
                      <a:rPr lang="en-US" altLang="ja-JP" sz="2400" b="1" i="1">
                        <a:solidFill>
                          <a:srgbClr val="FF0000"/>
                        </a:solidFill>
                        <a:latin typeface="Cambria Math" panose="02040503050406030204" pitchFamily="18" charset="0"/>
                      </a:rPr>
                      <m:t>𝑽</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𝑶</m:t>
                        </m:r>
                      </m:e>
                      <m:sub>
                        <m:r>
                          <a:rPr lang="en-US" altLang="ja-JP" sz="2400" b="1" i="1">
                            <a:solidFill>
                              <a:srgbClr val="FF0000"/>
                            </a:solidFill>
                            <a:latin typeface="Cambria Math" panose="02040503050406030204" pitchFamily="18" charset="0"/>
                          </a:rPr>
                          <m:t>𝟐</m:t>
                        </m:r>
                      </m:sub>
                    </m:sSub>
                  </m:oMath>
                </a14:m>
                <a:r>
                  <a:rPr lang="en-US" altLang="ja-JP" sz="2400" b="1" dirty="0"/>
                  <a:t>). </a:t>
                </a:r>
                <a:r>
                  <a:rPr lang="en-US" altLang="ja-JP" sz="2400" dirty="0"/>
                  <a:t>It shows the insulator-to-metal transition (IMT) around room temperature, and the expected timescale of IMT is very fast (~hundreds </a:t>
                </a:r>
                <a:r>
                  <a:rPr lang="en-US" altLang="ja-JP" sz="2400" dirty="0" err="1"/>
                  <a:t>ps</a:t>
                </a:r>
                <a:r>
                  <a:rPr lang="en-US" altLang="ja-JP" sz="2400" dirty="0"/>
                  <a:t>). </a:t>
                </a:r>
                <a:r>
                  <a:rPr lang="en-US" altLang="ja-JP" sz="2400" dirty="0"/>
                  <a:t>Therefore, field-induced IMT in </a:t>
                </a:r>
                <a14:m>
                  <m:oMath xmlns:m="http://schemas.openxmlformats.org/officeDocument/2006/math">
                    <m:r>
                      <a:rPr lang="en-US" altLang="ja-JP" sz="2400" i="1">
                        <a:latin typeface="Cambria Math" panose="02040503050406030204" pitchFamily="18" charset="0"/>
                      </a:rPr>
                      <m:t>𝑉</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𝑂</m:t>
                        </m:r>
                      </m:e>
                      <m:sub>
                        <m:r>
                          <a:rPr lang="en-US" altLang="ja-JP" sz="2400" i="1">
                            <a:latin typeface="Cambria Math" panose="02040503050406030204" pitchFamily="18" charset="0"/>
                          </a:rPr>
                          <m:t>2</m:t>
                        </m:r>
                      </m:sub>
                    </m:sSub>
                  </m:oMath>
                </a14:m>
                <a:r>
                  <a:rPr lang="en-US" altLang="ja-JP" sz="2400" dirty="0"/>
                  <a:t>, which is different from the thermal transition, have been investigated extensively. Here I introduce field-induced IMT in </a:t>
                </a:r>
                <a14:m>
                  <m:oMath xmlns:m="http://schemas.openxmlformats.org/officeDocument/2006/math">
                    <m:r>
                      <a:rPr lang="en-US" altLang="ja-JP" sz="2400" i="1">
                        <a:latin typeface="Cambria Math" panose="02040503050406030204" pitchFamily="18" charset="0"/>
                      </a:rPr>
                      <m:t>𝑉</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𝑂</m:t>
                        </m:r>
                      </m:e>
                      <m:sub>
                        <m:r>
                          <a:rPr lang="en-US" altLang="ja-JP" sz="2400" i="1">
                            <a:latin typeface="Cambria Math" panose="02040503050406030204" pitchFamily="18" charset="0"/>
                          </a:rPr>
                          <m:t>2</m:t>
                        </m:r>
                      </m:sub>
                    </m:sSub>
                  </m:oMath>
                </a14:m>
                <a:r>
                  <a:rPr lang="en-US" altLang="ja-JP" sz="2400" dirty="0"/>
                  <a:t> with </a:t>
                </a:r>
                <a:r>
                  <a:rPr lang="en-US" altLang="ja-JP" sz="2400" b="1" dirty="0">
                    <a:solidFill>
                      <a:srgbClr val="FF0000"/>
                    </a:solidFill>
                  </a:rPr>
                  <a:t>the periodically structured metals </a:t>
                </a:r>
                <a:r>
                  <a:rPr lang="en-US" altLang="ja-JP" sz="2400" b="1" dirty="0">
                    <a:solidFill>
                      <a:srgbClr val="FF0000"/>
                    </a:solidFill>
                  </a:rPr>
                  <a:t>(</a:t>
                </a:r>
                <a:r>
                  <a:rPr lang="en-US" altLang="ja-JP" sz="2400" b="1" dirty="0" err="1">
                    <a:solidFill>
                      <a:srgbClr val="FF0000"/>
                    </a:solidFill>
                  </a:rPr>
                  <a:t>metamaterial</a:t>
                </a:r>
                <a:r>
                  <a:rPr lang="en-US" altLang="ja-JP" sz="2400" b="1" dirty="0">
                    <a:solidFill>
                      <a:srgbClr val="FF0000"/>
                    </a:solidFill>
                  </a:rPr>
                  <a:t>)</a:t>
                </a:r>
                <a:r>
                  <a:rPr lang="en-US" altLang="ja-JP" sz="2400" b="1" dirty="0"/>
                  <a:t> </a:t>
                </a:r>
                <a:r>
                  <a:rPr lang="en-US" altLang="ja-JP" sz="2400" dirty="0"/>
                  <a:t>using intense </a:t>
                </a:r>
                <a:r>
                  <a:rPr lang="en-US" altLang="ja-JP" sz="2400" b="1" dirty="0">
                    <a:solidFill>
                      <a:srgbClr val="FF0000"/>
                    </a:solidFill>
                  </a:rPr>
                  <a:t>few-cycle THz pulses</a:t>
                </a:r>
                <a:r>
                  <a:rPr lang="en-US" altLang="ja-JP" sz="2400" dirty="0"/>
                  <a:t>. This technique is powerful to reveal the hidden material properties. </a:t>
                </a:r>
                <a:endParaRPr lang="ja-JP" altLang="en-US" sz="2400" dirty="0"/>
              </a:p>
            </p:txBody>
          </p:sp>
        </mc:Choice>
        <mc:Fallback>
          <p:sp>
            <p:nvSpPr>
              <p:cNvPr id="3" name="正方形/長方形 2"/>
              <p:cNvSpPr>
                <a:spLocks noRot="1" noChangeAspect="1" noMove="1" noResize="1" noEditPoints="1" noAdjustHandles="1" noChangeArrowheads="1" noChangeShapeType="1" noTextEdit="1"/>
              </p:cNvSpPr>
              <p:nvPr/>
            </p:nvSpPr>
            <p:spPr>
              <a:xfrm>
                <a:off x="2164081" y="1814725"/>
                <a:ext cx="8121535" cy="4524315"/>
              </a:xfrm>
              <a:prstGeom prst="rect">
                <a:avLst/>
              </a:prstGeom>
              <a:blipFill rotWithShape="0">
                <a:blip r:embed="rId3"/>
                <a:stretch>
                  <a:fillRect l="-1126" t="-1078" r="-1502" b="-21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0837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6960" y="272318"/>
            <a:ext cx="7543800" cy="1450757"/>
          </a:xfrm>
        </p:spPr>
        <p:txBody>
          <a:bodyPr>
            <a:normAutofit/>
          </a:bodyPr>
          <a:lstStyle/>
          <a:p>
            <a:r>
              <a:rPr lang="en-US" altLang="ja-JP" dirty="0" smtClean="0"/>
              <a:t>Control material by intense electric field</a:t>
            </a:r>
            <a:endParaRPr lang="en-US" altLang="ja-JP" dirty="0"/>
          </a:p>
        </p:txBody>
      </p:sp>
      <mc:AlternateContent xmlns:mc="http://schemas.openxmlformats.org/markup-compatibility/2006">
        <mc:Choice xmlns:a14="http://schemas.microsoft.com/office/drawing/2010/main" Requires="a14">
          <p:sp>
            <p:nvSpPr>
              <p:cNvPr id="3" name="テキスト ボックス 2"/>
              <p:cNvSpPr txBox="1"/>
              <p:nvPr/>
            </p:nvSpPr>
            <p:spPr>
              <a:xfrm>
                <a:off x="1842068" y="1881528"/>
                <a:ext cx="3676146" cy="1634871"/>
              </a:xfrm>
              <a:prstGeom prst="rect">
                <a:avLst/>
              </a:prstGeom>
              <a:noFill/>
            </p:spPr>
            <p:txBody>
              <a:bodyPr wrap="square" rtlCol="0">
                <a:spAutoFit/>
              </a:bodyPr>
              <a:lstStyle/>
              <a:p>
                <a:r>
                  <a:rPr lang="en-US" altLang="ja-JP" sz="2400" dirty="0"/>
                  <a:t>internal field </a:t>
                </a:r>
                <a:r>
                  <a:rPr lang="en-US" altLang="ja-JP" sz="2400" dirty="0"/>
                  <a:t>in </a:t>
                </a:r>
                <a:r>
                  <a:rPr lang="en-US" altLang="ja-JP" sz="2400" dirty="0"/>
                  <a:t>H atom</a:t>
                </a:r>
                <a:endParaRPr lang="en-US" altLang="ja-JP"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𝐹</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𝑞</m:t>
                              </m:r>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4</m:t>
                          </m:r>
                          <m:r>
                            <a:rPr lang="ja-JP" altLang="en-US" sz="2400" i="1">
                              <a:latin typeface="Cambria Math" panose="02040503050406030204" pitchFamily="18" charset="0"/>
                            </a:rPr>
                            <m:t>𝜋</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𝜀</m:t>
                              </m:r>
                            </m:e>
                            <m:sub>
                              <m:r>
                                <a:rPr lang="en-US" altLang="ja-JP" sz="2400" i="1">
                                  <a:latin typeface="Cambria Math" panose="02040503050406030204" pitchFamily="18" charset="0"/>
                                </a:rPr>
                                <m:t>0</m:t>
                              </m:r>
                            </m:sub>
                          </m:sSub>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𝑟</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m:t>
                      </m:r>
                      <m:r>
                        <a:rPr lang="en-US" altLang="ja-JP" sz="2400" i="1">
                          <a:latin typeface="Cambria Math" panose="02040503050406030204" pitchFamily="18" charset="0"/>
                        </a:rPr>
                        <m:t>𝑞𝐸</m:t>
                      </m:r>
                    </m:oMath>
                  </m:oMathPara>
                </a14:m>
                <a:endParaRPr lang="en-US" altLang="ja-JP" sz="2400" dirty="0"/>
              </a:p>
              <a:p>
                <a:r>
                  <a:rPr lang="en-US" altLang="ja-JP" sz="2400" dirty="0">
                    <a:solidFill>
                      <a:srgbClr val="00B050"/>
                    </a:solidFill>
                  </a:rPr>
                  <a:t>    </a:t>
                </a:r>
                <a14:m>
                  <m:oMath xmlns:m="http://schemas.openxmlformats.org/officeDocument/2006/math">
                    <m:sSub>
                      <m:sSubPr>
                        <m:ctrlPr>
                          <a:rPr lang="en-US" altLang="ja-JP" sz="2400" i="1">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𝐸</m:t>
                        </m:r>
                      </m:e>
                      <m:sub>
                        <m:r>
                          <a:rPr lang="en-US" altLang="ja-JP" sz="2400" i="1">
                            <a:solidFill>
                              <a:srgbClr val="00B050"/>
                            </a:solidFill>
                            <a:latin typeface="Cambria Math" panose="02040503050406030204" pitchFamily="18" charset="0"/>
                          </a:rPr>
                          <m:t>1</m:t>
                        </m:r>
                        <m:r>
                          <a:rPr lang="en-US" altLang="ja-JP" sz="2400" i="1">
                            <a:solidFill>
                              <a:srgbClr val="00B050"/>
                            </a:solidFill>
                            <a:latin typeface="Cambria Math" panose="02040503050406030204" pitchFamily="18" charset="0"/>
                          </a:rPr>
                          <m:t>𝑠</m:t>
                        </m:r>
                      </m:sub>
                    </m:sSub>
                    <m:r>
                      <a:rPr lang="en-US" altLang="ja-JP" sz="2400" i="1">
                        <a:solidFill>
                          <a:srgbClr val="00B050"/>
                        </a:solidFill>
                        <a:latin typeface="Cambria Math" panose="02040503050406030204" pitchFamily="18" charset="0"/>
                      </a:rPr>
                      <m:t>=5.13</m:t>
                    </m:r>
                  </m:oMath>
                </a14:m>
                <a:r>
                  <a:rPr lang="ja-JP" altLang="en-US" sz="2400" dirty="0">
                    <a:solidFill>
                      <a:srgbClr val="00B050"/>
                    </a:solidFill>
                  </a:rPr>
                  <a:t> </a:t>
                </a:r>
                <a:r>
                  <a:rPr lang="en-US" altLang="ja-JP" sz="2400" dirty="0">
                    <a:solidFill>
                      <a:srgbClr val="00B050"/>
                    </a:solidFill>
                  </a:rPr>
                  <a:t>MV/cm</a:t>
                </a:r>
                <a:endParaRPr lang="ja-JP" altLang="en-US" sz="2400" dirty="0">
                  <a:solidFill>
                    <a:srgbClr val="00B050"/>
                  </a:solidFill>
                </a:endParaRPr>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1842068" y="1881528"/>
                <a:ext cx="3676146" cy="1634871"/>
              </a:xfrm>
              <a:prstGeom prst="rect">
                <a:avLst/>
              </a:prstGeom>
              <a:blipFill rotWithShape="0">
                <a:blip r:embed="rId3"/>
                <a:stretch>
                  <a:fillRect l="-2488" t="-2985" b="-7836"/>
                </a:stretch>
              </a:blipFill>
            </p:spPr>
            <p:txBody>
              <a:bodyPr/>
              <a:lstStyle/>
              <a:p>
                <a:r>
                  <a:rPr lang="ja-JP" altLang="en-US">
                    <a:noFill/>
                  </a:rPr>
                  <a:t> </a:t>
                </a:r>
              </a:p>
            </p:txBody>
          </p:sp>
        </mc:Fallback>
      </mc:AlternateContent>
      <p:sp>
        <p:nvSpPr>
          <p:cNvPr id="7" name="テキスト ボックス 6"/>
          <p:cNvSpPr txBox="1"/>
          <p:nvPr/>
        </p:nvSpPr>
        <p:spPr>
          <a:xfrm>
            <a:off x="5181601" y="1937190"/>
            <a:ext cx="5297955" cy="1815882"/>
          </a:xfrm>
          <a:prstGeom prst="rect">
            <a:avLst/>
          </a:prstGeom>
          <a:noFill/>
        </p:spPr>
        <p:txBody>
          <a:bodyPr wrap="square" rtlCol="0">
            <a:spAutoFit/>
          </a:bodyPr>
          <a:lstStyle/>
          <a:p>
            <a:r>
              <a:rPr lang="en-US" altLang="ja-JP" sz="2800" dirty="0"/>
              <a:t>We can control material properties by </a:t>
            </a:r>
            <a:r>
              <a:rPr lang="en-US" altLang="ja-JP" sz="2800" b="1" dirty="0">
                <a:solidFill>
                  <a:srgbClr val="FF0000"/>
                </a:solidFill>
              </a:rPr>
              <a:t>external field above MV/cm</a:t>
            </a:r>
            <a:r>
              <a:rPr lang="en-US" altLang="ja-JP" sz="2800" dirty="0"/>
              <a:t>, which is comparable to the internal field in condensed matters.</a:t>
            </a:r>
            <a:endParaRPr lang="en-US" altLang="ja-JP" sz="2800" dirty="0"/>
          </a:p>
        </p:txBody>
      </p:sp>
      <p:grpSp>
        <p:nvGrpSpPr>
          <p:cNvPr id="8" name="グループ化 7"/>
          <p:cNvGrpSpPr/>
          <p:nvPr/>
        </p:nvGrpSpPr>
        <p:grpSpPr>
          <a:xfrm>
            <a:off x="2147126" y="3931680"/>
            <a:ext cx="3810000" cy="2357436"/>
            <a:chOff x="1343025" y="2657477"/>
            <a:chExt cx="3810000" cy="2357436"/>
          </a:xfrm>
        </p:grpSpPr>
        <p:sp>
          <p:nvSpPr>
            <p:cNvPr id="9" name="円弧 8"/>
            <p:cNvSpPr/>
            <p:nvPr/>
          </p:nvSpPr>
          <p:spPr>
            <a:xfrm>
              <a:off x="1343025"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0" name="円弧 9"/>
            <p:cNvSpPr/>
            <p:nvPr/>
          </p:nvSpPr>
          <p:spPr>
            <a:xfrm flipH="1">
              <a:off x="3352800"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nvGrpSpPr>
            <p:cNvPr id="11" name="グループ化 10"/>
            <p:cNvGrpSpPr/>
            <p:nvPr/>
          </p:nvGrpSpPr>
          <p:grpSpPr>
            <a:xfrm>
              <a:off x="2777439" y="2657477"/>
              <a:ext cx="903684" cy="1378742"/>
              <a:chOff x="2777439" y="2657477"/>
              <a:chExt cx="903684" cy="1378742"/>
            </a:xfrm>
          </p:grpSpPr>
          <p:cxnSp>
            <p:nvCxnSpPr>
              <p:cNvPr id="12" name="直線コネクタ 11"/>
              <p:cNvCxnSpPr/>
              <p:nvPr/>
            </p:nvCxnSpPr>
            <p:spPr>
              <a:xfrm>
                <a:off x="2777439" y="3629022"/>
                <a:ext cx="903684" cy="6413"/>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4" name="グループ化 13"/>
          <p:cNvGrpSpPr/>
          <p:nvPr/>
        </p:nvGrpSpPr>
        <p:grpSpPr>
          <a:xfrm>
            <a:off x="7048097" y="3895105"/>
            <a:ext cx="2817025" cy="1478755"/>
            <a:chOff x="4859832" y="2657477"/>
            <a:chExt cx="2817025" cy="1478755"/>
          </a:xfrm>
        </p:grpSpPr>
        <p:grpSp>
          <p:nvGrpSpPr>
            <p:cNvPr id="15" name="グループ化 14"/>
            <p:cNvGrpSpPr/>
            <p:nvPr/>
          </p:nvGrpSpPr>
          <p:grpSpPr>
            <a:xfrm>
              <a:off x="4983658" y="3050381"/>
              <a:ext cx="2188668" cy="1085851"/>
              <a:chOff x="2269033" y="3057525"/>
              <a:chExt cx="2188668" cy="1085851"/>
            </a:xfrm>
          </p:grpSpPr>
          <p:sp>
            <p:nvSpPr>
              <p:cNvPr id="19" name="フリーフォーム 18"/>
              <p:cNvSpPr/>
              <p:nvPr/>
            </p:nvSpPr>
            <p:spPr>
              <a:xfrm>
                <a:off x="2269033" y="3057525"/>
                <a:ext cx="882847" cy="978694"/>
              </a:xfrm>
              <a:custGeom>
                <a:avLst/>
                <a:gdLst>
                  <a:gd name="connsiteX0" fmla="*/ 0 w 785812"/>
                  <a:gd name="connsiteY0" fmla="*/ 0 h 828675"/>
                  <a:gd name="connsiteX1" fmla="*/ 428625 w 785812"/>
                  <a:gd name="connsiteY1" fmla="*/ 285750 h 828675"/>
                  <a:gd name="connsiteX2" fmla="*/ 785812 w 785812"/>
                  <a:gd name="connsiteY2" fmla="*/ 828675 h 828675"/>
                </a:gdLst>
                <a:ahLst/>
                <a:cxnLst>
                  <a:cxn ang="0">
                    <a:pos x="connsiteX0" y="connsiteY0"/>
                  </a:cxn>
                  <a:cxn ang="0">
                    <a:pos x="connsiteX1" y="connsiteY1"/>
                  </a:cxn>
                  <a:cxn ang="0">
                    <a:pos x="connsiteX2" y="connsiteY2"/>
                  </a:cxn>
                </a:cxnLst>
                <a:rect l="l" t="t" r="r" b="b"/>
                <a:pathLst>
                  <a:path w="785812" h="828675">
                    <a:moveTo>
                      <a:pt x="0" y="0"/>
                    </a:moveTo>
                    <a:cubicBezTo>
                      <a:pt x="148828" y="73819"/>
                      <a:pt x="297657" y="147638"/>
                      <a:pt x="428625" y="285750"/>
                    </a:cubicBezTo>
                    <a:cubicBezTo>
                      <a:pt x="559593" y="423862"/>
                      <a:pt x="672702" y="626268"/>
                      <a:pt x="785812" y="8286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フリーフォーム 19"/>
              <p:cNvSpPr/>
              <p:nvPr/>
            </p:nvSpPr>
            <p:spPr>
              <a:xfrm>
                <a:off x="3357563" y="3532572"/>
                <a:ext cx="1100138" cy="610804"/>
              </a:xfrm>
              <a:custGeom>
                <a:avLst/>
                <a:gdLst>
                  <a:gd name="connsiteX0" fmla="*/ 0 w 1100138"/>
                  <a:gd name="connsiteY0" fmla="*/ 482216 h 610804"/>
                  <a:gd name="connsiteX1" fmla="*/ 228600 w 1100138"/>
                  <a:gd name="connsiteY1" fmla="*/ 53591 h 610804"/>
                  <a:gd name="connsiteX2" fmla="*/ 771525 w 1100138"/>
                  <a:gd name="connsiteY2" fmla="*/ 67879 h 610804"/>
                  <a:gd name="connsiteX3" fmla="*/ 1100138 w 1100138"/>
                  <a:gd name="connsiteY3" fmla="*/ 610804 h 610804"/>
                </a:gdLst>
                <a:ahLst/>
                <a:cxnLst>
                  <a:cxn ang="0">
                    <a:pos x="connsiteX0" y="connsiteY0"/>
                  </a:cxn>
                  <a:cxn ang="0">
                    <a:pos x="connsiteX1" y="connsiteY1"/>
                  </a:cxn>
                  <a:cxn ang="0">
                    <a:pos x="connsiteX2" y="connsiteY2"/>
                  </a:cxn>
                  <a:cxn ang="0">
                    <a:pos x="connsiteX3" y="connsiteY3"/>
                  </a:cxn>
                </a:cxnLst>
                <a:rect l="l" t="t" r="r" b="b"/>
                <a:pathLst>
                  <a:path w="1100138" h="610804">
                    <a:moveTo>
                      <a:pt x="0" y="482216"/>
                    </a:moveTo>
                    <a:cubicBezTo>
                      <a:pt x="50006" y="302431"/>
                      <a:pt x="100013" y="122647"/>
                      <a:pt x="228600" y="53591"/>
                    </a:cubicBezTo>
                    <a:cubicBezTo>
                      <a:pt x="357187" y="-15465"/>
                      <a:pt x="626269" y="-24990"/>
                      <a:pt x="771525" y="67879"/>
                    </a:cubicBezTo>
                    <a:cubicBezTo>
                      <a:pt x="916781" y="160748"/>
                      <a:pt x="1008459" y="385776"/>
                      <a:pt x="1100138" y="61080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6" name="グループ化 15"/>
            <p:cNvGrpSpPr/>
            <p:nvPr/>
          </p:nvGrpSpPr>
          <p:grpSpPr>
            <a:xfrm>
              <a:off x="4859832" y="2657477"/>
              <a:ext cx="2817025" cy="1378742"/>
              <a:chOff x="2136724" y="2657477"/>
              <a:chExt cx="2817025" cy="1378742"/>
            </a:xfrm>
          </p:grpSpPr>
          <p:cxnSp>
            <p:nvCxnSpPr>
              <p:cNvPr id="17" name="直線コネクタ 16"/>
              <p:cNvCxnSpPr/>
              <p:nvPr/>
            </p:nvCxnSpPr>
            <p:spPr>
              <a:xfrm>
                <a:off x="2770310" y="3635435"/>
                <a:ext cx="2013346" cy="14287"/>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2136724" y="2809257"/>
                <a:ext cx="2817025" cy="1021573"/>
              </a:xfrm>
              <a:prstGeom prst="line">
                <a:avLst/>
              </a:prstGeom>
            </p:spPr>
            <p:style>
              <a:lnRef idx="1">
                <a:schemeClr val="dk1"/>
              </a:lnRef>
              <a:fillRef idx="0">
                <a:schemeClr val="dk1"/>
              </a:fillRef>
              <a:effectRef idx="0">
                <a:schemeClr val="dk1"/>
              </a:effectRef>
              <a:fontRef idx="minor">
                <a:schemeClr val="tx1"/>
              </a:fontRef>
            </p:style>
          </p:cxnSp>
        </p:grpSp>
      </p:grpSp>
      <p:sp>
        <p:nvSpPr>
          <p:cNvPr id="6" name="右矢印 5"/>
          <p:cNvSpPr/>
          <p:nvPr/>
        </p:nvSpPr>
        <p:spPr>
          <a:xfrm>
            <a:off x="5713928" y="4584476"/>
            <a:ext cx="780097" cy="4071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5820390" y="4208982"/>
            <a:ext cx="486594" cy="461665"/>
          </a:xfrm>
          <a:prstGeom prst="rect">
            <a:avLst/>
          </a:prstGeom>
          <a:noFill/>
        </p:spPr>
        <p:txBody>
          <a:bodyPr wrap="square" rtlCol="0">
            <a:spAutoFit/>
          </a:bodyPr>
          <a:lstStyle/>
          <a:p>
            <a:pPr algn="ctr"/>
            <a:r>
              <a:rPr lang="en-US" altLang="ja-JP" sz="2400" dirty="0"/>
              <a:t>E</a:t>
            </a:r>
            <a:endParaRPr lang="ja-JP" altLang="en-US" sz="2400" dirty="0"/>
          </a:p>
        </p:txBody>
      </p:sp>
      <p:cxnSp>
        <p:nvCxnSpPr>
          <p:cNvPr id="5" name="直線コネクタ 4"/>
          <p:cNvCxnSpPr/>
          <p:nvPr/>
        </p:nvCxnSpPr>
        <p:spPr>
          <a:xfrm>
            <a:off x="1842068" y="4206371"/>
            <a:ext cx="306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7630893" y="4476347"/>
            <a:ext cx="1936377" cy="382520"/>
          </a:xfrm>
          <a:custGeom>
            <a:avLst/>
            <a:gdLst>
              <a:gd name="connsiteX0" fmla="*/ 0 w 1021977"/>
              <a:gd name="connsiteY0" fmla="*/ 269018 h 269018"/>
              <a:gd name="connsiteX1" fmla="*/ 448235 w 1021977"/>
              <a:gd name="connsiteY1" fmla="*/ 125583 h 269018"/>
              <a:gd name="connsiteX2" fmla="*/ 555812 w 1021977"/>
              <a:gd name="connsiteY2" fmla="*/ 77 h 269018"/>
              <a:gd name="connsiteX3" fmla="*/ 753035 w 1021977"/>
              <a:gd name="connsiteY3" fmla="*/ 143513 h 269018"/>
              <a:gd name="connsiteX4" fmla="*/ 1021977 w 1021977"/>
              <a:gd name="connsiteY4" fmla="*/ 215230 h 269018"/>
              <a:gd name="connsiteX0" fmla="*/ 0 w 1021977"/>
              <a:gd name="connsiteY0" fmla="*/ 268997 h 268997"/>
              <a:gd name="connsiteX1" fmla="*/ 251012 w 1021977"/>
              <a:gd name="connsiteY1" fmla="*/ 128176 h 268997"/>
              <a:gd name="connsiteX2" fmla="*/ 555812 w 1021977"/>
              <a:gd name="connsiteY2" fmla="*/ 56 h 268997"/>
              <a:gd name="connsiteX3" fmla="*/ 753035 w 1021977"/>
              <a:gd name="connsiteY3" fmla="*/ 143492 h 268997"/>
              <a:gd name="connsiteX4" fmla="*/ 1021977 w 1021977"/>
              <a:gd name="connsiteY4" fmla="*/ 215209 h 268997"/>
              <a:gd name="connsiteX0" fmla="*/ 0 w 1021977"/>
              <a:gd name="connsiteY0" fmla="*/ 268997 h 268997"/>
              <a:gd name="connsiteX1" fmla="*/ 251012 w 1021977"/>
              <a:gd name="connsiteY1" fmla="*/ 128176 h 268997"/>
              <a:gd name="connsiteX2" fmla="*/ 519953 w 1021977"/>
              <a:gd name="connsiteY2" fmla="*/ 56 h 268997"/>
              <a:gd name="connsiteX3" fmla="*/ 753035 w 1021977"/>
              <a:gd name="connsiteY3" fmla="*/ 143492 h 268997"/>
              <a:gd name="connsiteX4" fmla="*/ 1021977 w 1021977"/>
              <a:gd name="connsiteY4" fmla="*/ 215209 h 268997"/>
              <a:gd name="connsiteX0" fmla="*/ 0 w 1021977"/>
              <a:gd name="connsiteY0" fmla="*/ 268942 h 268942"/>
              <a:gd name="connsiteX1" fmla="*/ 251012 w 1021977"/>
              <a:gd name="connsiteY1" fmla="*/ 128121 h 268942"/>
              <a:gd name="connsiteX2" fmla="*/ 519953 w 1021977"/>
              <a:gd name="connsiteY2" fmla="*/ 1 h 268942"/>
              <a:gd name="connsiteX3" fmla="*/ 753035 w 1021977"/>
              <a:gd name="connsiteY3" fmla="*/ 143437 h 268942"/>
              <a:gd name="connsiteX4" fmla="*/ 1021977 w 1021977"/>
              <a:gd name="connsiteY4" fmla="*/ 215154 h 268942"/>
              <a:gd name="connsiteX0" fmla="*/ 0 w 1021977"/>
              <a:gd name="connsiteY0" fmla="*/ 268996 h 268996"/>
              <a:gd name="connsiteX1" fmla="*/ 251012 w 1021977"/>
              <a:gd name="connsiteY1" fmla="*/ 128175 h 268996"/>
              <a:gd name="connsiteX2" fmla="*/ 519953 w 1021977"/>
              <a:gd name="connsiteY2" fmla="*/ 55 h 268996"/>
              <a:gd name="connsiteX3" fmla="*/ 806824 w 1021977"/>
              <a:gd name="connsiteY3" fmla="*/ 143491 h 268996"/>
              <a:gd name="connsiteX4" fmla="*/ 1021977 w 1021977"/>
              <a:gd name="connsiteY4" fmla="*/ 215208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7"/>
              <a:gd name="connsiteX1" fmla="*/ 251012 w 1255059"/>
              <a:gd name="connsiteY1" fmla="*/ 128175 h 268997"/>
              <a:gd name="connsiteX2" fmla="*/ 519953 w 1255059"/>
              <a:gd name="connsiteY2" fmla="*/ 55 h 268997"/>
              <a:gd name="connsiteX3" fmla="*/ 806824 w 1255059"/>
              <a:gd name="connsiteY3" fmla="*/ 143491 h 268997"/>
              <a:gd name="connsiteX4" fmla="*/ 1255059 w 1255059"/>
              <a:gd name="connsiteY4" fmla="*/ 262259 h 268997"/>
              <a:gd name="connsiteX0" fmla="*/ 0 w 1255059"/>
              <a:gd name="connsiteY0" fmla="*/ 268941 h 268941"/>
              <a:gd name="connsiteX1" fmla="*/ 519953 w 1255059"/>
              <a:gd name="connsiteY1" fmla="*/ 0 h 268941"/>
              <a:gd name="connsiteX2" fmla="*/ 806824 w 1255059"/>
              <a:gd name="connsiteY2" fmla="*/ 143436 h 268941"/>
              <a:gd name="connsiteX3" fmla="*/ 1255059 w 1255059"/>
              <a:gd name="connsiteY3" fmla="*/ 262204 h 268941"/>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51"/>
              <a:gd name="connsiteX1" fmla="*/ 519953 w 1255059"/>
              <a:gd name="connsiteY1" fmla="*/ 4 h 268951"/>
              <a:gd name="connsiteX2" fmla="*/ 1255059 w 1255059"/>
              <a:gd name="connsiteY2" fmla="*/ 262208 h 268951"/>
              <a:gd name="connsiteX0" fmla="*/ 0 w 1255059"/>
              <a:gd name="connsiteY0" fmla="*/ 271558 h 271564"/>
              <a:gd name="connsiteX1" fmla="*/ 591670 w 1255059"/>
              <a:gd name="connsiteY1" fmla="*/ 3 h 271564"/>
              <a:gd name="connsiteX2" fmla="*/ 1255059 w 1255059"/>
              <a:gd name="connsiteY2" fmla="*/ 264821 h 271564"/>
              <a:gd name="connsiteX0" fmla="*/ 0 w 1255059"/>
              <a:gd name="connsiteY0" fmla="*/ 271558 h 271564"/>
              <a:gd name="connsiteX1" fmla="*/ 591670 w 1255059"/>
              <a:gd name="connsiteY1" fmla="*/ 3 h 271564"/>
              <a:gd name="connsiteX2" fmla="*/ 1255059 w 1255059"/>
              <a:gd name="connsiteY2" fmla="*/ 264821 h 271564"/>
              <a:gd name="connsiteX0" fmla="*/ 0 w 1936377"/>
              <a:gd name="connsiteY0" fmla="*/ 271667 h 310779"/>
              <a:gd name="connsiteX1" fmla="*/ 591670 w 1936377"/>
              <a:gd name="connsiteY1" fmla="*/ 112 h 310779"/>
              <a:gd name="connsiteX2" fmla="*/ 1936377 w 1936377"/>
              <a:gd name="connsiteY2" fmla="*/ 310779 h 310779"/>
              <a:gd name="connsiteX0" fmla="*/ 0 w 1936377"/>
              <a:gd name="connsiteY0" fmla="*/ 271667 h 310779"/>
              <a:gd name="connsiteX1" fmla="*/ 591670 w 1936377"/>
              <a:gd name="connsiteY1" fmla="*/ 112 h 310779"/>
              <a:gd name="connsiteX2" fmla="*/ 1936377 w 1936377"/>
              <a:gd name="connsiteY2" fmla="*/ 310779 h 310779"/>
              <a:gd name="connsiteX0" fmla="*/ 0 w 1936377"/>
              <a:gd name="connsiteY0" fmla="*/ 286944 h 326056"/>
              <a:gd name="connsiteX1" fmla="*/ 914399 w 1936377"/>
              <a:gd name="connsiteY1" fmla="*/ 106 h 326056"/>
              <a:gd name="connsiteX2" fmla="*/ 1936377 w 1936377"/>
              <a:gd name="connsiteY2" fmla="*/ 326056 h 326056"/>
            </a:gdLst>
            <a:ahLst/>
            <a:cxnLst>
              <a:cxn ang="0">
                <a:pos x="connsiteX0" y="connsiteY0"/>
              </a:cxn>
              <a:cxn ang="0">
                <a:pos x="connsiteX1" y="connsiteY1"/>
              </a:cxn>
              <a:cxn ang="0">
                <a:pos x="connsiteX2" y="connsiteY2"/>
              </a:cxn>
            </a:cxnLst>
            <a:rect l="l" t="t" r="r" b="b"/>
            <a:pathLst>
              <a:path w="1936377" h="326056">
                <a:moveTo>
                  <a:pt x="0" y="286944"/>
                </a:moveTo>
                <a:cubicBezTo>
                  <a:pt x="323477" y="288422"/>
                  <a:pt x="197223" y="-6413"/>
                  <a:pt x="914399" y="106"/>
                </a:cubicBezTo>
                <a:cubicBezTo>
                  <a:pt x="1631575" y="6625"/>
                  <a:pt x="1621866" y="326323"/>
                  <a:pt x="1936377" y="32605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35" name="グループ化 34"/>
          <p:cNvGrpSpPr/>
          <p:nvPr/>
        </p:nvGrpSpPr>
        <p:grpSpPr>
          <a:xfrm>
            <a:off x="1055942" y="3919488"/>
            <a:ext cx="3810000" cy="2357436"/>
            <a:chOff x="1343025" y="2657477"/>
            <a:chExt cx="3810000" cy="2357436"/>
          </a:xfrm>
        </p:grpSpPr>
        <p:sp>
          <p:nvSpPr>
            <p:cNvPr id="36" name="円弧 35"/>
            <p:cNvSpPr/>
            <p:nvPr/>
          </p:nvSpPr>
          <p:spPr>
            <a:xfrm>
              <a:off x="1343025"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7" name="円弧 36"/>
            <p:cNvSpPr/>
            <p:nvPr/>
          </p:nvSpPr>
          <p:spPr>
            <a:xfrm flipH="1">
              <a:off x="3352800"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nvGrpSpPr>
            <p:cNvPr id="38" name="グループ化 37"/>
            <p:cNvGrpSpPr/>
            <p:nvPr/>
          </p:nvGrpSpPr>
          <p:grpSpPr>
            <a:xfrm>
              <a:off x="2777439" y="2657477"/>
              <a:ext cx="903684" cy="1378742"/>
              <a:chOff x="2777439" y="2657477"/>
              <a:chExt cx="903684" cy="1378742"/>
            </a:xfrm>
          </p:grpSpPr>
          <p:cxnSp>
            <p:nvCxnSpPr>
              <p:cNvPr id="39" name="直線コネクタ 38"/>
              <p:cNvCxnSpPr/>
              <p:nvPr/>
            </p:nvCxnSpPr>
            <p:spPr>
              <a:xfrm>
                <a:off x="2777439" y="3629022"/>
                <a:ext cx="903684" cy="6413"/>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grpSp>
      <p:sp>
        <p:nvSpPr>
          <p:cNvPr id="43" name="円弧 42"/>
          <p:cNvSpPr/>
          <p:nvPr/>
        </p:nvSpPr>
        <p:spPr>
          <a:xfrm flipH="1">
            <a:off x="1974534" y="4307344"/>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7" name="フリーフォーム 46"/>
          <p:cNvSpPr/>
          <p:nvPr/>
        </p:nvSpPr>
        <p:spPr>
          <a:xfrm>
            <a:off x="2571097" y="4529357"/>
            <a:ext cx="806057" cy="318591"/>
          </a:xfrm>
          <a:custGeom>
            <a:avLst/>
            <a:gdLst>
              <a:gd name="connsiteX0" fmla="*/ 0 w 1021977"/>
              <a:gd name="connsiteY0" fmla="*/ 269018 h 269018"/>
              <a:gd name="connsiteX1" fmla="*/ 448235 w 1021977"/>
              <a:gd name="connsiteY1" fmla="*/ 125583 h 269018"/>
              <a:gd name="connsiteX2" fmla="*/ 555812 w 1021977"/>
              <a:gd name="connsiteY2" fmla="*/ 77 h 269018"/>
              <a:gd name="connsiteX3" fmla="*/ 753035 w 1021977"/>
              <a:gd name="connsiteY3" fmla="*/ 143513 h 269018"/>
              <a:gd name="connsiteX4" fmla="*/ 1021977 w 1021977"/>
              <a:gd name="connsiteY4" fmla="*/ 215230 h 269018"/>
              <a:gd name="connsiteX0" fmla="*/ 0 w 1021977"/>
              <a:gd name="connsiteY0" fmla="*/ 268997 h 268997"/>
              <a:gd name="connsiteX1" fmla="*/ 251012 w 1021977"/>
              <a:gd name="connsiteY1" fmla="*/ 128176 h 268997"/>
              <a:gd name="connsiteX2" fmla="*/ 555812 w 1021977"/>
              <a:gd name="connsiteY2" fmla="*/ 56 h 268997"/>
              <a:gd name="connsiteX3" fmla="*/ 753035 w 1021977"/>
              <a:gd name="connsiteY3" fmla="*/ 143492 h 268997"/>
              <a:gd name="connsiteX4" fmla="*/ 1021977 w 1021977"/>
              <a:gd name="connsiteY4" fmla="*/ 215209 h 268997"/>
              <a:gd name="connsiteX0" fmla="*/ 0 w 1021977"/>
              <a:gd name="connsiteY0" fmla="*/ 268997 h 268997"/>
              <a:gd name="connsiteX1" fmla="*/ 251012 w 1021977"/>
              <a:gd name="connsiteY1" fmla="*/ 128176 h 268997"/>
              <a:gd name="connsiteX2" fmla="*/ 519953 w 1021977"/>
              <a:gd name="connsiteY2" fmla="*/ 56 h 268997"/>
              <a:gd name="connsiteX3" fmla="*/ 753035 w 1021977"/>
              <a:gd name="connsiteY3" fmla="*/ 143492 h 268997"/>
              <a:gd name="connsiteX4" fmla="*/ 1021977 w 1021977"/>
              <a:gd name="connsiteY4" fmla="*/ 215209 h 268997"/>
              <a:gd name="connsiteX0" fmla="*/ 0 w 1021977"/>
              <a:gd name="connsiteY0" fmla="*/ 268942 h 268942"/>
              <a:gd name="connsiteX1" fmla="*/ 251012 w 1021977"/>
              <a:gd name="connsiteY1" fmla="*/ 128121 h 268942"/>
              <a:gd name="connsiteX2" fmla="*/ 519953 w 1021977"/>
              <a:gd name="connsiteY2" fmla="*/ 1 h 268942"/>
              <a:gd name="connsiteX3" fmla="*/ 753035 w 1021977"/>
              <a:gd name="connsiteY3" fmla="*/ 143437 h 268942"/>
              <a:gd name="connsiteX4" fmla="*/ 1021977 w 1021977"/>
              <a:gd name="connsiteY4" fmla="*/ 215154 h 268942"/>
              <a:gd name="connsiteX0" fmla="*/ 0 w 1021977"/>
              <a:gd name="connsiteY0" fmla="*/ 268996 h 268996"/>
              <a:gd name="connsiteX1" fmla="*/ 251012 w 1021977"/>
              <a:gd name="connsiteY1" fmla="*/ 128175 h 268996"/>
              <a:gd name="connsiteX2" fmla="*/ 519953 w 1021977"/>
              <a:gd name="connsiteY2" fmla="*/ 55 h 268996"/>
              <a:gd name="connsiteX3" fmla="*/ 806824 w 1021977"/>
              <a:gd name="connsiteY3" fmla="*/ 143491 h 268996"/>
              <a:gd name="connsiteX4" fmla="*/ 1021977 w 1021977"/>
              <a:gd name="connsiteY4" fmla="*/ 215208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7"/>
              <a:gd name="connsiteX1" fmla="*/ 251012 w 1255059"/>
              <a:gd name="connsiteY1" fmla="*/ 128175 h 268997"/>
              <a:gd name="connsiteX2" fmla="*/ 519953 w 1255059"/>
              <a:gd name="connsiteY2" fmla="*/ 55 h 268997"/>
              <a:gd name="connsiteX3" fmla="*/ 806824 w 1255059"/>
              <a:gd name="connsiteY3" fmla="*/ 143491 h 268997"/>
              <a:gd name="connsiteX4" fmla="*/ 1255059 w 1255059"/>
              <a:gd name="connsiteY4" fmla="*/ 262259 h 268997"/>
              <a:gd name="connsiteX0" fmla="*/ 0 w 1255059"/>
              <a:gd name="connsiteY0" fmla="*/ 268941 h 268941"/>
              <a:gd name="connsiteX1" fmla="*/ 519953 w 1255059"/>
              <a:gd name="connsiteY1" fmla="*/ 0 h 268941"/>
              <a:gd name="connsiteX2" fmla="*/ 806824 w 1255059"/>
              <a:gd name="connsiteY2" fmla="*/ 143436 h 268941"/>
              <a:gd name="connsiteX3" fmla="*/ 1255059 w 1255059"/>
              <a:gd name="connsiteY3" fmla="*/ 262204 h 268941"/>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51"/>
              <a:gd name="connsiteX1" fmla="*/ 519953 w 1255059"/>
              <a:gd name="connsiteY1" fmla="*/ 4 h 268951"/>
              <a:gd name="connsiteX2" fmla="*/ 1255059 w 1255059"/>
              <a:gd name="connsiteY2" fmla="*/ 262208 h 268951"/>
              <a:gd name="connsiteX0" fmla="*/ 0 w 1255059"/>
              <a:gd name="connsiteY0" fmla="*/ 271558 h 271564"/>
              <a:gd name="connsiteX1" fmla="*/ 591670 w 1255059"/>
              <a:gd name="connsiteY1" fmla="*/ 3 h 271564"/>
              <a:gd name="connsiteX2" fmla="*/ 1255059 w 1255059"/>
              <a:gd name="connsiteY2" fmla="*/ 264821 h 271564"/>
              <a:gd name="connsiteX0" fmla="*/ 0 w 1255059"/>
              <a:gd name="connsiteY0" fmla="*/ 271558 h 271564"/>
              <a:gd name="connsiteX1" fmla="*/ 591670 w 1255059"/>
              <a:gd name="connsiteY1" fmla="*/ 3 h 271564"/>
              <a:gd name="connsiteX2" fmla="*/ 1255059 w 1255059"/>
              <a:gd name="connsiteY2" fmla="*/ 264821 h 271564"/>
            </a:gdLst>
            <a:ahLst/>
            <a:cxnLst>
              <a:cxn ang="0">
                <a:pos x="connsiteX0" y="connsiteY0"/>
              </a:cxn>
              <a:cxn ang="0">
                <a:pos x="connsiteX1" y="connsiteY1"/>
              </a:cxn>
              <a:cxn ang="0">
                <a:pos x="connsiteX2" y="connsiteY2"/>
              </a:cxn>
            </a:cxnLst>
            <a:rect l="l" t="t" r="r" b="b"/>
            <a:pathLst>
              <a:path w="1255059" h="271564">
                <a:moveTo>
                  <a:pt x="0" y="271558"/>
                </a:moveTo>
                <a:cubicBezTo>
                  <a:pt x="323477" y="273036"/>
                  <a:pt x="418353" y="1126"/>
                  <a:pt x="591670" y="3"/>
                </a:cubicBezTo>
                <a:cubicBezTo>
                  <a:pt x="764987" y="-1120"/>
                  <a:pt x="940548" y="265088"/>
                  <a:pt x="1255059" y="26482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8" name="正方形/長方形 47"/>
          <p:cNvSpPr/>
          <p:nvPr/>
        </p:nvSpPr>
        <p:spPr>
          <a:xfrm>
            <a:off x="2218905" y="5524539"/>
            <a:ext cx="8260651" cy="830997"/>
          </a:xfrm>
          <a:prstGeom prst="rect">
            <a:avLst/>
          </a:prstGeom>
        </p:spPr>
        <p:txBody>
          <a:bodyPr wrap="square">
            <a:spAutoFit/>
          </a:bodyPr>
          <a:lstStyle/>
          <a:p>
            <a:r>
              <a:rPr lang="en-US" altLang="ja-JP" sz="2400" dirty="0"/>
              <a:t>Here, I focus on </a:t>
            </a:r>
            <a:r>
              <a:rPr lang="en-US" altLang="ja-JP" sz="2400" dirty="0"/>
              <a:t>vanadium dioxide </a:t>
            </a:r>
            <a:r>
              <a:rPr lang="en-US" altLang="ja-JP" sz="2400" dirty="0"/>
              <a:t>as the target material.</a:t>
            </a:r>
          </a:p>
          <a:p>
            <a:r>
              <a:rPr lang="en-US" altLang="ja-JP" sz="2400" dirty="0"/>
              <a:t>(Strongly-correlated </a:t>
            </a:r>
            <a:r>
              <a:rPr lang="en-US" altLang="ja-JP" sz="2400" dirty="0"/>
              <a:t>electron system)</a:t>
            </a:r>
          </a:p>
        </p:txBody>
      </p:sp>
      <p:sp>
        <p:nvSpPr>
          <p:cNvPr id="41" name="フリーフォーム 40"/>
          <p:cNvSpPr/>
          <p:nvPr/>
        </p:nvSpPr>
        <p:spPr>
          <a:xfrm>
            <a:off x="3671510" y="4527613"/>
            <a:ext cx="806057" cy="318591"/>
          </a:xfrm>
          <a:custGeom>
            <a:avLst/>
            <a:gdLst>
              <a:gd name="connsiteX0" fmla="*/ 0 w 1021977"/>
              <a:gd name="connsiteY0" fmla="*/ 269018 h 269018"/>
              <a:gd name="connsiteX1" fmla="*/ 448235 w 1021977"/>
              <a:gd name="connsiteY1" fmla="*/ 125583 h 269018"/>
              <a:gd name="connsiteX2" fmla="*/ 555812 w 1021977"/>
              <a:gd name="connsiteY2" fmla="*/ 77 h 269018"/>
              <a:gd name="connsiteX3" fmla="*/ 753035 w 1021977"/>
              <a:gd name="connsiteY3" fmla="*/ 143513 h 269018"/>
              <a:gd name="connsiteX4" fmla="*/ 1021977 w 1021977"/>
              <a:gd name="connsiteY4" fmla="*/ 215230 h 269018"/>
              <a:gd name="connsiteX0" fmla="*/ 0 w 1021977"/>
              <a:gd name="connsiteY0" fmla="*/ 268997 h 268997"/>
              <a:gd name="connsiteX1" fmla="*/ 251012 w 1021977"/>
              <a:gd name="connsiteY1" fmla="*/ 128176 h 268997"/>
              <a:gd name="connsiteX2" fmla="*/ 555812 w 1021977"/>
              <a:gd name="connsiteY2" fmla="*/ 56 h 268997"/>
              <a:gd name="connsiteX3" fmla="*/ 753035 w 1021977"/>
              <a:gd name="connsiteY3" fmla="*/ 143492 h 268997"/>
              <a:gd name="connsiteX4" fmla="*/ 1021977 w 1021977"/>
              <a:gd name="connsiteY4" fmla="*/ 215209 h 268997"/>
              <a:gd name="connsiteX0" fmla="*/ 0 w 1021977"/>
              <a:gd name="connsiteY0" fmla="*/ 268997 h 268997"/>
              <a:gd name="connsiteX1" fmla="*/ 251012 w 1021977"/>
              <a:gd name="connsiteY1" fmla="*/ 128176 h 268997"/>
              <a:gd name="connsiteX2" fmla="*/ 519953 w 1021977"/>
              <a:gd name="connsiteY2" fmla="*/ 56 h 268997"/>
              <a:gd name="connsiteX3" fmla="*/ 753035 w 1021977"/>
              <a:gd name="connsiteY3" fmla="*/ 143492 h 268997"/>
              <a:gd name="connsiteX4" fmla="*/ 1021977 w 1021977"/>
              <a:gd name="connsiteY4" fmla="*/ 215209 h 268997"/>
              <a:gd name="connsiteX0" fmla="*/ 0 w 1021977"/>
              <a:gd name="connsiteY0" fmla="*/ 268942 h 268942"/>
              <a:gd name="connsiteX1" fmla="*/ 251012 w 1021977"/>
              <a:gd name="connsiteY1" fmla="*/ 128121 h 268942"/>
              <a:gd name="connsiteX2" fmla="*/ 519953 w 1021977"/>
              <a:gd name="connsiteY2" fmla="*/ 1 h 268942"/>
              <a:gd name="connsiteX3" fmla="*/ 753035 w 1021977"/>
              <a:gd name="connsiteY3" fmla="*/ 143437 h 268942"/>
              <a:gd name="connsiteX4" fmla="*/ 1021977 w 1021977"/>
              <a:gd name="connsiteY4" fmla="*/ 215154 h 268942"/>
              <a:gd name="connsiteX0" fmla="*/ 0 w 1021977"/>
              <a:gd name="connsiteY0" fmla="*/ 268996 h 268996"/>
              <a:gd name="connsiteX1" fmla="*/ 251012 w 1021977"/>
              <a:gd name="connsiteY1" fmla="*/ 128175 h 268996"/>
              <a:gd name="connsiteX2" fmla="*/ 519953 w 1021977"/>
              <a:gd name="connsiteY2" fmla="*/ 55 h 268996"/>
              <a:gd name="connsiteX3" fmla="*/ 806824 w 1021977"/>
              <a:gd name="connsiteY3" fmla="*/ 143491 h 268996"/>
              <a:gd name="connsiteX4" fmla="*/ 1021977 w 1021977"/>
              <a:gd name="connsiteY4" fmla="*/ 215208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7"/>
              <a:gd name="connsiteX1" fmla="*/ 251012 w 1255059"/>
              <a:gd name="connsiteY1" fmla="*/ 128175 h 268997"/>
              <a:gd name="connsiteX2" fmla="*/ 519953 w 1255059"/>
              <a:gd name="connsiteY2" fmla="*/ 55 h 268997"/>
              <a:gd name="connsiteX3" fmla="*/ 806824 w 1255059"/>
              <a:gd name="connsiteY3" fmla="*/ 143491 h 268997"/>
              <a:gd name="connsiteX4" fmla="*/ 1255059 w 1255059"/>
              <a:gd name="connsiteY4" fmla="*/ 262259 h 268997"/>
              <a:gd name="connsiteX0" fmla="*/ 0 w 1255059"/>
              <a:gd name="connsiteY0" fmla="*/ 268941 h 268941"/>
              <a:gd name="connsiteX1" fmla="*/ 519953 w 1255059"/>
              <a:gd name="connsiteY1" fmla="*/ 0 h 268941"/>
              <a:gd name="connsiteX2" fmla="*/ 806824 w 1255059"/>
              <a:gd name="connsiteY2" fmla="*/ 143436 h 268941"/>
              <a:gd name="connsiteX3" fmla="*/ 1255059 w 1255059"/>
              <a:gd name="connsiteY3" fmla="*/ 262204 h 268941"/>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51"/>
              <a:gd name="connsiteX1" fmla="*/ 519953 w 1255059"/>
              <a:gd name="connsiteY1" fmla="*/ 4 h 268951"/>
              <a:gd name="connsiteX2" fmla="*/ 1255059 w 1255059"/>
              <a:gd name="connsiteY2" fmla="*/ 262208 h 268951"/>
              <a:gd name="connsiteX0" fmla="*/ 0 w 1255059"/>
              <a:gd name="connsiteY0" fmla="*/ 271558 h 271564"/>
              <a:gd name="connsiteX1" fmla="*/ 591670 w 1255059"/>
              <a:gd name="connsiteY1" fmla="*/ 3 h 271564"/>
              <a:gd name="connsiteX2" fmla="*/ 1255059 w 1255059"/>
              <a:gd name="connsiteY2" fmla="*/ 264821 h 271564"/>
              <a:gd name="connsiteX0" fmla="*/ 0 w 1255059"/>
              <a:gd name="connsiteY0" fmla="*/ 271558 h 271564"/>
              <a:gd name="connsiteX1" fmla="*/ 591670 w 1255059"/>
              <a:gd name="connsiteY1" fmla="*/ 3 h 271564"/>
              <a:gd name="connsiteX2" fmla="*/ 1255059 w 1255059"/>
              <a:gd name="connsiteY2" fmla="*/ 264821 h 271564"/>
            </a:gdLst>
            <a:ahLst/>
            <a:cxnLst>
              <a:cxn ang="0">
                <a:pos x="connsiteX0" y="connsiteY0"/>
              </a:cxn>
              <a:cxn ang="0">
                <a:pos x="connsiteX1" y="connsiteY1"/>
              </a:cxn>
              <a:cxn ang="0">
                <a:pos x="connsiteX2" y="connsiteY2"/>
              </a:cxn>
            </a:cxnLst>
            <a:rect l="l" t="t" r="r" b="b"/>
            <a:pathLst>
              <a:path w="1255059" h="271564">
                <a:moveTo>
                  <a:pt x="0" y="271558"/>
                </a:moveTo>
                <a:cubicBezTo>
                  <a:pt x="323477" y="273036"/>
                  <a:pt x="418353" y="1126"/>
                  <a:pt x="591670" y="3"/>
                </a:cubicBezTo>
                <a:cubicBezTo>
                  <a:pt x="764987" y="-1120"/>
                  <a:pt x="940548" y="265088"/>
                  <a:pt x="1255059" y="26482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55878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タイトル 1"/>
              <p:cNvSpPr>
                <a:spLocks noGrp="1"/>
              </p:cNvSpPr>
              <p:nvPr>
                <p:ph type="title"/>
              </p:nvPr>
            </p:nvSpPr>
            <p:spPr/>
            <p:txBody>
              <a:bodyPr>
                <a:normAutofit/>
              </a:bodyPr>
              <a:lstStyle/>
              <a:p>
                <a:r>
                  <a:rPr lang="en-US" altLang="ja-JP" dirty="0" smtClean="0"/>
                  <a:t>Changes of </a:t>
                </a:r>
                <a:r>
                  <a:rPr lang="en-US" altLang="ja-JP" dirty="0"/>
                  <a:t>electrical </a:t>
                </a:r>
                <a:r>
                  <a:rPr lang="en-US" altLang="ja-JP" dirty="0" smtClean="0"/>
                  <a:t>response in </a:t>
                </a:r>
                <a14:m>
                  <m:oMath xmlns:m="http://schemas.openxmlformats.org/officeDocument/2006/math">
                    <m:r>
                      <a:rPr lang="en-US" altLang="ja-JP" i="1">
                        <a:latin typeface="Cambria Math" panose="02040503050406030204" pitchFamily="18" charset="0"/>
                      </a:rPr>
                      <m:t>𝑉</m:t>
                    </m:r>
                    <m:sSub>
                      <m:sSubPr>
                        <m:ctrlPr>
                          <a:rPr lang="en-US" altLang="ja-JP" i="1">
                            <a:latin typeface="Cambria Math" panose="02040503050406030204" pitchFamily="18" charset="0"/>
                          </a:rPr>
                        </m:ctrlPr>
                      </m:sSubPr>
                      <m:e>
                        <m:r>
                          <a:rPr lang="en-US" altLang="ja-JP" i="1">
                            <a:latin typeface="Cambria Math" panose="02040503050406030204" pitchFamily="18" charset="0"/>
                          </a:rPr>
                          <m:t>𝑂</m:t>
                        </m:r>
                      </m:e>
                      <m:sub>
                        <m:r>
                          <a:rPr lang="en-US" altLang="ja-JP" i="1">
                            <a:latin typeface="Cambria Math" panose="02040503050406030204" pitchFamily="18" charset="0"/>
                          </a:rPr>
                          <m:t>2</m:t>
                        </m:r>
                      </m:sub>
                    </m:sSub>
                  </m:oMath>
                </a14:m>
                <a:r>
                  <a:rPr lang="en-US" altLang="ja-JP" dirty="0" smtClean="0"/>
                  <a:t> by temperature</a:t>
                </a:r>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l="-2377" t="-13364" b="-2119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正方形/長方形 4"/>
              <p:cNvSpPr/>
              <p:nvPr/>
            </p:nvSpPr>
            <p:spPr>
              <a:xfrm>
                <a:off x="6962700" y="2653788"/>
                <a:ext cx="3718016" cy="1815882"/>
              </a:xfrm>
              <a:prstGeom prst="rect">
                <a:avLst/>
              </a:prstGeom>
            </p:spPr>
            <p:txBody>
              <a:bodyPr wrap="square">
                <a:spAutoFit/>
              </a:bodyPr>
              <a:lstStyle/>
              <a:p>
                <a14:m>
                  <m:oMath xmlns:m="http://schemas.openxmlformats.org/officeDocument/2006/math">
                    <m:r>
                      <a:rPr lang="en-US" altLang="ja-JP" sz="2800" i="1">
                        <a:latin typeface="Cambria Math" panose="02040503050406030204" pitchFamily="18" charset="0"/>
                      </a:rPr>
                      <m:t>𝑉</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𝑂</m:t>
                        </m:r>
                      </m:e>
                      <m:sub>
                        <m:r>
                          <a:rPr lang="en-US" altLang="ja-JP" sz="2800" i="1">
                            <a:latin typeface="Cambria Math" panose="02040503050406030204" pitchFamily="18" charset="0"/>
                          </a:rPr>
                          <m:t>2</m:t>
                        </m:r>
                      </m:sub>
                    </m:sSub>
                  </m:oMath>
                </a14:m>
                <a:r>
                  <a:rPr lang="en-US" altLang="ja-JP" sz="2800" dirty="0"/>
                  <a:t> </a:t>
                </a:r>
                <a:r>
                  <a:rPr lang="en-US" altLang="ja-JP" sz="2800" dirty="0"/>
                  <a:t>shows </a:t>
                </a:r>
                <a:r>
                  <a:rPr lang="en-US" altLang="ja-JP" sz="2800" dirty="0">
                    <a:solidFill>
                      <a:srgbClr val="0070C0"/>
                    </a:solidFill>
                  </a:rPr>
                  <a:t>Insulator</a:t>
                </a:r>
                <a:r>
                  <a:rPr lang="en-US" altLang="ja-JP" sz="2800" dirty="0"/>
                  <a:t>-to-</a:t>
                </a:r>
                <a:r>
                  <a:rPr lang="en-US" altLang="ja-JP" sz="2800" dirty="0">
                    <a:solidFill>
                      <a:srgbClr val="FF0000"/>
                    </a:solidFill>
                  </a:rPr>
                  <a:t>Metal</a:t>
                </a:r>
                <a:r>
                  <a:rPr lang="en-US" altLang="ja-JP" sz="2800" dirty="0"/>
                  <a:t> transition </a:t>
                </a:r>
                <a:r>
                  <a:rPr lang="en-US" altLang="ja-JP" sz="2800" dirty="0"/>
                  <a:t>at critical temperature of ~350 K</a:t>
                </a:r>
                <a:endParaRPr lang="en-US" altLang="ja-JP" sz="2800" dirty="0"/>
              </a:p>
            </p:txBody>
          </p:sp>
        </mc:Choice>
        <mc:Fallback>
          <p:sp>
            <p:nvSpPr>
              <p:cNvPr id="5" name="正方形/長方形 4"/>
              <p:cNvSpPr>
                <a:spLocks noRot="1" noChangeAspect="1" noMove="1" noResize="1" noEditPoints="1" noAdjustHandles="1" noChangeArrowheads="1" noChangeShapeType="1" noTextEdit="1"/>
              </p:cNvSpPr>
              <p:nvPr/>
            </p:nvSpPr>
            <p:spPr>
              <a:xfrm>
                <a:off x="6962700" y="2653788"/>
                <a:ext cx="3718016" cy="1815882"/>
              </a:xfrm>
              <a:prstGeom prst="rect">
                <a:avLst/>
              </a:prstGeom>
              <a:blipFill rotWithShape="0">
                <a:blip r:embed="rId4"/>
                <a:stretch>
                  <a:fillRect l="-3279" t="-3020" r="-1639" b="-8725"/>
                </a:stretch>
              </a:blipFill>
            </p:spPr>
            <p:txBody>
              <a:bodyPr/>
              <a:lstStyle/>
              <a:p>
                <a:r>
                  <a:rPr lang="ja-JP" altLang="en-US">
                    <a:noFill/>
                  </a:rPr>
                  <a:t> </a:t>
                </a:r>
              </a:p>
            </p:txBody>
          </p:sp>
        </mc:Fallback>
      </mc:AlternateContent>
      <p:sp>
        <p:nvSpPr>
          <p:cNvPr id="16" name="テキスト ボックス 15"/>
          <p:cNvSpPr txBox="1"/>
          <p:nvPr/>
        </p:nvSpPr>
        <p:spPr>
          <a:xfrm>
            <a:off x="4443028" y="1968000"/>
            <a:ext cx="3388595" cy="461665"/>
          </a:xfrm>
          <a:prstGeom prst="rect">
            <a:avLst/>
          </a:prstGeom>
          <a:noFill/>
        </p:spPr>
        <p:txBody>
          <a:bodyPr wrap="square" rtlCol="0">
            <a:spAutoFit/>
          </a:bodyPr>
          <a:lstStyle/>
          <a:p>
            <a:r>
              <a:rPr lang="en-US" altLang="ja-JP" sz="2400" dirty="0">
                <a:solidFill>
                  <a:srgbClr val="FF0000"/>
                </a:solidFill>
              </a:rPr>
              <a:t>High temperature</a:t>
            </a:r>
            <a:endParaRPr lang="ja-JP" altLang="en-US" sz="2400" dirty="0">
              <a:solidFill>
                <a:srgbClr val="FF0000"/>
              </a:solidFill>
            </a:endParaRPr>
          </a:p>
        </p:txBody>
      </p:sp>
      <p:sp>
        <p:nvSpPr>
          <p:cNvPr id="29" name="テキスト ボックス 28"/>
          <p:cNvSpPr txBox="1"/>
          <p:nvPr/>
        </p:nvSpPr>
        <p:spPr>
          <a:xfrm>
            <a:off x="2076289" y="1991931"/>
            <a:ext cx="2754639" cy="461665"/>
          </a:xfrm>
          <a:prstGeom prst="rect">
            <a:avLst/>
          </a:prstGeom>
          <a:noFill/>
        </p:spPr>
        <p:txBody>
          <a:bodyPr wrap="square" rtlCol="0">
            <a:spAutoFit/>
          </a:bodyPr>
          <a:lstStyle/>
          <a:p>
            <a:r>
              <a:rPr lang="en-US" altLang="ja-JP" sz="2400" dirty="0">
                <a:solidFill>
                  <a:srgbClr val="1700C0"/>
                </a:solidFill>
              </a:rPr>
              <a:t>Low </a:t>
            </a:r>
            <a:r>
              <a:rPr lang="en-US" altLang="ja-JP" sz="2400" dirty="0">
                <a:solidFill>
                  <a:srgbClr val="1700C0"/>
                </a:solidFill>
              </a:rPr>
              <a:t>temperature</a:t>
            </a:r>
            <a:endParaRPr lang="ja-JP" altLang="en-US" sz="2400" dirty="0">
              <a:solidFill>
                <a:srgbClr val="1700C0"/>
              </a:solidFill>
            </a:endParaRPr>
          </a:p>
        </p:txBody>
      </p:sp>
      <p:grpSp>
        <p:nvGrpSpPr>
          <p:cNvPr id="4" name="グループ化 3"/>
          <p:cNvGrpSpPr/>
          <p:nvPr/>
        </p:nvGrpSpPr>
        <p:grpSpPr>
          <a:xfrm>
            <a:off x="1632769" y="2455360"/>
            <a:ext cx="5310926" cy="3858584"/>
            <a:chOff x="93271" y="2537299"/>
            <a:chExt cx="5310926" cy="3858584"/>
          </a:xfrm>
        </p:grpSpPr>
        <p:pic>
          <p:nvPicPr>
            <p:cNvPr id="3" name="図 2"/>
            <p:cNvPicPr>
              <a:picLocks noChangeAspect="1"/>
            </p:cNvPicPr>
            <p:nvPr/>
          </p:nvPicPr>
          <p:blipFill>
            <a:blip r:embed="rId5"/>
            <a:stretch>
              <a:fillRect/>
            </a:stretch>
          </p:blipFill>
          <p:spPr>
            <a:xfrm>
              <a:off x="93271" y="2537299"/>
              <a:ext cx="5310926" cy="3858584"/>
            </a:xfrm>
            <a:prstGeom prst="rect">
              <a:avLst/>
            </a:prstGeom>
          </p:spPr>
        </p:pic>
        <p:sp>
          <p:nvSpPr>
            <p:cNvPr id="30" name="テキスト ボックス 29"/>
            <p:cNvSpPr txBox="1"/>
            <p:nvPr/>
          </p:nvSpPr>
          <p:spPr>
            <a:xfrm>
              <a:off x="3757560" y="2988742"/>
              <a:ext cx="1172241" cy="461665"/>
            </a:xfrm>
            <a:prstGeom prst="rect">
              <a:avLst/>
            </a:prstGeom>
            <a:noFill/>
          </p:spPr>
          <p:txBody>
            <a:bodyPr wrap="square" rtlCol="0">
              <a:spAutoFit/>
            </a:bodyPr>
            <a:lstStyle/>
            <a:p>
              <a:r>
                <a:rPr lang="en-US" altLang="ja-JP" sz="2400" dirty="0">
                  <a:solidFill>
                    <a:srgbClr val="FF0000"/>
                  </a:solidFill>
                </a:rPr>
                <a:t>Metal</a:t>
              </a:r>
              <a:endParaRPr lang="ja-JP" altLang="en-US" sz="2400" dirty="0">
                <a:solidFill>
                  <a:srgbClr val="FF0000"/>
                </a:solidFill>
              </a:endParaRPr>
            </a:p>
          </p:txBody>
        </p:sp>
        <p:sp>
          <p:nvSpPr>
            <p:cNvPr id="31" name="テキスト ボックス 30"/>
            <p:cNvSpPr txBox="1"/>
            <p:nvPr/>
          </p:nvSpPr>
          <p:spPr>
            <a:xfrm>
              <a:off x="1207633" y="2988742"/>
              <a:ext cx="1412955" cy="461665"/>
            </a:xfrm>
            <a:prstGeom prst="rect">
              <a:avLst/>
            </a:prstGeom>
            <a:noFill/>
          </p:spPr>
          <p:txBody>
            <a:bodyPr wrap="square" rtlCol="0">
              <a:spAutoFit/>
            </a:bodyPr>
            <a:lstStyle/>
            <a:p>
              <a:r>
                <a:rPr lang="en-US" altLang="ja-JP" sz="2400" dirty="0">
                  <a:solidFill>
                    <a:srgbClr val="1700C0"/>
                  </a:solidFill>
                </a:rPr>
                <a:t>Insulator</a:t>
              </a:r>
              <a:endParaRPr lang="ja-JP" altLang="en-US" sz="2400" dirty="0">
                <a:solidFill>
                  <a:srgbClr val="1700C0"/>
                </a:solidFill>
              </a:endParaRPr>
            </a:p>
          </p:txBody>
        </p:sp>
      </p:grpSp>
    </p:spTree>
    <p:extLst>
      <p:ext uri="{BB962C8B-B14F-4D97-AF65-F5344CB8AC3E}">
        <p14:creationId xmlns:p14="http://schemas.microsoft.com/office/powerpoint/2010/main" val="1418596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4751902" y="5857589"/>
            <a:ext cx="1412955" cy="461665"/>
          </a:xfrm>
          <a:prstGeom prst="rect">
            <a:avLst/>
          </a:prstGeom>
          <a:noFill/>
        </p:spPr>
        <p:txBody>
          <a:bodyPr wrap="square" rtlCol="0">
            <a:spAutoFit/>
          </a:bodyPr>
          <a:lstStyle/>
          <a:p>
            <a:r>
              <a:rPr lang="en-US" altLang="ja-JP" sz="2400" dirty="0">
                <a:solidFill>
                  <a:srgbClr val="1700C0"/>
                </a:solidFill>
              </a:rPr>
              <a:t>Insulator</a:t>
            </a:r>
            <a:endParaRPr lang="ja-JP" altLang="en-US" sz="2400" dirty="0">
              <a:solidFill>
                <a:srgbClr val="1700C0"/>
              </a:solidFill>
            </a:endParaRPr>
          </a:p>
        </p:txBody>
      </p:sp>
      <p:sp>
        <p:nvSpPr>
          <p:cNvPr id="2" name="タイトル 1"/>
          <p:cNvSpPr>
            <a:spLocks noGrp="1"/>
          </p:cNvSpPr>
          <p:nvPr>
            <p:ph type="title"/>
          </p:nvPr>
        </p:nvSpPr>
        <p:spPr>
          <a:xfrm>
            <a:off x="2342954" y="161401"/>
            <a:ext cx="7543800" cy="1450757"/>
          </a:xfrm>
        </p:spPr>
        <p:txBody>
          <a:bodyPr/>
          <a:lstStyle/>
          <a:p>
            <a:r>
              <a:rPr lang="en-US" altLang="ja-JP" dirty="0"/>
              <a:t>Field induced Insulator-to-Metal transition</a:t>
            </a:r>
          </a:p>
        </p:txBody>
      </p:sp>
      <p:sp>
        <p:nvSpPr>
          <p:cNvPr id="5" name="テキスト ボックス 4"/>
          <p:cNvSpPr txBox="1"/>
          <p:nvPr/>
        </p:nvSpPr>
        <p:spPr>
          <a:xfrm>
            <a:off x="5105397" y="1884334"/>
            <a:ext cx="5080007" cy="1754326"/>
          </a:xfrm>
          <a:prstGeom prst="rect">
            <a:avLst/>
          </a:prstGeom>
          <a:noFill/>
        </p:spPr>
        <p:txBody>
          <a:bodyPr wrap="square" rtlCol="0">
            <a:spAutoFit/>
          </a:bodyPr>
          <a:lstStyle/>
          <a:p>
            <a:r>
              <a:rPr lang="en-US" altLang="ja-JP" sz="2000" dirty="0"/>
              <a:t>Ultrafast spectroscopy shows that IM transition in VO2 appears </a:t>
            </a:r>
            <a:r>
              <a:rPr lang="en-US" altLang="ja-JP" sz="2000" dirty="0"/>
              <a:t>in fs </a:t>
            </a:r>
            <a:r>
              <a:rPr lang="en-US" altLang="ja-JP" sz="2000" dirty="0"/>
              <a:t>timescale</a:t>
            </a:r>
            <a:r>
              <a:rPr lang="en-US" altLang="ja-JP" sz="2000" dirty="0"/>
              <a:t>.</a:t>
            </a:r>
          </a:p>
          <a:p>
            <a:r>
              <a:rPr lang="en-US" altLang="ja-JP" sz="2000" dirty="0"/>
              <a:t>However, we cannot clearly identify which the triggers of IM transition is </a:t>
            </a:r>
            <a:r>
              <a:rPr lang="en-US" altLang="ja-JP" sz="2400" b="1" u="sng" dirty="0">
                <a:solidFill>
                  <a:srgbClr val="FFC000"/>
                </a:solidFill>
              </a:rPr>
              <a:t>electric </a:t>
            </a:r>
            <a:r>
              <a:rPr lang="en-US" altLang="ja-JP" sz="2400" b="1" u="sng" dirty="0">
                <a:solidFill>
                  <a:srgbClr val="FFC000"/>
                </a:solidFill>
              </a:rPr>
              <a:t>field </a:t>
            </a:r>
            <a:r>
              <a:rPr lang="en-US" altLang="ja-JP" sz="2000" dirty="0"/>
              <a:t>or </a:t>
            </a:r>
            <a:r>
              <a:rPr lang="en-US" altLang="ja-JP" sz="2400" b="1" dirty="0">
                <a:solidFill>
                  <a:srgbClr val="FF0000"/>
                </a:solidFill>
              </a:rPr>
              <a:t>thermal </a:t>
            </a:r>
            <a:r>
              <a:rPr lang="en-US" altLang="ja-JP" sz="2400" b="1" u="sng" dirty="0">
                <a:solidFill>
                  <a:srgbClr val="FF0000"/>
                </a:solidFill>
              </a:rPr>
              <a:t>heating</a:t>
            </a:r>
            <a:endParaRPr lang="en-US" altLang="ja-JP" sz="2000" dirty="0"/>
          </a:p>
        </p:txBody>
      </p:sp>
      <p:pic>
        <p:nvPicPr>
          <p:cNvPr id="7" name="図 6"/>
          <p:cNvPicPr>
            <a:picLocks noChangeAspect="1"/>
          </p:cNvPicPr>
          <p:nvPr/>
        </p:nvPicPr>
        <p:blipFill>
          <a:blip r:embed="rId3"/>
          <a:stretch>
            <a:fillRect/>
          </a:stretch>
        </p:blipFill>
        <p:spPr>
          <a:xfrm>
            <a:off x="2269663" y="1753867"/>
            <a:ext cx="2502668" cy="2572463"/>
          </a:xfrm>
          <a:prstGeom prst="rect">
            <a:avLst/>
          </a:prstGeom>
        </p:spPr>
      </p:pic>
      <p:sp>
        <p:nvSpPr>
          <p:cNvPr id="8" name="テキスト ボックス 7"/>
          <p:cNvSpPr txBox="1"/>
          <p:nvPr/>
        </p:nvSpPr>
        <p:spPr>
          <a:xfrm>
            <a:off x="1682987" y="2108415"/>
            <a:ext cx="744583" cy="323165"/>
          </a:xfrm>
          <a:prstGeom prst="rect">
            <a:avLst/>
          </a:prstGeom>
          <a:noFill/>
        </p:spPr>
        <p:txBody>
          <a:bodyPr wrap="square" rtlCol="0">
            <a:spAutoFit/>
          </a:bodyPr>
          <a:lstStyle/>
          <a:p>
            <a:r>
              <a:rPr lang="en-US" altLang="ja-JP" sz="1500" dirty="0"/>
              <a:t>15THz</a:t>
            </a:r>
            <a:endParaRPr lang="ja-JP" altLang="en-US" sz="1500" dirty="0"/>
          </a:p>
        </p:txBody>
      </p:sp>
      <p:sp>
        <p:nvSpPr>
          <p:cNvPr id="9" name="テキスト ボックス 8"/>
          <p:cNvSpPr txBox="1"/>
          <p:nvPr/>
        </p:nvSpPr>
        <p:spPr>
          <a:xfrm>
            <a:off x="1734942" y="3088356"/>
            <a:ext cx="744583" cy="323165"/>
          </a:xfrm>
          <a:prstGeom prst="rect">
            <a:avLst/>
          </a:prstGeom>
          <a:noFill/>
        </p:spPr>
        <p:txBody>
          <a:bodyPr wrap="square" rtlCol="0">
            <a:spAutoFit/>
          </a:bodyPr>
          <a:lstStyle/>
          <a:p>
            <a:r>
              <a:rPr lang="en-US" altLang="ja-JP" sz="1500" dirty="0"/>
              <a:t>25THz</a:t>
            </a:r>
            <a:endParaRPr lang="ja-JP" altLang="en-US" sz="1500" dirty="0"/>
          </a:p>
        </p:txBody>
      </p:sp>
      <p:grpSp>
        <p:nvGrpSpPr>
          <p:cNvPr id="50" name="グループ化 49"/>
          <p:cNvGrpSpPr/>
          <p:nvPr/>
        </p:nvGrpSpPr>
        <p:grpSpPr>
          <a:xfrm>
            <a:off x="2539837" y="4848765"/>
            <a:ext cx="4279091" cy="1818566"/>
            <a:chOff x="543764" y="5200652"/>
            <a:chExt cx="3209315" cy="1363923"/>
          </a:xfrm>
        </p:grpSpPr>
        <p:grpSp>
          <p:nvGrpSpPr>
            <p:cNvPr id="16" name="グループ化 15"/>
            <p:cNvGrpSpPr/>
            <p:nvPr/>
          </p:nvGrpSpPr>
          <p:grpSpPr>
            <a:xfrm>
              <a:off x="543764" y="5200652"/>
              <a:ext cx="2654966" cy="1357938"/>
              <a:chOff x="1343025" y="2657477"/>
              <a:chExt cx="4818459" cy="2357436"/>
            </a:xfrm>
          </p:grpSpPr>
          <p:sp>
            <p:nvSpPr>
              <p:cNvPr id="29" name="円弧 28"/>
              <p:cNvSpPr/>
              <p:nvPr/>
            </p:nvSpPr>
            <p:spPr>
              <a:xfrm>
                <a:off x="1343025"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0" name="円弧 29"/>
              <p:cNvSpPr/>
              <p:nvPr/>
            </p:nvSpPr>
            <p:spPr>
              <a:xfrm flipH="1">
                <a:off x="3352800"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nvGrpSpPr>
              <p:cNvPr id="31" name="グループ化 30"/>
              <p:cNvGrpSpPr/>
              <p:nvPr/>
            </p:nvGrpSpPr>
            <p:grpSpPr>
              <a:xfrm>
                <a:off x="2239566" y="2657477"/>
                <a:ext cx="3921918" cy="1378742"/>
                <a:chOff x="2239566" y="2657477"/>
                <a:chExt cx="3921918" cy="1378742"/>
              </a:xfrm>
            </p:grpSpPr>
            <p:cxnSp>
              <p:nvCxnSpPr>
                <p:cNvPr id="32" name="直線コネクタ 31"/>
                <p:cNvCxnSpPr/>
                <p:nvPr/>
              </p:nvCxnSpPr>
              <p:spPr>
                <a:xfrm>
                  <a:off x="2239566" y="2897665"/>
                  <a:ext cx="3921918" cy="51769"/>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7" name="グループ化 16"/>
            <p:cNvGrpSpPr/>
            <p:nvPr/>
          </p:nvGrpSpPr>
          <p:grpSpPr>
            <a:xfrm>
              <a:off x="1099424" y="5206637"/>
              <a:ext cx="2099306" cy="1357938"/>
              <a:chOff x="1343025" y="2657477"/>
              <a:chExt cx="3810000" cy="2357436"/>
            </a:xfrm>
          </p:grpSpPr>
          <p:sp>
            <p:nvSpPr>
              <p:cNvPr id="26" name="円弧 25"/>
              <p:cNvSpPr/>
              <p:nvPr/>
            </p:nvSpPr>
            <p:spPr>
              <a:xfrm>
                <a:off x="1343025"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7" name="円弧 26"/>
              <p:cNvSpPr/>
              <p:nvPr/>
            </p:nvSpPr>
            <p:spPr>
              <a:xfrm flipH="1">
                <a:off x="3352800"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28" name="直線コネクタ 27"/>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grpSp>
          <p:nvGrpSpPr>
            <p:cNvPr id="18" name="グループ化 17"/>
            <p:cNvGrpSpPr/>
            <p:nvPr/>
          </p:nvGrpSpPr>
          <p:grpSpPr>
            <a:xfrm>
              <a:off x="1653773" y="5206637"/>
              <a:ext cx="2099306" cy="1357938"/>
              <a:chOff x="1343025" y="2657477"/>
              <a:chExt cx="3810000" cy="2357436"/>
            </a:xfrm>
          </p:grpSpPr>
          <p:sp>
            <p:nvSpPr>
              <p:cNvPr id="23" name="円弧 22"/>
              <p:cNvSpPr/>
              <p:nvPr/>
            </p:nvSpPr>
            <p:spPr>
              <a:xfrm>
                <a:off x="1343025"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 name="円弧 23"/>
              <p:cNvSpPr/>
              <p:nvPr/>
            </p:nvSpPr>
            <p:spPr>
              <a:xfrm flipH="1">
                <a:off x="3352800" y="3057525"/>
                <a:ext cx="1800225" cy="19573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25" name="直線コネクタ 24"/>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sp>
          <p:nvSpPr>
            <p:cNvPr id="19" name="正方形/長方形 18"/>
            <p:cNvSpPr/>
            <p:nvPr/>
          </p:nvSpPr>
          <p:spPr>
            <a:xfrm>
              <a:off x="2161464" y="5404154"/>
              <a:ext cx="137409" cy="131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1987729" y="5366245"/>
              <a:ext cx="137409" cy="131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1616044" y="5394240"/>
              <a:ext cx="137409" cy="131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2548735" y="5374908"/>
              <a:ext cx="137409" cy="123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円/楕円 12"/>
            <p:cNvSpPr/>
            <p:nvPr/>
          </p:nvSpPr>
          <p:spPr>
            <a:xfrm>
              <a:off x="1447333" y="5697171"/>
              <a:ext cx="302113" cy="15065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円/楕円 13"/>
            <p:cNvSpPr/>
            <p:nvPr/>
          </p:nvSpPr>
          <p:spPr>
            <a:xfrm>
              <a:off x="2007911" y="5701260"/>
              <a:ext cx="302113" cy="15065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14"/>
            <p:cNvSpPr/>
            <p:nvPr/>
          </p:nvSpPr>
          <p:spPr>
            <a:xfrm>
              <a:off x="2553024" y="5703306"/>
              <a:ext cx="302113" cy="15065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6" name="右矢印 45"/>
          <p:cNvSpPr/>
          <p:nvPr/>
        </p:nvSpPr>
        <p:spPr>
          <a:xfrm>
            <a:off x="6257560" y="5360965"/>
            <a:ext cx="420518" cy="243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テキスト ボックス 46"/>
          <p:cNvSpPr txBox="1"/>
          <p:nvPr/>
        </p:nvSpPr>
        <p:spPr>
          <a:xfrm>
            <a:off x="2988941" y="5660707"/>
            <a:ext cx="685225" cy="461665"/>
          </a:xfrm>
          <a:prstGeom prst="rect">
            <a:avLst/>
          </a:prstGeom>
          <a:noFill/>
        </p:spPr>
        <p:txBody>
          <a:bodyPr wrap="square" rtlCol="0">
            <a:spAutoFit/>
          </a:bodyPr>
          <a:lstStyle/>
          <a:p>
            <a:pPr algn="ctr"/>
            <a:r>
              <a:rPr lang="en-US" altLang="ja-JP" sz="2400" dirty="0"/>
              <a:t>E=0</a:t>
            </a:r>
            <a:endParaRPr lang="ja-JP" altLang="en-US" sz="2400" dirty="0"/>
          </a:p>
        </p:txBody>
      </p:sp>
      <p:sp>
        <p:nvSpPr>
          <p:cNvPr id="3" name="テキスト ボックス 2"/>
          <p:cNvSpPr txBox="1"/>
          <p:nvPr/>
        </p:nvSpPr>
        <p:spPr>
          <a:xfrm>
            <a:off x="7022559" y="3577913"/>
            <a:ext cx="3697566" cy="954107"/>
          </a:xfrm>
          <a:prstGeom prst="rect">
            <a:avLst/>
          </a:prstGeom>
          <a:noFill/>
        </p:spPr>
        <p:txBody>
          <a:bodyPr wrap="square" rtlCol="0">
            <a:spAutoFit/>
          </a:bodyPr>
          <a:lstStyle/>
          <a:p>
            <a:pPr marL="285750" indent="-285750">
              <a:buFont typeface="Arial" panose="020B0604020202020204" pitchFamily="34" charset="0"/>
              <a:buChar char="•"/>
            </a:pPr>
            <a:r>
              <a:rPr lang="en-US" altLang="ja-JP" sz="2800" b="1" dirty="0"/>
              <a:t>Monocycle THz Pulse</a:t>
            </a:r>
          </a:p>
          <a:p>
            <a:pPr marL="285750" indent="-285750">
              <a:buFont typeface="Arial" panose="020B0604020202020204" pitchFamily="34" charset="0"/>
              <a:buChar char="•"/>
            </a:pPr>
            <a:r>
              <a:rPr lang="en-US" altLang="ja-JP" sz="2800" b="1" dirty="0" err="1"/>
              <a:t>Metamaterial</a:t>
            </a:r>
            <a:endParaRPr lang="ja-JP" altLang="en-US" sz="2800" b="1" dirty="0"/>
          </a:p>
        </p:txBody>
      </p:sp>
      <p:grpSp>
        <p:nvGrpSpPr>
          <p:cNvPr id="10" name="グループ化 9"/>
          <p:cNvGrpSpPr/>
          <p:nvPr/>
        </p:nvGrpSpPr>
        <p:grpSpPr>
          <a:xfrm>
            <a:off x="6746504" y="4704263"/>
            <a:ext cx="2033536" cy="1566180"/>
            <a:chOff x="4131773" y="4746094"/>
            <a:chExt cx="2033536" cy="1566180"/>
          </a:xfrm>
        </p:grpSpPr>
        <p:sp>
          <p:nvSpPr>
            <p:cNvPr id="39" name="フリーフォーム 38"/>
            <p:cNvSpPr/>
            <p:nvPr/>
          </p:nvSpPr>
          <p:spPr>
            <a:xfrm>
              <a:off x="4172134" y="4876580"/>
              <a:ext cx="402357" cy="648144"/>
            </a:xfrm>
            <a:custGeom>
              <a:avLst/>
              <a:gdLst>
                <a:gd name="connsiteX0" fmla="*/ 0 w 785812"/>
                <a:gd name="connsiteY0" fmla="*/ 0 h 828675"/>
                <a:gd name="connsiteX1" fmla="*/ 428625 w 785812"/>
                <a:gd name="connsiteY1" fmla="*/ 285750 h 828675"/>
                <a:gd name="connsiteX2" fmla="*/ 785812 w 785812"/>
                <a:gd name="connsiteY2" fmla="*/ 828675 h 828675"/>
              </a:gdLst>
              <a:ahLst/>
              <a:cxnLst>
                <a:cxn ang="0">
                  <a:pos x="connsiteX0" y="connsiteY0"/>
                </a:cxn>
                <a:cxn ang="0">
                  <a:pos x="connsiteX1" y="connsiteY1"/>
                </a:cxn>
                <a:cxn ang="0">
                  <a:pos x="connsiteX2" y="connsiteY2"/>
                </a:cxn>
              </a:cxnLst>
              <a:rect l="l" t="t" r="r" b="b"/>
              <a:pathLst>
                <a:path w="785812" h="828675">
                  <a:moveTo>
                    <a:pt x="0" y="0"/>
                  </a:moveTo>
                  <a:cubicBezTo>
                    <a:pt x="148828" y="73819"/>
                    <a:pt x="297657" y="147638"/>
                    <a:pt x="428625" y="285750"/>
                  </a:cubicBezTo>
                  <a:cubicBezTo>
                    <a:pt x="559593" y="423862"/>
                    <a:pt x="672702" y="626268"/>
                    <a:pt x="785812"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0" name="直線コネクタ 39"/>
            <p:cNvCxnSpPr/>
            <p:nvPr/>
          </p:nvCxnSpPr>
          <p:spPr>
            <a:xfrm>
              <a:off x="4131773" y="4770346"/>
              <a:ext cx="1989627" cy="1289003"/>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4626627" y="4746094"/>
              <a:ext cx="5698" cy="913078"/>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H="1" flipV="1">
              <a:off x="5751851" y="5468440"/>
              <a:ext cx="1" cy="843834"/>
            </a:xfrm>
            <a:prstGeom prst="line">
              <a:avLst/>
            </a:prstGeom>
          </p:spPr>
          <p:style>
            <a:lnRef idx="1">
              <a:schemeClr val="dk1"/>
            </a:lnRef>
            <a:fillRef idx="0">
              <a:schemeClr val="dk1"/>
            </a:fillRef>
            <a:effectRef idx="0">
              <a:schemeClr val="dk1"/>
            </a:effectRef>
            <a:fontRef idx="minor">
              <a:schemeClr val="tx1"/>
            </a:fontRef>
          </p:style>
        </p:cxnSp>
        <p:sp>
          <p:nvSpPr>
            <p:cNvPr id="44" name="フリーフォーム 43"/>
            <p:cNvSpPr/>
            <p:nvPr/>
          </p:nvSpPr>
          <p:spPr>
            <a:xfrm>
              <a:off x="4691775" y="5368214"/>
              <a:ext cx="454623" cy="471080"/>
            </a:xfrm>
            <a:custGeom>
              <a:avLst/>
              <a:gdLst>
                <a:gd name="connsiteX0" fmla="*/ 0 w 997527"/>
                <a:gd name="connsiteY0" fmla="*/ 451556 h 711328"/>
                <a:gd name="connsiteX1" fmla="*/ 166254 w 997527"/>
                <a:gd name="connsiteY1" fmla="*/ 35919 h 711328"/>
                <a:gd name="connsiteX2" fmla="*/ 685800 w 997527"/>
                <a:gd name="connsiteY2" fmla="*/ 98265 h 711328"/>
                <a:gd name="connsiteX3" fmla="*/ 997527 w 997527"/>
                <a:gd name="connsiteY3" fmla="*/ 711328 h 711328"/>
              </a:gdLst>
              <a:ahLst/>
              <a:cxnLst>
                <a:cxn ang="0">
                  <a:pos x="connsiteX0" y="connsiteY0"/>
                </a:cxn>
                <a:cxn ang="0">
                  <a:pos x="connsiteX1" y="connsiteY1"/>
                </a:cxn>
                <a:cxn ang="0">
                  <a:pos x="connsiteX2" y="connsiteY2"/>
                </a:cxn>
                <a:cxn ang="0">
                  <a:pos x="connsiteX3" y="connsiteY3"/>
                </a:cxn>
              </a:cxnLst>
              <a:rect l="l" t="t" r="r" b="b"/>
              <a:pathLst>
                <a:path w="997527" h="711328">
                  <a:moveTo>
                    <a:pt x="0" y="451556"/>
                  </a:moveTo>
                  <a:cubicBezTo>
                    <a:pt x="25977" y="273178"/>
                    <a:pt x="51954" y="94801"/>
                    <a:pt x="166254" y="35919"/>
                  </a:cubicBezTo>
                  <a:cubicBezTo>
                    <a:pt x="280554" y="-22963"/>
                    <a:pt x="547255" y="-14303"/>
                    <a:pt x="685800" y="98265"/>
                  </a:cubicBezTo>
                  <a:cubicBezTo>
                    <a:pt x="824345" y="210833"/>
                    <a:pt x="910936" y="461080"/>
                    <a:pt x="997527" y="7113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フリーフォーム 44"/>
            <p:cNvSpPr/>
            <p:nvPr/>
          </p:nvSpPr>
          <p:spPr>
            <a:xfrm>
              <a:off x="5237913" y="5659172"/>
              <a:ext cx="454623" cy="471080"/>
            </a:xfrm>
            <a:custGeom>
              <a:avLst/>
              <a:gdLst>
                <a:gd name="connsiteX0" fmla="*/ 0 w 997527"/>
                <a:gd name="connsiteY0" fmla="*/ 451556 h 711328"/>
                <a:gd name="connsiteX1" fmla="*/ 166254 w 997527"/>
                <a:gd name="connsiteY1" fmla="*/ 35919 h 711328"/>
                <a:gd name="connsiteX2" fmla="*/ 685800 w 997527"/>
                <a:gd name="connsiteY2" fmla="*/ 98265 h 711328"/>
                <a:gd name="connsiteX3" fmla="*/ 997527 w 997527"/>
                <a:gd name="connsiteY3" fmla="*/ 711328 h 711328"/>
              </a:gdLst>
              <a:ahLst/>
              <a:cxnLst>
                <a:cxn ang="0">
                  <a:pos x="connsiteX0" y="connsiteY0"/>
                </a:cxn>
                <a:cxn ang="0">
                  <a:pos x="connsiteX1" y="connsiteY1"/>
                </a:cxn>
                <a:cxn ang="0">
                  <a:pos x="connsiteX2" y="connsiteY2"/>
                </a:cxn>
                <a:cxn ang="0">
                  <a:pos x="connsiteX3" y="connsiteY3"/>
                </a:cxn>
              </a:cxnLst>
              <a:rect l="l" t="t" r="r" b="b"/>
              <a:pathLst>
                <a:path w="997527" h="711328">
                  <a:moveTo>
                    <a:pt x="0" y="451556"/>
                  </a:moveTo>
                  <a:cubicBezTo>
                    <a:pt x="25977" y="273178"/>
                    <a:pt x="51954" y="94801"/>
                    <a:pt x="166254" y="35919"/>
                  </a:cubicBezTo>
                  <a:cubicBezTo>
                    <a:pt x="280554" y="-22963"/>
                    <a:pt x="547255" y="-14303"/>
                    <a:pt x="685800" y="98265"/>
                  </a:cubicBezTo>
                  <a:cubicBezTo>
                    <a:pt x="824345" y="210833"/>
                    <a:pt x="910936" y="461080"/>
                    <a:pt x="997527" y="7113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円/楕円 35"/>
            <p:cNvSpPr/>
            <p:nvPr/>
          </p:nvSpPr>
          <p:spPr>
            <a:xfrm>
              <a:off x="4464148" y="5304049"/>
              <a:ext cx="618328" cy="1242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円/楕円 36"/>
            <p:cNvSpPr/>
            <p:nvPr/>
          </p:nvSpPr>
          <p:spPr>
            <a:xfrm>
              <a:off x="5048550" y="5650064"/>
              <a:ext cx="667106" cy="13851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円/楕円 37"/>
            <p:cNvSpPr/>
            <p:nvPr/>
          </p:nvSpPr>
          <p:spPr>
            <a:xfrm>
              <a:off x="5585411" y="6057207"/>
              <a:ext cx="579898" cy="12646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9" name="直線コネクタ 48"/>
            <p:cNvCxnSpPr/>
            <p:nvPr/>
          </p:nvCxnSpPr>
          <p:spPr>
            <a:xfrm flipH="1" flipV="1">
              <a:off x="5198721" y="5046523"/>
              <a:ext cx="1" cy="843834"/>
            </a:xfrm>
            <a:prstGeom prst="line">
              <a:avLst/>
            </a:prstGeom>
          </p:spPr>
          <p:style>
            <a:lnRef idx="1">
              <a:schemeClr val="dk1"/>
            </a:lnRef>
            <a:fillRef idx="0">
              <a:schemeClr val="dk1"/>
            </a:fillRef>
            <a:effectRef idx="0">
              <a:schemeClr val="dk1"/>
            </a:effectRef>
            <a:fontRef idx="minor">
              <a:schemeClr val="tx1"/>
            </a:fontRef>
          </p:style>
        </p:cxnSp>
      </p:grpSp>
      <p:sp>
        <p:nvSpPr>
          <p:cNvPr id="51" name="テキスト ボックス 50"/>
          <p:cNvSpPr txBox="1"/>
          <p:nvPr/>
        </p:nvSpPr>
        <p:spPr>
          <a:xfrm>
            <a:off x="6716399" y="5668358"/>
            <a:ext cx="943966" cy="461665"/>
          </a:xfrm>
          <a:prstGeom prst="rect">
            <a:avLst/>
          </a:prstGeom>
          <a:noFill/>
        </p:spPr>
        <p:txBody>
          <a:bodyPr wrap="square" rtlCol="0">
            <a:spAutoFit/>
          </a:bodyPr>
          <a:lstStyle/>
          <a:p>
            <a:pPr algn="ctr"/>
            <a:r>
              <a:rPr lang="en-US" altLang="ja-JP" sz="2400" dirty="0"/>
              <a:t>E</a:t>
            </a:r>
            <a:r>
              <a:rPr lang="ja-JP" altLang="en-US" sz="2400" dirty="0"/>
              <a:t>≠</a:t>
            </a:r>
            <a:r>
              <a:rPr lang="en-US" altLang="ja-JP" sz="2400" dirty="0"/>
              <a:t>0</a:t>
            </a:r>
            <a:endParaRPr lang="ja-JP" altLang="en-US" sz="2400" dirty="0"/>
          </a:p>
        </p:txBody>
      </p:sp>
      <p:sp>
        <p:nvSpPr>
          <p:cNvPr id="53" name="テキスト ボックス 52"/>
          <p:cNvSpPr txBox="1"/>
          <p:nvPr/>
        </p:nvSpPr>
        <p:spPr>
          <a:xfrm>
            <a:off x="8886487" y="5751929"/>
            <a:ext cx="1533218" cy="461665"/>
          </a:xfrm>
          <a:prstGeom prst="rect">
            <a:avLst/>
          </a:prstGeom>
          <a:noFill/>
        </p:spPr>
        <p:txBody>
          <a:bodyPr wrap="square" rtlCol="0">
            <a:spAutoFit/>
          </a:bodyPr>
          <a:lstStyle/>
          <a:p>
            <a:r>
              <a:rPr lang="en-US" altLang="ja-JP" sz="2400" dirty="0">
                <a:solidFill>
                  <a:srgbClr val="FF0000"/>
                </a:solidFill>
              </a:rPr>
              <a:t>Metal</a:t>
            </a:r>
            <a:r>
              <a:rPr lang="ja-JP" altLang="en-US" sz="2400" dirty="0">
                <a:solidFill>
                  <a:srgbClr val="FF0000"/>
                </a:solidFill>
              </a:rPr>
              <a:t>？</a:t>
            </a:r>
            <a:endParaRPr lang="ja-JP" altLang="en-US" sz="2400" dirty="0">
              <a:solidFill>
                <a:srgbClr val="FF0000"/>
              </a:solidFill>
            </a:endParaRPr>
          </a:p>
        </p:txBody>
      </p:sp>
      <p:sp>
        <p:nvSpPr>
          <p:cNvPr id="56" name="テキスト ボックス 55"/>
          <p:cNvSpPr txBox="1"/>
          <p:nvPr/>
        </p:nvSpPr>
        <p:spPr>
          <a:xfrm>
            <a:off x="5063308" y="3785056"/>
            <a:ext cx="1925916" cy="400110"/>
          </a:xfrm>
          <a:prstGeom prst="rect">
            <a:avLst/>
          </a:prstGeom>
          <a:noFill/>
        </p:spPr>
        <p:txBody>
          <a:bodyPr wrap="square" rtlCol="0">
            <a:spAutoFit/>
          </a:bodyPr>
          <a:lstStyle/>
          <a:p>
            <a:r>
              <a:rPr lang="en-US" altLang="ja-JP" sz="2000" b="1" dirty="0">
                <a:solidFill>
                  <a:srgbClr val="00B050"/>
                </a:solidFill>
              </a:rPr>
              <a:t>Two approaches</a:t>
            </a:r>
            <a:endParaRPr lang="ja-JP" altLang="en-US" sz="2000" b="1" dirty="0">
              <a:solidFill>
                <a:srgbClr val="00B050"/>
              </a:solidFill>
            </a:endParaRPr>
          </a:p>
        </p:txBody>
      </p:sp>
      <p:sp>
        <p:nvSpPr>
          <p:cNvPr id="4" name="正方形/長方形 3"/>
          <p:cNvSpPr/>
          <p:nvPr/>
        </p:nvSpPr>
        <p:spPr>
          <a:xfrm>
            <a:off x="1786480" y="4236031"/>
            <a:ext cx="4572000" cy="600164"/>
          </a:xfrm>
          <a:prstGeom prst="rect">
            <a:avLst/>
          </a:prstGeom>
        </p:spPr>
        <p:txBody>
          <a:bodyPr>
            <a:spAutoFit/>
          </a:bodyPr>
          <a:lstStyle/>
          <a:p>
            <a:r>
              <a:rPr lang="en-US" altLang="ja-JP" sz="1100" dirty="0">
                <a:latin typeface="AdvOTc8fb9ce9"/>
              </a:rPr>
              <a:t>Ku¨ </a:t>
            </a:r>
            <a:r>
              <a:rPr lang="en-US" altLang="ja-JP" sz="1100" dirty="0" err="1">
                <a:latin typeface="AdvOTc8fb9ce9"/>
              </a:rPr>
              <a:t>bler</a:t>
            </a:r>
            <a:r>
              <a:rPr lang="en-US" altLang="ja-JP" sz="1100" dirty="0">
                <a:latin typeface="AdvOTc8fb9ce9"/>
              </a:rPr>
              <a:t>, C. </a:t>
            </a:r>
            <a:r>
              <a:rPr lang="en-US" altLang="ja-JP" sz="1100" dirty="0">
                <a:latin typeface="AdvOT6f8dc4dc.I"/>
              </a:rPr>
              <a:t>et al. </a:t>
            </a:r>
            <a:r>
              <a:rPr lang="en-US" altLang="ja-JP" sz="1100" dirty="0">
                <a:latin typeface="AdvOTc8fb9ce9"/>
              </a:rPr>
              <a:t>Coherent structural dynamics and electronics</a:t>
            </a:r>
            <a:r>
              <a:rPr lang="ja-JP" altLang="en-US" sz="1100" dirty="0">
                <a:latin typeface="AdvOTc8fb9ce9"/>
              </a:rPr>
              <a:t>　</a:t>
            </a:r>
            <a:r>
              <a:rPr lang="en-US" altLang="ja-JP" sz="1100" dirty="0">
                <a:latin typeface="AdvOTc8fb9ce9"/>
              </a:rPr>
              <a:t>correlations </a:t>
            </a:r>
            <a:r>
              <a:rPr lang="en-US" altLang="ja-JP" sz="1100" dirty="0" err="1">
                <a:latin typeface="AdvOTc8fb9ce9"/>
              </a:rPr>
              <a:t>duringan</a:t>
            </a:r>
            <a:r>
              <a:rPr lang="en-US" altLang="ja-JP" sz="1100" dirty="0">
                <a:latin typeface="AdvOTc8fb9ce9"/>
              </a:rPr>
              <a:t> ultrafast insulator-to-metal phase transition in VO2. </a:t>
            </a:r>
            <a:r>
              <a:rPr lang="en-US" altLang="ja-JP" sz="1100" dirty="0">
                <a:latin typeface="AdvOT6f8dc4dc.I"/>
              </a:rPr>
              <a:t>Phys. Rev. </a:t>
            </a:r>
            <a:r>
              <a:rPr lang="en-US" altLang="ja-JP" sz="1100" dirty="0" err="1">
                <a:latin typeface="AdvOT6f8dc4dc.I"/>
              </a:rPr>
              <a:t>Lett</a:t>
            </a:r>
            <a:r>
              <a:rPr lang="en-US" altLang="ja-JP" sz="1100" dirty="0">
                <a:latin typeface="AdvOT6f8dc4dc.I"/>
              </a:rPr>
              <a:t>. </a:t>
            </a:r>
            <a:r>
              <a:rPr lang="en-US" altLang="ja-JP" sz="1100" dirty="0">
                <a:latin typeface="AdvOTbdfd27ae.B"/>
              </a:rPr>
              <a:t>99, </a:t>
            </a:r>
            <a:r>
              <a:rPr lang="en-US" altLang="ja-JP" sz="1100" dirty="0">
                <a:latin typeface="AdvOTc8fb9ce9"/>
              </a:rPr>
              <a:t>116401(2007)</a:t>
            </a:r>
            <a:endParaRPr lang="ja-JP" altLang="en-US" sz="3200" dirty="0"/>
          </a:p>
        </p:txBody>
      </p:sp>
      <p:sp>
        <p:nvSpPr>
          <p:cNvPr id="6" name="左中かっこ 5"/>
          <p:cNvSpPr/>
          <p:nvPr/>
        </p:nvSpPr>
        <p:spPr>
          <a:xfrm>
            <a:off x="6924877" y="3695741"/>
            <a:ext cx="247135" cy="718448"/>
          </a:xfrm>
          <a:prstGeom prst="lef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483644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1250" y="96899"/>
            <a:ext cx="7543800" cy="1450757"/>
          </a:xfrm>
        </p:spPr>
        <p:txBody>
          <a:bodyPr/>
          <a:lstStyle/>
          <a:p>
            <a:r>
              <a:rPr kumimoji="1" lang="en-US" altLang="ja-JP" dirty="0" smtClean="0"/>
              <a:t>Monocycle THz pulse</a:t>
            </a:r>
            <a:endParaRPr kumimoji="1" lang="ja-JP" altLang="en-US" dirty="0"/>
          </a:p>
        </p:txBody>
      </p:sp>
      <p:sp>
        <p:nvSpPr>
          <p:cNvPr id="10" name="テキスト ボックス 9"/>
          <p:cNvSpPr txBox="1"/>
          <p:nvPr/>
        </p:nvSpPr>
        <p:spPr>
          <a:xfrm>
            <a:off x="6096001" y="2101195"/>
            <a:ext cx="4529269" cy="2677656"/>
          </a:xfrm>
          <a:prstGeom prst="rect">
            <a:avLst/>
          </a:prstGeom>
          <a:noFill/>
        </p:spPr>
        <p:txBody>
          <a:bodyPr wrap="square" rtlCol="0">
            <a:spAutoFit/>
          </a:bodyPr>
          <a:lstStyle/>
          <a:p>
            <a:r>
              <a:rPr lang="en-US" altLang="ja-JP" sz="2800" dirty="0"/>
              <a:t>Avoiding from thermal heating, </a:t>
            </a:r>
            <a:r>
              <a:rPr lang="en-US" altLang="ja-JP" sz="2800" dirty="0"/>
              <a:t>we </a:t>
            </a:r>
            <a:r>
              <a:rPr lang="en-US" altLang="ja-JP" sz="2800" dirty="0"/>
              <a:t>use </a:t>
            </a:r>
            <a:r>
              <a:rPr lang="en-US" altLang="ja-JP" sz="2800" dirty="0"/>
              <a:t>MV/cm electric field</a:t>
            </a:r>
            <a:r>
              <a:rPr lang="ja-JP" altLang="en-US" sz="2800" dirty="0"/>
              <a:t> </a:t>
            </a:r>
            <a:r>
              <a:rPr lang="en-US" altLang="ja-JP" sz="2800" dirty="0"/>
              <a:t>pulse</a:t>
            </a:r>
            <a:r>
              <a:rPr lang="en-US" altLang="ja-JP" sz="2800" dirty="0"/>
              <a:t> </a:t>
            </a:r>
            <a:r>
              <a:rPr lang="en-US" altLang="ja-JP" sz="2800" dirty="0"/>
              <a:t>in </a:t>
            </a:r>
            <a:r>
              <a:rPr lang="en-US" altLang="ja-JP" sz="2800" dirty="0" err="1"/>
              <a:t>ps</a:t>
            </a:r>
            <a:r>
              <a:rPr lang="en-US" altLang="ja-JP" sz="2800" dirty="0"/>
              <a:t> time scale.</a:t>
            </a:r>
          </a:p>
          <a:p>
            <a:endParaRPr lang="en-US" altLang="ja-JP" sz="2800" dirty="0"/>
          </a:p>
          <a:p>
            <a:r>
              <a:rPr lang="en-US" altLang="ja-JP" sz="2800" dirty="0"/>
              <a:t> </a:t>
            </a:r>
            <a:r>
              <a:rPr lang="en-US" altLang="ja-JP" sz="2800" dirty="0"/>
              <a:t>  picosecond  = 1/(THz)</a:t>
            </a:r>
            <a:endParaRPr lang="en-US" altLang="ja-JP" sz="2800" baseline="30000" dirty="0"/>
          </a:p>
        </p:txBody>
      </p:sp>
      <p:pic>
        <p:nvPicPr>
          <p:cNvPr id="14" name="図 13"/>
          <p:cNvPicPr>
            <a:picLocks noChangeAspect="1"/>
          </p:cNvPicPr>
          <p:nvPr/>
        </p:nvPicPr>
        <p:blipFill>
          <a:blip r:embed="rId3"/>
          <a:stretch>
            <a:fillRect/>
          </a:stretch>
        </p:blipFill>
        <p:spPr>
          <a:xfrm>
            <a:off x="1863046" y="1796888"/>
            <a:ext cx="4232955" cy="4051543"/>
          </a:xfrm>
          <a:prstGeom prst="rect">
            <a:avLst/>
          </a:prstGeom>
        </p:spPr>
      </p:pic>
      <p:sp>
        <p:nvSpPr>
          <p:cNvPr id="3" name="正方形/長方形 2"/>
          <p:cNvSpPr/>
          <p:nvPr/>
        </p:nvSpPr>
        <p:spPr>
          <a:xfrm>
            <a:off x="2060754" y="5809975"/>
            <a:ext cx="4572000" cy="553998"/>
          </a:xfrm>
          <a:prstGeom prst="rect">
            <a:avLst/>
          </a:prstGeom>
        </p:spPr>
        <p:txBody>
          <a:bodyPr>
            <a:spAutoFit/>
          </a:bodyPr>
          <a:lstStyle/>
          <a:p>
            <a:r>
              <a:rPr lang="en-US" altLang="ja-JP" sz="1000" dirty="0" err="1">
                <a:latin typeface="AdvOTc8fb9ce9"/>
              </a:rPr>
              <a:t>Hirori</a:t>
            </a:r>
            <a:r>
              <a:rPr lang="en-US" altLang="ja-JP" sz="1000" dirty="0">
                <a:latin typeface="AdvOTc8fb9ce9"/>
              </a:rPr>
              <a:t>, H., </a:t>
            </a:r>
            <a:r>
              <a:rPr lang="en-US" altLang="ja-JP" sz="1000" dirty="0" err="1">
                <a:latin typeface="AdvOTc8fb9ce9"/>
              </a:rPr>
              <a:t>Doi</a:t>
            </a:r>
            <a:r>
              <a:rPr lang="en-US" altLang="ja-JP" sz="1000" dirty="0">
                <a:latin typeface="AdvOTc8fb9ce9"/>
              </a:rPr>
              <a:t>, A., Blanchard, F. &amp; Tanaka, K. Single-cycle terahertz pulses with</a:t>
            </a:r>
          </a:p>
          <a:p>
            <a:r>
              <a:rPr lang="en-US" altLang="ja-JP" sz="1000" dirty="0">
                <a:latin typeface="AdvOTc8fb9ce9"/>
              </a:rPr>
              <a:t>amplitudes exceeding 1 MV/cm generated by optical rectification in LiNbO3. </a:t>
            </a:r>
            <a:r>
              <a:rPr lang="en-US" altLang="ja-JP" sz="1000" dirty="0">
                <a:latin typeface="AdvOT6f8dc4dc.I"/>
              </a:rPr>
              <a:t>Appl.</a:t>
            </a:r>
          </a:p>
          <a:p>
            <a:r>
              <a:rPr lang="nn-NO" altLang="ja-JP" sz="1000" dirty="0">
                <a:latin typeface="AdvOT6f8dc4dc.I"/>
              </a:rPr>
              <a:t>Phys. Lett. </a:t>
            </a:r>
            <a:r>
              <a:rPr lang="nn-NO" altLang="ja-JP" sz="1000" dirty="0">
                <a:latin typeface="AdvOTbdfd27ae.B"/>
              </a:rPr>
              <a:t>98, </a:t>
            </a:r>
            <a:r>
              <a:rPr lang="nn-NO" altLang="ja-JP" sz="1000" dirty="0">
                <a:latin typeface="AdvOTc8fb9ce9"/>
              </a:rPr>
              <a:t>091106 (2011).</a:t>
            </a:r>
            <a:endParaRPr lang="ja-JP" altLang="en-US" sz="2400" dirty="0"/>
          </a:p>
        </p:txBody>
      </p:sp>
    </p:spTree>
    <p:extLst>
      <p:ext uri="{BB962C8B-B14F-4D97-AF65-F5344CB8AC3E}">
        <p14:creationId xmlns:p14="http://schemas.microsoft.com/office/powerpoint/2010/main" val="3114145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62206" y="2471010"/>
            <a:ext cx="3441486" cy="161062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4"/>
          <a:stretch>
            <a:fillRect/>
          </a:stretch>
        </p:blipFill>
        <p:spPr>
          <a:xfrm>
            <a:off x="1935771" y="2332919"/>
            <a:ext cx="3898509" cy="1953024"/>
          </a:xfrm>
          <a:prstGeom prst="rect">
            <a:avLst/>
          </a:prstGeom>
        </p:spPr>
      </p:pic>
      <p:cxnSp>
        <p:nvCxnSpPr>
          <p:cNvPr id="6" name="直線矢印コネクタ 5"/>
          <p:cNvCxnSpPr/>
          <p:nvPr/>
        </p:nvCxnSpPr>
        <p:spPr>
          <a:xfrm flipH="1" flipV="1">
            <a:off x="5540064" y="3738296"/>
            <a:ext cx="491772" cy="1301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H="1" flipV="1">
            <a:off x="5605183" y="3303337"/>
            <a:ext cx="434298" cy="2447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33402" y="3701050"/>
            <a:ext cx="756398" cy="334707"/>
          </a:xfrm>
          <a:prstGeom prst="rect">
            <a:avLst/>
          </a:prstGeom>
          <a:noFill/>
        </p:spPr>
        <p:txBody>
          <a:bodyPr wrap="square" rtlCol="0">
            <a:spAutoFit/>
          </a:bodyPr>
          <a:lstStyle/>
          <a:p>
            <a:r>
              <a:rPr lang="en-US" altLang="ja-JP" sz="1575" dirty="0"/>
              <a:t>Coil</a:t>
            </a:r>
            <a:endParaRPr lang="ja-JP" altLang="en-US" sz="1575" dirty="0"/>
          </a:p>
        </p:txBody>
      </p:sp>
      <p:sp>
        <p:nvSpPr>
          <p:cNvPr id="9" name="テキスト ボックス 8"/>
          <p:cNvSpPr txBox="1"/>
          <p:nvPr/>
        </p:nvSpPr>
        <p:spPr>
          <a:xfrm>
            <a:off x="6098260" y="3396506"/>
            <a:ext cx="1291926" cy="334707"/>
          </a:xfrm>
          <a:prstGeom prst="rect">
            <a:avLst/>
          </a:prstGeom>
          <a:noFill/>
        </p:spPr>
        <p:txBody>
          <a:bodyPr wrap="square" rtlCol="0">
            <a:spAutoFit/>
          </a:bodyPr>
          <a:lstStyle/>
          <a:p>
            <a:r>
              <a:rPr lang="en-US" altLang="ja-JP" sz="1575" dirty="0"/>
              <a:t>Condenser</a:t>
            </a:r>
            <a:endParaRPr lang="ja-JP" altLang="en-US" sz="1575" dirty="0"/>
          </a:p>
        </p:txBody>
      </p:sp>
      <p:sp>
        <p:nvSpPr>
          <p:cNvPr id="11" name="テキスト ボックス 10"/>
          <p:cNvSpPr txBox="1"/>
          <p:nvPr/>
        </p:nvSpPr>
        <p:spPr>
          <a:xfrm>
            <a:off x="6120985" y="2453596"/>
            <a:ext cx="1898598" cy="461665"/>
          </a:xfrm>
          <a:prstGeom prst="rect">
            <a:avLst/>
          </a:prstGeom>
          <a:noFill/>
        </p:spPr>
        <p:txBody>
          <a:bodyPr wrap="square" rtlCol="0">
            <a:spAutoFit/>
          </a:bodyPr>
          <a:lstStyle/>
          <a:p>
            <a:r>
              <a:rPr lang="en-US" altLang="ja-JP" sz="2400" dirty="0"/>
              <a:t>LC resonator</a:t>
            </a:r>
            <a:endParaRPr lang="ja-JP" altLang="en-US" sz="2400" dirty="0"/>
          </a:p>
        </p:txBody>
      </p:sp>
      <p:pic>
        <p:nvPicPr>
          <p:cNvPr id="12" name="Picture 2" descr="200px-Lc_circuit.svg.png (200×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9012" y="2847383"/>
            <a:ext cx="1043264" cy="11903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mega = \frac{1}{\sqrt{L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700" y="2865395"/>
            <a:ext cx="1005220" cy="5430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オブジェクト 15"/>
          <p:cNvGraphicFramePr>
            <a:graphicFrameLocks noChangeAspect="1"/>
          </p:cNvGraphicFramePr>
          <p:nvPr>
            <p:extLst/>
          </p:nvPr>
        </p:nvGraphicFramePr>
        <p:xfrm>
          <a:off x="7095772" y="3468062"/>
          <a:ext cx="695884" cy="567695"/>
        </p:xfrm>
        <a:graphic>
          <a:graphicData uri="http://schemas.openxmlformats.org/presentationml/2006/ole">
            <mc:AlternateContent xmlns:mc="http://schemas.openxmlformats.org/markup-compatibility/2006">
              <mc:Choice xmlns:v="urn:schemas-microsoft-com:vml" Requires="v">
                <p:oleObj spid="_x0000_s1026" name="数式" r:id="rId7" imgW="482400" imgH="393480" progId="Equation.3">
                  <p:embed/>
                </p:oleObj>
              </mc:Choice>
              <mc:Fallback>
                <p:oleObj name="数式" r:id="rId7" imgW="482400" imgH="393480" progId="Equation.3">
                  <p:embed/>
                  <p:pic>
                    <p:nvPicPr>
                      <p:cNvPr id="0" name=""/>
                      <p:cNvPicPr/>
                      <p:nvPr/>
                    </p:nvPicPr>
                    <p:blipFill>
                      <a:blip r:embed="rId8"/>
                      <a:stretch>
                        <a:fillRect/>
                      </a:stretch>
                    </p:blipFill>
                    <p:spPr>
                      <a:xfrm>
                        <a:off x="7095772" y="3468062"/>
                        <a:ext cx="695884" cy="56769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7" name="正方形/長方形 16"/>
              <p:cNvSpPr/>
              <p:nvPr/>
            </p:nvSpPr>
            <p:spPr>
              <a:xfrm>
                <a:off x="1722415" y="4470988"/>
                <a:ext cx="5557717" cy="707886"/>
              </a:xfrm>
              <a:prstGeom prst="rect">
                <a:avLst/>
              </a:prstGeom>
            </p:spPr>
            <p:txBody>
              <a:bodyPr wrap="square">
                <a:spAutoFit/>
              </a:bodyPr>
              <a:lstStyle/>
              <a:p>
                <a:r>
                  <a:rPr lang="en-US" altLang="ja-JP" sz="2000" dirty="0">
                    <a:latin typeface="AdvOT1ef757c0"/>
                  </a:rPr>
                  <a:t>Temperature-dependent THz transmission </a:t>
                </a:r>
                <a:r>
                  <a:rPr lang="en-US" altLang="ja-JP" sz="2000" dirty="0">
                    <a:latin typeface="AdvOT1ef757c0"/>
                  </a:rPr>
                  <a:t>spectra </a:t>
                </a:r>
                <a:endParaRPr lang="en-US" altLang="ja-JP" sz="2000" dirty="0">
                  <a:latin typeface="AdvOT1ef757c0"/>
                </a:endParaRPr>
              </a:p>
              <a:p>
                <a:r>
                  <a:rPr lang="en-US" altLang="ja-JP" sz="2000" dirty="0">
                    <a:latin typeface="AdvOT1ef757c0"/>
                  </a:rPr>
                  <a:t>of </a:t>
                </a:r>
                <a:r>
                  <a:rPr lang="en-US" altLang="ja-JP" sz="2000" dirty="0">
                    <a:latin typeface="AdvOT1ef757c0"/>
                  </a:rPr>
                  <a:t>SRRs on </a:t>
                </a:r>
                <a14:m>
                  <m:oMath xmlns:m="http://schemas.openxmlformats.org/officeDocument/2006/math">
                    <m:r>
                      <a:rPr lang="en-US" altLang="ja-JP" sz="2000" i="1">
                        <a:latin typeface="Cambria Math" panose="02040503050406030204" pitchFamily="18" charset="0"/>
                      </a:rPr>
                      <m:t>𝑉</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𝑂</m:t>
                        </m:r>
                      </m:e>
                      <m:sub>
                        <m:r>
                          <a:rPr lang="en-US" altLang="ja-JP" sz="2000" i="1">
                            <a:latin typeface="Cambria Math" panose="02040503050406030204" pitchFamily="18" charset="0"/>
                          </a:rPr>
                          <m:t>2</m:t>
                        </m:r>
                      </m:sub>
                    </m:sSub>
                  </m:oMath>
                </a14:m>
                <a:endParaRPr lang="ja-JP" altLang="en-US" sz="2000" dirty="0"/>
              </a:p>
            </p:txBody>
          </p:sp>
        </mc:Choice>
        <mc:Fallback>
          <p:sp>
            <p:nvSpPr>
              <p:cNvPr id="17" name="正方形/長方形 16"/>
              <p:cNvSpPr>
                <a:spLocks noRot="1" noChangeAspect="1" noMove="1" noResize="1" noEditPoints="1" noAdjustHandles="1" noChangeArrowheads="1" noChangeShapeType="1" noTextEdit="1"/>
              </p:cNvSpPr>
              <p:nvPr/>
            </p:nvSpPr>
            <p:spPr>
              <a:xfrm>
                <a:off x="1722415" y="4470988"/>
                <a:ext cx="5557717" cy="707886"/>
              </a:xfrm>
              <a:prstGeom prst="rect">
                <a:avLst/>
              </a:prstGeom>
              <a:blipFill rotWithShape="0">
                <a:blip r:embed="rId9"/>
                <a:stretch>
                  <a:fillRect l="-1207" t="-4274" r="-2415" b="-11111"/>
                </a:stretch>
              </a:blipFill>
            </p:spPr>
            <p:txBody>
              <a:bodyPr/>
              <a:lstStyle/>
              <a:p>
                <a:r>
                  <a:rPr lang="ja-JP" altLang="en-US">
                    <a:noFill/>
                  </a:rPr>
                  <a:t> </a:t>
                </a:r>
              </a:p>
            </p:txBody>
          </p:sp>
        </mc:Fallback>
      </mc:AlternateContent>
      <p:sp>
        <p:nvSpPr>
          <p:cNvPr id="18" name="タイトル 1"/>
          <p:cNvSpPr txBox="1">
            <a:spLocks/>
          </p:cNvSpPr>
          <p:nvPr/>
        </p:nvSpPr>
        <p:spPr>
          <a:xfrm>
            <a:off x="2769346" y="553934"/>
            <a:ext cx="5915025"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dirty="0"/>
              <a:t>Metamaterial</a:t>
            </a:r>
            <a:endParaRPr lang="ja-JP" altLang="en-US" sz="4800" dirty="0"/>
          </a:p>
        </p:txBody>
      </p:sp>
      <p:sp>
        <p:nvSpPr>
          <p:cNvPr id="19" name="正方形/長方形 18"/>
          <p:cNvSpPr/>
          <p:nvPr/>
        </p:nvSpPr>
        <p:spPr>
          <a:xfrm>
            <a:off x="1722414" y="5316960"/>
            <a:ext cx="5667772" cy="830997"/>
          </a:xfrm>
          <a:prstGeom prst="rect">
            <a:avLst/>
          </a:prstGeom>
        </p:spPr>
        <p:txBody>
          <a:bodyPr wrap="square">
            <a:spAutoFit/>
          </a:bodyPr>
          <a:lstStyle/>
          <a:p>
            <a:r>
              <a:rPr lang="en-US" altLang="ja-JP" sz="2400" b="1" dirty="0">
                <a:latin typeface="AdvOT7d6df7ab.I"/>
              </a:rPr>
              <a:t>LC </a:t>
            </a:r>
            <a:r>
              <a:rPr lang="en-US" altLang="ja-JP" sz="2400" b="1" dirty="0">
                <a:latin typeface="AdvOT1ef757c0"/>
              </a:rPr>
              <a:t>resonance </a:t>
            </a:r>
            <a:r>
              <a:rPr lang="en-US" altLang="ja-JP" sz="2400" b="1" dirty="0">
                <a:latin typeface="AdvOT1ef757c0"/>
              </a:rPr>
              <a:t>of </a:t>
            </a:r>
            <a:r>
              <a:rPr lang="en-US" altLang="ja-JP" sz="2400" b="1" dirty="0" err="1">
                <a:latin typeface="AdvOT1ef757c0"/>
              </a:rPr>
              <a:t>metamaterial</a:t>
            </a:r>
            <a:r>
              <a:rPr lang="en-US" altLang="ja-JP" sz="2400" b="1" dirty="0">
                <a:latin typeface="AdvOT1ef757c0"/>
              </a:rPr>
              <a:t> </a:t>
            </a:r>
            <a:r>
              <a:rPr lang="en-US" altLang="ja-JP" sz="2400" b="1" dirty="0">
                <a:latin typeface="AdvOT1ef757c0"/>
              </a:rPr>
              <a:t>is apparent at low temperature</a:t>
            </a:r>
            <a:endParaRPr lang="ja-JP" altLang="en-US" sz="2400" b="1" dirty="0"/>
          </a:p>
        </p:txBody>
      </p:sp>
      <p:sp>
        <p:nvSpPr>
          <p:cNvPr id="20" name="タイトル 1"/>
          <p:cNvSpPr>
            <a:spLocks noGrp="1"/>
          </p:cNvSpPr>
          <p:nvPr>
            <p:ph type="title"/>
          </p:nvPr>
        </p:nvSpPr>
        <p:spPr>
          <a:xfrm>
            <a:off x="1930553" y="1844290"/>
            <a:ext cx="7319949" cy="473326"/>
          </a:xfrm>
        </p:spPr>
        <p:txBody>
          <a:bodyPr>
            <a:noAutofit/>
          </a:bodyPr>
          <a:lstStyle/>
          <a:p>
            <a:r>
              <a:rPr lang="en-US" altLang="ja-JP" sz="2400" b="1" dirty="0"/>
              <a:t>periodic metal structure gives rise to new electric responses </a:t>
            </a:r>
            <a:endParaRPr lang="ja-JP" altLang="en-US" sz="2400" b="1" dirty="0"/>
          </a:p>
        </p:txBody>
      </p:sp>
      <p:pic>
        <p:nvPicPr>
          <p:cNvPr id="5" name="図 4"/>
          <p:cNvPicPr>
            <a:picLocks noChangeAspect="1"/>
          </p:cNvPicPr>
          <p:nvPr/>
        </p:nvPicPr>
        <p:blipFill>
          <a:blip r:embed="rId10"/>
          <a:stretch>
            <a:fillRect/>
          </a:stretch>
        </p:blipFill>
        <p:spPr>
          <a:xfrm>
            <a:off x="7390187" y="4110831"/>
            <a:ext cx="3267075" cy="2181225"/>
          </a:xfrm>
          <a:prstGeom prst="rect">
            <a:avLst/>
          </a:prstGeom>
        </p:spPr>
      </p:pic>
    </p:spTree>
    <p:extLst>
      <p:ext uri="{BB962C8B-B14F-4D97-AF65-F5344CB8AC3E}">
        <p14:creationId xmlns:p14="http://schemas.microsoft.com/office/powerpoint/2010/main" val="1205213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6960" y="581891"/>
            <a:ext cx="7543800" cy="1155470"/>
          </a:xfrm>
        </p:spPr>
        <p:txBody>
          <a:bodyPr>
            <a:normAutofit fontScale="90000"/>
          </a:bodyPr>
          <a:lstStyle/>
          <a:p>
            <a:r>
              <a:rPr lang="en-US" altLang="ja-JP" dirty="0" smtClean="0"/>
              <a:t>Enhancement </a:t>
            </a:r>
            <a:r>
              <a:rPr lang="en-US" altLang="ja-JP" dirty="0"/>
              <a:t>of </a:t>
            </a:r>
            <a:r>
              <a:rPr lang="en-US" altLang="ja-JP" dirty="0" smtClean="0"/>
              <a:t>the Electric </a:t>
            </a:r>
            <a:r>
              <a:rPr lang="en-US" altLang="ja-JP" dirty="0"/>
              <a:t>Field in </a:t>
            </a:r>
            <a:r>
              <a:rPr lang="en-US" altLang="ja-JP" dirty="0" err="1" smtClean="0"/>
              <a:t>Metamaterial</a:t>
            </a:r>
            <a:endParaRPr kumimoji="1" lang="ja-JP" altLang="en-US" dirty="0"/>
          </a:p>
        </p:txBody>
      </p:sp>
      <p:pic>
        <p:nvPicPr>
          <p:cNvPr id="4" name="図 3"/>
          <p:cNvPicPr>
            <a:picLocks noChangeAspect="1"/>
          </p:cNvPicPr>
          <p:nvPr/>
        </p:nvPicPr>
        <p:blipFill>
          <a:blip r:embed="rId3"/>
          <a:stretch>
            <a:fillRect/>
          </a:stretch>
        </p:blipFill>
        <p:spPr>
          <a:xfrm>
            <a:off x="6931006" y="1863555"/>
            <a:ext cx="3629362" cy="3034070"/>
          </a:xfrm>
          <a:prstGeom prst="rect">
            <a:avLst/>
          </a:prstGeom>
        </p:spPr>
      </p:pic>
      <p:cxnSp>
        <p:nvCxnSpPr>
          <p:cNvPr id="5" name="直線矢印コネクタ 4"/>
          <p:cNvCxnSpPr/>
          <p:nvPr/>
        </p:nvCxnSpPr>
        <p:spPr>
          <a:xfrm flipV="1">
            <a:off x="6271260" y="3505351"/>
            <a:ext cx="1753239" cy="1518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313327" y="5321296"/>
            <a:ext cx="4450366" cy="830997"/>
          </a:xfrm>
          <a:prstGeom prst="rect">
            <a:avLst/>
          </a:prstGeom>
          <a:noFill/>
        </p:spPr>
        <p:txBody>
          <a:bodyPr wrap="square" rtlCol="0">
            <a:spAutoFit/>
          </a:bodyPr>
          <a:lstStyle/>
          <a:p>
            <a:r>
              <a:rPr lang="en-US" altLang="ja-JP" sz="2400" dirty="0"/>
              <a:t>Incident electric</a:t>
            </a:r>
            <a:r>
              <a:rPr lang="ja-JP" altLang="en-US" sz="2400" dirty="0"/>
              <a:t> </a:t>
            </a:r>
            <a:r>
              <a:rPr lang="en-US" altLang="ja-JP" sz="2400" dirty="0"/>
              <a:t>field is drastically enhanced at the gap position</a:t>
            </a:r>
            <a:endParaRPr lang="ja-JP" altLang="en-US" sz="2400" dirty="0"/>
          </a:p>
        </p:txBody>
      </p:sp>
      <p:pic>
        <p:nvPicPr>
          <p:cNvPr id="7" name="図 6"/>
          <p:cNvPicPr>
            <a:picLocks noChangeAspect="1"/>
          </p:cNvPicPr>
          <p:nvPr/>
        </p:nvPicPr>
        <p:blipFill>
          <a:blip r:embed="rId4"/>
          <a:stretch>
            <a:fillRect/>
          </a:stretch>
        </p:blipFill>
        <p:spPr>
          <a:xfrm>
            <a:off x="1703152" y="4074955"/>
            <a:ext cx="4500772" cy="2220776"/>
          </a:xfrm>
          <a:prstGeom prst="rect">
            <a:avLst/>
          </a:prstGeom>
        </p:spPr>
      </p:pic>
      <p:sp>
        <p:nvSpPr>
          <p:cNvPr id="12" name="正方形/長方形 11"/>
          <p:cNvSpPr/>
          <p:nvPr/>
        </p:nvSpPr>
        <p:spPr>
          <a:xfrm>
            <a:off x="2245884" y="1855229"/>
            <a:ext cx="4857438" cy="830997"/>
          </a:xfrm>
          <a:prstGeom prst="rect">
            <a:avLst/>
          </a:prstGeom>
        </p:spPr>
        <p:txBody>
          <a:bodyPr wrap="square">
            <a:spAutoFit/>
          </a:bodyPr>
          <a:lstStyle/>
          <a:p>
            <a:r>
              <a:rPr lang="en-US" altLang="ja-JP" sz="2400" dirty="0">
                <a:solidFill>
                  <a:srgbClr val="000000"/>
                </a:solidFill>
                <a:latin typeface="ＭＳ Ｐゴシック" panose="020B0600070205080204" pitchFamily="50" charset="-128"/>
              </a:rPr>
              <a:t>Spatial distribution of electric field (simulation)</a:t>
            </a:r>
            <a:endParaRPr lang="ja-JP" altLang="en-US" sz="2400" dirty="0"/>
          </a:p>
        </p:txBody>
      </p:sp>
      <p:grpSp>
        <p:nvGrpSpPr>
          <p:cNvPr id="22" name="グループ化 21"/>
          <p:cNvGrpSpPr/>
          <p:nvPr/>
        </p:nvGrpSpPr>
        <p:grpSpPr>
          <a:xfrm>
            <a:off x="3289483" y="2888609"/>
            <a:ext cx="2350045" cy="1015073"/>
            <a:chOff x="5099109" y="2703925"/>
            <a:chExt cx="2350045" cy="1506279"/>
          </a:xfrm>
        </p:grpSpPr>
        <p:sp>
          <p:nvSpPr>
            <p:cNvPr id="14" name="正方形/長方形 13"/>
            <p:cNvSpPr/>
            <p:nvPr/>
          </p:nvSpPr>
          <p:spPr>
            <a:xfrm>
              <a:off x="6765215" y="2703925"/>
              <a:ext cx="303767" cy="14814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6" name="直線矢印コネクタ 15"/>
            <p:cNvCxnSpPr/>
            <p:nvPr/>
          </p:nvCxnSpPr>
          <p:spPr>
            <a:xfrm>
              <a:off x="5099109" y="3473014"/>
              <a:ext cx="835719" cy="14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5099109" y="3203656"/>
              <a:ext cx="853960" cy="343786"/>
            </a:xfrm>
            <a:custGeom>
              <a:avLst/>
              <a:gdLst>
                <a:gd name="connsiteX0" fmla="*/ 0 w 701749"/>
                <a:gd name="connsiteY0" fmla="*/ 544197 h 1220681"/>
                <a:gd name="connsiteX1" fmla="*/ 318977 w 701749"/>
                <a:gd name="connsiteY1" fmla="*/ 576095 h 1220681"/>
                <a:gd name="connsiteX2" fmla="*/ 425303 w 701749"/>
                <a:gd name="connsiteY2" fmla="*/ 12569 h 1220681"/>
                <a:gd name="connsiteX3" fmla="*/ 478465 w 701749"/>
                <a:gd name="connsiteY3" fmla="*/ 1203416 h 1220681"/>
                <a:gd name="connsiteX4" fmla="*/ 574158 w 701749"/>
                <a:gd name="connsiteY4" fmla="*/ 714318 h 1220681"/>
                <a:gd name="connsiteX5" fmla="*/ 701749 w 701749"/>
                <a:gd name="connsiteY5" fmla="*/ 639890 h 1220681"/>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12837 h 1225526"/>
                <a:gd name="connsiteX1" fmla="*/ 233916 w 616688"/>
                <a:gd name="connsiteY1" fmla="*/ 506512 h 1225526"/>
                <a:gd name="connsiteX2" fmla="*/ 340242 w 616688"/>
                <a:gd name="connsiteY2" fmla="*/ 17414 h 1225526"/>
                <a:gd name="connsiteX3" fmla="*/ 393404 w 616688"/>
                <a:gd name="connsiteY3" fmla="*/ 1208261 h 1225526"/>
                <a:gd name="connsiteX4" fmla="*/ 489097 w 616688"/>
                <a:gd name="connsiteY4" fmla="*/ 719163 h 1225526"/>
                <a:gd name="connsiteX5" fmla="*/ 616688 w 616688"/>
                <a:gd name="connsiteY5" fmla="*/ 644735 h 1225526"/>
                <a:gd name="connsiteX0" fmla="*/ 0 w 616688"/>
                <a:gd name="connsiteY0" fmla="*/ 612837 h 1231437"/>
                <a:gd name="connsiteX1" fmla="*/ 233916 w 616688"/>
                <a:gd name="connsiteY1" fmla="*/ 506512 h 1231437"/>
                <a:gd name="connsiteX2" fmla="*/ 340242 w 616688"/>
                <a:gd name="connsiteY2" fmla="*/ 17414 h 1231437"/>
                <a:gd name="connsiteX3" fmla="*/ 393404 w 616688"/>
                <a:gd name="connsiteY3" fmla="*/ 1208261 h 1231437"/>
                <a:gd name="connsiteX4" fmla="*/ 457199 w 616688"/>
                <a:gd name="connsiteY4" fmla="*/ 793591 h 1231437"/>
                <a:gd name="connsiteX5" fmla="*/ 616688 w 616688"/>
                <a:gd name="connsiteY5" fmla="*/ 644735 h 1231437"/>
                <a:gd name="connsiteX0" fmla="*/ 0 w 637953"/>
                <a:gd name="connsiteY0" fmla="*/ 612837 h 1231295"/>
                <a:gd name="connsiteX1" fmla="*/ 233916 w 637953"/>
                <a:gd name="connsiteY1" fmla="*/ 506512 h 1231295"/>
                <a:gd name="connsiteX2" fmla="*/ 340242 w 637953"/>
                <a:gd name="connsiteY2" fmla="*/ 17414 h 1231295"/>
                <a:gd name="connsiteX3" fmla="*/ 393404 w 637953"/>
                <a:gd name="connsiteY3" fmla="*/ 1208261 h 1231295"/>
                <a:gd name="connsiteX4" fmla="*/ 457199 w 637953"/>
                <a:gd name="connsiteY4" fmla="*/ 793591 h 1231295"/>
                <a:gd name="connsiteX5" fmla="*/ 637953 w 637953"/>
                <a:gd name="connsiteY5" fmla="*/ 666000 h 1231295"/>
                <a:gd name="connsiteX0" fmla="*/ 0 w 542260"/>
                <a:gd name="connsiteY0" fmla="*/ 612837 h 1231084"/>
                <a:gd name="connsiteX1" fmla="*/ 233916 w 542260"/>
                <a:gd name="connsiteY1" fmla="*/ 506512 h 1231084"/>
                <a:gd name="connsiteX2" fmla="*/ 340242 w 542260"/>
                <a:gd name="connsiteY2" fmla="*/ 17414 h 1231084"/>
                <a:gd name="connsiteX3" fmla="*/ 393404 w 542260"/>
                <a:gd name="connsiteY3" fmla="*/ 1208261 h 1231084"/>
                <a:gd name="connsiteX4" fmla="*/ 457199 w 542260"/>
                <a:gd name="connsiteY4" fmla="*/ 793591 h 1231084"/>
                <a:gd name="connsiteX5" fmla="*/ 542260 w 542260"/>
                <a:gd name="connsiteY5" fmla="*/ 697897 h 1231084"/>
                <a:gd name="connsiteX0" fmla="*/ 0 w 635550"/>
                <a:gd name="connsiteY0" fmla="*/ 612837 h 1231170"/>
                <a:gd name="connsiteX1" fmla="*/ 233916 w 635550"/>
                <a:gd name="connsiteY1" fmla="*/ 506512 h 1231170"/>
                <a:gd name="connsiteX2" fmla="*/ 340242 w 635550"/>
                <a:gd name="connsiteY2" fmla="*/ 17414 h 1231170"/>
                <a:gd name="connsiteX3" fmla="*/ 393404 w 635550"/>
                <a:gd name="connsiteY3" fmla="*/ 1208261 h 1231170"/>
                <a:gd name="connsiteX4" fmla="*/ 457199 w 635550"/>
                <a:gd name="connsiteY4" fmla="*/ 793591 h 1231170"/>
                <a:gd name="connsiteX5" fmla="*/ 635550 w 635550"/>
                <a:gd name="connsiteY5" fmla="*/ 684907 h 1231170"/>
                <a:gd name="connsiteX0" fmla="*/ 0 w 635550"/>
                <a:gd name="connsiteY0" fmla="*/ 609095 h 1227428"/>
                <a:gd name="connsiteX1" fmla="*/ 233916 w 635550"/>
                <a:gd name="connsiteY1" fmla="*/ 561225 h 1227428"/>
                <a:gd name="connsiteX2" fmla="*/ 340242 w 635550"/>
                <a:gd name="connsiteY2" fmla="*/ 13672 h 1227428"/>
                <a:gd name="connsiteX3" fmla="*/ 393404 w 635550"/>
                <a:gd name="connsiteY3" fmla="*/ 1204519 h 1227428"/>
                <a:gd name="connsiteX4" fmla="*/ 457199 w 635550"/>
                <a:gd name="connsiteY4" fmla="*/ 789849 h 1227428"/>
                <a:gd name="connsiteX5" fmla="*/ 635550 w 635550"/>
                <a:gd name="connsiteY5" fmla="*/ 681165 h 1227428"/>
                <a:gd name="connsiteX0" fmla="*/ 0 w 560918"/>
                <a:gd name="connsiteY0" fmla="*/ 687309 h 1227703"/>
                <a:gd name="connsiteX1" fmla="*/ 159284 w 560918"/>
                <a:gd name="connsiteY1" fmla="*/ 561500 h 1227703"/>
                <a:gd name="connsiteX2" fmla="*/ 265610 w 560918"/>
                <a:gd name="connsiteY2" fmla="*/ 13947 h 1227703"/>
                <a:gd name="connsiteX3" fmla="*/ 318772 w 560918"/>
                <a:gd name="connsiteY3" fmla="*/ 1204794 h 1227703"/>
                <a:gd name="connsiteX4" fmla="*/ 382567 w 560918"/>
                <a:gd name="connsiteY4" fmla="*/ 790124 h 1227703"/>
                <a:gd name="connsiteX5" fmla="*/ 560918 w 560918"/>
                <a:gd name="connsiteY5" fmla="*/ 681440 h 12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18" h="1227703">
                  <a:moveTo>
                    <a:pt x="0" y="687309"/>
                  </a:moveTo>
                  <a:cubicBezTo>
                    <a:pt x="145311" y="683764"/>
                    <a:pt x="115016" y="673727"/>
                    <a:pt x="159284" y="561500"/>
                  </a:cubicBezTo>
                  <a:cubicBezTo>
                    <a:pt x="203552" y="449273"/>
                    <a:pt x="239029" y="-93269"/>
                    <a:pt x="265610" y="13947"/>
                  </a:cubicBezTo>
                  <a:cubicBezTo>
                    <a:pt x="292191" y="121163"/>
                    <a:pt x="299279" y="1075431"/>
                    <a:pt x="318772" y="1204794"/>
                  </a:cubicBezTo>
                  <a:cubicBezTo>
                    <a:pt x="338265" y="1334157"/>
                    <a:pt x="342209" y="877350"/>
                    <a:pt x="382567" y="790124"/>
                  </a:cubicBezTo>
                  <a:cubicBezTo>
                    <a:pt x="422925" y="702898"/>
                    <a:pt x="515729" y="671693"/>
                    <a:pt x="560918" y="681440"/>
                  </a:cubicBezTo>
                </a:path>
              </a:pathLst>
            </a:custGeom>
            <a:noFill/>
            <a:ln w="19050">
              <a:solidFill>
                <a:srgbClr val="17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5950834" y="2866177"/>
              <a:ext cx="1498320" cy="1231948"/>
            </a:xfrm>
            <a:prstGeom prst="ellipse">
              <a:avLst/>
            </a:prstGeom>
            <a:solidFill>
              <a:srgbClr val="FFFF00"/>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p:cNvSpPr/>
            <p:nvPr/>
          </p:nvSpPr>
          <p:spPr>
            <a:xfrm>
              <a:off x="6612816" y="2703925"/>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6612816" y="3547442"/>
              <a:ext cx="158456"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フリーフォーム 17"/>
            <p:cNvSpPr/>
            <p:nvPr/>
          </p:nvSpPr>
          <p:spPr>
            <a:xfrm flipV="1">
              <a:off x="6422552" y="2735824"/>
              <a:ext cx="853960" cy="1474380"/>
            </a:xfrm>
            <a:custGeom>
              <a:avLst/>
              <a:gdLst>
                <a:gd name="connsiteX0" fmla="*/ 0 w 701749"/>
                <a:gd name="connsiteY0" fmla="*/ 544197 h 1220681"/>
                <a:gd name="connsiteX1" fmla="*/ 318977 w 701749"/>
                <a:gd name="connsiteY1" fmla="*/ 576095 h 1220681"/>
                <a:gd name="connsiteX2" fmla="*/ 425303 w 701749"/>
                <a:gd name="connsiteY2" fmla="*/ 12569 h 1220681"/>
                <a:gd name="connsiteX3" fmla="*/ 478465 w 701749"/>
                <a:gd name="connsiteY3" fmla="*/ 1203416 h 1220681"/>
                <a:gd name="connsiteX4" fmla="*/ 574158 w 701749"/>
                <a:gd name="connsiteY4" fmla="*/ 714318 h 1220681"/>
                <a:gd name="connsiteX5" fmla="*/ 701749 w 701749"/>
                <a:gd name="connsiteY5" fmla="*/ 639890 h 1220681"/>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08193 h 1220882"/>
                <a:gd name="connsiteX1" fmla="*/ 233916 w 616688"/>
                <a:gd name="connsiteY1" fmla="*/ 576296 h 1220882"/>
                <a:gd name="connsiteX2" fmla="*/ 340242 w 616688"/>
                <a:gd name="connsiteY2" fmla="*/ 12770 h 1220882"/>
                <a:gd name="connsiteX3" fmla="*/ 393404 w 616688"/>
                <a:gd name="connsiteY3" fmla="*/ 1203617 h 1220882"/>
                <a:gd name="connsiteX4" fmla="*/ 489097 w 616688"/>
                <a:gd name="connsiteY4" fmla="*/ 714519 h 1220882"/>
                <a:gd name="connsiteX5" fmla="*/ 616688 w 616688"/>
                <a:gd name="connsiteY5" fmla="*/ 640091 h 1220882"/>
                <a:gd name="connsiteX0" fmla="*/ 0 w 616688"/>
                <a:gd name="connsiteY0" fmla="*/ 612837 h 1225526"/>
                <a:gd name="connsiteX1" fmla="*/ 233916 w 616688"/>
                <a:gd name="connsiteY1" fmla="*/ 506512 h 1225526"/>
                <a:gd name="connsiteX2" fmla="*/ 340242 w 616688"/>
                <a:gd name="connsiteY2" fmla="*/ 17414 h 1225526"/>
                <a:gd name="connsiteX3" fmla="*/ 393404 w 616688"/>
                <a:gd name="connsiteY3" fmla="*/ 1208261 h 1225526"/>
                <a:gd name="connsiteX4" fmla="*/ 489097 w 616688"/>
                <a:gd name="connsiteY4" fmla="*/ 719163 h 1225526"/>
                <a:gd name="connsiteX5" fmla="*/ 616688 w 616688"/>
                <a:gd name="connsiteY5" fmla="*/ 644735 h 1225526"/>
                <a:gd name="connsiteX0" fmla="*/ 0 w 616688"/>
                <a:gd name="connsiteY0" fmla="*/ 612837 h 1231437"/>
                <a:gd name="connsiteX1" fmla="*/ 233916 w 616688"/>
                <a:gd name="connsiteY1" fmla="*/ 506512 h 1231437"/>
                <a:gd name="connsiteX2" fmla="*/ 340242 w 616688"/>
                <a:gd name="connsiteY2" fmla="*/ 17414 h 1231437"/>
                <a:gd name="connsiteX3" fmla="*/ 393404 w 616688"/>
                <a:gd name="connsiteY3" fmla="*/ 1208261 h 1231437"/>
                <a:gd name="connsiteX4" fmla="*/ 457199 w 616688"/>
                <a:gd name="connsiteY4" fmla="*/ 793591 h 1231437"/>
                <a:gd name="connsiteX5" fmla="*/ 616688 w 616688"/>
                <a:gd name="connsiteY5" fmla="*/ 644735 h 1231437"/>
                <a:gd name="connsiteX0" fmla="*/ 0 w 637953"/>
                <a:gd name="connsiteY0" fmla="*/ 612837 h 1231295"/>
                <a:gd name="connsiteX1" fmla="*/ 233916 w 637953"/>
                <a:gd name="connsiteY1" fmla="*/ 506512 h 1231295"/>
                <a:gd name="connsiteX2" fmla="*/ 340242 w 637953"/>
                <a:gd name="connsiteY2" fmla="*/ 17414 h 1231295"/>
                <a:gd name="connsiteX3" fmla="*/ 393404 w 637953"/>
                <a:gd name="connsiteY3" fmla="*/ 1208261 h 1231295"/>
                <a:gd name="connsiteX4" fmla="*/ 457199 w 637953"/>
                <a:gd name="connsiteY4" fmla="*/ 793591 h 1231295"/>
                <a:gd name="connsiteX5" fmla="*/ 637953 w 637953"/>
                <a:gd name="connsiteY5" fmla="*/ 666000 h 1231295"/>
                <a:gd name="connsiteX0" fmla="*/ 0 w 542260"/>
                <a:gd name="connsiteY0" fmla="*/ 612837 h 1231084"/>
                <a:gd name="connsiteX1" fmla="*/ 233916 w 542260"/>
                <a:gd name="connsiteY1" fmla="*/ 506512 h 1231084"/>
                <a:gd name="connsiteX2" fmla="*/ 340242 w 542260"/>
                <a:gd name="connsiteY2" fmla="*/ 17414 h 1231084"/>
                <a:gd name="connsiteX3" fmla="*/ 393404 w 542260"/>
                <a:gd name="connsiteY3" fmla="*/ 1208261 h 1231084"/>
                <a:gd name="connsiteX4" fmla="*/ 457199 w 542260"/>
                <a:gd name="connsiteY4" fmla="*/ 793591 h 1231084"/>
                <a:gd name="connsiteX5" fmla="*/ 542260 w 542260"/>
                <a:gd name="connsiteY5" fmla="*/ 697897 h 1231084"/>
                <a:gd name="connsiteX0" fmla="*/ 0 w 635550"/>
                <a:gd name="connsiteY0" fmla="*/ 612837 h 1231170"/>
                <a:gd name="connsiteX1" fmla="*/ 233916 w 635550"/>
                <a:gd name="connsiteY1" fmla="*/ 506512 h 1231170"/>
                <a:gd name="connsiteX2" fmla="*/ 340242 w 635550"/>
                <a:gd name="connsiteY2" fmla="*/ 17414 h 1231170"/>
                <a:gd name="connsiteX3" fmla="*/ 393404 w 635550"/>
                <a:gd name="connsiteY3" fmla="*/ 1208261 h 1231170"/>
                <a:gd name="connsiteX4" fmla="*/ 457199 w 635550"/>
                <a:gd name="connsiteY4" fmla="*/ 793591 h 1231170"/>
                <a:gd name="connsiteX5" fmla="*/ 635550 w 635550"/>
                <a:gd name="connsiteY5" fmla="*/ 684907 h 1231170"/>
                <a:gd name="connsiteX0" fmla="*/ 0 w 635550"/>
                <a:gd name="connsiteY0" fmla="*/ 609095 h 1227428"/>
                <a:gd name="connsiteX1" fmla="*/ 233916 w 635550"/>
                <a:gd name="connsiteY1" fmla="*/ 561225 h 1227428"/>
                <a:gd name="connsiteX2" fmla="*/ 340242 w 635550"/>
                <a:gd name="connsiteY2" fmla="*/ 13672 h 1227428"/>
                <a:gd name="connsiteX3" fmla="*/ 393404 w 635550"/>
                <a:gd name="connsiteY3" fmla="*/ 1204519 h 1227428"/>
                <a:gd name="connsiteX4" fmla="*/ 457199 w 635550"/>
                <a:gd name="connsiteY4" fmla="*/ 789849 h 1227428"/>
                <a:gd name="connsiteX5" fmla="*/ 635550 w 635550"/>
                <a:gd name="connsiteY5" fmla="*/ 681165 h 1227428"/>
                <a:gd name="connsiteX0" fmla="*/ 0 w 560918"/>
                <a:gd name="connsiteY0" fmla="*/ 687309 h 1227703"/>
                <a:gd name="connsiteX1" fmla="*/ 159284 w 560918"/>
                <a:gd name="connsiteY1" fmla="*/ 561500 h 1227703"/>
                <a:gd name="connsiteX2" fmla="*/ 265610 w 560918"/>
                <a:gd name="connsiteY2" fmla="*/ 13947 h 1227703"/>
                <a:gd name="connsiteX3" fmla="*/ 318772 w 560918"/>
                <a:gd name="connsiteY3" fmla="*/ 1204794 h 1227703"/>
                <a:gd name="connsiteX4" fmla="*/ 382567 w 560918"/>
                <a:gd name="connsiteY4" fmla="*/ 790124 h 1227703"/>
                <a:gd name="connsiteX5" fmla="*/ 560918 w 560918"/>
                <a:gd name="connsiteY5" fmla="*/ 681440 h 12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18" h="1227703">
                  <a:moveTo>
                    <a:pt x="0" y="687309"/>
                  </a:moveTo>
                  <a:cubicBezTo>
                    <a:pt x="145311" y="683764"/>
                    <a:pt x="115016" y="673727"/>
                    <a:pt x="159284" y="561500"/>
                  </a:cubicBezTo>
                  <a:cubicBezTo>
                    <a:pt x="203552" y="449273"/>
                    <a:pt x="239029" y="-93269"/>
                    <a:pt x="265610" y="13947"/>
                  </a:cubicBezTo>
                  <a:cubicBezTo>
                    <a:pt x="292191" y="121163"/>
                    <a:pt x="299279" y="1075431"/>
                    <a:pt x="318772" y="1204794"/>
                  </a:cubicBezTo>
                  <a:cubicBezTo>
                    <a:pt x="338265" y="1334157"/>
                    <a:pt x="342209" y="877350"/>
                    <a:pt x="382567" y="790124"/>
                  </a:cubicBezTo>
                  <a:cubicBezTo>
                    <a:pt x="422925" y="702898"/>
                    <a:pt x="515729" y="671693"/>
                    <a:pt x="560918" y="68144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102335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ワイド画面</PresentationFormat>
  <Paragraphs>149</Paragraphs>
  <Slides>13</Slides>
  <Notes>13</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5" baseType="lpstr">
      <vt:lpstr>AdvOT1ef757c0</vt:lpstr>
      <vt:lpstr>AdvOT6f8dc4dc.I</vt:lpstr>
      <vt:lpstr>AdvOT7d6df7ab.I</vt:lpstr>
      <vt:lpstr>AdvOTbdfd27ae.B</vt:lpstr>
      <vt:lpstr>AdvOTc8fb9ce9</vt:lpstr>
      <vt:lpstr>ＭＳ Ｐゴシック</vt:lpstr>
      <vt:lpstr>Arial</vt:lpstr>
      <vt:lpstr>Calibri</vt:lpstr>
      <vt:lpstr>Calibri Light</vt:lpstr>
      <vt:lpstr>Cambria Math</vt:lpstr>
      <vt:lpstr>Office テーマ</vt:lpstr>
      <vt:lpstr>数式</vt:lpstr>
      <vt:lpstr>Terahertz-field-induced insulator-to-metal transition in vanadium dioxide metamaterial</vt:lpstr>
      <vt:lpstr>Outline</vt:lpstr>
      <vt:lpstr>Abstract</vt:lpstr>
      <vt:lpstr>Control material by intense electric field</vt:lpstr>
      <vt:lpstr>Changes of electrical response in VO_2 by temperature</vt:lpstr>
      <vt:lpstr>Field induced Insulator-to-Metal transition</vt:lpstr>
      <vt:lpstr>Monocycle THz pulse</vt:lpstr>
      <vt:lpstr>periodic metal structure gives rise to new electric responses </vt:lpstr>
      <vt:lpstr>Enhancement of the Electric Field in Metamaterial</vt:lpstr>
      <vt:lpstr>Incident field dependence of VO_2 metamaterial </vt:lpstr>
      <vt:lpstr>Summary</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Terahertz-field-induced insulator-to-metal transition in vanadium dioxide metamaterial</dc:title>
  <dc:creator>ad05n</dc:creator>
  <cp:lastModifiedBy>ad05n</cp:lastModifiedBy>
  <cp:revision>1</cp:revision>
  <dcterms:created xsi:type="dcterms:W3CDTF">2014-05-13T10:53:42Z</dcterms:created>
  <dcterms:modified xsi:type="dcterms:W3CDTF">2014-05-13T10:54:07Z</dcterms:modified>
</cp:coreProperties>
</file>