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361" r:id="rId4"/>
    <p:sldId id="352" r:id="rId5"/>
    <p:sldId id="261" r:id="rId6"/>
    <p:sldId id="259" r:id="rId7"/>
    <p:sldId id="320" r:id="rId8"/>
    <p:sldId id="335" r:id="rId9"/>
    <p:sldId id="336" r:id="rId10"/>
    <p:sldId id="340" r:id="rId11"/>
    <p:sldId id="345" r:id="rId12"/>
    <p:sldId id="289" r:id="rId13"/>
    <p:sldId id="266" r:id="rId14"/>
    <p:sldId id="265" r:id="rId15"/>
    <p:sldId id="268" r:id="rId16"/>
    <p:sldId id="291" r:id="rId17"/>
    <p:sldId id="314" r:id="rId18"/>
    <p:sldId id="315" r:id="rId19"/>
    <p:sldId id="284" r:id="rId20"/>
    <p:sldId id="353" r:id="rId21"/>
    <p:sldId id="278" r:id="rId22"/>
    <p:sldId id="288" r:id="rId2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88461B-E08B-46C4-B96C-B3F74D3E55C0}" type="datetimeFigureOut">
              <a:rPr kumimoji="1" lang="ja-JP" altLang="en-US" smtClean="0"/>
              <a:pPr/>
              <a:t>2014/5/14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F70C8F-8C88-4BFE-8147-BBD8984C211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8062664" cy="1829761"/>
          </a:xfrm>
        </p:spPr>
        <p:txBody>
          <a:bodyPr>
            <a:noAutofit/>
          </a:bodyPr>
          <a:lstStyle/>
          <a:p>
            <a:pPr algn="ctr"/>
            <a:r>
              <a:rPr lang="en-US" altLang="ja-JP" sz="4400" dirty="0" smtClean="0"/>
              <a:t>Superconductivity and magnetism </a:t>
            </a:r>
            <a:r>
              <a:rPr kumimoji="1" lang="en-US" altLang="ja-JP" sz="4400" dirty="0" smtClean="0"/>
              <a:t>in iron-based</a:t>
            </a:r>
            <a:r>
              <a:rPr lang="en-US" altLang="ja-JP" sz="4400" dirty="0" smtClean="0"/>
              <a:t> </a:t>
            </a:r>
            <a:r>
              <a:rPr kumimoji="1" lang="en-US" altLang="ja-JP" sz="4400" dirty="0" smtClean="0"/>
              <a:t>superconductor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8072" y="3933056"/>
            <a:ext cx="7772400" cy="1199704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Kitaoka</a:t>
            </a:r>
            <a:r>
              <a:rPr lang="en-US" altLang="ja-JP" dirty="0" smtClean="0"/>
              <a:t> Lab.</a:t>
            </a:r>
          </a:p>
          <a:p>
            <a:r>
              <a:rPr lang="en-US" altLang="ja-JP" dirty="0"/>
              <a:t>Takayoshi </a:t>
            </a:r>
            <a:r>
              <a:rPr lang="en-US" altLang="ja-JP" dirty="0" smtClean="0"/>
              <a:t>SHIOTA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4293096"/>
            <a:ext cx="46153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M. </a:t>
            </a:r>
            <a:r>
              <a:rPr lang="en-US" altLang="ja-JP" sz="1400" dirty="0" err="1" smtClean="0"/>
              <a:t>Hiraishi</a:t>
            </a:r>
            <a:r>
              <a:rPr lang="ja-JP" altLang="en-US" sz="1400" dirty="0" smtClean="0"/>
              <a:t> </a:t>
            </a:r>
            <a:r>
              <a:rPr lang="en-US" altLang="ja-JP" sz="1400" i="1" dirty="0" smtClean="0"/>
              <a:t>et al., </a:t>
            </a:r>
            <a:r>
              <a:rPr lang="en-US" altLang="ja-JP" sz="1400" dirty="0" smtClean="0"/>
              <a:t>Nature Phys. 10, 300-303 (2014)</a:t>
            </a:r>
            <a:endParaRPr lang="en-US" altLang="ja-JP" sz="1400" i="1" dirty="0" smtClean="0"/>
          </a:p>
          <a:p>
            <a:r>
              <a:rPr lang="en-US" altLang="ja-JP" sz="1400" dirty="0" smtClean="0"/>
              <a:t>S_IIMURA </a:t>
            </a:r>
            <a:r>
              <a:rPr lang="en-US" altLang="ja-JP" sz="1400" i="1" dirty="0" smtClean="0"/>
              <a:t>et al., </a:t>
            </a:r>
            <a:r>
              <a:rPr lang="en-US" altLang="ja-JP" sz="1400" dirty="0" smtClean="0"/>
              <a:t>Nature</a:t>
            </a:r>
            <a:r>
              <a:rPr lang="en-US" altLang="ja-JP" sz="1400" i="1" dirty="0" smtClean="0"/>
              <a:t> </a:t>
            </a:r>
            <a:r>
              <a:rPr lang="en-US" altLang="ja-JP" sz="1400" dirty="0" err="1" smtClean="0"/>
              <a:t>Commun</a:t>
            </a:r>
            <a:r>
              <a:rPr lang="en-US" altLang="ja-JP" sz="1400" dirty="0" smtClean="0"/>
              <a:t>. 3, 943 (2012)</a:t>
            </a:r>
          </a:p>
          <a:p>
            <a:r>
              <a:rPr lang="en-US" altLang="ja-JP" sz="1400" dirty="0" smtClean="0"/>
              <a:t>S_IIMURA </a:t>
            </a:r>
            <a:r>
              <a:rPr lang="en-US" altLang="ja-JP" sz="1400" i="1" dirty="0" smtClean="0"/>
              <a:t>et al., </a:t>
            </a:r>
            <a:r>
              <a:rPr lang="en-US" altLang="ja-JP" sz="1400" dirty="0" smtClean="0"/>
              <a:t>Phys. Rev. B. 88, 060501(R) (2013)</a:t>
            </a:r>
            <a:endParaRPr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8864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M1 colloquium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相図_自作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888432" cy="3316319"/>
          </a:xfrm>
          <a:prstGeom prst="rect">
            <a:avLst/>
          </a:prstGeom>
        </p:spPr>
      </p:pic>
      <p:pic>
        <p:nvPicPr>
          <p:cNvPr id="16" name="図 15" descr="stripeAF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304032" cy="279196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932040" y="102311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T</a:t>
            </a:r>
            <a:r>
              <a:rPr kumimoji="1" lang="en-US" altLang="ja-JP" sz="2400" b="1" dirty="0" smtClean="0"/>
              <a:t>&lt;</a:t>
            </a:r>
            <a:r>
              <a:rPr kumimoji="1" lang="en-US" altLang="ja-JP" sz="2400" b="1" i="1" dirty="0" smtClean="0"/>
              <a:t>T</a:t>
            </a:r>
            <a:r>
              <a:rPr kumimoji="1" lang="en-US" altLang="ja-JP" sz="2400" b="1" i="1" baseline="-25000" dirty="0" smtClean="0"/>
              <a:t>N</a:t>
            </a:r>
            <a:endParaRPr kumimoji="1" lang="ja-JP" altLang="en-US" sz="2400" b="1" i="1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3768" y="45091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err="1" smtClean="0"/>
              <a:t>Ln</a:t>
            </a:r>
            <a:r>
              <a:rPr kumimoji="1" lang="en-US" altLang="ja-JP" sz="2400" dirty="0" err="1" smtClean="0"/>
              <a:t>FeAs</a:t>
            </a:r>
            <a:r>
              <a:rPr kumimoji="1" lang="en-US" altLang="ja-JP" sz="2400" dirty="0" smtClean="0"/>
              <a:t>(O</a:t>
            </a:r>
            <a:r>
              <a:rPr kumimoji="1" lang="en-US" altLang="ja-JP" sz="2400" baseline="-25000" dirty="0" smtClean="0"/>
              <a:t>1-x</a:t>
            </a:r>
            <a:r>
              <a:rPr kumimoji="1" lang="en-US" altLang="ja-JP" sz="2400" dirty="0" smtClean="0"/>
              <a:t>F</a:t>
            </a:r>
            <a:r>
              <a:rPr kumimoji="1" lang="en-US" altLang="ja-JP" sz="2400" baseline="-25000" dirty="0" smtClean="0"/>
              <a:t>x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5013176"/>
            <a:ext cx="223224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</a:t>
            </a:r>
            <a:r>
              <a:rPr kumimoji="1" lang="en-US" altLang="ja-JP" sz="2400" baseline="30000" dirty="0" smtClean="0"/>
              <a:t>2-</a:t>
            </a:r>
            <a:r>
              <a:rPr kumimoji="1" lang="en-US" altLang="ja-JP" sz="2400" dirty="0" smtClean="0"/>
              <a:t> = F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u="sng" dirty="0" smtClean="0">
                <a:uFill>
                  <a:solidFill>
                    <a:srgbClr val="FF0000"/>
                  </a:solidFill>
                </a:uFill>
              </a:rPr>
              <a:t>e</a:t>
            </a:r>
            <a:r>
              <a:rPr kumimoji="1" lang="en-US" altLang="ja-JP" sz="2400" u="sng" baseline="30000" dirty="0" smtClean="0">
                <a:uFill>
                  <a:solidFill>
                    <a:srgbClr val="FF0000"/>
                  </a:solidFill>
                </a:uFill>
              </a:rPr>
              <a:t>-</a:t>
            </a:r>
            <a:endParaRPr kumimoji="1" lang="ja-JP" altLang="en-US" sz="2400" u="sng" baseline="30000" dirty="0"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1457"/>
            <a:ext cx="2232248" cy="24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483768" y="5445224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Electron doping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092280" y="1412776"/>
            <a:ext cx="633970" cy="19442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932040" y="1412776"/>
            <a:ext cx="633970" cy="19442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940152" y="1412776"/>
            <a:ext cx="648072" cy="19442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2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Phase diagram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40152" y="67295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/>
              <a:t>T</a:t>
            </a:r>
            <a:r>
              <a:rPr kumimoji="1" lang="en-US" altLang="ja-JP" sz="1400" i="1" baseline="-25000" dirty="0" smtClean="0"/>
              <a:t>N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M</a:t>
            </a:r>
            <a:r>
              <a:rPr kumimoji="1" lang="en-US" altLang="ja-JP" sz="1400" dirty="0" smtClean="0"/>
              <a:t>agnetic transition temperature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相図_自作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888432" cy="3316319"/>
          </a:xfrm>
          <a:prstGeom prst="rect">
            <a:avLst/>
          </a:prstGeom>
        </p:spPr>
      </p:pic>
      <p:pic>
        <p:nvPicPr>
          <p:cNvPr id="24" name="図 23" descr="tetra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80728"/>
            <a:ext cx="2749296" cy="271881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932040" y="102311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T</a:t>
            </a:r>
            <a:r>
              <a:rPr kumimoji="1" lang="en-US" altLang="ja-JP" sz="2400" b="1" dirty="0" smtClean="0"/>
              <a:t>&lt;</a:t>
            </a:r>
            <a:r>
              <a:rPr kumimoji="1" lang="en-US" altLang="ja-JP" sz="2400" b="1" i="1" dirty="0" err="1" smtClean="0"/>
              <a:t>T</a:t>
            </a:r>
            <a:r>
              <a:rPr kumimoji="1" lang="en-US" altLang="ja-JP" sz="2400" b="1" i="1" baseline="-25000" dirty="0" err="1" smtClean="0"/>
              <a:t>c</a:t>
            </a:r>
            <a:endParaRPr kumimoji="1" lang="ja-JP" altLang="en-US" sz="2400" b="1" i="1" baseline="-25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4892967"/>
            <a:ext cx="4032448" cy="1560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The correlation between</a:t>
            </a:r>
          </a:p>
          <a:p>
            <a:pPr algn="ctr"/>
            <a:r>
              <a:rPr kumimoji="1" lang="en-US" altLang="ja-JP" sz="2400" b="1" dirty="0" smtClean="0"/>
              <a:t>magnetic/structural fluctuation </a:t>
            </a:r>
          </a:p>
          <a:p>
            <a:pPr algn="ctr"/>
            <a:r>
              <a:rPr kumimoji="1" lang="en-US" altLang="ja-JP" sz="2400" b="1" dirty="0" smtClean="0"/>
              <a:t>and</a:t>
            </a:r>
            <a:r>
              <a:rPr lang="en-US" altLang="ja-JP" sz="2400" b="1" dirty="0" smtClean="0"/>
              <a:t> superconductivity?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3768" y="45091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err="1" smtClean="0"/>
              <a:t>Ln</a:t>
            </a:r>
            <a:r>
              <a:rPr kumimoji="1" lang="en-US" altLang="ja-JP" sz="2400" dirty="0" err="1" smtClean="0"/>
              <a:t>FeAs</a:t>
            </a:r>
            <a:r>
              <a:rPr kumimoji="1" lang="en-US" altLang="ja-JP" sz="2400" dirty="0" smtClean="0"/>
              <a:t>(O</a:t>
            </a:r>
            <a:r>
              <a:rPr kumimoji="1" lang="en-US" altLang="ja-JP" sz="2400" baseline="-25000" dirty="0" smtClean="0"/>
              <a:t>1-x</a:t>
            </a:r>
            <a:r>
              <a:rPr kumimoji="1" lang="en-US" altLang="ja-JP" sz="2400" dirty="0" smtClean="0"/>
              <a:t>F</a:t>
            </a:r>
            <a:r>
              <a:rPr kumimoji="1" lang="en-US" altLang="ja-JP" sz="2400" baseline="-25000" dirty="0" smtClean="0"/>
              <a:t>x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5013176"/>
            <a:ext cx="223224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</a:t>
            </a:r>
            <a:r>
              <a:rPr kumimoji="1" lang="en-US" altLang="ja-JP" sz="2400" baseline="30000" dirty="0" smtClean="0"/>
              <a:t>2-</a:t>
            </a:r>
            <a:r>
              <a:rPr kumimoji="1" lang="en-US" altLang="ja-JP" sz="2400" dirty="0" smtClean="0"/>
              <a:t> = F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u="sng" dirty="0" smtClean="0">
                <a:uFill>
                  <a:solidFill>
                    <a:srgbClr val="FF0000"/>
                  </a:solidFill>
                </a:uFill>
              </a:rPr>
              <a:t>e</a:t>
            </a:r>
            <a:r>
              <a:rPr kumimoji="1" lang="en-US" altLang="ja-JP" sz="2400" u="sng" baseline="30000" dirty="0" smtClean="0">
                <a:uFill>
                  <a:solidFill>
                    <a:srgbClr val="FF0000"/>
                  </a:solidFill>
                </a:uFill>
              </a:rPr>
              <a:t>-</a:t>
            </a:r>
            <a:endParaRPr kumimoji="1" lang="ja-JP" altLang="en-US" sz="2400" u="sng" baseline="30000" dirty="0"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1457"/>
            <a:ext cx="2232248" cy="24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5076056" y="3861048"/>
            <a:ext cx="295232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Superconducting state</a:t>
            </a:r>
          </a:p>
          <a:p>
            <a:pPr algn="ctr"/>
            <a:r>
              <a:rPr lang="en-US" altLang="ja-JP" sz="2000" b="1" dirty="0" smtClean="0"/>
              <a:t>(cooper-pair)</a:t>
            </a:r>
            <a:endParaRPr kumimoji="1" lang="ja-JP" altLang="en-US" sz="2000" b="1" dirty="0"/>
          </a:p>
        </p:txBody>
      </p:sp>
      <p:sp>
        <p:nvSpPr>
          <p:cNvPr id="21" name="右矢印 20"/>
          <p:cNvSpPr/>
          <p:nvPr/>
        </p:nvSpPr>
        <p:spPr>
          <a:xfrm>
            <a:off x="1331640" y="3140968"/>
            <a:ext cx="1008112" cy="360040"/>
          </a:xfrm>
          <a:prstGeom prst="rightArrow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2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Phase diagram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92080" y="672951"/>
            <a:ext cx="3937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err="1" smtClean="0"/>
              <a:t>T</a:t>
            </a:r>
            <a:r>
              <a:rPr kumimoji="1" lang="en-US" altLang="ja-JP" sz="1400" i="1" baseline="-25000" dirty="0" err="1" smtClean="0"/>
              <a:t>c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Superconducting transition temperature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3768" y="5445224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Electron doping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ネスティング_electron-d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9750" y="4509120"/>
            <a:ext cx="2624618" cy="2348880"/>
          </a:xfrm>
          <a:prstGeom prst="rect">
            <a:avLst/>
          </a:prstGeom>
        </p:spPr>
      </p:pic>
      <p:pic>
        <p:nvPicPr>
          <p:cNvPr id="29" name="図 28" descr="ネスティング_non-d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494125"/>
            <a:ext cx="2771800" cy="236387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Electron doping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6467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矢印コネクタ 8"/>
          <p:cNvCxnSpPr/>
          <p:nvPr/>
        </p:nvCxnSpPr>
        <p:spPr>
          <a:xfrm>
            <a:off x="8456991" y="2094169"/>
            <a:ext cx="0" cy="536342"/>
          </a:xfrm>
          <a:prstGeom prst="straightConnector1">
            <a:avLst/>
          </a:prstGeom>
          <a:ln w="44450">
            <a:solidFill>
              <a:schemeClr val="bg2">
                <a:lumMod val="25000"/>
              </a:schemeClr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>
            <a:spLocks noChangeAspect="1"/>
          </p:cNvSpPr>
          <p:nvPr/>
        </p:nvSpPr>
        <p:spPr>
          <a:xfrm rot="10800000">
            <a:off x="6660231" y="1390094"/>
            <a:ext cx="1309973" cy="1674746"/>
          </a:xfrm>
          <a:custGeom>
            <a:avLst/>
            <a:gdLst>
              <a:gd name="connsiteX0" fmla="*/ 0 w 1440873"/>
              <a:gd name="connsiteY0" fmla="*/ 1427023 h 1427023"/>
              <a:gd name="connsiteX1" fmla="*/ 734291 w 1440873"/>
              <a:gd name="connsiteY1" fmla="*/ 5 h 1427023"/>
              <a:gd name="connsiteX2" fmla="*/ 1440873 w 1440873"/>
              <a:gd name="connsiteY2" fmla="*/ 1413169 h 14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873" h="1427023">
                <a:moveTo>
                  <a:pt x="0" y="1427023"/>
                </a:moveTo>
                <a:cubicBezTo>
                  <a:pt x="247073" y="714668"/>
                  <a:pt x="494146" y="2314"/>
                  <a:pt x="734291" y="5"/>
                </a:cubicBezTo>
                <a:cubicBezTo>
                  <a:pt x="974436" y="-2304"/>
                  <a:pt x="1207654" y="705432"/>
                  <a:pt x="1440873" y="1413169"/>
                </a:cubicBezTo>
              </a:path>
            </a:pathLst>
          </a:custGeom>
          <a:gradFill>
            <a:gsLst>
              <a:gs pos="0">
                <a:srgbClr val="00B050"/>
              </a:gs>
              <a:gs pos="74000">
                <a:srgbClr val="00800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/>
          <p:cNvCxnSpPr>
            <a:cxnSpLocks noChangeAspect="1"/>
          </p:cNvCxnSpPr>
          <p:nvPr/>
        </p:nvCxnSpPr>
        <p:spPr>
          <a:xfrm flipV="1">
            <a:off x="6012160" y="1617246"/>
            <a:ext cx="0" cy="2315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グループ化 22"/>
          <p:cNvGrpSpPr>
            <a:grpSpLocks noChangeAspect="1"/>
          </p:cNvGrpSpPr>
          <p:nvPr/>
        </p:nvGrpSpPr>
        <p:grpSpPr>
          <a:xfrm>
            <a:off x="5061765" y="3073032"/>
            <a:ext cx="3470675" cy="459722"/>
            <a:chOff x="832152" y="3532366"/>
            <a:chExt cx="3501194" cy="369332"/>
          </a:xfrm>
          <a:effectLst/>
        </p:grpSpPr>
        <p:cxnSp>
          <p:nvCxnSpPr>
            <p:cNvPr id="18" name="直線矢印コネクタ 17"/>
            <p:cNvCxnSpPr/>
            <p:nvPr/>
          </p:nvCxnSpPr>
          <p:spPr>
            <a:xfrm>
              <a:off x="832152" y="3717032"/>
              <a:ext cx="319470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4026852" y="35323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latin typeface="Cambria Math" pitchFamily="18" charset="0"/>
                  <a:ea typeface="Cambria Math" pitchFamily="18" charset="0"/>
                </a:rPr>
                <a:t>k</a:t>
              </a:r>
              <a:endParaRPr kumimoji="1" lang="ja-JP" altLang="en-US" i="1" dirty="0">
                <a:latin typeface="Cambria Math" pitchFamily="18" charset="0"/>
              </a:endParaRPr>
            </a:p>
          </p:txBody>
        </p:sp>
      </p:grpSp>
      <p:sp>
        <p:nvSpPr>
          <p:cNvPr id="15" name="テキスト ボックス 14"/>
          <p:cNvSpPr txBox="1">
            <a:spLocks noChangeAspect="1"/>
          </p:cNvSpPr>
          <p:nvPr/>
        </p:nvSpPr>
        <p:spPr>
          <a:xfrm>
            <a:off x="6768435" y="1756650"/>
            <a:ext cx="1115933" cy="6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electron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>
            <a:spLocks noChangeAspect="1"/>
          </p:cNvSpPr>
          <p:nvPr/>
        </p:nvSpPr>
        <p:spPr>
          <a:xfrm>
            <a:off x="5580112" y="1468618"/>
            <a:ext cx="249680" cy="294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Cambria Math" pitchFamily="18" charset="0"/>
                <a:ea typeface="Cambria Math" pitchFamily="18" charset="0"/>
              </a:rPr>
              <a:t>E</a:t>
            </a:r>
            <a:endParaRPr kumimoji="1" lang="ja-JP" altLang="en-US" i="1" dirty="0">
              <a:latin typeface="Cambria Math" pitchFamily="18" charset="0"/>
            </a:endParaRPr>
          </a:p>
        </p:txBody>
      </p:sp>
      <p:sp>
        <p:nvSpPr>
          <p:cNvPr id="24" name="下矢印 23"/>
          <p:cNvSpPr/>
          <p:nvPr/>
        </p:nvSpPr>
        <p:spPr>
          <a:xfrm rot="16200000">
            <a:off x="4503666" y="5409220"/>
            <a:ext cx="360040" cy="72008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01666" y="1756650"/>
            <a:ext cx="492443" cy="20512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000" dirty="0" smtClean="0"/>
              <a:t>Electron doping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95936" y="4869160"/>
            <a:ext cx="126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Electron </a:t>
            </a:r>
          </a:p>
          <a:p>
            <a:pPr algn="ctr"/>
            <a:r>
              <a:rPr kumimoji="1" lang="en-US" altLang="ja-JP" sz="2000" dirty="0" smtClean="0"/>
              <a:t>doping</a:t>
            </a:r>
            <a:endParaRPr kumimoji="1" lang="ja-JP" altLang="en-US" sz="2000" dirty="0"/>
          </a:p>
        </p:txBody>
      </p:sp>
      <p:sp>
        <p:nvSpPr>
          <p:cNvPr id="27" name="右矢印 26"/>
          <p:cNvSpPr/>
          <p:nvPr/>
        </p:nvSpPr>
        <p:spPr>
          <a:xfrm>
            <a:off x="899592" y="1844824"/>
            <a:ext cx="2043520" cy="548680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innerShdw blurRad="254000">
              <a:srgbClr val="CC3300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99592" y="19489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Nesting  weak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5565" y="908720"/>
            <a:ext cx="2010171" cy="40011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Phase diagram</a:t>
            </a:r>
            <a:endParaRPr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44009" y="892554"/>
            <a:ext cx="2016223" cy="40011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Band structure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9512" y="4365104"/>
            <a:ext cx="1368152" cy="707886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Fermi-</a:t>
            </a:r>
          </a:p>
          <a:p>
            <a:r>
              <a:rPr lang="en-US" altLang="ja-JP" sz="2000" dirty="0" smtClean="0"/>
              <a:t>  </a:t>
            </a:r>
            <a:r>
              <a:rPr kumimoji="1" lang="en-US" altLang="ja-JP" sz="2000" dirty="0" smtClean="0"/>
              <a:t> surface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948264" y="334082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(π,0)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cxnSpLocks noChangeAspect="1"/>
          </p:cNvCxnSpPr>
          <p:nvPr/>
        </p:nvCxnSpPr>
        <p:spPr>
          <a:xfrm>
            <a:off x="5071965" y="2619698"/>
            <a:ext cx="2942528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  <a:tailEnd type="non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フリーフォーム 9"/>
          <p:cNvSpPr>
            <a:spLocks noChangeAspect="1"/>
          </p:cNvSpPr>
          <p:nvPr/>
        </p:nvSpPr>
        <p:spPr>
          <a:xfrm>
            <a:off x="5414713" y="2044682"/>
            <a:ext cx="1173511" cy="1656184"/>
          </a:xfrm>
          <a:custGeom>
            <a:avLst/>
            <a:gdLst>
              <a:gd name="connsiteX0" fmla="*/ 0 w 1440873"/>
              <a:gd name="connsiteY0" fmla="*/ 1427023 h 1427023"/>
              <a:gd name="connsiteX1" fmla="*/ 734291 w 1440873"/>
              <a:gd name="connsiteY1" fmla="*/ 5 h 1427023"/>
              <a:gd name="connsiteX2" fmla="*/ 1440873 w 1440873"/>
              <a:gd name="connsiteY2" fmla="*/ 1413169 h 14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873" h="1427023">
                <a:moveTo>
                  <a:pt x="0" y="1427023"/>
                </a:moveTo>
                <a:cubicBezTo>
                  <a:pt x="247073" y="714668"/>
                  <a:pt x="494146" y="2314"/>
                  <a:pt x="734291" y="5"/>
                </a:cubicBezTo>
                <a:cubicBezTo>
                  <a:pt x="974436" y="-2304"/>
                  <a:pt x="1207654" y="705432"/>
                  <a:pt x="1440873" y="1413169"/>
                </a:cubicBezTo>
              </a:path>
            </a:pathLst>
          </a:custGeom>
          <a:gradFill>
            <a:gsLst>
              <a:gs pos="0">
                <a:srgbClr val="C00000"/>
              </a:gs>
              <a:gs pos="74000">
                <a:srgbClr val="C00000">
                  <a:alpha val="65000"/>
                </a:srgb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hole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3" name="グループ化 16"/>
          <p:cNvGrpSpPr>
            <a:grpSpLocks noChangeAspect="1"/>
          </p:cNvGrpSpPr>
          <p:nvPr/>
        </p:nvGrpSpPr>
        <p:grpSpPr>
          <a:xfrm>
            <a:off x="4572000" y="2292141"/>
            <a:ext cx="3644510" cy="491236"/>
            <a:chOff x="384082" y="2807562"/>
            <a:chExt cx="3705106" cy="450463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84082" y="2807562"/>
              <a:ext cx="459670" cy="4504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i="1" dirty="0" err="1" smtClean="0">
                  <a:solidFill>
                    <a:schemeClr val="bg2">
                      <a:lumMod val="2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ε</a:t>
              </a:r>
              <a:r>
                <a:rPr lang="en-US" altLang="ja-JP" sz="2400" baseline="-25000" dirty="0" err="1" smtClean="0">
                  <a:solidFill>
                    <a:schemeClr val="bg2">
                      <a:lumMod val="25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F</a:t>
              </a:r>
              <a:endParaRPr kumimoji="1" lang="ja-JP" altLang="en-US" sz="2400" baseline="-25000" dirty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889920" y="3104964"/>
              <a:ext cx="3199268" cy="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8.60315E-7 L 4.44444E-6 -0.05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  <a:effectLst/>
              </a:rPr>
              <a:t>LaFeAs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(O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1-x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F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)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8533"/>
            <a:ext cx="388989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755576" y="508692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disappearance of SC </a:t>
            </a:r>
            <a:r>
              <a:rPr lang="en-US" altLang="ja-JP" sz="2000" dirty="0" smtClean="0"/>
              <a:t>had not been confirmed</a:t>
            </a:r>
            <a:endParaRPr kumimoji="1" lang="en-US" altLang="ja-JP" sz="20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968" y="1599183"/>
            <a:ext cx="1412566" cy="46166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Problem</a:t>
            </a:r>
            <a:endParaRPr kumimoji="1" lang="ja-JP" altLang="en-US" sz="2400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3968" y="1988840"/>
            <a:ext cx="475252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</a:t>
            </a:r>
            <a:r>
              <a:rPr lang="en-US" altLang="ja-JP" sz="2400" baseline="30000" dirty="0" smtClean="0"/>
              <a:t>2- 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 F</a:t>
            </a:r>
            <a:r>
              <a:rPr lang="en-US" altLang="ja-JP" sz="2400" baseline="30000" dirty="0" smtClean="0"/>
              <a:t>-</a:t>
            </a:r>
          </a:p>
          <a:p>
            <a:r>
              <a:rPr kumimoji="1" lang="en-US" altLang="ja-JP" sz="2400" dirty="0" smtClean="0"/>
              <a:t>Low solubility limit of F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in O</a:t>
            </a:r>
            <a:r>
              <a:rPr kumimoji="1" lang="en-US" altLang="ja-JP" sz="2400" baseline="30000" dirty="0" smtClean="0"/>
              <a:t>2-</a:t>
            </a:r>
            <a:endParaRPr kumimoji="1" lang="ja-JP" altLang="en-US" sz="2400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5868144" y="3140968"/>
            <a:ext cx="151216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47456" y="4149080"/>
            <a:ext cx="471703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</a:t>
            </a:r>
            <a:r>
              <a:rPr lang="en-US" altLang="ja-JP" sz="2400" baseline="30000" dirty="0" smtClean="0"/>
              <a:t>2 - 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 H</a:t>
            </a:r>
            <a:r>
              <a:rPr lang="en-US" altLang="ja-JP" sz="2400" baseline="30000" dirty="0" smtClean="0"/>
              <a:t>-</a:t>
            </a:r>
            <a:endParaRPr lang="en-US" altLang="ja-JP" sz="2400" dirty="0" smtClean="0"/>
          </a:p>
          <a:p>
            <a:r>
              <a:rPr lang="en-US" altLang="ja-JP" sz="2400" dirty="0" smtClean="0"/>
              <a:t>Hydrogen behaves H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in oxide</a:t>
            </a:r>
          </a:p>
          <a:p>
            <a:r>
              <a:rPr lang="en-US" altLang="ja-JP" sz="2400" dirty="0" smtClean="0"/>
              <a:t>Electron </a:t>
            </a:r>
            <a:r>
              <a:rPr lang="en-US" altLang="ja-JP" sz="2400" dirty="0" err="1" smtClean="0"/>
              <a:t>dopant</a:t>
            </a:r>
            <a:r>
              <a:rPr lang="en-US" altLang="ja-JP" sz="2400" dirty="0" smtClean="0"/>
              <a:t> as </a:t>
            </a:r>
            <a:r>
              <a:rPr lang="en-US" altLang="ja-JP" sz="2400" dirty="0" err="1" smtClean="0"/>
              <a:t>flourine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44008" y="551723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High solubility limit!</a:t>
            </a:r>
          </a:p>
        </p:txBody>
      </p:sp>
      <p:sp>
        <p:nvSpPr>
          <p:cNvPr id="20" name="右矢印 19"/>
          <p:cNvSpPr/>
          <p:nvPr/>
        </p:nvSpPr>
        <p:spPr>
          <a:xfrm>
            <a:off x="872296" y="2248254"/>
            <a:ext cx="2043520" cy="548680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innerShdw blurRad="254000">
              <a:srgbClr val="CC3300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9592" y="235236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Nesting  weak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39193" y="673532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 smtClean="0"/>
              <a:t>AF</a:t>
            </a:r>
            <a:r>
              <a:rPr kumimoji="1" lang="ja-JP" altLang="en-US" sz="1400" dirty="0" smtClean="0"/>
              <a:t>：</a:t>
            </a:r>
            <a:r>
              <a:rPr kumimoji="1" lang="en-US" altLang="ja-JP" sz="1400" dirty="0" err="1" smtClean="0"/>
              <a:t>Antiferromagnetis</a:t>
            </a:r>
            <a:r>
              <a:rPr lang="en-US" altLang="ja-JP" sz="1400" dirty="0" err="1" smtClean="0"/>
              <a:t>m</a:t>
            </a:r>
            <a:endParaRPr kumimoji="1" lang="en-US" altLang="ja-JP" sz="1400" dirty="0" smtClean="0"/>
          </a:p>
          <a:p>
            <a:pPr algn="r"/>
            <a:r>
              <a:rPr lang="en-US" altLang="ja-JP" sz="1400" dirty="0" smtClean="0"/>
              <a:t>SC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Superconductivity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p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896544" cy="305146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  <a:effectLst/>
              </a:rPr>
              <a:t>LaFeAs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(O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1-x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H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)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325" y="843335"/>
            <a:ext cx="320611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円/楕円 13"/>
          <p:cNvSpPr/>
          <p:nvPr/>
        </p:nvSpPr>
        <p:spPr>
          <a:xfrm>
            <a:off x="5871912" y="269527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5422605" y="3306726"/>
            <a:ext cx="3253562" cy="3434316"/>
          </a:xfrm>
          <a:custGeom>
            <a:avLst/>
            <a:gdLst>
              <a:gd name="connsiteX0" fmla="*/ 3253562 w 3253562"/>
              <a:gd name="connsiteY0" fmla="*/ 3423683 h 3434316"/>
              <a:gd name="connsiteX1" fmla="*/ 3242930 w 3253562"/>
              <a:gd name="connsiteY1" fmla="*/ 467832 h 3434316"/>
              <a:gd name="connsiteX2" fmla="*/ 1105786 w 3253562"/>
              <a:gd name="connsiteY2" fmla="*/ 467832 h 3434316"/>
              <a:gd name="connsiteX3" fmla="*/ 808074 w 3253562"/>
              <a:gd name="connsiteY3" fmla="*/ 0 h 3434316"/>
              <a:gd name="connsiteX4" fmla="*/ 893135 w 3253562"/>
              <a:gd name="connsiteY4" fmla="*/ 467832 h 3434316"/>
              <a:gd name="connsiteX5" fmla="*/ 0 w 3253562"/>
              <a:gd name="connsiteY5" fmla="*/ 467832 h 3434316"/>
              <a:gd name="connsiteX6" fmla="*/ 0 w 3253562"/>
              <a:gd name="connsiteY6" fmla="*/ 3434316 h 3434316"/>
              <a:gd name="connsiteX7" fmla="*/ 3253562 w 3253562"/>
              <a:gd name="connsiteY7" fmla="*/ 3423683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3562" h="3434316">
                <a:moveTo>
                  <a:pt x="3253562" y="3423683"/>
                </a:moveTo>
                <a:lnTo>
                  <a:pt x="3242930" y="467832"/>
                </a:lnTo>
                <a:lnTo>
                  <a:pt x="1105786" y="467832"/>
                </a:lnTo>
                <a:lnTo>
                  <a:pt x="808074" y="0"/>
                </a:lnTo>
                <a:lnTo>
                  <a:pt x="893135" y="467832"/>
                </a:lnTo>
                <a:lnTo>
                  <a:pt x="0" y="467832"/>
                </a:lnTo>
                <a:lnTo>
                  <a:pt x="0" y="3434316"/>
                </a:lnTo>
                <a:lnTo>
                  <a:pt x="3253562" y="342368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  <a:alpha val="20000"/>
                </a:schemeClr>
              </a:gs>
              <a:gs pos="50000">
                <a:srgbClr val="1C7D15">
                  <a:alpha val="7000"/>
                </a:srgbClr>
              </a:gs>
              <a:gs pos="100000">
                <a:schemeClr val="tx1">
                  <a:lumMod val="50000"/>
                  <a:lumOff val="50000"/>
                  <a:alpha val="13000"/>
                </a:schemeClr>
              </a:gs>
            </a:gsLst>
            <a:lin ang="5400000" scaled="1"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264" y="3909529"/>
            <a:ext cx="2971800" cy="279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323528" y="4221088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dirty="0"/>
              <a:t> </a:t>
            </a:r>
            <a:r>
              <a:rPr lang="en-US" altLang="ja-JP" sz="2000" u="sng" dirty="0" smtClean="0"/>
              <a:t>x=0.01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kink in resistivity due to </a:t>
            </a:r>
          </a:p>
          <a:p>
            <a:r>
              <a:rPr kumimoji="1" lang="en-US" altLang="ja-JP" sz="2000" dirty="0" smtClean="0"/>
              <a:t>     structural or magnetic transition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</a:t>
            </a:r>
            <a:r>
              <a:rPr kumimoji="1" lang="en-US" altLang="ja-JP" sz="2000" dirty="0" smtClean="0"/>
              <a:t>was seen around 150K</a:t>
            </a:r>
            <a:endParaRPr lang="en-US" altLang="ja-JP" sz="20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3528" y="5489937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dirty="0" smtClean="0"/>
              <a:t> </a:t>
            </a:r>
            <a:r>
              <a:rPr lang="en-US" altLang="ja-JP" sz="2000" u="sng" dirty="0" smtClean="0"/>
              <a:t>x</a:t>
            </a:r>
            <a:r>
              <a:rPr lang="ja-JP" altLang="en-US" sz="2000" u="sng" dirty="0" smtClean="0"/>
              <a:t>≧</a:t>
            </a:r>
            <a:r>
              <a:rPr lang="en-US" altLang="ja-JP" sz="2000" u="sng" dirty="0"/>
              <a:t>0.08</a:t>
            </a:r>
          </a:p>
          <a:p>
            <a:r>
              <a:rPr lang="en-US" altLang="ja-JP" sz="2000" dirty="0" smtClean="0"/>
              <a:t>     zero resistivity due to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superconductivity</a:t>
            </a:r>
            <a:endParaRPr lang="ja-JP" altLang="en-US" sz="2000" u="sng" dirty="0"/>
          </a:p>
          <a:p>
            <a:endParaRPr kumimoji="1" lang="ja-JP" altLang="en-US" sz="2000" dirty="0"/>
          </a:p>
        </p:txBody>
      </p:sp>
      <p:sp>
        <p:nvSpPr>
          <p:cNvPr id="19" name="正方形/長方形 18"/>
          <p:cNvSpPr/>
          <p:nvPr/>
        </p:nvSpPr>
        <p:spPr>
          <a:xfrm>
            <a:off x="5220072" y="764704"/>
            <a:ext cx="4320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508104" y="3933056"/>
            <a:ext cx="368424" cy="368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92280" y="43148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c</a:t>
            </a:r>
            <a:r>
              <a:rPr kumimoji="1" lang="en-US" altLang="ja-JP" dirty="0" smtClean="0"/>
              <a:t> =29K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72200" y="49318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c</a:t>
            </a:r>
            <a:r>
              <a:rPr kumimoji="1" lang="en-US" altLang="ja-JP" dirty="0" smtClean="0"/>
              <a:t> =18K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1043608" y="1196752"/>
            <a:ext cx="1440160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59632" y="2276872"/>
            <a:ext cx="115212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x=0.08</a:t>
            </a:r>
          </a:p>
          <a:p>
            <a:r>
              <a:rPr kumimoji="1" lang="en-US" altLang="ja-JP" sz="2000" i="1" dirty="0" err="1" smtClean="0"/>
              <a:t>T</a:t>
            </a:r>
            <a:r>
              <a:rPr kumimoji="1" lang="en-US" altLang="ja-JP" sz="2000" i="1" baseline="-25000" dirty="0" err="1" smtClean="0"/>
              <a:t>c</a:t>
            </a:r>
            <a:r>
              <a:rPr kumimoji="1" lang="en-US" altLang="ja-JP" sz="2000" dirty="0" smtClean="0"/>
              <a:t>=29K</a:t>
            </a:r>
            <a:endParaRPr kumimoji="1" lang="ja-JP" altLang="en-US" sz="2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1547664" y="3068960"/>
            <a:ext cx="0" cy="28803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2483768" y="1196752"/>
            <a:ext cx="2448271" cy="2664296"/>
          </a:xfrm>
          <a:prstGeom prst="rect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119131" y="353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Results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627784" y="407707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p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224" y="1124744"/>
            <a:ext cx="4896544" cy="305146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  <a:effectLst/>
              </a:rPr>
              <a:t>LaFeAs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(O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1-x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H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)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1960" y="848171"/>
            <a:ext cx="3240405" cy="278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フリーフォーム 7"/>
          <p:cNvSpPr/>
          <p:nvPr/>
        </p:nvSpPr>
        <p:spPr>
          <a:xfrm>
            <a:off x="5422605" y="3306726"/>
            <a:ext cx="3253562" cy="3434316"/>
          </a:xfrm>
          <a:custGeom>
            <a:avLst/>
            <a:gdLst>
              <a:gd name="connsiteX0" fmla="*/ 3253562 w 3253562"/>
              <a:gd name="connsiteY0" fmla="*/ 3423683 h 3434316"/>
              <a:gd name="connsiteX1" fmla="*/ 3242930 w 3253562"/>
              <a:gd name="connsiteY1" fmla="*/ 467832 h 3434316"/>
              <a:gd name="connsiteX2" fmla="*/ 1105786 w 3253562"/>
              <a:gd name="connsiteY2" fmla="*/ 467832 h 3434316"/>
              <a:gd name="connsiteX3" fmla="*/ 808074 w 3253562"/>
              <a:gd name="connsiteY3" fmla="*/ 0 h 3434316"/>
              <a:gd name="connsiteX4" fmla="*/ 893135 w 3253562"/>
              <a:gd name="connsiteY4" fmla="*/ 467832 h 3434316"/>
              <a:gd name="connsiteX5" fmla="*/ 0 w 3253562"/>
              <a:gd name="connsiteY5" fmla="*/ 467832 h 3434316"/>
              <a:gd name="connsiteX6" fmla="*/ 0 w 3253562"/>
              <a:gd name="connsiteY6" fmla="*/ 3434316 h 3434316"/>
              <a:gd name="connsiteX7" fmla="*/ 3253562 w 3253562"/>
              <a:gd name="connsiteY7" fmla="*/ 3423683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3562" h="3434316">
                <a:moveTo>
                  <a:pt x="3253562" y="3423683"/>
                </a:moveTo>
                <a:lnTo>
                  <a:pt x="3242930" y="467832"/>
                </a:lnTo>
                <a:lnTo>
                  <a:pt x="1105786" y="467832"/>
                </a:lnTo>
                <a:lnTo>
                  <a:pt x="808074" y="0"/>
                </a:lnTo>
                <a:lnTo>
                  <a:pt x="893135" y="467832"/>
                </a:lnTo>
                <a:lnTo>
                  <a:pt x="0" y="467832"/>
                </a:lnTo>
                <a:lnTo>
                  <a:pt x="0" y="3434316"/>
                </a:lnTo>
                <a:lnTo>
                  <a:pt x="3253562" y="342368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  <a:alpha val="20000"/>
                </a:schemeClr>
              </a:gs>
              <a:gs pos="50000">
                <a:srgbClr val="1C7D15">
                  <a:alpha val="7000"/>
                </a:srgbClr>
              </a:gs>
              <a:gs pos="100000">
                <a:schemeClr val="tx1">
                  <a:lumMod val="50000"/>
                  <a:lumOff val="50000"/>
                  <a:alpha val="13000"/>
                </a:schemeClr>
              </a:gs>
            </a:gsLst>
            <a:lin ang="5400000" scaled="1"/>
          </a:gra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344" y="3894456"/>
            <a:ext cx="2897505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5580112" y="3861048"/>
            <a:ext cx="296416" cy="368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871912" y="2695272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456472" y="1196752"/>
            <a:ext cx="2448272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5568" y="2206605"/>
            <a:ext cx="119307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x=0.36</a:t>
            </a:r>
          </a:p>
          <a:p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c</a:t>
            </a:r>
            <a:r>
              <a:rPr kumimoji="1" lang="en-US" altLang="ja-JP" dirty="0" smtClean="0"/>
              <a:t> =36K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536592" y="2852936"/>
            <a:ext cx="0" cy="28803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40248" y="4365104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 dirty="0"/>
              <a:t> </a:t>
            </a:r>
            <a:r>
              <a:rPr lang="en-US" altLang="ja-JP" sz="2000" u="sng" dirty="0" smtClean="0"/>
              <a:t>x=0.08~0.53</a:t>
            </a:r>
          </a:p>
          <a:p>
            <a:r>
              <a:rPr lang="ja-JP" altLang="en-US" sz="2000" dirty="0" smtClean="0"/>
              <a:t>    </a:t>
            </a:r>
            <a:r>
              <a:rPr lang="en-US" altLang="ja-JP" sz="2000" dirty="0" smtClean="0"/>
              <a:t>zero resistivity due to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superconductivity</a:t>
            </a:r>
            <a:endParaRPr lang="ja-JP" altLang="en-US" sz="2000" u="sng" dirty="0" smtClean="0"/>
          </a:p>
          <a:p>
            <a:endParaRPr lang="en-US" altLang="ja-JP" sz="2000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1016312" y="1196752"/>
            <a:ext cx="1440160" cy="2664296"/>
          </a:xfrm>
          <a:prstGeom prst="rect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220072" y="764704"/>
            <a:ext cx="43204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19131" y="353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Results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44504" y="407707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ph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221720"/>
            <a:ext cx="4896544" cy="3051469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436096" y="3981161"/>
            <a:ext cx="2448272" cy="599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</a:rPr>
              <a:t>LaFeAs</a:t>
            </a:r>
            <a:r>
              <a:rPr lang="en-US" altLang="ja-JP" sz="3600" dirty="0" smtClean="0">
                <a:solidFill>
                  <a:schemeClr val="bg1"/>
                </a:solidFill>
              </a:rPr>
              <a:t>(O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1-x</a:t>
            </a:r>
            <a:r>
              <a:rPr lang="en-US" altLang="ja-JP" sz="3600" dirty="0" smtClean="0">
                <a:solidFill>
                  <a:schemeClr val="bg1"/>
                </a:solidFill>
              </a:rPr>
              <a:t>H</a:t>
            </a:r>
            <a:r>
              <a:rPr lang="en-US" altLang="ja-JP" sz="3600" baseline="-25000" dirty="0" smtClean="0">
                <a:solidFill>
                  <a:schemeClr val="bg1"/>
                </a:solidFill>
              </a:rPr>
              <a:t>x</a:t>
            </a:r>
            <a:r>
              <a:rPr lang="en-US" altLang="ja-JP" sz="3600" dirty="0" smtClean="0">
                <a:solidFill>
                  <a:schemeClr val="bg1"/>
                </a:solidFill>
              </a:rPr>
              <a:t>)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4832" y="2229832"/>
            <a:ext cx="119307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x=0.36</a:t>
            </a:r>
          </a:p>
          <a:p>
            <a:r>
              <a:rPr kumimoji="1" lang="en-US" altLang="ja-JP" i="1" dirty="0" smtClean="0"/>
              <a:t>T</a:t>
            </a:r>
            <a:r>
              <a:rPr kumimoji="1" lang="en-US" altLang="ja-JP" i="1" baseline="-25000" dirty="0" smtClean="0"/>
              <a:t>c</a:t>
            </a:r>
            <a:r>
              <a:rPr kumimoji="1" lang="en-US" altLang="ja-JP" dirty="0" smtClean="0"/>
              <a:t> =36K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3347864" y="2949912"/>
            <a:ext cx="0" cy="28803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827584" y="2301840"/>
            <a:ext cx="1152128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x=0.08</a:t>
            </a:r>
          </a:p>
          <a:p>
            <a:r>
              <a:rPr kumimoji="1" lang="en-US" altLang="ja-JP" sz="2000" i="1" dirty="0" err="1" smtClean="0"/>
              <a:t>T</a:t>
            </a:r>
            <a:r>
              <a:rPr kumimoji="1" lang="en-US" altLang="ja-JP" sz="2000" i="1" baseline="-25000" dirty="0" err="1" smtClean="0"/>
              <a:t>c</a:t>
            </a:r>
            <a:r>
              <a:rPr kumimoji="1" lang="en-US" altLang="ja-JP" sz="2000" dirty="0" smtClean="0"/>
              <a:t>=29K</a:t>
            </a:r>
            <a:endParaRPr kumimoji="1" lang="ja-JP" altLang="en-US" sz="2000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1259632" y="3093928"/>
            <a:ext cx="0" cy="288032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971600" y="4534088"/>
            <a:ext cx="273630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0.04&lt;x&lt;0.21</a:t>
            </a:r>
            <a:r>
              <a:rPr lang="ja-JP" altLang="en-US" sz="2000" dirty="0" smtClean="0"/>
              <a:t>：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first</a:t>
            </a:r>
            <a:r>
              <a:rPr kumimoji="1" lang="en-US" altLang="ja-JP" sz="2000" dirty="0" smtClean="0"/>
              <a:t> dome(SC1)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0.21&lt;x&lt;0.53</a:t>
            </a:r>
            <a:r>
              <a:rPr lang="ja-JP" altLang="en-US" sz="2000" dirty="0" smtClean="0"/>
              <a:t>：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second dome(SC2)</a:t>
            </a:r>
            <a:endParaRPr kumimoji="1" lang="ja-JP" altLang="en-US" sz="2000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/>
        </p:nvGraphicFramePr>
        <p:xfrm>
          <a:off x="5580112" y="3861048"/>
          <a:ext cx="2207330" cy="648072"/>
        </p:xfrm>
        <a:graphic>
          <a:graphicData uri="http://schemas.openxmlformats.org/presentationml/2006/ole">
            <p:oleObj spid="_x0000_s55298" name="数式" r:id="rId4" imgW="812520" imgH="241200" progId="Equation.3">
              <p:embed/>
            </p:oleObj>
          </a:graphicData>
        </a:graphic>
      </p:graphicFrame>
      <p:pic>
        <p:nvPicPr>
          <p:cNvPr id="29" name="図 28" descr="n_vs_x_Laの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340768"/>
            <a:ext cx="2981325" cy="262890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668344" y="164157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n=2</a:t>
            </a:r>
          </a:p>
          <a:p>
            <a:r>
              <a:rPr kumimoji="1" lang="en-US" altLang="ja-JP" dirty="0" smtClean="0"/>
              <a:t>Fermi liquid</a:t>
            </a:r>
          </a:p>
          <a:p>
            <a:r>
              <a:rPr kumimoji="1" lang="en-US" altLang="ja-JP" dirty="0" smtClean="0"/>
              <a:t>state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68344" y="266071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n=1</a:t>
            </a:r>
          </a:p>
          <a:p>
            <a:r>
              <a:rPr lang="en-US" altLang="ja-JP" dirty="0" smtClean="0"/>
              <a:t>Non-Fermi</a:t>
            </a:r>
          </a:p>
          <a:p>
            <a:r>
              <a:rPr lang="en-US" altLang="ja-JP" dirty="0" smtClean="0"/>
              <a:t>liquid state</a:t>
            </a:r>
            <a:endParaRPr lang="ja-JP" altLang="en-US" dirty="0" smtClean="0"/>
          </a:p>
          <a:p>
            <a:endParaRPr lang="en-US" altLang="ja-JP" dirty="0" smtClean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5364088" y="2780928"/>
            <a:ext cx="2304256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067944" y="4725144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Electronic state around x=0.40 is </a:t>
            </a:r>
            <a:r>
              <a:rPr lang="en-US" altLang="ja-JP" sz="2400" b="1" dirty="0" smtClean="0"/>
              <a:t>different from x=0.10</a:t>
            </a:r>
            <a:endParaRPr kumimoji="1" lang="ja-JP" altLang="en-US" sz="2400" b="1" dirty="0"/>
          </a:p>
        </p:txBody>
      </p:sp>
      <p:sp>
        <p:nvSpPr>
          <p:cNvPr id="37" name="フリーフォーム 36"/>
          <p:cNvSpPr/>
          <p:nvPr/>
        </p:nvSpPr>
        <p:spPr>
          <a:xfrm>
            <a:off x="984979" y="3165936"/>
            <a:ext cx="3698543" cy="864096"/>
          </a:xfrm>
          <a:custGeom>
            <a:avLst/>
            <a:gdLst>
              <a:gd name="connsiteX0" fmla="*/ 0 w 3698543"/>
              <a:gd name="connsiteY0" fmla="*/ 427629 h 727880"/>
              <a:gd name="connsiteX1" fmla="*/ 368490 w 3698543"/>
              <a:gd name="connsiteY1" fmla="*/ 236561 h 727880"/>
              <a:gd name="connsiteX2" fmla="*/ 1255594 w 3698543"/>
              <a:gd name="connsiteY2" fmla="*/ 454925 h 727880"/>
              <a:gd name="connsiteX3" fmla="*/ 2347415 w 3698543"/>
              <a:gd name="connsiteY3" fmla="*/ 45492 h 727880"/>
              <a:gd name="connsiteX4" fmla="*/ 3698543 w 3698543"/>
              <a:gd name="connsiteY4" fmla="*/ 727880 h 72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543" h="727880">
                <a:moveTo>
                  <a:pt x="0" y="427629"/>
                </a:moveTo>
                <a:cubicBezTo>
                  <a:pt x="79612" y="329820"/>
                  <a:pt x="159224" y="232012"/>
                  <a:pt x="368490" y="236561"/>
                </a:cubicBezTo>
                <a:cubicBezTo>
                  <a:pt x="577756" y="241110"/>
                  <a:pt x="925773" y="486770"/>
                  <a:pt x="1255594" y="454925"/>
                </a:cubicBezTo>
                <a:cubicBezTo>
                  <a:pt x="1585415" y="423080"/>
                  <a:pt x="1940257" y="0"/>
                  <a:pt x="2347415" y="45492"/>
                </a:cubicBezTo>
                <a:cubicBezTo>
                  <a:pt x="2754573" y="90985"/>
                  <a:pt x="3226558" y="409432"/>
                  <a:pt x="3698543" y="72788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119131" y="353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Results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771800" y="417404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</a:t>
            </a:r>
            <a:endParaRPr kumimoji="1" lang="ja-JP" altLang="en-US" sz="1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92280" y="6021288"/>
            <a:ext cx="135165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Why??</a:t>
            </a:r>
            <a:endParaRPr kumimoji="1" lang="ja-JP" altLang="en-US" sz="3200" dirty="0"/>
          </a:p>
        </p:txBody>
      </p:sp>
      <p:sp>
        <p:nvSpPr>
          <p:cNvPr id="26" name="角丸四角形吹き出し 25"/>
          <p:cNvSpPr/>
          <p:nvPr/>
        </p:nvSpPr>
        <p:spPr>
          <a:xfrm>
            <a:off x="6804248" y="5877272"/>
            <a:ext cx="2016224" cy="792088"/>
          </a:xfrm>
          <a:prstGeom prst="wedgeRoundRectCallout">
            <a:avLst>
              <a:gd name="adj1" fmla="val -42328"/>
              <a:gd name="adj2" fmla="val -8946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3" grpId="0"/>
      <p:bldP spid="38" grpId="0"/>
      <p:bldP spid="20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481120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Fermi surfaces of </a:t>
            </a:r>
            <a:r>
              <a:rPr kumimoji="1" lang="en-US" altLang="ja-JP" sz="3600" dirty="0" err="1" smtClean="0">
                <a:solidFill>
                  <a:schemeClr val="bg1"/>
                </a:solidFill>
                <a:effectLst/>
              </a:rPr>
              <a:t>LaFeAs</a:t>
            </a:r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(O</a:t>
            </a:r>
            <a:r>
              <a:rPr kumimoji="1" lang="en-US" altLang="ja-JP" sz="3600" baseline="-25000" dirty="0" smtClean="0">
                <a:solidFill>
                  <a:schemeClr val="bg1"/>
                </a:solidFill>
                <a:effectLst/>
              </a:rPr>
              <a:t>1-x</a:t>
            </a:r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H</a:t>
            </a:r>
            <a:r>
              <a:rPr kumimoji="1" lang="en-US" altLang="ja-JP" sz="3600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)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図 4" descr="fermi-sur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24" y="1523693"/>
            <a:ext cx="8117108" cy="460851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619672" y="3674641"/>
            <a:ext cx="11673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x = 0.08</a:t>
            </a:r>
            <a:endParaRPr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4355976" y="3674641"/>
            <a:ext cx="10214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x=0.21</a:t>
            </a:r>
            <a:endParaRPr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948264" y="3674641"/>
            <a:ext cx="10214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b="1" dirty="0" smtClean="0"/>
              <a:t>x=0.40</a:t>
            </a:r>
            <a:endParaRPr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3452" y="1412776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γ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05842" y="220486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β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52320" y="2060848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α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19131" y="353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Results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619672" y="980728"/>
            <a:ext cx="5904656" cy="72008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 Weaker α-β</a:t>
            </a: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nesting</a:t>
            </a:r>
            <a:endParaRPr kumimoji="1" lang="ja-JP" altLang="en-US" sz="2800" dirty="0"/>
          </a:p>
        </p:txBody>
      </p:sp>
      <p:sp>
        <p:nvSpPr>
          <p:cNvPr id="15" name="右矢印 14"/>
          <p:cNvSpPr/>
          <p:nvPr/>
        </p:nvSpPr>
        <p:spPr>
          <a:xfrm>
            <a:off x="1691680" y="5877272"/>
            <a:ext cx="5976664" cy="90872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Stronger γ</a:t>
            </a:r>
            <a:r>
              <a:rPr kumimoji="1" lang="en-US" altLang="ja-JP" sz="2800" dirty="0" smtClean="0"/>
              <a:t>-β/β-β</a:t>
            </a: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nesting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" name="図 5" descr="ph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75" y="3789040"/>
            <a:ext cx="4853005" cy="3024336"/>
          </a:xfrm>
          <a:prstGeom prst="rect">
            <a:avLst/>
          </a:prstGeom>
        </p:spPr>
      </p:pic>
      <p:pic>
        <p:nvPicPr>
          <p:cNvPr id="4" name="コンテンツ プレースホルダ 3" descr="spin-susceptibility_nest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4608512" cy="2902058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5496" y="-171400"/>
            <a:ext cx="86868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Spin susceptibility of </a:t>
            </a:r>
            <a:r>
              <a:rPr kumimoji="1" lang="en-US" altLang="ja-JP" sz="3600" dirty="0" err="1" smtClean="0">
                <a:solidFill>
                  <a:schemeClr val="bg1"/>
                </a:solidFill>
                <a:effectLst/>
              </a:rPr>
              <a:t>LaFeAs</a:t>
            </a:r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(O</a:t>
            </a:r>
            <a:r>
              <a:rPr kumimoji="1" lang="en-US" altLang="ja-JP" sz="3600" baseline="-25000" dirty="0" smtClean="0">
                <a:solidFill>
                  <a:schemeClr val="bg1"/>
                </a:solidFill>
                <a:effectLst/>
              </a:rPr>
              <a:t>1-x</a:t>
            </a:r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H</a:t>
            </a:r>
            <a:r>
              <a:rPr kumimoji="1" lang="en-US" altLang="ja-JP" sz="3600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)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19131" y="353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Results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1187624" y="4870901"/>
            <a:ext cx="2088232" cy="620688"/>
          </a:xfrm>
          <a:prstGeom prst="rightArrow">
            <a:avLst/>
          </a:prstGeom>
          <a:solidFill>
            <a:schemeClr val="accent3"/>
          </a:solidFill>
          <a:ln>
            <a:noFill/>
          </a:ln>
          <a:effectLst>
            <a:innerShdw blurRad="254000">
              <a:srgbClr val="CC3300">
                <a:alpha val="3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501491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Nesting  weak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331640" y="980728"/>
            <a:ext cx="0" cy="55446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763688" y="1772816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000" b="1" dirty="0" smtClean="0">
                <a:solidFill>
                  <a:srgbClr val="00B050"/>
                </a:solidFill>
              </a:rPr>
              <a:t>Χ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α-β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03848" y="1772816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000" b="1" dirty="0" smtClean="0">
                <a:solidFill>
                  <a:srgbClr val="7030A0"/>
                </a:solidFill>
              </a:rPr>
              <a:t>Χ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γ-β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27225" y="1765265"/>
            <a:ext cx="376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>
                <a:solidFill>
                  <a:srgbClr val="00B050"/>
                </a:solidFill>
              </a:rPr>
              <a:t>0</a:t>
            </a:r>
            <a:r>
              <a:rPr kumimoji="1" lang="ja-JP" altLang="en-US" sz="2000" b="1" u="sng" dirty="0" smtClean="0">
                <a:solidFill>
                  <a:srgbClr val="00B050"/>
                </a:solidFill>
              </a:rPr>
              <a:t>≦</a:t>
            </a:r>
            <a:r>
              <a:rPr kumimoji="1" lang="en-US" altLang="ja-JP" sz="2000" b="1" u="sng" dirty="0" smtClean="0">
                <a:solidFill>
                  <a:srgbClr val="00B050"/>
                </a:solidFill>
              </a:rPr>
              <a:t>x</a:t>
            </a:r>
            <a:r>
              <a:rPr kumimoji="1" lang="ja-JP" altLang="en-US" sz="2000" b="1" u="sng" dirty="0" smtClean="0">
                <a:solidFill>
                  <a:srgbClr val="00B050"/>
                </a:solidFill>
              </a:rPr>
              <a:t>≦</a:t>
            </a:r>
            <a:r>
              <a:rPr kumimoji="1" lang="en-US" altLang="ja-JP" sz="2000" b="1" u="sng" dirty="0" smtClean="0">
                <a:solidFill>
                  <a:srgbClr val="00B050"/>
                </a:solidFill>
              </a:rPr>
              <a:t>0.05</a:t>
            </a:r>
          </a:p>
          <a:p>
            <a:r>
              <a:rPr lang="en-US" altLang="ja-JP" sz="2000" b="1" dirty="0" smtClean="0">
                <a:solidFill>
                  <a:srgbClr val="00B050"/>
                </a:solidFill>
              </a:rPr>
              <a:t>Large 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χ</a:t>
            </a:r>
            <a:r>
              <a:rPr lang="en-US" altLang="ja-JP" sz="2000" b="1" baseline="-25000" dirty="0" err="1" smtClean="0">
                <a:solidFill>
                  <a:srgbClr val="00B050"/>
                </a:solidFill>
              </a:rPr>
              <a:t>α</a:t>
            </a:r>
            <a:r>
              <a:rPr lang="en-US" altLang="ja-JP" sz="2000" b="1" baseline="-25000" dirty="0" smtClean="0">
                <a:solidFill>
                  <a:srgbClr val="00B050"/>
                </a:solidFill>
              </a:rPr>
              <a:t>-β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(π,0) induces </a:t>
            </a:r>
          </a:p>
          <a:p>
            <a:r>
              <a:rPr lang="en-US" altLang="ja-JP" sz="2000" b="1" dirty="0" smtClean="0">
                <a:solidFill>
                  <a:srgbClr val="00B050"/>
                </a:solidFill>
              </a:rPr>
              <a:t>stripe-type AFM ordering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27225" y="2858159"/>
            <a:ext cx="3853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>
                <a:solidFill>
                  <a:srgbClr val="00B050"/>
                </a:solidFill>
              </a:rPr>
              <a:t>0.05&lt;x</a:t>
            </a:r>
            <a:r>
              <a:rPr lang="en-US" altLang="ja-JP" sz="2000" b="1" u="sng" dirty="0" smtClean="0">
                <a:solidFill>
                  <a:srgbClr val="00B050"/>
                </a:solidFill>
              </a:rPr>
              <a:t>&lt;</a:t>
            </a:r>
            <a:r>
              <a:rPr kumimoji="1" lang="en-US" altLang="ja-JP" sz="2000" b="1" u="sng" dirty="0" smtClean="0">
                <a:solidFill>
                  <a:srgbClr val="00B050"/>
                </a:solidFill>
              </a:rPr>
              <a:t>0.20</a:t>
            </a:r>
          </a:p>
          <a:p>
            <a:r>
              <a:rPr lang="en-US" altLang="ja-JP" sz="2000" b="1" dirty="0" smtClean="0">
                <a:solidFill>
                  <a:srgbClr val="00B050"/>
                </a:solidFill>
              </a:rPr>
              <a:t>Spin fluctuations at Q ∼ (</a:t>
            </a:r>
            <a:r>
              <a:rPr lang="el-GR" altLang="ja-JP" sz="2000" b="1" dirty="0" smtClean="0">
                <a:solidFill>
                  <a:srgbClr val="00B050"/>
                </a:solidFill>
              </a:rPr>
              <a:t>π,0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) develop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27225" y="3925505"/>
            <a:ext cx="3528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smtClean="0"/>
              <a:t>x</a:t>
            </a:r>
            <a:r>
              <a:rPr kumimoji="1" lang="en-US" altLang="ja-JP" sz="2000" b="1" u="sng" dirty="0" smtClean="0"/>
              <a:t>~0.20</a:t>
            </a:r>
          </a:p>
          <a:p>
            <a:r>
              <a:rPr lang="en-US" altLang="ja-JP" sz="2000" b="1" dirty="0" smtClean="0"/>
              <a:t>Switching from </a:t>
            </a:r>
            <a:r>
              <a:rPr lang="el-GR" altLang="ja-JP" sz="2000" b="1" dirty="0" smtClean="0"/>
              <a:t>χ</a:t>
            </a:r>
            <a:r>
              <a:rPr lang="el-GR" altLang="ja-JP" sz="2000" b="1" baseline="-25000" dirty="0" smtClean="0"/>
              <a:t>α-β</a:t>
            </a:r>
            <a:r>
              <a:rPr lang="el-GR" altLang="ja-JP" sz="2000" b="1" dirty="0" smtClean="0"/>
              <a:t> </a:t>
            </a:r>
            <a:r>
              <a:rPr lang="en-US" altLang="ja-JP" sz="2000" b="1" dirty="0" smtClean="0"/>
              <a:t>to </a:t>
            </a:r>
            <a:r>
              <a:rPr lang="el-GR" altLang="ja-JP" sz="2000" b="1" dirty="0" smtClean="0"/>
              <a:t>χ</a:t>
            </a:r>
            <a:r>
              <a:rPr lang="el-GR" altLang="ja-JP" sz="2000" b="1" baseline="-25000" dirty="0" smtClean="0"/>
              <a:t>γ -β</a:t>
            </a:r>
            <a:endParaRPr kumimoji="1" lang="en-US" altLang="ja-JP" sz="2000" b="1" u="sng" baseline="-250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27226" y="4717593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u="sng" dirty="0" smtClean="0">
                <a:solidFill>
                  <a:srgbClr val="7030A0"/>
                </a:solidFill>
              </a:rPr>
              <a:t>0.20</a:t>
            </a:r>
            <a:r>
              <a:rPr lang="en-US" altLang="ja-JP" sz="2000" b="1" u="sng" dirty="0" smtClean="0">
                <a:solidFill>
                  <a:srgbClr val="7030A0"/>
                </a:solidFill>
              </a:rPr>
              <a:t>&lt;</a:t>
            </a:r>
            <a:r>
              <a:rPr kumimoji="1" lang="en-US" altLang="ja-JP" sz="2000" b="1" u="sng" dirty="0" smtClean="0">
                <a:solidFill>
                  <a:srgbClr val="7030A0"/>
                </a:solidFill>
              </a:rPr>
              <a:t>x</a:t>
            </a:r>
          </a:p>
          <a:p>
            <a:r>
              <a:rPr lang="el-GR" altLang="ja-JP" sz="2000" b="1" dirty="0" smtClean="0">
                <a:solidFill>
                  <a:srgbClr val="7030A0"/>
                </a:solidFill>
              </a:rPr>
              <a:t>χ</a:t>
            </a:r>
            <a:r>
              <a:rPr lang="el-GR" altLang="ja-JP" sz="2000" b="1" baseline="-25000" dirty="0" smtClean="0">
                <a:solidFill>
                  <a:srgbClr val="7030A0"/>
                </a:solidFill>
              </a:rPr>
              <a:t>γ –β</a:t>
            </a:r>
            <a:r>
              <a:rPr lang="en-US" altLang="ja-JP" sz="2000" b="1" baseline="-25000" dirty="0" smtClean="0">
                <a:solidFill>
                  <a:srgbClr val="7030A0"/>
                </a:solidFill>
              </a:rPr>
              <a:t> 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becomes stronger </a:t>
            </a:r>
          </a:p>
          <a:p>
            <a:r>
              <a:rPr lang="en-US" altLang="ja-JP" sz="2000" b="1" dirty="0" smtClean="0">
                <a:solidFill>
                  <a:srgbClr val="7030A0"/>
                </a:solidFill>
              </a:rPr>
              <a:t>with increasing x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08574" y="6597352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x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6302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0532 L 0.14167 -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0.00532 L 0.27552 -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相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001" y="1168871"/>
            <a:ext cx="7625463" cy="53564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19131" y="353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Results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07504" y="44624"/>
            <a:ext cx="349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  <a:effectLst/>
              </a:rPr>
              <a:t>LaFeAs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(O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1-x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H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)</a:t>
            </a:r>
            <a:endParaRPr lang="ja-JP" altLang="en-US" sz="36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116808" y="1268760"/>
            <a:ext cx="6920" cy="4608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矢印 10"/>
          <p:cNvSpPr/>
          <p:nvPr/>
        </p:nvSpPr>
        <p:spPr>
          <a:xfrm>
            <a:off x="2307208" y="2492896"/>
            <a:ext cx="1616720" cy="136210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Electron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doping 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307208" y="4556639"/>
            <a:ext cx="1616720" cy="1608665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sz="3200" u="sng" dirty="0" smtClean="0"/>
              <a:t>Introduction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600" dirty="0" smtClean="0"/>
              <a:t>Superconductivity(properties, history)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600" dirty="0" smtClean="0"/>
              <a:t>Iron-based superconductor</a:t>
            </a:r>
          </a:p>
          <a:p>
            <a:pPr>
              <a:buNone/>
            </a:pPr>
            <a:r>
              <a:rPr lang="en-US" altLang="ja-JP" sz="2600" dirty="0" smtClean="0"/>
              <a:t>   (structure, phase diagram)</a:t>
            </a:r>
          </a:p>
          <a:p>
            <a:pPr>
              <a:buFont typeface="Wingdings" pitchFamily="2" charset="2"/>
              <a:buChar char="p"/>
            </a:pPr>
            <a:r>
              <a:rPr kumimoji="1" lang="en-US" altLang="ja-JP" sz="2600" dirty="0" err="1" smtClean="0"/>
              <a:t>LaFeAs</a:t>
            </a:r>
            <a:r>
              <a:rPr kumimoji="1" lang="en-US" altLang="ja-JP" sz="2600" dirty="0" smtClean="0"/>
              <a:t>(O</a:t>
            </a:r>
            <a:r>
              <a:rPr kumimoji="1" lang="en-US" altLang="ja-JP" sz="2600" baseline="-25000" dirty="0" smtClean="0"/>
              <a:t>1-x</a:t>
            </a:r>
            <a:r>
              <a:rPr kumimoji="1" lang="en-US" altLang="ja-JP" sz="2600" dirty="0" smtClean="0"/>
              <a:t>F</a:t>
            </a:r>
            <a:r>
              <a:rPr kumimoji="1" lang="en-US" altLang="ja-JP" sz="2600" baseline="-25000" dirty="0" smtClean="0"/>
              <a:t>x</a:t>
            </a:r>
            <a:r>
              <a:rPr kumimoji="1" lang="en-US" altLang="ja-JP" sz="2600" dirty="0" smtClean="0"/>
              <a:t>)   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lang="en-US" altLang="ja-JP" sz="3200" u="sng" dirty="0" smtClean="0"/>
              <a:t>Results</a:t>
            </a:r>
          </a:p>
          <a:p>
            <a:pPr>
              <a:buFont typeface="Wingdings" pitchFamily="2" charset="2"/>
              <a:buChar char="p"/>
            </a:pPr>
            <a:r>
              <a:rPr lang="en-US" altLang="ja-JP" sz="2600" dirty="0" err="1" smtClean="0"/>
              <a:t>LaFeAs</a:t>
            </a:r>
            <a:r>
              <a:rPr lang="en-US" altLang="ja-JP" sz="2600" dirty="0" smtClean="0"/>
              <a:t>(O</a:t>
            </a:r>
            <a:r>
              <a:rPr lang="en-US" altLang="ja-JP" sz="2600" baseline="-25000" dirty="0" smtClean="0"/>
              <a:t>1-x</a:t>
            </a:r>
            <a:r>
              <a:rPr lang="en-US" altLang="ja-JP" sz="2600" dirty="0" smtClean="0"/>
              <a:t>H</a:t>
            </a:r>
            <a:r>
              <a:rPr lang="en-US" altLang="ja-JP" sz="2600" baseline="-25000" dirty="0" smtClean="0"/>
              <a:t>x</a:t>
            </a:r>
            <a:r>
              <a:rPr lang="en-US" altLang="ja-JP" sz="2600" dirty="0" smtClean="0"/>
              <a:t>)   </a:t>
            </a:r>
          </a:p>
          <a:p>
            <a:pPr>
              <a:buNone/>
            </a:pPr>
            <a:r>
              <a:rPr lang="en-US" altLang="ja-JP" sz="2600" dirty="0" smtClean="0"/>
              <a:t>    Experiment</a:t>
            </a:r>
          </a:p>
          <a:p>
            <a:pPr>
              <a:buNone/>
            </a:pPr>
            <a:r>
              <a:rPr lang="en-US" altLang="ja-JP" sz="2600" dirty="0" smtClean="0"/>
              <a:t>    Theoretical calculation</a:t>
            </a:r>
          </a:p>
          <a:p>
            <a:pPr>
              <a:buNone/>
            </a:pPr>
            <a:endParaRPr lang="en-US" altLang="ja-JP" sz="2400" dirty="0" smtClean="0"/>
          </a:p>
          <a:p>
            <a:r>
              <a:rPr kumimoji="1" lang="en-US" altLang="ja-JP" sz="3200" u="sng" dirty="0" smtClean="0"/>
              <a:t>Summary</a:t>
            </a:r>
          </a:p>
          <a:p>
            <a:pPr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pic>
        <p:nvPicPr>
          <p:cNvPr id="4" name="Picture 3" descr="C:\Users\Nishimoto\AppData\Local\Microsoft\Windows\Temporary Internet Files\Content.IE5\62LRA8CX\MC9001997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1773936" cy="170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相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001" y="1168871"/>
            <a:ext cx="7625463" cy="535647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19131" y="3533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Results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07504" y="44624"/>
            <a:ext cx="349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bg1"/>
                </a:solidFill>
                <a:effectLst/>
              </a:rPr>
              <a:t>LaFeAs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(O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1-x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H</a:t>
            </a:r>
            <a:r>
              <a:rPr lang="en-US" altLang="ja-JP" sz="3600" baseline="-25000" dirty="0" smtClean="0">
                <a:solidFill>
                  <a:schemeClr val="bg1"/>
                </a:solidFill>
                <a:effectLst/>
              </a:rPr>
              <a:t>x</a:t>
            </a:r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)</a:t>
            </a:r>
            <a:endParaRPr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左矢印 12"/>
          <p:cNvSpPr/>
          <p:nvPr/>
        </p:nvSpPr>
        <p:spPr>
          <a:xfrm>
            <a:off x="5292080" y="2348880"/>
            <a:ext cx="1656184" cy="1368152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Hole doping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7164288" y="1268760"/>
            <a:ext cx="0" cy="4608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4139952" y="4437112"/>
            <a:ext cx="2160240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相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8604" y="764704"/>
            <a:ext cx="3895396" cy="273630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Summary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323528" y="3617640"/>
            <a:ext cx="8568952" cy="3240360"/>
          </a:xfrm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altLang="ja-JP" sz="2400" b="1" dirty="0" smtClean="0"/>
              <a:t>Two-dome superconducting phases (SC1,SC2) were found.</a:t>
            </a:r>
          </a:p>
          <a:p>
            <a:pPr>
              <a:buNone/>
            </a:pPr>
            <a:endParaRPr lang="en-US" altLang="ja-JP" sz="2400" b="1" dirty="0" smtClean="0"/>
          </a:p>
          <a:p>
            <a:r>
              <a:rPr lang="en-US" altLang="ja-JP" sz="2400" b="1" dirty="0" smtClean="0"/>
              <a:t>The ground state is an </a:t>
            </a:r>
            <a:r>
              <a:rPr lang="en-US" altLang="ja-JP" sz="2400" b="1" dirty="0" err="1" smtClean="0"/>
              <a:t>antiferromagnetic</a:t>
            </a:r>
            <a:r>
              <a:rPr lang="en-US" altLang="ja-JP" sz="2400" b="1" dirty="0" smtClean="0"/>
              <a:t> ordering</a:t>
            </a:r>
          </a:p>
          <a:p>
            <a:pPr>
              <a:buNone/>
            </a:pPr>
            <a:r>
              <a:rPr lang="en-US" altLang="ja-JP" sz="2400" b="1" dirty="0" smtClean="0"/>
              <a:t>   in 0</a:t>
            </a:r>
            <a:r>
              <a:rPr lang="ja-JP" altLang="en-US" sz="2400" b="1" dirty="0" smtClean="0"/>
              <a:t>≦</a:t>
            </a:r>
            <a:r>
              <a:rPr lang="en-US" altLang="ja-JP" sz="2400" b="1" dirty="0" smtClean="0"/>
              <a:t>x&lt;0.05 (AFM1) and 0.40</a:t>
            </a:r>
            <a:r>
              <a:rPr lang="ja-JP" altLang="en-US" sz="2400" b="1" dirty="0" smtClean="0"/>
              <a:t>≦</a:t>
            </a:r>
            <a:r>
              <a:rPr lang="en-US" altLang="ja-JP" sz="2400" b="1" dirty="0" smtClean="0"/>
              <a:t>x</a:t>
            </a:r>
            <a:r>
              <a:rPr lang="ja-JP" altLang="en-US" sz="2400" b="1" dirty="0" smtClean="0"/>
              <a:t>≦</a:t>
            </a:r>
            <a:r>
              <a:rPr lang="en-US" altLang="ja-JP" sz="2400" b="1" dirty="0" smtClean="0"/>
              <a:t>0.51 (AFM2) .</a:t>
            </a: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These results suggest that superconductivity relates to magnetism. </a:t>
            </a:r>
          </a:p>
          <a:p>
            <a:pPr>
              <a:buNone/>
            </a:pPr>
            <a:r>
              <a:rPr lang="en-US" altLang="ja-JP" sz="2400" b="1" dirty="0" smtClean="0"/>
              <a:t> </a:t>
            </a:r>
            <a:endParaRPr lang="ja-JP" altLang="en-US" sz="24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772816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These experiment and theoretical calculation were performed in </a:t>
            </a:r>
            <a:r>
              <a:rPr lang="en-US" altLang="ja-JP" sz="2000" dirty="0" err="1" smtClean="0"/>
              <a:t>LaFeAs</a:t>
            </a:r>
            <a:r>
              <a:rPr lang="en-US" altLang="ja-JP" sz="2000" dirty="0" smtClean="0"/>
              <a:t>(O</a:t>
            </a:r>
            <a:r>
              <a:rPr lang="en-US" altLang="ja-JP" sz="2000" baseline="-25000" dirty="0" smtClean="0"/>
              <a:t>1-x</a:t>
            </a:r>
            <a:r>
              <a:rPr lang="en-US" altLang="ja-JP" sz="2000" dirty="0" smtClean="0"/>
              <a:t>H</a:t>
            </a:r>
            <a:r>
              <a:rPr lang="en-US" altLang="ja-JP" sz="2000" baseline="-25000" dirty="0" smtClean="0"/>
              <a:t>x</a:t>
            </a:r>
            <a:r>
              <a:rPr lang="en-US" altLang="ja-JP" sz="2000" dirty="0" smtClean="0"/>
              <a:t>).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END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8824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Superconductivity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2054" name="AutoShape 6" descr="data:image/jpeg;base64,/9j/4AAQSkZJRgABAQAAAQABAAD/2wCEAAkGBxITEhUSEhMUFhQVFxgUGBgVFyEXHxwZGB4WGhUXGRwbIighGxslHhkZIjEtJiktLjAuHCAzODUsNygtMisBCgoKDQ0OGhAQGjgmHyU0Ny02Nzc0My43NDItLjc3NzctNywxOC8xNzc3LDc3MjUxNDcsLzY3LS0sLzQxNDcvNf/AABEIAJQA8AMBIgACEQEDEQH/xAAbAAEAAgMBAQAAAAAAAAAAAAAABQYCAwQBB//EAEoQAAIBAwIDBAUJAwgIBwAAAAECAwAEERIhBRMxBiJBURQyVGFxIzVCc4GRlLHTByWhFTNDRFKEk+MWU2KSw9Hi8CQ0cnSCwuH/xAAZAQEAAwEBAAAAAAAAAAAAAAAAAQIDBAX/xAAtEQEAAQIEAwcDBQAAAAAAAAAAAQIRAwQhQVHB8BIxYXGh0eGBkbETFCQyQv/aAAwDAQACEQMRAD8A+40pSgUrW86hlQsoZslVJAJC41YHU4yM/GtlApSlBz8QueVFJLjPLRnxnGdIJxnfHSoPhna5JdJdOUhtvSXZ2xow2lkIIG3jnx223qc4hbc2KSLOOYjJnGcagRnHj1qtzdh425nymky2q2rlV3JTTiXr5KBj+NUq7d9HVgft5pmMTvTbcctwATKBl+Vggg8zGoRlSMhiNwMZORjqK3HicPKWbmLy206WByG1EBQuOpJIAA3zUVF2cOtZWlBcXJum0ppBPKMIRQWJUYwckncHz28h7LgWcdqZA4jRU76akbBzlo8/kwPkaXr4E0ZfS1XDnfZ3Nx+1AZjMuFUyN12VW0MSMZGG2I6g1tXjFuZDCJV5gbQVzuG06gp95XJHnhsdDiv3nYxpIyhunLNA9uzuus6WcSLjU2cDde8WJGNwRk77PgbtcSSOdKLdm4QYyX+QjiU5z3VGXyMZOB0xvF6+C04eWtMxVx5W23Sg7QWuln5y6UXmFt8aMldanHeXIIyMith4zAGCF8MdOzAjBckRhsjuliCADgnwqvxdiALeS35ww0Po6Py+8qai3eJc6j09XQNicb7TP8kuLl7iOUKJREsilNRIi14CNkBc68HIPuxSJr3hFdGWi/Zqnq3h5/ZmO0Frpd+culF1k740ZK61OO8uQRkZFbP5at8auamNfLzn6WNWP93vZ6ae903qvDsP8i8Jn2Nv6LGeX6qay+X73fboNtI2O2+0jJ2bzI0glwxuhdL3M4+SELL137uSD4EjYgYKJr4Jqw8ttVPVvBlwztRDJbpPIViLQ89lJ1aUzpznAyM7dK67zj1vFrDyDKZ1AAncLrKjA3fT3tPXG+KgJOw2YFhFwQRbG0ZuXnI1h1YDVtvkEZOQRgjG8seAtqnAmxFcszSKEGrLRiIgOTgLhQfVznxxSJr4Jroyt5mKtNfzFtvPm94d2ijlcKcIHWFowx75MqyOFZcd3AQ43OcHy36JOP2y9ZVGCwPXC6G0OWOO6obbJwM1Ex9kiFf5YaylqqsI8BXtSxR9OvvAkjbPh76wk7FLpiVZBpSAWzh0LhlDBiQNQAYnV62objbbeL127iaMrNX9pt8eXFa64uMcTS2haaTJC9FUZZmOyog+kzEgAeJNdNxOqKzuwVVBYsxwAB1JJ2AqA4XE13Mt7IGWFB/4aJhp651XDg76mGAoPqjJ6tgauJMx3REPNnURkJrkAbWEwMsNWBnHwrHhF20sMcroEZ1DaQ2sDO4w2BnbB6CuHtEebos1JzNkuR9GJCC592chRtjJxUyoxsOgoPaUpQKUpQKUpQKUpQVnjZ/efD98dy7+3uw7f9+VWaq1xkfvOw+rvD/CCrLQKUpQKUpQKUpQKUpQfG+EWh5FimqbTHNBdYI7mqaWBFGrTv8A0+BnPXrVtHGbuRp0V8Mq3Y0KoLryzi3ZFAJGoddfrahpq70rGnCtu9DFz8Yk3qo4+v0UKPtHKi2iJLryloGMhXviZlRtG2qVh3ySCoXC5DEmp3seSIJsDJ9Ju8Dp/TSVYKVemiYm92OLmKa6ezFNt+tFEtf2h8lxDxW3aykPqyHvwt8JB0PnmrtDco4BR1YN0KkEHzwR1rG8tI5UKSoroeqsAw+418f7V/s2v4pxLwhjFHFmRIzPn5RvW5asuFBGBgkj4Vdyvs9DVV7GdoLqUcm/tZLe6QAsQpaNx/aV1yoPmurO9dd47XjNAhIthlZpAcGQ9GhiI8B0Zh09Ub50hyLKOJOQBmxjO58Lhweg84Vx/wDM+4b2hmAGTsAM/YK8ghVFCIoVVAAAGAAOgA8qg+0z84pYqTmbvS6TusCka8kEFS+dA3B3Yj1TQe9m1MrSXrA/LYWEHwgXdCB4ayS3vGnyqerFFAAAGABjA8PdWVApSlApSlApSlApSlBW+MfOdh9Veflb1ZKrfGc/ynYfV3f5QVZKBSlKBSlKBSlKBSlKBSlKBSlKBSsJZVUFmIVRuSxwB8SagWV77GC0dn1xgo83l1wUi92Mt7h1BJcG9LRxFlt1JSSZTgyYxqjhI+jnIZ/iF3OVnYIVRVRFCqoCqqjAAHQAeArKKMKAqgBQMAAYAA6ACsqDm4lfRwRNLIcIgydsn3AAblidgBuSajuzVg6h7icYuLgq8i5yIwBhIVPUqoz8WZjgZwOK1m9PnEi6haWz5Q9BPMMjUB4xx+HgWOfog1Z6BSlKBSlKBSlKBSlKBSuDinGILfQJpApkYIg6ljkDYDfAyMn3jzrfY3scyLJEwdG6EfcfgaCA47858O2z3Lv79MO9Weq3xj5zsPqrz8rerJQKUpQKUpQKUpQKUpQKUpQK5OJcSigUNI2NRwqjdnbBOiNRu7bdACa4rzjZL8m2TnSj1jnTGn1kgBwfIAE1s4ZwYRsZpXMs7DBduig7lIl6Rp/E4GotgUHPb2M07iS7VVRd0twdYDZ2eVujOBjAHdBzu2xE5SlAqs8Zne7kayt5NCLtdSoe8gYd2GM+EjDJJ+iMeLCsuMcUlmkaysyRIB8tcAZWAHoBnZ5j4L4dTjbMvwjhcVtEIYVwoycklizHdndjuzE7kmg6baBY0VEAVVAVQOgA2ArZSlApSlApSlApSlApSlBTu3iQtLapK5hB5rC518sJpMLcsk90l2CEA/6s46VLdjCptEKoVyXJyS2pizapAW3Ic5YZ8GqN7dzMjW7FyIPlBIizpblmOgxMGkIzpw+wP0vcKmuzU6vbRshYqQcFpRMep/pFJDfYaCO4yf3nYfV3n5QVZKrXG/nPh+2e5d/ZtBvVloFKUoFKUoFKUoFK4b/i8MJAd+8eiKC7npnCKCxxkdBXDJ6bPkDFomSMnTLKeoyPWjTcAjOvIO4Uig7+IcUihwGOXb1UXvMx2GFUe9lyTsMjJArha1nuR8qzwRHflxnDsPKRx6vhsvvGTXbw3hMMAPLXvH1nYl3b3s7Es32mu6g02lqkShI1VFHQKMCt1K5OI8SihGZGwTnSoBZmIBOEQZZjgdAKDqJqAmv5bpzFbakhG0lyMb9QUgznU2xy2MDwyemSWlxc73I5UPhAG77fWujEFf8AZU48yQcVNxRKqhVAVQMAAYAA6ADwFBo4dw+KBBHCgRAScDzO5JJ3JJ3JO5rqpSgUpSgUpSgUpSgUpSgUpSgpXbm25ssYNvOwSOUCWMx6V18snIc+sGjQg/7J86nOyNuyWqBgQSXbqp2ZmYY0EqBvsBsBtUN25s1lMbSRzFYzIrKrRqrxsImk1cxh3TpC5G4GvwNTPZCAJaRgFjnU/e09XYsccslQu+wBwBgUHFxtc8T4f7o7s/wgGP41ZqrfGT+8rD6q8/K3ruuu01lGdMl1Ap8mkUfmaCWpVebtpZ5wrTP4Zjt5nUnyDqhU/fWa8YupD8lYuoHU3MixZ/8AQE5mftx4UE9WuedUGp2VVHixwPvNQ54feuRzLtUUHdYIgMjxBaQsR8Vwazh7MWwKM6tM8fqvO5kbbpksd8eFBrm7SA4FvBPcEnGVXQoI6hnkwBt8ay9CvJWBlmWJNWTHCMllHgZGGRnxwPgam6UEfwrgtvbjEMYU4ALElnIGcanYlm6+JNSFKjOJ8ftoNpZRqxnQgMjkA4JEaAscZ8BQSdabu6SJDJI6oijJZjgCoKPil7PjkWwgQgHmXXrY36RId+g6svWui17OJqElw7XMowQ0uNKkeKRjup4dBnYUGr+Vp7g6bSIpH0NxMuBtj+biOHfr1OBseteiG2shzZnd5GyDK4aRjsCQAoOhe6NlAGw6mp+lB8q4t+3OxTAgjlkJ6lhoCnONwdz4nYVJj9svCPGWQfGF/v6VauK9lrG50me1hkK5wWQbZxn78V3nh8J6xR/7g/5UED2Z7fWF/KYbWVncKXIKMvdGBnLD3itzcYkF0YJCsWXXlakJEqEZbEgOA+Q2x8h13xNw2kaHKIinplVA28tq5Lrg6SNl3kK60l0FsrrTBUjI1KAQDgED3bnOuFNMTPaRLmPaaHpiT+s+A/qpAl8fEnbz91Yr2pgKs2JBp5J0lcE+kbQkZOBk5G5GMEnAwTjddmYiHaPUHK3AUMx0g3Ay+2Ohbfz38gAPbbs1Hy9MmTIVgDMD0NuBy9ORjAbJ3G+d89Bt/HtfXqfZGrZb9pInaJUWRmlMqgDT3TCyrLqJbBALfRJz4ZrGLtNE0YlCTct9AjbSMScxtCad+6ScbPpODnzx1RcHjV4pMuzxCQKWbOebpL58PojAGAPAVzx9m4RGIg0uhdHLXXtHobWhUYwSDjdtRwMVW+B49TPK3qnVrk7UwgKdEpLCfuhRkG2IEynfGxOxzg+fTOrinaZRpWDLMXtckqdIS4fC+RDFQxHgNs7kA9P+jUG3r5AnGdXX0nBmY7YySMjGAPKvG7MwEqe+NPI6N19HJMRbzxk+458wCLROXib69T7I1er2lgyAdYz6RuV2HoxCyk4JPjtgb1qPaPJgxBMBO6oC2kDSyFwwIYg7KdgcjBzjKhtw7NQa9eHP893dR04nwZRj3nJ89/IADKLgMYEYLysYmRoyzeroUoAABpxpZgdsnPXIGK3wNuu/4Tq5V7X2/LeXTJoWLng6R349RXWoztv4NpO/TridhclQSpUn6LYyPjpJH3GoT/RO35bxd/Q0XIA1epHqLaFOPPxbJ261PVTF/S/wRfdSv2hC35toJlkZizqArKqmMtAJVfX4E8vYbkBvDNTHYop6ImjX60mrXpJ5mtuZ6ndxq1Y07Yxiqx2s40GmeKQ2bJHcRwiG5wM6kV+fqO4wWxsN9J86uvAVAgjAkjkGNmiUKnwQLsFHT7KxSg+0UCvxKwDKpBjuwQV1AgCHAP3mrBDwyBDlYYwemQgz9+M1B8dP7z4d19S7+/TD/wDtWeg8Ax0r2lKBSlKBSlKCoyrLc8QubdrmaOCKG2YRxFULGUz6yZAvMH82vqsKsPDeEW9uCIYkTJyxVd2P9p26s3vJJqE4R87X+39Xst/tutv+/KrRQKUpQKUpQKUpQKUpQKUpQKUpQKUpQKUpQKUpQaZLWNjlkQnzKg1sjQKMKAAPADArKlBW+MfOdh9Veflb1ZKrfGPnOw+qvPyt6slApSlApSlApSlBWOD/ADrxD6ix/O7qz1WOD/OvEPqLH87urPQKUpQKUpQKUpQKUpQKUpQKUpQKUpQKUpQKUpQKUpQQvGuEyyTwTwyIjwrKvfUsDzeXvsR00fx91YrbcR8bi2/wG/UqFvrtxeluc4dLiGFIg5CmKRcuTH0Y+sdWMjT8a09quJXKXc0aM62/It2mkU5aFC9wHeNP7TDGW+iEzg7UFgFpxDxurcfC2Y/8WsvQ7/2uD8Mf1albVVCKFYsoAAJbVkeB1Hr8a20EL6Hf+1wfhT+tXjWXEPa4B/dT+tU3SggjY8Q9sg/CH9ahsOIY/wDOQZ/9of1qna13EQdWUlgGBGVJU7+RG4PwoK7a9n7lJpLj0pOZKkaOeRsRFr04XXt67eJrvNne+1R/h/8AMqsWINstzJHNKWFyLVTczyTIisYwHKu3hqJ6jPTIq3cDuWkiBeSKRwWRnhzpJUkHAOcHbcZOD4mg5vQr72uL8N/mV4bK+9rh/DH9WpqlBDCzv/aoPwx/WoLO+9qh/DH9WozjPDNV/bjnXKrKJXZUndVzFyimFBwBucgdfGou07b3LqZBCgWRdUSv3dPyix6XIclvWyTpXGOlBaVtL3xuoT/dz+rWRtLv2mMfCD/m9QDdo7uNm5ogZY5JIGCBlLOsJmVxljgY7pXfzzXPH2uuggVlikklW3eNoVLKnP1d1wXGphp27y6hnpigsxs7z2qP/A/668Wzvfaoj/d/8yoCHtZOyGRhBGsdtz5NWWy5eWNQpQnAzHn6R3x765Y+1F22liYxybiaKUFCmsLb89Bp1MU6nxPRT7qC1ei3ntMP4c/q14bW+9pg/DH9WoY9qZpGWKERB39HwzZYKZo5JGyoIJxowNx1r3sz2pmuJ9LxBY3EpToGXlMFOe8S+c791dOw3zQTRs7v2pP8D/rrw2d54XUf4f8AzKlqUEStpee0xH+7n9Shtb32mH8Of1alqUEObW+8LmD8Ow/4teGC/wD9db/4TD/71M0oOexWUJ8sUL5OSgIGPDY5ropSgUpSg0NaRlxKY0MgGkPpGoDxAbqBWzlLktpGogKTjcgZwCfEDJ+80pQIolUBVAVQMAAYAHgAB0FZ0pQKUpQKUpQaXtYyrKUQq+dQKghs9dQ8ftrKCFUUIiqqqMBVGAB5ADYClKDZSlKDBoVLBioLLnSSNxnrg+GcD7q5U4RbhncQRBpCGdggyxU5UscbkHfelKD274dE6OpRRq1EkAA6mUqXBx62DjNc9n2ftY4PR1gi5RADKUXDYAGXGMMdhvSlB1Lw2EKVEUekoIiNIxoGcJj+yMnb3mtVvwW2QKqQQqFbWoWNQA2CuoYGxwSM++lKD2z4PbRDEUESYOruIq77jOw67n762wcPhR3lSJFkkxrdVAZsdNRG5+2lKDppSlApSlApSlApS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6" name="AutoShape 8" descr="data:image/jpeg;base64,/9j/4AAQSkZJRgABAQAAAQABAAD/2wCEAAkGBxITEhUSEhMUFhQVFxgUGBgVFyEXHxwZGB4WGhUXGRwbIighGxslHhkZIjEtJiktLjAuHCAzODUsNygtMisBCgoKDQ0OGhAQGjgmHyU0Ny02Nzc0My43NDItLjc3NzctNywxOC8xNzc3LDc3MjUxNDcsLzY3LS0sLzQxNDcvNf/AABEIAJQA8AMBIgACEQEDEQH/xAAbAAEAAgMBAQAAAAAAAAAAAAAABQYCAwQBB//EAEoQAAIBAwIDBAUJAwgIBwAAAAECAwAEERIhBRMxBiJBURQyVGFxIzVCc4GRlLHTByWhFTNDRFKEk+MWU2KSw9Hi8CQ0cnSCwuH/xAAZAQEAAwEBAAAAAAAAAAAAAAAAAQIDBAX/xAAtEQEAAQIEAwcDBQAAAAAAAAAAAQIRAwQhQVHB8BIxYXGh0eGBkbETFCQyQv/aAAwDAQACEQMRAD8A+40pSgUrW86hlQsoZslVJAJC41YHU4yM/GtlApSlBz8QueVFJLjPLRnxnGdIJxnfHSoPhna5JdJdOUhtvSXZ2xow2lkIIG3jnx223qc4hbc2KSLOOYjJnGcagRnHj1qtzdh425nymky2q2rlV3JTTiXr5KBj+NUq7d9HVgft5pmMTvTbcctwATKBl+Vggg8zGoRlSMhiNwMZORjqK3HicPKWbmLy206WByG1EBQuOpJIAA3zUVF2cOtZWlBcXJum0ppBPKMIRQWJUYwckncHz28h7LgWcdqZA4jRU76akbBzlo8/kwPkaXr4E0ZfS1XDnfZ3Nx+1AZjMuFUyN12VW0MSMZGG2I6g1tXjFuZDCJV5gbQVzuG06gp95XJHnhsdDiv3nYxpIyhunLNA9uzuus6WcSLjU2cDde8WJGNwRk77PgbtcSSOdKLdm4QYyX+QjiU5z3VGXyMZOB0xvF6+C04eWtMxVx5W23Sg7QWuln5y6UXmFt8aMldanHeXIIyMith4zAGCF8MdOzAjBckRhsjuliCADgnwqvxdiALeS35ww0Po6Py+8qai3eJc6j09XQNicb7TP8kuLl7iOUKJREsilNRIi14CNkBc68HIPuxSJr3hFdGWi/Zqnq3h5/ZmO0Frpd+culF1k740ZK61OO8uQRkZFbP5at8auamNfLzn6WNWP93vZ6ae903qvDsP8i8Jn2Nv6LGeX6qay+X73fboNtI2O2+0jJ2bzI0glwxuhdL3M4+SELL137uSD4EjYgYKJr4Jqw8ttVPVvBlwztRDJbpPIViLQ89lJ1aUzpznAyM7dK67zj1vFrDyDKZ1AAncLrKjA3fT3tPXG+KgJOw2YFhFwQRbG0ZuXnI1h1YDVtvkEZOQRgjG8seAtqnAmxFcszSKEGrLRiIgOTgLhQfVznxxSJr4Jroyt5mKtNfzFtvPm94d2ijlcKcIHWFowx75MqyOFZcd3AQ43OcHy36JOP2y9ZVGCwPXC6G0OWOO6obbJwM1Ex9kiFf5YaylqqsI8BXtSxR9OvvAkjbPh76wk7FLpiVZBpSAWzh0LhlDBiQNQAYnV62objbbeL127iaMrNX9pt8eXFa64uMcTS2haaTJC9FUZZmOyog+kzEgAeJNdNxOqKzuwVVBYsxwAB1JJ2AqA4XE13Mt7IGWFB/4aJhp651XDg76mGAoPqjJ6tgauJMx3REPNnURkJrkAbWEwMsNWBnHwrHhF20sMcroEZ1DaQ2sDO4w2BnbB6CuHtEebos1JzNkuR9GJCC592chRtjJxUyoxsOgoPaUpQKUpQKUpQKUpQVnjZ/efD98dy7+3uw7f9+VWaq1xkfvOw+rvD/CCrLQKUpQKUpQKUpQKUpQfG+EWh5FimqbTHNBdYI7mqaWBFGrTv8A0+BnPXrVtHGbuRp0V8Mq3Y0KoLryzi3ZFAJGoddfrahpq70rGnCtu9DFz8Yk3qo4+v0UKPtHKi2iJLryloGMhXviZlRtG2qVh3ySCoXC5DEmp3seSIJsDJ9Ju8Dp/TSVYKVemiYm92OLmKa6ezFNt+tFEtf2h8lxDxW3aykPqyHvwt8JB0PnmrtDco4BR1YN0KkEHzwR1rG8tI5UKSoroeqsAw+418f7V/s2v4pxLwhjFHFmRIzPn5RvW5asuFBGBgkj4Vdyvs9DVV7GdoLqUcm/tZLe6QAsQpaNx/aV1yoPmurO9dd47XjNAhIthlZpAcGQ9GhiI8B0Zh09Ub50hyLKOJOQBmxjO58Lhweg84Vx/wDM+4b2hmAGTsAM/YK8ghVFCIoVVAAAGAAOgA8qg+0z84pYqTmbvS6TusCka8kEFS+dA3B3Yj1TQe9m1MrSXrA/LYWEHwgXdCB4ayS3vGnyqerFFAAAGABjA8PdWVApSlApSlApSlApSlBW+MfOdh9Veflb1ZKrfGc/ynYfV3f5QVZKBSlKBSlKBSlKBSlKBSlKBSlKBSsJZVUFmIVRuSxwB8SagWV77GC0dn1xgo83l1wUi92Mt7h1BJcG9LRxFlt1JSSZTgyYxqjhI+jnIZ/iF3OVnYIVRVRFCqoCqqjAAHQAeArKKMKAqgBQMAAYAA6ACsqDm4lfRwRNLIcIgydsn3AAblidgBuSajuzVg6h7icYuLgq8i5yIwBhIVPUqoz8WZjgZwOK1m9PnEi6haWz5Q9BPMMjUB4xx+HgWOfog1Z6BSlKBSlKBSlKBSlKBSuDinGILfQJpApkYIg6ljkDYDfAyMn3jzrfY3scyLJEwdG6EfcfgaCA47858O2z3Lv79MO9Weq3xj5zsPqrz8rerJQKUpQKUpQKUpQKUpQKUpQK5OJcSigUNI2NRwqjdnbBOiNRu7bdACa4rzjZL8m2TnSj1jnTGn1kgBwfIAE1s4ZwYRsZpXMs7DBduig7lIl6Rp/E4GotgUHPb2M07iS7VVRd0twdYDZ2eVujOBjAHdBzu2xE5SlAqs8Zne7kayt5NCLtdSoe8gYd2GM+EjDJJ+iMeLCsuMcUlmkaysyRIB8tcAZWAHoBnZ5j4L4dTjbMvwjhcVtEIYVwoycklizHdndjuzE7kmg6baBY0VEAVVAVQOgA2ArZSlApSlApSlApSlApSlBTu3iQtLapK5hB5rC518sJpMLcsk90l2CEA/6s46VLdjCptEKoVyXJyS2pizapAW3Ic5YZ8GqN7dzMjW7FyIPlBIizpblmOgxMGkIzpw+wP0vcKmuzU6vbRshYqQcFpRMep/pFJDfYaCO4yf3nYfV3n5QVZKrXG/nPh+2e5d/ZtBvVloFKUoFKUoFKUoFK4b/i8MJAd+8eiKC7npnCKCxxkdBXDJ6bPkDFomSMnTLKeoyPWjTcAjOvIO4Uig7+IcUihwGOXb1UXvMx2GFUe9lyTsMjJArha1nuR8qzwRHflxnDsPKRx6vhsvvGTXbw3hMMAPLXvH1nYl3b3s7Es32mu6g02lqkShI1VFHQKMCt1K5OI8SihGZGwTnSoBZmIBOEQZZjgdAKDqJqAmv5bpzFbakhG0lyMb9QUgznU2xy2MDwyemSWlxc73I5UPhAG77fWujEFf8AZU48yQcVNxRKqhVAVQMAAYAA6ADwFBo4dw+KBBHCgRAScDzO5JJ3JJ3JO5rqpSgUpSgUpSgUpSgUpSgUpSgpXbm25ssYNvOwSOUCWMx6V18snIc+sGjQg/7J86nOyNuyWqBgQSXbqp2ZmYY0EqBvsBsBtUN25s1lMbSRzFYzIrKrRqrxsImk1cxh3TpC5G4GvwNTPZCAJaRgFjnU/e09XYsccslQu+wBwBgUHFxtc8T4f7o7s/wgGP41ZqrfGT+8rD6q8/K3ruuu01lGdMl1Ap8mkUfmaCWpVebtpZ5wrTP4Zjt5nUnyDqhU/fWa8YupD8lYuoHU3MixZ/8AQE5mftx4UE9WuedUGp2VVHixwPvNQ54feuRzLtUUHdYIgMjxBaQsR8Vwazh7MWwKM6tM8fqvO5kbbpksd8eFBrm7SA4FvBPcEnGVXQoI6hnkwBt8ay9CvJWBlmWJNWTHCMllHgZGGRnxwPgam6UEfwrgtvbjEMYU4ALElnIGcanYlm6+JNSFKjOJ8ftoNpZRqxnQgMjkA4JEaAscZ8BQSdabu6SJDJI6oijJZjgCoKPil7PjkWwgQgHmXXrY36RId+g6svWui17OJqElw7XMowQ0uNKkeKRjup4dBnYUGr+Vp7g6bSIpH0NxMuBtj+biOHfr1OBseteiG2shzZnd5GyDK4aRjsCQAoOhe6NlAGw6mp+lB8q4t+3OxTAgjlkJ6lhoCnONwdz4nYVJj9svCPGWQfGF/v6VauK9lrG50me1hkK5wWQbZxn78V3nh8J6xR/7g/5UED2Z7fWF/KYbWVncKXIKMvdGBnLD3itzcYkF0YJCsWXXlakJEqEZbEgOA+Q2x8h13xNw2kaHKIinplVA28tq5Lrg6SNl3kK60l0FsrrTBUjI1KAQDgED3bnOuFNMTPaRLmPaaHpiT+s+A/qpAl8fEnbz91Yr2pgKs2JBp5J0lcE+kbQkZOBk5G5GMEnAwTjddmYiHaPUHK3AUMx0g3Ay+2Ohbfz38gAPbbs1Hy9MmTIVgDMD0NuBy9ORjAbJ3G+d89Bt/HtfXqfZGrZb9pInaJUWRmlMqgDT3TCyrLqJbBALfRJz4ZrGLtNE0YlCTct9AjbSMScxtCad+6ScbPpODnzx1RcHjV4pMuzxCQKWbOebpL58PojAGAPAVzx9m4RGIg0uhdHLXXtHobWhUYwSDjdtRwMVW+B49TPK3qnVrk7UwgKdEpLCfuhRkG2IEynfGxOxzg+fTOrinaZRpWDLMXtckqdIS4fC+RDFQxHgNs7kA9P+jUG3r5AnGdXX0nBmY7YySMjGAPKvG7MwEqe+NPI6N19HJMRbzxk+458wCLROXib69T7I1er2lgyAdYz6RuV2HoxCyk4JPjtgb1qPaPJgxBMBO6oC2kDSyFwwIYg7KdgcjBzjKhtw7NQa9eHP893dR04nwZRj3nJ89/IADKLgMYEYLysYmRoyzeroUoAABpxpZgdsnPXIGK3wNuu/4Tq5V7X2/LeXTJoWLng6R349RXWoztv4NpO/TridhclQSpUn6LYyPjpJH3GoT/RO35bxd/Q0XIA1epHqLaFOPPxbJ261PVTF/S/wRfdSv2hC35toJlkZizqArKqmMtAJVfX4E8vYbkBvDNTHYop6ImjX60mrXpJ5mtuZ6ndxq1Y07Yxiqx2s40GmeKQ2bJHcRwiG5wM6kV+fqO4wWxsN9J86uvAVAgjAkjkGNmiUKnwQLsFHT7KxSg+0UCvxKwDKpBjuwQV1AgCHAP3mrBDwyBDlYYwemQgz9+M1B8dP7z4d19S7+/TD/wDtWeg8Ax0r2lKBSlKBSlKCoyrLc8QubdrmaOCKG2YRxFULGUz6yZAvMH82vqsKsPDeEW9uCIYkTJyxVd2P9p26s3vJJqE4R87X+39Xst/tutv+/KrRQKUpQKUpQKUpQKUpQKUpQKUpQKUpQKUpQKUpQaZLWNjlkQnzKg1sjQKMKAAPADArKlBW+MfOdh9Veflb1ZKrfGPnOw+qvPyt6slApSlApSlApSlBWOD/ADrxD6ix/O7qz1WOD/OvEPqLH87urPQKUpQKUpQKUpQKUpQKUpQKUpQKUpQKUpQKUpQKUpQQvGuEyyTwTwyIjwrKvfUsDzeXvsR00fx91YrbcR8bi2/wG/UqFvrtxeluc4dLiGFIg5CmKRcuTH0Y+sdWMjT8a09quJXKXc0aM62/It2mkU5aFC9wHeNP7TDGW+iEzg7UFgFpxDxurcfC2Y/8WsvQ7/2uD8Mf1albVVCKFYsoAAJbVkeB1Hr8a20EL6Hf+1wfhT+tXjWXEPa4B/dT+tU3SggjY8Q9sg/CH9ahsOIY/wDOQZ/9of1qna13EQdWUlgGBGVJU7+RG4PwoK7a9n7lJpLj0pOZKkaOeRsRFr04XXt67eJrvNne+1R/h/8AMqsWINstzJHNKWFyLVTczyTIisYwHKu3hqJ6jPTIq3cDuWkiBeSKRwWRnhzpJUkHAOcHbcZOD4mg5vQr72uL8N/mV4bK+9rh/DH9WpqlBDCzv/aoPwx/WoLO+9qh/DH9WozjPDNV/bjnXKrKJXZUndVzFyimFBwBucgdfGou07b3LqZBCgWRdUSv3dPyix6XIclvWyTpXGOlBaVtL3xuoT/dz+rWRtLv2mMfCD/m9QDdo7uNm5ogZY5JIGCBlLOsJmVxljgY7pXfzzXPH2uuggVlikklW3eNoVLKnP1d1wXGphp27y6hnpigsxs7z2qP/A/668Wzvfaoj/d/8yoCHtZOyGRhBGsdtz5NWWy5eWNQpQnAzHn6R3x765Y+1F22liYxybiaKUFCmsLb89Bp1MU6nxPRT7qC1ei3ntMP4c/q14bW+9pg/DH9WoY9qZpGWKERB39HwzZYKZo5JGyoIJxowNx1r3sz2pmuJ9LxBY3EpToGXlMFOe8S+c791dOw3zQTRs7v2pP8D/rrw2d54XUf4f8AzKlqUEStpee0xH+7n9Shtb32mH8Of1alqUEObW+8LmD8Ow/4teGC/wD9db/4TD/71M0oOexWUJ8sUL5OSgIGPDY5ropSgUpSg0NaRlxKY0MgGkPpGoDxAbqBWzlLktpGogKTjcgZwCfEDJ+80pQIolUBVAVQMAAYAHgAB0FZ0pQKUpQKUpQaXtYyrKUQq+dQKghs9dQ8ftrKCFUUIiqqqMBVGAB5ADYClKDZSlKDBoVLBioLLnSSNxnrg+GcD7q5U4RbhncQRBpCGdggyxU5UscbkHfelKD274dE6OpRRq1EkAA6mUqXBx62DjNc9n2ftY4PR1gi5RADKUXDYAGXGMMdhvSlB1Lw2EKVEUekoIiNIxoGcJj+yMnb3mtVvwW2QKqQQqFbWoWNQA2CuoYGxwSM++lKD2z4PbRDEUESYOruIq77jOw67n762wcPhR3lSJFkkxrdVAZsdNRG5+2lKDppSlApSlApSlApS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58" name="AutoShape 10" descr="data:image/jpeg;base64,/9j/4AAQSkZJRgABAQAAAQABAAD/2wCEAAkGBxITEhUSEhMUFhQVFxgUGBgVFyEXHxwZGB4WGhUXGRwbIighGxslHhkZIjEtJiktLjAuHCAzODUsNygtMisBCgoKDQ0OGhAQGjgmHyU0Ny02Nzc0My43NDItLjc3NzctNywxOC8xNzc3LDc3MjUxNDcsLzY3LS0sLzQxNDcvNf/AABEIAJQA8AMBIgACEQEDEQH/xAAbAAEAAgMBAQAAAAAAAAAAAAAABQYCAwQBB//EAEoQAAIBAwIDBAUJAwgIBwAAAAECAwAEERIhBRMxBiJBURQyVGFxIzVCc4GRlLHTByWhFTNDRFKEk+MWU2KSw9Hi8CQ0cnSCwuH/xAAZAQEAAwEBAAAAAAAAAAAAAAAAAQIDBAX/xAAtEQEAAQIEAwcDBQAAAAAAAAAAAQIRAwQhQVHB8BIxYXGh0eGBkbETFCQyQv/aAAwDAQACEQMRAD8A+40pSgUrW86hlQsoZslVJAJC41YHU4yM/GtlApSlBz8QueVFJLjPLRnxnGdIJxnfHSoPhna5JdJdOUhtvSXZ2xow2lkIIG3jnx223qc4hbc2KSLOOYjJnGcagRnHj1qtzdh425nymky2q2rlV3JTTiXr5KBj+NUq7d9HVgft5pmMTvTbcctwATKBl+Vggg8zGoRlSMhiNwMZORjqK3HicPKWbmLy206WByG1EBQuOpJIAA3zUVF2cOtZWlBcXJum0ppBPKMIRQWJUYwckncHz28h7LgWcdqZA4jRU76akbBzlo8/kwPkaXr4E0ZfS1XDnfZ3Nx+1AZjMuFUyN12VW0MSMZGG2I6g1tXjFuZDCJV5gbQVzuG06gp95XJHnhsdDiv3nYxpIyhunLNA9uzuus6WcSLjU2cDde8WJGNwRk77PgbtcSSOdKLdm4QYyX+QjiU5z3VGXyMZOB0xvF6+C04eWtMxVx5W23Sg7QWuln5y6UXmFt8aMldanHeXIIyMith4zAGCF8MdOzAjBckRhsjuliCADgnwqvxdiALeS35ww0Po6Py+8qai3eJc6j09XQNicb7TP8kuLl7iOUKJREsilNRIi14CNkBc68HIPuxSJr3hFdGWi/Zqnq3h5/ZmO0Frpd+culF1k740ZK61OO8uQRkZFbP5at8auamNfLzn6WNWP93vZ6ae903qvDsP8i8Jn2Nv6LGeX6qay+X73fboNtI2O2+0jJ2bzI0glwxuhdL3M4+SELL137uSD4EjYgYKJr4Jqw8ttVPVvBlwztRDJbpPIViLQ89lJ1aUzpznAyM7dK67zj1vFrDyDKZ1AAncLrKjA3fT3tPXG+KgJOw2YFhFwQRbG0ZuXnI1h1YDVtvkEZOQRgjG8seAtqnAmxFcszSKEGrLRiIgOTgLhQfVznxxSJr4Jroyt5mKtNfzFtvPm94d2ijlcKcIHWFowx75MqyOFZcd3AQ43OcHy36JOP2y9ZVGCwPXC6G0OWOO6obbJwM1Ex9kiFf5YaylqqsI8BXtSxR9OvvAkjbPh76wk7FLpiVZBpSAWzh0LhlDBiQNQAYnV62objbbeL127iaMrNX9pt8eXFa64uMcTS2haaTJC9FUZZmOyog+kzEgAeJNdNxOqKzuwVVBYsxwAB1JJ2AqA4XE13Mt7IGWFB/4aJhp651XDg76mGAoPqjJ6tgauJMx3REPNnURkJrkAbWEwMsNWBnHwrHhF20sMcroEZ1DaQ2sDO4w2BnbB6CuHtEebos1JzNkuR9GJCC592chRtjJxUyoxsOgoPaUpQKUpQKUpQKUpQVnjZ/efD98dy7+3uw7f9+VWaq1xkfvOw+rvD/CCrLQKUpQKUpQKUpQKUpQfG+EWh5FimqbTHNBdYI7mqaWBFGrTv8A0+BnPXrVtHGbuRp0V8Mq3Y0KoLryzi3ZFAJGoddfrahpq70rGnCtu9DFz8Yk3qo4+v0UKPtHKi2iJLryloGMhXviZlRtG2qVh3ySCoXC5DEmp3seSIJsDJ9Ju8Dp/TSVYKVemiYm92OLmKa6ezFNt+tFEtf2h8lxDxW3aykPqyHvwt8JB0PnmrtDco4BR1YN0KkEHzwR1rG8tI5UKSoroeqsAw+418f7V/s2v4pxLwhjFHFmRIzPn5RvW5asuFBGBgkj4Vdyvs9DVV7GdoLqUcm/tZLe6QAsQpaNx/aV1yoPmurO9dd47XjNAhIthlZpAcGQ9GhiI8B0Zh09Ub50hyLKOJOQBmxjO58Lhweg84Vx/wDM+4b2hmAGTsAM/YK8ghVFCIoVVAAAGAAOgA8qg+0z84pYqTmbvS6TusCka8kEFS+dA3B3Yj1TQe9m1MrSXrA/LYWEHwgXdCB4ayS3vGnyqerFFAAAGABjA8PdWVApSlApSlApSlApSlBW+MfOdh9Veflb1ZKrfGc/ynYfV3f5QVZKBSlKBSlKBSlKBSlKBSlKBSlKBSsJZVUFmIVRuSxwB8SagWV77GC0dn1xgo83l1wUi92Mt7h1BJcG9LRxFlt1JSSZTgyYxqjhI+jnIZ/iF3OVnYIVRVRFCqoCqqjAAHQAeArKKMKAqgBQMAAYAA6ACsqDm4lfRwRNLIcIgydsn3AAblidgBuSajuzVg6h7icYuLgq8i5yIwBhIVPUqoz8WZjgZwOK1m9PnEi6haWz5Q9BPMMjUB4xx+HgWOfog1Z6BSlKBSlKBSlKBSlKBSuDinGILfQJpApkYIg6ljkDYDfAyMn3jzrfY3scyLJEwdG6EfcfgaCA47858O2z3Lv79MO9Weq3xj5zsPqrz8rerJQKUpQKUpQKUpQKUpQKUpQK5OJcSigUNI2NRwqjdnbBOiNRu7bdACa4rzjZL8m2TnSj1jnTGn1kgBwfIAE1s4ZwYRsZpXMs7DBduig7lIl6Rp/E4GotgUHPb2M07iS7VVRd0twdYDZ2eVujOBjAHdBzu2xE5SlAqs8Zne7kayt5NCLtdSoe8gYd2GM+EjDJJ+iMeLCsuMcUlmkaysyRIB8tcAZWAHoBnZ5j4L4dTjbMvwjhcVtEIYVwoycklizHdndjuzE7kmg6baBY0VEAVVAVQOgA2ArZSlApSlApSlApSlApSlBTu3iQtLapK5hB5rC518sJpMLcsk90l2CEA/6s46VLdjCptEKoVyXJyS2pizapAW3Ic5YZ8GqN7dzMjW7FyIPlBIizpblmOgxMGkIzpw+wP0vcKmuzU6vbRshYqQcFpRMep/pFJDfYaCO4yf3nYfV3n5QVZKrXG/nPh+2e5d/ZtBvVloFKUoFKUoFKUoFK4b/i8MJAd+8eiKC7npnCKCxxkdBXDJ6bPkDFomSMnTLKeoyPWjTcAjOvIO4Uig7+IcUihwGOXb1UXvMx2GFUe9lyTsMjJArha1nuR8qzwRHflxnDsPKRx6vhsvvGTXbw3hMMAPLXvH1nYl3b3s7Es32mu6g02lqkShI1VFHQKMCt1K5OI8SihGZGwTnSoBZmIBOEQZZjgdAKDqJqAmv5bpzFbakhG0lyMb9QUgznU2xy2MDwyemSWlxc73I5UPhAG77fWujEFf8AZU48yQcVNxRKqhVAVQMAAYAA6ADwFBo4dw+KBBHCgRAScDzO5JJ3JJ3JO5rqpSgUpSgUpSgUpSgUpSgUpSgpXbm25ssYNvOwSOUCWMx6V18snIc+sGjQg/7J86nOyNuyWqBgQSXbqp2ZmYY0EqBvsBsBtUN25s1lMbSRzFYzIrKrRqrxsImk1cxh3TpC5G4GvwNTPZCAJaRgFjnU/e09XYsccslQu+wBwBgUHFxtc8T4f7o7s/wgGP41ZqrfGT+8rD6q8/K3ruuu01lGdMl1Ap8mkUfmaCWpVebtpZ5wrTP4Zjt5nUnyDqhU/fWa8YupD8lYuoHU3MixZ/8AQE5mftx4UE9WuedUGp2VVHixwPvNQ54feuRzLtUUHdYIgMjxBaQsR8Vwazh7MWwKM6tM8fqvO5kbbpksd8eFBrm7SA4FvBPcEnGVXQoI6hnkwBt8ay9CvJWBlmWJNWTHCMllHgZGGRnxwPgam6UEfwrgtvbjEMYU4ALElnIGcanYlm6+JNSFKjOJ8ftoNpZRqxnQgMjkA4JEaAscZ8BQSdabu6SJDJI6oijJZjgCoKPil7PjkWwgQgHmXXrY36RId+g6svWui17OJqElw7XMowQ0uNKkeKRjup4dBnYUGr+Vp7g6bSIpH0NxMuBtj+biOHfr1OBseteiG2shzZnd5GyDK4aRjsCQAoOhe6NlAGw6mp+lB8q4t+3OxTAgjlkJ6lhoCnONwdz4nYVJj9svCPGWQfGF/v6VauK9lrG50me1hkK5wWQbZxn78V3nh8J6xR/7g/5UED2Z7fWF/KYbWVncKXIKMvdGBnLD3itzcYkF0YJCsWXXlakJEqEZbEgOA+Q2x8h13xNw2kaHKIinplVA28tq5Lrg6SNl3kK60l0FsrrTBUjI1KAQDgED3bnOuFNMTPaRLmPaaHpiT+s+A/qpAl8fEnbz91Yr2pgKs2JBp5J0lcE+kbQkZOBk5G5GMEnAwTjddmYiHaPUHK3AUMx0g3Ay+2Ohbfz38gAPbbs1Hy9MmTIVgDMD0NuBy9ORjAbJ3G+d89Bt/HtfXqfZGrZb9pInaJUWRmlMqgDT3TCyrLqJbBALfRJz4ZrGLtNE0YlCTct9AjbSMScxtCad+6ScbPpODnzx1RcHjV4pMuzxCQKWbOebpL58PojAGAPAVzx9m4RGIg0uhdHLXXtHobWhUYwSDjdtRwMVW+B49TPK3qnVrk7UwgKdEpLCfuhRkG2IEynfGxOxzg+fTOrinaZRpWDLMXtckqdIS4fC+RDFQxHgNs7kA9P+jUG3r5AnGdXX0nBmY7YySMjGAPKvG7MwEqe+NPI6N19HJMRbzxk+458wCLROXib69T7I1er2lgyAdYz6RuV2HoxCyk4JPjtgb1qPaPJgxBMBO6oC2kDSyFwwIYg7KdgcjBzjKhtw7NQa9eHP893dR04nwZRj3nJ89/IADKLgMYEYLysYmRoyzeroUoAABpxpZgdsnPXIGK3wNuu/4Tq5V7X2/LeXTJoWLng6R349RXWoztv4NpO/TridhclQSpUn6LYyPjpJH3GoT/RO35bxd/Q0XIA1epHqLaFOPPxbJ261PVTF/S/wRfdSv2hC35toJlkZizqArKqmMtAJVfX4E8vYbkBvDNTHYop6ImjX60mrXpJ5mtuZ6ndxq1Y07Yxiqx2s40GmeKQ2bJHcRwiG5wM6kV+fqO4wWxsN9J86uvAVAgjAkjkGNmiUKnwQLsFHT7KxSg+0UCvxKwDKpBjuwQV1AgCHAP3mrBDwyBDlYYwemQgz9+M1B8dP7z4d19S7+/TD/wDtWeg8Ax0r2lKBSlKBSlKCoyrLc8QubdrmaOCKG2YRxFULGUz6yZAvMH82vqsKsPDeEW9uCIYkTJyxVd2P9p26s3vJJqE4R87X+39Xst/tutv+/KrRQKUpQKUpQKUpQKUpQKUpQKUpQKUpQKUpQKUpQaZLWNjlkQnzKg1sjQKMKAAPADArKlBW+MfOdh9Veflb1ZKrfGPnOw+qvPyt6slApSlApSlApSlBWOD/ADrxD6ix/O7qz1WOD/OvEPqLH87urPQKUpQKUpQKUpQKUpQKUpQKUpQKUpQKUpQKUpQKUpQQvGuEyyTwTwyIjwrKvfUsDzeXvsR00fx91YrbcR8bi2/wG/UqFvrtxeluc4dLiGFIg5CmKRcuTH0Y+sdWMjT8a09quJXKXc0aM62/It2mkU5aFC9wHeNP7TDGW+iEzg7UFgFpxDxurcfC2Y/8WsvQ7/2uD8Mf1albVVCKFYsoAAJbVkeB1Hr8a20EL6Hf+1wfhT+tXjWXEPa4B/dT+tU3SggjY8Q9sg/CH9ahsOIY/wDOQZ/9of1qna13EQdWUlgGBGVJU7+RG4PwoK7a9n7lJpLj0pOZKkaOeRsRFr04XXt67eJrvNne+1R/h/8AMqsWINstzJHNKWFyLVTczyTIisYwHKu3hqJ6jPTIq3cDuWkiBeSKRwWRnhzpJUkHAOcHbcZOD4mg5vQr72uL8N/mV4bK+9rh/DH9WpqlBDCzv/aoPwx/WoLO+9qh/DH9WozjPDNV/bjnXKrKJXZUndVzFyimFBwBucgdfGou07b3LqZBCgWRdUSv3dPyix6XIclvWyTpXGOlBaVtL3xuoT/dz+rWRtLv2mMfCD/m9QDdo7uNm5ogZY5JIGCBlLOsJmVxljgY7pXfzzXPH2uuggVlikklW3eNoVLKnP1d1wXGphp27y6hnpigsxs7z2qP/A/668Wzvfaoj/d/8yoCHtZOyGRhBGsdtz5NWWy5eWNQpQnAzHn6R3x765Y+1F22liYxybiaKUFCmsLb89Bp1MU6nxPRT7qC1ei3ntMP4c/q14bW+9pg/DH9WoY9qZpGWKERB39HwzZYKZo5JGyoIJxowNx1r3sz2pmuJ9LxBY3EpToGXlMFOe8S+c791dOw3zQTRs7v2pP8D/rrw2d54XUf4f8AzKlqUEStpee0xH+7n9Shtb32mH8Of1alqUEObW+8LmD8Ow/4teGC/wD9db/4TD/71M0oOexWUJ8sUL5OSgIGPDY5ropSgUpSg0NaRlxKY0MgGkPpGoDxAbqBWzlLktpGogKTjcgZwCfEDJ+80pQIolUBVAVQMAAYAHgAB0FZ0pQKUpQKUpQaXtYyrKUQq+dQKghs9dQ8ftrKCFUUIiqqqMBVGAB5ADYClKDZSlKDBoVLBioLLnSSNxnrg+GcD7q5U4RbhncQRBpCGdggyxU5UscbkHfelKD274dE6OpRRq1EkAA6mUqXBx62DjNc9n2ftY4PR1gi5RADKUXDYAGXGMMdhvSlB1Lw2EKVEUekoIiNIxoGcJj+yMnb3mtVvwW2QKqQQqFbWoWNQA2CuoYGxwSM++lKD2z4PbRDEUESYOruIq77jOw67n762wcPhR3lSJFkkxrdVAZsdNRG5+2lKDppSlApSlApSlApSl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60" name="Picture 12" descr="http://teachers.web.cern.ch/teachers/archiv/HST2001/accelerators/superconductivity/tc_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761816" cy="2952328"/>
          </a:xfrm>
          <a:prstGeom prst="rect">
            <a:avLst/>
          </a:prstGeom>
          <a:noFill/>
        </p:spPr>
      </p:pic>
      <p:pic>
        <p:nvPicPr>
          <p:cNvPr id="2062" name="Picture 14" descr="http://4.bp.blogspot.com/-UpuwwuUYRFU/TdjsyHK14_I/AAAAAAAAAAc/8chaUopQF7c/s320/525px-EfektMeisnera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3048000" cy="3048001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971600" y="4869160"/>
            <a:ext cx="374441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1" lang="en-US" altLang="ja-JP" sz="2400" dirty="0" smtClean="0"/>
              <a:t>Zero resistivity</a:t>
            </a:r>
          </a:p>
          <a:p>
            <a:pPr>
              <a:buFont typeface="Wingdings" pitchFamily="2" charset="2"/>
              <a:buChar char="u"/>
            </a:pPr>
            <a:r>
              <a:rPr lang="en-US" altLang="ja-JP" sz="2400" dirty="0" smtClean="0"/>
              <a:t>Perfect diamagnetism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2432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3568" y="6525344"/>
            <a:ext cx="8892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http://teachers.web.cern.ch/teachers/archiv/HST2001/accelerators/superconductivity/superconductivity.htm</a:t>
            </a:r>
            <a:endParaRPr lang="ja-JP" altLang="en-US" sz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355976" y="6381328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http://allnewscience.blogspot.jp/2010/07/anti-gravity.html</a:t>
            </a:r>
            <a:endParaRPr lang="ja-JP" altLang="en-US" sz="1200" dirty="0"/>
          </a:p>
        </p:txBody>
      </p:sp>
      <p:pic>
        <p:nvPicPr>
          <p:cNvPr id="16" name="図 15" descr="superconductivity-meiss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812" y="908720"/>
            <a:ext cx="413584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正方形/長方形 271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j-lt"/>
            </a:endParaRPr>
          </a:p>
        </p:txBody>
      </p:sp>
      <p:sp>
        <p:nvSpPr>
          <p:cNvPr id="129" name="Line 131"/>
          <p:cNvSpPr>
            <a:spLocks noChangeShapeType="1"/>
          </p:cNvSpPr>
          <p:nvPr/>
        </p:nvSpPr>
        <p:spPr bwMode="auto">
          <a:xfrm>
            <a:off x="997365" y="4074650"/>
            <a:ext cx="418805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" name="AutoShape 120"/>
          <p:cNvSpPr>
            <a:spLocks noChangeArrowheads="1"/>
          </p:cNvSpPr>
          <p:nvPr/>
        </p:nvSpPr>
        <p:spPr bwMode="auto">
          <a:xfrm rot="5655657">
            <a:off x="2551690" y="3270331"/>
            <a:ext cx="3137799" cy="513384"/>
          </a:xfrm>
          <a:prstGeom prst="leftArrow">
            <a:avLst>
              <a:gd name="adj1" fmla="val 54593"/>
              <a:gd name="adj2" fmla="val 137994"/>
            </a:avLst>
          </a:prstGeom>
          <a:gradFill rotWithShape="1">
            <a:gsLst>
              <a:gs pos="0">
                <a:srgbClr val="FF9999">
                  <a:alpha val="50000"/>
                </a:srgbClr>
              </a:gs>
              <a:gs pos="50000">
                <a:srgbClr val="FF0000">
                  <a:alpha val="50000"/>
                </a:srgbClr>
              </a:gs>
              <a:gs pos="100000">
                <a:srgbClr val="FF9999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1" name="AutoShape 121"/>
          <p:cNvSpPr>
            <a:spLocks noChangeArrowheads="1"/>
          </p:cNvSpPr>
          <p:nvPr/>
        </p:nvSpPr>
        <p:spPr bwMode="auto">
          <a:xfrm rot="5655657">
            <a:off x="3928928" y="4667141"/>
            <a:ext cx="1698368" cy="513384"/>
          </a:xfrm>
          <a:prstGeom prst="leftArrow">
            <a:avLst>
              <a:gd name="adj1" fmla="val 54593"/>
              <a:gd name="adj2" fmla="val 70604"/>
            </a:avLst>
          </a:prstGeom>
          <a:gradFill rotWithShape="1">
            <a:gsLst>
              <a:gs pos="0">
                <a:srgbClr val="99FF99">
                  <a:alpha val="50000"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99FF99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" name="AutoShape 118"/>
          <p:cNvSpPr>
            <a:spLocks noChangeArrowheads="1"/>
          </p:cNvSpPr>
          <p:nvPr/>
        </p:nvSpPr>
        <p:spPr bwMode="auto">
          <a:xfrm rot="9996168">
            <a:off x="1217618" y="5095922"/>
            <a:ext cx="3159663" cy="509831"/>
          </a:xfrm>
          <a:prstGeom prst="leftArrow">
            <a:avLst>
              <a:gd name="adj1" fmla="val 54593"/>
              <a:gd name="adj2" fmla="val 137994"/>
            </a:avLst>
          </a:prstGeom>
          <a:gradFill rotWithShape="1">
            <a:gsLst>
              <a:gs pos="0">
                <a:srgbClr val="00CCFF">
                  <a:alpha val="50000"/>
                </a:srgbClr>
              </a:gs>
              <a:gs pos="50000">
                <a:srgbClr val="0000FF">
                  <a:alpha val="50000"/>
                </a:srgbClr>
              </a:gs>
              <a:gs pos="100000">
                <a:srgbClr val="00CCFF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" name="円/楕円 132"/>
          <p:cNvSpPr/>
          <p:nvPr/>
        </p:nvSpPr>
        <p:spPr>
          <a:xfrm rot="21060451">
            <a:off x="3614655" y="5319839"/>
            <a:ext cx="1073644" cy="485715"/>
          </a:xfrm>
          <a:prstGeom prst="ellipse">
            <a:avLst/>
          </a:prstGeom>
          <a:gradFill flip="none" rotWithShape="1">
            <a:gsLst>
              <a:gs pos="25000">
                <a:srgbClr val="FFC000">
                  <a:alpha val="85000"/>
                </a:srgbClr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4" name="Rectangle 2"/>
          <p:cNvSpPr>
            <a:spLocks noChangeArrowheads="1"/>
          </p:cNvSpPr>
          <p:nvPr/>
        </p:nvSpPr>
        <p:spPr bwMode="auto">
          <a:xfrm>
            <a:off x="4471213" y="2324817"/>
            <a:ext cx="1389540" cy="1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under high pressure</a:t>
            </a:r>
            <a:endParaRPr lang="en-US" altLang="ja-JP" dirty="0"/>
          </a:p>
        </p:txBody>
      </p:sp>
      <p:sp>
        <p:nvSpPr>
          <p:cNvPr id="135" name="Rectangle 4"/>
          <p:cNvSpPr>
            <a:spLocks noChangeArrowheads="1"/>
          </p:cNvSpPr>
          <p:nvPr/>
        </p:nvSpPr>
        <p:spPr bwMode="auto">
          <a:xfrm>
            <a:off x="824077" y="5660436"/>
            <a:ext cx="110127" cy="2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</a:rPr>
              <a:t>0</a:t>
            </a:r>
            <a:endParaRPr lang="en-US" altLang="ja-JP"/>
          </a:p>
        </p:txBody>
      </p:sp>
      <p:sp>
        <p:nvSpPr>
          <p:cNvPr id="136" name="Rectangle 5"/>
          <p:cNvSpPr>
            <a:spLocks noChangeArrowheads="1"/>
          </p:cNvSpPr>
          <p:nvPr/>
        </p:nvSpPr>
        <p:spPr bwMode="auto">
          <a:xfrm>
            <a:off x="717189" y="4566790"/>
            <a:ext cx="220253" cy="2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</a:rPr>
              <a:t>50</a:t>
            </a:r>
            <a:endParaRPr lang="en-US" altLang="ja-JP"/>
          </a:p>
        </p:txBody>
      </p:sp>
      <p:sp>
        <p:nvSpPr>
          <p:cNvPr id="137" name="Rectangle 6"/>
          <p:cNvSpPr>
            <a:spLocks noChangeArrowheads="1"/>
          </p:cNvSpPr>
          <p:nvPr/>
        </p:nvSpPr>
        <p:spPr bwMode="auto">
          <a:xfrm>
            <a:off x="608683" y="3473145"/>
            <a:ext cx="330380" cy="2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</a:rPr>
              <a:t>100</a:t>
            </a:r>
            <a:endParaRPr lang="en-US" altLang="ja-JP"/>
          </a:p>
        </p:txBody>
      </p:sp>
      <p:sp>
        <p:nvSpPr>
          <p:cNvPr id="138" name="Rectangle 7"/>
          <p:cNvSpPr>
            <a:spLocks noChangeArrowheads="1"/>
          </p:cNvSpPr>
          <p:nvPr/>
        </p:nvSpPr>
        <p:spPr bwMode="auto">
          <a:xfrm>
            <a:off x="608683" y="2379499"/>
            <a:ext cx="330380" cy="2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</a:rPr>
              <a:t>150</a:t>
            </a:r>
            <a:endParaRPr lang="en-US" altLang="ja-JP"/>
          </a:p>
        </p:txBody>
      </p:sp>
      <p:sp>
        <p:nvSpPr>
          <p:cNvPr id="139" name="Rectangle 8"/>
          <p:cNvSpPr>
            <a:spLocks noChangeArrowheads="1"/>
          </p:cNvSpPr>
          <p:nvPr/>
        </p:nvSpPr>
        <p:spPr bwMode="auto">
          <a:xfrm>
            <a:off x="608683" y="1285853"/>
            <a:ext cx="330380" cy="26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700">
                <a:solidFill>
                  <a:srgbClr val="000000"/>
                </a:solidFill>
              </a:rPr>
              <a:t>200</a:t>
            </a:r>
            <a:endParaRPr lang="en-US" altLang="ja-JP"/>
          </a:p>
        </p:txBody>
      </p:sp>
      <p:sp>
        <p:nvSpPr>
          <p:cNvPr id="140" name="Line 10"/>
          <p:cNvSpPr>
            <a:spLocks noChangeShapeType="1"/>
          </p:cNvSpPr>
          <p:nvPr/>
        </p:nvSpPr>
        <p:spPr bwMode="auto">
          <a:xfrm flipV="1">
            <a:off x="1347179" y="5745677"/>
            <a:ext cx="1619" cy="305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1" name="Line 11"/>
          <p:cNvSpPr>
            <a:spLocks noChangeShapeType="1"/>
          </p:cNvSpPr>
          <p:nvPr/>
        </p:nvSpPr>
        <p:spPr bwMode="auto">
          <a:xfrm flipV="1">
            <a:off x="1696993" y="5715118"/>
            <a:ext cx="1619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2" name="Line 12"/>
          <p:cNvSpPr>
            <a:spLocks noChangeShapeType="1"/>
          </p:cNvSpPr>
          <p:nvPr/>
        </p:nvSpPr>
        <p:spPr bwMode="auto">
          <a:xfrm flipV="1">
            <a:off x="2043569" y="5745677"/>
            <a:ext cx="1619" cy="305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" name="Line 13"/>
          <p:cNvSpPr>
            <a:spLocks noChangeShapeType="1"/>
          </p:cNvSpPr>
          <p:nvPr/>
        </p:nvSpPr>
        <p:spPr bwMode="auto">
          <a:xfrm flipV="1">
            <a:off x="2391763" y="5715118"/>
            <a:ext cx="1620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" name="Line 14"/>
          <p:cNvSpPr>
            <a:spLocks noChangeShapeType="1"/>
          </p:cNvSpPr>
          <p:nvPr/>
        </p:nvSpPr>
        <p:spPr bwMode="auto">
          <a:xfrm flipV="1">
            <a:off x="2739958" y="5745677"/>
            <a:ext cx="1619" cy="305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" name="Line 15"/>
          <p:cNvSpPr>
            <a:spLocks noChangeShapeType="1"/>
          </p:cNvSpPr>
          <p:nvPr/>
        </p:nvSpPr>
        <p:spPr bwMode="auto">
          <a:xfrm flipV="1">
            <a:off x="3089772" y="5715118"/>
            <a:ext cx="1619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" name="Line 16"/>
          <p:cNvSpPr>
            <a:spLocks noChangeShapeType="1"/>
          </p:cNvSpPr>
          <p:nvPr/>
        </p:nvSpPr>
        <p:spPr bwMode="auto">
          <a:xfrm flipV="1">
            <a:off x="3437966" y="5745677"/>
            <a:ext cx="1620" cy="305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7" name="Line 18"/>
          <p:cNvSpPr>
            <a:spLocks noChangeShapeType="1"/>
          </p:cNvSpPr>
          <p:nvPr/>
        </p:nvSpPr>
        <p:spPr bwMode="auto">
          <a:xfrm flipV="1">
            <a:off x="4134355" y="5745677"/>
            <a:ext cx="1620" cy="305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8" name="Line 19"/>
          <p:cNvSpPr>
            <a:spLocks noChangeShapeType="1"/>
          </p:cNvSpPr>
          <p:nvPr/>
        </p:nvSpPr>
        <p:spPr bwMode="auto">
          <a:xfrm flipV="1">
            <a:off x="4484170" y="5715118"/>
            <a:ext cx="1620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9" name="Line 20"/>
          <p:cNvSpPr>
            <a:spLocks noChangeShapeType="1"/>
          </p:cNvSpPr>
          <p:nvPr/>
        </p:nvSpPr>
        <p:spPr bwMode="auto">
          <a:xfrm flipV="1">
            <a:off x="4830745" y="5745677"/>
            <a:ext cx="1620" cy="3055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0" name="Line 21"/>
          <p:cNvSpPr>
            <a:spLocks noChangeShapeType="1"/>
          </p:cNvSpPr>
          <p:nvPr/>
        </p:nvSpPr>
        <p:spPr bwMode="auto">
          <a:xfrm flipV="1">
            <a:off x="5178940" y="5715118"/>
            <a:ext cx="1619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1" name="Line 22"/>
          <p:cNvSpPr>
            <a:spLocks noChangeShapeType="1"/>
          </p:cNvSpPr>
          <p:nvPr/>
        </p:nvSpPr>
        <p:spPr bwMode="auto">
          <a:xfrm>
            <a:off x="998984" y="5776234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2" name="Line 23"/>
          <p:cNvSpPr>
            <a:spLocks noChangeShapeType="1"/>
          </p:cNvSpPr>
          <p:nvPr/>
        </p:nvSpPr>
        <p:spPr bwMode="auto">
          <a:xfrm>
            <a:off x="998984" y="5229411"/>
            <a:ext cx="3077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" name="Line 25"/>
          <p:cNvSpPr>
            <a:spLocks noChangeShapeType="1"/>
          </p:cNvSpPr>
          <p:nvPr/>
        </p:nvSpPr>
        <p:spPr bwMode="auto">
          <a:xfrm>
            <a:off x="998984" y="4135765"/>
            <a:ext cx="3077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4" name="Line 26"/>
          <p:cNvSpPr>
            <a:spLocks noChangeShapeType="1"/>
          </p:cNvSpPr>
          <p:nvPr/>
        </p:nvSpPr>
        <p:spPr bwMode="auto">
          <a:xfrm>
            <a:off x="998984" y="3588942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5" name="Line 27"/>
          <p:cNvSpPr>
            <a:spLocks noChangeShapeType="1"/>
          </p:cNvSpPr>
          <p:nvPr/>
        </p:nvSpPr>
        <p:spPr bwMode="auto">
          <a:xfrm>
            <a:off x="998984" y="3042119"/>
            <a:ext cx="3077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6" name="Line 28"/>
          <p:cNvSpPr>
            <a:spLocks noChangeShapeType="1"/>
          </p:cNvSpPr>
          <p:nvPr/>
        </p:nvSpPr>
        <p:spPr bwMode="auto">
          <a:xfrm>
            <a:off x="998984" y="2495297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7" name="Line 29"/>
          <p:cNvSpPr>
            <a:spLocks noChangeShapeType="1"/>
          </p:cNvSpPr>
          <p:nvPr/>
        </p:nvSpPr>
        <p:spPr bwMode="auto">
          <a:xfrm>
            <a:off x="998984" y="1948474"/>
            <a:ext cx="3077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8" name="Line 30"/>
          <p:cNvSpPr>
            <a:spLocks noChangeShapeType="1"/>
          </p:cNvSpPr>
          <p:nvPr/>
        </p:nvSpPr>
        <p:spPr bwMode="auto">
          <a:xfrm>
            <a:off x="998984" y="1401651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9" name="Freeform 31"/>
          <p:cNvSpPr>
            <a:spLocks/>
          </p:cNvSpPr>
          <p:nvPr/>
        </p:nvSpPr>
        <p:spPr bwMode="auto">
          <a:xfrm>
            <a:off x="998984" y="1401651"/>
            <a:ext cx="1620" cy="4374583"/>
          </a:xfrm>
          <a:custGeom>
            <a:avLst/>
            <a:gdLst>
              <a:gd name="T0" fmla="*/ 0 w 1588"/>
              <a:gd name="T1" fmla="*/ 2147483647 h 2456"/>
              <a:gd name="T2" fmla="*/ 0 w 1588"/>
              <a:gd name="T3" fmla="*/ 0 h 2456"/>
              <a:gd name="T4" fmla="*/ 0 w 1588"/>
              <a:gd name="T5" fmla="*/ 2147483647 h 2456"/>
              <a:gd name="T6" fmla="*/ 0 60000 65536"/>
              <a:gd name="T7" fmla="*/ 0 60000 65536"/>
              <a:gd name="T8" fmla="*/ 0 60000 65536"/>
              <a:gd name="T9" fmla="*/ 0 w 1588"/>
              <a:gd name="T10" fmla="*/ 0 h 2456"/>
              <a:gd name="T11" fmla="*/ 1588 w 1588"/>
              <a:gd name="T12" fmla="*/ 2456 h 2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456">
                <a:moveTo>
                  <a:pt x="0" y="2456"/>
                </a:move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0" name="Line 32"/>
          <p:cNvSpPr>
            <a:spLocks noChangeShapeType="1"/>
          </p:cNvSpPr>
          <p:nvPr/>
        </p:nvSpPr>
        <p:spPr bwMode="auto">
          <a:xfrm>
            <a:off x="1347179" y="1401651"/>
            <a:ext cx="1619" cy="305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1" name="Line 33"/>
          <p:cNvSpPr>
            <a:spLocks noChangeShapeType="1"/>
          </p:cNvSpPr>
          <p:nvPr/>
        </p:nvSpPr>
        <p:spPr bwMode="auto">
          <a:xfrm>
            <a:off x="1696993" y="1401651"/>
            <a:ext cx="1619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2" name="Line 34"/>
          <p:cNvSpPr>
            <a:spLocks noChangeShapeType="1"/>
          </p:cNvSpPr>
          <p:nvPr/>
        </p:nvSpPr>
        <p:spPr bwMode="auto">
          <a:xfrm>
            <a:off x="2043569" y="1401651"/>
            <a:ext cx="1619" cy="305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" name="Line 35"/>
          <p:cNvSpPr>
            <a:spLocks noChangeShapeType="1"/>
          </p:cNvSpPr>
          <p:nvPr/>
        </p:nvSpPr>
        <p:spPr bwMode="auto">
          <a:xfrm>
            <a:off x="2391763" y="1401651"/>
            <a:ext cx="1620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" name="Line 36"/>
          <p:cNvSpPr>
            <a:spLocks noChangeShapeType="1"/>
          </p:cNvSpPr>
          <p:nvPr/>
        </p:nvSpPr>
        <p:spPr bwMode="auto">
          <a:xfrm>
            <a:off x="2739958" y="1401651"/>
            <a:ext cx="1619" cy="305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5" name="Line 37"/>
          <p:cNvSpPr>
            <a:spLocks noChangeShapeType="1"/>
          </p:cNvSpPr>
          <p:nvPr/>
        </p:nvSpPr>
        <p:spPr bwMode="auto">
          <a:xfrm>
            <a:off x="3089772" y="1401651"/>
            <a:ext cx="1619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6" name="Line 38"/>
          <p:cNvSpPr>
            <a:spLocks noChangeShapeType="1"/>
          </p:cNvSpPr>
          <p:nvPr/>
        </p:nvSpPr>
        <p:spPr bwMode="auto">
          <a:xfrm>
            <a:off x="3437966" y="1401651"/>
            <a:ext cx="1620" cy="305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7" name="Line 40"/>
          <p:cNvSpPr>
            <a:spLocks noChangeShapeType="1"/>
          </p:cNvSpPr>
          <p:nvPr/>
        </p:nvSpPr>
        <p:spPr bwMode="auto">
          <a:xfrm>
            <a:off x="4134355" y="1401651"/>
            <a:ext cx="1620" cy="305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8" name="Line 41"/>
          <p:cNvSpPr>
            <a:spLocks noChangeShapeType="1"/>
          </p:cNvSpPr>
          <p:nvPr/>
        </p:nvSpPr>
        <p:spPr bwMode="auto">
          <a:xfrm>
            <a:off x="4484170" y="1401651"/>
            <a:ext cx="1620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9" name="Line 42"/>
          <p:cNvSpPr>
            <a:spLocks noChangeShapeType="1"/>
          </p:cNvSpPr>
          <p:nvPr/>
        </p:nvSpPr>
        <p:spPr bwMode="auto">
          <a:xfrm>
            <a:off x="4830745" y="1401651"/>
            <a:ext cx="1620" cy="305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0" name="Line 43"/>
          <p:cNvSpPr>
            <a:spLocks noChangeShapeType="1"/>
          </p:cNvSpPr>
          <p:nvPr/>
        </p:nvSpPr>
        <p:spPr bwMode="auto">
          <a:xfrm>
            <a:off x="5178940" y="1401651"/>
            <a:ext cx="1619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1" name="Line 44"/>
          <p:cNvSpPr>
            <a:spLocks noChangeShapeType="1"/>
          </p:cNvSpPr>
          <p:nvPr/>
        </p:nvSpPr>
        <p:spPr bwMode="auto">
          <a:xfrm>
            <a:off x="998984" y="1401651"/>
            <a:ext cx="4179956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2" name="Line 45"/>
          <p:cNvSpPr>
            <a:spLocks noChangeShapeType="1"/>
          </p:cNvSpPr>
          <p:nvPr/>
        </p:nvSpPr>
        <p:spPr bwMode="auto">
          <a:xfrm flipH="1">
            <a:off x="5119017" y="5776234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3" name="Line 46"/>
          <p:cNvSpPr>
            <a:spLocks noChangeShapeType="1"/>
          </p:cNvSpPr>
          <p:nvPr/>
        </p:nvSpPr>
        <p:spPr bwMode="auto">
          <a:xfrm flipH="1">
            <a:off x="5148169" y="5229411"/>
            <a:ext cx="3077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" name="Line 48"/>
          <p:cNvSpPr>
            <a:spLocks noChangeShapeType="1"/>
          </p:cNvSpPr>
          <p:nvPr/>
        </p:nvSpPr>
        <p:spPr bwMode="auto">
          <a:xfrm flipH="1">
            <a:off x="5148169" y="4135765"/>
            <a:ext cx="3077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5" name="Line 49"/>
          <p:cNvSpPr>
            <a:spLocks noChangeShapeType="1"/>
          </p:cNvSpPr>
          <p:nvPr/>
        </p:nvSpPr>
        <p:spPr bwMode="auto">
          <a:xfrm flipH="1">
            <a:off x="5119017" y="3588942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6" name="Line 50"/>
          <p:cNvSpPr>
            <a:spLocks noChangeShapeType="1"/>
          </p:cNvSpPr>
          <p:nvPr/>
        </p:nvSpPr>
        <p:spPr bwMode="auto">
          <a:xfrm flipH="1">
            <a:off x="5148169" y="3042119"/>
            <a:ext cx="3077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7" name="Line 51"/>
          <p:cNvSpPr>
            <a:spLocks noChangeShapeType="1"/>
          </p:cNvSpPr>
          <p:nvPr/>
        </p:nvSpPr>
        <p:spPr bwMode="auto">
          <a:xfrm flipH="1">
            <a:off x="5119017" y="2495297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8" name="Line 52"/>
          <p:cNvSpPr>
            <a:spLocks noChangeShapeType="1"/>
          </p:cNvSpPr>
          <p:nvPr/>
        </p:nvSpPr>
        <p:spPr bwMode="auto">
          <a:xfrm flipH="1">
            <a:off x="5148169" y="1948474"/>
            <a:ext cx="3077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9" name="Line 53"/>
          <p:cNvSpPr>
            <a:spLocks noChangeShapeType="1"/>
          </p:cNvSpPr>
          <p:nvPr/>
        </p:nvSpPr>
        <p:spPr bwMode="auto">
          <a:xfrm flipH="1">
            <a:off x="5119017" y="1401651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0" name="Line 54"/>
          <p:cNvSpPr>
            <a:spLocks noChangeShapeType="1"/>
          </p:cNvSpPr>
          <p:nvPr/>
        </p:nvSpPr>
        <p:spPr bwMode="auto">
          <a:xfrm flipV="1">
            <a:off x="5178940" y="1401651"/>
            <a:ext cx="1619" cy="43745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1" name="Oval 55"/>
          <p:cNvSpPr>
            <a:spLocks noChangeArrowheads="1"/>
          </p:cNvSpPr>
          <p:nvPr/>
        </p:nvSpPr>
        <p:spPr bwMode="auto">
          <a:xfrm>
            <a:off x="1321267" y="5623446"/>
            <a:ext cx="121463" cy="1206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2" name="Oval 56"/>
          <p:cNvSpPr>
            <a:spLocks noChangeArrowheads="1"/>
          </p:cNvSpPr>
          <p:nvPr/>
        </p:nvSpPr>
        <p:spPr bwMode="auto">
          <a:xfrm>
            <a:off x="1390905" y="5555897"/>
            <a:ext cx="123083" cy="1206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3" name="Oval 57"/>
          <p:cNvSpPr>
            <a:spLocks noChangeArrowheads="1"/>
          </p:cNvSpPr>
          <p:nvPr/>
        </p:nvSpPr>
        <p:spPr bwMode="auto">
          <a:xfrm>
            <a:off x="1983646" y="5489956"/>
            <a:ext cx="121464" cy="12062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4" name="Oval 58"/>
          <p:cNvSpPr>
            <a:spLocks noChangeArrowheads="1"/>
          </p:cNvSpPr>
          <p:nvPr/>
        </p:nvSpPr>
        <p:spPr bwMode="auto">
          <a:xfrm>
            <a:off x="2331841" y="5440099"/>
            <a:ext cx="121463" cy="1206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5" name="Oval 59"/>
          <p:cNvSpPr>
            <a:spLocks noChangeArrowheads="1"/>
          </p:cNvSpPr>
          <p:nvPr/>
        </p:nvSpPr>
        <p:spPr bwMode="auto">
          <a:xfrm>
            <a:off x="2819313" y="5337168"/>
            <a:ext cx="121464" cy="1222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6" name="Oval 60"/>
          <p:cNvSpPr>
            <a:spLocks noChangeArrowheads="1"/>
          </p:cNvSpPr>
          <p:nvPr/>
        </p:nvSpPr>
        <p:spPr bwMode="auto">
          <a:xfrm>
            <a:off x="3480073" y="5263186"/>
            <a:ext cx="123083" cy="1206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7" name="Oval 61"/>
          <p:cNvSpPr>
            <a:spLocks noChangeArrowheads="1"/>
          </p:cNvSpPr>
          <p:nvPr/>
        </p:nvSpPr>
        <p:spPr bwMode="auto">
          <a:xfrm>
            <a:off x="4422628" y="4885234"/>
            <a:ext cx="121464" cy="12062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8" name="Oval 62"/>
          <p:cNvSpPr>
            <a:spLocks noChangeArrowheads="1"/>
          </p:cNvSpPr>
          <p:nvPr/>
        </p:nvSpPr>
        <p:spPr bwMode="auto">
          <a:xfrm>
            <a:off x="3935156" y="5049281"/>
            <a:ext cx="121463" cy="12062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9" name="Oval 63"/>
          <p:cNvSpPr>
            <a:spLocks noChangeArrowheads="1"/>
          </p:cNvSpPr>
          <p:nvPr/>
        </p:nvSpPr>
        <p:spPr bwMode="auto">
          <a:xfrm>
            <a:off x="3969165" y="3748165"/>
            <a:ext cx="121464" cy="1206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0" name="Oval 64"/>
          <p:cNvSpPr>
            <a:spLocks noChangeArrowheads="1"/>
          </p:cNvSpPr>
          <p:nvPr/>
        </p:nvSpPr>
        <p:spPr bwMode="auto">
          <a:xfrm>
            <a:off x="4038805" y="3355739"/>
            <a:ext cx="121463" cy="1206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1" name="Oval 65"/>
          <p:cNvSpPr>
            <a:spLocks noChangeArrowheads="1"/>
          </p:cNvSpPr>
          <p:nvPr/>
        </p:nvSpPr>
        <p:spPr bwMode="auto">
          <a:xfrm>
            <a:off x="4108443" y="2982613"/>
            <a:ext cx="121464" cy="1206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2" name="Oval 66"/>
          <p:cNvSpPr>
            <a:spLocks noChangeArrowheads="1"/>
          </p:cNvSpPr>
          <p:nvPr/>
        </p:nvSpPr>
        <p:spPr bwMode="auto">
          <a:xfrm>
            <a:off x="4142453" y="2710809"/>
            <a:ext cx="121463" cy="12223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3" name="Oval 67"/>
          <p:cNvSpPr>
            <a:spLocks noChangeArrowheads="1"/>
          </p:cNvSpPr>
          <p:nvPr/>
        </p:nvSpPr>
        <p:spPr bwMode="auto">
          <a:xfrm>
            <a:off x="4178083" y="2139862"/>
            <a:ext cx="123083" cy="1206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" name="Oval 68"/>
          <p:cNvSpPr>
            <a:spLocks noChangeArrowheads="1"/>
          </p:cNvSpPr>
          <p:nvPr/>
        </p:nvSpPr>
        <p:spPr bwMode="auto">
          <a:xfrm>
            <a:off x="4629925" y="5628270"/>
            <a:ext cx="123083" cy="12062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5" name="Oval 69"/>
          <p:cNvSpPr>
            <a:spLocks noChangeArrowheads="1"/>
          </p:cNvSpPr>
          <p:nvPr/>
        </p:nvSpPr>
        <p:spPr bwMode="auto">
          <a:xfrm>
            <a:off x="4701184" y="5020332"/>
            <a:ext cx="121464" cy="122231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6" name="Oval 70"/>
          <p:cNvSpPr>
            <a:spLocks noChangeArrowheads="1"/>
          </p:cNvSpPr>
          <p:nvPr/>
        </p:nvSpPr>
        <p:spPr bwMode="auto">
          <a:xfrm>
            <a:off x="4701184" y="4589307"/>
            <a:ext cx="121464" cy="122231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7" name="Rectangle 71"/>
          <p:cNvSpPr>
            <a:spLocks noChangeArrowheads="1"/>
          </p:cNvSpPr>
          <p:nvPr/>
        </p:nvSpPr>
        <p:spPr bwMode="auto">
          <a:xfrm>
            <a:off x="4932040" y="4509120"/>
            <a:ext cx="12888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smtClean="0">
                <a:solidFill>
                  <a:srgbClr val="008000"/>
                </a:solidFill>
              </a:rPr>
              <a:t>SmFeAsO</a:t>
            </a:r>
            <a:r>
              <a:rPr lang="en-US" altLang="ja-JP" sz="1400" b="1" baseline="-25000" dirty="0" smtClean="0">
                <a:solidFill>
                  <a:srgbClr val="008000"/>
                </a:solidFill>
              </a:rPr>
              <a:t>0.9</a:t>
            </a:r>
            <a:r>
              <a:rPr lang="en-US" altLang="ja-JP" sz="1400" b="1" dirty="0" smtClean="0">
                <a:solidFill>
                  <a:srgbClr val="008000"/>
                </a:solidFill>
              </a:rPr>
              <a:t>F</a:t>
            </a:r>
            <a:r>
              <a:rPr lang="en-US" altLang="ja-JP" sz="1400" b="1" baseline="-25000" dirty="0" smtClean="0">
                <a:solidFill>
                  <a:srgbClr val="008000"/>
                </a:solidFill>
              </a:rPr>
              <a:t>0.1</a:t>
            </a:r>
            <a:endParaRPr lang="en-US" altLang="ja-JP" b="1" baseline="-25000" dirty="0"/>
          </a:p>
        </p:txBody>
      </p:sp>
      <p:sp>
        <p:nvSpPr>
          <p:cNvPr id="202" name="Rectangle 76"/>
          <p:cNvSpPr>
            <a:spLocks noChangeArrowheads="1"/>
          </p:cNvSpPr>
          <p:nvPr/>
        </p:nvSpPr>
        <p:spPr bwMode="auto">
          <a:xfrm>
            <a:off x="4932040" y="5013176"/>
            <a:ext cx="13705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smtClean="0">
                <a:solidFill>
                  <a:srgbClr val="008000"/>
                </a:solidFill>
              </a:rPr>
              <a:t>LaFeAsO</a:t>
            </a:r>
            <a:r>
              <a:rPr lang="en-US" altLang="ja-JP" sz="1400" b="1" baseline="-25000" dirty="0" smtClean="0">
                <a:solidFill>
                  <a:srgbClr val="008000"/>
                </a:solidFill>
              </a:rPr>
              <a:t>0.89</a:t>
            </a:r>
            <a:r>
              <a:rPr lang="en-US" altLang="ja-JP" sz="1400" b="1" dirty="0" smtClean="0">
                <a:solidFill>
                  <a:srgbClr val="008000"/>
                </a:solidFill>
              </a:rPr>
              <a:t>F</a:t>
            </a:r>
            <a:r>
              <a:rPr lang="en-US" altLang="ja-JP" sz="1400" b="1" baseline="-25000" dirty="0" smtClean="0">
                <a:solidFill>
                  <a:srgbClr val="008000"/>
                </a:solidFill>
              </a:rPr>
              <a:t>0.11</a:t>
            </a:r>
            <a:endParaRPr lang="en-US" altLang="ja-JP" b="1" baseline="-25000" dirty="0"/>
          </a:p>
        </p:txBody>
      </p:sp>
      <p:sp>
        <p:nvSpPr>
          <p:cNvPr id="207" name="Rectangle 81"/>
          <p:cNvSpPr>
            <a:spLocks noChangeArrowheads="1"/>
          </p:cNvSpPr>
          <p:nvPr/>
        </p:nvSpPr>
        <p:spPr bwMode="auto">
          <a:xfrm>
            <a:off x="4860032" y="5517232"/>
            <a:ext cx="6299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err="1" smtClean="0">
                <a:solidFill>
                  <a:srgbClr val="008000"/>
                </a:solidFill>
              </a:rPr>
              <a:t>LaFePO</a:t>
            </a:r>
            <a:endParaRPr lang="en-US" altLang="ja-JP" b="1" dirty="0"/>
          </a:p>
        </p:txBody>
      </p:sp>
      <p:sp>
        <p:nvSpPr>
          <p:cNvPr id="208" name="Rectangle 82"/>
          <p:cNvSpPr>
            <a:spLocks noChangeArrowheads="1"/>
          </p:cNvSpPr>
          <p:nvPr/>
        </p:nvSpPr>
        <p:spPr bwMode="auto">
          <a:xfrm>
            <a:off x="4524658" y="2096438"/>
            <a:ext cx="1326378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Hg-</a:t>
            </a:r>
            <a:r>
              <a:rPr lang="en-US" altLang="ja-JP" sz="1400" b="1" dirty="0" err="1">
                <a:solidFill>
                  <a:srgbClr val="FF0000"/>
                </a:solidFill>
              </a:rPr>
              <a:t>Ba</a:t>
            </a:r>
            <a:r>
              <a:rPr lang="en-US" altLang="ja-JP" sz="1400" b="1" dirty="0">
                <a:solidFill>
                  <a:srgbClr val="FF0000"/>
                </a:solidFill>
              </a:rPr>
              <a:t>-Ca-Cu-O</a:t>
            </a:r>
            <a:endParaRPr lang="en-US" altLang="ja-JP" b="1" dirty="0"/>
          </a:p>
        </p:txBody>
      </p:sp>
      <p:sp>
        <p:nvSpPr>
          <p:cNvPr id="209" name="Rectangle 83"/>
          <p:cNvSpPr>
            <a:spLocks noChangeArrowheads="1"/>
          </p:cNvSpPr>
          <p:nvPr/>
        </p:nvSpPr>
        <p:spPr bwMode="auto">
          <a:xfrm>
            <a:off x="4393477" y="2326425"/>
            <a:ext cx="77736" cy="18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</a:rPr>
              <a:t>（</a:t>
            </a:r>
            <a:endParaRPr lang="ja-JP" altLang="en-US"/>
          </a:p>
        </p:txBody>
      </p:sp>
      <p:sp>
        <p:nvSpPr>
          <p:cNvPr id="210" name="Rectangle 84"/>
          <p:cNvSpPr>
            <a:spLocks noChangeArrowheads="1"/>
          </p:cNvSpPr>
          <p:nvPr/>
        </p:nvSpPr>
        <p:spPr bwMode="auto">
          <a:xfrm>
            <a:off x="6006432" y="2326425"/>
            <a:ext cx="77736" cy="18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）</a:t>
            </a:r>
            <a:endParaRPr lang="ja-JP" altLang="en-US" dirty="0"/>
          </a:p>
        </p:txBody>
      </p:sp>
      <p:sp>
        <p:nvSpPr>
          <p:cNvPr id="211" name="Rectangle 85"/>
          <p:cNvSpPr>
            <a:spLocks noChangeArrowheads="1"/>
          </p:cNvSpPr>
          <p:nvPr/>
        </p:nvSpPr>
        <p:spPr bwMode="auto">
          <a:xfrm>
            <a:off x="4450160" y="2651302"/>
            <a:ext cx="1326378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Hg-Ba-Ca-Cu-O</a:t>
            </a:r>
            <a:endParaRPr lang="en-US" altLang="ja-JP" b="1"/>
          </a:p>
        </p:txBody>
      </p:sp>
      <p:sp>
        <p:nvSpPr>
          <p:cNvPr id="212" name="Rectangle 86"/>
          <p:cNvSpPr>
            <a:spLocks noChangeArrowheads="1"/>
          </p:cNvSpPr>
          <p:nvPr/>
        </p:nvSpPr>
        <p:spPr bwMode="auto">
          <a:xfrm>
            <a:off x="4304404" y="2950447"/>
            <a:ext cx="1245403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Tl-Ba-Ca-Cu-O</a:t>
            </a:r>
            <a:endParaRPr lang="en-US" altLang="ja-JP" b="1"/>
          </a:p>
        </p:txBody>
      </p:sp>
      <p:sp>
        <p:nvSpPr>
          <p:cNvPr id="213" name="Rectangle 87"/>
          <p:cNvSpPr>
            <a:spLocks noChangeArrowheads="1"/>
          </p:cNvSpPr>
          <p:nvPr/>
        </p:nvSpPr>
        <p:spPr bwMode="auto">
          <a:xfrm>
            <a:off x="4377282" y="3272107"/>
            <a:ext cx="1227589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Bi-Sr-Ca-Cu-O</a:t>
            </a:r>
            <a:endParaRPr lang="en-US" altLang="ja-JP" b="1"/>
          </a:p>
        </p:txBody>
      </p:sp>
      <p:sp>
        <p:nvSpPr>
          <p:cNvPr id="214" name="Rectangle 88"/>
          <p:cNvSpPr>
            <a:spLocks noChangeArrowheads="1"/>
          </p:cNvSpPr>
          <p:nvPr/>
        </p:nvSpPr>
        <p:spPr bwMode="auto">
          <a:xfrm>
            <a:off x="2790162" y="3709566"/>
            <a:ext cx="915024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Y-Ba-Cu-O</a:t>
            </a:r>
            <a:endParaRPr lang="en-US" altLang="ja-JP" b="1"/>
          </a:p>
        </p:txBody>
      </p:sp>
      <p:sp>
        <p:nvSpPr>
          <p:cNvPr id="215" name="Rectangle 89"/>
          <p:cNvSpPr>
            <a:spLocks noChangeArrowheads="1"/>
          </p:cNvSpPr>
          <p:nvPr/>
        </p:nvSpPr>
        <p:spPr bwMode="auto">
          <a:xfrm>
            <a:off x="4213712" y="4606998"/>
            <a:ext cx="482614" cy="21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0000FF"/>
                </a:solidFill>
              </a:rPr>
              <a:t>MgB</a:t>
            </a:r>
            <a:r>
              <a:rPr lang="en-US" altLang="ja-JP" sz="1400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16" name="Rectangle 91"/>
          <p:cNvSpPr>
            <a:spLocks noChangeArrowheads="1"/>
          </p:cNvSpPr>
          <p:nvPr/>
        </p:nvSpPr>
        <p:spPr bwMode="auto">
          <a:xfrm>
            <a:off x="3002318" y="5169904"/>
            <a:ext cx="207297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</a:rPr>
              <a:t>Nb</a:t>
            </a:r>
            <a:endParaRPr lang="en-US" altLang="ja-JP" b="1" dirty="0"/>
          </a:p>
        </p:txBody>
      </p:sp>
      <p:sp>
        <p:nvSpPr>
          <p:cNvPr id="217" name="Rectangle 92"/>
          <p:cNvSpPr>
            <a:spLocks noChangeArrowheads="1"/>
          </p:cNvSpPr>
          <p:nvPr/>
        </p:nvSpPr>
        <p:spPr bwMode="auto">
          <a:xfrm>
            <a:off x="3212855" y="5169904"/>
            <a:ext cx="213775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</a:rPr>
              <a:t>Ge</a:t>
            </a:r>
            <a:endParaRPr lang="en-US" altLang="ja-JP" b="1" dirty="0"/>
          </a:p>
        </p:txBody>
      </p:sp>
      <p:sp>
        <p:nvSpPr>
          <p:cNvPr id="218" name="Rectangle 93"/>
          <p:cNvSpPr>
            <a:spLocks noChangeArrowheads="1"/>
          </p:cNvSpPr>
          <p:nvPr/>
        </p:nvSpPr>
        <p:spPr bwMode="auto">
          <a:xfrm>
            <a:off x="2728621" y="5459399"/>
            <a:ext cx="323902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</a:rPr>
              <a:t>NbN</a:t>
            </a:r>
            <a:endParaRPr lang="en-US" altLang="ja-JP" b="1" dirty="0"/>
          </a:p>
        </p:txBody>
      </p:sp>
      <p:sp>
        <p:nvSpPr>
          <p:cNvPr id="219" name="Rectangle 94"/>
          <p:cNvSpPr>
            <a:spLocks noChangeArrowheads="1"/>
          </p:cNvSpPr>
          <p:nvPr/>
        </p:nvSpPr>
        <p:spPr bwMode="auto">
          <a:xfrm>
            <a:off x="2218476" y="5552680"/>
            <a:ext cx="327141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</a:rPr>
              <a:t>NbC</a:t>
            </a:r>
            <a:endParaRPr lang="en-US" altLang="ja-JP" b="1" dirty="0"/>
          </a:p>
        </p:txBody>
      </p:sp>
      <p:sp>
        <p:nvSpPr>
          <p:cNvPr id="220" name="Rectangle 95"/>
          <p:cNvSpPr>
            <a:spLocks noChangeArrowheads="1"/>
          </p:cNvSpPr>
          <p:nvPr/>
        </p:nvSpPr>
        <p:spPr bwMode="auto">
          <a:xfrm>
            <a:off x="1959354" y="5261577"/>
            <a:ext cx="207297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</a:rPr>
              <a:t>Nb</a:t>
            </a:r>
            <a:endParaRPr lang="en-US" altLang="ja-JP" b="1" dirty="0"/>
          </a:p>
        </p:txBody>
      </p:sp>
      <p:sp>
        <p:nvSpPr>
          <p:cNvPr id="221" name="Rectangle 96"/>
          <p:cNvSpPr>
            <a:spLocks noChangeArrowheads="1"/>
          </p:cNvSpPr>
          <p:nvPr/>
        </p:nvSpPr>
        <p:spPr bwMode="auto">
          <a:xfrm>
            <a:off x="1355276" y="5354859"/>
            <a:ext cx="202439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 err="1">
                <a:solidFill>
                  <a:srgbClr val="0000FF"/>
                </a:solidFill>
              </a:rPr>
              <a:t>Pb</a:t>
            </a:r>
            <a:endParaRPr lang="en-US" altLang="ja-JP" b="1" dirty="0"/>
          </a:p>
        </p:txBody>
      </p:sp>
      <p:sp>
        <p:nvSpPr>
          <p:cNvPr id="222" name="Oval 97"/>
          <p:cNvSpPr>
            <a:spLocks noChangeArrowheads="1"/>
          </p:cNvSpPr>
          <p:nvPr/>
        </p:nvSpPr>
        <p:spPr bwMode="auto">
          <a:xfrm>
            <a:off x="1122067" y="2014415"/>
            <a:ext cx="76117" cy="75590"/>
          </a:xfrm>
          <a:prstGeom prst="ellipse">
            <a:avLst/>
          </a:prstGeom>
          <a:solidFill>
            <a:srgbClr val="FF0000"/>
          </a:solidFill>
          <a:ln w="47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3" name="Rectangle 98"/>
          <p:cNvSpPr>
            <a:spLocks noChangeArrowheads="1"/>
          </p:cNvSpPr>
          <p:nvPr/>
        </p:nvSpPr>
        <p:spPr bwMode="auto">
          <a:xfrm>
            <a:off x="1345559" y="1916308"/>
            <a:ext cx="1128048" cy="2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high-</a:t>
            </a:r>
            <a:r>
              <a:rPr lang="en-US" altLang="ja-JP" sz="1400" b="1" i="1" dirty="0" err="1">
                <a:solidFill>
                  <a:srgbClr val="000000"/>
                </a:solidFill>
              </a:rPr>
              <a:t>T</a:t>
            </a:r>
            <a:r>
              <a:rPr lang="en-US" altLang="ja-JP" sz="1400" b="1" i="1" baseline="-25000" dirty="0" err="1">
                <a:solidFill>
                  <a:srgbClr val="000000"/>
                </a:solidFill>
              </a:rPr>
              <a:t>c</a:t>
            </a:r>
            <a:r>
              <a:rPr lang="en-US" altLang="ja-JP" sz="1400" b="1" i="1" dirty="0">
                <a:solidFill>
                  <a:srgbClr val="000000"/>
                </a:solidFill>
              </a:rPr>
              <a:t> </a:t>
            </a:r>
            <a:r>
              <a:rPr lang="en-US" altLang="ja-JP" sz="1400" b="1" dirty="0" err="1">
                <a:solidFill>
                  <a:srgbClr val="000000"/>
                </a:solidFill>
              </a:rPr>
              <a:t>cuprate</a:t>
            </a:r>
            <a:endParaRPr lang="en-US" altLang="ja-JP" b="1" baseline="-25000" dirty="0"/>
          </a:p>
        </p:txBody>
      </p:sp>
      <p:sp>
        <p:nvSpPr>
          <p:cNvPr id="224" name="Oval 99"/>
          <p:cNvSpPr>
            <a:spLocks noChangeArrowheads="1"/>
          </p:cNvSpPr>
          <p:nvPr/>
        </p:nvSpPr>
        <p:spPr bwMode="auto">
          <a:xfrm>
            <a:off x="1122067" y="1552831"/>
            <a:ext cx="76117" cy="73982"/>
          </a:xfrm>
          <a:prstGeom prst="ellipse">
            <a:avLst/>
          </a:prstGeom>
          <a:solidFill>
            <a:srgbClr val="0000FF"/>
          </a:solidFill>
          <a:ln w="4763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5" name="Rectangle 100"/>
          <p:cNvSpPr>
            <a:spLocks noChangeArrowheads="1"/>
          </p:cNvSpPr>
          <p:nvPr/>
        </p:nvSpPr>
        <p:spPr bwMode="auto">
          <a:xfrm>
            <a:off x="1345559" y="1453116"/>
            <a:ext cx="472897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metal</a:t>
            </a:r>
            <a:endParaRPr lang="en-US" altLang="ja-JP" b="1" dirty="0"/>
          </a:p>
        </p:txBody>
      </p:sp>
      <p:sp>
        <p:nvSpPr>
          <p:cNvPr id="226" name="Oval 101"/>
          <p:cNvSpPr>
            <a:spLocks noChangeArrowheads="1"/>
          </p:cNvSpPr>
          <p:nvPr/>
        </p:nvSpPr>
        <p:spPr bwMode="auto">
          <a:xfrm>
            <a:off x="1122067" y="2365025"/>
            <a:ext cx="76117" cy="73982"/>
          </a:xfrm>
          <a:prstGeom prst="ellipse">
            <a:avLst/>
          </a:prstGeom>
          <a:solidFill>
            <a:srgbClr val="008000"/>
          </a:solidFill>
          <a:ln w="4763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7" name="Rectangle 102"/>
          <p:cNvSpPr>
            <a:spLocks noChangeArrowheads="1"/>
          </p:cNvSpPr>
          <p:nvPr/>
        </p:nvSpPr>
        <p:spPr bwMode="auto">
          <a:xfrm>
            <a:off x="1345559" y="2265310"/>
            <a:ext cx="1698866" cy="21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iron-based system</a:t>
            </a:r>
            <a:endParaRPr lang="en-US" altLang="ja-JP" b="1" dirty="0"/>
          </a:p>
        </p:txBody>
      </p:sp>
      <p:sp>
        <p:nvSpPr>
          <p:cNvPr id="228" name="Rectangle 103"/>
          <p:cNvSpPr>
            <a:spLocks noChangeArrowheads="1"/>
          </p:cNvSpPr>
          <p:nvPr/>
        </p:nvSpPr>
        <p:spPr bwMode="auto">
          <a:xfrm rot="16200000">
            <a:off x="-1217724" y="3537099"/>
            <a:ext cx="3136190" cy="34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2200">
                <a:solidFill>
                  <a:srgbClr val="000000"/>
                </a:solidFill>
              </a:rPr>
              <a:t>Transition temperature (K)</a:t>
            </a:r>
            <a:endParaRPr lang="en-US" altLang="ja-JP"/>
          </a:p>
        </p:txBody>
      </p:sp>
      <p:sp>
        <p:nvSpPr>
          <p:cNvPr id="229" name="Rectangle 104"/>
          <p:cNvSpPr>
            <a:spLocks noChangeArrowheads="1"/>
          </p:cNvSpPr>
          <p:nvPr/>
        </p:nvSpPr>
        <p:spPr bwMode="auto">
          <a:xfrm rot="16200000">
            <a:off x="5322379" y="3587706"/>
            <a:ext cx="32166" cy="1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800">
                <a:solidFill>
                  <a:srgbClr val="000000"/>
                </a:solidFill>
              </a:rPr>
              <a:t> </a:t>
            </a:r>
            <a:endParaRPr lang="en-US" altLang="ja-JP"/>
          </a:p>
        </p:txBody>
      </p:sp>
      <p:sp>
        <p:nvSpPr>
          <p:cNvPr id="230" name="Rectangle 105"/>
          <p:cNvSpPr>
            <a:spLocks noChangeArrowheads="1"/>
          </p:cNvSpPr>
          <p:nvPr/>
        </p:nvSpPr>
        <p:spPr bwMode="auto">
          <a:xfrm>
            <a:off x="3071957" y="1176488"/>
            <a:ext cx="32390" cy="1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800">
                <a:solidFill>
                  <a:srgbClr val="000000"/>
                </a:solidFill>
              </a:rPr>
              <a:t> </a:t>
            </a:r>
            <a:endParaRPr lang="en-US" altLang="ja-JP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783590" y="5776234"/>
            <a:ext cx="4620461" cy="699612"/>
            <a:chOff x="525" y="3808"/>
            <a:chExt cx="2853" cy="435"/>
          </a:xfrm>
        </p:grpSpPr>
        <p:sp>
          <p:nvSpPr>
            <p:cNvPr id="263" name="Rectangle 107"/>
            <p:cNvSpPr>
              <a:spLocks noChangeArrowheads="1"/>
            </p:cNvSpPr>
            <p:nvPr/>
          </p:nvSpPr>
          <p:spPr bwMode="auto">
            <a:xfrm>
              <a:off x="525" y="3849"/>
              <a:ext cx="27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 dirty="0">
                  <a:solidFill>
                    <a:srgbClr val="000000"/>
                  </a:solidFill>
                </a:rPr>
                <a:t>1900</a:t>
              </a:r>
              <a:endParaRPr lang="en-US" altLang="ja-JP" dirty="0"/>
            </a:p>
          </p:txBody>
        </p:sp>
        <p:sp>
          <p:nvSpPr>
            <p:cNvPr id="264" name="Rectangle 108"/>
            <p:cNvSpPr>
              <a:spLocks noChangeArrowheads="1"/>
            </p:cNvSpPr>
            <p:nvPr/>
          </p:nvSpPr>
          <p:spPr bwMode="auto">
            <a:xfrm>
              <a:off x="956" y="3849"/>
              <a:ext cx="27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1920</a:t>
              </a:r>
              <a:endParaRPr lang="en-US" altLang="ja-JP"/>
            </a:p>
          </p:txBody>
        </p:sp>
        <p:sp>
          <p:nvSpPr>
            <p:cNvPr id="265" name="Rectangle 109"/>
            <p:cNvSpPr>
              <a:spLocks noChangeArrowheads="1"/>
            </p:cNvSpPr>
            <p:nvPr/>
          </p:nvSpPr>
          <p:spPr bwMode="auto">
            <a:xfrm>
              <a:off x="1385" y="3849"/>
              <a:ext cx="27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1940</a:t>
              </a:r>
              <a:endParaRPr lang="en-US" altLang="ja-JP"/>
            </a:p>
          </p:txBody>
        </p:sp>
        <p:sp>
          <p:nvSpPr>
            <p:cNvPr id="266" name="Rectangle 110"/>
            <p:cNvSpPr>
              <a:spLocks noChangeArrowheads="1"/>
            </p:cNvSpPr>
            <p:nvPr/>
          </p:nvSpPr>
          <p:spPr bwMode="auto">
            <a:xfrm>
              <a:off x="1816" y="3849"/>
              <a:ext cx="27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1960</a:t>
              </a:r>
              <a:endParaRPr lang="en-US" altLang="ja-JP"/>
            </a:p>
          </p:txBody>
        </p:sp>
        <p:sp>
          <p:nvSpPr>
            <p:cNvPr id="267" name="Rectangle 111"/>
            <p:cNvSpPr>
              <a:spLocks noChangeArrowheads="1"/>
            </p:cNvSpPr>
            <p:nvPr/>
          </p:nvSpPr>
          <p:spPr bwMode="auto">
            <a:xfrm>
              <a:off x="2246" y="3849"/>
              <a:ext cx="27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1980</a:t>
              </a:r>
              <a:endParaRPr lang="en-US" altLang="ja-JP"/>
            </a:p>
          </p:txBody>
        </p:sp>
        <p:sp>
          <p:nvSpPr>
            <p:cNvPr id="268" name="Rectangle 112"/>
            <p:cNvSpPr>
              <a:spLocks noChangeArrowheads="1"/>
            </p:cNvSpPr>
            <p:nvPr/>
          </p:nvSpPr>
          <p:spPr bwMode="auto">
            <a:xfrm>
              <a:off x="2677" y="3849"/>
              <a:ext cx="27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2000</a:t>
              </a:r>
              <a:endParaRPr lang="en-US" altLang="ja-JP"/>
            </a:p>
          </p:txBody>
        </p:sp>
        <p:sp>
          <p:nvSpPr>
            <p:cNvPr id="269" name="Rectangle 113"/>
            <p:cNvSpPr>
              <a:spLocks noChangeArrowheads="1"/>
            </p:cNvSpPr>
            <p:nvPr/>
          </p:nvSpPr>
          <p:spPr bwMode="auto">
            <a:xfrm>
              <a:off x="3106" y="3849"/>
              <a:ext cx="27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700">
                  <a:solidFill>
                    <a:srgbClr val="000000"/>
                  </a:solidFill>
                </a:rPr>
                <a:t>2020</a:t>
              </a:r>
              <a:endParaRPr lang="en-US" altLang="ja-JP"/>
            </a:p>
          </p:txBody>
        </p:sp>
        <p:sp>
          <p:nvSpPr>
            <p:cNvPr id="270" name="Line 114"/>
            <p:cNvSpPr>
              <a:spLocks noChangeShapeType="1"/>
            </p:cNvSpPr>
            <p:nvPr/>
          </p:nvSpPr>
          <p:spPr bwMode="auto">
            <a:xfrm>
              <a:off x="658" y="3808"/>
              <a:ext cx="25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1" name="Rectangle 115"/>
            <p:cNvSpPr>
              <a:spLocks noChangeArrowheads="1"/>
            </p:cNvSpPr>
            <p:nvPr/>
          </p:nvSpPr>
          <p:spPr bwMode="auto">
            <a:xfrm>
              <a:off x="1784" y="4032"/>
              <a:ext cx="33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200">
                  <a:solidFill>
                    <a:srgbClr val="000000"/>
                  </a:solidFill>
                </a:rPr>
                <a:t>Year</a:t>
              </a:r>
              <a:endParaRPr lang="en-US" altLang="ja-JP"/>
            </a:p>
          </p:txBody>
        </p:sp>
      </p:grpSp>
      <p:sp>
        <p:nvSpPr>
          <p:cNvPr id="232" name="Rectangle 116"/>
          <p:cNvSpPr>
            <a:spLocks noChangeArrowheads="1"/>
          </p:cNvSpPr>
          <p:nvPr/>
        </p:nvSpPr>
        <p:spPr bwMode="auto">
          <a:xfrm>
            <a:off x="1063764" y="5552680"/>
            <a:ext cx="200819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0000FF"/>
                </a:solidFill>
              </a:rPr>
              <a:t>Hg</a:t>
            </a:r>
            <a:endParaRPr lang="en-US" altLang="ja-JP" b="1" dirty="0"/>
          </a:p>
        </p:txBody>
      </p:sp>
      <p:sp>
        <p:nvSpPr>
          <p:cNvPr id="233" name="Rectangle 117"/>
          <p:cNvSpPr>
            <a:spLocks noChangeArrowheads="1"/>
          </p:cNvSpPr>
          <p:nvPr/>
        </p:nvSpPr>
        <p:spPr bwMode="auto">
          <a:xfrm>
            <a:off x="2877616" y="4962433"/>
            <a:ext cx="994379" cy="2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La-</a:t>
            </a:r>
            <a:r>
              <a:rPr lang="en-US" altLang="ja-JP" sz="1400" b="1" dirty="0" err="1">
                <a:solidFill>
                  <a:srgbClr val="FF0000"/>
                </a:solidFill>
              </a:rPr>
              <a:t>Ba</a:t>
            </a:r>
            <a:r>
              <a:rPr lang="en-US" altLang="ja-JP" sz="1400" b="1" dirty="0">
                <a:solidFill>
                  <a:srgbClr val="FF0000"/>
                </a:solidFill>
              </a:rPr>
              <a:t>-Cu-O</a:t>
            </a:r>
            <a:endParaRPr lang="en-US" altLang="ja-JP" b="1" dirty="0"/>
          </a:p>
        </p:txBody>
      </p:sp>
      <p:sp>
        <p:nvSpPr>
          <p:cNvPr id="234" name="Rectangle 122"/>
          <p:cNvSpPr>
            <a:spLocks noChangeArrowheads="1"/>
          </p:cNvSpPr>
          <p:nvPr/>
        </p:nvSpPr>
        <p:spPr bwMode="auto">
          <a:xfrm>
            <a:off x="6442158" y="1254505"/>
            <a:ext cx="2819566" cy="134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2000" b="1" dirty="0">
                <a:ea typeface="HG創英角ｺﾞｼｯｸUB" pitchFamily="49" charset="-128"/>
              </a:rPr>
              <a:t>Discovery of superconducting phenomenon</a:t>
            </a:r>
            <a:endParaRPr lang="ja-JP" altLang="en-US" sz="2000" b="1" dirty="0">
              <a:ea typeface="HG創英角ｺﾞｼｯｸUB" pitchFamily="49" charset="-128"/>
            </a:endParaRPr>
          </a:p>
          <a:p>
            <a:endParaRPr lang="ja-JP" altLang="en-US" sz="2000" dirty="0">
              <a:ea typeface="HG創英角ｺﾞｼｯｸUB" pitchFamily="49" charset="-128"/>
            </a:endParaRPr>
          </a:p>
        </p:txBody>
      </p:sp>
      <p:grpSp>
        <p:nvGrpSpPr>
          <p:cNvPr id="3" name="グループ化 135"/>
          <p:cNvGrpSpPr>
            <a:grpSpLocks/>
          </p:cNvGrpSpPr>
          <p:nvPr/>
        </p:nvGrpSpPr>
        <p:grpSpPr bwMode="auto">
          <a:xfrm>
            <a:off x="6118256" y="908720"/>
            <a:ext cx="808135" cy="371517"/>
            <a:chOff x="6266282" y="1909763"/>
            <a:chExt cx="792162" cy="366712"/>
          </a:xfrm>
        </p:grpSpPr>
        <p:sp>
          <p:nvSpPr>
            <p:cNvPr id="261" name="Rectangle 123"/>
            <p:cNvSpPr>
              <a:spLocks noChangeArrowheads="1"/>
            </p:cNvSpPr>
            <p:nvPr/>
          </p:nvSpPr>
          <p:spPr bwMode="auto">
            <a:xfrm>
              <a:off x="6329363" y="1909763"/>
              <a:ext cx="649287" cy="3603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2" name="Text Box 124"/>
            <p:cNvSpPr txBox="1">
              <a:spLocks noChangeArrowheads="1"/>
            </p:cNvSpPr>
            <p:nvPr/>
          </p:nvSpPr>
          <p:spPr bwMode="auto">
            <a:xfrm>
              <a:off x="6266282" y="1909763"/>
              <a:ext cx="7921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b="1">
                  <a:solidFill>
                    <a:schemeClr val="bg1"/>
                  </a:solidFill>
                </a:rPr>
                <a:t>1911</a:t>
              </a:r>
            </a:p>
          </p:txBody>
        </p:sp>
      </p:grpSp>
      <p:grpSp>
        <p:nvGrpSpPr>
          <p:cNvPr id="5" name="グループ化 136"/>
          <p:cNvGrpSpPr>
            <a:grpSpLocks/>
          </p:cNvGrpSpPr>
          <p:nvPr/>
        </p:nvGrpSpPr>
        <p:grpSpPr bwMode="auto">
          <a:xfrm>
            <a:off x="6119875" y="3871213"/>
            <a:ext cx="808136" cy="371517"/>
            <a:chOff x="6266282" y="3357563"/>
            <a:chExt cx="792162" cy="366712"/>
          </a:xfrm>
        </p:grpSpPr>
        <p:sp>
          <p:nvSpPr>
            <p:cNvPr id="259" name="Rectangle 125"/>
            <p:cNvSpPr>
              <a:spLocks noChangeArrowheads="1"/>
            </p:cNvSpPr>
            <p:nvPr/>
          </p:nvSpPr>
          <p:spPr bwMode="auto">
            <a:xfrm>
              <a:off x="6329363" y="3357563"/>
              <a:ext cx="649287" cy="36036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0" name="Text Box 126"/>
            <p:cNvSpPr txBox="1">
              <a:spLocks noChangeArrowheads="1"/>
            </p:cNvSpPr>
            <p:nvPr/>
          </p:nvSpPr>
          <p:spPr bwMode="auto">
            <a:xfrm>
              <a:off x="6266282" y="3357563"/>
              <a:ext cx="7921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b="1">
                  <a:solidFill>
                    <a:schemeClr val="bg1"/>
                  </a:solidFill>
                </a:rPr>
                <a:t>1986</a:t>
              </a:r>
            </a:p>
          </p:txBody>
        </p:sp>
      </p:grpSp>
      <p:sp>
        <p:nvSpPr>
          <p:cNvPr id="237" name="Rectangle 127"/>
          <p:cNvSpPr>
            <a:spLocks noChangeArrowheads="1"/>
          </p:cNvSpPr>
          <p:nvPr/>
        </p:nvSpPr>
        <p:spPr bwMode="auto">
          <a:xfrm>
            <a:off x="6459972" y="4311888"/>
            <a:ext cx="2801752" cy="71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2000" b="1" dirty="0"/>
              <a:t>High-</a:t>
            </a:r>
            <a:r>
              <a:rPr lang="en-US" altLang="ja-JP" sz="2000" b="1" i="1" dirty="0" err="1"/>
              <a:t>T</a:t>
            </a:r>
            <a:r>
              <a:rPr lang="en-US" altLang="ja-JP" sz="2000" b="1" i="1" baseline="-25000" dirty="0" err="1"/>
              <a:t>c</a:t>
            </a:r>
            <a:r>
              <a:rPr lang="en-US" altLang="ja-JP" sz="2000" b="1" dirty="0"/>
              <a:t> </a:t>
            </a:r>
            <a:r>
              <a:rPr lang="en-US" altLang="ja-JP" sz="2000" b="1" dirty="0" err="1"/>
              <a:t>cuprate</a:t>
            </a:r>
            <a:r>
              <a:rPr lang="en-US" altLang="ja-JP" sz="2000" b="1" dirty="0"/>
              <a:t> superconductor</a:t>
            </a:r>
            <a:endParaRPr lang="ja-JP" altLang="en-US" sz="2000" b="1" dirty="0"/>
          </a:p>
        </p:txBody>
      </p:sp>
      <p:sp>
        <p:nvSpPr>
          <p:cNvPr id="238" name="Rectangle 128"/>
          <p:cNvSpPr>
            <a:spLocks noChangeArrowheads="1"/>
          </p:cNvSpPr>
          <p:nvPr/>
        </p:nvSpPr>
        <p:spPr bwMode="auto">
          <a:xfrm>
            <a:off x="6195992" y="5283303"/>
            <a:ext cx="662379" cy="365084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9" name="Text Box 129"/>
          <p:cNvSpPr txBox="1">
            <a:spLocks noChangeArrowheads="1"/>
          </p:cNvSpPr>
          <p:nvPr/>
        </p:nvSpPr>
        <p:spPr bwMode="auto">
          <a:xfrm>
            <a:off x="6132831" y="5265611"/>
            <a:ext cx="808136" cy="37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 dirty="0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240" name="Rectangle 130"/>
          <p:cNvSpPr>
            <a:spLocks noChangeArrowheads="1"/>
          </p:cNvSpPr>
          <p:nvPr/>
        </p:nvSpPr>
        <p:spPr bwMode="auto">
          <a:xfrm>
            <a:off x="6459972" y="5720761"/>
            <a:ext cx="2801752" cy="71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2000" b="1" dirty="0" smtClean="0">
                <a:ea typeface="HG創英角ｺﾞｼｯｸUB" pitchFamily="49" charset="-128"/>
              </a:rPr>
              <a:t>Iron-based high-</a:t>
            </a:r>
            <a:r>
              <a:rPr lang="en-US" altLang="ja-JP" sz="2000" b="1" i="1" dirty="0" err="1" smtClean="0">
                <a:ea typeface="HG創英角ｺﾞｼｯｸUB" pitchFamily="49" charset="-128"/>
              </a:rPr>
              <a:t>T</a:t>
            </a:r>
            <a:r>
              <a:rPr lang="en-US" altLang="ja-JP" sz="2000" b="1" i="1" baseline="-25000" dirty="0" err="1" smtClean="0">
                <a:ea typeface="HG創英角ｺﾞｼｯｸUB" pitchFamily="49" charset="-128"/>
              </a:rPr>
              <a:t>c</a:t>
            </a:r>
            <a:r>
              <a:rPr lang="en-US" altLang="ja-JP" sz="2000" b="1" dirty="0" smtClean="0">
                <a:ea typeface="HG創英角ｺﾞｼｯｸUB" pitchFamily="49" charset="-128"/>
              </a:rPr>
              <a:t> superconductor</a:t>
            </a:r>
            <a:endParaRPr lang="ja-JP" altLang="en-US" sz="2000" b="1" dirty="0">
              <a:ea typeface="HG創英角ｺﾞｼｯｸUB" pitchFamily="49" charset="-128"/>
            </a:endParaRPr>
          </a:p>
        </p:txBody>
      </p:sp>
      <p:sp>
        <p:nvSpPr>
          <p:cNvPr id="241" name="Text Box 133"/>
          <p:cNvSpPr txBox="1">
            <a:spLocks noChangeArrowheads="1"/>
          </p:cNvSpPr>
          <p:nvPr/>
        </p:nvSpPr>
        <p:spPr bwMode="auto">
          <a:xfrm>
            <a:off x="600585" y="3896129"/>
            <a:ext cx="417834" cy="3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77</a:t>
            </a:r>
          </a:p>
        </p:txBody>
      </p:sp>
      <p:sp>
        <p:nvSpPr>
          <p:cNvPr id="242" name="Text Box 134"/>
          <p:cNvSpPr txBox="1">
            <a:spLocks noChangeArrowheads="1"/>
          </p:cNvSpPr>
          <p:nvPr/>
        </p:nvSpPr>
        <p:spPr bwMode="auto">
          <a:xfrm>
            <a:off x="483980" y="2028889"/>
            <a:ext cx="610556" cy="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/>
              <a:t>163</a:t>
            </a:r>
          </a:p>
        </p:txBody>
      </p:sp>
      <p:sp>
        <p:nvSpPr>
          <p:cNvPr id="243" name="Line 135"/>
          <p:cNvSpPr>
            <a:spLocks noChangeShapeType="1"/>
          </p:cNvSpPr>
          <p:nvPr/>
        </p:nvSpPr>
        <p:spPr bwMode="auto">
          <a:xfrm>
            <a:off x="997365" y="2202586"/>
            <a:ext cx="308516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4" name="AutoShape 136"/>
          <p:cNvSpPr>
            <a:spLocks noChangeArrowheads="1"/>
          </p:cNvSpPr>
          <p:nvPr/>
        </p:nvSpPr>
        <p:spPr bwMode="auto">
          <a:xfrm rot="10800000">
            <a:off x="4157029" y="1959732"/>
            <a:ext cx="1101267" cy="291102"/>
          </a:xfrm>
          <a:prstGeom prst="leftArrow">
            <a:avLst>
              <a:gd name="adj1" fmla="val 54593"/>
              <a:gd name="adj2" fmla="val 84235"/>
            </a:avLst>
          </a:prstGeom>
          <a:gradFill rotWithShape="1">
            <a:gsLst>
              <a:gs pos="0">
                <a:srgbClr val="FF9999">
                  <a:alpha val="50000"/>
                </a:srgbClr>
              </a:gs>
              <a:gs pos="50000">
                <a:srgbClr val="FF0000">
                  <a:alpha val="50000"/>
                </a:srgbClr>
              </a:gs>
              <a:gs pos="100000">
                <a:srgbClr val="FF9999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6" name="グループ化 136"/>
          <p:cNvGrpSpPr>
            <a:grpSpLocks/>
          </p:cNvGrpSpPr>
          <p:nvPr/>
        </p:nvGrpSpPr>
        <p:grpSpPr bwMode="auto">
          <a:xfrm>
            <a:off x="6116636" y="2592612"/>
            <a:ext cx="808136" cy="371518"/>
            <a:chOff x="6266282" y="3357563"/>
            <a:chExt cx="792162" cy="366712"/>
          </a:xfrm>
        </p:grpSpPr>
        <p:sp>
          <p:nvSpPr>
            <p:cNvPr id="257" name="Rectangle 125"/>
            <p:cNvSpPr>
              <a:spLocks noChangeArrowheads="1"/>
            </p:cNvSpPr>
            <p:nvPr/>
          </p:nvSpPr>
          <p:spPr bwMode="auto">
            <a:xfrm>
              <a:off x="6329363" y="3357563"/>
              <a:ext cx="649287" cy="3603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8" name="Text Box 126"/>
            <p:cNvSpPr txBox="1">
              <a:spLocks noChangeArrowheads="1"/>
            </p:cNvSpPr>
            <p:nvPr/>
          </p:nvSpPr>
          <p:spPr bwMode="auto">
            <a:xfrm>
              <a:off x="6266282" y="3357563"/>
              <a:ext cx="7921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b="1" dirty="0">
                  <a:solidFill>
                    <a:schemeClr val="bg1"/>
                  </a:solidFill>
                </a:rPr>
                <a:t>1979</a:t>
              </a:r>
            </a:p>
          </p:txBody>
        </p:sp>
      </p:grpSp>
      <p:sp>
        <p:nvSpPr>
          <p:cNvPr id="246" name="Rectangle 127"/>
          <p:cNvSpPr>
            <a:spLocks noChangeArrowheads="1"/>
          </p:cNvSpPr>
          <p:nvPr/>
        </p:nvSpPr>
        <p:spPr bwMode="auto">
          <a:xfrm>
            <a:off x="6458353" y="2981822"/>
            <a:ext cx="2803371" cy="7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ja-JP" sz="2000" b="1" dirty="0"/>
              <a:t>Heavy </a:t>
            </a:r>
            <a:r>
              <a:rPr lang="en-US" altLang="ja-JP" sz="2000" b="1" dirty="0" err="1"/>
              <a:t>fermion</a:t>
            </a:r>
            <a:r>
              <a:rPr lang="en-US" altLang="ja-JP" sz="2000" b="1" dirty="0"/>
              <a:t>  superconductor</a:t>
            </a:r>
            <a:endParaRPr lang="ja-JP" altLang="en-US" sz="2000" b="1" dirty="0"/>
          </a:p>
        </p:txBody>
      </p:sp>
      <p:sp>
        <p:nvSpPr>
          <p:cNvPr id="247" name="Rectangle 93"/>
          <p:cNvSpPr>
            <a:spLocks noChangeArrowheads="1"/>
          </p:cNvSpPr>
          <p:nvPr/>
        </p:nvSpPr>
        <p:spPr bwMode="auto">
          <a:xfrm>
            <a:off x="3199899" y="5440099"/>
            <a:ext cx="801657" cy="2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FF9900"/>
                </a:solidFill>
              </a:rPr>
              <a:t>CeCu</a:t>
            </a:r>
            <a:r>
              <a:rPr lang="en-US" altLang="ja-JP" sz="1400" b="1" baseline="-25000" dirty="0">
                <a:solidFill>
                  <a:srgbClr val="FF9900"/>
                </a:solidFill>
              </a:rPr>
              <a:t>2</a:t>
            </a:r>
            <a:r>
              <a:rPr lang="en-US" altLang="ja-JP" sz="1400" b="1" dirty="0">
                <a:solidFill>
                  <a:srgbClr val="FF9900"/>
                </a:solidFill>
              </a:rPr>
              <a:t>Si</a:t>
            </a:r>
            <a:r>
              <a:rPr lang="en-US" altLang="ja-JP" sz="1400" b="1" baseline="-25000" dirty="0">
                <a:solidFill>
                  <a:srgbClr val="FF9900"/>
                </a:solidFill>
              </a:rPr>
              <a:t>2</a:t>
            </a:r>
            <a:endParaRPr lang="en-US" altLang="ja-JP" b="1" baseline="-25000" dirty="0">
              <a:solidFill>
                <a:srgbClr val="FF9900"/>
              </a:solidFill>
            </a:endParaRPr>
          </a:p>
        </p:txBody>
      </p:sp>
      <p:sp>
        <p:nvSpPr>
          <p:cNvPr id="248" name="Oval 99"/>
          <p:cNvSpPr>
            <a:spLocks noChangeArrowheads="1"/>
          </p:cNvSpPr>
          <p:nvPr/>
        </p:nvSpPr>
        <p:spPr bwMode="auto">
          <a:xfrm>
            <a:off x="1118828" y="1776386"/>
            <a:ext cx="76117" cy="73982"/>
          </a:xfrm>
          <a:prstGeom prst="ellipse">
            <a:avLst/>
          </a:prstGeom>
          <a:solidFill>
            <a:srgbClr val="FFC000"/>
          </a:solidFill>
          <a:ln w="4763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9" name="Rectangle 100"/>
          <p:cNvSpPr>
            <a:spLocks noChangeArrowheads="1"/>
          </p:cNvSpPr>
          <p:nvPr/>
        </p:nvSpPr>
        <p:spPr bwMode="auto">
          <a:xfrm>
            <a:off x="1342320" y="1676671"/>
            <a:ext cx="2032486" cy="21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heavy </a:t>
            </a:r>
            <a:r>
              <a:rPr lang="en-US" altLang="ja-JP" sz="1400" b="1" dirty="0" err="1">
                <a:solidFill>
                  <a:srgbClr val="000000"/>
                </a:solidFill>
              </a:rPr>
              <a:t>fermion</a:t>
            </a:r>
            <a:r>
              <a:rPr lang="en-US" altLang="ja-JP" sz="1400" b="1" dirty="0">
                <a:solidFill>
                  <a:srgbClr val="000000"/>
                </a:solidFill>
              </a:rPr>
              <a:t> system</a:t>
            </a:r>
            <a:endParaRPr lang="en-US" altLang="ja-JP" b="1" dirty="0"/>
          </a:p>
        </p:txBody>
      </p:sp>
      <p:sp>
        <p:nvSpPr>
          <p:cNvPr id="250" name="Oval 61"/>
          <p:cNvSpPr>
            <a:spLocks noChangeArrowheads="1"/>
          </p:cNvSpPr>
          <p:nvPr/>
        </p:nvSpPr>
        <p:spPr bwMode="auto">
          <a:xfrm>
            <a:off x="4523038" y="5316259"/>
            <a:ext cx="121464" cy="120623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1" name="Rectangle 93"/>
          <p:cNvSpPr>
            <a:spLocks noChangeArrowheads="1"/>
          </p:cNvSpPr>
          <p:nvPr/>
        </p:nvSpPr>
        <p:spPr bwMode="auto">
          <a:xfrm>
            <a:off x="3795878" y="5157038"/>
            <a:ext cx="798418" cy="21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400" b="1" dirty="0">
                <a:solidFill>
                  <a:srgbClr val="FF9900"/>
                </a:solidFill>
              </a:rPr>
              <a:t>PuCoGa</a:t>
            </a:r>
            <a:r>
              <a:rPr lang="en-US" altLang="ja-JP" sz="1400" b="1" baseline="-25000" dirty="0">
                <a:solidFill>
                  <a:srgbClr val="FF9900"/>
                </a:solidFill>
              </a:rPr>
              <a:t>5</a:t>
            </a:r>
            <a:endParaRPr lang="en-US" altLang="ja-JP" b="1" baseline="-25000" dirty="0">
              <a:solidFill>
                <a:srgbClr val="FF9900"/>
              </a:solidFill>
            </a:endParaRPr>
          </a:p>
        </p:txBody>
      </p:sp>
      <p:sp>
        <p:nvSpPr>
          <p:cNvPr id="252" name="Line 26"/>
          <p:cNvSpPr>
            <a:spLocks noChangeShapeType="1"/>
          </p:cNvSpPr>
          <p:nvPr/>
        </p:nvSpPr>
        <p:spPr bwMode="auto">
          <a:xfrm>
            <a:off x="995745" y="4705104"/>
            <a:ext cx="59922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3" name="Line 26"/>
          <p:cNvSpPr>
            <a:spLocks noChangeShapeType="1"/>
          </p:cNvSpPr>
          <p:nvPr/>
        </p:nvSpPr>
        <p:spPr bwMode="auto">
          <a:xfrm>
            <a:off x="5110920" y="4701888"/>
            <a:ext cx="59921" cy="160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4" name="Line 37"/>
          <p:cNvSpPr>
            <a:spLocks noChangeShapeType="1"/>
          </p:cNvSpPr>
          <p:nvPr/>
        </p:nvSpPr>
        <p:spPr bwMode="auto">
          <a:xfrm>
            <a:off x="3791019" y="1398434"/>
            <a:ext cx="1620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5" name="Line 37"/>
          <p:cNvSpPr>
            <a:spLocks noChangeShapeType="1"/>
          </p:cNvSpPr>
          <p:nvPr/>
        </p:nvSpPr>
        <p:spPr bwMode="auto">
          <a:xfrm>
            <a:off x="3808834" y="5716727"/>
            <a:ext cx="1619" cy="6111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" name="Oval 61"/>
          <p:cNvSpPr>
            <a:spLocks noChangeArrowheads="1"/>
          </p:cNvSpPr>
          <p:nvPr/>
        </p:nvSpPr>
        <p:spPr bwMode="auto">
          <a:xfrm>
            <a:off x="3698708" y="5668478"/>
            <a:ext cx="121463" cy="120622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History of Superconductivity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2" grpId="1" animBg="1"/>
      <p:bldP spid="133" grpId="0" animBg="1"/>
      <p:bldP spid="134" grpId="0"/>
      <p:bldP spid="147" grpId="0" animBg="1"/>
      <p:bldP spid="148" grpId="0" animBg="1"/>
      <p:bldP spid="149" grpId="0" animBg="1"/>
      <p:bldP spid="150" grpId="0" animBg="1"/>
      <p:bldP spid="172" grpId="0" animBg="1"/>
      <p:bldP spid="173" grpId="0" animBg="1"/>
      <p:bldP spid="174" grpId="0" animBg="1"/>
      <p:bldP spid="174" grpId="1" animBg="1"/>
      <p:bldP spid="175" grpId="0" animBg="1"/>
      <p:bldP spid="176" grpId="0" animBg="1"/>
      <p:bldP spid="177" grpId="0" animBg="1"/>
      <p:bldP spid="178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/>
      <p:bldP spid="202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2" grpId="0" animBg="1"/>
      <p:bldP spid="223" grpId="0"/>
      <p:bldP spid="224" grpId="0" animBg="1"/>
      <p:bldP spid="225" grpId="0"/>
      <p:bldP spid="226" grpId="0" animBg="1"/>
      <p:bldP spid="227" grpId="0"/>
      <p:bldP spid="229" grpId="0"/>
      <p:bldP spid="233" grpId="0"/>
      <p:bldP spid="237" grpId="0"/>
      <p:bldP spid="238" grpId="0" animBg="1"/>
      <p:bldP spid="239" grpId="0"/>
      <p:bldP spid="239" grpId="1"/>
      <p:bldP spid="240" grpId="0"/>
      <p:bldP spid="242" grpId="0"/>
      <p:bldP spid="243" grpId="0" animBg="1"/>
      <p:bldP spid="244" grpId="0" animBg="1"/>
      <p:bldP spid="246" grpId="0"/>
      <p:bldP spid="247" grpId="0"/>
      <p:bldP spid="248" grpId="0" animBg="1"/>
      <p:bldP spid="249" grpId="0"/>
      <p:bldP spid="250" grpId="0" animBg="1"/>
      <p:bldP spid="251" grpId="0"/>
      <p:bldP spid="253" grpId="0" animBg="1"/>
      <p:bldP spid="255" grpId="0" animBg="1"/>
      <p:bldP spid="2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j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Iron-based superconductors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70829" y="1844824"/>
            <a:ext cx="8549643" cy="4853572"/>
            <a:chOff x="107504" y="1239724"/>
            <a:chExt cx="8549643" cy="485357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7642162" y="5034662"/>
              <a:ext cx="818270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err="1" smtClean="0">
                  <a:latin typeface="Arial" pitchFamily="34" charset="0"/>
                  <a:cs typeface="Arial" pitchFamily="34" charset="0"/>
                </a:rPr>
                <a:t>Fe</a:t>
              </a:r>
              <a:r>
                <a:rPr kumimoji="1" lang="en-US" altLang="ja-JP" sz="2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endParaRPr kumimoji="1"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012160" y="1754232"/>
              <a:ext cx="1121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1" lang="en-US" altLang="ja-JP" sz="2000" dirty="0" err="1" smtClean="0">
                  <a:latin typeface="Arial" pitchFamily="34" charset="0"/>
                  <a:cs typeface="Arial" pitchFamily="34" charset="0"/>
                </a:rPr>
                <a:t>Fe</a:t>
              </a:r>
              <a:r>
                <a:rPr kumimoji="1" lang="en-US" altLang="ja-JP" sz="2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Pn</a:t>
              </a:r>
              <a:endParaRPr kumimoji="1"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157814" y="1754232"/>
              <a:ext cx="14222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Ae</a:t>
              </a:r>
              <a:r>
                <a:rPr lang="en-US" altLang="ja-JP" sz="2000" dirty="0" smtClean="0">
                  <a:latin typeface="Arial" pitchFamily="34" charset="0"/>
                  <a:cs typeface="Arial" pitchFamily="34" charset="0"/>
                </a:rPr>
                <a:t>Fe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Pn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kumimoji="1" lang="ja-JP" altLang="en-US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2440762" y="1754232"/>
              <a:ext cx="133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Ln</a:t>
              </a:r>
              <a:r>
                <a:rPr kumimoji="1" lang="en-US" altLang="ja-JP" sz="2000" dirty="0" err="1" smtClean="0">
                  <a:latin typeface="Arial" pitchFamily="34" charset="0"/>
                  <a:cs typeface="Arial" pitchFamily="34" charset="0"/>
                </a:rPr>
                <a:t>Fe</a:t>
              </a:r>
              <a:r>
                <a:rPr kumimoji="1" lang="en-US" altLang="ja-JP" sz="2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Pn</a:t>
              </a:r>
              <a:r>
                <a:rPr kumimoji="1" lang="en-US" altLang="ja-JP" sz="2000" dirty="0" err="1" smtClean="0">
                  <a:latin typeface="Arial" pitchFamily="34" charset="0"/>
                  <a:cs typeface="Arial" pitchFamily="34" charset="0"/>
                </a:rPr>
                <a:t>O</a:t>
              </a:r>
              <a:endParaRPr kumimoji="1" lang="ja-JP" alt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07504" y="1794302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Ae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ja-JP" sz="2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altLang="ja-JP" sz="2000" dirty="0" smtClean="0">
                  <a:latin typeface="Arial" pitchFamily="34" charset="0"/>
                  <a:cs typeface="Arial" pitchFamily="34" charset="0"/>
                </a:rPr>
                <a:t>Fe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Pn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kumimoji="1" lang="ja-JP" altLang="en-US" sz="2000" baseline="-25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グループ化 1"/>
            <p:cNvGrpSpPr/>
            <p:nvPr/>
          </p:nvGrpSpPr>
          <p:grpSpPr>
            <a:xfrm>
              <a:off x="540820" y="2216346"/>
              <a:ext cx="8116327" cy="2899232"/>
              <a:chOff x="1033862" y="2319199"/>
              <a:chExt cx="6603762" cy="2358929"/>
            </a:xfrm>
          </p:grpSpPr>
          <p:pic>
            <p:nvPicPr>
              <p:cNvPr id="27" name="Picture 4" descr="C:\Documents and Settings\Administrator\デスクトップ\BaFe2As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49208" y="3138034"/>
                <a:ext cx="1131533" cy="1540094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C:\Documents and Settings\Administrator\デスクトップ\iron-based superconductor's structure\LaFeAsO(Nonmag)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43861" y="3152616"/>
                <a:ext cx="891775" cy="1220967"/>
              </a:xfrm>
              <a:prstGeom prst="rect">
                <a:avLst/>
              </a:prstGeom>
              <a:noFill/>
            </p:spPr>
          </p:pic>
          <p:pic>
            <p:nvPicPr>
              <p:cNvPr id="29" name="Picture 5" descr="C:\Documents and Settings\Administrator\デスクトップ\iron-based superconductor's structure\LiFeA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24789" y="3291849"/>
                <a:ext cx="737077" cy="1098094"/>
              </a:xfrm>
              <a:prstGeom prst="rect">
                <a:avLst/>
              </a:prstGeom>
              <a:noFill/>
            </p:spPr>
          </p:pic>
          <p:pic>
            <p:nvPicPr>
              <p:cNvPr id="30" name="Picture 6" descr="C:\Documents and Settings\Administrator\デスクトップ\iron-based superconductor's structure\FeSe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2292" y="3440643"/>
                <a:ext cx="847124" cy="942128"/>
              </a:xfrm>
              <a:prstGeom prst="rect">
                <a:avLst/>
              </a:prstGeom>
              <a:noFill/>
            </p:spPr>
          </p:pic>
          <p:sp>
            <p:nvSpPr>
              <p:cNvPr id="31" name="テキスト ボックス 30"/>
              <p:cNvSpPr txBox="1"/>
              <p:nvPr/>
            </p:nvSpPr>
            <p:spPr>
              <a:xfrm>
                <a:off x="2411761" y="3426800"/>
                <a:ext cx="378726" cy="27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i="1" dirty="0" err="1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endParaRPr kumimoji="1" lang="ja-JP" altLang="en-US" sz="16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4706462" y="3742062"/>
                <a:ext cx="387208" cy="27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i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endParaRPr kumimoji="1" lang="ja-JP" altLang="en-US" sz="16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5315957" y="3674875"/>
                <a:ext cx="228191" cy="27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kumimoji="1" lang="ja-JP" altLang="en-US" sz="16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2624396" y="3132814"/>
                <a:ext cx="964814" cy="374105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2624396" y="4005864"/>
                <a:ext cx="964814" cy="374105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3943718" y="3376888"/>
                <a:ext cx="1143260" cy="374105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3954319" y="4051406"/>
                <a:ext cx="1143260" cy="374105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6708972" y="3444560"/>
                <a:ext cx="918051" cy="374105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6719573" y="3999860"/>
                <a:ext cx="918051" cy="374105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5483889" y="3286132"/>
                <a:ext cx="824528" cy="420870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5494490" y="3963697"/>
                <a:ext cx="824528" cy="420870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2556132" y="2367614"/>
                <a:ext cx="1138022" cy="601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i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ja-JP" altLang="en-US" sz="1400" b="1" i="1" dirty="0" smtClean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=La, </a:t>
                </a:r>
                <a:r>
                  <a:rPr kumimoji="1" lang="en-US" altLang="ja-JP" sz="1400" dirty="0" err="1" smtClean="0">
                    <a:latin typeface="Arial" pitchFamily="34" charset="0"/>
                    <a:cs typeface="Arial" pitchFamily="34" charset="0"/>
                  </a:rPr>
                  <a:t>Ce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kumimoji="1" lang="en-US" altLang="ja-JP" sz="1400" dirty="0" err="1" smtClean="0">
                    <a:latin typeface="Arial" pitchFamily="34" charset="0"/>
                    <a:cs typeface="Arial" pitchFamily="34" charset="0"/>
                  </a:rPr>
                  <a:t>Pr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kumimoji="1" lang="en-US" altLang="ja-JP" sz="1400" dirty="0" err="1" smtClean="0">
                    <a:latin typeface="Arial" pitchFamily="34" charset="0"/>
                    <a:cs typeface="Arial" pitchFamily="34" charset="0"/>
                  </a:rPr>
                  <a:t>Nd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kumimoji="1" lang="en-US" altLang="ja-JP" sz="1400" dirty="0" err="1" smtClean="0">
                    <a:latin typeface="Arial" pitchFamily="34" charset="0"/>
                    <a:cs typeface="Arial" pitchFamily="34" charset="0"/>
                  </a:rPr>
                  <a:t>Gd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, Tb, </a:t>
                </a:r>
                <a:r>
                  <a:rPr kumimoji="1" lang="en-US" altLang="ja-JP" sz="1400" dirty="0" err="1" smtClean="0">
                    <a:latin typeface="Arial" pitchFamily="34" charset="0"/>
                    <a:cs typeface="Arial" pitchFamily="34" charset="0"/>
                  </a:rPr>
                  <a:t>Dy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kumimoji="1" lang="en-US" altLang="ja-JP" sz="1400" dirty="0" err="1" smtClean="0">
                    <a:latin typeface="Arial" pitchFamily="34" charset="0"/>
                    <a:cs typeface="Arial" pitchFamily="34" charset="0"/>
                  </a:rPr>
                  <a:t>Er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, Y</a:t>
                </a:r>
                <a:endParaRPr kumimoji="1" lang="ja-JP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3965216" y="2355759"/>
                <a:ext cx="1170104" cy="425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i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kumimoji="1" lang="en-US" altLang="ja-JP" sz="1400" b="1" i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=Ba, Sr,</a:t>
                </a:r>
              </a:p>
              <a:p>
                <a:r>
                  <a:rPr lang="en-US" altLang="ja-JP" sz="1400" dirty="0" smtClean="0">
                    <a:latin typeface="Arial" pitchFamily="34" charset="0"/>
                    <a:cs typeface="Arial" pitchFamily="34" charset="0"/>
                  </a:rPr>
                  <a:t>     </a:t>
                </a:r>
                <a:r>
                  <a:rPr lang="ja-JP" altLang="en-US" sz="1400" dirty="0" smtClean="0">
                    <a:latin typeface="Arial" pitchFamily="34" charset="0"/>
                    <a:cs typeface="Arial" pitchFamily="34" charset="0"/>
                  </a:rPr>
                  <a:t>　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Ca, </a:t>
                </a:r>
                <a:r>
                  <a:rPr kumimoji="1" lang="en-US" altLang="ja-JP" sz="1400" dirty="0" err="1" smtClean="0">
                    <a:latin typeface="Arial" pitchFamily="34" charset="0"/>
                    <a:cs typeface="Arial" pitchFamily="34" charset="0"/>
                  </a:rPr>
                  <a:t>Eu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kumimoji="1" lang="ja-JP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519032" y="2358557"/>
                <a:ext cx="845355" cy="250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ja-JP" sz="1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1" lang="en-US" altLang="ja-JP" sz="1400" i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kumimoji="1" lang="en-US" altLang="ja-JP" sz="1400" dirty="0" smtClean="0">
                    <a:latin typeface="Arial" pitchFamily="34" charset="0"/>
                    <a:cs typeface="Arial" pitchFamily="34" charset="0"/>
                  </a:rPr>
                  <a:t>Li, Na</a:t>
                </a:r>
                <a:endParaRPr kumimoji="1" lang="ja-JP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5" name="Picture 3" descr="C:\Documents and Settings\Administrator\デスクトップ\名称未設定-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4672" y="2319199"/>
                <a:ext cx="1118767" cy="2317446"/>
              </a:xfrm>
              <a:prstGeom prst="rect">
                <a:avLst/>
              </a:prstGeom>
              <a:noFill/>
            </p:spPr>
          </p:pic>
          <p:sp>
            <p:nvSpPr>
              <p:cNvPr id="46" name="正方形/長方形 45"/>
              <p:cNvSpPr/>
              <p:nvPr/>
            </p:nvSpPr>
            <p:spPr>
              <a:xfrm>
                <a:off x="1033862" y="2521557"/>
                <a:ext cx="1169080" cy="374106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1042923" y="4063866"/>
                <a:ext cx="1169080" cy="374106"/>
              </a:xfrm>
              <a:prstGeom prst="rect">
                <a:avLst/>
              </a:prstGeom>
              <a:solidFill>
                <a:srgbClr val="FFC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4192399" y="5138608"/>
              <a:ext cx="1347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Ae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kumimoji="1" lang="en-US" altLang="ja-JP" sz="2000" dirty="0" smtClean="0">
                  <a:latin typeface="Arial" pitchFamily="34" charset="0"/>
                  <a:cs typeface="Arial" pitchFamily="34" charset="0"/>
                </a:rPr>
                <a:t>Fe</a:t>
              </a:r>
              <a:r>
                <a:rPr kumimoji="1" lang="en-US" altLang="ja-JP" sz="2000" baseline="-25000" dirty="0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kumimoji="1"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ja-JP" sz="2000" baseline="-25000" dirty="0" smtClean="0">
                  <a:latin typeface="Arial" pitchFamily="34" charset="0"/>
                  <a:cs typeface="Arial" pitchFamily="34" charset="0"/>
                </a:rPr>
                <a:t>5</a:t>
              </a:r>
              <a:endParaRPr kumimoji="1" lang="ja-JP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1241614" y="1572396"/>
              <a:ext cx="5282346" cy="155780"/>
              <a:chOff x="1241614" y="1598728"/>
              <a:chExt cx="5282346" cy="155780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 flipV="1">
                <a:off x="1241614" y="1602108"/>
                <a:ext cx="5282346" cy="25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>
                <a:off x="6519195" y="1598728"/>
                <a:ext cx="0" cy="1498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>
                <a:off x="4849399" y="1604610"/>
                <a:ext cx="0" cy="1498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/>
              <p:cNvCxnSpPr/>
              <p:nvPr/>
            </p:nvCxnSpPr>
            <p:spPr>
              <a:xfrm>
                <a:off x="3126230" y="1604610"/>
                <a:ext cx="0" cy="1498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/>
              <p:nvPr/>
            </p:nvCxnSpPr>
            <p:spPr>
              <a:xfrm>
                <a:off x="1248999" y="1598728"/>
                <a:ext cx="0" cy="1498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テキスト ボックス 12"/>
            <p:cNvSpPr txBox="1"/>
            <p:nvPr/>
          </p:nvSpPr>
          <p:spPr>
            <a:xfrm>
              <a:off x="2958564" y="1239724"/>
              <a:ext cx="1973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Iron </a:t>
              </a:r>
              <a:r>
                <a:rPr lang="en-US" altLang="ja-JP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Pnictides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グループ化 14"/>
            <p:cNvGrpSpPr/>
            <p:nvPr/>
          </p:nvGrpSpPr>
          <p:grpSpPr>
            <a:xfrm>
              <a:off x="4868963" y="5603542"/>
              <a:ext cx="3200100" cy="158384"/>
              <a:chOff x="4868963" y="5747558"/>
              <a:chExt cx="3200100" cy="158384"/>
            </a:xfrm>
          </p:grpSpPr>
          <p:cxnSp>
            <p:nvCxnSpPr>
              <p:cNvPr id="19" name="直線コネクタ 11"/>
              <p:cNvCxnSpPr/>
              <p:nvPr/>
            </p:nvCxnSpPr>
            <p:spPr>
              <a:xfrm>
                <a:off x="4868963" y="5898758"/>
                <a:ext cx="31823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 flipV="1">
                <a:off x="4868963" y="5747558"/>
                <a:ext cx="0" cy="151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flipV="1">
                <a:off x="8069063" y="5754742"/>
                <a:ext cx="0" cy="151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テキスト ボックス 14"/>
            <p:cNvSpPr txBox="1"/>
            <p:nvPr/>
          </p:nvSpPr>
          <p:spPr>
            <a:xfrm>
              <a:off x="5508104" y="5754742"/>
              <a:ext cx="1973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Iron </a:t>
              </a:r>
              <a:r>
                <a:rPr lang="en-US" altLang="ja-JP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Chalcogenides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672886" y="3234462"/>
              <a:ext cx="465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i="1" dirty="0" smtClean="0">
                  <a:solidFill>
                    <a:srgbClr val="FFCC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kumimoji="1" lang="ja-JP" altLang="en-US" sz="1600" b="1" i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763688" y="2882196"/>
              <a:ext cx="465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83859" y="3717032"/>
              <a:ext cx="4758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i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Ae</a:t>
              </a:r>
              <a:endParaRPr kumimoji="1" lang="ja-JP" altLang="en-US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01" y="993582"/>
            <a:ext cx="2184187" cy="99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テキスト ボックス 78"/>
          <p:cNvSpPr txBox="1"/>
          <p:nvPr/>
        </p:nvSpPr>
        <p:spPr>
          <a:xfrm>
            <a:off x="8450984" y="1209606"/>
            <a:ext cx="51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410674" y="777558"/>
            <a:ext cx="553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solidFill>
                  <a:schemeClr val="accent6">
                    <a:lumMod val="75000"/>
                  </a:schemeClr>
                </a:solidFill>
              </a:rPr>
              <a:t>Pn</a:t>
            </a:r>
            <a:endParaRPr kumimoji="1" lang="ja-JP" alt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195736" y="2132856"/>
            <a:ext cx="2016224" cy="360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j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 smtClean="0">
                <a:solidFill>
                  <a:schemeClr val="bg1"/>
                </a:solidFill>
                <a:effectLst/>
              </a:rPr>
              <a:t>Fe</a:t>
            </a:r>
            <a:r>
              <a:rPr kumimoji="1" lang="en-US" altLang="ja-JP" sz="3600" i="1" dirty="0" err="1" smtClean="0">
                <a:solidFill>
                  <a:schemeClr val="bg1"/>
                </a:solidFill>
                <a:effectLst/>
              </a:rPr>
              <a:t>Pn</a:t>
            </a:r>
            <a:r>
              <a:rPr kumimoji="1" lang="en-US" altLang="ja-JP" sz="3600" dirty="0" smtClean="0">
                <a:solidFill>
                  <a:schemeClr val="bg1"/>
                </a:solidFill>
                <a:effectLst/>
              </a:rPr>
              <a:t> tetrahedral structure and </a:t>
            </a:r>
            <a:r>
              <a:rPr kumimoji="1" lang="en-US" altLang="ja-JP" sz="3600" i="1" dirty="0" err="1" smtClean="0">
                <a:solidFill>
                  <a:schemeClr val="bg1"/>
                </a:solidFill>
                <a:effectLst/>
              </a:rPr>
              <a:t>T</a:t>
            </a:r>
            <a:r>
              <a:rPr kumimoji="1" lang="en-US" altLang="ja-JP" sz="3600" i="1" baseline="-25000" dirty="0" err="1" smtClean="0">
                <a:solidFill>
                  <a:schemeClr val="bg1"/>
                </a:solidFill>
                <a:effectLst/>
              </a:rPr>
              <a:t>c</a:t>
            </a:r>
            <a:endParaRPr kumimoji="1" lang="ja-JP" altLang="en-US" sz="360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Picture 3" descr="C:\Documents and Settings\ENGETSU\My Documents\My Pictures\修士論文\hPn vsTc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4654" y="2105080"/>
            <a:ext cx="5503774" cy="4465625"/>
          </a:xfrm>
          <a:prstGeom prst="rect">
            <a:avLst/>
          </a:prstGeom>
          <a:noFill/>
        </p:spPr>
      </p:pic>
      <p:grpSp>
        <p:nvGrpSpPr>
          <p:cNvPr id="17" name="グループ化 24"/>
          <p:cNvGrpSpPr/>
          <p:nvPr/>
        </p:nvGrpSpPr>
        <p:grpSpPr>
          <a:xfrm>
            <a:off x="5042402" y="953512"/>
            <a:ext cx="3346018" cy="1391460"/>
            <a:chOff x="2705733" y="1828401"/>
            <a:chExt cx="3140543" cy="1306011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141" y="1828401"/>
              <a:ext cx="2646135" cy="1255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直線コネクタ 20"/>
            <p:cNvCxnSpPr/>
            <p:nvPr/>
          </p:nvCxnSpPr>
          <p:spPr>
            <a:xfrm>
              <a:off x="3115617" y="2450105"/>
              <a:ext cx="576064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3115617" y="1946049"/>
              <a:ext cx="576064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3403649" y="1946049"/>
              <a:ext cx="0" cy="5100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2705733" y="1961310"/>
              <a:ext cx="582568" cy="491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</a:t>
              </a:r>
              <a:r>
                <a:rPr kumimoji="1" lang="en-US" altLang="ja-JP" sz="2800" i="1" baseline="-25000" dirty="0" smtClean="0"/>
                <a:t>Pn</a:t>
              </a:r>
            </a:p>
          </p:txBody>
        </p:sp>
        <p:sp>
          <p:nvSpPr>
            <p:cNvPr id="25" name="円弧 24"/>
            <p:cNvSpPr/>
            <p:nvPr/>
          </p:nvSpPr>
          <p:spPr>
            <a:xfrm rot="7940807">
              <a:off x="4762502" y="2022506"/>
              <a:ext cx="684562" cy="689514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994148" y="2643322"/>
              <a:ext cx="364406" cy="491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/>
                <a:t>α</a:t>
              </a:r>
              <a:endParaRPr kumimoji="1" lang="ja-JP" altLang="en-US" sz="28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7778562" y="1340768"/>
            <a:ext cx="427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33427" y="724634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chemeClr val="accent6">
                    <a:lumMod val="75000"/>
                  </a:schemeClr>
                </a:solidFill>
              </a:rPr>
              <a:t>Pn</a:t>
            </a:r>
            <a:endParaRPr kumimoji="1" lang="ja-JP" alt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正方形/長方形 50"/>
          <p:cNvSpPr>
            <a:spLocks noChangeArrowheads="1"/>
          </p:cNvSpPr>
          <p:nvPr/>
        </p:nvSpPr>
        <p:spPr bwMode="auto">
          <a:xfrm>
            <a:off x="251520" y="6464369"/>
            <a:ext cx="4752528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</a:rPr>
              <a:t>Mizuguchi </a:t>
            </a:r>
            <a:r>
              <a:rPr lang="en-US" altLang="ja-JP" sz="1200" i="1" dirty="0">
                <a:solidFill>
                  <a:srgbClr val="000000"/>
                </a:solidFill>
              </a:rPr>
              <a:t>et </a:t>
            </a:r>
            <a:r>
              <a:rPr lang="en-US" altLang="ja-JP" sz="1200" i="1" dirty="0" smtClean="0">
                <a:solidFill>
                  <a:srgbClr val="000000"/>
                </a:solidFill>
              </a:rPr>
              <a:t>al. </a:t>
            </a:r>
            <a:r>
              <a:rPr lang="en-US" altLang="ja-JP" sz="1200" dirty="0" err="1" smtClean="0"/>
              <a:t>Supercond</a:t>
            </a:r>
            <a:r>
              <a:rPr lang="en-US" altLang="ja-JP" sz="1200" dirty="0"/>
              <a:t>. </a:t>
            </a:r>
            <a:r>
              <a:rPr lang="fr-FR" altLang="ja-JP" sz="1200" dirty="0"/>
              <a:t>Sci. Technol. 23 (2010) 054013.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529" y="3146856"/>
            <a:ext cx="4464018" cy="31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5134454" y="2320808"/>
            <a:ext cx="2056081" cy="942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下矢印 9"/>
          <p:cNvSpPr/>
          <p:nvPr/>
        </p:nvSpPr>
        <p:spPr>
          <a:xfrm>
            <a:off x="5738223" y="2697940"/>
            <a:ext cx="178124" cy="51167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64925" y="2420888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Regular tetrahedron</a:t>
            </a:r>
          </a:p>
          <a:p>
            <a:r>
              <a:rPr kumimoji="1" lang="el-GR" altLang="ja-JP" sz="2400" b="1" dirty="0" smtClean="0">
                <a:solidFill>
                  <a:srgbClr val="FF0000"/>
                </a:solidFill>
              </a:rPr>
              <a:t>α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= 109.5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ﾟ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32"/>
          <p:cNvSpPr txBox="1">
            <a:spLocks noChangeArrowheads="1"/>
          </p:cNvSpPr>
          <p:nvPr/>
        </p:nvSpPr>
        <p:spPr bwMode="auto">
          <a:xfrm>
            <a:off x="5148064" y="6464369"/>
            <a:ext cx="37444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altLang="ja-JP" sz="1200" dirty="0" smtClean="0"/>
              <a:t>C. H. LEE </a:t>
            </a:r>
            <a:r>
              <a:rPr lang="da-DK" altLang="ja-JP" sz="1200" i="1" dirty="0" smtClean="0"/>
              <a:t>et al. </a:t>
            </a:r>
            <a:r>
              <a:rPr lang="en-US" altLang="ja-JP" sz="1200" dirty="0" smtClean="0"/>
              <a:t>J. Phys. Soc. Jpn., Vol. 77, No. 8</a:t>
            </a:r>
            <a:endParaRPr lang="ja-JP" altLang="en-US" sz="1200" i="1" dirty="0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720669" y="3288898"/>
            <a:ext cx="180000" cy="2520000"/>
          </a:xfrm>
          <a:prstGeom prst="rect">
            <a:avLst/>
          </a:prstGeom>
          <a:solidFill>
            <a:srgbClr val="FF00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83768" y="1772816"/>
            <a:ext cx="197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h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Pn </a:t>
            </a:r>
            <a:r>
              <a:rPr lang="en-US" altLang="ja-JP" sz="2400" b="1" dirty="0" smtClean="0">
                <a:solidFill>
                  <a:srgbClr val="FF0000"/>
                </a:solidFill>
                <a:cs typeface="Helvetica" panose="020B0604020202020204" pitchFamily="34" charset="0"/>
              </a:rPr>
              <a:t>~ 1.38Å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2292318" y="2033072"/>
            <a:ext cx="178124" cy="51167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 bwMode="auto">
          <a:xfrm>
            <a:off x="2291597" y="2605388"/>
            <a:ext cx="180000" cy="3204000"/>
          </a:xfrm>
          <a:prstGeom prst="rect">
            <a:avLst/>
          </a:prstGeom>
          <a:solidFill>
            <a:srgbClr val="FF00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フリーフォーム 33"/>
          <p:cNvSpPr/>
          <p:nvPr/>
        </p:nvSpPr>
        <p:spPr>
          <a:xfrm>
            <a:off x="5363570" y="3516573"/>
            <a:ext cx="3043451" cy="2201839"/>
          </a:xfrm>
          <a:custGeom>
            <a:avLst/>
            <a:gdLst>
              <a:gd name="connsiteX0" fmla="*/ 0 w 3043451"/>
              <a:gd name="connsiteY0" fmla="*/ 605051 h 2201839"/>
              <a:gd name="connsiteX1" fmla="*/ 436729 w 3043451"/>
              <a:gd name="connsiteY1" fmla="*/ 4549 h 2201839"/>
              <a:gd name="connsiteX2" fmla="*/ 900752 w 3043451"/>
              <a:gd name="connsiteY2" fmla="*/ 632346 h 2201839"/>
              <a:gd name="connsiteX3" fmla="*/ 1665027 w 3043451"/>
              <a:gd name="connsiteY3" fmla="*/ 1874293 h 2201839"/>
              <a:gd name="connsiteX4" fmla="*/ 3043451 w 3043451"/>
              <a:gd name="connsiteY4" fmla="*/ 2201839 h 220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3451" h="2201839">
                <a:moveTo>
                  <a:pt x="0" y="605051"/>
                </a:moveTo>
                <a:cubicBezTo>
                  <a:pt x="143302" y="302525"/>
                  <a:pt x="286604" y="0"/>
                  <a:pt x="436729" y="4549"/>
                </a:cubicBezTo>
                <a:cubicBezTo>
                  <a:pt x="586854" y="9098"/>
                  <a:pt x="696036" y="320722"/>
                  <a:pt x="900752" y="632346"/>
                </a:cubicBezTo>
                <a:cubicBezTo>
                  <a:pt x="1105468" y="943970"/>
                  <a:pt x="1307911" y="1612711"/>
                  <a:pt x="1665027" y="1874293"/>
                </a:cubicBezTo>
                <a:cubicBezTo>
                  <a:pt x="2022143" y="2135875"/>
                  <a:pt x="2532797" y="2168857"/>
                  <a:pt x="3043451" y="2201839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  <p:bldP spid="13" grpId="0" animBg="1"/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相図_自作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888432" cy="331631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tetra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80728"/>
            <a:ext cx="2749296" cy="2718816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Phase diagram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1457"/>
            <a:ext cx="2232248" cy="24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83768" y="45091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err="1" smtClean="0"/>
              <a:t>Ln</a:t>
            </a:r>
            <a:r>
              <a:rPr kumimoji="1" lang="en-US" altLang="ja-JP" sz="2400" dirty="0" err="1" smtClean="0"/>
              <a:t>FeAsO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相図_自作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888432" cy="3316319"/>
          </a:xfrm>
          <a:prstGeom prst="rect">
            <a:avLst/>
          </a:prstGeom>
        </p:spPr>
      </p:pic>
      <p:pic>
        <p:nvPicPr>
          <p:cNvPr id="14" name="図 13" descr="ortho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328416" cy="273100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1457"/>
            <a:ext cx="2232248" cy="24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483768" y="45091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err="1" smtClean="0"/>
              <a:t>Ln</a:t>
            </a:r>
            <a:r>
              <a:rPr kumimoji="1" lang="en-US" altLang="ja-JP" sz="2400" dirty="0" err="1" smtClean="0"/>
              <a:t>FeAsO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32040" y="1023119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T</a:t>
            </a:r>
            <a:r>
              <a:rPr kumimoji="1" lang="en-US" altLang="ja-JP" sz="2400" b="1" dirty="0" smtClean="0"/>
              <a:t>&lt;</a:t>
            </a:r>
            <a:r>
              <a:rPr kumimoji="1" lang="en-US" altLang="ja-JP" sz="2400" b="1" i="1" dirty="0" smtClean="0"/>
              <a:t>T</a:t>
            </a:r>
            <a:r>
              <a:rPr kumimoji="1" lang="en-US" altLang="ja-JP" sz="2400" b="1" i="1" baseline="-25000" dirty="0" smtClean="0"/>
              <a:t>S</a:t>
            </a:r>
            <a:endParaRPr kumimoji="1" lang="ja-JP" altLang="en-US" sz="2400" b="1" i="1" baseline="-25000" dirty="0"/>
          </a:p>
        </p:txBody>
      </p:sp>
      <p:sp>
        <p:nvSpPr>
          <p:cNvPr id="22" name="下矢印 21"/>
          <p:cNvSpPr/>
          <p:nvPr/>
        </p:nvSpPr>
        <p:spPr>
          <a:xfrm>
            <a:off x="1187624" y="1124744"/>
            <a:ext cx="216024" cy="432048"/>
          </a:xfrm>
          <a:prstGeom prst="down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2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Phase diagram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04656" y="692696"/>
            <a:ext cx="377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/>
              <a:t>T</a:t>
            </a:r>
            <a:r>
              <a:rPr kumimoji="1" lang="en-US" altLang="ja-JP" sz="1400" i="1" baseline="-25000" dirty="0" smtClean="0"/>
              <a:t>S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S</a:t>
            </a:r>
            <a:r>
              <a:rPr kumimoji="1" lang="en-US" altLang="ja-JP" sz="1400" dirty="0" smtClean="0"/>
              <a:t>tructural transition temperature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相図_自作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888432" cy="3316319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004048" y="908720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T&lt;T</a:t>
            </a:r>
            <a:r>
              <a:rPr kumimoji="1" lang="en-US" altLang="ja-JP" sz="2400" b="1" baseline="-25000" dirty="0" smtClean="0"/>
              <a:t>S</a:t>
            </a:r>
            <a:endParaRPr kumimoji="1" lang="ja-JP" altLang="en-US" sz="2400" b="1" baseline="-25000" dirty="0"/>
          </a:p>
        </p:txBody>
      </p:sp>
      <p:pic>
        <p:nvPicPr>
          <p:cNvPr id="16" name="図 15" descr="stripeAF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304032" cy="279196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1457"/>
            <a:ext cx="2232248" cy="244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7092280" y="1412776"/>
            <a:ext cx="633970" cy="19442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932040" y="1412776"/>
            <a:ext cx="633970" cy="19442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940152" y="1412776"/>
            <a:ext cx="648072" cy="19442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60032" y="3861048"/>
            <a:ext cx="396044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Stripe </a:t>
            </a:r>
            <a:r>
              <a:rPr kumimoji="1" lang="en-US" altLang="ja-JP" sz="2000" b="1" dirty="0" err="1" smtClean="0"/>
              <a:t>antiferromagnetic</a:t>
            </a:r>
            <a:r>
              <a:rPr kumimoji="1" lang="en-US" altLang="ja-JP" sz="2000" b="1" dirty="0" smtClean="0"/>
              <a:t> state</a:t>
            </a:r>
            <a:endParaRPr kumimoji="1" lang="ja-JP" altLang="en-US" sz="20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83768" y="45091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err="1" smtClean="0"/>
              <a:t>Ln</a:t>
            </a:r>
            <a:r>
              <a:rPr kumimoji="1" lang="en-US" altLang="ja-JP" sz="2400" dirty="0" err="1" smtClean="0"/>
              <a:t>FeAsO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32040" y="102311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T</a:t>
            </a:r>
            <a:r>
              <a:rPr kumimoji="1" lang="en-US" altLang="ja-JP" sz="2400" b="1" dirty="0" smtClean="0"/>
              <a:t>&lt;</a:t>
            </a:r>
            <a:r>
              <a:rPr kumimoji="1" lang="en-US" altLang="ja-JP" sz="2400" b="1" i="1" dirty="0" smtClean="0"/>
              <a:t>T</a:t>
            </a:r>
            <a:r>
              <a:rPr kumimoji="1" lang="en-US" altLang="ja-JP" sz="2400" b="1" i="1" baseline="-25000" dirty="0" smtClean="0"/>
              <a:t>N</a:t>
            </a:r>
            <a:endParaRPr kumimoji="1" lang="ja-JP" altLang="en-US" sz="2400" b="1" i="1" baseline="-25000" dirty="0"/>
          </a:p>
        </p:txBody>
      </p:sp>
      <p:sp>
        <p:nvSpPr>
          <p:cNvPr id="37" name="下矢印 36"/>
          <p:cNvSpPr/>
          <p:nvPr/>
        </p:nvSpPr>
        <p:spPr>
          <a:xfrm>
            <a:off x="1187624" y="1484784"/>
            <a:ext cx="216024" cy="648072"/>
          </a:xfrm>
          <a:prstGeom prst="downArrow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36512" y="0"/>
            <a:ext cx="9180512" cy="6926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2"/>
          <p:cNvSpPr>
            <a:spLocks noGrp="1"/>
          </p:cNvSpPr>
          <p:nvPr>
            <p:ph type="title"/>
          </p:nvPr>
        </p:nvSpPr>
        <p:spPr>
          <a:xfrm>
            <a:off x="8681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ffectLst/>
              </a:rPr>
              <a:t>Phase diagram</a:t>
            </a:r>
            <a:endParaRPr kumimoji="1" lang="ja-JP" altLang="en-US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46858" y="35332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introduction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40152" y="67295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/>
              <a:t>T</a:t>
            </a:r>
            <a:r>
              <a:rPr kumimoji="1" lang="en-US" altLang="ja-JP" sz="1400" i="1" baseline="-25000" dirty="0" smtClean="0"/>
              <a:t>N</a:t>
            </a:r>
            <a:r>
              <a:rPr lang="ja-JP" altLang="en-US" sz="1400" dirty="0" smtClean="0"/>
              <a:t>：</a:t>
            </a:r>
            <a:r>
              <a:rPr lang="en-US" altLang="ja-JP" sz="1400" dirty="0" smtClean="0"/>
              <a:t>M</a:t>
            </a:r>
            <a:r>
              <a:rPr kumimoji="1" lang="en-US" altLang="ja-JP" sz="1400" dirty="0" smtClean="0"/>
              <a:t>agnetic transition temperature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8495</TotalTime>
  <Words>669</Words>
  <Application>Microsoft Office PowerPoint</Application>
  <PresentationFormat>画面に合わせる (4:3)</PresentationFormat>
  <Paragraphs>264</Paragraphs>
  <Slides>22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ビジネス</vt:lpstr>
      <vt:lpstr>数式</vt:lpstr>
      <vt:lpstr>Superconductivity and magnetism in iron-based superconductor</vt:lpstr>
      <vt:lpstr>Contents</vt:lpstr>
      <vt:lpstr>Superconductivity</vt:lpstr>
      <vt:lpstr>History of Superconductivity</vt:lpstr>
      <vt:lpstr>Iron-based superconductors</vt:lpstr>
      <vt:lpstr>FePn tetrahedral structure and Tc</vt:lpstr>
      <vt:lpstr>Phase diagram</vt:lpstr>
      <vt:lpstr>Phase diagram</vt:lpstr>
      <vt:lpstr>Phase diagram</vt:lpstr>
      <vt:lpstr>Phase diagram</vt:lpstr>
      <vt:lpstr>Phase diagram</vt:lpstr>
      <vt:lpstr>Electron doping</vt:lpstr>
      <vt:lpstr>LaFeAs(O1-xFx)</vt:lpstr>
      <vt:lpstr>LaFeAs(O1-xHx)</vt:lpstr>
      <vt:lpstr>LaFeAs(O1-xHx)</vt:lpstr>
      <vt:lpstr>LaFeAs(O1-xHx)</vt:lpstr>
      <vt:lpstr>Fermi surfaces of LaFeAs(O1-xHx)</vt:lpstr>
      <vt:lpstr>Spin susceptibility of LaFeAs(O1-xHx)</vt:lpstr>
      <vt:lpstr>LaFeAs(O1-xHx)</vt:lpstr>
      <vt:lpstr>LaFeAs(O1-xHx)</vt:lpstr>
      <vt:lpstr>Summary</vt:lpstr>
      <vt:lpstr>END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Bipartite magnetic parent phases in the iron oxypnictide super conductor</dc:title>
  <dc:creator>Nishimoto</dc:creator>
  <cp:lastModifiedBy>Nishimoto</cp:lastModifiedBy>
  <cp:revision>482</cp:revision>
  <dcterms:created xsi:type="dcterms:W3CDTF">2014-04-21T08:16:09Z</dcterms:created>
  <dcterms:modified xsi:type="dcterms:W3CDTF">2014-05-14T10:22:48Z</dcterms:modified>
</cp:coreProperties>
</file>