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7.xml" ContentType="application/vnd.openxmlformats-officedocument.themeOverr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9.xml" ContentType="application/vnd.openxmlformats-officedocument.themeOverr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1.xml" ContentType="application/vnd.openxmlformats-officedocument.themeOverr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3.xml" ContentType="application/vnd.openxmlformats-officedocument.themeOverr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7"/>
  </p:notesMasterIdLst>
  <p:handoutMasterIdLst>
    <p:handoutMasterId r:id="rId18"/>
  </p:handoutMasterIdLst>
  <p:sldIdLst>
    <p:sldId id="257" r:id="rId3"/>
    <p:sldId id="299" r:id="rId4"/>
    <p:sldId id="307" r:id="rId5"/>
    <p:sldId id="305" r:id="rId6"/>
    <p:sldId id="292" r:id="rId7"/>
    <p:sldId id="283" r:id="rId8"/>
    <p:sldId id="259" r:id="rId9"/>
    <p:sldId id="302" r:id="rId10"/>
    <p:sldId id="291" r:id="rId11"/>
    <p:sldId id="266" r:id="rId12"/>
    <p:sldId id="295" r:id="rId13"/>
    <p:sldId id="275" r:id="rId14"/>
    <p:sldId id="286" r:id="rId15"/>
    <p:sldId id="262" r:id="rId16"/>
  </p:sldIdLst>
  <p:sldSz cx="9906000" cy="6858000" type="A4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6" autoAdjust="0"/>
    <p:restoredTop sz="95494" autoAdjust="0"/>
  </p:normalViewPr>
  <p:slideViewPr>
    <p:cSldViewPr snapToGrid="0">
      <p:cViewPr varScale="1">
        <p:scale>
          <a:sx n="117" d="100"/>
          <a:sy n="117" d="100"/>
        </p:scale>
        <p:origin x="324" y="114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216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275095" cy="337810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919" y="1"/>
            <a:ext cx="4275095" cy="337810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2D750FFE-7812-48F3-B96F-DFD43A778A22}" type="datetimeFigureOut">
              <a:rPr kumimoji="1" lang="ja-JP" altLang="en-US" smtClean="0"/>
              <a:t>2014/5/20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6397954"/>
            <a:ext cx="4275095" cy="337810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919" y="6397954"/>
            <a:ext cx="4275095" cy="337810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13542703-938D-419C-AF45-A150719BC8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9649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275403" cy="337958"/>
          </a:xfrm>
          <a:prstGeom prst="rect">
            <a:avLst/>
          </a:prstGeom>
        </p:spPr>
        <p:txBody>
          <a:bodyPr vert="horz" lIns="90638" tIns="45318" rIns="90638" bIns="453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630" y="2"/>
            <a:ext cx="4275403" cy="337958"/>
          </a:xfrm>
          <a:prstGeom prst="rect">
            <a:avLst/>
          </a:prstGeom>
        </p:spPr>
        <p:txBody>
          <a:bodyPr vert="horz" lIns="90638" tIns="45318" rIns="90638" bIns="45318" rtlCol="0"/>
          <a:lstStyle>
            <a:lvl1pPr algn="r">
              <a:defRPr sz="1200"/>
            </a:lvl1pPr>
          </a:lstStyle>
          <a:p>
            <a:fld id="{E8A9046C-E8D6-43AE-988D-9FAFDE84B737}" type="datetimeFigureOut">
              <a:rPr kumimoji="1" lang="ja-JP" altLang="en-US" smtClean="0"/>
              <a:t>2014/5/20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90888" y="841375"/>
            <a:ext cx="3284537" cy="2274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38" tIns="45318" rIns="90638" bIns="453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3241587"/>
            <a:ext cx="7893050" cy="2652206"/>
          </a:xfrm>
          <a:prstGeom prst="rect">
            <a:avLst/>
          </a:prstGeom>
        </p:spPr>
        <p:txBody>
          <a:bodyPr vert="horz" lIns="90638" tIns="45318" rIns="90638" bIns="4531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6397807"/>
            <a:ext cx="4275403" cy="337957"/>
          </a:xfrm>
          <a:prstGeom prst="rect">
            <a:avLst/>
          </a:prstGeom>
        </p:spPr>
        <p:txBody>
          <a:bodyPr vert="horz" lIns="90638" tIns="45318" rIns="90638" bIns="453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630" y="6397807"/>
            <a:ext cx="4275403" cy="337957"/>
          </a:xfrm>
          <a:prstGeom prst="rect">
            <a:avLst/>
          </a:prstGeom>
        </p:spPr>
        <p:txBody>
          <a:bodyPr vert="horz" lIns="90638" tIns="45318" rIns="90638" bIns="45318" rtlCol="0" anchor="b"/>
          <a:lstStyle>
            <a:lvl1pPr algn="r">
              <a:defRPr sz="1200"/>
            </a:lvl1pPr>
          </a:lstStyle>
          <a:p>
            <a:fld id="{24F7400D-F4AB-4F3E-B37B-05A3D3F74E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066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400D-F4AB-4F3E-B37B-05A3D3F74EB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341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400D-F4AB-4F3E-B37B-05A3D3F74EB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3839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400D-F4AB-4F3E-B37B-05A3D3F74EB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4925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400D-F4AB-4F3E-B37B-05A3D3F74EB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6637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400D-F4AB-4F3E-B37B-05A3D3F74EB4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224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400D-F4AB-4F3E-B37B-05A3D3F74EB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9725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400D-F4AB-4F3E-B37B-05A3D3F74EB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2991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400D-F4AB-4F3E-B37B-05A3D3F74EB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3535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400D-F4AB-4F3E-B37B-05A3D3F74EB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7721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400D-F4AB-4F3E-B37B-05A3D3F74EB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6313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400D-F4AB-4F3E-B37B-05A3D3F74EB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851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400D-F4AB-4F3E-B37B-05A3D3F74EB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4670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7400D-F4AB-4F3E-B37B-05A3D3F74EB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4930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1ECEBC-698F-4207-AC6F-9240CABABA52}" type="datetimeFigureOut">
              <a:rPr kumimoji="1" lang="ja-JP" altLang="en-US" smtClean="0"/>
              <a:t>2014/5/20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B29E4-D034-47AC-B486-79B2D6792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315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1ECEBC-698F-4207-AC6F-9240CABABA52}" type="datetimeFigureOut">
              <a:rPr kumimoji="1" lang="ja-JP" altLang="en-US" smtClean="0"/>
              <a:t>2014/5/20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B29E4-D034-47AC-B486-79B2D6792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009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1ECEBC-698F-4207-AC6F-9240CABABA52}" type="datetimeFigureOut">
              <a:rPr kumimoji="1" lang="ja-JP" altLang="en-US" smtClean="0"/>
              <a:t>2014/5/20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B29E4-D034-47AC-B486-79B2D6792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906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1ECEBC-698F-4207-AC6F-9240CABABA52}" type="datetimeFigureOut">
              <a:rPr kumimoji="1" lang="ja-JP" altLang="en-US" smtClean="0"/>
              <a:t>2014/5/20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B29E4-D034-47AC-B486-79B2D6792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1368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1ECEBC-698F-4207-AC6F-9240CABABA52}" type="datetimeFigureOut">
              <a:rPr kumimoji="1" lang="ja-JP" altLang="en-US" smtClean="0"/>
              <a:t>2014/5/20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B29E4-D034-47AC-B486-79B2D6792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2700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1ECEBC-698F-4207-AC6F-9240CABABA52}" type="datetimeFigureOut">
              <a:rPr kumimoji="1" lang="ja-JP" altLang="en-US" smtClean="0"/>
              <a:t>2014/5/20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B29E4-D034-47AC-B486-79B2D6792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537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1ECEBC-698F-4207-AC6F-9240CABABA52}" type="datetimeFigureOut">
              <a:rPr kumimoji="1" lang="ja-JP" altLang="en-US" smtClean="0"/>
              <a:t>2014/5/20</a:t>
            </a:fld>
            <a:endParaRPr kumimoji="1"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B29E4-D034-47AC-B486-79B2D6792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4539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1ECEBC-698F-4207-AC6F-9240CABABA52}" type="datetimeFigureOut">
              <a:rPr kumimoji="1" lang="ja-JP" altLang="en-US" smtClean="0"/>
              <a:t>2014/5/20</a:t>
            </a:fld>
            <a:endParaRPr kumimoji="1"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B29E4-D034-47AC-B486-79B2D6792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353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1ECEBC-698F-4207-AC6F-9240CABABA52}" type="datetimeFigureOut">
              <a:rPr kumimoji="1" lang="ja-JP" altLang="en-US" smtClean="0"/>
              <a:t>2014/5/20</a:t>
            </a:fld>
            <a:endParaRPr kumimoji="1"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B29E4-D034-47AC-B486-79B2D6792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5225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1ECEBC-698F-4207-AC6F-9240CABABA52}" type="datetimeFigureOut">
              <a:rPr kumimoji="1" lang="ja-JP" altLang="en-US" smtClean="0"/>
              <a:t>2014/5/20</a:t>
            </a:fld>
            <a:endParaRPr kumimoji="1"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B29E4-D034-47AC-B486-79B2D6792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8868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1ECEBC-698F-4207-AC6F-9240CABABA52}" type="datetimeFigureOut">
              <a:rPr kumimoji="1" lang="ja-JP" altLang="en-US" smtClean="0"/>
              <a:t>2014/5/20</a:t>
            </a:fld>
            <a:endParaRPr kumimoji="1"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B29E4-D034-47AC-B486-79B2D6792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32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1ECEBC-698F-4207-AC6F-9240CABABA52}" type="datetimeFigureOut">
              <a:rPr kumimoji="1" lang="ja-JP" altLang="en-US" smtClean="0"/>
              <a:t>2014/5/20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B29E4-D034-47AC-B486-79B2D6792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2571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5" indent="0">
              <a:buNone/>
              <a:defRPr sz="2000"/>
            </a:lvl7pPr>
            <a:lvl8pPr marL="3200381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1ECEBC-698F-4207-AC6F-9240CABABA52}" type="datetimeFigureOut">
              <a:rPr kumimoji="1" lang="ja-JP" altLang="en-US" smtClean="0"/>
              <a:t>2014/5/20</a:t>
            </a:fld>
            <a:endParaRPr kumimoji="1"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B29E4-D034-47AC-B486-79B2D6792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8786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1ECEBC-698F-4207-AC6F-9240CABABA52}" type="datetimeFigureOut">
              <a:rPr kumimoji="1" lang="ja-JP" altLang="en-US" smtClean="0"/>
              <a:t>2014/5/20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B29E4-D034-47AC-B486-79B2D6792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5821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1ECEBC-698F-4207-AC6F-9240CABABA52}" type="datetimeFigureOut">
              <a:rPr kumimoji="1" lang="ja-JP" altLang="en-US" smtClean="0"/>
              <a:t>2014/5/20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B29E4-D034-47AC-B486-79B2D6792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269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1ECEBC-698F-4207-AC6F-9240CABABA52}" type="datetimeFigureOut">
              <a:rPr kumimoji="1" lang="ja-JP" altLang="en-US" smtClean="0"/>
              <a:t>2014/5/20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B29E4-D034-47AC-B486-79B2D6792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404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1ECEBC-698F-4207-AC6F-9240CABABA52}" type="datetimeFigureOut">
              <a:rPr kumimoji="1" lang="ja-JP" altLang="en-US" smtClean="0"/>
              <a:t>2014/5/20</a:t>
            </a:fld>
            <a:endParaRPr kumimoji="1"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B29E4-D034-47AC-B486-79B2D6792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865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8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5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1ECEBC-698F-4207-AC6F-9240CABABA52}" type="datetimeFigureOut">
              <a:rPr kumimoji="1" lang="ja-JP" altLang="en-US" smtClean="0"/>
              <a:t>2014/5/20</a:t>
            </a:fld>
            <a:endParaRPr kumimoji="1"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B29E4-D034-47AC-B486-79B2D6792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25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1ECEBC-698F-4207-AC6F-9240CABABA52}" type="datetimeFigureOut">
              <a:rPr kumimoji="1" lang="ja-JP" altLang="en-US" smtClean="0"/>
              <a:t>2014/5/20</a:t>
            </a:fld>
            <a:endParaRPr kumimoji="1"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B29E4-D034-47AC-B486-79B2D6792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1673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1ECEBC-698F-4207-AC6F-9240CABABA52}" type="datetimeFigureOut">
              <a:rPr kumimoji="1" lang="ja-JP" altLang="en-US" smtClean="0"/>
              <a:t>2014/5/20</a:t>
            </a:fld>
            <a:endParaRPr kumimoji="1"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B29E4-D034-47AC-B486-79B2D6792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3855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1ECEBC-698F-4207-AC6F-9240CABABA52}" type="datetimeFigureOut">
              <a:rPr kumimoji="1" lang="ja-JP" altLang="en-US" smtClean="0"/>
              <a:t>2014/5/20</a:t>
            </a:fld>
            <a:endParaRPr kumimoji="1"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B29E4-D034-47AC-B486-79B2D6792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06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98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5" indent="0">
              <a:buNone/>
              <a:defRPr sz="2000"/>
            </a:lvl7pPr>
            <a:lvl8pPr marL="3200381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8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5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1ECEBC-698F-4207-AC6F-9240CABABA52}" type="datetimeFigureOut">
              <a:rPr kumimoji="1" lang="ja-JP" altLang="en-US" smtClean="0"/>
              <a:t>2014/5/20</a:t>
            </a:fld>
            <a:endParaRPr kumimoji="1"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B29E4-D034-47AC-B486-79B2D6792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1028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F1ECEBC-698F-4207-AC6F-9240CABABA52}" type="datetimeFigureOut">
              <a:rPr kumimoji="1" lang="ja-JP" altLang="en-US" smtClean="0"/>
              <a:t>2014/5/20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D5B29E4-D034-47AC-B486-79B2D6792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53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198" algn="ctr" defTabSz="457198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395" algn="ctr" defTabSz="457198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592" algn="ctr" defTabSz="457198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789" algn="ctr" defTabSz="457198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598" algn="l" defTabSz="457198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8" algn="l" defTabSz="457198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8" algn="l" defTabSz="457198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8" algn="l" defTabSz="457198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19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45719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45719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45719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45719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45719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45719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45719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45719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F1ECEBC-698F-4207-AC6F-9240CABABA52}" type="datetimeFigureOut">
              <a:rPr kumimoji="1" lang="ja-JP" altLang="en-US" smtClean="0"/>
              <a:t>2014/5/20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D5B29E4-D034-47AC-B486-79B2D6792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23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198" algn="ctr" defTabSz="457198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395" algn="ctr" defTabSz="457198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592" algn="ctr" defTabSz="457198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789" algn="ctr" defTabSz="457198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598" algn="l" defTabSz="457198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8" algn="l" defTabSz="457198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8" algn="l" defTabSz="457198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8" algn="l" defTabSz="457198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19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45719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45719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45719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45719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45719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45719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45719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45719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59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52.gif"/><Relationship Id="rId5" Type="http://schemas.openxmlformats.org/officeDocument/2006/relationships/image" Target="../media/image60.gi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8.png"/><Relationship Id="rId2" Type="http://schemas.openxmlformats.org/officeDocument/2006/relationships/tags" Target="../tags/tag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5.png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40.pn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gif"/><Relationship Id="rId18" Type="http://schemas.openxmlformats.org/officeDocument/2006/relationships/image" Target="../media/image36.gif"/><Relationship Id="rId26" Type="http://schemas.openxmlformats.org/officeDocument/2006/relationships/image" Target="../media/image44.gif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39.gif"/><Relationship Id="rId34" Type="http://schemas.openxmlformats.org/officeDocument/2006/relationships/image" Target="../media/image52.gif"/><Relationship Id="rId7" Type="http://schemas.openxmlformats.org/officeDocument/2006/relationships/image" Target="../media/image25.gif"/><Relationship Id="rId12" Type="http://schemas.openxmlformats.org/officeDocument/2006/relationships/image" Target="../media/image30.gif"/><Relationship Id="rId17" Type="http://schemas.openxmlformats.org/officeDocument/2006/relationships/image" Target="../media/image35.gif"/><Relationship Id="rId25" Type="http://schemas.openxmlformats.org/officeDocument/2006/relationships/image" Target="../media/image43.gif"/><Relationship Id="rId33" Type="http://schemas.openxmlformats.org/officeDocument/2006/relationships/image" Target="../media/image51.gif"/><Relationship Id="rId2" Type="http://schemas.openxmlformats.org/officeDocument/2006/relationships/tags" Target="../tags/tag2.xml"/><Relationship Id="rId16" Type="http://schemas.openxmlformats.org/officeDocument/2006/relationships/image" Target="../media/image34.gif"/><Relationship Id="rId20" Type="http://schemas.openxmlformats.org/officeDocument/2006/relationships/image" Target="../media/image38.gif"/><Relationship Id="rId29" Type="http://schemas.openxmlformats.org/officeDocument/2006/relationships/image" Target="../media/image47.gif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24.gif"/><Relationship Id="rId11" Type="http://schemas.openxmlformats.org/officeDocument/2006/relationships/image" Target="../media/image29.gif"/><Relationship Id="rId24" Type="http://schemas.openxmlformats.org/officeDocument/2006/relationships/image" Target="../media/image42.gif"/><Relationship Id="rId32" Type="http://schemas.openxmlformats.org/officeDocument/2006/relationships/image" Target="../media/image50.gif"/><Relationship Id="rId5" Type="http://schemas.openxmlformats.org/officeDocument/2006/relationships/image" Target="../media/image5.png"/><Relationship Id="rId15" Type="http://schemas.openxmlformats.org/officeDocument/2006/relationships/image" Target="../media/image33.gif"/><Relationship Id="rId23" Type="http://schemas.openxmlformats.org/officeDocument/2006/relationships/image" Target="../media/image41.gif"/><Relationship Id="rId28" Type="http://schemas.openxmlformats.org/officeDocument/2006/relationships/image" Target="../media/image46.gif"/><Relationship Id="rId10" Type="http://schemas.openxmlformats.org/officeDocument/2006/relationships/image" Target="../media/image28.gif"/><Relationship Id="rId19" Type="http://schemas.openxmlformats.org/officeDocument/2006/relationships/image" Target="../media/image37.gif"/><Relationship Id="rId31" Type="http://schemas.openxmlformats.org/officeDocument/2006/relationships/image" Target="../media/image49.gif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7.gif"/><Relationship Id="rId14" Type="http://schemas.openxmlformats.org/officeDocument/2006/relationships/image" Target="../media/image32.gif"/><Relationship Id="rId22" Type="http://schemas.openxmlformats.org/officeDocument/2006/relationships/image" Target="../media/image40.gif"/><Relationship Id="rId27" Type="http://schemas.openxmlformats.org/officeDocument/2006/relationships/image" Target="../media/image45.gif"/><Relationship Id="rId30" Type="http://schemas.openxmlformats.org/officeDocument/2006/relationships/image" Target="../media/image48.gif"/><Relationship Id="rId8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ctrTitle"/>
          </p:nvPr>
        </p:nvSpPr>
        <p:spPr>
          <a:xfrm>
            <a:off x="19619" y="1104026"/>
            <a:ext cx="9886381" cy="1435953"/>
          </a:xfrm>
        </p:spPr>
        <p:txBody>
          <a:bodyPr anchor="t"/>
          <a:lstStyle/>
          <a:p>
            <a:pPr eaLnBrk="1" hangingPunct="1"/>
            <a:r>
              <a:rPr lang="en-US" altLang="ja-JP" sz="3600" dirty="0"/>
              <a:t>Ultrafast energy transfer of artificial dyes </a:t>
            </a:r>
            <a:r>
              <a:rPr lang="en-US" altLang="ja-JP" sz="3600" dirty="0" smtClean="0"/>
              <a:t>conjugated to </a:t>
            </a:r>
            <a:r>
              <a:rPr lang="en-US" altLang="ja-JP" sz="3600" dirty="0"/>
              <a:t>photosynthetic antenna complex: LH2</a:t>
            </a:r>
            <a:endParaRPr lang="ja-JP" altLang="en-US" sz="3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075" name="サブタイトル 2"/>
          <p:cNvSpPr txBox="1">
            <a:spLocks/>
          </p:cNvSpPr>
          <p:nvPr/>
        </p:nvSpPr>
        <p:spPr bwMode="auto">
          <a:xfrm>
            <a:off x="1443063" y="5417659"/>
            <a:ext cx="8295848" cy="138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buNone/>
            </a:pPr>
            <a:r>
              <a:rPr lang="en-US" altLang="ja-JP" sz="3600" dirty="0" err="1" smtClean="0"/>
              <a:t>Miyasaka</a:t>
            </a:r>
            <a:r>
              <a:rPr lang="en-US" altLang="ja-JP" sz="3600" dirty="0" smtClean="0"/>
              <a:t> Lab.</a:t>
            </a:r>
          </a:p>
          <a:p>
            <a:pPr algn="ctr">
              <a:buNone/>
            </a:pPr>
            <a:r>
              <a:rPr lang="en-US" altLang="ja-JP" sz="3600" dirty="0" err="1" smtClean="0"/>
              <a:t>Yoneda</a:t>
            </a:r>
            <a:r>
              <a:rPr lang="en-US" altLang="ja-JP" sz="3600" dirty="0" smtClean="0"/>
              <a:t> Yusuke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215" y="281027"/>
            <a:ext cx="1906512" cy="621455"/>
          </a:xfrm>
          <a:prstGeom prst="rect">
            <a:avLst/>
          </a:prstGeom>
        </p:spPr>
      </p:pic>
      <p:pic>
        <p:nvPicPr>
          <p:cNvPr id="13" name="図 12" descr="PC1309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29453" y="2619668"/>
            <a:ext cx="3624403" cy="2718302"/>
          </a:xfrm>
          <a:prstGeom prst="rect">
            <a:avLst/>
          </a:prstGeom>
        </p:spPr>
      </p:pic>
      <p:pic>
        <p:nvPicPr>
          <p:cNvPr id="15" name="図 14" descr="PC13095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13029" y="2619668"/>
            <a:ext cx="3611893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20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048"/>
    </mc:Choice>
    <mc:Fallback xmlns="">
      <p:transition spd="slow" advTm="204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5262563" y="1341438"/>
            <a:ext cx="4029075" cy="509111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71500" y="1341438"/>
            <a:ext cx="4029075" cy="509111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2292" name="テキスト ボックス 8"/>
          <p:cNvSpPr txBox="1">
            <a:spLocks noChangeArrowheads="1"/>
          </p:cNvSpPr>
          <p:nvPr/>
        </p:nvSpPr>
        <p:spPr bwMode="auto">
          <a:xfrm>
            <a:off x="1214778" y="1171575"/>
            <a:ext cx="2690132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b="1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Excited at 530 </a:t>
            </a:r>
            <a:r>
              <a:rPr lang="en-US" altLang="ja-JP" b="1" dirty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nm (Car</a:t>
            </a:r>
            <a:r>
              <a:rPr lang="en-US" altLang="ja-JP" b="1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endParaRPr lang="en-US" altLang="ja-JP" b="1" dirty="0">
              <a:latin typeface="+mn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2293" name="図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1398588"/>
            <a:ext cx="3771900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図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398588"/>
            <a:ext cx="3770313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タイトル 1"/>
          <p:cNvSpPr txBox="1">
            <a:spLocks/>
          </p:cNvSpPr>
          <p:nvPr/>
        </p:nvSpPr>
        <p:spPr bwMode="auto">
          <a:xfrm>
            <a:off x="673100" y="127000"/>
            <a:ext cx="92329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4000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Excitation wavelength dependence</a:t>
            </a:r>
            <a:endParaRPr lang="ja-JP" altLang="en-US" sz="4000" dirty="0">
              <a:latin typeface="+mn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2296" name="テキスト ボックス 8"/>
          <p:cNvSpPr txBox="1">
            <a:spLocks noChangeArrowheads="1"/>
          </p:cNvSpPr>
          <p:nvPr/>
        </p:nvSpPr>
        <p:spPr bwMode="auto">
          <a:xfrm>
            <a:off x="5973535" y="1171575"/>
            <a:ext cx="2786743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b="1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Excited at 775 </a:t>
            </a:r>
            <a:r>
              <a:rPr lang="en-US" altLang="ja-JP" b="1" dirty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nm (B800</a:t>
            </a:r>
            <a:r>
              <a:rPr lang="en-US" altLang="ja-JP" b="1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endParaRPr lang="en-US" altLang="ja-JP" b="1" dirty="0">
              <a:latin typeface="+mn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0" name="正方形/長方形 12"/>
          <p:cNvSpPr>
            <a:spLocks noChangeArrowheads="1"/>
          </p:cNvSpPr>
          <p:nvPr/>
        </p:nvSpPr>
        <p:spPr bwMode="auto">
          <a:xfrm>
            <a:off x="3086846" y="5105772"/>
            <a:ext cx="684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solidFill>
                  <a:srgbClr val="00B050"/>
                </a:solidFill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B850</a:t>
            </a:r>
            <a:endParaRPr lang="ja-JP" altLang="en-US" sz="1800" b="1" dirty="0">
              <a:solidFill>
                <a:srgbClr val="00B050"/>
              </a:solidFill>
              <a:latin typeface="+mn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1" name="正方形/長方形 12"/>
          <p:cNvSpPr>
            <a:spLocks noChangeArrowheads="1"/>
          </p:cNvSpPr>
          <p:nvPr/>
        </p:nvSpPr>
        <p:spPr bwMode="auto">
          <a:xfrm>
            <a:off x="7686588" y="5178734"/>
            <a:ext cx="684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solidFill>
                  <a:srgbClr val="00B050"/>
                </a:solidFill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B850</a:t>
            </a:r>
            <a:endParaRPr lang="ja-JP" altLang="en-US" sz="1800" b="1" dirty="0">
              <a:solidFill>
                <a:srgbClr val="00B050"/>
              </a:solidFill>
              <a:latin typeface="+mn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2559844" y="5105772"/>
            <a:ext cx="684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ja-JP" sz="1800" b="1" dirty="0" smtClean="0">
                <a:solidFill>
                  <a:schemeClr val="accent1"/>
                </a:solidFill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B800</a:t>
            </a:r>
            <a:endParaRPr lang="ja-JP" altLang="en-US" sz="1800" b="1" dirty="0" smtClean="0">
              <a:solidFill>
                <a:schemeClr val="accent6">
                  <a:lumMod val="75000"/>
                </a:schemeClr>
              </a:solidFill>
              <a:latin typeface="+mn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3" name="正方形/長方形 10"/>
          <p:cNvSpPr>
            <a:spLocks noChangeArrowheads="1"/>
          </p:cNvSpPr>
          <p:nvPr/>
        </p:nvSpPr>
        <p:spPr bwMode="auto">
          <a:xfrm>
            <a:off x="1131507" y="5246095"/>
            <a:ext cx="569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Car</a:t>
            </a:r>
            <a:endParaRPr lang="ja-JP" altLang="en-US" sz="1800" b="1" dirty="0">
              <a:solidFill>
                <a:schemeClr val="accent6">
                  <a:lumMod val="75000"/>
                </a:schemeClr>
              </a:solidFill>
              <a:latin typeface="+mn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4" name="正方形/長方形 13"/>
          <p:cNvSpPr>
            <a:spLocks noChangeArrowheads="1"/>
          </p:cNvSpPr>
          <p:nvPr/>
        </p:nvSpPr>
        <p:spPr bwMode="auto">
          <a:xfrm>
            <a:off x="5853272" y="5246095"/>
            <a:ext cx="684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ja-JP" sz="1800" b="1" dirty="0" smtClean="0">
                <a:solidFill>
                  <a:schemeClr val="accent1"/>
                </a:solidFill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B800</a:t>
            </a:r>
            <a:endParaRPr lang="ja-JP" altLang="en-US" sz="1800" b="1" dirty="0" smtClean="0">
              <a:solidFill>
                <a:schemeClr val="accent6">
                  <a:lumMod val="75000"/>
                </a:schemeClr>
              </a:solidFill>
              <a:latin typeface="+mn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18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59936"/>
    </mc:Choice>
    <mc:Fallback xmlns="">
      <p:transition spd="slow" advTm="5993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線矢印コネクタ 42"/>
          <p:cNvCxnSpPr/>
          <p:nvPr/>
        </p:nvCxnSpPr>
        <p:spPr>
          <a:xfrm flipV="1">
            <a:off x="2282757" y="2630579"/>
            <a:ext cx="0" cy="3072823"/>
          </a:xfrm>
          <a:prstGeom prst="straightConnector1">
            <a:avLst/>
          </a:prstGeom>
          <a:ln w="57150">
            <a:solidFill>
              <a:srgbClr val="DC67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591224" y="5703401"/>
            <a:ext cx="6669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648158" y="5703401"/>
            <a:ext cx="520334" cy="382798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n-US" altLang="ja-JP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Car</a:t>
            </a:r>
            <a:endParaRPr lang="ja-JP" altLang="en-US" sz="2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591223" y="1808737"/>
            <a:ext cx="6669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172708" y="5501781"/>
            <a:ext cx="377667" cy="382798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n-US" altLang="ja-JP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</a:t>
            </a:r>
            <a:r>
              <a:rPr lang="en-US" altLang="ja-JP" sz="2000" baseline="-25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  <a:endParaRPr lang="ja-JP" altLang="en-US" sz="2000" baseline="-25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36065" y="1607117"/>
            <a:ext cx="377667" cy="382798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n-US" altLang="ja-JP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</a:t>
            </a:r>
            <a:r>
              <a:rPr lang="en-US" altLang="ja-JP" sz="2000" baseline="-25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ja-JP" altLang="en-US" sz="2000" baseline="-25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1943787" y="2630579"/>
            <a:ext cx="6669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1943787" y="5703401"/>
            <a:ext cx="6669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3277589" y="5703401"/>
            <a:ext cx="6669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4611391" y="5703401"/>
            <a:ext cx="6669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3265080" y="3643537"/>
            <a:ext cx="6669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4611391" y="3995228"/>
            <a:ext cx="6669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/>
          <p:cNvSpPr/>
          <p:nvPr/>
        </p:nvSpPr>
        <p:spPr>
          <a:xfrm>
            <a:off x="1896043" y="5703401"/>
            <a:ext cx="762388" cy="382798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n-US" altLang="ja-JP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Alexa</a:t>
            </a:r>
            <a:endParaRPr lang="ja-JP" altLang="en-US" sz="2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3245387" y="5703401"/>
            <a:ext cx="706283" cy="382798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n-US" altLang="ja-JP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B800</a:t>
            </a:r>
            <a:endParaRPr lang="ja-JP" altLang="en-US" sz="2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553541" y="5703401"/>
            <a:ext cx="706283" cy="382798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n-US" altLang="ja-JP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B850</a:t>
            </a:r>
            <a:endParaRPr lang="ja-JP" altLang="en-US" sz="2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>
            <a:off x="3599343" y="2236773"/>
            <a:ext cx="13613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正方形/長方形 33"/>
          <p:cNvSpPr/>
          <p:nvPr/>
        </p:nvSpPr>
        <p:spPr>
          <a:xfrm>
            <a:off x="3254328" y="2035155"/>
            <a:ext cx="420948" cy="382798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n-US" altLang="ja-JP" sz="2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Q</a:t>
            </a:r>
            <a:r>
              <a:rPr lang="en-US" altLang="ja-JP" sz="2000" baseline="-25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x</a:t>
            </a:r>
            <a:endParaRPr lang="ja-JP" altLang="en-US" sz="2000" baseline="-25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4171611" y="3790185"/>
            <a:ext cx="420948" cy="382798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n-US" altLang="ja-JP" sz="2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Q</a:t>
            </a:r>
            <a:r>
              <a:rPr lang="en-US" altLang="ja-JP" sz="2000" baseline="-25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y</a:t>
            </a:r>
            <a:endParaRPr lang="ja-JP" altLang="en-US" sz="2000" baseline="-25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2825378" y="3441917"/>
            <a:ext cx="420948" cy="382798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n-US" altLang="ja-JP" sz="2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Q</a:t>
            </a:r>
            <a:r>
              <a:rPr lang="en-US" altLang="ja-JP" sz="2000" baseline="-25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y</a:t>
            </a:r>
            <a:endParaRPr lang="ja-JP" altLang="en-US" sz="2000" baseline="-25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4" name="フリーフォーム 53"/>
          <p:cNvSpPr/>
          <p:nvPr/>
        </p:nvSpPr>
        <p:spPr>
          <a:xfrm>
            <a:off x="1258124" y="1744994"/>
            <a:ext cx="3000734" cy="482347"/>
          </a:xfrm>
          <a:custGeom>
            <a:avLst/>
            <a:gdLst>
              <a:gd name="connsiteX0" fmla="*/ 0 w 2209800"/>
              <a:gd name="connsiteY0" fmla="*/ 177575 h 1041175"/>
              <a:gd name="connsiteX1" fmla="*/ 1441450 w 2209800"/>
              <a:gd name="connsiteY1" fmla="*/ 63275 h 1041175"/>
              <a:gd name="connsiteX2" fmla="*/ 2209800 w 2209800"/>
              <a:gd name="connsiteY2" fmla="*/ 1041175 h 1041175"/>
              <a:gd name="connsiteX0" fmla="*/ 0 w 2209800"/>
              <a:gd name="connsiteY0" fmla="*/ 67404 h 931004"/>
              <a:gd name="connsiteX1" fmla="*/ 1385694 w 2209800"/>
              <a:gd name="connsiteY1" fmla="*/ 153826 h 931004"/>
              <a:gd name="connsiteX2" fmla="*/ 2209800 w 2209800"/>
              <a:gd name="connsiteY2" fmla="*/ 931004 h 93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9800" h="931004">
                <a:moveTo>
                  <a:pt x="0" y="67404"/>
                </a:moveTo>
                <a:cubicBezTo>
                  <a:pt x="536575" y="-61713"/>
                  <a:pt x="1017394" y="9893"/>
                  <a:pt x="1385694" y="153826"/>
                </a:cubicBezTo>
                <a:cubicBezTo>
                  <a:pt x="1753994" y="297759"/>
                  <a:pt x="2009775" y="514020"/>
                  <a:pt x="2209800" y="931004"/>
                </a:cubicBezTo>
              </a:path>
            </a:pathLst>
          </a:custGeom>
          <a:noFill/>
          <a:ln w="6350">
            <a:solidFill>
              <a:schemeClr val="accent5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>
              <a:solidFill>
                <a:srgbClr val="FF0000"/>
              </a:solidFill>
            </a:endParaRPr>
          </a:p>
        </p:txBody>
      </p:sp>
      <p:sp>
        <p:nvSpPr>
          <p:cNvPr id="55" name="フリーフォーム 54"/>
          <p:cNvSpPr/>
          <p:nvPr/>
        </p:nvSpPr>
        <p:spPr>
          <a:xfrm flipH="1">
            <a:off x="3568686" y="2227341"/>
            <a:ext cx="54455" cy="1406761"/>
          </a:xfrm>
          <a:custGeom>
            <a:avLst/>
            <a:gdLst>
              <a:gd name="connsiteX0" fmla="*/ 0 w 2209800"/>
              <a:gd name="connsiteY0" fmla="*/ 177575 h 1041175"/>
              <a:gd name="connsiteX1" fmla="*/ 1441450 w 2209800"/>
              <a:gd name="connsiteY1" fmla="*/ 63275 h 1041175"/>
              <a:gd name="connsiteX2" fmla="*/ 2209800 w 2209800"/>
              <a:gd name="connsiteY2" fmla="*/ 1041175 h 1041175"/>
              <a:gd name="connsiteX0" fmla="*/ 0 w 2209800"/>
              <a:gd name="connsiteY0" fmla="*/ 67404 h 931004"/>
              <a:gd name="connsiteX1" fmla="*/ 1385694 w 2209800"/>
              <a:gd name="connsiteY1" fmla="*/ 153826 h 931004"/>
              <a:gd name="connsiteX2" fmla="*/ 2209800 w 2209800"/>
              <a:gd name="connsiteY2" fmla="*/ 931004 h 931004"/>
              <a:gd name="connsiteX0" fmla="*/ 0 w 2209800"/>
              <a:gd name="connsiteY0" fmla="*/ 72345 h 935945"/>
              <a:gd name="connsiteX1" fmla="*/ 1358715 w 2209800"/>
              <a:gd name="connsiteY1" fmla="*/ 143215 h 935945"/>
              <a:gd name="connsiteX2" fmla="*/ 2209800 w 2209800"/>
              <a:gd name="connsiteY2" fmla="*/ 935945 h 935945"/>
              <a:gd name="connsiteX0" fmla="*/ 0 w 2209800"/>
              <a:gd name="connsiteY0" fmla="*/ 34367 h 897967"/>
              <a:gd name="connsiteX1" fmla="*/ 1358715 w 2209800"/>
              <a:gd name="connsiteY1" fmla="*/ 315185 h 897967"/>
              <a:gd name="connsiteX2" fmla="*/ 2209800 w 2209800"/>
              <a:gd name="connsiteY2" fmla="*/ 897967 h 897967"/>
              <a:gd name="connsiteX0" fmla="*/ 0 w 2209800"/>
              <a:gd name="connsiteY0" fmla="*/ 733 h 864333"/>
              <a:gd name="connsiteX1" fmla="*/ 1358715 w 2209800"/>
              <a:gd name="connsiteY1" fmla="*/ 281551 h 864333"/>
              <a:gd name="connsiteX2" fmla="*/ 2209800 w 2209800"/>
              <a:gd name="connsiteY2" fmla="*/ 864333 h 86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9800" h="864333">
                <a:moveTo>
                  <a:pt x="0" y="733"/>
                </a:moveTo>
                <a:cubicBezTo>
                  <a:pt x="239818" y="-11747"/>
                  <a:pt x="990415" y="137618"/>
                  <a:pt x="1358715" y="281551"/>
                </a:cubicBezTo>
                <a:cubicBezTo>
                  <a:pt x="1727015" y="425484"/>
                  <a:pt x="2009775" y="447349"/>
                  <a:pt x="2209800" y="864333"/>
                </a:cubicBezTo>
              </a:path>
            </a:pathLst>
          </a:custGeom>
          <a:noFill/>
          <a:ln w="6350">
            <a:solidFill>
              <a:schemeClr val="accent5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>
              <a:solidFill>
                <a:srgbClr val="FF0000"/>
              </a:solidFill>
            </a:endParaRPr>
          </a:p>
        </p:txBody>
      </p:sp>
      <p:sp>
        <p:nvSpPr>
          <p:cNvPr id="56" name="フリーフォーム 55"/>
          <p:cNvSpPr/>
          <p:nvPr/>
        </p:nvSpPr>
        <p:spPr>
          <a:xfrm>
            <a:off x="4962117" y="2236776"/>
            <a:ext cx="81689" cy="1758450"/>
          </a:xfrm>
          <a:custGeom>
            <a:avLst/>
            <a:gdLst>
              <a:gd name="connsiteX0" fmla="*/ 0 w 2209800"/>
              <a:gd name="connsiteY0" fmla="*/ 177575 h 1041175"/>
              <a:gd name="connsiteX1" fmla="*/ 1441450 w 2209800"/>
              <a:gd name="connsiteY1" fmla="*/ 63275 h 1041175"/>
              <a:gd name="connsiteX2" fmla="*/ 2209800 w 2209800"/>
              <a:gd name="connsiteY2" fmla="*/ 1041175 h 1041175"/>
              <a:gd name="connsiteX0" fmla="*/ 0 w 2209800"/>
              <a:gd name="connsiteY0" fmla="*/ 67404 h 931004"/>
              <a:gd name="connsiteX1" fmla="*/ 1385694 w 2209800"/>
              <a:gd name="connsiteY1" fmla="*/ 153826 h 931004"/>
              <a:gd name="connsiteX2" fmla="*/ 2209800 w 2209800"/>
              <a:gd name="connsiteY2" fmla="*/ 931004 h 931004"/>
              <a:gd name="connsiteX0" fmla="*/ 0 w 2209800"/>
              <a:gd name="connsiteY0" fmla="*/ 72345 h 935945"/>
              <a:gd name="connsiteX1" fmla="*/ 1358715 w 2209800"/>
              <a:gd name="connsiteY1" fmla="*/ 143215 h 935945"/>
              <a:gd name="connsiteX2" fmla="*/ 2209800 w 2209800"/>
              <a:gd name="connsiteY2" fmla="*/ 935945 h 935945"/>
              <a:gd name="connsiteX0" fmla="*/ 0 w 2209800"/>
              <a:gd name="connsiteY0" fmla="*/ 34367 h 897967"/>
              <a:gd name="connsiteX1" fmla="*/ 1358715 w 2209800"/>
              <a:gd name="connsiteY1" fmla="*/ 315185 h 897967"/>
              <a:gd name="connsiteX2" fmla="*/ 2209800 w 2209800"/>
              <a:gd name="connsiteY2" fmla="*/ 897967 h 897967"/>
              <a:gd name="connsiteX0" fmla="*/ 0 w 2209800"/>
              <a:gd name="connsiteY0" fmla="*/ 733 h 864333"/>
              <a:gd name="connsiteX1" fmla="*/ 1358715 w 2209800"/>
              <a:gd name="connsiteY1" fmla="*/ 281551 h 864333"/>
              <a:gd name="connsiteX2" fmla="*/ 2209800 w 2209800"/>
              <a:gd name="connsiteY2" fmla="*/ 864333 h 86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9800" h="864333">
                <a:moveTo>
                  <a:pt x="0" y="733"/>
                </a:moveTo>
                <a:cubicBezTo>
                  <a:pt x="239818" y="-11747"/>
                  <a:pt x="990415" y="137618"/>
                  <a:pt x="1358715" y="281551"/>
                </a:cubicBezTo>
                <a:cubicBezTo>
                  <a:pt x="1727015" y="425484"/>
                  <a:pt x="2009775" y="447349"/>
                  <a:pt x="2209800" y="864333"/>
                </a:cubicBezTo>
              </a:path>
            </a:pathLst>
          </a:custGeom>
          <a:noFill/>
          <a:ln w="6350">
            <a:solidFill>
              <a:schemeClr val="accent5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>
              <a:solidFill>
                <a:srgbClr val="FF0000"/>
              </a:solidFill>
            </a:endParaRPr>
          </a:p>
        </p:txBody>
      </p:sp>
      <p:sp>
        <p:nvSpPr>
          <p:cNvPr id="57" name="フリーフォーム 56"/>
          <p:cNvSpPr/>
          <p:nvPr/>
        </p:nvSpPr>
        <p:spPr>
          <a:xfrm>
            <a:off x="2597100" y="2554814"/>
            <a:ext cx="948694" cy="1079288"/>
          </a:xfrm>
          <a:custGeom>
            <a:avLst/>
            <a:gdLst>
              <a:gd name="connsiteX0" fmla="*/ 0 w 2209800"/>
              <a:gd name="connsiteY0" fmla="*/ 177575 h 1041175"/>
              <a:gd name="connsiteX1" fmla="*/ 1441450 w 2209800"/>
              <a:gd name="connsiteY1" fmla="*/ 63275 h 1041175"/>
              <a:gd name="connsiteX2" fmla="*/ 2209800 w 2209800"/>
              <a:gd name="connsiteY2" fmla="*/ 1041175 h 1041175"/>
              <a:gd name="connsiteX0" fmla="*/ 0 w 2209800"/>
              <a:gd name="connsiteY0" fmla="*/ 67404 h 931004"/>
              <a:gd name="connsiteX1" fmla="*/ 1385694 w 2209800"/>
              <a:gd name="connsiteY1" fmla="*/ 153826 h 931004"/>
              <a:gd name="connsiteX2" fmla="*/ 2209800 w 2209800"/>
              <a:gd name="connsiteY2" fmla="*/ 931004 h 93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9800" h="931004">
                <a:moveTo>
                  <a:pt x="0" y="67404"/>
                </a:moveTo>
                <a:cubicBezTo>
                  <a:pt x="536575" y="-61713"/>
                  <a:pt x="1017394" y="9893"/>
                  <a:pt x="1385694" y="153826"/>
                </a:cubicBezTo>
                <a:cubicBezTo>
                  <a:pt x="1753994" y="297759"/>
                  <a:pt x="2009775" y="514020"/>
                  <a:pt x="2209800" y="931004"/>
                </a:cubicBezTo>
              </a:path>
            </a:pathLst>
          </a:custGeom>
          <a:noFill/>
          <a:ln w="6350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>
              <a:solidFill>
                <a:srgbClr val="FF0000"/>
              </a:solidFill>
            </a:endParaRPr>
          </a:p>
        </p:txBody>
      </p:sp>
      <p:sp>
        <p:nvSpPr>
          <p:cNvPr id="58" name="フリーフォーム 57"/>
          <p:cNvSpPr/>
          <p:nvPr/>
        </p:nvSpPr>
        <p:spPr>
          <a:xfrm>
            <a:off x="3931981" y="3634102"/>
            <a:ext cx="1045406" cy="361124"/>
          </a:xfrm>
          <a:custGeom>
            <a:avLst/>
            <a:gdLst>
              <a:gd name="connsiteX0" fmla="*/ 0 w 2209800"/>
              <a:gd name="connsiteY0" fmla="*/ 177575 h 1041175"/>
              <a:gd name="connsiteX1" fmla="*/ 1441450 w 2209800"/>
              <a:gd name="connsiteY1" fmla="*/ 63275 h 1041175"/>
              <a:gd name="connsiteX2" fmla="*/ 2209800 w 2209800"/>
              <a:gd name="connsiteY2" fmla="*/ 1041175 h 1041175"/>
              <a:gd name="connsiteX0" fmla="*/ 0 w 2209800"/>
              <a:gd name="connsiteY0" fmla="*/ 67404 h 931004"/>
              <a:gd name="connsiteX1" fmla="*/ 1385694 w 2209800"/>
              <a:gd name="connsiteY1" fmla="*/ 153826 h 931004"/>
              <a:gd name="connsiteX2" fmla="*/ 2209800 w 2209800"/>
              <a:gd name="connsiteY2" fmla="*/ 931004 h 93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9800" h="931004">
                <a:moveTo>
                  <a:pt x="0" y="67404"/>
                </a:moveTo>
                <a:cubicBezTo>
                  <a:pt x="536575" y="-61713"/>
                  <a:pt x="1017394" y="9893"/>
                  <a:pt x="1385694" y="153826"/>
                </a:cubicBezTo>
                <a:cubicBezTo>
                  <a:pt x="1753994" y="297759"/>
                  <a:pt x="2009775" y="514020"/>
                  <a:pt x="2209800" y="931004"/>
                </a:cubicBezTo>
              </a:path>
            </a:pathLst>
          </a:custGeom>
          <a:noFill/>
          <a:ln w="6350">
            <a:solidFill>
              <a:schemeClr val="accent5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>
              <a:solidFill>
                <a:srgbClr val="FF0000"/>
              </a:solidFill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3966629" y="3230865"/>
            <a:ext cx="783228" cy="382798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n-US" altLang="ja-JP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700 </a:t>
            </a:r>
            <a:r>
              <a:rPr lang="en-US" altLang="ja-JP" sz="2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fs</a:t>
            </a:r>
            <a:endParaRPr lang="ja-JP" altLang="en-US" sz="2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4344294" y="2670310"/>
            <a:ext cx="654987" cy="382798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n-US" altLang="ja-JP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50 </a:t>
            </a:r>
            <a:r>
              <a:rPr lang="en-US" altLang="ja-JP" sz="2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fs</a:t>
            </a:r>
            <a:endParaRPr lang="ja-JP" altLang="en-US" sz="2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3563422" y="2768723"/>
            <a:ext cx="654987" cy="382798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n-US" altLang="ja-JP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50 </a:t>
            </a:r>
            <a:r>
              <a:rPr lang="en-US" altLang="ja-JP" sz="2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fs</a:t>
            </a:r>
            <a:endParaRPr lang="ja-JP" altLang="en-US" sz="2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2299116" y="1340618"/>
            <a:ext cx="783228" cy="382798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n-US" altLang="ja-JP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140 </a:t>
            </a:r>
            <a:r>
              <a:rPr lang="en-US" altLang="ja-JP" sz="2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fs</a:t>
            </a:r>
            <a:endParaRPr lang="ja-JP" altLang="en-US" sz="2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1917280" y="2190888"/>
            <a:ext cx="1360309" cy="382798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n-US" altLang="ja-JP" sz="2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2.9 </a:t>
            </a:r>
            <a:r>
              <a:rPr lang="en-US" altLang="ja-JP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or </a:t>
            </a:r>
            <a:r>
              <a:rPr lang="en-US" altLang="ja-JP" sz="2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17 </a:t>
            </a:r>
            <a:r>
              <a:rPr lang="en-US" altLang="ja-JP" sz="2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ps</a:t>
            </a:r>
            <a:endParaRPr lang="ja-JP" altLang="en-US" sz="2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0" name="フリーフォーム 49"/>
          <p:cNvSpPr/>
          <p:nvPr/>
        </p:nvSpPr>
        <p:spPr>
          <a:xfrm>
            <a:off x="2576668" y="2517502"/>
            <a:ext cx="2433303" cy="1477723"/>
          </a:xfrm>
          <a:custGeom>
            <a:avLst/>
            <a:gdLst>
              <a:gd name="connsiteX0" fmla="*/ 0 w 2209800"/>
              <a:gd name="connsiteY0" fmla="*/ 177575 h 1041175"/>
              <a:gd name="connsiteX1" fmla="*/ 1441450 w 2209800"/>
              <a:gd name="connsiteY1" fmla="*/ 63275 h 1041175"/>
              <a:gd name="connsiteX2" fmla="*/ 2209800 w 2209800"/>
              <a:gd name="connsiteY2" fmla="*/ 1041175 h 1041175"/>
              <a:gd name="connsiteX0" fmla="*/ 0 w 2209800"/>
              <a:gd name="connsiteY0" fmla="*/ 67404 h 931004"/>
              <a:gd name="connsiteX1" fmla="*/ 1385694 w 2209800"/>
              <a:gd name="connsiteY1" fmla="*/ 153826 h 931004"/>
              <a:gd name="connsiteX2" fmla="*/ 2209800 w 2209800"/>
              <a:gd name="connsiteY2" fmla="*/ 931004 h 93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9800" h="931004">
                <a:moveTo>
                  <a:pt x="0" y="67404"/>
                </a:moveTo>
                <a:cubicBezTo>
                  <a:pt x="536575" y="-61713"/>
                  <a:pt x="1017394" y="9893"/>
                  <a:pt x="1385694" y="153826"/>
                </a:cubicBezTo>
                <a:cubicBezTo>
                  <a:pt x="1753994" y="297759"/>
                  <a:pt x="2009775" y="514020"/>
                  <a:pt x="2209800" y="931004"/>
                </a:cubicBezTo>
              </a:path>
            </a:pathLst>
          </a:custGeom>
          <a:noFill/>
          <a:ln w="6350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>
              <a:solidFill>
                <a:srgbClr val="FF0000"/>
              </a:solidFill>
            </a:endParaRPr>
          </a:p>
        </p:txBody>
      </p:sp>
      <p:cxnSp>
        <p:nvCxnSpPr>
          <p:cNvPr id="68" name="直線コネクタ 67"/>
          <p:cNvCxnSpPr/>
          <p:nvPr/>
        </p:nvCxnSpPr>
        <p:spPr>
          <a:xfrm>
            <a:off x="591223" y="3432485"/>
            <a:ext cx="6669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正方形/長方形 68"/>
          <p:cNvSpPr/>
          <p:nvPr/>
        </p:nvSpPr>
        <p:spPr>
          <a:xfrm>
            <a:off x="236065" y="3230865"/>
            <a:ext cx="377667" cy="382798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n-US" altLang="ja-JP" sz="2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</a:t>
            </a:r>
            <a:r>
              <a:rPr lang="en-US" altLang="ja-JP" sz="2000" baseline="-25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ja-JP" altLang="en-US" sz="2000" baseline="-25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0" name="フリーフォーム 69"/>
          <p:cNvSpPr/>
          <p:nvPr/>
        </p:nvSpPr>
        <p:spPr>
          <a:xfrm flipH="1">
            <a:off x="783449" y="1806765"/>
            <a:ext cx="71276" cy="1625719"/>
          </a:xfrm>
          <a:custGeom>
            <a:avLst/>
            <a:gdLst>
              <a:gd name="connsiteX0" fmla="*/ 0 w 2209800"/>
              <a:gd name="connsiteY0" fmla="*/ 177575 h 1041175"/>
              <a:gd name="connsiteX1" fmla="*/ 1441450 w 2209800"/>
              <a:gd name="connsiteY1" fmla="*/ 63275 h 1041175"/>
              <a:gd name="connsiteX2" fmla="*/ 2209800 w 2209800"/>
              <a:gd name="connsiteY2" fmla="*/ 1041175 h 1041175"/>
              <a:gd name="connsiteX0" fmla="*/ 0 w 2209800"/>
              <a:gd name="connsiteY0" fmla="*/ 67404 h 931004"/>
              <a:gd name="connsiteX1" fmla="*/ 1385694 w 2209800"/>
              <a:gd name="connsiteY1" fmla="*/ 153826 h 931004"/>
              <a:gd name="connsiteX2" fmla="*/ 2209800 w 2209800"/>
              <a:gd name="connsiteY2" fmla="*/ 931004 h 931004"/>
              <a:gd name="connsiteX0" fmla="*/ 0 w 2209800"/>
              <a:gd name="connsiteY0" fmla="*/ 72345 h 935945"/>
              <a:gd name="connsiteX1" fmla="*/ 1358715 w 2209800"/>
              <a:gd name="connsiteY1" fmla="*/ 143215 h 935945"/>
              <a:gd name="connsiteX2" fmla="*/ 2209800 w 2209800"/>
              <a:gd name="connsiteY2" fmla="*/ 935945 h 935945"/>
              <a:gd name="connsiteX0" fmla="*/ 0 w 2209800"/>
              <a:gd name="connsiteY0" fmla="*/ 34367 h 897967"/>
              <a:gd name="connsiteX1" fmla="*/ 1358715 w 2209800"/>
              <a:gd name="connsiteY1" fmla="*/ 315185 h 897967"/>
              <a:gd name="connsiteX2" fmla="*/ 2209800 w 2209800"/>
              <a:gd name="connsiteY2" fmla="*/ 897967 h 897967"/>
              <a:gd name="connsiteX0" fmla="*/ 0 w 2209800"/>
              <a:gd name="connsiteY0" fmla="*/ 733 h 864333"/>
              <a:gd name="connsiteX1" fmla="*/ 1358715 w 2209800"/>
              <a:gd name="connsiteY1" fmla="*/ 281551 h 864333"/>
              <a:gd name="connsiteX2" fmla="*/ 2209800 w 2209800"/>
              <a:gd name="connsiteY2" fmla="*/ 864333 h 86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9800" h="864333">
                <a:moveTo>
                  <a:pt x="0" y="733"/>
                </a:moveTo>
                <a:cubicBezTo>
                  <a:pt x="239818" y="-11747"/>
                  <a:pt x="990415" y="137618"/>
                  <a:pt x="1358715" y="281551"/>
                </a:cubicBezTo>
                <a:cubicBezTo>
                  <a:pt x="1727015" y="425484"/>
                  <a:pt x="2009775" y="447349"/>
                  <a:pt x="2209800" y="864333"/>
                </a:cubicBezTo>
              </a:path>
            </a:pathLst>
          </a:custGeom>
          <a:noFill/>
          <a:ln w="6350">
            <a:solidFill>
              <a:schemeClr val="accent5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>
              <a:solidFill>
                <a:srgbClr val="FF0000"/>
              </a:solidFill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730885" y="2348147"/>
            <a:ext cx="783228" cy="382798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n-US" altLang="ja-JP" sz="2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137 </a:t>
            </a:r>
            <a:r>
              <a:rPr lang="en-US" altLang="ja-JP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fs</a:t>
            </a:r>
            <a:endParaRPr lang="ja-JP" altLang="en-US" sz="2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2" name="タイトル 1"/>
          <p:cNvSpPr txBox="1">
            <a:spLocks/>
          </p:cNvSpPr>
          <p:nvPr/>
        </p:nvSpPr>
        <p:spPr bwMode="auto">
          <a:xfrm>
            <a:off x="673100" y="127000"/>
            <a:ext cx="92329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4000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Energy transfer diagram of LH2-Alexa</a:t>
            </a:r>
            <a:endParaRPr lang="ja-JP" altLang="en-US" sz="4000" dirty="0">
              <a:latin typeface="+mn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3" name="テキスト ボックス 8"/>
          <p:cNvSpPr txBox="1">
            <a:spLocks noChangeArrowheads="1"/>
          </p:cNvSpPr>
          <p:nvPr/>
        </p:nvSpPr>
        <p:spPr bwMode="auto">
          <a:xfrm>
            <a:off x="5564129" y="2232739"/>
            <a:ext cx="437907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In addition to Car,</a:t>
            </a:r>
            <a:r>
              <a:rPr lang="ja-JP" altLang="en-US" sz="2000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B800 and</a:t>
            </a:r>
            <a:r>
              <a:rPr lang="ja-JP" altLang="en-US" sz="2000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B850, </a:t>
            </a:r>
            <a:r>
              <a:rPr lang="en-US" altLang="ja-JP" sz="2000" dirty="0" smtClean="0">
                <a:solidFill>
                  <a:srgbClr val="FF0000"/>
                </a:solidFill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Alexa can harvest solar energy</a:t>
            </a:r>
            <a:r>
              <a:rPr lang="en-US" altLang="ja-JP" sz="2000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. </a:t>
            </a:r>
          </a:p>
          <a:p>
            <a:endParaRPr lang="en-US" altLang="ja-JP" sz="2000" dirty="0">
              <a:latin typeface="+mn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2000" dirty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･</a:t>
            </a:r>
            <a:r>
              <a:rPr lang="en-US" altLang="ja-JP" sz="2000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The time constants of energy transfer</a:t>
            </a:r>
          </a:p>
          <a:p>
            <a:r>
              <a:rPr lang="en-US" altLang="ja-JP" sz="2000" dirty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 were 2.9 or 17 ps.</a:t>
            </a:r>
          </a:p>
          <a:p>
            <a:r>
              <a:rPr lang="ja-JP" altLang="en-US" sz="2000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･</a:t>
            </a:r>
            <a:r>
              <a:rPr lang="en-US" altLang="ja-JP" sz="2000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Alexa isn’t involved in the energy transfer from Car.</a:t>
            </a:r>
            <a:endParaRPr lang="en-US" altLang="ja-JP" sz="2000" dirty="0">
              <a:latin typeface="+mn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7289385" y="5871925"/>
            <a:ext cx="2396810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50" dirty="0">
                <a:solidFill>
                  <a:srgbClr val="010101"/>
                </a:solidFill>
                <a:latin typeface="Century" panose="02040604050505020304" pitchFamily="18" charset="0"/>
              </a:rPr>
              <a:t>Biophysical Journal, </a:t>
            </a:r>
            <a:r>
              <a:rPr lang="en-US" altLang="ja-JP" sz="1050" b="1" dirty="0">
                <a:solidFill>
                  <a:srgbClr val="010101"/>
                </a:solidFill>
                <a:latin typeface="Century" panose="02040604050505020304" pitchFamily="18" charset="0"/>
              </a:rPr>
              <a:t>2006</a:t>
            </a:r>
            <a:r>
              <a:rPr lang="en-US" altLang="ja-JP" sz="1050" dirty="0">
                <a:solidFill>
                  <a:srgbClr val="010101"/>
                </a:solidFill>
                <a:latin typeface="Century" panose="02040604050505020304" pitchFamily="18" charset="0"/>
              </a:rPr>
              <a:t>, 90, </a:t>
            </a:r>
            <a:r>
              <a:rPr lang="en-US" altLang="ja-JP" sz="1050" dirty="0" smtClean="0">
                <a:solidFill>
                  <a:srgbClr val="010101"/>
                </a:solidFill>
                <a:latin typeface="Century" panose="02040604050505020304" pitchFamily="18" charset="0"/>
              </a:rPr>
              <a:t>2486</a:t>
            </a:r>
          </a:p>
          <a:p>
            <a:r>
              <a:rPr lang="de-DE" altLang="ja-JP" sz="1050" dirty="0"/>
              <a:t>J. Chem. Phys, </a:t>
            </a:r>
            <a:r>
              <a:rPr lang="de-DE" altLang="ja-JP" sz="1050" b="1" dirty="0"/>
              <a:t>2013</a:t>
            </a:r>
            <a:r>
              <a:rPr lang="de-DE" altLang="ja-JP" sz="1050" dirty="0"/>
              <a:t>, 139, 034311</a:t>
            </a:r>
          </a:p>
          <a:p>
            <a:r>
              <a:rPr lang="en-US" altLang="ja-JP" sz="1050" cap="small" dirty="0"/>
              <a:t>Biophysical methods, </a:t>
            </a:r>
            <a:r>
              <a:rPr lang="en-US" altLang="ja-JP" sz="1050" b="1" cap="small" dirty="0"/>
              <a:t>1997</a:t>
            </a:r>
            <a:r>
              <a:rPr lang="en-US" altLang="ja-JP" sz="1050" cap="small" dirty="0"/>
              <a:t>, </a:t>
            </a:r>
            <a:r>
              <a:rPr lang="en-US" altLang="ja-JP" sz="1050" i="1" cap="small" dirty="0"/>
              <a:t>7</a:t>
            </a:r>
            <a:r>
              <a:rPr lang="en-US" altLang="ja-JP" sz="1050" cap="small" dirty="0"/>
              <a:t>, </a:t>
            </a:r>
            <a:r>
              <a:rPr lang="en-US" altLang="ja-JP" sz="1050" cap="small" dirty="0" smtClean="0"/>
              <a:t>738</a:t>
            </a:r>
            <a:endParaRPr lang="ja-JP" altLang="ja-JP" sz="105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53074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5107"/>
    </mc:Choice>
    <mc:Fallback xmlns="">
      <p:transition spd="slow" advTm="151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7" grpId="0" animBg="1"/>
      <p:bldP spid="67" grpId="0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49238" y="1362075"/>
            <a:ext cx="4052887" cy="499716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+mj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245" y="3607339"/>
            <a:ext cx="3262019" cy="254567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246" y="1791139"/>
            <a:ext cx="3262019" cy="2173077"/>
          </a:xfrm>
          <a:prstGeom prst="rect">
            <a:avLst/>
          </a:prstGeom>
        </p:spPr>
      </p:pic>
      <p:sp>
        <p:nvSpPr>
          <p:cNvPr id="7173" name="タイトル 1"/>
          <p:cNvSpPr txBox="1">
            <a:spLocks/>
          </p:cNvSpPr>
          <p:nvPr/>
        </p:nvSpPr>
        <p:spPr bwMode="auto">
          <a:xfrm>
            <a:off x="673100" y="127000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4000" dirty="0" smtClean="0"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Excitation energy dependence</a:t>
            </a:r>
            <a:endParaRPr lang="ja-JP" altLang="en-US" sz="4000" dirty="0">
              <a:latin typeface="+mj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174" name="正方形/長方形 12"/>
          <p:cNvSpPr>
            <a:spLocks noChangeArrowheads="1"/>
          </p:cNvSpPr>
          <p:nvPr/>
        </p:nvSpPr>
        <p:spPr bwMode="auto">
          <a:xfrm>
            <a:off x="2413551" y="4702058"/>
            <a:ext cx="13308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solidFill>
                  <a:srgbClr val="FF0000"/>
                </a:solidFill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Laser Power</a:t>
            </a:r>
            <a:endParaRPr lang="ja-JP" altLang="en-US" sz="1600" b="1" dirty="0">
              <a:solidFill>
                <a:srgbClr val="FF0000"/>
              </a:solidFill>
              <a:latin typeface="+mj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177" name="正方形/長方形 12"/>
          <p:cNvSpPr>
            <a:spLocks noChangeArrowheads="1"/>
          </p:cNvSpPr>
          <p:nvPr/>
        </p:nvSpPr>
        <p:spPr bwMode="auto">
          <a:xfrm>
            <a:off x="1027708" y="3118321"/>
            <a:ext cx="8290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solidFill>
                  <a:srgbClr val="00B0F0"/>
                </a:solidFill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455 nm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solidFill>
                  <a:srgbClr val="00B0F0"/>
                </a:solidFill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(Alexa)</a:t>
            </a:r>
            <a:endParaRPr lang="ja-JP" altLang="en-US" sz="1600" b="1" dirty="0">
              <a:solidFill>
                <a:srgbClr val="00B0F0"/>
              </a:solidFill>
              <a:latin typeface="+mj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178" name="テキスト ボックス 8"/>
          <p:cNvSpPr txBox="1">
            <a:spLocks noChangeArrowheads="1"/>
          </p:cNvSpPr>
          <p:nvPr/>
        </p:nvSpPr>
        <p:spPr bwMode="auto">
          <a:xfrm>
            <a:off x="724911" y="1185863"/>
            <a:ext cx="3158979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b="1" dirty="0"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Excitation energy dependence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520950" y="1825164"/>
            <a:ext cx="1500188" cy="914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+mj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7180" name="図 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25" y="1763252"/>
            <a:ext cx="16319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2" name="テキスト ボックス 8"/>
          <p:cNvSpPr txBox="1">
            <a:spLocks noChangeArrowheads="1"/>
          </p:cNvSpPr>
          <p:nvPr/>
        </p:nvSpPr>
        <p:spPr bwMode="auto">
          <a:xfrm>
            <a:off x="4787900" y="4024949"/>
            <a:ext cx="49657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 smtClean="0"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B850</a:t>
            </a:r>
          </a:p>
          <a:p>
            <a:r>
              <a:rPr lang="en-US" altLang="ja-JP" sz="2000" dirty="0" smtClean="0"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Saturate tendency.</a:t>
            </a:r>
            <a:endParaRPr lang="en-US" altLang="ja-JP" sz="2000" dirty="0">
              <a:latin typeface="+mj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2000" dirty="0" smtClean="0"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→　</a:t>
            </a:r>
            <a:r>
              <a:rPr lang="en-US" altLang="ja-JP" sz="2000" dirty="0" smtClean="0"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Due to </a:t>
            </a:r>
            <a:r>
              <a:rPr lang="en-US" altLang="ja-JP" sz="2000" dirty="0" err="1" smtClean="0">
                <a:solidFill>
                  <a:srgbClr val="FF0000"/>
                </a:solidFill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exciton</a:t>
            </a:r>
            <a:r>
              <a:rPr lang="en-US" altLang="ja-JP" sz="2000" dirty="0" err="1">
                <a:solidFill>
                  <a:srgbClr val="FF0000"/>
                </a:solidFill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-</a:t>
            </a:r>
            <a:r>
              <a:rPr lang="en-US" altLang="ja-JP" sz="2000" dirty="0" err="1" smtClean="0">
                <a:solidFill>
                  <a:srgbClr val="FF0000"/>
                </a:solidFill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exciton</a:t>
            </a:r>
            <a:r>
              <a:rPr lang="en-US" altLang="ja-JP" sz="2000" dirty="0" smtClean="0">
                <a:solidFill>
                  <a:srgbClr val="FF0000"/>
                </a:solidFill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 annihilation</a:t>
            </a:r>
            <a:r>
              <a:rPr lang="en-US" altLang="ja-JP" sz="2000" dirty="0" smtClean="0"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!</a:t>
            </a:r>
            <a:endParaRPr lang="en-US" altLang="ja-JP" sz="2000" dirty="0">
              <a:latin typeface="+mj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5" name="正方形/長方形 12"/>
          <p:cNvSpPr>
            <a:spLocks noChangeArrowheads="1"/>
          </p:cNvSpPr>
          <p:nvPr/>
        </p:nvSpPr>
        <p:spPr bwMode="auto">
          <a:xfrm>
            <a:off x="863202" y="3821822"/>
            <a:ext cx="8290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 smtClean="0">
                <a:solidFill>
                  <a:srgbClr val="00B050"/>
                </a:solidFill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845 nm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 smtClean="0">
                <a:solidFill>
                  <a:srgbClr val="00B050"/>
                </a:solidFill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(B850)</a:t>
            </a:r>
            <a:endParaRPr lang="ja-JP" altLang="en-US" sz="1600" b="1" dirty="0">
              <a:solidFill>
                <a:srgbClr val="00B050"/>
              </a:solidFill>
              <a:latin typeface="+mj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cxnSp>
        <p:nvCxnSpPr>
          <p:cNvPr id="9" name="直線矢印コネクタ 8"/>
          <p:cNvCxnSpPr/>
          <p:nvPr/>
        </p:nvCxnSpPr>
        <p:spPr bwMode="auto">
          <a:xfrm>
            <a:off x="3484562" y="3964216"/>
            <a:ext cx="0" cy="6683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8"/>
          <a:srcRect r="4147" b="26296"/>
          <a:stretch/>
        </p:blipFill>
        <p:spPr>
          <a:xfrm>
            <a:off x="477884" y="2427973"/>
            <a:ext cx="255763" cy="2434337"/>
          </a:xfrm>
          <a:prstGeom prst="rect">
            <a:avLst/>
          </a:prstGeom>
        </p:spPr>
      </p:pic>
      <p:sp>
        <p:nvSpPr>
          <p:cNvPr id="32" name="テキスト ボックス 8"/>
          <p:cNvSpPr txBox="1">
            <a:spLocks noChangeArrowheads="1"/>
          </p:cNvSpPr>
          <p:nvPr/>
        </p:nvSpPr>
        <p:spPr bwMode="auto">
          <a:xfrm>
            <a:off x="4787900" y="2362128"/>
            <a:ext cx="47199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 smtClean="0"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Alexa</a:t>
            </a:r>
          </a:p>
          <a:p>
            <a:r>
              <a:rPr lang="en-US" altLang="ja-JP" sz="2000" dirty="0" smtClean="0"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Linear excitation energy dependence.</a:t>
            </a:r>
            <a:endParaRPr lang="en-US" altLang="ja-JP" sz="2000" dirty="0">
              <a:latin typeface="+mj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915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48093"/>
    </mc:Choice>
    <mc:Fallback xmlns="">
      <p:transition spd="slow" advTm="4809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正方形/長方形 37"/>
          <p:cNvSpPr/>
          <p:nvPr/>
        </p:nvSpPr>
        <p:spPr>
          <a:xfrm>
            <a:off x="2242432" y="1557867"/>
            <a:ext cx="4881562" cy="405271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+mj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2969507" y="3063964"/>
            <a:ext cx="390525" cy="390525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5697986" y="4369755"/>
            <a:ext cx="390525" cy="390525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4" name="円/楕円 53"/>
          <p:cNvSpPr/>
          <p:nvPr/>
        </p:nvSpPr>
        <p:spPr>
          <a:xfrm>
            <a:off x="4565521" y="1940946"/>
            <a:ext cx="390525" cy="390525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44" y="1959387"/>
            <a:ext cx="3363912" cy="3328342"/>
          </a:xfrm>
          <a:prstGeom prst="rect">
            <a:avLst/>
          </a:prstGeom>
        </p:spPr>
      </p:pic>
      <p:sp>
        <p:nvSpPr>
          <p:cNvPr id="7173" name="タイトル 1"/>
          <p:cNvSpPr txBox="1">
            <a:spLocks/>
          </p:cNvSpPr>
          <p:nvPr/>
        </p:nvSpPr>
        <p:spPr bwMode="auto">
          <a:xfrm>
            <a:off x="673100" y="127000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4000" dirty="0" err="1" smtClean="0"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Exciton</a:t>
            </a:r>
            <a:r>
              <a:rPr lang="en-US" altLang="ja-JP" sz="4000" dirty="0" err="1"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-</a:t>
            </a:r>
            <a:r>
              <a:rPr lang="en-US" altLang="ja-JP" sz="4000" dirty="0" err="1" smtClean="0"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Exciton</a:t>
            </a:r>
            <a:r>
              <a:rPr lang="en-US" altLang="ja-JP" sz="4000" dirty="0" smtClean="0"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 annihilation</a:t>
            </a:r>
            <a:endParaRPr lang="ja-JP" altLang="en-US" sz="4000" dirty="0">
              <a:latin typeface="+mj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203" name="テキスト ボックス 8"/>
          <p:cNvSpPr txBox="1">
            <a:spLocks noChangeArrowheads="1"/>
          </p:cNvSpPr>
          <p:nvPr/>
        </p:nvSpPr>
        <p:spPr bwMode="auto">
          <a:xfrm>
            <a:off x="2389463" y="1363409"/>
            <a:ext cx="4591869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b="1" dirty="0" smtClean="0"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The </a:t>
            </a:r>
            <a:r>
              <a:rPr lang="en-US" altLang="ja-JP" b="1" dirty="0"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i</a:t>
            </a:r>
            <a:r>
              <a:rPr lang="en-US" altLang="ja-JP" b="1" dirty="0" smtClean="0"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mage of </a:t>
            </a:r>
            <a:r>
              <a:rPr lang="en-US" altLang="ja-JP" b="1" dirty="0" err="1" smtClean="0"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Exciton</a:t>
            </a:r>
            <a:r>
              <a:rPr lang="en-US" altLang="ja-JP" b="1" dirty="0" err="1"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-</a:t>
            </a:r>
            <a:r>
              <a:rPr lang="en-US" altLang="ja-JP" b="1" dirty="0" err="1" smtClean="0"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Exction</a:t>
            </a:r>
            <a:r>
              <a:rPr lang="en-US" altLang="ja-JP" b="1" dirty="0" smtClean="0"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 annihilation</a:t>
            </a:r>
            <a:endParaRPr lang="en-US" altLang="ja-JP" b="1" dirty="0">
              <a:latin typeface="+mj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7" name="正方形/長方形 11"/>
          <p:cNvSpPr>
            <a:spLocks noChangeArrowheads="1"/>
          </p:cNvSpPr>
          <p:nvPr/>
        </p:nvSpPr>
        <p:spPr bwMode="auto">
          <a:xfrm>
            <a:off x="5346547" y="1908228"/>
            <a:ext cx="6286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ja-JP" sz="1600" b="1" dirty="0" smtClean="0">
                <a:solidFill>
                  <a:schemeClr val="accent1"/>
                </a:solidFill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B800</a:t>
            </a:r>
            <a:endParaRPr lang="ja-JP" altLang="en-US" sz="1600" b="1" dirty="0" smtClean="0">
              <a:solidFill>
                <a:schemeClr val="accent6">
                  <a:lumMod val="75000"/>
                </a:schemeClr>
              </a:solidFill>
              <a:latin typeface="+mj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9" name="正方形/長方形 12"/>
          <p:cNvSpPr>
            <a:spLocks noChangeArrowheads="1"/>
          </p:cNvSpPr>
          <p:nvPr/>
        </p:nvSpPr>
        <p:spPr bwMode="auto">
          <a:xfrm>
            <a:off x="6161545" y="4037037"/>
            <a:ext cx="6286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solidFill>
                  <a:srgbClr val="00B050"/>
                </a:solidFill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B850</a:t>
            </a:r>
            <a:endParaRPr lang="ja-JP" altLang="en-US" sz="1600" b="1" dirty="0">
              <a:solidFill>
                <a:srgbClr val="00B050"/>
              </a:solidFill>
              <a:latin typeface="+mj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0" name="正方形/長方形 11"/>
          <p:cNvSpPr>
            <a:spLocks noChangeArrowheads="1"/>
          </p:cNvSpPr>
          <p:nvPr/>
        </p:nvSpPr>
        <p:spPr bwMode="auto">
          <a:xfrm>
            <a:off x="2503157" y="1926627"/>
            <a:ext cx="6864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ja-JP" sz="1600" b="1" dirty="0" smtClean="0">
                <a:solidFill>
                  <a:srgbClr val="00B0F0"/>
                </a:solidFill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Alexa</a:t>
            </a:r>
            <a:endParaRPr lang="ja-JP" altLang="en-US" sz="1600" b="1" dirty="0" smtClean="0">
              <a:solidFill>
                <a:srgbClr val="00B0F0"/>
              </a:solidFill>
              <a:latin typeface="+mj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cxnSp>
        <p:nvCxnSpPr>
          <p:cNvPr id="41" name="直線コネクタ 40"/>
          <p:cNvCxnSpPr/>
          <p:nvPr/>
        </p:nvCxnSpPr>
        <p:spPr bwMode="auto">
          <a:xfrm>
            <a:off x="3151939" y="2192426"/>
            <a:ext cx="315249" cy="27809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 bwMode="auto">
          <a:xfrm flipH="1">
            <a:off x="5444708" y="2192426"/>
            <a:ext cx="81381" cy="382911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 bwMode="auto">
          <a:xfrm>
            <a:off x="5478860" y="3915509"/>
            <a:ext cx="718777" cy="258045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8"/>
          <p:cNvSpPr txBox="1">
            <a:spLocks noChangeArrowheads="1"/>
          </p:cNvSpPr>
          <p:nvPr/>
        </p:nvSpPr>
        <p:spPr bwMode="auto">
          <a:xfrm>
            <a:off x="2389463" y="5675319"/>
            <a:ext cx="47310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000" dirty="0" smtClean="0"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１．</a:t>
            </a:r>
            <a:r>
              <a:rPr lang="en-US" altLang="ja-JP" sz="2000" dirty="0" smtClean="0"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Two or more </a:t>
            </a:r>
            <a:r>
              <a:rPr lang="en-US" altLang="ja-JP" sz="2000" dirty="0" err="1" smtClean="0"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Alexas</a:t>
            </a:r>
            <a:r>
              <a:rPr lang="en-US" altLang="ja-JP" sz="2000" dirty="0" smtClean="0"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 were excited</a:t>
            </a:r>
            <a:endParaRPr lang="en-US" altLang="ja-JP" sz="2000" u="sng" dirty="0">
              <a:latin typeface="+mj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9" name="テキスト ボックス 8"/>
          <p:cNvSpPr txBox="1">
            <a:spLocks noChangeArrowheads="1"/>
          </p:cNvSpPr>
          <p:nvPr/>
        </p:nvSpPr>
        <p:spPr bwMode="auto">
          <a:xfrm>
            <a:off x="2389463" y="5680499"/>
            <a:ext cx="47310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000" dirty="0" smtClean="0"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２．</a:t>
            </a:r>
            <a:r>
              <a:rPr lang="en-US" altLang="ja-JP" sz="2000" dirty="0" smtClean="0"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Energy transfer from Alexa to B850</a:t>
            </a:r>
            <a:endParaRPr lang="en-US" altLang="ja-JP" sz="2000" u="sng" dirty="0">
              <a:latin typeface="+mj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0" name="テキスト ボックス 8"/>
          <p:cNvSpPr txBox="1">
            <a:spLocks noChangeArrowheads="1"/>
          </p:cNvSpPr>
          <p:nvPr/>
        </p:nvSpPr>
        <p:spPr bwMode="auto">
          <a:xfrm>
            <a:off x="2389462" y="5671557"/>
            <a:ext cx="53829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000" dirty="0" smtClean="0"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３．</a:t>
            </a:r>
            <a:r>
              <a:rPr lang="en-US" altLang="ja-JP" sz="2000" dirty="0" smtClean="0"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Two or more B850</a:t>
            </a:r>
            <a:r>
              <a:rPr lang="ja-JP" altLang="en-US" sz="2000" dirty="0" smtClean="0"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err="1" smtClean="0"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excitons</a:t>
            </a:r>
            <a:r>
              <a:rPr lang="en-US" altLang="ja-JP" sz="2000" dirty="0" smtClean="0"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 were generated</a:t>
            </a:r>
            <a:endParaRPr lang="en-US" altLang="ja-JP" sz="2000" u="sng" dirty="0">
              <a:latin typeface="+mj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1" name="テキスト ボックス 8"/>
          <p:cNvSpPr txBox="1">
            <a:spLocks noChangeArrowheads="1"/>
          </p:cNvSpPr>
          <p:nvPr/>
        </p:nvSpPr>
        <p:spPr bwMode="auto">
          <a:xfrm>
            <a:off x="2389463" y="5679081"/>
            <a:ext cx="47310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000" dirty="0"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４</a:t>
            </a:r>
            <a:r>
              <a:rPr lang="ja-JP" altLang="en-US" sz="2000" dirty="0" smtClean="0"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．</a:t>
            </a:r>
            <a:r>
              <a:rPr lang="en-US" altLang="ja-JP" sz="2000" dirty="0" smtClean="0"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Promptly annihilation</a:t>
            </a:r>
            <a:endParaRPr lang="en-US" altLang="ja-JP" sz="2000" u="sng" dirty="0">
              <a:latin typeface="+mj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8"/>
          <p:cNvSpPr txBox="1">
            <a:spLocks noChangeArrowheads="1"/>
          </p:cNvSpPr>
          <p:nvPr/>
        </p:nvSpPr>
        <p:spPr bwMode="auto">
          <a:xfrm>
            <a:off x="2389463" y="6140170"/>
            <a:ext cx="5540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000" dirty="0" smtClean="0">
                <a:solidFill>
                  <a:srgbClr val="FF0000"/>
                </a:solidFill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→　</a:t>
            </a:r>
            <a:r>
              <a:rPr lang="en-US" altLang="ja-JP" sz="2000" dirty="0" smtClean="0">
                <a:solidFill>
                  <a:srgbClr val="FF0000"/>
                </a:solidFill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The amount of excited B850 was reduced!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92406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5586"/>
    </mc:Choice>
    <mc:Fallback xmlns="">
      <p:transition spd="slow" advTm="255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8205E-6 -1.48148E-6 L 0.06635 0.0398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7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9487E-6 -7.40741E-7 L -0.05529 -0.08194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2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1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19 0.04005 L 0.06907 0.08148 C 0.06939 0.09097 0.0726 0.10185 0.07692 0.11366 C 0.08141 0.12708 0.08686 0.13704 0.09103 0.14167 L 0.11442 0.16968 " pathEditMode="relative" rAng="19920000" ptsTypes="AAA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" y="696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61 -0.08194 L -0.06538 -0.04977 C -0.06715 -0.04143 -0.07179 -0.03403 -0.07612 -0.02639 C -0.08333 -0.02014 -0.08862 -0.01435 -0.09343 -0.01389 L -0.11634 -0.00486 " pathEditMode="relative" rAng="19140000" ptsTypes="AAAAA">
                                      <p:cBhvr>
                                        <p:cTn id="4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" y="467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564E-6 -4.07407E-6 L -0.01971 0.10024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1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39 0.09977 L -0.05257 0.12454 C -0.05914 0.12963 -0.06699 0.14098 -0.07356 0.15324 C -0.08125 0.16852 -0.08638 0.18172 -0.08782 0.19213 L -0.09503 0.24792 " pathEditMode="relative" rAng="2220000" ptsTypes="AAAAA">
                                      <p:cBhvr>
                                        <p:cTn id="5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5" y="648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7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02 -0.00486 L -0.14519 -0.01921 C -0.14583 -0.01273 -0.15977 -0.02361 -0.16939 -0.02847 C -0.17356 -0.03333 -0.17532 -0.04005 -0.18461 -0.05208 L -0.19391 -0.07847 " pathEditMode="relative" rAng="1980000" ptsTypes="AAAAA">
                                      <p:cBhvr>
                                        <p:cTn id="5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1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4" grpId="3" animBg="1"/>
      <p:bldP spid="53" grpId="0" animBg="1"/>
      <p:bldP spid="53" grpId="1" animBg="1"/>
      <p:bldP spid="53" grpId="2" animBg="1"/>
      <p:bldP spid="53" grpId="3" animBg="1"/>
      <p:bldP spid="53" grpId="4" animBg="1"/>
      <p:bldP spid="54" grpId="0" animBg="1"/>
      <p:bldP spid="54" grpId="1" animBg="1"/>
      <p:bldP spid="54" grpId="2" animBg="1"/>
      <p:bldP spid="27" grpId="0"/>
      <p:bldP spid="27" grpId="1"/>
      <p:bldP spid="29" grpId="0"/>
      <p:bldP spid="29" grpId="1"/>
      <p:bldP spid="30" grpId="0"/>
      <p:bldP spid="30" grpId="1"/>
      <p:bldP spid="31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 txBox="1">
            <a:spLocks/>
          </p:cNvSpPr>
          <p:nvPr/>
        </p:nvSpPr>
        <p:spPr bwMode="auto">
          <a:xfrm>
            <a:off x="673100" y="127000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4000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Summary</a:t>
            </a:r>
            <a:endParaRPr lang="ja-JP" altLang="en-US" sz="4000" dirty="0">
              <a:latin typeface="+mn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389474" y="1700653"/>
            <a:ext cx="2907404" cy="191075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000"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389473" y="4074862"/>
            <a:ext cx="2907404" cy="1910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000"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785742" y="1550478"/>
            <a:ext cx="581545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・</a:t>
            </a:r>
            <a:r>
              <a:rPr lang="en-US" altLang="ja-JP" sz="2000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We observed ultrafast energy transfer in LH2-Alexa system with the time constants of </a:t>
            </a:r>
            <a:r>
              <a:rPr lang="en-US" altLang="ja-JP" sz="2000" b="1" dirty="0" smtClean="0">
                <a:solidFill>
                  <a:srgbClr val="FF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2.9</a:t>
            </a:r>
            <a:r>
              <a:rPr lang="en-US" altLang="ja-JP" sz="2000" dirty="0" smtClean="0">
                <a:solidFill>
                  <a:srgbClr val="FF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err="1" smtClean="0">
                <a:solidFill>
                  <a:srgbClr val="FF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ps</a:t>
            </a:r>
            <a:r>
              <a:rPr lang="en-US" altLang="ja-JP" sz="2000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, </a:t>
            </a:r>
            <a:r>
              <a:rPr lang="en-US" altLang="ja-JP" sz="2000" b="1" dirty="0" smtClean="0">
                <a:solidFill>
                  <a:srgbClr val="FF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17 </a:t>
            </a:r>
            <a:r>
              <a:rPr lang="en-US" altLang="ja-JP" sz="2000" dirty="0" smtClean="0">
                <a:solidFill>
                  <a:srgbClr val="FF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ps</a:t>
            </a:r>
            <a:r>
              <a:rPr lang="en-US" altLang="ja-JP" sz="2000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</a:p>
          <a:p>
            <a:r>
              <a:rPr kumimoji="1" lang="ja-JP" altLang="en-US" sz="2000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→　</a:t>
            </a:r>
            <a:r>
              <a:rPr lang="en-US" altLang="ja-JP" sz="2000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Energy transfer efficiency</a:t>
            </a:r>
            <a:r>
              <a:rPr kumimoji="1" lang="ja-JP" altLang="en-US" sz="2000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&gt; </a:t>
            </a:r>
            <a:r>
              <a:rPr kumimoji="1" lang="en-US" altLang="ja-JP" sz="2000" b="1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99</a:t>
            </a:r>
            <a:r>
              <a:rPr kumimoji="1" lang="en-US" altLang="ja-JP" sz="2000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%</a:t>
            </a:r>
            <a:r>
              <a:rPr kumimoji="1" lang="ja-JP" altLang="en-US" sz="2000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！</a:t>
            </a:r>
            <a:endParaRPr kumimoji="1" lang="en-US" altLang="ja-JP" sz="2000" dirty="0" smtClean="0"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endParaRPr kumimoji="1" lang="en-US" altLang="ja-JP" sz="2000" dirty="0" smtClean="0"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2000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・</a:t>
            </a:r>
            <a:r>
              <a:rPr lang="en-US" altLang="ja-JP" sz="2000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The </a:t>
            </a:r>
            <a:r>
              <a:rPr lang="en-US" altLang="ja-JP" sz="2000" dirty="0" err="1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multiexponential</a:t>
            </a:r>
            <a:r>
              <a:rPr lang="en-US" altLang="ja-JP" sz="2000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 nature indicates that Alexa moieties are not positioned uniformly.</a:t>
            </a:r>
            <a:endParaRPr lang="en-US" altLang="ja-JP" sz="2000" dirty="0"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2000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→　</a:t>
            </a:r>
            <a:r>
              <a:rPr lang="en-US" altLang="ja-JP" sz="2000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If the orientation and position could be controlled, </a:t>
            </a:r>
            <a:r>
              <a:rPr lang="en-US" altLang="ja-JP" sz="2000" dirty="0" smtClean="0">
                <a:solidFill>
                  <a:srgbClr val="FF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ideal energy transfer would complete within a few picoseconds</a:t>
            </a:r>
            <a:r>
              <a:rPr lang="en-US" altLang="ja-JP" sz="2000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!</a:t>
            </a:r>
          </a:p>
          <a:p>
            <a:endParaRPr lang="en-US" altLang="ja-JP" sz="2000" dirty="0" smtClean="0"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2000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・</a:t>
            </a:r>
            <a:r>
              <a:rPr lang="en-US" altLang="ja-JP" sz="2000" dirty="0" err="1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Exciton-exciton</a:t>
            </a:r>
            <a:r>
              <a:rPr lang="en-US" altLang="ja-JP" sz="2000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 annihilation only takes place </a:t>
            </a:r>
            <a:r>
              <a:rPr lang="en-US" altLang="ja-JP" sz="2000" dirty="0" smtClean="0">
                <a:solidFill>
                  <a:srgbClr val="FF0000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after the energy is transferred to the B850</a:t>
            </a:r>
            <a:r>
              <a:rPr lang="en-US" altLang="ja-JP" sz="2000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en-US" altLang="ja-JP" sz="2000" dirty="0"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2000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→　</a:t>
            </a:r>
            <a:r>
              <a:rPr lang="en-US" altLang="ja-JP" sz="2000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The ring structure of LH2 is conserved</a:t>
            </a:r>
            <a:r>
              <a:rPr lang="ja-JP" altLang="en-US" sz="2000" dirty="0" smtClean="0">
                <a:ea typeface="ＭＳ ゴシック" panose="020B0609070205080204" pitchFamily="49" charset="-128"/>
                <a:cs typeface="Times New Roman" panose="02020603050405020304" pitchFamily="18" charset="0"/>
              </a:rPr>
              <a:t>！</a:t>
            </a:r>
            <a:endParaRPr lang="ja-JP" altLang="en-US" sz="2000" dirty="0"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38" y="4112962"/>
            <a:ext cx="1855337" cy="1838721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31" y="1750872"/>
            <a:ext cx="2499088" cy="181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58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51496"/>
    </mc:Choice>
    <mc:Fallback xmlns="">
      <p:transition spd="slow" advTm="5149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タイトル 1"/>
          <p:cNvSpPr>
            <a:spLocks noGrp="1"/>
          </p:cNvSpPr>
          <p:nvPr>
            <p:ph type="title"/>
          </p:nvPr>
        </p:nvSpPr>
        <p:spPr>
          <a:xfrm>
            <a:off x="557213" y="98425"/>
            <a:ext cx="5283200" cy="609600"/>
          </a:xfrm>
        </p:spPr>
        <p:txBody>
          <a:bodyPr anchor="t"/>
          <a:lstStyle/>
          <a:p>
            <a:pPr algn="l"/>
            <a:r>
              <a:rPr lang="en-US" altLang="ja-JP" sz="40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Contents</a:t>
            </a:r>
          </a:p>
        </p:txBody>
      </p:sp>
      <p:sp>
        <p:nvSpPr>
          <p:cNvPr id="66" name="テキスト ボックス 8"/>
          <p:cNvSpPr txBox="1">
            <a:spLocks noChangeArrowheads="1"/>
          </p:cNvSpPr>
          <p:nvPr/>
        </p:nvSpPr>
        <p:spPr bwMode="auto">
          <a:xfrm>
            <a:off x="684029" y="1292558"/>
            <a:ext cx="8335279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3200" b="1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I.     Introduction</a:t>
            </a:r>
          </a:p>
          <a:p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        What is photosynthesis?</a:t>
            </a:r>
          </a:p>
          <a:p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        The limit of natural photosynthesis.</a:t>
            </a:r>
          </a:p>
          <a:p>
            <a:r>
              <a:rPr lang="en-US" altLang="ja-JP" sz="3200" b="1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II.   Experimental method</a:t>
            </a:r>
          </a:p>
          <a:p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        Femtosecond transient absorption (TA) spectroscopy.</a:t>
            </a:r>
          </a:p>
          <a:p>
            <a:r>
              <a:rPr lang="en-US" altLang="ja-JP" sz="3200" b="1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III.  My work</a:t>
            </a:r>
          </a:p>
          <a:p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        Ultrafast energy transfer reaction of LH2-Alexa.</a:t>
            </a:r>
          </a:p>
          <a:p>
            <a:r>
              <a:rPr lang="en-US" altLang="ja-JP" sz="3200" b="1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IV.  Summary</a:t>
            </a:r>
          </a:p>
          <a:p>
            <a:endParaRPr lang="en-US" altLang="ja-JP" dirty="0" smtClean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400050" indent="-400050">
              <a:buAutoNum type="romanUcPeriod" startAt="2"/>
            </a:pPr>
            <a:endParaRPr lang="en-US" altLang="ja-JP" dirty="0" smtClean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968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7032"/>
    </mc:Choice>
    <mc:Fallback xmlns="">
      <p:transition spd="slow" advTm="3703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タイトル 1"/>
          <p:cNvSpPr>
            <a:spLocks noGrp="1"/>
          </p:cNvSpPr>
          <p:nvPr>
            <p:ph type="title"/>
          </p:nvPr>
        </p:nvSpPr>
        <p:spPr>
          <a:xfrm>
            <a:off x="557213" y="98425"/>
            <a:ext cx="5283200" cy="609600"/>
          </a:xfrm>
        </p:spPr>
        <p:txBody>
          <a:bodyPr anchor="t"/>
          <a:lstStyle/>
          <a:p>
            <a:pPr algn="l"/>
            <a:r>
              <a:rPr lang="en-US" altLang="ja-JP" sz="40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What is photosynthesis?</a:t>
            </a:r>
          </a:p>
        </p:txBody>
      </p:sp>
      <p:sp>
        <p:nvSpPr>
          <p:cNvPr id="66" name="テキスト ボックス 8"/>
          <p:cNvSpPr txBox="1">
            <a:spLocks noChangeArrowheads="1"/>
          </p:cNvSpPr>
          <p:nvPr/>
        </p:nvSpPr>
        <p:spPr bwMode="auto">
          <a:xfrm>
            <a:off x="5099274" y="1340669"/>
            <a:ext cx="480672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Photosynthesis reaction :</a:t>
            </a:r>
          </a:p>
          <a:p>
            <a:r>
              <a:rPr lang="en-US" altLang="ja-JP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Consume CO</a:t>
            </a:r>
            <a:r>
              <a:rPr lang="en-US" altLang="ja-JP" baseline="-250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2</a:t>
            </a:r>
            <a:r>
              <a:rPr lang="en-US" altLang="ja-JP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and H</a:t>
            </a:r>
            <a:r>
              <a:rPr lang="en-US" altLang="ja-JP" baseline="-250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2</a:t>
            </a:r>
            <a:r>
              <a:rPr lang="en-US" altLang="ja-JP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 in the presence of sunlight, and produce O</a:t>
            </a:r>
            <a:r>
              <a:rPr lang="en-US" altLang="ja-JP" baseline="-250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2</a:t>
            </a:r>
            <a:r>
              <a:rPr lang="en-US" altLang="ja-JP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and carbohydrate.</a:t>
            </a:r>
          </a:p>
        </p:txBody>
      </p:sp>
      <p:pic>
        <p:nvPicPr>
          <p:cNvPr id="1026" name="Picture 2" descr="http://environment-illustration.com/material/plant/l_03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133" y="1680668"/>
            <a:ext cx="2152886" cy="161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円/楕円 38"/>
          <p:cNvSpPr/>
          <p:nvPr/>
        </p:nvSpPr>
        <p:spPr bwMode="auto">
          <a:xfrm>
            <a:off x="891019" y="1201372"/>
            <a:ext cx="414338" cy="415925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cxnSp>
        <p:nvCxnSpPr>
          <p:cNvPr id="40" name="直線コネクタ 39"/>
          <p:cNvCxnSpPr/>
          <p:nvPr/>
        </p:nvCxnSpPr>
        <p:spPr bwMode="auto">
          <a:xfrm flipH="1" flipV="1">
            <a:off x="1097394" y="1093422"/>
            <a:ext cx="1588" cy="92075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 bwMode="auto">
          <a:xfrm flipH="1" flipV="1">
            <a:off x="1097394" y="1633172"/>
            <a:ext cx="1588" cy="92075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 bwMode="auto">
          <a:xfrm rot="16200000" flipH="1" flipV="1">
            <a:off x="1363302" y="1364090"/>
            <a:ext cx="1588" cy="92075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 bwMode="auto">
          <a:xfrm rot="16200000" flipH="1" flipV="1">
            <a:off x="831488" y="1362503"/>
            <a:ext cx="1587" cy="92075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 bwMode="auto">
          <a:xfrm rot="2700000" flipH="1" flipV="1">
            <a:off x="1283926" y="1170415"/>
            <a:ext cx="1588" cy="92075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 bwMode="auto">
          <a:xfrm rot="2700000" flipH="1" flipV="1">
            <a:off x="910863" y="1554590"/>
            <a:ext cx="1588" cy="92075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 bwMode="auto">
          <a:xfrm rot="18900000" flipH="1">
            <a:off x="1283926" y="1551415"/>
            <a:ext cx="1588" cy="92075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 bwMode="auto">
          <a:xfrm rot="18900000" flipH="1">
            <a:off x="923563" y="1162478"/>
            <a:ext cx="1587" cy="92075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円/楕円 4"/>
          <p:cNvSpPr/>
          <p:nvPr/>
        </p:nvSpPr>
        <p:spPr>
          <a:xfrm>
            <a:off x="2930236" y="1183337"/>
            <a:ext cx="883227" cy="3975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8"/>
          <p:cNvSpPr txBox="1">
            <a:spLocks noChangeArrowheads="1"/>
          </p:cNvSpPr>
          <p:nvPr/>
        </p:nvSpPr>
        <p:spPr bwMode="auto">
          <a:xfrm>
            <a:off x="3048068" y="1201372"/>
            <a:ext cx="647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</a:t>
            </a:r>
            <a:r>
              <a:rPr lang="en-US" altLang="ja-JP" baseline="-250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2</a:t>
            </a:r>
            <a:r>
              <a:rPr lang="en-US" altLang="ja-JP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53" name="円/楕円 52"/>
          <p:cNvSpPr/>
          <p:nvPr/>
        </p:nvSpPr>
        <p:spPr>
          <a:xfrm>
            <a:off x="3764617" y="1690895"/>
            <a:ext cx="883227" cy="39759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8"/>
          <p:cNvSpPr txBox="1">
            <a:spLocks noChangeArrowheads="1"/>
          </p:cNvSpPr>
          <p:nvPr/>
        </p:nvSpPr>
        <p:spPr bwMode="auto">
          <a:xfrm>
            <a:off x="3882449" y="1708930"/>
            <a:ext cx="647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CO</a:t>
            </a:r>
            <a:r>
              <a:rPr lang="en-US" altLang="ja-JP" baseline="-250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フリーフォーム 7"/>
          <p:cNvSpPr/>
          <p:nvPr/>
        </p:nvSpPr>
        <p:spPr>
          <a:xfrm>
            <a:off x="2432051" y="1379608"/>
            <a:ext cx="321540" cy="488372"/>
          </a:xfrm>
          <a:custGeom>
            <a:avLst/>
            <a:gdLst>
              <a:gd name="connsiteX0" fmla="*/ 321540 w 321540"/>
              <a:gd name="connsiteY0" fmla="*/ 0 h 488372"/>
              <a:gd name="connsiteX1" fmla="*/ 9813 w 321540"/>
              <a:gd name="connsiteY1" fmla="*/ 207818 h 488372"/>
              <a:gd name="connsiteX2" fmla="*/ 72158 w 321540"/>
              <a:gd name="connsiteY2" fmla="*/ 488372 h 488372"/>
              <a:gd name="connsiteX3" fmla="*/ 72158 w 321540"/>
              <a:gd name="connsiteY3" fmla="*/ 488372 h 48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540" h="488372">
                <a:moveTo>
                  <a:pt x="321540" y="0"/>
                </a:moveTo>
                <a:cubicBezTo>
                  <a:pt x="186458" y="63211"/>
                  <a:pt x="51377" y="126423"/>
                  <a:pt x="9813" y="207818"/>
                </a:cubicBezTo>
                <a:cubicBezTo>
                  <a:pt x="-31751" y="289213"/>
                  <a:pt x="72158" y="488372"/>
                  <a:pt x="72158" y="488372"/>
                </a:cubicBezTo>
                <a:lnTo>
                  <a:pt x="72158" y="488372"/>
                </a:lnTo>
              </a:path>
            </a:pathLst>
          </a:custGeom>
          <a:noFill/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/>
          <p:cNvSpPr/>
          <p:nvPr/>
        </p:nvSpPr>
        <p:spPr>
          <a:xfrm rot="4569963" flipH="1">
            <a:off x="3456900" y="2175191"/>
            <a:ext cx="321540" cy="488372"/>
          </a:xfrm>
          <a:custGeom>
            <a:avLst/>
            <a:gdLst>
              <a:gd name="connsiteX0" fmla="*/ 321540 w 321540"/>
              <a:gd name="connsiteY0" fmla="*/ 0 h 488372"/>
              <a:gd name="connsiteX1" fmla="*/ 9813 w 321540"/>
              <a:gd name="connsiteY1" fmla="*/ 207818 h 488372"/>
              <a:gd name="connsiteX2" fmla="*/ 72158 w 321540"/>
              <a:gd name="connsiteY2" fmla="*/ 488372 h 488372"/>
              <a:gd name="connsiteX3" fmla="*/ 72158 w 321540"/>
              <a:gd name="connsiteY3" fmla="*/ 488372 h 48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540" h="488372">
                <a:moveTo>
                  <a:pt x="321540" y="0"/>
                </a:moveTo>
                <a:cubicBezTo>
                  <a:pt x="186458" y="63211"/>
                  <a:pt x="51377" y="126423"/>
                  <a:pt x="9813" y="207818"/>
                </a:cubicBezTo>
                <a:cubicBezTo>
                  <a:pt x="-31751" y="289213"/>
                  <a:pt x="72158" y="488372"/>
                  <a:pt x="72158" y="488372"/>
                </a:cubicBezTo>
                <a:lnTo>
                  <a:pt x="72158" y="488372"/>
                </a:lnTo>
              </a:path>
            </a:pathLst>
          </a:custGeom>
          <a:noFill/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/>
          <p:cNvSpPr/>
          <p:nvPr/>
        </p:nvSpPr>
        <p:spPr>
          <a:xfrm rot="4569963" flipH="1">
            <a:off x="1551539" y="3051147"/>
            <a:ext cx="321540" cy="488372"/>
          </a:xfrm>
          <a:custGeom>
            <a:avLst/>
            <a:gdLst>
              <a:gd name="connsiteX0" fmla="*/ 321540 w 321540"/>
              <a:gd name="connsiteY0" fmla="*/ 0 h 488372"/>
              <a:gd name="connsiteX1" fmla="*/ 9813 w 321540"/>
              <a:gd name="connsiteY1" fmla="*/ 207818 h 488372"/>
              <a:gd name="connsiteX2" fmla="*/ 72158 w 321540"/>
              <a:gd name="connsiteY2" fmla="*/ 488372 h 488372"/>
              <a:gd name="connsiteX3" fmla="*/ 72158 w 321540"/>
              <a:gd name="connsiteY3" fmla="*/ 488372 h 48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540" h="488372">
                <a:moveTo>
                  <a:pt x="321540" y="0"/>
                </a:moveTo>
                <a:cubicBezTo>
                  <a:pt x="186458" y="63211"/>
                  <a:pt x="51377" y="126423"/>
                  <a:pt x="9813" y="207818"/>
                </a:cubicBezTo>
                <a:cubicBezTo>
                  <a:pt x="-31751" y="289213"/>
                  <a:pt x="72158" y="488372"/>
                  <a:pt x="72158" y="488372"/>
                </a:cubicBezTo>
                <a:lnTo>
                  <a:pt x="72158" y="488372"/>
                </a:lnTo>
              </a:path>
            </a:pathLst>
          </a:custGeom>
          <a:noFill/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/>
          <p:cNvSpPr/>
          <p:nvPr/>
        </p:nvSpPr>
        <p:spPr>
          <a:xfrm rot="17000542">
            <a:off x="2532898" y="3117288"/>
            <a:ext cx="321540" cy="488372"/>
          </a:xfrm>
          <a:custGeom>
            <a:avLst/>
            <a:gdLst>
              <a:gd name="connsiteX0" fmla="*/ 321540 w 321540"/>
              <a:gd name="connsiteY0" fmla="*/ 0 h 488372"/>
              <a:gd name="connsiteX1" fmla="*/ 9813 w 321540"/>
              <a:gd name="connsiteY1" fmla="*/ 207818 h 488372"/>
              <a:gd name="connsiteX2" fmla="*/ 72158 w 321540"/>
              <a:gd name="connsiteY2" fmla="*/ 488372 h 488372"/>
              <a:gd name="connsiteX3" fmla="*/ 72158 w 321540"/>
              <a:gd name="connsiteY3" fmla="*/ 488372 h 48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540" h="488372">
                <a:moveTo>
                  <a:pt x="321540" y="0"/>
                </a:moveTo>
                <a:cubicBezTo>
                  <a:pt x="186458" y="63211"/>
                  <a:pt x="51377" y="126423"/>
                  <a:pt x="9813" y="207818"/>
                </a:cubicBezTo>
                <a:cubicBezTo>
                  <a:pt x="-31751" y="289213"/>
                  <a:pt x="72158" y="488372"/>
                  <a:pt x="72158" y="488372"/>
                </a:cubicBezTo>
                <a:lnTo>
                  <a:pt x="72158" y="488372"/>
                </a:lnTo>
              </a:path>
            </a:pathLst>
          </a:custGeom>
          <a:noFill/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3224293" y="3259550"/>
            <a:ext cx="883227" cy="39759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8"/>
          <p:cNvSpPr txBox="1">
            <a:spLocks noChangeArrowheads="1"/>
          </p:cNvSpPr>
          <p:nvPr/>
        </p:nvSpPr>
        <p:spPr bwMode="auto">
          <a:xfrm>
            <a:off x="3283209" y="3277585"/>
            <a:ext cx="7653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Sugar</a:t>
            </a:r>
            <a:endParaRPr lang="en-US" altLang="ja-JP" baseline="-25000" dirty="0" smtClean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5" name="円/楕円 64"/>
          <p:cNvSpPr/>
          <p:nvPr/>
        </p:nvSpPr>
        <p:spPr>
          <a:xfrm>
            <a:off x="512485" y="3175377"/>
            <a:ext cx="883227" cy="397594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テキスト ボックス 8"/>
          <p:cNvSpPr txBox="1">
            <a:spLocks noChangeArrowheads="1"/>
          </p:cNvSpPr>
          <p:nvPr/>
        </p:nvSpPr>
        <p:spPr bwMode="auto">
          <a:xfrm>
            <a:off x="752376" y="3191823"/>
            <a:ext cx="4955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</a:t>
            </a:r>
            <a:r>
              <a:rPr lang="en-US" altLang="ja-JP" baseline="-250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2</a:t>
            </a:r>
            <a:endParaRPr lang="en-US" altLang="ja-JP" dirty="0" smtClean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9" name="テキスト ボックス 8"/>
          <p:cNvSpPr txBox="1">
            <a:spLocks noChangeArrowheads="1"/>
          </p:cNvSpPr>
          <p:nvPr/>
        </p:nvSpPr>
        <p:spPr bwMode="auto">
          <a:xfrm>
            <a:off x="186702" y="1839300"/>
            <a:ext cx="11471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Sunlight</a:t>
            </a:r>
          </a:p>
        </p:txBody>
      </p:sp>
      <p:sp>
        <p:nvSpPr>
          <p:cNvPr id="70" name="テキスト ボックス 8"/>
          <p:cNvSpPr txBox="1">
            <a:spLocks noChangeArrowheads="1"/>
          </p:cNvSpPr>
          <p:nvPr/>
        </p:nvSpPr>
        <p:spPr bwMode="auto">
          <a:xfrm>
            <a:off x="5139702" y="2633871"/>
            <a:ext cx="42225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6CO</a:t>
            </a:r>
            <a:r>
              <a:rPr lang="en-US" altLang="ja-JP" sz="2400" baseline="-250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2</a:t>
            </a:r>
            <a:r>
              <a:rPr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+ 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6</a:t>
            </a:r>
            <a:r>
              <a:rPr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</a:t>
            </a:r>
            <a:r>
              <a:rPr lang="en-US" altLang="ja-JP" sz="2400" baseline="-250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2</a:t>
            </a:r>
            <a:r>
              <a:rPr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 </a:t>
            </a:r>
            <a:r>
              <a:rPr lang="ja-JP" altLang="en-US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→ </a:t>
            </a:r>
            <a:r>
              <a:rPr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(CH</a:t>
            </a:r>
            <a:r>
              <a:rPr lang="en-US" altLang="ja-JP" sz="2400" baseline="-250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2</a:t>
            </a:r>
            <a:r>
              <a:rPr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O)</a:t>
            </a:r>
            <a:r>
              <a:rPr lang="en-US" altLang="ja-JP" sz="2400" baseline="-250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6</a:t>
            </a:r>
            <a:r>
              <a:rPr lang="en-US" altLang="ja-JP" sz="2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+ 6O</a:t>
            </a:r>
            <a:r>
              <a:rPr lang="en-US" altLang="ja-JP" sz="2400" baseline="-250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2</a:t>
            </a:r>
            <a:endParaRPr lang="en-US" altLang="ja-JP" sz="2400" dirty="0" smtClean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1" name="テキスト ボックス 8"/>
          <p:cNvSpPr txBox="1">
            <a:spLocks noChangeArrowheads="1"/>
          </p:cNvSpPr>
          <p:nvPr/>
        </p:nvSpPr>
        <p:spPr bwMode="auto">
          <a:xfrm>
            <a:off x="6899441" y="2449134"/>
            <a:ext cx="7030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light</a:t>
            </a:r>
            <a:endParaRPr lang="en-US" altLang="ja-JP" sz="1400" baseline="-25000" dirty="0" smtClean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7" name="Picture 2" descr="http://yajidesign.com/i/0192/019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99934" flipH="1">
            <a:off x="1573437" y="1663790"/>
            <a:ext cx="180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テキスト ボックス 8"/>
          <p:cNvSpPr txBox="1">
            <a:spLocks noChangeArrowheads="1"/>
          </p:cNvSpPr>
          <p:nvPr/>
        </p:nvSpPr>
        <p:spPr bwMode="auto">
          <a:xfrm>
            <a:off x="7502637" y="6488668"/>
            <a:ext cx="23378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Chloroplast:</a:t>
            </a:r>
            <a:r>
              <a:rPr lang="ja-JP" altLang="en-US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葉緑体</a:t>
            </a:r>
            <a:endParaRPr lang="en-US" altLang="ja-JP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www2.estrellamountain.edu/faculty/farabee/BIOBK/chloroplast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935" y="4029112"/>
            <a:ext cx="2944198" cy="245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2.estrellamountain.edu/faculty/farabee/BIOBK/leafstru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12" y="4009172"/>
            <a:ext cx="3508928" cy="245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676597" y="3700399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Cross section of a leaf</a:t>
            </a:r>
            <a:endParaRPr lang="ja-JP" altLang="en-US" dirty="0"/>
          </a:p>
        </p:txBody>
      </p:sp>
      <p:sp>
        <p:nvSpPr>
          <p:cNvPr id="48" name="正方形/長方形 47"/>
          <p:cNvSpPr/>
          <p:nvPr/>
        </p:nvSpPr>
        <p:spPr>
          <a:xfrm>
            <a:off x="5000947" y="3705392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Structure of chloroplast</a:t>
            </a:r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86702" y="6570338"/>
            <a:ext cx="4953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200" dirty="0"/>
              <a:t>http://www2.estrellamountain.edu/faculty/farabee/BIOBK/BioBookPS.html</a:t>
            </a:r>
          </a:p>
        </p:txBody>
      </p:sp>
    </p:spTree>
    <p:extLst>
      <p:ext uri="{BB962C8B-B14F-4D97-AF65-F5344CB8AC3E}">
        <p14:creationId xmlns:p14="http://schemas.microsoft.com/office/powerpoint/2010/main" val="3452717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7032"/>
    </mc:Choice>
    <mc:Fallback xmlns="">
      <p:transition spd="slow" advTm="3703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90500" y="1009650"/>
            <a:ext cx="6187761" cy="2158036"/>
          </a:xfrm>
          <a:prstGeom prst="round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1" name="タイトル 1"/>
          <p:cNvSpPr>
            <a:spLocks noGrp="1"/>
          </p:cNvSpPr>
          <p:nvPr>
            <p:ph type="title"/>
          </p:nvPr>
        </p:nvSpPr>
        <p:spPr>
          <a:xfrm>
            <a:off x="557213" y="98425"/>
            <a:ext cx="5283200" cy="609600"/>
          </a:xfrm>
        </p:spPr>
        <p:txBody>
          <a:bodyPr anchor="t"/>
          <a:lstStyle/>
          <a:p>
            <a:pPr algn="l"/>
            <a:r>
              <a:rPr lang="en-US" altLang="ja-JP" sz="40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What is photosynthesis?</a:t>
            </a:r>
          </a:p>
        </p:txBody>
      </p:sp>
      <p:sp>
        <p:nvSpPr>
          <p:cNvPr id="38" name="テキスト ボックス 8"/>
          <p:cNvSpPr txBox="1">
            <a:spLocks noChangeArrowheads="1"/>
          </p:cNvSpPr>
          <p:nvPr/>
        </p:nvSpPr>
        <p:spPr bwMode="auto">
          <a:xfrm>
            <a:off x="4241763" y="1602877"/>
            <a:ext cx="21364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400" b="1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Light Harvest</a:t>
            </a:r>
          </a:p>
        </p:txBody>
      </p:sp>
      <p:sp>
        <p:nvSpPr>
          <p:cNvPr id="8" name="テキスト ボックス 8"/>
          <p:cNvSpPr txBox="1">
            <a:spLocks noChangeArrowheads="1"/>
          </p:cNvSpPr>
          <p:nvPr/>
        </p:nvSpPr>
        <p:spPr bwMode="auto">
          <a:xfrm>
            <a:off x="3389590" y="3332411"/>
            <a:ext cx="28016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400" b="1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Charge Separation</a:t>
            </a: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4449922" y="5199678"/>
            <a:ext cx="22027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400" b="1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Dark Reaction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07" y="2683006"/>
            <a:ext cx="2975103" cy="15364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円/楕円 5"/>
          <p:cNvSpPr/>
          <p:nvPr/>
        </p:nvSpPr>
        <p:spPr>
          <a:xfrm>
            <a:off x="7527056" y="3167686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7454640" y="3067703"/>
            <a:ext cx="48085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en-US" altLang="ja-JP" sz="2400" b="0" cap="none" spc="0" baseline="30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endParaRPr lang="ja-JP" altLang="en-US" sz="2400" b="0" cap="none" spc="0" baseline="30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7529078" y="4202896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7454640" y="4164468"/>
            <a:ext cx="48085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r>
              <a:rPr lang="en-US" altLang="ja-JP" sz="2000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</a:t>
            </a:r>
            <a:endParaRPr lang="ja-JP" altLang="en-US" sz="2000" b="0" cap="none" spc="0" baseline="30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93882" y="4196420"/>
            <a:ext cx="3771244" cy="2492607"/>
            <a:chOff x="457692" y="4210912"/>
            <a:chExt cx="3771244" cy="2492607"/>
          </a:xfrm>
        </p:grpSpPr>
        <p:sp>
          <p:nvSpPr>
            <p:cNvPr id="51" name="正方形/長方形 50"/>
            <p:cNvSpPr/>
            <p:nvPr/>
          </p:nvSpPr>
          <p:spPr>
            <a:xfrm>
              <a:off x="3395025" y="5826461"/>
              <a:ext cx="714955" cy="2721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3395025" y="4957992"/>
              <a:ext cx="474980" cy="25617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爆発 1 42"/>
            <p:cNvSpPr/>
            <p:nvPr/>
          </p:nvSpPr>
          <p:spPr>
            <a:xfrm>
              <a:off x="3097643" y="4566017"/>
              <a:ext cx="666750" cy="414119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1432660" y="5180130"/>
              <a:ext cx="1626822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ja-JP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CALVIN</a:t>
              </a:r>
            </a:p>
            <a:p>
              <a:pPr algn="ctr"/>
              <a:r>
                <a:rPr lang="en-US" altLang="ja-JP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CYCLE</a:t>
              </a:r>
              <a:endParaRPr lang="ja-JP" alt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34" name="グループ化 33"/>
            <p:cNvGrpSpPr/>
            <p:nvPr/>
          </p:nvGrpSpPr>
          <p:grpSpPr>
            <a:xfrm>
              <a:off x="1546682" y="4816629"/>
              <a:ext cx="1437748" cy="1355310"/>
              <a:chOff x="7096296" y="2425097"/>
              <a:chExt cx="2073794" cy="1954886"/>
            </a:xfrm>
          </p:grpSpPr>
          <p:sp>
            <p:nvSpPr>
              <p:cNvPr id="22" name="円弧 21"/>
              <p:cNvSpPr/>
              <p:nvPr/>
            </p:nvSpPr>
            <p:spPr>
              <a:xfrm rot="19034901">
                <a:off x="7096297" y="2425097"/>
                <a:ext cx="1953318" cy="1953318"/>
              </a:xfrm>
              <a:prstGeom prst="arc">
                <a:avLst/>
              </a:prstGeom>
              <a:ln w="92075">
                <a:solidFill>
                  <a:schemeClr val="accent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円弧 40"/>
              <p:cNvSpPr/>
              <p:nvPr/>
            </p:nvSpPr>
            <p:spPr>
              <a:xfrm rot="5148662">
                <a:off x="7216772" y="2426665"/>
                <a:ext cx="1953318" cy="1953318"/>
              </a:xfrm>
              <a:prstGeom prst="arc">
                <a:avLst/>
              </a:prstGeom>
              <a:ln w="92075">
                <a:solidFill>
                  <a:schemeClr val="accent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円弧 41"/>
              <p:cNvSpPr/>
              <p:nvPr/>
            </p:nvSpPr>
            <p:spPr>
              <a:xfrm rot="11414117">
                <a:off x="7096296" y="2425097"/>
                <a:ext cx="1953318" cy="1953318"/>
              </a:xfrm>
              <a:prstGeom prst="arc">
                <a:avLst/>
              </a:prstGeom>
              <a:ln w="92075">
                <a:solidFill>
                  <a:schemeClr val="accent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5" name="円/楕円 44"/>
            <p:cNvSpPr/>
            <p:nvPr/>
          </p:nvSpPr>
          <p:spPr>
            <a:xfrm>
              <a:off x="1903728" y="4240616"/>
              <a:ext cx="592565" cy="26674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2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6" name="テキスト ボックス 8"/>
            <p:cNvSpPr txBox="1">
              <a:spLocks noChangeArrowheads="1"/>
            </p:cNvSpPr>
            <p:nvPr/>
          </p:nvSpPr>
          <p:spPr bwMode="auto">
            <a:xfrm>
              <a:off x="1962644" y="4210912"/>
              <a:ext cx="5142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 smtClean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CO</a:t>
              </a:r>
              <a:r>
                <a:rPr lang="en-US" altLang="ja-JP" sz="1400" baseline="-25000" dirty="0" smtClean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7" name="下矢印 26"/>
            <p:cNvSpPr/>
            <p:nvPr/>
          </p:nvSpPr>
          <p:spPr>
            <a:xfrm>
              <a:off x="2137368" y="4541539"/>
              <a:ext cx="139916" cy="176866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37" name="上カーブ矢印 36"/>
            <p:cNvSpPr/>
            <p:nvPr/>
          </p:nvSpPr>
          <p:spPr>
            <a:xfrm rot="3846837">
              <a:off x="2986580" y="4929438"/>
              <a:ext cx="253537" cy="316461"/>
            </a:xfrm>
            <a:prstGeom prst="curvedUp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テキスト ボックス 8"/>
            <p:cNvSpPr txBox="1">
              <a:spLocks noChangeArrowheads="1"/>
            </p:cNvSpPr>
            <p:nvPr/>
          </p:nvSpPr>
          <p:spPr bwMode="auto">
            <a:xfrm>
              <a:off x="3181026" y="4616175"/>
              <a:ext cx="5616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 smtClean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ATP</a:t>
              </a:r>
            </a:p>
          </p:txBody>
        </p:sp>
        <p:sp>
          <p:nvSpPr>
            <p:cNvPr id="56" name="テキスト ボックス 8"/>
            <p:cNvSpPr txBox="1">
              <a:spLocks noChangeArrowheads="1"/>
            </p:cNvSpPr>
            <p:nvPr/>
          </p:nvSpPr>
          <p:spPr bwMode="auto">
            <a:xfrm>
              <a:off x="3368076" y="4940766"/>
              <a:ext cx="5616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 smtClean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ADP</a:t>
              </a:r>
            </a:p>
          </p:txBody>
        </p:sp>
        <p:sp>
          <p:nvSpPr>
            <p:cNvPr id="57" name="上カーブ矢印 56"/>
            <p:cNvSpPr/>
            <p:nvPr/>
          </p:nvSpPr>
          <p:spPr>
            <a:xfrm rot="17533874">
              <a:off x="1261161" y="4919816"/>
              <a:ext cx="253537" cy="316461"/>
            </a:xfrm>
            <a:prstGeom prst="curvedUp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上カーブ矢印 59"/>
            <p:cNvSpPr/>
            <p:nvPr/>
          </p:nvSpPr>
          <p:spPr>
            <a:xfrm rot="7088119">
              <a:off x="3043779" y="5796649"/>
              <a:ext cx="253537" cy="316461"/>
            </a:xfrm>
            <a:prstGeom prst="curvedUp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1" name="テキスト ボックス 8"/>
            <p:cNvSpPr txBox="1">
              <a:spLocks noChangeArrowheads="1"/>
            </p:cNvSpPr>
            <p:nvPr/>
          </p:nvSpPr>
          <p:spPr bwMode="auto">
            <a:xfrm>
              <a:off x="3361411" y="5831385"/>
              <a:ext cx="8342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 smtClean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NADPH</a:t>
              </a:r>
            </a:p>
          </p:txBody>
        </p:sp>
        <p:sp>
          <p:nvSpPr>
            <p:cNvPr id="62" name="テキスト ボックス 8"/>
            <p:cNvSpPr txBox="1">
              <a:spLocks noChangeArrowheads="1"/>
            </p:cNvSpPr>
            <p:nvPr/>
          </p:nvSpPr>
          <p:spPr bwMode="auto">
            <a:xfrm>
              <a:off x="3191220" y="6098652"/>
              <a:ext cx="103771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 smtClean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NADP</a:t>
              </a:r>
              <a:r>
                <a:rPr lang="en-US" altLang="ja-JP" sz="1400" baseline="30000" dirty="0" smtClean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63" name="円/楕円 62"/>
            <p:cNvSpPr/>
            <p:nvPr/>
          </p:nvSpPr>
          <p:spPr>
            <a:xfrm>
              <a:off x="1923113" y="6425446"/>
              <a:ext cx="592565" cy="266749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3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3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64" name="テキスト ボックス 8"/>
            <p:cNvSpPr txBox="1">
              <a:spLocks noChangeArrowheads="1"/>
            </p:cNvSpPr>
            <p:nvPr/>
          </p:nvSpPr>
          <p:spPr bwMode="auto">
            <a:xfrm>
              <a:off x="1925751" y="6395742"/>
              <a:ext cx="70359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 smtClean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Sugar</a:t>
              </a:r>
              <a:endParaRPr lang="en-US" altLang="ja-JP" sz="1400" baseline="-250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65" name="下矢印 64"/>
            <p:cNvSpPr/>
            <p:nvPr/>
          </p:nvSpPr>
          <p:spPr>
            <a:xfrm>
              <a:off x="2137368" y="6204006"/>
              <a:ext cx="139916" cy="176866"/>
            </a:xfrm>
            <a:prstGeom prst="downArrow">
              <a:avLst/>
            </a:prstGeom>
            <a:gradFill flip="none" rotWithShape="1">
              <a:gsLst>
                <a:gs pos="0">
                  <a:schemeClr val="accent3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3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3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74" name="円/楕円 73"/>
            <p:cNvSpPr/>
            <p:nvPr/>
          </p:nvSpPr>
          <p:spPr>
            <a:xfrm>
              <a:off x="774364" y="4664533"/>
              <a:ext cx="474980" cy="25617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爆発 1 74"/>
            <p:cNvSpPr/>
            <p:nvPr/>
          </p:nvSpPr>
          <p:spPr>
            <a:xfrm>
              <a:off x="457692" y="4930005"/>
              <a:ext cx="666750" cy="414119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テキスト ボックス 8"/>
            <p:cNvSpPr txBox="1">
              <a:spLocks noChangeArrowheads="1"/>
            </p:cNvSpPr>
            <p:nvPr/>
          </p:nvSpPr>
          <p:spPr bwMode="auto">
            <a:xfrm>
              <a:off x="541075" y="4980163"/>
              <a:ext cx="5616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 smtClean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ATP</a:t>
              </a:r>
            </a:p>
          </p:txBody>
        </p:sp>
        <p:sp>
          <p:nvSpPr>
            <p:cNvPr id="77" name="テキスト ボックス 8"/>
            <p:cNvSpPr txBox="1">
              <a:spLocks noChangeArrowheads="1"/>
            </p:cNvSpPr>
            <p:nvPr/>
          </p:nvSpPr>
          <p:spPr bwMode="auto">
            <a:xfrm>
              <a:off x="747415" y="4647307"/>
              <a:ext cx="5616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dirty="0" smtClean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ADP</a:t>
              </a:r>
            </a:p>
          </p:txBody>
        </p:sp>
      </p:grpSp>
      <p:pic>
        <p:nvPicPr>
          <p:cNvPr id="53" name="図 5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28" y="1190397"/>
            <a:ext cx="2890725" cy="1715220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282558" y="1083879"/>
            <a:ext cx="676383" cy="573018"/>
            <a:chOff x="97981" y="1246576"/>
            <a:chExt cx="1040354" cy="881367"/>
          </a:xfrm>
        </p:grpSpPr>
        <p:sp>
          <p:nvSpPr>
            <p:cNvPr id="78" name="円/楕円 77"/>
            <p:cNvSpPr/>
            <p:nvPr/>
          </p:nvSpPr>
          <p:spPr bwMode="auto">
            <a:xfrm>
              <a:off x="202756" y="1354526"/>
              <a:ext cx="414338" cy="4159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79" name="直線コネクタ 78"/>
            <p:cNvCxnSpPr/>
            <p:nvPr/>
          </p:nvCxnSpPr>
          <p:spPr bwMode="auto">
            <a:xfrm flipH="1" flipV="1">
              <a:off x="409131" y="1246576"/>
              <a:ext cx="1588" cy="92075"/>
            </a:xfrm>
            <a:prstGeom prst="line">
              <a:avLst/>
            </a:prstGeom>
            <a:ln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/>
            <p:nvPr/>
          </p:nvCxnSpPr>
          <p:spPr bwMode="auto">
            <a:xfrm flipH="1" flipV="1">
              <a:off x="409131" y="1786326"/>
              <a:ext cx="1588" cy="92075"/>
            </a:xfrm>
            <a:prstGeom prst="line">
              <a:avLst/>
            </a:prstGeom>
            <a:ln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 bwMode="auto">
            <a:xfrm rot="16200000" flipH="1" flipV="1">
              <a:off x="675039" y="1517244"/>
              <a:ext cx="1588" cy="92075"/>
            </a:xfrm>
            <a:prstGeom prst="line">
              <a:avLst/>
            </a:prstGeom>
            <a:ln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 bwMode="auto">
            <a:xfrm rot="16200000" flipH="1" flipV="1">
              <a:off x="143225" y="1515657"/>
              <a:ext cx="1587" cy="92075"/>
            </a:xfrm>
            <a:prstGeom prst="line">
              <a:avLst/>
            </a:prstGeom>
            <a:ln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/>
            <p:cNvCxnSpPr/>
            <p:nvPr/>
          </p:nvCxnSpPr>
          <p:spPr bwMode="auto">
            <a:xfrm rot="2700000" flipH="1" flipV="1">
              <a:off x="595663" y="1323569"/>
              <a:ext cx="1588" cy="92075"/>
            </a:xfrm>
            <a:prstGeom prst="line">
              <a:avLst/>
            </a:prstGeom>
            <a:ln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コネクタ 83"/>
            <p:cNvCxnSpPr/>
            <p:nvPr/>
          </p:nvCxnSpPr>
          <p:spPr bwMode="auto">
            <a:xfrm rot="2700000" flipH="1" flipV="1">
              <a:off x="222600" y="1707744"/>
              <a:ext cx="1588" cy="92075"/>
            </a:xfrm>
            <a:prstGeom prst="line">
              <a:avLst/>
            </a:prstGeom>
            <a:ln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/>
            <p:cNvCxnSpPr/>
            <p:nvPr/>
          </p:nvCxnSpPr>
          <p:spPr bwMode="auto">
            <a:xfrm rot="18900000" flipH="1">
              <a:off x="595663" y="1704569"/>
              <a:ext cx="1588" cy="92075"/>
            </a:xfrm>
            <a:prstGeom prst="line">
              <a:avLst/>
            </a:prstGeom>
            <a:ln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 bwMode="auto">
            <a:xfrm rot="18900000" flipH="1">
              <a:off x="235300" y="1315632"/>
              <a:ext cx="1587" cy="92075"/>
            </a:xfrm>
            <a:prstGeom prst="line">
              <a:avLst/>
            </a:prstGeom>
            <a:ln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7" name="Picture 2" descr="http://yajidesign.com/i/0192/019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99934" flipH="1">
              <a:off x="800197" y="1789806"/>
              <a:ext cx="180975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右矢印 6"/>
          <p:cNvSpPr/>
          <p:nvPr/>
        </p:nvSpPr>
        <p:spPr>
          <a:xfrm rot="1088047">
            <a:off x="4128002" y="2577598"/>
            <a:ext cx="2148296" cy="31781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8"/>
          <p:cNvSpPr txBox="1">
            <a:spLocks noChangeArrowheads="1"/>
          </p:cNvSpPr>
          <p:nvPr/>
        </p:nvSpPr>
        <p:spPr bwMode="auto">
          <a:xfrm>
            <a:off x="5030224" y="2179404"/>
            <a:ext cx="28016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Energy transfer</a:t>
            </a:r>
          </a:p>
        </p:txBody>
      </p:sp>
      <p:sp>
        <p:nvSpPr>
          <p:cNvPr id="54" name="右矢印 53"/>
          <p:cNvSpPr/>
          <p:nvPr/>
        </p:nvSpPr>
        <p:spPr>
          <a:xfrm rot="9683643">
            <a:off x="4159687" y="4333967"/>
            <a:ext cx="2148296" cy="31781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8"/>
          <p:cNvSpPr txBox="1">
            <a:spLocks noChangeArrowheads="1"/>
          </p:cNvSpPr>
          <p:nvPr/>
        </p:nvSpPr>
        <p:spPr bwMode="auto">
          <a:xfrm>
            <a:off x="5284243" y="4523689"/>
            <a:ext cx="10628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ATP</a:t>
            </a:r>
          </a:p>
          <a:p>
            <a:r>
              <a:rPr lang="en-US" altLang="ja-JP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NADPH</a:t>
            </a:r>
          </a:p>
        </p:txBody>
      </p:sp>
    </p:spTree>
    <p:extLst>
      <p:ext uri="{BB962C8B-B14F-4D97-AF65-F5344CB8AC3E}">
        <p14:creationId xmlns:p14="http://schemas.microsoft.com/office/powerpoint/2010/main" val="1137086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7032"/>
    </mc:Choice>
    <mc:Fallback xmlns="">
      <p:transition spd="slow" advTm="37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直線矢印コネクタ 54"/>
          <p:cNvCxnSpPr>
            <a:stCxn id="37" idx="0"/>
          </p:cNvCxnSpPr>
          <p:nvPr/>
        </p:nvCxnSpPr>
        <p:spPr>
          <a:xfrm flipH="1" flipV="1">
            <a:off x="5412450" y="4490264"/>
            <a:ext cx="4891" cy="1577202"/>
          </a:xfrm>
          <a:prstGeom prst="straightConnector1">
            <a:avLst/>
          </a:prstGeom>
          <a:ln w="57150">
            <a:solidFill>
              <a:srgbClr val="DC67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タイトル 1"/>
          <p:cNvSpPr>
            <a:spLocks noGrp="1"/>
          </p:cNvSpPr>
          <p:nvPr>
            <p:ph type="title"/>
          </p:nvPr>
        </p:nvSpPr>
        <p:spPr>
          <a:xfrm>
            <a:off x="557212" y="98425"/>
            <a:ext cx="9039223" cy="609600"/>
          </a:xfrm>
        </p:spPr>
        <p:txBody>
          <a:bodyPr anchor="t"/>
          <a:lstStyle/>
          <a:p>
            <a:pPr algn="l"/>
            <a:r>
              <a:rPr lang="en-US" altLang="ja-JP" sz="40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Characteristics of natural photosynthesis</a:t>
            </a:r>
          </a:p>
        </p:txBody>
      </p:sp>
      <p:grpSp>
        <p:nvGrpSpPr>
          <p:cNvPr id="4103" name="グループ化 2"/>
          <p:cNvGrpSpPr>
            <a:grpSpLocks/>
          </p:cNvGrpSpPr>
          <p:nvPr/>
        </p:nvGrpSpPr>
        <p:grpSpPr bwMode="auto">
          <a:xfrm>
            <a:off x="509037" y="1906687"/>
            <a:ext cx="4443705" cy="3189287"/>
            <a:chOff x="382812" y="3822900"/>
            <a:chExt cx="3675069" cy="2637085"/>
          </a:xfrm>
        </p:grpSpPr>
        <p:pic>
          <p:nvPicPr>
            <p:cNvPr id="4140" name="図 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496" y="3958910"/>
              <a:ext cx="3660385" cy="250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41" name="正方形/長方形 11"/>
            <p:cNvSpPr>
              <a:spLocks noChangeArrowheads="1"/>
            </p:cNvSpPr>
            <p:nvPr/>
          </p:nvSpPr>
          <p:spPr bwMode="auto">
            <a:xfrm>
              <a:off x="876564" y="3822900"/>
              <a:ext cx="441733" cy="25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LH2</a:t>
              </a:r>
              <a:endParaRPr lang="ja-JP" altLang="en-US" sz="1400" b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4142" name="正方形/長方形 11"/>
            <p:cNvSpPr>
              <a:spLocks noChangeArrowheads="1"/>
            </p:cNvSpPr>
            <p:nvPr/>
          </p:nvSpPr>
          <p:spPr bwMode="auto">
            <a:xfrm>
              <a:off x="382812" y="4975712"/>
              <a:ext cx="441733" cy="25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LH2</a:t>
              </a:r>
              <a:endParaRPr lang="ja-JP" altLang="en-US" sz="1400" b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4143" name="正方形/長方形 11"/>
            <p:cNvSpPr>
              <a:spLocks noChangeArrowheads="1"/>
            </p:cNvSpPr>
            <p:nvPr/>
          </p:nvSpPr>
          <p:spPr bwMode="auto">
            <a:xfrm>
              <a:off x="3449665" y="4509642"/>
              <a:ext cx="441733" cy="25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LH1</a:t>
              </a:r>
              <a:endParaRPr lang="ja-JP" altLang="en-US" sz="1400" b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4144" name="正方形/長方形 11"/>
            <p:cNvSpPr>
              <a:spLocks noChangeArrowheads="1"/>
            </p:cNvSpPr>
            <p:nvPr/>
          </p:nvSpPr>
          <p:spPr bwMode="auto">
            <a:xfrm>
              <a:off x="3019896" y="5483827"/>
              <a:ext cx="367492" cy="25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RC</a:t>
              </a:r>
              <a:endParaRPr lang="ja-JP" altLang="en-US" sz="1400" b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11" name="直線矢印コネクタ 10"/>
            <p:cNvCxnSpPr/>
            <p:nvPr/>
          </p:nvCxnSpPr>
          <p:spPr bwMode="auto">
            <a:xfrm flipH="1">
              <a:off x="1449135" y="4976706"/>
              <a:ext cx="82713" cy="3097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46" name="正方形/長方形 11"/>
            <p:cNvSpPr>
              <a:spLocks noChangeArrowheads="1"/>
            </p:cNvSpPr>
            <p:nvPr/>
          </p:nvSpPr>
          <p:spPr bwMode="auto">
            <a:xfrm>
              <a:off x="1495599" y="4978176"/>
              <a:ext cx="481505" cy="25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~5 </a:t>
              </a:r>
              <a:r>
                <a:rPr lang="en-US" altLang="ja-JP" sz="1400" b="1" dirty="0" err="1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ps</a:t>
              </a:r>
              <a:endParaRPr lang="ja-JP" altLang="en-US" sz="1400" b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4147" name="正方形/長方形 11"/>
            <p:cNvSpPr>
              <a:spLocks noChangeArrowheads="1"/>
            </p:cNvSpPr>
            <p:nvPr/>
          </p:nvSpPr>
          <p:spPr bwMode="auto">
            <a:xfrm>
              <a:off x="1882024" y="5862610"/>
              <a:ext cx="555746" cy="25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3~5 ps</a:t>
              </a:r>
              <a:endParaRPr lang="ja-JP" altLang="en-US" sz="1400" b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35" name="直線矢印コネクタ 34"/>
            <p:cNvCxnSpPr/>
            <p:nvPr/>
          </p:nvCxnSpPr>
          <p:spPr bwMode="auto">
            <a:xfrm flipV="1">
              <a:off x="1949352" y="5706532"/>
              <a:ext cx="212691" cy="590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矢印コネクタ 37"/>
            <p:cNvCxnSpPr/>
            <p:nvPr/>
          </p:nvCxnSpPr>
          <p:spPr bwMode="auto">
            <a:xfrm flipV="1">
              <a:off x="2588738" y="5484697"/>
              <a:ext cx="212691" cy="2809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50" name="正方形/長方形 11"/>
            <p:cNvSpPr>
              <a:spLocks noChangeArrowheads="1"/>
            </p:cNvSpPr>
            <p:nvPr/>
          </p:nvSpPr>
          <p:spPr bwMode="auto">
            <a:xfrm>
              <a:off x="2660423" y="5624870"/>
              <a:ext cx="555746" cy="25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~35 ps</a:t>
              </a:r>
              <a:endParaRPr lang="ja-JP" altLang="en-US" sz="1400" b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32" name="フリーフォーム 31"/>
            <p:cNvSpPr/>
            <p:nvPr/>
          </p:nvSpPr>
          <p:spPr bwMode="auto">
            <a:xfrm>
              <a:off x="1027691" y="4622295"/>
              <a:ext cx="182495" cy="182457"/>
            </a:xfrm>
            <a:custGeom>
              <a:avLst/>
              <a:gdLst>
                <a:gd name="connsiteX0" fmla="*/ 84281 w 255731"/>
                <a:gd name="connsiteY0" fmla="*/ 0 h 247650"/>
                <a:gd name="connsiteX1" fmla="*/ 8081 w 255731"/>
                <a:gd name="connsiteY1" fmla="*/ 180975 h 247650"/>
                <a:gd name="connsiteX2" fmla="*/ 255731 w 255731"/>
                <a:gd name="connsiteY2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5731" h="247650">
                  <a:moveTo>
                    <a:pt x="84281" y="0"/>
                  </a:moveTo>
                  <a:cubicBezTo>
                    <a:pt x="31893" y="69850"/>
                    <a:pt x="-20494" y="139700"/>
                    <a:pt x="8081" y="180975"/>
                  </a:cubicBezTo>
                  <a:cubicBezTo>
                    <a:pt x="36656" y="222250"/>
                    <a:pt x="146193" y="234950"/>
                    <a:pt x="255731" y="24765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4152" name="正方形/長方形 11"/>
            <p:cNvSpPr>
              <a:spLocks noChangeArrowheads="1"/>
            </p:cNvSpPr>
            <p:nvPr/>
          </p:nvSpPr>
          <p:spPr bwMode="auto">
            <a:xfrm>
              <a:off x="464830" y="4633708"/>
              <a:ext cx="596843" cy="25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 dirty="0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~700 fs</a:t>
              </a:r>
              <a:endParaRPr lang="ja-JP" altLang="en-US" sz="1400" b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4153" name="正方形/長方形 11"/>
            <p:cNvSpPr>
              <a:spLocks noChangeArrowheads="1"/>
            </p:cNvSpPr>
            <p:nvPr/>
          </p:nvSpPr>
          <p:spPr bwMode="auto">
            <a:xfrm>
              <a:off x="582067" y="4352150"/>
              <a:ext cx="474876" cy="25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B800</a:t>
              </a:r>
              <a:endParaRPr lang="ja-JP" altLang="en-US" sz="1400" b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4154" name="正方形/長方形 11"/>
            <p:cNvSpPr>
              <a:spLocks noChangeArrowheads="1"/>
            </p:cNvSpPr>
            <p:nvPr/>
          </p:nvSpPr>
          <p:spPr bwMode="auto">
            <a:xfrm>
              <a:off x="848443" y="4785970"/>
              <a:ext cx="474876" cy="25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B850</a:t>
              </a:r>
              <a:endParaRPr lang="ja-JP" altLang="en-US" sz="1400" b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4155" name="正方形/長方形 11"/>
            <p:cNvSpPr>
              <a:spLocks noChangeArrowheads="1"/>
            </p:cNvSpPr>
            <p:nvPr/>
          </p:nvSpPr>
          <p:spPr bwMode="auto">
            <a:xfrm>
              <a:off x="2804575" y="6084326"/>
              <a:ext cx="474876" cy="25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400" b="1">
                  <a:latin typeface="Times New Roman" panose="02020603050405020304" pitchFamily="18" charset="0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B875</a:t>
              </a:r>
              <a:endParaRPr lang="ja-JP" altLang="en-US" sz="1400" b="1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80" name="円/楕円 79"/>
          <p:cNvSpPr/>
          <p:nvPr/>
        </p:nvSpPr>
        <p:spPr bwMode="auto">
          <a:xfrm>
            <a:off x="3235067" y="1827312"/>
            <a:ext cx="414338" cy="415925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cxnSp>
        <p:nvCxnSpPr>
          <p:cNvPr id="84" name="直線コネクタ 83"/>
          <p:cNvCxnSpPr/>
          <p:nvPr/>
        </p:nvCxnSpPr>
        <p:spPr bwMode="auto">
          <a:xfrm flipH="1" flipV="1">
            <a:off x="3441442" y="1719362"/>
            <a:ext cx="1588" cy="92075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 bwMode="auto">
          <a:xfrm flipH="1" flipV="1">
            <a:off x="3441442" y="2259112"/>
            <a:ext cx="1588" cy="92075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/>
          <p:nvPr/>
        </p:nvCxnSpPr>
        <p:spPr bwMode="auto">
          <a:xfrm rot="16200000" flipH="1" flipV="1">
            <a:off x="3707350" y="1990030"/>
            <a:ext cx="1588" cy="92075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 bwMode="auto">
          <a:xfrm rot="16200000" flipH="1" flipV="1">
            <a:off x="3175536" y="1988443"/>
            <a:ext cx="1587" cy="92075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/>
          <p:nvPr/>
        </p:nvCxnSpPr>
        <p:spPr bwMode="auto">
          <a:xfrm rot="2700000" flipH="1" flipV="1">
            <a:off x="3627974" y="1796355"/>
            <a:ext cx="1588" cy="92075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/>
          <p:cNvCxnSpPr/>
          <p:nvPr/>
        </p:nvCxnSpPr>
        <p:spPr bwMode="auto">
          <a:xfrm rot="2700000" flipH="1" flipV="1">
            <a:off x="3254911" y="2180530"/>
            <a:ext cx="1588" cy="92075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/>
          <p:nvPr/>
        </p:nvCxnSpPr>
        <p:spPr bwMode="auto">
          <a:xfrm rot="18900000" flipH="1">
            <a:off x="3627974" y="2177355"/>
            <a:ext cx="1588" cy="92075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/>
          <p:nvPr/>
        </p:nvCxnSpPr>
        <p:spPr bwMode="auto">
          <a:xfrm rot="18900000" flipH="1">
            <a:off x="3267611" y="1788418"/>
            <a:ext cx="1587" cy="92075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05" name="Picture 2" descr="http://yajidesign.com/i/0192/019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00066">
            <a:off x="2866767" y="2168625"/>
            <a:ext cx="180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テキスト ボックス 8"/>
          <p:cNvSpPr txBox="1">
            <a:spLocks noChangeArrowheads="1"/>
          </p:cNvSpPr>
          <p:nvPr/>
        </p:nvSpPr>
        <p:spPr bwMode="auto">
          <a:xfrm>
            <a:off x="5498937" y="1447520"/>
            <a:ext cx="41977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b="1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Light harvesting process</a:t>
            </a:r>
          </a:p>
          <a:p>
            <a:r>
              <a:rPr lang="en-US" altLang="ja-JP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1. Antenna complex harvests sun light</a:t>
            </a:r>
            <a:r>
              <a:rPr lang="en-US" altLang="ja-JP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</a:p>
          <a:p>
            <a:r>
              <a:rPr lang="en-US" altLang="ja-JP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2. Excitation energy is transferred </a:t>
            </a:r>
            <a:r>
              <a:rPr lang="en-US" altLang="ja-JP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v</a:t>
            </a:r>
            <a:r>
              <a:rPr lang="en-US" altLang="ja-JP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ia antenna complex.</a:t>
            </a:r>
          </a:p>
          <a:p>
            <a:r>
              <a:rPr lang="en-US" altLang="ja-JP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3. Excitation energy is transferred to reaction center.</a:t>
            </a:r>
          </a:p>
          <a:p>
            <a:r>
              <a:rPr lang="ja-JP" altLang="en-US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→　</a:t>
            </a:r>
            <a:r>
              <a:rPr lang="en-US" altLang="ja-JP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Ultrafast reaction (almost 100 % efficiency)!</a:t>
            </a:r>
          </a:p>
        </p:txBody>
      </p:sp>
      <p:sp>
        <p:nvSpPr>
          <p:cNvPr id="36" name="正方形/長方形 11"/>
          <p:cNvSpPr>
            <a:spLocks noChangeArrowheads="1"/>
          </p:cNvSpPr>
          <p:nvPr/>
        </p:nvSpPr>
        <p:spPr bwMode="auto">
          <a:xfrm>
            <a:off x="1016482" y="5322603"/>
            <a:ext cx="24465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LH:</a:t>
            </a:r>
            <a:r>
              <a:rPr lang="ja-JP" altLang="en-US" sz="1400" b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b="1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light-harvesting complex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RC:</a:t>
            </a:r>
            <a:r>
              <a:rPr lang="ja-JP" altLang="en-US" sz="1400" b="1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b="1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reaction center</a:t>
            </a:r>
            <a:endParaRPr lang="ja-JP" altLang="en-US" sz="1400" b="1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>
            <a:off x="5076711" y="6053125"/>
            <a:ext cx="6669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5083891" y="4490263"/>
            <a:ext cx="6669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/>
          <p:cNvSpPr/>
          <p:nvPr/>
        </p:nvSpPr>
        <p:spPr>
          <a:xfrm>
            <a:off x="5064199" y="6067466"/>
            <a:ext cx="706284" cy="382798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n-US" altLang="ja-JP" sz="2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B800</a:t>
            </a:r>
            <a:endParaRPr lang="ja-JP" altLang="en-US" sz="2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9" name="フリーフォーム 38"/>
          <p:cNvSpPr/>
          <p:nvPr/>
        </p:nvSpPr>
        <p:spPr>
          <a:xfrm>
            <a:off x="5743612" y="4490264"/>
            <a:ext cx="366123" cy="262608"/>
          </a:xfrm>
          <a:custGeom>
            <a:avLst/>
            <a:gdLst>
              <a:gd name="connsiteX0" fmla="*/ 0 w 2209800"/>
              <a:gd name="connsiteY0" fmla="*/ 177575 h 1041175"/>
              <a:gd name="connsiteX1" fmla="*/ 1441450 w 2209800"/>
              <a:gd name="connsiteY1" fmla="*/ 63275 h 1041175"/>
              <a:gd name="connsiteX2" fmla="*/ 2209800 w 2209800"/>
              <a:gd name="connsiteY2" fmla="*/ 1041175 h 1041175"/>
              <a:gd name="connsiteX0" fmla="*/ 0 w 2209800"/>
              <a:gd name="connsiteY0" fmla="*/ 67404 h 931004"/>
              <a:gd name="connsiteX1" fmla="*/ 1385694 w 2209800"/>
              <a:gd name="connsiteY1" fmla="*/ 153826 h 931004"/>
              <a:gd name="connsiteX2" fmla="*/ 2209800 w 2209800"/>
              <a:gd name="connsiteY2" fmla="*/ 931004 h 93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9800" h="931004">
                <a:moveTo>
                  <a:pt x="0" y="67404"/>
                </a:moveTo>
                <a:cubicBezTo>
                  <a:pt x="536575" y="-61713"/>
                  <a:pt x="1017394" y="9893"/>
                  <a:pt x="1385694" y="153826"/>
                </a:cubicBezTo>
                <a:cubicBezTo>
                  <a:pt x="1753994" y="297759"/>
                  <a:pt x="2009775" y="514020"/>
                  <a:pt x="2209800" y="931004"/>
                </a:cubicBezTo>
              </a:path>
            </a:pathLst>
          </a:custGeom>
          <a:noFill/>
          <a:ln w="19050">
            <a:solidFill>
              <a:schemeClr val="accent5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>
              <a:solidFill>
                <a:srgbClr val="FF0000"/>
              </a:solidFill>
            </a:endParaRPr>
          </a:p>
        </p:txBody>
      </p:sp>
      <p:cxnSp>
        <p:nvCxnSpPr>
          <p:cNvPr id="40" name="直線コネクタ 39"/>
          <p:cNvCxnSpPr/>
          <p:nvPr/>
        </p:nvCxnSpPr>
        <p:spPr>
          <a:xfrm>
            <a:off x="6089952" y="6053125"/>
            <a:ext cx="6669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6097132" y="4726113"/>
            <a:ext cx="6669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/>
          <p:cNvSpPr/>
          <p:nvPr/>
        </p:nvSpPr>
        <p:spPr>
          <a:xfrm>
            <a:off x="6077440" y="6067466"/>
            <a:ext cx="706284" cy="382798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n-US" altLang="ja-JP" sz="2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B850</a:t>
            </a:r>
            <a:endParaRPr lang="ja-JP" altLang="en-US" sz="2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43" name="直線コネクタ 42"/>
          <p:cNvCxnSpPr/>
          <p:nvPr/>
        </p:nvCxnSpPr>
        <p:spPr>
          <a:xfrm>
            <a:off x="7103193" y="6053125"/>
            <a:ext cx="6669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7110373" y="4726113"/>
            <a:ext cx="6669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正方形/長方形 44"/>
          <p:cNvSpPr/>
          <p:nvPr/>
        </p:nvSpPr>
        <p:spPr>
          <a:xfrm>
            <a:off x="7090681" y="6067466"/>
            <a:ext cx="706284" cy="382798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n-US" altLang="ja-JP" sz="2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B850</a:t>
            </a:r>
            <a:endParaRPr lang="ja-JP" altLang="en-US" sz="2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46" name="直線コネクタ 45"/>
          <p:cNvCxnSpPr/>
          <p:nvPr/>
        </p:nvCxnSpPr>
        <p:spPr>
          <a:xfrm>
            <a:off x="8116434" y="6053125"/>
            <a:ext cx="6669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8123614" y="4944322"/>
            <a:ext cx="6669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正方形/長方形 47"/>
          <p:cNvSpPr/>
          <p:nvPr/>
        </p:nvSpPr>
        <p:spPr>
          <a:xfrm>
            <a:off x="8103922" y="6067466"/>
            <a:ext cx="706284" cy="382798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n-US" altLang="ja-JP" sz="2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B875</a:t>
            </a:r>
            <a:endParaRPr lang="ja-JP" altLang="en-US" sz="2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9" name="フリーフォーム 48"/>
          <p:cNvSpPr/>
          <p:nvPr/>
        </p:nvSpPr>
        <p:spPr>
          <a:xfrm rot="20864403">
            <a:off x="6756852" y="4656962"/>
            <a:ext cx="358943" cy="123993"/>
          </a:xfrm>
          <a:custGeom>
            <a:avLst/>
            <a:gdLst>
              <a:gd name="connsiteX0" fmla="*/ 0 w 2209800"/>
              <a:gd name="connsiteY0" fmla="*/ 177575 h 1041175"/>
              <a:gd name="connsiteX1" fmla="*/ 1441450 w 2209800"/>
              <a:gd name="connsiteY1" fmla="*/ 63275 h 1041175"/>
              <a:gd name="connsiteX2" fmla="*/ 2209800 w 2209800"/>
              <a:gd name="connsiteY2" fmla="*/ 1041175 h 1041175"/>
              <a:gd name="connsiteX0" fmla="*/ 0 w 2209800"/>
              <a:gd name="connsiteY0" fmla="*/ 67404 h 931004"/>
              <a:gd name="connsiteX1" fmla="*/ 1385694 w 2209800"/>
              <a:gd name="connsiteY1" fmla="*/ 153826 h 931004"/>
              <a:gd name="connsiteX2" fmla="*/ 2209800 w 2209800"/>
              <a:gd name="connsiteY2" fmla="*/ 931004 h 93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9800" h="931004">
                <a:moveTo>
                  <a:pt x="0" y="67404"/>
                </a:moveTo>
                <a:cubicBezTo>
                  <a:pt x="536575" y="-61713"/>
                  <a:pt x="1017394" y="9893"/>
                  <a:pt x="1385694" y="153826"/>
                </a:cubicBezTo>
                <a:cubicBezTo>
                  <a:pt x="1753994" y="297759"/>
                  <a:pt x="2009775" y="514020"/>
                  <a:pt x="2209800" y="931004"/>
                </a:cubicBezTo>
              </a:path>
            </a:pathLst>
          </a:custGeom>
          <a:noFill/>
          <a:ln w="19050">
            <a:solidFill>
              <a:schemeClr val="accent5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>
              <a:solidFill>
                <a:srgbClr val="FF0000"/>
              </a:solidFill>
            </a:endParaRPr>
          </a:p>
        </p:txBody>
      </p:sp>
      <p:sp>
        <p:nvSpPr>
          <p:cNvPr id="50" name="フリーフォーム 49"/>
          <p:cNvSpPr/>
          <p:nvPr/>
        </p:nvSpPr>
        <p:spPr>
          <a:xfrm rot="20864403">
            <a:off x="7798682" y="4678130"/>
            <a:ext cx="296344" cy="301089"/>
          </a:xfrm>
          <a:custGeom>
            <a:avLst/>
            <a:gdLst>
              <a:gd name="connsiteX0" fmla="*/ 0 w 2209800"/>
              <a:gd name="connsiteY0" fmla="*/ 177575 h 1041175"/>
              <a:gd name="connsiteX1" fmla="*/ 1441450 w 2209800"/>
              <a:gd name="connsiteY1" fmla="*/ 63275 h 1041175"/>
              <a:gd name="connsiteX2" fmla="*/ 2209800 w 2209800"/>
              <a:gd name="connsiteY2" fmla="*/ 1041175 h 1041175"/>
              <a:gd name="connsiteX0" fmla="*/ 0 w 2209800"/>
              <a:gd name="connsiteY0" fmla="*/ 67404 h 931004"/>
              <a:gd name="connsiteX1" fmla="*/ 1385694 w 2209800"/>
              <a:gd name="connsiteY1" fmla="*/ 153826 h 931004"/>
              <a:gd name="connsiteX2" fmla="*/ 2209800 w 2209800"/>
              <a:gd name="connsiteY2" fmla="*/ 931004 h 93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9800" h="931004">
                <a:moveTo>
                  <a:pt x="0" y="67404"/>
                </a:moveTo>
                <a:cubicBezTo>
                  <a:pt x="536575" y="-61713"/>
                  <a:pt x="1017394" y="9893"/>
                  <a:pt x="1385694" y="153826"/>
                </a:cubicBezTo>
                <a:cubicBezTo>
                  <a:pt x="1753994" y="297759"/>
                  <a:pt x="2009775" y="514020"/>
                  <a:pt x="2209800" y="931004"/>
                </a:cubicBezTo>
              </a:path>
            </a:pathLst>
          </a:custGeom>
          <a:noFill/>
          <a:ln w="19050">
            <a:solidFill>
              <a:schemeClr val="accent5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>
              <a:solidFill>
                <a:srgbClr val="FF0000"/>
              </a:solidFill>
            </a:endParaRPr>
          </a:p>
        </p:txBody>
      </p:sp>
      <p:sp>
        <p:nvSpPr>
          <p:cNvPr id="51" name="テキスト ボックス 8"/>
          <p:cNvSpPr txBox="1">
            <a:spLocks noChangeArrowheads="1"/>
          </p:cNvSpPr>
          <p:nvPr/>
        </p:nvSpPr>
        <p:spPr bwMode="auto">
          <a:xfrm>
            <a:off x="6423402" y="5682073"/>
            <a:ext cx="11716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Ground states</a:t>
            </a:r>
            <a:endParaRPr lang="en-US" altLang="ja-JP" sz="14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2" name="テキスト ボックス 8"/>
          <p:cNvSpPr txBox="1">
            <a:spLocks noChangeArrowheads="1"/>
          </p:cNvSpPr>
          <p:nvPr/>
        </p:nvSpPr>
        <p:spPr bwMode="auto">
          <a:xfrm>
            <a:off x="6430582" y="4788197"/>
            <a:ext cx="11716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Excited states</a:t>
            </a:r>
            <a:endParaRPr lang="en-US" altLang="ja-JP" sz="14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3" name="テキスト ボックス 8"/>
          <p:cNvSpPr txBox="1">
            <a:spLocks noChangeArrowheads="1"/>
          </p:cNvSpPr>
          <p:nvPr/>
        </p:nvSpPr>
        <p:spPr bwMode="auto">
          <a:xfrm>
            <a:off x="5930263" y="4173327"/>
            <a:ext cx="14096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dirty="0" smtClean="0">
                <a:solidFill>
                  <a:srgbClr val="00B0F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Energy transfer</a:t>
            </a:r>
            <a:endParaRPr lang="en-US" altLang="ja-JP" sz="1400" dirty="0">
              <a:solidFill>
                <a:srgbClr val="00B0F0"/>
              </a:solidFill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4" name="テキスト ボックス 8"/>
          <p:cNvSpPr txBox="1">
            <a:spLocks noChangeArrowheads="1"/>
          </p:cNvSpPr>
          <p:nvPr/>
        </p:nvSpPr>
        <p:spPr bwMode="auto">
          <a:xfrm>
            <a:off x="6324484" y="6488668"/>
            <a:ext cx="3494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Energy transfer: </a:t>
            </a:r>
            <a:r>
              <a:rPr lang="ja-JP" altLang="en-US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エネルギー移動</a:t>
            </a:r>
            <a:endParaRPr lang="en-US" altLang="ja-JP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6" name="テキスト ボックス 8"/>
          <p:cNvSpPr txBox="1">
            <a:spLocks noChangeArrowheads="1"/>
          </p:cNvSpPr>
          <p:nvPr/>
        </p:nvSpPr>
        <p:spPr bwMode="auto">
          <a:xfrm>
            <a:off x="4629230" y="4700196"/>
            <a:ext cx="3955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dirty="0" err="1" smtClean="0"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hν</a:t>
            </a:r>
            <a:endParaRPr lang="en-US" altLang="ja-JP" sz="1400" dirty="0">
              <a:latin typeface="+mj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57" name="Picture 2" descr="http://yajidesign.com/i/0192/019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99934" flipH="1">
            <a:off x="5013107" y="5023988"/>
            <a:ext cx="180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直線コネクタ 57"/>
          <p:cNvCxnSpPr/>
          <p:nvPr/>
        </p:nvCxnSpPr>
        <p:spPr>
          <a:xfrm>
            <a:off x="9125637" y="6053125"/>
            <a:ext cx="6669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>
            <a:off x="9132817" y="4817652"/>
            <a:ext cx="6669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/>
          <p:cNvSpPr/>
          <p:nvPr/>
        </p:nvSpPr>
        <p:spPr>
          <a:xfrm>
            <a:off x="9219724" y="6067466"/>
            <a:ext cx="493085" cy="382798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n-US" altLang="ja-JP" sz="2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RC</a:t>
            </a:r>
            <a:endParaRPr lang="ja-JP" altLang="en-US" sz="2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2" name="フリーフォーム 61"/>
          <p:cNvSpPr/>
          <p:nvPr/>
        </p:nvSpPr>
        <p:spPr>
          <a:xfrm rot="19062936">
            <a:off x="8779770" y="4787796"/>
            <a:ext cx="410449" cy="191218"/>
          </a:xfrm>
          <a:custGeom>
            <a:avLst/>
            <a:gdLst>
              <a:gd name="connsiteX0" fmla="*/ 0 w 2209800"/>
              <a:gd name="connsiteY0" fmla="*/ 177575 h 1041175"/>
              <a:gd name="connsiteX1" fmla="*/ 1441450 w 2209800"/>
              <a:gd name="connsiteY1" fmla="*/ 63275 h 1041175"/>
              <a:gd name="connsiteX2" fmla="*/ 2209800 w 2209800"/>
              <a:gd name="connsiteY2" fmla="*/ 1041175 h 1041175"/>
              <a:gd name="connsiteX0" fmla="*/ 0 w 2209800"/>
              <a:gd name="connsiteY0" fmla="*/ 67404 h 931004"/>
              <a:gd name="connsiteX1" fmla="*/ 1385694 w 2209800"/>
              <a:gd name="connsiteY1" fmla="*/ 153826 h 931004"/>
              <a:gd name="connsiteX2" fmla="*/ 2209800 w 2209800"/>
              <a:gd name="connsiteY2" fmla="*/ 931004 h 93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9800" h="931004">
                <a:moveTo>
                  <a:pt x="0" y="67404"/>
                </a:moveTo>
                <a:cubicBezTo>
                  <a:pt x="536575" y="-61713"/>
                  <a:pt x="1017394" y="9893"/>
                  <a:pt x="1385694" y="153826"/>
                </a:cubicBezTo>
                <a:cubicBezTo>
                  <a:pt x="1753994" y="297759"/>
                  <a:pt x="2009775" y="514020"/>
                  <a:pt x="2209800" y="931004"/>
                </a:cubicBezTo>
              </a:path>
            </a:pathLst>
          </a:custGeom>
          <a:noFill/>
          <a:ln w="19050">
            <a:solidFill>
              <a:schemeClr val="accent5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5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7032"/>
    </mc:Choice>
    <mc:Fallback xmlns="">
      <p:transition spd="slow" advTm="37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正方形/長方形 39"/>
          <p:cNvSpPr/>
          <p:nvPr/>
        </p:nvSpPr>
        <p:spPr>
          <a:xfrm>
            <a:off x="5453659" y="1299095"/>
            <a:ext cx="3975530" cy="382677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" name="角丸四角形 6"/>
          <p:cNvSpPr/>
          <p:nvPr/>
        </p:nvSpPr>
        <p:spPr bwMode="auto">
          <a:xfrm>
            <a:off x="7505701" y="1935607"/>
            <a:ext cx="798366" cy="2442568"/>
          </a:xfrm>
          <a:prstGeom prst="roundRect">
            <a:avLst/>
          </a:prstGeom>
          <a:solidFill>
            <a:srgbClr val="FFC5C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3829" y="1770530"/>
            <a:ext cx="3648542" cy="3159071"/>
          </a:xfrm>
          <a:prstGeom prst="rect">
            <a:avLst/>
          </a:prstGeom>
        </p:spPr>
      </p:pic>
      <p:sp>
        <p:nvSpPr>
          <p:cNvPr id="65" name="正方形/長方形 64"/>
          <p:cNvSpPr/>
          <p:nvPr/>
        </p:nvSpPr>
        <p:spPr>
          <a:xfrm>
            <a:off x="423191" y="1299095"/>
            <a:ext cx="4511784" cy="46005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25" y="2050724"/>
            <a:ext cx="1549301" cy="3123917"/>
          </a:xfrm>
          <a:prstGeom prst="rect">
            <a:avLst/>
          </a:prstGeom>
        </p:spPr>
      </p:pic>
      <p:sp>
        <p:nvSpPr>
          <p:cNvPr id="9" name="星 24 8"/>
          <p:cNvSpPr/>
          <p:nvPr/>
        </p:nvSpPr>
        <p:spPr>
          <a:xfrm>
            <a:off x="6164153" y="5252873"/>
            <a:ext cx="2849218" cy="914400"/>
          </a:xfrm>
          <a:prstGeom prst="star24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094" name="テキスト ボックス 8"/>
          <p:cNvSpPr txBox="1">
            <a:spLocks noChangeArrowheads="1"/>
          </p:cNvSpPr>
          <p:nvPr/>
        </p:nvSpPr>
        <p:spPr bwMode="auto">
          <a:xfrm>
            <a:off x="6735652" y="5394161"/>
            <a:ext cx="2027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b="1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There is a gap at 620-750 nm!</a:t>
            </a:r>
            <a:endParaRPr lang="en-US" altLang="ja-JP" b="1" dirty="0">
              <a:latin typeface="+mn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109" name="テキスト ボックス 8"/>
          <p:cNvSpPr txBox="1">
            <a:spLocks noChangeArrowheads="1"/>
          </p:cNvSpPr>
          <p:nvPr/>
        </p:nvSpPr>
        <p:spPr bwMode="auto">
          <a:xfrm>
            <a:off x="709227" y="969560"/>
            <a:ext cx="401770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b="1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The structure of light-harvesting complex 2 (LH2)</a:t>
            </a:r>
            <a:endParaRPr lang="en-US" altLang="ja-JP" b="1" dirty="0">
              <a:latin typeface="+mn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8" name="正方形/長方形 10"/>
          <p:cNvSpPr>
            <a:spLocks noChangeArrowheads="1"/>
          </p:cNvSpPr>
          <p:nvPr/>
        </p:nvSpPr>
        <p:spPr bwMode="auto">
          <a:xfrm>
            <a:off x="6633989" y="3318839"/>
            <a:ext cx="569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Car</a:t>
            </a:r>
            <a:endParaRPr lang="ja-JP" altLang="en-US" sz="1800" b="1" dirty="0">
              <a:solidFill>
                <a:schemeClr val="accent6">
                  <a:lumMod val="75000"/>
                </a:schemeClr>
              </a:solidFill>
              <a:latin typeface="+mn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9" name="正方形/長方形 11"/>
          <p:cNvSpPr>
            <a:spLocks noChangeArrowheads="1"/>
          </p:cNvSpPr>
          <p:nvPr/>
        </p:nvSpPr>
        <p:spPr bwMode="auto">
          <a:xfrm>
            <a:off x="7718065" y="3361062"/>
            <a:ext cx="684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b="1" dirty="0">
                <a:solidFill>
                  <a:schemeClr val="accent1"/>
                </a:solidFill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B800</a:t>
            </a:r>
            <a:endParaRPr lang="ja-JP" altLang="en-US" sz="1800" b="1" dirty="0">
              <a:solidFill>
                <a:schemeClr val="accent1"/>
              </a:solidFill>
              <a:latin typeface="+mn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0" name="正方形/長方形 12"/>
          <p:cNvSpPr>
            <a:spLocks noChangeArrowheads="1"/>
          </p:cNvSpPr>
          <p:nvPr/>
        </p:nvSpPr>
        <p:spPr bwMode="auto">
          <a:xfrm>
            <a:off x="8501671" y="2536736"/>
            <a:ext cx="684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800" b="1" dirty="0">
                <a:solidFill>
                  <a:srgbClr val="00B050"/>
                </a:solidFill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B850</a:t>
            </a:r>
            <a:endParaRPr lang="ja-JP" altLang="en-US" sz="1800" b="1" dirty="0">
              <a:solidFill>
                <a:srgbClr val="00B050"/>
              </a:solidFill>
              <a:latin typeface="+mn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107" name="正方形/長方形 11"/>
          <p:cNvSpPr>
            <a:spLocks noChangeArrowheads="1"/>
          </p:cNvSpPr>
          <p:nvPr/>
        </p:nvSpPr>
        <p:spPr bwMode="auto">
          <a:xfrm>
            <a:off x="1972289" y="2308499"/>
            <a:ext cx="6286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ja-JP" sz="1600" b="1" dirty="0" smtClean="0">
                <a:solidFill>
                  <a:schemeClr val="accent1"/>
                </a:solidFill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B800</a:t>
            </a:r>
            <a:endParaRPr lang="ja-JP" altLang="en-US" sz="1600" b="1" dirty="0" smtClean="0">
              <a:solidFill>
                <a:schemeClr val="accent6">
                  <a:lumMod val="75000"/>
                </a:schemeClr>
              </a:solidFill>
              <a:latin typeface="+mn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cxnSp>
        <p:nvCxnSpPr>
          <p:cNvPr id="56" name="直線コネクタ 55"/>
          <p:cNvCxnSpPr/>
          <p:nvPr/>
        </p:nvCxnSpPr>
        <p:spPr bwMode="auto">
          <a:xfrm flipH="1">
            <a:off x="1932032" y="2571790"/>
            <a:ext cx="222845" cy="403969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9"/>
          <p:cNvSpPr>
            <a:spLocks noChangeArrowheads="1"/>
          </p:cNvSpPr>
          <p:nvPr/>
        </p:nvSpPr>
        <p:spPr bwMode="auto">
          <a:xfrm>
            <a:off x="1121429" y="4628375"/>
            <a:ext cx="8467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1600" b="1" dirty="0">
                <a:solidFill>
                  <a:srgbClr val="FF9900"/>
                </a:solidFill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α-chain</a:t>
            </a:r>
            <a:endParaRPr lang="ja-JP" altLang="en-US" sz="1600" b="1" dirty="0">
              <a:solidFill>
                <a:srgbClr val="FF9900"/>
              </a:solidFill>
              <a:latin typeface="+mn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1" name="正方形/長方形 10"/>
          <p:cNvSpPr>
            <a:spLocks noChangeArrowheads="1"/>
          </p:cNvSpPr>
          <p:nvPr/>
        </p:nvSpPr>
        <p:spPr bwMode="auto">
          <a:xfrm>
            <a:off x="506076" y="3115598"/>
            <a:ext cx="5261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Car</a:t>
            </a:r>
            <a:endParaRPr lang="ja-JP" altLang="en-US" sz="1600" b="1" dirty="0">
              <a:solidFill>
                <a:schemeClr val="accent6">
                  <a:lumMod val="75000"/>
                </a:schemeClr>
              </a:solidFill>
              <a:latin typeface="+mn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12"/>
          <p:cNvSpPr>
            <a:spLocks noChangeArrowheads="1"/>
          </p:cNvSpPr>
          <p:nvPr/>
        </p:nvSpPr>
        <p:spPr bwMode="auto">
          <a:xfrm>
            <a:off x="1840528" y="3987756"/>
            <a:ext cx="6286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solidFill>
                  <a:srgbClr val="00B050"/>
                </a:solidFill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B850</a:t>
            </a:r>
            <a:endParaRPr lang="ja-JP" altLang="en-US" sz="1600" b="1" dirty="0">
              <a:solidFill>
                <a:srgbClr val="00B050"/>
              </a:solidFill>
              <a:latin typeface="+mn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13"/>
          <p:cNvSpPr>
            <a:spLocks noChangeArrowheads="1"/>
          </p:cNvSpPr>
          <p:nvPr/>
        </p:nvSpPr>
        <p:spPr bwMode="auto">
          <a:xfrm>
            <a:off x="913861" y="1718621"/>
            <a:ext cx="8402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solidFill>
                  <a:srgbClr val="7030A0"/>
                </a:solidFill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β-chain</a:t>
            </a:r>
            <a:endParaRPr lang="ja-JP" altLang="en-US" sz="1600" b="1" dirty="0">
              <a:solidFill>
                <a:srgbClr val="7030A0"/>
              </a:solidFill>
              <a:latin typeface="+mn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cxnSp>
        <p:nvCxnSpPr>
          <p:cNvPr id="58" name="直線コネクタ 57"/>
          <p:cNvCxnSpPr/>
          <p:nvPr/>
        </p:nvCxnSpPr>
        <p:spPr bwMode="auto">
          <a:xfrm flipH="1">
            <a:off x="835648" y="2434730"/>
            <a:ext cx="244215" cy="77746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 bwMode="auto">
          <a:xfrm flipH="1" flipV="1">
            <a:off x="817639" y="3466647"/>
            <a:ext cx="120406" cy="382854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 bwMode="auto">
          <a:xfrm flipH="1" flipV="1">
            <a:off x="1314441" y="3886517"/>
            <a:ext cx="525317" cy="256539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 bwMode="auto">
          <a:xfrm flipH="1" flipV="1">
            <a:off x="1797573" y="3836351"/>
            <a:ext cx="172066" cy="219339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8"/>
          <p:cNvSpPr txBox="1">
            <a:spLocks noChangeArrowheads="1"/>
          </p:cNvSpPr>
          <p:nvPr/>
        </p:nvSpPr>
        <p:spPr bwMode="auto">
          <a:xfrm>
            <a:off x="374108" y="5859618"/>
            <a:ext cx="4846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Primary </a:t>
            </a:r>
            <a:r>
              <a:rPr lang="en-US" altLang="ja-JP" sz="2000" dirty="0" err="1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photoacceptor</a:t>
            </a:r>
            <a:r>
              <a:rPr lang="en-US" altLang="ja-JP" sz="2000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 in the photosynthetic antenna system of </a:t>
            </a:r>
            <a:r>
              <a:rPr lang="en-US" altLang="ja-JP" sz="2000" dirty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p</a:t>
            </a:r>
            <a:r>
              <a:rPr lang="en-US" altLang="ja-JP" sz="2000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urple bacteria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276" y="3756274"/>
            <a:ext cx="2116551" cy="2103344"/>
          </a:xfrm>
          <a:prstGeom prst="rect">
            <a:avLst/>
          </a:prstGeom>
        </p:spPr>
      </p:pic>
      <p:sp>
        <p:nvSpPr>
          <p:cNvPr id="41" name="テキスト ボックス 8"/>
          <p:cNvSpPr txBox="1">
            <a:spLocks noChangeArrowheads="1"/>
          </p:cNvSpPr>
          <p:nvPr/>
        </p:nvSpPr>
        <p:spPr bwMode="auto">
          <a:xfrm>
            <a:off x="5757196" y="977723"/>
            <a:ext cx="3256175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b="1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Sunlight and absorption spectrum of LH2</a:t>
            </a:r>
            <a:endParaRPr lang="en-US" altLang="ja-JP" b="1" dirty="0">
              <a:latin typeface="+mn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77" y="1645345"/>
            <a:ext cx="2155469" cy="2126940"/>
          </a:xfrm>
          <a:prstGeom prst="rect">
            <a:avLst/>
          </a:prstGeom>
        </p:spPr>
      </p:pic>
      <p:sp>
        <p:nvSpPr>
          <p:cNvPr id="44" name="テキスト ボックス 8"/>
          <p:cNvSpPr txBox="1">
            <a:spLocks noChangeArrowheads="1"/>
          </p:cNvSpPr>
          <p:nvPr/>
        </p:nvSpPr>
        <p:spPr bwMode="auto">
          <a:xfrm>
            <a:off x="2529199" y="3576418"/>
            <a:ext cx="873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200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Top view</a:t>
            </a:r>
          </a:p>
        </p:txBody>
      </p:sp>
      <p:sp>
        <p:nvSpPr>
          <p:cNvPr id="45" name="テキスト ボックス 8"/>
          <p:cNvSpPr txBox="1">
            <a:spLocks noChangeArrowheads="1"/>
          </p:cNvSpPr>
          <p:nvPr/>
        </p:nvSpPr>
        <p:spPr bwMode="auto">
          <a:xfrm>
            <a:off x="2469226" y="5419358"/>
            <a:ext cx="873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200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Side view</a:t>
            </a:r>
          </a:p>
        </p:txBody>
      </p:sp>
      <p:sp>
        <p:nvSpPr>
          <p:cNvPr id="33" name="タイトル 1"/>
          <p:cNvSpPr txBox="1">
            <a:spLocks/>
          </p:cNvSpPr>
          <p:nvPr/>
        </p:nvSpPr>
        <p:spPr bwMode="auto">
          <a:xfrm>
            <a:off x="557213" y="98425"/>
            <a:ext cx="850514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charset="-128"/>
              </a:defRPr>
            </a:lvl1pPr>
            <a:lvl2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198" algn="ctr" defTabSz="457198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395" algn="ctr" defTabSz="457198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592" algn="ctr" defTabSz="457198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789" algn="ctr" defTabSz="457198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en-US" altLang="ja-JP" sz="40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The limit of natural photosynthesis</a:t>
            </a:r>
          </a:p>
        </p:txBody>
      </p:sp>
    </p:spTree>
    <p:extLst>
      <p:ext uri="{BB962C8B-B14F-4D97-AF65-F5344CB8AC3E}">
        <p14:creationId xmlns:p14="http://schemas.microsoft.com/office/powerpoint/2010/main" val="3600748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49528"/>
    </mc:Choice>
    <mc:Fallback xmlns="">
      <p:transition spd="slow" advTm="4952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>
          <a:xfrm>
            <a:off x="155575" y="3470275"/>
            <a:ext cx="4395788" cy="29416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" name="円形吹き出し 6"/>
          <p:cNvSpPr/>
          <p:nvPr/>
        </p:nvSpPr>
        <p:spPr>
          <a:xfrm flipH="1">
            <a:off x="155575" y="1143000"/>
            <a:ext cx="4592638" cy="2017713"/>
          </a:xfrm>
          <a:prstGeom prst="wedgeEllipseCallou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2192338" y="3606800"/>
            <a:ext cx="733425" cy="2222500"/>
          </a:xfrm>
          <a:prstGeom prst="roundRect">
            <a:avLst/>
          </a:prstGeom>
          <a:solidFill>
            <a:srgbClr val="FFC5C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125" name="タイトル 1"/>
          <p:cNvSpPr txBox="1">
            <a:spLocks/>
          </p:cNvSpPr>
          <p:nvPr/>
        </p:nvSpPr>
        <p:spPr bwMode="auto">
          <a:xfrm>
            <a:off x="673100" y="127000"/>
            <a:ext cx="68135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4000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LH2-Alexa</a:t>
            </a:r>
            <a:r>
              <a:rPr lang="ja-JP" altLang="en-US" sz="4000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4000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conjugate</a:t>
            </a:r>
            <a:endParaRPr lang="ja-JP" altLang="en-US" sz="4000" dirty="0">
              <a:latin typeface="+mn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6" name="図 5" descr="C:\Users\YUSUKE\Dropbox\研究室\報告会資料\中間報告\LH2-Alexa Synthesis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106277"/>
            <a:ext cx="46577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テキスト ボックス 8"/>
          <p:cNvSpPr txBox="1">
            <a:spLocks noChangeArrowheads="1"/>
          </p:cNvSpPr>
          <p:nvPr/>
        </p:nvSpPr>
        <p:spPr bwMode="auto">
          <a:xfrm>
            <a:off x="4730751" y="4366877"/>
            <a:ext cx="517524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b="1" dirty="0" smtClean="0">
                <a:solidFill>
                  <a:srgbClr val="FF0000"/>
                </a:solidFill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To elucidate the process of energy transfer directly, femtosecond transient absorption measurement was carried out!</a:t>
            </a:r>
            <a:endParaRPr lang="en-US" altLang="ja-JP" sz="2000" b="1" dirty="0">
              <a:solidFill>
                <a:srgbClr val="FF0000"/>
              </a:solidFill>
              <a:latin typeface="+mn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3417888"/>
            <a:ext cx="3995738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3417888"/>
            <a:ext cx="3995738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3417888"/>
            <a:ext cx="3995738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図 8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1465263"/>
            <a:ext cx="12350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加算記号 15"/>
          <p:cNvSpPr/>
          <p:nvPr/>
        </p:nvSpPr>
        <p:spPr>
          <a:xfrm>
            <a:off x="2125663" y="1914525"/>
            <a:ext cx="312737" cy="311150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grpSp>
        <p:nvGrpSpPr>
          <p:cNvPr id="3" name="グループ化 2"/>
          <p:cNvGrpSpPr>
            <a:grpSpLocks/>
          </p:cNvGrpSpPr>
          <p:nvPr/>
        </p:nvGrpSpPr>
        <p:grpSpPr bwMode="auto">
          <a:xfrm>
            <a:off x="2547938" y="1358900"/>
            <a:ext cx="1647825" cy="1635069"/>
            <a:chOff x="2620170" y="1796962"/>
            <a:chExt cx="1694655" cy="1679116"/>
          </a:xfrm>
        </p:grpSpPr>
        <p:pic>
          <p:nvPicPr>
            <p:cNvPr id="5137" name="図 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170" y="1796962"/>
              <a:ext cx="1694655" cy="1359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8" name="テキスト ボックス 8"/>
            <p:cNvSpPr txBox="1">
              <a:spLocks noChangeArrowheads="1"/>
            </p:cNvSpPr>
            <p:nvPr/>
          </p:nvSpPr>
          <p:spPr bwMode="auto">
            <a:xfrm>
              <a:off x="2626211" y="3160010"/>
              <a:ext cx="1543051" cy="316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en-US" altLang="ja-JP" sz="1400" b="1">
                  <a:latin typeface="+mn-lt"/>
                  <a:ea typeface="ＭＳ ゴシック" panose="020B0609070205080204" pitchFamily="49" charset="-128"/>
                  <a:cs typeface="Times New Roman" panose="02020603050405020304" pitchFamily="18" charset="0"/>
                </a:rPr>
                <a:t>Alexa Fluor 647</a:t>
              </a:r>
            </a:p>
          </p:txBody>
        </p:sp>
      </p:grpSp>
      <p:sp>
        <p:nvSpPr>
          <p:cNvPr id="5135" name="テキスト ボックス 8"/>
          <p:cNvSpPr txBox="1">
            <a:spLocks noChangeArrowheads="1"/>
          </p:cNvSpPr>
          <p:nvPr/>
        </p:nvSpPr>
        <p:spPr bwMode="auto">
          <a:xfrm>
            <a:off x="1092200" y="2678113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b="1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LH2</a:t>
            </a:r>
          </a:p>
        </p:txBody>
      </p:sp>
      <p:sp>
        <p:nvSpPr>
          <p:cNvPr id="18" name="テキスト ボックス 8"/>
          <p:cNvSpPr txBox="1">
            <a:spLocks noChangeArrowheads="1"/>
          </p:cNvSpPr>
          <p:nvPr/>
        </p:nvSpPr>
        <p:spPr bwMode="auto">
          <a:xfrm>
            <a:off x="5027612" y="1760202"/>
            <a:ext cx="21129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b="1" u="sng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Synthesis process</a:t>
            </a:r>
            <a:endParaRPr lang="en-US" altLang="ja-JP" b="1" u="sng" dirty="0">
              <a:latin typeface="+mn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8"/>
          <p:cNvSpPr txBox="1">
            <a:spLocks noChangeArrowheads="1"/>
          </p:cNvSpPr>
          <p:nvPr/>
        </p:nvSpPr>
        <p:spPr bwMode="auto">
          <a:xfrm>
            <a:off x="5845629" y="6488668"/>
            <a:ext cx="39737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LH2-Alexa conjugate:LH2-Alexa</a:t>
            </a:r>
            <a:r>
              <a:rPr lang="ja-JP" altLang="en-US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結合体</a:t>
            </a:r>
            <a:endParaRPr lang="en-US" altLang="ja-JP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80788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42249"/>
    </mc:Choice>
    <mc:Fallback xmlns="">
      <p:transition spd="slow" advTm="422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280988" y="3999450"/>
            <a:ext cx="9304337" cy="202149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0243" name="タイトル 1"/>
          <p:cNvSpPr txBox="1">
            <a:spLocks/>
          </p:cNvSpPr>
          <p:nvPr/>
        </p:nvSpPr>
        <p:spPr bwMode="auto">
          <a:xfrm>
            <a:off x="473076" y="127000"/>
            <a:ext cx="9215436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4000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Transient absorption spectroscopy</a:t>
            </a:r>
            <a:endParaRPr lang="ja-JP" altLang="en-US" sz="4000" dirty="0">
              <a:latin typeface="+mn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grpSp>
        <p:nvGrpSpPr>
          <p:cNvPr id="10244" name="グループ化 1"/>
          <p:cNvGrpSpPr>
            <a:grpSpLocks/>
          </p:cNvGrpSpPr>
          <p:nvPr/>
        </p:nvGrpSpPr>
        <p:grpSpPr bwMode="auto">
          <a:xfrm>
            <a:off x="1109663" y="1462172"/>
            <a:ext cx="6648425" cy="2486087"/>
            <a:chOff x="424437" y="1800580"/>
            <a:chExt cx="8835471" cy="3499809"/>
          </a:xfrm>
        </p:grpSpPr>
        <p:cxnSp>
          <p:nvCxnSpPr>
            <p:cNvPr id="8" name="直線矢印コネクタ 7"/>
            <p:cNvCxnSpPr/>
            <p:nvPr/>
          </p:nvCxnSpPr>
          <p:spPr>
            <a:xfrm flipV="1">
              <a:off x="2500368" y="2522425"/>
              <a:ext cx="4843915" cy="250076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正方形/長方形 8"/>
            <p:cNvSpPr/>
            <p:nvPr/>
          </p:nvSpPr>
          <p:spPr>
            <a:xfrm>
              <a:off x="7519243" y="3140435"/>
              <a:ext cx="1740665" cy="716096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</a:schemeClr>
                </a:gs>
                <a:gs pos="50000">
                  <a:schemeClr val="bg2">
                    <a:lumMod val="75000"/>
                    <a:shade val="675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000"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7610108" y="3382830"/>
              <a:ext cx="227850" cy="2301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000"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7930785" y="3382830"/>
              <a:ext cx="227850" cy="2301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000"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8249352" y="3382830"/>
              <a:ext cx="229960" cy="2301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000"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3" name="台形 12"/>
            <p:cNvSpPr/>
            <p:nvPr/>
          </p:nvSpPr>
          <p:spPr>
            <a:xfrm>
              <a:off x="7519243" y="2846824"/>
              <a:ext cx="1740665" cy="293610"/>
            </a:xfrm>
            <a:prstGeom prst="trapezoid">
              <a:avLst/>
            </a:prstGeom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</a:schemeClr>
                </a:gs>
                <a:gs pos="50000">
                  <a:schemeClr val="bg2">
                    <a:lumMod val="75000"/>
                    <a:shade val="675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000"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14" name="直線矢印コネクタ 13"/>
            <p:cNvCxnSpPr/>
            <p:nvPr/>
          </p:nvCxnSpPr>
          <p:spPr>
            <a:xfrm flipV="1">
              <a:off x="1477153" y="3499040"/>
              <a:ext cx="6042236" cy="1564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フリーフォーム 14"/>
            <p:cNvSpPr/>
            <p:nvPr/>
          </p:nvSpPr>
          <p:spPr>
            <a:xfrm>
              <a:off x="1709222" y="2392806"/>
              <a:ext cx="1023214" cy="1106235"/>
            </a:xfrm>
            <a:custGeom>
              <a:avLst/>
              <a:gdLst>
                <a:gd name="connsiteX0" fmla="*/ 0 w 1023937"/>
                <a:gd name="connsiteY0" fmla="*/ 1104900 h 1104900"/>
                <a:gd name="connsiteX1" fmla="*/ 500062 w 1023937"/>
                <a:gd name="connsiteY1" fmla="*/ 0 h 1104900"/>
                <a:gd name="connsiteX2" fmla="*/ 1023937 w 1023937"/>
                <a:gd name="connsiteY2" fmla="*/ 1100138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3937" h="1104900">
                  <a:moveTo>
                    <a:pt x="0" y="1104900"/>
                  </a:moveTo>
                  <a:cubicBezTo>
                    <a:pt x="164703" y="552847"/>
                    <a:pt x="329406" y="794"/>
                    <a:pt x="500062" y="0"/>
                  </a:cubicBezTo>
                  <a:cubicBezTo>
                    <a:pt x="670718" y="-794"/>
                    <a:pt x="847327" y="549672"/>
                    <a:pt x="1023937" y="1100138"/>
                  </a:cubicBezTo>
                </a:path>
              </a:pathLst>
            </a:custGeom>
            <a:gradFill flip="none" rotWithShape="1">
              <a:gsLst>
                <a:gs pos="0">
                  <a:schemeClr val="accent5">
                    <a:tint val="66000"/>
                    <a:satMod val="160000"/>
                  </a:schemeClr>
                </a:gs>
                <a:gs pos="50000">
                  <a:schemeClr val="accent5">
                    <a:tint val="44500"/>
                    <a:satMod val="160000"/>
                  </a:schemeClr>
                </a:gs>
                <a:gs pos="100000">
                  <a:schemeClr val="accent5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000"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5335830" y="2924692"/>
              <a:ext cx="280592" cy="1146461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000"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17" name="直線矢印コネクタ 16"/>
            <p:cNvCxnSpPr/>
            <p:nvPr/>
          </p:nvCxnSpPr>
          <p:spPr>
            <a:xfrm flipV="1">
              <a:off x="3707127" y="3501274"/>
              <a:ext cx="1738409" cy="447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 flipV="1">
              <a:off x="4812620" y="3501274"/>
              <a:ext cx="632916" cy="33075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フリーフォーム 18"/>
            <p:cNvSpPr/>
            <p:nvPr/>
          </p:nvSpPr>
          <p:spPr>
            <a:xfrm>
              <a:off x="3232953" y="2943307"/>
              <a:ext cx="1138238" cy="1690871"/>
            </a:xfrm>
            <a:custGeom>
              <a:avLst/>
              <a:gdLst>
                <a:gd name="connsiteX0" fmla="*/ 0 w 1023937"/>
                <a:gd name="connsiteY0" fmla="*/ 1104900 h 1104900"/>
                <a:gd name="connsiteX1" fmla="*/ 500062 w 1023937"/>
                <a:gd name="connsiteY1" fmla="*/ 0 h 1104900"/>
                <a:gd name="connsiteX2" fmla="*/ 1023937 w 1023937"/>
                <a:gd name="connsiteY2" fmla="*/ 1100138 h 1104900"/>
                <a:gd name="connsiteX0" fmla="*/ 0 w 1138237"/>
                <a:gd name="connsiteY0" fmla="*/ 1705581 h 1705581"/>
                <a:gd name="connsiteX1" fmla="*/ 614362 w 1138237"/>
                <a:gd name="connsiteY1" fmla="*/ 10131 h 1705581"/>
                <a:gd name="connsiteX2" fmla="*/ 1138237 w 1138237"/>
                <a:gd name="connsiteY2" fmla="*/ 1110269 h 1705581"/>
                <a:gd name="connsiteX0" fmla="*/ 0 w 1138237"/>
                <a:gd name="connsiteY0" fmla="*/ 1690871 h 1690871"/>
                <a:gd name="connsiteX1" fmla="*/ 614362 w 1138237"/>
                <a:gd name="connsiteY1" fmla="*/ 9708 h 1690871"/>
                <a:gd name="connsiteX2" fmla="*/ 1138237 w 1138237"/>
                <a:gd name="connsiteY2" fmla="*/ 1109846 h 169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8237" h="1690871">
                  <a:moveTo>
                    <a:pt x="0" y="1690871"/>
                  </a:moveTo>
                  <a:cubicBezTo>
                    <a:pt x="164703" y="1138818"/>
                    <a:pt x="424656" y="106545"/>
                    <a:pt x="614362" y="9708"/>
                  </a:cubicBezTo>
                  <a:cubicBezTo>
                    <a:pt x="804068" y="-87129"/>
                    <a:pt x="961627" y="559380"/>
                    <a:pt x="1138237" y="1109846"/>
                  </a:cubicBezTo>
                </a:path>
              </a:pathLst>
            </a:cu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000"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20" name="直線矢印コネクタ 19"/>
            <p:cNvCxnSpPr/>
            <p:nvPr/>
          </p:nvCxnSpPr>
          <p:spPr>
            <a:xfrm>
              <a:off x="2209226" y="1965957"/>
              <a:ext cx="167722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V="1">
              <a:off x="2209226" y="1800580"/>
              <a:ext cx="0" cy="57211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V="1">
              <a:off x="3886452" y="1800580"/>
              <a:ext cx="0" cy="112411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正方形/長方形 22"/>
            <p:cNvSpPr/>
            <p:nvPr/>
          </p:nvSpPr>
          <p:spPr>
            <a:xfrm>
              <a:off x="2862167" y="1939584"/>
              <a:ext cx="337555" cy="563261"/>
            </a:xfrm>
            <a:prstGeom prst="rect">
              <a:avLst/>
            </a:prstGeom>
            <a:noFill/>
          </p:spPr>
          <p:txBody>
            <a:bodyPr tIns="45721" bIns="45721">
              <a:spAutoFit/>
            </a:bodyPr>
            <a:lstStyle/>
            <a:p>
              <a:pPr algn="ctr">
                <a:defRPr/>
              </a:pPr>
              <a:r>
                <a:rPr lang="en-US" altLang="ja-JP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ＭＳ ゴシック" panose="020B0609070205080204" pitchFamily="49" charset="-128"/>
                  <a:cs typeface="Times New Roman" panose="02020603050405020304" pitchFamily="18" charset="0"/>
                </a:rPr>
                <a:t>t</a:t>
              </a:r>
              <a:endPara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424437" y="3237566"/>
              <a:ext cx="1040025" cy="563261"/>
            </a:xfrm>
            <a:prstGeom prst="rect">
              <a:avLst/>
            </a:prstGeom>
            <a:noFill/>
          </p:spPr>
          <p:txBody>
            <a:bodyPr wrap="none" tIns="45721" bIns="45721">
              <a:spAutoFit/>
            </a:bodyPr>
            <a:lstStyle/>
            <a:p>
              <a:pPr algn="ctr">
                <a:defRPr/>
              </a:pPr>
              <a:r>
                <a:rPr lang="en-US" altLang="ja-JP" sz="200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ＭＳ ゴシック" panose="020B0609070205080204" pitchFamily="49" charset="-128"/>
                  <a:cs typeface="Times New Roman" panose="02020603050405020304" pitchFamily="18" charset="0"/>
                </a:rPr>
                <a:t>Probe</a:t>
              </a:r>
              <a:endParaRPr lang="ja-JP" alt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1491955" y="4737128"/>
              <a:ext cx="1040024" cy="563261"/>
            </a:xfrm>
            <a:prstGeom prst="rect">
              <a:avLst/>
            </a:prstGeom>
            <a:noFill/>
          </p:spPr>
          <p:txBody>
            <a:bodyPr wrap="none" tIns="45721" bIns="45721">
              <a:spAutoFit/>
            </a:bodyPr>
            <a:lstStyle/>
            <a:p>
              <a:pPr algn="ctr">
                <a:defRPr/>
              </a:pPr>
              <a:r>
                <a:rPr lang="en-US" altLang="ja-JP" sz="2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ＭＳ ゴシック" panose="020B0609070205080204" pitchFamily="49" charset="-128"/>
                  <a:cs typeface="Times New Roman" panose="02020603050405020304" pitchFamily="18" charset="0"/>
                </a:rPr>
                <a:t>Pump</a:t>
              </a:r>
              <a:endParaRPr lang="ja-JP" alt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4840043" y="3970586"/>
              <a:ext cx="1265838" cy="563261"/>
            </a:xfrm>
            <a:prstGeom prst="rect">
              <a:avLst/>
            </a:prstGeom>
            <a:noFill/>
          </p:spPr>
          <p:txBody>
            <a:bodyPr wrap="none" tIns="45721" bIns="45721">
              <a:spAutoFit/>
            </a:bodyPr>
            <a:lstStyle/>
            <a:p>
              <a:pPr algn="ctr">
                <a:defRPr/>
              </a:pPr>
              <a:r>
                <a:rPr lang="en-US" altLang="ja-JP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ＭＳ ゴシック" panose="020B0609070205080204" pitchFamily="49" charset="-128"/>
                  <a:cs typeface="Times New Roman" panose="02020603050405020304" pitchFamily="18" charset="0"/>
                </a:rPr>
                <a:t>Sample</a:t>
              </a:r>
              <a:endPara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7597770" y="3970586"/>
              <a:ext cx="1417091" cy="563261"/>
            </a:xfrm>
            <a:prstGeom prst="rect">
              <a:avLst/>
            </a:prstGeom>
            <a:noFill/>
          </p:spPr>
          <p:txBody>
            <a:bodyPr wrap="none" tIns="45721" bIns="45721">
              <a:spAutoFit/>
            </a:bodyPr>
            <a:lstStyle/>
            <a:p>
              <a:pPr algn="ctr">
                <a:defRPr/>
              </a:pPr>
              <a:r>
                <a:rPr lang="en-US" altLang="ja-JP" sz="2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ＭＳ ゴシック" panose="020B0609070205080204" pitchFamily="49" charset="-128"/>
                  <a:cs typeface="Times New Roman" panose="02020603050405020304" pitchFamily="18" charset="0"/>
                </a:rPr>
                <a:t>Detector</a:t>
              </a:r>
              <a:endPara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ＭＳ ゴシック" panose="020B0609070205080204" pitchFamily="49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0246" name="テキスト ボックス 8"/>
          <p:cNvSpPr txBox="1">
            <a:spLocks noChangeArrowheads="1"/>
          </p:cNvSpPr>
          <p:nvPr/>
        </p:nvSpPr>
        <p:spPr bwMode="auto">
          <a:xfrm>
            <a:off x="468313" y="4435415"/>
            <a:ext cx="6413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/>
            <a:r>
              <a:rPr lang="en-US" altLang="ja-JP" sz="2400" i="1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ΔA</a:t>
            </a:r>
            <a:endParaRPr lang="en-US" altLang="ja-JP" sz="2400" dirty="0">
              <a:latin typeface="+mn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r"/>
            <a:r>
              <a:rPr lang="en-US" altLang="ja-JP" sz="2400" i="1" dirty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A’</a:t>
            </a:r>
            <a:endParaRPr lang="en-US" altLang="ja-JP" sz="2400" dirty="0">
              <a:latin typeface="+mn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r"/>
            <a:endParaRPr lang="en-US" altLang="ja-JP" sz="2400" i="1" dirty="0" smtClean="0">
              <a:latin typeface="+mn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r"/>
            <a:r>
              <a:rPr lang="en-US" altLang="ja-JP" sz="2400" i="1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247" name="テキスト ボックス 8"/>
          <p:cNvSpPr txBox="1">
            <a:spLocks noChangeArrowheads="1"/>
          </p:cNvSpPr>
          <p:nvPr/>
        </p:nvSpPr>
        <p:spPr bwMode="auto">
          <a:xfrm>
            <a:off x="973138" y="4451290"/>
            <a:ext cx="47069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400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:Transient absorbance</a:t>
            </a:r>
            <a:endParaRPr lang="en-US" altLang="ja-JP" sz="2400" dirty="0">
              <a:latin typeface="+mn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en-US" altLang="ja-JP" sz="2400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:Absorbance in the presence of </a:t>
            </a:r>
          </a:p>
          <a:p>
            <a:r>
              <a:rPr lang="en-US" altLang="ja-JP" sz="2400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 transient species</a:t>
            </a:r>
            <a:endParaRPr lang="en-US" altLang="ja-JP" sz="2400" dirty="0">
              <a:latin typeface="+mn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en-US" altLang="ja-JP" sz="2400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:Ground state absorbance</a:t>
            </a:r>
          </a:p>
        </p:txBody>
      </p:sp>
      <p:pic>
        <p:nvPicPr>
          <p:cNvPr id="10248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059079"/>
            <a:ext cx="328930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テキスト ボックス 8"/>
          <p:cNvSpPr txBox="1">
            <a:spLocks noChangeArrowheads="1"/>
          </p:cNvSpPr>
          <p:nvPr/>
        </p:nvSpPr>
        <p:spPr bwMode="auto">
          <a:xfrm>
            <a:off x="6850063" y="4401979"/>
            <a:ext cx="641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/>
            <a:r>
              <a:rPr lang="en-US" altLang="ja-JP" sz="2400" i="1">
                <a:solidFill>
                  <a:srgbClr val="00B050"/>
                </a:solidFill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A’</a:t>
            </a:r>
            <a:endParaRPr lang="en-US" altLang="ja-JP" sz="2400">
              <a:solidFill>
                <a:srgbClr val="00B050"/>
              </a:solidFill>
              <a:latin typeface="+mn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0250" name="テキスト ボックス 8"/>
          <p:cNvSpPr txBox="1">
            <a:spLocks noChangeArrowheads="1"/>
          </p:cNvSpPr>
          <p:nvPr/>
        </p:nvSpPr>
        <p:spPr bwMode="auto">
          <a:xfrm>
            <a:off x="8451850" y="4144804"/>
            <a:ext cx="641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/>
            <a:r>
              <a:rPr lang="en-US" altLang="ja-JP" sz="2400" i="1">
                <a:solidFill>
                  <a:srgbClr val="FF0000"/>
                </a:solidFill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ΔA</a:t>
            </a:r>
            <a:endParaRPr lang="en-US" altLang="ja-JP" sz="2400">
              <a:solidFill>
                <a:srgbClr val="FF0000"/>
              </a:solidFill>
              <a:latin typeface="+mn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0251" name="テキスト ボックス 8"/>
          <p:cNvSpPr txBox="1">
            <a:spLocks noChangeArrowheads="1"/>
          </p:cNvSpPr>
          <p:nvPr/>
        </p:nvSpPr>
        <p:spPr bwMode="auto">
          <a:xfrm>
            <a:off x="7485063" y="5362417"/>
            <a:ext cx="641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/>
            <a:r>
              <a:rPr lang="en-US" altLang="ja-JP" sz="2400" i="1">
                <a:solidFill>
                  <a:srgbClr val="0070C0"/>
                </a:solidFill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endParaRPr lang="en-US" altLang="ja-JP" sz="2400" b="1">
              <a:solidFill>
                <a:srgbClr val="0070C0"/>
              </a:solidFill>
              <a:latin typeface="+mn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861162" y="4015404"/>
                <a:ext cx="222253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𝜟</m:t>
                      </m:r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altLang="ja-JP" sz="28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altLang="ja-JP" sz="28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800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ja-JP" altLang="en-US" sz="2800" b="1" dirty="0"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162" y="4015404"/>
                <a:ext cx="2222532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テキスト ボックス 8"/>
          <p:cNvSpPr txBox="1">
            <a:spLocks noChangeArrowheads="1"/>
          </p:cNvSpPr>
          <p:nvPr/>
        </p:nvSpPr>
        <p:spPr bwMode="auto">
          <a:xfrm>
            <a:off x="3243153" y="6020949"/>
            <a:ext cx="67004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800" dirty="0" smtClean="0">
                <a:solidFill>
                  <a:srgbClr val="FF0000"/>
                </a:solidFill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20 fs time resolution!</a:t>
            </a:r>
            <a:endParaRPr lang="en-US" altLang="ja-JP" sz="2800" dirty="0">
              <a:solidFill>
                <a:srgbClr val="FF0000"/>
              </a:solidFill>
              <a:latin typeface="+mn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7" name="タイトル 1"/>
          <p:cNvSpPr txBox="1">
            <a:spLocks/>
          </p:cNvSpPr>
          <p:nvPr/>
        </p:nvSpPr>
        <p:spPr bwMode="auto">
          <a:xfrm>
            <a:off x="468313" y="1005765"/>
            <a:ext cx="9215436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(Time resolved electronic spectrum)</a:t>
            </a:r>
            <a:endParaRPr lang="ja-JP" altLang="en-US" sz="2800" dirty="0">
              <a:latin typeface="+mn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4" name="タイトル 1"/>
          <p:cNvSpPr txBox="1">
            <a:spLocks/>
          </p:cNvSpPr>
          <p:nvPr/>
        </p:nvSpPr>
        <p:spPr bwMode="auto">
          <a:xfrm>
            <a:off x="6671924" y="6481518"/>
            <a:ext cx="3171825" cy="37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Transient absorption: </a:t>
            </a:r>
            <a:r>
              <a:rPr lang="ja-JP" altLang="en-US" sz="1800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過渡吸収</a:t>
            </a:r>
            <a:endParaRPr lang="ja-JP" altLang="en-US" sz="1800" dirty="0">
              <a:latin typeface="+mn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329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58974"/>
    </mc:Choice>
    <mc:Fallback xmlns="">
      <p:transition spd="slow" advTm="5897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356394" y="1411117"/>
            <a:ext cx="4486490" cy="44181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148" name="タイトル 1"/>
          <p:cNvSpPr txBox="1">
            <a:spLocks/>
          </p:cNvSpPr>
          <p:nvPr/>
        </p:nvSpPr>
        <p:spPr bwMode="auto">
          <a:xfrm>
            <a:off x="0" y="127000"/>
            <a:ext cx="9906001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4000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Ultrafast energy transfer reaction of LH2-Alexa</a:t>
            </a:r>
            <a:endParaRPr lang="ja-JP" altLang="en-US" sz="4000" dirty="0">
              <a:latin typeface="+mn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153" name="テキスト ボックス 8"/>
          <p:cNvSpPr txBox="1">
            <a:spLocks noChangeArrowheads="1"/>
          </p:cNvSpPr>
          <p:nvPr/>
        </p:nvSpPr>
        <p:spPr bwMode="auto">
          <a:xfrm>
            <a:off x="4940721" y="2404892"/>
            <a:ext cx="50123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The excited state signals of Alexa decay in picosecond time scale and simultaneously taken over by the excited state signals of B850.</a:t>
            </a:r>
          </a:p>
        </p:txBody>
      </p:sp>
      <p:sp>
        <p:nvSpPr>
          <p:cNvPr id="6157" name="テキスト ボックス 8"/>
          <p:cNvSpPr txBox="1">
            <a:spLocks noChangeArrowheads="1"/>
          </p:cNvSpPr>
          <p:nvPr/>
        </p:nvSpPr>
        <p:spPr bwMode="auto">
          <a:xfrm>
            <a:off x="1952717" y="1241255"/>
            <a:ext cx="1368281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b="1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Animation</a:t>
            </a:r>
            <a:endParaRPr lang="en-US" altLang="ja-JP" b="1" dirty="0">
              <a:latin typeface="+mn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2" y="2122727"/>
            <a:ext cx="3905250" cy="282892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2" y="2122727"/>
            <a:ext cx="3905250" cy="282892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2" y="2122727"/>
            <a:ext cx="3905250" cy="282892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2" y="2122727"/>
            <a:ext cx="3905250" cy="282892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2" y="2122727"/>
            <a:ext cx="3905250" cy="282892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2" y="2122727"/>
            <a:ext cx="3905250" cy="282892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2" y="2122727"/>
            <a:ext cx="3905250" cy="282892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2" y="2122727"/>
            <a:ext cx="3905250" cy="282892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2" y="2122727"/>
            <a:ext cx="3905250" cy="282892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2" y="2122727"/>
            <a:ext cx="3905250" cy="282892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2" y="2122727"/>
            <a:ext cx="3905250" cy="282892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2" y="2122727"/>
            <a:ext cx="3905250" cy="282892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2" y="2122727"/>
            <a:ext cx="3905250" cy="2828925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2" y="2122727"/>
            <a:ext cx="3905250" cy="2828925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2" y="2122727"/>
            <a:ext cx="3905250" cy="2828925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2" y="2122727"/>
            <a:ext cx="3905250" cy="2828925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2" y="2122727"/>
            <a:ext cx="3905250" cy="2828925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2" y="2122727"/>
            <a:ext cx="3905250" cy="2828925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2" y="2122727"/>
            <a:ext cx="3905250" cy="2828925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2" y="2122727"/>
            <a:ext cx="3905250" cy="2828925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2" y="2122727"/>
            <a:ext cx="3905250" cy="2828925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2" y="2122727"/>
            <a:ext cx="3905250" cy="2828925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2" y="2122727"/>
            <a:ext cx="3905250" cy="2828925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2" y="2122727"/>
            <a:ext cx="3905250" cy="2828925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2" y="2122727"/>
            <a:ext cx="3905250" cy="2828925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2" y="2122727"/>
            <a:ext cx="3905250" cy="2828925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2" y="2122727"/>
            <a:ext cx="3905250" cy="2828925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2" y="2122727"/>
            <a:ext cx="3905250" cy="2828925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2" y="2122727"/>
            <a:ext cx="3905250" cy="2828925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2" y="2122727"/>
            <a:ext cx="3905250" cy="2828925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2" y="2122727"/>
            <a:ext cx="3905250" cy="2828925"/>
          </a:xfrm>
          <a:prstGeom prst="rect">
            <a:avLst/>
          </a:prstGeom>
        </p:spPr>
      </p:pic>
      <p:cxnSp>
        <p:nvCxnSpPr>
          <p:cNvPr id="17" name="直線矢印コネクタ 16"/>
          <p:cNvCxnSpPr/>
          <p:nvPr/>
        </p:nvCxnSpPr>
        <p:spPr>
          <a:xfrm>
            <a:off x="2292787" y="1893921"/>
            <a:ext cx="394056" cy="109517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H="1">
            <a:off x="1715226" y="1975597"/>
            <a:ext cx="19675" cy="51379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61" name="正方形/長方形 12"/>
          <p:cNvSpPr>
            <a:spLocks noChangeArrowheads="1"/>
          </p:cNvSpPr>
          <p:nvPr/>
        </p:nvSpPr>
        <p:spPr bwMode="auto">
          <a:xfrm>
            <a:off x="1516590" y="1584926"/>
            <a:ext cx="8338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 smtClean="0">
                <a:solidFill>
                  <a:srgbClr val="00B0F0"/>
                </a:solidFill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Alexa</a:t>
            </a:r>
            <a:endParaRPr lang="ja-JP" altLang="en-US" sz="2000" b="1" dirty="0">
              <a:solidFill>
                <a:srgbClr val="00B0F0"/>
              </a:solidFill>
              <a:latin typeface="+mn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 flipH="1">
            <a:off x="3709306" y="1893921"/>
            <a:ext cx="447716" cy="51097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12"/>
          <p:cNvSpPr>
            <a:spLocks noChangeArrowheads="1"/>
          </p:cNvSpPr>
          <p:nvPr/>
        </p:nvSpPr>
        <p:spPr bwMode="auto">
          <a:xfrm>
            <a:off x="4101976" y="1579320"/>
            <a:ext cx="7409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00B050"/>
                </a:solidFill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B850</a:t>
            </a:r>
            <a:endParaRPr lang="ja-JP" altLang="en-US" sz="2000" b="1" dirty="0">
              <a:solidFill>
                <a:srgbClr val="00B050"/>
              </a:solidFill>
              <a:latin typeface="+mn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flipH="1">
            <a:off x="3908300" y="1975597"/>
            <a:ext cx="478365" cy="102593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8"/>
          <p:cNvSpPr txBox="1">
            <a:spLocks noChangeArrowheads="1"/>
          </p:cNvSpPr>
          <p:nvPr/>
        </p:nvSpPr>
        <p:spPr bwMode="auto">
          <a:xfrm>
            <a:off x="673099" y="5124653"/>
            <a:ext cx="41030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Excited at 650 </a:t>
            </a:r>
            <a:r>
              <a:rPr lang="en-US" altLang="ja-JP" sz="1600" dirty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nm</a:t>
            </a:r>
            <a:r>
              <a:rPr lang="ja-JP" altLang="en-US" sz="1600" dirty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  </a:t>
            </a:r>
            <a:r>
              <a:rPr lang="en-US" altLang="ja-JP" sz="1600" dirty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E</a:t>
            </a:r>
            <a:r>
              <a:rPr lang="en-US" altLang="ja-JP" sz="1600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xcitation power</a:t>
            </a:r>
            <a:r>
              <a:rPr lang="ja-JP" altLang="en-US" sz="1600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600" dirty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10.5 </a:t>
            </a:r>
            <a:r>
              <a:rPr lang="en-US" altLang="ja-JP" sz="1600" dirty="0" err="1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nJ</a:t>
            </a:r>
            <a:endParaRPr lang="en-US" altLang="ja-JP" sz="1600" dirty="0">
              <a:latin typeface="+mn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en-US" altLang="ja-JP" sz="1600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Pulse duration 17 </a:t>
            </a:r>
            <a:r>
              <a:rPr lang="en-US" altLang="ja-JP" sz="1600" dirty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fs</a:t>
            </a:r>
            <a:r>
              <a:rPr lang="ja-JP" altLang="en-US" sz="1600" dirty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1600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Solvent:</a:t>
            </a:r>
            <a:r>
              <a:rPr lang="ja-JP" altLang="en-US" sz="1600" dirty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600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TL </a:t>
            </a:r>
            <a:r>
              <a:rPr lang="en-US" altLang="ja-JP" sz="1600" dirty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buffer pH8.0</a:t>
            </a:r>
          </a:p>
        </p:txBody>
      </p:sp>
      <p:sp>
        <p:nvSpPr>
          <p:cNvPr id="51" name="テキスト ボックス 8"/>
          <p:cNvSpPr txBox="1">
            <a:spLocks noChangeArrowheads="1"/>
          </p:cNvSpPr>
          <p:nvPr/>
        </p:nvSpPr>
        <p:spPr bwMode="auto">
          <a:xfrm>
            <a:off x="4940721" y="3581780"/>
            <a:ext cx="45253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dirty="0" smtClean="0"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The time constants of energy transfer were </a:t>
            </a:r>
            <a:r>
              <a:rPr lang="en-US" altLang="ja-JP" sz="2000" dirty="0" smtClean="0">
                <a:solidFill>
                  <a:srgbClr val="FF0000"/>
                </a:solidFill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2.9 </a:t>
            </a:r>
            <a:r>
              <a:rPr lang="en-US" altLang="ja-JP" sz="2000" dirty="0" err="1" smtClean="0">
                <a:solidFill>
                  <a:srgbClr val="FF0000"/>
                </a:solidFill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ps</a:t>
            </a:r>
            <a:r>
              <a:rPr lang="en-US" altLang="ja-JP" sz="2000" dirty="0" smtClean="0">
                <a:solidFill>
                  <a:srgbClr val="FF0000"/>
                </a:solidFill>
                <a:latin typeface="+mn-lt"/>
                <a:ea typeface="ＭＳ ゴシック" panose="020B0609070205080204" pitchFamily="49" charset="-128"/>
                <a:cs typeface="Times New Roman" panose="02020603050405020304" pitchFamily="18" charset="0"/>
              </a:rPr>
              <a:t> and 17 ps.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38453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41943"/>
    </mc:Choice>
    <mc:Fallback xmlns="">
      <p:transition spd="slow" advTm="419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1.9|2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8|1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4.8|2.9|4.7|5.7"/>
</p:tagLst>
</file>

<file path=ppt/theme/theme1.xml><?xml version="1.0" encoding="utf-8"?>
<a:theme xmlns:a="http://schemas.openxmlformats.org/drawingml/2006/main" name="1_tem_B16_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Times New Roman"/>
        <a:ea typeface="ＭＳ ゴシック"/>
        <a:cs typeface=""/>
      </a:majorFont>
      <a:minorFont>
        <a:latin typeface="Times New Roman"/>
        <a:ea typeface="ＭＳ 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_B16_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Times New Roman"/>
        <a:ea typeface="ＭＳ ゴシック"/>
        <a:cs typeface=""/>
      </a:majorFont>
      <a:minorFont>
        <a:latin typeface="Times New Roman"/>
        <a:ea typeface="ＭＳ 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7777</TotalTime>
  <Words>625</Words>
  <Application>Microsoft Office PowerPoint</Application>
  <PresentationFormat>A4 210 x 297 mm</PresentationFormat>
  <Paragraphs>201</Paragraphs>
  <Slides>14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14</vt:i4>
      </vt:variant>
    </vt:vector>
  </HeadingPairs>
  <TitlesOfParts>
    <vt:vector size="23" baseType="lpstr">
      <vt:lpstr>ＭＳ Ｐゴシック</vt:lpstr>
      <vt:lpstr>ＭＳ ゴシック</vt:lpstr>
      <vt:lpstr>Arial</vt:lpstr>
      <vt:lpstr>Calibri</vt:lpstr>
      <vt:lpstr>Cambria Math</vt:lpstr>
      <vt:lpstr>Century</vt:lpstr>
      <vt:lpstr>Times New Roman</vt:lpstr>
      <vt:lpstr>1_tem_B16_b</vt:lpstr>
      <vt:lpstr>tem_B16_b</vt:lpstr>
      <vt:lpstr>Ultrafast energy transfer of artificial dyes conjugated to photosynthetic antenna complex: LH2</vt:lpstr>
      <vt:lpstr>Contents</vt:lpstr>
      <vt:lpstr>What is photosynthesis?</vt:lpstr>
      <vt:lpstr>What is photosynthesis?</vt:lpstr>
      <vt:lpstr>Characteristics of natural photosynthesis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色素付加型アンテナ蛋白質複合体のエネルギー移動過程：フェムト秒過渡吸収による直接検出</dc:title>
  <dc:creator>YUSUKE</dc:creator>
  <cp:lastModifiedBy>YUSUKE</cp:lastModifiedBy>
  <cp:revision>510</cp:revision>
  <cp:lastPrinted>2014-05-20T12:21:12Z</cp:lastPrinted>
  <dcterms:created xsi:type="dcterms:W3CDTF">2014-02-20T14:55:43Z</dcterms:created>
  <dcterms:modified xsi:type="dcterms:W3CDTF">2014-05-20T13:58:06Z</dcterms:modified>
</cp:coreProperties>
</file>