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87" r:id="rId3"/>
    <p:sldId id="286" r:id="rId4"/>
    <p:sldId id="288" r:id="rId5"/>
    <p:sldId id="295" r:id="rId6"/>
    <p:sldId id="272" r:id="rId7"/>
    <p:sldId id="289" r:id="rId8"/>
    <p:sldId id="291" r:id="rId9"/>
    <p:sldId id="268" r:id="rId10"/>
    <p:sldId id="266" r:id="rId11"/>
    <p:sldId id="301" r:id="rId12"/>
    <p:sldId id="302" r:id="rId13"/>
    <p:sldId id="303" r:id="rId14"/>
    <p:sldId id="284" r:id="rId15"/>
    <p:sldId id="262" r:id="rId16"/>
    <p:sldId id="290" r:id="rId17"/>
    <p:sldId id="274" r:id="rId18"/>
    <p:sldId id="264" r:id="rId19"/>
    <p:sldId id="292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43AF4D"/>
    <a:srgbClr val="27327B"/>
    <a:srgbClr val="000080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9631" autoAdjust="0"/>
  </p:normalViewPr>
  <p:slideViewPr>
    <p:cSldViewPr snapToGrid="0">
      <p:cViewPr varScale="1">
        <p:scale>
          <a:sx n="104" d="100"/>
          <a:sy n="104" d="100"/>
        </p:scale>
        <p:origin x="19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58ED6-CF34-4DEC-A650-60BC7DADEF8D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0250C-6A87-4F07-BF57-B2823E501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35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68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91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530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529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627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485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7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20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897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969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6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73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62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65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136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67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65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19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0250C-6A87-4F07-BF57-B2823E501E3A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89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7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95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7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93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79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28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57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30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3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34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99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E7095-C76C-4C2D-9D26-E667C9781D5C}" type="datetimeFigureOut">
              <a:rPr kumimoji="1" lang="ja-JP" altLang="en-US" smtClean="0"/>
              <a:pPr/>
              <a:t>2014/5/21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9CC1-8E02-49AF-8580-16E1E6FCE32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8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6929" y="440321"/>
            <a:ext cx="8755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Measurement of </a:t>
            </a:r>
            <a:r>
              <a:rPr lang="en-US" altLang="ja-JP" sz="2800" dirty="0" err="1"/>
              <a:t>n</a:t>
            </a:r>
            <a:r>
              <a:rPr lang="en-US" altLang="ja-JP" sz="2800" dirty="0" err="1" smtClean="0"/>
              <a:t>ano</a:t>
            </a:r>
            <a:r>
              <a:rPr lang="en-US" altLang="ja-JP" sz="2800" dirty="0" smtClean="0"/>
              <a:t>-scale physical characteristics in VO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</a:t>
            </a:r>
          </a:p>
          <a:p>
            <a:pPr algn="ctr"/>
            <a:r>
              <a:rPr lang="en-US" altLang="ja-JP" sz="2800" dirty="0" err="1" smtClean="0"/>
              <a:t>nano</a:t>
            </a:r>
            <a:r>
              <a:rPr lang="en-US" altLang="ja-JP" sz="2800" dirty="0" smtClean="0"/>
              <a:t>-wires by using Scanning Probe Microscope (SPM)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08311" y="5706546"/>
            <a:ext cx="172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Tanaka lab.</a:t>
            </a:r>
          </a:p>
          <a:p>
            <a:r>
              <a:rPr lang="en-US" altLang="ja-JP" sz="2400" dirty="0" smtClean="0"/>
              <a:t>Kotaro 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akai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722942" y="1921545"/>
            <a:ext cx="3672115" cy="3657600"/>
            <a:chOff x="275770" y="1828800"/>
            <a:chExt cx="4666343" cy="4833257"/>
          </a:xfrm>
        </p:grpSpPr>
        <p:pic>
          <p:nvPicPr>
            <p:cNvPr id="8" name="Picture 2" descr="I:\1-1\ナノワイヤー1.jpg"/>
            <p:cNvPicPr>
              <a:picLocks noChangeAspect="1" noChangeArrowheads="1"/>
            </p:cNvPicPr>
            <p:nvPr/>
          </p:nvPicPr>
          <p:blipFill>
            <a:blip r:embed="rId3" cstate="print"/>
            <a:srcRect b="-3576"/>
            <a:stretch>
              <a:fillRect/>
            </a:stretch>
          </p:blipFill>
          <p:spPr bwMode="auto">
            <a:xfrm>
              <a:off x="275770" y="1828800"/>
              <a:ext cx="4666343" cy="4833257"/>
            </a:xfrm>
            <a:prstGeom prst="rect">
              <a:avLst/>
            </a:prstGeom>
            <a:noFill/>
          </p:spPr>
        </p:pic>
        <p:cxnSp>
          <p:nvCxnSpPr>
            <p:cNvPr id="9" name="直線コネクタ 8"/>
            <p:cNvCxnSpPr/>
            <p:nvPr/>
          </p:nvCxnSpPr>
          <p:spPr>
            <a:xfrm flipH="1" flipV="1">
              <a:off x="3730171" y="2322288"/>
              <a:ext cx="145143" cy="49348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2046514" y="1901373"/>
              <a:ext cx="2825669" cy="610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bg1"/>
                  </a:solidFill>
                </a:rPr>
                <a:t>a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 VO</a:t>
              </a:r>
              <a:r>
                <a:rPr kumimoji="1" lang="en-US" altLang="ja-JP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ja-JP" sz="2400" dirty="0" err="1" smtClean="0">
                  <a:solidFill>
                    <a:schemeClr val="bg1"/>
                  </a:solidFill>
                </a:rPr>
                <a:t>nano</a:t>
              </a:r>
              <a:r>
                <a:rPr kumimoji="1" lang="en-US" altLang="ja-JP" sz="2400" dirty="0" smtClean="0">
                  <a:solidFill>
                    <a:schemeClr val="bg1"/>
                  </a:solidFill>
                </a:rPr>
                <a:t>-wire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4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2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Fabrication of VO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nano</a:t>
            </a:r>
            <a:r>
              <a:rPr kumimoji="1" lang="en-US" altLang="ja-JP" sz="2800" dirty="0" smtClean="0"/>
              <a:t>-wires</a:t>
            </a:r>
            <a:endParaRPr kumimoji="1" lang="ja-JP" altLang="en-US" sz="2800" dirty="0"/>
          </a:p>
        </p:txBody>
      </p:sp>
      <p:grpSp>
        <p:nvGrpSpPr>
          <p:cNvPr id="106" name="グループ化 105"/>
          <p:cNvGrpSpPr/>
          <p:nvPr/>
        </p:nvGrpSpPr>
        <p:grpSpPr>
          <a:xfrm>
            <a:off x="747373" y="2312334"/>
            <a:ext cx="7810658" cy="4245821"/>
            <a:chOff x="747373" y="2210736"/>
            <a:chExt cx="7810658" cy="4245821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4019270" y="2279341"/>
              <a:ext cx="4505142" cy="1891664"/>
              <a:chOff x="4019270" y="2152341"/>
              <a:chExt cx="4505142" cy="1891664"/>
            </a:xfrm>
          </p:grpSpPr>
          <p:grpSp>
            <p:nvGrpSpPr>
              <p:cNvPr id="42" name="グループ化 41"/>
              <p:cNvGrpSpPr/>
              <p:nvPr/>
            </p:nvGrpSpPr>
            <p:grpSpPr>
              <a:xfrm>
                <a:off x="4019270" y="2837729"/>
                <a:ext cx="1358987" cy="637706"/>
                <a:chOff x="4729908" y="21277943"/>
                <a:chExt cx="2880000" cy="1064001"/>
              </a:xfrm>
            </p:grpSpPr>
            <p:sp>
              <p:nvSpPr>
                <p:cNvPr id="92" name="正方形/長方形 91"/>
                <p:cNvSpPr/>
                <p:nvPr/>
              </p:nvSpPr>
              <p:spPr>
                <a:xfrm>
                  <a:off x="4729908" y="21900130"/>
                  <a:ext cx="2880000" cy="441814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正方形/長方形 92"/>
                <p:cNvSpPr/>
                <p:nvPr/>
              </p:nvSpPr>
              <p:spPr>
                <a:xfrm>
                  <a:off x="4926272" y="21546679"/>
                  <a:ext cx="2520000" cy="35345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正方形/長方形 93"/>
                <p:cNvSpPr/>
                <p:nvPr/>
              </p:nvSpPr>
              <p:spPr>
                <a:xfrm>
                  <a:off x="4919952" y="21277943"/>
                  <a:ext cx="2545371" cy="34900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Resist</a:t>
                  </a:r>
                  <a:endParaRPr kumimoji="1" lang="ja-JP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3" name="グループ化 42"/>
              <p:cNvGrpSpPr/>
              <p:nvPr/>
            </p:nvGrpSpPr>
            <p:grpSpPr>
              <a:xfrm>
                <a:off x="5593597" y="2786954"/>
                <a:ext cx="1358987" cy="688479"/>
                <a:chOff x="4729908" y="21193228"/>
                <a:chExt cx="2880000" cy="1148716"/>
              </a:xfrm>
            </p:grpSpPr>
            <p:sp>
              <p:nvSpPr>
                <p:cNvPr id="82" name="正方形/長方形 81"/>
                <p:cNvSpPr/>
                <p:nvPr/>
              </p:nvSpPr>
              <p:spPr>
                <a:xfrm>
                  <a:off x="4729908" y="21900130"/>
                  <a:ext cx="2880000" cy="441814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3" name="正方形/長方形 82"/>
                <p:cNvSpPr/>
                <p:nvPr/>
              </p:nvSpPr>
              <p:spPr>
                <a:xfrm>
                  <a:off x="4926272" y="21546679"/>
                  <a:ext cx="2520000" cy="35345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aseline="-250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4" name="グループ化 83"/>
                <p:cNvGrpSpPr/>
                <p:nvPr/>
              </p:nvGrpSpPr>
              <p:grpSpPr>
                <a:xfrm>
                  <a:off x="4940774" y="21193228"/>
                  <a:ext cx="2545372" cy="433717"/>
                  <a:chOff x="4940992" y="21193228"/>
                  <a:chExt cx="2584339" cy="433717"/>
                </a:xfrm>
              </p:grpSpPr>
              <p:sp>
                <p:nvSpPr>
                  <p:cNvPr id="85" name="正方形/長方形 84"/>
                  <p:cNvSpPr/>
                  <p:nvPr/>
                </p:nvSpPr>
                <p:spPr>
                  <a:xfrm>
                    <a:off x="4940992" y="21273492"/>
                    <a:ext cx="2584339" cy="353453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" name="正方形/長方形 85"/>
                  <p:cNvSpPr/>
                  <p:nvPr/>
                </p:nvSpPr>
                <p:spPr>
                  <a:xfrm>
                    <a:off x="5122635" y="21273492"/>
                    <a:ext cx="190514" cy="3157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" name="正方形/長方形 86"/>
                  <p:cNvSpPr/>
                  <p:nvPr/>
                </p:nvSpPr>
                <p:spPr>
                  <a:xfrm>
                    <a:off x="5515363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8" name="正方形/長方形 87"/>
                  <p:cNvSpPr/>
                  <p:nvPr/>
                </p:nvSpPr>
                <p:spPr>
                  <a:xfrm>
                    <a:off x="5908090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9" name="正方形/長方形 88"/>
                  <p:cNvSpPr/>
                  <p:nvPr/>
                </p:nvSpPr>
                <p:spPr>
                  <a:xfrm>
                    <a:off x="6300817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" name="正方形/長方形 89"/>
                  <p:cNvSpPr/>
                  <p:nvPr/>
                </p:nvSpPr>
                <p:spPr>
                  <a:xfrm>
                    <a:off x="6693544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" name="正方形/長方形 90"/>
                  <p:cNvSpPr/>
                  <p:nvPr/>
                </p:nvSpPr>
                <p:spPr>
                  <a:xfrm>
                    <a:off x="7086272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44" name="グループ化 43"/>
              <p:cNvGrpSpPr/>
              <p:nvPr/>
            </p:nvGrpSpPr>
            <p:grpSpPr>
              <a:xfrm>
                <a:off x="4108946" y="2178339"/>
                <a:ext cx="1192096" cy="371615"/>
                <a:chOff x="8259466" y="20965829"/>
                <a:chExt cx="2526320" cy="620031"/>
              </a:xfrm>
            </p:grpSpPr>
            <p:sp>
              <p:nvSpPr>
                <p:cNvPr id="75" name="正方形/長方形 74"/>
                <p:cNvSpPr/>
                <p:nvPr/>
              </p:nvSpPr>
              <p:spPr>
                <a:xfrm>
                  <a:off x="8259466" y="20965829"/>
                  <a:ext cx="2526320" cy="30379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mold</a:t>
                  </a:r>
                  <a:endPara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正方形/長方形 75"/>
                <p:cNvSpPr/>
                <p:nvPr/>
              </p:nvSpPr>
              <p:spPr>
                <a:xfrm>
                  <a:off x="8456802" y="21262859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正方形/長方形 76"/>
                <p:cNvSpPr/>
                <p:nvPr/>
              </p:nvSpPr>
              <p:spPr>
                <a:xfrm>
                  <a:off x="8855943" y="21270119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正方形/長方形 77"/>
                <p:cNvSpPr/>
                <p:nvPr/>
              </p:nvSpPr>
              <p:spPr>
                <a:xfrm>
                  <a:off x="9240573" y="21262862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9" name="正方形/長方形 78"/>
                <p:cNvSpPr/>
                <p:nvPr/>
              </p:nvSpPr>
              <p:spPr>
                <a:xfrm>
                  <a:off x="9639718" y="21270121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正方形/長方形 79"/>
                <p:cNvSpPr/>
                <p:nvPr/>
              </p:nvSpPr>
              <p:spPr>
                <a:xfrm>
                  <a:off x="10009835" y="21262866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正方形/長方形 80"/>
                <p:cNvSpPr/>
                <p:nvPr/>
              </p:nvSpPr>
              <p:spPr>
                <a:xfrm>
                  <a:off x="10408981" y="21270125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5" name="下矢印 44"/>
              <p:cNvSpPr/>
              <p:nvPr/>
            </p:nvSpPr>
            <p:spPr>
              <a:xfrm>
                <a:off x="4609323" y="2595122"/>
                <a:ext cx="239464" cy="184977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6" name="グループ化 45"/>
              <p:cNvGrpSpPr/>
              <p:nvPr/>
            </p:nvGrpSpPr>
            <p:grpSpPr>
              <a:xfrm>
                <a:off x="5683219" y="2649251"/>
                <a:ext cx="1192096" cy="379409"/>
                <a:chOff x="8259466" y="20965829"/>
                <a:chExt cx="2526320" cy="633037"/>
              </a:xfrm>
            </p:grpSpPr>
            <p:sp>
              <p:nvSpPr>
                <p:cNvPr id="68" name="正方形/長方形 67"/>
                <p:cNvSpPr/>
                <p:nvPr/>
              </p:nvSpPr>
              <p:spPr>
                <a:xfrm>
                  <a:off x="8259466" y="20965829"/>
                  <a:ext cx="2526320" cy="30379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9" name="正方形/長方形 68"/>
                <p:cNvSpPr/>
                <p:nvPr/>
              </p:nvSpPr>
              <p:spPr>
                <a:xfrm>
                  <a:off x="8455460" y="21272859"/>
                  <a:ext cx="204509" cy="3260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0" name="正方形/長方形 69"/>
                <p:cNvSpPr/>
                <p:nvPr/>
              </p:nvSpPr>
              <p:spPr>
                <a:xfrm>
                  <a:off x="8841427" y="21270119"/>
                  <a:ext cx="204509" cy="3260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1" name="正方形/長方形 70"/>
                <p:cNvSpPr/>
                <p:nvPr/>
              </p:nvSpPr>
              <p:spPr>
                <a:xfrm>
                  <a:off x="9229715" y="21272862"/>
                  <a:ext cx="204509" cy="3260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正方形/長方形 71"/>
                <p:cNvSpPr/>
                <p:nvPr/>
              </p:nvSpPr>
              <p:spPr>
                <a:xfrm>
                  <a:off x="9625204" y="21270121"/>
                  <a:ext cx="204509" cy="3260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正方形/長方形 72"/>
                <p:cNvSpPr/>
                <p:nvPr/>
              </p:nvSpPr>
              <p:spPr>
                <a:xfrm>
                  <a:off x="10003614" y="21271698"/>
                  <a:ext cx="204509" cy="3260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正方形/長方形 73"/>
                <p:cNvSpPr/>
                <p:nvPr/>
              </p:nvSpPr>
              <p:spPr>
                <a:xfrm>
                  <a:off x="10394467" y="21270125"/>
                  <a:ext cx="204509" cy="3260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7" name="グループ化 46"/>
              <p:cNvGrpSpPr/>
              <p:nvPr/>
            </p:nvGrpSpPr>
            <p:grpSpPr>
              <a:xfrm>
                <a:off x="7259596" y="2152341"/>
                <a:ext cx="1192096" cy="371614"/>
                <a:chOff x="8259466" y="20965829"/>
                <a:chExt cx="2526320" cy="620031"/>
              </a:xfrm>
            </p:grpSpPr>
            <p:sp>
              <p:nvSpPr>
                <p:cNvPr id="61" name="正方形/長方形 60"/>
                <p:cNvSpPr/>
                <p:nvPr/>
              </p:nvSpPr>
              <p:spPr>
                <a:xfrm>
                  <a:off x="8259466" y="20965829"/>
                  <a:ext cx="2526320" cy="30379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2" name="正方形/長方形 61"/>
                <p:cNvSpPr/>
                <p:nvPr/>
              </p:nvSpPr>
              <p:spPr>
                <a:xfrm>
                  <a:off x="8471316" y="21262859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正方形/長方形 62"/>
                <p:cNvSpPr/>
                <p:nvPr/>
              </p:nvSpPr>
              <p:spPr>
                <a:xfrm>
                  <a:off x="8841428" y="21270119"/>
                  <a:ext cx="201600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正方形/長方形 63"/>
                <p:cNvSpPr/>
                <p:nvPr/>
              </p:nvSpPr>
              <p:spPr>
                <a:xfrm>
                  <a:off x="9240573" y="21262862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正方形/長方形 64"/>
                <p:cNvSpPr/>
                <p:nvPr/>
              </p:nvSpPr>
              <p:spPr>
                <a:xfrm>
                  <a:off x="9625204" y="21270121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正方形/長方形 65"/>
                <p:cNvSpPr/>
                <p:nvPr/>
              </p:nvSpPr>
              <p:spPr>
                <a:xfrm>
                  <a:off x="10003616" y="21280297"/>
                  <a:ext cx="201600" cy="29830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正方形/長方形 66"/>
                <p:cNvSpPr/>
                <p:nvPr/>
              </p:nvSpPr>
              <p:spPr>
                <a:xfrm>
                  <a:off x="10394467" y="21270125"/>
                  <a:ext cx="187641" cy="31573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8" name="グループ化 47"/>
              <p:cNvGrpSpPr/>
              <p:nvPr/>
            </p:nvGrpSpPr>
            <p:grpSpPr>
              <a:xfrm>
                <a:off x="7165425" y="2781734"/>
                <a:ext cx="1358987" cy="688479"/>
                <a:chOff x="4729908" y="21193228"/>
                <a:chExt cx="2880000" cy="1148716"/>
              </a:xfrm>
            </p:grpSpPr>
            <p:sp>
              <p:nvSpPr>
                <p:cNvPr id="51" name="正方形/長方形 50"/>
                <p:cNvSpPr/>
                <p:nvPr/>
              </p:nvSpPr>
              <p:spPr>
                <a:xfrm>
                  <a:off x="4729908" y="21900130"/>
                  <a:ext cx="2880000" cy="441814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aseline="-25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正方形/長方形 51"/>
                <p:cNvSpPr/>
                <p:nvPr/>
              </p:nvSpPr>
              <p:spPr>
                <a:xfrm>
                  <a:off x="4926272" y="21546679"/>
                  <a:ext cx="2520000" cy="35345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baseline="-250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3" name="グループ化 52"/>
                <p:cNvGrpSpPr/>
                <p:nvPr/>
              </p:nvGrpSpPr>
              <p:grpSpPr>
                <a:xfrm>
                  <a:off x="4935815" y="21193228"/>
                  <a:ext cx="2540631" cy="433717"/>
                  <a:chOff x="4935962" y="21193228"/>
                  <a:chExt cx="2579525" cy="433717"/>
                </a:xfrm>
              </p:grpSpPr>
              <p:sp>
                <p:nvSpPr>
                  <p:cNvPr id="54" name="正方形/長方形 53"/>
                  <p:cNvSpPr/>
                  <p:nvPr/>
                </p:nvSpPr>
                <p:spPr>
                  <a:xfrm>
                    <a:off x="4935962" y="21273492"/>
                    <a:ext cx="2579525" cy="353453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正方形/長方形 54"/>
                  <p:cNvSpPr/>
                  <p:nvPr/>
                </p:nvSpPr>
                <p:spPr>
                  <a:xfrm>
                    <a:off x="5122635" y="21273492"/>
                    <a:ext cx="190514" cy="3157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正方形/長方形 55"/>
                  <p:cNvSpPr/>
                  <p:nvPr/>
                </p:nvSpPr>
                <p:spPr>
                  <a:xfrm>
                    <a:off x="5515363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正方形/長方形 56"/>
                  <p:cNvSpPr/>
                  <p:nvPr/>
                </p:nvSpPr>
                <p:spPr>
                  <a:xfrm>
                    <a:off x="5908090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正方形/長方形 57"/>
                  <p:cNvSpPr/>
                  <p:nvPr/>
                </p:nvSpPr>
                <p:spPr>
                  <a:xfrm>
                    <a:off x="6300817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正方形/長方形 58"/>
                  <p:cNvSpPr/>
                  <p:nvPr/>
                </p:nvSpPr>
                <p:spPr>
                  <a:xfrm>
                    <a:off x="6693544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正方形/長方形 59"/>
                  <p:cNvSpPr/>
                  <p:nvPr/>
                </p:nvSpPr>
                <p:spPr>
                  <a:xfrm>
                    <a:off x="7086272" y="21193228"/>
                    <a:ext cx="196364" cy="396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49" name="下矢印 48"/>
              <p:cNvSpPr/>
              <p:nvPr/>
            </p:nvSpPr>
            <p:spPr>
              <a:xfrm rot="10800000">
                <a:off x="7746905" y="2582026"/>
                <a:ext cx="239464" cy="184977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5233102" y="3598505"/>
                <a:ext cx="2028854" cy="445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</a:t>
                </a:r>
                <a:r>
                  <a:rPr kumimoji="1" lang="en-US" altLang="ja-JP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Nano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-imprinting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747373" y="2210736"/>
              <a:ext cx="7810658" cy="4245821"/>
              <a:chOff x="747373" y="2210736"/>
              <a:chExt cx="7810658" cy="4245821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747373" y="2210736"/>
                <a:ext cx="2548002" cy="1982530"/>
                <a:chOff x="-541540" y="20222984"/>
                <a:chExt cx="4942768" cy="3287484"/>
              </a:xfrm>
            </p:grpSpPr>
            <p:grpSp>
              <p:nvGrpSpPr>
                <p:cNvPr id="95" name="グループ化 94"/>
                <p:cNvGrpSpPr/>
                <p:nvPr/>
              </p:nvGrpSpPr>
              <p:grpSpPr>
                <a:xfrm>
                  <a:off x="-541540" y="20222984"/>
                  <a:ext cx="4942768" cy="2338035"/>
                  <a:chOff x="-312117" y="19602611"/>
                  <a:chExt cx="6178460" cy="2922541"/>
                </a:xfrm>
              </p:grpSpPr>
              <p:cxnSp>
                <p:nvCxnSpPr>
                  <p:cNvPr id="97" name="直線コネクタ 96"/>
                  <p:cNvCxnSpPr/>
                  <p:nvPr/>
                </p:nvCxnSpPr>
                <p:spPr>
                  <a:xfrm flipV="1">
                    <a:off x="1665559" y="20206494"/>
                    <a:ext cx="1079411" cy="7257"/>
                  </a:xfrm>
                  <a:prstGeom prst="line">
                    <a:avLst/>
                  </a:prstGeom>
                  <a:ln w="38100">
                    <a:solidFill>
                      <a:srgbClr val="3F35C5">
                        <a:alpha val="57647"/>
                      </a:srgbClr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正方形/長方形 97"/>
                  <p:cNvSpPr/>
                  <p:nvPr/>
                </p:nvSpPr>
                <p:spPr>
                  <a:xfrm rot="2700000">
                    <a:off x="3323771" y="20102286"/>
                    <a:ext cx="812800" cy="130629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99" name="直線コネクタ 98"/>
                  <p:cNvCxnSpPr>
                    <a:endCxn id="98" idx="2"/>
                  </p:cNvCxnSpPr>
                  <p:nvPr/>
                </p:nvCxnSpPr>
                <p:spPr>
                  <a:xfrm>
                    <a:off x="2720728" y="20213785"/>
                    <a:ext cx="963259" cy="0"/>
                  </a:xfrm>
                  <a:prstGeom prst="line">
                    <a:avLst/>
                  </a:prstGeom>
                  <a:ln w="38100">
                    <a:solidFill>
                      <a:srgbClr val="3F35C5">
                        <a:alpha val="58000"/>
                      </a:srgb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二等辺三角形 99"/>
                  <p:cNvSpPr/>
                  <p:nvPr/>
                </p:nvSpPr>
                <p:spPr>
                  <a:xfrm>
                    <a:off x="2452910" y="20213786"/>
                    <a:ext cx="2452915" cy="1346318"/>
                  </a:xfrm>
                  <a:prstGeom prst="triangle">
                    <a:avLst/>
                  </a:prstGeom>
                  <a:gradFill flip="none" rotWithShape="1">
                    <a:gsLst>
                      <a:gs pos="5000">
                        <a:schemeClr val="accent2">
                          <a:lumMod val="5000"/>
                          <a:lumOff val="95000"/>
                        </a:schemeClr>
                      </a:gs>
                      <a:gs pos="83000">
                        <a:schemeClr val="accent2">
                          <a:lumMod val="45000"/>
                          <a:lumOff val="55000"/>
                        </a:schemeClr>
                      </a:gs>
                      <a:gs pos="89000">
                        <a:schemeClr val="accent2">
                          <a:lumMod val="45000"/>
                          <a:lumOff val="55000"/>
                        </a:schemeClr>
                      </a:gs>
                      <a:gs pos="100000">
                        <a:schemeClr val="accent2">
                          <a:lumMod val="30000"/>
                          <a:lumOff val="70000"/>
                        </a:schemeClr>
                      </a:gs>
                    </a:gsLst>
                    <a:lin ang="16200000" scaled="1"/>
                    <a:tileRect/>
                  </a:gradFill>
                  <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  <a:effectLst>
                    <a:softEdge rad="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1" name="テキスト ボックス 100"/>
                  <p:cNvSpPr txBox="1"/>
                  <p:nvPr/>
                </p:nvSpPr>
                <p:spPr>
                  <a:xfrm>
                    <a:off x="3947885" y="19602611"/>
                    <a:ext cx="1918458" cy="92342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Target</a:t>
                    </a:r>
                    <a:endParaRPr kumimoji="1" lang="ja-JP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" name="テキスト ボックス 101"/>
                  <p:cNvSpPr txBox="1"/>
                  <p:nvPr/>
                </p:nvSpPr>
                <p:spPr>
                  <a:xfrm>
                    <a:off x="-312117" y="20139766"/>
                    <a:ext cx="3106492" cy="7655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pulsed laser</a:t>
                    </a:r>
                    <a:endParaRPr kumimoji="1" lang="ja-JP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03" name="グループ化 102"/>
                  <p:cNvGrpSpPr/>
                  <p:nvPr/>
                </p:nvGrpSpPr>
                <p:grpSpPr>
                  <a:xfrm>
                    <a:off x="1806493" y="21602700"/>
                    <a:ext cx="3600000" cy="922452"/>
                    <a:chOff x="741774" y="1947589"/>
                    <a:chExt cx="2933188" cy="617315"/>
                  </a:xfrm>
                </p:grpSpPr>
                <p:sp>
                  <p:nvSpPr>
                    <p:cNvPr id="104" name="正方形/長方形 103"/>
                    <p:cNvSpPr/>
                    <p:nvPr/>
                  </p:nvSpPr>
                  <p:spPr>
                    <a:xfrm>
                      <a:off x="741774" y="2204864"/>
                      <a:ext cx="2933188" cy="360040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ja-JP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substrate</a:t>
                      </a:r>
                      <a:endParaRPr kumimoji="1" lang="ja-JP" altLang="en-US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5" name="正方形/長方形 104"/>
                    <p:cNvSpPr/>
                    <p:nvPr/>
                  </p:nvSpPr>
                  <p:spPr>
                    <a:xfrm>
                      <a:off x="957797" y="1947589"/>
                      <a:ext cx="2566539" cy="257275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</a:t>
                      </a:r>
                      <a:r>
                        <a:rPr kumimoji="1" lang="en-US" altLang="ja-JP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1" lang="ja-JP" altLang="en-US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96" name="テキスト ボックス 95"/>
                <p:cNvSpPr txBox="1"/>
                <p:nvPr/>
              </p:nvSpPr>
              <p:spPr>
                <a:xfrm>
                  <a:off x="1060655" y="22771729"/>
                  <a:ext cx="2858124" cy="7387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 Deposition</a:t>
                  </a:r>
                  <a:endPara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グループ化 14"/>
              <p:cNvGrpSpPr/>
              <p:nvPr/>
            </p:nvGrpSpPr>
            <p:grpSpPr>
              <a:xfrm>
                <a:off x="5866431" y="4863088"/>
                <a:ext cx="2691600" cy="1593469"/>
                <a:chOff x="8797688" y="24872039"/>
                <a:chExt cx="5221332" cy="2642332"/>
              </a:xfrm>
            </p:grpSpPr>
            <p:grpSp>
              <p:nvGrpSpPr>
                <p:cNvPr id="16" name="グループ化 15"/>
                <p:cNvGrpSpPr/>
                <p:nvPr/>
              </p:nvGrpSpPr>
              <p:grpSpPr>
                <a:xfrm>
                  <a:off x="8797688" y="25398004"/>
                  <a:ext cx="3589332" cy="2116367"/>
                  <a:chOff x="8703237" y="24731255"/>
                  <a:chExt cx="3589332" cy="2116367"/>
                </a:xfrm>
              </p:grpSpPr>
              <p:grpSp>
                <p:nvGrpSpPr>
                  <p:cNvPr id="19" name="グループ化 18"/>
                  <p:cNvGrpSpPr/>
                  <p:nvPr/>
                </p:nvGrpSpPr>
                <p:grpSpPr>
                  <a:xfrm>
                    <a:off x="8784020" y="24731255"/>
                    <a:ext cx="3427120" cy="1369988"/>
                    <a:chOff x="4729908" y="21193227"/>
                    <a:chExt cx="2880000" cy="1148717"/>
                  </a:xfrm>
                </p:grpSpPr>
                <p:sp>
                  <p:nvSpPr>
                    <p:cNvPr id="21" name="正方形/長方形 20"/>
                    <p:cNvSpPr/>
                    <p:nvPr/>
                  </p:nvSpPr>
                  <p:spPr>
                    <a:xfrm>
                      <a:off x="4729908" y="21900130"/>
                      <a:ext cx="2880000" cy="4418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2" name="正方形/長方形 21"/>
                    <p:cNvSpPr/>
                    <p:nvPr/>
                  </p:nvSpPr>
                  <p:spPr>
                    <a:xfrm>
                      <a:off x="4926272" y="21546679"/>
                      <a:ext cx="2520000" cy="353451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23" name="グループ化 22"/>
                    <p:cNvGrpSpPr/>
                    <p:nvPr/>
                  </p:nvGrpSpPr>
                  <p:grpSpPr>
                    <a:xfrm>
                      <a:off x="5119673" y="21193227"/>
                      <a:ext cx="2099229" cy="716485"/>
                      <a:chOff x="5122635" y="21193227"/>
                      <a:chExt cx="2131366" cy="716485"/>
                    </a:xfrm>
                  </p:grpSpPr>
                  <p:sp>
                    <p:nvSpPr>
                      <p:cNvPr id="24" name="正方形/長方形 23"/>
                      <p:cNvSpPr/>
                      <p:nvPr/>
                    </p:nvSpPr>
                    <p:spPr>
                      <a:xfrm>
                        <a:off x="5122635" y="21273491"/>
                        <a:ext cx="181013" cy="626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5" name="正方形/長方形 24"/>
                      <p:cNvSpPr/>
                      <p:nvPr/>
                    </p:nvSpPr>
                    <p:spPr>
                      <a:xfrm>
                        <a:off x="5515363" y="21193227"/>
                        <a:ext cx="167462" cy="70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6" name="正方形/長方形 25"/>
                      <p:cNvSpPr/>
                      <p:nvPr/>
                    </p:nvSpPr>
                    <p:spPr>
                      <a:xfrm>
                        <a:off x="5908090" y="21193228"/>
                        <a:ext cx="190514" cy="7068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7" name="正方形/長方形 26"/>
                      <p:cNvSpPr/>
                      <p:nvPr/>
                    </p:nvSpPr>
                    <p:spPr>
                      <a:xfrm>
                        <a:off x="6300817" y="21193227"/>
                        <a:ext cx="181012" cy="7164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8" name="正方形/長方形 27"/>
                      <p:cNvSpPr/>
                      <p:nvPr/>
                    </p:nvSpPr>
                    <p:spPr>
                      <a:xfrm>
                        <a:off x="6693544" y="21193228"/>
                        <a:ext cx="190515" cy="7164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9" name="正方形/長方形 28"/>
                      <p:cNvSpPr/>
                      <p:nvPr/>
                    </p:nvSpPr>
                    <p:spPr>
                      <a:xfrm>
                        <a:off x="7086272" y="21193228"/>
                        <a:ext cx="167729" cy="7164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sp>
                <p:nvSpPr>
                  <p:cNvPr id="20" name="テキスト ボックス 19"/>
                  <p:cNvSpPr txBox="1"/>
                  <p:nvPr/>
                </p:nvSpPr>
                <p:spPr>
                  <a:xfrm>
                    <a:off x="8703237" y="26108884"/>
                    <a:ext cx="3589332" cy="73873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 Resist removal</a:t>
                    </a:r>
                    <a:endParaRPr kumimoji="1" lang="ja-JP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7" name="直線コネクタ 16"/>
                <p:cNvCxnSpPr>
                  <a:stCxn id="27" idx="0"/>
                </p:cNvCxnSpPr>
                <p:nvPr/>
              </p:nvCxnSpPr>
              <p:spPr>
                <a:xfrm flipH="1">
                  <a:off x="10631755" y="25398004"/>
                  <a:ext cx="197466" cy="42153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0633905" y="24872039"/>
                  <a:ext cx="3385115" cy="6124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kumimoji="1" lang="en-US" altLang="ja-JP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VO</a:t>
                  </a:r>
                  <a:r>
                    <a:rPr kumimoji="1" lang="en-US" altLang="ja-JP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kumimoji="1" lang="en-US" altLang="ja-JP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1" lang="en-US" altLang="ja-JP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nano</a:t>
                  </a:r>
                  <a:r>
                    <a:rPr lang="en-US" altLang="ja-JP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-wire</a:t>
                  </a:r>
                  <a:endPara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" name="グループ化 1"/>
              <p:cNvGrpSpPr/>
              <p:nvPr/>
            </p:nvGrpSpPr>
            <p:grpSpPr>
              <a:xfrm>
                <a:off x="2831480" y="4639645"/>
                <a:ext cx="1913677" cy="1810724"/>
                <a:chOff x="2778318" y="2864254"/>
                <a:chExt cx="1855528" cy="1501143"/>
              </a:xfrm>
            </p:grpSpPr>
            <p:grpSp>
              <p:nvGrpSpPr>
                <p:cNvPr id="14" name="グループ化 13"/>
                <p:cNvGrpSpPr/>
                <p:nvPr/>
              </p:nvGrpSpPr>
              <p:grpSpPr>
                <a:xfrm>
                  <a:off x="2778318" y="3341076"/>
                  <a:ext cx="1744059" cy="1024321"/>
                  <a:chOff x="3476324" y="24738509"/>
                  <a:chExt cx="3489256" cy="2048850"/>
                </a:xfrm>
              </p:grpSpPr>
              <p:grpSp>
                <p:nvGrpSpPr>
                  <p:cNvPr id="30" name="グループ化 29"/>
                  <p:cNvGrpSpPr>
                    <a:grpSpLocks/>
                  </p:cNvGrpSpPr>
                  <p:nvPr/>
                </p:nvGrpSpPr>
                <p:grpSpPr>
                  <a:xfrm>
                    <a:off x="3476324" y="24738509"/>
                    <a:ext cx="3427120" cy="1369988"/>
                    <a:chOff x="4729908" y="21193227"/>
                    <a:chExt cx="2880000" cy="1148717"/>
                  </a:xfrm>
                </p:grpSpPr>
                <p:sp>
                  <p:nvSpPr>
                    <p:cNvPr id="32" name="正方形/長方形 31"/>
                    <p:cNvSpPr/>
                    <p:nvPr/>
                  </p:nvSpPr>
                  <p:spPr>
                    <a:xfrm>
                      <a:off x="4729908" y="21900130"/>
                      <a:ext cx="2880000" cy="441814"/>
                    </a:xfrm>
                    <a:prstGeom prst="rect">
                      <a:avLst/>
                    </a:prstGeom>
                    <a:solidFill>
                      <a:schemeClr val="tx2"/>
                    </a:solidFill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" name="正方形/長方形 32"/>
                    <p:cNvSpPr/>
                    <p:nvPr/>
                  </p:nvSpPr>
                  <p:spPr>
                    <a:xfrm>
                      <a:off x="4926272" y="21546679"/>
                      <a:ext cx="2520000" cy="353451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baseline="-250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34" name="グループ化 33"/>
                    <p:cNvGrpSpPr/>
                    <p:nvPr/>
                  </p:nvGrpSpPr>
                  <p:grpSpPr>
                    <a:xfrm>
                      <a:off x="4931012" y="21193227"/>
                      <a:ext cx="2540631" cy="716485"/>
                      <a:chOff x="4931085" y="21193227"/>
                      <a:chExt cx="2579525" cy="716485"/>
                    </a:xfrm>
                  </p:grpSpPr>
                  <p:sp>
                    <p:nvSpPr>
                      <p:cNvPr id="35" name="正方形/長方形 34"/>
                      <p:cNvSpPr/>
                      <p:nvPr/>
                    </p:nvSpPr>
                    <p:spPr>
                      <a:xfrm>
                        <a:off x="4931085" y="21273494"/>
                        <a:ext cx="2579525" cy="35345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6" name="正方形/長方形 35"/>
                      <p:cNvSpPr/>
                      <p:nvPr/>
                    </p:nvSpPr>
                    <p:spPr>
                      <a:xfrm>
                        <a:off x="5122635" y="21273491"/>
                        <a:ext cx="181013" cy="626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7" name="正方形/長方形 36"/>
                      <p:cNvSpPr/>
                      <p:nvPr/>
                    </p:nvSpPr>
                    <p:spPr>
                      <a:xfrm>
                        <a:off x="5515363" y="21193227"/>
                        <a:ext cx="167462" cy="70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8" name="正方形/長方形 37"/>
                      <p:cNvSpPr/>
                      <p:nvPr/>
                    </p:nvSpPr>
                    <p:spPr>
                      <a:xfrm>
                        <a:off x="5908090" y="21193228"/>
                        <a:ext cx="190514" cy="7068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9" name="正方形/長方形 38"/>
                      <p:cNvSpPr/>
                      <p:nvPr/>
                    </p:nvSpPr>
                    <p:spPr>
                      <a:xfrm>
                        <a:off x="6300817" y="21193227"/>
                        <a:ext cx="181012" cy="7164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0" name="正方形/長方形 39"/>
                      <p:cNvSpPr/>
                      <p:nvPr/>
                    </p:nvSpPr>
                    <p:spPr>
                      <a:xfrm>
                        <a:off x="6693544" y="21193228"/>
                        <a:ext cx="190515" cy="7164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1" name="正方形/長方形 40"/>
                      <p:cNvSpPr/>
                      <p:nvPr/>
                    </p:nvSpPr>
                    <p:spPr>
                      <a:xfrm>
                        <a:off x="7086272" y="21193228"/>
                        <a:ext cx="167729" cy="7164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sp>
                <p:nvSpPr>
                  <p:cNvPr id="31" name="テキスト ボックス 30"/>
                  <p:cNvSpPr txBox="1"/>
                  <p:nvPr/>
                </p:nvSpPr>
                <p:spPr>
                  <a:xfrm>
                    <a:off x="3645639" y="26048620"/>
                    <a:ext cx="3319941" cy="7387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3, Etching(RIE)</a:t>
                    </a:r>
                    <a:endParaRPr kumimoji="1" lang="ja-JP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6" name="直線矢印コネクタ 5"/>
                <p:cNvCxnSpPr/>
                <p:nvPr/>
              </p:nvCxnSpPr>
              <p:spPr>
                <a:xfrm>
                  <a:off x="2947416" y="3140769"/>
                  <a:ext cx="0" cy="200304"/>
                </a:xfrm>
                <a:prstGeom prst="straightConnector1">
                  <a:avLst/>
                </a:prstGeom>
                <a:ln w="38100">
                  <a:solidFill>
                    <a:srgbClr val="FF444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矢印コネクタ 6"/>
                <p:cNvCxnSpPr/>
                <p:nvPr/>
              </p:nvCxnSpPr>
              <p:spPr>
                <a:xfrm>
                  <a:off x="3990340" y="3135490"/>
                  <a:ext cx="0" cy="200304"/>
                </a:xfrm>
                <a:prstGeom prst="straightConnector1">
                  <a:avLst/>
                </a:prstGeom>
                <a:ln w="38100">
                  <a:solidFill>
                    <a:srgbClr val="FF444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矢印コネクタ 7"/>
                <p:cNvCxnSpPr/>
                <p:nvPr/>
              </p:nvCxnSpPr>
              <p:spPr>
                <a:xfrm>
                  <a:off x="3649971" y="3135490"/>
                  <a:ext cx="0" cy="200304"/>
                </a:xfrm>
                <a:prstGeom prst="straightConnector1">
                  <a:avLst/>
                </a:prstGeom>
                <a:ln w="38100">
                  <a:solidFill>
                    <a:srgbClr val="FF444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矢印コネクタ 8"/>
                <p:cNvCxnSpPr/>
                <p:nvPr/>
              </p:nvCxnSpPr>
              <p:spPr>
                <a:xfrm>
                  <a:off x="3289484" y="3140769"/>
                  <a:ext cx="0" cy="200304"/>
                </a:xfrm>
                <a:prstGeom prst="straightConnector1">
                  <a:avLst/>
                </a:prstGeom>
                <a:ln w="38100">
                  <a:solidFill>
                    <a:srgbClr val="FF444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矢印コネクタ 9"/>
                <p:cNvCxnSpPr/>
                <p:nvPr/>
              </p:nvCxnSpPr>
              <p:spPr>
                <a:xfrm>
                  <a:off x="4328565" y="3140318"/>
                  <a:ext cx="0" cy="200304"/>
                </a:xfrm>
                <a:prstGeom prst="straightConnector1">
                  <a:avLst/>
                </a:prstGeom>
                <a:ln w="38100">
                  <a:solidFill>
                    <a:srgbClr val="FF444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3200440" y="2864254"/>
                  <a:ext cx="1433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O</a:t>
                  </a:r>
                  <a:r>
                    <a:rPr kumimoji="1" lang="en-US" altLang="ja-JP" baseline="-25000" dirty="0" smtClean="0"/>
                    <a:t>2</a:t>
                  </a:r>
                  <a:r>
                    <a:rPr kumimoji="1" lang="en-US" altLang="ja-JP" dirty="0" smtClean="0"/>
                    <a:t>,SF</a:t>
                  </a:r>
                  <a:r>
                    <a:rPr kumimoji="1" lang="en-US" altLang="ja-JP" baseline="-25000" dirty="0" smtClean="0"/>
                    <a:t>6</a:t>
                  </a:r>
                  <a:r>
                    <a:rPr kumimoji="1" lang="en-US" altLang="ja-JP" dirty="0" smtClean="0"/>
                    <a:t>plasma</a:t>
                  </a:r>
                  <a:endParaRPr kumimoji="1" lang="ja-JP" altLang="en-US" dirty="0"/>
                </a:p>
              </p:txBody>
            </p:sp>
          </p:grpSp>
        </p:grpSp>
      </p:grpSp>
      <p:sp>
        <p:nvSpPr>
          <p:cNvPr id="127" name="テキスト ボックス 126"/>
          <p:cNvSpPr txBox="1"/>
          <p:nvPr/>
        </p:nvSpPr>
        <p:spPr>
          <a:xfrm>
            <a:off x="358249" y="810551"/>
            <a:ext cx="3350084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Our fabrication method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9808" y="1325205"/>
            <a:ext cx="6648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Co</a:t>
            </a:r>
            <a:r>
              <a:rPr lang="en-US" altLang="ja-JP" sz="2400" b="1" u="sng" dirty="0" smtClean="0"/>
              <a:t>m</a:t>
            </a:r>
            <a:r>
              <a:rPr kumimoji="1" lang="en-US" altLang="ja-JP" sz="2400" b="1" u="sng" dirty="0" smtClean="0"/>
              <a:t>bination of P</a:t>
            </a:r>
            <a:r>
              <a:rPr lang="en-US" altLang="ja-JP" sz="2400" b="1" u="sng" dirty="0" smtClean="0"/>
              <a:t>u</a:t>
            </a:r>
            <a:r>
              <a:rPr kumimoji="1" lang="en-US" altLang="ja-JP" sz="2400" b="1" u="sng" dirty="0" smtClean="0"/>
              <a:t>lsed Laser Deposition (PLD)</a:t>
            </a:r>
            <a:r>
              <a:rPr lang="ja-JP" altLang="en-US" sz="2400" b="1" u="sng" dirty="0" smtClean="0"/>
              <a:t> </a:t>
            </a:r>
            <a:r>
              <a:rPr kumimoji="1" lang="en-US" altLang="ja-JP" sz="2400" b="1" u="sng" dirty="0" smtClean="0"/>
              <a:t>and </a:t>
            </a:r>
          </a:p>
          <a:p>
            <a:r>
              <a:rPr kumimoji="1" lang="en-US" altLang="ja-JP" sz="2400" b="1" u="sng" dirty="0" err="1" smtClean="0"/>
              <a:t>Nano</a:t>
            </a:r>
            <a:r>
              <a:rPr kumimoji="1" lang="en-US" altLang="ja-JP" sz="2400" b="1" u="sng" dirty="0" smtClean="0"/>
              <a:t>-Imprint Lithograph (NIL) </a:t>
            </a:r>
            <a:r>
              <a:rPr lang="en-US" altLang="ja-JP" sz="2400" b="1" u="sng" dirty="0" smtClean="0"/>
              <a:t>techniques</a:t>
            </a:r>
            <a:endParaRPr kumimoji="1" lang="ja-JP" altLang="en-US" sz="2400" b="1" u="sng" dirty="0"/>
          </a:p>
        </p:txBody>
      </p:sp>
      <p:cxnSp>
        <p:nvCxnSpPr>
          <p:cNvPr id="109" name="直線矢印コネクタ 108"/>
          <p:cNvCxnSpPr/>
          <p:nvPr/>
        </p:nvCxnSpPr>
        <p:spPr>
          <a:xfrm>
            <a:off x="5736288" y="2565331"/>
            <a:ext cx="0" cy="2416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/>
          <p:cNvCxnSpPr/>
          <p:nvPr/>
        </p:nvCxnSpPr>
        <p:spPr>
          <a:xfrm>
            <a:off x="6811896" y="2558963"/>
            <a:ext cx="0" cy="2416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/>
          <p:nvPr/>
        </p:nvCxnSpPr>
        <p:spPr>
          <a:xfrm>
            <a:off x="6460860" y="2558963"/>
            <a:ext cx="0" cy="2416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/>
          <p:nvPr/>
        </p:nvCxnSpPr>
        <p:spPr>
          <a:xfrm>
            <a:off x="6089076" y="2565331"/>
            <a:ext cx="0" cy="24161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テキスト ボックス 116"/>
          <p:cNvSpPr txBox="1"/>
          <p:nvPr/>
        </p:nvSpPr>
        <p:spPr>
          <a:xfrm>
            <a:off x="6032437" y="2257593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UV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202490" y="1230320"/>
            <a:ext cx="4810884" cy="505070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4175048" y="1243506"/>
            <a:ext cx="1614" cy="5047963"/>
          </a:xfrm>
          <a:prstGeom prst="line">
            <a:avLst/>
          </a:prstGeom>
          <a:ln w="1905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279" y="2131205"/>
            <a:ext cx="2743348" cy="260692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48011" y="1215918"/>
            <a:ext cx="8865363" cy="5075551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2278" y="1667903"/>
            <a:ext cx="2935083" cy="391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Chemical Vapor Deposition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6359" y="4722115"/>
            <a:ext cx="3808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Sung-Hwan </a:t>
            </a:r>
            <a:r>
              <a:rPr lang="en-US" altLang="ja-JP" sz="1400" dirty="0" err="1" smtClean="0"/>
              <a:t>Bae</a:t>
            </a:r>
            <a:r>
              <a:rPr lang="en-US" altLang="ja-JP" sz="1400" dirty="0" smtClean="0"/>
              <a:t> </a:t>
            </a:r>
            <a:r>
              <a:rPr lang="en-US" altLang="ja-JP" sz="1400" i="1" dirty="0" smtClean="0"/>
              <a:t>et al, Adv</a:t>
            </a:r>
            <a:r>
              <a:rPr lang="en-US" altLang="ja-JP" sz="1400" i="1" dirty="0"/>
              <a:t>. </a:t>
            </a:r>
            <a:r>
              <a:rPr lang="en-US" altLang="ja-JP" sz="1400" i="1" dirty="0" smtClean="0"/>
              <a:t>Mater</a:t>
            </a:r>
            <a:r>
              <a:rPr lang="en-US" altLang="ja-JP" sz="1400" dirty="0" smtClean="0"/>
              <a:t>, </a:t>
            </a:r>
            <a:r>
              <a:rPr lang="en-US" altLang="ja-JP" sz="1400" b="1" dirty="0"/>
              <a:t>25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5098 (2013)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68857" y="1578186"/>
            <a:ext cx="3759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u="sng" dirty="0" smtClean="0"/>
              <a:t>Pulsed </a:t>
            </a:r>
            <a:r>
              <a:rPr lang="en-US" altLang="ja-JP" sz="2000" u="sng" dirty="0"/>
              <a:t>L</a:t>
            </a:r>
            <a:r>
              <a:rPr lang="en-US" altLang="ja-JP" sz="2000" u="sng" dirty="0" smtClean="0"/>
              <a:t>aser Deposition (PLD)</a:t>
            </a:r>
          </a:p>
          <a:p>
            <a:pPr algn="ctr"/>
            <a:r>
              <a:rPr lang="en-US" altLang="ja-JP" sz="2000" u="sng" dirty="0" smtClean="0"/>
              <a:t> &amp;  </a:t>
            </a:r>
            <a:r>
              <a:rPr lang="en-US" altLang="ja-JP" sz="2000" u="sng" dirty="0" err="1" smtClean="0"/>
              <a:t>Nano</a:t>
            </a:r>
            <a:r>
              <a:rPr lang="en-US" altLang="ja-JP" sz="2000" u="sng" dirty="0"/>
              <a:t> </a:t>
            </a:r>
            <a:r>
              <a:rPr lang="en-US" altLang="ja-JP" sz="2000" u="sng" dirty="0" smtClean="0"/>
              <a:t>Imprint Lithography (NIL)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2088" y="5297135"/>
            <a:ext cx="277293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Position : uncontrollable</a:t>
            </a:r>
          </a:p>
          <a:p>
            <a:r>
              <a:rPr lang="en-US" altLang="ja-JP" sz="2000" dirty="0" smtClean="0"/>
              <a:t>Making devices : difficult</a:t>
            </a:r>
            <a:endParaRPr kumimoji="1" lang="en-US" altLang="ja-JP" sz="20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37809" y="5297135"/>
            <a:ext cx="41862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Position :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precisely controllable</a:t>
            </a:r>
          </a:p>
          <a:p>
            <a:r>
              <a:rPr lang="en-US" altLang="ja-JP" sz="2000" dirty="0" smtClean="0"/>
              <a:t>Making devices :</a:t>
            </a:r>
            <a:r>
              <a:rPr lang="en-US" altLang="ja-JP" sz="2000" b="1" dirty="0" smtClean="0"/>
              <a:t>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easy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0021" y="1014659"/>
            <a:ext cx="2215863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Conventional method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86229" y="1045654"/>
            <a:ext cx="133280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Our method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4922847" y="2347457"/>
            <a:ext cx="3262278" cy="2439136"/>
            <a:chOff x="4908329" y="2231124"/>
            <a:chExt cx="3262278" cy="2439136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4921127" y="2231124"/>
              <a:ext cx="3249480" cy="2439136"/>
              <a:chOff x="7996978" y="26580937"/>
              <a:chExt cx="4799493" cy="3368709"/>
            </a:xfrm>
          </p:grpSpPr>
          <p:pic>
            <p:nvPicPr>
              <p:cNvPr id="21" name="Picture 2" descr="C:\Users\左海\Desktop\発表\2013後期\Reaserch\電極写真\電極写真2.jpg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7059" t="6072" r="14901"/>
              <a:stretch/>
            </p:blipFill>
            <p:spPr bwMode="auto">
              <a:xfrm>
                <a:off x="7996978" y="26595620"/>
                <a:ext cx="4799493" cy="3354026"/>
              </a:xfrm>
              <a:prstGeom prst="rect">
                <a:avLst/>
              </a:prstGeom>
              <a:noFill/>
            </p:spPr>
          </p:pic>
          <p:sp>
            <p:nvSpPr>
              <p:cNvPr id="22" name="テキスト ボックス 21"/>
              <p:cNvSpPr txBox="1"/>
              <p:nvPr/>
            </p:nvSpPr>
            <p:spPr>
              <a:xfrm>
                <a:off x="9563653" y="26580937"/>
                <a:ext cx="1705435" cy="540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electrode</a:t>
                </a:r>
                <a:endParaRPr kumimoji="1" lang="ja-JP" altLang="en-US" sz="2000" dirty="0"/>
              </a:p>
            </p:txBody>
          </p:sp>
        </p:grpSp>
        <p:cxnSp>
          <p:nvCxnSpPr>
            <p:cNvPr id="17" name="直線コネクタ 16"/>
            <p:cNvCxnSpPr/>
            <p:nvPr/>
          </p:nvCxnSpPr>
          <p:spPr>
            <a:xfrm>
              <a:off x="4971393" y="4519448"/>
              <a:ext cx="532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5507421" y="4424855"/>
              <a:ext cx="0" cy="2102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966161" y="4419605"/>
              <a:ext cx="0" cy="2102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4908329" y="4204136"/>
              <a:ext cx="6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/>
                  </a:solidFill>
                </a:rPr>
                <a:t>50μm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0" y="0"/>
            <a:ext cx="9144000" cy="62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Fabrication of VO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nano</a:t>
            </a:r>
            <a:r>
              <a:rPr kumimoji="1" lang="en-US" altLang="ja-JP" sz="2800" dirty="0" smtClean="0"/>
              <a:t>-wires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310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2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SEM images of VO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nano</a:t>
            </a:r>
            <a:r>
              <a:rPr kumimoji="1" lang="en-US" altLang="ja-JP" sz="2800" dirty="0" smtClean="0"/>
              <a:t>-wires</a:t>
            </a:r>
            <a:endParaRPr kumimoji="1" lang="ja-JP" altLang="en-US" sz="28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156761" y="1299412"/>
            <a:ext cx="8897854" cy="4850966"/>
            <a:chOff x="156761" y="1179851"/>
            <a:chExt cx="8897854" cy="4306401"/>
          </a:xfrm>
        </p:grpSpPr>
        <p:pic>
          <p:nvPicPr>
            <p:cNvPr id="1026" name="Picture 2" descr="D:\20140303_sakai\20140303_sakai\02.jp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61" y="1193412"/>
              <a:ext cx="4320000" cy="283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6004" y="1179851"/>
              <a:ext cx="4328611" cy="2832125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237741" y="4162813"/>
              <a:ext cx="3305136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Space between wires : 138nm</a:t>
              </a:r>
            </a:p>
            <a:p>
              <a:r>
                <a:rPr kumimoji="1" lang="en-US" altLang="ja-JP" sz="2000" dirty="0" smtClean="0"/>
                <a:t>Wire thickness : 20nm</a:t>
              </a:r>
            </a:p>
            <a:p>
              <a:r>
                <a:rPr lang="en-US" altLang="ja-JP" sz="2000" u="sng" dirty="0">
                  <a:solidFill>
                    <a:srgbClr val="FF0000"/>
                  </a:solidFill>
                </a:rPr>
                <a:t>Wire width : </a:t>
              </a:r>
              <a:r>
                <a:rPr lang="en-US" altLang="ja-JP" sz="2000" u="sng" dirty="0" smtClean="0">
                  <a:solidFill>
                    <a:srgbClr val="FF0000"/>
                  </a:solidFill>
                </a:rPr>
                <a:t>22nm</a:t>
              </a:r>
            </a:p>
            <a:p>
              <a:endParaRPr kumimoji="1" lang="en-US" altLang="ja-JP" sz="2000" dirty="0" smtClean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89265" y="4162813"/>
              <a:ext cx="3305136" cy="11748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Space between wires : 195nm</a:t>
              </a:r>
            </a:p>
            <a:p>
              <a:r>
                <a:rPr kumimoji="1" lang="en-US" altLang="ja-JP" sz="2000" dirty="0" smtClean="0"/>
                <a:t>Wire thickness : 20nm</a:t>
              </a:r>
            </a:p>
            <a:p>
              <a:r>
                <a:rPr lang="en-US" altLang="ja-JP" sz="2000" u="sng" dirty="0">
                  <a:solidFill>
                    <a:srgbClr val="FF0000"/>
                  </a:solidFill>
                </a:rPr>
                <a:t>Wire width : </a:t>
              </a:r>
              <a:r>
                <a:rPr lang="en-US" altLang="ja-JP" sz="2000" u="sng" dirty="0" smtClean="0">
                  <a:solidFill>
                    <a:srgbClr val="FF0000"/>
                  </a:solidFill>
                </a:rPr>
                <a:t>45nm</a:t>
              </a:r>
            </a:p>
            <a:p>
              <a:endParaRPr kumimoji="1" lang="en-US" altLang="ja-JP" sz="2000" dirty="0" smtClean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962571" y="5765377"/>
            <a:ext cx="7353616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We successfully fabricated VO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nano</a:t>
            </a:r>
            <a:r>
              <a:rPr kumimoji="1" lang="en-US" altLang="ja-JP" sz="2800" dirty="0" smtClean="0"/>
              <a:t>-wires which </a:t>
            </a:r>
          </a:p>
          <a:p>
            <a:r>
              <a:rPr kumimoji="1" lang="en-US" altLang="ja-JP" sz="2800" dirty="0" smtClean="0"/>
              <a:t>width is smaller than domain size.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6761" y="622800"/>
            <a:ext cx="184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SEM images</a:t>
            </a:r>
            <a:endParaRPr kumimoji="1" lang="ja-JP" altLang="en-US" sz="2400" dirty="0"/>
          </a:p>
        </p:txBody>
      </p:sp>
      <p:cxnSp>
        <p:nvCxnSpPr>
          <p:cNvPr id="3" name="直線コネクタ 2"/>
          <p:cNvCxnSpPr/>
          <p:nvPr/>
        </p:nvCxnSpPr>
        <p:spPr>
          <a:xfrm flipV="1">
            <a:off x="6756935" y="1684421"/>
            <a:ext cx="475345" cy="2791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232280" y="1379766"/>
            <a:ext cx="175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a</a:t>
            </a:r>
            <a:r>
              <a:rPr kumimoji="1" lang="en-US" altLang="ja-JP" dirty="0" smtClean="0">
                <a:solidFill>
                  <a:schemeClr val="bg1"/>
                </a:solidFill>
              </a:rPr>
              <a:t> VO</a:t>
            </a:r>
            <a:r>
              <a:rPr kumimoji="1" lang="en-US" altLang="ja-JP" baseline="-25000" dirty="0" smtClean="0">
                <a:solidFill>
                  <a:schemeClr val="bg1"/>
                </a:solidFill>
              </a:rPr>
              <a:t>2</a:t>
            </a:r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nano</a:t>
            </a:r>
            <a:r>
              <a:rPr kumimoji="1" lang="en-US" altLang="ja-JP" dirty="0" smtClean="0">
                <a:solidFill>
                  <a:schemeClr val="bg1"/>
                </a:solidFill>
              </a:rPr>
              <a:t>-wire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141696" y="1697254"/>
            <a:ext cx="475345" cy="2791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617041" y="1440727"/>
            <a:ext cx="175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a</a:t>
            </a:r>
            <a:r>
              <a:rPr kumimoji="1" lang="en-US" altLang="ja-JP" dirty="0" smtClean="0">
                <a:solidFill>
                  <a:schemeClr val="bg1"/>
                </a:solidFill>
              </a:rPr>
              <a:t> VO</a:t>
            </a:r>
            <a:r>
              <a:rPr kumimoji="1" lang="en-US" altLang="ja-JP" baseline="-25000" dirty="0" smtClean="0">
                <a:solidFill>
                  <a:schemeClr val="bg1"/>
                </a:solidFill>
              </a:rPr>
              <a:t>2</a:t>
            </a:r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nano</a:t>
            </a:r>
            <a:r>
              <a:rPr kumimoji="1" lang="en-US" altLang="ja-JP" dirty="0" smtClean="0">
                <a:solidFill>
                  <a:schemeClr val="bg1"/>
                </a:solidFill>
              </a:rPr>
              <a:t>-wire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40262" y="983204"/>
            <a:ext cx="27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120nm_nano-wires pattern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83135" y="977942"/>
            <a:ext cx="263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80nm_nano-wires pattern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8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2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Measurement system</a:t>
            </a:r>
            <a:endParaRPr kumimoji="1" lang="ja-JP" altLang="en-US" sz="28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18128" y="1254782"/>
            <a:ext cx="8268684" cy="4924633"/>
            <a:chOff x="372408" y="1120032"/>
            <a:chExt cx="7580619" cy="4781457"/>
          </a:xfrm>
        </p:grpSpPr>
        <p:grpSp>
          <p:nvGrpSpPr>
            <p:cNvPr id="6" name="グループ化 5"/>
            <p:cNvGrpSpPr/>
            <p:nvPr/>
          </p:nvGrpSpPr>
          <p:grpSpPr>
            <a:xfrm rot="16200000">
              <a:off x="328350" y="3665641"/>
              <a:ext cx="2279906" cy="2191790"/>
              <a:chOff x="672616" y="2336124"/>
              <a:chExt cx="1994850" cy="2191790"/>
            </a:xfrm>
          </p:grpSpPr>
          <p:pic>
            <p:nvPicPr>
              <p:cNvPr id="40" name="Picture 2" descr="C:\Users\左海\Desktop\発表\2013後期\Reaserch\電極写真\電極写真2.jpg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7059" t="6072" r="14901"/>
              <a:stretch/>
            </p:blipFill>
            <p:spPr bwMode="auto">
              <a:xfrm>
                <a:off x="672616" y="2336124"/>
                <a:ext cx="1994850" cy="2191790"/>
              </a:xfrm>
              <a:prstGeom prst="rect">
                <a:avLst/>
              </a:prstGeom>
              <a:noFill/>
            </p:spPr>
          </p:pic>
          <p:sp>
            <p:nvSpPr>
              <p:cNvPr id="41" name="テキスト ボックス 40"/>
              <p:cNvSpPr txBox="1"/>
              <p:nvPr/>
            </p:nvSpPr>
            <p:spPr>
              <a:xfrm>
                <a:off x="1042379" y="2336124"/>
                <a:ext cx="1328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Pt electrode</a:t>
                </a:r>
                <a:endParaRPr kumimoji="1" lang="ja-JP" altLang="en-US" dirty="0"/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970493" y="1120032"/>
              <a:ext cx="6982534" cy="1949212"/>
              <a:chOff x="15767442" y="34944173"/>
              <a:chExt cx="10950454" cy="2748215"/>
            </a:xfrm>
          </p:grpSpPr>
          <p:grpSp>
            <p:nvGrpSpPr>
              <p:cNvPr id="24" name="グループ化 23"/>
              <p:cNvGrpSpPr/>
              <p:nvPr/>
            </p:nvGrpSpPr>
            <p:grpSpPr>
              <a:xfrm>
                <a:off x="15767442" y="34944173"/>
                <a:ext cx="10950454" cy="2748215"/>
                <a:chOff x="1707130" y="33900787"/>
                <a:chExt cx="9646715" cy="2748215"/>
              </a:xfrm>
            </p:grpSpPr>
            <p:sp>
              <p:nvSpPr>
                <p:cNvPr id="26" name="正方形/長方形 25"/>
                <p:cNvSpPr/>
                <p:nvPr/>
              </p:nvSpPr>
              <p:spPr>
                <a:xfrm>
                  <a:off x="4531467" y="36192295"/>
                  <a:ext cx="6747865" cy="45670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160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Al</a:t>
                  </a:r>
                  <a:r>
                    <a:rPr kumimoji="1" lang="en-US" altLang="ja-JP" sz="1600" baseline="-2500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kumimoji="1" lang="en-US" altLang="ja-JP" sz="160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kumimoji="1" lang="en-US" altLang="ja-JP" sz="1600" baseline="-2500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kumimoji="1" lang="ja-JP" altLang="en-US" sz="1600" baseline="-25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>
                  <a:off x="5374950" y="35915399"/>
                  <a:ext cx="5663386" cy="27689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en-US" altLang="ja-JP" sz="160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VO</a:t>
                  </a:r>
                  <a:r>
                    <a:rPr kumimoji="1" lang="en-US" altLang="ja-JP" sz="1600" baseline="-2500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kumimoji="1" lang="en-US" altLang="ja-JP" sz="1600" dirty="0" smtClea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-NW</a:t>
                  </a:r>
                  <a:endParaRPr kumimoji="1" lang="ja-JP" altLang="en-US" sz="1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5013458" y="35837612"/>
                  <a:ext cx="361493" cy="36919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dirty="0"/>
                </a:p>
              </p:txBody>
            </p:sp>
            <p:sp>
              <p:nvSpPr>
                <p:cNvPr id="29" name="円弧 28"/>
                <p:cNvSpPr/>
                <p:nvPr/>
              </p:nvSpPr>
              <p:spPr>
                <a:xfrm>
                  <a:off x="2998121" y="35837611"/>
                  <a:ext cx="2015337" cy="184435"/>
                </a:xfrm>
                <a:prstGeom prst="arc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0" name="フリーフォーム 29"/>
                <p:cNvSpPr/>
                <p:nvPr/>
              </p:nvSpPr>
              <p:spPr>
                <a:xfrm>
                  <a:off x="7593839" y="34792577"/>
                  <a:ext cx="2316476" cy="1106940"/>
                </a:xfrm>
                <a:custGeom>
                  <a:avLst/>
                  <a:gdLst>
                    <a:gd name="connsiteX0" fmla="*/ 0 w 1384300"/>
                    <a:gd name="connsiteY0" fmla="*/ 0 h 863600"/>
                    <a:gd name="connsiteX1" fmla="*/ 0 w 1384300"/>
                    <a:gd name="connsiteY1" fmla="*/ 0 h 863600"/>
                    <a:gd name="connsiteX2" fmla="*/ 1384300 w 1384300"/>
                    <a:gd name="connsiteY2" fmla="*/ 127000 h 863600"/>
                    <a:gd name="connsiteX3" fmla="*/ 1270000 w 1384300"/>
                    <a:gd name="connsiteY3" fmla="*/ 863600 h 863600"/>
                    <a:gd name="connsiteX4" fmla="*/ 1117600 w 1384300"/>
                    <a:gd name="connsiteY4" fmla="*/ 88900 h 863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4300" h="86360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384300" y="127000"/>
                      </a:lnTo>
                      <a:lnTo>
                        <a:pt x="1270000" y="863600"/>
                      </a:lnTo>
                      <a:lnTo>
                        <a:pt x="1117600" y="88900"/>
                      </a:ln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2071584" y="33900787"/>
                  <a:ext cx="5520805" cy="1937145"/>
                </a:xfrm>
                <a:custGeom>
                  <a:avLst/>
                  <a:gdLst>
                    <a:gd name="connsiteX0" fmla="*/ 1663700 w 4749800"/>
                    <a:gd name="connsiteY0" fmla="*/ 1511300 h 1511300"/>
                    <a:gd name="connsiteX1" fmla="*/ 0 w 4749800"/>
                    <a:gd name="connsiteY1" fmla="*/ 1511300 h 1511300"/>
                    <a:gd name="connsiteX2" fmla="*/ 0 w 4749800"/>
                    <a:gd name="connsiteY2" fmla="*/ 0 h 1511300"/>
                    <a:gd name="connsiteX3" fmla="*/ 4749800 w 4749800"/>
                    <a:gd name="connsiteY3" fmla="*/ 12700 h 1511300"/>
                    <a:gd name="connsiteX4" fmla="*/ 4749800 w 4749800"/>
                    <a:gd name="connsiteY4" fmla="*/ 698500 h 1511300"/>
                    <a:gd name="connsiteX5" fmla="*/ 4749800 w 4749800"/>
                    <a:gd name="connsiteY5" fmla="*/ 698500 h 151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749800" h="1511300">
                      <a:moveTo>
                        <a:pt x="1663700" y="1511300"/>
                      </a:moveTo>
                      <a:lnTo>
                        <a:pt x="0" y="1511300"/>
                      </a:lnTo>
                      <a:lnTo>
                        <a:pt x="0" y="0"/>
                      </a:lnTo>
                      <a:lnTo>
                        <a:pt x="4749800" y="12700"/>
                      </a:lnTo>
                      <a:lnTo>
                        <a:pt x="4749800" y="698500"/>
                      </a:lnTo>
                      <a:lnTo>
                        <a:pt x="4749800" y="69850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dirty="0"/>
                </a:p>
              </p:txBody>
            </p:sp>
            <p:cxnSp>
              <p:nvCxnSpPr>
                <p:cNvPr id="32" name="直線矢印コネクタ 31"/>
                <p:cNvCxnSpPr/>
                <p:nvPr/>
              </p:nvCxnSpPr>
              <p:spPr>
                <a:xfrm flipV="1">
                  <a:off x="1789071" y="34671575"/>
                  <a:ext cx="532897" cy="57023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7952540" y="34190555"/>
                  <a:ext cx="3401305" cy="505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cantilever coated with Pt</a:t>
                  </a:r>
                  <a:endParaRPr kumimoji="1"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4" name="直線コネクタ 33"/>
                <p:cNvCxnSpPr/>
                <p:nvPr/>
              </p:nvCxnSpPr>
              <p:spPr>
                <a:xfrm flipH="1">
                  <a:off x="2076232" y="35837932"/>
                  <a:ext cx="1450" cy="2817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>
                  <a:off x="1707130" y="36119722"/>
                  <a:ext cx="72298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1827628" y="36212020"/>
                  <a:ext cx="48199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>
                  <a:off x="1948125" y="36304318"/>
                  <a:ext cx="24099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1883864" y="35025910"/>
                  <a:ext cx="34955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>
                  <a:off x="1707130" y="34869359"/>
                  <a:ext cx="71831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テキスト ボックス 24"/>
              <p:cNvSpPr txBox="1"/>
              <p:nvPr/>
            </p:nvSpPr>
            <p:spPr>
              <a:xfrm>
                <a:off x="18542411" y="36234665"/>
                <a:ext cx="1841945" cy="505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 electrode</a:t>
                </a:r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グループ化 7"/>
            <p:cNvGrpSpPr/>
            <p:nvPr/>
          </p:nvGrpSpPr>
          <p:grpSpPr>
            <a:xfrm rot="5400000">
              <a:off x="5671513" y="3443934"/>
              <a:ext cx="959734" cy="2280322"/>
              <a:chOff x="9299334" y="18329970"/>
              <a:chExt cx="1281821" cy="3398275"/>
            </a:xfrm>
          </p:grpSpPr>
          <p:sp>
            <p:nvSpPr>
              <p:cNvPr id="12" name="正方形/長方形 11"/>
              <p:cNvSpPr/>
              <p:nvPr/>
            </p:nvSpPr>
            <p:spPr>
              <a:xfrm>
                <a:off x="9715906" y="18574938"/>
                <a:ext cx="461328" cy="29693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3" name="正方形/長方形 12"/>
              <p:cNvSpPr/>
              <p:nvPr/>
            </p:nvSpPr>
            <p:spPr>
              <a:xfrm>
                <a:off x="9715906" y="18868095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9715906" y="19151741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9715906" y="19447249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9715906" y="19738592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9715906" y="20034938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9715906" y="20313353"/>
                <a:ext cx="461328" cy="29693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9715906" y="20606510"/>
                <a:ext cx="461328" cy="29693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9715906" y="20890156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9715906" y="21185664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9299334" y="18329970"/>
                <a:ext cx="1269170" cy="250176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9DB3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9311985" y="21478069"/>
                <a:ext cx="1269170" cy="250176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9DB3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</p:grpSp>
        <p:cxnSp>
          <p:nvCxnSpPr>
            <p:cNvPr id="9" name="直線矢印コネクタ 8"/>
            <p:cNvCxnSpPr>
              <a:endCxn id="22" idx="1"/>
            </p:cNvCxnSpPr>
            <p:nvPr/>
          </p:nvCxnSpPr>
          <p:spPr>
            <a:xfrm>
              <a:off x="6908164" y="2366153"/>
              <a:ext cx="299441" cy="173807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3607449" y="2824772"/>
              <a:ext cx="1403769" cy="1442428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583738" y="4037905"/>
              <a:ext cx="4427477" cy="642516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正方形/長方形 41"/>
          <p:cNvSpPr/>
          <p:nvPr/>
        </p:nvSpPr>
        <p:spPr>
          <a:xfrm>
            <a:off x="2786228" y="5527803"/>
            <a:ext cx="6325493" cy="954107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dirty="0"/>
              <a:t>The advantage of this method is </a:t>
            </a:r>
            <a:r>
              <a:rPr lang="en-US" altLang="ja-JP" sz="2800" dirty="0" smtClean="0"/>
              <a:t>we </a:t>
            </a:r>
            <a:r>
              <a:rPr lang="en-US" altLang="ja-JP" sz="2800" dirty="0"/>
              <a:t>can freely </a:t>
            </a:r>
            <a:r>
              <a:rPr lang="en-US" altLang="ja-JP" sz="2800" dirty="0" smtClean="0"/>
              <a:t>select distance between electrodes</a:t>
            </a:r>
            <a:r>
              <a:rPr lang="en-US" altLang="ja-JP" sz="2800" dirty="0"/>
              <a:t>.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6447" y="721895"/>
            <a:ext cx="241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・</a:t>
            </a:r>
            <a:r>
              <a:rPr lang="en-US" altLang="ja-JP" sz="2400" dirty="0" smtClean="0"/>
              <a:t>Conductive-AFM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492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7077" y="1243762"/>
            <a:ext cx="5763377" cy="324401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0" y="0"/>
            <a:ext cx="9144000" cy="62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a d</a:t>
            </a:r>
            <a:r>
              <a:rPr kumimoji="1" lang="en-US" altLang="ja-JP" sz="2800" dirty="0" smtClean="0"/>
              <a:t>ifference between SEM and AFM images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9044" y="702448"/>
            <a:ext cx="597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80nm </a:t>
            </a:r>
            <a:r>
              <a:rPr kumimoji="1" lang="en-US" altLang="ja-JP" sz="2400" u="sng" dirty="0" err="1" smtClean="0"/>
              <a:t>nano</a:t>
            </a:r>
            <a:r>
              <a:rPr kumimoji="1" lang="en-US" altLang="ja-JP" sz="2400" u="sng" dirty="0" smtClean="0"/>
              <a:t>-wires pattern(line and space : 1:1)</a:t>
            </a:r>
            <a:endParaRPr kumimoji="1" lang="ja-JP" altLang="en-US" sz="2400" u="sng" dirty="0"/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4015801" y="1726701"/>
            <a:ext cx="433137" cy="2574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402508" y="1452665"/>
            <a:ext cx="15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VO2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nano</a:t>
            </a:r>
            <a:r>
              <a:rPr kumimoji="1" lang="en-US" altLang="ja-JP" dirty="0" smtClean="0">
                <a:solidFill>
                  <a:schemeClr val="bg1"/>
                </a:solidFill>
              </a:rPr>
              <a:t>-wire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27122" y="1343377"/>
            <a:ext cx="13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chemeClr val="bg1"/>
                </a:solidFill>
              </a:rPr>
              <a:t>SEM image</a:t>
            </a:r>
            <a:endParaRPr kumimoji="1" lang="ja-JP" altLang="en-US" sz="2000" u="sng" dirty="0">
              <a:solidFill>
                <a:schemeClr val="bg1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056239" y="4618302"/>
            <a:ext cx="6040103" cy="2194517"/>
            <a:chOff x="733778" y="4531700"/>
            <a:chExt cx="6288813" cy="2284879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4" cstate="print"/>
            <a:srcRect b="4612"/>
            <a:stretch/>
          </p:blipFill>
          <p:spPr>
            <a:xfrm>
              <a:off x="1544346" y="4531700"/>
              <a:ext cx="5478245" cy="2271436"/>
            </a:xfrm>
            <a:prstGeom prst="rect">
              <a:avLst/>
            </a:prstGeom>
          </p:spPr>
        </p:pic>
        <p:sp>
          <p:nvSpPr>
            <p:cNvPr id="21" name="テキスト ボックス 20"/>
            <p:cNvSpPr txBox="1"/>
            <p:nvPr/>
          </p:nvSpPr>
          <p:spPr>
            <a:xfrm>
              <a:off x="733778" y="4605867"/>
              <a:ext cx="13639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u="sng" dirty="0" smtClean="0"/>
                <a:t>AFM image</a:t>
              </a:r>
              <a:endParaRPr kumimoji="1" lang="ja-JP" altLang="en-US" sz="2000" u="sng" dirty="0"/>
            </a:p>
          </p:txBody>
        </p:sp>
        <p:cxnSp>
          <p:nvCxnSpPr>
            <p:cNvPr id="7" name="直線矢印コネクタ 6"/>
            <p:cNvCxnSpPr/>
            <p:nvPr/>
          </p:nvCxnSpPr>
          <p:spPr>
            <a:xfrm>
              <a:off x="2670048" y="6486144"/>
              <a:ext cx="9391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2777167" y="6447247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65nm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442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正方形/長方形 111"/>
          <p:cNvSpPr/>
          <p:nvPr/>
        </p:nvSpPr>
        <p:spPr>
          <a:xfrm>
            <a:off x="0" y="1635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C-AFM images of VO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nano</a:t>
            </a:r>
            <a:r>
              <a:rPr kumimoji="1" lang="en-US" altLang="ja-JP" sz="2800" dirty="0" smtClean="0"/>
              <a:t>-wires (at Room Temperature)</a:t>
            </a:r>
            <a:endParaRPr kumimoji="1" lang="ja-JP" altLang="en-US" sz="2800" dirty="0"/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862" y="2833687"/>
            <a:ext cx="7805738" cy="3948113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9462" y="665163"/>
            <a:ext cx="7716838" cy="21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正方形/長方形 111"/>
          <p:cNvSpPr/>
          <p:nvPr/>
        </p:nvSpPr>
        <p:spPr>
          <a:xfrm>
            <a:off x="0" y="0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Resistivity of VO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nano</a:t>
            </a:r>
            <a:r>
              <a:rPr lang="en-US" altLang="ja-JP" sz="2800" dirty="0" smtClean="0"/>
              <a:t>-wires (at Room Temperature)</a:t>
            </a:r>
            <a:endParaRPr kumimoji="1" lang="ja-JP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71" y="766761"/>
            <a:ext cx="8526657" cy="335529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351" y="4326487"/>
            <a:ext cx="4190757" cy="2164252"/>
          </a:xfrm>
          <a:prstGeom prst="rect">
            <a:avLst/>
          </a:prstGeom>
        </p:spPr>
      </p:pic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91485"/>
              </p:ext>
            </p:extLst>
          </p:nvPr>
        </p:nvGraphicFramePr>
        <p:xfrm>
          <a:off x="4571999" y="4804225"/>
          <a:ext cx="4020457" cy="138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43"/>
                <a:gridCol w="2148114"/>
              </a:tblGrid>
              <a:tr h="554947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This VO</a:t>
                      </a:r>
                      <a:r>
                        <a:rPr kumimoji="1" lang="en-US" altLang="ja-JP" sz="2400" baseline="-25000" dirty="0" smtClean="0"/>
                        <a:t>2</a:t>
                      </a:r>
                      <a:r>
                        <a:rPr lang="en-US" altLang="ja-JP" sz="2400" dirty="0" smtClean="0"/>
                        <a:t> </a:t>
                      </a:r>
                    </a:p>
                    <a:p>
                      <a:r>
                        <a:rPr lang="en-US" altLang="ja-JP" sz="2400" dirty="0" err="1" smtClean="0"/>
                        <a:t>nano</a:t>
                      </a:r>
                      <a:r>
                        <a:rPr lang="en-US" altLang="ja-JP" sz="2400" dirty="0" smtClean="0"/>
                        <a:t>-wire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/>
                        <a:t>Typical VO</a:t>
                      </a:r>
                      <a:r>
                        <a:rPr lang="en-US" altLang="ja-JP" sz="2400" baseline="-25000" dirty="0" smtClean="0"/>
                        <a:t>2</a:t>
                      </a:r>
                      <a:r>
                        <a:rPr lang="en-US" altLang="ja-JP" sz="2400" dirty="0" smtClean="0"/>
                        <a:t> </a:t>
                      </a:r>
                    </a:p>
                    <a:p>
                      <a:r>
                        <a:rPr lang="en-US" altLang="ja-JP" sz="2400" dirty="0" smtClean="0"/>
                        <a:t>thin film</a:t>
                      </a:r>
                      <a:endParaRPr kumimoji="1" lang="ja-JP" altLang="en-US" sz="2400" baseline="-25000" dirty="0"/>
                    </a:p>
                  </a:txBody>
                  <a:tcPr/>
                </a:tc>
              </a:tr>
              <a:tr h="562654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solidFill>
                            <a:srgbClr val="FF0000"/>
                          </a:solidFill>
                        </a:rPr>
                        <a:t>0.54</a:t>
                      </a:r>
                      <a:r>
                        <a:rPr kumimoji="1" lang="en-US" altLang="ja-JP" sz="2400" dirty="0" smtClean="0"/>
                        <a:t>[</a:t>
                      </a:r>
                      <a:r>
                        <a:rPr kumimoji="1" lang="en-US" altLang="ja-JP" sz="2400" dirty="0" err="1" smtClean="0"/>
                        <a:t>Ωcm</a:t>
                      </a:r>
                      <a:r>
                        <a:rPr kumimoji="1" lang="en-US" altLang="ja-JP" sz="2400" dirty="0" smtClean="0"/>
                        <a:t>]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0.1</a:t>
                      </a:r>
                      <a:r>
                        <a:rPr kumimoji="1" lang="ja-JP" altLang="en-US" sz="2400" dirty="0" smtClean="0"/>
                        <a:t>～</a:t>
                      </a:r>
                      <a:r>
                        <a:rPr kumimoji="1" lang="en-US" altLang="ja-JP" sz="2400" dirty="0" smtClean="0"/>
                        <a:t>1.0[</a:t>
                      </a:r>
                      <a:r>
                        <a:rPr kumimoji="1" lang="en-US" altLang="ja-JP" sz="2400" dirty="0" err="1" smtClean="0"/>
                        <a:t>Ωcm</a:t>
                      </a:r>
                      <a:r>
                        <a:rPr kumimoji="1" lang="en-US" altLang="ja-JP" sz="2400" dirty="0" smtClean="0"/>
                        <a:t>]</a:t>
                      </a:r>
                      <a:endParaRPr kumimoji="1" lang="ja-JP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-349956" y="680559"/>
            <a:ext cx="9144000" cy="3640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6828" y="766760"/>
            <a:ext cx="4659676" cy="3355295"/>
          </a:xfrm>
          <a:prstGeom prst="rect">
            <a:avLst/>
          </a:prstGeom>
        </p:spPr>
      </p:pic>
      <p:grpSp>
        <p:nvGrpSpPr>
          <p:cNvPr id="6" name="グループ化 25"/>
          <p:cNvGrpSpPr/>
          <p:nvPr/>
        </p:nvGrpSpPr>
        <p:grpSpPr>
          <a:xfrm>
            <a:off x="1107699" y="1647022"/>
            <a:ext cx="6928600" cy="1949212"/>
            <a:chOff x="15767442" y="34944173"/>
            <a:chExt cx="10865871" cy="2748215"/>
          </a:xfrm>
        </p:grpSpPr>
        <p:grpSp>
          <p:nvGrpSpPr>
            <p:cNvPr id="8" name="グループ化 26"/>
            <p:cNvGrpSpPr/>
            <p:nvPr/>
          </p:nvGrpSpPr>
          <p:grpSpPr>
            <a:xfrm>
              <a:off x="15767442" y="34944173"/>
              <a:ext cx="10865871" cy="2748215"/>
              <a:chOff x="1707130" y="33900787"/>
              <a:chExt cx="9572202" cy="2748215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4531467" y="36192295"/>
                <a:ext cx="6747865" cy="4567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16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Al</a:t>
                </a:r>
                <a:r>
                  <a:rPr kumimoji="1" lang="en-US" altLang="ja-JP" sz="1600" baseline="-250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ja-JP" sz="16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kumimoji="1" lang="en-US" altLang="ja-JP" sz="1600" baseline="-250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1" lang="ja-JP" altLang="en-US" sz="1600" baseline="-250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5374950" y="35915399"/>
                <a:ext cx="5663386" cy="27689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16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VO</a:t>
                </a:r>
                <a:r>
                  <a:rPr kumimoji="1" lang="en-US" altLang="ja-JP" sz="1600" baseline="-250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ja-JP" sz="16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-NW</a:t>
                </a:r>
                <a:endParaRPr kumimoji="1" lang="ja-JP" altLang="en-US" sz="1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5013458" y="35837612"/>
                <a:ext cx="361493" cy="3691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/>
              </a:p>
            </p:txBody>
          </p:sp>
          <p:sp>
            <p:nvSpPr>
              <p:cNvPr id="32" name="円弧 31"/>
              <p:cNvSpPr/>
              <p:nvPr/>
            </p:nvSpPr>
            <p:spPr>
              <a:xfrm>
                <a:off x="2998121" y="35837611"/>
                <a:ext cx="2015337" cy="184435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7593839" y="34792577"/>
                <a:ext cx="2316476" cy="1106940"/>
              </a:xfrm>
              <a:custGeom>
                <a:avLst/>
                <a:gdLst>
                  <a:gd name="connsiteX0" fmla="*/ 0 w 1384300"/>
                  <a:gd name="connsiteY0" fmla="*/ 0 h 863600"/>
                  <a:gd name="connsiteX1" fmla="*/ 0 w 1384300"/>
                  <a:gd name="connsiteY1" fmla="*/ 0 h 863600"/>
                  <a:gd name="connsiteX2" fmla="*/ 1384300 w 1384300"/>
                  <a:gd name="connsiteY2" fmla="*/ 127000 h 863600"/>
                  <a:gd name="connsiteX3" fmla="*/ 1270000 w 1384300"/>
                  <a:gd name="connsiteY3" fmla="*/ 863600 h 863600"/>
                  <a:gd name="connsiteX4" fmla="*/ 1117600 w 1384300"/>
                  <a:gd name="connsiteY4" fmla="*/ 889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4300" h="863600">
                    <a:moveTo>
                      <a:pt x="0" y="0"/>
                    </a:moveTo>
                    <a:lnTo>
                      <a:pt x="0" y="0"/>
                    </a:lnTo>
                    <a:lnTo>
                      <a:pt x="1384300" y="127000"/>
                    </a:lnTo>
                    <a:lnTo>
                      <a:pt x="1270000" y="863600"/>
                    </a:lnTo>
                    <a:lnTo>
                      <a:pt x="1117600" y="88900"/>
                    </a:ln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34" name="フリーフォーム 33"/>
              <p:cNvSpPr/>
              <p:nvPr/>
            </p:nvSpPr>
            <p:spPr>
              <a:xfrm>
                <a:off x="2071584" y="33900787"/>
                <a:ext cx="5520805" cy="1937145"/>
              </a:xfrm>
              <a:custGeom>
                <a:avLst/>
                <a:gdLst>
                  <a:gd name="connsiteX0" fmla="*/ 1663700 w 4749800"/>
                  <a:gd name="connsiteY0" fmla="*/ 1511300 h 1511300"/>
                  <a:gd name="connsiteX1" fmla="*/ 0 w 4749800"/>
                  <a:gd name="connsiteY1" fmla="*/ 1511300 h 1511300"/>
                  <a:gd name="connsiteX2" fmla="*/ 0 w 4749800"/>
                  <a:gd name="connsiteY2" fmla="*/ 0 h 1511300"/>
                  <a:gd name="connsiteX3" fmla="*/ 4749800 w 4749800"/>
                  <a:gd name="connsiteY3" fmla="*/ 12700 h 1511300"/>
                  <a:gd name="connsiteX4" fmla="*/ 4749800 w 4749800"/>
                  <a:gd name="connsiteY4" fmla="*/ 698500 h 1511300"/>
                  <a:gd name="connsiteX5" fmla="*/ 4749800 w 4749800"/>
                  <a:gd name="connsiteY5" fmla="*/ 698500 h 151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49800" h="1511300">
                    <a:moveTo>
                      <a:pt x="1663700" y="1511300"/>
                    </a:moveTo>
                    <a:lnTo>
                      <a:pt x="0" y="1511300"/>
                    </a:lnTo>
                    <a:lnTo>
                      <a:pt x="0" y="0"/>
                    </a:lnTo>
                    <a:lnTo>
                      <a:pt x="4749800" y="12700"/>
                    </a:lnTo>
                    <a:lnTo>
                      <a:pt x="4749800" y="698500"/>
                    </a:lnTo>
                    <a:lnTo>
                      <a:pt x="4749800" y="698500"/>
                    </a:ln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dirty="0"/>
              </a:p>
            </p:txBody>
          </p:sp>
          <p:cxnSp>
            <p:nvCxnSpPr>
              <p:cNvPr id="35" name="直線矢印コネクタ 34"/>
              <p:cNvCxnSpPr/>
              <p:nvPr/>
            </p:nvCxnSpPr>
            <p:spPr>
              <a:xfrm flipV="1">
                <a:off x="1789071" y="34671575"/>
                <a:ext cx="532897" cy="5702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テキスト ボックス 35"/>
              <p:cNvSpPr txBox="1"/>
              <p:nvPr/>
            </p:nvSpPr>
            <p:spPr>
              <a:xfrm>
                <a:off x="7952540" y="34190555"/>
                <a:ext cx="2487429" cy="575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cantilever coated with Pt</a:t>
                </a:r>
                <a:endParaRPr kumimoji="1" lang="ja-JP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 flipH="1">
                <a:off x="2076232" y="35837932"/>
                <a:ext cx="1450" cy="2817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>
                <a:off x="1707130" y="36119722"/>
                <a:ext cx="7229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1827628" y="36212020"/>
                <a:ext cx="4819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1948125" y="36304318"/>
                <a:ext cx="24099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>
                <a:off x="1883864" y="35025910"/>
                <a:ext cx="34955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1707130" y="34869359"/>
                <a:ext cx="71831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27"/>
            <p:cNvSpPr txBox="1"/>
            <p:nvPr/>
          </p:nvSpPr>
          <p:spPr>
            <a:xfrm>
              <a:off x="18542411" y="36234665"/>
              <a:ext cx="1360474" cy="57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Pt electrode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2573867" y="4391378"/>
            <a:ext cx="1117600" cy="564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/>
              <a:t>R</a:t>
            </a:r>
            <a:r>
              <a:rPr kumimoji="1" lang="en-US" altLang="ja-JP" sz="2800" baseline="-25000" dirty="0" err="1" smtClean="0"/>
              <a:t>system</a:t>
            </a:r>
            <a:endParaRPr kumimoji="1" lang="ja-JP" altLang="en-US" sz="2800" baseline="-25000" dirty="0"/>
          </a:p>
        </p:txBody>
      </p:sp>
      <p:sp>
        <p:nvSpPr>
          <p:cNvPr id="46" name="正方形/長方形 45"/>
          <p:cNvSpPr/>
          <p:nvPr/>
        </p:nvSpPr>
        <p:spPr>
          <a:xfrm>
            <a:off x="2816579" y="5830712"/>
            <a:ext cx="1117600" cy="564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/>
              <a:t>R</a:t>
            </a:r>
            <a:r>
              <a:rPr kumimoji="1" lang="en-US" altLang="ja-JP" sz="2800" baseline="-25000" dirty="0" err="1" smtClean="0"/>
              <a:t>contact</a:t>
            </a:r>
            <a:endParaRPr kumimoji="1" lang="ja-JP" altLang="en-US" sz="2800" baseline="-25000" dirty="0"/>
          </a:p>
        </p:txBody>
      </p:sp>
      <p:sp>
        <p:nvSpPr>
          <p:cNvPr id="47" name="正方形/長方形 46"/>
          <p:cNvSpPr/>
          <p:nvPr/>
        </p:nvSpPr>
        <p:spPr>
          <a:xfrm>
            <a:off x="857957" y="5836357"/>
            <a:ext cx="1117600" cy="564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/>
              <a:t>R</a:t>
            </a:r>
            <a:r>
              <a:rPr kumimoji="1" lang="en-US" altLang="ja-JP" sz="2800" baseline="-25000" dirty="0" err="1" smtClean="0"/>
              <a:t>sample</a:t>
            </a:r>
            <a:endParaRPr kumimoji="1" lang="ja-JP" altLang="en-US" sz="2800" baseline="-25000" dirty="0"/>
          </a:p>
        </p:txBody>
      </p:sp>
      <p:sp>
        <p:nvSpPr>
          <p:cNvPr id="3" name="円/楕円 2"/>
          <p:cNvSpPr/>
          <p:nvPr/>
        </p:nvSpPr>
        <p:spPr>
          <a:xfrm>
            <a:off x="693355" y="5618270"/>
            <a:ext cx="1480457" cy="827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406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/>
          <a:srcRect t="5656"/>
          <a:stretch/>
        </p:blipFill>
        <p:spPr>
          <a:xfrm>
            <a:off x="236634" y="1200414"/>
            <a:ext cx="4458738" cy="4290851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1384616" y="784172"/>
            <a:ext cx="172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/>
              <a:t>RT(+300mV)</a:t>
            </a:r>
            <a:endParaRPr kumimoji="1" lang="ja-JP" altLang="en-US" sz="2400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297" y="1200414"/>
            <a:ext cx="3899936" cy="2266044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4171234" y="1200414"/>
            <a:ext cx="502367" cy="1469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77117" y="1113330"/>
            <a:ext cx="657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150nA</a:t>
            </a:r>
            <a:endParaRPr kumimoji="1" lang="ja-JP" altLang="en-US" sz="1400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458021" y="3194881"/>
            <a:ext cx="640080" cy="175181"/>
            <a:chOff x="449580" y="2581023"/>
            <a:chExt cx="640080" cy="175181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458289" y="2670174"/>
              <a:ext cx="63137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449580" y="2581023"/>
              <a:ext cx="0" cy="172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1089660" y="2583404"/>
              <a:ext cx="0" cy="172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/>
          <p:cNvSpPr txBox="1"/>
          <p:nvPr/>
        </p:nvSpPr>
        <p:spPr>
          <a:xfrm>
            <a:off x="413661" y="3230878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500nm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5" cstate="print"/>
          <a:srcRect b="26793"/>
          <a:stretch/>
        </p:blipFill>
        <p:spPr>
          <a:xfrm>
            <a:off x="4783273" y="1198969"/>
            <a:ext cx="4202140" cy="2266044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5009939" y="3093074"/>
            <a:ext cx="709221" cy="269421"/>
            <a:chOff x="4738320" y="4564280"/>
            <a:chExt cx="702057" cy="269421"/>
          </a:xfrm>
        </p:grpSpPr>
        <p:cxnSp>
          <p:nvCxnSpPr>
            <p:cNvPr id="21" name="直線コネクタ 20"/>
            <p:cNvCxnSpPr/>
            <p:nvPr/>
          </p:nvCxnSpPr>
          <p:spPr>
            <a:xfrm>
              <a:off x="4738320" y="4702165"/>
              <a:ext cx="69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738320" y="4571537"/>
              <a:ext cx="0" cy="2621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440377" y="4564280"/>
              <a:ext cx="0" cy="2621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6" cstate="print"/>
          <a:srcRect t="-1" b="2317"/>
          <a:stretch/>
        </p:blipFill>
        <p:spPr>
          <a:xfrm>
            <a:off x="4739732" y="3508557"/>
            <a:ext cx="4310742" cy="1894179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5924000" y="788105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360K(+20mV)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26233" y="3218602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500nm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03575" y="5344680"/>
            <a:ext cx="1161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Distance[</a:t>
            </a:r>
            <a:r>
              <a:rPr lang="en-US" altLang="ja-JP" sz="1400" dirty="0" err="1" smtClean="0"/>
              <a:t>μm</a:t>
            </a:r>
            <a:r>
              <a:rPr lang="en-US" altLang="ja-JP" sz="1400" dirty="0" smtClean="0"/>
              <a:t>]</a:t>
            </a:r>
            <a:endParaRPr kumimoji="1" lang="ja-JP" altLang="en-US" sz="1400" dirty="0"/>
          </a:p>
        </p:txBody>
      </p:sp>
      <p:sp>
        <p:nvSpPr>
          <p:cNvPr id="47" name="正方形/長方形 46"/>
          <p:cNvSpPr/>
          <p:nvPr/>
        </p:nvSpPr>
        <p:spPr>
          <a:xfrm>
            <a:off x="4893466" y="5221241"/>
            <a:ext cx="194608" cy="14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>
            <a:off x="8789216" y="5344680"/>
            <a:ext cx="196197" cy="58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 rot="16200000">
            <a:off x="4254919" y="4286478"/>
            <a:ext cx="1049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Current[</a:t>
            </a:r>
            <a:r>
              <a:rPr lang="en-US" altLang="ja-JP" sz="1400" dirty="0" err="1"/>
              <a:t>nA</a:t>
            </a:r>
            <a:r>
              <a:rPr lang="en-US" altLang="ja-JP" sz="1400" dirty="0" smtClean="0"/>
              <a:t>]</a:t>
            </a:r>
            <a:endParaRPr lang="ja-JP" altLang="en-US" sz="1400" dirty="0"/>
          </a:p>
        </p:txBody>
      </p:sp>
      <p:graphicFrame>
        <p:nvGraphicFramePr>
          <p:cNvPr id="52" name="表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20494"/>
              </p:ext>
            </p:extLst>
          </p:nvPr>
        </p:nvGraphicFramePr>
        <p:xfrm>
          <a:off x="1577757" y="5943243"/>
          <a:ext cx="6096000" cy="7416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360K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Resistivity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0.54[</a:t>
                      </a:r>
                      <a:r>
                        <a:rPr kumimoji="1" lang="en-US" altLang="ja-JP" dirty="0" err="1" smtClean="0"/>
                        <a:t>Ωcm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＜</a:t>
                      </a:r>
                      <a:r>
                        <a:rPr kumimoji="1" lang="en-US" altLang="ja-JP" dirty="0" smtClean="0"/>
                        <a:t>0.005[</a:t>
                      </a:r>
                      <a:r>
                        <a:rPr kumimoji="1" lang="en-US" altLang="ja-JP" dirty="0" err="1" smtClean="0"/>
                        <a:t>Ωcm</a:t>
                      </a:r>
                      <a:r>
                        <a:rPr kumimoji="1" lang="en-US" altLang="ja-JP" dirty="0" smtClean="0"/>
                        <a:t>]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正方形/長方形 52"/>
          <p:cNvSpPr/>
          <p:nvPr/>
        </p:nvSpPr>
        <p:spPr>
          <a:xfrm>
            <a:off x="0" y="0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Insulator-Metal Transition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32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正方形/長方形 111"/>
          <p:cNvSpPr/>
          <p:nvPr/>
        </p:nvSpPr>
        <p:spPr>
          <a:xfrm>
            <a:off x="0" y="0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Summary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439" y="906530"/>
            <a:ext cx="78687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We </a:t>
            </a:r>
            <a:r>
              <a:rPr lang="en-US" altLang="ja-JP" sz="2800" dirty="0"/>
              <a:t>successfully fabricated VO</a:t>
            </a:r>
            <a:r>
              <a:rPr lang="en-US" altLang="ja-JP" sz="2800" baseline="-25000" dirty="0"/>
              <a:t>2</a:t>
            </a:r>
            <a:r>
              <a:rPr lang="en-US" altLang="ja-JP" sz="2800" dirty="0"/>
              <a:t> </a:t>
            </a:r>
            <a:r>
              <a:rPr lang="en-US" altLang="ja-JP" sz="2800" dirty="0" err="1"/>
              <a:t>nano</a:t>
            </a:r>
            <a:r>
              <a:rPr lang="en-US" altLang="ja-JP" sz="2800" dirty="0"/>
              <a:t>-wires with </a:t>
            </a:r>
            <a:endParaRPr lang="en-US" altLang="ja-JP" sz="2800" dirty="0" smtClean="0"/>
          </a:p>
          <a:p>
            <a:r>
              <a:rPr lang="en-US" altLang="ja-JP" sz="2800" dirty="0"/>
              <a:t>a</a:t>
            </a:r>
            <a:r>
              <a:rPr lang="en-US" altLang="ja-JP" sz="2800" dirty="0" smtClean="0"/>
              <a:t>pproximately 20 </a:t>
            </a:r>
            <a:r>
              <a:rPr lang="en-US" altLang="ja-JP" sz="2800" dirty="0"/>
              <a:t>nm in </a:t>
            </a:r>
            <a:r>
              <a:rPr lang="en-US" altLang="ja-JP" sz="2800" dirty="0" smtClean="0"/>
              <a:t>width , which is smaller than</a:t>
            </a:r>
          </a:p>
          <a:p>
            <a:r>
              <a:rPr lang="en-US" altLang="ja-JP" sz="2800" dirty="0" smtClean="0"/>
              <a:t>domain size.</a:t>
            </a:r>
            <a:endParaRPr kumimoji="1"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3661" y="2424225"/>
            <a:ext cx="86632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We </a:t>
            </a:r>
            <a:r>
              <a:rPr lang="en-US" altLang="ja-JP" sz="2800" dirty="0"/>
              <a:t>observed the electric current in VO</a:t>
            </a:r>
            <a:r>
              <a:rPr lang="en-US" altLang="ja-JP" sz="2800" baseline="-25000" dirty="0"/>
              <a:t>2</a:t>
            </a:r>
            <a:r>
              <a:rPr lang="en-US" altLang="ja-JP" sz="2800" dirty="0"/>
              <a:t> </a:t>
            </a:r>
            <a:r>
              <a:rPr lang="en-US" altLang="ja-JP" sz="2800" dirty="0" err="1"/>
              <a:t>nano</a:t>
            </a:r>
            <a:r>
              <a:rPr lang="en-US" altLang="ja-JP" sz="2800" dirty="0"/>
              <a:t>-wires </a:t>
            </a:r>
            <a:r>
              <a:rPr lang="en-US" altLang="ja-JP" sz="2800" dirty="0" smtClean="0"/>
              <a:t>with</a:t>
            </a:r>
          </a:p>
          <a:p>
            <a:r>
              <a:rPr lang="en-US" altLang="ja-JP" sz="2800" dirty="0" smtClean="0"/>
              <a:t>by </a:t>
            </a:r>
            <a:r>
              <a:rPr lang="en-US" altLang="ja-JP" sz="2800" dirty="0"/>
              <a:t>using C-AFM </a:t>
            </a:r>
            <a:r>
              <a:rPr lang="en-US" altLang="ja-JP" sz="2800" dirty="0" smtClean="0"/>
              <a:t>and </a:t>
            </a:r>
            <a:r>
              <a:rPr lang="en-US" altLang="ja-JP" sz="2800" dirty="0"/>
              <a:t>could estimate the </a:t>
            </a:r>
            <a:r>
              <a:rPr lang="en-US" altLang="ja-JP" sz="2800" dirty="0" smtClean="0"/>
              <a:t>resistivity </a:t>
            </a:r>
            <a:r>
              <a:rPr lang="en-US" altLang="ja-JP" sz="2800" dirty="0"/>
              <a:t>of </a:t>
            </a:r>
            <a:r>
              <a:rPr lang="en-US" altLang="ja-JP" sz="2800" dirty="0" smtClean="0"/>
              <a:t>the</a:t>
            </a:r>
          </a:p>
          <a:p>
            <a:r>
              <a:rPr lang="en-US" altLang="ja-JP" sz="2800" dirty="0" smtClean="0"/>
              <a:t>VO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nano</a:t>
            </a:r>
            <a:r>
              <a:rPr lang="en-US" altLang="ja-JP" sz="2800" dirty="0" smtClean="0"/>
              <a:t>-wire, </a:t>
            </a:r>
            <a:r>
              <a:rPr lang="en-US" altLang="ja-JP" sz="2800" dirty="0"/>
              <a:t>which </a:t>
            </a:r>
            <a:r>
              <a:rPr lang="en-US" altLang="ja-JP" sz="2800" dirty="0" smtClean="0"/>
              <a:t>is consistent </a:t>
            </a:r>
            <a:r>
              <a:rPr lang="en-US" altLang="ja-JP" sz="2800" dirty="0"/>
              <a:t>value </a:t>
            </a:r>
            <a:r>
              <a:rPr lang="en-US" altLang="ja-JP" sz="2800" dirty="0" smtClean="0"/>
              <a:t>with </a:t>
            </a:r>
            <a:r>
              <a:rPr lang="en-US" altLang="ja-JP" sz="2800" dirty="0"/>
              <a:t>typical </a:t>
            </a:r>
            <a:r>
              <a:rPr lang="en-US" altLang="ja-JP" sz="2800" dirty="0" smtClean="0"/>
              <a:t>VO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84616" y="4041591"/>
            <a:ext cx="1725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400" dirty="0" smtClean="0"/>
              <a:t>RT(+300mV)</a:t>
            </a:r>
            <a:endParaRPr kumimoji="1" lang="ja-JP" altLang="en-US" sz="24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297" y="4457833"/>
            <a:ext cx="3899936" cy="2266044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458021" y="6452300"/>
            <a:ext cx="640080" cy="175181"/>
            <a:chOff x="449580" y="2581023"/>
            <a:chExt cx="640080" cy="175181"/>
          </a:xfrm>
        </p:grpSpPr>
        <p:cxnSp>
          <p:nvCxnSpPr>
            <p:cNvPr id="23" name="直線コネクタ 22"/>
            <p:cNvCxnSpPr/>
            <p:nvPr/>
          </p:nvCxnSpPr>
          <p:spPr>
            <a:xfrm>
              <a:off x="458289" y="2670174"/>
              <a:ext cx="63137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449580" y="2581023"/>
              <a:ext cx="0" cy="172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1089660" y="2583404"/>
              <a:ext cx="0" cy="172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/>
          <p:cNvSpPr txBox="1"/>
          <p:nvPr/>
        </p:nvSpPr>
        <p:spPr>
          <a:xfrm>
            <a:off x="413661" y="6488297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500nm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4" cstate="print"/>
          <a:srcRect b="26793"/>
          <a:stretch/>
        </p:blipFill>
        <p:spPr>
          <a:xfrm>
            <a:off x="4783273" y="4456388"/>
            <a:ext cx="4202140" cy="2266044"/>
          </a:xfrm>
          <a:prstGeom prst="rect">
            <a:avLst/>
          </a:prstGeom>
        </p:spPr>
      </p:pic>
      <p:grpSp>
        <p:nvGrpSpPr>
          <p:cNvPr id="28" name="グループ化 27"/>
          <p:cNvGrpSpPr/>
          <p:nvPr/>
        </p:nvGrpSpPr>
        <p:grpSpPr>
          <a:xfrm>
            <a:off x="5009939" y="6350493"/>
            <a:ext cx="709221" cy="269421"/>
            <a:chOff x="4738320" y="4564280"/>
            <a:chExt cx="702057" cy="269421"/>
          </a:xfrm>
        </p:grpSpPr>
        <p:cxnSp>
          <p:nvCxnSpPr>
            <p:cNvPr id="29" name="直線コネクタ 28"/>
            <p:cNvCxnSpPr/>
            <p:nvPr/>
          </p:nvCxnSpPr>
          <p:spPr>
            <a:xfrm>
              <a:off x="4738320" y="4702165"/>
              <a:ext cx="694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4738320" y="4571537"/>
              <a:ext cx="0" cy="2621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5440377" y="4564280"/>
              <a:ext cx="0" cy="2621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/>
          <p:cNvSpPr txBox="1"/>
          <p:nvPr/>
        </p:nvSpPr>
        <p:spPr>
          <a:xfrm>
            <a:off x="5924000" y="4045524"/>
            <a:ext cx="1882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360K(+20mV)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26233" y="6476021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</a:rPr>
              <a:t>500nm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003" y="3985846"/>
            <a:ext cx="4552950" cy="265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0" y="0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Future work</a:t>
            </a:r>
            <a:endParaRPr kumimoji="1" lang="ja-JP" altLang="en-US" sz="28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864497" y="949378"/>
            <a:ext cx="4033320" cy="2746854"/>
            <a:chOff x="4712096" y="1090054"/>
            <a:chExt cx="4033320" cy="274685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2096" y="1090054"/>
              <a:ext cx="4033320" cy="2746854"/>
            </a:xfrm>
            <a:prstGeom prst="rect">
              <a:avLst/>
            </a:prstGeom>
          </p:spPr>
        </p:pic>
        <p:sp>
          <p:nvSpPr>
            <p:cNvPr id="8" name="右矢印 7"/>
            <p:cNvSpPr/>
            <p:nvPr/>
          </p:nvSpPr>
          <p:spPr>
            <a:xfrm rot="10800000">
              <a:off x="8065477" y="1887414"/>
              <a:ext cx="550985" cy="3516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7491046" y="1266093"/>
              <a:ext cx="492369" cy="160606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34462" y="1524000"/>
            <a:ext cx="4483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We will observe huge resistive</a:t>
            </a:r>
          </a:p>
          <a:p>
            <a:r>
              <a:rPr lang="en-US" altLang="ja-JP" sz="2400" dirty="0" smtClean="0"/>
              <a:t>  change </a:t>
            </a:r>
            <a:r>
              <a:rPr kumimoji="1" lang="en-US" altLang="ja-JP" sz="2400" dirty="0" smtClean="0"/>
              <a:t>during MIT</a:t>
            </a:r>
            <a:r>
              <a:rPr lang="ja-JP" altLang="en-US" sz="2400" dirty="0"/>
              <a:t> </a:t>
            </a:r>
            <a:r>
              <a:rPr kumimoji="1" lang="en-US" altLang="ja-JP" sz="2400" dirty="0" smtClean="0"/>
              <a:t>which is</a:t>
            </a:r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characteristics of VO </a:t>
            </a:r>
            <a:r>
              <a:rPr lang="en-US" altLang="ja-JP" sz="2400" dirty="0" err="1" smtClean="0"/>
              <a:t>nano</a:t>
            </a:r>
            <a:r>
              <a:rPr lang="en-US" altLang="ja-JP" sz="2400" dirty="0" smtClean="0"/>
              <a:t>-wires 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4360985"/>
            <a:ext cx="512313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・</a:t>
            </a:r>
            <a:r>
              <a:rPr kumimoji="1" lang="en-US" altLang="ja-JP" sz="2400" dirty="0" smtClean="0"/>
              <a:t>We will observe one domain behavior </a:t>
            </a:r>
          </a:p>
          <a:p>
            <a:r>
              <a:rPr lang="en-US" altLang="ja-JP" sz="2400" dirty="0" smtClean="0"/>
              <a:t>  and investigate the relationship </a:t>
            </a:r>
          </a:p>
          <a:p>
            <a:r>
              <a:rPr lang="en-US" altLang="ja-JP" sz="2400" dirty="0" smtClean="0"/>
              <a:t>  between </a:t>
            </a:r>
            <a:r>
              <a:rPr lang="en-US" altLang="ja-JP" sz="2400" dirty="0" err="1" smtClean="0"/>
              <a:t>nano</a:t>
            </a:r>
            <a:r>
              <a:rPr lang="en-US" altLang="ja-JP" sz="2400" dirty="0" smtClean="0"/>
              <a:t>-domain spatial address</a:t>
            </a:r>
          </a:p>
          <a:p>
            <a:r>
              <a:rPr lang="en-US" altLang="ja-JP" sz="2400" dirty="0" smtClean="0"/>
              <a:t>  and a conductive property.</a:t>
            </a:r>
            <a:endParaRPr lang="ja-JP" altLang="en-US" sz="2400" dirty="0" smtClean="0"/>
          </a:p>
          <a:p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717163" y="6553761"/>
            <a:ext cx="2508438" cy="2836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Appl. Phys. Lett. </a:t>
            </a:r>
            <a:r>
              <a:rPr lang="fr-FR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r>
              <a:rPr lang="fr-FR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023104 (2014)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2879" y="5586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Contents</a:t>
            </a:r>
            <a:endParaRPr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4665" y="915267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r>
              <a:rPr kumimoji="1" lang="en-US" altLang="ja-JP" sz="2800" dirty="0" smtClean="0"/>
              <a:t>Background</a:t>
            </a:r>
          </a:p>
          <a:p>
            <a:r>
              <a:rPr lang="en-US" altLang="ja-JP" sz="2800" dirty="0"/>
              <a:t>	</a:t>
            </a:r>
            <a:r>
              <a:rPr lang="en-US" altLang="ja-JP" sz="2800" dirty="0" smtClean="0"/>
              <a:t>Strongly correlated electron system</a:t>
            </a:r>
          </a:p>
          <a:p>
            <a:r>
              <a:rPr lang="en-US" altLang="ja-JP" sz="2800" dirty="0"/>
              <a:t>	</a:t>
            </a:r>
            <a:r>
              <a:rPr lang="en-US" altLang="ja-JP" sz="2800" dirty="0" smtClean="0"/>
              <a:t>The characteristics of VO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	VO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nano</a:t>
            </a:r>
            <a:r>
              <a:rPr lang="en-US" altLang="ja-JP" sz="2800" dirty="0" smtClean="0"/>
              <a:t>-wire</a:t>
            </a:r>
          </a:p>
          <a:p>
            <a:r>
              <a:rPr lang="en-US" altLang="ja-JP" sz="2800" dirty="0" smtClean="0"/>
              <a:t>	</a:t>
            </a:r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My work</a:t>
            </a:r>
          </a:p>
          <a:p>
            <a:r>
              <a:rPr lang="en-US" altLang="ja-JP" sz="2800" dirty="0"/>
              <a:t>	</a:t>
            </a:r>
            <a:r>
              <a:rPr lang="en-US" altLang="ja-JP" sz="2800" dirty="0" smtClean="0"/>
              <a:t>Purpose of my research</a:t>
            </a:r>
          </a:p>
          <a:p>
            <a:r>
              <a:rPr lang="en-US" altLang="ja-JP" sz="2800" dirty="0"/>
              <a:t>	</a:t>
            </a:r>
            <a:r>
              <a:rPr lang="en-US" altLang="ja-JP" sz="2800" dirty="0" smtClean="0"/>
              <a:t>Fabrication of VO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nano</a:t>
            </a:r>
            <a:r>
              <a:rPr lang="en-US" altLang="ja-JP" sz="2800" dirty="0" smtClean="0"/>
              <a:t>-wires</a:t>
            </a:r>
          </a:p>
          <a:p>
            <a:r>
              <a:rPr lang="en-US" altLang="ja-JP" sz="2800" dirty="0" smtClean="0"/>
              <a:t>	SEM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&amp; AFM images of VO</a:t>
            </a:r>
            <a:r>
              <a:rPr lang="en-US" altLang="ja-JP" sz="2800" baseline="-25000" dirty="0" smtClean="0"/>
              <a:t>2 </a:t>
            </a:r>
            <a:r>
              <a:rPr lang="en-US" altLang="ja-JP" sz="2800" dirty="0" err="1" smtClean="0"/>
              <a:t>nano</a:t>
            </a:r>
            <a:r>
              <a:rPr lang="en-US" altLang="ja-JP" sz="2800" dirty="0" smtClean="0"/>
              <a:t>-wires</a:t>
            </a:r>
            <a:endParaRPr lang="en-US" altLang="ja-JP" sz="2800" baseline="-25000" dirty="0" smtClean="0"/>
          </a:p>
          <a:p>
            <a:r>
              <a:rPr lang="en-US" altLang="ja-JP" sz="2800" dirty="0" smtClean="0"/>
              <a:t>       </a:t>
            </a:r>
            <a:endParaRPr lang="en-US" altLang="ja-JP" sz="2800" dirty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Summary</a:t>
            </a:r>
            <a:endParaRPr lang="en-US" altLang="ja-JP" sz="2800" dirty="0"/>
          </a:p>
          <a:p>
            <a:r>
              <a:rPr lang="ja-JP" altLang="en-US" sz="2800" dirty="0" smtClean="0"/>
              <a:t>・</a:t>
            </a:r>
            <a:r>
              <a:rPr lang="en-US" altLang="ja-JP" sz="2800" dirty="0" smtClean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091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-12879" y="5586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Strongly </a:t>
            </a:r>
            <a:r>
              <a:rPr lang="en-US" altLang="ja-JP" sz="2800" dirty="0"/>
              <a:t>correlated electron system</a:t>
            </a:r>
            <a:endParaRPr lang="ja-JP" altLang="en-US" sz="2800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288115" y="1765303"/>
            <a:ext cx="8542011" cy="4789285"/>
            <a:chOff x="609653" y="751437"/>
            <a:chExt cx="8222082" cy="416138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865" y="751437"/>
              <a:ext cx="8060870" cy="4161388"/>
            </a:xfrm>
            <a:prstGeom prst="rect">
              <a:avLst/>
            </a:prstGeom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1575302" y="751437"/>
              <a:ext cx="19191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Band Width : wide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502997" y="751437"/>
              <a:ext cx="21389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Band Width : narrow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09653" y="2341062"/>
              <a:ext cx="2263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Partial occupation</a:t>
              </a:r>
              <a:r>
                <a:rPr kumimoji="1" lang="ja-JP" altLang="en-US" dirty="0" smtClean="0"/>
                <a:t>　⇒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905942" y="2341062"/>
              <a:ext cx="7336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Metal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801300" y="2462799"/>
              <a:ext cx="34177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Partial occupation </a:t>
              </a:r>
              <a:r>
                <a:rPr kumimoji="1" lang="ja-JP" altLang="en-US" dirty="0" smtClean="0"/>
                <a:t>⇒ </a:t>
              </a:r>
              <a:r>
                <a:rPr kumimoji="1" lang="en-US" altLang="ja-JP" dirty="0" smtClean="0"/>
                <a:t>but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Insulator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568131" y="2093467"/>
              <a:ext cx="23024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Coulomb's </a:t>
              </a:r>
              <a:r>
                <a:rPr lang="en-US" altLang="ja-JP" dirty="0" smtClean="0"/>
                <a:t>repulsion U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517446" y="2974981"/>
              <a:ext cx="2047975" cy="3209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Hubbard model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488832" y="785446"/>
            <a:ext cx="5884985" cy="836853"/>
            <a:chOff x="1699846" y="832338"/>
            <a:chExt cx="5884985" cy="836853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1875693" y="984738"/>
              <a:ext cx="18165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Band Width</a:t>
              </a:r>
              <a:r>
                <a:rPr kumimoji="1" lang="ja-JP" altLang="en-US" sz="2400" dirty="0" smtClean="0"/>
                <a:t>：</a:t>
              </a:r>
              <a:endParaRPr kumimoji="1" lang="ja-JP" altLang="en-US" sz="24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786553" y="879231"/>
              <a:ext cx="3720890" cy="7899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S band &gt; P band &gt; d band &gt; f band</a:t>
              </a:r>
            </a:p>
            <a:p>
              <a:endParaRPr kumimoji="1" lang="en-US" altLang="ja-JP" sz="700" baseline="-25000" dirty="0" smtClean="0"/>
            </a:p>
            <a:p>
              <a:r>
                <a:rPr lang="en-US" altLang="ja-JP" sz="2000" dirty="0" smtClean="0"/>
                <a:t>3d &gt; 4d &gt;</a:t>
              </a:r>
              <a:r>
                <a:rPr lang="ja-JP" altLang="en-US" sz="2000" dirty="0" smtClean="0"/>
                <a:t> </a:t>
              </a:r>
              <a:r>
                <a:rPr lang="en-US" altLang="ja-JP" sz="2000" dirty="0" smtClean="0"/>
                <a:t>5d</a:t>
              </a:r>
              <a:endParaRPr kumimoji="1" lang="ja-JP" altLang="en-US" sz="2000" dirty="0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699846" y="832338"/>
              <a:ext cx="5884985" cy="820616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27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2879" y="5586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Strongly </a:t>
            </a:r>
            <a:r>
              <a:rPr lang="en-US" altLang="ja-JP" sz="2800" dirty="0"/>
              <a:t>correlated electron system</a:t>
            </a:r>
            <a:endParaRPr lang="ja-JP" altLang="en-US" sz="28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539552" y="990933"/>
            <a:ext cx="2853130" cy="4007181"/>
            <a:chOff x="1283443" y="2624806"/>
            <a:chExt cx="1973368" cy="2771568"/>
          </a:xfrm>
        </p:grpSpPr>
        <p:pic>
          <p:nvPicPr>
            <p:cNvPr id="6" name="Picture 2" descr="C:\Users\Kohei\Documents\Experiment\Experiment その他\先生Science\Figa2.png"/>
            <p:cNvPicPr>
              <a:picLocks noChangeAspect="1" noChangeArrowheads="1"/>
            </p:cNvPicPr>
            <p:nvPr/>
          </p:nvPicPr>
          <p:blipFill>
            <a:blip r:embed="rId3" cstate="print"/>
            <a:srcRect l="28943" t="13830" r="48744" b="45042"/>
            <a:stretch>
              <a:fillRect/>
            </a:stretch>
          </p:blipFill>
          <p:spPr bwMode="auto">
            <a:xfrm>
              <a:off x="1283443" y="3020110"/>
              <a:ext cx="1973368" cy="2376264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796376" y="2624806"/>
              <a:ext cx="944850" cy="3193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Insulator</a:t>
              </a:r>
              <a:endParaRPr kumimoji="1" lang="ja-JP" altLang="en-US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5680988" y="997895"/>
            <a:ext cx="2853129" cy="4000219"/>
            <a:chOff x="6048164" y="2618043"/>
            <a:chExt cx="1973368" cy="2766753"/>
          </a:xfrm>
        </p:grpSpPr>
        <p:pic>
          <p:nvPicPr>
            <p:cNvPr id="9" name="Picture 2" descr="C:\Users\Kohei\Documents\Experiment\Experiment その他\先生Science\Figa2.png"/>
            <p:cNvPicPr>
              <a:picLocks noChangeAspect="1" noChangeArrowheads="1"/>
            </p:cNvPicPr>
            <p:nvPr/>
          </p:nvPicPr>
          <p:blipFill>
            <a:blip r:embed="rId3" cstate="print"/>
            <a:srcRect l="51256" t="13830" r="26430" b="45042"/>
            <a:stretch>
              <a:fillRect/>
            </a:stretch>
          </p:blipFill>
          <p:spPr bwMode="auto">
            <a:xfrm>
              <a:off x="6048164" y="3008531"/>
              <a:ext cx="1973368" cy="2376265"/>
            </a:xfrm>
            <a:prstGeom prst="rect">
              <a:avLst/>
            </a:prstGeom>
            <a:noFill/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6709359" y="2618043"/>
              <a:ext cx="648822" cy="3193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Metal</a:t>
              </a:r>
              <a:endParaRPr kumimoji="1" lang="ja-JP" altLang="en-US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217711" y="1871541"/>
            <a:ext cx="2718604" cy="2466155"/>
            <a:chOff x="3546437" y="3235367"/>
            <a:chExt cx="1880322" cy="170571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3546437" y="3235367"/>
              <a:ext cx="1880322" cy="3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Stimulation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752424" y="4238600"/>
              <a:ext cx="1468347" cy="702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Temperature</a:t>
              </a:r>
            </a:p>
            <a:p>
              <a:pPr algn="ctr"/>
              <a:r>
                <a: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Electric </a:t>
              </a:r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field</a:t>
              </a:r>
            </a:p>
            <a:p>
              <a:pPr algn="ctr"/>
              <a:r>
                <a:rPr lang="en-US" altLang="ja-JP" sz="2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Strain</a:t>
              </a:r>
              <a:endPara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pic>
        <p:nvPicPr>
          <p:cNvPr id="16" name="Picture 4" descr="C:\Users\aaa\Desktop\ice-co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6" y="4826942"/>
            <a:ext cx="1838528" cy="133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aa\Desktop\liqui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51" y="4566065"/>
            <a:ext cx="256028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左右矢印 17"/>
          <p:cNvSpPr/>
          <p:nvPr/>
        </p:nvSpPr>
        <p:spPr>
          <a:xfrm>
            <a:off x="3622430" y="2403230"/>
            <a:ext cx="1934307" cy="843042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9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r="1333" b="5797"/>
          <a:stretch>
            <a:fillRect/>
          </a:stretch>
        </p:blipFill>
        <p:spPr bwMode="auto">
          <a:xfrm>
            <a:off x="407944" y="879420"/>
            <a:ext cx="6034717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0" y="5705083"/>
            <a:ext cx="9265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Vanadium dioxide (VO</a:t>
            </a:r>
            <a:r>
              <a:rPr lang="en-US" altLang="ja-JP" baseline="-25000" dirty="0"/>
              <a:t>2</a:t>
            </a:r>
            <a:r>
              <a:rPr lang="en-US" altLang="ja-JP" dirty="0" smtClean="0"/>
              <a:t>)</a:t>
            </a:r>
            <a:r>
              <a:rPr lang="en-US" altLang="ja-JP" dirty="0"/>
              <a:t> has </a:t>
            </a:r>
            <a:r>
              <a:rPr lang="en-US" altLang="ja-JP" dirty="0" smtClean="0"/>
              <a:t>attractive</a:t>
            </a:r>
            <a:r>
              <a:rPr lang="ja-JP" altLang="en-US" dirty="0"/>
              <a:t> </a:t>
            </a:r>
            <a:r>
              <a:rPr lang="en-US" altLang="ja-JP" dirty="0" smtClean="0"/>
              <a:t>properties </a:t>
            </a:r>
            <a:r>
              <a:rPr lang="en-US" altLang="ja-JP" dirty="0"/>
              <a:t>as follows:</a:t>
            </a:r>
          </a:p>
          <a:p>
            <a:r>
              <a:rPr lang="en-US" altLang="ja-JP" dirty="0" smtClean="0"/>
              <a:t>1. O</a:t>
            </a:r>
            <a:r>
              <a:rPr lang="en-US" altLang="ja-JP" dirty="0"/>
              <a:t>rders of magnitude resistive changes due to a metal-insulator </a:t>
            </a:r>
            <a:r>
              <a:rPr lang="en-US" altLang="ja-JP" dirty="0" smtClean="0"/>
              <a:t>transition</a:t>
            </a:r>
            <a:r>
              <a:rPr lang="ja-JP" altLang="en-US" dirty="0" smtClean="0"/>
              <a:t> </a:t>
            </a:r>
            <a:r>
              <a:rPr lang="en-US" altLang="ja-JP" dirty="0"/>
              <a:t>(MIT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r>
              <a:rPr lang="en-US" altLang="ja-JP" dirty="0" smtClean="0"/>
              <a:t>2. Coexistence of metallic and insulating domains with several tens nanometer in size during MIT.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-12879" y="5586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The characteristics of VO</a:t>
            </a:r>
            <a:r>
              <a:rPr kumimoji="1" lang="en-US" altLang="ja-JP" sz="2800" baseline="-25000" dirty="0" smtClean="0"/>
              <a:t>2</a:t>
            </a:r>
            <a:endParaRPr kumimoji="1" lang="ja-JP" altLang="en-US" sz="2800" baseline="-25000" dirty="0"/>
          </a:p>
        </p:txBody>
      </p:sp>
      <p:grpSp>
        <p:nvGrpSpPr>
          <p:cNvPr id="6" name="グループ化 11"/>
          <p:cNvGrpSpPr/>
          <p:nvPr/>
        </p:nvGrpSpPr>
        <p:grpSpPr>
          <a:xfrm>
            <a:off x="6634109" y="799200"/>
            <a:ext cx="2120644" cy="5000225"/>
            <a:chOff x="6827294" y="799200"/>
            <a:chExt cx="2120644" cy="5000225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7294" y="1071826"/>
              <a:ext cx="1803401" cy="192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68047" y="3939830"/>
              <a:ext cx="1635232" cy="185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22"/>
            <p:cNvSpPr txBox="1">
              <a:spLocks noChangeArrowheads="1"/>
            </p:cNvSpPr>
            <p:nvPr/>
          </p:nvSpPr>
          <p:spPr bwMode="auto">
            <a:xfrm>
              <a:off x="7023388" y="799200"/>
              <a:ext cx="1656262" cy="400110"/>
            </a:xfrm>
            <a:prstGeom prst="rect">
              <a:avLst/>
            </a:prstGeom>
            <a:noFill/>
            <a:ln w="9525">
              <a:solidFill>
                <a:srgbClr val="43AF4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High-T: metal</a:t>
              </a:r>
            </a:p>
          </p:txBody>
        </p:sp>
        <p:sp>
          <p:nvSpPr>
            <p:cNvPr id="10" name="Text Box 123"/>
            <p:cNvSpPr txBox="1">
              <a:spLocks noChangeArrowheads="1"/>
            </p:cNvSpPr>
            <p:nvPr/>
          </p:nvSpPr>
          <p:spPr bwMode="auto">
            <a:xfrm>
              <a:off x="7023388" y="3539720"/>
              <a:ext cx="1924550" cy="400110"/>
            </a:xfrm>
            <a:prstGeom prst="rect">
              <a:avLst/>
            </a:prstGeom>
            <a:noFill/>
            <a:ln w="9525">
              <a:solidFill>
                <a:srgbClr val="27327B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Low-T: insulator</a:t>
              </a:r>
            </a:p>
          </p:txBody>
        </p:sp>
        <p:sp>
          <p:nvSpPr>
            <p:cNvPr id="11" name="左右矢印 10"/>
            <p:cNvSpPr/>
            <p:nvPr/>
          </p:nvSpPr>
          <p:spPr bwMode="auto">
            <a:xfrm rot="5400000">
              <a:off x="7721047" y="3025347"/>
              <a:ext cx="363974" cy="387111"/>
            </a:xfrm>
            <a:prstGeom prst="leftRightArrow">
              <a:avLst>
                <a:gd name="adj1" fmla="val 50000"/>
                <a:gd name="adj2" fmla="val 2868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40"/>
          <p:cNvGrpSpPr/>
          <p:nvPr/>
        </p:nvGrpSpPr>
        <p:grpSpPr>
          <a:xfrm>
            <a:off x="1754660" y="2822222"/>
            <a:ext cx="2489963" cy="2494844"/>
            <a:chOff x="1754660" y="2822222"/>
            <a:chExt cx="2489963" cy="2494844"/>
          </a:xfrm>
        </p:grpSpPr>
        <p:sp>
          <p:nvSpPr>
            <p:cNvPr id="5" name="正方形/長方形 4"/>
            <p:cNvSpPr/>
            <p:nvPr/>
          </p:nvSpPr>
          <p:spPr>
            <a:xfrm>
              <a:off x="1754660" y="4287795"/>
              <a:ext cx="160638" cy="9885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957690" y="2822222"/>
              <a:ext cx="1286933" cy="24948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26"/>
            <p:cNvGrpSpPr/>
            <p:nvPr/>
          </p:nvGrpSpPr>
          <p:grpSpPr>
            <a:xfrm>
              <a:off x="3147726" y="2946115"/>
              <a:ext cx="959734" cy="2280322"/>
              <a:chOff x="9299334" y="18329970"/>
              <a:chExt cx="1281821" cy="3398275"/>
            </a:xfrm>
          </p:grpSpPr>
          <p:sp>
            <p:nvSpPr>
              <p:cNvPr id="28" name="正方形/長方形 27"/>
              <p:cNvSpPr/>
              <p:nvPr/>
            </p:nvSpPr>
            <p:spPr>
              <a:xfrm>
                <a:off x="9715906" y="18574938"/>
                <a:ext cx="461328" cy="29693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29" name="正方形/長方形 28"/>
              <p:cNvSpPr/>
              <p:nvPr/>
            </p:nvSpPr>
            <p:spPr>
              <a:xfrm>
                <a:off x="9715906" y="18868095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9715906" y="19151741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>
                <a:off x="9715906" y="19447249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9715906" y="19738592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9715906" y="20034938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9715906" y="20313353"/>
                <a:ext cx="461328" cy="29693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9715906" y="20606510"/>
                <a:ext cx="461328" cy="29693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9715906" y="20890156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9715906" y="21185664"/>
                <a:ext cx="461328" cy="2969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9299334" y="18329970"/>
                <a:ext cx="1269170" cy="250176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9DB3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9311985" y="21478069"/>
                <a:ext cx="1269170" cy="250176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rgbClr val="9DB3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sp>
          <p:nvSpPr>
            <p:cNvPr id="40" name="右矢印 39"/>
            <p:cNvSpPr/>
            <p:nvPr/>
          </p:nvSpPr>
          <p:spPr>
            <a:xfrm>
              <a:off x="2077156" y="4413956"/>
              <a:ext cx="1241777" cy="45155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0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2879" y="5586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VO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/>
              <a:t>nano</a:t>
            </a:r>
            <a:r>
              <a:rPr lang="en-US" altLang="ja-JP" sz="2800" dirty="0" smtClean="0"/>
              <a:t>-wire</a:t>
            </a:r>
            <a:endParaRPr kumimoji="1" lang="ja-JP" altLang="en-US" sz="2800" baseline="-25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0472" y="684171"/>
            <a:ext cx="7292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Step resistivity changes in VO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dirty="0" smtClean="0"/>
              <a:t> micro-wires and </a:t>
            </a:r>
            <a:r>
              <a:rPr kumimoji="1" lang="en-US" altLang="ja-JP" sz="2000" dirty="0" err="1" smtClean="0"/>
              <a:t>nano</a:t>
            </a:r>
            <a:r>
              <a:rPr kumimoji="1" lang="en-US" altLang="ja-JP" sz="2000" dirty="0" smtClean="0"/>
              <a:t>-wires(200nm)</a:t>
            </a:r>
            <a:endParaRPr kumimoji="1" lang="ja-JP" altLang="en-US" sz="20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773739" y="1207982"/>
            <a:ext cx="6793533" cy="3271531"/>
            <a:chOff x="99008" y="1165208"/>
            <a:chExt cx="8826870" cy="3904213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3962213" y="1511993"/>
              <a:ext cx="4963665" cy="3557428"/>
              <a:chOff x="176981" y="1946788"/>
              <a:chExt cx="4306529" cy="3557428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176981" y="1946788"/>
                <a:ext cx="4163378" cy="3392128"/>
                <a:chOff x="176981" y="1946788"/>
                <a:chExt cx="4163378" cy="3392128"/>
              </a:xfrm>
            </p:grpSpPr>
            <p:pic>
              <p:nvPicPr>
                <p:cNvPr id="4" name="図 3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49051" y="2060848"/>
                  <a:ext cx="3991308" cy="3278068"/>
                </a:xfrm>
                <a:prstGeom prst="rect">
                  <a:avLst/>
                </a:prstGeom>
              </p:spPr>
            </p:pic>
            <p:sp>
              <p:nvSpPr>
                <p:cNvPr id="5" name="正方形/長方形 4"/>
                <p:cNvSpPr/>
                <p:nvPr/>
              </p:nvSpPr>
              <p:spPr>
                <a:xfrm>
                  <a:off x="176981" y="1946788"/>
                  <a:ext cx="530942" cy="221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2" name="正方形/長方形 31"/>
              <p:cNvSpPr/>
              <p:nvPr/>
            </p:nvSpPr>
            <p:spPr>
              <a:xfrm>
                <a:off x="176981" y="5294669"/>
                <a:ext cx="4306529" cy="2095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9" name="図 19" descr="avalanch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08" y="1511993"/>
              <a:ext cx="4192743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正方形/長方形 5"/>
            <p:cNvSpPr>
              <a:spLocks noChangeArrowheads="1"/>
            </p:cNvSpPr>
            <p:nvPr/>
          </p:nvSpPr>
          <p:spPr bwMode="auto">
            <a:xfrm>
              <a:off x="635801" y="1165686"/>
              <a:ext cx="29605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Phys. Rev. </a:t>
              </a:r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Lett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1600" b="1" dirty="0" smtClean="0">
                  <a:latin typeface="Times New Roman" pitchFamily="18" charset="0"/>
                  <a:cs typeface="Times New Roman" pitchFamily="18" charset="0"/>
                </a:rPr>
                <a:t>101</a:t>
              </a:r>
              <a:r>
                <a:rPr lang="en-US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1750 (2008) </a:t>
              </a:r>
              <a:endParaRPr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4755494" y="1165208"/>
              <a:ext cx="32592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Appl. Phys. Lett. </a:t>
              </a:r>
              <a:r>
                <a:rPr lang="fr-FR" altLang="ja-JP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104</a:t>
              </a:r>
              <a:r>
                <a:rPr lang="fr-FR" altLang="ja-JP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023104 (2014)</a:t>
              </a:r>
              <a:endParaRPr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673144" y="4288064"/>
            <a:ext cx="7260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/>
              <a:t>These </a:t>
            </a:r>
            <a:r>
              <a:rPr kumimoji="1" lang="en-US" altLang="ja-JP" sz="2000" smtClean="0"/>
              <a:t>data </a:t>
            </a:r>
            <a:r>
              <a:rPr kumimoji="1" lang="en-US" altLang="ja-JP" sz="2000" dirty="0" smtClean="0"/>
              <a:t>show</a:t>
            </a:r>
            <a:r>
              <a:rPr lang="en-US" altLang="ja-JP" sz="2000" dirty="0" smtClean="0"/>
              <a:t> MIT in VO</a:t>
            </a:r>
            <a:r>
              <a:rPr lang="en-US" altLang="ja-JP" sz="2000" baseline="-25000" dirty="0" smtClean="0"/>
              <a:t>2 </a:t>
            </a:r>
            <a:r>
              <a:rPr lang="en-US" altLang="ja-JP" sz="2000" dirty="0" smtClean="0"/>
              <a:t>domains</a:t>
            </a:r>
            <a:r>
              <a:rPr lang="en-US" altLang="ja-JP" dirty="0" smtClean="0"/>
              <a:t> </a:t>
            </a:r>
            <a:r>
              <a:rPr lang="en-US" altLang="ja-JP" sz="2000" dirty="0" smtClean="0"/>
              <a:t>is first order phase transition.</a:t>
            </a:r>
            <a:endParaRPr kumimoji="1" lang="ja-JP" altLang="en-US" sz="2000" baseline="-25000" dirty="0"/>
          </a:p>
        </p:txBody>
      </p:sp>
      <p:grpSp>
        <p:nvGrpSpPr>
          <p:cNvPr id="72" name="グループ化 71"/>
          <p:cNvGrpSpPr/>
          <p:nvPr/>
        </p:nvGrpSpPr>
        <p:grpSpPr>
          <a:xfrm>
            <a:off x="449397" y="1379349"/>
            <a:ext cx="1168825" cy="2289222"/>
            <a:chOff x="449397" y="1379349"/>
            <a:chExt cx="1168825" cy="2289222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1183192" y="1550045"/>
              <a:ext cx="345409" cy="1951111"/>
              <a:chOff x="829314" y="1552628"/>
              <a:chExt cx="345409" cy="1951111"/>
            </a:xfrm>
          </p:grpSpPr>
          <p:sp>
            <p:nvSpPr>
              <p:cNvPr id="40" name="正方形/長方形 39"/>
              <p:cNvSpPr/>
              <p:nvPr/>
            </p:nvSpPr>
            <p:spPr>
              <a:xfrm>
                <a:off x="829314" y="1552628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829314" y="1749343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829314" y="1939677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829314" y="2137969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44" name="正方形/長方形 43"/>
              <p:cNvSpPr/>
              <p:nvPr/>
            </p:nvSpPr>
            <p:spPr>
              <a:xfrm>
                <a:off x="829314" y="233346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45" name="正方形/長方形 44"/>
              <p:cNvSpPr/>
              <p:nvPr/>
            </p:nvSpPr>
            <p:spPr>
              <a:xfrm>
                <a:off x="829314" y="2532322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829314" y="2719145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829314" y="2915861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48" name="正方形/長方形 47"/>
              <p:cNvSpPr/>
              <p:nvPr/>
            </p:nvSpPr>
            <p:spPr>
              <a:xfrm>
                <a:off x="829314" y="3106194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49" name="正方形/長方形 48"/>
              <p:cNvSpPr/>
              <p:nvPr/>
            </p:nvSpPr>
            <p:spPr>
              <a:xfrm>
                <a:off x="829314" y="3304486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498684" y="1547462"/>
              <a:ext cx="345409" cy="1951111"/>
              <a:chOff x="829314" y="1552628"/>
              <a:chExt cx="345409" cy="1951111"/>
            </a:xfrm>
          </p:grpSpPr>
          <p:sp>
            <p:nvSpPr>
              <p:cNvPr id="51" name="正方形/長方形 50"/>
              <p:cNvSpPr/>
              <p:nvPr/>
            </p:nvSpPr>
            <p:spPr>
              <a:xfrm>
                <a:off x="829314" y="1552628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52" name="正方形/長方形 51"/>
              <p:cNvSpPr/>
              <p:nvPr/>
            </p:nvSpPr>
            <p:spPr>
              <a:xfrm>
                <a:off x="829314" y="1749343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829314" y="193967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54" name="正方形/長方形 53"/>
              <p:cNvSpPr/>
              <p:nvPr/>
            </p:nvSpPr>
            <p:spPr>
              <a:xfrm>
                <a:off x="829314" y="2137969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55" name="正方形/長方形 54"/>
              <p:cNvSpPr/>
              <p:nvPr/>
            </p:nvSpPr>
            <p:spPr>
              <a:xfrm>
                <a:off x="829314" y="233346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829314" y="2532322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57" name="正方形/長方形 56"/>
              <p:cNvSpPr/>
              <p:nvPr/>
            </p:nvSpPr>
            <p:spPr>
              <a:xfrm>
                <a:off x="829314" y="2719145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829314" y="2915861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829314" y="3106194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829314" y="3304486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grpSp>
          <p:nvGrpSpPr>
            <p:cNvPr id="61" name="グループ化 60"/>
            <p:cNvGrpSpPr/>
            <p:nvPr/>
          </p:nvGrpSpPr>
          <p:grpSpPr>
            <a:xfrm>
              <a:off x="839646" y="1547462"/>
              <a:ext cx="345409" cy="1951111"/>
              <a:chOff x="829314" y="1552628"/>
              <a:chExt cx="345409" cy="1951111"/>
            </a:xfrm>
          </p:grpSpPr>
          <p:sp>
            <p:nvSpPr>
              <p:cNvPr id="62" name="正方形/長方形 61"/>
              <p:cNvSpPr/>
              <p:nvPr/>
            </p:nvSpPr>
            <p:spPr>
              <a:xfrm>
                <a:off x="829314" y="1552628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829314" y="1749343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829314" y="193967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829314" y="2137969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829314" y="2333467"/>
                <a:ext cx="345409" cy="199253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829314" y="2532322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829314" y="2719145"/>
                <a:ext cx="345409" cy="199253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829314" y="2915861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70" name="正方形/長方形 69"/>
              <p:cNvSpPr/>
              <p:nvPr/>
            </p:nvSpPr>
            <p:spPr>
              <a:xfrm>
                <a:off x="829314" y="3106194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71" name="正方形/長方形 70"/>
              <p:cNvSpPr/>
              <p:nvPr/>
            </p:nvSpPr>
            <p:spPr>
              <a:xfrm>
                <a:off x="829314" y="3304486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sp>
          <p:nvSpPr>
            <p:cNvPr id="25" name="正方形/長方形 24"/>
            <p:cNvSpPr/>
            <p:nvPr/>
          </p:nvSpPr>
          <p:spPr>
            <a:xfrm>
              <a:off x="455422" y="1379349"/>
              <a:ext cx="1162800" cy="1656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9DB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49397" y="3502617"/>
              <a:ext cx="1162428" cy="16595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9DB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</p:grpSp>
      <p:sp>
        <p:nvSpPr>
          <p:cNvPr id="73" name="テキスト ボックス 72"/>
          <p:cNvSpPr txBox="1"/>
          <p:nvPr/>
        </p:nvSpPr>
        <p:spPr>
          <a:xfrm>
            <a:off x="293077" y="5311786"/>
            <a:ext cx="8499827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・</a:t>
            </a:r>
            <a:r>
              <a:rPr kumimoji="1" lang="en-US" altLang="ja-JP" sz="2400" dirty="0" smtClean="0"/>
              <a:t>VO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nano</a:t>
            </a:r>
            <a:r>
              <a:rPr kumimoji="1" lang="en-US" altLang="ja-JP" sz="2400" dirty="0" smtClean="0"/>
              <a:t>-wire (&lt;50nm) makes large and sharp resistivity change.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Each </a:t>
            </a:r>
            <a:r>
              <a:rPr lang="en-US" altLang="ja-JP" sz="2400" dirty="0" err="1" smtClean="0"/>
              <a:t>nano</a:t>
            </a:r>
            <a:r>
              <a:rPr lang="en-US" altLang="ja-JP" sz="2400" dirty="0" smtClean="0"/>
              <a:t>-scale domain conductive behavior is clearly appeared.</a:t>
            </a:r>
          </a:p>
          <a:p>
            <a:r>
              <a:rPr lang="ja-JP" altLang="en-US" sz="2400" dirty="0" smtClean="0"/>
              <a:t>・</a:t>
            </a:r>
            <a:r>
              <a:rPr lang="en-US" altLang="ja-JP" sz="2400" dirty="0" smtClean="0"/>
              <a:t>The electron conducting path is simplified.</a:t>
            </a:r>
          </a:p>
          <a:p>
            <a:endParaRPr kumimoji="1" lang="en-US" altLang="ja-JP" sz="2400" dirty="0" smtClean="0"/>
          </a:p>
          <a:p>
            <a:endParaRPr kumimoji="1" lang="ja-JP" altLang="en-US" sz="2400" dirty="0"/>
          </a:p>
        </p:txBody>
      </p:sp>
      <p:sp>
        <p:nvSpPr>
          <p:cNvPr id="74" name="正方形/長方形 73"/>
          <p:cNvSpPr/>
          <p:nvPr/>
        </p:nvSpPr>
        <p:spPr>
          <a:xfrm>
            <a:off x="199292" y="5052646"/>
            <a:ext cx="8686800" cy="155916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65212" y="4882550"/>
            <a:ext cx="355989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The advantage of VO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nano</a:t>
            </a:r>
            <a:r>
              <a:rPr lang="en-US" altLang="ja-JP" sz="2000" dirty="0" smtClean="0"/>
              <a:t>-wire</a:t>
            </a:r>
            <a:endParaRPr kumimoji="1" lang="ja-JP" altLang="en-US" sz="2000" dirty="0"/>
          </a:p>
        </p:txBody>
      </p:sp>
      <p:grpSp>
        <p:nvGrpSpPr>
          <p:cNvPr id="121" name="グループ化 120"/>
          <p:cNvGrpSpPr/>
          <p:nvPr/>
        </p:nvGrpSpPr>
        <p:grpSpPr>
          <a:xfrm>
            <a:off x="449397" y="1379349"/>
            <a:ext cx="1168825" cy="2289222"/>
            <a:chOff x="449397" y="1379349"/>
            <a:chExt cx="1168825" cy="2289222"/>
          </a:xfrm>
        </p:grpSpPr>
        <p:grpSp>
          <p:nvGrpSpPr>
            <p:cNvPr id="122" name="グループ化 38"/>
            <p:cNvGrpSpPr/>
            <p:nvPr/>
          </p:nvGrpSpPr>
          <p:grpSpPr>
            <a:xfrm>
              <a:off x="1183192" y="1550045"/>
              <a:ext cx="345409" cy="1951111"/>
              <a:chOff x="829314" y="1552628"/>
              <a:chExt cx="345409" cy="1951111"/>
            </a:xfrm>
          </p:grpSpPr>
          <p:sp>
            <p:nvSpPr>
              <p:cNvPr id="147" name="正方形/長方形 146"/>
              <p:cNvSpPr/>
              <p:nvPr/>
            </p:nvSpPr>
            <p:spPr>
              <a:xfrm>
                <a:off x="829314" y="1552628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48" name="正方形/長方形 147"/>
              <p:cNvSpPr/>
              <p:nvPr/>
            </p:nvSpPr>
            <p:spPr>
              <a:xfrm>
                <a:off x="829314" y="1749343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49" name="正方形/長方形 148"/>
              <p:cNvSpPr/>
              <p:nvPr/>
            </p:nvSpPr>
            <p:spPr>
              <a:xfrm>
                <a:off x="829314" y="1939677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50" name="正方形/長方形 149"/>
              <p:cNvSpPr/>
              <p:nvPr/>
            </p:nvSpPr>
            <p:spPr>
              <a:xfrm>
                <a:off x="829314" y="2137969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51" name="正方形/長方形 150"/>
              <p:cNvSpPr/>
              <p:nvPr/>
            </p:nvSpPr>
            <p:spPr>
              <a:xfrm>
                <a:off x="829314" y="2333467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52" name="正方形/長方形 151"/>
              <p:cNvSpPr/>
              <p:nvPr/>
            </p:nvSpPr>
            <p:spPr>
              <a:xfrm>
                <a:off x="829314" y="2532322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53" name="正方形/長方形 152"/>
              <p:cNvSpPr/>
              <p:nvPr/>
            </p:nvSpPr>
            <p:spPr>
              <a:xfrm>
                <a:off x="829314" y="2719145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54" name="正方形/長方形 153"/>
              <p:cNvSpPr/>
              <p:nvPr/>
            </p:nvSpPr>
            <p:spPr>
              <a:xfrm>
                <a:off x="829314" y="2915861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55" name="正方形/長方形 154"/>
              <p:cNvSpPr/>
              <p:nvPr/>
            </p:nvSpPr>
            <p:spPr>
              <a:xfrm>
                <a:off x="829314" y="3106194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56" name="正方形/長方形 155"/>
              <p:cNvSpPr/>
              <p:nvPr/>
            </p:nvSpPr>
            <p:spPr>
              <a:xfrm>
                <a:off x="829314" y="3304486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grpSp>
          <p:nvGrpSpPr>
            <p:cNvPr id="123" name="グループ化 49"/>
            <p:cNvGrpSpPr/>
            <p:nvPr/>
          </p:nvGrpSpPr>
          <p:grpSpPr>
            <a:xfrm>
              <a:off x="498684" y="1547462"/>
              <a:ext cx="345409" cy="1951111"/>
              <a:chOff x="829314" y="1552628"/>
              <a:chExt cx="345409" cy="1951111"/>
            </a:xfrm>
          </p:grpSpPr>
          <p:sp>
            <p:nvSpPr>
              <p:cNvPr id="137" name="正方形/長方形 136"/>
              <p:cNvSpPr/>
              <p:nvPr/>
            </p:nvSpPr>
            <p:spPr>
              <a:xfrm>
                <a:off x="829314" y="1552628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38" name="正方形/長方形 137"/>
              <p:cNvSpPr/>
              <p:nvPr/>
            </p:nvSpPr>
            <p:spPr>
              <a:xfrm>
                <a:off x="829314" y="1749343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39" name="正方形/長方形 138"/>
              <p:cNvSpPr/>
              <p:nvPr/>
            </p:nvSpPr>
            <p:spPr>
              <a:xfrm>
                <a:off x="829314" y="193967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40" name="正方形/長方形 139"/>
              <p:cNvSpPr/>
              <p:nvPr/>
            </p:nvSpPr>
            <p:spPr>
              <a:xfrm>
                <a:off x="829314" y="2137969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41" name="正方形/長方形 140"/>
              <p:cNvSpPr/>
              <p:nvPr/>
            </p:nvSpPr>
            <p:spPr>
              <a:xfrm>
                <a:off x="829314" y="233346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42" name="正方形/長方形 141"/>
              <p:cNvSpPr/>
              <p:nvPr/>
            </p:nvSpPr>
            <p:spPr>
              <a:xfrm>
                <a:off x="829314" y="2532322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43" name="正方形/長方形 142"/>
              <p:cNvSpPr/>
              <p:nvPr/>
            </p:nvSpPr>
            <p:spPr>
              <a:xfrm>
                <a:off x="829314" y="2719145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44" name="正方形/長方形 143"/>
              <p:cNvSpPr/>
              <p:nvPr/>
            </p:nvSpPr>
            <p:spPr>
              <a:xfrm>
                <a:off x="829314" y="2915861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45" name="正方形/長方形 144"/>
              <p:cNvSpPr/>
              <p:nvPr/>
            </p:nvSpPr>
            <p:spPr>
              <a:xfrm>
                <a:off x="829314" y="3106194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46" name="正方形/長方形 145"/>
              <p:cNvSpPr/>
              <p:nvPr/>
            </p:nvSpPr>
            <p:spPr>
              <a:xfrm>
                <a:off x="829314" y="3304486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grpSp>
          <p:nvGrpSpPr>
            <p:cNvPr id="124" name="グループ化 60"/>
            <p:cNvGrpSpPr/>
            <p:nvPr/>
          </p:nvGrpSpPr>
          <p:grpSpPr>
            <a:xfrm>
              <a:off x="839646" y="1547462"/>
              <a:ext cx="345409" cy="1951111"/>
              <a:chOff x="829314" y="1552628"/>
              <a:chExt cx="345409" cy="1951111"/>
            </a:xfrm>
          </p:grpSpPr>
          <p:sp>
            <p:nvSpPr>
              <p:cNvPr id="127" name="正方形/長方形 126"/>
              <p:cNvSpPr/>
              <p:nvPr/>
            </p:nvSpPr>
            <p:spPr>
              <a:xfrm>
                <a:off x="829314" y="1552628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28" name="正方形/長方形 127"/>
              <p:cNvSpPr/>
              <p:nvPr/>
            </p:nvSpPr>
            <p:spPr>
              <a:xfrm>
                <a:off x="829314" y="1749343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29" name="正方形/長方形 128"/>
              <p:cNvSpPr/>
              <p:nvPr/>
            </p:nvSpPr>
            <p:spPr>
              <a:xfrm>
                <a:off x="829314" y="193967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30" name="正方形/長方形 129"/>
              <p:cNvSpPr/>
              <p:nvPr/>
            </p:nvSpPr>
            <p:spPr>
              <a:xfrm>
                <a:off x="829314" y="2137969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31" name="正方形/長方形 130"/>
              <p:cNvSpPr/>
              <p:nvPr/>
            </p:nvSpPr>
            <p:spPr>
              <a:xfrm>
                <a:off x="829314" y="2333467"/>
                <a:ext cx="345409" cy="199253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32" name="正方形/長方形 131"/>
              <p:cNvSpPr/>
              <p:nvPr/>
            </p:nvSpPr>
            <p:spPr>
              <a:xfrm>
                <a:off x="829314" y="2532322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35" name="正方形/長方形 134"/>
              <p:cNvSpPr/>
              <p:nvPr/>
            </p:nvSpPr>
            <p:spPr>
              <a:xfrm>
                <a:off x="829314" y="3106194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34" name="正方形/長方形 133"/>
              <p:cNvSpPr/>
              <p:nvPr/>
            </p:nvSpPr>
            <p:spPr>
              <a:xfrm>
                <a:off x="829314" y="2915861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36" name="正方形/長方形 135"/>
              <p:cNvSpPr/>
              <p:nvPr/>
            </p:nvSpPr>
            <p:spPr>
              <a:xfrm>
                <a:off x="829314" y="3304486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33" name="正方形/長方形 132"/>
              <p:cNvSpPr/>
              <p:nvPr/>
            </p:nvSpPr>
            <p:spPr>
              <a:xfrm>
                <a:off x="829314" y="2719145"/>
                <a:ext cx="345409" cy="199253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sp>
          <p:nvSpPr>
            <p:cNvPr id="125" name="正方形/長方形 124"/>
            <p:cNvSpPr/>
            <p:nvPr/>
          </p:nvSpPr>
          <p:spPr>
            <a:xfrm>
              <a:off x="455422" y="1379349"/>
              <a:ext cx="1162800" cy="1656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9DB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449397" y="3502617"/>
              <a:ext cx="1162428" cy="16595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9DB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49397" y="1379349"/>
            <a:ext cx="1168825" cy="2289222"/>
            <a:chOff x="449397" y="1379349"/>
            <a:chExt cx="1168825" cy="2289222"/>
          </a:xfrm>
        </p:grpSpPr>
        <p:grpSp>
          <p:nvGrpSpPr>
            <p:cNvPr id="76" name="グループ化 38"/>
            <p:cNvGrpSpPr/>
            <p:nvPr/>
          </p:nvGrpSpPr>
          <p:grpSpPr>
            <a:xfrm>
              <a:off x="1183192" y="1550045"/>
              <a:ext cx="345409" cy="1951111"/>
              <a:chOff x="829314" y="1552628"/>
              <a:chExt cx="345409" cy="1951111"/>
            </a:xfrm>
          </p:grpSpPr>
          <p:sp>
            <p:nvSpPr>
              <p:cNvPr id="101" name="正方形/長方形 100"/>
              <p:cNvSpPr/>
              <p:nvPr/>
            </p:nvSpPr>
            <p:spPr>
              <a:xfrm>
                <a:off x="829314" y="1552628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2" name="正方形/長方形 101"/>
              <p:cNvSpPr/>
              <p:nvPr/>
            </p:nvSpPr>
            <p:spPr>
              <a:xfrm>
                <a:off x="829314" y="1749343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3" name="正方形/長方形 102"/>
              <p:cNvSpPr/>
              <p:nvPr/>
            </p:nvSpPr>
            <p:spPr>
              <a:xfrm>
                <a:off x="829314" y="1939677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4" name="正方形/長方形 103"/>
              <p:cNvSpPr/>
              <p:nvPr/>
            </p:nvSpPr>
            <p:spPr>
              <a:xfrm>
                <a:off x="829314" y="2137969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5" name="正方形/長方形 104"/>
              <p:cNvSpPr/>
              <p:nvPr/>
            </p:nvSpPr>
            <p:spPr>
              <a:xfrm>
                <a:off x="829314" y="2333467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6" name="正方形/長方形 105"/>
              <p:cNvSpPr/>
              <p:nvPr/>
            </p:nvSpPr>
            <p:spPr>
              <a:xfrm>
                <a:off x="829314" y="2532322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7" name="正方形/長方形 106"/>
              <p:cNvSpPr/>
              <p:nvPr/>
            </p:nvSpPr>
            <p:spPr>
              <a:xfrm>
                <a:off x="829314" y="2719145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8" name="正方形/長方形 107"/>
              <p:cNvSpPr/>
              <p:nvPr/>
            </p:nvSpPr>
            <p:spPr>
              <a:xfrm>
                <a:off x="829314" y="2915861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9" name="正方形/長方形 108"/>
              <p:cNvSpPr/>
              <p:nvPr/>
            </p:nvSpPr>
            <p:spPr>
              <a:xfrm>
                <a:off x="829314" y="3106194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10" name="正方形/長方形 109"/>
              <p:cNvSpPr/>
              <p:nvPr/>
            </p:nvSpPr>
            <p:spPr>
              <a:xfrm>
                <a:off x="829314" y="3304486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grpSp>
          <p:nvGrpSpPr>
            <p:cNvPr id="77" name="グループ化 49"/>
            <p:cNvGrpSpPr/>
            <p:nvPr/>
          </p:nvGrpSpPr>
          <p:grpSpPr>
            <a:xfrm>
              <a:off x="498684" y="1547462"/>
              <a:ext cx="345409" cy="1951111"/>
              <a:chOff x="829314" y="1552628"/>
              <a:chExt cx="345409" cy="1951111"/>
            </a:xfrm>
          </p:grpSpPr>
          <p:sp>
            <p:nvSpPr>
              <p:cNvPr id="91" name="正方形/長方形 90"/>
              <p:cNvSpPr/>
              <p:nvPr/>
            </p:nvSpPr>
            <p:spPr>
              <a:xfrm>
                <a:off x="829314" y="1552628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92" name="正方形/長方形 91"/>
              <p:cNvSpPr/>
              <p:nvPr/>
            </p:nvSpPr>
            <p:spPr>
              <a:xfrm>
                <a:off x="829314" y="1749343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93" name="正方形/長方形 92"/>
              <p:cNvSpPr/>
              <p:nvPr/>
            </p:nvSpPr>
            <p:spPr>
              <a:xfrm>
                <a:off x="829314" y="193967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829314" y="2137969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95" name="正方形/長方形 94"/>
              <p:cNvSpPr/>
              <p:nvPr/>
            </p:nvSpPr>
            <p:spPr>
              <a:xfrm>
                <a:off x="829314" y="233346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96" name="正方形/長方形 95"/>
              <p:cNvSpPr/>
              <p:nvPr/>
            </p:nvSpPr>
            <p:spPr>
              <a:xfrm>
                <a:off x="829314" y="2532322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97" name="正方形/長方形 96"/>
              <p:cNvSpPr/>
              <p:nvPr/>
            </p:nvSpPr>
            <p:spPr>
              <a:xfrm>
                <a:off x="829314" y="2719145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98" name="正方形/長方形 97"/>
              <p:cNvSpPr/>
              <p:nvPr/>
            </p:nvSpPr>
            <p:spPr>
              <a:xfrm>
                <a:off x="829314" y="2915861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99" name="正方形/長方形 98"/>
              <p:cNvSpPr/>
              <p:nvPr/>
            </p:nvSpPr>
            <p:spPr>
              <a:xfrm>
                <a:off x="829314" y="3106194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>
                <a:off x="829314" y="3304486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grpSp>
          <p:nvGrpSpPr>
            <p:cNvPr id="78" name="グループ化 60"/>
            <p:cNvGrpSpPr/>
            <p:nvPr/>
          </p:nvGrpSpPr>
          <p:grpSpPr>
            <a:xfrm>
              <a:off x="839646" y="1547462"/>
              <a:ext cx="345409" cy="1951111"/>
              <a:chOff x="829314" y="1552628"/>
              <a:chExt cx="345409" cy="1951111"/>
            </a:xfrm>
          </p:grpSpPr>
          <p:sp>
            <p:nvSpPr>
              <p:cNvPr id="81" name="正方形/長方形 80"/>
              <p:cNvSpPr/>
              <p:nvPr/>
            </p:nvSpPr>
            <p:spPr>
              <a:xfrm>
                <a:off x="829314" y="1552628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82" name="正方形/長方形 81"/>
              <p:cNvSpPr/>
              <p:nvPr/>
            </p:nvSpPr>
            <p:spPr>
              <a:xfrm>
                <a:off x="829314" y="1749343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83" name="正方形/長方形 82"/>
              <p:cNvSpPr/>
              <p:nvPr/>
            </p:nvSpPr>
            <p:spPr>
              <a:xfrm>
                <a:off x="829314" y="1939677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829314" y="2137969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85" name="正方形/長方形 84"/>
              <p:cNvSpPr/>
              <p:nvPr/>
            </p:nvSpPr>
            <p:spPr>
              <a:xfrm>
                <a:off x="829314" y="2333467"/>
                <a:ext cx="345409" cy="199253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86" name="正方形/長方形 85"/>
              <p:cNvSpPr/>
              <p:nvPr/>
            </p:nvSpPr>
            <p:spPr>
              <a:xfrm>
                <a:off x="829314" y="2532322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87" name="正方形/長方形 86"/>
              <p:cNvSpPr/>
              <p:nvPr/>
            </p:nvSpPr>
            <p:spPr>
              <a:xfrm>
                <a:off x="829314" y="2719145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829314" y="2915861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89" name="正方形/長方形 88"/>
              <p:cNvSpPr/>
              <p:nvPr/>
            </p:nvSpPr>
            <p:spPr>
              <a:xfrm>
                <a:off x="829314" y="3106194"/>
                <a:ext cx="345409" cy="19925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829314" y="3304486"/>
                <a:ext cx="345409" cy="1992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 dirty="0"/>
              </a:p>
            </p:txBody>
          </p:sp>
        </p:grpSp>
        <p:sp>
          <p:nvSpPr>
            <p:cNvPr id="79" name="正方形/長方形 78"/>
            <p:cNvSpPr/>
            <p:nvPr/>
          </p:nvSpPr>
          <p:spPr>
            <a:xfrm>
              <a:off x="455422" y="1379349"/>
              <a:ext cx="1162800" cy="165600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9DB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449397" y="3502617"/>
              <a:ext cx="1162428" cy="165954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9DB3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1012351" y="1544949"/>
            <a:ext cx="343546" cy="1998351"/>
            <a:chOff x="1012351" y="1544949"/>
            <a:chExt cx="343546" cy="1998351"/>
          </a:xfrm>
        </p:grpSpPr>
        <p:cxnSp>
          <p:nvCxnSpPr>
            <p:cNvPr id="112" name="直線矢印コネクタ 111"/>
            <p:cNvCxnSpPr>
              <a:stCxn id="79" idx="2"/>
              <a:endCxn id="103" idx="2"/>
            </p:cNvCxnSpPr>
            <p:nvPr/>
          </p:nvCxnSpPr>
          <p:spPr>
            <a:xfrm>
              <a:off x="1036822" y="1544949"/>
              <a:ext cx="319075" cy="5913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>
              <a:stCxn id="104" idx="0"/>
              <a:endCxn id="87" idx="2"/>
            </p:cNvCxnSpPr>
            <p:nvPr/>
          </p:nvCxnSpPr>
          <p:spPr>
            <a:xfrm flipH="1">
              <a:off x="1012351" y="2135386"/>
              <a:ext cx="343546" cy="7778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>
              <a:stCxn id="87" idx="2"/>
              <a:endCxn id="109" idx="0"/>
            </p:cNvCxnSpPr>
            <p:nvPr/>
          </p:nvCxnSpPr>
          <p:spPr>
            <a:xfrm>
              <a:off x="1012351" y="2913232"/>
              <a:ext cx="343546" cy="19037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矢印コネクタ 117"/>
            <p:cNvCxnSpPr>
              <a:stCxn id="109" idx="0"/>
            </p:cNvCxnSpPr>
            <p:nvPr/>
          </p:nvCxnSpPr>
          <p:spPr>
            <a:xfrm flipH="1">
              <a:off x="1352550" y="3103611"/>
              <a:ext cx="3347" cy="4396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右矢印 156"/>
          <p:cNvSpPr/>
          <p:nvPr/>
        </p:nvSpPr>
        <p:spPr>
          <a:xfrm rot="10800000">
            <a:off x="7922603" y="2413488"/>
            <a:ext cx="550985" cy="3516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7348172" y="1792167"/>
            <a:ext cx="492369" cy="160606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86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5" y="1025024"/>
            <a:ext cx="3835091" cy="23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-12879" y="5586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The characteristics of VO</a:t>
            </a:r>
            <a:r>
              <a:rPr kumimoji="1" lang="en-US" altLang="ja-JP" sz="2800" baseline="-25000" dirty="0" smtClean="0"/>
              <a:t>2</a:t>
            </a:r>
            <a:endParaRPr kumimoji="1" lang="ja-JP" altLang="en-US" sz="2800" baseline="-25000" dirty="0"/>
          </a:p>
        </p:txBody>
      </p:sp>
      <p:grpSp>
        <p:nvGrpSpPr>
          <p:cNvPr id="66" name="グループ化 65"/>
          <p:cNvGrpSpPr/>
          <p:nvPr/>
        </p:nvGrpSpPr>
        <p:grpSpPr>
          <a:xfrm>
            <a:off x="5198298" y="4507331"/>
            <a:ext cx="3547248" cy="1988471"/>
            <a:chOff x="984639" y="4478078"/>
            <a:chExt cx="3005594" cy="1757061"/>
          </a:xfrm>
        </p:grpSpPr>
        <p:pic>
          <p:nvPicPr>
            <p:cNvPr id="54" name="図 53"/>
            <p:cNvPicPr>
              <a:picLocks noChangeAspect="1"/>
            </p:cNvPicPr>
            <p:nvPr/>
          </p:nvPicPr>
          <p:blipFill rotWithShape="1">
            <a:blip r:embed="rId4" cstate="print"/>
            <a:srcRect r="77551" b="73859"/>
            <a:stretch/>
          </p:blipFill>
          <p:spPr>
            <a:xfrm>
              <a:off x="984639" y="4490336"/>
              <a:ext cx="1205435" cy="1713820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4" cstate="print"/>
            <a:srcRect l="81952" b="73671"/>
            <a:stretch/>
          </p:blipFill>
          <p:spPr>
            <a:xfrm>
              <a:off x="3003747" y="4478078"/>
              <a:ext cx="986486" cy="1757061"/>
            </a:xfrm>
            <a:prstGeom prst="rect">
              <a:avLst/>
            </a:prstGeom>
          </p:spPr>
        </p:pic>
        <p:sp>
          <p:nvSpPr>
            <p:cNvPr id="62" name="左右矢印 61"/>
            <p:cNvSpPr/>
            <p:nvPr/>
          </p:nvSpPr>
          <p:spPr bwMode="auto">
            <a:xfrm>
              <a:off x="2380824" y="5255545"/>
              <a:ext cx="363974" cy="387111"/>
            </a:xfrm>
            <a:prstGeom prst="leftRightArrow">
              <a:avLst>
                <a:gd name="adj1" fmla="val 50000"/>
                <a:gd name="adj2" fmla="val 28689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5107986" y="4166507"/>
            <a:ext cx="2718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Transmittance(</a:t>
            </a:r>
            <a:r>
              <a:rPr lang="ja-JP" altLang="en-US" sz="2000" dirty="0" smtClean="0"/>
              <a:t>透過率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711568" y="765826"/>
            <a:ext cx="4298161" cy="3213792"/>
            <a:chOff x="4498833" y="3617278"/>
            <a:chExt cx="4298161" cy="3213792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498833" y="3913088"/>
              <a:ext cx="4298161" cy="2782852"/>
              <a:chOff x="4943789" y="4187019"/>
              <a:chExt cx="3307178" cy="2516023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976047" y="4213336"/>
                <a:ext cx="3274920" cy="2489706"/>
              </a:xfrm>
              <a:prstGeom prst="rect">
                <a:avLst/>
              </a:prstGeom>
            </p:spPr>
          </p:pic>
          <p:sp>
            <p:nvSpPr>
              <p:cNvPr id="5" name="正方形/長方形 4"/>
              <p:cNvSpPr/>
              <p:nvPr/>
            </p:nvSpPr>
            <p:spPr>
              <a:xfrm>
                <a:off x="4943789" y="4187019"/>
                <a:ext cx="408562" cy="3042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4" name="テキスト ボックス 83"/>
            <p:cNvSpPr txBox="1"/>
            <p:nvPr/>
          </p:nvSpPr>
          <p:spPr>
            <a:xfrm>
              <a:off x="4657015" y="3617278"/>
              <a:ext cx="29839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・</a:t>
              </a:r>
              <a:r>
                <a:rPr lang="en-US" altLang="ja-JP" sz="2000" dirty="0" smtClean="0"/>
                <a:t>Work function(</a:t>
              </a:r>
              <a:r>
                <a:rPr lang="ja-JP" altLang="en-US" sz="2000" dirty="0" smtClean="0"/>
                <a:t>仕事関数</a:t>
              </a:r>
              <a:r>
                <a:rPr lang="en-US" altLang="ja-JP" sz="2000" dirty="0" smtClean="0"/>
                <a:t>)</a:t>
              </a:r>
              <a:endParaRPr kumimoji="1" lang="ja-JP" altLang="en-US" sz="20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445478" y="6554071"/>
              <a:ext cx="248978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Appl. Phys. Lett. </a:t>
              </a:r>
              <a:r>
                <a:rPr lang="fr-FR" altLang="ja-JP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101</a:t>
              </a:r>
              <a:r>
                <a:rPr lang="fr-FR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191605 </a:t>
              </a:r>
              <a:r>
                <a:rPr lang="fr-FR" altLang="ja-JP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fr-FR" altLang="ja-JP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2012)</a:t>
              </a:r>
              <a:endParaRPr lang="ja-JP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角丸四角形 31"/>
          <p:cNvSpPr/>
          <p:nvPr/>
        </p:nvSpPr>
        <p:spPr>
          <a:xfrm>
            <a:off x="84433" y="734858"/>
            <a:ext cx="4474800" cy="28800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4725297" y="708321"/>
            <a:ext cx="4304527" cy="330203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4769746" y="4088971"/>
            <a:ext cx="4304527" cy="273270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37522" y="4061733"/>
            <a:ext cx="3995931" cy="2803588"/>
            <a:chOff x="1064926" y="836758"/>
            <a:chExt cx="3995931" cy="2803588"/>
          </a:xfrm>
        </p:grpSpPr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7095" y="1165013"/>
              <a:ext cx="3723762" cy="2475333"/>
            </a:xfrm>
            <a:prstGeom prst="rect">
              <a:avLst/>
            </a:prstGeom>
          </p:spPr>
        </p:pic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4926" y="1013826"/>
              <a:ext cx="249088" cy="1992702"/>
            </a:xfrm>
            <a:prstGeom prst="rect">
              <a:avLst/>
            </a:prstGeom>
          </p:spPr>
        </p:pic>
        <p:cxnSp>
          <p:nvCxnSpPr>
            <p:cNvPr id="38" name="直線コネクタ 37"/>
            <p:cNvCxnSpPr/>
            <p:nvPr/>
          </p:nvCxnSpPr>
          <p:spPr>
            <a:xfrm flipV="1">
              <a:off x="2725947" y="836761"/>
              <a:ext cx="0" cy="354130"/>
            </a:xfrm>
            <a:prstGeom prst="line">
              <a:avLst/>
            </a:prstGeom>
            <a:ln w="28575" cap="rnd">
              <a:solidFill>
                <a:srgbClr val="00A44D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4249947" y="836761"/>
              <a:ext cx="0" cy="354130"/>
            </a:xfrm>
            <a:prstGeom prst="line">
              <a:avLst/>
            </a:prstGeom>
            <a:ln w="28575" cap="rnd">
              <a:solidFill>
                <a:srgbClr val="00A44D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テキスト ボックス 39"/>
            <p:cNvSpPr txBox="1"/>
            <p:nvPr/>
          </p:nvSpPr>
          <p:spPr>
            <a:xfrm>
              <a:off x="1847697" y="836758"/>
              <a:ext cx="8320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Insulator</a:t>
              </a:r>
              <a:endParaRPr kumimoji="1" lang="ja-JP" altLang="en-US" sz="14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818273" y="836761"/>
              <a:ext cx="14316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Metal + Insulator</a:t>
              </a:r>
              <a:endParaRPr kumimoji="1" lang="ja-JP" altLang="en-US" sz="14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264832" y="836760"/>
              <a:ext cx="6143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Metal</a:t>
              </a:r>
              <a:endParaRPr kumimoji="1" lang="ja-JP" altLang="en-US" sz="1400" dirty="0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183458" y="3731090"/>
            <a:ext cx="4138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err="1"/>
              <a:t>S</a:t>
            </a:r>
            <a:r>
              <a:rPr lang="en-US" altLang="ja-JP" sz="2000" dirty="0" err="1" smtClean="0"/>
              <a:t>eebeck</a:t>
            </a:r>
            <a:r>
              <a:rPr lang="en-US" altLang="ja-JP" sz="2000" dirty="0" smtClean="0"/>
              <a:t> coefficient(</a:t>
            </a:r>
            <a:r>
              <a:rPr lang="ja-JP" altLang="en-US" sz="2000" dirty="0" smtClean="0"/>
              <a:t>ゼーベック係数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57601" y="6557544"/>
            <a:ext cx="2043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 err="1"/>
              <a:t>Nano</a:t>
            </a:r>
            <a:r>
              <a:rPr lang="en-US" altLang="ja-JP" sz="1400" i="1" dirty="0"/>
              <a:t> </a:t>
            </a:r>
            <a:r>
              <a:rPr lang="en-US" altLang="ja-JP" sz="1400" i="1" dirty="0" err="1"/>
              <a:t>Lett</a:t>
            </a:r>
            <a:r>
              <a:rPr lang="en-US" altLang="ja-JP" sz="1400" i="1" dirty="0" smtClean="0"/>
              <a:t>. </a:t>
            </a:r>
            <a:r>
              <a:rPr lang="en-US" altLang="ja-JP" sz="1400" b="1" dirty="0"/>
              <a:t>9</a:t>
            </a:r>
            <a:r>
              <a:rPr lang="en-US" altLang="ja-JP" sz="1400" dirty="0" smtClean="0"/>
              <a:t>, 4001(2009)</a:t>
            </a:r>
            <a:endParaRPr kumimoji="1" lang="ja-JP" altLang="en-US" sz="1400" dirty="0"/>
          </a:p>
        </p:txBody>
      </p:sp>
      <p:sp>
        <p:nvSpPr>
          <p:cNvPr id="44" name="角丸四角形 43"/>
          <p:cNvSpPr/>
          <p:nvPr/>
        </p:nvSpPr>
        <p:spPr>
          <a:xfrm>
            <a:off x="82977" y="3689098"/>
            <a:ext cx="4476296" cy="31450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7209" y="716984"/>
            <a:ext cx="3400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Carrier density(</a:t>
            </a:r>
            <a:r>
              <a:rPr kumimoji="1" lang="ja-JP" altLang="en-US" sz="2000" dirty="0" smtClean="0"/>
              <a:t>キャリア密度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04174" y="3303241"/>
            <a:ext cx="2408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Phys. Rev. </a:t>
            </a:r>
            <a:r>
              <a:rPr lang="en-US" altLang="ja-JP" sz="1400" dirty="0" smtClean="0"/>
              <a:t>B </a:t>
            </a:r>
            <a:r>
              <a:rPr lang="en-US" altLang="ja-JP" sz="1400" b="1" dirty="0"/>
              <a:t>79</a:t>
            </a:r>
            <a:r>
              <a:rPr lang="en-US" altLang="ja-JP" sz="1400" dirty="0"/>
              <a:t>, 153107 </a:t>
            </a:r>
            <a:r>
              <a:rPr lang="en-US" altLang="ja-JP" sz="1400" dirty="0" smtClean="0"/>
              <a:t>(2009)</a:t>
            </a:r>
            <a:endParaRPr kumimoji="1" lang="ja-JP" altLang="en-US" sz="1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5758260" y="6458074"/>
            <a:ext cx="24513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Appl. Phys. Lett. </a:t>
            </a:r>
            <a:r>
              <a:rPr lang="fr-FR" altLang="ja-JP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r>
              <a:rPr lang="fr-FR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153106(2013)</a:t>
            </a:r>
            <a:endParaRPr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2879" y="5586"/>
            <a:ext cx="9144000" cy="62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My purpose</a:t>
            </a:r>
            <a:endParaRPr kumimoji="1" lang="ja-JP" altLang="en-US" sz="2800" baseline="-25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0939" y="1880629"/>
            <a:ext cx="93289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Fabrication of VO</a:t>
            </a:r>
            <a:r>
              <a:rPr kumimoji="1" lang="en-US" altLang="ja-JP" sz="3600" baseline="-25000" dirty="0" smtClean="0"/>
              <a:t>2</a:t>
            </a:r>
            <a:r>
              <a:rPr kumimoji="1" lang="en-US" altLang="ja-JP" sz="3600" dirty="0" smtClean="0"/>
              <a:t> </a:t>
            </a:r>
            <a:r>
              <a:rPr kumimoji="1" lang="en-US" altLang="ja-JP" sz="3600" dirty="0" err="1" smtClean="0"/>
              <a:t>nano</a:t>
            </a:r>
            <a:r>
              <a:rPr kumimoji="1" lang="en-US" altLang="ja-JP" sz="3600" dirty="0" smtClean="0"/>
              <a:t>-wire which width is </a:t>
            </a:r>
          </a:p>
          <a:p>
            <a:r>
              <a:rPr lang="en-US" altLang="ja-JP" sz="3600" dirty="0"/>
              <a:t>s</a:t>
            </a:r>
            <a:r>
              <a:rPr kumimoji="1" lang="en-US" altLang="ja-JP" sz="3600" dirty="0" smtClean="0"/>
              <a:t>maller</a:t>
            </a:r>
            <a:r>
              <a:rPr lang="en-US" altLang="ja-JP" sz="3600" dirty="0" smtClean="0"/>
              <a:t> </a:t>
            </a:r>
            <a:r>
              <a:rPr kumimoji="1" lang="en-US" altLang="ja-JP" sz="3600" dirty="0" smtClean="0"/>
              <a:t>than domain size (</a:t>
            </a:r>
            <a:r>
              <a:rPr lang="en-US" altLang="ja-JP" sz="3600" dirty="0" smtClean="0"/>
              <a:t>approximately 50nm)</a:t>
            </a:r>
          </a:p>
          <a:p>
            <a:r>
              <a:rPr lang="en-US" altLang="ja-JP" sz="3600" dirty="0"/>
              <a:t>a</a:t>
            </a:r>
            <a:r>
              <a:rPr lang="en-US" altLang="ja-JP" sz="3600" dirty="0" smtClean="0"/>
              <a:t>nd Measurement of these physical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0" y="0"/>
            <a:ext cx="9144000" cy="62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Fabrication of VO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nano</a:t>
            </a:r>
            <a:r>
              <a:rPr kumimoji="1" lang="en-US" altLang="ja-JP" sz="2800" dirty="0" smtClean="0"/>
              <a:t>-wires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1479" y="1171315"/>
            <a:ext cx="5446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Chemical Vapor Deposition(CVD,</a:t>
            </a:r>
            <a:r>
              <a:rPr kumimoji="1" lang="ja-JP" altLang="en-US" sz="2000" u="sng" dirty="0" smtClean="0"/>
              <a:t>化学気相合成法</a:t>
            </a:r>
            <a:r>
              <a:rPr lang="en-US" altLang="ja-JP" sz="2000" u="sng" dirty="0" smtClean="0"/>
              <a:t>)</a:t>
            </a:r>
            <a:endParaRPr kumimoji="1" lang="ja-JP" altLang="en-US" sz="2000" u="sng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4740676" y="1655002"/>
            <a:ext cx="4403324" cy="3618333"/>
            <a:chOff x="4572000" y="1565721"/>
            <a:chExt cx="4403324" cy="3357569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4971393" y="4519448"/>
              <a:ext cx="5328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5507421" y="4424855"/>
              <a:ext cx="0" cy="210207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4908329" y="4204136"/>
              <a:ext cx="6687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bg1"/>
                  </a:solidFill>
                </a:rPr>
                <a:t>50μm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3" cstate="print"/>
            <a:srcRect l="52925" t="45603" b="9507"/>
            <a:stretch/>
          </p:blipFill>
          <p:spPr>
            <a:xfrm>
              <a:off x="4572000" y="1732458"/>
              <a:ext cx="4403324" cy="2832813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4322" y="1565721"/>
              <a:ext cx="2895600" cy="209550"/>
            </a:xfrm>
            <a:prstGeom prst="rect">
              <a:avLst/>
            </a:prstGeom>
          </p:spPr>
        </p:pic>
        <p:sp>
          <p:nvSpPr>
            <p:cNvPr id="34" name="テキスト ボックス 33"/>
            <p:cNvSpPr txBox="1"/>
            <p:nvPr/>
          </p:nvSpPr>
          <p:spPr>
            <a:xfrm>
              <a:off x="5366674" y="4553958"/>
              <a:ext cx="2813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w</a:t>
              </a:r>
              <a:r>
                <a:rPr kumimoji="1" lang="en-US" altLang="ja-JP" dirty="0" smtClean="0"/>
                <a:t>=</a:t>
              </a:r>
              <a:r>
                <a:rPr kumimoji="1" lang="ja-JP" altLang="en-US" dirty="0" smtClean="0"/>
                <a:t>～</a:t>
              </a:r>
              <a:r>
                <a:rPr kumimoji="1" lang="en-US" altLang="ja-JP" dirty="0" smtClean="0"/>
                <a:t>30nm(the upper inset)</a:t>
              </a:r>
              <a:endParaRPr kumimoji="1" lang="ja-JP" altLang="en-US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410123" y="1663880"/>
            <a:ext cx="3987310" cy="3644967"/>
            <a:chOff x="318957" y="1781048"/>
            <a:chExt cx="3987310" cy="3377647"/>
          </a:xfrm>
        </p:grpSpPr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957" y="1976983"/>
              <a:ext cx="3987310" cy="2787650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037" y="1781048"/>
              <a:ext cx="3105150" cy="209550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1354964" y="4789363"/>
              <a:ext cx="15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w</a:t>
              </a:r>
              <a:r>
                <a:rPr kumimoji="1" lang="en-US" altLang="ja-JP" dirty="0" smtClean="0"/>
                <a:t>=50</a:t>
              </a:r>
              <a:r>
                <a:rPr kumimoji="1" lang="ja-JP" altLang="en-US" dirty="0" smtClean="0"/>
                <a:t>～</a:t>
              </a:r>
              <a:r>
                <a:rPr lang="en-US" altLang="ja-JP" dirty="0" smtClean="0"/>
                <a:t>10</a:t>
              </a:r>
              <a:r>
                <a:rPr kumimoji="1" lang="en-US" altLang="ja-JP" dirty="0" smtClean="0"/>
                <a:t>0nm</a:t>
              </a:r>
              <a:endParaRPr kumimoji="1" lang="ja-JP" altLang="en-US" dirty="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873682" y="5548542"/>
            <a:ext cx="7638309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They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successfully fabricated VO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nano</a:t>
            </a:r>
            <a:r>
              <a:rPr lang="en-US" altLang="ja-JP" sz="2400" dirty="0" smtClean="0"/>
              <a:t>-wires which width</a:t>
            </a:r>
          </a:p>
          <a:p>
            <a:r>
              <a:rPr lang="en-US" altLang="ja-JP" sz="2400" dirty="0" smtClean="0"/>
              <a:t>is under 50nm,but didn‘t report these electrical properties.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8996" y="709650"/>
            <a:ext cx="3105915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・</a:t>
            </a:r>
            <a:r>
              <a:rPr kumimoji="1" lang="en-US" altLang="ja-JP" sz="2400" dirty="0" smtClean="0"/>
              <a:t>Conventional method</a:t>
            </a:r>
            <a:endParaRPr kumimoji="1" lang="ja-JP" altLang="en-US" sz="2400" dirty="0"/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738" y="1924718"/>
            <a:ext cx="6206394" cy="31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3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8789</TotalTime>
  <Words>779</Words>
  <Application>Microsoft Office PowerPoint</Application>
  <PresentationFormat>画面に合わせる (4:3)</PresentationFormat>
  <Paragraphs>201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Arial Unicode MS</vt:lpstr>
      <vt:lpstr>ＭＳ Ｐゴシック</vt:lpstr>
      <vt:lpstr>Arial</vt:lpstr>
      <vt:lpstr>Calibri</vt:lpstr>
      <vt:lpstr>Calibri Light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左海</dc:creator>
  <cp:lastModifiedBy>左海</cp:lastModifiedBy>
  <cp:revision>504</cp:revision>
  <cp:lastPrinted>2014-05-11T23:53:32Z</cp:lastPrinted>
  <dcterms:created xsi:type="dcterms:W3CDTF">2014-02-12T07:03:24Z</dcterms:created>
  <dcterms:modified xsi:type="dcterms:W3CDTF">2014-05-21T00:21:27Z</dcterms:modified>
</cp:coreProperties>
</file>