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61" r:id="rId5"/>
    <p:sldId id="259" r:id="rId6"/>
    <p:sldId id="260" r:id="rId7"/>
    <p:sldId id="271" r:id="rId8"/>
    <p:sldId id="262" r:id="rId9"/>
    <p:sldId id="266" r:id="rId10"/>
    <p:sldId id="263" r:id="rId11"/>
    <p:sldId id="268" r:id="rId12"/>
    <p:sldId id="274" r:id="rId13"/>
    <p:sldId id="270" r:id="rId14"/>
    <p:sldId id="272" r:id="rId15"/>
    <p:sldId id="264" r:id="rId16"/>
    <p:sldId id="265"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4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8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EE51A-49CE-1046-885C-12FB4DCA9092}" type="datetimeFigureOut">
              <a:rPr kumimoji="1" lang="ja-JP" altLang="en-US" smtClean="0"/>
              <a:t>2014/05/27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B9AB8-5BAE-F240-94ED-ADC3929B4BF5}" type="slidenum">
              <a:rPr kumimoji="1" lang="ja-JP" altLang="en-US" smtClean="0"/>
              <a:t>‹#›</a:t>
            </a:fld>
            <a:endParaRPr kumimoji="1" lang="ja-JP" altLang="en-US"/>
          </a:p>
        </p:txBody>
      </p:sp>
    </p:spTree>
    <p:extLst>
      <p:ext uri="{BB962C8B-B14F-4D97-AF65-F5344CB8AC3E}">
        <p14:creationId xmlns:p14="http://schemas.microsoft.com/office/powerpoint/2010/main" val="156096603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a:t>
            </a:fld>
            <a:endParaRPr kumimoji="1" lang="ja-JP" altLang="en-US"/>
          </a:p>
        </p:txBody>
      </p:sp>
    </p:spTree>
    <p:extLst>
      <p:ext uri="{BB962C8B-B14F-4D97-AF65-F5344CB8AC3E}">
        <p14:creationId xmlns:p14="http://schemas.microsoft.com/office/powerpoint/2010/main" val="310698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イオンによるものと電子によるものがある。</a:t>
            </a:r>
            <a:endParaRPr kumimoji="1" lang="en-US" altLang="ja-JP" dirty="0" smtClean="0"/>
          </a:p>
          <a:p>
            <a:r>
              <a:rPr kumimoji="1" lang="ja-JP" altLang="en-US" dirty="0" smtClean="0"/>
              <a:t>イメージとしてイオンは</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11</a:t>
            </a:fld>
            <a:endParaRPr kumimoji="1" lang="ja-JP" altLang="en-US"/>
          </a:p>
        </p:txBody>
      </p:sp>
    </p:spTree>
    <p:extLst>
      <p:ext uri="{BB962C8B-B14F-4D97-AF65-F5344CB8AC3E}">
        <p14:creationId xmlns:p14="http://schemas.microsoft.com/office/powerpoint/2010/main" val="188345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ブロッホ関数をフーリエ変換した形が</a:t>
            </a:r>
            <a:r>
              <a:rPr kumimoji="1" lang="en-US" altLang="ja-JP" dirty="0" smtClean="0"/>
              <a:t>W</a:t>
            </a:r>
            <a:r>
              <a:rPr kumimoji="1" lang="ja-JP" altLang="en-US" dirty="0" smtClean="0"/>
              <a:t>でかける。またブロッホ関数はワニエ関数の逆変換で得られる。</a:t>
            </a:r>
            <a:endParaRPr kumimoji="1" lang="en-US" altLang="ja-JP" dirty="0" smtClean="0"/>
          </a:p>
          <a:p>
            <a:r>
              <a:rPr kumimoji="1" lang="ja-JP" altLang="en-US" dirty="0" smtClean="0"/>
              <a:t>得られたワニエ関数で位置の期待値をだしてやることに分極の計算ができるようになります。</a:t>
            </a:r>
            <a:endParaRPr kumimoji="1" lang="en-US" altLang="ja-JP" dirty="0" smtClean="0"/>
          </a:p>
          <a:p>
            <a:r>
              <a:rPr kumimoji="1" lang="ja-JP" altLang="en-US" dirty="0" smtClean="0"/>
              <a:t>この期待値の計算の過程でベリー</a:t>
            </a:r>
            <a:r>
              <a:rPr kumimoji="1" lang="en-US" altLang="ja-JP" dirty="0" smtClean="0"/>
              <a:t>phase</a:t>
            </a:r>
            <a:r>
              <a:rPr kumimoji="1" lang="ja-JP" altLang="en-US" dirty="0" smtClean="0"/>
              <a:t>の計算が出てくる。位相の不確定性から</a:t>
            </a:r>
            <a:r>
              <a:rPr kumimoji="1" lang="en-US" altLang="ja-JP" dirty="0" smtClean="0"/>
              <a:t>polarization</a:t>
            </a:r>
            <a:r>
              <a:rPr kumimoji="1" lang="en-US" altLang="ja-JP" baseline="0" dirty="0" smtClean="0"/>
              <a:t> quantum</a:t>
            </a:r>
            <a:r>
              <a:rPr kumimoji="1" lang="ja-JP" altLang="en-US" baseline="0" dirty="0" smtClean="0"/>
              <a:t>という物理量が出てくる。</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12</a:t>
            </a:fld>
            <a:endParaRPr kumimoji="1" lang="ja-JP" altLang="en-US"/>
          </a:p>
        </p:txBody>
      </p:sp>
    </p:spTree>
    <p:extLst>
      <p:ext uri="{BB962C8B-B14F-4D97-AF65-F5344CB8AC3E}">
        <p14:creationId xmlns:p14="http://schemas.microsoft.com/office/powerpoint/2010/main" val="88541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フーリエ変換した際に生じる不確定性が</a:t>
            </a:r>
            <a:r>
              <a:rPr kumimoji="1" lang="en-US" altLang="ja-JP" dirty="0" smtClean="0"/>
              <a:t>polarization</a:t>
            </a:r>
            <a:r>
              <a:rPr kumimoji="1" lang="en-US" altLang="ja-JP" baseline="0" dirty="0" smtClean="0"/>
              <a:t> quantum</a:t>
            </a:r>
          </a:p>
          <a:p>
            <a:r>
              <a:rPr kumimoji="1" lang="ja-JP" altLang="en-US" baseline="0" dirty="0" smtClean="0"/>
              <a:t>ボルンファンカルマンの境界条件</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13</a:t>
            </a:fld>
            <a:endParaRPr kumimoji="1" lang="ja-JP" altLang="en-US"/>
          </a:p>
        </p:txBody>
      </p:sp>
    </p:spTree>
    <p:extLst>
      <p:ext uri="{BB962C8B-B14F-4D97-AF65-F5344CB8AC3E}">
        <p14:creationId xmlns:p14="http://schemas.microsoft.com/office/powerpoint/2010/main" val="159731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15</a:t>
            </a:fld>
            <a:endParaRPr kumimoji="1" lang="ja-JP" altLang="en-US"/>
          </a:p>
        </p:txBody>
      </p:sp>
    </p:spTree>
    <p:extLst>
      <p:ext uri="{BB962C8B-B14F-4D97-AF65-F5344CB8AC3E}">
        <p14:creationId xmlns:p14="http://schemas.microsoft.com/office/powerpoint/2010/main" val="53665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マルチフェロイック物質について説明したいと思います。</a:t>
            </a:r>
            <a:endParaRPr kumimoji="1" lang="en-US" altLang="ja-JP" dirty="0" smtClean="0"/>
          </a:p>
          <a:p>
            <a:r>
              <a:rPr kumimoji="1" lang="ja-JP" altLang="en-US" dirty="0" smtClean="0"/>
              <a:t>強誘電性、強・反強磁性、強弾性は自発的に分極、磁化、歪を生じます。</a:t>
            </a:r>
            <a:endParaRPr kumimoji="1" lang="en-US" altLang="ja-JP" dirty="0" smtClean="0"/>
          </a:p>
          <a:p>
            <a:r>
              <a:rPr kumimoji="1" lang="ja-JP" altLang="en-US" dirty="0" smtClean="0"/>
              <a:t>マルチフェッロイック物質はこの中の少なくとも２つの性質を兼ね備えている物質です。</a:t>
            </a:r>
            <a:endParaRPr kumimoji="1" lang="en-US" altLang="ja-JP" dirty="0" smtClean="0"/>
          </a:p>
          <a:p>
            <a:r>
              <a:rPr kumimoji="1" lang="ja-JP" altLang="en-US" dirty="0" smtClean="0"/>
              <a:t>そのなかでも強誘電性と強・反強磁性の共存が注目されています。というのは、</a:t>
            </a:r>
            <a:r>
              <a:rPr kumimoji="1" lang="en-US" altLang="ja-JP" dirty="0" smtClean="0"/>
              <a:t>P</a:t>
            </a:r>
            <a:r>
              <a:rPr kumimoji="1" lang="ja-JP" altLang="en-US" dirty="0" smtClean="0"/>
              <a:t>と</a:t>
            </a:r>
            <a:r>
              <a:rPr kumimoji="1" lang="en-US" altLang="ja-JP" dirty="0" smtClean="0"/>
              <a:t>M</a:t>
            </a:r>
            <a:r>
              <a:rPr kumimoji="1" lang="ja-JP" altLang="en-US" dirty="0" smtClean="0"/>
              <a:t>の間に電気磁気効果という効果が生じるからであり、それはどーいったものかと言うと、磁場により分極を制御したり電場により磁化を制御できたりすることです。</a:t>
            </a:r>
            <a:endParaRPr kumimoji="1" lang="en-US" altLang="ja-JP" dirty="0" smtClean="0"/>
          </a:p>
          <a:p>
            <a:r>
              <a:rPr kumimoji="1" lang="ja-JP" altLang="en-US" dirty="0" smtClean="0"/>
              <a:t>このこうかによりこれまでの自由度よりも単純に倍になるためメモリなどに応用されるのではないかと期待されています。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3</a:t>
            </a:fld>
            <a:endParaRPr kumimoji="1" lang="ja-JP" altLang="en-US"/>
          </a:p>
        </p:txBody>
      </p:sp>
    </p:spTree>
    <p:extLst>
      <p:ext uri="{BB962C8B-B14F-4D97-AF65-F5344CB8AC3E}">
        <p14:creationId xmlns:p14="http://schemas.microsoft.com/office/powerpoint/2010/main" val="52725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強誘電性や強磁性体の性質として、ヒステリスループをえがくことが知られています。</a:t>
            </a:r>
            <a:endParaRPr kumimoji="1" lang="en-US" altLang="ja-JP" dirty="0" smtClean="0"/>
          </a:p>
          <a:p>
            <a:r>
              <a:rPr kumimoji="1" lang="ja-JP" altLang="en-US" dirty="0" smtClean="0"/>
              <a:t>磁場や電場を変えてやることにより磁化や分極の向きを変えてやることができるが、上向きから下向きにする過程と下向きから上向きにする過程は別のルートをとるというものです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4</a:t>
            </a:fld>
            <a:endParaRPr kumimoji="1" lang="ja-JP" altLang="en-US"/>
          </a:p>
        </p:txBody>
      </p:sp>
    </p:spTree>
    <p:extLst>
      <p:ext uri="{BB962C8B-B14F-4D97-AF65-F5344CB8AC3E}">
        <p14:creationId xmlns:p14="http://schemas.microsoft.com/office/powerpoint/2010/main" val="427757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ユニットセルの取り方で分極の正負が変わる。</a:t>
            </a:r>
            <a:endParaRPr kumimoji="1" lang="en-US" altLang="ja-JP" dirty="0" smtClean="0"/>
          </a:p>
          <a:p>
            <a:r>
              <a:rPr kumimoji="1" lang="en-US" altLang="ja-JP" dirty="0" smtClean="0"/>
              <a:t>Ferro-</a:t>
            </a:r>
            <a:r>
              <a:rPr kumimoji="1" lang="en-US" altLang="ja-JP" dirty="0" err="1" smtClean="0"/>
              <a:t>para</a:t>
            </a:r>
            <a:r>
              <a:rPr kumimoji="1" lang="ja-JP" altLang="en-US" dirty="0" smtClean="0"/>
              <a:t>で計算しなければならない。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5</a:t>
            </a:fld>
            <a:endParaRPr kumimoji="1" lang="ja-JP" altLang="en-US"/>
          </a:p>
        </p:txBody>
      </p:sp>
    </p:spTree>
    <p:extLst>
      <p:ext uri="{BB962C8B-B14F-4D97-AF65-F5344CB8AC3E}">
        <p14:creationId xmlns:p14="http://schemas.microsoft.com/office/powerpoint/2010/main" val="88994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Bi</a:t>
            </a:r>
            <a:r>
              <a:rPr kumimoji="1" lang="ja-JP" altLang="en-US" dirty="0" smtClean="0"/>
              <a:t>の不対電子により歪みが生じ対称性が崩れるため自発分極を持つ</a:t>
            </a:r>
            <a:endParaRPr kumimoji="1" lang="en-US" altLang="ja-JP" dirty="0" smtClean="0"/>
          </a:p>
          <a:p>
            <a:r>
              <a:rPr kumimoji="1" lang="en-US" altLang="ja-JP" dirty="0" smtClean="0"/>
              <a:t>Fe</a:t>
            </a:r>
            <a:r>
              <a:rPr kumimoji="1" lang="ja-JP" altLang="en-US" dirty="0" smtClean="0"/>
              <a:t>の超交換相互作用で反強磁性</a:t>
            </a:r>
            <a:endParaRPr kumimoji="1" lang="en-US" altLang="ja-JP" dirty="0" smtClean="0"/>
          </a:p>
          <a:p>
            <a:r>
              <a:rPr kumimoji="1" lang="ja-JP" altLang="en-US" dirty="0" smtClean="0"/>
              <a:t>鉄は６つの酸素にかこまれている。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6</a:t>
            </a:fld>
            <a:endParaRPr kumimoji="1" lang="ja-JP" altLang="en-US"/>
          </a:p>
        </p:txBody>
      </p:sp>
    </p:spTree>
    <p:extLst>
      <p:ext uri="{BB962C8B-B14F-4D97-AF65-F5344CB8AC3E}">
        <p14:creationId xmlns:p14="http://schemas.microsoft.com/office/powerpoint/2010/main" val="176035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7</a:t>
            </a:fld>
            <a:endParaRPr kumimoji="1" lang="ja-JP" altLang="en-US"/>
          </a:p>
        </p:txBody>
      </p:sp>
    </p:spTree>
    <p:extLst>
      <p:ext uri="{BB962C8B-B14F-4D97-AF65-F5344CB8AC3E}">
        <p14:creationId xmlns:p14="http://schemas.microsoft.com/office/powerpoint/2010/main" val="136453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HK</a:t>
            </a:r>
            <a:r>
              <a:rPr kumimoji="1" lang="ja-JP" altLang="en-US" dirty="0" smtClean="0"/>
              <a:t>定理は基底状態における電子密度が決まると外部ポテンシャルは一意に決まるというもの。そこから外部ポテンシャルにおける波動関数がわかるのでいろんな物理量が予測される。</a:t>
            </a:r>
            <a:endParaRPr kumimoji="1" lang="en-US" altLang="ja-JP" dirty="0" smtClean="0"/>
          </a:p>
          <a:p>
            <a:r>
              <a:rPr kumimoji="1" lang="en-US" altLang="ja-JP" dirty="0" smtClean="0"/>
              <a:t>LDA</a:t>
            </a:r>
            <a:r>
              <a:rPr kumimoji="1" lang="ja-JP" altLang="en-US" dirty="0" smtClean="0"/>
              <a:t>は一様電子ガスであると近似しているので</a:t>
            </a:r>
            <a:r>
              <a:rPr kumimoji="1" lang="en-US" altLang="ja-JP" dirty="0" smtClean="0"/>
              <a:t>error</a:t>
            </a:r>
            <a:r>
              <a:rPr kumimoji="1" lang="ja-JP" altLang="en-US" dirty="0" smtClean="0"/>
              <a:t>が生じます。なぜかというと鉄のｄ電子が局在しているためです。そこでポテンシャルを導入してやることによって電子の局在化をすることにより修正してやります。</a:t>
            </a:r>
            <a:endParaRPr kumimoji="1" lang="en-US" altLang="ja-JP" dirty="0" smtClean="0"/>
          </a:p>
          <a:p>
            <a:r>
              <a:rPr kumimoji="1" lang="en-US" altLang="ja-JP" dirty="0" smtClean="0"/>
              <a:t>HK</a:t>
            </a:r>
            <a:r>
              <a:rPr kumimoji="1" lang="ja-JP" altLang="en-US" dirty="0" smtClean="0"/>
              <a:t>定理によれば</a:t>
            </a:r>
            <a:r>
              <a:rPr kumimoji="1" lang="en-US" altLang="ja-JP" dirty="0" smtClean="0"/>
              <a:t>exchange correlation </a:t>
            </a:r>
            <a:r>
              <a:rPr kumimoji="1" lang="ja-JP" altLang="en-US" dirty="0" smtClean="0"/>
              <a:t>は普遍的なもので系によらない。</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8</a:t>
            </a:fld>
            <a:endParaRPr kumimoji="1" lang="ja-JP" altLang="en-US"/>
          </a:p>
        </p:txBody>
      </p:sp>
    </p:spTree>
    <p:extLst>
      <p:ext uri="{BB962C8B-B14F-4D97-AF65-F5344CB8AC3E}">
        <p14:creationId xmlns:p14="http://schemas.microsoft.com/office/powerpoint/2010/main" val="350355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Exchange</a:t>
            </a:r>
            <a:r>
              <a:rPr kumimoji="1" lang="en-US" altLang="ja-JP" baseline="0" dirty="0" smtClean="0"/>
              <a:t> correlation energy</a:t>
            </a:r>
            <a:r>
              <a:rPr kumimoji="1" lang="ja-JP" altLang="en-US" baseline="0" dirty="0" smtClean="0"/>
              <a:t>を一様電子ガスと考えるため</a:t>
            </a:r>
            <a:r>
              <a:rPr kumimoji="1" lang="en-US" altLang="ja-JP" baseline="0" dirty="0" smtClean="0"/>
              <a:t>error</a:t>
            </a:r>
            <a:r>
              <a:rPr kumimoji="1" lang="ja-JP" altLang="en-US" baseline="0" dirty="0" smtClean="0"/>
              <a:t>が生じる。</a:t>
            </a:r>
            <a:endParaRPr kumimoji="1" lang="en-US" altLang="ja-JP" baseline="0" dirty="0" smtClean="0"/>
          </a:p>
          <a:p>
            <a:r>
              <a:rPr kumimoji="1" lang="ja-JP" altLang="en-US" baseline="0" dirty="0" smtClean="0"/>
              <a:t>鉄の</a:t>
            </a:r>
            <a:r>
              <a:rPr kumimoji="1" lang="en-US" altLang="ja-JP" baseline="0" dirty="0" smtClean="0"/>
              <a:t>d</a:t>
            </a:r>
            <a:r>
              <a:rPr kumimoji="1" lang="ja-JP" altLang="en-US" baseline="0" dirty="0" smtClean="0"/>
              <a:t>電子は局在しているのでエラーが生じる。強相関電子系では</a:t>
            </a:r>
            <a:r>
              <a:rPr kumimoji="1" lang="en-US" altLang="ja-JP" baseline="0" dirty="0" smtClean="0"/>
              <a:t>LDA</a:t>
            </a:r>
            <a:r>
              <a:rPr kumimoji="1" lang="ja-JP" altLang="en-US" baseline="0" dirty="0" smtClean="0"/>
              <a:t>ではエラーがてしまうのでそれを超える一つの方法として</a:t>
            </a:r>
            <a:r>
              <a:rPr kumimoji="1" lang="en-US" altLang="ja-JP" baseline="0" dirty="0" smtClean="0"/>
              <a:t>LDA+U</a:t>
            </a:r>
            <a:r>
              <a:rPr kumimoji="1" lang="ja-JP" altLang="en-US" baseline="0" dirty="0" smtClean="0"/>
              <a:t>がある。</a:t>
            </a:r>
            <a:endParaRPr kumimoji="1" lang="en-US" altLang="ja-JP" baseline="0" dirty="0" smtClean="0"/>
          </a:p>
          <a:p>
            <a:r>
              <a:rPr kumimoji="1" lang="ja-JP" altLang="en-US" dirty="0" smtClean="0"/>
              <a:t>局在電子の相互作用を量子力学的クーロン相互作用一般化ハバードモデルの形に付け加える。ハバードモデルは電子相関の強い固体中の電子の振る舞いを量子論的に記述するもでるです。</a:t>
            </a:r>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9</a:t>
            </a:fld>
            <a:endParaRPr kumimoji="1" lang="ja-JP" altLang="en-US"/>
          </a:p>
        </p:txBody>
      </p:sp>
    </p:spTree>
    <p:extLst>
      <p:ext uri="{BB962C8B-B14F-4D97-AF65-F5344CB8AC3E}">
        <p14:creationId xmlns:p14="http://schemas.microsoft.com/office/powerpoint/2010/main" val="83589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実験値における</a:t>
            </a:r>
            <a:r>
              <a:rPr kumimoji="1" lang="en-US" altLang="ja-JP" dirty="0" smtClean="0"/>
              <a:t>gap</a:t>
            </a:r>
            <a:r>
              <a:rPr kumimoji="1" lang="ja-JP" altLang="en-US" dirty="0" smtClean="0"/>
              <a:t>は？だいたい</a:t>
            </a:r>
            <a:r>
              <a:rPr kumimoji="1" lang="en-US" altLang="ja-JP" dirty="0" smtClean="0"/>
              <a:t>2.2eV</a:t>
            </a:r>
          </a:p>
          <a:p>
            <a:r>
              <a:rPr kumimoji="1" lang="ja-JP" altLang="en-US" dirty="0" smtClean="0"/>
              <a:t>有効ポテンシャルを加えてやることでバンドギャップが開くことがわかる。</a:t>
            </a:r>
            <a:endParaRPr kumimoji="1" lang="en-US" altLang="ja-JP" dirty="0" smtClean="0"/>
          </a:p>
          <a:p>
            <a:r>
              <a:rPr kumimoji="1" lang="en-US" altLang="ja-JP" dirty="0" smtClean="0"/>
              <a:t>High</a:t>
            </a:r>
            <a:r>
              <a:rPr kumimoji="1" lang="en-US" altLang="ja-JP" baseline="0" dirty="0" smtClean="0"/>
              <a:t> spin state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6DB9AB8-5BAE-F240-94ED-ADC3929B4BF5}" type="slidenum">
              <a:rPr kumimoji="1" lang="ja-JP" altLang="en-US" smtClean="0"/>
              <a:t>10</a:t>
            </a:fld>
            <a:endParaRPr kumimoji="1" lang="ja-JP" altLang="en-US"/>
          </a:p>
        </p:txBody>
      </p:sp>
    </p:spTree>
    <p:extLst>
      <p:ext uri="{BB962C8B-B14F-4D97-AF65-F5344CB8AC3E}">
        <p14:creationId xmlns:p14="http://schemas.microsoft.com/office/powerpoint/2010/main" val="278689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21610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411483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326561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288149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8241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31033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4388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4000">
                <a:latin typeface="Arial"/>
                <a:cs typeface="Arial"/>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29777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399427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398890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D55029-149A-2F49-BE9B-8237682393DE}" type="datetimeFigureOut">
              <a:rPr kumimoji="1" lang="ja-JP" altLang="en-US" smtClean="0"/>
              <a:t>2014/05/27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32785383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55029-149A-2F49-BE9B-8237682393DE}" type="datetimeFigureOut">
              <a:rPr kumimoji="1" lang="ja-JP" altLang="en-US" smtClean="0"/>
              <a:t>2014/05/27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DB9F1-D427-8E4F-B121-AA6B886B31CD}" type="slidenum">
              <a:rPr kumimoji="1" lang="ja-JP" altLang="en-US" smtClean="0"/>
              <a:t>‹#›</a:t>
            </a:fld>
            <a:endParaRPr kumimoji="1" lang="ja-JP" altLang="en-US"/>
          </a:p>
        </p:txBody>
      </p:sp>
    </p:spTree>
    <p:extLst>
      <p:ext uri="{BB962C8B-B14F-4D97-AF65-F5344CB8AC3E}">
        <p14:creationId xmlns:p14="http://schemas.microsoft.com/office/powerpoint/2010/main" val="171393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95412"/>
            <a:ext cx="7772400" cy="1470025"/>
          </a:xfrm>
        </p:spPr>
        <p:txBody>
          <a:bodyPr>
            <a:noAutofit/>
          </a:bodyPr>
          <a:lstStyle/>
          <a:p>
            <a:r>
              <a:rPr kumimoji="1" lang="en-US" altLang="ja-JP" dirty="0" smtClean="0">
                <a:latin typeface="Arial"/>
                <a:cs typeface="Arial"/>
              </a:rPr>
              <a:t>First-principles study of spontaneous polarization in </a:t>
            </a:r>
            <a:r>
              <a:rPr kumimoji="1" lang="en-US" altLang="ja-JP" dirty="0" err="1" smtClean="0">
                <a:latin typeface="Arial"/>
                <a:cs typeface="Arial"/>
              </a:rPr>
              <a:t>multiferroic</a:t>
            </a:r>
            <a:r>
              <a:rPr kumimoji="1" lang="en-US" altLang="ja-JP" dirty="0" smtClean="0">
                <a:latin typeface="Arial"/>
                <a:cs typeface="Arial"/>
              </a:rPr>
              <a:t> BiFeO</a:t>
            </a:r>
            <a:r>
              <a:rPr kumimoji="1" lang="en-US" altLang="ja-JP" baseline="-25000" dirty="0" smtClean="0">
                <a:latin typeface="Arial"/>
                <a:cs typeface="Arial"/>
              </a:rPr>
              <a:t>3</a:t>
            </a:r>
            <a:endParaRPr kumimoji="1" lang="ja-JP" altLang="en-US" dirty="0">
              <a:latin typeface="Arial"/>
              <a:cs typeface="Arial"/>
            </a:endParaRPr>
          </a:p>
        </p:txBody>
      </p:sp>
      <p:sp>
        <p:nvSpPr>
          <p:cNvPr id="3" name="サブタイトル 2"/>
          <p:cNvSpPr>
            <a:spLocks noGrp="1"/>
          </p:cNvSpPr>
          <p:nvPr>
            <p:ph type="subTitle" idx="1"/>
          </p:nvPr>
        </p:nvSpPr>
        <p:spPr/>
        <p:txBody>
          <a:bodyPr>
            <a:normAutofit fontScale="77500" lnSpcReduction="20000"/>
          </a:bodyPr>
          <a:lstStyle/>
          <a:p>
            <a:r>
              <a:rPr kumimoji="1" lang="en-US" altLang="ja-JP" dirty="0" smtClean="0">
                <a:latin typeface="Arial"/>
                <a:cs typeface="Arial"/>
              </a:rPr>
              <a:t>Yoshida lab.</a:t>
            </a:r>
          </a:p>
          <a:p>
            <a:r>
              <a:rPr lang="en-US" altLang="ja-JP" dirty="0" err="1" smtClean="0">
                <a:latin typeface="Arial"/>
                <a:cs typeface="Arial"/>
              </a:rPr>
              <a:t>Ryota</a:t>
            </a:r>
            <a:r>
              <a:rPr lang="en-US" altLang="ja-JP" dirty="0" smtClean="0">
                <a:latin typeface="Arial"/>
                <a:cs typeface="Arial"/>
              </a:rPr>
              <a:t> </a:t>
            </a:r>
            <a:r>
              <a:rPr lang="en-US" altLang="ja-JP" dirty="0" err="1" smtClean="0">
                <a:latin typeface="Arial"/>
                <a:cs typeface="Arial"/>
              </a:rPr>
              <a:t>Omichi</a:t>
            </a:r>
            <a:endParaRPr lang="en-US" altLang="ja-JP" dirty="0" smtClean="0">
              <a:latin typeface="Arial"/>
              <a:cs typeface="Arial"/>
            </a:endParaRPr>
          </a:p>
          <a:p>
            <a:r>
              <a:rPr kumimoji="1" lang="en-US" altLang="ja-JP" dirty="0" smtClean="0">
                <a:latin typeface="Arial"/>
                <a:cs typeface="Arial"/>
              </a:rPr>
              <a:t>2014.05.28</a:t>
            </a:r>
          </a:p>
          <a:p>
            <a:r>
              <a:rPr lang="en-US" altLang="ja-JP" dirty="0" smtClean="0">
                <a:latin typeface="Arial"/>
                <a:cs typeface="Arial"/>
              </a:rPr>
              <a:t>PHYSICAL REVIEW B 71, 014113 (2005)</a:t>
            </a:r>
            <a:endParaRPr kumimoji="1" lang="ja-JP" altLang="en-US" dirty="0">
              <a:latin typeface="Arial"/>
              <a:cs typeface="Arial"/>
            </a:endParaRPr>
          </a:p>
        </p:txBody>
      </p:sp>
    </p:spTree>
    <p:extLst>
      <p:ext uri="{BB962C8B-B14F-4D97-AF65-F5344CB8AC3E}">
        <p14:creationId xmlns:p14="http://schemas.microsoft.com/office/powerpoint/2010/main" val="4294615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Results ~DOS~</a:t>
            </a:r>
            <a:endParaRPr kumimoji="1" lang="ja-JP" altLang="en-US" dirty="0"/>
          </a:p>
        </p:txBody>
      </p:sp>
      <p:pic>
        <p:nvPicPr>
          <p:cNvPr id="3" name="図 2"/>
          <p:cNvPicPr>
            <a:picLocks noChangeAspect="1"/>
          </p:cNvPicPr>
          <p:nvPr/>
        </p:nvPicPr>
        <p:blipFill>
          <a:blip r:embed="rId3"/>
          <a:stretch>
            <a:fillRect/>
          </a:stretch>
        </p:blipFill>
        <p:spPr>
          <a:xfrm>
            <a:off x="5322612" y="1217653"/>
            <a:ext cx="3611512" cy="5427257"/>
          </a:xfrm>
          <a:prstGeom prst="rect">
            <a:avLst/>
          </a:prstGeom>
        </p:spPr>
      </p:pic>
      <p:sp>
        <p:nvSpPr>
          <p:cNvPr id="4" name="テキスト ボックス 3"/>
          <p:cNvSpPr txBox="1"/>
          <p:nvPr/>
        </p:nvSpPr>
        <p:spPr>
          <a:xfrm>
            <a:off x="252608" y="1217653"/>
            <a:ext cx="4714433" cy="1938992"/>
          </a:xfrm>
          <a:prstGeom prst="rect">
            <a:avLst/>
          </a:prstGeom>
          <a:noFill/>
        </p:spPr>
        <p:txBody>
          <a:bodyPr wrap="square" rtlCol="0">
            <a:spAutoFit/>
          </a:bodyPr>
          <a:lstStyle/>
          <a:p>
            <a:pPr marL="457200" indent="-457200">
              <a:buAutoNum type="alphaLcParenBoth"/>
            </a:pPr>
            <a:r>
              <a:rPr kumimoji="1" lang="en-US" altLang="ja-JP" sz="2000" dirty="0" smtClean="0">
                <a:latin typeface="Arial"/>
                <a:cs typeface="Arial"/>
              </a:rPr>
              <a:t>Majority spin(BiFeO</a:t>
            </a:r>
            <a:r>
              <a:rPr kumimoji="1" lang="en-US" altLang="ja-JP" sz="2000" baseline="-25000" dirty="0" smtClean="0">
                <a:latin typeface="Arial"/>
                <a:cs typeface="Arial"/>
              </a:rPr>
              <a:t>3</a:t>
            </a:r>
            <a:r>
              <a:rPr kumimoji="1" lang="en-US" altLang="ja-JP" sz="2000" dirty="0" smtClean="0">
                <a:latin typeface="Arial"/>
                <a:cs typeface="Arial"/>
              </a:rPr>
              <a:t>)</a:t>
            </a:r>
          </a:p>
          <a:p>
            <a:r>
              <a:rPr lang="en-US" altLang="ja-JP" sz="2000" dirty="0" smtClean="0">
                <a:latin typeface="Arial"/>
                <a:cs typeface="Arial"/>
              </a:rPr>
              <a:t>(b) Local Fe DOS for both spin channels</a:t>
            </a:r>
          </a:p>
          <a:p>
            <a:r>
              <a:rPr kumimoji="1" lang="en-US" altLang="ja-JP" sz="2000" dirty="0" smtClean="0">
                <a:latin typeface="Arial"/>
                <a:cs typeface="Arial"/>
              </a:rPr>
              <a:t>(c) Local Fe DOS (</a:t>
            </a:r>
            <a:r>
              <a:rPr kumimoji="1" lang="en-US" altLang="ja-JP" sz="2000" dirty="0" err="1" smtClean="0">
                <a:latin typeface="Arial"/>
                <a:cs typeface="Arial"/>
              </a:rPr>
              <a:t>U</a:t>
            </a:r>
            <a:r>
              <a:rPr kumimoji="1" lang="en-US" altLang="ja-JP" sz="2000" baseline="-25000" dirty="0" err="1" smtClean="0">
                <a:latin typeface="Arial"/>
                <a:cs typeface="Arial"/>
              </a:rPr>
              <a:t>eff</a:t>
            </a:r>
            <a:r>
              <a:rPr lang="en-US" altLang="ja-JP" sz="2000" dirty="0" smtClean="0">
                <a:latin typeface="Arial"/>
                <a:cs typeface="Arial"/>
              </a:rPr>
              <a:t>=2eV</a:t>
            </a:r>
            <a:r>
              <a:rPr kumimoji="1" lang="en-US" altLang="ja-JP" sz="2000" dirty="0" smtClean="0">
                <a:latin typeface="Arial"/>
                <a:cs typeface="Arial"/>
              </a:rPr>
              <a:t>)</a:t>
            </a:r>
          </a:p>
          <a:p>
            <a:r>
              <a:rPr lang="en-US" altLang="ja-JP" sz="2000" dirty="0" smtClean="0">
                <a:latin typeface="Arial"/>
                <a:cs typeface="Arial"/>
              </a:rPr>
              <a:t>                    gap=1.3eV</a:t>
            </a:r>
            <a:endParaRPr kumimoji="1" lang="en-US" altLang="ja-JP" sz="2000" dirty="0" smtClean="0">
              <a:latin typeface="Arial"/>
              <a:cs typeface="Arial"/>
            </a:endParaRPr>
          </a:p>
          <a:p>
            <a:r>
              <a:rPr lang="en-US" altLang="ja-JP" sz="2000" dirty="0" smtClean="0">
                <a:latin typeface="Arial"/>
                <a:cs typeface="Arial"/>
              </a:rPr>
              <a:t>(d) Local Fe DOS (</a:t>
            </a:r>
            <a:r>
              <a:rPr lang="en-US" altLang="ja-JP" sz="2000" dirty="0" err="1" smtClean="0">
                <a:latin typeface="Arial"/>
                <a:cs typeface="Arial"/>
              </a:rPr>
              <a:t>U</a:t>
            </a:r>
            <a:r>
              <a:rPr lang="en-US" altLang="ja-JP" sz="2000" baseline="-25000" dirty="0" err="1" smtClean="0">
                <a:latin typeface="Arial"/>
                <a:cs typeface="Arial"/>
              </a:rPr>
              <a:t>eff</a:t>
            </a:r>
            <a:r>
              <a:rPr lang="en-US" altLang="ja-JP" sz="2000" dirty="0" smtClean="0">
                <a:latin typeface="Arial"/>
                <a:cs typeface="Arial"/>
              </a:rPr>
              <a:t>=4eV)</a:t>
            </a:r>
          </a:p>
          <a:p>
            <a:r>
              <a:rPr kumimoji="1" lang="en-US" altLang="ja-JP" sz="2000" dirty="0">
                <a:latin typeface="Arial"/>
                <a:cs typeface="Arial"/>
              </a:rPr>
              <a:t> </a:t>
            </a:r>
            <a:r>
              <a:rPr kumimoji="1" lang="en-US" altLang="ja-JP" sz="2000" dirty="0" smtClean="0">
                <a:latin typeface="Arial"/>
                <a:cs typeface="Arial"/>
              </a:rPr>
              <a:t>                   gap=1.9eV</a:t>
            </a:r>
            <a:endParaRPr kumimoji="1" lang="ja-JP" altLang="en-US" sz="2000" dirty="0">
              <a:latin typeface="Arial"/>
              <a:cs typeface="Arial"/>
            </a:endParaRPr>
          </a:p>
        </p:txBody>
      </p:sp>
      <p:sp>
        <p:nvSpPr>
          <p:cNvPr id="5" name="テキスト ボックス 4"/>
          <p:cNvSpPr txBox="1"/>
          <p:nvPr/>
        </p:nvSpPr>
        <p:spPr>
          <a:xfrm>
            <a:off x="1683014" y="3305015"/>
            <a:ext cx="1923548" cy="400110"/>
          </a:xfrm>
          <a:prstGeom prst="rect">
            <a:avLst/>
          </a:prstGeom>
          <a:solidFill>
            <a:srgbClr val="FFFF00"/>
          </a:solidFill>
        </p:spPr>
        <p:txBody>
          <a:bodyPr wrap="none" rtlCol="0">
            <a:spAutoFit/>
          </a:bodyPr>
          <a:lstStyle/>
          <a:p>
            <a:r>
              <a:rPr kumimoji="1" lang="en-US" altLang="ja-JP" sz="2000" dirty="0" smtClean="0">
                <a:latin typeface="Arial"/>
                <a:cs typeface="Arial"/>
              </a:rPr>
              <a:t>Crystal splitting</a:t>
            </a:r>
            <a:endParaRPr kumimoji="1" lang="ja-JP" altLang="en-US" sz="2000" dirty="0">
              <a:latin typeface="Arial"/>
              <a:cs typeface="Arial"/>
            </a:endParaRPr>
          </a:p>
        </p:txBody>
      </p:sp>
      <p:sp>
        <p:nvSpPr>
          <p:cNvPr id="7" name="テキスト ボックス 6"/>
          <p:cNvSpPr txBox="1"/>
          <p:nvPr/>
        </p:nvSpPr>
        <p:spPr>
          <a:xfrm>
            <a:off x="1220123" y="3722520"/>
            <a:ext cx="2663109" cy="461665"/>
          </a:xfrm>
          <a:prstGeom prst="rect">
            <a:avLst/>
          </a:prstGeom>
          <a:noFill/>
          <a:ln>
            <a:solidFill>
              <a:schemeClr val="tx1"/>
            </a:solidFill>
          </a:ln>
        </p:spPr>
        <p:txBody>
          <a:bodyPr wrap="none" rtlCol="0">
            <a:spAutoFit/>
          </a:bodyPr>
          <a:lstStyle/>
          <a:p>
            <a:r>
              <a:rPr kumimoji="1" lang="en-US" altLang="ja-JP" sz="2400" dirty="0" smtClean="0"/>
              <a:t>Sprit of Fe 3d states</a:t>
            </a:r>
            <a:endParaRPr kumimoji="1" lang="ja-JP" altLang="en-US" sz="2400" dirty="0"/>
          </a:p>
        </p:txBody>
      </p:sp>
      <p:sp>
        <p:nvSpPr>
          <p:cNvPr id="9" name="屈折矢印 8"/>
          <p:cNvSpPr/>
          <p:nvPr/>
        </p:nvSpPr>
        <p:spPr>
          <a:xfrm>
            <a:off x="5532066" y="5584496"/>
            <a:ext cx="2157157" cy="50377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屈折矢印 11"/>
          <p:cNvSpPr/>
          <p:nvPr/>
        </p:nvSpPr>
        <p:spPr>
          <a:xfrm>
            <a:off x="4919021" y="5419584"/>
            <a:ext cx="2157157" cy="50377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967041" y="5353663"/>
            <a:ext cx="498404" cy="461665"/>
          </a:xfrm>
          <a:prstGeom prst="rect">
            <a:avLst/>
          </a:prstGeom>
          <a:noFill/>
          <a:ln>
            <a:solidFill>
              <a:srgbClr val="000000"/>
            </a:solidFill>
          </a:ln>
        </p:spPr>
        <p:txBody>
          <a:bodyPr wrap="none" rtlCol="0">
            <a:spAutoFit/>
          </a:bodyPr>
          <a:lstStyle/>
          <a:p>
            <a:r>
              <a:rPr lang="en-US" altLang="ja-JP" sz="2400" dirty="0" smtClean="0">
                <a:latin typeface="Arial"/>
                <a:cs typeface="Arial"/>
              </a:rPr>
              <a:t>t</a:t>
            </a:r>
            <a:r>
              <a:rPr lang="en-US" altLang="ja-JP" sz="2400" baseline="-25000" dirty="0" smtClean="0">
                <a:latin typeface="Arial"/>
                <a:cs typeface="Arial"/>
              </a:rPr>
              <a:t>2g</a:t>
            </a:r>
            <a:endParaRPr kumimoji="1" lang="ja-JP" altLang="en-US" sz="2400" dirty="0">
              <a:latin typeface="Arial"/>
              <a:cs typeface="Arial"/>
            </a:endParaRPr>
          </a:p>
        </p:txBody>
      </p:sp>
      <p:sp>
        <p:nvSpPr>
          <p:cNvPr id="14" name="テキスト ボックス 13"/>
          <p:cNvSpPr txBox="1"/>
          <p:nvPr/>
        </p:nvSpPr>
        <p:spPr>
          <a:xfrm>
            <a:off x="5465445" y="6118362"/>
            <a:ext cx="441422" cy="461665"/>
          </a:xfrm>
          <a:prstGeom prst="rect">
            <a:avLst/>
          </a:prstGeom>
          <a:noFill/>
          <a:ln>
            <a:solidFill>
              <a:srgbClr val="000000"/>
            </a:solidFill>
          </a:ln>
        </p:spPr>
        <p:txBody>
          <a:bodyPr wrap="none" rtlCol="0">
            <a:spAutoFit/>
          </a:bodyPr>
          <a:lstStyle/>
          <a:p>
            <a:r>
              <a:rPr kumimoji="1" lang="en-US" altLang="ja-JP" sz="2400" dirty="0" err="1" smtClean="0">
                <a:latin typeface="Arial"/>
                <a:cs typeface="Arial"/>
              </a:rPr>
              <a:t>e</a:t>
            </a:r>
            <a:r>
              <a:rPr kumimoji="1" lang="en-US" altLang="ja-JP" baseline="-25000" dirty="0" err="1" smtClean="0">
                <a:latin typeface="Arial"/>
                <a:cs typeface="Arial"/>
              </a:rPr>
              <a:t>g</a:t>
            </a:r>
            <a:endParaRPr kumimoji="1" lang="ja-JP" altLang="en-US" dirty="0">
              <a:latin typeface="Arial"/>
              <a:cs typeface="Arial"/>
            </a:endParaRPr>
          </a:p>
        </p:txBody>
      </p:sp>
      <p:pic>
        <p:nvPicPr>
          <p:cNvPr id="15" name="図 14"/>
          <p:cNvPicPr>
            <a:picLocks noChangeAspect="1"/>
          </p:cNvPicPr>
          <p:nvPr/>
        </p:nvPicPr>
        <p:blipFill>
          <a:blip r:embed="rId4"/>
          <a:stretch>
            <a:fillRect/>
          </a:stretch>
        </p:blipFill>
        <p:spPr>
          <a:xfrm>
            <a:off x="283240" y="4211194"/>
            <a:ext cx="4396400" cy="2628504"/>
          </a:xfrm>
          <a:prstGeom prst="rect">
            <a:avLst/>
          </a:prstGeom>
        </p:spPr>
      </p:pic>
    </p:spTree>
    <p:extLst>
      <p:ext uri="{BB962C8B-B14F-4D97-AF65-F5344CB8AC3E}">
        <p14:creationId xmlns:p14="http://schemas.microsoft.com/office/powerpoint/2010/main" val="1587168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Modern theory of polarization</a:t>
            </a:r>
            <a:endParaRPr kumimoji="1" lang="ja-JP" altLang="en-US" dirty="0"/>
          </a:p>
        </p:txBody>
      </p:sp>
      <p:sp>
        <p:nvSpPr>
          <p:cNvPr id="5" name="テキスト ボックス 4"/>
          <p:cNvSpPr txBox="1"/>
          <p:nvPr/>
        </p:nvSpPr>
        <p:spPr>
          <a:xfrm>
            <a:off x="457200" y="1435033"/>
            <a:ext cx="8067052" cy="830997"/>
          </a:xfrm>
          <a:prstGeom prst="rect">
            <a:avLst/>
          </a:prstGeom>
          <a:noFill/>
        </p:spPr>
        <p:txBody>
          <a:bodyPr wrap="square" rtlCol="0">
            <a:spAutoFit/>
          </a:bodyPr>
          <a:lstStyle/>
          <a:p>
            <a:pPr marL="342900" indent="-342900">
              <a:buFont typeface="Arial"/>
              <a:buChar char="•"/>
            </a:pPr>
            <a:r>
              <a:rPr lang="en-US" altLang="ja-JP" sz="2400" dirty="0" smtClean="0">
                <a:latin typeface="Arial"/>
                <a:cs typeface="Arial"/>
              </a:rPr>
              <a:t>Ionic</a:t>
            </a:r>
            <a:r>
              <a:rPr kumimoji="1" lang="en-US" altLang="ja-JP" sz="2400" dirty="0" smtClean="0">
                <a:latin typeface="Arial"/>
                <a:cs typeface="Arial"/>
              </a:rPr>
              <a:t> contribution</a:t>
            </a:r>
          </a:p>
          <a:p>
            <a:pPr marL="342900" indent="-342900">
              <a:buFont typeface="Arial"/>
              <a:buChar char="•"/>
            </a:pPr>
            <a:r>
              <a:rPr lang="en-US" altLang="ja-JP" sz="2400" dirty="0" smtClean="0">
                <a:latin typeface="Arial"/>
                <a:cs typeface="Arial"/>
              </a:rPr>
              <a:t>Electronic contribution</a:t>
            </a:r>
            <a:endParaRPr kumimoji="1" lang="en-US" altLang="ja-JP" sz="2400" dirty="0" smtClean="0">
              <a:latin typeface="Arial"/>
              <a:cs typeface="Arial"/>
            </a:endParaRPr>
          </a:p>
        </p:txBody>
      </p:sp>
      <p:sp>
        <p:nvSpPr>
          <p:cNvPr id="6" name="テキスト ボックス 5"/>
          <p:cNvSpPr txBox="1"/>
          <p:nvPr/>
        </p:nvSpPr>
        <p:spPr>
          <a:xfrm>
            <a:off x="457200" y="2470097"/>
            <a:ext cx="3717359" cy="523220"/>
          </a:xfrm>
          <a:prstGeom prst="rect">
            <a:avLst/>
          </a:prstGeom>
          <a:noFill/>
        </p:spPr>
        <p:txBody>
          <a:bodyPr wrap="none" rtlCol="0">
            <a:spAutoFit/>
          </a:bodyPr>
          <a:lstStyle/>
          <a:p>
            <a:r>
              <a:rPr kumimoji="1" lang="en-US" altLang="ja-JP" sz="2800" u="sng" dirty="0" smtClean="0">
                <a:latin typeface="Arial"/>
                <a:cs typeface="Arial"/>
              </a:rPr>
              <a:t>Electronic contribution</a:t>
            </a:r>
            <a:endParaRPr kumimoji="1" lang="ja-JP" altLang="en-US" sz="2800" u="sng" dirty="0">
              <a:latin typeface="Arial"/>
              <a:cs typeface="Arial"/>
            </a:endParaRPr>
          </a:p>
        </p:txBody>
      </p:sp>
      <p:sp>
        <p:nvSpPr>
          <p:cNvPr id="8" name="テキスト ボックス 7"/>
          <p:cNvSpPr txBox="1"/>
          <p:nvPr/>
        </p:nvSpPr>
        <p:spPr>
          <a:xfrm>
            <a:off x="457200" y="3230783"/>
            <a:ext cx="8067052" cy="461665"/>
          </a:xfrm>
          <a:prstGeom prst="rect">
            <a:avLst/>
          </a:prstGeom>
          <a:noFill/>
        </p:spPr>
        <p:txBody>
          <a:bodyPr wrap="square" rtlCol="0">
            <a:spAutoFit/>
          </a:bodyPr>
          <a:lstStyle/>
          <a:p>
            <a:pPr marL="342900" indent="-342900">
              <a:buFont typeface="Arial"/>
              <a:buChar char="•"/>
            </a:pPr>
            <a:r>
              <a:rPr kumimoji="1" lang="en-US" altLang="ja-JP" sz="2400" dirty="0" smtClean="0">
                <a:latin typeface="Arial"/>
                <a:cs typeface="Arial"/>
              </a:rPr>
              <a:t>P is calculated by </a:t>
            </a:r>
            <a:r>
              <a:rPr lang="en-US" altLang="ja-JP" sz="2400" dirty="0" smtClean="0">
                <a:latin typeface="Arial"/>
                <a:cs typeface="Arial"/>
              </a:rPr>
              <a:t>using Berry phase . </a:t>
            </a:r>
            <a:endParaRPr kumimoji="1" lang="en-US" altLang="ja-JP" sz="2400" dirty="0" smtClean="0">
              <a:latin typeface="Arial"/>
              <a:cs typeface="Arial"/>
            </a:endParaRPr>
          </a:p>
        </p:txBody>
      </p:sp>
      <p:sp>
        <p:nvSpPr>
          <p:cNvPr id="10" name="テキスト ボックス 9"/>
          <p:cNvSpPr txBox="1"/>
          <p:nvPr/>
        </p:nvSpPr>
        <p:spPr>
          <a:xfrm>
            <a:off x="300633" y="4192208"/>
            <a:ext cx="2118038" cy="461665"/>
          </a:xfrm>
          <a:prstGeom prst="rect">
            <a:avLst/>
          </a:prstGeom>
          <a:solidFill>
            <a:schemeClr val="accent2">
              <a:lumMod val="40000"/>
              <a:lumOff val="60000"/>
            </a:schemeClr>
          </a:solidFill>
          <a:ln>
            <a:solidFill>
              <a:srgbClr val="000000"/>
            </a:solidFill>
          </a:ln>
        </p:spPr>
        <p:txBody>
          <a:bodyPr wrap="none" rtlCol="0">
            <a:spAutoFit/>
          </a:bodyPr>
          <a:lstStyle/>
          <a:p>
            <a:r>
              <a:rPr lang="en-US" altLang="ja-JP" sz="2400" dirty="0" smtClean="0">
                <a:latin typeface="Arial"/>
                <a:cs typeface="Arial"/>
              </a:rPr>
              <a:t>Bloch function</a:t>
            </a:r>
            <a:endParaRPr kumimoji="1" lang="ja-JP" altLang="en-US" sz="2400" dirty="0">
              <a:latin typeface="Arial"/>
              <a:cs typeface="Arial"/>
            </a:endParaRPr>
          </a:p>
        </p:txBody>
      </p:sp>
      <p:cxnSp>
        <p:nvCxnSpPr>
          <p:cNvPr id="12" name="直線矢印コネクタ 11"/>
          <p:cNvCxnSpPr/>
          <p:nvPr/>
        </p:nvCxnSpPr>
        <p:spPr>
          <a:xfrm>
            <a:off x="3182963" y="4400949"/>
            <a:ext cx="130473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5323308" y="4192208"/>
            <a:ext cx="2482771" cy="461665"/>
          </a:xfrm>
          <a:prstGeom prst="rect">
            <a:avLst/>
          </a:prstGeom>
          <a:solidFill>
            <a:schemeClr val="tx2">
              <a:lumMod val="40000"/>
              <a:lumOff val="60000"/>
            </a:schemeClr>
          </a:solidFill>
          <a:ln>
            <a:solidFill>
              <a:srgbClr val="000000"/>
            </a:solidFill>
          </a:ln>
        </p:spPr>
        <p:txBody>
          <a:bodyPr wrap="none" rtlCol="0">
            <a:spAutoFit/>
          </a:bodyPr>
          <a:lstStyle/>
          <a:p>
            <a:r>
              <a:rPr lang="en-US" altLang="ja-JP" sz="2400" dirty="0" err="1" smtClean="0">
                <a:latin typeface="Arial"/>
                <a:cs typeface="Arial"/>
              </a:rPr>
              <a:t>Wannier</a:t>
            </a:r>
            <a:r>
              <a:rPr lang="en-US" altLang="ja-JP" sz="2400" dirty="0" smtClean="0">
                <a:latin typeface="Arial"/>
                <a:cs typeface="Arial"/>
              </a:rPr>
              <a:t> function</a:t>
            </a:r>
            <a:endParaRPr kumimoji="1" lang="ja-JP" altLang="en-US" sz="2400" dirty="0">
              <a:latin typeface="Arial"/>
              <a:cs typeface="Arial"/>
            </a:endParaRPr>
          </a:p>
        </p:txBody>
      </p:sp>
      <p:sp>
        <p:nvSpPr>
          <p:cNvPr id="15" name="テキスト ボックス 14"/>
          <p:cNvSpPr txBox="1"/>
          <p:nvPr/>
        </p:nvSpPr>
        <p:spPr>
          <a:xfrm>
            <a:off x="2748636" y="4601688"/>
            <a:ext cx="2151475" cy="400110"/>
          </a:xfrm>
          <a:prstGeom prst="rect">
            <a:avLst/>
          </a:prstGeom>
          <a:noFill/>
          <a:ln>
            <a:solidFill>
              <a:srgbClr val="000000"/>
            </a:solidFill>
          </a:ln>
        </p:spPr>
        <p:txBody>
          <a:bodyPr wrap="none" rtlCol="0">
            <a:spAutoFit/>
          </a:bodyPr>
          <a:lstStyle/>
          <a:p>
            <a:r>
              <a:rPr kumimoji="1" lang="en-US" altLang="ja-JP" sz="2000" dirty="0" smtClean="0">
                <a:latin typeface="Arial"/>
                <a:cs typeface="Arial"/>
              </a:rPr>
              <a:t>Fourier transform</a:t>
            </a:r>
            <a:endParaRPr kumimoji="1" lang="ja-JP" altLang="en-US" sz="2000" dirty="0">
              <a:latin typeface="Arial"/>
              <a:cs typeface="Arial"/>
            </a:endParaRPr>
          </a:p>
        </p:txBody>
      </p:sp>
      <p:sp>
        <p:nvSpPr>
          <p:cNvPr id="16" name="右矢印 15"/>
          <p:cNvSpPr/>
          <p:nvPr/>
        </p:nvSpPr>
        <p:spPr>
          <a:xfrm>
            <a:off x="300633" y="5670788"/>
            <a:ext cx="934514" cy="6610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61417" y="5775159"/>
            <a:ext cx="3879406" cy="523220"/>
          </a:xfrm>
          <a:prstGeom prst="rect">
            <a:avLst/>
          </a:prstGeom>
          <a:solidFill>
            <a:srgbClr val="FFFF00"/>
          </a:solidFill>
          <a:ln>
            <a:solidFill>
              <a:srgbClr val="000000"/>
            </a:solidFill>
          </a:ln>
        </p:spPr>
        <p:txBody>
          <a:bodyPr wrap="square" rtlCol="0">
            <a:spAutoFit/>
          </a:bodyPr>
          <a:lstStyle/>
          <a:p>
            <a:r>
              <a:rPr kumimoji="1" lang="en-US" altLang="ja-JP" sz="2800" dirty="0" smtClean="0">
                <a:latin typeface="Arial"/>
                <a:cs typeface="Arial"/>
              </a:rPr>
              <a:t>Localization of Electron </a:t>
            </a:r>
            <a:endParaRPr kumimoji="1" lang="ja-JP" altLang="en-US" sz="2800" dirty="0">
              <a:latin typeface="Arial"/>
              <a:cs typeface="Arial"/>
            </a:endParaRPr>
          </a:p>
        </p:txBody>
      </p:sp>
    </p:spTree>
    <p:extLst>
      <p:ext uri="{BB962C8B-B14F-4D97-AF65-F5344CB8AC3E}">
        <p14:creationId xmlns:p14="http://schemas.microsoft.com/office/powerpoint/2010/main" val="8403827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a:t>Electric polarization and </a:t>
            </a:r>
            <a:r>
              <a:rPr lang="en-US" altLang="ja-JP" sz="3600" dirty="0" err="1"/>
              <a:t>Wannier</a:t>
            </a:r>
            <a:r>
              <a:rPr lang="en-US" altLang="ja-JP" sz="3600" dirty="0"/>
              <a:t> orbital</a:t>
            </a:r>
            <a:endParaRPr kumimoji="1" lang="ja-JP" altLang="en-US" sz="3600" dirty="0"/>
          </a:p>
        </p:txBody>
      </p:sp>
      <p:grpSp>
        <p:nvGrpSpPr>
          <p:cNvPr id="7" name="図形グループ 6"/>
          <p:cNvGrpSpPr/>
          <p:nvPr/>
        </p:nvGrpSpPr>
        <p:grpSpPr>
          <a:xfrm>
            <a:off x="369126" y="1450853"/>
            <a:ext cx="8569228" cy="5177972"/>
            <a:chOff x="266032" y="1268760"/>
            <a:chExt cx="8569228" cy="5177972"/>
          </a:xfrm>
        </p:grpSpPr>
        <p:pic>
          <p:nvPicPr>
            <p:cNvPr id="8" name="図 7"/>
            <p:cNvPicPr>
              <a:picLocks noChangeAspect="1"/>
            </p:cNvPicPr>
            <p:nvPr/>
          </p:nvPicPr>
          <p:blipFill>
            <a:blip r:embed="rId3"/>
            <a:stretch>
              <a:fillRect/>
            </a:stretch>
          </p:blipFill>
          <p:spPr>
            <a:xfrm>
              <a:off x="6588224" y="2009564"/>
              <a:ext cx="1841500" cy="1752600"/>
            </a:xfrm>
            <a:prstGeom prst="rect">
              <a:avLst/>
            </a:prstGeom>
          </p:spPr>
        </p:pic>
        <p:pic>
          <p:nvPicPr>
            <p:cNvPr id="9" name="図 8"/>
            <p:cNvPicPr>
              <a:picLocks noChangeAspect="1"/>
            </p:cNvPicPr>
            <p:nvPr/>
          </p:nvPicPr>
          <p:blipFill>
            <a:blip r:embed="rId4"/>
            <a:stretch>
              <a:fillRect/>
            </a:stretch>
          </p:blipFill>
          <p:spPr>
            <a:xfrm>
              <a:off x="6597095" y="3861048"/>
              <a:ext cx="1793875" cy="1635125"/>
            </a:xfrm>
            <a:prstGeom prst="rect">
              <a:avLst/>
            </a:prstGeom>
          </p:spPr>
        </p:pic>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14" y="1844824"/>
              <a:ext cx="4704080" cy="584200"/>
            </a:xfrm>
            <a:prstGeom prst="rect">
              <a:avLst/>
            </a:prstGeom>
          </p:spPr>
        </p:pic>
        <p:sp>
          <p:nvSpPr>
            <p:cNvPr id="11" name="テキスト ボックス 10"/>
            <p:cNvSpPr txBox="1"/>
            <p:nvPr/>
          </p:nvSpPr>
          <p:spPr>
            <a:xfrm>
              <a:off x="368579" y="1268760"/>
              <a:ext cx="5529429" cy="400110"/>
            </a:xfrm>
            <a:prstGeom prst="rect">
              <a:avLst/>
            </a:prstGeom>
            <a:noFill/>
          </p:spPr>
          <p:txBody>
            <a:bodyPr wrap="none" rtlCol="0">
              <a:spAutoFit/>
            </a:bodyPr>
            <a:lstStyle/>
            <a:p>
              <a:r>
                <a:rPr kumimoji="1" lang="en-US" altLang="ja-JP" sz="2000" dirty="0" smtClean="0">
                  <a:solidFill>
                    <a:srgbClr val="FF0000"/>
                  </a:solidFill>
                  <a:latin typeface="Arial"/>
                  <a:cs typeface="Arial"/>
                </a:rPr>
                <a:t>Maximally Localized </a:t>
              </a:r>
              <a:r>
                <a:rPr lang="en-US" altLang="ja-JP" sz="2000" dirty="0" err="1">
                  <a:solidFill>
                    <a:srgbClr val="FF0000"/>
                  </a:solidFill>
                  <a:latin typeface="Arial"/>
                  <a:cs typeface="Arial"/>
                </a:rPr>
                <a:t>W</a:t>
              </a:r>
              <a:r>
                <a:rPr kumimoji="1" lang="en-US" altLang="ja-JP" sz="2000" dirty="0" err="1" smtClean="0">
                  <a:solidFill>
                    <a:srgbClr val="FF0000"/>
                  </a:solidFill>
                  <a:latin typeface="Arial"/>
                  <a:cs typeface="Arial"/>
                </a:rPr>
                <a:t>annier</a:t>
              </a:r>
              <a:r>
                <a:rPr kumimoji="1" lang="en-US" altLang="ja-JP" sz="2000" dirty="0" smtClean="0">
                  <a:solidFill>
                    <a:srgbClr val="FF0000"/>
                  </a:solidFill>
                  <a:latin typeface="Arial"/>
                  <a:cs typeface="Arial"/>
                </a:rPr>
                <a:t> Function (MLWF)</a:t>
              </a:r>
              <a:endParaRPr kumimoji="1" lang="ja-JP" altLang="en-US" sz="2000" dirty="0" smtClean="0">
                <a:solidFill>
                  <a:srgbClr val="FF0000"/>
                </a:solidFill>
                <a:latin typeface="Arial"/>
                <a:cs typeface="Arial"/>
              </a:endParaRPr>
            </a:p>
          </p:txBody>
        </p:sp>
        <p:pic>
          <p:nvPicPr>
            <p:cNvPr id="12" name="図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176" y="2769024"/>
              <a:ext cx="3431540" cy="642620"/>
            </a:xfrm>
            <a:prstGeom prst="rect">
              <a:avLst/>
            </a:prstGeom>
          </p:spPr>
        </p:pic>
        <p:sp>
          <p:nvSpPr>
            <p:cNvPr id="13" name="左大かっこ 12"/>
            <p:cNvSpPr/>
            <p:nvPr/>
          </p:nvSpPr>
          <p:spPr>
            <a:xfrm>
              <a:off x="266032" y="1832920"/>
              <a:ext cx="176144" cy="1578724"/>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4" name="テキスト ボックス 13"/>
            <p:cNvSpPr txBox="1"/>
            <p:nvPr/>
          </p:nvSpPr>
          <p:spPr>
            <a:xfrm>
              <a:off x="457200" y="3501008"/>
              <a:ext cx="1741319" cy="369332"/>
            </a:xfrm>
            <a:prstGeom prst="rect">
              <a:avLst/>
            </a:prstGeom>
            <a:noFill/>
          </p:spPr>
          <p:txBody>
            <a:bodyPr wrap="none" rtlCol="0">
              <a:spAutoFit/>
            </a:bodyPr>
            <a:lstStyle/>
            <a:p>
              <a:r>
                <a:rPr lang="en-US" altLang="ja-JP" dirty="0" err="1">
                  <a:solidFill>
                    <a:srgbClr val="FF0000"/>
                  </a:solidFill>
                  <a:latin typeface="Arial"/>
                  <a:cs typeface="Arial"/>
                </a:rPr>
                <a:t>W</a:t>
              </a:r>
              <a:r>
                <a:rPr kumimoji="1" lang="en-US" altLang="ja-JP" dirty="0" err="1" smtClean="0">
                  <a:solidFill>
                    <a:srgbClr val="FF0000"/>
                  </a:solidFill>
                  <a:latin typeface="Arial"/>
                  <a:cs typeface="Arial"/>
                </a:rPr>
                <a:t>annier</a:t>
              </a:r>
              <a:r>
                <a:rPr kumimoji="1" lang="en-US" altLang="ja-JP" dirty="0" smtClean="0">
                  <a:solidFill>
                    <a:srgbClr val="FF0000"/>
                  </a:solidFill>
                  <a:latin typeface="Arial"/>
                  <a:cs typeface="Arial"/>
                </a:rPr>
                <a:t> center</a:t>
              </a:r>
              <a:endParaRPr kumimoji="1" lang="ja-JP" altLang="en-US" dirty="0" smtClean="0">
                <a:solidFill>
                  <a:srgbClr val="FF0000"/>
                </a:solidFill>
                <a:latin typeface="Arial"/>
                <a:cs typeface="Arial"/>
              </a:endParaRPr>
            </a:p>
          </p:txBody>
        </p:sp>
        <p:pic>
          <p:nvPicPr>
            <p:cNvPr id="15" name="図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579" y="4852860"/>
              <a:ext cx="2011680" cy="622300"/>
            </a:xfrm>
            <a:prstGeom prst="rect">
              <a:avLst/>
            </a:prstGeom>
          </p:spPr>
        </p:pic>
        <p:pic>
          <p:nvPicPr>
            <p:cNvPr id="16" name="図 1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579" y="3941712"/>
              <a:ext cx="5255260" cy="675640"/>
            </a:xfrm>
            <a:prstGeom prst="rect">
              <a:avLst/>
            </a:prstGeom>
          </p:spPr>
        </p:pic>
        <p:sp>
          <p:nvSpPr>
            <p:cNvPr id="17" name="テキスト ボックス 16"/>
            <p:cNvSpPr txBox="1"/>
            <p:nvPr/>
          </p:nvSpPr>
          <p:spPr>
            <a:xfrm>
              <a:off x="1308146" y="6046622"/>
              <a:ext cx="6305006" cy="400110"/>
            </a:xfrm>
            <a:prstGeom prst="rect">
              <a:avLst/>
            </a:prstGeom>
            <a:noFill/>
          </p:spPr>
          <p:txBody>
            <a:bodyPr wrap="none" rtlCol="0">
              <a:spAutoFit/>
            </a:bodyPr>
            <a:lstStyle/>
            <a:p>
              <a:r>
                <a:rPr kumimoji="1" lang="en-US" altLang="ja-JP" sz="2000" dirty="0" smtClean="0">
                  <a:latin typeface="Arial"/>
                  <a:cs typeface="Arial"/>
                </a:rPr>
                <a:t>Polarization can be written by sum of </a:t>
              </a:r>
              <a:r>
                <a:rPr lang="en-US" altLang="ja-JP" sz="2000" dirty="0" err="1">
                  <a:latin typeface="Arial"/>
                  <a:cs typeface="Arial"/>
                </a:rPr>
                <a:t>W</a:t>
              </a:r>
              <a:r>
                <a:rPr kumimoji="1" lang="en-US" altLang="ja-JP" sz="2000" dirty="0" err="1" smtClean="0">
                  <a:latin typeface="Arial"/>
                  <a:cs typeface="Arial"/>
                </a:rPr>
                <a:t>annier</a:t>
              </a:r>
              <a:r>
                <a:rPr kumimoji="1" lang="en-US" altLang="ja-JP" sz="2000" dirty="0" smtClean="0">
                  <a:latin typeface="Arial"/>
                  <a:cs typeface="Arial"/>
                </a:rPr>
                <a:t> centers</a:t>
              </a:r>
              <a:endParaRPr kumimoji="1" lang="ja-JP" altLang="en-US" sz="2000" dirty="0" smtClean="0">
                <a:latin typeface="Arial"/>
                <a:cs typeface="Arial"/>
              </a:endParaRPr>
            </a:p>
          </p:txBody>
        </p:sp>
        <p:sp>
          <p:nvSpPr>
            <p:cNvPr id="18" name="テキスト ボックス 17"/>
            <p:cNvSpPr txBox="1"/>
            <p:nvPr/>
          </p:nvSpPr>
          <p:spPr>
            <a:xfrm>
              <a:off x="7020272" y="1450853"/>
              <a:ext cx="948096" cy="369332"/>
            </a:xfrm>
            <a:prstGeom prst="rect">
              <a:avLst/>
            </a:prstGeom>
            <a:noFill/>
          </p:spPr>
          <p:txBody>
            <a:bodyPr wrap="none" rtlCol="0">
              <a:spAutoFit/>
            </a:bodyPr>
            <a:lstStyle/>
            <a:p>
              <a:r>
                <a:rPr kumimoji="1" lang="en-US" altLang="ja-JP" dirty="0" smtClean="0">
                  <a:latin typeface="Comic Sans MS"/>
                  <a:cs typeface="Comic Sans MS"/>
                </a:rPr>
                <a:t>BaTiO</a:t>
              </a:r>
              <a:r>
                <a:rPr kumimoji="1" lang="en-US" altLang="ja-JP" baseline="-25000" dirty="0" smtClean="0">
                  <a:latin typeface="Comic Sans MS"/>
                  <a:cs typeface="Comic Sans MS"/>
                </a:rPr>
                <a:t>3</a:t>
              </a:r>
              <a:endParaRPr kumimoji="1" lang="ja-JP" altLang="en-US" baseline="-25000" dirty="0" smtClean="0">
                <a:latin typeface="Comic Sans MS"/>
                <a:cs typeface="Comic Sans MS"/>
              </a:endParaRPr>
            </a:p>
          </p:txBody>
        </p:sp>
        <p:sp>
          <p:nvSpPr>
            <p:cNvPr id="19" name="テキスト ボックス 18"/>
            <p:cNvSpPr txBox="1"/>
            <p:nvPr/>
          </p:nvSpPr>
          <p:spPr>
            <a:xfrm>
              <a:off x="8390970" y="4416726"/>
              <a:ext cx="444290" cy="369332"/>
            </a:xfrm>
            <a:prstGeom prst="rect">
              <a:avLst/>
            </a:prstGeom>
            <a:noFill/>
          </p:spPr>
          <p:txBody>
            <a:bodyPr wrap="none" rtlCol="0">
              <a:spAutoFit/>
            </a:bodyPr>
            <a:lstStyle/>
            <a:p>
              <a:r>
                <a:rPr lang="en-US" altLang="ja-JP" i="1" dirty="0" err="1" smtClean="0">
                  <a:latin typeface="Comic Sans MS"/>
                  <a:cs typeface="Comic Sans MS"/>
                </a:rPr>
                <a:t>p</a:t>
              </a:r>
              <a:r>
                <a:rPr lang="en-US" altLang="ja-JP" i="1" baseline="-25000" dirty="0" err="1">
                  <a:latin typeface="Comic Sans MS"/>
                  <a:cs typeface="Comic Sans MS"/>
                </a:rPr>
                <a:t>y</a:t>
              </a:r>
              <a:endParaRPr kumimoji="1" lang="ja-JP" altLang="en-US" i="1" baseline="-25000" dirty="0" smtClean="0">
                <a:latin typeface="Comic Sans MS"/>
                <a:cs typeface="Comic Sans MS"/>
              </a:endParaRPr>
            </a:p>
          </p:txBody>
        </p:sp>
        <p:pic>
          <p:nvPicPr>
            <p:cNvPr id="20" name="図 1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126" y="5639781"/>
              <a:ext cx="1722120" cy="231140"/>
            </a:xfrm>
            <a:prstGeom prst="rect">
              <a:avLst/>
            </a:prstGeom>
          </p:spPr>
        </p:pic>
        <p:sp>
          <p:nvSpPr>
            <p:cNvPr id="21" name="円/楕円 20"/>
            <p:cNvSpPr>
              <a:spLocks noChangeAspect="1"/>
            </p:cNvSpPr>
            <p:nvPr/>
          </p:nvSpPr>
          <p:spPr>
            <a:xfrm>
              <a:off x="1323595" y="5617751"/>
              <a:ext cx="171091" cy="171091"/>
            </a:xfrm>
            <a:prstGeom prst="ellipse">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円/楕円 21"/>
            <p:cNvSpPr>
              <a:spLocks noChangeAspect="1"/>
            </p:cNvSpPr>
            <p:nvPr/>
          </p:nvSpPr>
          <p:spPr>
            <a:xfrm>
              <a:off x="1954478" y="5617751"/>
              <a:ext cx="171091" cy="171091"/>
            </a:xfrm>
            <a:prstGeom prst="ellipse">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2827829" y="5105828"/>
              <a:ext cx="2262834" cy="369332"/>
            </a:xfrm>
            <a:prstGeom prst="rect">
              <a:avLst/>
            </a:prstGeom>
            <a:noFill/>
          </p:spPr>
          <p:txBody>
            <a:bodyPr wrap="none" rtlCol="0">
              <a:spAutoFit/>
            </a:bodyPr>
            <a:lstStyle/>
            <a:p>
              <a:r>
                <a:rPr lang="en-US" altLang="ja-JP" dirty="0" err="1" smtClean="0">
                  <a:solidFill>
                    <a:srgbClr val="FF0000"/>
                  </a:solidFill>
                  <a:latin typeface="Arial"/>
                  <a:cs typeface="Arial"/>
                </a:rPr>
                <a:t>noncentrosymmetric</a:t>
              </a:r>
              <a:endParaRPr kumimoji="1" lang="ja-JP" altLang="en-US" dirty="0" smtClean="0">
                <a:solidFill>
                  <a:srgbClr val="FF0000"/>
                </a:solidFill>
                <a:latin typeface="Arial"/>
                <a:cs typeface="Arial"/>
              </a:endParaRPr>
            </a:p>
          </p:txBody>
        </p:sp>
        <p:sp>
          <p:nvSpPr>
            <p:cNvPr id="24" name="テキスト ボックス 23"/>
            <p:cNvSpPr txBox="1"/>
            <p:nvPr/>
          </p:nvSpPr>
          <p:spPr>
            <a:xfrm>
              <a:off x="2827829" y="5577580"/>
              <a:ext cx="1877700" cy="369332"/>
            </a:xfrm>
            <a:prstGeom prst="rect">
              <a:avLst/>
            </a:prstGeom>
            <a:noFill/>
          </p:spPr>
          <p:txBody>
            <a:bodyPr wrap="none" rtlCol="0">
              <a:spAutoFit/>
            </a:bodyPr>
            <a:lstStyle/>
            <a:p>
              <a:r>
                <a:rPr lang="en-US" altLang="ja-JP" dirty="0" err="1" smtClean="0">
                  <a:solidFill>
                    <a:srgbClr val="FF0000"/>
                  </a:solidFill>
                  <a:latin typeface="Arial"/>
                  <a:cs typeface="Arial"/>
                </a:rPr>
                <a:t>centrosymmetric</a:t>
              </a:r>
              <a:endParaRPr kumimoji="1" lang="ja-JP" altLang="en-US" dirty="0" smtClean="0">
                <a:solidFill>
                  <a:srgbClr val="FF0000"/>
                </a:solidFill>
                <a:latin typeface="Arial"/>
                <a:cs typeface="Arial"/>
              </a:endParaRPr>
            </a:p>
          </p:txBody>
        </p:sp>
        <p:sp>
          <p:nvSpPr>
            <p:cNvPr id="25" name="正方形/長方形 24"/>
            <p:cNvSpPr/>
            <p:nvPr/>
          </p:nvSpPr>
          <p:spPr>
            <a:xfrm>
              <a:off x="3485551" y="3859594"/>
              <a:ext cx="2310585" cy="862975"/>
            </a:xfrm>
            <a:prstGeom prst="rect">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3873716" y="3413238"/>
              <a:ext cx="1481295" cy="369332"/>
            </a:xfrm>
            <a:prstGeom prst="rect">
              <a:avLst/>
            </a:prstGeom>
            <a:noFill/>
          </p:spPr>
          <p:txBody>
            <a:bodyPr wrap="none" rtlCol="0">
              <a:spAutoFit/>
            </a:bodyPr>
            <a:lstStyle/>
            <a:p>
              <a:r>
                <a:rPr kumimoji="1" lang="en-US" altLang="ja-JP" dirty="0" smtClean="0">
                  <a:solidFill>
                    <a:srgbClr val="FF0000"/>
                  </a:solidFill>
                  <a:latin typeface="Arial"/>
                  <a:cs typeface="Arial"/>
                </a:rPr>
                <a:t>Berry phase </a:t>
              </a:r>
              <a:endParaRPr kumimoji="1" lang="ja-JP" altLang="en-US" dirty="0" smtClean="0">
                <a:solidFill>
                  <a:srgbClr val="FF0000"/>
                </a:solidFill>
                <a:latin typeface="Arial"/>
                <a:cs typeface="Arial"/>
              </a:endParaRPr>
            </a:p>
          </p:txBody>
        </p:sp>
        <p:cxnSp>
          <p:nvCxnSpPr>
            <p:cNvPr id="27" name="直線矢印コネクタ 26"/>
            <p:cNvCxnSpPr/>
            <p:nvPr/>
          </p:nvCxnSpPr>
          <p:spPr>
            <a:xfrm flipH="1">
              <a:off x="1494687" y="5373216"/>
              <a:ext cx="1333142" cy="204364"/>
            </a:xfrm>
            <a:prstGeom prst="straightConnector1">
              <a:avLst/>
            </a:prstGeom>
            <a:ln w="127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H="1" flipV="1">
              <a:off x="2195736" y="5733256"/>
              <a:ext cx="640750" cy="55586"/>
            </a:xfrm>
            <a:prstGeom prst="straightConnector1">
              <a:avLst/>
            </a:prstGeom>
            <a:ln w="127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3187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Modern theory of polarization</a:t>
            </a:r>
            <a:endParaRPr kumimoji="1" lang="ja-JP" altLang="en-US" dirty="0"/>
          </a:p>
        </p:txBody>
      </p:sp>
      <p:pic>
        <p:nvPicPr>
          <p:cNvPr id="5" name="図 4"/>
          <p:cNvPicPr>
            <a:picLocks noChangeAspect="1"/>
          </p:cNvPicPr>
          <p:nvPr/>
        </p:nvPicPr>
        <p:blipFill>
          <a:blip r:embed="rId3"/>
          <a:stretch>
            <a:fillRect/>
          </a:stretch>
        </p:blipFill>
        <p:spPr>
          <a:xfrm>
            <a:off x="4143163" y="1475239"/>
            <a:ext cx="5000837" cy="2556436"/>
          </a:xfrm>
          <a:prstGeom prst="rect">
            <a:avLst/>
          </a:prstGeom>
        </p:spPr>
      </p:pic>
      <p:sp>
        <p:nvSpPr>
          <p:cNvPr id="7" name="テキスト ボックス 6"/>
          <p:cNvSpPr txBox="1"/>
          <p:nvPr/>
        </p:nvSpPr>
        <p:spPr>
          <a:xfrm>
            <a:off x="174413" y="1447847"/>
            <a:ext cx="3076082" cy="461665"/>
          </a:xfrm>
          <a:prstGeom prst="rect">
            <a:avLst/>
          </a:prstGeom>
          <a:noFill/>
          <a:ln>
            <a:solidFill>
              <a:srgbClr val="000000"/>
            </a:solidFill>
          </a:ln>
        </p:spPr>
        <p:txBody>
          <a:bodyPr wrap="none" rtlCol="0">
            <a:spAutoFit/>
          </a:bodyPr>
          <a:lstStyle/>
          <a:p>
            <a:r>
              <a:rPr lang="en-US" altLang="ja-JP" sz="2400" dirty="0" smtClean="0">
                <a:latin typeface="Arial"/>
                <a:cs typeface="Arial"/>
              </a:rPr>
              <a:t>Polarization quantum</a:t>
            </a:r>
            <a:endParaRPr kumimoji="1" lang="ja-JP" altLang="en-US" sz="2400" dirty="0">
              <a:latin typeface="Arial"/>
              <a:cs typeface="Arial"/>
            </a:endParaRPr>
          </a:p>
        </p:txBody>
      </p:sp>
      <p:sp>
        <p:nvSpPr>
          <p:cNvPr id="8" name="テキスト ボックス 7"/>
          <p:cNvSpPr txBox="1"/>
          <p:nvPr/>
        </p:nvSpPr>
        <p:spPr>
          <a:xfrm>
            <a:off x="15663" y="2060209"/>
            <a:ext cx="4302125" cy="830997"/>
          </a:xfrm>
          <a:prstGeom prst="rect">
            <a:avLst/>
          </a:prstGeom>
          <a:noFill/>
        </p:spPr>
        <p:txBody>
          <a:bodyPr wrap="square" rtlCol="0">
            <a:spAutoFit/>
          </a:bodyPr>
          <a:lstStyle/>
          <a:p>
            <a:pPr marL="342900" indent="-342900">
              <a:buFont typeface="Arial"/>
              <a:buChar char="•"/>
            </a:pPr>
            <a:r>
              <a:rPr kumimoji="1" lang="en-US" altLang="ja-JP" sz="2400" dirty="0" smtClean="0">
                <a:latin typeface="Arial"/>
                <a:cs typeface="Arial"/>
              </a:rPr>
              <a:t>Physical quantity resulting</a:t>
            </a:r>
          </a:p>
          <a:p>
            <a:r>
              <a:rPr lang="ja-JP" altLang="ja-JP" sz="2400" dirty="0">
                <a:latin typeface="Arial"/>
                <a:cs typeface="Arial"/>
              </a:rPr>
              <a:t>　</a:t>
            </a:r>
            <a:r>
              <a:rPr lang="ja-JP" altLang="en-US" sz="2400" dirty="0" smtClean="0">
                <a:latin typeface="Arial"/>
                <a:cs typeface="Arial"/>
              </a:rPr>
              <a:t>　</a:t>
            </a:r>
            <a:r>
              <a:rPr kumimoji="1" lang="en-US" altLang="ja-JP" sz="2400" dirty="0" smtClean="0">
                <a:latin typeface="Arial"/>
                <a:cs typeface="Arial"/>
              </a:rPr>
              <a:t> from uncertainty of phase</a:t>
            </a:r>
            <a:endParaRPr kumimoji="1" lang="ja-JP" altLang="en-US" sz="2400" dirty="0">
              <a:latin typeface="Arial"/>
              <a:cs typeface="Arial"/>
            </a:endParaRPr>
          </a:p>
        </p:txBody>
      </p:sp>
      <p:pic>
        <p:nvPicPr>
          <p:cNvPr id="15" name="図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8" y="3685470"/>
            <a:ext cx="2772177" cy="838906"/>
          </a:xfrm>
          <a:prstGeom prst="rect">
            <a:avLst/>
          </a:prstGeom>
          <a:ln>
            <a:solidFill>
              <a:srgbClr val="000000"/>
            </a:solidFill>
          </a:ln>
        </p:spPr>
      </p:pic>
      <p:pic>
        <p:nvPicPr>
          <p:cNvPr id="3" name="図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136900"/>
            <a:ext cx="2984500" cy="393700"/>
          </a:xfrm>
          <a:prstGeom prst="rect">
            <a:avLst/>
          </a:prstGeom>
        </p:spPr>
      </p:pic>
      <p:sp>
        <p:nvSpPr>
          <p:cNvPr id="18" name="テキスト ボックス 17"/>
          <p:cNvSpPr txBox="1"/>
          <p:nvPr/>
        </p:nvSpPr>
        <p:spPr>
          <a:xfrm>
            <a:off x="5522350" y="6482764"/>
            <a:ext cx="2462775" cy="299100"/>
          </a:xfrm>
          <a:prstGeom prst="rect">
            <a:avLst/>
          </a:prstGeom>
          <a:noFill/>
        </p:spPr>
        <p:txBody>
          <a:bodyPr wrap="none" rtlCol="0">
            <a:spAutoFit/>
          </a:bodyPr>
          <a:lstStyle/>
          <a:p>
            <a:r>
              <a:rPr kumimoji="1" lang="en-US" altLang="ja-JP" sz="2000" dirty="0" smtClean="0">
                <a:latin typeface="Arial"/>
                <a:cs typeface="Arial"/>
              </a:rPr>
              <a:t>(In the case of </a:t>
            </a:r>
            <a:r>
              <a:rPr kumimoji="1" lang="en-US" altLang="ja-JP" sz="2000" dirty="0" err="1" smtClean="0">
                <a:latin typeface="Arial"/>
                <a:cs typeface="Arial"/>
              </a:rPr>
              <a:t>U</a:t>
            </a:r>
            <a:r>
              <a:rPr lang="en-US" altLang="ja-JP" sz="2000" baseline="-25000" dirty="0" err="1" smtClean="0">
                <a:latin typeface="Arial"/>
                <a:cs typeface="Arial"/>
              </a:rPr>
              <a:t>eff</a:t>
            </a:r>
            <a:r>
              <a:rPr lang="en-US" altLang="ja-JP" sz="2000" dirty="0" smtClean="0">
                <a:latin typeface="Arial"/>
                <a:cs typeface="Arial"/>
              </a:rPr>
              <a:t>=0</a:t>
            </a:r>
            <a:r>
              <a:rPr kumimoji="1" lang="en-US" altLang="ja-JP" sz="2000" dirty="0" smtClean="0">
                <a:latin typeface="Arial"/>
                <a:cs typeface="Arial"/>
              </a:rPr>
              <a:t>)</a:t>
            </a:r>
            <a:endParaRPr kumimoji="1" lang="ja-JP" altLang="en-US" sz="2000" dirty="0">
              <a:latin typeface="Arial"/>
              <a:cs typeface="Arial"/>
            </a:endParaRPr>
          </a:p>
        </p:txBody>
      </p:sp>
      <p:sp>
        <p:nvSpPr>
          <p:cNvPr id="4" name="テキスト ボックス 3"/>
          <p:cNvSpPr txBox="1"/>
          <p:nvPr/>
        </p:nvSpPr>
        <p:spPr>
          <a:xfrm>
            <a:off x="174413" y="4697709"/>
            <a:ext cx="1792829" cy="461665"/>
          </a:xfrm>
          <a:prstGeom prst="rect">
            <a:avLst/>
          </a:prstGeom>
          <a:noFill/>
          <a:ln>
            <a:solidFill>
              <a:srgbClr val="FFFF00"/>
            </a:solidFill>
          </a:ln>
        </p:spPr>
        <p:txBody>
          <a:bodyPr wrap="none" rtlCol="0">
            <a:spAutoFit/>
          </a:bodyPr>
          <a:lstStyle/>
          <a:p>
            <a:r>
              <a:rPr lang="en-US" altLang="ja-JP" sz="2400" dirty="0" smtClean="0">
                <a:latin typeface="Arial"/>
                <a:cs typeface="Arial"/>
              </a:rPr>
              <a:t>P</a:t>
            </a:r>
            <a:r>
              <a:rPr kumimoji="1" lang="en-US" altLang="ja-JP" sz="2400" dirty="0" smtClean="0">
                <a:latin typeface="Arial"/>
                <a:cs typeface="Arial"/>
              </a:rPr>
              <a:t>olarization</a:t>
            </a:r>
            <a:endParaRPr kumimoji="1" lang="ja-JP" altLang="en-US" sz="2400" dirty="0">
              <a:latin typeface="Arial"/>
              <a:cs typeface="Arial"/>
            </a:endParaRPr>
          </a:p>
        </p:txBody>
      </p:sp>
      <p:pic>
        <p:nvPicPr>
          <p:cNvPr id="9" name="図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25" y="5194300"/>
            <a:ext cx="3873500" cy="393700"/>
          </a:xfrm>
          <a:prstGeom prst="rect">
            <a:avLst/>
          </a:prstGeom>
        </p:spPr>
      </p:pic>
      <p:pic>
        <p:nvPicPr>
          <p:cNvPr id="19" name="図 1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75" y="5629275"/>
            <a:ext cx="3721100" cy="393700"/>
          </a:xfrm>
          <a:prstGeom prst="rect">
            <a:avLst/>
          </a:prstGeom>
        </p:spPr>
      </p:pic>
      <p:pic>
        <p:nvPicPr>
          <p:cNvPr id="20" name="図 1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50" y="6029325"/>
            <a:ext cx="5549900" cy="393700"/>
          </a:xfrm>
          <a:prstGeom prst="rect">
            <a:avLst/>
          </a:prstGeom>
        </p:spPr>
      </p:pic>
      <p:pic>
        <p:nvPicPr>
          <p:cNvPr id="22" name="図 2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4750" y="4044950"/>
            <a:ext cx="3810000" cy="304800"/>
          </a:xfrm>
          <a:prstGeom prst="rect">
            <a:avLst/>
          </a:prstGeom>
        </p:spPr>
      </p:pic>
    </p:spTree>
    <p:extLst>
      <p:ext uri="{BB962C8B-B14F-4D97-AF65-F5344CB8AC3E}">
        <p14:creationId xmlns:p14="http://schemas.microsoft.com/office/powerpoint/2010/main" val="12572502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301" y="4329758"/>
            <a:ext cx="3874105" cy="1851239"/>
          </a:xfrm>
          <a:prstGeom prst="rect">
            <a:avLst/>
          </a:prstGeom>
          <a:solidFill>
            <a:schemeClr val="accent3">
              <a:lumMod val="60000"/>
              <a:lumOff val="40000"/>
            </a:schemeClr>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Switching path</a:t>
            </a:r>
            <a:endParaRPr kumimoji="1" lang="ja-JP" altLang="en-US" dirty="0"/>
          </a:p>
        </p:txBody>
      </p:sp>
      <p:pic>
        <p:nvPicPr>
          <p:cNvPr id="3" name="図 2"/>
          <p:cNvPicPr>
            <a:picLocks noChangeAspect="1"/>
          </p:cNvPicPr>
          <p:nvPr/>
        </p:nvPicPr>
        <p:blipFill>
          <a:blip r:embed="rId2"/>
          <a:stretch>
            <a:fillRect/>
          </a:stretch>
        </p:blipFill>
        <p:spPr>
          <a:xfrm>
            <a:off x="3889406" y="3121097"/>
            <a:ext cx="5422900" cy="3629806"/>
          </a:xfrm>
          <a:prstGeom prst="rect">
            <a:avLst/>
          </a:prstGeom>
        </p:spPr>
      </p:pic>
      <p:sp>
        <p:nvSpPr>
          <p:cNvPr id="4" name="テキスト ボックス 3"/>
          <p:cNvSpPr txBox="1"/>
          <p:nvPr/>
        </p:nvSpPr>
        <p:spPr>
          <a:xfrm>
            <a:off x="15301" y="2732982"/>
            <a:ext cx="3546213" cy="1200328"/>
          </a:xfrm>
          <a:prstGeom prst="rect">
            <a:avLst/>
          </a:prstGeom>
          <a:noFill/>
        </p:spPr>
        <p:txBody>
          <a:bodyPr wrap="none" rtlCol="0">
            <a:spAutoFit/>
          </a:bodyPr>
          <a:lstStyle/>
          <a:p>
            <a:r>
              <a:rPr lang="en-US" altLang="ja-JP" sz="2400" dirty="0" smtClean="0">
                <a:latin typeface="Arial"/>
                <a:cs typeface="Arial"/>
              </a:rPr>
              <a:t>α=60° </a:t>
            </a:r>
            <a:r>
              <a:rPr lang="en-US" altLang="ja-JP" sz="2400" dirty="0" err="1" smtClean="0">
                <a:latin typeface="Arial"/>
                <a:cs typeface="Arial"/>
              </a:rPr>
              <a:t>U</a:t>
            </a:r>
            <a:r>
              <a:rPr lang="en-US" altLang="ja-JP" sz="2400" baseline="-25000" dirty="0" err="1" smtClean="0">
                <a:latin typeface="Arial"/>
                <a:cs typeface="Arial"/>
              </a:rPr>
              <a:t>eff</a:t>
            </a:r>
            <a:r>
              <a:rPr lang="en-US" altLang="ja-JP" sz="2400" dirty="0" smtClean="0">
                <a:latin typeface="Arial"/>
                <a:cs typeface="Arial"/>
              </a:rPr>
              <a:t>=2eV</a:t>
            </a:r>
          </a:p>
          <a:p>
            <a:r>
              <a:rPr lang="en-US" altLang="ja-JP" sz="2400" dirty="0" smtClean="0">
                <a:latin typeface="Arial"/>
                <a:cs typeface="Arial"/>
              </a:rPr>
              <a:t>Polarization quantum </a:t>
            </a:r>
          </a:p>
          <a:p>
            <a:r>
              <a:rPr lang="en-US" altLang="ja-JP" sz="2400" dirty="0">
                <a:latin typeface="Arial"/>
                <a:cs typeface="Arial"/>
              </a:rPr>
              <a:t> </a:t>
            </a:r>
            <a:r>
              <a:rPr lang="en-US" altLang="ja-JP" sz="2400" dirty="0" smtClean="0">
                <a:latin typeface="Arial"/>
                <a:cs typeface="Arial"/>
              </a:rPr>
              <a:t>            = 185.6(</a:t>
            </a:r>
            <a:r>
              <a:rPr lang="en-US" altLang="ja-JP" sz="2400" dirty="0" err="1" smtClean="0">
                <a:latin typeface="Arial"/>
                <a:cs typeface="Arial"/>
              </a:rPr>
              <a:t>μC</a:t>
            </a:r>
            <a:r>
              <a:rPr lang="en-US" altLang="ja-JP" sz="2400" dirty="0" smtClean="0">
                <a:latin typeface="Arial"/>
                <a:cs typeface="Arial"/>
              </a:rPr>
              <a:t>/cm</a:t>
            </a:r>
            <a:r>
              <a:rPr lang="en-US" altLang="ja-JP" sz="2400" baseline="30000" dirty="0" smtClean="0">
                <a:latin typeface="Arial"/>
                <a:cs typeface="Arial"/>
              </a:rPr>
              <a:t>2</a:t>
            </a:r>
            <a:r>
              <a:rPr lang="en-US" altLang="ja-JP" sz="2400" dirty="0" smtClean="0">
                <a:latin typeface="Arial"/>
                <a:cs typeface="Arial"/>
              </a:rPr>
              <a:t>)</a:t>
            </a:r>
          </a:p>
        </p:txBody>
      </p:sp>
      <p:sp>
        <p:nvSpPr>
          <p:cNvPr id="5" name="テキスト ボックス 4"/>
          <p:cNvSpPr txBox="1"/>
          <p:nvPr/>
        </p:nvSpPr>
        <p:spPr>
          <a:xfrm>
            <a:off x="181790" y="1560549"/>
            <a:ext cx="8735835" cy="830997"/>
          </a:xfrm>
          <a:prstGeom prst="rect">
            <a:avLst/>
          </a:prstGeom>
          <a:noFill/>
        </p:spPr>
        <p:txBody>
          <a:bodyPr wrap="none" rtlCol="0">
            <a:spAutoFit/>
          </a:bodyPr>
          <a:lstStyle/>
          <a:p>
            <a:r>
              <a:rPr kumimoji="1" lang="en-US" altLang="ja-JP" sz="2400" dirty="0" smtClean="0"/>
              <a:t>Change in polarization </a:t>
            </a:r>
            <a:r>
              <a:rPr kumimoji="1" lang="en-US" altLang="ja-JP" sz="2400" b="1" dirty="0" smtClean="0"/>
              <a:t>P</a:t>
            </a:r>
            <a:r>
              <a:rPr kumimoji="1" lang="en-US" altLang="ja-JP" sz="2400" dirty="0" smtClean="0"/>
              <a:t> along a path from the original R3c structure</a:t>
            </a:r>
          </a:p>
          <a:p>
            <a:r>
              <a:rPr lang="en-US" altLang="ja-JP" sz="2400" dirty="0"/>
              <a:t>t</a:t>
            </a:r>
            <a:r>
              <a:rPr lang="en-US" altLang="ja-JP" sz="2400" dirty="0" smtClean="0"/>
              <a:t>hrough the </a:t>
            </a:r>
            <a:r>
              <a:rPr lang="en-US" altLang="ja-JP" sz="2400" dirty="0" err="1" smtClean="0"/>
              <a:t>centrosymmetric</a:t>
            </a:r>
            <a:r>
              <a:rPr lang="en-US" altLang="ja-JP" sz="2400" dirty="0" smtClean="0"/>
              <a:t> cubic structure </a:t>
            </a:r>
            <a:endParaRPr kumimoji="1" lang="en-US" altLang="ja-JP" sz="2400" dirty="0" smtClean="0"/>
          </a:p>
        </p:txBody>
      </p:sp>
      <p:pic>
        <p:nvPicPr>
          <p:cNvPr id="8" name="図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6" y="4744512"/>
            <a:ext cx="3771900" cy="368300"/>
          </a:xfrm>
          <a:prstGeom prst="rect">
            <a:avLst/>
          </a:prstGeom>
        </p:spPr>
      </p:pic>
      <p:pic>
        <p:nvPicPr>
          <p:cNvPr id="9" name="図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06" y="4329758"/>
            <a:ext cx="3403600" cy="368300"/>
          </a:xfrm>
          <a:prstGeom prst="rect">
            <a:avLst/>
          </a:prstGeom>
        </p:spPr>
      </p:pic>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953" y="5240602"/>
            <a:ext cx="2286000" cy="787400"/>
          </a:xfrm>
          <a:prstGeom prst="rect">
            <a:avLst/>
          </a:prstGeom>
        </p:spPr>
      </p:pic>
    </p:spTree>
    <p:extLst>
      <p:ext uri="{BB962C8B-B14F-4D97-AF65-F5344CB8AC3E}">
        <p14:creationId xmlns:p14="http://schemas.microsoft.com/office/powerpoint/2010/main" val="2475821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Summary</a:t>
            </a:r>
            <a:endParaRPr kumimoji="1" lang="ja-JP" altLang="en-US" dirty="0"/>
          </a:p>
        </p:txBody>
      </p:sp>
      <p:sp>
        <p:nvSpPr>
          <p:cNvPr id="3" name="テキスト ボックス 2"/>
          <p:cNvSpPr txBox="1"/>
          <p:nvPr/>
        </p:nvSpPr>
        <p:spPr>
          <a:xfrm>
            <a:off x="591479" y="1652530"/>
            <a:ext cx="7967566" cy="6124754"/>
          </a:xfrm>
          <a:prstGeom prst="rect">
            <a:avLst/>
          </a:prstGeom>
          <a:noFill/>
        </p:spPr>
        <p:txBody>
          <a:bodyPr wrap="square" rtlCol="0">
            <a:spAutoFit/>
          </a:bodyPr>
          <a:lstStyle/>
          <a:p>
            <a:pPr marL="457200" indent="-457200">
              <a:buFont typeface="Arial"/>
              <a:buChar char="•"/>
            </a:pPr>
            <a:r>
              <a:rPr lang="en-US" altLang="ja-JP" sz="2800" dirty="0" smtClean="0">
                <a:latin typeface="Arial"/>
                <a:cs typeface="Arial"/>
              </a:rPr>
              <a:t>BiFeO</a:t>
            </a:r>
            <a:r>
              <a:rPr lang="en-US" altLang="ja-JP" sz="2800" baseline="-25000" dirty="0" smtClean="0">
                <a:latin typeface="Arial"/>
                <a:cs typeface="Arial"/>
              </a:rPr>
              <a:t>3</a:t>
            </a:r>
            <a:r>
              <a:rPr lang="en-US" altLang="ja-JP" sz="2800" dirty="0" smtClean="0">
                <a:latin typeface="Arial"/>
                <a:cs typeface="Arial"/>
              </a:rPr>
              <a:t> is a materials of unusual interest both as a potentially useful </a:t>
            </a:r>
            <a:r>
              <a:rPr lang="en-US" altLang="ja-JP" sz="2800" dirty="0" err="1" smtClean="0">
                <a:latin typeface="Arial"/>
                <a:cs typeface="Arial"/>
              </a:rPr>
              <a:t>multiferroic</a:t>
            </a:r>
            <a:r>
              <a:rPr lang="en-US" altLang="ja-JP" sz="2800" dirty="0" smtClean="0">
                <a:latin typeface="Arial"/>
                <a:cs typeface="Arial"/>
              </a:rPr>
              <a:t> and with respect to its fundamental polarization behavior .</a:t>
            </a:r>
          </a:p>
          <a:p>
            <a:pPr marL="457200" indent="-457200">
              <a:buFont typeface="Arial"/>
              <a:buChar char="•"/>
            </a:pPr>
            <a:endParaRPr lang="en-US" altLang="ja-JP" sz="2800" dirty="0" smtClean="0">
              <a:latin typeface="Arial"/>
              <a:cs typeface="Arial"/>
            </a:endParaRPr>
          </a:p>
          <a:p>
            <a:pPr marL="457200" indent="-457200">
              <a:buFont typeface="Arial"/>
              <a:buChar char="•"/>
            </a:pPr>
            <a:r>
              <a:rPr lang="en-US" altLang="ja-JP" sz="2800" dirty="0" smtClean="0">
                <a:latin typeface="Arial"/>
                <a:cs typeface="Arial"/>
              </a:rPr>
              <a:t>Since some of the observed values of polarization can only be explained be switching structures in which the ions change their valence states , such behavior , if experimentally verified might be unique to </a:t>
            </a:r>
            <a:r>
              <a:rPr lang="en-US" altLang="ja-JP" sz="2800" dirty="0" err="1" smtClean="0">
                <a:latin typeface="Arial"/>
                <a:cs typeface="Arial"/>
              </a:rPr>
              <a:t>multiferroics</a:t>
            </a:r>
            <a:r>
              <a:rPr lang="en-US" altLang="ja-JP" sz="2800" dirty="0" smtClean="0">
                <a:latin typeface="Arial"/>
                <a:cs typeface="Arial"/>
              </a:rPr>
              <a:t> .  </a:t>
            </a:r>
            <a:endParaRPr lang="en-US" altLang="ja-JP" sz="2800" dirty="0">
              <a:latin typeface="Arial"/>
              <a:cs typeface="Arial"/>
            </a:endParaRPr>
          </a:p>
          <a:p>
            <a:pPr marL="457200" indent="-457200">
              <a:buFont typeface="Arial"/>
              <a:buChar char="•"/>
            </a:pPr>
            <a:endParaRPr lang="en-US" altLang="ja-JP" sz="2800" dirty="0" smtClean="0">
              <a:latin typeface="Arial"/>
              <a:cs typeface="Arial"/>
            </a:endParaRPr>
          </a:p>
          <a:p>
            <a:endParaRPr kumimoji="1" lang="en-US" altLang="ja-JP" sz="2800" dirty="0">
              <a:latin typeface="Arial"/>
              <a:cs typeface="Arial"/>
            </a:endParaRPr>
          </a:p>
          <a:p>
            <a:pPr marL="457200" indent="-457200">
              <a:buFont typeface="Arial"/>
              <a:buChar char="•"/>
            </a:pPr>
            <a:endParaRPr kumimoji="1" lang="en-US" altLang="ja-JP" sz="2800" dirty="0" smtClean="0">
              <a:latin typeface="Arial"/>
              <a:cs typeface="Arial"/>
            </a:endParaRPr>
          </a:p>
        </p:txBody>
      </p:sp>
    </p:spTree>
    <p:extLst>
      <p:ext uri="{BB962C8B-B14F-4D97-AF65-F5344CB8AC3E}">
        <p14:creationId xmlns:p14="http://schemas.microsoft.com/office/powerpoint/2010/main" val="20499436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図形グループ 60"/>
          <p:cNvGrpSpPr/>
          <p:nvPr/>
        </p:nvGrpSpPr>
        <p:grpSpPr>
          <a:xfrm>
            <a:off x="457200" y="2059789"/>
            <a:ext cx="3775945" cy="1088808"/>
            <a:chOff x="457200" y="2059789"/>
            <a:chExt cx="3775945" cy="1088808"/>
          </a:xfrm>
        </p:grpSpPr>
        <p:sp>
          <p:nvSpPr>
            <p:cNvPr id="18" name="正方形/長方形 17"/>
            <p:cNvSpPr/>
            <p:nvPr/>
          </p:nvSpPr>
          <p:spPr>
            <a:xfrm>
              <a:off x="457200" y="2339463"/>
              <a:ext cx="3775945" cy="809134"/>
            </a:xfrm>
            <a:prstGeom prst="rect">
              <a:avLst/>
            </a:prstGeom>
            <a:solidFill>
              <a:srgbClr val="FFFF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5" name="図形グループ 14"/>
            <p:cNvGrpSpPr/>
            <p:nvPr/>
          </p:nvGrpSpPr>
          <p:grpSpPr>
            <a:xfrm>
              <a:off x="1644297" y="2059789"/>
              <a:ext cx="1074333" cy="461665"/>
              <a:chOff x="1107131" y="2015823"/>
              <a:chExt cx="1074333" cy="461665"/>
            </a:xfrm>
          </p:grpSpPr>
          <p:sp>
            <p:nvSpPr>
              <p:cNvPr id="11" name="正方形/長方形 10"/>
              <p:cNvSpPr/>
              <p:nvPr/>
            </p:nvSpPr>
            <p:spPr>
              <a:xfrm>
                <a:off x="1107131" y="2015823"/>
                <a:ext cx="1074333" cy="461665"/>
              </a:xfrm>
              <a:prstGeom prst="rect">
                <a:avLst/>
              </a:prstGeom>
              <a:solidFill>
                <a:srgbClr val="FFFF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07131" y="2015823"/>
                <a:ext cx="1074333" cy="461665"/>
              </a:xfrm>
              <a:prstGeom prst="rect">
                <a:avLst/>
              </a:prstGeom>
              <a:noFill/>
            </p:spPr>
            <p:txBody>
              <a:bodyPr wrap="none" rtlCol="0">
                <a:spAutoFit/>
              </a:bodyPr>
              <a:lstStyle/>
              <a:p>
                <a:r>
                  <a:rPr lang="en-US" altLang="ja-JP" sz="2400" dirty="0" smtClean="0">
                    <a:latin typeface="Arial"/>
                    <a:cs typeface="Arial"/>
                  </a:rPr>
                  <a:t>proper</a:t>
                </a:r>
              </a:p>
            </p:txBody>
          </p:sp>
        </p:grpSp>
        <p:sp>
          <p:nvSpPr>
            <p:cNvPr id="16" name="テキスト ボックス 15"/>
            <p:cNvSpPr txBox="1"/>
            <p:nvPr/>
          </p:nvSpPr>
          <p:spPr>
            <a:xfrm>
              <a:off x="651253" y="2502266"/>
              <a:ext cx="3581892" cy="646331"/>
            </a:xfrm>
            <a:prstGeom prst="rect">
              <a:avLst/>
            </a:prstGeom>
            <a:noFill/>
          </p:spPr>
          <p:txBody>
            <a:bodyPr wrap="square" rtlCol="0">
              <a:spAutoFit/>
            </a:bodyPr>
            <a:lstStyle/>
            <a:p>
              <a:r>
                <a:rPr kumimoji="1" lang="en-US" altLang="ja-JP" dirty="0" smtClean="0"/>
                <a:t>Ionic displacement. Break inversion</a:t>
              </a:r>
            </a:p>
            <a:p>
              <a:r>
                <a:rPr lang="en-US" altLang="ja-JP" dirty="0" smtClean="0"/>
                <a:t>symmetry (IS)</a:t>
              </a:r>
            </a:p>
          </p:txBody>
        </p:sp>
      </p:grpSp>
      <p:grpSp>
        <p:nvGrpSpPr>
          <p:cNvPr id="62" name="図形グループ 61"/>
          <p:cNvGrpSpPr/>
          <p:nvPr/>
        </p:nvGrpSpPr>
        <p:grpSpPr>
          <a:xfrm>
            <a:off x="5079775" y="2059789"/>
            <a:ext cx="3923799" cy="968312"/>
            <a:chOff x="5096056" y="1880709"/>
            <a:chExt cx="3923799" cy="968312"/>
          </a:xfrm>
        </p:grpSpPr>
        <p:sp>
          <p:nvSpPr>
            <p:cNvPr id="19" name="正方形/長方形 18"/>
            <p:cNvSpPr/>
            <p:nvPr/>
          </p:nvSpPr>
          <p:spPr>
            <a:xfrm>
              <a:off x="5112337" y="2160383"/>
              <a:ext cx="3907518" cy="688638"/>
            </a:xfrm>
            <a:prstGeom prst="rect">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4" name="図形グループ 13"/>
            <p:cNvGrpSpPr/>
            <p:nvPr/>
          </p:nvGrpSpPr>
          <p:grpSpPr>
            <a:xfrm>
              <a:off x="6463688" y="1880709"/>
              <a:ext cx="1402948" cy="461665"/>
              <a:chOff x="4672741" y="2360617"/>
              <a:chExt cx="1402948" cy="461665"/>
            </a:xfrm>
          </p:grpSpPr>
          <p:sp>
            <p:nvSpPr>
              <p:cNvPr id="13" name="正方形/長方形 12"/>
              <p:cNvSpPr/>
              <p:nvPr/>
            </p:nvSpPr>
            <p:spPr>
              <a:xfrm>
                <a:off x="4672741" y="2360617"/>
                <a:ext cx="1402948" cy="461665"/>
              </a:xfrm>
              <a:prstGeom prst="rect">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672741" y="2360617"/>
                <a:ext cx="1402948" cy="461665"/>
              </a:xfrm>
              <a:prstGeom prst="rect">
                <a:avLst/>
              </a:prstGeom>
              <a:solidFill>
                <a:srgbClr val="FFFFFF"/>
              </a:solidFill>
            </p:spPr>
            <p:txBody>
              <a:bodyPr wrap="none" rtlCol="0">
                <a:spAutoFit/>
              </a:bodyPr>
              <a:lstStyle/>
              <a:p>
                <a:r>
                  <a:rPr kumimoji="1" lang="en-US" altLang="ja-JP" sz="2400" dirty="0" smtClean="0">
                    <a:latin typeface="Arial"/>
                    <a:cs typeface="Arial"/>
                  </a:rPr>
                  <a:t>improper</a:t>
                </a:r>
                <a:endParaRPr kumimoji="1" lang="ja-JP" altLang="en-US" sz="2400" dirty="0">
                  <a:latin typeface="Arial"/>
                  <a:cs typeface="Arial"/>
                </a:endParaRPr>
              </a:p>
            </p:txBody>
          </p:sp>
        </p:grpSp>
        <p:sp>
          <p:nvSpPr>
            <p:cNvPr id="17" name="テキスト ボックス 16"/>
            <p:cNvSpPr txBox="1"/>
            <p:nvPr/>
          </p:nvSpPr>
          <p:spPr>
            <a:xfrm>
              <a:off x="5096056" y="2355746"/>
              <a:ext cx="3907518" cy="369332"/>
            </a:xfrm>
            <a:prstGeom prst="rect">
              <a:avLst/>
            </a:prstGeom>
            <a:noFill/>
          </p:spPr>
          <p:txBody>
            <a:bodyPr wrap="square" rtlCol="0">
              <a:spAutoFit/>
            </a:bodyPr>
            <a:lstStyle/>
            <a:p>
              <a:r>
                <a:rPr kumimoji="1" lang="en-US" altLang="ja-JP" dirty="0" smtClean="0"/>
                <a:t>Electron degrees of freedom break (IS)</a:t>
              </a:r>
              <a:endParaRPr kumimoji="1" lang="ja-JP" altLang="en-US" dirty="0"/>
            </a:p>
          </p:txBody>
        </p:sp>
      </p:grpSp>
      <p:grpSp>
        <p:nvGrpSpPr>
          <p:cNvPr id="8" name="図形グループ 7"/>
          <p:cNvGrpSpPr/>
          <p:nvPr/>
        </p:nvGrpSpPr>
        <p:grpSpPr>
          <a:xfrm>
            <a:off x="2985952" y="1311949"/>
            <a:ext cx="3262732" cy="461665"/>
            <a:chOff x="3907519" y="1660572"/>
            <a:chExt cx="3262732" cy="461665"/>
          </a:xfrm>
        </p:grpSpPr>
        <p:sp>
          <p:nvSpPr>
            <p:cNvPr id="6" name="正方形/長方形 5"/>
            <p:cNvSpPr/>
            <p:nvPr/>
          </p:nvSpPr>
          <p:spPr>
            <a:xfrm>
              <a:off x="3907519" y="1660572"/>
              <a:ext cx="3262732" cy="461665"/>
            </a:xfrm>
            <a:prstGeom prst="rect">
              <a:avLst/>
            </a:prstGeom>
            <a:solidFill>
              <a:srgbClr val="FF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07519" y="1660572"/>
              <a:ext cx="3262732" cy="461665"/>
            </a:xfrm>
            <a:prstGeom prst="rect">
              <a:avLst/>
            </a:prstGeom>
            <a:noFill/>
          </p:spPr>
          <p:txBody>
            <a:bodyPr wrap="none" rtlCol="0">
              <a:spAutoFit/>
            </a:bodyPr>
            <a:lstStyle/>
            <a:p>
              <a:pPr algn="ctr"/>
              <a:r>
                <a:rPr lang="en-US" altLang="ja-JP" sz="2400" dirty="0" smtClean="0">
                  <a:latin typeface="Arial"/>
                  <a:cs typeface="Arial"/>
                </a:rPr>
                <a:t>FERROELECTRICITY</a:t>
              </a:r>
              <a:endParaRPr kumimoji="1" lang="ja-JP" altLang="en-US" sz="2400" dirty="0">
                <a:latin typeface="Arial"/>
                <a:cs typeface="Arial"/>
              </a:endParaRPr>
            </a:p>
          </p:txBody>
        </p:sp>
      </p:grpSp>
      <p:sp>
        <p:nvSpPr>
          <p:cNvPr id="2" name="タイトル 1"/>
          <p:cNvSpPr>
            <a:spLocks noGrp="1"/>
          </p:cNvSpPr>
          <p:nvPr>
            <p:ph type="title"/>
          </p:nvPr>
        </p:nvSpPr>
        <p:spPr/>
        <p:txBody>
          <a:bodyPr/>
          <a:lstStyle/>
          <a:p>
            <a:r>
              <a:rPr kumimoji="1" lang="en-US" altLang="ja-JP" dirty="0" smtClean="0"/>
              <a:t>Future works</a:t>
            </a:r>
            <a:endParaRPr kumimoji="1" lang="ja-JP" altLang="en-US" dirty="0"/>
          </a:p>
        </p:txBody>
      </p:sp>
      <p:sp>
        <p:nvSpPr>
          <p:cNvPr id="23" name="下矢印 22"/>
          <p:cNvSpPr/>
          <p:nvPr/>
        </p:nvSpPr>
        <p:spPr>
          <a:xfrm>
            <a:off x="5662189" y="1828956"/>
            <a:ext cx="413501" cy="461665"/>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3201898" y="1828956"/>
            <a:ext cx="413501" cy="461665"/>
          </a:xfrm>
          <a:prstGeom prst="down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53388" y="3229997"/>
            <a:ext cx="8566468" cy="120032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400" dirty="0" smtClean="0">
                <a:latin typeface="Arial"/>
                <a:cs typeface="Arial"/>
              </a:rPr>
              <a:t>In order to obtain a large </a:t>
            </a:r>
            <a:r>
              <a:rPr kumimoji="1" lang="en-US" altLang="ja-JP" sz="2400" dirty="0" err="1" smtClean="0">
                <a:latin typeface="Arial"/>
                <a:cs typeface="Arial"/>
              </a:rPr>
              <a:t>magnetoelectronic</a:t>
            </a:r>
            <a:r>
              <a:rPr kumimoji="1" lang="en-US" altLang="ja-JP" sz="2400" dirty="0" smtClean="0">
                <a:latin typeface="Arial"/>
                <a:cs typeface="Arial"/>
              </a:rPr>
              <a:t> coupling, we</a:t>
            </a:r>
          </a:p>
          <a:p>
            <a:r>
              <a:rPr lang="en-US" altLang="ja-JP" sz="2400" dirty="0" smtClean="0">
                <a:latin typeface="Arial"/>
                <a:cs typeface="Arial"/>
              </a:rPr>
              <a:t>investigate improper ferroelectrics by first-</a:t>
            </a:r>
            <a:r>
              <a:rPr lang="en-US" altLang="ja-JP" sz="2400" dirty="0" err="1" smtClean="0">
                <a:latin typeface="Arial"/>
                <a:cs typeface="Arial"/>
              </a:rPr>
              <a:t>priniples</a:t>
            </a:r>
            <a:r>
              <a:rPr lang="en-US" altLang="ja-JP" sz="2400" dirty="0" smtClean="0">
                <a:latin typeface="Arial"/>
                <a:cs typeface="Arial"/>
              </a:rPr>
              <a:t> and model</a:t>
            </a:r>
          </a:p>
          <a:p>
            <a:r>
              <a:rPr lang="en-US" altLang="ja-JP" sz="2400" dirty="0">
                <a:latin typeface="Arial"/>
                <a:cs typeface="Arial"/>
              </a:rPr>
              <a:t>a</a:t>
            </a:r>
            <a:r>
              <a:rPr lang="en-US" altLang="ja-JP" sz="2400" dirty="0" smtClean="0">
                <a:latin typeface="Arial"/>
                <a:cs typeface="Arial"/>
              </a:rPr>
              <a:t>pproaches. </a:t>
            </a:r>
            <a:endParaRPr kumimoji="1" lang="ja-JP" altLang="en-US" sz="2400" dirty="0">
              <a:latin typeface="Arial"/>
              <a:cs typeface="Arial"/>
            </a:endParaRPr>
          </a:p>
        </p:txBody>
      </p:sp>
      <p:grpSp>
        <p:nvGrpSpPr>
          <p:cNvPr id="69" name="図形グループ 68"/>
          <p:cNvGrpSpPr/>
          <p:nvPr/>
        </p:nvGrpSpPr>
        <p:grpSpPr>
          <a:xfrm>
            <a:off x="1354275" y="4593430"/>
            <a:ext cx="2490691" cy="2290829"/>
            <a:chOff x="227939" y="4558432"/>
            <a:chExt cx="2490691" cy="2290829"/>
          </a:xfrm>
        </p:grpSpPr>
        <p:sp>
          <p:nvSpPr>
            <p:cNvPr id="33" name="AutoShape 5"/>
            <p:cNvSpPr>
              <a:spLocks noChangeArrowheads="1"/>
            </p:cNvSpPr>
            <p:nvPr/>
          </p:nvSpPr>
          <p:spPr bwMode="auto">
            <a:xfrm>
              <a:off x="227939" y="4558432"/>
              <a:ext cx="2490691" cy="2290829"/>
            </a:xfrm>
            <a:prstGeom prst="roundRect">
              <a:avLst>
                <a:gd name="adj" fmla="val 16667"/>
              </a:avLst>
            </a:prstGeom>
            <a:noFill/>
            <a:ln w="25400">
              <a:solidFill>
                <a:srgbClr val="7E0000"/>
              </a:solidFill>
              <a:round/>
              <a:headEnd/>
              <a:tailEnd/>
            </a:ln>
          </p:spPr>
          <p:txBody>
            <a:bodyPr wrap="none" anchor="ctr">
              <a:prstTxWarp prst="textNoShape">
                <a:avLst/>
              </a:prstTxWarp>
            </a:bodyPr>
            <a:lstStyle/>
            <a:p>
              <a:pPr algn="ctr"/>
              <a:r>
                <a:rPr lang="en-US" altLang="ja-JP" dirty="0" smtClean="0">
                  <a:solidFill>
                    <a:srgbClr val="000072"/>
                  </a:solidFill>
                  <a:latin typeface="Comic Sans MS"/>
                  <a:cs typeface="Comic Sans MS"/>
                </a:rPr>
                <a:t>               </a:t>
              </a:r>
              <a:endParaRPr lang="en-US" altLang="ja-JP" dirty="0">
                <a:solidFill>
                  <a:srgbClr val="000072"/>
                </a:solidFill>
                <a:latin typeface="Comic Sans MS"/>
                <a:cs typeface="Comic Sans MS"/>
              </a:endParaRPr>
            </a:p>
            <a:p>
              <a:pPr algn="ctr"/>
              <a:endParaRPr lang="en-US" altLang="ja-JP" dirty="0">
                <a:solidFill>
                  <a:schemeClr val="accent2"/>
                </a:solidFill>
                <a:latin typeface="Comic Sans MS"/>
                <a:cs typeface="Comic Sans MS"/>
              </a:endParaRPr>
            </a:p>
            <a:p>
              <a:pPr algn="ctr"/>
              <a:endParaRPr lang="en-US" altLang="ja-JP" dirty="0">
                <a:solidFill>
                  <a:schemeClr val="accent2"/>
                </a:solidFill>
                <a:latin typeface="Comic Sans MS"/>
                <a:cs typeface="Comic Sans MS"/>
              </a:endParaRPr>
            </a:p>
            <a:p>
              <a:pPr algn="ctr"/>
              <a:r>
                <a:rPr lang="en-US" altLang="ja-JP" dirty="0">
                  <a:solidFill>
                    <a:schemeClr val="accent2"/>
                  </a:solidFill>
                  <a:latin typeface="Comic Sans MS"/>
                  <a:cs typeface="Comic Sans MS"/>
                </a:rPr>
                <a:t> </a:t>
              </a:r>
            </a:p>
          </p:txBody>
        </p:sp>
        <p:grpSp>
          <p:nvGrpSpPr>
            <p:cNvPr id="34" name="Group 6"/>
            <p:cNvGrpSpPr>
              <a:grpSpLocks/>
            </p:cNvGrpSpPr>
            <p:nvPr/>
          </p:nvGrpSpPr>
          <p:grpSpPr bwMode="auto">
            <a:xfrm>
              <a:off x="494932" y="5218336"/>
              <a:ext cx="1868018" cy="1111365"/>
              <a:chOff x="2640" y="3728"/>
              <a:chExt cx="1376" cy="1293"/>
            </a:xfrm>
          </p:grpSpPr>
          <p:pic>
            <p:nvPicPr>
              <p:cNvPr id="35" name="Picture 7" descr="spin"/>
              <p:cNvPicPr>
                <a:picLocks noChangeAspect="1" noChangeArrowheads="1"/>
              </p:cNvPicPr>
              <p:nvPr/>
            </p:nvPicPr>
            <p:blipFill>
              <a:blip r:embed="rId2"/>
              <a:srcRect l="-58" t="9760" r="58" b="10788"/>
              <a:stretch>
                <a:fillRect/>
              </a:stretch>
            </p:blipFill>
            <p:spPr bwMode="auto">
              <a:xfrm rot="5400000">
                <a:off x="2681" y="3687"/>
                <a:ext cx="1293" cy="1376"/>
              </a:xfrm>
              <a:prstGeom prst="rect">
                <a:avLst/>
              </a:prstGeom>
              <a:noFill/>
            </p:spPr>
          </p:pic>
          <p:sp>
            <p:nvSpPr>
              <p:cNvPr id="36" name="Arc 8"/>
              <p:cNvSpPr>
                <a:spLocks/>
              </p:cNvSpPr>
              <p:nvPr/>
            </p:nvSpPr>
            <p:spPr bwMode="auto">
              <a:xfrm>
                <a:off x="2794" y="3959"/>
                <a:ext cx="138" cy="125"/>
              </a:xfrm>
              <a:custGeom>
                <a:avLst/>
                <a:gdLst>
                  <a:gd name="G0" fmla="+- 0 0 0"/>
                  <a:gd name="G1" fmla="+- 21571 0 0"/>
                  <a:gd name="G2" fmla="+- 21600 0 0"/>
                  <a:gd name="T0" fmla="*/ 1108 w 21600"/>
                  <a:gd name="T1" fmla="*/ 0 h 26751"/>
                  <a:gd name="T2" fmla="*/ 20969 w 21600"/>
                  <a:gd name="T3" fmla="*/ 26751 h 26751"/>
                  <a:gd name="T4" fmla="*/ 0 w 21600"/>
                  <a:gd name="T5" fmla="*/ 21571 h 26751"/>
                </a:gdLst>
                <a:ahLst/>
                <a:cxnLst>
                  <a:cxn ang="0">
                    <a:pos x="T0" y="T1"/>
                  </a:cxn>
                  <a:cxn ang="0">
                    <a:pos x="T2" y="T3"/>
                  </a:cxn>
                  <a:cxn ang="0">
                    <a:pos x="T4" y="T5"/>
                  </a:cxn>
                </a:cxnLst>
                <a:rect l="0" t="0" r="r" b="b"/>
                <a:pathLst>
                  <a:path w="21600" h="26751" fill="none" extrusionOk="0">
                    <a:moveTo>
                      <a:pt x="1108" y="-1"/>
                    </a:moveTo>
                    <a:cubicBezTo>
                      <a:pt x="12591" y="589"/>
                      <a:pt x="21600" y="10072"/>
                      <a:pt x="21600" y="21571"/>
                    </a:cubicBezTo>
                    <a:cubicBezTo>
                      <a:pt x="21600" y="23316"/>
                      <a:pt x="21388" y="25056"/>
                      <a:pt x="20969" y="26751"/>
                    </a:cubicBezTo>
                  </a:path>
                  <a:path w="21600" h="26751" stroke="0" extrusionOk="0">
                    <a:moveTo>
                      <a:pt x="1108" y="-1"/>
                    </a:moveTo>
                    <a:cubicBezTo>
                      <a:pt x="12591" y="589"/>
                      <a:pt x="21600" y="10072"/>
                      <a:pt x="21600" y="21571"/>
                    </a:cubicBezTo>
                    <a:cubicBezTo>
                      <a:pt x="21600" y="23316"/>
                      <a:pt x="21388" y="25056"/>
                      <a:pt x="20969" y="26751"/>
                    </a:cubicBezTo>
                    <a:lnTo>
                      <a:pt x="0" y="21571"/>
                    </a:lnTo>
                    <a:close/>
                  </a:path>
                </a:pathLst>
              </a:custGeom>
              <a:noFill/>
              <a:ln w="9525">
                <a:solidFill>
                  <a:schemeClr val="tx1"/>
                </a:solidFill>
                <a:round/>
                <a:headEnd/>
                <a:tailEnd/>
              </a:ln>
            </p:spPr>
            <p:txBody>
              <a:bodyPr wrap="none" anchor="ctr">
                <a:prstTxWarp prst="textNoShape">
                  <a:avLst/>
                </a:prstTxWarp>
              </a:bodyPr>
              <a:lstStyle/>
              <a:p>
                <a:endParaRPr lang="ja-JP" altLang="en-US">
                  <a:cs typeface="Times New Roman"/>
                </a:endParaRPr>
              </a:p>
            </p:txBody>
          </p:sp>
          <p:grpSp>
            <p:nvGrpSpPr>
              <p:cNvPr id="37" name="Group 9"/>
              <p:cNvGrpSpPr>
                <a:grpSpLocks/>
              </p:cNvGrpSpPr>
              <p:nvPr/>
            </p:nvGrpSpPr>
            <p:grpSpPr bwMode="auto">
              <a:xfrm>
                <a:off x="2739" y="3864"/>
                <a:ext cx="1166" cy="311"/>
                <a:chOff x="296" y="920"/>
                <a:chExt cx="2356" cy="840"/>
              </a:xfrm>
            </p:grpSpPr>
            <p:sp>
              <p:nvSpPr>
                <p:cNvPr id="56" name="AutoShape 10"/>
                <p:cNvSpPr>
                  <a:spLocks noChangeArrowheads="1"/>
                </p:cNvSpPr>
                <p:nvPr/>
              </p:nvSpPr>
              <p:spPr bwMode="auto">
                <a:xfrm rot="16200000">
                  <a:off x="1354" y="1042"/>
                  <a:ext cx="832" cy="588"/>
                </a:xfrm>
                <a:prstGeom prst="parallelogram">
                  <a:avLst>
                    <a:gd name="adj" fmla="val 93342"/>
                  </a:avLst>
                </a:prstGeom>
                <a:solidFill>
                  <a:srgbClr val="0000FF">
                    <a:alpha val="38000"/>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7" name="AutoShape 11"/>
                <p:cNvSpPr>
                  <a:spLocks noChangeArrowheads="1"/>
                </p:cNvSpPr>
                <p:nvPr/>
              </p:nvSpPr>
              <p:spPr bwMode="auto">
                <a:xfrm rot="5400000" flipH="1">
                  <a:off x="1942" y="1042"/>
                  <a:ext cx="832" cy="588"/>
                </a:xfrm>
                <a:prstGeom prst="parallelogram">
                  <a:avLst>
                    <a:gd name="adj" fmla="val 93342"/>
                  </a:avLst>
                </a:prstGeom>
                <a:solidFill>
                  <a:srgbClr val="0000FF">
                    <a:alpha val="38000"/>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8" name="AutoShape 12"/>
                <p:cNvSpPr>
                  <a:spLocks noChangeArrowheads="1"/>
                </p:cNvSpPr>
                <p:nvPr/>
              </p:nvSpPr>
              <p:spPr bwMode="auto">
                <a:xfrm rot="16200000">
                  <a:off x="174" y="1050"/>
                  <a:ext cx="832" cy="588"/>
                </a:xfrm>
                <a:prstGeom prst="parallelogram">
                  <a:avLst>
                    <a:gd name="adj" fmla="val 93342"/>
                  </a:avLst>
                </a:prstGeom>
                <a:solidFill>
                  <a:srgbClr val="0000FF">
                    <a:alpha val="38000"/>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9" name="AutoShape 13"/>
                <p:cNvSpPr>
                  <a:spLocks noChangeArrowheads="1"/>
                </p:cNvSpPr>
                <p:nvPr/>
              </p:nvSpPr>
              <p:spPr bwMode="auto">
                <a:xfrm rot="5400000" flipH="1">
                  <a:off x="762" y="1050"/>
                  <a:ext cx="832" cy="588"/>
                </a:xfrm>
                <a:prstGeom prst="parallelogram">
                  <a:avLst>
                    <a:gd name="adj" fmla="val 93342"/>
                  </a:avLst>
                </a:prstGeom>
                <a:solidFill>
                  <a:srgbClr val="0000FF">
                    <a:alpha val="38000"/>
                  </a:srgbClr>
                </a:solidFill>
                <a:ln w="9525">
                  <a:noFill/>
                  <a:miter lim="800000"/>
                  <a:headEnd/>
                  <a:tailEnd/>
                </a:ln>
              </p:spPr>
              <p:txBody>
                <a:bodyPr wrap="none" anchor="ctr">
                  <a:prstTxWarp prst="textNoShape">
                    <a:avLst/>
                  </a:prstTxWarp>
                </a:bodyPr>
                <a:lstStyle/>
                <a:p>
                  <a:endParaRPr lang="ja-JP" altLang="en-US">
                    <a:cs typeface="Times New Roman"/>
                  </a:endParaRPr>
                </a:p>
              </p:txBody>
            </p:sp>
          </p:grpSp>
          <p:grpSp>
            <p:nvGrpSpPr>
              <p:cNvPr id="38" name="Group 14"/>
              <p:cNvGrpSpPr>
                <a:grpSpLocks/>
              </p:cNvGrpSpPr>
              <p:nvPr/>
            </p:nvGrpSpPr>
            <p:grpSpPr bwMode="auto">
              <a:xfrm>
                <a:off x="2735" y="4323"/>
                <a:ext cx="1166" cy="311"/>
                <a:chOff x="296" y="920"/>
                <a:chExt cx="2356" cy="840"/>
              </a:xfrm>
            </p:grpSpPr>
            <p:sp>
              <p:nvSpPr>
                <p:cNvPr id="52" name="AutoShape 15"/>
                <p:cNvSpPr>
                  <a:spLocks noChangeArrowheads="1"/>
                </p:cNvSpPr>
                <p:nvPr/>
              </p:nvSpPr>
              <p:spPr bwMode="auto">
                <a:xfrm rot="16200000">
                  <a:off x="1354" y="1042"/>
                  <a:ext cx="832" cy="588"/>
                </a:xfrm>
                <a:prstGeom prst="parallelogram">
                  <a:avLst>
                    <a:gd name="adj" fmla="val 93342"/>
                  </a:avLst>
                </a:prstGeom>
                <a:solidFill>
                  <a:srgbClr val="FF7DFF">
                    <a:alpha val="60001"/>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3" name="AutoShape 16"/>
                <p:cNvSpPr>
                  <a:spLocks noChangeArrowheads="1"/>
                </p:cNvSpPr>
                <p:nvPr/>
              </p:nvSpPr>
              <p:spPr bwMode="auto">
                <a:xfrm rot="5400000" flipH="1">
                  <a:off x="1942" y="1042"/>
                  <a:ext cx="832" cy="588"/>
                </a:xfrm>
                <a:prstGeom prst="parallelogram">
                  <a:avLst>
                    <a:gd name="adj" fmla="val 93342"/>
                  </a:avLst>
                </a:prstGeom>
                <a:solidFill>
                  <a:srgbClr val="FF7DFF">
                    <a:alpha val="60001"/>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4" name="AutoShape 17"/>
                <p:cNvSpPr>
                  <a:spLocks noChangeArrowheads="1"/>
                </p:cNvSpPr>
                <p:nvPr/>
              </p:nvSpPr>
              <p:spPr bwMode="auto">
                <a:xfrm rot="16200000">
                  <a:off x="174" y="1050"/>
                  <a:ext cx="832" cy="588"/>
                </a:xfrm>
                <a:prstGeom prst="parallelogram">
                  <a:avLst>
                    <a:gd name="adj" fmla="val 93342"/>
                  </a:avLst>
                </a:prstGeom>
                <a:solidFill>
                  <a:srgbClr val="FF7DFF">
                    <a:alpha val="60001"/>
                  </a:srgbClr>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5" name="AutoShape 18"/>
                <p:cNvSpPr>
                  <a:spLocks noChangeArrowheads="1"/>
                </p:cNvSpPr>
                <p:nvPr/>
              </p:nvSpPr>
              <p:spPr bwMode="auto">
                <a:xfrm rot="5400000" flipH="1">
                  <a:off x="762" y="1050"/>
                  <a:ext cx="832" cy="588"/>
                </a:xfrm>
                <a:prstGeom prst="parallelogram">
                  <a:avLst>
                    <a:gd name="adj" fmla="val 93342"/>
                  </a:avLst>
                </a:prstGeom>
                <a:solidFill>
                  <a:srgbClr val="FF7DFF">
                    <a:alpha val="60001"/>
                  </a:srgbClr>
                </a:solidFill>
                <a:ln w="9525">
                  <a:noFill/>
                  <a:miter lim="800000"/>
                  <a:headEnd/>
                  <a:tailEnd/>
                </a:ln>
              </p:spPr>
              <p:txBody>
                <a:bodyPr wrap="none" anchor="ctr">
                  <a:prstTxWarp prst="textNoShape">
                    <a:avLst/>
                  </a:prstTxWarp>
                </a:bodyPr>
                <a:lstStyle/>
                <a:p>
                  <a:endParaRPr lang="ja-JP" altLang="en-US">
                    <a:cs typeface="Times New Roman"/>
                  </a:endParaRPr>
                </a:p>
              </p:txBody>
            </p:sp>
          </p:grpSp>
          <p:sp>
            <p:nvSpPr>
              <p:cNvPr id="39" name="AutoShape 19"/>
              <p:cNvSpPr>
                <a:spLocks noChangeArrowheads="1"/>
              </p:cNvSpPr>
              <p:nvPr/>
            </p:nvSpPr>
            <p:spPr bwMode="auto">
              <a:xfrm>
                <a:off x="3850" y="3749"/>
                <a:ext cx="74" cy="252"/>
              </a:xfrm>
              <a:prstGeom prst="upArrow">
                <a:avLst>
                  <a:gd name="adj1" fmla="val 50000"/>
                  <a:gd name="adj2" fmla="val 85135"/>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0" name="AutoShape 20"/>
              <p:cNvSpPr>
                <a:spLocks noChangeArrowheads="1"/>
              </p:cNvSpPr>
              <p:nvPr/>
            </p:nvSpPr>
            <p:spPr bwMode="auto">
              <a:xfrm>
                <a:off x="3277" y="3752"/>
                <a:ext cx="74" cy="251"/>
              </a:xfrm>
              <a:prstGeom prst="upArrow">
                <a:avLst>
                  <a:gd name="adj1" fmla="val 50000"/>
                  <a:gd name="adj2" fmla="val 84797"/>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1" name="AutoShape 21"/>
              <p:cNvSpPr>
                <a:spLocks noChangeArrowheads="1"/>
              </p:cNvSpPr>
              <p:nvPr/>
            </p:nvSpPr>
            <p:spPr bwMode="auto">
              <a:xfrm>
                <a:off x="2703" y="3749"/>
                <a:ext cx="74" cy="252"/>
              </a:xfrm>
              <a:prstGeom prst="upArrow">
                <a:avLst>
                  <a:gd name="adj1" fmla="val 50000"/>
                  <a:gd name="adj2" fmla="val 85135"/>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2" name="AutoShape 22"/>
              <p:cNvSpPr>
                <a:spLocks noChangeArrowheads="1"/>
              </p:cNvSpPr>
              <p:nvPr/>
            </p:nvSpPr>
            <p:spPr bwMode="auto">
              <a:xfrm>
                <a:off x="3570" y="3983"/>
                <a:ext cx="74" cy="251"/>
              </a:xfrm>
              <a:prstGeom prst="upArrow">
                <a:avLst>
                  <a:gd name="adj1" fmla="val 50000"/>
                  <a:gd name="adj2" fmla="val 84797"/>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3" name="AutoShape 23"/>
              <p:cNvSpPr>
                <a:spLocks noChangeArrowheads="1"/>
              </p:cNvSpPr>
              <p:nvPr/>
            </p:nvSpPr>
            <p:spPr bwMode="auto">
              <a:xfrm>
                <a:off x="3854" y="4699"/>
                <a:ext cx="74" cy="252"/>
              </a:xfrm>
              <a:prstGeom prst="upArrow">
                <a:avLst>
                  <a:gd name="adj1" fmla="val 50000"/>
                  <a:gd name="adj2" fmla="val 85135"/>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4" name="AutoShape 24"/>
              <p:cNvSpPr>
                <a:spLocks noChangeArrowheads="1"/>
              </p:cNvSpPr>
              <p:nvPr/>
            </p:nvSpPr>
            <p:spPr bwMode="auto">
              <a:xfrm>
                <a:off x="3273" y="4705"/>
                <a:ext cx="74" cy="252"/>
              </a:xfrm>
              <a:prstGeom prst="upArrow">
                <a:avLst>
                  <a:gd name="adj1" fmla="val 50000"/>
                  <a:gd name="adj2" fmla="val 85135"/>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5" name="AutoShape 25"/>
              <p:cNvSpPr>
                <a:spLocks noChangeArrowheads="1"/>
              </p:cNvSpPr>
              <p:nvPr/>
            </p:nvSpPr>
            <p:spPr bwMode="auto">
              <a:xfrm>
                <a:off x="2699" y="4699"/>
                <a:ext cx="75" cy="252"/>
              </a:xfrm>
              <a:prstGeom prst="upArrow">
                <a:avLst>
                  <a:gd name="adj1" fmla="val 50000"/>
                  <a:gd name="adj2" fmla="val 84000"/>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6" name="AutoShape 26"/>
              <p:cNvSpPr>
                <a:spLocks noChangeArrowheads="1"/>
              </p:cNvSpPr>
              <p:nvPr/>
            </p:nvSpPr>
            <p:spPr bwMode="auto">
              <a:xfrm>
                <a:off x="2988" y="3983"/>
                <a:ext cx="74" cy="251"/>
              </a:xfrm>
              <a:prstGeom prst="upArrow">
                <a:avLst>
                  <a:gd name="adj1" fmla="val 50000"/>
                  <a:gd name="adj2" fmla="val 84797"/>
                </a:avLst>
              </a:prstGeom>
              <a:solidFill>
                <a:srgbClr val="00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7" name="AutoShape 27"/>
              <p:cNvSpPr>
                <a:spLocks noChangeArrowheads="1"/>
              </p:cNvSpPr>
              <p:nvPr/>
            </p:nvSpPr>
            <p:spPr bwMode="auto">
              <a:xfrm flipH="1" flipV="1">
                <a:off x="3854" y="4264"/>
                <a:ext cx="74" cy="252"/>
              </a:xfrm>
              <a:prstGeom prst="upArrow">
                <a:avLst>
                  <a:gd name="adj1" fmla="val 50000"/>
                  <a:gd name="adj2" fmla="val 85135"/>
                </a:avLst>
              </a:prstGeom>
              <a:solidFill>
                <a:srgbClr val="99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8" name="AutoShape 28"/>
              <p:cNvSpPr>
                <a:spLocks noChangeArrowheads="1"/>
              </p:cNvSpPr>
              <p:nvPr/>
            </p:nvSpPr>
            <p:spPr bwMode="auto">
              <a:xfrm flipH="1" flipV="1">
                <a:off x="3281" y="4267"/>
                <a:ext cx="74" cy="252"/>
              </a:xfrm>
              <a:prstGeom prst="upArrow">
                <a:avLst>
                  <a:gd name="adj1" fmla="val 50000"/>
                  <a:gd name="adj2" fmla="val 85135"/>
                </a:avLst>
              </a:prstGeom>
              <a:solidFill>
                <a:srgbClr val="99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49" name="AutoShape 29"/>
              <p:cNvSpPr>
                <a:spLocks noChangeArrowheads="1"/>
              </p:cNvSpPr>
              <p:nvPr/>
            </p:nvSpPr>
            <p:spPr bwMode="auto">
              <a:xfrm flipH="1" flipV="1">
                <a:off x="2707" y="4264"/>
                <a:ext cx="75" cy="252"/>
              </a:xfrm>
              <a:prstGeom prst="upArrow">
                <a:avLst>
                  <a:gd name="adj1" fmla="val 50000"/>
                  <a:gd name="adj2" fmla="val 84000"/>
                </a:avLst>
              </a:prstGeom>
              <a:solidFill>
                <a:srgbClr val="99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0" name="AutoShape 30"/>
              <p:cNvSpPr>
                <a:spLocks noChangeArrowheads="1"/>
              </p:cNvSpPr>
              <p:nvPr/>
            </p:nvSpPr>
            <p:spPr bwMode="auto">
              <a:xfrm flipH="1" flipV="1">
                <a:off x="3573" y="4498"/>
                <a:ext cx="75" cy="252"/>
              </a:xfrm>
              <a:prstGeom prst="upArrow">
                <a:avLst>
                  <a:gd name="adj1" fmla="val 50000"/>
                  <a:gd name="adj2" fmla="val 84000"/>
                </a:avLst>
              </a:prstGeom>
              <a:solidFill>
                <a:srgbClr val="993366"/>
              </a:solidFill>
              <a:ln w="9525">
                <a:noFill/>
                <a:miter lim="800000"/>
                <a:headEnd/>
                <a:tailEnd/>
              </a:ln>
            </p:spPr>
            <p:txBody>
              <a:bodyPr wrap="none" anchor="ctr">
                <a:prstTxWarp prst="textNoShape">
                  <a:avLst/>
                </a:prstTxWarp>
              </a:bodyPr>
              <a:lstStyle/>
              <a:p>
                <a:endParaRPr lang="ja-JP" altLang="en-US">
                  <a:cs typeface="Times New Roman"/>
                </a:endParaRPr>
              </a:p>
            </p:txBody>
          </p:sp>
          <p:sp>
            <p:nvSpPr>
              <p:cNvPr id="51" name="AutoShape 31"/>
              <p:cNvSpPr>
                <a:spLocks noChangeArrowheads="1"/>
              </p:cNvSpPr>
              <p:nvPr/>
            </p:nvSpPr>
            <p:spPr bwMode="auto">
              <a:xfrm flipH="1" flipV="1">
                <a:off x="2992" y="4498"/>
                <a:ext cx="74" cy="252"/>
              </a:xfrm>
              <a:prstGeom prst="upArrow">
                <a:avLst>
                  <a:gd name="adj1" fmla="val 50000"/>
                  <a:gd name="adj2" fmla="val 85135"/>
                </a:avLst>
              </a:prstGeom>
              <a:solidFill>
                <a:srgbClr val="993366"/>
              </a:solidFill>
              <a:ln w="9525">
                <a:noFill/>
                <a:miter lim="800000"/>
                <a:headEnd/>
                <a:tailEnd/>
              </a:ln>
            </p:spPr>
            <p:txBody>
              <a:bodyPr wrap="none" anchor="ctr">
                <a:prstTxWarp prst="textNoShape">
                  <a:avLst/>
                </a:prstTxWarp>
              </a:bodyPr>
              <a:lstStyle/>
              <a:p>
                <a:endParaRPr lang="ja-JP" altLang="en-US">
                  <a:cs typeface="Times New Roman"/>
                </a:endParaRPr>
              </a:p>
            </p:txBody>
          </p:sp>
        </p:grpSp>
        <p:sp>
          <p:nvSpPr>
            <p:cNvPr id="63" name="テキスト ボックス 62"/>
            <p:cNvSpPr txBox="1"/>
            <p:nvPr/>
          </p:nvSpPr>
          <p:spPr>
            <a:xfrm>
              <a:off x="553778" y="4593430"/>
              <a:ext cx="1809172" cy="646331"/>
            </a:xfrm>
            <a:prstGeom prst="rect">
              <a:avLst/>
            </a:prstGeom>
            <a:noFill/>
          </p:spPr>
          <p:txBody>
            <a:bodyPr wrap="none" rtlCol="0">
              <a:spAutoFit/>
            </a:bodyPr>
            <a:lstStyle/>
            <a:p>
              <a:r>
                <a:rPr lang="en-US" altLang="ja-JP" dirty="0" smtClean="0"/>
                <a:t>Spin-order (some</a:t>
              </a:r>
            </a:p>
            <a:p>
              <a:r>
                <a:rPr lang="en-US" altLang="ja-JP" dirty="0"/>
                <a:t> </a:t>
              </a:r>
              <a:r>
                <a:rPr lang="en-US" altLang="ja-JP" dirty="0" smtClean="0"/>
                <a:t>AFM or spiral)</a:t>
              </a:r>
              <a:endParaRPr kumimoji="1" lang="ja-JP" altLang="en-US" dirty="0"/>
            </a:p>
          </p:txBody>
        </p:sp>
        <p:sp>
          <p:nvSpPr>
            <p:cNvPr id="64" name="テキスト ボックス 63"/>
            <p:cNvSpPr txBox="1"/>
            <p:nvPr/>
          </p:nvSpPr>
          <p:spPr>
            <a:xfrm>
              <a:off x="910022" y="6359942"/>
              <a:ext cx="999680" cy="369332"/>
            </a:xfrm>
            <a:prstGeom prst="rect">
              <a:avLst/>
            </a:prstGeom>
            <a:noFill/>
          </p:spPr>
          <p:txBody>
            <a:bodyPr wrap="none" rtlCol="0">
              <a:spAutoFit/>
            </a:bodyPr>
            <a:lstStyle/>
            <a:p>
              <a:r>
                <a:rPr kumimoji="1" lang="en-US" altLang="ja-JP" dirty="0" smtClean="0"/>
                <a:t>HoMnO</a:t>
              </a:r>
              <a:r>
                <a:rPr kumimoji="1" lang="en-US" altLang="ja-JP" baseline="-25000" dirty="0" smtClean="0"/>
                <a:t>3</a:t>
              </a:r>
              <a:endParaRPr kumimoji="1" lang="ja-JP" altLang="en-US" dirty="0"/>
            </a:p>
          </p:txBody>
        </p:sp>
      </p:grpSp>
      <p:grpSp>
        <p:nvGrpSpPr>
          <p:cNvPr id="70" name="図形グループ 69"/>
          <p:cNvGrpSpPr/>
          <p:nvPr/>
        </p:nvGrpSpPr>
        <p:grpSpPr>
          <a:xfrm>
            <a:off x="4215678" y="4593430"/>
            <a:ext cx="3251400" cy="2227612"/>
            <a:chOff x="4215678" y="4593430"/>
            <a:chExt cx="3251400" cy="2227612"/>
          </a:xfrm>
        </p:grpSpPr>
        <p:pic>
          <p:nvPicPr>
            <p:cNvPr id="65" name="図 64"/>
            <p:cNvPicPr>
              <a:picLocks noChangeAspect="1"/>
            </p:cNvPicPr>
            <p:nvPr/>
          </p:nvPicPr>
          <p:blipFill>
            <a:blip r:embed="rId3"/>
            <a:stretch>
              <a:fillRect/>
            </a:stretch>
          </p:blipFill>
          <p:spPr>
            <a:xfrm>
              <a:off x="4399475" y="4803669"/>
              <a:ext cx="1197864" cy="1852168"/>
            </a:xfrm>
            <a:prstGeom prst="rect">
              <a:avLst/>
            </a:prstGeom>
          </p:spPr>
        </p:pic>
        <p:sp>
          <p:nvSpPr>
            <p:cNvPr id="66" name="角丸四角形 65"/>
            <p:cNvSpPr/>
            <p:nvPr/>
          </p:nvSpPr>
          <p:spPr>
            <a:xfrm>
              <a:off x="4215678" y="4593430"/>
              <a:ext cx="3251400" cy="2227612"/>
            </a:xfrm>
            <a:prstGeom prst="roundRect">
              <a:avLst/>
            </a:prstGeom>
            <a:noFill/>
            <a:ln w="254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5662189" y="4798559"/>
              <a:ext cx="1804889" cy="369332"/>
            </a:xfrm>
            <a:prstGeom prst="rect">
              <a:avLst/>
            </a:prstGeom>
            <a:noFill/>
          </p:spPr>
          <p:txBody>
            <a:bodyPr wrap="none" rtlCol="0">
              <a:spAutoFit/>
            </a:bodyPr>
            <a:lstStyle/>
            <a:p>
              <a:r>
                <a:rPr kumimoji="1" lang="en-US" altLang="ja-JP" dirty="0" smtClean="0"/>
                <a:t>Spin-order (AFM)</a:t>
              </a:r>
              <a:endParaRPr kumimoji="1" lang="ja-JP" altLang="en-US" dirty="0"/>
            </a:p>
          </p:txBody>
        </p:sp>
        <p:sp>
          <p:nvSpPr>
            <p:cNvPr id="68" name="テキスト ボックス 67"/>
            <p:cNvSpPr txBox="1"/>
            <p:nvPr/>
          </p:nvSpPr>
          <p:spPr>
            <a:xfrm>
              <a:off x="5828882" y="6249502"/>
              <a:ext cx="1237050" cy="369332"/>
            </a:xfrm>
            <a:prstGeom prst="rect">
              <a:avLst/>
            </a:prstGeom>
            <a:noFill/>
          </p:spPr>
          <p:txBody>
            <a:bodyPr wrap="none" rtlCol="0">
              <a:spAutoFit/>
            </a:bodyPr>
            <a:lstStyle/>
            <a:p>
              <a:r>
                <a:rPr kumimoji="1" lang="en-US" altLang="ja-JP" dirty="0" smtClean="0"/>
                <a:t>Cu</a:t>
              </a:r>
              <a:r>
                <a:rPr kumimoji="1" lang="en-US" altLang="ja-JP" baseline="-25000" dirty="0" smtClean="0"/>
                <a:t>2</a:t>
              </a:r>
              <a:r>
                <a:rPr kumimoji="1" lang="en-US" altLang="ja-JP" dirty="0" smtClean="0"/>
                <a:t>MnSnS</a:t>
              </a:r>
              <a:r>
                <a:rPr kumimoji="1" lang="en-US" altLang="ja-JP" baseline="-25000" dirty="0" smtClean="0"/>
                <a:t>4</a:t>
              </a:r>
              <a:endParaRPr kumimoji="1" lang="ja-JP" altLang="en-US" dirty="0"/>
            </a:p>
          </p:txBody>
        </p:sp>
      </p:grpSp>
    </p:spTree>
    <p:extLst>
      <p:ext uri="{BB962C8B-B14F-4D97-AF65-F5344CB8AC3E}">
        <p14:creationId xmlns:p14="http://schemas.microsoft.com/office/powerpoint/2010/main" val="27762894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latin typeface="Arial"/>
                <a:cs typeface="Arial"/>
              </a:rPr>
              <a:t>Contents</a:t>
            </a:r>
            <a:endParaRPr kumimoji="1" lang="ja-JP" altLang="en-US" sz="4000" dirty="0">
              <a:latin typeface="Arial"/>
              <a:cs typeface="Arial"/>
            </a:endParaRPr>
          </a:p>
        </p:txBody>
      </p:sp>
      <p:sp>
        <p:nvSpPr>
          <p:cNvPr id="5" name="テキスト ボックス 4"/>
          <p:cNvSpPr txBox="1"/>
          <p:nvPr/>
        </p:nvSpPr>
        <p:spPr>
          <a:xfrm>
            <a:off x="457200" y="1417638"/>
            <a:ext cx="8229600" cy="5016757"/>
          </a:xfrm>
          <a:prstGeom prst="rect">
            <a:avLst/>
          </a:prstGeom>
          <a:noFill/>
        </p:spPr>
        <p:txBody>
          <a:bodyPr wrap="square" rtlCol="0">
            <a:spAutoFit/>
          </a:bodyPr>
          <a:lstStyle/>
          <a:p>
            <a:pPr marL="457200" indent="-457200">
              <a:buFont typeface="Arial"/>
              <a:buChar char="•"/>
            </a:pPr>
            <a:r>
              <a:rPr kumimoji="1" lang="en-US" altLang="ja-JP" sz="3200" dirty="0" smtClean="0">
                <a:latin typeface="Arial"/>
                <a:cs typeface="Arial"/>
              </a:rPr>
              <a:t>Introduction</a:t>
            </a:r>
            <a:endParaRPr lang="en-US" altLang="ja-JP" sz="3200" dirty="0" smtClean="0">
              <a:latin typeface="Arial"/>
              <a:cs typeface="Arial"/>
            </a:endParaRPr>
          </a:p>
          <a:p>
            <a:pPr marL="914400" lvl="1" indent="-457200">
              <a:buFont typeface="Arial"/>
              <a:buChar char="•"/>
            </a:pPr>
            <a:r>
              <a:rPr lang="en-US" altLang="ja-JP" sz="3200" dirty="0" err="1" smtClean="0">
                <a:latin typeface="Arial"/>
                <a:cs typeface="Arial"/>
              </a:rPr>
              <a:t>Multiferroic</a:t>
            </a:r>
            <a:r>
              <a:rPr lang="en-US" altLang="ja-JP" sz="3200" dirty="0" smtClean="0">
                <a:latin typeface="Arial"/>
                <a:cs typeface="Arial"/>
              </a:rPr>
              <a:t> </a:t>
            </a:r>
          </a:p>
          <a:p>
            <a:pPr marL="914400" lvl="1" indent="-457200">
              <a:buFont typeface="Arial"/>
              <a:buChar char="•"/>
            </a:pPr>
            <a:r>
              <a:rPr kumimoji="1" lang="en-US" altLang="ja-JP" sz="3200" dirty="0" smtClean="0">
                <a:latin typeface="Arial"/>
                <a:cs typeface="Arial"/>
              </a:rPr>
              <a:t>Electric polarization</a:t>
            </a:r>
          </a:p>
          <a:p>
            <a:pPr marL="914400" lvl="1" indent="-457200">
              <a:buFont typeface="Arial"/>
              <a:buChar char="•"/>
            </a:pPr>
            <a:r>
              <a:rPr lang="en-US" altLang="ja-JP" sz="3200" dirty="0" smtClean="0">
                <a:latin typeface="Arial"/>
                <a:cs typeface="Arial"/>
              </a:rPr>
              <a:t>Properties of BiFeO</a:t>
            </a:r>
            <a:r>
              <a:rPr lang="en-US" altLang="ja-JP" sz="3200" baseline="-25000" dirty="0" smtClean="0">
                <a:latin typeface="Arial"/>
                <a:cs typeface="Arial"/>
              </a:rPr>
              <a:t>3</a:t>
            </a:r>
            <a:endParaRPr lang="en-US" altLang="ja-JP" sz="3200" dirty="0">
              <a:latin typeface="Arial"/>
              <a:cs typeface="Arial"/>
            </a:endParaRPr>
          </a:p>
          <a:p>
            <a:pPr marL="457200" indent="-457200">
              <a:buFont typeface="Arial"/>
              <a:buChar char="•"/>
            </a:pPr>
            <a:r>
              <a:rPr lang="en-US" altLang="ja-JP" sz="3200" dirty="0" smtClean="0">
                <a:latin typeface="Arial"/>
                <a:cs typeface="Arial"/>
              </a:rPr>
              <a:t>Calculation methods(LDA and LDA+U)</a:t>
            </a:r>
          </a:p>
          <a:p>
            <a:pPr marL="457200" indent="-457200">
              <a:buFont typeface="Arial"/>
              <a:buChar char="•"/>
            </a:pPr>
            <a:r>
              <a:rPr lang="en-US" altLang="ja-JP" sz="3200" dirty="0" smtClean="0">
                <a:latin typeface="Arial"/>
                <a:cs typeface="Arial"/>
              </a:rPr>
              <a:t>Results</a:t>
            </a:r>
          </a:p>
          <a:p>
            <a:pPr marL="914400" lvl="1" indent="-457200">
              <a:buFont typeface="Arial"/>
              <a:buChar char="•"/>
            </a:pPr>
            <a:r>
              <a:rPr lang="en-US" altLang="ja-JP" sz="3200" dirty="0" smtClean="0">
                <a:latin typeface="Arial"/>
                <a:cs typeface="Arial"/>
              </a:rPr>
              <a:t>Electronic structure</a:t>
            </a:r>
          </a:p>
          <a:p>
            <a:pPr marL="914400" lvl="1" indent="-457200">
              <a:buFont typeface="Arial"/>
              <a:buChar char="•"/>
            </a:pPr>
            <a:r>
              <a:rPr lang="en-US" altLang="ja-JP" sz="3200" dirty="0" smtClean="0">
                <a:latin typeface="Arial"/>
                <a:cs typeface="Arial"/>
              </a:rPr>
              <a:t>Spontaneous polarization</a:t>
            </a:r>
          </a:p>
          <a:p>
            <a:pPr marL="457200" indent="-457200">
              <a:buFont typeface="Arial"/>
              <a:buChar char="•"/>
            </a:pPr>
            <a:r>
              <a:rPr lang="en-US" altLang="ja-JP" sz="3200" dirty="0" smtClean="0">
                <a:latin typeface="Arial"/>
                <a:cs typeface="Arial"/>
              </a:rPr>
              <a:t>Summary</a:t>
            </a:r>
          </a:p>
          <a:p>
            <a:pPr marL="457200" indent="-457200">
              <a:buFont typeface="Arial"/>
              <a:buChar char="•"/>
            </a:pPr>
            <a:r>
              <a:rPr lang="en-US" altLang="ja-JP" sz="3200" dirty="0" smtClean="0">
                <a:latin typeface="Arial"/>
                <a:cs typeface="Arial"/>
              </a:rPr>
              <a:t>Future works</a:t>
            </a:r>
          </a:p>
        </p:txBody>
      </p:sp>
    </p:spTree>
    <p:extLst>
      <p:ext uri="{BB962C8B-B14F-4D97-AF65-F5344CB8AC3E}">
        <p14:creationId xmlns:p14="http://schemas.microsoft.com/office/powerpoint/2010/main" val="2900267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latin typeface="Arial"/>
                <a:cs typeface="Arial"/>
              </a:rPr>
              <a:t>Intro </a:t>
            </a:r>
            <a:r>
              <a:rPr lang="en-US" altLang="ja-JP" sz="4000" dirty="0" smtClean="0">
                <a:latin typeface="Arial"/>
                <a:cs typeface="Arial"/>
              </a:rPr>
              <a:t>~</a:t>
            </a:r>
            <a:r>
              <a:rPr lang="en-US" altLang="ja-JP" sz="4000" dirty="0" err="1" smtClean="0">
                <a:latin typeface="Arial"/>
                <a:cs typeface="Arial"/>
              </a:rPr>
              <a:t>multiferroic</a:t>
            </a:r>
            <a:r>
              <a:rPr lang="en-US" altLang="ja-JP" sz="4000" dirty="0" smtClean="0">
                <a:latin typeface="Arial"/>
                <a:cs typeface="Arial"/>
              </a:rPr>
              <a:t> materials~</a:t>
            </a:r>
            <a:endParaRPr kumimoji="1" lang="ja-JP" altLang="en-US" sz="4000" dirty="0">
              <a:latin typeface="Arial"/>
              <a:cs typeface="Arial"/>
            </a:endParaRPr>
          </a:p>
        </p:txBody>
      </p:sp>
      <p:pic>
        <p:nvPicPr>
          <p:cNvPr id="3" name="Picture 4"/>
          <p:cNvPicPr>
            <a:picLocks noChangeAspect="1" noChangeArrowheads="1"/>
          </p:cNvPicPr>
          <p:nvPr/>
        </p:nvPicPr>
        <p:blipFill>
          <a:blip r:embed="rId3"/>
          <a:srcRect/>
          <a:stretch>
            <a:fillRect/>
          </a:stretch>
        </p:blipFill>
        <p:spPr bwMode="auto">
          <a:xfrm>
            <a:off x="121775" y="1539404"/>
            <a:ext cx="4658818" cy="3087680"/>
          </a:xfrm>
          <a:prstGeom prst="rect">
            <a:avLst/>
          </a:prstGeom>
          <a:noFill/>
          <a:ln w="9525">
            <a:noFill/>
            <a:miter lim="800000"/>
            <a:headEnd/>
            <a:tailEnd/>
          </a:ln>
          <a:effectLst/>
        </p:spPr>
      </p:pic>
      <p:sp>
        <p:nvSpPr>
          <p:cNvPr id="6" name="Oval 5"/>
          <p:cNvSpPr>
            <a:spLocks noChangeArrowheads="1"/>
          </p:cNvSpPr>
          <p:nvPr/>
        </p:nvSpPr>
        <p:spPr bwMode="auto">
          <a:xfrm rot="19800000">
            <a:off x="2355010" y="1976715"/>
            <a:ext cx="1371600" cy="3005138"/>
          </a:xfrm>
          <a:prstGeom prst="ellipse">
            <a:avLst/>
          </a:prstGeom>
          <a:noFill/>
          <a:ln w="31750">
            <a:solidFill>
              <a:srgbClr val="FF0000"/>
            </a:solidFill>
            <a:round/>
            <a:headEnd/>
            <a:tailEnd/>
          </a:ln>
          <a:effectLst/>
        </p:spPr>
        <p:txBody>
          <a:bodyPr wrap="none" anchor="ctr">
            <a:prstTxWarp prst="textNoShape">
              <a:avLst/>
            </a:prstTxWarp>
          </a:bodyPr>
          <a:lstStyle/>
          <a:p>
            <a:endParaRPr lang="ja-JP" altLang="en-US">
              <a:latin typeface="Times New Roman"/>
              <a:cs typeface="Times New Roman"/>
            </a:endParaRPr>
          </a:p>
        </p:txBody>
      </p:sp>
      <p:cxnSp>
        <p:nvCxnSpPr>
          <p:cNvPr id="10" name="直線矢印コネクタ 9"/>
          <p:cNvCxnSpPr/>
          <p:nvPr/>
        </p:nvCxnSpPr>
        <p:spPr>
          <a:xfrm flipH="1">
            <a:off x="3548872" y="2178418"/>
            <a:ext cx="1231721" cy="7091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780593" y="1835121"/>
            <a:ext cx="3198311" cy="461665"/>
          </a:xfrm>
          <a:prstGeom prst="rect">
            <a:avLst/>
          </a:prstGeom>
          <a:noFill/>
          <a:ln>
            <a:solidFill>
              <a:schemeClr val="tx1"/>
            </a:solidFill>
          </a:ln>
        </p:spPr>
        <p:txBody>
          <a:bodyPr wrap="none" rtlCol="0">
            <a:spAutoFit/>
          </a:bodyPr>
          <a:lstStyle/>
          <a:p>
            <a:r>
              <a:rPr kumimoji="1" lang="en-US" altLang="ja-JP" sz="2400" dirty="0" err="1" smtClean="0">
                <a:latin typeface="Arial"/>
                <a:cs typeface="Arial"/>
              </a:rPr>
              <a:t>Magnetoelectric</a:t>
            </a:r>
            <a:r>
              <a:rPr kumimoji="1" lang="en-US" altLang="ja-JP" sz="2400" dirty="0" smtClean="0">
                <a:latin typeface="Arial"/>
                <a:cs typeface="Arial"/>
              </a:rPr>
              <a:t> effect</a:t>
            </a:r>
            <a:endParaRPr kumimoji="1" lang="ja-JP" altLang="en-US" sz="2400" dirty="0">
              <a:latin typeface="Arial"/>
              <a:cs typeface="Arial"/>
            </a:endParaRPr>
          </a:p>
        </p:txBody>
      </p:sp>
      <p:sp>
        <p:nvSpPr>
          <p:cNvPr id="14" name="Rectangle 8"/>
          <p:cNvSpPr>
            <a:spLocks noChangeArrowheads="1"/>
          </p:cNvSpPr>
          <p:nvPr/>
        </p:nvSpPr>
        <p:spPr bwMode="auto">
          <a:xfrm>
            <a:off x="524933" y="4644590"/>
            <a:ext cx="3965488" cy="279180"/>
          </a:xfrm>
          <a:prstGeom prst="rect">
            <a:avLst/>
          </a:prstGeom>
          <a:noFill/>
          <a:ln w="9525">
            <a:noFill/>
            <a:miter lim="800000"/>
            <a:headEnd/>
            <a:tailEnd/>
          </a:ln>
          <a:effectLst/>
        </p:spPr>
        <p:txBody>
          <a:bodyPr wrap="square" lIns="90000" tIns="46800" rIns="90000" bIns="46800" anchor="ctr">
            <a:prstTxWarp prst="textNoShape">
              <a:avLst/>
            </a:prstTxWarp>
            <a:spAutoFit/>
          </a:bodyPr>
          <a:lstStyle/>
          <a:p>
            <a:r>
              <a:rPr lang="en-GB" sz="1200" dirty="0">
                <a:solidFill>
                  <a:srgbClr val="000000"/>
                </a:solidFill>
                <a:latin typeface="Comic Sans MS"/>
                <a:cs typeface="Comic Sans MS"/>
              </a:rPr>
              <a:t>N. A. </a:t>
            </a:r>
            <a:r>
              <a:rPr lang="en-GB" sz="1200" dirty="0" err="1">
                <a:solidFill>
                  <a:srgbClr val="000000"/>
                </a:solidFill>
                <a:latin typeface="Comic Sans MS"/>
                <a:cs typeface="Comic Sans MS"/>
              </a:rPr>
              <a:t>Spaldin</a:t>
            </a:r>
            <a:r>
              <a:rPr lang="en-GB" sz="1200" dirty="0">
                <a:solidFill>
                  <a:srgbClr val="000000"/>
                </a:solidFill>
                <a:latin typeface="Comic Sans MS"/>
                <a:cs typeface="Comic Sans MS"/>
              </a:rPr>
              <a:t> and M. </a:t>
            </a:r>
            <a:r>
              <a:rPr lang="en-GB" sz="1200" dirty="0" err="1">
                <a:solidFill>
                  <a:srgbClr val="000000"/>
                </a:solidFill>
                <a:latin typeface="Comic Sans MS"/>
                <a:cs typeface="Comic Sans MS"/>
              </a:rPr>
              <a:t>Fiebig</a:t>
            </a:r>
            <a:r>
              <a:rPr lang="en-GB" sz="1200" dirty="0" err="1" smtClean="0">
                <a:solidFill>
                  <a:srgbClr val="000000"/>
                </a:solidFill>
                <a:latin typeface="Comic Sans MS"/>
                <a:cs typeface="Comic Sans MS"/>
              </a:rPr>
              <a:t>,Science</a:t>
            </a:r>
            <a:r>
              <a:rPr lang="en-GB" sz="1200" dirty="0" smtClean="0">
                <a:solidFill>
                  <a:srgbClr val="000000"/>
                </a:solidFill>
                <a:latin typeface="Comic Sans MS"/>
                <a:cs typeface="Comic Sans MS"/>
              </a:rPr>
              <a:t> </a:t>
            </a:r>
            <a:r>
              <a:rPr lang="en-GB" sz="1200" dirty="0">
                <a:solidFill>
                  <a:srgbClr val="000000"/>
                </a:solidFill>
                <a:latin typeface="Comic Sans MS"/>
                <a:cs typeface="Comic Sans MS"/>
              </a:rPr>
              <a:t>309, 391 (2005)</a:t>
            </a:r>
          </a:p>
        </p:txBody>
      </p:sp>
      <p:sp>
        <p:nvSpPr>
          <p:cNvPr id="15" name="正方形/長方形 14"/>
          <p:cNvSpPr/>
          <p:nvPr/>
        </p:nvSpPr>
        <p:spPr>
          <a:xfrm>
            <a:off x="0" y="5114390"/>
            <a:ext cx="9143999" cy="1569660"/>
          </a:xfrm>
          <a:prstGeom prst="rect">
            <a:avLst/>
          </a:prstGeom>
          <a:ln>
            <a:solidFill>
              <a:srgbClr val="000000"/>
            </a:solidFill>
          </a:ln>
        </p:spPr>
        <p:txBody>
          <a:bodyPr wrap="square">
            <a:spAutoFit/>
          </a:bodyPr>
          <a:lstStyle/>
          <a:p>
            <a:r>
              <a:rPr lang="en-US" altLang="ja-JP" sz="2400" dirty="0" err="1">
                <a:latin typeface="Arial"/>
                <a:cs typeface="Arial"/>
              </a:rPr>
              <a:t>Ferroic</a:t>
            </a:r>
            <a:r>
              <a:rPr lang="en-US" altLang="ja-JP" sz="2400" dirty="0">
                <a:latin typeface="Arial"/>
                <a:cs typeface="Arial"/>
              </a:rPr>
              <a:t> :: </a:t>
            </a:r>
            <a:r>
              <a:rPr lang="en-US" altLang="ja-JP" sz="2400" dirty="0">
                <a:solidFill>
                  <a:srgbClr val="FFFF00"/>
                </a:solidFill>
                <a:latin typeface="Arial"/>
                <a:cs typeface="Arial"/>
              </a:rPr>
              <a:t>P</a:t>
            </a:r>
            <a:r>
              <a:rPr lang="en-US" altLang="ja-JP" sz="2400" dirty="0">
                <a:latin typeface="Arial"/>
                <a:cs typeface="Arial"/>
              </a:rPr>
              <a:t>,</a:t>
            </a:r>
            <a:r>
              <a:rPr lang="en-US" altLang="ja-JP" sz="2400" dirty="0">
                <a:solidFill>
                  <a:srgbClr val="0000FF"/>
                </a:solidFill>
                <a:latin typeface="Arial"/>
                <a:cs typeface="Arial"/>
              </a:rPr>
              <a:t>M</a:t>
            </a:r>
            <a:r>
              <a:rPr lang="en-US" altLang="ja-JP" sz="2400" dirty="0">
                <a:latin typeface="Arial"/>
                <a:cs typeface="Arial"/>
              </a:rPr>
              <a:t> or </a:t>
            </a:r>
            <a:r>
              <a:rPr lang="en-US" altLang="ja-JP" sz="2400" dirty="0" err="1">
                <a:solidFill>
                  <a:srgbClr val="FF0000"/>
                </a:solidFill>
                <a:latin typeface="Arial"/>
                <a:cs typeface="Arial"/>
              </a:rPr>
              <a:t>ε</a:t>
            </a:r>
            <a:r>
              <a:rPr lang="en-US" altLang="ja-JP" sz="2400" dirty="0">
                <a:solidFill>
                  <a:srgbClr val="FF0000"/>
                </a:solidFill>
                <a:latin typeface="Arial"/>
                <a:cs typeface="Arial"/>
              </a:rPr>
              <a:t> </a:t>
            </a:r>
            <a:r>
              <a:rPr lang="en-US" altLang="ja-JP" sz="2400" dirty="0">
                <a:latin typeface="Arial"/>
                <a:cs typeface="Arial"/>
              </a:rPr>
              <a:t>are spontaneously formed to produce </a:t>
            </a:r>
            <a:r>
              <a:rPr lang="en-US" altLang="ja-JP" sz="2400" dirty="0" err="1">
                <a:solidFill>
                  <a:srgbClr val="FFFF00"/>
                </a:solidFill>
                <a:latin typeface="Arial"/>
                <a:cs typeface="Arial"/>
              </a:rPr>
              <a:t>ferro</a:t>
            </a:r>
            <a:r>
              <a:rPr lang="en-US" altLang="ja-JP" sz="2400" dirty="0" err="1" smtClean="0">
                <a:solidFill>
                  <a:srgbClr val="FFFF00"/>
                </a:solidFill>
                <a:latin typeface="Arial"/>
                <a:cs typeface="Arial"/>
              </a:rPr>
              <a:t>electricity</a:t>
            </a:r>
            <a:r>
              <a:rPr lang="en-US" altLang="ja-JP" sz="2400" dirty="0" smtClean="0">
                <a:latin typeface="Arial"/>
                <a:cs typeface="Arial"/>
              </a:rPr>
              <a:t>, </a:t>
            </a:r>
            <a:r>
              <a:rPr lang="en-US" altLang="ja-JP" sz="2400" dirty="0" err="1" smtClean="0">
                <a:solidFill>
                  <a:srgbClr val="0000FF"/>
                </a:solidFill>
                <a:latin typeface="Arial"/>
                <a:cs typeface="Arial"/>
              </a:rPr>
              <a:t>ferro</a:t>
            </a:r>
            <a:r>
              <a:rPr lang="en-US" altLang="ja-JP" sz="2400" dirty="0">
                <a:solidFill>
                  <a:srgbClr val="0000FF"/>
                </a:solidFill>
                <a:latin typeface="Arial"/>
                <a:cs typeface="Arial"/>
              </a:rPr>
              <a:t>/</a:t>
            </a:r>
            <a:r>
              <a:rPr lang="en-US" altLang="ja-JP" sz="2400" dirty="0" err="1">
                <a:solidFill>
                  <a:srgbClr val="0000FF"/>
                </a:solidFill>
                <a:latin typeface="Arial"/>
                <a:cs typeface="Arial"/>
              </a:rPr>
              <a:t>antiferro</a:t>
            </a:r>
            <a:r>
              <a:rPr lang="en-US" altLang="ja-JP" sz="2400" dirty="0">
                <a:solidFill>
                  <a:srgbClr val="0000FF"/>
                </a:solidFill>
                <a:latin typeface="Arial"/>
                <a:cs typeface="Arial"/>
              </a:rPr>
              <a:t>-magnetism </a:t>
            </a:r>
            <a:r>
              <a:rPr lang="en-US" altLang="ja-JP" sz="2400" dirty="0">
                <a:latin typeface="Arial"/>
                <a:cs typeface="Arial"/>
              </a:rPr>
              <a:t>or </a:t>
            </a:r>
            <a:r>
              <a:rPr lang="en-US" altLang="ja-JP" sz="2400" dirty="0" err="1">
                <a:solidFill>
                  <a:srgbClr val="FF0000"/>
                </a:solidFill>
                <a:latin typeface="Arial"/>
                <a:cs typeface="Arial"/>
              </a:rPr>
              <a:t>ferroelasticity</a:t>
            </a:r>
            <a:endParaRPr lang="en-US" altLang="ja-JP" sz="2400" dirty="0">
              <a:solidFill>
                <a:srgbClr val="FF0000"/>
              </a:solidFill>
              <a:latin typeface="Arial"/>
              <a:cs typeface="Arial"/>
            </a:endParaRPr>
          </a:p>
          <a:p>
            <a:r>
              <a:rPr lang="en-US" altLang="ja-JP" sz="2400" dirty="0" err="1" smtClean="0">
                <a:latin typeface="Arial"/>
                <a:cs typeface="Arial"/>
              </a:rPr>
              <a:t>Multiferroic</a:t>
            </a:r>
            <a:r>
              <a:rPr lang="en-US" altLang="ja-JP" sz="2400" dirty="0" smtClean="0">
                <a:latin typeface="Arial"/>
                <a:cs typeface="Arial"/>
              </a:rPr>
              <a:t> :: co-existence of at least two kinds of </a:t>
            </a:r>
            <a:r>
              <a:rPr lang="en-US" altLang="ja-JP" sz="2400" dirty="0" err="1" smtClean="0">
                <a:latin typeface="Arial"/>
                <a:cs typeface="Arial"/>
              </a:rPr>
              <a:t>ferroic</a:t>
            </a:r>
            <a:r>
              <a:rPr lang="en-US" altLang="ja-JP" sz="2400" dirty="0" smtClean="0">
                <a:latin typeface="Arial"/>
                <a:cs typeface="Arial"/>
              </a:rPr>
              <a:t> orderings</a:t>
            </a:r>
          </a:p>
          <a:p>
            <a:r>
              <a:rPr lang="en-US" altLang="ja-JP" sz="2400" dirty="0">
                <a:latin typeface="Arial"/>
                <a:cs typeface="Arial"/>
              </a:rPr>
              <a:t>Magnetoelectricity :: Control of P(M) via a magnetic(electric) field</a:t>
            </a:r>
            <a:endParaRPr lang="ja-JP" altLang="en-US" sz="2400" dirty="0">
              <a:latin typeface="Arial"/>
              <a:cs typeface="Arial"/>
            </a:endParaRPr>
          </a:p>
        </p:txBody>
      </p:sp>
      <p:sp>
        <p:nvSpPr>
          <p:cNvPr id="4" name="テキスト ボックス 3"/>
          <p:cNvSpPr txBox="1"/>
          <p:nvPr/>
        </p:nvSpPr>
        <p:spPr>
          <a:xfrm>
            <a:off x="6409244" y="2316091"/>
            <a:ext cx="1569660" cy="369332"/>
          </a:xfrm>
          <a:prstGeom prst="rect">
            <a:avLst/>
          </a:prstGeom>
          <a:noFill/>
        </p:spPr>
        <p:txBody>
          <a:bodyPr wrap="none" rtlCol="0">
            <a:spAutoFit/>
          </a:bodyPr>
          <a:lstStyle/>
          <a:p>
            <a:r>
              <a:rPr kumimoji="1" lang="ja-JP" altLang="en-US" dirty="0" smtClean="0"/>
              <a:t>電気磁気効果</a:t>
            </a:r>
            <a:endParaRPr kumimoji="1" lang="ja-JP" altLang="en-US" dirty="0"/>
          </a:p>
        </p:txBody>
      </p:sp>
    </p:spTree>
    <p:extLst>
      <p:ext uri="{BB962C8B-B14F-4D97-AF65-F5344CB8AC3E}">
        <p14:creationId xmlns:p14="http://schemas.microsoft.com/office/powerpoint/2010/main" val="24341364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 ~</a:t>
            </a:r>
            <a:r>
              <a:rPr kumimoji="1" lang="en-US" altLang="ja-JP" dirty="0" err="1" smtClean="0"/>
              <a:t>ferroic</a:t>
            </a:r>
            <a:r>
              <a:rPr kumimoji="1" lang="en-US" altLang="ja-JP" dirty="0" smtClean="0"/>
              <a:t> quantities~</a:t>
            </a:r>
            <a:endParaRPr kumimoji="1" lang="ja-JP" altLang="en-US" dirty="0"/>
          </a:p>
        </p:txBody>
      </p:sp>
      <p:grpSp>
        <p:nvGrpSpPr>
          <p:cNvPr id="3" name="図形グループ 2"/>
          <p:cNvGrpSpPr/>
          <p:nvPr/>
        </p:nvGrpSpPr>
        <p:grpSpPr>
          <a:xfrm>
            <a:off x="896983" y="2582486"/>
            <a:ext cx="7482978" cy="4192950"/>
            <a:chOff x="684561" y="2562064"/>
            <a:chExt cx="7482978" cy="4192950"/>
          </a:xfrm>
        </p:grpSpPr>
        <p:cxnSp>
          <p:nvCxnSpPr>
            <p:cNvPr id="4" name="直線矢印コネクタ 3"/>
            <p:cNvCxnSpPr/>
            <p:nvPr/>
          </p:nvCxnSpPr>
          <p:spPr>
            <a:xfrm>
              <a:off x="684561" y="5540470"/>
              <a:ext cx="290693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直線矢印コネクタ 4"/>
            <p:cNvCxnSpPr/>
            <p:nvPr/>
          </p:nvCxnSpPr>
          <p:spPr>
            <a:xfrm flipH="1" flipV="1">
              <a:off x="2067500" y="4089042"/>
              <a:ext cx="18143" cy="25944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フリーフォーム 5"/>
            <p:cNvSpPr/>
            <p:nvPr/>
          </p:nvSpPr>
          <p:spPr>
            <a:xfrm rot="10800000">
              <a:off x="896983" y="4569307"/>
              <a:ext cx="2377320" cy="1942326"/>
            </a:xfrm>
            <a:custGeom>
              <a:avLst/>
              <a:gdLst>
                <a:gd name="connsiteX0" fmla="*/ 0 w 1697593"/>
                <a:gd name="connsiteY0" fmla="*/ 1256922 h 1256922"/>
                <a:gd name="connsiteX1" fmla="*/ 6868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 name="connsiteX0" fmla="*/ 0 w 1697593"/>
                <a:gd name="connsiteY0" fmla="*/ 1256922 h 1256922"/>
                <a:gd name="connsiteX1" fmla="*/ 3820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93" h="1256922">
                  <a:moveTo>
                    <a:pt x="0" y="1256922"/>
                  </a:moveTo>
                  <a:cubicBezTo>
                    <a:pt x="262414" y="1253682"/>
                    <a:pt x="220029" y="1250443"/>
                    <a:pt x="382013" y="1075511"/>
                  </a:cubicBezTo>
                  <a:cubicBezTo>
                    <a:pt x="543997" y="900579"/>
                    <a:pt x="752642" y="386579"/>
                    <a:pt x="971905" y="207327"/>
                  </a:cubicBezTo>
                  <a:cubicBezTo>
                    <a:pt x="1191168" y="28075"/>
                    <a:pt x="1697593" y="0"/>
                    <a:pt x="1697593" y="0"/>
                  </a:cubicBezTo>
                  <a:lnTo>
                    <a:pt x="1697593" y="0"/>
                  </a:lnTo>
                  <a:lnTo>
                    <a:pt x="1697593"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7" name="フリーフォーム 6"/>
            <p:cNvSpPr/>
            <p:nvPr/>
          </p:nvSpPr>
          <p:spPr>
            <a:xfrm>
              <a:off x="684561" y="4569246"/>
              <a:ext cx="2377320" cy="1942326"/>
            </a:xfrm>
            <a:custGeom>
              <a:avLst/>
              <a:gdLst>
                <a:gd name="connsiteX0" fmla="*/ 0 w 1697593"/>
                <a:gd name="connsiteY0" fmla="*/ 1256922 h 1256922"/>
                <a:gd name="connsiteX1" fmla="*/ 6868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 name="connsiteX0" fmla="*/ 0 w 1697593"/>
                <a:gd name="connsiteY0" fmla="*/ 1256922 h 1256922"/>
                <a:gd name="connsiteX1" fmla="*/ 3820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93" h="1256922">
                  <a:moveTo>
                    <a:pt x="0" y="1256922"/>
                  </a:moveTo>
                  <a:cubicBezTo>
                    <a:pt x="262414" y="1253682"/>
                    <a:pt x="220029" y="1250443"/>
                    <a:pt x="382013" y="1075511"/>
                  </a:cubicBezTo>
                  <a:cubicBezTo>
                    <a:pt x="543997" y="900579"/>
                    <a:pt x="752642" y="386579"/>
                    <a:pt x="971905" y="207327"/>
                  </a:cubicBezTo>
                  <a:cubicBezTo>
                    <a:pt x="1191168" y="28075"/>
                    <a:pt x="1697593" y="0"/>
                    <a:pt x="1697593" y="0"/>
                  </a:cubicBezTo>
                  <a:lnTo>
                    <a:pt x="1697593" y="0"/>
                  </a:lnTo>
                  <a:lnTo>
                    <a:pt x="1697593"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505015" y="3927374"/>
              <a:ext cx="388448" cy="369332"/>
            </a:xfrm>
            <a:prstGeom prst="rect">
              <a:avLst/>
            </a:prstGeom>
            <a:noFill/>
          </p:spPr>
          <p:txBody>
            <a:bodyPr wrap="none" rtlCol="0">
              <a:spAutoFit/>
            </a:bodyPr>
            <a:lstStyle/>
            <a:p>
              <a:r>
                <a:rPr kumimoji="1" lang="en-US" altLang="ja-JP" dirty="0" smtClean="0">
                  <a:solidFill>
                    <a:srgbClr val="0000FF"/>
                  </a:solidFill>
                  <a:latin typeface="Comic Sans MS"/>
                  <a:cs typeface="Comic Sans MS"/>
                </a:rPr>
                <a:t>M</a:t>
              </a:r>
              <a:endParaRPr kumimoji="1" lang="ja-JP" altLang="en-US" dirty="0">
                <a:solidFill>
                  <a:srgbClr val="0000FF"/>
                </a:solidFill>
                <a:latin typeface="Comic Sans MS"/>
                <a:cs typeface="Comic Sans MS"/>
              </a:endParaRPr>
            </a:p>
          </p:txBody>
        </p:sp>
        <p:sp>
          <p:nvSpPr>
            <p:cNvPr id="9" name="テキスト ボックス 8"/>
            <p:cNvSpPr txBox="1"/>
            <p:nvPr/>
          </p:nvSpPr>
          <p:spPr>
            <a:xfrm>
              <a:off x="3591500" y="5355804"/>
              <a:ext cx="361961" cy="369332"/>
            </a:xfrm>
            <a:prstGeom prst="rect">
              <a:avLst/>
            </a:prstGeom>
            <a:noFill/>
          </p:spPr>
          <p:txBody>
            <a:bodyPr wrap="none" rtlCol="0">
              <a:spAutoFit/>
            </a:bodyPr>
            <a:lstStyle/>
            <a:p>
              <a:r>
                <a:rPr lang="en-US" altLang="ja-JP" dirty="0" smtClean="0">
                  <a:solidFill>
                    <a:srgbClr val="0000FF"/>
                  </a:solidFill>
                  <a:latin typeface="Comic Sans MS"/>
                  <a:cs typeface="Comic Sans MS"/>
                </a:rPr>
                <a:t>H</a:t>
              </a:r>
              <a:endParaRPr kumimoji="1" lang="ja-JP" altLang="en-US" dirty="0">
                <a:solidFill>
                  <a:srgbClr val="0000FF"/>
                </a:solidFill>
                <a:latin typeface="Comic Sans MS"/>
                <a:cs typeface="Comic Sans MS"/>
              </a:endParaRPr>
            </a:p>
          </p:txBody>
        </p:sp>
        <p:sp>
          <p:nvSpPr>
            <p:cNvPr id="10" name="フリーフォーム 9"/>
            <p:cNvSpPr/>
            <p:nvPr/>
          </p:nvSpPr>
          <p:spPr>
            <a:xfrm>
              <a:off x="5333021" y="4659493"/>
              <a:ext cx="2377320" cy="1942326"/>
            </a:xfrm>
            <a:custGeom>
              <a:avLst/>
              <a:gdLst>
                <a:gd name="connsiteX0" fmla="*/ 0 w 1697593"/>
                <a:gd name="connsiteY0" fmla="*/ 1256922 h 1256922"/>
                <a:gd name="connsiteX1" fmla="*/ 6868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 name="connsiteX0" fmla="*/ 0 w 1697593"/>
                <a:gd name="connsiteY0" fmla="*/ 1256922 h 1256922"/>
                <a:gd name="connsiteX1" fmla="*/ 3820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93" h="1256922">
                  <a:moveTo>
                    <a:pt x="0" y="1256922"/>
                  </a:moveTo>
                  <a:cubicBezTo>
                    <a:pt x="262414" y="1253682"/>
                    <a:pt x="220029" y="1250443"/>
                    <a:pt x="382013" y="1075511"/>
                  </a:cubicBezTo>
                  <a:cubicBezTo>
                    <a:pt x="543997" y="900579"/>
                    <a:pt x="752642" y="386579"/>
                    <a:pt x="971905" y="207327"/>
                  </a:cubicBezTo>
                  <a:cubicBezTo>
                    <a:pt x="1191168" y="28075"/>
                    <a:pt x="1697593" y="0"/>
                    <a:pt x="1697593" y="0"/>
                  </a:cubicBezTo>
                  <a:lnTo>
                    <a:pt x="1697593" y="0"/>
                  </a:lnTo>
                  <a:lnTo>
                    <a:pt x="169759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rot="10800000">
              <a:off x="5534098" y="4665723"/>
              <a:ext cx="2377320" cy="1942326"/>
            </a:xfrm>
            <a:custGeom>
              <a:avLst/>
              <a:gdLst>
                <a:gd name="connsiteX0" fmla="*/ 0 w 1697593"/>
                <a:gd name="connsiteY0" fmla="*/ 1256922 h 1256922"/>
                <a:gd name="connsiteX1" fmla="*/ 6868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 name="connsiteX0" fmla="*/ 0 w 1697593"/>
                <a:gd name="connsiteY0" fmla="*/ 1256922 h 1256922"/>
                <a:gd name="connsiteX1" fmla="*/ 382013 w 1697593"/>
                <a:gd name="connsiteY1" fmla="*/ 1075511 h 1256922"/>
                <a:gd name="connsiteX2" fmla="*/ 971905 w 1697593"/>
                <a:gd name="connsiteY2" fmla="*/ 207327 h 1256922"/>
                <a:gd name="connsiteX3" fmla="*/ 1697593 w 1697593"/>
                <a:gd name="connsiteY3" fmla="*/ 0 h 1256922"/>
                <a:gd name="connsiteX4" fmla="*/ 1697593 w 1697593"/>
                <a:gd name="connsiteY4" fmla="*/ 0 h 1256922"/>
                <a:gd name="connsiteX5" fmla="*/ 1697593 w 1697593"/>
                <a:gd name="connsiteY5" fmla="*/ 0 h 12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93" h="1256922">
                  <a:moveTo>
                    <a:pt x="0" y="1256922"/>
                  </a:moveTo>
                  <a:cubicBezTo>
                    <a:pt x="262414" y="1253682"/>
                    <a:pt x="220029" y="1250443"/>
                    <a:pt x="382013" y="1075511"/>
                  </a:cubicBezTo>
                  <a:cubicBezTo>
                    <a:pt x="543997" y="900579"/>
                    <a:pt x="752642" y="386579"/>
                    <a:pt x="971905" y="207327"/>
                  </a:cubicBezTo>
                  <a:cubicBezTo>
                    <a:pt x="1191168" y="28075"/>
                    <a:pt x="1697593" y="0"/>
                    <a:pt x="1697593" y="0"/>
                  </a:cubicBezTo>
                  <a:lnTo>
                    <a:pt x="1697593" y="0"/>
                  </a:lnTo>
                  <a:lnTo>
                    <a:pt x="169759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2" name="直線矢印コネクタ 11"/>
            <p:cNvCxnSpPr/>
            <p:nvPr/>
          </p:nvCxnSpPr>
          <p:spPr>
            <a:xfrm>
              <a:off x="5043339" y="5604196"/>
              <a:ext cx="3124200" cy="1588"/>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V="1">
              <a:off x="6603074" y="4089042"/>
              <a:ext cx="0" cy="2665972"/>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6186339" y="4099150"/>
              <a:ext cx="304816" cy="369332"/>
            </a:xfrm>
            <a:prstGeom prst="rect">
              <a:avLst/>
            </a:prstGeom>
            <a:noFill/>
          </p:spPr>
          <p:txBody>
            <a:bodyPr wrap="none" rtlCol="0">
              <a:spAutoFit/>
            </a:bodyPr>
            <a:lstStyle/>
            <a:p>
              <a:r>
                <a:rPr lang="en-US" altLang="ja-JP" dirty="0" smtClean="0">
                  <a:solidFill>
                    <a:schemeClr val="accent2"/>
                  </a:solidFill>
                  <a:latin typeface="Comic Sans MS"/>
                  <a:cs typeface="Comic Sans MS"/>
                </a:rPr>
                <a:t>P</a:t>
              </a:r>
              <a:endParaRPr kumimoji="1" lang="ja-JP" altLang="en-US" dirty="0">
                <a:solidFill>
                  <a:schemeClr val="accent2"/>
                </a:solidFill>
                <a:latin typeface="Comic Sans MS"/>
                <a:cs typeface="Comic Sans MS"/>
              </a:endParaRPr>
            </a:p>
          </p:txBody>
        </p:sp>
        <p:sp>
          <p:nvSpPr>
            <p:cNvPr id="15" name="テキスト ボックス 14"/>
            <p:cNvSpPr txBox="1"/>
            <p:nvPr/>
          </p:nvSpPr>
          <p:spPr>
            <a:xfrm>
              <a:off x="7805578" y="5623682"/>
              <a:ext cx="328823" cy="369332"/>
            </a:xfrm>
            <a:prstGeom prst="rect">
              <a:avLst/>
            </a:prstGeom>
            <a:noFill/>
          </p:spPr>
          <p:txBody>
            <a:bodyPr wrap="none" rtlCol="0">
              <a:spAutoFit/>
            </a:bodyPr>
            <a:lstStyle/>
            <a:p>
              <a:r>
                <a:rPr lang="en-US" altLang="ja-JP" dirty="0" smtClean="0">
                  <a:solidFill>
                    <a:schemeClr val="accent2"/>
                  </a:solidFill>
                  <a:latin typeface="Comic Sans MS"/>
                  <a:cs typeface="Comic Sans MS"/>
                </a:rPr>
                <a:t>E</a:t>
              </a:r>
              <a:endParaRPr kumimoji="1" lang="ja-JP" altLang="en-US" dirty="0">
                <a:solidFill>
                  <a:schemeClr val="accent2"/>
                </a:solidFill>
                <a:latin typeface="Comic Sans MS"/>
                <a:cs typeface="Comic Sans MS"/>
              </a:endParaRPr>
            </a:p>
          </p:txBody>
        </p:sp>
        <p:sp>
          <p:nvSpPr>
            <p:cNvPr id="16" name="テキスト ボックス 15"/>
            <p:cNvSpPr txBox="1"/>
            <p:nvPr/>
          </p:nvSpPr>
          <p:spPr>
            <a:xfrm>
              <a:off x="6180745" y="4665723"/>
              <a:ext cx="379731" cy="369332"/>
            </a:xfrm>
            <a:prstGeom prst="rect">
              <a:avLst/>
            </a:prstGeom>
            <a:noFill/>
          </p:spPr>
          <p:txBody>
            <a:bodyPr wrap="none" rtlCol="0">
              <a:spAutoFit/>
            </a:bodyPr>
            <a:lstStyle/>
            <a:p>
              <a:r>
                <a:rPr lang="en-US" altLang="ja-JP" dirty="0" smtClean="0">
                  <a:solidFill>
                    <a:schemeClr val="accent2"/>
                  </a:solidFill>
                  <a:latin typeface="Comic Sans MS"/>
                  <a:cs typeface="Comic Sans MS"/>
                </a:rPr>
                <a:t>P</a:t>
              </a:r>
              <a:r>
                <a:rPr kumimoji="1" lang="en-US" altLang="ja-JP" baseline="-25000" dirty="0" smtClean="0">
                  <a:solidFill>
                    <a:schemeClr val="accent2"/>
                  </a:solidFill>
                  <a:latin typeface="Comic Sans MS"/>
                  <a:cs typeface="Comic Sans MS"/>
                </a:rPr>
                <a:t>s</a:t>
              </a:r>
              <a:endParaRPr kumimoji="1" lang="ja-JP" altLang="en-US" dirty="0">
                <a:solidFill>
                  <a:schemeClr val="accent2"/>
                </a:solidFill>
                <a:latin typeface="Comic Sans MS"/>
                <a:cs typeface="Comic Sans MS"/>
              </a:endParaRPr>
            </a:p>
          </p:txBody>
        </p:sp>
        <p:sp>
          <p:nvSpPr>
            <p:cNvPr id="17" name="テキスト ボックス 16"/>
            <p:cNvSpPr txBox="1"/>
            <p:nvPr/>
          </p:nvSpPr>
          <p:spPr>
            <a:xfrm>
              <a:off x="6942745" y="5623682"/>
              <a:ext cx="407872" cy="369332"/>
            </a:xfrm>
            <a:prstGeom prst="rect">
              <a:avLst/>
            </a:prstGeom>
            <a:noFill/>
          </p:spPr>
          <p:txBody>
            <a:bodyPr wrap="none" rtlCol="0">
              <a:spAutoFit/>
            </a:bodyPr>
            <a:lstStyle/>
            <a:p>
              <a:r>
                <a:rPr lang="en-US" altLang="ja-JP" dirty="0" err="1" smtClean="0">
                  <a:solidFill>
                    <a:schemeClr val="accent2"/>
                  </a:solidFill>
                  <a:latin typeface="Comic Sans MS"/>
                  <a:cs typeface="Comic Sans MS"/>
                </a:rPr>
                <a:t>E</a:t>
              </a:r>
              <a:r>
                <a:rPr lang="en-US" altLang="ja-JP" baseline="-25000" dirty="0" err="1" smtClean="0">
                  <a:solidFill>
                    <a:schemeClr val="accent2"/>
                  </a:solidFill>
                  <a:latin typeface="Comic Sans MS"/>
                  <a:cs typeface="Comic Sans MS"/>
                </a:rPr>
                <a:t>c</a:t>
              </a:r>
              <a:endParaRPr kumimoji="1" lang="ja-JP" altLang="en-US" dirty="0">
                <a:solidFill>
                  <a:schemeClr val="accent2"/>
                </a:solidFill>
                <a:latin typeface="Comic Sans MS"/>
                <a:cs typeface="Comic Sans MS"/>
              </a:endParaRPr>
            </a:p>
          </p:txBody>
        </p:sp>
        <p:sp>
          <p:nvSpPr>
            <p:cNvPr id="18" name="テキスト ボックス 17"/>
            <p:cNvSpPr txBox="1"/>
            <p:nvPr/>
          </p:nvSpPr>
          <p:spPr>
            <a:xfrm>
              <a:off x="1531510" y="4468482"/>
              <a:ext cx="463363" cy="369332"/>
            </a:xfrm>
            <a:prstGeom prst="rect">
              <a:avLst/>
            </a:prstGeom>
            <a:noFill/>
          </p:spPr>
          <p:txBody>
            <a:bodyPr wrap="none" rtlCol="0">
              <a:spAutoFit/>
            </a:bodyPr>
            <a:lstStyle/>
            <a:p>
              <a:r>
                <a:rPr kumimoji="1" lang="en-US" altLang="ja-JP" dirty="0" smtClean="0">
                  <a:solidFill>
                    <a:srgbClr val="0000FF"/>
                  </a:solidFill>
                  <a:latin typeface="Comic Sans MS"/>
                  <a:cs typeface="Comic Sans MS"/>
                </a:rPr>
                <a:t>M</a:t>
              </a:r>
              <a:r>
                <a:rPr kumimoji="1" lang="en-US" altLang="ja-JP" baseline="-25000" dirty="0" smtClean="0">
                  <a:solidFill>
                    <a:srgbClr val="0000FF"/>
                  </a:solidFill>
                  <a:latin typeface="Comic Sans MS"/>
                  <a:cs typeface="Comic Sans MS"/>
                </a:rPr>
                <a:t>s</a:t>
              </a:r>
              <a:endParaRPr kumimoji="1" lang="ja-JP" altLang="en-US" dirty="0">
                <a:solidFill>
                  <a:srgbClr val="0000FF"/>
                </a:solidFill>
                <a:latin typeface="Comic Sans MS"/>
                <a:cs typeface="Comic Sans MS"/>
              </a:endParaRPr>
            </a:p>
          </p:txBody>
        </p:sp>
        <p:sp>
          <p:nvSpPr>
            <p:cNvPr id="19" name="テキスト ボックス 18"/>
            <p:cNvSpPr txBox="1"/>
            <p:nvPr/>
          </p:nvSpPr>
          <p:spPr>
            <a:xfrm>
              <a:off x="2424721" y="5600959"/>
              <a:ext cx="441009" cy="369332"/>
            </a:xfrm>
            <a:prstGeom prst="rect">
              <a:avLst/>
            </a:prstGeom>
            <a:noFill/>
          </p:spPr>
          <p:txBody>
            <a:bodyPr wrap="none" rtlCol="0">
              <a:spAutoFit/>
            </a:bodyPr>
            <a:lstStyle/>
            <a:p>
              <a:r>
                <a:rPr lang="en-US" altLang="ja-JP" dirty="0" err="1" smtClean="0">
                  <a:solidFill>
                    <a:srgbClr val="0000FF"/>
                  </a:solidFill>
                  <a:latin typeface="Comic Sans MS"/>
                  <a:cs typeface="Comic Sans MS"/>
                </a:rPr>
                <a:t>H</a:t>
              </a:r>
              <a:r>
                <a:rPr lang="en-US" altLang="ja-JP" baseline="-25000" dirty="0" err="1" smtClean="0">
                  <a:solidFill>
                    <a:srgbClr val="0000FF"/>
                  </a:solidFill>
                  <a:latin typeface="Comic Sans MS"/>
                  <a:cs typeface="Comic Sans MS"/>
                </a:rPr>
                <a:t>c</a:t>
              </a:r>
              <a:endParaRPr kumimoji="1" lang="ja-JP" altLang="en-US" dirty="0">
                <a:solidFill>
                  <a:srgbClr val="0000FF"/>
                </a:solidFill>
                <a:latin typeface="Comic Sans MS"/>
                <a:cs typeface="Comic Sans MS"/>
              </a:endParaRPr>
            </a:p>
          </p:txBody>
        </p:sp>
        <p:sp>
          <p:nvSpPr>
            <p:cNvPr id="20" name="テキスト ボックス 19"/>
            <p:cNvSpPr txBox="1"/>
            <p:nvPr/>
          </p:nvSpPr>
          <p:spPr>
            <a:xfrm>
              <a:off x="1827445" y="2562064"/>
              <a:ext cx="480110" cy="400110"/>
            </a:xfrm>
            <a:prstGeom prst="rect">
              <a:avLst/>
            </a:prstGeom>
            <a:noFill/>
          </p:spPr>
          <p:txBody>
            <a:bodyPr wrap="square" rtlCol="0">
              <a:spAutoFit/>
            </a:bodyPr>
            <a:lstStyle/>
            <a:p>
              <a:r>
                <a:rPr kumimoji="1" lang="en-US" altLang="ja-JP" sz="2000" dirty="0" smtClean="0">
                  <a:latin typeface="Comic Sans MS"/>
                  <a:cs typeface="Comic Sans MS"/>
                </a:rPr>
                <a:t>1’</a:t>
              </a:r>
              <a:endParaRPr kumimoji="1" lang="ja-JP" altLang="en-US" sz="2000" dirty="0">
                <a:latin typeface="Comic Sans MS"/>
                <a:cs typeface="Comic Sans MS"/>
              </a:endParaRPr>
            </a:p>
          </p:txBody>
        </p:sp>
        <p:grpSp>
          <p:nvGrpSpPr>
            <p:cNvPr id="21" name="図形グループ 20"/>
            <p:cNvGrpSpPr/>
            <p:nvPr/>
          </p:nvGrpSpPr>
          <p:grpSpPr>
            <a:xfrm>
              <a:off x="6432331" y="2562064"/>
              <a:ext cx="506087" cy="400110"/>
              <a:chOff x="6432331" y="3527264"/>
              <a:chExt cx="506087" cy="400110"/>
            </a:xfrm>
          </p:grpSpPr>
          <p:sp>
            <p:nvSpPr>
              <p:cNvPr id="34" name="テキスト ボックス 33"/>
              <p:cNvSpPr txBox="1"/>
              <p:nvPr/>
            </p:nvSpPr>
            <p:spPr>
              <a:xfrm>
                <a:off x="6458308" y="3527264"/>
                <a:ext cx="480110" cy="400110"/>
              </a:xfrm>
              <a:prstGeom prst="rect">
                <a:avLst/>
              </a:prstGeom>
              <a:noFill/>
            </p:spPr>
            <p:txBody>
              <a:bodyPr wrap="square" rtlCol="0">
                <a:spAutoFit/>
              </a:bodyPr>
              <a:lstStyle/>
              <a:p>
                <a:r>
                  <a:rPr kumimoji="1" lang="en-US" altLang="ja-JP" sz="2000" dirty="0" smtClean="0">
                    <a:latin typeface="Comic Sans MS"/>
                    <a:cs typeface="Comic Sans MS"/>
                  </a:rPr>
                  <a:t>1</a:t>
                </a:r>
                <a:endParaRPr kumimoji="1" lang="ja-JP" altLang="en-US" sz="2000" dirty="0">
                  <a:latin typeface="Comic Sans MS"/>
                  <a:cs typeface="Comic Sans MS"/>
                </a:endParaRPr>
              </a:p>
            </p:txBody>
          </p:sp>
          <p:cxnSp>
            <p:nvCxnSpPr>
              <p:cNvPr id="35" name="直線コネクタ 34"/>
              <p:cNvCxnSpPr/>
              <p:nvPr/>
            </p:nvCxnSpPr>
            <p:spPr>
              <a:xfrm>
                <a:off x="6432331" y="3560087"/>
                <a:ext cx="35972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2" name="テキスト ボックス 21"/>
            <p:cNvSpPr txBox="1"/>
            <p:nvPr/>
          </p:nvSpPr>
          <p:spPr>
            <a:xfrm>
              <a:off x="1284881" y="2962174"/>
              <a:ext cx="376951" cy="369332"/>
            </a:xfrm>
            <a:prstGeom prst="rect">
              <a:avLst/>
            </a:prstGeom>
            <a:noFill/>
          </p:spPr>
          <p:txBody>
            <a:bodyPr wrap="none" rtlCol="0">
              <a:spAutoFit/>
            </a:bodyPr>
            <a:lstStyle/>
            <a:p>
              <a:r>
                <a:rPr kumimoji="1" lang="en-US" altLang="ja-JP" dirty="0" smtClean="0">
                  <a:solidFill>
                    <a:srgbClr val="0000FF"/>
                  </a:solidFill>
                </a:rPr>
                <a:t>M</a:t>
              </a:r>
              <a:endParaRPr kumimoji="1" lang="ja-JP" altLang="en-US" dirty="0">
                <a:solidFill>
                  <a:srgbClr val="0000FF"/>
                </a:solidFill>
              </a:endParaRPr>
            </a:p>
          </p:txBody>
        </p:sp>
        <p:cxnSp>
          <p:nvCxnSpPr>
            <p:cNvPr id="23" name="直線矢印コネクタ 22"/>
            <p:cNvCxnSpPr/>
            <p:nvPr/>
          </p:nvCxnSpPr>
          <p:spPr>
            <a:xfrm>
              <a:off x="1692628" y="3146840"/>
              <a:ext cx="645723" cy="2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2377175" y="2962174"/>
              <a:ext cx="453820" cy="369332"/>
            </a:xfrm>
            <a:prstGeom prst="rect">
              <a:avLst/>
            </a:prstGeom>
            <a:noFill/>
          </p:spPr>
          <p:txBody>
            <a:bodyPr wrap="none" rtlCol="0">
              <a:spAutoFit/>
            </a:bodyPr>
            <a:lstStyle/>
            <a:p>
              <a:r>
                <a:rPr kumimoji="1" lang="en-US" altLang="ja-JP" dirty="0" smtClean="0">
                  <a:solidFill>
                    <a:srgbClr val="0000FF"/>
                  </a:solidFill>
                </a:rPr>
                <a:t>-M</a:t>
              </a:r>
              <a:endParaRPr kumimoji="1" lang="ja-JP" altLang="en-US" dirty="0">
                <a:solidFill>
                  <a:srgbClr val="0000FF"/>
                </a:solidFill>
              </a:endParaRPr>
            </a:p>
          </p:txBody>
        </p:sp>
        <p:sp>
          <p:nvSpPr>
            <p:cNvPr id="25" name="テキスト ボックス 24"/>
            <p:cNvSpPr txBox="1"/>
            <p:nvPr/>
          </p:nvSpPr>
          <p:spPr>
            <a:xfrm>
              <a:off x="1284881" y="3518236"/>
              <a:ext cx="338629" cy="369332"/>
            </a:xfrm>
            <a:prstGeom prst="rect">
              <a:avLst/>
            </a:prstGeom>
            <a:noFill/>
          </p:spPr>
          <p:txBody>
            <a:bodyPr wrap="none" rtlCol="0">
              <a:spAutoFit/>
            </a:bodyPr>
            <a:lstStyle/>
            <a:p>
              <a:r>
                <a:rPr kumimoji="1" lang="en-US" altLang="ja-JP" dirty="0" smtClean="0">
                  <a:solidFill>
                    <a:srgbClr val="FF0000"/>
                  </a:solidFill>
                </a:rPr>
                <a:t>P</a:t>
              </a:r>
              <a:endParaRPr kumimoji="1" lang="ja-JP" altLang="en-US" dirty="0">
                <a:solidFill>
                  <a:srgbClr val="FF0000"/>
                </a:solidFill>
              </a:endParaRPr>
            </a:p>
          </p:txBody>
        </p:sp>
        <p:cxnSp>
          <p:nvCxnSpPr>
            <p:cNvPr id="26" name="直線矢印コネクタ 25"/>
            <p:cNvCxnSpPr/>
            <p:nvPr/>
          </p:nvCxnSpPr>
          <p:spPr>
            <a:xfrm>
              <a:off x="1674309" y="3702902"/>
              <a:ext cx="684045" cy="5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2424721" y="3518236"/>
              <a:ext cx="338629" cy="369332"/>
            </a:xfrm>
            <a:prstGeom prst="rect">
              <a:avLst/>
            </a:prstGeom>
            <a:noFill/>
          </p:spPr>
          <p:txBody>
            <a:bodyPr wrap="none" rtlCol="0">
              <a:spAutoFit/>
            </a:bodyPr>
            <a:lstStyle/>
            <a:p>
              <a:r>
                <a:rPr kumimoji="1" lang="en-US" altLang="ja-JP" dirty="0" smtClean="0">
                  <a:solidFill>
                    <a:srgbClr val="FF0000"/>
                  </a:solidFill>
                </a:rPr>
                <a:t>P</a:t>
              </a:r>
              <a:endParaRPr kumimoji="1" lang="ja-JP" altLang="en-US" dirty="0">
                <a:solidFill>
                  <a:srgbClr val="FF0000"/>
                </a:solidFill>
              </a:endParaRPr>
            </a:p>
          </p:txBody>
        </p:sp>
        <p:sp>
          <p:nvSpPr>
            <p:cNvPr id="28" name="テキスト ボックス 27"/>
            <p:cNvSpPr txBox="1"/>
            <p:nvPr/>
          </p:nvSpPr>
          <p:spPr>
            <a:xfrm>
              <a:off x="5843254" y="2974747"/>
              <a:ext cx="376951" cy="369332"/>
            </a:xfrm>
            <a:prstGeom prst="rect">
              <a:avLst/>
            </a:prstGeom>
            <a:noFill/>
          </p:spPr>
          <p:txBody>
            <a:bodyPr wrap="none" rtlCol="0">
              <a:spAutoFit/>
            </a:bodyPr>
            <a:lstStyle/>
            <a:p>
              <a:r>
                <a:rPr kumimoji="1" lang="en-US" altLang="ja-JP" dirty="0" smtClean="0">
                  <a:solidFill>
                    <a:srgbClr val="0000FF"/>
                  </a:solidFill>
                </a:rPr>
                <a:t>M</a:t>
              </a:r>
              <a:endParaRPr kumimoji="1" lang="ja-JP" altLang="en-US" dirty="0">
                <a:solidFill>
                  <a:srgbClr val="0000FF"/>
                </a:solidFill>
              </a:endParaRPr>
            </a:p>
          </p:txBody>
        </p:sp>
        <p:cxnSp>
          <p:nvCxnSpPr>
            <p:cNvPr id="29" name="直線矢印コネクタ 28"/>
            <p:cNvCxnSpPr/>
            <p:nvPr/>
          </p:nvCxnSpPr>
          <p:spPr>
            <a:xfrm flipV="1">
              <a:off x="6287937" y="3149600"/>
              <a:ext cx="752079" cy="9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7128275" y="2974747"/>
              <a:ext cx="376951" cy="369332"/>
            </a:xfrm>
            <a:prstGeom prst="rect">
              <a:avLst/>
            </a:prstGeom>
            <a:noFill/>
          </p:spPr>
          <p:txBody>
            <a:bodyPr wrap="none" rtlCol="0">
              <a:spAutoFit/>
            </a:bodyPr>
            <a:lstStyle/>
            <a:p>
              <a:r>
                <a:rPr kumimoji="1" lang="en-US" altLang="ja-JP" dirty="0" smtClean="0">
                  <a:solidFill>
                    <a:srgbClr val="0000FF"/>
                  </a:solidFill>
                </a:rPr>
                <a:t>M</a:t>
              </a:r>
              <a:endParaRPr kumimoji="1" lang="ja-JP" altLang="en-US" dirty="0">
                <a:solidFill>
                  <a:srgbClr val="0000FF"/>
                </a:solidFill>
              </a:endParaRPr>
            </a:p>
          </p:txBody>
        </p:sp>
        <p:sp>
          <p:nvSpPr>
            <p:cNvPr id="31" name="テキスト ボックス 30"/>
            <p:cNvSpPr txBox="1"/>
            <p:nvPr/>
          </p:nvSpPr>
          <p:spPr>
            <a:xfrm>
              <a:off x="5847710" y="3519815"/>
              <a:ext cx="338629" cy="369332"/>
            </a:xfrm>
            <a:prstGeom prst="rect">
              <a:avLst/>
            </a:prstGeom>
            <a:noFill/>
          </p:spPr>
          <p:txBody>
            <a:bodyPr wrap="none" rtlCol="0">
              <a:spAutoFit/>
            </a:bodyPr>
            <a:lstStyle/>
            <a:p>
              <a:r>
                <a:rPr kumimoji="1" lang="en-US" altLang="ja-JP" dirty="0" smtClean="0">
                  <a:solidFill>
                    <a:srgbClr val="FF0000"/>
                  </a:solidFill>
                </a:rPr>
                <a:t>P</a:t>
              </a:r>
              <a:endParaRPr kumimoji="1" lang="ja-JP" altLang="en-US" dirty="0">
                <a:solidFill>
                  <a:srgbClr val="FF0000"/>
                </a:solidFill>
              </a:endParaRPr>
            </a:p>
          </p:txBody>
        </p:sp>
        <p:cxnSp>
          <p:nvCxnSpPr>
            <p:cNvPr id="32" name="直線矢印コネクタ 31"/>
            <p:cNvCxnSpPr/>
            <p:nvPr/>
          </p:nvCxnSpPr>
          <p:spPr>
            <a:xfrm flipV="1">
              <a:off x="6287937" y="3742267"/>
              <a:ext cx="752079" cy="9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7148760" y="3515918"/>
              <a:ext cx="415498" cy="369332"/>
            </a:xfrm>
            <a:prstGeom prst="rect">
              <a:avLst/>
            </a:prstGeom>
            <a:noFill/>
          </p:spPr>
          <p:txBody>
            <a:bodyPr wrap="none" rtlCol="0">
              <a:spAutoFit/>
            </a:bodyPr>
            <a:lstStyle/>
            <a:p>
              <a:r>
                <a:rPr kumimoji="1" lang="en-US" altLang="ja-JP" dirty="0" smtClean="0">
                  <a:solidFill>
                    <a:srgbClr val="FF0000"/>
                  </a:solidFill>
                </a:rPr>
                <a:t>-P</a:t>
              </a:r>
              <a:endParaRPr kumimoji="1" lang="ja-JP" altLang="en-US" dirty="0">
                <a:solidFill>
                  <a:srgbClr val="FF0000"/>
                </a:solidFill>
              </a:endParaRPr>
            </a:p>
          </p:txBody>
        </p:sp>
      </p:grpSp>
      <p:sp>
        <p:nvSpPr>
          <p:cNvPr id="36" name="テキスト ボックス 35"/>
          <p:cNvSpPr txBox="1"/>
          <p:nvPr/>
        </p:nvSpPr>
        <p:spPr>
          <a:xfrm>
            <a:off x="457200" y="1457101"/>
            <a:ext cx="8512836" cy="830997"/>
          </a:xfrm>
          <a:prstGeom prst="rect">
            <a:avLst/>
          </a:prstGeom>
          <a:noFill/>
        </p:spPr>
        <p:txBody>
          <a:bodyPr wrap="square" rtlCol="0">
            <a:spAutoFit/>
          </a:bodyPr>
          <a:lstStyle/>
          <a:p>
            <a:r>
              <a:rPr lang="en-US" altLang="ja-JP" sz="2400" dirty="0" err="1" smtClean="0">
                <a:latin typeface="Arial"/>
                <a:cs typeface="Arial"/>
              </a:rPr>
              <a:t>Ferroic</a:t>
            </a:r>
            <a:r>
              <a:rPr lang="en-US" altLang="ja-JP" sz="2400" dirty="0" smtClean="0">
                <a:latin typeface="Arial"/>
                <a:cs typeface="Arial"/>
              </a:rPr>
              <a:t>(</a:t>
            </a:r>
            <a:r>
              <a:rPr lang="en-US" altLang="ja-JP" sz="2400" dirty="0" smtClean="0">
                <a:solidFill>
                  <a:srgbClr val="0000FF"/>
                </a:solidFill>
                <a:latin typeface="Arial"/>
                <a:cs typeface="Arial"/>
              </a:rPr>
              <a:t>M</a:t>
            </a:r>
            <a:r>
              <a:rPr lang="en-US" altLang="ja-JP" sz="2400" dirty="0" smtClean="0">
                <a:latin typeface="Arial"/>
                <a:cs typeface="Arial"/>
              </a:rPr>
              <a:t> and </a:t>
            </a:r>
            <a:r>
              <a:rPr lang="en-US" altLang="ja-JP" sz="2400" dirty="0" smtClean="0">
                <a:solidFill>
                  <a:srgbClr val="FF0000"/>
                </a:solidFill>
                <a:latin typeface="Arial"/>
                <a:cs typeface="Arial"/>
              </a:rPr>
              <a:t>P</a:t>
            </a:r>
            <a:r>
              <a:rPr lang="en-US" altLang="ja-JP" sz="2400" dirty="0" smtClean="0">
                <a:latin typeface="Arial"/>
                <a:cs typeface="Arial"/>
              </a:rPr>
              <a:t>) quantities are classified by their symmetry transformations under space and time reversal.</a:t>
            </a:r>
          </a:p>
        </p:txBody>
      </p:sp>
      <p:sp>
        <p:nvSpPr>
          <p:cNvPr id="37" name="テキスト ボックス 36"/>
          <p:cNvSpPr txBox="1"/>
          <p:nvPr/>
        </p:nvSpPr>
        <p:spPr>
          <a:xfrm>
            <a:off x="7271868" y="1968978"/>
            <a:ext cx="1800493" cy="646331"/>
          </a:xfrm>
          <a:prstGeom prst="rect">
            <a:avLst/>
          </a:prstGeom>
          <a:noFill/>
        </p:spPr>
        <p:txBody>
          <a:bodyPr wrap="none" rtlCol="0">
            <a:spAutoFit/>
          </a:bodyPr>
          <a:lstStyle/>
          <a:p>
            <a:r>
              <a:rPr kumimoji="1" lang="ja-JP" altLang="en-US" dirty="0" smtClean="0"/>
              <a:t>時間反転対称性</a:t>
            </a:r>
            <a:endParaRPr kumimoji="1" lang="en-US" altLang="ja-JP" dirty="0" smtClean="0"/>
          </a:p>
          <a:p>
            <a:r>
              <a:rPr lang="ja-JP" altLang="en-US" dirty="0" smtClean="0"/>
              <a:t>空間反転対称性</a:t>
            </a:r>
            <a:endParaRPr kumimoji="1" lang="ja-JP" altLang="en-US" dirty="0"/>
          </a:p>
        </p:txBody>
      </p:sp>
      <p:cxnSp>
        <p:nvCxnSpPr>
          <p:cNvPr id="39" name="直線矢印コネクタ 38"/>
          <p:cNvCxnSpPr/>
          <p:nvPr/>
        </p:nvCxnSpPr>
        <p:spPr>
          <a:xfrm flipV="1">
            <a:off x="3252113" y="4405063"/>
            <a:ext cx="0" cy="3693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1109404" y="6347328"/>
            <a:ext cx="0" cy="3693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flipV="1">
            <a:off x="7892721" y="4501479"/>
            <a:ext cx="0" cy="3693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5779081" y="6443806"/>
            <a:ext cx="0" cy="3693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8479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3160912" y="3905170"/>
            <a:ext cx="2293332" cy="97981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3160912" y="2600873"/>
            <a:ext cx="2293332" cy="87211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532060" y="2851631"/>
            <a:ext cx="521893" cy="521893"/>
          </a:xfrm>
          <a:prstGeom prst="ellipse">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310142" y="2851631"/>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1" name="図形グループ 30"/>
          <p:cNvGrpSpPr/>
          <p:nvPr/>
        </p:nvGrpSpPr>
        <p:grpSpPr>
          <a:xfrm>
            <a:off x="869024" y="2851631"/>
            <a:ext cx="521893" cy="521893"/>
            <a:chOff x="1213582" y="2922326"/>
            <a:chExt cx="521893" cy="521893"/>
          </a:xfrm>
        </p:grpSpPr>
        <p:sp>
          <p:nvSpPr>
            <p:cNvPr id="7" name="円/楕円 6"/>
            <p:cNvSpPr/>
            <p:nvPr/>
          </p:nvSpPr>
          <p:spPr>
            <a:xfrm>
              <a:off x="1213582" y="2922326"/>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267221" y="3009343"/>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sp>
        <p:nvSpPr>
          <p:cNvPr id="26" name="テキスト ボックス 25"/>
          <p:cNvSpPr txBox="1"/>
          <p:nvPr/>
        </p:nvSpPr>
        <p:spPr>
          <a:xfrm>
            <a:off x="3377577" y="2942641"/>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nvGrpSpPr>
          <p:cNvPr id="35" name="図形グループ 34"/>
          <p:cNvGrpSpPr/>
          <p:nvPr/>
        </p:nvGrpSpPr>
        <p:grpSpPr>
          <a:xfrm>
            <a:off x="2090942" y="2851631"/>
            <a:ext cx="521893" cy="521893"/>
            <a:chOff x="2435500" y="2922326"/>
            <a:chExt cx="521893" cy="521893"/>
          </a:xfrm>
        </p:grpSpPr>
        <p:sp>
          <p:nvSpPr>
            <p:cNvPr id="6" name="円/楕円 5"/>
            <p:cNvSpPr/>
            <p:nvPr/>
          </p:nvSpPr>
          <p:spPr>
            <a:xfrm>
              <a:off x="2435500" y="2922326"/>
              <a:ext cx="521893" cy="521893"/>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498724" y="3009343"/>
              <a:ext cx="406481" cy="369332"/>
            </a:xfrm>
            <a:prstGeom prst="rect">
              <a:avLst/>
            </a:prstGeom>
            <a:noFill/>
          </p:spPr>
          <p:txBody>
            <a:bodyPr wrap="none" rtlCol="0">
              <a:spAutoFit/>
            </a:bodyPr>
            <a:lstStyle/>
            <a:p>
              <a:r>
                <a:rPr kumimoji="1" lang="ja-JP" altLang="en-US" dirty="0" smtClean="0"/>
                <a:t>ー</a:t>
              </a:r>
              <a:endParaRPr kumimoji="1" lang="ja-JP" altLang="en-US" dirty="0"/>
            </a:p>
          </p:txBody>
        </p:sp>
      </p:grpSp>
      <p:sp>
        <p:nvSpPr>
          <p:cNvPr id="30" name="テキスト ボックス 29"/>
          <p:cNvSpPr txBox="1"/>
          <p:nvPr/>
        </p:nvSpPr>
        <p:spPr>
          <a:xfrm>
            <a:off x="4608513" y="2916977"/>
            <a:ext cx="406481" cy="369332"/>
          </a:xfrm>
          <a:prstGeom prst="rect">
            <a:avLst/>
          </a:prstGeom>
          <a:noFill/>
        </p:spPr>
        <p:txBody>
          <a:bodyPr wrap="none" rtlCol="0">
            <a:spAutoFit/>
          </a:bodyPr>
          <a:lstStyle/>
          <a:p>
            <a:r>
              <a:rPr kumimoji="1" lang="ja-JP" altLang="en-US" dirty="0" smtClean="0"/>
              <a:t>ー</a:t>
            </a:r>
            <a:endParaRPr kumimoji="1" lang="ja-JP" altLang="en-US" dirty="0"/>
          </a:p>
        </p:txBody>
      </p:sp>
      <p:grpSp>
        <p:nvGrpSpPr>
          <p:cNvPr id="40" name="図形グループ 39"/>
          <p:cNvGrpSpPr/>
          <p:nvPr/>
        </p:nvGrpSpPr>
        <p:grpSpPr>
          <a:xfrm>
            <a:off x="3306515" y="4134751"/>
            <a:ext cx="1969959" cy="521893"/>
            <a:chOff x="1213582" y="4205446"/>
            <a:chExt cx="1969959" cy="521893"/>
          </a:xfrm>
        </p:grpSpPr>
        <p:grpSp>
          <p:nvGrpSpPr>
            <p:cNvPr id="41" name="図形グループ 40"/>
            <p:cNvGrpSpPr/>
            <p:nvPr/>
          </p:nvGrpSpPr>
          <p:grpSpPr>
            <a:xfrm>
              <a:off x="1213582" y="4205446"/>
              <a:ext cx="521893" cy="521893"/>
              <a:chOff x="1213582" y="2922326"/>
              <a:chExt cx="521893" cy="521893"/>
            </a:xfrm>
          </p:grpSpPr>
          <p:sp>
            <p:nvSpPr>
              <p:cNvPr id="45" name="円/楕円 44"/>
              <p:cNvSpPr/>
              <p:nvPr/>
            </p:nvSpPr>
            <p:spPr>
              <a:xfrm>
                <a:off x="1213582" y="2922326"/>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267221" y="3009343"/>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grpSp>
          <p:nvGrpSpPr>
            <p:cNvPr id="42" name="図形グループ 41"/>
            <p:cNvGrpSpPr/>
            <p:nvPr/>
          </p:nvGrpSpPr>
          <p:grpSpPr>
            <a:xfrm>
              <a:off x="2661648" y="4205446"/>
              <a:ext cx="521893" cy="521893"/>
              <a:chOff x="2435500" y="2922326"/>
              <a:chExt cx="521893" cy="521893"/>
            </a:xfrm>
          </p:grpSpPr>
          <p:sp>
            <p:nvSpPr>
              <p:cNvPr id="43" name="円/楕円 42"/>
              <p:cNvSpPr/>
              <p:nvPr/>
            </p:nvSpPr>
            <p:spPr>
              <a:xfrm>
                <a:off x="2435500" y="2922326"/>
                <a:ext cx="521893" cy="521893"/>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498724" y="3009343"/>
                <a:ext cx="406481" cy="369332"/>
              </a:xfrm>
              <a:prstGeom prst="rect">
                <a:avLst/>
              </a:prstGeom>
              <a:noFill/>
            </p:spPr>
            <p:txBody>
              <a:bodyPr wrap="none" rtlCol="0">
                <a:spAutoFit/>
              </a:bodyPr>
              <a:lstStyle/>
              <a:p>
                <a:r>
                  <a:rPr kumimoji="1" lang="ja-JP" altLang="en-US" dirty="0" smtClean="0"/>
                  <a:t>ー</a:t>
                </a:r>
                <a:endParaRPr kumimoji="1" lang="ja-JP" altLang="en-US" dirty="0"/>
              </a:p>
            </p:txBody>
          </p:sp>
        </p:grpSp>
      </p:grpSp>
      <p:cxnSp>
        <p:nvCxnSpPr>
          <p:cNvPr id="57" name="直線コネクタ 56"/>
          <p:cNvCxnSpPr/>
          <p:nvPr/>
        </p:nvCxnSpPr>
        <p:spPr>
          <a:xfrm>
            <a:off x="4806762" y="2762739"/>
            <a:ext cx="0" cy="2122241"/>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5014994" y="2764656"/>
            <a:ext cx="0" cy="2122241"/>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a:off x="3566895" y="2762739"/>
            <a:ext cx="0" cy="2122241"/>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566895" y="2547645"/>
            <a:ext cx="420908" cy="369332"/>
          </a:xfrm>
          <a:prstGeom prst="rect">
            <a:avLst/>
          </a:prstGeom>
          <a:noFill/>
        </p:spPr>
        <p:txBody>
          <a:bodyPr wrap="none" rtlCol="0">
            <a:spAutoFit/>
          </a:bodyPr>
          <a:lstStyle/>
          <a:p>
            <a:r>
              <a:rPr kumimoji="1" lang="en-US" altLang="ja-JP" dirty="0" smtClean="0"/>
              <a:t>+q</a:t>
            </a:r>
            <a:endParaRPr kumimoji="1" lang="ja-JP" altLang="en-US" dirty="0"/>
          </a:p>
        </p:txBody>
      </p:sp>
      <p:sp>
        <p:nvSpPr>
          <p:cNvPr id="11" name="テキスト ボックス 10"/>
          <p:cNvSpPr txBox="1"/>
          <p:nvPr/>
        </p:nvSpPr>
        <p:spPr>
          <a:xfrm>
            <a:off x="4931904" y="2600873"/>
            <a:ext cx="376613" cy="369332"/>
          </a:xfrm>
          <a:prstGeom prst="rect">
            <a:avLst/>
          </a:prstGeom>
          <a:noFill/>
        </p:spPr>
        <p:txBody>
          <a:bodyPr wrap="none" rtlCol="0">
            <a:spAutoFit/>
          </a:bodyPr>
          <a:lstStyle/>
          <a:p>
            <a:r>
              <a:rPr kumimoji="1" lang="en-US" altLang="ja-JP" dirty="0" smtClean="0"/>
              <a:t>-q</a:t>
            </a:r>
            <a:endParaRPr kumimoji="1" lang="ja-JP" altLang="en-US" dirty="0"/>
          </a:p>
        </p:txBody>
      </p:sp>
      <p:pic>
        <p:nvPicPr>
          <p:cNvPr id="13" name="図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94" y="3676570"/>
            <a:ext cx="152400" cy="228600"/>
          </a:xfrm>
          <a:prstGeom prst="rect">
            <a:avLst/>
          </a:prstGeom>
        </p:spPr>
      </p:pic>
      <p:cxnSp>
        <p:nvCxnSpPr>
          <p:cNvPr id="15" name="直線矢印コネクタ 14"/>
          <p:cNvCxnSpPr/>
          <p:nvPr/>
        </p:nvCxnSpPr>
        <p:spPr>
          <a:xfrm>
            <a:off x="1100550" y="3570671"/>
            <a:ext cx="2465641"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990512" y="3487704"/>
            <a:ext cx="327308" cy="400110"/>
          </a:xfrm>
          <a:prstGeom prst="rect">
            <a:avLst/>
          </a:prstGeom>
          <a:noFill/>
        </p:spPr>
        <p:txBody>
          <a:bodyPr wrap="none" rtlCol="0">
            <a:spAutoFit/>
          </a:bodyPr>
          <a:lstStyle/>
          <a:p>
            <a:r>
              <a:rPr lang="en-US" altLang="ja-JP" sz="2000" dirty="0">
                <a:latin typeface="Arial"/>
                <a:cs typeface="Arial"/>
              </a:rPr>
              <a:t>a</a:t>
            </a:r>
            <a:endParaRPr kumimoji="1" lang="ja-JP" altLang="en-US" sz="2000" dirty="0">
              <a:latin typeface="Arial"/>
              <a:cs typeface="Arial"/>
            </a:endParaRPr>
          </a:p>
        </p:txBody>
      </p:sp>
      <p:sp>
        <p:nvSpPr>
          <p:cNvPr id="70" name="テキスト ボックス 69"/>
          <p:cNvSpPr txBox="1"/>
          <p:nvPr/>
        </p:nvSpPr>
        <p:spPr>
          <a:xfrm>
            <a:off x="7808" y="2922368"/>
            <a:ext cx="800670" cy="461665"/>
          </a:xfrm>
          <a:prstGeom prst="rect">
            <a:avLst/>
          </a:prstGeom>
          <a:noFill/>
          <a:ln>
            <a:solidFill>
              <a:srgbClr val="000000"/>
            </a:solidFill>
          </a:ln>
        </p:spPr>
        <p:txBody>
          <a:bodyPr wrap="none" rtlCol="0">
            <a:spAutoFit/>
          </a:bodyPr>
          <a:lstStyle/>
          <a:p>
            <a:r>
              <a:rPr kumimoji="1" lang="en-US" altLang="ja-JP" sz="2400" dirty="0" err="1" smtClean="0">
                <a:latin typeface="Arial"/>
                <a:cs typeface="Arial"/>
              </a:rPr>
              <a:t>para</a:t>
            </a:r>
            <a:endParaRPr kumimoji="1" lang="ja-JP" altLang="en-US" sz="2400" dirty="0">
              <a:latin typeface="Arial"/>
              <a:cs typeface="Arial"/>
            </a:endParaRPr>
          </a:p>
        </p:txBody>
      </p:sp>
      <p:sp>
        <p:nvSpPr>
          <p:cNvPr id="66" name="正方形/長方形 65"/>
          <p:cNvSpPr/>
          <p:nvPr/>
        </p:nvSpPr>
        <p:spPr>
          <a:xfrm>
            <a:off x="7377737" y="4134751"/>
            <a:ext cx="1776136" cy="438522"/>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1" name="図 6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373" y="4116073"/>
            <a:ext cx="1714500" cy="457200"/>
          </a:xfrm>
          <a:prstGeom prst="rect">
            <a:avLst/>
          </a:prstGeom>
        </p:spPr>
      </p:pic>
      <p:sp>
        <p:nvSpPr>
          <p:cNvPr id="27" name="正方形/長方形 26"/>
          <p:cNvSpPr/>
          <p:nvPr/>
        </p:nvSpPr>
        <p:spPr>
          <a:xfrm>
            <a:off x="7308151" y="4996368"/>
            <a:ext cx="1598823" cy="1398822"/>
          </a:xfrm>
          <a:prstGeom prst="rect">
            <a:avLst/>
          </a:prstGeom>
          <a:solidFill>
            <a:srgbClr val="C3D6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03544" y="5391783"/>
            <a:ext cx="3709068" cy="461665"/>
          </a:xfrm>
          <a:prstGeom prst="rect">
            <a:avLst/>
          </a:prstGeom>
          <a:noFill/>
          <a:ln>
            <a:solidFill>
              <a:srgbClr val="FF0000"/>
            </a:solidFill>
          </a:ln>
        </p:spPr>
        <p:txBody>
          <a:bodyPr wrap="none" rtlCol="0">
            <a:spAutoFit/>
          </a:bodyPr>
          <a:lstStyle/>
          <a:p>
            <a:r>
              <a:rPr lang="en-US" altLang="ja-JP" sz="2400" dirty="0" smtClean="0">
                <a:latin typeface="Arial"/>
                <a:cs typeface="Arial"/>
              </a:rPr>
              <a:t>Calculation of polarization</a:t>
            </a:r>
            <a:endParaRPr kumimoji="1" lang="ja-JP" altLang="en-US" sz="2400" dirty="0">
              <a:latin typeface="Arial"/>
              <a:cs typeface="Arial"/>
            </a:endParaRPr>
          </a:p>
        </p:txBody>
      </p:sp>
      <p:sp>
        <p:nvSpPr>
          <p:cNvPr id="63" name="テキスト ボックス 62"/>
          <p:cNvSpPr txBox="1"/>
          <p:nvPr/>
        </p:nvSpPr>
        <p:spPr>
          <a:xfrm>
            <a:off x="4783404" y="5012648"/>
            <a:ext cx="1932565" cy="400110"/>
          </a:xfrm>
          <a:prstGeom prst="rect">
            <a:avLst/>
          </a:prstGeom>
          <a:noFill/>
          <a:ln>
            <a:solidFill>
              <a:schemeClr val="tx1"/>
            </a:solidFill>
          </a:ln>
        </p:spPr>
        <p:txBody>
          <a:bodyPr wrap="none" rtlCol="0">
            <a:spAutoFit/>
          </a:bodyPr>
          <a:lstStyle/>
          <a:p>
            <a:r>
              <a:rPr lang="en-US" altLang="ja-JP" sz="2000" dirty="0" smtClean="0"/>
              <a:t>d (displacement)</a:t>
            </a:r>
            <a:endParaRPr kumimoji="1" lang="ja-JP" altLang="en-US" sz="2000" dirty="0"/>
          </a:p>
        </p:txBody>
      </p:sp>
      <p:sp>
        <p:nvSpPr>
          <p:cNvPr id="22" name="円/楕円 21"/>
          <p:cNvSpPr/>
          <p:nvPr/>
        </p:nvSpPr>
        <p:spPr>
          <a:xfrm>
            <a:off x="5825737" y="2851631"/>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890588" y="2938648"/>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nvGrpSpPr>
          <p:cNvPr id="39" name="図形グループ 38"/>
          <p:cNvGrpSpPr/>
          <p:nvPr/>
        </p:nvGrpSpPr>
        <p:grpSpPr>
          <a:xfrm>
            <a:off x="869024" y="4134751"/>
            <a:ext cx="1969959" cy="521893"/>
            <a:chOff x="1213582" y="4205446"/>
            <a:chExt cx="1969959" cy="521893"/>
          </a:xfrm>
        </p:grpSpPr>
        <p:grpSp>
          <p:nvGrpSpPr>
            <p:cNvPr id="32" name="図形グループ 31"/>
            <p:cNvGrpSpPr/>
            <p:nvPr/>
          </p:nvGrpSpPr>
          <p:grpSpPr>
            <a:xfrm>
              <a:off x="1213582" y="4205446"/>
              <a:ext cx="521893" cy="521893"/>
              <a:chOff x="1213582" y="2922326"/>
              <a:chExt cx="521893" cy="521893"/>
            </a:xfrm>
          </p:grpSpPr>
          <p:sp>
            <p:nvSpPr>
              <p:cNvPr id="33" name="円/楕円 32"/>
              <p:cNvSpPr/>
              <p:nvPr/>
            </p:nvSpPr>
            <p:spPr>
              <a:xfrm>
                <a:off x="1213582" y="2922326"/>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267221" y="3009343"/>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grpSp>
          <p:nvGrpSpPr>
            <p:cNvPr id="36" name="図形グループ 35"/>
            <p:cNvGrpSpPr/>
            <p:nvPr/>
          </p:nvGrpSpPr>
          <p:grpSpPr>
            <a:xfrm>
              <a:off x="2661648" y="4205446"/>
              <a:ext cx="521893" cy="521893"/>
              <a:chOff x="2435500" y="2922326"/>
              <a:chExt cx="521893" cy="521893"/>
            </a:xfrm>
          </p:grpSpPr>
          <p:sp>
            <p:nvSpPr>
              <p:cNvPr id="37" name="円/楕円 36"/>
              <p:cNvSpPr/>
              <p:nvPr/>
            </p:nvSpPr>
            <p:spPr>
              <a:xfrm>
                <a:off x="2435500" y="2922326"/>
                <a:ext cx="521893" cy="521893"/>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498724" y="3009343"/>
                <a:ext cx="406481" cy="369332"/>
              </a:xfrm>
              <a:prstGeom prst="rect">
                <a:avLst/>
              </a:prstGeom>
              <a:noFill/>
            </p:spPr>
            <p:txBody>
              <a:bodyPr wrap="none" rtlCol="0">
                <a:spAutoFit/>
              </a:bodyPr>
              <a:lstStyle/>
              <a:p>
                <a:r>
                  <a:rPr kumimoji="1" lang="ja-JP" altLang="en-US" dirty="0" smtClean="0"/>
                  <a:t>ー</a:t>
                </a:r>
                <a:endParaRPr kumimoji="1" lang="ja-JP" altLang="en-US" dirty="0"/>
              </a:p>
            </p:txBody>
          </p:sp>
        </p:grpSp>
      </p:grpSp>
      <p:grpSp>
        <p:nvGrpSpPr>
          <p:cNvPr id="48" name="図形グループ 47"/>
          <p:cNvGrpSpPr/>
          <p:nvPr/>
        </p:nvGrpSpPr>
        <p:grpSpPr>
          <a:xfrm>
            <a:off x="5825737" y="4134751"/>
            <a:ext cx="521893" cy="521893"/>
            <a:chOff x="1213582" y="2922326"/>
            <a:chExt cx="521893" cy="521893"/>
          </a:xfrm>
        </p:grpSpPr>
        <p:sp>
          <p:nvSpPr>
            <p:cNvPr id="52" name="円/楕円 51"/>
            <p:cNvSpPr/>
            <p:nvPr/>
          </p:nvSpPr>
          <p:spPr>
            <a:xfrm>
              <a:off x="1213582" y="2922326"/>
              <a:ext cx="521893" cy="5218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267221" y="3009343"/>
              <a:ext cx="415498" cy="369332"/>
            </a:xfrm>
            <a:prstGeom prst="rect">
              <a:avLst/>
            </a:prstGeom>
            <a:noFill/>
          </p:spPr>
          <p:txBody>
            <a:bodyPr wrap="none" rtlCol="0">
              <a:spAutoFit/>
            </a:bodyPr>
            <a:lstStyle/>
            <a:p>
              <a:r>
                <a:rPr kumimoji="1" lang="ja-JP" altLang="en-US" dirty="0" smtClean="0"/>
                <a:t>＋</a:t>
              </a:r>
              <a:endParaRPr kumimoji="1" lang="ja-JP" altLang="en-US" dirty="0"/>
            </a:p>
          </p:txBody>
        </p:sp>
      </p:grpSp>
      <p:pic>
        <p:nvPicPr>
          <p:cNvPr id="20" name="図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298" y="5697505"/>
            <a:ext cx="1320800" cy="508000"/>
          </a:xfrm>
          <a:prstGeom prst="rect">
            <a:avLst/>
          </a:prstGeom>
        </p:spPr>
      </p:pic>
      <p:sp>
        <p:nvSpPr>
          <p:cNvPr id="23" name="テキスト ボックス 22"/>
          <p:cNvSpPr txBox="1"/>
          <p:nvPr/>
        </p:nvSpPr>
        <p:spPr>
          <a:xfrm>
            <a:off x="7377737" y="5051174"/>
            <a:ext cx="1415772" cy="646331"/>
          </a:xfrm>
          <a:prstGeom prst="rect">
            <a:avLst/>
          </a:prstGeom>
          <a:noFill/>
        </p:spPr>
        <p:txBody>
          <a:bodyPr wrap="none" rtlCol="0">
            <a:spAutoFit/>
          </a:bodyPr>
          <a:lstStyle/>
          <a:p>
            <a:r>
              <a:rPr kumimoji="1" lang="en-US" altLang="ja-JP" dirty="0" smtClean="0"/>
              <a:t>Spontaneous</a:t>
            </a:r>
          </a:p>
          <a:p>
            <a:r>
              <a:rPr lang="en-US" altLang="ja-JP" dirty="0" smtClean="0"/>
              <a:t>polarization</a:t>
            </a:r>
            <a:endParaRPr kumimoji="1" lang="ja-JP" altLang="en-US" dirty="0"/>
          </a:p>
        </p:txBody>
      </p:sp>
      <p:grpSp>
        <p:nvGrpSpPr>
          <p:cNvPr id="62" name="図形グループ 61"/>
          <p:cNvGrpSpPr/>
          <p:nvPr/>
        </p:nvGrpSpPr>
        <p:grpSpPr>
          <a:xfrm>
            <a:off x="7693068" y="2834379"/>
            <a:ext cx="1139996" cy="457200"/>
            <a:chOff x="8004004" y="2834379"/>
            <a:chExt cx="1139996" cy="457200"/>
          </a:xfrm>
        </p:grpSpPr>
        <p:sp>
          <p:nvSpPr>
            <p:cNvPr id="58" name="正方形/長方形 57"/>
            <p:cNvSpPr/>
            <p:nvPr/>
          </p:nvSpPr>
          <p:spPr>
            <a:xfrm>
              <a:off x="8004004" y="2834379"/>
              <a:ext cx="1139996" cy="45720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6" name="図 5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004" y="2834379"/>
              <a:ext cx="1079500" cy="457200"/>
            </a:xfrm>
            <a:prstGeom prst="rect">
              <a:avLst/>
            </a:prstGeom>
          </p:spPr>
        </p:pic>
      </p:grpSp>
      <p:sp>
        <p:nvSpPr>
          <p:cNvPr id="2" name="タイトル 1"/>
          <p:cNvSpPr>
            <a:spLocks noGrp="1"/>
          </p:cNvSpPr>
          <p:nvPr>
            <p:ph type="title"/>
          </p:nvPr>
        </p:nvSpPr>
        <p:spPr/>
        <p:txBody>
          <a:bodyPr/>
          <a:lstStyle/>
          <a:p>
            <a:r>
              <a:rPr lang="en-US" altLang="ja-JP" dirty="0" smtClean="0"/>
              <a:t>Intro ~electric polarization~</a:t>
            </a:r>
            <a:endParaRPr kumimoji="1" lang="ja-JP" altLang="en-US" dirty="0"/>
          </a:p>
        </p:txBody>
      </p:sp>
      <p:sp>
        <p:nvSpPr>
          <p:cNvPr id="5" name="テキスト ボックス 4"/>
          <p:cNvSpPr txBox="1"/>
          <p:nvPr/>
        </p:nvSpPr>
        <p:spPr>
          <a:xfrm>
            <a:off x="457200" y="1496612"/>
            <a:ext cx="8449774" cy="954107"/>
          </a:xfrm>
          <a:prstGeom prst="rect">
            <a:avLst/>
          </a:prstGeom>
          <a:noFill/>
        </p:spPr>
        <p:txBody>
          <a:bodyPr wrap="square" rtlCol="0">
            <a:spAutoFit/>
          </a:bodyPr>
          <a:lstStyle/>
          <a:p>
            <a:pPr marL="342900" indent="-342900">
              <a:buFont typeface="Arial"/>
              <a:buChar char="•"/>
            </a:pPr>
            <a:r>
              <a:rPr lang="en-US" altLang="ja-JP" sz="2800" dirty="0" smtClean="0">
                <a:latin typeface="Arial"/>
                <a:cs typeface="Arial"/>
              </a:rPr>
              <a:t>Not available within periodic boundary conduction</a:t>
            </a:r>
          </a:p>
          <a:p>
            <a:r>
              <a:rPr kumimoji="1" lang="en-US" altLang="ja-JP" sz="2800" dirty="0" smtClean="0">
                <a:latin typeface="Arial"/>
                <a:cs typeface="Arial"/>
              </a:rPr>
              <a:t>(depends on unit cell choice)</a:t>
            </a:r>
          </a:p>
        </p:txBody>
      </p:sp>
      <p:sp>
        <p:nvSpPr>
          <p:cNvPr id="68" name="テキスト ボックス 67"/>
          <p:cNvSpPr txBox="1"/>
          <p:nvPr/>
        </p:nvSpPr>
        <p:spPr>
          <a:xfrm>
            <a:off x="2591423" y="5913203"/>
            <a:ext cx="3136450" cy="707886"/>
          </a:xfrm>
          <a:prstGeom prst="rect">
            <a:avLst/>
          </a:prstGeom>
          <a:noFill/>
          <a:ln>
            <a:solidFill>
              <a:srgbClr val="000000"/>
            </a:solidFill>
          </a:ln>
        </p:spPr>
        <p:txBody>
          <a:bodyPr wrap="square" rtlCol="0">
            <a:spAutoFit/>
          </a:bodyPr>
          <a:lstStyle/>
          <a:p>
            <a:r>
              <a:rPr lang="en-US" altLang="ja-JP" sz="2000" dirty="0" smtClean="0">
                <a:latin typeface="Arial"/>
                <a:cs typeface="Arial"/>
              </a:rPr>
              <a:t>r :: distance of</a:t>
            </a:r>
            <a:r>
              <a:rPr lang="ja-JP" altLang="en-US" sz="2000" dirty="0" smtClean="0">
                <a:latin typeface="Arial"/>
                <a:cs typeface="Arial"/>
              </a:rPr>
              <a:t>　</a:t>
            </a:r>
            <a:r>
              <a:rPr lang="en-US" altLang="ja-JP" sz="2000" dirty="0" smtClean="0">
                <a:latin typeface="Arial"/>
                <a:cs typeface="Arial"/>
              </a:rPr>
              <a:t>charge</a:t>
            </a:r>
          </a:p>
          <a:p>
            <a:r>
              <a:rPr lang="en-US" altLang="ja-JP" sz="2000" dirty="0" smtClean="0">
                <a:latin typeface="Arial"/>
                <a:cs typeface="Arial"/>
              </a:rPr>
              <a:t>q :: charge </a:t>
            </a:r>
            <a:endParaRPr kumimoji="1" lang="ja-JP" altLang="en-US" sz="2000" dirty="0">
              <a:latin typeface="Arial"/>
              <a:cs typeface="Arial"/>
            </a:endParaRPr>
          </a:p>
        </p:txBody>
      </p:sp>
      <p:sp>
        <p:nvSpPr>
          <p:cNvPr id="71" name="テキスト ボックス 70"/>
          <p:cNvSpPr txBox="1"/>
          <p:nvPr/>
        </p:nvSpPr>
        <p:spPr>
          <a:xfrm>
            <a:off x="-8473" y="4205488"/>
            <a:ext cx="817501" cy="461665"/>
          </a:xfrm>
          <a:prstGeom prst="rect">
            <a:avLst/>
          </a:prstGeom>
          <a:noFill/>
          <a:ln>
            <a:solidFill>
              <a:srgbClr val="000000"/>
            </a:solidFill>
          </a:ln>
        </p:spPr>
        <p:txBody>
          <a:bodyPr wrap="none" rtlCol="0">
            <a:spAutoFit/>
          </a:bodyPr>
          <a:lstStyle/>
          <a:p>
            <a:r>
              <a:rPr kumimoji="1" lang="en-US" altLang="ja-JP" sz="2400" dirty="0" err="1" smtClean="0">
                <a:latin typeface="Arial"/>
                <a:cs typeface="Arial"/>
              </a:rPr>
              <a:t>ferro</a:t>
            </a:r>
            <a:endParaRPr kumimoji="1" lang="ja-JP" altLang="en-US" sz="2400" dirty="0">
              <a:latin typeface="Arial"/>
              <a:cs typeface="Arial"/>
            </a:endParaRPr>
          </a:p>
        </p:txBody>
      </p:sp>
      <p:sp>
        <p:nvSpPr>
          <p:cNvPr id="3" name="テキスト ボックス 2"/>
          <p:cNvSpPr txBox="1"/>
          <p:nvPr/>
        </p:nvSpPr>
        <p:spPr>
          <a:xfrm>
            <a:off x="6730314" y="1155140"/>
            <a:ext cx="1107996" cy="369332"/>
          </a:xfrm>
          <a:prstGeom prst="rect">
            <a:avLst/>
          </a:prstGeom>
          <a:noFill/>
        </p:spPr>
        <p:txBody>
          <a:bodyPr wrap="none" rtlCol="0">
            <a:spAutoFit/>
          </a:bodyPr>
          <a:lstStyle/>
          <a:p>
            <a:r>
              <a:rPr kumimoji="1" lang="ja-JP" altLang="en-US" dirty="0" smtClean="0"/>
              <a:t>自発分極</a:t>
            </a:r>
            <a:endParaRPr kumimoji="1" lang="ja-JP" altLang="en-US" dirty="0"/>
          </a:p>
        </p:txBody>
      </p:sp>
      <p:sp>
        <p:nvSpPr>
          <p:cNvPr id="67" name="テキスト ボックス 66"/>
          <p:cNvSpPr txBox="1"/>
          <p:nvPr/>
        </p:nvSpPr>
        <p:spPr>
          <a:xfrm>
            <a:off x="1774509" y="6494520"/>
            <a:ext cx="7522111" cy="338554"/>
          </a:xfrm>
          <a:prstGeom prst="rect">
            <a:avLst/>
          </a:prstGeom>
          <a:noFill/>
        </p:spPr>
        <p:txBody>
          <a:bodyPr wrap="none" rtlCol="0">
            <a:spAutoFit/>
          </a:bodyPr>
          <a:lstStyle/>
          <a:p>
            <a:r>
              <a:rPr kumimoji="1" lang="en-US" altLang="ja-JP" sz="1600" dirty="0" smtClean="0"/>
              <a:t>Electric polarization : R. D. King-Smith and David Vanderbilt, Phys. Rev. B </a:t>
            </a:r>
            <a:r>
              <a:rPr kumimoji="1" lang="en-US" altLang="ja-JP" sz="1600" b="1" dirty="0" smtClean="0"/>
              <a:t>47</a:t>
            </a:r>
            <a:r>
              <a:rPr kumimoji="1" lang="en-US" altLang="ja-JP" sz="1600" dirty="0" smtClean="0"/>
              <a:t>, 1651(1993) </a:t>
            </a:r>
            <a:endParaRPr kumimoji="1" lang="ja-JP" altLang="en-US" sz="1600" dirty="0"/>
          </a:p>
        </p:txBody>
      </p:sp>
      <p:sp>
        <p:nvSpPr>
          <p:cNvPr id="65" name="テキスト ボックス 64"/>
          <p:cNvSpPr txBox="1"/>
          <p:nvPr/>
        </p:nvSpPr>
        <p:spPr>
          <a:xfrm>
            <a:off x="3160912" y="4925673"/>
            <a:ext cx="811966" cy="400110"/>
          </a:xfrm>
          <a:prstGeom prst="rect">
            <a:avLst/>
          </a:prstGeom>
          <a:noFill/>
          <a:ln>
            <a:solidFill>
              <a:srgbClr val="000000"/>
            </a:solidFill>
          </a:ln>
        </p:spPr>
        <p:txBody>
          <a:bodyPr wrap="none" rtlCol="0">
            <a:spAutoFit/>
          </a:bodyPr>
          <a:lstStyle/>
          <a:p>
            <a:r>
              <a:rPr lang="en-US" altLang="ja-JP" sz="2000" dirty="0" smtClean="0">
                <a:latin typeface="Arial"/>
                <a:cs typeface="Arial"/>
              </a:rPr>
              <a:t>origin</a:t>
            </a:r>
            <a:endParaRPr kumimoji="1" lang="ja-JP" altLang="en-US" sz="2000" dirty="0">
              <a:latin typeface="Arial"/>
              <a:cs typeface="Arial"/>
            </a:endParaRPr>
          </a:p>
        </p:txBody>
      </p:sp>
      <p:pic>
        <p:nvPicPr>
          <p:cNvPr id="76" name="図 7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890" y="5868700"/>
            <a:ext cx="1981200" cy="825500"/>
          </a:xfrm>
          <a:prstGeom prst="rect">
            <a:avLst/>
          </a:prstGeom>
        </p:spPr>
      </p:pic>
    </p:spTree>
    <p:extLst>
      <p:ext uri="{BB962C8B-B14F-4D97-AF65-F5344CB8AC3E}">
        <p14:creationId xmlns:p14="http://schemas.microsoft.com/office/powerpoint/2010/main" val="3859376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 ~properties of BiFeO</a:t>
            </a:r>
            <a:r>
              <a:rPr lang="en-US" altLang="ja-JP" baseline="-25000" dirty="0" smtClean="0"/>
              <a:t>3</a:t>
            </a:r>
            <a:r>
              <a:rPr lang="en-US" altLang="ja-JP" dirty="0" smtClean="0"/>
              <a:t>~</a:t>
            </a:r>
            <a:endParaRPr kumimoji="1" lang="ja-JP" altLang="en-US" dirty="0"/>
          </a:p>
        </p:txBody>
      </p:sp>
      <p:grpSp>
        <p:nvGrpSpPr>
          <p:cNvPr id="14" name="図形グループ 13"/>
          <p:cNvGrpSpPr/>
          <p:nvPr/>
        </p:nvGrpSpPr>
        <p:grpSpPr>
          <a:xfrm>
            <a:off x="4288297" y="5936205"/>
            <a:ext cx="669456" cy="846540"/>
            <a:chOff x="3636248" y="5168865"/>
            <a:chExt cx="780875" cy="1216106"/>
          </a:xfrm>
        </p:grpSpPr>
        <p:sp>
          <p:nvSpPr>
            <p:cNvPr id="5" name="円/楕円 4"/>
            <p:cNvSpPr/>
            <p:nvPr/>
          </p:nvSpPr>
          <p:spPr>
            <a:xfrm>
              <a:off x="3651426" y="6033277"/>
              <a:ext cx="335155" cy="335182"/>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04217" y="6015639"/>
              <a:ext cx="412906" cy="369332"/>
            </a:xfrm>
            <a:prstGeom prst="rect">
              <a:avLst/>
            </a:prstGeom>
            <a:noFill/>
          </p:spPr>
          <p:txBody>
            <a:bodyPr wrap="none" rtlCol="0">
              <a:spAutoFit/>
            </a:bodyPr>
            <a:lstStyle/>
            <a:p>
              <a:r>
                <a:rPr kumimoji="1" lang="en-US" altLang="ja-JP" dirty="0" smtClean="0"/>
                <a:t>Bi</a:t>
              </a:r>
              <a:endParaRPr kumimoji="1" lang="ja-JP" altLang="en-US" dirty="0"/>
            </a:p>
          </p:txBody>
        </p:sp>
        <p:sp>
          <p:nvSpPr>
            <p:cNvPr id="7" name="円/楕円 6"/>
            <p:cNvSpPr/>
            <p:nvPr/>
          </p:nvSpPr>
          <p:spPr>
            <a:xfrm>
              <a:off x="3636248" y="5168865"/>
              <a:ext cx="335155" cy="335182"/>
            </a:xfrm>
            <a:prstGeom prst="ellipse">
              <a:avLst/>
            </a:prstGeom>
            <a:solidFill>
              <a:srgbClr val="BF9C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636248" y="5609893"/>
              <a:ext cx="335155" cy="335182"/>
            </a:xfrm>
            <a:prstGeom prst="ellipse">
              <a:avLst/>
            </a:prstGeom>
            <a:solidFill>
              <a:srgbClr val="DD041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95764" y="5168865"/>
              <a:ext cx="421359" cy="369332"/>
            </a:xfrm>
            <a:prstGeom prst="rect">
              <a:avLst/>
            </a:prstGeom>
            <a:noFill/>
          </p:spPr>
          <p:txBody>
            <a:bodyPr wrap="none" rtlCol="0">
              <a:spAutoFit/>
            </a:bodyPr>
            <a:lstStyle/>
            <a:p>
              <a:r>
                <a:rPr kumimoji="1" lang="en-US" altLang="ja-JP" dirty="0" smtClean="0"/>
                <a:t>Fe</a:t>
              </a:r>
              <a:endParaRPr kumimoji="1" lang="ja-JP" altLang="en-US" dirty="0"/>
            </a:p>
          </p:txBody>
        </p:sp>
        <p:sp>
          <p:nvSpPr>
            <p:cNvPr id="10" name="テキスト ボックス 9"/>
            <p:cNvSpPr txBox="1"/>
            <p:nvPr/>
          </p:nvSpPr>
          <p:spPr>
            <a:xfrm>
              <a:off x="4023370" y="5609893"/>
              <a:ext cx="352944" cy="369332"/>
            </a:xfrm>
            <a:prstGeom prst="rect">
              <a:avLst/>
            </a:prstGeom>
            <a:noFill/>
          </p:spPr>
          <p:txBody>
            <a:bodyPr wrap="none" rtlCol="0">
              <a:spAutoFit/>
            </a:bodyPr>
            <a:lstStyle/>
            <a:p>
              <a:r>
                <a:rPr kumimoji="1" lang="en-US" altLang="ja-JP" dirty="0" smtClean="0"/>
                <a:t>O</a:t>
              </a:r>
              <a:endParaRPr kumimoji="1" lang="ja-JP" altLang="en-US" dirty="0"/>
            </a:p>
          </p:txBody>
        </p:sp>
      </p:grpSp>
      <p:pic>
        <p:nvPicPr>
          <p:cNvPr id="12" name="図 11"/>
          <p:cNvPicPr>
            <a:picLocks noChangeAspect="1"/>
          </p:cNvPicPr>
          <p:nvPr/>
        </p:nvPicPr>
        <p:blipFill>
          <a:blip r:embed="rId3"/>
          <a:stretch>
            <a:fillRect/>
          </a:stretch>
        </p:blipFill>
        <p:spPr>
          <a:xfrm>
            <a:off x="5021401" y="3909052"/>
            <a:ext cx="4108033" cy="2917400"/>
          </a:xfrm>
          <a:prstGeom prst="rect">
            <a:avLst/>
          </a:prstGeom>
        </p:spPr>
      </p:pic>
      <p:sp>
        <p:nvSpPr>
          <p:cNvPr id="16" name="テキスト ボックス 15"/>
          <p:cNvSpPr txBox="1"/>
          <p:nvPr/>
        </p:nvSpPr>
        <p:spPr>
          <a:xfrm>
            <a:off x="-1530056" y="2065432"/>
            <a:ext cx="184666" cy="369332"/>
          </a:xfrm>
          <a:prstGeom prst="rect">
            <a:avLst/>
          </a:prstGeom>
          <a:noFill/>
        </p:spPr>
        <p:txBody>
          <a:bodyPr wrap="none" rtlCol="0">
            <a:spAutoFit/>
          </a:bodyPr>
          <a:lstStyle/>
          <a:p>
            <a:endParaRPr kumimoji="1" lang="ja-JP" altLang="en-US" dirty="0"/>
          </a:p>
        </p:txBody>
      </p:sp>
      <p:sp>
        <p:nvSpPr>
          <p:cNvPr id="17" name="テキスト ボックス 16"/>
          <p:cNvSpPr txBox="1"/>
          <p:nvPr/>
        </p:nvSpPr>
        <p:spPr>
          <a:xfrm>
            <a:off x="198906" y="1425318"/>
            <a:ext cx="8032797" cy="2677656"/>
          </a:xfrm>
          <a:prstGeom prst="rect">
            <a:avLst/>
          </a:prstGeom>
          <a:noFill/>
          <a:ln>
            <a:solidFill>
              <a:schemeClr val="tx1"/>
            </a:solidFill>
          </a:ln>
        </p:spPr>
        <p:txBody>
          <a:bodyPr wrap="square" rtlCol="0">
            <a:spAutoFit/>
          </a:bodyPr>
          <a:lstStyle/>
          <a:p>
            <a:pPr marL="342900" indent="-342900">
              <a:buFont typeface="Arial"/>
              <a:buChar char="•"/>
            </a:pPr>
            <a:r>
              <a:rPr kumimoji="1" lang="en-US" altLang="ja-JP" sz="2400" dirty="0" smtClean="0">
                <a:latin typeface="Arial"/>
                <a:cs typeface="Arial"/>
              </a:rPr>
              <a:t>R3c (No167) structure</a:t>
            </a:r>
          </a:p>
          <a:p>
            <a:r>
              <a:rPr lang="en-US" altLang="ja-JP" sz="2400" dirty="0" smtClean="0">
                <a:latin typeface="Arial"/>
                <a:cs typeface="Arial"/>
              </a:rPr>
              <a:t>              polarization direction [1 1 1]</a:t>
            </a:r>
          </a:p>
          <a:p>
            <a:pPr marL="342900" indent="-342900">
              <a:buFont typeface="Arial"/>
              <a:buChar char="•"/>
            </a:pPr>
            <a:r>
              <a:rPr lang="en-US" altLang="ja-JP" sz="2400" dirty="0" err="1" smtClean="0">
                <a:latin typeface="Arial"/>
                <a:cs typeface="Arial"/>
              </a:rPr>
              <a:t>Feroelectricity</a:t>
            </a:r>
            <a:r>
              <a:rPr lang="en-US" altLang="ja-JP" sz="2400" dirty="0" smtClean="0">
                <a:latin typeface="Arial"/>
                <a:cs typeface="Arial"/>
              </a:rPr>
              <a:t> and </a:t>
            </a:r>
            <a:r>
              <a:rPr lang="en-US" altLang="ja-JP" sz="2400" dirty="0" err="1" smtClean="0">
                <a:latin typeface="Arial"/>
                <a:cs typeface="Arial"/>
              </a:rPr>
              <a:t>antiferromagnetism</a:t>
            </a:r>
            <a:endParaRPr lang="en-US" altLang="ja-JP" sz="2400" dirty="0" smtClean="0">
              <a:latin typeface="Arial"/>
              <a:cs typeface="Arial"/>
            </a:endParaRPr>
          </a:p>
          <a:p>
            <a:pPr marL="342900" indent="-342900">
              <a:buFont typeface="Arial"/>
              <a:buChar char="•"/>
            </a:pPr>
            <a:r>
              <a:rPr kumimoji="1" lang="en-US" altLang="ja-JP" sz="2400" dirty="0" smtClean="0">
                <a:latin typeface="Arial"/>
                <a:cs typeface="Arial"/>
              </a:rPr>
              <a:t>Formal charge Fe</a:t>
            </a:r>
            <a:r>
              <a:rPr kumimoji="1" lang="en-US" altLang="ja-JP" sz="2400" baseline="30000" dirty="0" smtClean="0">
                <a:latin typeface="Arial"/>
                <a:cs typeface="Arial"/>
              </a:rPr>
              <a:t>3+</a:t>
            </a:r>
            <a:r>
              <a:rPr kumimoji="1" lang="en-US" altLang="ja-JP" sz="2400" dirty="0" smtClean="0">
                <a:latin typeface="Arial"/>
                <a:cs typeface="Arial"/>
              </a:rPr>
              <a:t> Bi</a:t>
            </a:r>
            <a:r>
              <a:rPr kumimoji="1" lang="en-US" altLang="ja-JP" sz="2400" baseline="30000" dirty="0" smtClean="0">
                <a:latin typeface="Arial"/>
                <a:cs typeface="Arial"/>
              </a:rPr>
              <a:t>3+</a:t>
            </a:r>
            <a:r>
              <a:rPr kumimoji="1" lang="en-US" altLang="ja-JP" sz="2400" dirty="0" smtClean="0">
                <a:latin typeface="Arial"/>
                <a:cs typeface="Arial"/>
              </a:rPr>
              <a:t> O</a:t>
            </a:r>
            <a:r>
              <a:rPr kumimoji="1" lang="en-US" altLang="ja-JP" sz="2400" baseline="30000" dirty="0" smtClean="0">
                <a:latin typeface="Arial"/>
                <a:cs typeface="Arial"/>
              </a:rPr>
              <a:t>2-</a:t>
            </a:r>
            <a:endParaRPr kumimoji="1" lang="en-US" altLang="ja-JP" sz="2400" dirty="0" smtClean="0">
              <a:latin typeface="Arial"/>
              <a:cs typeface="Arial"/>
            </a:endParaRPr>
          </a:p>
          <a:p>
            <a:pPr marL="342900" indent="-342900">
              <a:buFont typeface="Arial"/>
              <a:buChar char="•"/>
            </a:pPr>
            <a:r>
              <a:rPr kumimoji="1" lang="en-US" altLang="ja-JP" sz="2400" dirty="0" err="1" smtClean="0">
                <a:latin typeface="Arial"/>
                <a:cs typeface="Arial"/>
              </a:rPr>
              <a:t>Ferroelectricity</a:t>
            </a:r>
            <a:r>
              <a:rPr kumimoji="1" lang="en-US" altLang="ja-JP" sz="2400" dirty="0" smtClean="0">
                <a:latin typeface="Arial"/>
                <a:cs typeface="Arial"/>
              </a:rPr>
              <a:t> below 1100K</a:t>
            </a:r>
            <a:r>
              <a:rPr lang="en-US" altLang="ja-JP" sz="2400" dirty="0">
                <a:latin typeface="Arial"/>
                <a:cs typeface="Arial"/>
              </a:rPr>
              <a:t> </a:t>
            </a:r>
            <a:r>
              <a:rPr lang="en-US" altLang="ja-JP" sz="2400" dirty="0" smtClean="0">
                <a:latin typeface="Arial"/>
                <a:cs typeface="Arial"/>
              </a:rPr>
              <a:t> </a:t>
            </a:r>
            <a:r>
              <a:rPr kumimoji="1" lang="en-US" altLang="ja-JP" sz="2400" dirty="0" smtClean="0">
                <a:latin typeface="Arial"/>
                <a:cs typeface="Arial"/>
              </a:rPr>
              <a:t>(Curie temperature)</a:t>
            </a:r>
          </a:p>
          <a:p>
            <a:pPr marL="342900" indent="-342900">
              <a:buFont typeface="Arial"/>
              <a:buChar char="•"/>
            </a:pPr>
            <a:r>
              <a:rPr kumimoji="1" lang="en-US" altLang="ja-JP" sz="2400" dirty="0" err="1" smtClean="0">
                <a:latin typeface="Arial"/>
                <a:cs typeface="Arial"/>
              </a:rPr>
              <a:t>Antiferromagnetism</a:t>
            </a:r>
            <a:r>
              <a:rPr kumimoji="1" lang="en-US" altLang="ja-JP" sz="2400" dirty="0" smtClean="0">
                <a:latin typeface="Arial"/>
                <a:cs typeface="Arial"/>
              </a:rPr>
              <a:t> below 600K  (Neel temperature)</a:t>
            </a:r>
          </a:p>
          <a:p>
            <a:pPr marL="342900" indent="-342900">
              <a:buFont typeface="Arial"/>
              <a:buChar char="•"/>
            </a:pPr>
            <a:r>
              <a:rPr lang="en-US" altLang="ja-JP" sz="2400" smtClean="0">
                <a:latin typeface="Arial"/>
                <a:cs typeface="Arial"/>
              </a:rPr>
              <a:t>6 coordinates</a:t>
            </a:r>
            <a:endParaRPr kumimoji="1" lang="en-US" altLang="ja-JP" sz="2400" dirty="0" smtClean="0">
              <a:latin typeface="Arial"/>
              <a:cs typeface="Arial"/>
            </a:endParaRPr>
          </a:p>
        </p:txBody>
      </p:sp>
      <p:cxnSp>
        <p:nvCxnSpPr>
          <p:cNvPr id="22" name="直線矢印コネクタ 21"/>
          <p:cNvCxnSpPr/>
          <p:nvPr/>
        </p:nvCxnSpPr>
        <p:spPr>
          <a:xfrm flipV="1">
            <a:off x="5248855" y="4176763"/>
            <a:ext cx="1697602" cy="156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5572221" y="4434710"/>
            <a:ext cx="781584" cy="369332"/>
          </a:xfrm>
          <a:prstGeom prst="rect">
            <a:avLst/>
          </a:prstGeom>
          <a:noFill/>
        </p:spPr>
        <p:txBody>
          <a:bodyPr wrap="none" rtlCol="0">
            <a:spAutoFit/>
          </a:bodyPr>
          <a:lstStyle/>
          <a:p>
            <a:r>
              <a:rPr kumimoji="1" lang="en-US" altLang="ja-JP" dirty="0" smtClean="0"/>
              <a:t>[1 1 1]</a:t>
            </a:r>
            <a:endParaRPr kumimoji="1" lang="ja-JP" altLang="en-US" dirty="0"/>
          </a:p>
        </p:txBody>
      </p:sp>
      <p:sp>
        <p:nvSpPr>
          <p:cNvPr id="25" name="テキスト ボックス 24"/>
          <p:cNvSpPr txBox="1"/>
          <p:nvPr/>
        </p:nvSpPr>
        <p:spPr>
          <a:xfrm>
            <a:off x="118822" y="5995455"/>
            <a:ext cx="4057922" cy="830997"/>
          </a:xfrm>
          <a:prstGeom prst="rect">
            <a:avLst/>
          </a:prstGeom>
          <a:noFill/>
        </p:spPr>
        <p:txBody>
          <a:bodyPr wrap="none" rtlCol="0">
            <a:spAutoFit/>
          </a:bodyPr>
          <a:lstStyle/>
          <a:p>
            <a:r>
              <a:rPr kumimoji="1" lang="en-US" altLang="ja-JP" sz="1600" dirty="0" smtClean="0"/>
              <a:t>Super exchange interaction : </a:t>
            </a:r>
          </a:p>
          <a:p>
            <a:r>
              <a:rPr lang="en-US" altLang="ja-JP" sz="1600" dirty="0" err="1" smtClean="0"/>
              <a:t>P.W.Anderson</a:t>
            </a:r>
            <a:r>
              <a:rPr lang="en-US" altLang="ja-JP" sz="1600" dirty="0" smtClean="0"/>
              <a:t>, Phys. Rev. </a:t>
            </a:r>
            <a:r>
              <a:rPr lang="en-US" altLang="ja-JP" sz="1600" b="1" dirty="0" smtClean="0"/>
              <a:t>79</a:t>
            </a:r>
            <a:r>
              <a:rPr lang="en-US" altLang="ja-JP" sz="1600" dirty="0" smtClean="0"/>
              <a:t> 350 (1950)</a:t>
            </a:r>
          </a:p>
          <a:p>
            <a:r>
              <a:rPr kumimoji="1" lang="en-US" altLang="ja-JP" sz="1600" dirty="0" smtClean="0"/>
              <a:t>J. </a:t>
            </a:r>
            <a:r>
              <a:rPr kumimoji="1" lang="en-US" altLang="ja-JP" sz="1600" dirty="0" err="1" smtClean="0"/>
              <a:t>Kanamori</a:t>
            </a:r>
            <a:r>
              <a:rPr kumimoji="1" lang="en-US" altLang="ja-JP" sz="1600" dirty="0" smtClean="0"/>
              <a:t>, J. Phys. Chem</a:t>
            </a:r>
            <a:r>
              <a:rPr lang="en-US" altLang="ja-JP" sz="1600" dirty="0" smtClean="0"/>
              <a:t>. Solids </a:t>
            </a:r>
            <a:r>
              <a:rPr lang="en-US" altLang="ja-JP" sz="1600" b="1" dirty="0" smtClean="0"/>
              <a:t>10</a:t>
            </a:r>
            <a:r>
              <a:rPr lang="en-US" altLang="ja-JP" sz="1600" dirty="0" smtClean="0"/>
              <a:t> 87 (1959)</a:t>
            </a:r>
            <a:endParaRPr kumimoji="1" lang="ja-JP" altLang="en-US" sz="1600" dirty="0"/>
          </a:p>
        </p:txBody>
      </p:sp>
    </p:spTree>
    <p:extLst>
      <p:ext uri="{BB962C8B-B14F-4D97-AF65-F5344CB8AC3E}">
        <p14:creationId xmlns:p14="http://schemas.microsoft.com/office/powerpoint/2010/main" val="33943885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First principles calculations</a:t>
            </a:r>
            <a:endParaRPr kumimoji="1" lang="ja-JP" altLang="en-US" dirty="0"/>
          </a:p>
        </p:txBody>
      </p:sp>
      <p:sp>
        <p:nvSpPr>
          <p:cNvPr id="5" name="テキスト ボックス 4"/>
          <p:cNvSpPr txBox="1"/>
          <p:nvPr/>
        </p:nvSpPr>
        <p:spPr>
          <a:xfrm>
            <a:off x="118270" y="1915118"/>
            <a:ext cx="4583306" cy="461665"/>
          </a:xfrm>
          <a:prstGeom prst="rect">
            <a:avLst/>
          </a:prstGeom>
          <a:noFill/>
        </p:spPr>
        <p:txBody>
          <a:bodyPr wrap="none" rtlCol="0">
            <a:spAutoFit/>
          </a:bodyPr>
          <a:lstStyle/>
          <a:p>
            <a:r>
              <a:rPr kumimoji="1" lang="en-US" altLang="ja-JP" sz="2400" u="sng" dirty="0" smtClean="0">
                <a:latin typeface="Arial"/>
                <a:cs typeface="Arial"/>
              </a:rPr>
              <a:t>Parameter </a:t>
            </a:r>
            <a:r>
              <a:rPr kumimoji="1" lang="en-US" altLang="ja-JP" sz="2400" dirty="0" smtClean="0">
                <a:latin typeface="Arial"/>
                <a:cs typeface="Arial"/>
              </a:rPr>
              <a:t>based on experiment</a:t>
            </a:r>
            <a:endParaRPr kumimoji="1" lang="ja-JP" altLang="en-US" sz="2400" dirty="0">
              <a:latin typeface="Arial"/>
              <a:cs typeface="Arial"/>
            </a:endParaRPr>
          </a:p>
        </p:txBody>
      </p:sp>
      <p:sp>
        <p:nvSpPr>
          <p:cNvPr id="6" name="テキスト ボックス 5"/>
          <p:cNvSpPr txBox="1"/>
          <p:nvPr/>
        </p:nvSpPr>
        <p:spPr>
          <a:xfrm>
            <a:off x="118270" y="3337184"/>
            <a:ext cx="4161755" cy="830997"/>
          </a:xfrm>
          <a:prstGeom prst="rect">
            <a:avLst/>
          </a:prstGeom>
          <a:noFill/>
        </p:spPr>
        <p:txBody>
          <a:bodyPr wrap="square" rtlCol="0">
            <a:spAutoFit/>
          </a:bodyPr>
          <a:lstStyle/>
          <a:p>
            <a:r>
              <a:rPr kumimoji="1" lang="en-US" altLang="ja-JP" sz="2400" dirty="0" smtClean="0">
                <a:solidFill>
                  <a:srgbClr val="FF0000"/>
                </a:solidFill>
                <a:latin typeface="Arial"/>
                <a:cs typeface="Arial"/>
              </a:rPr>
              <a:t>○</a:t>
            </a:r>
            <a:r>
              <a:rPr kumimoji="1" lang="ja-JP" altLang="en-US" sz="2400" dirty="0" smtClean="0">
                <a:solidFill>
                  <a:srgbClr val="FF0000"/>
                </a:solidFill>
                <a:latin typeface="Arial"/>
                <a:cs typeface="Arial"/>
              </a:rPr>
              <a:t>　</a:t>
            </a:r>
            <a:r>
              <a:rPr kumimoji="1" lang="en-US" altLang="ja-JP" sz="2400" dirty="0" smtClean="0">
                <a:latin typeface="Arial"/>
                <a:cs typeface="Arial"/>
              </a:rPr>
              <a:t>Predict physical</a:t>
            </a:r>
            <a:r>
              <a:rPr lang="en-US" altLang="ja-JP" sz="2400" dirty="0">
                <a:latin typeface="Arial"/>
                <a:cs typeface="Arial"/>
              </a:rPr>
              <a:t> </a:t>
            </a:r>
            <a:r>
              <a:rPr kumimoji="1" lang="en-US" altLang="ja-JP" sz="2400" dirty="0" smtClean="0">
                <a:latin typeface="Arial"/>
                <a:cs typeface="Arial"/>
              </a:rPr>
              <a:t>properties</a:t>
            </a:r>
          </a:p>
          <a:p>
            <a:r>
              <a:rPr lang="en-US" altLang="ja-JP" sz="2400" dirty="0" smtClean="0">
                <a:latin typeface="Arial"/>
                <a:cs typeface="Arial"/>
              </a:rPr>
              <a:t>     of materials </a:t>
            </a:r>
            <a:r>
              <a:rPr lang="ja-JP" altLang="en-US" sz="2400" dirty="0" smtClean="0">
                <a:latin typeface="Arial"/>
                <a:cs typeface="Arial"/>
              </a:rPr>
              <a:t>　</a:t>
            </a:r>
            <a:endParaRPr kumimoji="1" lang="ja-JP" altLang="en-US" sz="2400" dirty="0">
              <a:latin typeface="Arial"/>
              <a:cs typeface="Arial"/>
            </a:endParaRPr>
          </a:p>
        </p:txBody>
      </p:sp>
      <p:sp>
        <p:nvSpPr>
          <p:cNvPr id="7" name="テキスト ボックス 6"/>
          <p:cNvSpPr txBox="1"/>
          <p:nvPr/>
        </p:nvSpPr>
        <p:spPr>
          <a:xfrm>
            <a:off x="1009837" y="4394707"/>
            <a:ext cx="2357436" cy="461665"/>
          </a:xfrm>
          <a:prstGeom prst="rect">
            <a:avLst/>
          </a:prstGeom>
          <a:noFill/>
          <a:ln>
            <a:solidFill>
              <a:srgbClr val="FF0000"/>
            </a:solidFill>
          </a:ln>
        </p:spPr>
        <p:txBody>
          <a:bodyPr wrap="none" rtlCol="0">
            <a:spAutoFit/>
          </a:bodyPr>
          <a:lstStyle/>
          <a:p>
            <a:r>
              <a:rPr kumimoji="1" lang="en-US" altLang="ja-JP" sz="2400" dirty="0" smtClean="0">
                <a:latin typeface="Arial"/>
                <a:cs typeface="Arial"/>
              </a:rPr>
              <a:t>Input parameter</a:t>
            </a:r>
            <a:endParaRPr kumimoji="1" lang="ja-JP" altLang="en-US" sz="2400" dirty="0">
              <a:latin typeface="Arial"/>
              <a:cs typeface="Arial"/>
            </a:endParaRPr>
          </a:p>
        </p:txBody>
      </p:sp>
      <p:sp>
        <p:nvSpPr>
          <p:cNvPr id="9" name="テキスト ボックス 8"/>
          <p:cNvSpPr txBox="1"/>
          <p:nvPr/>
        </p:nvSpPr>
        <p:spPr>
          <a:xfrm>
            <a:off x="275410" y="4856372"/>
            <a:ext cx="4096419" cy="954107"/>
          </a:xfrm>
          <a:prstGeom prst="rect">
            <a:avLst/>
          </a:prstGeom>
          <a:noFill/>
        </p:spPr>
        <p:txBody>
          <a:bodyPr wrap="none" rtlCol="0">
            <a:spAutoFit/>
          </a:bodyPr>
          <a:lstStyle/>
          <a:p>
            <a:r>
              <a:rPr lang="en-US" altLang="ja-JP" sz="2800" u="sng" dirty="0" smtClean="0">
                <a:latin typeface="Arial"/>
                <a:cs typeface="Arial"/>
              </a:rPr>
              <a:t>Only atomic number</a:t>
            </a:r>
            <a:r>
              <a:rPr lang="en-US" altLang="ja-JP" sz="2800" u="sng" dirty="0">
                <a:latin typeface="Arial"/>
                <a:cs typeface="Arial"/>
              </a:rPr>
              <a:t> </a:t>
            </a:r>
            <a:r>
              <a:rPr lang="en-US" altLang="ja-JP" sz="2800" u="sng" dirty="0" smtClean="0">
                <a:latin typeface="Arial"/>
                <a:cs typeface="Arial"/>
              </a:rPr>
              <a:t>and </a:t>
            </a:r>
          </a:p>
          <a:p>
            <a:r>
              <a:rPr lang="en-US" altLang="ja-JP" sz="2800" u="sng" dirty="0" smtClean="0">
                <a:latin typeface="Arial"/>
                <a:cs typeface="Arial"/>
              </a:rPr>
              <a:t>atomic position </a:t>
            </a:r>
            <a:endParaRPr kumimoji="1" lang="ja-JP" altLang="en-US" sz="2800" u="sng" dirty="0">
              <a:latin typeface="Arial"/>
              <a:cs typeface="Arial"/>
            </a:endParaRPr>
          </a:p>
        </p:txBody>
      </p:sp>
      <p:grpSp>
        <p:nvGrpSpPr>
          <p:cNvPr id="16" name="図形グループ 15"/>
          <p:cNvGrpSpPr/>
          <p:nvPr/>
        </p:nvGrpSpPr>
        <p:grpSpPr>
          <a:xfrm>
            <a:off x="1698363" y="1621747"/>
            <a:ext cx="1178144" cy="1205330"/>
            <a:chOff x="5508203" y="4605149"/>
            <a:chExt cx="1178144" cy="1205330"/>
          </a:xfrm>
        </p:grpSpPr>
        <p:cxnSp>
          <p:nvCxnSpPr>
            <p:cNvPr id="13" name="直線コネクタ 12"/>
            <p:cNvCxnSpPr/>
            <p:nvPr/>
          </p:nvCxnSpPr>
          <p:spPr>
            <a:xfrm>
              <a:off x="5508203" y="4605149"/>
              <a:ext cx="1178144" cy="12053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5508203" y="4605149"/>
              <a:ext cx="1178144" cy="12053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 name="テキスト ボックス 17"/>
          <p:cNvSpPr txBox="1"/>
          <p:nvPr/>
        </p:nvSpPr>
        <p:spPr>
          <a:xfrm>
            <a:off x="7283069" y="1232972"/>
            <a:ext cx="1569660" cy="369332"/>
          </a:xfrm>
          <a:prstGeom prst="rect">
            <a:avLst/>
          </a:prstGeom>
          <a:noFill/>
        </p:spPr>
        <p:txBody>
          <a:bodyPr wrap="none" rtlCol="0">
            <a:spAutoFit/>
          </a:bodyPr>
          <a:lstStyle/>
          <a:p>
            <a:r>
              <a:rPr kumimoji="1" lang="ja-JP" altLang="en-US" dirty="0" smtClean="0"/>
              <a:t>第一原理計算</a:t>
            </a:r>
            <a:endParaRPr kumimoji="1" lang="ja-JP" altLang="en-US" dirty="0"/>
          </a:p>
        </p:txBody>
      </p:sp>
      <p:pic>
        <p:nvPicPr>
          <p:cNvPr id="19" name="図 18"/>
          <p:cNvPicPr>
            <a:picLocks noChangeAspect="1"/>
          </p:cNvPicPr>
          <p:nvPr/>
        </p:nvPicPr>
        <p:blipFill>
          <a:blip r:embed="rId3"/>
          <a:stretch>
            <a:fillRect/>
          </a:stretch>
        </p:blipFill>
        <p:spPr>
          <a:xfrm>
            <a:off x="4371829" y="3411999"/>
            <a:ext cx="4772171" cy="2888746"/>
          </a:xfrm>
          <a:prstGeom prst="rect">
            <a:avLst/>
          </a:prstGeom>
        </p:spPr>
      </p:pic>
    </p:spTree>
    <p:extLst>
      <p:ext uri="{BB962C8B-B14F-4D97-AF65-F5344CB8AC3E}">
        <p14:creationId xmlns:p14="http://schemas.microsoft.com/office/powerpoint/2010/main" val="1834518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018"/>
            <a:ext cx="8229600" cy="1143000"/>
          </a:xfrm>
        </p:spPr>
        <p:txBody>
          <a:bodyPr/>
          <a:lstStyle/>
          <a:p>
            <a:r>
              <a:rPr kumimoji="1" lang="en-US" altLang="ja-JP" dirty="0" smtClean="0"/>
              <a:t>Calculation methods</a:t>
            </a:r>
            <a:endParaRPr kumimoji="1" lang="ja-JP" altLang="en-US" dirty="0"/>
          </a:p>
        </p:txBody>
      </p:sp>
      <p:pic>
        <p:nvPicPr>
          <p:cNvPr id="10" name="図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13" y="5138857"/>
            <a:ext cx="5613400" cy="685800"/>
          </a:xfrm>
          <a:prstGeom prst="rect">
            <a:avLst/>
          </a:prstGeom>
        </p:spPr>
      </p:pic>
      <p:sp>
        <p:nvSpPr>
          <p:cNvPr id="4" name="テキスト ボックス 3"/>
          <p:cNvSpPr txBox="1"/>
          <p:nvPr/>
        </p:nvSpPr>
        <p:spPr>
          <a:xfrm>
            <a:off x="238113" y="1159286"/>
            <a:ext cx="3916945" cy="1200328"/>
          </a:xfrm>
          <a:prstGeom prst="rect">
            <a:avLst/>
          </a:prstGeom>
          <a:noFill/>
        </p:spPr>
        <p:txBody>
          <a:bodyPr wrap="square" rtlCol="0">
            <a:spAutoFit/>
          </a:bodyPr>
          <a:lstStyle/>
          <a:p>
            <a:pPr marL="342900" indent="-342900">
              <a:buFont typeface="Arial"/>
              <a:buChar char="•"/>
            </a:pPr>
            <a:r>
              <a:rPr kumimoji="1" lang="en-US" altLang="ja-JP" sz="2400" dirty="0" smtClean="0">
                <a:latin typeface="Arial"/>
                <a:cs typeface="Arial"/>
              </a:rPr>
              <a:t>Density functional </a:t>
            </a:r>
            <a:r>
              <a:rPr lang="en-US" altLang="ja-JP" sz="2400" dirty="0" smtClean="0">
                <a:latin typeface="Arial"/>
                <a:cs typeface="Arial"/>
              </a:rPr>
              <a:t>theory</a:t>
            </a:r>
          </a:p>
          <a:p>
            <a:pPr marL="800100" lvl="1" indent="-342900">
              <a:buFont typeface="Arial"/>
              <a:buChar char="•"/>
            </a:pPr>
            <a:r>
              <a:rPr kumimoji="1" lang="en-US" altLang="ja-JP" sz="2400" dirty="0" smtClean="0">
                <a:latin typeface="Arial"/>
                <a:cs typeface="Arial"/>
              </a:rPr>
              <a:t>HK theory</a:t>
            </a:r>
          </a:p>
          <a:p>
            <a:pPr marL="800100" lvl="1" indent="-342900">
              <a:buFont typeface="Arial"/>
              <a:buChar char="•"/>
            </a:pPr>
            <a:r>
              <a:rPr lang="en-US" altLang="ja-JP" sz="2400" dirty="0" smtClean="0">
                <a:latin typeface="Arial"/>
                <a:cs typeface="Arial"/>
              </a:rPr>
              <a:t>Kohn Sham theory</a:t>
            </a:r>
            <a:endParaRPr kumimoji="1" lang="en-US" altLang="ja-JP" sz="2400" dirty="0" smtClean="0">
              <a:latin typeface="Arial"/>
              <a:cs typeface="Arial"/>
            </a:endParaRPr>
          </a:p>
        </p:txBody>
      </p:sp>
      <p:sp>
        <p:nvSpPr>
          <p:cNvPr id="12" name="テキスト ボックス 11"/>
          <p:cNvSpPr txBox="1"/>
          <p:nvPr/>
        </p:nvSpPr>
        <p:spPr>
          <a:xfrm>
            <a:off x="238113" y="4579630"/>
            <a:ext cx="4224773" cy="461665"/>
          </a:xfrm>
          <a:prstGeom prst="rect">
            <a:avLst/>
          </a:prstGeom>
          <a:noFill/>
        </p:spPr>
        <p:txBody>
          <a:bodyPr wrap="square" rtlCol="0">
            <a:spAutoFit/>
          </a:bodyPr>
          <a:lstStyle/>
          <a:p>
            <a:pPr marL="342900" indent="-342900">
              <a:buFont typeface="Arial"/>
              <a:buChar char="•"/>
            </a:pPr>
            <a:r>
              <a:rPr kumimoji="1" lang="en-US" altLang="ja-JP" sz="2400" dirty="0" smtClean="0">
                <a:latin typeface="Arial"/>
                <a:cs typeface="Arial"/>
              </a:rPr>
              <a:t>LDA method</a:t>
            </a:r>
            <a:endParaRPr kumimoji="1" lang="ja-JP" altLang="en-US" sz="2400" dirty="0">
              <a:latin typeface="Arial"/>
              <a:cs typeface="Arial"/>
            </a:endParaRPr>
          </a:p>
        </p:txBody>
      </p:sp>
      <p:grpSp>
        <p:nvGrpSpPr>
          <p:cNvPr id="30" name="図形グループ 29"/>
          <p:cNvGrpSpPr/>
          <p:nvPr/>
        </p:nvGrpSpPr>
        <p:grpSpPr>
          <a:xfrm>
            <a:off x="7087027" y="5504704"/>
            <a:ext cx="2056973" cy="639906"/>
            <a:chOff x="7251843" y="6218094"/>
            <a:chExt cx="2056973" cy="639906"/>
          </a:xfrm>
        </p:grpSpPr>
        <p:sp>
          <p:nvSpPr>
            <p:cNvPr id="3" name="テキスト ボックス 2"/>
            <p:cNvSpPr txBox="1"/>
            <p:nvPr/>
          </p:nvSpPr>
          <p:spPr>
            <a:xfrm>
              <a:off x="7251843" y="6218094"/>
              <a:ext cx="2056973" cy="338554"/>
            </a:xfrm>
            <a:prstGeom prst="rect">
              <a:avLst/>
            </a:prstGeom>
            <a:noFill/>
          </p:spPr>
          <p:txBody>
            <a:bodyPr wrap="none" rtlCol="0">
              <a:spAutoFit/>
            </a:bodyPr>
            <a:lstStyle/>
            <a:p>
              <a:r>
                <a:rPr kumimoji="1" lang="en-US" altLang="ja-JP" sz="1600" dirty="0" smtClean="0">
                  <a:latin typeface="Arial"/>
                  <a:cs typeface="Arial"/>
                </a:rPr>
                <a:t>DFT:</a:t>
              </a:r>
              <a:r>
                <a:rPr kumimoji="1" lang="ja-JP" altLang="en-US" sz="1600" dirty="0" smtClean="0"/>
                <a:t>密度汎関数理論</a:t>
              </a:r>
              <a:endParaRPr kumimoji="1" lang="ja-JP" altLang="en-US" sz="1600" dirty="0"/>
            </a:p>
          </p:txBody>
        </p:sp>
        <p:sp>
          <p:nvSpPr>
            <p:cNvPr id="6" name="テキスト ボックス 5"/>
            <p:cNvSpPr txBox="1"/>
            <p:nvPr/>
          </p:nvSpPr>
          <p:spPr>
            <a:xfrm>
              <a:off x="7251843" y="6519446"/>
              <a:ext cx="1877437" cy="338554"/>
            </a:xfrm>
            <a:prstGeom prst="rect">
              <a:avLst/>
            </a:prstGeom>
            <a:noFill/>
          </p:spPr>
          <p:txBody>
            <a:bodyPr wrap="none" rtlCol="0">
              <a:spAutoFit/>
            </a:bodyPr>
            <a:lstStyle/>
            <a:p>
              <a:r>
                <a:rPr kumimoji="1" lang="en-US" altLang="ja-JP" sz="1600" dirty="0" smtClean="0">
                  <a:latin typeface="Arial"/>
                  <a:cs typeface="Arial"/>
                </a:rPr>
                <a:t>LDA:</a:t>
              </a:r>
              <a:r>
                <a:rPr kumimoji="1" lang="ja-JP" altLang="en-US" sz="1600" dirty="0" smtClean="0"/>
                <a:t>局所密度近似</a:t>
              </a:r>
              <a:endParaRPr kumimoji="1" lang="ja-JP" altLang="en-US" sz="1600" dirty="0"/>
            </a:p>
          </p:txBody>
        </p:sp>
      </p:grpSp>
      <p:grpSp>
        <p:nvGrpSpPr>
          <p:cNvPr id="31" name="図形グループ 30"/>
          <p:cNvGrpSpPr/>
          <p:nvPr/>
        </p:nvGrpSpPr>
        <p:grpSpPr>
          <a:xfrm>
            <a:off x="457200" y="2327054"/>
            <a:ext cx="4038600" cy="2222870"/>
            <a:chOff x="457200" y="2842585"/>
            <a:chExt cx="4038600" cy="2222870"/>
          </a:xfrm>
        </p:grpSpPr>
        <p:pic>
          <p:nvPicPr>
            <p:cNvPr id="13" name="図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85437"/>
              <a:ext cx="4038600" cy="685800"/>
            </a:xfrm>
            <a:prstGeom prst="rect">
              <a:avLst/>
            </a:prstGeom>
          </p:spPr>
        </p:pic>
        <p:pic>
          <p:nvPicPr>
            <p:cNvPr id="15" name="図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842585"/>
              <a:ext cx="2895600" cy="584200"/>
            </a:xfrm>
            <a:prstGeom prst="rect">
              <a:avLst/>
            </a:prstGeom>
          </p:spPr>
        </p:pic>
        <p:pic>
          <p:nvPicPr>
            <p:cNvPr id="16" name="図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481255"/>
              <a:ext cx="1447800" cy="584200"/>
            </a:xfrm>
            <a:prstGeom prst="rect">
              <a:avLst/>
            </a:prstGeom>
          </p:spPr>
        </p:pic>
      </p:grpSp>
      <p:grpSp>
        <p:nvGrpSpPr>
          <p:cNvPr id="29" name="図形グループ 28"/>
          <p:cNvGrpSpPr/>
          <p:nvPr/>
        </p:nvGrpSpPr>
        <p:grpSpPr>
          <a:xfrm>
            <a:off x="6026055" y="3134685"/>
            <a:ext cx="3070237" cy="2154201"/>
            <a:chOff x="6059043" y="3988354"/>
            <a:chExt cx="3070237" cy="2154201"/>
          </a:xfrm>
        </p:grpSpPr>
        <p:sp>
          <p:nvSpPr>
            <p:cNvPr id="23" name="正方形/長方形 22"/>
            <p:cNvSpPr/>
            <p:nvPr/>
          </p:nvSpPr>
          <p:spPr>
            <a:xfrm>
              <a:off x="6059043" y="3988354"/>
              <a:ext cx="3070237" cy="21542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21" name="円/楕円 20"/>
            <p:cNvSpPr/>
            <p:nvPr/>
          </p:nvSpPr>
          <p:spPr>
            <a:xfrm>
              <a:off x="7196719" y="4795985"/>
              <a:ext cx="206375" cy="20637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425911" y="5624602"/>
              <a:ext cx="1495839" cy="400110"/>
            </a:xfrm>
            <a:prstGeom prst="rect">
              <a:avLst/>
            </a:prstGeom>
            <a:noFill/>
          </p:spPr>
          <p:txBody>
            <a:bodyPr wrap="none" rtlCol="0">
              <a:spAutoFit/>
            </a:bodyPr>
            <a:lstStyle/>
            <a:p>
              <a:r>
                <a:rPr kumimoji="1" lang="en-US" altLang="ja-JP" sz="2000" dirty="0" err="1" smtClean="0">
                  <a:latin typeface="Arial"/>
                  <a:cs typeface="Arial"/>
                </a:rPr>
                <a:t>V</a:t>
              </a:r>
              <a:r>
                <a:rPr kumimoji="1" lang="en-US" altLang="ja-JP" sz="2000" baseline="-25000" dirty="0" err="1" smtClean="0">
                  <a:latin typeface="Arial"/>
                  <a:cs typeface="Arial"/>
                </a:rPr>
                <a:t>eff</a:t>
              </a:r>
              <a:r>
                <a:rPr lang="en-US" altLang="ja-JP" sz="2000" dirty="0" smtClean="0">
                  <a:latin typeface="Arial"/>
                  <a:cs typeface="Arial"/>
                </a:rPr>
                <a:t>(</a:t>
              </a:r>
              <a:r>
                <a:rPr lang="ja-JP" altLang="en-US" sz="2000" dirty="0" smtClean="0">
                  <a:latin typeface="Arial"/>
                  <a:cs typeface="Arial"/>
                </a:rPr>
                <a:t>補助場</a:t>
              </a:r>
              <a:r>
                <a:rPr lang="en-US" altLang="ja-JP" sz="2000" dirty="0" smtClean="0">
                  <a:latin typeface="Arial"/>
                  <a:cs typeface="Arial"/>
                </a:rPr>
                <a:t>)</a:t>
              </a:r>
              <a:endParaRPr kumimoji="1" lang="ja-JP" altLang="en-US" sz="2000" dirty="0">
                <a:latin typeface="Arial"/>
                <a:cs typeface="Arial"/>
              </a:endParaRPr>
            </a:p>
          </p:txBody>
        </p:sp>
      </p:grpSp>
      <p:sp>
        <p:nvSpPr>
          <p:cNvPr id="28" name="テキスト ボックス 27"/>
          <p:cNvSpPr txBox="1"/>
          <p:nvPr/>
        </p:nvSpPr>
        <p:spPr>
          <a:xfrm>
            <a:off x="4335079" y="6027003"/>
            <a:ext cx="4794201" cy="830997"/>
          </a:xfrm>
          <a:prstGeom prst="rect">
            <a:avLst/>
          </a:prstGeom>
          <a:noFill/>
        </p:spPr>
        <p:txBody>
          <a:bodyPr wrap="none" rtlCol="0">
            <a:spAutoFit/>
          </a:bodyPr>
          <a:lstStyle/>
          <a:p>
            <a:r>
              <a:rPr kumimoji="1" lang="en-US" altLang="ja-JP" sz="1600" dirty="0" smtClean="0"/>
              <a:t>DFT : </a:t>
            </a:r>
          </a:p>
          <a:p>
            <a:r>
              <a:rPr lang="en-US" altLang="ja-JP" sz="1600" dirty="0" smtClean="0"/>
              <a:t>P. </a:t>
            </a:r>
            <a:r>
              <a:rPr lang="en-US" altLang="ja-JP" sz="1600" dirty="0" err="1" smtClean="0"/>
              <a:t>Hohenberg</a:t>
            </a:r>
            <a:r>
              <a:rPr lang="en-US" altLang="ja-JP" sz="1600" dirty="0" smtClean="0"/>
              <a:t> and W.  </a:t>
            </a:r>
            <a:r>
              <a:rPr lang="en-US" altLang="ja-JP" sz="1600" dirty="0" err="1" smtClean="0"/>
              <a:t>Kohn,Phys</a:t>
            </a:r>
            <a:r>
              <a:rPr lang="en-US" altLang="ja-JP" sz="1600" dirty="0" smtClean="0"/>
              <a:t>. Rev. </a:t>
            </a:r>
            <a:r>
              <a:rPr lang="en-US" altLang="ja-JP" sz="1600" b="1" dirty="0" smtClean="0"/>
              <a:t>136</a:t>
            </a:r>
            <a:r>
              <a:rPr lang="en-US" altLang="ja-JP" sz="1600" dirty="0" smtClean="0"/>
              <a:t> B864 (1964)</a:t>
            </a:r>
          </a:p>
          <a:p>
            <a:r>
              <a:rPr kumimoji="1" lang="en-US" altLang="ja-JP" sz="1600" dirty="0" smtClean="0"/>
              <a:t>W. Kohn and L. J. </a:t>
            </a:r>
            <a:r>
              <a:rPr lang="en-US" altLang="ja-JP" sz="1600" dirty="0" smtClean="0"/>
              <a:t>Sham, Phys. Rev. </a:t>
            </a:r>
            <a:r>
              <a:rPr lang="en-US" altLang="ja-JP" sz="1600" b="1" dirty="0" smtClean="0"/>
              <a:t>140</a:t>
            </a:r>
            <a:r>
              <a:rPr lang="en-US" altLang="ja-JP" sz="1600" dirty="0" smtClean="0"/>
              <a:t> A1133 (1965)</a:t>
            </a:r>
            <a:endParaRPr kumimoji="1" lang="ja-JP" altLang="en-US" sz="1600" dirty="0"/>
          </a:p>
        </p:txBody>
      </p:sp>
    </p:spTree>
    <p:extLst>
      <p:ext uri="{BB962C8B-B14F-4D97-AF65-F5344CB8AC3E}">
        <p14:creationId xmlns:p14="http://schemas.microsoft.com/office/powerpoint/2010/main" val="48918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Calculation methods</a:t>
            </a:r>
            <a:endParaRPr kumimoji="1" lang="ja-JP" altLang="en-US" dirty="0"/>
          </a:p>
        </p:txBody>
      </p:sp>
      <p:sp>
        <p:nvSpPr>
          <p:cNvPr id="3" name="テキスト ボックス 2"/>
          <p:cNvSpPr txBox="1"/>
          <p:nvPr/>
        </p:nvSpPr>
        <p:spPr>
          <a:xfrm>
            <a:off x="593924" y="2715479"/>
            <a:ext cx="3529030" cy="523220"/>
          </a:xfrm>
          <a:prstGeom prst="rect">
            <a:avLst/>
          </a:prstGeom>
          <a:noFill/>
          <a:ln>
            <a:solidFill>
              <a:srgbClr val="FF0000"/>
            </a:solidFill>
          </a:ln>
        </p:spPr>
        <p:txBody>
          <a:bodyPr wrap="square" rtlCol="0">
            <a:spAutoFit/>
          </a:bodyPr>
          <a:lstStyle/>
          <a:p>
            <a:r>
              <a:rPr lang="en-US" altLang="ja-JP" sz="2800" dirty="0" smtClean="0">
                <a:latin typeface="Arial"/>
                <a:cs typeface="Arial"/>
              </a:rPr>
              <a:t>Error of LDA method</a:t>
            </a:r>
            <a:endParaRPr kumimoji="1" lang="ja-JP" altLang="en-US" sz="2800" dirty="0">
              <a:latin typeface="Arial"/>
              <a:cs typeface="Arial"/>
            </a:endParaRPr>
          </a:p>
        </p:txBody>
      </p:sp>
      <p:sp>
        <p:nvSpPr>
          <p:cNvPr id="4" name="テキスト ボックス 3"/>
          <p:cNvSpPr txBox="1"/>
          <p:nvPr/>
        </p:nvSpPr>
        <p:spPr>
          <a:xfrm>
            <a:off x="457200" y="3281548"/>
            <a:ext cx="7634589" cy="1200328"/>
          </a:xfrm>
          <a:prstGeom prst="rect">
            <a:avLst/>
          </a:prstGeom>
          <a:noFill/>
        </p:spPr>
        <p:txBody>
          <a:bodyPr wrap="square" rtlCol="0">
            <a:spAutoFit/>
          </a:bodyPr>
          <a:lstStyle/>
          <a:p>
            <a:pPr marL="342900" indent="-342900">
              <a:buFont typeface="Arial"/>
              <a:buChar char="•"/>
            </a:pPr>
            <a:r>
              <a:rPr kumimoji="1" lang="en-US" altLang="ja-JP" sz="2400" dirty="0" smtClean="0">
                <a:latin typeface="Arial"/>
                <a:cs typeface="Arial"/>
              </a:rPr>
              <a:t>Underestimation lattice constant and band gap</a:t>
            </a:r>
          </a:p>
          <a:p>
            <a:pPr marL="342900" indent="-342900">
              <a:buFont typeface="Arial"/>
              <a:buChar char="•"/>
            </a:pPr>
            <a:r>
              <a:rPr lang="en-US" altLang="ja-JP" sz="2400" dirty="0">
                <a:latin typeface="Arial"/>
                <a:cs typeface="Arial"/>
              </a:rPr>
              <a:t>Predicting metallic behavior for materials that are known to be </a:t>
            </a:r>
            <a:r>
              <a:rPr lang="en-US" altLang="ja-JP" sz="2400" dirty="0" smtClean="0">
                <a:latin typeface="Arial"/>
                <a:cs typeface="Arial"/>
              </a:rPr>
              <a:t>insulators</a:t>
            </a:r>
            <a:endParaRPr lang="en-US" altLang="ja-JP" sz="2400" dirty="0">
              <a:latin typeface="Arial"/>
              <a:cs typeface="Arial"/>
            </a:endParaRPr>
          </a:p>
        </p:txBody>
      </p:sp>
      <p:sp>
        <p:nvSpPr>
          <p:cNvPr id="5" name="下矢印 4"/>
          <p:cNvSpPr/>
          <p:nvPr/>
        </p:nvSpPr>
        <p:spPr>
          <a:xfrm>
            <a:off x="1896211" y="4647236"/>
            <a:ext cx="1095975" cy="5097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05088" y="4728636"/>
            <a:ext cx="1925940" cy="369332"/>
          </a:xfrm>
          <a:prstGeom prst="rect">
            <a:avLst/>
          </a:prstGeom>
          <a:noFill/>
          <a:ln>
            <a:solidFill>
              <a:schemeClr val="tx1"/>
            </a:solidFill>
          </a:ln>
        </p:spPr>
        <p:txBody>
          <a:bodyPr wrap="none" rtlCol="0">
            <a:spAutoFit/>
          </a:bodyPr>
          <a:lstStyle/>
          <a:p>
            <a:r>
              <a:rPr kumimoji="1" lang="en-US" altLang="ja-JP" dirty="0" smtClean="0"/>
              <a:t>Improvement plan</a:t>
            </a:r>
            <a:endParaRPr kumimoji="1" lang="ja-JP" altLang="en-US" dirty="0"/>
          </a:p>
        </p:txBody>
      </p:sp>
      <p:sp>
        <p:nvSpPr>
          <p:cNvPr id="7" name="テキスト ボックス 6"/>
          <p:cNvSpPr txBox="1"/>
          <p:nvPr/>
        </p:nvSpPr>
        <p:spPr>
          <a:xfrm>
            <a:off x="593924" y="5320920"/>
            <a:ext cx="3755185" cy="523220"/>
          </a:xfrm>
          <a:prstGeom prst="rect">
            <a:avLst/>
          </a:prstGeom>
          <a:noFill/>
          <a:ln>
            <a:solidFill>
              <a:srgbClr val="0000FF"/>
            </a:solidFill>
          </a:ln>
        </p:spPr>
        <p:txBody>
          <a:bodyPr wrap="square" rtlCol="0">
            <a:spAutoFit/>
          </a:bodyPr>
          <a:lstStyle/>
          <a:p>
            <a:r>
              <a:rPr kumimoji="1" lang="en-US" altLang="ja-JP" sz="2800" dirty="0" smtClean="0"/>
              <a:t>Introduction of </a:t>
            </a:r>
            <a:r>
              <a:rPr kumimoji="1" lang="en-US" altLang="ja-JP" sz="2800" dirty="0" err="1" smtClean="0"/>
              <a:t>U</a:t>
            </a:r>
            <a:r>
              <a:rPr kumimoji="1" lang="en-US" altLang="ja-JP" sz="2800" baseline="-25000" dirty="0" err="1" smtClean="0"/>
              <a:t>eff</a:t>
            </a:r>
            <a:r>
              <a:rPr kumimoji="1" lang="en-US" altLang="ja-JP" sz="2800" dirty="0" smtClean="0"/>
              <a:t>(U-J)</a:t>
            </a:r>
            <a:endParaRPr kumimoji="1" lang="ja-JP" altLang="en-US" sz="2800" dirty="0"/>
          </a:p>
        </p:txBody>
      </p:sp>
      <p:sp>
        <p:nvSpPr>
          <p:cNvPr id="8" name="テキスト ボックス 7"/>
          <p:cNvSpPr txBox="1"/>
          <p:nvPr/>
        </p:nvSpPr>
        <p:spPr>
          <a:xfrm>
            <a:off x="457200" y="5857725"/>
            <a:ext cx="8092876" cy="830997"/>
          </a:xfrm>
          <a:prstGeom prst="rect">
            <a:avLst/>
          </a:prstGeom>
          <a:noFill/>
        </p:spPr>
        <p:txBody>
          <a:bodyPr wrap="square" rtlCol="0">
            <a:spAutoFit/>
          </a:bodyPr>
          <a:lstStyle/>
          <a:p>
            <a:pPr marL="342900" indent="-342900">
              <a:buFont typeface="Arial"/>
              <a:buChar char="•"/>
            </a:pPr>
            <a:r>
              <a:rPr lang="en-US" altLang="ja-JP" sz="2400" dirty="0">
                <a:latin typeface="Arial"/>
                <a:cs typeface="Arial"/>
              </a:rPr>
              <a:t>U</a:t>
            </a:r>
            <a:r>
              <a:rPr lang="en-US" altLang="ja-JP" sz="2400" dirty="0" smtClean="0">
                <a:latin typeface="Arial"/>
                <a:cs typeface="Arial"/>
              </a:rPr>
              <a:t> :: </a:t>
            </a:r>
            <a:r>
              <a:rPr lang="en-US" altLang="ja-JP" sz="2400" dirty="0" err="1" smtClean="0">
                <a:latin typeface="Arial"/>
                <a:cs typeface="Arial"/>
              </a:rPr>
              <a:t>Hubberd</a:t>
            </a:r>
            <a:r>
              <a:rPr lang="en-US" altLang="ja-JP" sz="2400" dirty="0" smtClean="0">
                <a:latin typeface="Arial"/>
                <a:cs typeface="Arial"/>
              </a:rPr>
              <a:t> parameter</a:t>
            </a:r>
          </a:p>
          <a:p>
            <a:pPr marL="342900" indent="-342900">
              <a:buFont typeface="Arial"/>
              <a:buChar char="•"/>
            </a:pPr>
            <a:r>
              <a:rPr lang="en-US" altLang="ja-JP" sz="2400" dirty="0">
                <a:latin typeface="Arial"/>
                <a:cs typeface="Arial"/>
              </a:rPr>
              <a:t>J</a:t>
            </a:r>
            <a:r>
              <a:rPr lang="en-US" altLang="ja-JP" sz="2400" dirty="0" smtClean="0">
                <a:latin typeface="Arial"/>
                <a:cs typeface="Arial"/>
              </a:rPr>
              <a:t> :: exchange interaction</a:t>
            </a:r>
            <a:endParaRPr kumimoji="1" lang="ja-JP" altLang="en-US" sz="2400" dirty="0">
              <a:latin typeface="Arial"/>
              <a:cs typeface="Arial"/>
            </a:endParaRPr>
          </a:p>
        </p:txBody>
      </p:sp>
      <p:sp>
        <p:nvSpPr>
          <p:cNvPr id="10" name="テキスト ボックス 9"/>
          <p:cNvSpPr txBox="1"/>
          <p:nvPr/>
        </p:nvSpPr>
        <p:spPr>
          <a:xfrm>
            <a:off x="4992603" y="6273224"/>
            <a:ext cx="4151397" cy="584776"/>
          </a:xfrm>
          <a:prstGeom prst="rect">
            <a:avLst/>
          </a:prstGeom>
          <a:noFill/>
        </p:spPr>
        <p:txBody>
          <a:bodyPr wrap="none" rtlCol="0">
            <a:spAutoFit/>
          </a:bodyPr>
          <a:lstStyle/>
          <a:p>
            <a:r>
              <a:rPr kumimoji="1" lang="en-US" altLang="ja-JP" sz="1600" dirty="0" smtClean="0"/>
              <a:t>LDA+U : </a:t>
            </a:r>
          </a:p>
          <a:p>
            <a:r>
              <a:rPr lang="en-US" altLang="ja-JP" sz="1600" dirty="0" smtClean="0"/>
              <a:t>S. L. </a:t>
            </a:r>
            <a:r>
              <a:rPr lang="en-US" altLang="ja-JP" sz="1600" dirty="0" err="1" smtClean="0"/>
              <a:t>Dudarev</a:t>
            </a:r>
            <a:r>
              <a:rPr lang="en-US" altLang="ja-JP" sz="1600" dirty="0" smtClean="0"/>
              <a:t> et. Al, Phys. Rev. B </a:t>
            </a:r>
            <a:r>
              <a:rPr lang="en-US" altLang="ja-JP" sz="1600" b="1" dirty="0" smtClean="0"/>
              <a:t>57</a:t>
            </a:r>
            <a:r>
              <a:rPr lang="en-US" altLang="ja-JP" sz="1600" dirty="0" smtClean="0"/>
              <a:t> 1505 (1998)</a:t>
            </a:r>
            <a:endParaRPr kumimoji="1" lang="ja-JP" altLang="en-US" sz="1600" dirty="0"/>
          </a:p>
        </p:txBody>
      </p:sp>
      <p:sp>
        <p:nvSpPr>
          <p:cNvPr id="11" name="テキスト ボックス 10"/>
          <p:cNvSpPr txBox="1"/>
          <p:nvPr/>
        </p:nvSpPr>
        <p:spPr>
          <a:xfrm>
            <a:off x="593924" y="1287397"/>
            <a:ext cx="2160793" cy="523220"/>
          </a:xfrm>
          <a:prstGeom prst="rect">
            <a:avLst/>
          </a:prstGeom>
          <a:noFill/>
          <a:ln>
            <a:solidFill>
              <a:srgbClr val="000000"/>
            </a:solidFill>
          </a:ln>
        </p:spPr>
        <p:txBody>
          <a:bodyPr wrap="none" rtlCol="0">
            <a:spAutoFit/>
          </a:bodyPr>
          <a:lstStyle/>
          <a:p>
            <a:r>
              <a:rPr lang="en-US" altLang="ja-JP" sz="2800" dirty="0" smtClean="0">
                <a:latin typeface="Arial"/>
                <a:cs typeface="Arial"/>
              </a:rPr>
              <a:t>LDA method</a:t>
            </a:r>
            <a:endParaRPr kumimoji="1" lang="ja-JP" altLang="en-US" sz="2800" dirty="0">
              <a:latin typeface="Arial"/>
              <a:cs typeface="Arial"/>
            </a:endParaRPr>
          </a:p>
        </p:txBody>
      </p:sp>
      <p:sp>
        <p:nvSpPr>
          <p:cNvPr id="12" name="テキスト ボックス 11"/>
          <p:cNvSpPr txBox="1"/>
          <p:nvPr/>
        </p:nvSpPr>
        <p:spPr>
          <a:xfrm>
            <a:off x="593924" y="2165256"/>
            <a:ext cx="5814412" cy="461665"/>
          </a:xfrm>
          <a:prstGeom prst="rect">
            <a:avLst/>
          </a:prstGeom>
          <a:noFill/>
        </p:spPr>
        <p:txBody>
          <a:bodyPr wrap="none" rtlCol="0">
            <a:spAutoFit/>
          </a:bodyPr>
          <a:lstStyle/>
          <a:p>
            <a:pPr marL="342900" indent="-342900">
              <a:buFont typeface="Arial"/>
              <a:buChar char="•"/>
            </a:pPr>
            <a:r>
              <a:rPr lang="en-US" altLang="ja-JP" sz="2400" dirty="0" smtClean="0">
                <a:latin typeface="Arial"/>
                <a:cs typeface="Arial"/>
              </a:rPr>
              <a:t>Effective</a:t>
            </a:r>
            <a:r>
              <a:rPr lang="en-US" altLang="ja-JP" sz="2400" dirty="0">
                <a:latin typeface="Arial"/>
                <a:cs typeface="Arial"/>
              </a:rPr>
              <a:t> </a:t>
            </a:r>
            <a:r>
              <a:rPr lang="en-US" altLang="ja-JP" sz="2400" dirty="0" smtClean="0">
                <a:latin typeface="Arial"/>
                <a:cs typeface="Arial"/>
              </a:rPr>
              <a:t>method in</a:t>
            </a:r>
            <a:r>
              <a:rPr lang="ja-JP" altLang="en-US" sz="2400" dirty="0" smtClean="0">
                <a:latin typeface="Arial"/>
                <a:cs typeface="Arial"/>
              </a:rPr>
              <a:t>　</a:t>
            </a:r>
            <a:r>
              <a:rPr lang="en-US" altLang="ja-JP" sz="2400" dirty="0" smtClean="0">
                <a:latin typeface="Arial"/>
                <a:cs typeface="Arial"/>
              </a:rPr>
              <a:t>condensed matter</a:t>
            </a:r>
            <a:endParaRPr lang="en-US" altLang="ja-JP" sz="2400" dirty="0" smtClean="0">
              <a:latin typeface="Arial"/>
              <a:cs typeface="Arial"/>
            </a:endParaRPr>
          </a:p>
        </p:txBody>
      </p:sp>
    </p:spTree>
    <p:extLst>
      <p:ext uri="{BB962C8B-B14F-4D97-AF65-F5344CB8AC3E}">
        <p14:creationId xmlns:p14="http://schemas.microsoft.com/office/powerpoint/2010/main" val="24047377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25549</TotalTime>
  <Words>1392</Words>
  <Application>Microsoft Macintosh PowerPoint</Application>
  <PresentationFormat>画面に合わせる (4:3)</PresentationFormat>
  <Paragraphs>225</Paragraphs>
  <Slides>16</Slides>
  <Notes>13</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ホワイト</vt:lpstr>
      <vt:lpstr>First-principles study of spontaneous polarization in multiferroic BiFeO3</vt:lpstr>
      <vt:lpstr>Contents</vt:lpstr>
      <vt:lpstr>Intro ~multiferroic materials~</vt:lpstr>
      <vt:lpstr>Intro ~ferroic quantities~</vt:lpstr>
      <vt:lpstr>Intro ~electric polarization~</vt:lpstr>
      <vt:lpstr>Intro ~properties of BiFeO3~</vt:lpstr>
      <vt:lpstr>First principles calculations</vt:lpstr>
      <vt:lpstr>Calculation methods</vt:lpstr>
      <vt:lpstr>Calculation methods</vt:lpstr>
      <vt:lpstr>Results ~DOS~</vt:lpstr>
      <vt:lpstr>Modern theory of polarization</vt:lpstr>
      <vt:lpstr>Electric polarization and Wannier orbital</vt:lpstr>
      <vt:lpstr>Modern theory of polarization</vt:lpstr>
      <vt:lpstr>Switching path</vt:lpstr>
      <vt:lpstr>Summary</vt:lpstr>
      <vt:lpstr>Future works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First-principles study of spontaneous polarization in multiferroic BiFeO3</dc:title>
  <dc:creator>大道 亮太</dc:creator>
  <cp:lastModifiedBy>大道 亮太</cp:lastModifiedBy>
  <cp:revision>131</cp:revision>
  <dcterms:created xsi:type="dcterms:W3CDTF">2014-05-07T09:33:38Z</dcterms:created>
  <dcterms:modified xsi:type="dcterms:W3CDTF">2014-05-27T05:45:51Z</dcterms:modified>
</cp:coreProperties>
</file>