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3"/>
  </p:notesMasterIdLst>
  <p:handoutMasterIdLst>
    <p:handoutMasterId r:id="rId24"/>
  </p:handoutMasterIdLst>
  <p:sldIdLst>
    <p:sldId id="288" r:id="rId2"/>
    <p:sldId id="259" r:id="rId3"/>
    <p:sldId id="293" r:id="rId4"/>
    <p:sldId id="307" r:id="rId5"/>
    <p:sldId id="292" r:id="rId6"/>
    <p:sldId id="304" r:id="rId7"/>
    <p:sldId id="302" r:id="rId8"/>
    <p:sldId id="303" r:id="rId9"/>
    <p:sldId id="301" r:id="rId10"/>
    <p:sldId id="306" r:id="rId11"/>
    <p:sldId id="291" r:id="rId12"/>
    <p:sldId id="305" r:id="rId13"/>
    <p:sldId id="300" r:id="rId14"/>
    <p:sldId id="299" r:id="rId15"/>
    <p:sldId id="298" r:id="rId16"/>
    <p:sldId id="296" r:id="rId17"/>
    <p:sldId id="294" r:id="rId18"/>
    <p:sldId id="297" r:id="rId19"/>
    <p:sldId id="295" r:id="rId20"/>
    <p:sldId id="290" r:id="rId21"/>
    <p:sldId id="289" r:id="rId22"/>
  </p:sldIdLst>
  <p:sldSz cx="9144000" cy="6858000" type="screen4x3"/>
  <p:notesSz cx="9945688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68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5" autoAdjust="0"/>
    <p:restoredTop sz="92051" autoAdjust="0"/>
  </p:normalViewPr>
  <p:slideViewPr>
    <p:cSldViewPr>
      <p:cViewPr varScale="1">
        <p:scale>
          <a:sx n="68" d="100"/>
          <a:sy n="68" d="100"/>
        </p:scale>
        <p:origin x="91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9567" cy="34328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633799" y="1"/>
            <a:ext cx="4309565" cy="34328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AEC773DE-9D64-4933-9E85-676230738FCA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6513620"/>
            <a:ext cx="4309567" cy="343283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633799" y="6513620"/>
            <a:ext cx="4309565" cy="343283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78907932-74DA-42BE-9A1C-2EACAB1934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938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9797" cy="342900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33591" y="0"/>
            <a:ext cx="4309797" cy="342900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3290AC05-1C16-433E-BCAA-9FFA7D76ADE8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3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4569" y="3257551"/>
            <a:ext cx="7956550" cy="3086100"/>
          </a:xfrm>
          <a:prstGeom prst="rect">
            <a:avLst/>
          </a:prstGeom>
        </p:spPr>
        <p:txBody>
          <a:bodyPr vert="horz" lIns="91879" tIns="45939" rIns="91879" bIns="45939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2" y="6513910"/>
            <a:ext cx="4309797" cy="34290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33591" y="6513910"/>
            <a:ext cx="4309797" cy="34290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FE7DC2A9-DC26-4EA6-9510-5D4CA1ABD5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102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789">
              <a:defRPr/>
            </a:pPr>
            <a:endParaRPr lang="en-US" altLang="ja-JP" dirty="0" smtClean="0">
              <a:effectLst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DC2A9-DC26-4EA6-9510-5D4CA1ABD5B1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492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336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682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125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895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231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996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501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166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155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49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860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283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60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01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28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78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185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382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054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B979-B752-4F2A-8DE3-AC8BA68688A5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71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43298-160A-49C9-9801-762A8C276E00}" type="datetimeFigureOut">
              <a:rPr kumimoji="1" lang="ja-JP" altLang="en-US" smtClean="0"/>
              <a:pPr/>
              <a:t>2014/5/27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91CE2-310E-4BB0-A0AA-D95F5FCD5AB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184" y="1603485"/>
            <a:ext cx="8784976" cy="1800200"/>
          </a:xfrm>
        </p:spPr>
        <p:txBody>
          <a:bodyPr>
            <a:normAutofit/>
          </a:bodyPr>
          <a:lstStyle/>
          <a:p>
            <a:r>
              <a:rPr lang="en-US" altLang="ja-JP" sz="3600" b="1" dirty="0"/>
              <a:t>Search for superconductivity from measuring </a:t>
            </a:r>
            <a:r>
              <a:rPr lang="en-US" altLang="ja-JP" sz="3600" b="1" dirty="0" smtClean="0"/>
              <a:t>electrical </a:t>
            </a:r>
            <a:r>
              <a:rPr lang="en-US" altLang="ja-JP" sz="3600" b="1" dirty="0"/>
              <a:t>resistivity </a:t>
            </a:r>
            <a:r>
              <a:rPr lang="en-US" altLang="ja-JP" sz="3600" b="1" dirty="0" smtClean="0"/>
              <a:t>at high pressure on </a:t>
            </a:r>
            <a:r>
              <a:rPr lang="en-US" altLang="ja-JP" sz="3600" b="1" dirty="0"/>
              <a:t>SrFeO</a:t>
            </a:r>
            <a:r>
              <a:rPr lang="en-US" altLang="ja-JP" sz="3600" b="1" baseline="-25000" dirty="0"/>
              <a:t>2</a:t>
            </a: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3"/>
          <p:cNvGrpSpPr/>
          <p:nvPr/>
        </p:nvGrpSpPr>
        <p:grpSpPr>
          <a:xfrm>
            <a:off x="107504" y="188640"/>
            <a:ext cx="8928992" cy="709454"/>
            <a:chOff x="96871" y="260648"/>
            <a:chExt cx="8928992" cy="709454"/>
          </a:xfrm>
        </p:grpSpPr>
        <p:grpSp>
          <p:nvGrpSpPr>
            <p:cNvPr id="3" name="グループ化 25"/>
            <p:cNvGrpSpPr/>
            <p:nvPr/>
          </p:nvGrpSpPr>
          <p:grpSpPr>
            <a:xfrm>
              <a:off x="96871" y="260649"/>
              <a:ext cx="8928992" cy="709455"/>
              <a:chOff x="504281" y="1908499"/>
              <a:chExt cx="30531392" cy="1728192"/>
            </a:xfrm>
          </p:grpSpPr>
          <p:sp>
            <p:nvSpPr>
              <p:cNvPr id="9" name="片側の 2 つの角を切り取った四角形 8"/>
              <p:cNvSpPr/>
              <p:nvPr/>
            </p:nvSpPr>
            <p:spPr>
              <a:xfrm>
                <a:off x="504281" y="1908499"/>
                <a:ext cx="30531392" cy="936104"/>
              </a:xfrm>
              <a:prstGeom prst="snip2Same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片側の 2 つの角を切り取った四角形 9"/>
              <p:cNvSpPr/>
              <p:nvPr/>
            </p:nvSpPr>
            <p:spPr>
              <a:xfrm rot="10800000">
                <a:off x="504281" y="2700587"/>
                <a:ext cx="30531392" cy="936104"/>
              </a:xfrm>
              <a:prstGeom prst="snip2Same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559565" y="2556570"/>
                <a:ext cx="30404903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6" name="Picture 231" descr="KYOKUGEN Logo_trans"/>
            <p:cNvPicPr>
              <a:picLocks noChangeAspect="1" noChangeArrowheads="1"/>
            </p:cNvPicPr>
            <p:nvPr/>
          </p:nvPicPr>
          <p:blipFill>
            <a:blip r:embed="rId3" cstate="email">
              <a:lum bright="-1000" contrast="15000"/>
            </a:blip>
            <a:srcRect/>
            <a:stretch>
              <a:fillRect/>
            </a:stretch>
          </p:blipFill>
          <p:spPr bwMode="auto">
            <a:xfrm>
              <a:off x="5495048" y="286295"/>
              <a:ext cx="3515169" cy="675353"/>
            </a:xfrm>
            <a:prstGeom prst="rect">
              <a:avLst/>
            </a:prstGeom>
            <a:noFill/>
          </p:spPr>
        </p:pic>
        <p:sp>
          <p:nvSpPr>
            <p:cNvPr id="7" name="Rectangle 232"/>
            <p:cNvSpPr>
              <a:spLocks noChangeArrowheads="1"/>
            </p:cNvSpPr>
            <p:nvPr/>
          </p:nvSpPr>
          <p:spPr bwMode="auto">
            <a:xfrm rot="10800000">
              <a:off x="971374" y="286286"/>
              <a:ext cx="4536730" cy="671012"/>
            </a:xfrm>
            <a:prstGeom prst="rect">
              <a:avLst/>
            </a:prstGeom>
            <a:gradFill rotWithShape="1">
              <a:gsLst>
                <a:gs pos="0">
                  <a:srgbClr val="008E00"/>
                </a:gs>
                <a:gs pos="15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8" name="Picture 23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51521" y="348423"/>
              <a:ext cx="607798" cy="554660"/>
            </a:xfrm>
            <a:prstGeom prst="rect">
              <a:avLst/>
            </a:prstGeom>
            <a:noFill/>
          </p:spPr>
        </p:pic>
      </p:grpSp>
      <p:sp>
        <p:nvSpPr>
          <p:cNvPr id="14" name="正方形/長方形 13"/>
          <p:cNvSpPr/>
          <p:nvPr/>
        </p:nvSpPr>
        <p:spPr>
          <a:xfrm>
            <a:off x="539552" y="422108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Shimizu lab.</a:t>
            </a:r>
          </a:p>
          <a:p>
            <a:pPr algn="r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Masayoshi Kikuchi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/>
                <a:t>High pressure</a:t>
              </a:r>
              <a:endParaRPr kumimoji="1" lang="ja-JP" altLang="en-US" sz="3200" dirty="0"/>
            </a:p>
          </p:txBody>
        </p:sp>
      </p:grpSp>
      <p:pic>
        <p:nvPicPr>
          <p:cNvPr id="7" name="Picture 19" descr="SBSH0044"/>
          <p:cNvPicPr>
            <a:picLocks noChangeAspect="1" noChangeArrowheads="1"/>
          </p:cNvPicPr>
          <p:nvPr/>
        </p:nvPicPr>
        <p:blipFill>
          <a:blip r:embed="rId4" cstate="print"/>
          <a:srcRect l="17377" t="7956" r="15088" b="3015"/>
          <a:stretch>
            <a:fillRect/>
          </a:stretch>
        </p:blipFill>
        <p:spPr bwMode="auto">
          <a:xfrm>
            <a:off x="2123728" y="1397179"/>
            <a:ext cx="208954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矢印コネクタ 7"/>
          <p:cNvCxnSpPr/>
          <p:nvPr/>
        </p:nvCxnSpPr>
        <p:spPr>
          <a:xfrm>
            <a:off x="2411760" y="1253163"/>
            <a:ext cx="144016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1835696" y="1757219"/>
            <a:ext cx="0" cy="295232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843808" y="749107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FF0000"/>
                </a:solidFill>
              </a:rPr>
              <a:t>3 cm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87624" y="2549307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FF0000"/>
                </a:solidFill>
              </a:rPr>
              <a:t>6 cm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7704" y="5141595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70C0"/>
                </a:solidFill>
              </a:rPr>
              <a:t>D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iamond </a:t>
            </a:r>
            <a:r>
              <a:rPr kumimoji="1" lang="en-US" altLang="ja-JP" sz="2400" b="1" u="sng" dirty="0" smtClean="0">
                <a:solidFill>
                  <a:srgbClr val="0070C0"/>
                </a:solidFill>
              </a:rPr>
              <a:t>A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nvil </a:t>
            </a:r>
            <a:r>
              <a:rPr kumimoji="1" lang="en-US" altLang="ja-JP" sz="2400" b="1" u="sng" dirty="0" smtClean="0">
                <a:solidFill>
                  <a:srgbClr val="0070C0"/>
                </a:solidFill>
              </a:rPr>
              <a:t>C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ell </a:t>
            </a:r>
          </a:p>
          <a:p>
            <a:r>
              <a:rPr lang="en-US" altLang="ja-JP" sz="2400" b="1" dirty="0" smtClean="0">
                <a:solidFill>
                  <a:srgbClr val="0070C0"/>
                </a:solidFill>
              </a:rPr>
              <a:t>	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(DAC)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3" name="Picture 2" descr="\\HD-SHIMIZU\common\diam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58" y="1219526"/>
            <a:ext cx="2120475" cy="28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29"/>
          <p:cNvSpPr>
            <a:spLocks noChangeArrowheads="1"/>
          </p:cNvSpPr>
          <p:nvPr/>
        </p:nvSpPr>
        <p:spPr bwMode="auto">
          <a:xfrm>
            <a:off x="2963217" y="2083521"/>
            <a:ext cx="359569" cy="35956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Line 31"/>
          <p:cNvSpPr>
            <a:spLocks noChangeShapeType="1"/>
          </p:cNvSpPr>
          <p:nvPr/>
        </p:nvSpPr>
        <p:spPr bwMode="auto">
          <a:xfrm flipV="1">
            <a:off x="3173165" y="1219525"/>
            <a:ext cx="1590092" cy="86399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3108732" y="2473651"/>
            <a:ext cx="1654526" cy="157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テキスト ボックス 6"/>
          <p:cNvSpPr txBox="1">
            <a:spLocks noChangeArrowheads="1"/>
          </p:cNvSpPr>
          <p:nvPr/>
        </p:nvSpPr>
        <p:spPr bwMode="auto">
          <a:xfrm>
            <a:off x="4987220" y="4654088"/>
            <a:ext cx="3793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1" lang="ja-JP" altLang="en-US" sz="2400" dirty="0"/>
              <a:t>～ </a:t>
            </a:r>
            <a:r>
              <a:rPr kumimoji="1" lang="en-US" altLang="ja-JP" sz="2400" dirty="0"/>
              <a:t>350 GPa</a:t>
            </a:r>
          </a:p>
          <a:p>
            <a:r>
              <a:rPr kumimoji="1" lang="en-US" altLang="ja-JP" sz="2400" dirty="0"/>
              <a:t>(</a:t>
            </a:r>
            <a:r>
              <a:rPr kumimoji="1" lang="ja-JP" altLang="en-US" sz="2400" dirty="0"/>
              <a:t>≒ </a:t>
            </a:r>
            <a:r>
              <a:rPr kumimoji="1" lang="en-US" altLang="ja-JP" sz="2400" dirty="0"/>
              <a:t>the center of the earth)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4584506"/>
      </p:ext>
    </p:extLst>
  </p:cSld>
  <p:clrMapOvr>
    <a:masterClrMapping/>
  </p:clrMapOvr>
  <p:transition advTm="53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 animBg="1"/>
      <p:bldP spid="15" grpId="0" animBg="1"/>
      <p:bldP spid="16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047609" y="108620"/>
            <a:ext cx="7558512" cy="584776"/>
            <a:chOff x="1331640" y="170619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806556" y="170619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About DAC</a:t>
              </a:r>
              <a:endParaRPr kumimoji="1" lang="ja-JP" altLang="en-US" sz="3200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674810" y="1282667"/>
            <a:ext cx="2954001" cy="1659272"/>
            <a:chOff x="4932040" y="2276866"/>
            <a:chExt cx="2954001" cy="1659272"/>
          </a:xfrm>
        </p:grpSpPr>
        <p:pic>
          <p:nvPicPr>
            <p:cNvPr id="8" name="Picture 96"/>
            <p:cNvPicPr>
              <a:picLocks noChangeAspect="1" noChangeArrowheads="1"/>
            </p:cNvPicPr>
            <p:nvPr/>
          </p:nvPicPr>
          <p:blipFill>
            <a:blip r:embed="rId4" cstate="print">
              <a:lum bright="-44000" contrast="74000"/>
            </a:blip>
            <a:srcRect/>
            <a:stretch>
              <a:fillRect/>
            </a:stretch>
          </p:blipFill>
          <p:spPr bwMode="auto">
            <a:xfrm>
              <a:off x="4932040" y="2589389"/>
              <a:ext cx="1353799" cy="1346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1"/>
            <p:cNvPicPr>
              <a:picLocks noChangeAspect="1" noChangeArrowheads="1"/>
            </p:cNvPicPr>
            <p:nvPr/>
          </p:nvPicPr>
          <p:blipFill>
            <a:blip r:embed="rId4" cstate="print">
              <a:lum bright="-44000" contrast="74000"/>
            </a:blip>
            <a:srcRect/>
            <a:stretch>
              <a:fillRect/>
            </a:stretch>
          </p:blipFill>
          <p:spPr bwMode="auto">
            <a:xfrm flipH="1">
              <a:off x="6532242" y="2589389"/>
              <a:ext cx="1353799" cy="1346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8"/>
            <p:cNvSpPr>
              <a:spLocks noChangeArrowheads="1"/>
            </p:cNvSpPr>
            <p:nvPr/>
          </p:nvSpPr>
          <p:spPr bwMode="auto">
            <a:xfrm>
              <a:off x="6314161" y="3174161"/>
              <a:ext cx="203920" cy="853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ja-JP" sz="2000">
                <a:latin typeface="Calibri" pitchFamily="34" charset="0"/>
              </a:endParaRPr>
            </a:p>
          </p:txBody>
        </p:sp>
        <p:sp>
          <p:nvSpPr>
            <p:cNvPr id="11" name="Line 101"/>
            <p:cNvSpPr>
              <a:spLocks noChangeShapeType="1"/>
            </p:cNvSpPr>
            <p:nvPr/>
          </p:nvSpPr>
          <p:spPr bwMode="auto">
            <a:xfrm flipV="1">
              <a:off x="6511000" y="3082338"/>
              <a:ext cx="67973" cy="85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102"/>
            <p:cNvSpPr>
              <a:spLocks noChangeShapeType="1"/>
            </p:cNvSpPr>
            <p:nvPr/>
          </p:nvSpPr>
          <p:spPr bwMode="auto">
            <a:xfrm>
              <a:off x="6240524" y="3074283"/>
              <a:ext cx="70805" cy="93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Rectangle 100"/>
            <p:cNvSpPr>
              <a:spLocks noChangeArrowheads="1"/>
            </p:cNvSpPr>
            <p:nvPr/>
          </p:nvSpPr>
          <p:spPr bwMode="auto">
            <a:xfrm>
              <a:off x="6233443" y="3046897"/>
              <a:ext cx="359691" cy="3850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ja-JP" sz="2000">
                <a:latin typeface="Calibri" pitchFamily="34" charset="0"/>
              </a:endParaRPr>
            </a:p>
          </p:txBody>
        </p:sp>
        <p:sp>
          <p:nvSpPr>
            <p:cNvPr id="14" name="AutoShape 28"/>
            <p:cNvSpPr>
              <a:spLocks noChangeArrowheads="1"/>
            </p:cNvSpPr>
            <p:nvPr/>
          </p:nvSpPr>
          <p:spPr bwMode="auto">
            <a:xfrm>
              <a:off x="5543799" y="2276866"/>
              <a:ext cx="1727652" cy="7700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7 w 21600"/>
                <a:gd name="T13" fmla="*/ 4493 h 21600"/>
                <a:gd name="T14" fmla="*/ 17093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flipH="1" flipV="1">
              <a:off x="6047933" y="2276866"/>
              <a:ext cx="226577" cy="77164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" name="Line 35"/>
            <p:cNvSpPr>
              <a:spLocks noChangeShapeType="1"/>
            </p:cNvSpPr>
            <p:nvPr/>
          </p:nvSpPr>
          <p:spPr bwMode="auto">
            <a:xfrm flipV="1">
              <a:off x="6563396" y="2276866"/>
              <a:ext cx="203920" cy="77164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9" name="正方形/長方形 18"/>
            <p:cNvSpPr/>
            <p:nvPr/>
          </p:nvSpPr>
          <p:spPr bwMode="auto">
            <a:xfrm>
              <a:off x="6232395" y="3069260"/>
              <a:ext cx="369289" cy="361697"/>
            </a:xfrm>
            <a:prstGeom prst="rect">
              <a:avLst/>
            </a:prstGeom>
            <a:no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6251874" y="2432509"/>
            <a:ext cx="1799873" cy="853800"/>
            <a:chOff x="5508396" y="3470575"/>
            <a:chExt cx="1799873" cy="853800"/>
          </a:xfrm>
        </p:grpSpPr>
        <p:sp>
          <p:nvSpPr>
            <p:cNvPr id="21" name="AutoShape 29"/>
            <p:cNvSpPr>
              <a:spLocks noChangeArrowheads="1"/>
            </p:cNvSpPr>
            <p:nvPr/>
          </p:nvSpPr>
          <p:spPr bwMode="auto">
            <a:xfrm rot="10800000">
              <a:off x="5508396" y="3470575"/>
              <a:ext cx="1799873" cy="8538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7 w 21600"/>
                <a:gd name="T13" fmla="*/ 4493 h 21600"/>
                <a:gd name="T14" fmla="*/ 17093 w 21600"/>
                <a:gd name="T15" fmla="*/ 17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Line 31"/>
            <p:cNvSpPr>
              <a:spLocks noChangeShapeType="1"/>
            </p:cNvSpPr>
            <p:nvPr/>
          </p:nvSpPr>
          <p:spPr bwMode="auto">
            <a:xfrm flipH="1">
              <a:off x="6053597" y="3478630"/>
              <a:ext cx="205336" cy="844134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33"/>
            <p:cNvSpPr>
              <a:spLocks noChangeShapeType="1"/>
            </p:cNvSpPr>
            <p:nvPr/>
          </p:nvSpPr>
          <p:spPr bwMode="auto">
            <a:xfrm>
              <a:off x="6549235" y="3478630"/>
              <a:ext cx="205336" cy="844134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27" name="図 26" descr="After.jpg"/>
          <p:cNvPicPr>
            <a:picLocks noChangeAspect="1"/>
          </p:cNvPicPr>
          <p:nvPr/>
        </p:nvPicPr>
        <p:blipFill>
          <a:blip r:embed="rId5" cstate="print">
            <a:lum bright="9000" contrast="5000"/>
          </a:blip>
          <a:stretch>
            <a:fillRect/>
          </a:stretch>
        </p:blipFill>
        <p:spPr>
          <a:xfrm>
            <a:off x="1115615" y="892250"/>
            <a:ext cx="4032449" cy="2950795"/>
          </a:xfrm>
          <a:prstGeom prst="rect">
            <a:avLst/>
          </a:prstGeom>
        </p:spPr>
      </p:pic>
      <p:cxnSp>
        <p:nvCxnSpPr>
          <p:cNvPr id="28" name="直線矢印コネクタ 27"/>
          <p:cNvCxnSpPr>
            <a:stCxn id="29" idx="0"/>
          </p:cNvCxnSpPr>
          <p:nvPr/>
        </p:nvCxnSpPr>
        <p:spPr>
          <a:xfrm rot="16200000" flipV="1">
            <a:off x="1421127" y="3555565"/>
            <a:ext cx="720057" cy="34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83568" y="3933056"/>
            <a:ext cx="2230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Gear Box(</a:t>
            </a:r>
            <a:r>
              <a:rPr lang="ja-JP" altLang="en-US" sz="2000" dirty="0" smtClean="0"/>
              <a:t>加圧台</a:t>
            </a:r>
            <a:r>
              <a:rPr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30" name="下カーブ矢印 29"/>
          <p:cNvSpPr/>
          <p:nvPr/>
        </p:nvSpPr>
        <p:spPr>
          <a:xfrm rot="18966124">
            <a:off x="3966418" y="2389714"/>
            <a:ext cx="1256437" cy="635495"/>
          </a:xfrm>
          <a:prstGeom prst="curvedDownArrow">
            <a:avLst>
              <a:gd name="adj1" fmla="val 25000"/>
              <a:gd name="adj2" fmla="val 36554"/>
              <a:gd name="adj3" fmla="val 49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022562" y="3933056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Handle</a:t>
            </a:r>
            <a:endParaRPr kumimoji="1" lang="ja-JP" altLang="en-US" sz="2000" dirty="0"/>
          </a:p>
        </p:txBody>
      </p:sp>
      <p:cxnSp>
        <p:nvCxnSpPr>
          <p:cNvPr id="32" name="直線矢印コネクタ 31"/>
          <p:cNvCxnSpPr>
            <a:stCxn id="31" idx="0"/>
          </p:cNvCxnSpPr>
          <p:nvPr/>
        </p:nvCxnSpPr>
        <p:spPr>
          <a:xfrm rot="5400000" flipH="1" flipV="1">
            <a:off x="4020595" y="3381650"/>
            <a:ext cx="1080120" cy="226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下矢印 32"/>
          <p:cNvSpPr/>
          <p:nvPr/>
        </p:nvSpPr>
        <p:spPr>
          <a:xfrm rot="10800000">
            <a:off x="6561328" y="3410997"/>
            <a:ext cx="1224136" cy="864096"/>
          </a:xfrm>
          <a:prstGeom prst="downArrow">
            <a:avLst>
              <a:gd name="adj1" fmla="val 62625"/>
              <a:gd name="adj2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785464" y="3675370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Pressure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-324544" y="4437112"/>
            <a:ext cx="9937104" cy="2587064"/>
            <a:chOff x="-324544" y="4437112"/>
            <a:chExt cx="9937104" cy="2587064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356871" y="4541058"/>
              <a:ext cx="1539204" cy="400110"/>
            </a:xfrm>
            <a:prstGeom prst="rect">
              <a:avLst/>
            </a:prstGeom>
            <a:noFill/>
            <a:ln>
              <a:solidFill>
                <a:srgbClr val="FE5E1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advantages</a:t>
              </a:r>
              <a:endParaRPr kumimoji="1" lang="ja-JP" altLang="en-US" sz="20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323528" y="5038144"/>
              <a:ext cx="420980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・ </a:t>
              </a:r>
              <a:r>
                <a:rPr lang="en-US" altLang="ja-JP" sz="2000" dirty="0" smtClean="0"/>
                <a:t>Making very high pressure.</a:t>
              </a:r>
            </a:p>
            <a:p>
              <a:endParaRPr lang="en-US" altLang="ja-JP" sz="2000" dirty="0" smtClean="0"/>
            </a:p>
            <a:p>
              <a:r>
                <a:rPr kumimoji="1" lang="ja-JP" altLang="en-US" sz="2000" dirty="0" smtClean="0"/>
                <a:t>・ </a:t>
              </a:r>
              <a:r>
                <a:rPr kumimoji="1" lang="en-US" altLang="ja-JP" sz="2000" dirty="0" smtClean="0"/>
                <a:t>The size of DAC is very small.</a:t>
              </a:r>
            </a:p>
            <a:p>
              <a:endParaRPr lang="en-US" altLang="ja-JP" sz="2000" dirty="0" smtClean="0"/>
            </a:p>
            <a:p>
              <a:r>
                <a:rPr lang="ja-JP" altLang="en-US" sz="2000" dirty="0" smtClean="0"/>
                <a:t>・ </a:t>
              </a:r>
              <a:r>
                <a:rPr lang="en-US" altLang="ja-JP" sz="2000" dirty="0" smtClean="0"/>
                <a:t>It can use for optical measuring.</a:t>
              </a:r>
              <a:endParaRPr kumimoji="1" lang="ja-JP" altLang="en-US" sz="20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560867" y="4541058"/>
              <a:ext cx="1885453" cy="40011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dis</a:t>
              </a:r>
              <a:r>
                <a:rPr lang="en-US" altLang="ja-JP" sz="2000" dirty="0" smtClean="0"/>
                <a:t>advantages</a:t>
              </a:r>
              <a:endParaRPr kumimoji="1" lang="ja-JP" altLang="en-US" sz="20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552576" y="5085184"/>
              <a:ext cx="390844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・ </a:t>
              </a:r>
              <a:r>
                <a:rPr lang="en-US" altLang="ja-JP" sz="2000" dirty="0" smtClean="0"/>
                <a:t>Making hydrostatic </a:t>
              </a:r>
            </a:p>
            <a:p>
              <a:r>
                <a:rPr lang="ja-JP" altLang="en-US" sz="2000" dirty="0" smtClean="0"/>
                <a:t>　　　　　　　　</a:t>
              </a:r>
              <a:r>
                <a:rPr lang="en-US" altLang="ja-JP" sz="2000" dirty="0" smtClean="0"/>
                <a:t>pressure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is difficult.</a:t>
              </a:r>
            </a:p>
            <a:p>
              <a:endParaRPr kumimoji="1" lang="en-US" altLang="ja-JP" sz="2000" dirty="0" smtClean="0"/>
            </a:p>
            <a:p>
              <a:r>
                <a:rPr lang="ja-JP" altLang="en-US" sz="2000" dirty="0" smtClean="0"/>
                <a:t>・ </a:t>
              </a:r>
              <a:r>
                <a:rPr lang="en-US" altLang="ja-JP" sz="2000" dirty="0" smtClean="0"/>
                <a:t>The volume of sample </a:t>
              </a:r>
            </a:p>
            <a:p>
              <a:r>
                <a:rPr lang="ja-JP" altLang="en-US" sz="2000" dirty="0" smtClean="0"/>
                <a:t>　　　　　　　　　　</a:t>
              </a:r>
              <a:r>
                <a:rPr lang="en-US" altLang="ja-JP" sz="2000" dirty="0" smtClean="0"/>
                <a:t>must be small.</a:t>
              </a:r>
            </a:p>
            <a:p>
              <a:endParaRPr kumimoji="1" lang="en-US" altLang="ja-JP" sz="2000" dirty="0" smtClean="0"/>
            </a:p>
          </p:txBody>
        </p:sp>
        <p:cxnSp>
          <p:nvCxnSpPr>
            <p:cNvPr id="40" name="直線コネクタ 39"/>
            <p:cNvCxnSpPr/>
            <p:nvPr/>
          </p:nvCxnSpPr>
          <p:spPr>
            <a:xfrm rot="5400000" flipH="1" flipV="1">
              <a:off x="3263790" y="5647556"/>
              <a:ext cx="242088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-324544" y="4437112"/>
              <a:ext cx="99371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0348545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5"/>
            <a:chOff x="1331640" y="179125"/>
            <a:chExt cx="7558512" cy="584775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680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How to estimate pressure</a:t>
              </a:r>
              <a:endParaRPr kumimoji="1" lang="ja-JP" altLang="en-US" sz="3200" dirty="0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483485" y="1505657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/>
                <a:cs typeface="Arial"/>
              </a:rPr>
              <a:t>Ruby produces fluorescence when irradiated by laser. </a:t>
            </a:r>
            <a:r>
              <a:rPr lang="en-US" altLang="ja-JP" sz="2000" dirty="0" smtClean="0">
                <a:latin typeface="Arial"/>
                <a:cs typeface="Arial"/>
              </a:rPr>
              <a:t>The wavelength of the peak changes with pressure.</a:t>
            </a:r>
            <a:r>
              <a:rPr kumimoji="1" lang="en-US" altLang="ja-JP" sz="2000" dirty="0" smtClean="0">
                <a:latin typeface="Arial"/>
                <a:cs typeface="Arial"/>
              </a:rPr>
              <a:t> 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0493" y="92039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Ruby Fluorescence</a:t>
            </a: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（ルビー蛍光法）</a:t>
            </a:r>
            <a:endParaRPr kumimoji="1" lang="ja-JP" alt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79512" y="3660583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Raman Spectroscopy </a:t>
            </a:r>
            <a:r>
              <a:rPr lang="en-US" altLang="ja-JP" sz="2400" dirty="0" smtClean="0">
                <a:solidFill>
                  <a:srgbClr val="FF0000"/>
                </a:solidFill>
                <a:latin typeface="+mj-ea"/>
                <a:ea typeface="+mj-ea"/>
                <a:cs typeface="Arial Unicode MS" pitchFamily="50" charset="-128"/>
              </a:rPr>
              <a:t>(</a:t>
            </a:r>
            <a:r>
              <a:rPr lang="ja-JP" altLang="en-US" sz="2400" dirty="0" smtClean="0">
                <a:solidFill>
                  <a:srgbClr val="FF0000"/>
                </a:solidFill>
                <a:latin typeface="+mj-ea"/>
                <a:ea typeface="+mj-ea"/>
                <a:cs typeface="Arial Unicode MS" pitchFamily="50" charset="-128"/>
              </a:rPr>
              <a:t>ラマン分光法）</a:t>
            </a:r>
            <a:endParaRPr lang="ja-JP" altLang="en-US" sz="2400" dirty="0">
              <a:solidFill>
                <a:srgbClr val="FF0000"/>
              </a:solidFill>
              <a:latin typeface="+mj-ea"/>
              <a:ea typeface="+mj-ea"/>
              <a:cs typeface="Arial Unicode MS" pitchFamily="50" charset="-128"/>
            </a:endParaRPr>
          </a:p>
        </p:txBody>
      </p:sp>
      <p:pic>
        <p:nvPicPr>
          <p:cNvPr id="12" name="Picture 2" descr="http://www.phys.sci.kobe-u.ac.jp/~infrared/img/ruby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04177"/>
            <a:ext cx="3418485" cy="2376264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352128" y="4139712"/>
            <a:ext cx="43204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Arial"/>
                <a:cs typeface="Arial"/>
              </a:rPr>
              <a:t>Irradiate diamond with laser. On applying pressure, the vibration of C-C bond in diamond changes, the wavelength of scattered light becomes small.</a:t>
            </a:r>
            <a:r>
              <a:rPr kumimoji="1" lang="en-US" altLang="ja-JP" sz="2200" dirty="0" smtClean="0">
                <a:latin typeface="Arial"/>
                <a:cs typeface="Arial"/>
              </a:rPr>
              <a:t> </a:t>
            </a:r>
            <a:endParaRPr kumimoji="1" lang="ja-JP" altLang="en-US" sz="2200" dirty="0">
              <a:latin typeface="Arial"/>
              <a:cs typeface="Arial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639" y="3582179"/>
            <a:ext cx="2561753" cy="277748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804915" y="6433135"/>
            <a:ext cx="5015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Y.Akahara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et. al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J. Appl. Phys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3748 (2004)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69283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フリーフォーム 68"/>
          <p:cNvSpPr/>
          <p:nvPr/>
        </p:nvSpPr>
        <p:spPr>
          <a:xfrm>
            <a:off x="6585432" y="5217902"/>
            <a:ext cx="1237957" cy="1153643"/>
          </a:xfrm>
          <a:custGeom>
            <a:avLst/>
            <a:gdLst>
              <a:gd name="connsiteX0" fmla="*/ 337624 w 1237957"/>
              <a:gd name="connsiteY0" fmla="*/ 1153551 h 1153643"/>
              <a:gd name="connsiteX1" fmla="*/ 407963 w 1237957"/>
              <a:gd name="connsiteY1" fmla="*/ 1097280 h 1153643"/>
              <a:gd name="connsiteX2" fmla="*/ 478301 w 1237957"/>
              <a:gd name="connsiteY2" fmla="*/ 1055077 h 1153643"/>
              <a:gd name="connsiteX3" fmla="*/ 492369 w 1237957"/>
              <a:gd name="connsiteY3" fmla="*/ 858130 h 1153643"/>
              <a:gd name="connsiteX4" fmla="*/ 436098 w 1237957"/>
              <a:gd name="connsiteY4" fmla="*/ 801859 h 1153643"/>
              <a:gd name="connsiteX5" fmla="*/ 393895 w 1237957"/>
              <a:gd name="connsiteY5" fmla="*/ 787791 h 1153643"/>
              <a:gd name="connsiteX6" fmla="*/ 351692 w 1237957"/>
              <a:gd name="connsiteY6" fmla="*/ 703385 h 1153643"/>
              <a:gd name="connsiteX7" fmla="*/ 464234 w 1237957"/>
              <a:gd name="connsiteY7" fmla="*/ 647114 h 1153643"/>
              <a:gd name="connsiteX8" fmla="*/ 506437 w 1237957"/>
              <a:gd name="connsiteY8" fmla="*/ 633047 h 1153643"/>
              <a:gd name="connsiteX9" fmla="*/ 534572 w 1237957"/>
              <a:gd name="connsiteY9" fmla="*/ 604911 h 1153643"/>
              <a:gd name="connsiteX10" fmla="*/ 548640 w 1237957"/>
              <a:gd name="connsiteY10" fmla="*/ 562708 h 1153643"/>
              <a:gd name="connsiteX11" fmla="*/ 590843 w 1237957"/>
              <a:gd name="connsiteY11" fmla="*/ 534573 h 1153643"/>
              <a:gd name="connsiteX12" fmla="*/ 689317 w 1237957"/>
              <a:gd name="connsiteY12" fmla="*/ 450167 h 1153643"/>
              <a:gd name="connsiteX13" fmla="*/ 773723 w 1237957"/>
              <a:gd name="connsiteY13" fmla="*/ 422031 h 1153643"/>
              <a:gd name="connsiteX14" fmla="*/ 815926 w 1237957"/>
              <a:gd name="connsiteY14" fmla="*/ 393896 h 1153643"/>
              <a:gd name="connsiteX15" fmla="*/ 844061 w 1237957"/>
              <a:gd name="connsiteY15" fmla="*/ 365760 h 1153643"/>
              <a:gd name="connsiteX16" fmla="*/ 970671 w 1237957"/>
              <a:gd name="connsiteY16" fmla="*/ 309490 h 1153643"/>
              <a:gd name="connsiteX17" fmla="*/ 1026941 w 1237957"/>
              <a:gd name="connsiteY17" fmla="*/ 239151 h 1153643"/>
              <a:gd name="connsiteX18" fmla="*/ 1083212 w 1237957"/>
              <a:gd name="connsiteY18" fmla="*/ 182880 h 1153643"/>
              <a:gd name="connsiteX19" fmla="*/ 1125415 w 1237957"/>
              <a:gd name="connsiteY19" fmla="*/ 168813 h 1153643"/>
              <a:gd name="connsiteX20" fmla="*/ 1153551 w 1237957"/>
              <a:gd name="connsiteY20" fmla="*/ 140677 h 1153643"/>
              <a:gd name="connsiteX21" fmla="*/ 1237957 w 1237957"/>
              <a:gd name="connsiteY21" fmla="*/ 112542 h 1153643"/>
              <a:gd name="connsiteX22" fmla="*/ 1181686 w 1237957"/>
              <a:gd name="connsiteY22" fmla="*/ 56271 h 1153643"/>
              <a:gd name="connsiteX23" fmla="*/ 1139483 w 1237957"/>
              <a:gd name="connsiteY23" fmla="*/ 28136 h 1153643"/>
              <a:gd name="connsiteX24" fmla="*/ 1111348 w 1237957"/>
              <a:gd name="connsiteY24" fmla="*/ 0 h 1153643"/>
              <a:gd name="connsiteX25" fmla="*/ 1069144 w 1237957"/>
              <a:gd name="connsiteY25" fmla="*/ 14068 h 1153643"/>
              <a:gd name="connsiteX26" fmla="*/ 998806 w 1237957"/>
              <a:gd name="connsiteY26" fmla="*/ 70339 h 1153643"/>
              <a:gd name="connsiteX27" fmla="*/ 970671 w 1237957"/>
              <a:gd name="connsiteY27" fmla="*/ 112542 h 1153643"/>
              <a:gd name="connsiteX28" fmla="*/ 886264 w 1237957"/>
              <a:gd name="connsiteY28" fmla="*/ 140677 h 1153643"/>
              <a:gd name="connsiteX29" fmla="*/ 815926 w 1237957"/>
              <a:gd name="connsiteY29" fmla="*/ 196948 h 1153643"/>
              <a:gd name="connsiteX30" fmla="*/ 731520 w 1237957"/>
              <a:gd name="connsiteY30" fmla="*/ 225083 h 1153643"/>
              <a:gd name="connsiteX31" fmla="*/ 689317 w 1237957"/>
              <a:gd name="connsiteY31" fmla="*/ 253219 h 1153643"/>
              <a:gd name="connsiteX32" fmla="*/ 661181 w 1237957"/>
              <a:gd name="connsiteY32" fmla="*/ 281354 h 1153643"/>
              <a:gd name="connsiteX33" fmla="*/ 618978 w 1237957"/>
              <a:gd name="connsiteY33" fmla="*/ 295422 h 1153643"/>
              <a:gd name="connsiteX34" fmla="*/ 548640 w 1237957"/>
              <a:gd name="connsiteY34" fmla="*/ 351693 h 1153643"/>
              <a:gd name="connsiteX35" fmla="*/ 520504 w 1237957"/>
              <a:gd name="connsiteY35" fmla="*/ 379828 h 1153643"/>
              <a:gd name="connsiteX36" fmla="*/ 436098 w 1237957"/>
              <a:gd name="connsiteY36" fmla="*/ 407963 h 1153643"/>
              <a:gd name="connsiteX37" fmla="*/ 365760 w 1237957"/>
              <a:gd name="connsiteY37" fmla="*/ 450167 h 1153643"/>
              <a:gd name="connsiteX38" fmla="*/ 295421 w 1237957"/>
              <a:gd name="connsiteY38" fmla="*/ 492370 h 1153643"/>
              <a:gd name="connsiteX39" fmla="*/ 182880 w 1237957"/>
              <a:gd name="connsiteY39" fmla="*/ 562708 h 1153643"/>
              <a:gd name="connsiteX40" fmla="*/ 140677 w 1237957"/>
              <a:gd name="connsiteY40" fmla="*/ 576776 h 1153643"/>
              <a:gd name="connsiteX41" fmla="*/ 84406 w 1237957"/>
              <a:gd name="connsiteY41" fmla="*/ 633047 h 1153643"/>
              <a:gd name="connsiteX42" fmla="*/ 0 w 1237957"/>
              <a:gd name="connsiteY42" fmla="*/ 689317 h 1153643"/>
              <a:gd name="connsiteX43" fmla="*/ 56271 w 1237957"/>
              <a:gd name="connsiteY43" fmla="*/ 787791 h 1153643"/>
              <a:gd name="connsiteX44" fmla="*/ 70338 w 1237957"/>
              <a:gd name="connsiteY44" fmla="*/ 829994 h 1153643"/>
              <a:gd name="connsiteX45" fmla="*/ 98474 w 1237957"/>
              <a:gd name="connsiteY45" fmla="*/ 872197 h 1153643"/>
              <a:gd name="connsiteX46" fmla="*/ 140677 w 1237957"/>
              <a:gd name="connsiteY46" fmla="*/ 942536 h 1153643"/>
              <a:gd name="connsiteX47" fmla="*/ 154744 w 1237957"/>
              <a:gd name="connsiteY47" fmla="*/ 984739 h 1153643"/>
              <a:gd name="connsiteX48" fmla="*/ 211015 w 1237957"/>
              <a:gd name="connsiteY48" fmla="*/ 1041010 h 1153643"/>
              <a:gd name="connsiteX49" fmla="*/ 239151 w 1237957"/>
              <a:gd name="connsiteY49" fmla="*/ 1069145 h 1153643"/>
              <a:gd name="connsiteX50" fmla="*/ 281354 w 1237957"/>
              <a:gd name="connsiteY50" fmla="*/ 1083213 h 1153643"/>
              <a:gd name="connsiteX51" fmla="*/ 337624 w 1237957"/>
              <a:gd name="connsiteY51" fmla="*/ 1153551 h 115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37957" h="1153643">
                <a:moveTo>
                  <a:pt x="337624" y="1153551"/>
                </a:moveTo>
                <a:cubicBezTo>
                  <a:pt x="358725" y="1155895"/>
                  <a:pt x="382501" y="1113194"/>
                  <a:pt x="407963" y="1097280"/>
                </a:cubicBezTo>
                <a:cubicBezTo>
                  <a:pt x="505356" y="1036410"/>
                  <a:pt x="401571" y="1131810"/>
                  <a:pt x="478301" y="1055077"/>
                </a:cubicBezTo>
                <a:cubicBezTo>
                  <a:pt x="503955" y="978116"/>
                  <a:pt x="528519" y="944890"/>
                  <a:pt x="492369" y="858130"/>
                </a:cubicBezTo>
                <a:cubicBezTo>
                  <a:pt x="482166" y="833644"/>
                  <a:pt x="461263" y="810248"/>
                  <a:pt x="436098" y="801859"/>
                </a:cubicBezTo>
                <a:lnTo>
                  <a:pt x="393895" y="787791"/>
                </a:lnTo>
                <a:cubicBezTo>
                  <a:pt x="384779" y="774116"/>
                  <a:pt x="347212" y="725785"/>
                  <a:pt x="351692" y="703385"/>
                </a:cubicBezTo>
                <a:cubicBezTo>
                  <a:pt x="358707" y="668311"/>
                  <a:pt x="461366" y="648070"/>
                  <a:pt x="464234" y="647114"/>
                </a:cubicBezTo>
                <a:lnTo>
                  <a:pt x="506437" y="633047"/>
                </a:lnTo>
                <a:cubicBezTo>
                  <a:pt x="515815" y="623668"/>
                  <a:pt x="527748" y="616284"/>
                  <a:pt x="534572" y="604911"/>
                </a:cubicBezTo>
                <a:cubicBezTo>
                  <a:pt x="542201" y="592195"/>
                  <a:pt x="539377" y="574287"/>
                  <a:pt x="548640" y="562708"/>
                </a:cubicBezTo>
                <a:cubicBezTo>
                  <a:pt x="559202" y="549506"/>
                  <a:pt x="578006" y="545576"/>
                  <a:pt x="590843" y="534573"/>
                </a:cubicBezTo>
                <a:cubicBezTo>
                  <a:pt x="628389" y="502391"/>
                  <a:pt x="644598" y="470042"/>
                  <a:pt x="689317" y="450167"/>
                </a:cubicBezTo>
                <a:cubicBezTo>
                  <a:pt x="716418" y="438122"/>
                  <a:pt x="749047" y="438482"/>
                  <a:pt x="773723" y="422031"/>
                </a:cubicBezTo>
                <a:cubicBezTo>
                  <a:pt x="787791" y="412653"/>
                  <a:pt x="802724" y="404458"/>
                  <a:pt x="815926" y="393896"/>
                </a:cubicBezTo>
                <a:cubicBezTo>
                  <a:pt x="826283" y="385610"/>
                  <a:pt x="832198" y="371691"/>
                  <a:pt x="844061" y="365760"/>
                </a:cubicBezTo>
                <a:cubicBezTo>
                  <a:pt x="948167" y="313707"/>
                  <a:pt x="901705" y="364663"/>
                  <a:pt x="970671" y="309490"/>
                </a:cubicBezTo>
                <a:cubicBezTo>
                  <a:pt x="1014203" y="274664"/>
                  <a:pt x="987061" y="285678"/>
                  <a:pt x="1026941" y="239151"/>
                </a:cubicBezTo>
                <a:cubicBezTo>
                  <a:pt x="1044204" y="219011"/>
                  <a:pt x="1058047" y="191268"/>
                  <a:pt x="1083212" y="182880"/>
                </a:cubicBezTo>
                <a:lnTo>
                  <a:pt x="1125415" y="168813"/>
                </a:lnTo>
                <a:cubicBezTo>
                  <a:pt x="1134794" y="159434"/>
                  <a:pt x="1141688" y="146609"/>
                  <a:pt x="1153551" y="140677"/>
                </a:cubicBezTo>
                <a:cubicBezTo>
                  <a:pt x="1180077" y="127414"/>
                  <a:pt x="1237957" y="112542"/>
                  <a:pt x="1237957" y="112542"/>
                </a:cubicBezTo>
                <a:cubicBezTo>
                  <a:pt x="1145877" y="81848"/>
                  <a:pt x="1236252" y="124478"/>
                  <a:pt x="1181686" y="56271"/>
                </a:cubicBezTo>
                <a:cubicBezTo>
                  <a:pt x="1171124" y="43069"/>
                  <a:pt x="1152685" y="38698"/>
                  <a:pt x="1139483" y="28136"/>
                </a:cubicBezTo>
                <a:cubicBezTo>
                  <a:pt x="1129126" y="19850"/>
                  <a:pt x="1120726" y="9379"/>
                  <a:pt x="1111348" y="0"/>
                </a:cubicBezTo>
                <a:cubicBezTo>
                  <a:pt x="1097280" y="4689"/>
                  <a:pt x="1082407" y="7436"/>
                  <a:pt x="1069144" y="14068"/>
                </a:cubicBezTo>
                <a:cubicBezTo>
                  <a:pt x="1044769" y="26255"/>
                  <a:pt x="1016253" y="48529"/>
                  <a:pt x="998806" y="70339"/>
                </a:cubicBezTo>
                <a:cubicBezTo>
                  <a:pt x="988244" y="83541"/>
                  <a:pt x="985008" y="103581"/>
                  <a:pt x="970671" y="112542"/>
                </a:cubicBezTo>
                <a:cubicBezTo>
                  <a:pt x="945521" y="128260"/>
                  <a:pt x="886264" y="140677"/>
                  <a:pt x="886264" y="140677"/>
                </a:cubicBezTo>
                <a:cubicBezTo>
                  <a:pt x="862878" y="164064"/>
                  <a:pt x="847871" y="182750"/>
                  <a:pt x="815926" y="196948"/>
                </a:cubicBezTo>
                <a:cubicBezTo>
                  <a:pt x="788825" y="208993"/>
                  <a:pt x="731520" y="225083"/>
                  <a:pt x="731520" y="225083"/>
                </a:cubicBezTo>
                <a:cubicBezTo>
                  <a:pt x="717452" y="234462"/>
                  <a:pt x="702519" y="242657"/>
                  <a:pt x="689317" y="253219"/>
                </a:cubicBezTo>
                <a:cubicBezTo>
                  <a:pt x="678960" y="261504"/>
                  <a:pt x="672554" y="274530"/>
                  <a:pt x="661181" y="281354"/>
                </a:cubicBezTo>
                <a:cubicBezTo>
                  <a:pt x="648465" y="288983"/>
                  <a:pt x="633046" y="290733"/>
                  <a:pt x="618978" y="295422"/>
                </a:cubicBezTo>
                <a:cubicBezTo>
                  <a:pt x="562943" y="379475"/>
                  <a:pt x="624138" y="306394"/>
                  <a:pt x="548640" y="351693"/>
                </a:cubicBezTo>
                <a:cubicBezTo>
                  <a:pt x="537267" y="358517"/>
                  <a:pt x="532367" y="373897"/>
                  <a:pt x="520504" y="379828"/>
                </a:cubicBezTo>
                <a:cubicBezTo>
                  <a:pt x="493978" y="393091"/>
                  <a:pt x="436098" y="407963"/>
                  <a:pt x="436098" y="407963"/>
                </a:cubicBezTo>
                <a:cubicBezTo>
                  <a:pt x="364815" y="479249"/>
                  <a:pt x="457064" y="395385"/>
                  <a:pt x="365760" y="450167"/>
                </a:cubicBezTo>
                <a:cubicBezTo>
                  <a:pt x="269207" y="508098"/>
                  <a:pt x="414975" y="452518"/>
                  <a:pt x="295421" y="492370"/>
                </a:cubicBezTo>
                <a:cubicBezTo>
                  <a:pt x="250835" y="559250"/>
                  <a:pt x="283326" y="529226"/>
                  <a:pt x="182880" y="562708"/>
                </a:cubicBezTo>
                <a:lnTo>
                  <a:pt x="140677" y="576776"/>
                </a:lnTo>
                <a:cubicBezTo>
                  <a:pt x="121920" y="595533"/>
                  <a:pt x="106477" y="618333"/>
                  <a:pt x="84406" y="633047"/>
                </a:cubicBezTo>
                <a:lnTo>
                  <a:pt x="0" y="689317"/>
                </a:lnTo>
                <a:cubicBezTo>
                  <a:pt x="31046" y="844542"/>
                  <a:pt x="-15487" y="698093"/>
                  <a:pt x="56271" y="787791"/>
                </a:cubicBezTo>
                <a:cubicBezTo>
                  <a:pt x="65534" y="799370"/>
                  <a:pt x="63706" y="816731"/>
                  <a:pt x="70338" y="829994"/>
                </a:cubicBezTo>
                <a:cubicBezTo>
                  <a:pt x="77899" y="845116"/>
                  <a:pt x="89095" y="858129"/>
                  <a:pt x="98474" y="872197"/>
                </a:cubicBezTo>
                <a:cubicBezTo>
                  <a:pt x="138323" y="991749"/>
                  <a:pt x="82746" y="845984"/>
                  <a:pt x="140677" y="942536"/>
                </a:cubicBezTo>
                <a:cubicBezTo>
                  <a:pt x="148306" y="955251"/>
                  <a:pt x="146125" y="972672"/>
                  <a:pt x="154744" y="984739"/>
                </a:cubicBezTo>
                <a:cubicBezTo>
                  <a:pt x="170162" y="1006324"/>
                  <a:pt x="192258" y="1022253"/>
                  <a:pt x="211015" y="1041010"/>
                </a:cubicBezTo>
                <a:cubicBezTo>
                  <a:pt x="220394" y="1050388"/>
                  <a:pt x="226568" y="1064951"/>
                  <a:pt x="239151" y="1069145"/>
                </a:cubicBezTo>
                <a:lnTo>
                  <a:pt x="281354" y="1083213"/>
                </a:lnTo>
                <a:cubicBezTo>
                  <a:pt x="314691" y="1133219"/>
                  <a:pt x="316523" y="1151207"/>
                  <a:pt x="337624" y="1153551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Setting</a:t>
              </a:r>
              <a:endParaRPr kumimoji="1" lang="ja-JP" altLang="en-US" sz="3200" dirty="0"/>
            </a:p>
          </p:txBody>
        </p:sp>
      </p:grpSp>
      <p:sp>
        <p:nvSpPr>
          <p:cNvPr id="7" name="コンテンツ プレースホルダ 73"/>
          <p:cNvSpPr>
            <a:spLocks noGrp="1"/>
          </p:cNvSpPr>
          <p:nvPr>
            <p:ph idx="1"/>
          </p:nvPr>
        </p:nvSpPr>
        <p:spPr>
          <a:xfrm>
            <a:off x="251001" y="90051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dirty="0" smtClean="0">
                <a:latin typeface="Arial"/>
                <a:cs typeface="Arial"/>
              </a:rPr>
              <a:t>Experimental setup</a:t>
            </a:r>
          </a:p>
          <a:p>
            <a:pPr>
              <a:buNone/>
            </a:pPr>
            <a:r>
              <a:rPr lang="en-US" altLang="ja-JP" sz="2000" i="1" dirty="0" smtClean="0">
                <a:latin typeface="Arial"/>
                <a:cs typeface="Arial"/>
              </a:rPr>
              <a:t>Sample;SrFeO</a:t>
            </a:r>
            <a:r>
              <a:rPr lang="en-US" altLang="ja-JP" sz="2000" i="1" baseline="-25000" dirty="0" smtClean="0">
                <a:latin typeface="Arial"/>
                <a:cs typeface="Arial"/>
              </a:rPr>
              <a:t>2  </a:t>
            </a:r>
            <a:r>
              <a:rPr lang="en-US" altLang="ja-JP" sz="2000" i="1" dirty="0" smtClean="0">
                <a:latin typeface="Arial"/>
                <a:cs typeface="Arial"/>
              </a:rPr>
              <a:t>powder</a:t>
            </a:r>
          </a:p>
          <a:p>
            <a:pPr>
              <a:lnSpc>
                <a:spcPct val="110000"/>
              </a:lnSpc>
              <a:buNone/>
            </a:pPr>
            <a:r>
              <a:rPr lang="en-US" altLang="ja-JP" sz="2000" i="1" dirty="0" smtClean="0">
                <a:latin typeface="Arial"/>
                <a:cs typeface="Arial"/>
              </a:rPr>
              <a:t>Anvil culet ; 100 </a:t>
            </a:r>
            <a:r>
              <a:rPr lang="en-US" altLang="ja-JP" sz="2000" i="1" dirty="0" err="1" smtClean="0">
                <a:latin typeface="Arial"/>
                <a:cs typeface="Arial"/>
              </a:rPr>
              <a:t>μm</a:t>
            </a:r>
            <a:r>
              <a:rPr lang="en-US" altLang="ja-JP" sz="2000" i="1" baseline="30000" dirty="0" err="1" smtClean="0">
                <a:latin typeface="Arial"/>
                <a:ea typeface="Lucida Grande"/>
                <a:cs typeface="Arial"/>
              </a:rPr>
              <a:t>ϕ</a:t>
            </a:r>
            <a:endParaRPr lang="en-US" altLang="ja-JP" sz="2000" i="1" baseline="30000" dirty="0" smtClean="0">
              <a:latin typeface="Arial"/>
              <a:ea typeface="Lucida Grande"/>
              <a:cs typeface="Arial"/>
            </a:endParaRPr>
          </a:p>
          <a:p>
            <a:pPr>
              <a:lnSpc>
                <a:spcPct val="110000"/>
              </a:lnSpc>
              <a:buNone/>
            </a:pPr>
            <a:r>
              <a:rPr lang="en-US" altLang="ja-JP" sz="2000" i="1" dirty="0" smtClean="0">
                <a:latin typeface="Arial"/>
                <a:ea typeface="Lucida Grande"/>
                <a:cs typeface="Arial"/>
              </a:rPr>
              <a:t>Pressure medium; Not-used</a:t>
            </a:r>
          </a:p>
          <a:p>
            <a:pPr>
              <a:lnSpc>
                <a:spcPct val="110000"/>
              </a:lnSpc>
              <a:buNone/>
            </a:pPr>
            <a:r>
              <a:rPr lang="en-US" altLang="ja-JP" sz="2000" i="1" dirty="0" smtClean="0">
                <a:latin typeface="Arial"/>
                <a:ea typeface="Lucida Grande"/>
                <a:cs typeface="Arial"/>
              </a:rPr>
              <a:t>Measurement method; four-probe scheme</a:t>
            </a:r>
          </a:p>
          <a:p>
            <a:pPr>
              <a:lnSpc>
                <a:spcPct val="110000"/>
              </a:lnSpc>
              <a:buNone/>
            </a:pPr>
            <a:r>
              <a:rPr lang="en-US" altLang="ja-JP" sz="2000" i="1" dirty="0" smtClean="0">
                <a:latin typeface="Arial"/>
                <a:ea typeface="Lucida Grande"/>
                <a:cs typeface="Arial"/>
              </a:rPr>
              <a:t>Gasket; Rhenium</a:t>
            </a:r>
          </a:p>
          <a:p>
            <a:pPr>
              <a:lnSpc>
                <a:spcPct val="110000"/>
              </a:lnSpc>
              <a:buNone/>
            </a:pPr>
            <a:r>
              <a:rPr lang="en-US" altLang="ja-JP" sz="2000" i="1" dirty="0" smtClean="0">
                <a:latin typeface="Arial"/>
                <a:ea typeface="Lucida Grande"/>
                <a:cs typeface="Arial"/>
              </a:rPr>
              <a:t>Insulation material; c-BN + epoxy</a:t>
            </a:r>
          </a:p>
          <a:p>
            <a:pPr>
              <a:lnSpc>
                <a:spcPct val="110000"/>
              </a:lnSpc>
              <a:buNone/>
            </a:pPr>
            <a:r>
              <a:rPr lang="en-US" altLang="ja-JP" sz="2000" i="1" dirty="0" smtClean="0">
                <a:latin typeface="Arial"/>
                <a:cs typeface="Arial"/>
              </a:rPr>
              <a:t>Electrodes ; Platinum</a:t>
            </a:r>
          </a:p>
          <a:p>
            <a:pPr>
              <a:buNone/>
            </a:pPr>
            <a:endParaRPr kumimoji="1" lang="en-US" altLang="ja-JP" sz="2400" dirty="0" smtClean="0">
              <a:latin typeface="Arial"/>
              <a:cs typeface="Arial"/>
            </a:endParaRPr>
          </a:p>
          <a:p>
            <a:pPr>
              <a:buNone/>
            </a:pPr>
            <a:endParaRPr kumimoji="1" lang="en-US" altLang="ja-JP" sz="2400" dirty="0" smtClean="0">
              <a:latin typeface="Arial"/>
              <a:cs typeface="Arial"/>
            </a:endParaRPr>
          </a:p>
          <a:p>
            <a:pPr>
              <a:buNone/>
            </a:pPr>
            <a:endParaRPr lang="en-US" altLang="ja-JP" sz="2400" dirty="0" smtClean="0">
              <a:latin typeface="Arial"/>
              <a:cs typeface="Arial"/>
            </a:endParaRPr>
          </a:p>
        </p:txBody>
      </p:sp>
      <p:pic>
        <p:nvPicPr>
          <p:cNvPr id="8" name="Picture 1" descr="\\HD-SHIMIZU\common\実験データ・写真(data,Photos)\kikuchi\SrFeO2\srfeo_5GPa.jpg"/>
          <p:cNvPicPr>
            <a:picLocks noChangeAspect="1" noChangeArrowheads="1"/>
          </p:cNvPicPr>
          <p:nvPr/>
        </p:nvPicPr>
        <p:blipFill>
          <a:blip r:embed="rId4" cstate="print">
            <a:lum bright="-33000" contrast="30000"/>
          </a:blip>
          <a:srcRect l="19814" t="23601" r="34898" b="16733"/>
          <a:stretch>
            <a:fillRect/>
          </a:stretch>
        </p:blipFill>
        <p:spPr bwMode="auto">
          <a:xfrm>
            <a:off x="3517857" y="4325400"/>
            <a:ext cx="2304256" cy="2276872"/>
          </a:xfrm>
          <a:prstGeom prst="rect">
            <a:avLst/>
          </a:prstGeom>
          <a:noFill/>
        </p:spPr>
      </p:pic>
      <p:grpSp>
        <p:nvGrpSpPr>
          <p:cNvPr id="9" name="グループ化 8"/>
          <p:cNvGrpSpPr/>
          <p:nvPr/>
        </p:nvGrpSpPr>
        <p:grpSpPr>
          <a:xfrm>
            <a:off x="4860032" y="836712"/>
            <a:ext cx="4788024" cy="3312368"/>
            <a:chOff x="179512" y="2566492"/>
            <a:chExt cx="4896544" cy="3167062"/>
          </a:xfrm>
        </p:grpSpPr>
        <p:sp>
          <p:nvSpPr>
            <p:cNvPr id="10" name="Text Box 46"/>
            <p:cNvSpPr txBox="1">
              <a:spLocks noChangeArrowheads="1"/>
            </p:cNvSpPr>
            <p:nvPr/>
          </p:nvSpPr>
          <p:spPr bwMode="auto">
            <a:xfrm>
              <a:off x="3743325" y="3501529"/>
              <a:ext cx="10795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ja-JP" sz="1600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052762" y="4369892"/>
              <a:ext cx="503237" cy="6985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547937" y="4787404"/>
              <a:ext cx="360362" cy="298450"/>
            </a:xfrm>
            <a:custGeom>
              <a:avLst/>
              <a:gdLst>
                <a:gd name="T0" fmla="*/ 0 w 182"/>
                <a:gd name="T1" fmla="*/ 71438 h 188"/>
                <a:gd name="T2" fmla="*/ 180181 w 182"/>
                <a:gd name="T3" fmla="*/ 287338 h 188"/>
                <a:gd name="T4" fmla="*/ 360362 w 182"/>
                <a:gd name="T5" fmla="*/ 0 h 188"/>
                <a:gd name="T6" fmla="*/ 0 60000 65536"/>
                <a:gd name="T7" fmla="*/ 0 60000 65536"/>
                <a:gd name="T8" fmla="*/ 0 60000 65536"/>
                <a:gd name="T9" fmla="*/ 0 w 182"/>
                <a:gd name="T10" fmla="*/ 0 h 188"/>
                <a:gd name="T11" fmla="*/ 182 w 182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188">
                  <a:moveTo>
                    <a:pt x="0" y="45"/>
                  </a:moveTo>
                  <a:cubicBezTo>
                    <a:pt x="30" y="116"/>
                    <a:pt x="61" y="188"/>
                    <a:pt x="91" y="181"/>
                  </a:cubicBezTo>
                  <a:cubicBezTo>
                    <a:pt x="121" y="174"/>
                    <a:pt x="151" y="87"/>
                    <a:pt x="18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 rot="10800000">
              <a:off x="1403474" y="4725492"/>
              <a:ext cx="1873250" cy="1008062"/>
            </a:xfrm>
            <a:custGeom>
              <a:avLst/>
              <a:gdLst>
                <a:gd name="T0" fmla="*/ 142149660 w 21600"/>
                <a:gd name="T1" fmla="*/ 23522891 h 21600"/>
                <a:gd name="T2" fmla="*/ 81228362 w 21600"/>
                <a:gd name="T3" fmla="*/ 47045781 h 21600"/>
                <a:gd name="T4" fmla="*/ 20307069 w 21600"/>
                <a:gd name="T5" fmla="*/ 23522891 h 21600"/>
                <a:gd name="T6" fmla="*/ 8122836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>
              <a:off x="1403474" y="2566492"/>
              <a:ext cx="1873250" cy="1008062"/>
            </a:xfrm>
            <a:custGeom>
              <a:avLst/>
              <a:gdLst>
                <a:gd name="T0" fmla="*/ 142149660 w 21600"/>
                <a:gd name="T1" fmla="*/ 23522891 h 21600"/>
                <a:gd name="T2" fmla="*/ 81228362 w 21600"/>
                <a:gd name="T3" fmla="*/ 47045781 h 21600"/>
                <a:gd name="T4" fmla="*/ 20307069 w 21600"/>
                <a:gd name="T5" fmla="*/ 23522891 h 21600"/>
                <a:gd name="T6" fmla="*/ 8122836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1835274" y="2566492"/>
              <a:ext cx="217488" cy="1008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2340099" y="2566492"/>
              <a:ext cx="0" cy="1008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>
              <a:off x="2589337" y="2566492"/>
              <a:ext cx="182562" cy="996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rot="10800000" flipH="1">
              <a:off x="1908299" y="4725492"/>
              <a:ext cx="215900" cy="1008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rot="10800000">
              <a:off x="2340099" y="4725492"/>
              <a:ext cx="0" cy="1008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rot="10800000">
              <a:off x="2555999" y="4725492"/>
              <a:ext cx="215900" cy="1008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539874" y="4869954"/>
              <a:ext cx="10080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3132262" y="4869954"/>
              <a:ext cx="10080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>
              <a:off x="3132262" y="4509592"/>
              <a:ext cx="10080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>
              <a:off x="539874" y="4509592"/>
              <a:ext cx="10080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1835274" y="4582617"/>
              <a:ext cx="10080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3132262" y="4366717"/>
              <a:ext cx="10080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539874" y="4366717"/>
              <a:ext cx="10080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1547937" y="4366717"/>
              <a:ext cx="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29"/>
            <p:cNvSpPr>
              <a:spLocks noChangeShapeType="1"/>
            </p:cNvSpPr>
            <p:nvPr/>
          </p:nvSpPr>
          <p:spPr bwMode="auto">
            <a:xfrm>
              <a:off x="3132262" y="4366717"/>
              <a:ext cx="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>
              <a:off x="1692399" y="4293692"/>
              <a:ext cx="144463" cy="215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1547937" y="4149229"/>
              <a:ext cx="288925" cy="298450"/>
            </a:xfrm>
            <a:custGeom>
              <a:avLst/>
              <a:gdLst>
                <a:gd name="T0" fmla="*/ 288925 w 182"/>
                <a:gd name="T1" fmla="*/ 298450 h 188"/>
                <a:gd name="T2" fmla="*/ 144463 w 182"/>
                <a:gd name="T3" fmla="*/ 11112 h 188"/>
                <a:gd name="T4" fmla="*/ 0 w 182"/>
                <a:gd name="T5" fmla="*/ 227013 h 188"/>
                <a:gd name="T6" fmla="*/ 0 60000 65536"/>
                <a:gd name="T7" fmla="*/ 0 60000 65536"/>
                <a:gd name="T8" fmla="*/ 0 60000 65536"/>
                <a:gd name="T9" fmla="*/ 0 w 182"/>
                <a:gd name="T10" fmla="*/ 0 h 188"/>
                <a:gd name="T11" fmla="*/ 182 w 182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188">
                  <a:moveTo>
                    <a:pt x="182" y="188"/>
                  </a:moveTo>
                  <a:cubicBezTo>
                    <a:pt x="151" y="101"/>
                    <a:pt x="121" y="14"/>
                    <a:pt x="91" y="7"/>
                  </a:cubicBezTo>
                  <a:cubicBezTo>
                    <a:pt x="61" y="0"/>
                    <a:pt x="15" y="120"/>
                    <a:pt x="0" y="14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2843337" y="4293692"/>
              <a:ext cx="71437" cy="215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2843337" y="4149229"/>
              <a:ext cx="288925" cy="298450"/>
            </a:xfrm>
            <a:custGeom>
              <a:avLst/>
              <a:gdLst>
                <a:gd name="T0" fmla="*/ 0 w 182"/>
                <a:gd name="T1" fmla="*/ 298450 h 188"/>
                <a:gd name="T2" fmla="*/ 144463 w 182"/>
                <a:gd name="T3" fmla="*/ 11112 h 188"/>
                <a:gd name="T4" fmla="*/ 288925 w 182"/>
                <a:gd name="T5" fmla="*/ 227013 h 188"/>
                <a:gd name="T6" fmla="*/ 0 60000 65536"/>
                <a:gd name="T7" fmla="*/ 0 60000 65536"/>
                <a:gd name="T8" fmla="*/ 0 60000 65536"/>
                <a:gd name="T9" fmla="*/ 0 w 182"/>
                <a:gd name="T10" fmla="*/ 0 h 188"/>
                <a:gd name="T11" fmla="*/ 182 w 182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188">
                  <a:moveTo>
                    <a:pt x="0" y="188"/>
                  </a:moveTo>
                  <a:cubicBezTo>
                    <a:pt x="30" y="101"/>
                    <a:pt x="61" y="14"/>
                    <a:pt x="91" y="7"/>
                  </a:cubicBezTo>
                  <a:cubicBezTo>
                    <a:pt x="121" y="0"/>
                    <a:pt x="167" y="120"/>
                    <a:pt x="182" y="14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2843337" y="4274642"/>
              <a:ext cx="288925" cy="298450"/>
            </a:xfrm>
            <a:custGeom>
              <a:avLst/>
              <a:gdLst>
                <a:gd name="T0" fmla="*/ 0 w 182"/>
                <a:gd name="T1" fmla="*/ 298450 h 188"/>
                <a:gd name="T2" fmla="*/ 144463 w 182"/>
                <a:gd name="T3" fmla="*/ 11112 h 188"/>
                <a:gd name="T4" fmla="*/ 288925 w 182"/>
                <a:gd name="T5" fmla="*/ 227013 h 188"/>
                <a:gd name="T6" fmla="*/ 0 60000 65536"/>
                <a:gd name="T7" fmla="*/ 0 60000 65536"/>
                <a:gd name="T8" fmla="*/ 0 60000 65536"/>
                <a:gd name="T9" fmla="*/ 0 w 182"/>
                <a:gd name="T10" fmla="*/ 0 h 188"/>
                <a:gd name="T11" fmla="*/ 182 w 182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188">
                  <a:moveTo>
                    <a:pt x="0" y="188"/>
                  </a:moveTo>
                  <a:cubicBezTo>
                    <a:pt x="30" y="101"/>
                    <a:pt x="61" y="14"/>
                    <a:pt x="91" y="7"/>
                  </a:cubicBezTo>
                  <a:cubicBezTo>
                    <a:pt x="121" y="0"/>
                    <a:pt x="167" y="120"/>
                    <a:pt x="182" y="14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538287" y="4279404"/>
              <a:ext cx="3605212" cy="806450"/>
            </a:xfrm>
            <a:custGeom>
              <a:avLst/>
              <a:gdLst>
                <a:gd name="T0" fmla="*/ 1587 w 2271"/>
                <a:gd name="T1" fmla="*/ 590550 h 508"/>
                <a:gd name="T2" fmla="*/ 1009650 w 2271"/>
                <a:gd name="T3" fmla="*/ 590550 h 508"/>
                <a:gd name="T4" fmla="*/ 1154112 w 2271"/>
                <a:gd name="T5" fmla="*/ 806450 h 508"/>
                <a:gd name="T6" fmla="*/ 1331912 w 2271"/>
                <a:gd name="T7" fmla="*/ 434975 h 508"/>
                <a:gd name="T8" fmla="*/ 2263774 w 2271"/>
                <a:gd name="T9" fmla="*/ 442913 h 508"/>
                <a:gd name="T10" fmla="*/ 2424112 w 2271"/>
                <a:gd name="T11" fmla="*/ 788988 h 508"/>
                <a:gd name="T12" fmla="*/ 2584449 w 2271"/>
                <a:gd name="T13" fmla="*/ 576263 h 508"/>
                <a:gd name="T14" fmla="*/ 3605212 w 2271"/>
                <a:gd name="T15" fmla="*/ 593725 h 508"/>
                <a:gd name="T16" fmla="*/ 3587750 w 2271"/>
                <a:gd name="T17" fmla="*/ 230188 h 508"/>
                <a:gd name="T18" fmla="*/ 2592387 w 2271"/>
                <a:gd name="T19" fmla="*/ 222250 h 508"/>
                <a:gd name="T20" fmla="*/ 2495549 w 2271"/>
                <a:gd name="T21" fmla="*/ 44450 h 508"/>
                <a:gd name="T22" fmla="*/ 2451099 w 2271"/>
                <a:gd name="T23" fmla="*/ 0 h 508"/>
                <a:gd name="T24" fmla="*/ 2397124 w 2271"/>
                <a:gd name="T25" fmla="*/ 52388 h 508"/>
                <a:gd name="T26" fmla="*/ 2290762 w 2271"/>
                <a:gd name="T27" fmla="*/ 301625 h 508"/>
                <a:gd name="T28" fmla="*/ 1296987 w 2271"/>
                <a:gd name="T29" fmla="*/ 301625 h 508"/>
                <a:gd name="T30" fmla="*/ 1208087 w 2271"/>
                <a:gd name="T31" fmla="*/ 69850 h 508"/>
                <a:gd name="T32" fmla="*/ 1128712 w 2271"/>
                <a:gd name="T33" fmla="*/ 34925 h 508"/>
                <a:gd name="T34" fmla="*/ 1074737 w 2271"/>
                <a:gd name="T35" fmla="*/ 114300 h 508"/>
                <a:gd name="T36" fmla="*/ 1020762 w 2271"/>
                <a:gd name="T37" fmla="*/ 222250 h 508"/>
                <a:gd name="T38" fmla="*/ 0 w 2271"/>
                <a:gd name="T39" fmla="*/ 230188 h 508"/>
                <a:gd name="T40" fmla="*/ 1587 w 2271"/>
                <a:gd name="T41" fmla="*/ 590550 h 5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71"/>
                <a:gd name="T64" fmla="*/ 0 h 508"/>
                <a:gd name="T65" fmla="*/ 2271 w 2271"/>
                <a:gd name="T66" fmla="*/ 508 h 5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71" h="508">
                  <a:moveTo>
                    <a:pt x="1" y="372"/>
                  </a:moveTo>
                  <a:lnTo>
                    <a:pt x="636" y="372"/>
                  </a:lnTo>
                  <a:lnTo>
                    <a:pt x="727" y="508"/>
                  </a:lnTo>
                  <a:lnTo>
                    <a:pt x="839" y="274"/>
                  </a:lnTo>
                  <a:lnTo>
                    <a:pt x="1426" y="279"/>
                  </a:lnTo>
                  <a:lnTo>
                    <a:pt x="1527" y="497"/>
                  </a:lnTo>
                  <a:lnTo>
                    <a:pt x="1628" y="363"/>
                  </a:lnTo>
                  <a:lnTo>
                    <a:pt x="2271" y="374"/>
                  </a:lnTo>
                  <a:lnTo>
                    <a:pt x="2260" y="145"/>
                  </a:lnTo>
                  <a:lnTo>
                    <a:pt x="1633" y="140"/>
                  </a:lnTo>
                  <a:lnTo>
                    <a:pt x="1572" y="28"/>
                  </a:lnTo>
                  <a:lnTo>
                    <a:pt x="1544" y="0"/>
                  </a:lnTo>
                  <a:lnTo>
                    <a:pt x="1510" y="33"/>
                  </a:lnTo>
                  <a:lnTo>
                    <a:pt x="1443" y="190"/>
                  </a:lnTo>
                  <a:lnTo>
                    <a:pt x="817" y="190"/>
                  </a:lnTo>
                  <a:lnTo>
                    <a:pt x="761" y="44"/>
                  </a:lnTo>
                  <a:lnTo>
                    <a:pt x="711" y="22"/>
                  </a:lnTo>
                  <a:lnTo>
                    <a:pt x="677" y="72"/>
                  </a:lnTo>
                  <a:lnTo>
                    <a:pt x="643" y="140"/>
                  </a:lnTo>
                  <a:lnTo>
                    <a:pt x="0" y="145"/>
                  </a:lnTo>
                  <a:lnTo>
                    <a:pt x="1" y="37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539874" y="4366717"/>
              <a:ext cx="1008063" cy="142875"/>
            </a:xfrm>
            <a:custGeom>
              <a:avLst/>
              <a:gdLst>
                <a:gd name="T0" fmla="*/ 0 w 635"/>
                <a:gd name="T1" fmla="*/ 142875 h 90"/>
                <a:gd name="T2" fmla="*/ 0 w 635"/>
                <a:gd name="T3" fmla="*/ 0 h 90"/>
                <a:gd name="T4" fmla="*/ 1008063 w 635"/>
                <a:gd name="T5" fmla="*/ 0 h 90"/>
                <a:gd name="T6" fmla="*/ 1008063 w 635"/>
                <a:gd name="T7" fmla="*/ 142875 h 90"/>
                <a:gd name="T8" fmla="*/ 0 w 635"/>
                <a:gd name="T9" fmla="*/ 1428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90"/>
                <a:gd name="T17" fmla="*/ 635 w 635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90">
                  <a:moveTo>
                    <a:pt x="0" y="90"/>
                  </a:moveTo>
                  <a:lnTo>
                    <a:pt x="0" y="0"/>
                  </a:lnTo>
                  <a:lnTo>
                    <a:pt x="635" y="0"/>
                  </a:lnTo>
                  <a:lnTo>
                    <a:pt x="635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3132262" y="4366717"/>
              <a:ext cx="1008062" cy="142875"/>
            </a:xfrm>
            <a:custGeom>
              <a:avLst/>
              <a:gdLst>
                <a:gd name="T0" fmla="*/ 0 w 635"/>
                <a:gd name="T1" fmla="*/ 142875 h 90"/>
                <a:gd name="T2" fmla="*/ 0 w 635"/>
                <a:gd name="T3" fmla="*/ 0 h 90"/>
                <a:gd name="T4" fmla="*/ 1008062 w 635"/>
                <a:gd name="T5" fmla="*/ 0 h 90"/>
                <a:gd name="T6" fmla="*/ 1008062 w 635"/>
                <a:gd name="T7" fmla="*/ 142875 h 90"/>
                <a:gd name="T8" fmla="*/ 0 w 635"/>
                <a:gd name="T9" fmla="*/ 1428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90"/>
                <a:gd name="T17" fmla="*/ 635 w 635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90">
                  <a:moveTo>
                    <a:pt x="0" y="90"/>
                  </a:moveTo>
                  <a:lnTo>
                    <a:pt x="0" y="0"/>
                  </a:lnTo>
                  <a:lnTo>
                    <a:pt x="635" y="0"/>
                  </a:lnTo>
                  <a:lnTo>
                    <a:pt x="635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1533649" y="4153992"/>
              <a:ext cx="1606550" cy="427037"/>
            </a:xfrm>
            <a:custGeom>
              <a:avLst/>
              <a:gdLst>
                <a:gd name="T0" fmla="*/ 14288 w 1012"/>
                <a:gd name="T1" fmla="*/ 355600 h 269"/>
                <a:gd name="T2" fmla="*/ 114300 w 1012"/>
                <a:gd name="T3" fmla="*/ 169862 h 269"/>
                <a:gd name="T4" fmla="*/ 220663 w 1012"/>
                <a:gd name="T5" fmla="*/ 204787 h 269"/>
                <a:gd name="T6" fmla="*/ 301625 w 1012"/>
                <a:gd name="T7" fmla="*/ 417512 h 269"/>
                <a:gd name="T8" fmla="*/ 1287463 w 1012"/>
                <a:gd name="T9" fmla="*/ 427037 h 269"/>
                <a:gd name="T10" fmla="*/ 1401763 w 1012"/>
                <a:gd name="T11" fmla="*/ 160337 h 269"/>
                <a:gd name="T12" fmla="*/ 1473200 w 1012"/>
                <a:gd name="T13" fmla="*/ 152400 h 269"/>
                <a:gd name="T14" fmla="*/ 1606550 w 1012"/>
                <a:gd name="T15" fmla="*/ 338137 h 269"/>
                <a:gd name="T16" fmla="*/ 1589088 w 1012"/>
                <a:gd name="T17" fmla="*/ 214312 h 269"/>
                <a:gd name="T18" fmla="*/ 1482725 w 1012"/>
                <a:gd name="T19" fmla="*/ 19050 h 269"/>
                <a:gd name="T20" fmla="*/ 1428750 w 1012"/>
                <a:gd name="T21" fmla="*/ 9525 h 269"/>
                <a:gd name="T22" fmla="*/ 1304925 w 1012"/>
                <a:gd name="T23" fmla="*/ 293687 h 269"/>
                <a:gd name="T24" fmla="*/ 292100 w 1012"/>
                <a:gd name="T25" fmla="*/ 276225 h 269"/>
                <a:gd name="T26" fmla="*/ 220663 w 1012"/>
                <a:gd name="T27" fmla="*/ 36512 h 269"/>
                <a:gd name="T28" fmla="*/ 150813 w 1012"/>
                <a:gd name="T29" fmla="*/ 0 h 269"/>
                <a:gd name="T30" fmla="*/ 0 w 1012"/>
                <a:gd name="T31" fmla="*/ 204787 h 269"/>
                <a:gd name="T32" fmla="*/ 14288 w 1012"/>
                <a:gd name="T33" fmla="*/ 355600 h 2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12"/>
                <a:gd name="T52" fmla="*/ 0 h 269"/>
                <a:gd name="T53" fmla="*/ 1012 w 1012"/>
                <a:gd name="T54" fmla="*/ 269 h 2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12" h="269">
                  <a:moveTo>
                    <a:pt x="9" y="224"/>
                  </a:moveTo>
                  <a:lnTo>
                    <a:pt x="72" y="107"/>
                  </a:lnTo>
                  <a:lnTo>
                    <a:pt x="139" y="129"/>
                  </a:lnTo>
                  <a:lnTo>
                    <a:pt x="190" y="263"/>
                  </a:lnTo>
                  <a:lnTo>
                    <a:pt x="811" y="269"/>
                  </a:lnTo>
                  <a:lnTo>
                    <a:pt x="883" y="101"/>
                  </a:lnTo>
                  <a:lnTo>
                    <a:pt x="928" y="96"/>
                  </a:lnTo>
                  <a:lnTo>
                    <a:pt x="1012" y="213"/>
                  </a:lnTo>
                  <a:lnTo>
                    <a:pt x="1001" y="135"/>
                  </a:lnTo>
                  <a:lnTo>
                    <a:pt x="934" y="12"/>
                  </a:lnTo>
                  <a:lnTo>
                    <a:pt x="900" y="6"/>
                  </a:lnTo>
                  <a:lnTo>
                    <a:pt x="822" y="185"/>
                  </a:lnTo>
                  <a:lnTo>
                    <a:pt x="184" y="174"/>
                  </a:lnTo>
                  <a:lnTo>
                    <a:pt x="139" y="23"/>
                  </a:lnTo>
                  <a:lnTo>
                    <a:pt x="95" y="0"/>
                  </a:lnTo>
                  <a:lnTo>
                    <a:pt x="0" y="129"/>
                  </a:lnTo>
                  <a:lnTo>
                    <a:pt x="9" y="224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179512" y="4006354"/>
              <a:ext cx="1992312" cy="431800"/>
            </a:xfrm>
            <a:custGeom>
              <a:avLst/>
              <a:gdLst>
                <a:gd name="T0" fmla="*/ 360362 w 1255"/>
                <a:gd name="T1" fmla="*/ 360362 h 272"/>
                <a:gd name="T2" fmla="*/ 0 w 1255"/>
                <a:gd name="T3" fmla="*/ 71437 h 272"/>
                <a:gd name="T4" fmla="*/ 73025 w 1255"/>
                <a:gd name="T5" fmla="*/ 0 h 272"/>
                <a:gd name="T6" fmla="*/ 360362 w 1255"/>
                <a:gd name="T7" fmla="*/ 215900 h 272"/>
                <a:gd name="T8" fmla="*/ 457200 w 1255"/>
                <a:gd name="T9" fmla="*/ 300037 h 272"/>
                <a:gd name="T10" fmla="*/ 1327150 w 1255"/>
                <a:gd name="T11" fmla="*/ 300037 h 272"/>
                <a:gd name="T12" fmla="*/ 1487487 w 1255"/>
                <a:gd name="T13" fmla="*/ 95250 h 272"/>
                <a:gd name="T14" fmla="*/ 1584324 w 1255"/>
                <a:gd name="T15" fmla="*/ 147637 h 272"/>
                <a:gd name="T16" fmla="*/ 1628775 w 1255"/>
                <a:gd name="T17" fmla="*/ 219075 h 272"/>
                <a:gd name="T18" fmla="*/ 1673225 w 1255"/>
                <a:gd name="T19" fmla="*/ 379412 h 272"/>
                <a:gd name="T20" fmla="*/ 1992312 w 1255"/>
                <a:gd name="T21" fmla="*/ 431800 h 272"/>
                <a:gd name="T22" fmla="*/ 1638300 w 1255"/>
                <a:gd name="T23" fmla="*/ 423863 h 272"/>
                <a:gd name="T24" fmla="*/ 1574799 w 1255"/>
                <a:gd name="T25" fmla="*/ 192087 h 272"/>
                <a:gd name="T26" fmla="*/ 1495424 w 1255"/>
                <a:gd name="T27" fmla="*/ 147637 h 272"/>
                <a:gd name="T28" fmla="*/ 1344612 w 1255"/>
                <a:gd name="T29" fmla="*/ 352425 h 272"/>
                <a:gd name="T30" fmla="*/ 360362 w 1255"/>
                <a:gd name="T31" fmla="*/ 360362 h 2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55"/>
                <a:gd name="T49" fmla="*/ 0 h 272"/>
                <a:gd name="T50" fmla="*/ 1255 w 1255"/>
                <a:gd name="T51" fmla="*/ 272 h 2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55" h="272">
                  <a:moveTo>
                    <a:pt x="227" y="227"/>
                  </a:moveTo>
                  <a:lnTo>
                    <a:pt x="0" y="45"/>
                  </a:lnTo>
                  <a:lnTo>
                    <a:pt x="46" y="0"/>
                  </a:lnTo>
                  <a:lnTo>
                    <a:pt x="227" y="136"/>
                  </a:lnTo>
                  <a:lnTo>
                    <a:pt x="288" y="189"/>
                  </a:lnTo>
                  <a:lnTo>
                    <a:pt x="836" y="189"/>
                  </a:lnTo>
                  <a:lnTo>
                    <a:pt x="937" y="60"/>
                  </a:lnTo>
                  <a:lnTo>
                    <a:pt x="998" y="93"/>
                  </a:lnTo>
                  <a:lnTo>
                    <a:pt x="1026" y="138"/>
                  </a:lnTo>
                  <a:lnTo>
                    <a:pt x="1054" y="239"/>
                  </a:lnTo>
                  <a:lnTo>
                    <a:pt x="1255" y="272"/>
                  </a:lnTo>
                  <a:lnTo>
                    <a:pt x="1032" y="267"/>
                  </a:lnTo>
                  <a:lnTo>
                    <a:pt x="992" y="121"/>
                  </a:lnTo>
                  <a:lnTo>
                    <a:pt x="942" y="93"/>
                  </a:lnTo>
                  <a:lnTo>
                    <a:pt x="847" y="222"/>
                  </a:lnTo>
                  <a:lnTo>
                    <a:pt x="227" y="2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2484562" y="4022229"/>
              <a:ext cx="2066925" cy="415925"/>
            </a:xfrm>
            <a:custGeom>
              <a:avLst/>
              <a:gdLst>
                <a:gd name="T0" fmla="*/ 0 w 1302"/>
                <a:gd name="T1" fmla="*/ 415925 h 262"/>
                <a:gd name="T2" fmla="*/ 358775 w 1302"/>
                <a:gd name="T3" fmla="*/ 415925 h 262"/>
                <a:gd name="T4" fmla="*/ 460375 w 1302"/>
                <a:gd name="T5" fmla="*/ 150812 h 262"/>
                <a:gd name="T6" fmla="*/ 539750 w 1302"/>
                <a:gd name="T7" fmla="*/ 131762 h 262"/>
                <a:gd name="T8" fmla="*/ 646112 w 1302"/>
                <a:gd name="T9" fmla="*/ 346075 h 262"/>
                <a:gd name="T10" fmla="*/ 1649413 w 1302"/>
                <a:gd name="T11" fmla="*/ 346075 h 262"/>
                <a:gd name="T12" fmla="*/ 2066925 w 1302"/>
                <a:gd name="T13" fmla="*/ 79375 h 262"/>
                <a:gd name="T14" fmla="*/ 2022475 w 1302"/>
                <a:gd name="T15" fmla="*/ 0 h 262"/>
                <a:gd name="T16" fmla="*/ 1641475 w 1302"/>
                <a:gd name="T17" fmla="*/ 257175 h 262"/>
                <a:gd name="T18" fmla="*/ 655637 w 1302"/>
                <a:gd name="T19" fmla="*/ 257175 h 262"/>
                <a:gd name="T20" fmla="*/ 539750 w 1302"/>
                <a:gd name="T21" fmla="*/ 79375 h 262"/>
                <a:gd name="T22" fmla="*/ 433388 w 1302"/>
                <a:gd name="T23" fmla="*/ 79375 h 262"/>
                <a:gd name="T24" fmla="*/ 327025 w 1302"/>
                <a:gd name="T25" fmla="*/ 354012 h 262"/>
                <a:gd name="T26" fmla="*/ 0 w 1302"/>
                <a:gd name="T27" fmla="*/ 415925 h 2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2"/>
                <a:gd name="T43" fmla="*/ 0 h 262"/>
                <a:gd name="T44" fmla="*/ 1302 w 1302"/>
                <a:gd name="T45" fmla="*/ 262 h 2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2" h="262">
                  <a:moveTo>
                    <a:pt x="0" y="262"/>
                  </a:moveTo>
                  <a:lnTo>
                    <a:pt x="226" y="262"/>
                  </a:lnTo>
                  <a:lnTo>
                    <a:pt x="290" y="95"/>
                  </a:lnTo>
                  <a:lnTo>
                    <a:pt x="340" y="83"/>
                  </a:lnTo>
                  <a:lnTo>
                    <a:pt x="407" y="218"/>
                  </a:lnTo>
                  <a:lnTo>
                    <a:pt x="1039" y="218"/>
                  </a:lnTo>
                  <a:lnTo>
                    <a:pt x="1302" y="50"/>
                  </a:lnTo>
                  <a:lnTo>
                    <a:pt x="1274" y="0"/>
                  </a:lnTo>
                  <a:lnTo>
                    <a:pt x="1034" y="162"/>
                  </a:lnTo>
                  <a:lnTo>
                    <a:pt x="413" y="162"/>
                  </a:lnTo>
                  <a:lnTo>
                    <a:pt x="340" y="50"/>
                  </a:lnTo>
                  <a:lnTo>
                    <a:pt x="273" y="50"/>
                  </a:lnTo>
                  <a:lnTo>
                    <a:pt x="206" y="223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267074" y="4223842"/>
              <a:ext cx="73025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Text Box 42"/>
            <p:cNvSpPr txBox="1">
              <a:spLocks noChangeArrowheads="1"/>
            </p:cNvSpPr>
            <p:nvPr/>
          </p:nvSpPr>
          <p:spPr bwMode="auto">
            <a:xfrm>
              <a:off x="3636194" y="2588394"/>
              <a:ext cx="14398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dirty="0"/>
                <a:t>diamond</a:t>
              </a:r>
            </a:p>
          </p:txBody>
        </p:sp>
        <p:cxnSp>
          <p:nvCxnSpPr>
            <p:cNvPr id="48" name="AutoShape 43"/>
            <p:cNvCxnSpPr>
              <a:cxnSpLocks noChangeShapeType="1"/>
            </p:cNvCxnSpPr>
            <p:nvPr/>
          </p:nvCxnSpPr>
          <p:spPr bwMode="auto">
            <a:xfrm>
              <a:off x="1835274" y="3790454"/>
              <a:ext cx="100806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49" name="Text Box 44"/>
            <p:cNvSpPr txBox="1">
              <a:spLocks noChangeArrowheads="1"/>
            </p:cNvSpPr>
            <p:nvPr/>
          </p:nvSpPr>
          <p:spPr bwMode="auto">
            <a:xfrm>
              <a:off x="1908299" y="3545979"/>
              <a:ext cx="10080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200" dirty="0" smtClean="0"/>
                <a:t>100 </a:t>
              </a:r>
              <a:r>
                <a:rPr lang="en-US" altLang="ja-JP" sz="1200" dirty="0">
                  <a:cs typeface="Arial" charset="0"/>
                </a:rPr>
                <a:t>µm</a:t>
              </a:r>
            </a:p>
          </p:txBody>
        </p:sp>
        <p:sp>
          <p:nvSpPr>
            <p:cNvPr id="50" name="Text Box 45"/>
            <p:cNvSpPr txBox="1">
              <a:spLocks noChangeArrowheads="1"/>
            </p:cNvSpPr>
            <p:nvPr/>
          </p:nvSpPr>
          <p:spPr bwMode="auto">
            <a:xfrm>
              <a:off x="3070019" y="3685458"/>
              <a:ext cx="1122214" cy="323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dirty="0" smtClean="0"/>
                <a:t>Electrodes</a:t>
              </a:r>
              <a:endParaRPr lang="en-US" altLang="ja-JP" sz="1600" dirty="0"/>
            </a:p>
          </p:txBody>
        </p:sp>
        <p:sp>
          <p:nvSpPr>
            <p:cNvPr id="51" name="Text Box 47"/>
            <p:cNvSpPr txBox="1">
              <a:spLocks noChangeArrowheads="1"/>
            </p:cNvSpPr>
            <p:nvPr/>
          </p:nvSpPr>
          <p:spPr bwMode="auto">
            <a:xfrm>
              <a:off x="3776787" y="5142368"/>
              <a:ext cx="10810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dirty="0" smtClean="0"/>
                <a:t>gasket</a:t>
              </a:r>
              <a:endParaRPr lang="en-US" altLang="ja-JP" sz="1600" dirty="0"/>
            </a:p>
          </p:txBody>
        </p:sp>
        <p:sp>
          <p:nvSpPr>
            <p:cNvPr id="52" name="Text Box 48"/>
            <p:cNvSpPr txBox="1">
              <a:spLocks noChangeArrowheads="1"/>
            </p:cNvSpPr>
            <p:nvPr/>
          </p:nvSpPr>
          <p:spPr bwMode="auto">
            <a:xfrm>
              <a:off x="538287" y="3166567"/>
              <a:ext cx="11525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dirty="0"/>
                <a:t>ruby</a:t>
              </a:r>
            </a:p>
          </p:txBody>
        </p:sp>
        <p:sp>
          <p:nvSpPr>
            <p:cNvPr id="53" name="Text Box 49"/>
            <p:cNvSpPr txBox="1">
              <a:spLocks noChangeArrowheads="1"/>
            </p:cNvSpPr>
            <p:nvPr/>
          </p:nvSpPr>
          <p:spPr bwMode="auto">
            <a:xfrm>
              <a:off x="474072" y="3503117"/>
              <a:ext cx="1051640" cy="323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dirty="0" smtClean="0"/>
                <a:t>sample</a:t>
              </a:r>
              <a:endParaRPr lang="en-US" altLang="ja-JP" sz="1600" dirty="0"/>
            </a:p>
          </p:txBody>
        </p:sp>
        <p:sp>
          <p:nvSpPr>
            <p:cNvPr id="54" name="Text Box 50"/>
            <p:cNvSpPr txBox="1">
              <a:spLocks noChangeArrowheads="1"/>
            </p:cNvSpPr>
            <p:nvPr/>
          </p:nvSpPr>
          <p:spPr bwMode="auto">
            <a:xfrm>
              <a:off x="3059235" y="3161804"/>
              <a:ext cx="17172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dirty="0" smtClean="0"/>
                <a:t>Insulating layer</a:t>
              </a:r>
              <a:endParaRPr lang="en-US" altLang="ja-JP" sz="1600" dirty="0"/>
            </a:p>
          </p:txBody>
        </p:sp>
        <p:sp>
          <p:nvSpPr>
            <p:cNvPr id="55" name="Line 51"/>
            <p:cNvSpPr>
              <a:spLocks noChangeShapeType="1"/>
            </p:cNvSpPr>
            <p:nvPr/>
          </p:nvSpPr>
          <p:spPr bwMode="auto">
            <a:xfrm flipH="1">
              <a:off x="2843337" y="2782392"/>
              <a:ext cx="792162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Line 52"/>
            <p:cNvSpPr>
              <a:spLocks noChangeShapeType="1"/>
            </p:cNvSpPr>
            <p:nvPr/>
          </p:nvSpPr>
          <p:spPr bwMode="auto">
            <a:xfrm flipH="1">
              <a:off x="3433887" y="3934874"/>
              <a:ext cx="21590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 flipH="1">
              <a:off x="3879497" y="3501528"/>
              <a:ext cx="290510" cy="9395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 flipH="1" flipV="1">
              <a:off x="3779962" y="4655642"/>
              <a:ext cx="360362" cy="501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Line 55"/>
            <p:cNvSpPr>
              <a:spLocks noChangeShapeType="1"/>
            </p:cNvSpPr>
            <p:nvPr/>
          </p:nvSpPr>
          <p:spPr bwMode="auto">
            <a:xfrm>
              <a:off x="1259012" y="3719017"/>
              <a:ext cx="936625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Line 56"/>
            <p:cNvSpPr>
              <a:spLocks noChangeShapeType="1"/>
            </p:cNvSpPr>
            <p:nvPr/>
          </p:nvSpPr>
          <p:spPr bwMode="auto">
            <a:xfrm>
              <a:off x="1330449" y="3431679"/>
              <a:ext cx="936625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auto">
            <a:xfrm flipH="1">
              <a:off x="2987798" y="3423292"/>
              <a:ext cx="232226" cy="776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" name="円/楕円 2"/>
          <p:cNvSpPr/>
          <p:nvPr/>
        </p:nvSpPr>
        <p:spPr>
          <a:xfrm>
            <a:off x="6451217" y="4410526"/>
            <a:ext cx="2114698" cy="21427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6452460" y="4734771"/>
            <a:ext cx="1069145" cy="875686"/>
          </a:xfrm>
          <a:custGeom>
            <a:avLst/>
            <a:gdLst>
              <a:gd name="connsiteX0" fmla="*/ 28135 w 1069145"/>
              <a:gd name="connsiteY0" fmla="*/ 562708 h 875686"/>
              <a:gd name="connsiteX1" fmla="*/ 98474 w 1069145"/>
              <a:gd name="connsiteY1" fmla="*/ 506437 h 875686"/>
              <a:gd name="connsiteX2" fmla="*/ 168812 w 1069145"/>
              <a:gd name="connsiteY2" fmla="*/ 450166 h 875686"/>
              <a:gd name="connsiteX3" fmla="*/ 182880 w 1069145"/>
              <a:gd name="connsiteY3" fmla="*/ 407963 h 875686"/>
              <a:gd name="connsiteX4" fmla="*/ 225083 w 1069145"/>
              <a:gd name="connsiteY4" fmla="*/ 379828 h 875686"/>
              <a:gd name="connsiteX5" fmla="*/ 323557 w 1069145"/>
              <a:gd name="connsiteY5" fmla="*/ 407963 h 875686"/>
              <a:gd name="connsiteX6" fmla="*/ 365760 w 1069145"/>
              <a:gd name="connsiteY6" fmla="*/ 393896 h 875686"/>
              <a:gd name="connsiteX7" fmla="*/ 422031 w 1069145"/>
              <a:gd name="connsiteY7" fmla="*/ 337625 h 875686"/>
              <a:gd name="connsiteX8" fmla="*/ 464234 w 1069145"/>
              <a:gd name="connsiteY8" fmla="*/ 323557 h 875686"/>
              <a:gd name="connsiteX9" fmla="*/ 548640 w 1069145"/>
              <a:gd name="connsiteY9" fmla="*/ 281354 h 875686"/>
              <a:gd name="connsiteX10" fmla="*/ 576775 w 1069145"/>
              <a:gd name="connsiteY10" fmla="*/ 239151 h 875686"/>
              <a:gd name="connsiteX11" fmla="*/ 661182 w 1069145"/>
              <a:gd name="connsiteY11" fmla="*/ 211016 h 875686"/>
              <a:gd name="connsiteX12" fmla="*/ 731520 w 1069145"/>
              <a:gd name="connsiteY12" fmla="*/ 154745 h 875686"/>
              <a:gd name="connsiteX13" fmla="*/ 787791 w 1069145"/>
              <a:gd name="connsiteY13" fmla="*/ 98474 h 875686"/>
              <a:gd name="connsiteX14" fmla="*/ 872197 w 1069145"/>
              <a:gd name="connsiteY14" fmla="*/ 70339 h 875686"/>
              <a:gd name="connsiteX15" fmla="*/ 900332 w 1069145"/>
              <a:gd name="connsiteY15" fmla="*/ 42203 h 875686"/>
              <a:gd name="connsiteX16" fmla="*/ 970671 w 1069145"/>
              <a:gd name="connsiteY16" fmla="*/ 0 h 875686"/>
              <a:gd name="connsiteX17" fmla="*/ 1012874 w 1069145"/>
              <a:gd name="connsiteY17" fmla="*/ 14068 h 875686"/>
              <a:gd name="connsiteX18" fmla="*/ 1041009 w 1069145"/>
              <a:gd name="connsiteY18" fmla="*/ 98474 h 875686"/>
              <a:gd name="connsiteX19" fmla="*/ 1069145 w 1069145"/>
              <a:gd name="connsiteY19" fmla="*/ 126609 h 875686"/>
              <a:gd name="connsiteX20" fmla="*/ 1041009 w 1069145"/>
              <a:gd name="connsiteY20" fmla="*/ 154745 h 875686"/>
              <a:gd name="connsiteX21" fmla="*/ 956603 w 1069145"/>
              <a:gd name="connsiteY21" fmla="*/ 182880 h 875686"/>
              <a:gd name="connsiteX22" fmla="*/ 872197 w 1069145"/>
              <a:gd name="connsiteY22" fmla="*/ 211016 h 875686"/>
              <a:gd name="connsiteX23" fmla="*/ 829994 w 1069145"/>
              <a:gd name="connsiteY23" fmla="*/ 225083 h 875686"/>
              <a:gd name="connsiteX24" fmla="*/ 787791 w 1069145"/>
              <a:gd name="connsiteY24" fmla="*/ 239151 h 875686"/>
              <a:gd name="connsiteX25" fmla="*/ 731520 w 1069145"/>
              <a:gd name="connsiteY25" fmla="*/ 295422 h 875686"/>
              <a:gd name="connsiteX26" fmla="*/ 703385 w 1069145"/>
              <a:gd name="connsiteY26" fmla="*/ 337625 h 875686"/>
              <a:gd name="connsiteX27" fmla="*/ 647114 w 1069145"/>
              <a:gd name="connsiteY27" fmla="*/ 393896 h 875686"/>
              <a:gd name="connsiteX28" fmla="*/ 604911 w 1069145"/>
              <a:gd name="connsiteY28" fmla="*/ 407963 h 875686"/>
              <a:gd name="connsiteX29" fmla="*/ 492369 w 1069145"/>
              <a:gd name="connsiteY29" fmla="*/ 492369 h 875686"/>
              <a:gd name="connsiteX30" fmla="*/ 407963 w 1069145"/>
              <a:gd name="connsiteY30" fmla="*/ 520505 h 875686"/>
              <a:gd name="connsiteX31" fmla="*/ 393895 w 1069145"/>
              <a:gd name="connsiteY31" fmla="*/ 562708 h 875686"/>
              <a:gd name="connsiteX32" fmla="*/ 351692 w 1069145"/>
              <a:gd name="connsiteY32" fmla="*/ 661182 h 875686"/>
              <a:gd name="connsiteX33" fmla="*/ 309489 w 1069145"/>
              <a:gd name="connsiteY33" fmla="*/ 675249 h 875686"/>
              <a:gd name="connsiteX34" fmla="*/ 239151 w 1069145"/>
              <a:gd name="connsiteY34" fmla="*/ 717453 h 875686"/>
              <a:gd name="connsiteX35" fmla="*/ 211015 w 1069145"/>
              <a:gd name="connsiteY35" fmla="*/ 745588 h 875686"/>
              <a:gd name="connsiteX36" fmla="*/ 168812 w 1069145"/>
              <a:gd name="connsiteY36" fmla="*/ 773723 h 875686"/>
              <a:gd name="connsiteX37" fmla="*/ 84406 w 1069145"/>
              <a:gd name="connsiteY37" fmla="*/ 815926 h 875686"/>
              <a:gd name="connsiteX38" fmla="*/ 28135 w 1069145"/>
              <a:gd name="connsiteY38" fmla="*/ 872197 h 875686"/>
              <a:gd name="connsiteX39" fmla="*/ 0 w 1069145"/>
              <a:gd name="connsiteY39" fmla="*/ 829994 h 875686"/>
              <a:gd name="connsiteX40" fmla="*/ 28135 w 1069145"/>
              <a:gd name="connsiteY40" fmla="*/ 562708 h 87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69145" h="875686">
                <a:moveTo>
                  <a:pt x="28135" y="562708"/>
                </a:moveTo>
                <a:cubicBezTo>
                  <a:pt x="44547" y="508782"/>
                  <a:pt x="77242" y="527669"/>
                  <a:pt x="98474" y="506437"/>
                </a:cubicBezTo>
                <a:cubicBezTo>
                  <a:pt x="162106" y="442805"/>
                  <a:pt x="86651" y="477554"/>
                  <a:pt x="168812" y="450166"/>
                </a:cubicBezTo>
                <a:cubicBezTo>
                  <a:pt x="173501" y="436098"/>
                  <a:pt x="173617" y="419542"/>
                  <a:pt x="182880" y="407963"/>
                </a:cubicBezTo>
                <a:cubicBezTo>
                  <a:pt x="193442" y="394761"/>
                  <a:pt x="208346" y="382219"/>
                  <a:pt x="225083" y="379828"/>
                </a:cubicBezTo>
                <a:cubicBezTo>
                  <a:pt x="237446" y="378062"/>
                  <a:pt x="307721" y="402685"/>
                  <a:pt x="323557" y="407963"/>
                </a:cubicBezTo>
                <a:cubicBezTo>
                  <a:pt x="337625" y="403274"/>
                  <a:pt x="353693" y="402515"/>
                  <a:pt x="365760" y="393896"/>
                </a:cubicBezTo>
                <a:cubicBezTo>
                  <a:pt x="387345" y="378478"/>
                  <a:pt x="396866" y="346014"/>
                  <a:pt x="422031" y="337625"/>
                </a:cubicBezTo>
                <a:cubicBezTo>
                  <a:pt x="436099" y="332936"/>
                  <a:pt x="450971" y="330189"/>
                  <a:pt x="464234" y="323557"/>
                </a:cubicBezTo>
                <a:cubicBezTo>
                  <a:pt x="573316" y="269016"/>
                  <a:pt x="442561" y="316714"/>
                  <a:pt x="548640" y="281354"/>
                </a:cubicBezTo>
                <a:cubicBezTo>
                  <a:pt x="558018" y="267286"/>
                  <a:pt x="562438" y="248112"/>
                  <a:pt x="576775" y="239151"/>
                </a:cubicBezTo>
                <a:cubicBezTo>
                  <a:pt x="601925" y="223433"/>
                  <a:pt x="661182" y="211016"/>
                  <a:pt x="661182" y="211016"/>
                </a:cubicBezTo>
                <a:cubicBezTo>
                  <a:pt x="756944" y="115250"/>
                  <a:pt x="607314" y="261207"/>
                  <a:pt x="731520" y="154745"/>
                </a:cubicBezTo>
                <a:cubicBezTo>
                  <a:pt x="751660" y="137482"/>
                  <a:pt x="762626" y="106862"/>
                  <a:pt x="787791" y="98474"/>
                </a:cubicBezTo>
                <a:lnTo>
                  <a:pt x="872197" y="70339"/>
                </a:lnTo>
                <a:cubicBezTo>
                  <a:pt x="881575" y="60960"/>
                  <a:pt x="888959" y="49027"/>
                  <a:pt x="900332" y="42203"/>
                </a:cubicBezTo>
                <a:cubicBezTo>
                  <a:pt x="991645" y="-12585"/>
                  <a:pt x="899378" y="71293"/>
                  <a:pt x="970671" y="0"/>
                </a:cubicBezTo>
                <a:cubicBezTo>
                  <a:pt x="984739" y="4689"/>
                  <a:pt x="1004255" y="2001"/>
                  <a:pt x="1012874" y="14068"/>
                </a:cubicBezTo>
                <a:cubicBezTo>
                  <a:pt x="1030112" y="38201"/>
                  <a:pt x="1020038" y="77504"/>
                  <a:pt x="1041009" y="98474"/>
                </a:cubicBezTo>
                <a:lnTo>
                  <a:pt x="1069145" y="126609"/>
                </a:lnTo>
                <a:cubicBezTo>
                  <a:pt x="1059766" y="135988"/>
                  <a:pt x="1052872" y="148813"/>
                  <a:pt x="1041009" y="154745"/>
                </a:cubicBezTo>
                <a:cubicBezTo>
                  <a:pt x="1014483" y="168008"/>
                  <a:pt x="984738" y="173502"/>
                  <a:pt x="956603" y="182880"/>
                </a:cubicBezTo>
                <a:lnTo>
                  <a:pt x="872197" y="211016"/>
                </a:lnTo>
                <a:lnTo>
                  <a:pt x="829994" y="225083"/>
                </a:lnTo>
                <a:lnTo>
                  <a:pt x="787791" y="239151"/>
                </a:lnTo>
                <a:cubicBezTo>
                  <a:pt x="769034" y="257908"/>
                  <a:pt x="746234" y="273351"/>
                  <a:pt x="731520" y="295422"/>
                </a:cubicBezTo>
                <a:cubicBezTo>
                  <a:pt x="722142" y="309490"/>
                  <a:pt x="714388" y="324788"/>
                  <a:pt x="703385" y="337625"/>
                </a:cubicBezTo>
                <a:cubicBezTo>
                  <a:pt x="686122" y="357765"/>
                  <a:pt x="672279" y="385508"/>
                  <a:pt x="647114" y="393896"/>
                </a:cubicBezTo>
                <a:lnTo>
                  <a:pt x="604911" y="407963"/>
                </a:lnTo>
                <a:cubicBezTo>
                  <a:pt x="571582" y="441292"/>
                  <a:pt x="540092" y="476461"/>
                  <a:pt x="492369" y="492369"/>
                </a:cubicBezTo>
                <a:lnTo>
                  <a:pt x="407963" y="520505"/>
                </a:lnTo>
                <a:cubicBezTo>
                  <a:pt x="403274" y="534573"/>
                  <a:pt x="397491" y="548322"/>
                  <a:pt x="393895" y="562708"/>
                </a:cubicBezTo>
                <a:cubicBezTo>
                  <a:pt x="381877" y="610781"/>
                  <a:pt x="394156" y="635704"/>
                  <a:pt x="351692" y="661182"/>
                </a:cubicBezTo>
                <a:cubicBezTo>
                  <a:pt x="338977" y="668811"/>
                  <a:pt x="323557" y="670560"/>
                  <a:pt x="309489" y="675249"/>
                </a:cubicBezTo>
                <a:cubicBezTo>
                  <a:pt x="238206" y="746535"/>
                  <a:pt x="330455" y="662671"/>
                  <a:pt x="239151" y="717453"/>
                </a:cubicBezTo>
                <a:cubicBezTo>
                  <a:pt x="227778" y="724277"/>
                  <a:pt x="221372" y="737303"/>
                  <a:pt x="211015" y="745588"/>
                </a:cubicBezTo>
                <a:cubicBezTo>
                  <a:pt x="197813" y="756150"/>
                  <a:pt x="183934" y="766162"/>
                  <a:pt x="168812" y="773723"/>
                </a:cubicBezTo>
                <a:cubicBezTo>
                  <a:pt x="52327" y="831966"/>
                  <a:pt x="205354" y="735295"/>
                  <a:pt x="84406" y="815926"/>
                </a:cubicBezTo>
                <a:cubicBezTo>
                  <a:pt x="77786" y="835786"/>
                  <a:pt x="72269" y="889850"/>
                  <a:pt x="28135" y="872197"/>
                </a:cubicBezTo>
                <a:cubicBezTo>
                  <a:pt x="12437" y="865918"/>
                  <a:pt x="9378" y="844062"/>
                  <a:pt x="0" y="829994"/>
                </a:cubicBezTo>
                <a:cubicBezTo>
                  <a:pt x="14343" y="586162"/>
                  <a:pt x="11723" y="616634"/>
                  <a:pt x="28135" y="56270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/>
          <p:cNvSpPr/>
          <p:nvPr/>
        </p:nvSpPr>
        <p:spPr>
          <a:xfrm>
            <a:off x="7078016" y="4444966"/>
            <a:ext cx="998806" cy="986566"/>
          </a:xfrm>
          <a:custGeom>
            <a:avLst/>
            <a:gdLst>
              <a:gd name="connsiteX0" fmla="*/ 450166 w 998806"/>
              <a:gd name="connsiteY0" fmla="*/ 56271 h 986566"/>
              <a:gd name="connsiteX1" fmla="*/ 492369 w 998806"/>
              <a:gd name="connsiteY1" fmla="*/ 126609 h 986566"/>
              <a:gd name="connsiteX2" fmla="*/ 520504 w 998806"/>
              <a:gd name="connsiteY2" fmla="*/ 154745 h 986566"/>
              <a:gd name="connsiteX3" fmla="*/ 534572 w 998806"/>
              <a:gd name="connsiteY3" fmla="*/ 196948 h 986566"/>
              <a:gd name="connsiteX4" fmla="*/ 576775 w 998806"/>
              <a:gd name="connsiteY4" fmla="*/ 225083 h 986566"/>
              <a:gd name="connsiteX5" fmla="*/ 604910 w 998806"/>
              <a:gd name="connsiteY5" fmla="*/ 253219 h 986566"/>
              <a:gd name="connsiteX6" fmla="*/ 647113 w 998806"/>
              <a:gd name="connsiteY6" fmla="*/ 337625 h 986566"/>
              <a:gd name="connsiteX7" fmla="*/ 703384 w 998806"/>
              <a:gd name="connsiteY7" fmla="*/ 407963 h 986566"/>
              <a:gd name="connsiteX8" fmla="*/ 731520 w 998806"/>
              <a:gd name="connsiteY8" fmla="*/ 492369 h 986566"/>
              <a:gd name="connsiteX9" fmla="*/ 633046 w 998806"/>
              <a:gd name="connsiteY9" fmla="*/ 520505 h 986566"/>
              <a:gd name="connsiteX10" fmla="*/ 548640 w 998806"/>
              <a:gd name="connsiteY10" fmla="*/ 534572 h 986566"/>
              <a:gd name="connsiteX11" fmla="*/ 464233 w 998806"/>
              <a:gd name="connsiteY11" fmla="*/ 562708 h 986566"/>
              <a:gd name="connsiteX12" fmla="*/ 436098 w 998806"/>
              <a:gd name="connsiteY12" fmla="*/ 604911 h 986566"/>
              <a:gd name="connsiteX13" fmla="*/ 393895 w 998806"/>
              <a:gd name="connsiteY13" fmla="*/ 618979 h 986566"/>
              <a:gd name="connsiteX14" fmla="*/ 351692 w 998806"/>
              <a:gd name="connsiteY14" fmla="*/ 647114 h 986566"/>
              <a:gd name="connsiteX15" fmla="*/ 323556 w 998806"/>
              <a:gd name="connsiteY15" fmla="*/ 675249 h 986566"/>
              <a:gd name="connsiteX16" fmla="*/ 239150 w 998806"/>
              <a:gd name="connsiteY16" fmla="*/ 703385 h 986566"/>
              <a:gd name="connsiteX17" fmla="*/ 196947 w 998806"/>
              <a:gd name="connsiteY17" fmla="*/ 717452 h 986566"/>
              <a:gd name="connsiteX18" fmla="*/ 168812 w 998806"/>
              <a:gd name="connsiteY18" fmla="*/ 745588 h 986566"/>
              <a:gd name="connsiteX19" fmla="*/ 84406 w 998806"/>
              <a:gd name="connsiteY19" fmla="*/ 773723 h 986566"/>
              <a:gd name="connsiteX20" fmla="*/ 56270 w 998806"/>
              <a:gd name="connsiteY20" fmla="*/ 801859 h 986566"/>
              <a:gd name="connsiteX21" fmla="*/ 0 w 998806"/>
              <a:gd name="connsiteY21" fmla="*/ 886265 h 986566"/>
              <a:gd name="connsiteX22" fmla="*/ 14067 w 998806"/>
              <a:gd name="connsiteY22" fmla="*/ 942535 h 986566"/>
              <a:gd name="connsiteX23" fmla="*/ 28135 w 998806"/>
              <a:gd name="connsiteY23" fmla="*/ 984739 h 986566"/>
              <a:gd name="connsiteX24" fmla="*/ 84406 w 998806"/>
              <a:gd name="connsiteY24" fmla="*/ 970671 h 986566"/>
              <a:gd name="connsiteX25" fmla="*/ 168812 w 998806"/>
              <a:gd name="connsiteY25" fmla="*/ 928468 h 986566"/>
              <a:gd name="connsiteX26" fmla="*/ 295421 w 998806"/>
              <a:gd name="connsiteY26" fmla="*/ 872197 h 986566"/>
              <a:gd name="connsiteX27" fmla="*/ 323556 w 998806"/>
              <a:gd name="connsiteY27" fmla="*/ 829994 h 986566"/>
              <a:gd name="connsiteX28" fmla="*/ 365760 w 998806"/>
              <a:gd name="connsiteY28" fmla="*/ 815926 h 986566"/>
              <a:gd name="connsiteX29" fmla="*/ 436098 w 998806"/>
              <a:gd name="connsiteY29" fmla="*/ 717452 h 986566"/>
              <a:gd name="connsiteX30" fmla="*/ 520504 w 998806"/>
              <a:gd name="connsiteY30" fmla="*/ 689317 h 986566"/>
              <a:gd name="connsiteX31" fmla="*/ 562707 w 998806"/>
              <a:gd name="connsiteY31" fmla="*/ 675249 h 986566"/>
              <a:gd name="connsiteX32" fmla="*/ 590843 w 998806"/>
              <a:gd name="connsiteY32" fmla="*/ 647114 h 986566"/>
              <a:gd name="connsiteX33" fmla="*/ 633046 w 998806"/>
              <a:gd name="connsiteY33" fmla="*/ 618979 h 986566"/>
              <a:gd name="connsiteX34" fmla="*/ 689316 w 998806"/>
              <a:gd name="connsiteY34" fmla="*/ 562708 h 986566"/>
              <a:gd name="connsiteX35" fmla="*/ 773723 w 998806"/>
              <a:gd name="connsiteY35" fmla="*/ 590843 h 986566"/>
              <a:gd name="connsiteX36" fmla="*/ 815926 w 998806"/>
              <a:gd name="connsiteY36" fmla="*/ 604911 h 986566"/>
              <a:gd name="connsiteX37" fmla="*/ 956603 w 998806"/>
              <a:gd name="connsiteY37" fmla="*/ 562708 h 986566"/>
              <a:gd name="connsiteX38" fmla="*/ 984738 w 998806"/>
              <a:gd name="connsiteY38" fmla="*/ 478302 h 986566"/>
              <a:gd name="connsiteX39" fmla="*/ 998806 w 998806"/>
              <a:gd name="connsiteY39" fmla="*/ 436099 h 986566"/>
              <a:gd name="connsiteX40" fmla="*/ 984738 w 998806"/>
              <a:gd name="connsiteY40" fmla="*/ 323557 h 986566"/>
              <a:gd name="connsiteX41" fmla="*/ 970670 w 998806"/>
              <a:gd name="connsiteY41" fmla="*/ 281354 h 986566"/>
              <a:gd name="connsiteX42" fmla="*/ 928467 w 998806"/>
              <a:gd name="connsiteY42" fmla="*/ 253219 h 986566"/>
              <a:gd name="connsiteX43" fmla="*/ 914400 w 998806"/>
              <a:gd name="connsiteY43" fmla="*/ 211015 h 986566"/>
              <a:gd name="connsiteX44" fmla="*/ 844061 w 998806"/>
              <a:gd name="connsiteY44" fmla="*/ 168812 h 986566"/>
              <a:gd name="connsiteX45" fmla="*/ 829993 w 998806"/>
              <a:gd name="connsiteY45" fmla="*/ 126609 h 986566"/>
              <a:gd name="connsiteX46" fmla="*/ 801858 w 998806"/>
              <a:gd name="connsiteY46" fmla="*/ 84406 h 986566"/>
              <a:gd name="connsiteX47" fmla="*/ 675249 w 998806"/>
              <a:gd name="connsiteY47" fmla="*/ 28135 h 986566"/>
              <a:gd name="connsiteX48" fmla="*/ 633046 w 998806"/>
              <a:gd name="connsiteY48" fmla="*/ 14068 h 986566"/>
              <a:gd name="connsiteX49" fmla="*/ 590843 w 998806"/>
              <a:gd name="connsiteY49" fmla="*/ 0 h 986566"/>
              <a:gd name="connsiteX50" fmla="*/ 450166 w 998806"/>
              <a:gd name="connsiteY50" fmla="*/ 56271 h 98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8806" h="986566">
                <a:moveTo>
                  <a:pt x="450166" y="56271"/>
                </a:moveTo>
                <a:cubicBezTo>
                  <a:pt x="433754" y="77372"/>
                  <a:pt x="476477" y="104359"/>
                  <a:pt x="492369" y="126609"/>
                </a:cubicBezTo>
                <a:cubicBezTo>
                  <a:pt x="500078" y="137402"/>
                  <a:pt x="513680" y="143372"/>
                  <a:pt x="520504" y="154745"/>
                </a:cubicBezTo>
                <a:cubicBezTo>
                  <a:pt x="528133" y="167461"/>
                  <a:pt x="525309" y="185369"/>
                  <a:pt x="534572" y="196948"/>
                </a:cubicBezTo>
                <a:cubicBezTo>
                  <a:pt x="545134" y="210150"/>
                  <a:pt x="563573" y="214521"/>
                  <a:pt x="576775" y="225083"/>
                </a:cubicBezTo>
                <a:cubicBezTo>
                  <a:pt x="587132" y="233369"/>
                  <a:pt x="595532" y="243840"/>
                  <a:pt x="604910" y="253219"/>
                </a:cubicBezTo>
                <a:cubicBezTo>
                  <a:pt x="619768" y="297792"/>
                  <a:pt x="615948" y="298669"/>
                  <a:pt x="647113" y="337625"/>
                </a:cubicBezTo>
                <a:cubicBezTo>
                  <a:pt x="676347" y="374167"/>
                  <a:pt x="681732" y="359247"/>
                  <a:pt x="703384" y="407963"/>
                </a:cubicBezTo>
                <a:cubicBezTo>
                  <a:pt x="715429" y="435064"/>
                  <a:pt x="731520" y="492369"/>
                  <a:pt x="731520" y="492369"/>
                </a:cubicBezTo>
                <a:cubicBezTo>
                  <a:pt x="691300" y="505776"/>
                  <a:pt x="677201" y="511674"/>
                  <a:pt x="633046" y="520505"/>
                </a:cubicBezTo>
                <a:cubicBezTo>
                  <a:pt x="605077" y="526099"/>
                  <a:pt x="576775" y="529883"/>
                  <a:pt x="548640" y="534572"/>
                </a:cubicBezTo>
                <a:cubicBezTo>
                  <a:pt x="520504" y="543951"/>
                  <a:pt x="480684" y="538031"/>
                  <a:pt x="464233" y="562708"/>
                </a:cubicBezTo>
                <a:cubicBezTo>
                  <a:pt x="454855" y="576776"/>
                  <a:pt x="449300" y="594349"/>
                  <a:pt x="436098" y="604911"/>
                </a:cubicBezTo>
                <a:cubicBezTo>
                  <a:pt x="424519" y="614174"/>
                  <a:pt x="407158" y="612347"/>
                  <a:pt x="393895" y="618979"/>
                </a:cubicBezTo>
                <a:cubicBezTo>
                  <a:pt x="378773" y="626540"/>
                  <a:pt x="364894" y="636552"/>
                  <a:pt x="351692" y="647114"/>
                </a:cubicBezTo>
                <a:cubicBezTo>
                  <a:pt x="341335" y="655399"/>
                  <a:pt x="335419" y="669318"/>
                  <a:pt x="323556" y="675249"/>
                </a:cubicBezTo>
                <a:cubicBezTo>
                  <a:pt x="297030" y="688512"/>
                  <a:pt x="267285" y="694007"/>
                  <a:pt x="239150" y="703385"/>
                </a:cubicBezTo>
                <a:lnTo>
                  <a:pt x="196947" y="717452"/>
                </a:lnTo>
                <a:cubicBezTo>
                  <a:pt x="187569" y="726831"/>
                  <a:pt x="180675" y="739656"/>
                  <a:pt x="168812" y="745588"/>
                </a:cubicBezTo>
                <a:cubicBezTo>
                  <a:pt x="142286" y="758851"/>
                  <a:pt x="84406" y="773723"/>
                  <a:pt x="84406" y="773723"/>
                </a:cubicBezTo>
                <a:cubicBezTo>
                  <a:pt x="75027" y="783102"/>
                  <a:pt x="64228" y="791248"/>
                  <a:pt x="56270" y="801859"/>
                </a:cubicBezTo>
                <a:cubicBezTo>
                  <a:pt x="35981" y="828911"/>
                  <a:pt x="0" y="886265"/>
                  <a:pt x="0" y="886265"/>
                </a:cubicBezTo>
                <a:cubicBezTo>
                  <a:pt x="4689" y="905022"/>
                  <a:pt x="8756" y="923945"/>
                  <a:pt x="14067" y="942535"/>
                </a:cubicBezTo>
                <a:cubicBezTo>
                  <a:pt x="18141" y="956793"/>
                  <a:pt x="14367" y="979232"/>
                  <a:pt x="28135" y="984739"/>
                </a:cubicBezTo>
                <a:cubicBezTo>
                  <a:pt x="46086" y="991920"/>
                  <a:pt x="65816" y="975983"/>
                  <a:pt x="84406" y="970671"/>
                </a:cubicBezTo>
                <a:cubicBezTo>
                  <a:pt x="192143" y="939888"/>
                  <a:pt x="57838" y="977790"/>
                  <a:pt x="168812" y="928468"/>
                </a:cubicBezTo>
                <a:cubicBezTo>
                  <a:pt x="319480" y="861504"/>
                  <a:pt x="199910" y="935870"/>
                  <a:pt x="295421" y="872197"/>
                </a:cubicBezTo>
                <a:cubicBezTo>
                  <a:pt x="304799" y="858129"/>
                  <a:pt x="310354" y="840556"/>
                  <a:pt x="323556" y="829994"/>
                </a:cubicBezTo>
                <a:cubicBezTo>
                  <a:pt x="335135" y="820730"/>
                  <a:pt x="355274" y="826412"/>
                  <a:pt x="365760" y="815926"/>
                </a:cubicBezTo>
                <a:cubicBezTo>
                  <a:pt x="418267" y="763419"/>
                  <a:pt x="315583" y="757623"/>
                  <a:pt x="436098" y="717452"/>
                </a:cubicBezTo>
                <a:lnTo>
                  <a:pt x="520504" y="689317"/>
                </a:lnTo>
                <a:lnTo>
                  <a:pt x="562707" y="675249"/>
                </a:lnTo>
                <a:cubicBezTo>
                  <a:pt x="572086" y="665871"/>
                  <a:pt x="580486" y="655399"/>
                  <a:pt x="590843" y="647114"/>
                </a:cubicBezTo>
                <a:cubicBezTo>
                  <a:pt x="604045" y="636552"/>
                  <a:pt x="622484" y="632181"/>
                  <a:pt x="633046" y="618979"/>
                </a:cubicBezTo>
                <a:cubicBezTo>
                  <a:pt x="687611" y="550772"/>
                  <a:pt x="597237" y="593400"/>
                  <a:pt x="689316" y="562708"/>
                </a:cubicBezTo>
                <a:lnTo>
                  <a:pt x="773723" y="590843"/>
                </a:lnTo>
                <a:lnTo>
                  <a:pt x="815926" y="604911"/>
                </a:lnTo>
                <a:cubicBezTo>
                  <a:pt x="858212" y="599625"/>
                  <a:pt x="930998" y="613917"/>
                  <a:pt x="956603" y="562708"/>
                </a:cubicBezTo>
                <a:cubicBezTo>
                  <a:pt x="969866" y="536182"/>
                  <a:pt x="975360" y="506437"/>
                  <a:pt x="984738" y="478302"/>
                </a:cubicBezTo>
                <a:lnTo>
                  <a:pt x="998806" y="436099"/>
                </a:lnTo>
                <a:cubicBezTo>
                  <a:pt x="994117" y="398585"/>
                  <a:pt x="991501" y="360753"/>
                  <a:pt x="984738" y="323557"/>
                </a:cubicBezTo>
                <a:cubicBezTo>
                  <a:pt x="982085" y="308968"/>
                  <a:pt x="979933" y="292933"/>
                  <a:pt x="970670" y="281354"/>
                </a:cubicBezTo>
                <a:cubicBezTo>
                  <a:pt x="960108" y="268152"/>
                  <a:pt x="942535" y="262597"/>
                  <a:pt x="928467" y="253219"/>
                </a:cubicBezTo>
                <a:cubicBezTo>
                  <a:pt x="923778" y="239151"/>
                  <a:pt x="922029" y="223731"/>
                  <a:pt x="914400" y="211015"/>
                </a:cubicBezTo>
                <a:cubicBezTo>
                  <a:pt x="895091" y="178832"/>
                  <a:pt x="877255" y="179877"/>
                  <a:pt x="844061" y="168812"/>
                </a:cubicBezTo>
                <a:cubicBezTo>
                  <a:pt x="839372" y="154744"/>
                  <a:pt x="836625" y="139872"/>
                  <a:pt x="829993" y="126609"/>
                </a:cubicBezTo>
                <a:cubicBezTo>
                  <a:pt x="822432" y="111487"/>
                  <a:pt x="813813" y="96361"/>
                  <a:pt x="801858" y="84406"/>
                </a:cubicBezTo>
                <a:cubicBezTo>
                  <a:pt x="768420" y="50968"/>
                  <a:pt x="717034" y="42063"/>
                  <a:pt x="675249" y="28135"/>
                </a:cubicBezTo>
                <a:lnTo>
                  <a:pt x="633046" y="14068"/>
                </a:lnTo>
                <a:lnTo>
                  <a:pt x="590843" y="0"/>
                </a:lnTo>
                <a:cubicBezTo>
                  <a:pt x="454912" y="15104"/>
                  <a:pt x="466578" y="35170"/>
                  <a:pt x="450166" y="56271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/>
          <p:cNvSpPr/>
          <p:nvPr/>
        </p:nvSpPr>
        <p:spPr>
          <a:xfrm>
            <a:off x="7202717" y="5375874"/>
            <a:ext cx="886869" cy="1185664"/>
          </a:xfrm>
          <a:custGeom>
            <a:avLst/>
            <a:gdLst>
              <a:gd name="connsiteX0" fmla="*/ 591447 w 886869"/>
              <a:gd name="connsiteY0" fmla="*/ 1139483 h 1185664"/>
              <a:gd name="connsiteX1" fmla="*/ 577380 w 886869"/>
              <a:gd name="connsiteY1" fmla="*/ 1012874 h 1185664"/>
              <a:gd name="connsiteX2" fmla="*/ 549244 w 886869"/>
              <a:gd name="connsiteY2" fmla="*/ 984739 h 1185664"/>
              <a:gd name="connsiteX3" fmla="*/ 535176 w 886869"/>
              <a:gd name="connsiteY3" fmla="*/ 942536 h 1185664"/>
              <a:gd name="connsiteX4" fmla="*/ 507041 w 886869"/>
              <a:gd name="connsiteY4" fmla="*/ 914400 h 1185664"/>
              <a:gd name="connsiteX5" fmla="*/ 478906 w 886869"/>
              <a:gd name="connsiteY5" fmla="*/ 872197 h 1185664"/>
              <a:gd name="connsiteX6" fmla="*/ 422635 w 886869"/>
              <a:gd name="connsiteY6" fmla="*/ 815926 h 1185664"/>
              <a:gd name="connsiteX7" fmla="*/ 366364 w 886869"/>
              <a:gd name="connsiteY7" fmla="*/ 745588 h 1185664"/>
              <a:gd name="connsiteX8" fmla="*/ 324161 w 886869"/>
              <a:gd name="connsiteY8" fmla="*/ 661182 h 1185664"/>
              <a:gd name="connsiteX9" fmla="*/ 296026 w 886869"/>
              <a:gd name="connsiteY9" fmla="*/ 633046 h 1185664"/>
              <a:gd name="connsiteX10" fmla="*/ 281958 w 886869"/>
              <a:gd name="connsiteY10" fmla="*/ 590843 h 1185664"/>
              <a:gd name="connsiteX11" fmla="*/ 253823 w 886869"/>
              <a:gd name="connsiteY11" fmla="*/ 548640 h 1185664"/>
              <a:gd name="connsiteX12" fmla="*/ 338229 w 886869"/>
              <a:gd name="connsiteY12" fmla="*/ 492370 h 1185664"/>
              <a:gd name="connsiteX13" fmla="*/ 366364 w 886869"/>
              <a:gd name="connsiteY13" fmla="*/ 464234 h 1185664"/>
              <a:gd name="connsiteX14" fmla="*/ 450770 w 886869"/>
              <a:gd name="connsiteY14" fmla="*/ 436099 h 1185664"/>
              <a:gd name="connsiteX15" fmla="*/ 521109 w 886869"/>
              <a:gd name="connsiteY15" fmla="*/ 379828 h 1185664"/>
              <a:gd name="connsiteX16" fmla="*/ 605515 w 886869"/>
              <a:gd name="connsiteY16" fmla="*/ 337625 h 1185664"/>
              <a:gd name="connsiteX17" fmla="*/ 675853 w 886869"/>
              <a:gd name="connsiteY17" fmla="*/ 281354 h 1185664"/>
              <a:gd name="connsiteX18" fmla="*/ 746192 w 886869"/>
              <a:gd name="connsiteY18" fmla="*/ 239151 h 1185664"/>
              <a:gd name="connsiteX19" fmla="*/ 816530 w 886869"/>
              <a:gd name="connsiteY19" fmla="*/ 182880 h 1185664"/>
              <a:gd name="connsiteX20" fmla="*/ 844666 w 886869"/>
              <a:gd name="connsiteY20" fmla="*/ 154745 h 1185664"/>
              <a:gd name="connsiteX21" fmla="*/ 886869 w 886869"/>
              <a:gd name="connsiteY21" fmla="*/ 126610 h 1185664"/>
              <a:gd name="connsiteX22" fmla="*/ 788395 w 886869"/>
              <a:gd name="connsiteY22" fmla="*/ 28136 h 1185664"/>
              <a:gd name="connsiteX23" fmla="*/ 746192 w 886869"/>
              <a:gd name="connsiteY23" fmla="*/ 14068 h 1185664"/>
              <a:gd name="connsiteX24" fmla="*/ 703989 w 886869"/>
              <a:gd name="connsiteY24" fmla="*/ 0 h 1185664"/>
              <a:gd name="connsiteX25" fmla="*/ 633650 w 886869"/>
              <a:gd name="connsiteY25" fmla="*/ 98474 h 1185664"/>
              <a:gd name="connsiteX26" fmla="*/ 563312 w 886869"/>
              <a:gd name="connsiteY26" fmla="*/ 154745 h 1185664"/>
              <a:gd name="connsiteX27" fmla="*/ 464838 w 886869"/>
              <a:gd name="connsiteY27" fmla="*/ 225083 h 1185664"/>
              <a:gd name="connsiteX28" fmla="*/ 394500 w 886869"/>
              <a:gd name="connsiteY28" fmla="*/ 267286 h 1185664"/>
              <a:gd name="connsiteX29" fmla="*/ 366364 w 886869"/>
              <a:gd name="connsiteY29" fmla="*/ 295422 h 1185664"/>
              <a:gd name="connsiteX30" fmla="*/ 281958 w 886869"/>
              <a:gd name="connsiteY30" fmla="*/ 323557 h 1185664"/>
              <a:gd name="connsiteX31" fmla="*/ 225687 w 886869"/>
              <a:gd name="connsiteY31" fmla="*/ 379828 h 1185664"/>
              <a:gd name="connsiteX32" fmla="*/ 183484 w 886869"/>
              <a:gd name="connsiteY32" fmla="*/ 407963 h 1185664"/>
              <a:gd name="connsiteX33" fmla="*/ 127213 w 886869"/>
              <a:gd name="connsiteY33" fmla="*/ 464234 h 1185664"/>
              <a:gd name="connsiteX34" fmla="*/ 42807 w 886869"/>
              <a:gd name="connsiteY34" fmla="*/ 506437 h 1185664"/>
              <a:gd name="connsiteX35" fmla="*/ 28740 w 886869"/>
              <a:gd name="connsiteY35" fmla="*/ 548640 h 1185664"/>
              <a:gd name="connsiteX36" fmla="*/ 604 w 886869"/>
              <a:gd name="connsiteY36" fmla="*/ 576776 h 1185664"/>
              <a:gd name="connsiteX37" fmla="*/ 14672 w 886869"/>
              <a:gd name="connsiteY37" fmla="*/ 647114 h 1185664"/>
              <a:gd name="connsiteX38" fmla="*/ 28740 w 886869"/>
              <a:gd name="connsiteY38" fmla="*/ 689317 h 1185664"/>
              <a:gd name="connsiteX39" fmla="*/ 99078 w 886869"/>
              <a:gd name="connsiteY39" fmla="*/ 745588 h 1185664"/>
              <a:gd name="connsiteX40" fmla="*/ 155349 w 886869"/>
              <a:gd name="connsiteY40" fmla="*/ 815926 h 1185664"/>
              <a:gd name="connsiteX41" fmla="*/ 211620 w 886869"/>
              <a:gd name="connsiteY41" fmla="*/ 886265 h 1185664"/>
              <a:gd name="connsiteX42" fmla="*/ 225687 w 886869"/>
              <a:gd name="connsiteY42" fmla="*/ 928468 h 1185664"/>
              <a:gd name="connsiteX43" fmla="*/ 253823 w 886869"/>
              <a:gd name="connsiteY43" fmla="*/ 956603 h 1185664"/>
              <a:gd name="connsiteX44" fmla="*/ 267890 w 886869"/>
              <a:gd name="connsiteY44" fmla="*/ 1026942 h 1185664"/>
              <a:gd name="connsiteX45" fmla="*/ 281958 w 886869"/>
              <a:gd name="connsiteY45" fmla="*/ 1083213 h 1185664"/>
              <a:gd name="connsiteX46" fmla="*/ 296026 w 886869"/>
              <a:gd name="connsiteY46" fmla="*/ 1153551 h 1185664"/>
              <a:gd name="connsiteX47" fmla="*/ 338229 w 886869"/>
              <a:gd name="connsiteY47" fmla="*/ 1181686 h 1185664"/>
              <a:gd name="connsiteX48" fmla="*/ 591447 w 886869"/>
              <a:gd name="connsiteY48" fmla="*/ 1139483 h 1185664"/>
              <a:gd name="connsiteX49" fmla="*/ 591447 w 886869"/>
              <a:gd name="connsiteY49" fmla="*/ 1139483 h 118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6869" h="1185664">
                <a:moveTo>
                  <a:pt x="591447" y="1139483"/>
                </a:moveTo>
                <a:cubicBezTo>
                  <a:pt x="586758" y="1097280"/>
                  <a:pt x="588553" y="1053840"/>
                  <a:pt x="577380" y="1012874"/>
                </a:cubicBezTo>
                <a:cubicBezTo>
                  <a:pt x="573890" y="1000078"/>
                  <a:pt x="556068" y="996112"/>
                  <a:pt x="549244" y="984739"/>
                </a:cubicBezTo>
                <a:cubicBezTo>
                  <a:pt x="541615" y="972024"/>
                  <a:pt x="542805" y="955252"/>
                  <a:pt x="535176" y="942536"/>
                </a:cubicBezTo>
                <a:cubicBezTo>
                  <a:pt x="528352" y="931163"/>
                  <a:pt x="515326" y="924757"/>
                  <a:pt x="507041" y="914400"/>
                </a:cubicBezTo>
                <a:cubicBezTo>
                  <a:pt x="496479" y="901198"/>
                  <a:pt x="489909" y="885034"/>
                  <a:pt x="478906" y="872197"/>
                </a:cubicBezTo>
                <a:cubicBezTo>
                  <a:pt x="461643" y="852057"/>
                  <a:pt x="437349" y="837997"/>
                  <a:pt x="422635" y="815926"/>
                </a:cubicBezTo>
                <a:cubicBezTo>
                  <a:pt x="336039" y="686030"/>
                  <a:pt x="446545" y="845814"/>
                  <a:pt x="366364" y="745588"/>
                </a:cubicBezTo>
                <a:cubicBezTo>
                  <a:pt x="280996" y="638879"/>
                  <a:pt x="386559" y="765179"/>
                  <a:pt x="324161" y="661182"/>
                </a:cubicBezTo>
                <a:cubicBezTo>
                  <a:pt x="317337" y="649809"/>
                  <a:pt x="305404" y="642425"/>
                  <a:pt x="296026" y="633046"/>
                </a:cubicBezTo>
                <a:cubicBezTo>
                  <a:pt x="291337" y="618978"/>
                  <a:pt x="288590" y="604106"/>
                  <a:pt x="281958" y="590843"/>
                </a:cubicBezTo>
                <a:cubicBezTo>
                  <a:pt x="274397" y="575721"/>
                  <a:pt x="245435" y="563319"/>
                  <a:pt x="253823" y="548640"/>
                </a:cubicBezTo>
                <a:cubicBezTo>
                  <a:pt x="270600" y="519281"/>
                  <a:pt x="314319" y="516281"/>
                  <a:pt x="338229" y="492370"/>
                </a:cubicBezTo>
                <a:cubicBezTo>
                  <a:pt x="347607" y="482991"/>
                  <a:pt x="354501" y="470166"/>
                  <a:pt x="366364" y="464234"/>
                </a:cubicBezTo>
                <a:cubicBezTo>
                  <a:pt x="392890" y="450971"/>
                  <a:pt x="450770" y="436099"/>
                  <a:pt x="450770" y="436099"/>
                </a:cubicBezTo>
                <a:cubicBezTo>
                  <a:pt x="476940" y="409929"/>
                  <a:pt x="485616" y="397575"/>
                  <a:pt x="521109" y="379828"/>
                </a:cubicBezTo>
                <a:cubicBezTo>
                  <a:pt x="637594" y="321585"/>
                  <a:pt x="484567" y="418256"/>
                  <a:pt x="605515" y="337625"/>
                </a:cubicBezTo>
                <a:cubicBezTo>
                  <a:pt x="661550" y="253572"/>
                  <a:pt x="600355" y="326653"/>
                  <a:pt x="675853" y="281354"/>
                </a:cubicBezTo>
                <a:cubicBezTo>
                  <a:pt x="772406" y="223423"/>
                  <a:pt x="626638" y="279003"/>
                  <a:pt x="746192" y="239151"/>
                </a:cubicBezTo>
                <a:cubicBezTo>
                  <a:pt x="802227" y="155098"/>
                  <a:pt x="741032" y="228179"/>
                  <a:pt x="816530" y="182880"/>
                </a:cubicBezTo>
                <a:cubicBezTo>
                  <a:pt x="827903" y="176056"/>
                  <a:pt x="834309" y="163030"/>
                  <a:pt x="844666" y="154745"/>
                </a:cubicBezTo>
                <a:cubicBezTo>
                  <a:pt x="857868" y="144183"/>
                  <a:pt x="872801" y="135988"/>
                  <a:pt x="886869" y="126610"/>
                </a:cubicBezTo>
                <a:cubicBezTo>
                  <a:pt x="866985" y="27189"/>
                  <a:pt x="895485" y="63833"/>
                  <a:pt x="788395" y="28136"/>
                </a:cubicBezTo>
                <a:lnTo>
                  <a:pt x="746192" y="14068"/>
                </a:lnTo>
                <a:lnTo>
                  <a:pt x="703989" y="0"/>
                </a:lnTo>
                <a:cubicBezTo>
                  <a:pt x="584417" y="39858"/>
                  <a:pt x="764942" y="-32823"/>
                  <a:pt x="633650" y="98474"/>
                </a:cubicBezTo>
                <a:cubicBezTo>
                  <a:pt x="537888" y="194240"/>
                  <a:pt x="687518" y="48283"/>
                  <a:pt x="563312" y="154745"/>
                </a:cubicBezTo>
                <a:cubicBezTo>
                  <a:pt x="478349" y="227570"/>
                  <a:pt x="542384" y="199236"/>
                  <a:pt x="464838" y="225083"/>
                </a:cubicBezTo>
                <a:cubicBezTo>
                  <a:pt x="393552" y="296372"/>
                  <a:pt x="485807" y="212502"/>
                  <a:pt x="394500" y="267286"/>
                </a:cubicBezTo>
                <a:cubicBezTo>
                  <a:pt x="383127" y="274110"/>
                  <a:pt x="378227" y="289490"/>
                  <a:pt x="366364" y="295422"/>
                </a:cubicBezTo>
                <a:cubicBezTo>
                  <a:pt x="339838" y="308685"/>
                  <a:pt x="281958" y="323557"/>
                  <a:pt x="281958" y="323557"/>
                </a:cubicBezTo>
                <a:cubicBezTo>
                  <a:pt x="263201" y="342314"/>
                  <a:pt x="247758" y="365114"/>
                  <a:pt x="225687" y="379828"/>
                </a:cubicBezTo>
                <a:cubicBezTo>
                  <a:pt x="211619" y="389206"/>
                  <a:pt x="196321" y="396960"/>
                  <a:pt x="183484" y="407963"/>
                </a:cubicBezTo>
                <a:cubicBezTo>
                  <a:pt x="163344" y="425226"/>
                  <a:pt x="152378" y="455845"/>
                  <a:pt x="127213" y="464234"/>
                </a:cubicBezTo>
                <a:cubicBezTo>
                  <a:pt x="68970" y="483649"/>
                  <a:pt x="97348" y="470077"/>
                  <a:pt x="42807" y="506437"/>
                </a:cubicBezTo>
                <a:cubicBezTo>
                  <a:pt x="38118" y="520505"/>
                  <a:pt x="36369" y="535925"/>
                  <a:pt x="28740" y="548640"/>
                </a:cubicBezTo>
                <a:cubicBezTo>
                  <a:pt x="21916" y="560013"/>
                  <a:pt x="2480" y="563646"/>
                  <a:pt x="604" y="576776"/>
                </a:cubicBezTo>
                <a:cubicBezTo>
                  <a:pt x="-2778" y="600446"/>
                  <a:pt x="8873" y="623918"/>
                  <a:pt x="14672" y="647114"/>
                </a:cubicBezTo>
                <a:cubicBezTo>
                  <a:pt x="18269" y="661500"/>
                  <a:pt x="21111" y="676601"/>
                  <a:pt x="28740" y="689317"/>
                </a:cubicBezTo>
                <a:cubicBezTo>
                  <a:pt x="42105" y="711592"/>
                  <a:pt x="79907" y="732808"/>
                  <a:pt x="99078" y="745588"/>
                </a:cubicBezTo>
                <a:cubicBezTo>
                  <a:pt x="185682" y="875495"/>
                  <a:pt x="75162" y="715692"/>
                  <a:pt x="155349" y="815926"/>
                </a:cubicBezTo>
                <a:cubicBezTo>
                  <a:pt x="226334" y="904658"/>
                  <a:pt x="143685" y="818333"/>
                  <a:pt x="211620" y="886265"/>
                </a:cubicBezTo>
                <a:cubicBezTo>
                  <a:pt x="216309" y="900333"/>
                  <a:pt x="218058" y="915753"/>
                  <a:pt x="225687" y="928468"/>
                </a:cubicBezTo>
                <a:cubicBezTo>
                  <a:pt x="232511" y="939841"/>
                  <a:pt x="248598" y="944412"/>
                  <a:pt x="253823" y="956603"/>
                </a:cubicBezTo>
                <a:cubicBezTo>
                  <a:pt x="263242" y="978580"/>
                  <a:pt x="262703" y="1003601"/>
                  <a:pt x="267890" y="1026942"/>
                </a:cubicBezTo>
                <a:cubicBezTo>
                  <a:pt x="272084" y="1045816"/>
                  <a:pt x="277764" y="1064339"/>
                  <a:pt x="281958" y="1083213"/>
                </a:cubicBezTo>
                <a:cubicBezTo>
                  <a:pt x="287145" y="1106554"/>
                  <a:pt x="284163" y="1132791"/>
                  <a:pt x="296026" y="1153551"/>
                </a:cubicBezTo>
                <a:cubicBezTo>
                  <a:pt x="304414" y="1168230"/>
                  <a:pt x="324161" y="1172308"/>
                  <a:pt x="338229" y="1181686"/>
                </a:cubicBezTo>
                <a:cubicBezTo>
                  <a:pt x="576567" y="1166791"/>
                  <a:pt x="510154" y="1220776"/>
                  <a:pt x="591447" y="1139483"/>
                </a:cubicBezTo>
                <a:lnTo>
                  <a:pt x="591447" y="1139483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/>
          <p:cNvSpPr/>
          <p:nvPr/>
        </p:nvSpPr>
        <p:spPr>
          <a:xfrm>
            <a:off x="6821312" y="4782538"/>
            <a:ext cx="1356869" cy="1336430"/>
          </a:xfrm>
          <a:custGeom>
            <a:avLst/>
            <a:gdLst>
              <a:gd name="connsiteX0" fmla="*/ 1013051 w 1356869"/>
              <a:gd name="connsiteY0" fmla="*/ 1139483 h 1336430"/>
              <a:gd name="connsiteX1" fmla="*/ 816103 w 1356869"/>
              <a:gd name="connsiteY1" fmla="*/ 1209821 h 1336430"/>
              <a:gd name="connsiteX2" fmla="*/ 802035 w 1356869"/>
              <a:gd name="connsiteY2" fmla="*/ 1252024 h 1336430"/>
              <a:gd name="connsiteX3" fmla="*/ 745764 w 1356869"/>
              <a:gd name="connsiteY3" fmla="*/ 1308295 h 1336430"/>
              <a:gd name="connsiteX4" fmla="*/ 661358 w 1356869"/>
              <a:gd name="connsiteY4" fmla="*/ 1336430 h 1336430"/>
              <a:gd name="connsiteX5" fmla="*/ 436275 w 1356869"/>
              <a:gd name="connsiteY5" fmla="*/ 1322363 h 1336430"/>
              <a:gd name="connsiteX6" fmla="*/ 394072 w 1356869"/>
              <a:gd name="connsiteY6" fmla="*/ 1308295 h 1336430"/>
              <a:gd name="connsiteX7" fmla="*/ 309666 w 1356869"/>
              <a:gd name="connsiteY7" fmla="*/ 1237957 h 1336430"/>
              <a:gd name="connsiteX8" fmla="*/ 225260 w 1356869"/>
              <a:gd name="connsiteY8" fmla="*/ 1209821 h 1336430"/>
              <a:gd name="connsiteX9" fmla="*/ 154921 w 1356869"/>
              <a:gd name="connsiteY9" fmla="*/ 1111347 h 1336430"/>
              <a:gd name="connsiteX10" fmla="*/ 168989 w 1356869"/>
              <a:gd name="connsiteY10" fmla="*/ 1069144 h 1336430"/>
              <a:gd name="connsiteX11" fmla="*/ 211192 w 1356869"/>
              <a:gd name="connsiteY11" fmla="*/ 1055077 h 1336430"/>
              <a:gd name="connsiteX12" fmla="*/ 239327 w 1356869"/>
              <a:gd name="connsiteY12" fmla="*/ 1026941 h 1336430"/>
              <a:gd name="connsiteX13" fmla="*/ 253395 w 1356869"/>
              <a:gd name="connsiteY13" fmla="*/ 886264 h 1336430"/>
              <a:gd name="connsiteX14" fmla="*/ 211192 w 1356869"/>
              <a:gd name="connsiteY14" fmla="*/ 858129 h 1336430"/>
              <a:gd name="connsiteX15" fmla="*/ 183057 w 1356869"/>
              <a:gd name="connsiteY15" fmla="*/ 815926 h 1336430"/>
              <a:gd name="connsiteX16" fmla="*/ 154921 w 1356869"/>
              <a:gd name="connsiteY16" fmla="*/ 787790 h 1336430"/>
              <a:gd name="connsiteX17" fmla="*/ 140854 w 1356869"/>
              <a:gd name="connsiteY17" fmla="*/ 745587 h 1336430"/>
              <a:gd name="connsiteX18" fmla="*/ 28312 w 1356869"/>
              <a:gd name="connsiteY18" fmla="*/ 647114 h 1336430"/>
              <a:gd name="connsiteX19" fmla="*/ 14244 w 1356869"/>
              <a:gd name="connsiteY19" fmla="*/ 520504 h 1336430"/>
              <a:gd name="connsiteX20" fmla="*/ 56447 w 1356869"/>
              <a:gd name="connsiteY20" fmla="*/ 506437 h 1336430"/>
              <a:gd name="connsiteX21" fmla="*/ 126786 w 1356869"/>
              <a:gd name="connsiteY21" fmla="*/ 450166 h 1336430"/>
              <a:gd name="connsiteX22" fmla="*/ 168989 w 1356869"/>
              <a:gd name="connsiteY22" fmla="*/ 436098 h 1336430"/>
              <a:gd name="connsiteX23" fmla="*/ 211192 w 1356869"/>
              <a:gd name="connsiteY23" fmla="*/ 407963 h 1336430"/>
              <a:gd name="connsiteX24" fmla="*/ 239327 w 1356869"/>
              <a:gd name="connsiteY24" fmla="*/ 379827 h 1336430"/>
              <a:gd name="connsiteX25" fmla="*/ 281531 w 1356869"/>
              <a:gd name="connsiteY25" fmla="*/ 365760 h 1336430"/>
              <a:gd name="connsiteX26" fmla="*/ 323734 w 1356869"/>
              <a:gd name="connsiteY26" fmla="*/ 295421 h 1336430"/>
              <a:gd name="connsiteX27" fmla="*/ 408140 w 1356869"/>
              <a:gd name="connsiteY27" fmla="*/ 182880 h 1336430"/>
              <a:gd name="connsiteX28" fmla="*/ 436275 w 1356869"/>
              <a:gd name="connsiteY28" fmla="*/ 98474 h 1336430"/>
              <a:gd name="connsiteX29" fmla="*/ 450343 w 1356869"/>
              <a:gd name="connsiteY29" fmla="*/ 56270 h 1336430"/>
              <a:gd name="connsiteX30" fmla="*/ 534749 w 1356869"/>
              <a:gd name="connsiteY30" fmla="*/ 0 h 1336430"/>
              <a:gd name="connsiteX31" fmla="*/ 689494 w 1356869"/>
              <a:gd name="connsiteY31" fmla="*/ 14067 h 1336430"/>
              <a:gd name="connsiteX32" fmla="*/ 773900 w 1356869"/>
              <a:gd name="connsiteY32" fmla="*/ 70338 h 1336430"/>
              <a:gd name="connsiteX33" fmla="*/ 858306 w 1356869"/>
              <a:gd name="connsiteY33" fmla="*/ 98474 h 1336430"/>
              <a:gd name="connsiteX34" fmla="*/ 970847 w 1356869"/>
              <a:gd name="connsiteY34" fmla="*/ 182880 h 1336430"/>
              <a:gd name="connsiteX35" fmla="*/ 956780 w 1356869"/>
              <a:gd name="connsiteY35" fmla="*/ 309489 h 1336430"/>
              <a:gd name="connsiteX36" fmla="*/ 970847 w 1356869"/>
              <a:gd name="connsiteY36" fmla="*/ 351692 h 1336430"/>
              <a:gd name="connsiteX37" fmla="*/ 1013051 w 1356869"/>
              <a:gd name="connsiteY37" fmla="*/ 365760 h 1336430"/>
              <a:gd name="connsiteX38" fmla="*/ 1097457 w 1356869"/>
              <a:gd name="connsiteY38" fmla="*/ 422030 h 1336430"/>
              <a:gd name="connsiteX39" fmla="*/ 1125592 w 1356869"/>
              <a:gd name="connsiteY39" fmla="*/ 450166 h 1336430"/>
              <a:gd name="connsiteX40" fmla="*/ 1167795 w 1356869"/>
              <a:gd name="connsiteY40" fmla="*/ 464234 h 1336430"/>
              <a:gd name="connsiteX41" fmla="*/ 1224066 w 1356869"/>
              <a:gd name="connsiteY41" fmla="*/ 534572 h 1336430"/>
              <a:gd name="connsiteX42" fmla="*/ 1238134 w 1356869"/>
              <a:gd name="connsiteY42" fmla="*/ 576775 h 1336430"/>
              <a:gd name="connsiteX43" fmla="*/ 1266269 w 1356869"/>
              <a:gd name="connsiteY43" fmla="*/ 618978 h 1336430"/>
              <a:gd name="connsiteX44" fmla="*/ 1322540 w 1356869"/>
              <a:gd name="connsiteY44" fmla="*/ 675249 h 1336430"/>
              <a:gd name="connsiteX45" fmla="*/ 1336607 w 1356869"/>
              <a:gd name="connsiteY45" fmla="*/ 872197 h 1336430"/>
              <a:gd name="connsiteX46" fmla="*/ 1252201 w 1356869"/>
              <a:gd name="connsiteY46" fmla="*/ 900332 h 1336430"/>
              <a:gd name="connsiteX47" fmla="*/ 1167795 w 1356869"/>
              <a:gd name="connsiteY47" fmla="*/ 942535 h 1336430"/>
              <a:gd name="connsiteX48" fmla="*/ 1125592 w 1356869"/>
              <a:gd name="connsiteY48" fmla="*/ 956603 h 1336430"/>
              <a:gd name="connsiteX49" fmla="*/ 1041186 w 1356869"/>
              <a:gd name="connsiteY49" fmla="*/ 998806 h 1336430"/>
              <a:gd name="connsiteX50" fmla="*/ 1013051 w 1356869"/>
              <a:gd name="connsiteY50" fmla="*/ 1139483 h 1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56869" h="1336430">
                <a:moveTo>
                  <a:pt x="1013051" y="1139483"/>
                </a:moveTo>
                <a:cubicBezTo>
                  <a:pt x="975537" y="1174652"/>
                  <a:pt x="849221" y="1093911"/>
                  <a:pt x="816103" y="1209821"/>
                </a:cubicBezTo>
                <a:cubicBezTo>
                  <a:pt x="812029" y="1224079"/>
                  <a:pt x="810654" y="1239957"/>
                  <a:pt x="802035" y="1252024"/>
                </a:cubicBezTo>
                <a:cubicBezTo>
                  <a:pt x="786617" y="1273609"/>
                  <a:pt x="770929" y="1299907"/>
                  <a:pt x="745764" y="1308295"/>
                </a:cubicBezTo>
                <a:lnTo>
                  <a:pt x="661358" y="1336430"/>
                </a:lnTo>
                <a:cubicBezTo>
                  <a:pt x="586330" y="1331741"/>
                  <a:pt x="511036" y="1330232"/>
                  <a:pt x="436275" y="1322363"/>
                </a:cubicBezTo>
                <a:cubicBezTo>
                  <a:pt x="421528" y="1320811"/>
                  <a:pt x="406410" y="1316520"/>
                  <a:pt x="394072" y="1308295"/>
                </a:cubicBezTo>
                <a:cubicBezTo>
                  <a:pt x="327813" y="1264122"/>
                  <a:pt x="378706" y="1268642"/>
                  <a:pt x="309666" y="1237957"/>
                </a:cubicBezTo>
                <a:cubicBezTo>
                  <a:pt x="282565" y="1225912"/>
                  <a:pt x="225260" y="1209821"/>
                  <a:pt x="225260" y="1209821"/>
                </a:cubicBezTo>
                <a:cubicBezTo>
                  <a:pt x="158504" y="1143065"/>
                  <a:pt x="177378" y="1178715"/>
                  <a:pt x="154921" y="1111347"/>
                </a:cubicBezTo>
                <a:cubicBezTo>
                  <a:pt x="159610" y="1097279"/>
                  <a:pt x="158503" y="1079629"/>
                  <a:pt x="168989" y="1069144"/>
                </a:cubicBezTo>
                <a:cubicBezTo>
                  <a:pt x="179474" y="1058659"/>
                  <a:pt x="198477" y="1062706"/>
                  <a:pt x="211192" y="1055077"/>
                </a:cubicBezTo>
                <a:cubicBezTo>
                  <a:pt x="222565" y="1048253"/>
                  <a:pt x="229949" y="1036320"/>
                  <a:pt x="239327" y="1026941"/>
                </a:cubicBezTo>
                <a:cubicBezTo>
                  <a:pt x="255459" y="978546"/>
                  <a:pt x="286468" y="935873"/>
                  <a:pt x="253395" y="886264"/>
                </a:cubicBezTo>
                <a:cubicBezTo>
                  <a:pt x="244017" y="872196"/>
                  <a:pt x="225260" y="867507"/>
                  <a:pt x="211192" y="858129"/>
                </a:cubicBezTo>
                <a:cubicBezTo>
                  <a:pt x="201814" y="844061"/>
                  <a:pt x="193619" y="829128"/>
                  <a:pt x="183057" y="815926"/>
                </a:cubicBezTo>
                <a:cubicBezTo>
                  <a:pt x="174771" y="805569"/>
                  <a:pt x="161745" y="799163"/>
                  <a:pt x="154921" y="787790"/>
                </a:cubicBezTo>
                <a:cubicBezTo>
                  <a:pt x="147292" y="775075"/>
                  <a:pt x="149751" y="757450"/>
                  <a:pt x="140854" y="745587"/>
                </a:cubicBezTo>
                <a:cubicBezTo>
                  <a:pt x="99708" y="690726"/>
                  <a:pt x="77123" y="679654"/>
                  <a:pt x="28312" y="647114"/>
                </a:cubicBezTo>
                <a:cubicBezTo>
                  <a:pt x="18935" y="618981"/>
                  <a:pt x="-20924" y="555672"/>
                  <a:pt x="14244" y="520504"/>
                </a:cubicBezTo>
                <a:cubicBezTo>
                  <a:pt x="24729" y="510019"/>
                  <a:pt x="42379" y="511126"/>
                  <a:pt x="56447" y="506437"/>
                </a:cubicBezTo>
                <a:cubicBezTo>
                  <a:pt x="82617" y="480267"/>
                  <a:pt x="91293" y="467913"/>
                  <a:pt x="126786" y="450166"/>
                </a:cubicBezTo>
                <a:cubicBezTo>
                  <a:pt x="140049" y="443534"/>
                  <a:pt x="155726" y="442730"/>
                  <a:pt x="168989" y="436098"/>
                </a:cubicBezTo>
                <a:cubicBezTo>
                  <a:pt x="184111" y="428537"/>
                  <a:pt x="197990" y="418525"/>
                  <a:pt x="211192" y="407963"/>
                </a:cubicBezTo>
                <a:cubicBezTo>
                  <a:pt x="221549" y="399677"/>
                  <a:pt x="227954" y="386651"/>
                  <a:pt x="239327" y="379827"/>
                </a:cubicBezTo>
                <a:cubicBezTo>
                  <a:pt x="252043" y="372198"/>
                  <a:pt x="267463" y="370449"/>
                  <a:pt x="281531" y="365760"/>
                </a:cubicBezTo>
                <a:cubicBezTo>
                  <a:pt x="344652" y="302637"/>
                  <a:pt x="278079" y="377600"/>
                  <a:pt x="323734" y="295421"/>
                </a:cubicBezTo>
                <a:cubicBezTo>
                  <a:pt x="363503" y="223837"/>
                  <a:pt x="365451" y="225567"/>
                  <a:pt x="408140" y="182880"/>
                </a:cubicBezTo>
                <a:lnTo>
                  <a:pt x="436275" y="98474"/>
                </a:lnTo>
                <a:cubicBezTo>
                  <a:pt x="440964" y="84406"/>
                  <a:pt x="438005" y="64496"/>
                  <a:pt x="450343" y="56270"/>
                </a:cubicBezTo>
                <a:lnTo>
                  <a:pt x="534749" y="0"/>
                </a:lnTo>
                <a:cubicBezTo>
                  <a:pt x="586331" y="4689"/>
                  <a:pt x="639804" y="-548"/>
                  <a:pt x="689494" y="14067"/>
                </a:cubicBezTo>
                <a:cubicBezTo>
                  <a:pt x="721935" y="23608"/>
                  <a:pt x="741821" y="59645"/>
                  <a:pt x="773900" y="70338"/>
                </a:cubicBezTo>
                <a:cubicBezTo>
                  <a:pt x="802035" y="79717"/>
                  <a:pt x="833630" y="82023"/>
                  <a:pt x="858306" y="98474"/>
                </a:cubicBezTo>
                <a:cubicBezTo>
                  <a:pt x="953748" y="162101"/>
                  <a:pt x="918802" y="130833"/>
                  <a:pt x="970847" y="182880"/>
                </a:cubicBezTo>
                <a:cubicBezTo>
                  <a:pt x="966158" y="225083"/>
                  <a:pt x="956780" y="267026"/>
                  <a:pt x="956780" y="309489"/>
                </a:cubicBezTo>
                <a:cubicBezTo>
                  <a:pt x="956780" y="324318"/>
                  <a:pt x="960362" y="341207"/>
                  <a:pt x="970847" y="351692"/>
                </a:cubicBezTo>
                <a:cubicBezTo>
                  <a:pt x="981333" y="362178"/>
                  <a:pt x="1000088" y="358558"/>
                  <a:pt x="1013051" y="365760"/>
                </a:cubicBezTo>
                <a:cubicBezTo>
                  <a:pt x="1042610" y="382182"/>
                  <a:pt x="1073547" y="398119"/>
                  <a:pt x="1097457" y="422030"/>
                </a:cubicBezTo>
                <a:cubicBezTo>
                  <a:pt x="1106835" y="431409"/>
                  <a:pt x="1114219" y="443342"/>
                  <a:pt x="1125592" y="450166"/>
                </a:cubicBezTo>
                <a:cubicBezTo>
                  <a:pt x="1138307" y="457795"/>
                  <a:pt x="1153727" y="459545"/>
                  <a:pt x="1167795" y="464234"/>
                </a:cubicBezTo>
                <a:cubicBezTo>
                  <a:pt x="1203155" y="570313"/>
                  <a:pt x="1151344" y="443670"/>
                  <a:pt x="1224066" y="534572"/>
                </a:cubicBezTo>
                <a:cubicBezTo>
                  <a:pt x="1233329" y="546151"/>
                  <a:pt x="1231502" y="563512"/>
                  <a:pt x="1238134" y="576775"/>
                </a:cubicBezTo>
                <a:cubicBezTo>
                  <a:pt x="1245695" y="591897"/>
                  <a:pt x="1255266" y="606141"/>
                  <a:pt x="1266269" y="618978"/>
                </a:cubicBezTo>
                <a:cubicBezTo>
                  <a:pt x="1283532" y="639118"/>
                  <a:pt x="1322540" y="675249"/>
                  <a:pt x="1322540" y="675249"/>
                </a:cubicBezTo>
                <a:cubicBezTo>
                  <a:pt x="1341973" y="733549"/>
                  <a:pt x="1380686" y="809226"/>
                  <a:pt x="1336607" y="872197"/>
                </a:cubicBezTo>
                <a:cubicBezTo>
                  <a:pt x="1319600" y="896493"/>
                  <a:pt x="1280336" y="890954"/>
                  <a:pt x="1252201" y="900332"/>
                </a:cubicBezTo>
                <a:cubicBezTo>
                  <a:pt x="1146127" y="935690"/>
                  <a:pt x="1276872" y="887997"/>
                  <a:pt x="1167795" y="942535"/>
                </a:cubicBezTo>
                <a:cubicBezTo>
                  <a:pt x="1154532" y="949167"/>
                  <a:pt x="1138855" y="949971"/>
                  <a:pt x="1125592" y="956603"/>
                </a:cubicBezTo>
                <a:cubicBezTo>
                  <a:pt x="1016510" y="1011144"/>
                  <a:pt x="1147265" y="963446"/>
                  <a:pt x="1041186" y="998806"/>
                </a:cubicBezTo>
                <a:cubicBezTo>
                  <a:pt x="989641" y="1076124"/>
                  <a:pt x="1050565" y="1104314"/>
                  <a:pt x="1013051" y="1139483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Oval 41"/>
          <p:cNvSpPr>
            <a:spLocks noChangeArrowheads="1"/>
          </p:cNvSpPr>
          <p:nvPr/>
        </p:nvSpPr>
        <p:spPr bwMode="auto">
          <a:xfrm>
            <a:off x="7385770" y="5346183"/>
            <a:ext cx="158100" cy="17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72" name="Picture 2" descr="\\HD-SHIMIZU\common\実験データ・写真(data,Photos)\kikuchi\SrFeO2\20131121_beforepressureloading.jpg"/>
          <p:cNvPicPr>
            <a:picLocks noChangeAspect="1" noChangeArrowheads="1"/>
          </p:cNvPicPr>
          <p:nvPr/>
        </p:nvPicPr>
        <p:blipFill rotWithShape="1">
          <a:blip r:embed="rId5" cstate="print">
            <a:lum bright="12000" contrast="67000"/>
          </a:blip>
          <a:srcRect l="27822" t="27341" r="28022" b="13785"/>
          <a:stretch/>
        </p:blipFill>
        <p:spPr bwMode="auto">
          <a:xfrm>
            <a:off x="635357" y="4328939"/>
            <a:ext cx="2293041" cy="2276873"/>
          </a:xfrm>
          <a:prstGeom prst="rect">
            <a:avLst/>
          </a:prstGeom>
          <a:noFill/>
        </p:spPr>
      </p:pic>
      <p:sp>
        <p:nvSpPr>
          <p:cNvPr id="65" name="Line 56"/>
          <p:cNvSpPr>
            <a:spLocks noChangeShapeType="1"/>
          </p:cNvSpPr>
          <p:nvPr/>
        </p:nvSpPr>
        <p:spPr bwMode="auto">
          <a:xfrm flipH="1">
            <a:off x="7533488" y="4433992"/>
            <a:ext cx="937502" cy="9534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6" name="Text Box 48"/>
          <p:cNvSpPr txBox="1">
            <a:spLocks noChangeArrowheads="1"/>
          </p:cNvSpPr>
          <p:nvPr/>
        </p:nvSpPr>
        <p:spPr bwMode="auto">
          <a:xfrm>
            <a:off x="8197546" y="4077072"/>
            <a:ext cx="1126982" cy="35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/>
              <a:t>ruby</a:t>
            </a:r>
          </a:p>
        </p:txBody>
      </p:sp>
      <p:sp>
        <p:nvSpPr>
          <p:cNvPr id="68" name="Line 56"/>
          <p:cNvSpPr>
            <a:spLocks noChangeShapeType="1"/>
          </p:cNvSpPr>
          <p:nvPr/>
        </p:nvSpPr>
        <p:spPr bwMode="auto">
          <a:xfrm>
            <a:off x="6658976" y="4734771"/>
            <a:ext cx="434150" cy="3552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3" name="Text Box 49"/>
          <p:cNvSpPr txBox="1">
            <a:spLocks noChangeArrowheads="1"/>
          </p:cNvSpPr>
          <p:nvPr/>
        </p:nvSpPr>
        <p:spPr bwMode="auto">
          <a:xfrm>
            <a:off x="6084168" y="4458598"/>
            <a:ext cx="1028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sample</a:t>
            </a:r>
            <a:endParaRPr lang="en-US" altLang="ja-JP" sz="1600" dirty="0"/>
          </a:p>
        </p:txBody>
      </p:sp>
      <p:sp>
        <p:nvSpPr>
          <p:cNvPr id="74" name="Line 56"/>
          <p:cNvSpPr>
            <a:spLocks noChangeShapeType="1"/>
          </p:cNvSpPr>
          <p:nvPr/>
        </p:nvSpPr>
        <p:spPr bwMode="auto">
          <a:xfrm flipV="1">
            <a:off x="6382206" y="6008069"/>
            <a:ext cx="353031" cy="2217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5" name="Text Box 45"/>
          <p:cNvSpPr txBox="1">
            <a:spLocks noChangeArrowheads="1"/>
          </p:cNvSpPr>
          <p:nvPr/>
        </p:nvSpPr>
        <p:spPr bwMode="auto">
          <a:xfrm>
            <a:off x="5868144" y="6186790"/>
            <a:ext cx="10973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Electrodes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1444913211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My result</a:t>
              </a:r>
              <a:endParaRPr kumimoji="1" lang="ja-JP" altLang="en-US" sz="3200" dirty="0"/>
            </a:p>
          </p:txBody>
        </p:sp>
      </p:grp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68704" y="332656"/>
          <a:ext cx="9011664" cy="633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ｸﾞﾗﾌ" r:id="rId5" imgW="4160880" imgH="2926080" progId="Origin50.Graph">
                  <p:embed/>
                </p:oleObj>
              </mc:Choice>
              <mc:Fallback>
                <p:oleObj name="ｸﾞﾗﾌ" r:id="rId5" imgW="416088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04" y="332656"/>
                        <a:ext cx="9011664" cy="633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585432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34-70GPa</a:t>
              </a:r>
              <a:endParaRPr kumimoji="1" lang="ja-JP" altLang="en-US" sz="3200" dirty="0"/>
            </a:p>
          </p:txBody>
        </p:sp>
      </p:grp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130815"/>
              </p:ext>
            </p:extLst>
          </p:nvPr>
        </p:nvGraphicFramePr>
        <p:xfrm>
          <a:off x="752582" y="699141"/>
          <a:ext cx="4464496" cy="503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ｸﾞﾗﾌ" r:id="rId5" imgW="4160880" imgH="2926080" progId="Origin50.Graph">
                  <p:embed/>
                </p:oleObj>
              </mc:Choice>
              <mc:Fallback>
                <p:oleObj name="ｸﾞﾗﾌ" r:id="rId5" imgW="416088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582" y="699141"/>
                        <a:ext cx="4464496" cy="5034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39" y="1131189"/>
            <a:ext cx="350211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649126" y="53076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T. Kawakami </a:t>
            </a:r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.,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Nat. Chem. </a:t>
            </a:r>
            <a:r>
              <a:rPr lang="en-US" altLang="ja-JP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, 371 (2009)</a:t>
            </a:r>
            <a:endParaRPr kumimoji="1" lang="ja-JP" alt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26139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70-90GPa</a:t>
              </a:r>
              <a:endParaRPr kumimoji="1" lang="ja-JP" altLang="en-US" sz="3200" dirty="0"/>
            </a:p>
          </p:txBody>
        </p:sp>
      </p:grp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39552" y="476672"/>
          <a:ext cx="8185433" cy="5719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ｸﾞﾗﾌ" r:id="rId5" imgW="4153680" imgH="2901600" progId="Origin50.Graph">
                  <p:embed/>
                </p:oleObj>
              </mc:Choice>
              <mc:Fallback>
                <p:oleObj name="ｸﾞﾗﾌ" r:id="rId5" imgW="415368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76672"/>
                        <a:ext cx="8185433" cy="5719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475656" y="5949280"/>
            <a:ext cx="6162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Insulating behavior can be measured again.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12939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5"/>
            <a:chOff x="1331640" y="179125"/>
            <a:chExt cx="7558512" cy="584775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464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Summary &amp; Future work</a:t>
              </a:r>
              <a:endParaRPr kumimoji="1" lang="ja-JP" altLang="en-US" sz="3200" dirty="0"/>
            </a:p>
          </p:txBody>
        </p:sp>
      </p:grp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Summary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With applying pressure,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insulater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-metal and metal-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insulater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transition can be measured.</a:t>
            </a:r>
          </a:p>
          <a:p>
            <a:endParaRPr lang="en-US" altLang="ja-JP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Future work</a:t>
            </a:r>
          </a:p>
          <a:p>
            <a:r>
              <a:rPr lang="en-US" altLang="ja-JP" dirty="0">
                <a:latin typeface="Arial" pitchFamily="34" charset="0"/>
                <a:cs typeface="Arial" pitchFamily="34" charset="0"/>
              </a:rPr>
              <a:t>Measure T dependence of R at more high pressure to find superconductivity</a:t>
            </a:r>
            <a:endParaRPr lang="ja-JP" alt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ja-JP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altLang="ja-JP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15914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My result</a:t>
              </a:r>
              <a:endParaRPr kumimoji="1" lang="ja-JP" altLang="en-US" sz="3200" dirty="0"/>
            </a:p>
          </p:txBody>
        </p:sp>
      </p:grpSp>
      <p:graphicFrame>
        <p:nvGraphicFramePr>
          <p:cNvPr id="7" name="Object 1"/>
          <p:cNvGraphicFramePr>
            <a:graphicFrameLocks noChangeAspect="1"/>
          </p:cNvGraphicFramePr>
          <p:nvPr/>
        </p:nvGraphicFramePr>
        <p:xfrm>
          <a:off x="251520" y="332656"/>
          <a:ext cx="8656086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ｸﾞﾗﾌ" r:id="rId5" imgW="4153680" imgH="2901600" progId="Origin50.Graph">
                  <p:embed/>
                </p:oleObj>
              </mc:Choice>
              <mc:Fallback>
                <p:oleObj name="ｸﾞﾗﾌ" r:id="rId5" imgW="415368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32656"/>
                        <a:ext cx="8656086" cy="6048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971600" y="6093296"/>
            <a:ext cx="773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Various changes have occurred with applying pressure.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79764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90-125GPa</a:t>
              </a:r>
              <a:endParaRPr kumimoji="1" lang="ja-JP" altLang="en-US" sz="3200" dirty="0"/>
            </a:p>
          </p:txBody>
        </p:sp>
      </p:grpSp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040685"/>
              </p:ext>
            </p:extLst>
          </p:nvPr>
        </p:nvGraphicFramePr>
        <p:xfrm>
          <a:off x="-252536" y="270163"/>
          <a:ext cx="981429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ｸﾞﾗﾌ" r:id="rId5" imgW="4153680" imgH="2901600" progId="Origin50.Graph">
                  <p:embed/>
                </p:oleObj>
              </mc:Choice>
              <mc:Fallback>
                <p:oleObj name="ｸﾞﾗﾌ" r:id="rId5" imgW="415368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2536" y="270163"/>
                        <a:ext cx="981429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8056400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Contents</a:t>
              </a:r>
              <a:endParaRPr kumimoji="1" lang="ja-JP" altLang="en-US" sz="3200" dirty="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971600" y="1124744"/>
            <a:ext cx="7344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Introduction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Extreme condition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Superconductor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High pressure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SrFeO</a:t>
            </a:r>
            <a:r>
              <a:rPr lang="en-US" altLang="ja-JP" sz="2800" baseline="-25000" dirty="0" smtClean="0"/>
              <a:t>2</a:t>
            </a:r>
            <a:endParaRPr kumimoji="1" lang="en-US" altLang="ja-JP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My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Summary</a:t>
            </a:r>
          </a:p>
        </p:txBody>
      </p:sp>
    </p:spTree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/>
                <a:t>headline</a:t>
              </a:r>
              <a:endParaRPr kumimoji="1" lang="ja-JP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2940421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/>
                <a:t>headline</a:t>
              </a:r>
              <a:endParaRPr kumimoji="1" lang="ja-JP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9934545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1077218"/>
            <a:chOff x="1331640" y="179125"/>
            <a:chExt cx="7558512" cy="1077218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8" y="179125"/>
              <a:ext cx="52565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>
                  <a:latin typeface="Arial"/>
                  <a:cs typeface="Arial"/>
                </a:rPr>
                <a:t>What is extreme condition?</a:t>
              </a:r>
            </a:p>
            <a:p>
              <a:endParaRPr kumimoji="1" lang="ja-JP" altLang="en-US" sz="3200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835696" y="1412776"/>
            <a:ext cx="5256584" cy="4824536"/>
            <a:chOff x="1691680" y="1628800"/>
            <a:chExt cx="5256584" cy="4824536"/>
          </a:xfrm>
        </p:grpSpPr>
        <p:sp>
          <p:nvSpPr>
            <p:cNvPr id="8" name="円/楕円 7"/>
            <p:cNvSpPr/>
            <p:nvPr/>
          </p:nvSpPr>
          <p:spPr>
            <a:xfrm>
              <a:off x="2843808" y="1628800"/>
              <a:ext cx="2952328" cy="28083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3995936" y="3645024"/>
              <a:ext cx="2952328" cy="28083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1691680" y="3645024"/>
              <a:ext cx="2952328" cy="28083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491880" y="2645078"/>
              <a:ext cx="2304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E5E16"/>
                  </a:solidFill>
                  <a:latin typeface="Arial"/>
                  <a:cs typeface="Arial"/>
                </a:rPr>
                <a:t>High Pressure</a:t>
              </a: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716016" y="4849603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70C0"/>
                  </a:solidFill>
                  <a:latin typeface="Arial"/>
                  <a:cs typeface="Arial"/>
                </a:rPr>
                <a:t> Temperature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096177" y="4666015"/>
              <a:ext cx="18997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B050"/>
                  </a:solidFill>
                  <a:latin typeface="Arial"/>
                  <a:cs typeface="Arial"/>
                </a:rPr>
                <a:t>Strong Magnetic Field</a:t>
              </a:r>
              <a:endParaRPr kumimoji="1" lang="ja-JP" altLang="en-US" sz="2000" dirty="0">
                <a:solidFill>
                  <a:srgbClr val="00B05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5436096" y="1007813"/>
            <a:ext cx="3821897" cy="2637211"/>
            <a:chOff x="5436096" y="1007813"/>
            <a:chExt cx="3821897" cy="2637211"/>
          </a:xfrm>
        </p:grpSpPr>
        <p:cxnSp>
          <p:nvCxnSpPr>
            <p:cNvPr id="3" name="直線矢印コネクタ 2"/>
            <p:cNvCxnSpPr/>
            <p:nvPr/>
          </p:nvCxnSpPr>
          <p:spPr>
            <a:xfrm flipH="1">
              <a:off x="5436096" y="1844824"/>
              <a:ext cx="960341" cy="180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テキスト ボックス 4"/>
            <p:cNvSpPr txBox="1"/>
            <p:nvPr/>
          </p:nvSpPr>
          <p:spPr>
            <a:xfrm>
              <a:off x="6396437" y="1007813"/>
              <a:ext cx="2861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We especially measure this extreme condition in Shimizu lab.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162721"/>
      </p:ext>
    </p:extLst>
  </p:cSld>
  <p:clrMapOvr>
    <a:masterClrMapping/>
  </p:clrMapOvr>
  <p:transition advTm="53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Superconductivity</a:t>
              </a:r>
              <a:endParaRPr kumimoji="1" lang="ja-JP" altLang="en-US" sz="3200" dirty="0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858097"/>
            <a:ext cx="4573157" cy="341557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70287" y="3871790"/>
            <a:ext cx="1790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Temperature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72200" y="2935102"/>
            <a:ext cx="21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1682"/>
                </a:solidFill>
              </a:rPr>
              <a:t>Superconductor</a:t>
            </a:r>
            <a:endParaRPr kumimoji="1" lang="ja-JP" altLang="en-US" sz="2400" dirty="0">
              <a:solidFill>
                <a:srgbClr val="FF1682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46296" y="2388756"/>
            <a:ext cx="91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Metal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96437" y="1810645"/>
            <a:ext cx="2069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Semiconductor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97387" y="1212600"/>
            <a:ext cx="553998" cy="140698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2400" dirty="0" smtClean="0"/>
              <a:t>Resistance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7834" y="1433703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Resistance suddenly </a:t>
            </a:r>
            <a:endParaRPr lang="ja-JP" altLang="en-US" sz="2800" dirty="0" smtClean="0"/>
          </a:p>
          <a:p>
            <a:r>
              <a:rPr kumimoji="1" lang="en-US" altLang="ja-JP" sz="2800" dirty="0" smtClean="0"/>
              <a:t>turns to 0 at critical temperature!</a:t>
            </a:r>
            <a:endParaRPr kumimoji="1" lang="ja-JP" altLang="en-US" sz="2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05997" y="2921468"/>
            <a:ext cx="1441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Residual </a:t>
            </a:r>
          </a:p>
          <a:p>
            <a:r>
              <a:rPr lang="en-US" altLang="ja-JP" sz="2400" dirty="0" smtClean="0"/>
              <a:t>resistance</a:t>
            </a:r>
            <a:endParaRPr kumimoji="1" lang="ja-JP" altLang="en-US" sz="2400" dirty="0"/>
          </a:p>
        </p:txBody>
      </p:sp>
      <p:pic>
        <p:nvPicPr>
          <p:cNvPr id="20" name="Picture 13" descr="http://upload.wikimedia.org/wikipedia/commons/thumb/b/b5/EfektMeisnera.svg/220px-EfektMeisnera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0341" y="4337719"/>
            <a:ext cx="2520280" cy="2520281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704188" y="4408766"/>
            <a:ext cx="2427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err="1"/>
              <a:t>Meissner</a:t>
            </a:r>
            <a:r>
              <a:rPr lang="en-US" altLang="ja-JP" sz="2800" dirty="0"/>
              <a:t> Effect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48755108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Pressure effect</a:t>
              </a:r>
              <a:endParaRPr kumimoji="1" lang="ja-JP" altLang="en-US" sz="3200" dirty="0"/>
            </a:p>
          </p:txBody>
        </p:sp>
      </p:grpSp>
      <p:grpSp>
        <p:nvGrpSpPr>
          <p:cNvPr id="7" name="図形グループ 23"/>
          <p:cNvGrpSpPr/>
          <p:nvPr/>
        </p:nvGrpSpPr>
        <p:grpSpPr>
          <a:xfrm>
            <a:off x="2057955" y="1628800"/>
            <a:ext cx="1728172" cy="1656144"/>
            <a:chOff x="1385646" y="1916832"/>
            <a:chExt cx="1728172" cy="1656144"/>
          </a:xfrm>
        </p:grpSpPr>
        <p:sp>
          <p:nvSpPr>
            <p:cNvPr id="8" name="円/楕円 7"/>
            <p:cNvSpPr/>
            <p:nvPr/>
          </p:nvSpPr>
          <p:spPr>
            <a:xfrm>
              <a:off x="1385646" y="1916832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2051720" y="1916832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2753818" y="1916832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2753818" y="2564904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2051720" y="2564904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1385646" y="2564904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1385646" y="3212976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2051720" y="3212976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2753818" y="3212976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図形グループ 33"/>
          <p:cNvGrpSpPr/>
          <p:nvPr/>
        </p:nvGrpSpPr>
        <p:grpSpPr>
          <a:xfrm>
            <a:off x="6144389" y="1772816"/>
            <a:ext cx="1548192" cy="1368112"/>
            <a:chOff x="6138154" y="2060848"/>
            <a:chExt cx="1548192" cy="1368112"/>
          </a:xfrm>
        </p:grpSpPr>
        <p:sp>
          <p:nvSpPr>
            <p:cNvPr id="20" name="円/楕円 19"/>
            <p:cNvSpPr/>
            <p:nvPr/>
          </p:nvSpPr>
          <p:spPr>
            <a:xfrm>
              <a:off x="6138154" y="2060848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6732250" y="2060848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7326346" y="2060848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7326346" y="2564944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732250" y="2564944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6138154" y="2564944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6138154" y="3068960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6732250" y="3068960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7326346" y="3068960"/>
              <a:ext cx="360000" cy="36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3588125" y="1556792"/>
            <a:ext cx="2808312" cy="1800200"/>
            <a:chOff x="2915816" y="1844824"/>
            <a:chExt cx="2808312" cy="1800200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2915816" y="1844824"/>
              <a:ext cx="2664296" cy="21602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2987824" y="3429000"/>
              <a:ext cx="2736304" cy="21602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5" name="右矢印 34"/>
          <p:cNvSpPr/>
          <p:nvPr/>
        </p:nvSpPr>
        <p:spPr>
          <a:xfrm>
            <a:off x="4218195" y="2348880"/>
            <a:ext cx="1440160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74179" y="2564904"/>
            <a:ext cx="180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Pressurized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43608" y="4221088"/>
            <a:ext cx="3348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Applying pressure means…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195736" y="4797152"/>
            <a:ext cx="4404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The atomic distance becomes closer.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131840" y="5877272"/>
            <a:ext cx="305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Electronic states change.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41" name="下矢印 40"/>
          <p:cNvSpPr/>
          <p:nvPr/>
        </p:nvSpPr>
        <p:spPr>
          <a:xfrm>
            <a:off x="4548970" y="5261031"/>
            <a:ext cx="216024" cy="57606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289242" y="4492318"/>
            <a:ext cx="34780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latin typeface="Arial"/>
                <a:cs typeface="Arial"/>
              </a:rPr>
              <a:t>・</a:t>
            </a:r>
            <a:r>
              <a:rPr lang="en-US" altLang="ja-JP" sz="2000" dirty="0" smtClean="0">
                <a:latin typeface="Arial"/>
                <a:cs typeface="Arial"/>
              </a:rPr>
              <a:t>Structural transition</a:t>
            </a:r>
          </a:p>
          <a:p>
            <a:r>
              <a:rPr kumimoji="1" lang="ja-JP" altLang="en-US" sz="2000" dirty="0" smtClean="0">
                <a:latin typeface="Arial"/>
                <a:cs typeface="Arial"/>
              </a:rPr>
              <a:t>・</a:t>
            </a:r>
            <a:r>
              <a:rPr kumimoji="1" lang="en-US" altLang="ja-JP" sz="2000" dirty="0" smtClean="0">
                <a:latin typeface="Arial"/>
                <a:cs typeface="Arial"/>
              </a:rPr>
              <a:t>Magnetic transition</a:t>
            </a:r>
          </a:p>
          <a:p>
            <a:r>
              <a:rPr lang="ja-JP" altLang="en-US" sz="2000" dirty="0" smtClean="0">
                <a:latin typeface="Arial"/>
                <a:cs typeface="Arial"/>
              </a:rPr>
              <a:t>・</a:t>
            </a:r>
            <a:r>
              <a:rPr lang="en-US" altLang="ja-JP" sz="2000" dirty="0" smtClean="0">
                <a:latin typeface="Arial"/>
                <a:cs typeface="Arial"/>
              </a:rPr>
              <a:t>Insulator-Metal transition</a:t>
            </a:r>
          </a:p>
          <a:p>
            <a:r>
              <a:rPr kumimoji="1" lang="ja-JP" altLang="en-US" sz="2000" dirty="0" smtClean="0">
                <a:latin typeface="Arial"/>
                <a:cs typeface="Arial"/>
              </a:rPr>
              <a:t>・</a:t>
            </a:r>
            <a:r>
              <a:rPr kumimoji="1" lang="en-US" altLang="ja-JP" sz="2000" dirty="0" smtClean="0">
                <a:latin typeface="Arial"/>
                <a:cs typeface="Arial"/>
              </a:rPr>
              <a:t>Superconducting transition</a:t>
            </a:r>
            <a:endParaRPr kumimoji="1" lang="ja-JP" alt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277510"/>
      </p:ext>
    </p:extLst>
  </p:cSld>
  <p:clrMapOvr>
    <a:masterClrMapping/>
  </p:clrMapOvr>
  <p:transition advTm="53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827584" y="96348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SrFeO</a:t>
              </a:r>
              <a:r>
                <a:rPr lang="en-US" altLang="ja-JP" sz="3200" baseline="-25000" dirty="0"/>
                <a:t>2</a:t>
              </a:r>
              <a:endParaRPr kumimoji="1" lang="ja-JP" altLang="en-US" sz="3200" baseline="-25000" dirty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6" r="-54"/>
          <a:stretch/>
        </p:blipFill>
        <p:spPr bwMode="auto">
          <a:xfrm>
            <a:off x="105538" y="1307766"/>
            <a:ext cx="374604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486807" y="2838609"/>
            <a:ext cx="3485192" cy="241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At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ambient condition</a:t>
            </a:r>
            <a:r>
              <a:rPr kumimoji="1" lang="en-US" altLang="ja-JP" sz="2400" i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ts val="2000"/>
              </a:lnSpc>
            </a:pPr>
            <a:endParaRPr kumimoji="1" lang="en-US" altLang="ja-JP" sz="2400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ts val="2000"/>
              </a:lnSpc>
              <a:buFont typeface="Arial" pitchFamily="34" charset="0"/>
              <a:buChar char="•"/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P4/mmm</a:t>
            </a:r>
          </a:p>
          <a:p>
            <a:pPr>
              <a:lnSpc>
                <a:spcPts val="2000"/>
              </a:lnSpc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a=3.991 Å, c=3.474 Å</a:t>
            </a:r>
          </a:p>
          <a:p>
            <a:pPr>
              <a:lnSpc>
                <a:spcPts val="2000"/>
              </a:lnSpc>
            </a:pPr>
            <a:endParaRPr lang="en-US" altLang="ja-JP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ts val="2000"/>
              </a:lnSpc>
              <a:buFont typeface="Arial" pitchFamily="34" charset="0"/>
              <a:buChar char="•"/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Antiferromagnetic</a:t>
            </a:r>
          </a:p>
          <a:p>
            <a:pPr>
              <a:lnSpc>
                <a:spcPts val="2000"/>
              </a:lnSpc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altLang="ja-JP" sz="2400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=473K</a:t>
            </a:r>
          </a:p>
          <a:p>
            <a:pPr>
              <a:lnSpc>
                <a:spcPts val="2000"/>
              </a:lnSpc>
            </a:pPr>
            <a:endParaRPr lang="en-US" altLang="ja-JP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ts val="2000"/>
              </a:lnSpc>
              <a:buFont typeface="Arial" pitchFamily="34" charset="0"/>
              <a:buChar char="•"/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Insulator</a:t>
            </a:r>
          </a:p>
        </p:txBody>
      </p:sp>
      <p:sp>
        <p:nvSpPr>
          <p:cNvPr id="13" name="フローチャート : 結合子 4"/>
          <p:cNvSpPr/>
          <p:nvPr/>
        </p:nvSpPr>
        <p:spPr>
          <a:xfrm>
            <a:off x="3958563" y="1149346"/>
            <a:ext cx="316840" cy="31684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ローチャート : 結合子 6"/>
          <p:cNvSpPr/>
          <p:nvPr/>
        </p:nvSpPr>
        <p:spPr>
          <a:xfrm>
            <a:off x="3973553" y="1731802"/>
            <a:ext cx="301850" cy="301850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ローチャート : 結合子 7"/>
          <p:cNvSpPr/>
          <p:nvPr/>
        </p:nvSpPr>
        <p:spPr>
          <a:xfrm>
            <a:off x="3973553" y="2299268"/>
            <a:ext cx="316840" cy="3168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9617" y="1130369"/>
            <a:ext cx="56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O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49617" y="1682672"/>
            <a:ext cx="56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Fe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49617" y="2257633"/>
            <a:ext cx="56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Arial" pitchFamily="34" charset="0"/>
                <a:cs typeface="Arial" pitchFamily="34" charset="0"/>
              </a:rPr>
              <a:t>Sr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6707" y="5273090"/>
            <a:ext cx="3273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T. Kawakami 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., Nature Chemistry </a:t>
            </a:r>
            <a:r>
              <a:rPr lang="en-US" altLang="ja-JP" sz="20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, 371 (2009)</a:t>
            </a:r>
            <a:endParaRPr kumimoji="1" lang="ja-JP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01518" y="1682672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23485" y="2263113"/>
            <a:ext cx="735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(La)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5110691" y="1927573"/>
            <a:ext cx="49082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110691" y="2518415"/>
            <a:ext cx="49082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91557" y="3955062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kumimoji="1" lang="en-US" altLang="ja-JP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kumimoji="1" lang="en-US" altLang="ja-JP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CuO</a:t>
            </a:r>
            <a:r>
              <a:rPr kumimoji="1" lang="en-US" altLang="ja-JP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13193" y="4518344"/>
            <a:ext cx="1730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1" lang="en-US" altLang="ja-JP" sz="32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en-US" altLang="ja-JP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42K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6"/>
          <a:srcRect r="12247" b="16842"/>
          <a:stretch/>
        </p:blipFill>
        <p:spPr>
          <a:xfrm>
            <a:off x="4391248" y="2760656"/>
            <a:ext cx="1481845" cy="363275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172035" y="3566013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31735" y="273509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Hg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370636" y="364986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79188" y="3664227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259928" y="41171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</a:t>
            </a:r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987407" y="3766486"/>
            <a:ext cx="308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HgBa</a:t>
            </a:r>
            <a:r>
              <a:rPr lang="en-US" altLang="ja-JP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altLang="ja-JP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kumimoji="1" lang="en-US" altLang="ja-JP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8+δ</a:t>
            </a:r>
            <a:endParaRPr kumimoji="1" lang="ja-JP" alt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185643" y="4328456"/>
            <a:ext cx="1958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1" lang="en-US" altLang="ja-JP" sz="32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en-US" altLang="ja-JP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135K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93884"/>
      </p:ext>
    </p:extLst>
  </p:cSld>
  <p:clrMapOvr>
    <a:masterClrMapping/>
  </p:clrMapOvr>
  <p:transition advTm="53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22" grpId="0"/>
      <p:bldP spid="9" grpId="0"/>
      <p:bldP spid="10" grpId="0"/>
      <p:bldP spid="3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Prior </a:t>
              </a:r>
              <a:r>
                <a:rPr lang="en-US" altLang="ja-JP" sz="3200" dirty="0" err="1" smtClean="0"/>
                <a:t>reseach</a:t>
              </a:r>
              <a:endParaRPr kumimoji="1" lang="ja-JP" altLang="en-US" sz="3200" dirty="0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391025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980728"/>
            <a:ext cx="3960440" cy="565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611560" y="5733256"/>
            <a:ext cx="3419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T. Kawakami 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., Nature Chemistry </a:t>
            </a:r>
            <a:r>
              <a:rPr lang="en-US" altLang="ja-JP" sz="20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, 371 (2009)</a:t>
            </a:r>
            <a:endParaRPr kumimoji="1" lang="ja-JP" alt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4122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84648" y="283586"/>
            <a:ext cx="9215677" cy="584775"/>
            <a:chOff x="-325525" y="186759"/>
            <a:chExt cx="9215677" cy="584775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-325525" y="186759"/>
              <a:ext cx="7224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>
                  <a:latin typeface="Arial" pitchFamily="34" charset="0"/>
                  <a:cs typeface="Arial" pitchFamily="34" charset="0"/>
                </a:rPr>
                <a:t>Calculation result of magnetic moment</a:t>
              </a:r>
              <a:endParaRPr kumimoji="1" lang="ja-JP" altLang="en-US" sz="3200" dirty="0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4464496" cy="412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692487" y="1916832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At 45 GPa,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a spin transition from 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= 2 to 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= 1, accompanied by an AFM-FM transition, is observed.</a:t>
            </a:r>
          </a:p>
          <a:p>
            <a:pPr>
              <a:buFont typeface="Arial" pitchFamily="34" charset="0"/>
              <a:buChar char="•"/>
            </a:pPr>
            <a:endParaRPr kumimoji="1" lang="en-US" altLang="ja-JP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At 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∼220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GPa,</a:t>
            </a:r>
            <a:endParaRPr lang="ja-JP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altLang="ja-JP" sz="2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nother spin transition from 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= 1 to </a:t>
            </a:r>
            <a:r>
              <a:rPr lang="ja-JP" altLang="en-US" sz="2000" dirty="0" smtClean="0">
                <a:latin typeface="Arial" pitchFamily="34" charset="0"/>
                <a:cs typeface="Arial" pitchFamily="34" charset="0"/>
              </a:rPr>
              <a:t>　　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= 0 occurs.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55172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Rahman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et.al.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Inorg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. Chem., </a:t>
            </a:r>
            <a:r>
              <a:rPr lang="en-US" altLang="ja-JP" b="1" dirty="0" smtClean="0">
                <a:latin typeface="Arial" pitchFamily="34" charset="0"/>
                <a:cs typeface="Arial" pitchFamily="34" charset="0"/>
              </a:rPr>
              <a:t>52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, 12529 (2013).</a:t>
            </a:r>
            <a:endParaRPr kumimoji="1" lang="ja-JP" altLang="en-US" dirty="0"/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1433452" y="1340768"/>
            <a:ext cx="0" cy="72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3867656" y="2909208"/>
            <a:ext cx="0" cy="72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084946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2"/>
          <p:cNvGrpSpPr/>
          <p:nvPr/>
        </p:nvGrpSpPr>
        <p:grpSpPr>
          <a:xfrm>
            <a:off x="1141387" y="188640"/>
            <a:ext cx="7558512" cy="584776"/>
            <a:chOff x="1331640" y="179125"/>
            <a:chExt cx="7558512" cy="584776"/>
          </a:xfrm>
        </p:grpSpPr>
        <p:grpSp>
          <p:nvGrpSpPr>
            <p:cNvPr id="18" name="グループ化 32"/>
            <p:cNvGrpSpPr/>
            <p:nvPr/>
          </p:nvGrpSpPr>
          <p:grpSpPr>
            <a:xfrm>
              <a:off x="1331640" y="260648"/>
              <a:ext cx="7558512" cy="471487"/>
              <a:chOff x="973134" y="68263"/>
              <a:chExt cx="7558512" cy="471487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 rot="10800000">
                <a:off x="973134" y="71438"/>
                <a:ext cx="5327057" cy="468312"/>
              </a:xfrm>
              <a:prstGeom prst="rect">
                <a:avLst/>
              </a:prstGeom>
              <a:gradFill rotWithShape="1">
                <a:gsLst>
                  <a:gs pos="0">
                    <a:srgbClr val="008E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pic>
            <p:nvPicPr>
              <p:cNvPr id="26" name="Picture 14" descr="KYOKUGEN Logo_trans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228184" y="68263"/>
                <a:ext cx="2303462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テキスト ボックス 23"/>
            <p:cNvSpPr txBox="1"/>
            <p:nvPr/>
          </p:nvSpPr>
          <p:spPr>
            <a:xfrm>
              <a:off x="1665909" y="179125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/>
                <a:t>My Motivation</a:t>
              </a:r>
              <a:endParaRPr kumimoji="1" lang="ja-JP" altLang="en-US" sz="3200" dirty="0"/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539552" y="1340768"/>
            <a:ext cx="7992888" cy="1872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/>
          <p:cNvCxnSpPr/>
          <p:nvPr/>
        </p:nvCxnSpPr>
        <p:spPr>
          <a:xfrm>
            <a:off x="3203848" y="1340768"/>
            <a:ext cx="0" cy="18722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11560" y="1628800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Antiferromagnetic</a:t>
            </a:r>
          </a:p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Insulator</a:t>
            </a:r>
          </a:p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S=2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19872" y="162880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Ferromagnetic</a:t>
            </a:r>
          </a:p>
          <a:p>
            <a:r>
              <a:rPr lang="en-US" altLang="ja-JP" sz="2400" dirty="0">
                <a:latin typeface="Arial" pitchFamily="34" charset="0"/>
                <a:cs typeface="Arial" pitchFamily="34" charset="0"/>
              </a:rPr>
              <a:t>M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etal</a:t>
            </a:r>
          </a:p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S=1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868144" y="1345870"/>
            <a:ext cx="0" cy="1867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156177" y="1492042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Nonmagnetic</a:t>
            </a:r>
          </a:p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Metal(superconductor?)</a:t>
            </a:r>
          </a:p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S=0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915816" y="3290086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32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251520" y="3933056"/>
            <a:ext cx="85689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3491880" y="4077072"/>
            <a:ext cx="2682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Pressure (GPa)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80112" y="3362094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130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87524" y="4619934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Arial" pitchFamily="34" charset="0"/>
                <a:cs typeface="Arial" pitchFamily="34" charset="0"/>
              </a:rPr>
              <a:t>・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According to 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collaborator, spin transition from S = 1 to S = 0 is observed by</a:t>
            </a:r>
            <a:r>
              <a:rPr lang="en-US" altLang="ja-JP" sz="2400" baseline="30000" dirty="0" smtClean="0">
                <a:latin typeface="Arial" pitchFamily="34" charset="0"/>
                <a:cs typeface="Arial" pitchFamily="34" charset="0"/>
              </a:rPr>
              <a:t>  57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en-US" altLang="ja-JP" sz="24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az-Cyrl-AZ" altLang="ja-JP" sz="2400" dirty="0" smtClean="0">
                <a:latin typeface="Arial" pitchFamily="34" charset="0"/>
                <a:cs typeface="Arial" pitchFamily="34" charset="0"/>
              </a:rPr>
              <a:t>ӧ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ssbauer spectra and X-lay diffraction.</a:t>
            </a:r>
          </a:p>
          <a:p>
            <a:endParaRPr lang="en-US" altLang="ja-JP" sz="2400" dirty="0" smtClean="0">
              <a:latin typeface="Arial" pitchFamily="34" charset="0"/>
              <a:cs typeface="Arial" pitchFamily="34" charset="0"/>
            </a:endParaRPr>
          </a:p>
          <a:p>
            <a:r>
              <a:rPr kumimoji="1" lang="ja-JP" altLang="en-US" sz="2400" dirty="0" smtClean="0">
                <a:latin typeface="Arial" pitchFamily="34" charset="0"/>
                <a:cs typeface="Arial" pitchFamily="34" charset="0"/>
              </a:rPr>
              <a:t>・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SrFeO</a:t>
            </a:r>
            <a:r>
              <a:rPr kumimoji="1" lang="en-US" altLang="ja-JP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 is 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expect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ed to be a superconductor because of its crystal structure.</a:t>
            </a:r>
          </a:p>
        </p:txBody>
      </p:sp>
    </p:spTree>
    <p:extLst>
      <p:ext uri="{BB962C8B-B14F-4D97-AF65-F5344CB8AC3E}">
        <p14:creationId xmlns:p14="http://schemas.microsoft.com/office/powerpoint/2010/main" val="1624516640"/>
      </p:ext>
    </p:extLst>
  </p:cSld>
  <p:clrMapOvr>
    <a:masterClrMapping/>
  </p:clrMapOvr>
  <p:transition advTm="5336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84600</TotalTime>
  <Words>551</Words>
  <Application>Microsoft Office PowerPoint</Application>
  <PresentationFormat>画面に合わせる (4:3)</PresentationFormat>
  <Paragraphs>175</Paragraphs>
  <Slides>21</Slides>
  <Notes>21</Notes>
  <HiddenSlides>4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9" baseType="lpstr">
      <vt:lpstr>Arial Unicode MS</vt:lpstr>
      <vt:lpstr>Lucida Grande</vt:lpstr>
      <vt:lpstr>ＭＳ Ｐゴシック</vt:lpstr>
      <vt:lpstr>Arial</vt:lpstr>
      <vt:lpstr>Calibri</vt:lpstr>
      <vt:lpstr>Wingdings</vt:lpstr>
      <vt:lpstr>Office テーマ</vt:lpstr>
      <vt:lpstr>ｸﾞﾗﾌ</vt:lpstr>
      <vt:lpstr>Search for superconductivity from measuring electrical resistivity at high pressure on SrFeO2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Pressure-Induced Polymerization of 24NHBn(Dehydro[24]annulenes)</dc:title>
  <dc:creator>Nakase</dc:creator>
  <cp:lastModifiedBy>takahama</cp:lastModifiedBy>
  <cp:revision>787</cp:revision>
  <cp:lastPrinted>2014-05-27T06:40:11Z</cp:lastPrinted>
  <dcterms:created xsi:type="dcterms:W3CDTF">2011-11-14T07:16:52Z</dcterms:created>
  <dcterms:modified xsi:type="dcterms:W3CDTF">2014-05-27T07:15:39Z</dcterms:modified>
</cp:coreProperties>
</file>