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7" r:id="rId4"/>
  </p:sldMasterIdLst>
  <p:notesMasterIdLst>
    <p:notesMasterId r:id="rId38"/>
  </p:notesMasterIdLst>
  <p:sldIdLst>
    <p:sldId id="256" r:id="rId5"/>
    <p:sldId id="258" r:id="rId6"/>
    <p:sldId id="263" r:id="rId7"/>
    <p:sldId id="316" r:id="rId8"/>
    <p:sldId id="317" r:id="rId9"/>
    <p:sldId id="274" r:id="rId10"/>
    <p:sldId id="275" r:id="rId11"/>
    <p:sldId id="276" r:id="rId12"/>
    <p:sldId id="318" r:id="rId13"/>
    <p:sldId id="277" r:id="rId14"/>
    <p:sldId id="312" r:id="rId15"/>
    <p:sldId id="281" r:id="rId16"/>
    <p:sldId id="282" r:id="rId17"/>
    <p:sldId id="294" r:id="rId18"/>
    <p:sldId id="334" r:id="rId19"/>
    <p:sldId id="285" r:id="rId20"/>
    <p:sldId id="321" r:id="rId21"/>
    <p:sldId id="320" r:id="rId22"/>
    <p:sldId id="279" r:id="rId23"/>
    <p:sldId id="309" r:id="rId24"/>
    <p:sldId id="298" r:id="rId25"/>
    <p:sldId id="325" r:id="rId26"/>
    <p:sldId id="319" r:id="rId27"/>
    <p:sldId id="324" r:id="rId28"/>
    <p:sldId id="326" r:id="rId29"/>
    <p:sldId id="300" r:id="rId30"/>
    <p:sldId id="333" r:id="rId31"/>
    <p:sldId id="331" r:id="rId32"/>
    <p:sldId id="314" r:id="rId33"/>
    <p:sldId id="288" r:id="rId34"/>
    <p:sldId id="315" r:id="rId35"/>
    <p:sldId id="271" r:id="rId36"/>
    <p:sldId id="311"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DAFF"/>
    <a:srgbClr val="FF3300"/>
    <a:srgbClr val="CC3300"/>
    <a:srgbClr val="FF9900"/>
    <a:srgbClr val="B3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8" autoAdjust="0"/>
    <p:restoredTop sz="94660"/>
  </p:normalViewPr>
  <p:slideViewPr>
    <p:cSldViewPr snapToObjects="1">
      <p:cViewPr varScale="1">
        <p:scale>
          <a:sx n="69" d="100"/>
          <a:sy n="69" d="100"/>
        </p:scale>
        <p:origin x="-13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6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AC0E6-128F-4EA1-8A6D-86C0F71F0D90}" type="datetimeFigureOut">
              <a:rPr kumimoji="1" lang="ja-JP" altLang="en-US" smtClean="0"/>
              <a:t>2014/6/3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27935-9CCD-407F-97FF-988AC1FC7AC1}" type="slidenum">
              <a:rPr kumimoji="1" lang="ja-JP" altLang="en-US" smtClean="0"/>
              <a:t>‹#›</a:t>
            </a:fld>
            <a:endParaRPr kumimoji="1" lang="ja-JP" altLang="en-US"/>
          </a:p>
        </p:txBody>
      </p:sp>
    </p:spTree>
    <p:extLst>
      <p:ext uri="{BB962C8B-B14F-4D97-AF65-F5344CB8AC3E}">
        <p14:creationId xmlns:p14="http://schemas.microsoft.com/office/powerpoint/2010/main" val="14785795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4</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13</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14</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ja-JP"/>
              <a:t>La2CuO4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15</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ja-JP"/>
              <a:t>La2CuO4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16</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17</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18</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19</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20</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21</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22</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5</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23</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24</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FAA4-4198-42F2-88E4-AA0E026B1EE4}" type="slidenum">
              <a:rPr lang="en-US" altLang="ja-JP">
                <a:solidFill>
                  <a:prstClr val="black"/>
                </a:solidFill>
              </a:rPr>
              <a:pPr/>
              <a:t>25</a:t>
            </a:fld>
            <a:endParaRPr lang="en-US" altLang="ja-JP">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ja-JP" altLang="en-US" dirty="0"/>
              <a:t>キャリアが増えるにつれて</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では、なぜ酸素を除去することによって超伝導が発現するのか、ということを理解するために、新しい電子・磁気状態が提案されています。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C127935-9CCD-407F-97FF-988AC1FC7AC1}" type="slidenum">
              <a:rPr kumimoji="1" lang="ja-JP" altLang="en-US" smtClean="0"/>
              <a:t>28</a:t>
            </a:fld>
            <a:endParaRPr kumimoji="1" lang="ja-JP" altLang="en-US"/>
          </a:p>
        </p:txBody>
      </p:sp>
    </p:spTree>
    <p:extLst>
      <p:ext uri="{BB962C8B-B14F-4D97-AF65-F5344CB8AC3E}">
        <p14:creationId xmlns:p14="http://schemas.microsoft.com/office/powerpoint/2010/main" val="47451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6</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ja-JP" dirty="0"/>
              <a:t>La2CuO4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7</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ja-JP" dirty="0"/>
              <a:t>La2CuO4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8</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ja-JP"/>
              <a:t>La2CuO4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9</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10</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11</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67585-54BB-41CC-9774-FA20F28F67CB}" type="slidenum">
              <a:rPr lang="en-US" altLang="ja-JP">
                <a:solidFill>
                  <a:prstClr val="black"/>
                </a:solidFill>
              </a:rPr>
              <a:pPr/>
              <a:t>12</a:t>
            </a:fld>
            <a:endParaRPr lang="en-US" altLang="ja-JP">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ja-JP" altLang="en-US" dirty="0" smtClean="0"/>
              <a:t>反強磁性ならパウリ排他より飛び移って戻るというのが許されエネルギー的に得</a:t>
            </a:r>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234991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406649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101718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48C33323-A685-48CE-9393-E70712414B8F}"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860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3BFF45C3-74C6-47AD-924B-125E5CD22E93}"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079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fld id="{80C1EBC7-88B8-4424-A4CD-66C2F3463393}"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49349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F28037AB-81ED-49D2-B1C7-E9E9006C4A82}"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7830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p>
            <a:pPr>
              <a:defRPr/>
            </a:pPr>
            <a:endParaRPr lang="en-US" altLang="ja-JP" dirty="0">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CE1B1B8F-25E6-4753-8863-7A45A52D4D72}"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0526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p>
            <a:pPr>
              <a:defRPr/>
            </a:pPr>
            <a:endParaRPr lang="en-US" altLang="ja-JP" dirty="0">
              <a:solidFill>
                <a:srgbClr val="000000"/>
              </a:solidFill>
            </a:endParaRPr>
          </a:p>
        </p:txBody>
      </p:sp>
      <p:sp>
        <p:nvSpPr>
          <p:cNvPr id="5" name="スライド番号プレースホルダー 4"/>
          <p:cNvSpPr>
            <a:spLocks noGrp="1"/>
          </p:cNvSpPr>
          <p:nvPr>
            <p:ph type="sldNum" sz="quarter" idx="12"/>
          </p:nvPr>
        </p:nvSpPr>
        <p:spPr/>
        <p:txBody>
          <a:bodyPr/>
          <a:lstStyle/>
          <a:p>
            <a:pPr>
              <a:defRPr/>
            </a:pPr>
            <a:fld id="{9B22444D-7CD7-48D1-BE2C-31112AE06F52}"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3952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solidFill>
                <a:srgbClr val="000000"/>
              </a:solidFill>
            </a:endParaRPr>
          </a:p>
        </p:txBody>
      </p:sp>
      <p:sp>
        <p:nvSpPr>
          <p:cNvPr id="3" name="フッター プレースホルダー 2"/>
          <p:cNvSpPr>
            <a:spLocks noGrp="1"/>
          </p:cNvSpPr>
          <p:nvPr>
            <p:ph type="ftr" sz="quarter" idx="11"/>
          </p:nvPr>
        </p:nvSpPr>
        <p:spPr/>
        <p:txBody>
          <a:bodyPr/>
          <a:lstStyle/>
          <a:p>
            <a:pPr>
              <a:defRPr/>
            </a:pPr>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p>
            <a:pPr>
              <a:defRPr/>
            </a:pPr>
            <a:fld id="{26106375-FF69-400E-B352-65422348EF50}"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665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fontAlgn="base">
              <a:spcBef>
                <a:spcPct val="0"/>
              </a:spcBef>
              <a:spcAft>
                <a:spcPct val="0"/>
              </a:spcAft>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p>
            <a:pPr fontAlgn="base">
              <a:spcBef>
                <a:spcPct val="0"/>
              </a:spcBef>
              <a:spcAft>
                <a:spcPct val="0"/>
              </a:spcAft>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p>
            <a:pPr fontAlgn="base">
              <a:spcBef>
                <a:spcPct val="0"/>
              </a:spcBef>
              <a:spcAft>
                <a:spcPct val="0"/>
              </a:spcAft>
              <a:defRPr/>
            </a:pPr>
            <a:fld id="{6E6A20C2-45C1-462E-8C0F-75319E6EE97C}"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20801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1905362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p>
            <a:pPr>
              <a:defRPr/>
            </a:pPr>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p>
            <a:pPr>
              <a:defRPr/>
            </a:pPr>
            <a:fld id="{C1D0EAE3-1483-459E-8E78-1DE42C5880A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302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fontAlgn="base">
              <a:spcBef>
                <a:spcPct val="0"/>
              </a:spcBef>
              <a:spcAft>
                <a:spcPct val="0"/>
              </a:spcAft>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fontAlgn="base">
              <a:spcBef>
                <a:spcPct val="0"/>
              </a:spcBef>
              <a:spcAft>
                <a:spcPct val="0"/>
              </a:spcAft>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fontAlgn="base">
              <a:spcBef>
                <a:spcPct val="0"/>
              </a:spcBef>
              <a:spcAft>
                <a:spcPct val="0"/>
              </a:spcAft>
              <a:defRPr/>
            </a:pPr>
            <a:fld id="{6E6A20C2-45C1-462E-8C0F-75319E6EE97C}"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32542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fontAlgn="base">
              <a:spcBef>
                <a:spcPct val="0"/>
              </a:spcBef>
              <a:spcAft>
                <a:spcPct val="0"/>
              </a:spcAft>
              <a:defRPr/>
            </a:pPr>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p>
            <a:pPr fontAlgn="base">
              <a:spcBef>
                <a:spcPct val="0"/>
              </a:spcBef>
              <a:spcAft>
                <a:spcPct val="0"/>
              </a:spcAft>
              <a:defRPr/>
            </a:pPr>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p>
            <a:pPr fontAlgn="base">
              <a:spcBef>
                <a:spcPct val="0"/>
              </a:spcBef>
              <a:spcAft>
                <a:spcPct val="0"/>
              </a:spcAft>
              <a:defRPr/>
            </a:pPr>
            <a:fld id="{6E6A20C2-45C1-462E-8C0F-75319E6EE97C}"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405938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457200"/>
            <a:ext cx="8229600" cy="5410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fld id="{F42F2CCE-CAB0-4A4A-B799-869027910BCF}" type="slidenum">
              <a:rPr lang="en-US" altLang="ja-JP">
                <a:solidFill>
                  <a:srgbClr val="000000"/>
                </a:solidFill>
              </a:rPr>
              <a:pPr>
                <a:defRPr/>
              </a:pPr>
              <a:t>‹#›</a:t>
            </a:fld>
            <a:endParaRPr lang="en-US" altLang="ja-JP" dirty="0">
              <a:solidFill>
                <a:srgbClr val="000000"/>
              </a:solidFill>
            </a:endParaRPr>
          </a:p>
        </p:txBody>
      </p:sp>
      <p:sp>
        <p:nvSpPr>
          <p:cNvPr id="5" name="Rectangle 17"/>
          <p:cNvSpPr>
            <a:spLocks noGrp="1" noChangeArrowheads="1"/>
          </p:cNvSpPr>
          <p:nvPr>
            <p:ph type="dt" sz="half" idx="12"/>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0574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67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4107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9191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3137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3577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748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215428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9325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3156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2373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8244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892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5557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853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6627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4262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665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3880896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9166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5400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7896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5178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6569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234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316442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88958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337560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52355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7E0804-D148-4CA8-8954-DCB6D5DC2237}" type="datetimeFigureOut">
              <a:rPr kumimoji="1" lang="ja-JP" altLang="en-US" smtClean="0"/>
              <a:t>2014/6/3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276613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E0804-D148-4CA8-8954-DCB6D5DC2237}" type="datetimeFigureOut">
              <a:rPr kumimoji="1" lang="ja-JP" altLang="en-US" smtClean="0"/>
              <a:t>2014/6/3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15024-9AFF-4BC3-8598-C75F904AD3BC}" type="slidenum">
              <a:rPr kumimoji="1" lang="ja-JP" altLang="en-US" smtClean="0"/>
              <a:t>‹#›</a:t>
            </a:fld>
            <a:endParaRPr kumimoji="1" lang="ja-JP" altLang="en-US"/>
          </a:p>
        </p:txBody>
      </p:sp>
    </p:spTree>
    <p:extLst>
      <p:ext uri="{BB962C8B-B14F-4D97-AF65-F5344CB8AC3E}">
        <p14:creationId xmlns:p14="http://schemas.microsoft.com/office/powerpoint/2010/main" val="25971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dirty="0">
              <a:solidFill>
                <a:srgbClr val="000000"/>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dirty="0">
              <a:solidFill>
                <a:srgbClr val="000000"/>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E6A20C2-45C1-462E-8C0F-75319E6EE97C}" type="slidenum">
              <a:rPr lang="en-US" altLang="ja-JP" smtClean="0">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453941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14255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1DDD-87DA-4C03-8AF3-CF5B8AD5A78A}" type="datetimeFigureOut">
              <a:rPr lang="ja-JP" altLang="en-US" smtClean="0">
                <a:solidFill>
                  <a:prstClr val="black">
                    <a:tint val="75000"/>
                  </a:prstClr>
                </a:solidFill>
              </a:rPr>
              <a:pPr/>
              <a:t>2014/6/3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92B48-621B-4F4C-BA3E-D01373DF87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59614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5.xml"/><Relationship Id="rId4" Type="http://schemas.openxmlformats.org/officeDocument/2006/relationships/image" Target="../media/image2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3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130425"/>
            <a:ext cx="8208912" cy="1470025"/>
          </a:xfrm>
        </p:spPr>
        <p:txBody>
          <a:bodyPr>
            <a:normAutofit fontScale="90000"/>
          </a:bodyPr>
          <a:lstStyle/>
          <a:p>
            <a:r>
              <a:rPr kumimoji="1" lang="en-US" altLang="ja-JP" b="1" dirty="0" smtClean="0">
                <a:latin typeface="Times New Roman" panose="02020603050405020304" pitchFamily="18" charset="0"/>
                <a:cs typeface="Times New Roman" panose="02020603050405020304" pitchFamily="18" charset="0"/>
              </a:rPr>
              <a:t>Magnetism </a:t>
            </a:r>
            <a:r>
              <a:rPr lang="en-US" altLang="ja-JP" b="1" dirty="0" smtClean="0">
                <a:latin typeface="Times New Roman" panose="02020603050405020304" pitchFamily="18" charset="0"/>
                <a:cs typeface="Times New Roman" panose="02020603050405020304" pitchFamily="18" charset="0"/>
              </a:rPr>
              <a:t>and Superconductivity of </a:t>
            </a:r>
            <a:r>
              <a:rPr kumimoji="1" lang="en-US" altLang="ja-JP" b="1" dirty="0" smtClean="0">
                <a:latin typeface="Times New Roman" panose="02020603050405020304" pitchFamily="18" charset="0"/>
                <a:cs typeface="Times New Roman" panose="02020603050405020304" pitchFamily="18" charset="0"/>
              </a:rPr>
              <a:t>Copper-Oxide Superconductor</a:t>
            </a:r>
            <a:endParaRPr kumimoji="1" lang="ja-JP" altLang="en-US" b="1"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p:txBody>
          <a:bodyPr/>
          <a:lstStyle/>
          <a:p>
            <a:pPr algn="r"/>
            <a:r>
              <a:rPr kumimoji="1" lang="en-US" altLang="ja-JP" dirty="0" err="1" smtClean="0"/>
              <a:t>Kitaoka</a:t>
            </a:r>
            <a:r>
              <a:rPr kumimoji="1" lang="en-US" altLang="ja-JP" dirty="0" smtClean="0"/>
              <a:t> Lab.</a:t>
            </a:r>
          </a:p>
          <a:p>
            <a:pPr algn="r"/>
            <a:r>
              <a:rPr lang="en-US" altLang="ja-JP" dirty="0" err="1" smtClean="0"/>
              <a:t>Nozomu</a:t>
            </a:r>
            <a:r>
              <a:rPr lang="en-US" altLang="ja-JP" dirty="0" smtClean="0"/>
              <a:t> Shiki</a:t>
            </a:r>
            <a:endParaRPr kumimoji="1" lang="ja-JP" altLang="en-US" dirty="0"/>
          </a:p>
        </p:txBody>
      </p:sp>
      <p:sp>
        <p:nvSpPr>
          <p:cNvPr id="4" name="テキスト ボックス 3"/>
          <p:cNvSpPr txBox="1"/>
          <p:nvPr/>
        </p:nvSpPr>
        <p:spPr>
          <a:xfrm>
            <a:off x="179512" y="5435932"/>
            <a:ext cx="7103740" cy="646331"/>
          </a:xfrm>
          <a:prstGeom prst="rect">
            <a:avLst/>
          </a:prstGeom>
          <a:noFill/>
        </p:spPr>
        <p:txBody>
          <a:bodyPr wrap="none" rtlCol="0">
            <a:spAutoFit/>
          </a:bodyPr>
          <a:lstStyle/>
          <a:p>
            <a:r>
              <a:rPr lang="fr-FR" altLang="ja-JP" dirty="0" smtClean="0"/>
              <a:t>T.ADACHI</a:t>
            </a:r>
            <a:r>
              <a:rPr lang="en-US" altLang="ja-JP" i="1" dirty="0" smtClean="0"/>
              <a:t> </a:t>
            </a:r>
            <a:r>
              <a:rPr lang="en-US" altLang="ja-JP" i="1" dirty="0"/>
              <a:t>et al., </a:t>
            </a:r>
            <a:r>
              <a:rPr lang="fr-FR" altLang="ja-JP" dirty="0" smtClean="0"/>
              <a:t>J</a:t>
            </a:r>
            <a:r>
              <a:rPr lang="fr-FR" altLang="ja-JP" dirty="0"/>
              <a:t>. Phys. Soc. Jpn. 82 (2013) </a:t>
            </a:r>
            <a:r>
              <a:rPr lang="fr-FR" altLang="ja-JP" dirty="0" smtClean="0"/>
              <a:t>063713</a:t>
            </a:r>
          </a:p>
          <a:p>
            <a:r>
              <a:rPr lang="en-US" altLang="ja-JP" dirty="0" err="1" smtClean="0"/>
              <a:t>Y.Krockenberger</a:t>
            </a:r>
            <a:r>
              <a:rPr lang="en-US" altLang="ja-JP" i="1" dirty="0" smtClean="0"/>
              <a:t> </a:t>
            </a:r>
            <a:r>
              <a:rPr lang="en-US" altLang="ja-JP" i="1" dirty="0"/>
              <a:t>et al., </a:t>
            </a:r>
            <a:r>
              <a:rPr lang="en-US" altLang="ja-JP" dirty="0" smtClean="0"/>
              <a:t>Scientific </a:t>
            </a:r>
            <a:r>
              <a:rPr lang="en-US" altLang="ja-JP" dirty="0"/>
              <a:t>Reports Volume: 3, Article number: 2235</a:t>
            </a:r>
            <a:r>
              <a:rPr lang="fr-FR" altLang="ja-JP" dirty="0" smtClean="0"/>
              <a:t> </a:t>
            </a:r>
            <a:endParaRPr kumimoji="1" lang="ja-JP" altLang="en-US" dirty="0"/>
          </a:p>
        </p:txBody>
      </p:sp>
    </p:spTree>
    <p:extLst>
      <p:ext uri="{BB962C8B-B14F-4D97-AF65-F5344CB8AC3E}">
        <p14:creationId xmlns:p14="http://schemas.microsoft.com/office/powerpoint/2010/main" val="67678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7"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3280461"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sp>
        <p:nvSpPr>
          <p:cNvPr id="240" name="テキスト ボックス 239"/>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41" name="テキスト ボックス 240"/>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128"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4" name="Group 150"/>
          <p:cNvGrpSpPr>
            <a:grpSpLocks/>
          </p:cNvGrpSpPr>
          <p:nvPr/>
        </p:nvGrpSpPr>
        <p:grpSpPr bwMode="auto">
          <a:xfrm>
            <a:off x="5652120" y="4036839"/>
            <a:ext cx="3168352" cy="2740281"/>
            <a:chOff x="576" y="1344"/>
            <a:chExt cx="1977" cy="1758"/>
          </a:xfrm>
        </p:grpSpPr>
        <p:sp>
          <p:nvSpPr>
            <p:cNvPr id="21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19"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0"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1"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5" name="Group 156"/>
            <p:cNvGrpSpPr>
              <a:grpSpLocks/>
            </p:cNvGrpSpPr>
            <p:nvPr/>
          </p:nvGrpSpPr>
          <p:grpSpPr bwMode="auto">
            <a:xfrm>
              <a:off x="576" y="1536"/>
              <a:ext cx="1977" cy="1345"/>
              <a:chOff x="576" y="1536"/>
              <a:chExt cx="1977" cy="1345"/>
            </a:xfrm>
          </p:grpSpPr>
          <p:grpSp>
            <p:nvGrpSpPr>
              <p:cNvPr id="16" name="Group 157"/>
              <p:cNvGrpSpPr>
                <a:grpSpLocks/>
              </p:cNvGrpSpPr>
              <p:nvPr/>
            </p:nvGrpSpPr>
            <p:grpSpPr bwMode="auto">
              <a:xfrm>
                <a:off x="576" y="1536"/>
                <a:ext cx="1977" cy="433"/>
                <a:chOff x="576" y="1536"/>
                <a:chExt cx="1977" cy="433"/>
              </a:xfrm>
            </p:grpSpPr>
            <p:sp>
              <p:nvSpPr>
                <p:cNvPr id="22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24"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5"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132"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3"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4"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7"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9"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0"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2"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3"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4"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5"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7"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8"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9"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0"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80"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4"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6"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7"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4"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5"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7"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8"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9"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0"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3"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4"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5"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cxnSp>
        <p:nvCxnSpPr>
          <p:cNvPr id="126" name="直線矢印コネクタ 125"/>
          <p:cNvCxnSpPr/>
          <p:nvPr/>
        </p:nvCxnSpPr>
        <p:spPr>
          <a:xfrm flipV="1">
            <a:off x="6084168" y="4365104"/>
            <a:ext cx="72008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868144" y="3573016"/>
            <a:ext cx="1322221" cy="461665"/>
          </a:xfrm>
          <a:prstGeom prst="rect">
            <a:avLst/>
          </a:prstGeom>
          <a:noFill/>
          <a:ln>
            <a:solidFill>
              <a:schemeClr val="accent5">
                <a:lumMod val="75000"/>
              </a:schemeClr>
            </a:solidFill>
          </a:ln>
        </p:spPr>
        <p:txBody>
          <a:bodyPr wrap="none" rtlCol="0">
            <a:spAutoFit/>
          </a:bodyPr>
          <a:lstStyle/>
          <a:p>
            <a:r>
              <a:rPr lang="en-US" altLang="ja-JP" sz="1200" dirty="0" err="1" smtClean="0">
                <a:solidFill>
                  <a:prstClr val="black"/>
                </a:solidFill>
              </a:rPr>
              <a:t>Antiferromagnetic</a:t>
            </a:r>
            <a:r>
              <a:rPr lang="en-US" altLang="ja-JP" sz="1200" dirty="0" smtClean="0">
                <a:solidFill>
                  <a:prstClr val="black"/>
                </a:solidFill>
              </a:rPr>
              <a:t/>
            </a:r>
            <a:br>
              <a:rPr lang="en-US" altLang="ja-JP" sz="1200" dirty="0" smtClean="0">
                <a:solidFill>
                  <a:prstClr val="black"/>
                </a:solidFill>
              </a:rPr>
            </a:br>
            <a:r>
              <a:rPr lang="en-US" altLang="ja-JP" sz="1200" dirty="0" smtClean="0">
                <a:solidFill>
                  <a:prstClr val="black"/>
                </a:solidFill>
              </a:rPr>
              <a:t>interaction </a:t>
            </a:r>
            <a:r>
              <a:rPr lang="en-US" altLang="ja-JP" sz="1200" b="1" dirty="0" smtClean="0">
                <a:solidFill>
                  <a:prstClr val="black"/>
                </a:solidFill>
              </a:rPr>
              <a:t> </a:t>
            </a:r>
            <a:r>
              <a:rPr lang="ja-JP" altLang="en-US" sz="1200" b="1" dirty="0" smtClean="0">
                <a:solidFill>
                  <a:prstClr val="black"/>
                </a:solidFill>
              </a:rPr>
              <a:t>Ｊ</a:t>
            </a:r>
            <a:endParaRPr lang="ja-JP" altLang="en-US" sz="1200" b="1" dirty="0">
              <a:solidFill>
                <a:prstClr val="black"/>
              </a:solidFill>
            </a:endParaRPr>
          </a:p>
        </p:txBody>
      </p:sp>
      <p:sp>
        <p:nvSpPr>
          <p:cNvPr id="154" name="円/楕円 153"/>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テキスト ボックス 1"/>
          <p:cNvSpPr txBox="1"/>
          <p:nvPr/>
        </p:nvSpPr>
        <p:spPr>
          <a:xfrm>
            <a:off x="7067278" y="4293096"/>
            <a:ext cx="385042" cy="461665"/>
          </a:xfrm>
          <a:prstGeom prst="rect">
            <a:avLst/>
          </a:prstGeom>
          <a:noFill/>
        </p:spPr>
        <p:txBody>
          <a:bodyPr wrap="none" rtlCol="0">
            <a:spAutoFit/>
          </a:bodyPr>
          <a:lstStyle/>
          <a:p>
            <a:r>
              <a:rPr kumimoji="1" lang="en-US" altLang="ja-JP" sz="2400" b="1" dirty="0" smtClean="0"/>
              <a:t>U</a:t>
            </a:r>
            <a:endParaRPr kumimoji="1" lang="ja-JP" altLang="en-US" b="1" dirty="0"/>
          </a:p>
        </p:txBody>
      </p:sp>
      <p:sp>
        <p:nvSpPr>
          <p:cNvPr id="245" name="フリーフォーム 244"/>
          <p:cNvSpPr/>
          <p:nvPr/>
        </p:nvSpPr>
        <p:spPr>
          <a:xfrm rot="1730993">
            <a:off x="6932531" y="4642240"/>
            <a:ext cx="360218" cy="138545"/>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フリーフォーム 161"/>
          <p:cNvSpPr/>
          <p:nvPr/>
        </p:nvSpPr>
        <p:spPr>
          <a:xfrm flipV="1">
            <a:off x="6156176" y="5176307"/>
            <a:ext cx="617757" cy="193297"/>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6374523" y="5304332"/>
            <a:ext cx="292068" cy="461665"/>
          </a:xfrm>
          <a:prstGeom prst="rect">
            <a:avLst/>
          </a:prstGeom>
          <a:noFill/>
        </p:spPr>
        <p:txBody>
          <a:bodyPr wrap="none" rtlCol="0">
            <a:spAutoFit/>
          </a:bodyPr>
          <a:lstStyle/>
          <a:p>
            <a:r>
              <a:rPr lang="en-US" altLang="ja-JP" sz="2400" b="1" dirty="0"/>
              <a:t>t</a:t>
            </a:r>
            <a:endParaRPr kumimoji="1" lang="ja-JP" altLang="en-US" b="1" dirty="0"/>
          </a:p>
        </p:txBody>
      </p:sp>
      <mc:AlternateContent xmlns:mc="http://schemas.openxmlformats.org/markup-compatibility/2006" xmlns:a14="http://schemas.microsoft.com/office/drawing/2010/main">
        <mc:Choice Requires="a14">
          <p:sp>
            <p:nvSpPr>
              <p:cNvPr id="129" name="テキスト ボックス 128"/>
              <p:cNvSpPr txBox="1"/>
              <p:nvPr/>
            </p:nvSpPr>
            <p:spPr>
              <a:xfrm>
                <a:off x="7506736" y="3477715"/>
                <a:ext cx="832216" cy="6552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𝑱</m:t>
                      </m:r>
                      <m:r>
                        <a:rPr kumimoji="1" lang="en-US" altLang="ja-JP" b="1" i="1" smtClean="0">
                          <a:latin typeface="Cambria Math"/>
                          <a:ea typeface="Cambria Math"/>
                        </a:rPr>
                        <m:t>∝</m:t>
                      </m:r>
                      <m:f>
                        <m:fPr>
                          <m:ctrlPr>
                            <a:rPr kumimoji="1" lang="en-US" altLang="ja-JP" b="1" i="1" smtClean="0">
                              <a:latin typeface="Cambria Math"/>
                            </a:rPr>
                          </m:ctrlPr>
                        </m:fPr>
                        <m:num>
                          <m:sSup>
                            <m:sSupPr>
                              <m:ctrlPr>
                                <a:rPr kumimoji="1" lang="en-US" altLang="ja-JP" b="1" i="1" smtClean="0">
                                  <a:latin typeface="Cambria Math"/>
                                </a:rPr>
                              </m:ctrlPr>
                            </m:sSupPr>
                            <m:e>
                              <m:r>
                                <a:rPr kumimoji="1" lang="en-US" altLang="ja-JP" b="1" i="1" smtClean="0">
                                  <a:latin typeface="Cambria Math"/>
                                </a:rPr>
                                <m:t>𝒕</m:t>
                              </m:r>
                            </m:e>
                            <m:sup>
                              <m:r>
                                <a:rPr kumimoji="1" lang="en-US" altLang="ja-JP" b="1" i="1" smtClean="0">
                                  <a:latin typeface="Cambria Math"/>
                                </a:rPr>
                                <m:t>𝟐</m:t>
                              </m:r>
                            </m:sup>
                          </m:sSup>
                        </m:num>
                        <m:den>
                          <m:r>
                            <a:rPr kumimoji="1" lang="en-US" altLang="ja-JP" b="1" i="1" smtClean="0">
                              <a:latin typeface="Cambria Math"/>
                            </a:rPr>
                            <m:t>𝑼</m:t>
                          </m:r>
                        </m:den>
                      </m:f>
                    </m:oMath>
                  </m:oMathPara>
                </a14:m>
                <a:endParaRPr kumimoji="1" lang="ja-JP" altLang="en-US" b="1" dirty="0"/>
              </a:p>
            </p:txBody>
          </p:sp>
        </mc:Choice>
        <mc:Fallback xmlns="">
          <p:sp>
            <p:nvSpPr>
              <p:cNvPr id="129" name="テキスト ボックス 128"/>
              <p:cNvSpPr txBox="1">
                <a:spLocks noRot="1" noChangeAspect="1" noMove="1" noResize="1" noEditPoints="1" noAdjustHandles="1" noChangeArrowheads="1" noChangeShapeType="1" noTextEdit="1"/>
              </p:cNvSpPr>
              <p:nvPr/>
            </p:nvSpPr>
            <p:spPr>
              <a:xfrm>
                <a:off x="7506736" y="3477715"/>
                <a:ext cx="832216" cy="655244"/>
              </a:xfrm>
              <a:prstGeom prst="rect">
                <a:avLst/>
              </a:prstGeom>
              <a:blipFill rotWithShape="1">
                <a:blip r:embed="rId9"/>
                <a:stretch>
                  <a:fillRect/>
                </a:stretch>
              </a:blipFill>
            </p:spPr>
            <p:txBody>
              <a:bodyPr/>
              <a:lstStyle/>
              <a:p>
                <a:r>
                  <a:rPr lang="ja-JP" altLang="en-US">
                    <a:noFill/>
                  </a:rPr>
                  <a:t> </a:t>
                </a:r>
              </a:p>
            </p:txBody>
          </p:sp>
        </mc:Fallback>
      </mc:AlternateContent>
      <p:grpSp>
        <p:nvGrpSpPr>
          <p:cNvPr id="130" name="グループ化 129"/>
          <p:cNvGrpSpPr/>
          <p:nvPr/>
        </p:nvGrpSpPr>
        <p:grpSpPr>
          <a:xfrm>
            <a:off x="6022581" y="4754761"/>
            <a:ext cx="182180" cy="531495"/>
            <a:chOff x="5731068" y="2731203"/>
            <a:chExt cx="182180" cy="531495"/>
          </a:xfrm>
        </p:grpSpPr>
        <p:sp>
          <p:nvSpPr>
            <p:cNvPr id="131" name="Oval 173"/>
            <p:cNvSpPr>
              <a:spLocks noChangeArrowheads="1"/>
            </p:cNvSpPr>
            <p:nvPr/>
          </p:nvSpPr>
          <p:spPr bwMode="auto">
            <a:xfrm>
              <a:off x="5731068" y="290987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6" name="Line 223"/>
            <p:cNvSpPr>
              <a:spLocks noChangeShapeType="1"/>
            </p:cNvSpPr>
            <p:nvPr/>
          </p:nvSpPr>
          <p:spPr bwMode="auto">
            <a:xfrm rot="2400000">
              <a:off x="5785735" y="273120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151" name="テキスト ボックス 150"/>
          <p:cNvSpPr txBox="1"/>
          <p:nvPr/>
        </p:nvSpPr>
        <p:spPr>
          <a:xfrm>
            <a:off x="6067966" y="2831384"/>
            <a:ext cx="2270986" cy="707886"/>
          </a:xfrm>
          <a:prstGeom prst="rect">
            <a:avLst/>
          </a:prstGeom>
          <a:noFill/>
        </p:spPr>
        <p:txBody>
          <a:bodyPr wrap="square" rtlCol="0">
            <a:spAutoFit/>
          </a:bodyPr>
          <a:lstStyle/>
          <a:p>
            <a:r>
              <a:rPr kumimoji="1" lang="en-US" altLang="ja-JP" b="1" i="1" dirty="0" smtClean="0"/>
              <a:t>U</a:t>
            </a:r>
            <a:r>
              <a:rPr kumimoji="1" lang="en-US" altLang="ja-JP" dirty="0" smtClean="0"/>
              <a:t>: coulomb energy</a:t>
            </a:r>
          </a:p>
          <a:p>
            <a:r>
              <a:rPr lang="en-US" altLang="ja-JP" sz="2200" b="1" i="1" dirty="0" smtClean="0"/>
              <a:t>t</a:t>
            </a:r>
            <a:r>
              <a:rPr lang="en-US" altLang="ja-JP" b="1" dirty="0" smtClean="0"/>
              <a:t> </a:t>
            </a:r>
            <a:r>
              <a:rPr lang="en-US" altLang="ja-JP" dirty="0" smtClean="0"/>
              <a:t>:</a:t>
            </a:r>
            <a:r>
              <a:rPr lang="en-US" altLang="ja-JP" b="1" dirty="0" smtClean="0"/>
              <a:t> </a:t>
            </a:r>
            <a:r>
              <a:rPr lang="en-US" altLang="ja-JP" dirty="0" smtClean="0"/>
              <a:t>hopping</a:t>
            </a:r>
            <a:r>
              <a:rPr lang="ja-JP" altLang="en-US" dirty="0" smtClean="0"/>
              <a:t>  </a:t>
            </a:r>
            <a:r>
              <a:rPr lang="en-US" altLang="ja-JP" dirty="0" smtClean="0"/>
              <a:t>energy</a:t>
            </a:r>
            <a:endParaRPr kumimoji="1" lang="ja-JP" altLang="en-US" dirty="0"/>
          </a:p>
        </p:txBody>
      </p:sp>
    </p:spTree>
    <p:extLst>
      <p:ext uri="{BB962C8B-B14F-4D97-AF65-F5344CB8AC3E}">
        <p14:creationId xmlns:p14="http://schemas.microsoft.com/office/powerpoint/2010/main" val="3379720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2"/>
                                        </p:tgtEl>
                                      </p:cBhvr>
                                    </p:animEffect>
                                    <p:set>
                                      <p:cBhvr>
                                        <p:cTn id="7" dur="1" fill="hold">
                                          <p:stCondLst>
                                            <p:cond delay="499"/>
                                          </p:stCondLst>
                                        </p:cTn>
                                        <p:tgtEl>
                                          <p:spTgt spid="16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6"/>
                                        </p:tgtEl>
                                      </p:cBhvr>
                                    </p:animEffect>
                                    <p:set>
                                      <p:cBhvr>
                                        <p:cTn id="10" dur="1" fill="hold">
                                          <p:stCondLst>
                                            <p:cond delay="499"/>
                                          </p:stCondLst>
                                        </p:cTn>
                                        <p:tgtEl>
                                          <p:spTgt spid="1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3.61111E-6 -4.44444E-6 L 0.02222 -0.01643 C 0.02691 -0.02013 0.03402 -0.02199 0.04132 -0.02199 C 0.04965 -0.02199 0.05642 -0.02013 0.06111 -0.01643 L 0.0835 -4.44444E-6 " pathEditMode="relative" rAng="0" ptsTypes="FffFF">
                                      <p:cBhvr>
                                        <p:cTn id="14" dur="2000" fill="hold"/>
                                        <p:tgtEl>
                                          <p:spTgt spid="130"/>
                                        </p:tgtEl>
                                        <p:attrNameLst>
                                          <p:attrName>ppt_x</p:attrName>
                                          <p:attrName>ppt_y</p:attrName>
                                        </p:attrNameLst>
                                      </p:cBhvr>
                                      <p:rCtr x="4167" y="-1111"/>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5"/>
                                        </p:tgtEl>
                                        <p:attrNameLst>
                                          <p:attrName>style.visibility</p:attrName>
                                        </p:attrNameLst>
                                      </p:cBhvr>
                                      <p:to>
                                        <p:strVal val="visible"/>
                                      </p:to>
                                    </p:set>
                                    <p:animEffect transition="in" filter="wipe(down)">
                                      <p:cBhvr>
                                        <p:cTn id="22"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 grpId="0" animBg="1"/>
      <p:bldP spid="162" grpId="0" animBg="1"/>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7"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3280461"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sp>
        <p:nvSpPr>
          <p:cNvPr id="240" name="テキスト ボックス 239"/>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41" name="テキスト ボックス 240"/>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128"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4" name="Group 150"/>
          <p:cNvGrpSpPr>
            <a:grpSpLocks/>
          </p:cNvGrpSpPr>
          <p:nvPr/>
        </p:nvGrpSpPr>
        <p:grpSpPr bwMode="auto">
          <a:xfrm>
            <a:off x="5652120" y="4036839"/>
            <a:ext cx="3168352" cy="2740281"/>
            <a:chOff x="576" y="1344"/>
            <a:chExt cx="1977" cy="1758"/>
          </a:xfrm>
        </p:grpSpPr>
        <p:sp>
          <p:nvSpPr>
            <p:cNvPr id="21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19"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0"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1"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5" name="Group 156"/>
            <p:cNvGrpSpPr>
              <a:grpSpLocks/>
            </p:cNvGrpSpPr>
            <p:nvPr/>
          </p:nvGrpSpPr>
          <p:grpSpPr bwMode="auto">
            <a:xfrm>
              <a:off x="576" y="1536"/>
              <a:ext cx="1977" cy="1345"/>
              <a:chOff x="576" y="1536"/>
              <a:chExt cx="1977" cy="1345"/>
            </a:xfrm>
          </p:grpSpPr>
          <p:grpSp>
            <p:nvGrpSpPr>
              <p:cNvPr id="16" name="Group 157"/>
              <p:cNvGrpSpPr>
                <a:grpSpLocks/>
              </p:cNvGrpSpPr>
              <p:nvPr/>
            </p:nvGrpSpPr>
            <p:grpSpPr bwMode="auto">
              <a:xfrm>
                <a:off x="576" y="1536"/>
                <a:ext cx="1977" cy="433"/>
                <a:chOff x="576" y="1536"/>
                <a:chExt cx="1977" cy="433"/>
              </a:xfrm>
            </p:grpSpPr>
            <p:sp>
              <p:nvSpPr>
                <p:cNvPr id="22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24"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5"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132"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3"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4"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7"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9"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0"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2"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3"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4"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5"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7"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8"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9"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0"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80"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4"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6"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7"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2" name="グループ化 1"/>
          <p:cNvGrpSpPr/>
          <p:nvPr/>
        </p:nvGrpSpPr>
        <p:grpSpPr>
          <a:xfrm>
            <a:off x="6798667" y="4715650"/>
            <a:ext cx="182180" cy="531495"/>
            <a:chOff x="5731068" y="2731203"/>
            <a:chExt cx="182180" cy="531495"/>
          </a:xfrm>
        </p:grpSpPr>
        <p:sp>
          <p:nvSpPr>
            <p:cNvPr id="141" name="Oval 173"/>
            <p:cNvSpPr>
              <a:spLocks noChangeArrowheads="1"/>
            </p:cNvSpPr>
            <p:nvPr/>
          </p:nvSpPr>
          <p:spPr bwMode="auto">
            <a:xfrm>
              <a:off x="5731068" y="290987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02" name="Line 223"/>
            <p:cNvSpPr>
              <a:spLocks noChangeShapeType="1"/>
            </p:cNvSpPr>
            <p:nvPr/>
          </p:nvSpPr>
          <p:spPr bwMode="auto">
            <a:xfrm rot="2400000">
              <a:off x="5785735" y="273120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04"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5"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7"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8"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9"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0"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3"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4"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5"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cxnSp>
        <p:nvCxnSpPr>
          <p:cNvPr id="126" name="直線矢印コネクタ 125"/>
          <p:cNvCxnSpPr/>
          <p:nvPr/>
        </p:nvCxnSpPr>
        <p:spPr>
          <a:xfrm flipV="1">
            <a:off x="6084168" y="4365104"/>
            <a:ext cx="72008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868144" y="3573016"/>
            <a:ext cx="1322221" cy="461665"/>
          </a:xfrm>
          <a:prstGeom prst="rect">
            <a:avLst/>
          </a:prstGeom>
          <a:noFill/>
          <a:ln>
            <a:solidFill>
              <a:schemeClr val="accent5">
                <a:lumMod val="75000"/>
              </a:schemeClr>
            </a:solidFill>
          </a:ln>
        </p:spPr>
        <p:txBody>
          <a:bodyPr wrap="none" rtlCol="0">
            <a:spAutoFit/>
          </a:bodyPr>
          <a:lstStyle/>
          <a:p>
            <a:r>
              <a:rPr lang="en-US" altLang="ja-JP" sz="1200" dirty="0" err="1" smtClean="0">
                <a:solidFill>
                  <a:prstClr val="black"/>
                </a:solidFill>
              </a:rPr>
              <a:t>Antiferromagnetic</a:t>
            </a:r>
            <a:r>
              <a:rPr lang="en-US" altLang="ja-JP" sz="1200" dirty="0" smtClean="0">
                <a:solidFill>
                  <a:prstClr val="black"/>
                </a:solidFill>
              </a:rPr>
              <a:t/>
            </a:r>
            <a:br>
              <a:rPr lang="en-US" altLang="ja-JP" sz="1200" dirty="0" smtClean="0">
                <a:solidFill>
                  <a:prstClr val="black"/>
                </a:solidFill>
              </a:rPr>
            </a:br>
            <a:r>
              <a:rPr lang="en-US" altLang="ja-JP" sz="1200" dirty="0" smtClean="0">
                <a:solidFill>
                  <a:prstClr val="black"/>
                </a:solidFill>
              </a:rPr>
              <a:t>interaction </a:t>
            </a:r>
            <a:r>
              <a:rPr lang="en-US" altLang="ja-JP" sz="1200" b="1" dirty="0" smtClean="0">
                <a:solidFill>
                  <a:prstClr val="black"/>
                </a:solidFill>
              </a:rPr>
              <a:t> </a:t>
            </a:r>
            <a:r>
              <a:rPr lang="ja-JP" altLang="en-US" sz="1200" b="1" dirty="0" smtClean="0">
                <a:solidFill>
                  <a:prstClr val="black"/>
                </a:solidFill>
              </a:rPr>
              <a:t>Ｊ</a:t>
            </a:r>
            <a:endParaRPr lang="ja-JP" altLang="en-US" sz="1200" b="1" dirty="0">
              <a:solidFill>
                <a:prstClr val="black"/>
              </a:solidFill>
            </a:endParaRPr>
          </a:p>
        </p:txBody>
      </p:sp>
      <p:sp>
        <p:nvSpPr>
          <p:cNvPr id="154" name="円/楕円 153"/>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mc:AlternateContent xmlns:mc="http://schemas.openxmlformats.org/markup-compatibility/2006" xmlns:a14="http://schemas.microsoft.com/office/drawing/2010/main">
        <mc:Choice Requires="a14">
          <p:sp>
            <p:nvSpPr>
              <p:cNvPr id="123" name="テキスト ボックス 122"/>
              <p:cNvSpPr txBox="1"/>
              <p:nvPr/>
            </p:nvSpPr>
            <p:spPr>
              <a:xfrm>
                <a:off x="7506736" y="3477715"/>
                <a:ext cx="832216" cy="6552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𝑱</m:t>
                      </m:r>
                      <m:r>
                        <a:rPr kumimoji="1" lang="en-US" altLang="ja-JP" b="1" i="1" smtClean="0">
                          <a:latin typeface="Cambria Math"/>
                          <a:ea typeface="Cambria Math"/>
                        </a:rPr>
                        <m:t>∝</m:t>
                      </m:r>
                      <m:f>
                        <m:fPr>
                          <m:ctrlPr>
                            <a:rPr kumimoji="1" lang="en-US" altLang="ja-JP" b="1" i="1" smtClean="0">
                              <a:latin typeface="Cambria Math"/>
                            </a:rPr>
                          </m:ctrlPr>
                        </m:fPr>
                        <m:num>
                          <m:sSup>
                            <m:sSupPr>
                              <m:ctrlPr>
                                <a:rPr kumimoji="1" lang="en-US" altLang="ja-JP" b="1" i="1" smtClean="0">
                                  <a:latin typeface="Cambria Math"/>
                                </a:rPr>
                              </m:ctrlPr>
                            </m:sSupPr>
                            <m:e>
                              <m:r>
                                <a:rPr kumimoji="1" lang="en-US" altLang="ja-JP" b="1" i="1" smtClean="0">
                                  <a:latin typeface="Cambria Math"/>
                                </a:rPr>
                                <m:t>𝒕</m:t>
                              </m:r>
                            </m:e>
                            <m:sup>
                              <m:r>
                                <a:rPr kumimoji="1" lang="en-US" altLang="ja-JP" b="1" i="1" smtClean="0">
                                  <a:latin typeface="Cambria Math"/>
                                </a:rPr>
                                <m:t>𝟐</m:t>
                              </m:r>
                            </m:sup>
                          </m:sSup>
                        </m:num>
                        <m:den>
                          <m:r>
                            <a:rPr kumimoji="1" lang="en-US" altLang="ja-JP" b="1" i="1" smtClean="0">
                              <a:latin typeface="Cambria Math"/>
                            </a:rPr>
                            <m:t>𝑼</m:t>
                          </m:r>
                        </m:den>
                      </m:f>
                    </m:oMath>
                  </m:oMathPara>
                </a14:m>
                <a:endParaRPr kumimoji="1" lang="ja-JP" altLang="en-US" b="1" dirty="0"/>
              </a:p>
            </p:txBody>
          </p:sp>
        </mc:Choice>
        <mc:Fallback xmlns="">
          <p:sp>
            <p:nvSpPr>
              <p:cNvPr id="123" name="テキスト ボックス 122"/>
              <p:cNvSpPr txBox="1">
                <a:spLocks noRot="1" noChangeAspect="1" noMove="1" noResize="1" noEditPoints="1" noAdjustHandles="1" noChangeArrowheads="1" noChangeShapeType="1" noTextEdit="1"/>
              </p:cNvSpPr>
              <p:nvPr/>
            </p:nvSpPr>
            <p:spPr>
              <a:xfrm>
                <a:off x="7506736" y="3477715"/>
                <a:ext cx="832216" cy="655244"/>
              </a:xfrm>
              <a:prstGeom prst="rect">
                <a:avLst/>
              </a:prstGeom>
              <a:blipFill rotWithShape="1">
                <a:blip r:embed="rId9"/>
                <a:stretch>
                  <a:fillRect/>
                </a:stretch>
              </a:blipFill>
            </p:spPr>
            <p:txBody>
              <a:bodyPr/>
              <a:lstStyle/>
              <a:p>
                <a:r>
                  <a:rPr lang="ja-JP" altLang="en-US">
                    <a:noFill/>
                  </a:rPr>
                  <a:t> </a:t>
                </a:r>
              </a:p>
            </p:txBody>
          </p:sp>
        </mc:Fallback>
      </mc:AlternateContent>
      <p:sp>
        <p:nvSpPr>
          <p:cNvPr id="124" name="テキスト ボックス 123"/>
          <p:cNvSpPr txBox="1"/>
          <p:nvPr/>
        </p:nvSpPr>
        <p:spPr>
          <a:xfrm>
            <a:off x="6067966" y="2831384"/>
            <a:ext cx="2270986" cy="707886"/>
          </a:xfrm>
          <a:prstGeom prst="rect">
            <a:avLst/>
          </a:prstGeom>
          <a:noFill/>
        </p:spPr>
        <p:txBody>
          <a:bodyPr wrap="square" rtlCol="0">
            <a:spAutoFit/>
          </a:bodyPr>
          <a:lstStyle/>
          <a:p>
            <a:r>
              <a:rPr kumimoji="1" lang="en-US" altLang="ja-JP" b="1" i="1" dirty="0" smtClean="0"/>
              <a:t>U</a:t>
            </a:r>
            <a:r>
              <a:rPr kumimoji="1" lang="en-US" altLang="ja-JP" dirty="0" smtClean="0"/>
              <a:t>: coulomb energy</a:t>
            </a:r>
          </a:p>
          <a:p>
            <a:r>
              <a:rPr lang="en-US" altLang="ja-JP" sz="2200" b="1" i="1" dirty="0" smtClean="0"/>
              <a:t>t</a:t>
            </a:r>
            <a:r>
              <a:rPr lang="en-US" altLang="ja-JP" b="1" dirty="0" smtClean="0"/>
              <a:t> </a:t>
            </a:r>
            <a:r>
              <a:rPr lang="en-US" altLang="ja-JP" dirty="0" smtClean="0"/>
              <a:t>:</a:t>
            </a:r>
            <a:r>
              <a:rPr lang="en-US" altLang="ja-JP" b="1" dirty="0" smtClean="0"/>
              <a:t> </a:t>
            </a:r>
            <a:r>
              <a:rPr lang="en-US" altLang="ja-JP" dirty="0" smtClean="0"/>
              <a:t>hopping</a:t>
            </a:r>
            <a:r>
              <a:rPr lang="ja-JP" altLang="en-US" dirty="0" smtClean="0"/>
              <a:t>  </a:t>
            </a:r>
            <a:r>
              <a:rPr lang="en-US" altLang="ja-JP" dirty="0" smtClean="0"/>
              <a:t>energy</a:t>
            </a:r>
            <a:endParaRPr kumimoji="1" lang="ja-JP" altLang="en-US" dirty="0"/>
          </a:p>
        </p:txBody>
      </p:sp>
      <p:sp>
        <p:nvSpPr>
          <p:cNvPr id="125" name="テキスト ボックス 124"/>
          <p:cNvSpPr txBox="1"/>
          <p:nvPr/>
        </p:nvSpPr>
        <p:spPr>
          <a:xfrm>
            <a:off x="7067278" y="4293096"/>
            <a:ext cx="385042" cy="461665"/>
          </a:xfrm>
          <a:prstGeom prst="rect">
            <a:avLst/>
          </a:prstGeom>
          <a:noFill/>
        </p:spPr>
        <p:txBody>
          <a:bodyPr wrap="none" rtlCol="0">
            <a:spAutoFit/>
          </a:bodyPr>
          <a:lstStyle/>
          <a:p>
            <a:r>
              <a:rPr kumimoji="1" lang="en-US" altLang="ja-JP" sz="2400" b="1" dirty="0" smtClean="0"/>
              <a:t>U</a:t>
            </a:r>
            <a:endParaRPr kumimoji="1" lang="ja-JP" altLang="en-US" b="1" dirty="0"/>
          </a:p>
        </p:txBody>
      </p:sp>
      <p:sp>
        <p:nvSpPr>
          <p:cNvPr id="129" name="フリーフォーム 128"/>
          <p:cNvSpPr/>
          <p:nvPr/>
        </p:nvSpPr>
        <p:spPr>
          <a:xfrm rot="1730993">
            <a:off x="6932531" y="4642240"/>
            <a:ext cx="360218" cy="138545"/>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6374523" y="5304332"/>
            <a:ext cx="292068" cy="461665"/>
          </a:xfrm>
          <a:prstGeom prst="rect">
            <a:avLst/>
          </a:prstGeom>
          <a:noFill/>
        </p:spPr>
        <p:txBody>
          <a:bodyPr wrap="none" rtlCol="0">
            <a:spAutoFit/>
          </a:bodyPr>
          <a:lstStyle/>
          <a:p>
            <a:r>
              <a:rPr lang="en-US" altLang="ja-JP" sz="2400" b="1" dirty="0"/>
              <a:t>t</a:t>
            </a:r>
            <a:endParaRPr kumimoji="1" lang="ja-JP" altLang="en-US" b="1" dirty="0"/>
          </a:p>
        </p:txBody>
      </p:sp>
      <p:sp>
        <p:nvSpPr>
          <p:cNvPr id="131" name="フリーフォーム 130"/>
          <p:cNvSpPr/>
          <p:nvPr/>
        </p:nvSpPr>
        <p:spPr>
          <a:xfrm flipV="1">
            <a:off x="6156176" y="5176307"/>
            <a:ext cx="617757" cy="193297"/>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5521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2.22222E-6 2.59259E-6 L -0.02378 -0.01204 C -0.02882 -0.01482 -0.03646 -0.01621 -0.04392 -0.01621 C -0.05278 -0.01621 -0.05972 -0.01482 -0.06493 -0.01204 L -0.08802 2.59259E-6 " pathEditMode="relative" rAng="0" ptsTypes="FffFF">
                                      <p:cBhvr>
                                        <p:cTn id="6" dur="2000" fill="hold"/>
                                        <p:tgtEl>
                                          <p:spTgt spid="2"/>
                                        </p:tgtEl>
                                        <p:attrNameLst>
                                          <p:attrName>ppt_x</p:attrName>
                                          <p:attrName>ppt_y</p:attrName>
                                        </p:attrNameLst>
                                      </p:cBhvr>
                                      <p:rCtr x="-4410" y="-810"/>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down)">
                                      <p:cBhvr>
                                        <p:cTn id="10" dur="500"/>
                                        <p:tgtEl>
                                          <p:spTgt spid="1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wipe(down)">
                                      <p:cBhvr>
                                        <p:cTn id="13" dur="500"/>
                                        <p:tgtEl>
                                          <p:spTgt spid="1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wipe(down)">
                                      <p:cBhvr>
                                        <p:cTn id="16" dur="500"/>
                                        <p:tgtEl>
                                          <p:spTgt spid="1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wipe(down)">
                                      <p:cBhvr>
                                        <p:cTn id="1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9" grpId="0" animBg="1"/>
      <p:bldP spid="130" grpId="0"/>
      <p:bldP spid="1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31" name="テキスト ボックス 230"/>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grpSp>
        <p:nvGrpSpPr>
          <p:cNvPr id="20" name="グループ化 19"/>
          <p:cNvGrpSpPr/>
          <p:nvPr/>
        </p:nvGrpSpPr>
        <p:grpSpPr>
          <a:xfrm>
            <a:off x="323528" y="3789040"/>
            <a:ext cx="2361798" cy="2808312"/>
            <a:chOff x="323528" y="3789040"/>
            <a:chExt cx="2361798" cy="2808312"/>
          </a:xfrm>
        </p:grpSpPr>
        <p:grpSp>
          <p:nvGrpSpPr>
            <p:cNvPr id="7" name="グループ化 90"/>
            <p:cNvGrpSpPr/>
            <p:nvPr/>
          </p:nvGrpSpPr>
          <p:grpSpPr>
            <a:xfrm>
              <a:off x="592489"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606993"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40" name="テキスト ボックス 239"/>
            <p:cNvSpPr txBox="1"/>
            <p:nvPr/>
          </p:nvSpPr>
          <p:spPr>
            <a:xfrm>
              <a:off x="323528"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gr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solidFill>
                  <a:prstClr val="black"/>
                </a:solidFill>
                <a:latin typeface="Times New Roman" pitchFamily="18" charset="0"/>
              </a:rPr>
              <a:t>High-</a:t>
            </a:r>
            <a:r>
              <a:rPr lang="en-US" altLang="ja-JP" sz="2800" b="1" i="1" dirty="0" err="1" smtClean="0">
                <a:solidFill>
                  <a:prstClr val="black"/>
                </a:solidFill>
                <a:latin typeface="Times New Roman" pitchFamily="18" charset="0"/>
              </a:rPr>
              <a:t>T</a:t>
            </a:r>
            <a:r>
              <a:rPr lang="en-US" altLang="ja-JP" sz="2800" b="1" baseline="-25000" dirty="0" err="1" smtClean="0">
                <a:solidFill>
                  <a:prstClr val="black"/>
                </a:solidFill>
                <a:latin typeface="Times New Roman" pitchFamily="18" charset="0"/>
              </a:rPr>
              <a:t>c</a:t>
            </a:r>
            <a:r>
              <a:rPr lang="en-US" altLang="ja-JP" sz="2800" b="1" dirty="0" smtClean="0">
                <a:solidFill>
                  <a:prstClr val="black"/>
                </a:solidFill>
                <a:latin typeface="Times New Roman" pitchFamily="18" charset="0"/>
              </a:rPr>
              <a:t> Superconductor</a:t>
            </a:r>
            <a:endParaRPr lang="ja-JP" altLang="en-US" sz="2800" b="1" dirty="0">
              <a:solidFill>
                <a:prstClr val="black"/>
              </a:solidFill>
              <a:latin typeface="Times New Roman" pitchFamily="18" charset="0"/>
            </a:endParaRPr>
          </a:p>
        </p:txBody>
      </p:sp>
      <p:sp>
        <p:nvSpPr>
          <p:cNvPr id="6" name="テキスト ボックス 5"/>
          <p:cNvSpPr txBox="1"/>
          <p:nvPr/>
        </p:nvSpPr>
        <p:spPr>
          <a:xfrm>
            <a:off x="4355976" y="6453336"/>
            <a:ext cx="646410" cy="369332"/>
          </a:xfrm>
          <a:prstGeom prst="rect">
            <a:avLst/>
          </a:prstGeom>
          <a:noFill/>
        </p:spPr>
        <p:txBody>
          <a:bodyPr wrap="square" rtlCol="0">
            <a:spAutoFit/>
          </a:bodyPr>
          <a:lstStyle/>
          <a:p>
            <a:r>
              <a:rPr kumimoji="1" lang="en-US" altLang="ja-JP" dirty="0" smtClean="0"/>
              <a:t>DOS</a:t>
            </a:r>
            <a:endParaRPr kumimoji="1" lang="ja-JP" altLang="en-US" dirty="0"/>
          </a:p>
        </p:txBody>
      </p:sp>
      <p:sp>
        <p:nvSpPr>
          <p:cNvPr id="11" name="テキスト ボックス 10"/>
          <p:cNvSpPr txBox="1"/>
          <p:nvPr/>
        </p:nvSpPr>
        <p:spPr>
          <a:xfrm>
            <a:off x="2378146" y="3645024"/>
            <a:ext cx="393654" cy="369332"/>
          </a:xfrm>
          <a:prstGeom prst="rect">
            <a:avLst/>
          </a:prstGeom>
          <a:noFill/>
        </p:spPr>
        <p:txBody>
          <a:bodyPr wrap="square" rtlCol="0">
            <a:spAutoFit/>
          </a:bodyPr>
          <a:lstStyle/>
          <a:p>
            <a:r>
              <a:rPr kumimoji="1" lang="en-US" altLang="ja-JP" dirty="0" smtClean="0"/>
              <a:t>E</a:t>
            </a:r>
            <a:endParaRPr kumimoji="1" lang="ja-JP" altLang="en-US" dirty="0"/>
          </a:p>
        </p:txBody>
      </p:sp>
      <p:cxnSp>
        <p:nvCxnSpPr>
          <p:cNvPr id="22" name="直線矢印コネクタ 21"/>
          <p:cNvCxnSpPr>
            <a:stCxn id="17" idx="5"/>
          </p:cNvCxnSpPr>
          <p:nvPr/>
        </p:nvCxnSpPr>
        <p:spPr>
          <a:xfrm>
            <a:off x="3973878" y="4441887"/>
            <a:ext cx="431211" cy="3497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68074" y="3861048"/>
            <a:ext cx="4575934" cy="680495"/>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pic>
        <p:nvPicPr>
          <p:cNvPr id="25" name="図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7" y="3343556"/>
            <a:ext cx="2736304" cy="3485187"/>
          </a:xfrm>
          <a:prstGeom prst="rect">
            <a:avLst/>
          </a:prstGeom>
        </p:spPr>
      </p:pic>
      <p:sp>
        <p:nvSpPr>
          <p:cNvPr id="24" name="テキスト ボックス 23"/>
          <p:cNvSpPr txBox="1"/>
          <p:nvPr/>
        </p:nvSpPr>
        <p:spPr>
          <a:xfrm>
            <a:off x="7884368" y="3831431"/>
            <a:ext cx="966355" cy="461665"/>
          </a:xfrm>
          <a:prstGeom prst="rect">
            <a:avLst/>
          </a:prstGeom>
          <a:noFill/>
        </p:spPr>
        <p:txBody>
          <a:bodyPr wrap="none" rtlCol="0">
            <a:spAutoFit/>
          </a:bodyPr>
          <a:lstStyle/>
          <a:p>
            <a:r>
              <a:rPr kumimoji="1" lang="en-US" altLang="ja-JP" sz="2400" dirty="0" smtClean="0"/>
              <a:t>U.H.B.</a:t>
            </a:r>
            <a:endParaRPr kumimoji="1" lang="ja-JP" altLang="en-US" sz="2000" dirty="0"/>
          </a:p>
        </p:txBody>
      </p:sp>
      <p:sp>
        <p:nvSpPr>
          <p:cNvPr id="162" name="テキスト ボックス 161"/>
          <p:cNvSpPr txBox="1"/>
          <p:nvPr/>
        </p:nvSpPr>
        <p:spPr>
          <a:xfrm>
            <a:off x="7920978" y="5919663"/>
            <a:ext cx="904415" cy="461665"/>
          </a:xfrm>
          <a:prstGeom prst="rect">
            <a:avLst/>
          </a:prstGeom>
          <a:noFill/>
        </p:spPr>
        <p:txBody>
          <a:bodyPr wrap="none" rtlCol="0">
            <a:spAutoFit/>
          </a:bodyPr>
          <a:lstStyle/>
          <a:p>
            <a:r>
              <a:rPr lang="en-US" altLang="ja-JP" sz="2400" dirty="0"/>
              <a:t>L</a:t>
            </a:r>
            <a:r>
              <a:rPr kumimoji="1" lang="en-US" altLang="ja-JP" sz="2400" dirty="0" smtClean="0"/>
              <a:t>.H.B.</a:t>
            </a:r>
            <a:endParaRPr kumimoji="1" lang="ja-JP" altLang="en-US" sz="2000" dirty="0"/>
          </a:p>
        </p:txBody>
      </p:sp>
      <p:grpSp>
        <p:nvGrpSpPr>
          <p:cNvPr id="60" name="グループ化 59"/>
          <p:cNvGrpSpPr/>
          <p:nvPr/>
        </p:nvGrpSpPr>
        <p:grpSpPr>
          <a:xfrm>
            <a:off x="3131840" y="3875319"/>
            <a:ext cx="3357825" cy="2361993"/>
            <a:chOff x="-594000" y="2651184"/>
            <a:chExt cx="3357825" cy="2361993"/>
          </a:xfrm>
        </p:grpSpPr>
        <p:sp>
          <p:nvSpPr>
            <p:cNvPr id="61" name="弦 60"/>
            <p:cNvSpPr/>
            <p:nvPr/>
          </p:nvSpPr>
          <p:spPr>
            <a:xfrm flipH="1">
              <a:off x="-494750" y="3580257"/>
              <a:ext cx="3240000" cy="1076058"/>
            </a:xfrm>
            <a:prstGeom prst="chord">
              <a:avLst>
                <a:gd name="adj1" fmla="val 5159597"/>
                <a:gd name="adj2" fmla="val 16400031"/>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62" name="直線矢印コネクタ 61"/>
            <p:cNvCxnSpPr/>
            <p:nvPr/>
          </p:nvCxnSpPr>
          <p:spPr>
            <a:xfrm flipV="1">
              <a:off x="1080000" y="2651184"/>
              <a:ext cx="0" cy="2361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パイ 62"/>
            <p:cNvSpPr/>
            <p:nvPr/>
          </p:nvSpPr>
          <p:spPr>
            <a:xfrm>
              <a:off x="-594000" y="3580257"/>
              <a:ext cx="3357825" cy="1009865"/>
            </a:xfrm>
            <a:prstGeom prst="pie">
              <a:avLst>
                <a:gd name="adj1" fmla="val 16184089"/>
                <a:gd name="adj2" fmla="val 21593321"/>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 name="グループ化 1"/>
          <p:cNvGrpSpPr/>
          <p:nvPr/>
        </p:nvGrpSpPr>
        <p:grpSpPr>
          <a:xfrm>
            <a:off x="5724488" y="4019335"/>
            <a:ext cx="3240000" cy="2361993"/>
            <a:chOff x="5292081" y="3832006"/>
            <a:chExt cx="3240000" cy="2361993"/>
          </a:xfrm>
        </p:grpSpPr>
        <p:sp>
          <p:nvSpPr>
            <p:cNvPr id="64" name="弦 63"/>
            <p:cNvSpPr/>
            <p:nvPr/>
          </p:nvSpPr>
          <p:spPr>
            <a:xfrm flipH="1">
              <a:off x="5292081" y="5301079"/>
              <a:ext cx="3240000" cy="540000"/>
            </a:xfrm>
            <a:prstGeom prst="chord">
              <a:avLst>
                <a:gd name="adj1" fmla="val 5159597"/>
                <a:gd name="adj2" fmla="val 16400031"/>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65" name="直線矢印コネクタ 64"/>
            <p:cNvCxnSpPr/>
            <p:nvPr/>
          </p:nvCxnSpPr>
          <p:spPr>
            <a:xfrm flipV="1">
              <a:off x="6893593" y="3832006"/>
              <a:ext cx="0" cy="2361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弦 65"/>
            <p:cNvSpPr/>
            <p:nvPr/>
          </p:nvSpPr>
          <p:spPr>
            <a:xfrm flipH="1">
              <a:off x="5292081" y="4124721"/>
              <a:ext cx="3240000" cy="540000"/>
            </a:xfrm>
            <a:prstGeom prst="chord">
              <a:avLst>
                <a:gd name="adj1" fmla="val 5159597"/>
                <a:gd name="adj2" fmla="val 16400031"/>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grpSp>
      <p:cxnSp>
        <p:nvCxnSpPr>
          <p:cNvPr id="67" name="直線矢印コネクタ 66"/>
          <p:cNvCxnSpPr/>
          <p:nvPr/>
        </p:nvCxnSpPr>
        <p:spPr>
          <a:xfrm flipV="1">
            <a:off x="6549371" y="4737857"/>
            <a:ext cx="614917" cy="19724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6549371" y="5618265"/>
            <a:ext cx="614917" cy="11499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2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2"/>
                                        </p:tgtEl>
                                        <p:attrNameLst>
                                          <p:attrName>style.visibility</p:attrName>
                                        </p:attrNameLst>
                                      </p:cBhvr>
                                      <p:to>
                                        <p:strVal val="visible"/>
                                      </p:to>
                                    </p:set>
                                    <p:animEffect transition="in" filter="fade">
                                      <p:cBhvr>
                                        <p:cTn id="34"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1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grpSp>
        <p:nvGrpSpPr>
          <p:cNvPr id="2" name="グループ化 1"/>
          <p:cNvGrpSpPr/>
          <p:nvPr/>
        </p:nvGrpSpPr>
        <p:grpSpPr>
          <a:xfrm>
            <a:off x="2267744" y="620688"/>
            <a:ext cx="2629398" cy="2736304"/>
            <a:chOff x="2267744" y="620688"/>
            <a:chExt cx="2629398" cy="2736304"/>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3"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solidFill>
                  <a:prstClr val="black"/>
                </a:solidFill>
                <a:latin typeface="Times New Roman" pitchFamily="18" charset="0"/>
              </a:rPr>
              <a:t>High-</a:t>
            </a:r>
            <a:r>
              <a:rPr lang="en-US" altLang="ja-JP" sz="2800" b="1" i="1" dirty="0" err="1" smtClean="0">
                <a:solidFill>
                  <a:prstClr val="black"/>
                </a:solidFill>
                <a:latin typeface="Times New Roman" pitchFamily="18" charset="0"/>
              </a:rPr>
              <a:t>T</a:t>
            </a:r>
            <a:r>
              <a:rPr lang="en-US" altLang="ja-JP" sz="2800" b="1" baseline="-25000" dirty="0" err="1" smtClean="0">
                <a:solidFill>
                  <a:prstClr val="black"/>
                </a:solidFill>
                <a:latin typeface="Times New Roman" pitchFamily="18" charset="0"/>
              </a:rPr>
              <a:t>c</a:t>
            </a:r>
            <a:r>
              <a:rPr lang="en-US" altLang="ja-JP" sz="2800" b="1" dirty="0" smtClean="0">
                <a:solidFill>
                  <a:prstClr val="black"/>
                </a:solidFill>
                <a:latin typeface="Times New Roman" pitchFamily="18" charset="0"/>
              </a:rPr>
              <a:t> Superconductor</a:t>
            </a:r>
            <a:endParaRPr lang="ja-JP" altLang="en-US" sz="2800" b="1" dirty="0">
              <a:solidFill>
                <a:prstClr val="black"/>
              </a:solidFill>
              <a:latin typeface="Times New Roman" pitchFamily="18" charset="0"/>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5885054" y="3933056"/>
                <a:ext cx="3007426" cy="507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𝐶𝑢</m:t>
                      </m:r>
                      <m:sSub>
                        <m:sSubPr>
                          <m:ctrlPr>
                            <a:rPr kumimoji="1" lang="en-US" altLang="ja-JP" sz="2400" i="1" smtClean="0">
                              <a:latin typeface="Cambria Math"/>
                            </a:rPr>
                          </m:ctrlPr>
                        </m:sSubPr>
                        <m:e>
                          <m:r>
                            <a:rPr kumimoji="1" lang="en-US" altLang="ja-JP" sz="2400" b="0" i="1" smtClean="0">
                              <a:latin typeface="Cambria Math"/>
                            </a:rPr>
                            <m:t>3</m:t>
                          </m:r>
                          <m:r>
                            <a:rPr kumimoji="1" lang="en-US" altLang="ja-JP" sz="2400" b="0" i="1" smtClean="0">
                              <a:latin typeface="Cambria Math"/>
                            </a:rPr>
                            <m:t>𝑑</m:t>
                          </m:r>
                        </m:e>
                        <m:sub>
                          <m:sSup>
                            <m:sSupPr>
                              <m:ctrlPr>
                                <a:rPr kumimoji="1" lang="en-US" altLang="ja-JP" sz="2400" i="1" smtClean="0">
                                  <a:latin typeface="Cambria Math"/>
                                </a:rPr>
                              </m:ctrlPr>
                            </m:sSupPr>
                            <m:e>
                              <m:r>
                                <a:rPr kumimoji="1" lang="en-US" altLang="ja-JP" sz="2400" b="0" i="1" smtClean="0">
                                  <a:latin typeface="Cambria Math"/>
                                </a:rPr>
                                <m:t>𝑥</m:t>
                              </m:r>
                            </m:e>
                            <m:sup>
                              <m:r>
                                <a:rPr kumimoji="1" lang="en-US" altLang="ja-JP" sz="2400" b="0" i="1" smtClean="0">
                                  <a:latin typeface="Cambria Math"/>
                                </a:rPr>
                                <m:t>2</m:t>
                              </m:r>
                            </m:sup>
                          </m:sSup>
                          <m:r>
                            <a:rPr kumimoji="1" lang="en-US" altLang="ja-JP" sz="2400" b="0" i="1" smtClean="0">
                              <a:latin typeface="Cambria Math"/>
                            </a:rPr>
                            <m:t>−</m:t>
                          </m:r>
                          <m:sSup>
                            <m:sSupPr>
                              <m:ctrlPr>
                                <a:rPr kumimoji="1" lang="en-US" altLang="ja-JP" sz="2400" i="1" smtClean="0">
                                  <a:latin typeface="Cambria Math"/>
                                </a:rPr>
                              </m:ctrlPr>
                            </m:sSupPr>
                            <m:e>
                              <m:r>
                                <a:rPr kumimoji="1" lang="en-US" altLang="ja-JP" sz="2400" b="0" i="1" smtClean="0">
                                  <a:latin typeface="Cambria Math"/>
                                </a:rPr>
                                <m:t>𝑦</m:t>
                              </m:r>
                            </m:e>
                            <m:sup>
                              <m:r>
                                <a:rPr kumimoji="1" lang="en-US" altLang="ja-JP" sz="2400" b="0" i="1" smtClean="0">
                                  <a:latin typeface="Cambria Math"/>
                                </a:rPr>
                                <m:t>2</m:t>
                              </m:r>
                            </m:sup>
                          </m:sSup>
                        </m:sub>
                      </m:sSub>
                      <m:r>
                        <a:rPr kumimoji="1" lang="en-US" altLang="ja-JP" sz="2400" b="0" i="1" smtClean="0">
                          <a:latin typeface="Cambria Math"/>
                        </a:rPr>
                        <m:t> (</m:t>
                      </m:r>
                      <m:r>
                        <a:rPr kumimoji="1" lang="en-US" altLang="ja-JP" sz="2400" b="0" i="1" smtClean="0">
                          <a:latin typeface="Cambria Math"/>
                        </a:rPr>
                        <m:t>𝑈</m:t>
                      </m:r>
                      <m:r>
                        <a:rPr kumimoji="1" lang="en-US" altLang="ja-JP" sz="2400" b="0" i="1" smtClean="0">
                          <a:latin typeface="Cambria Math"/>
                        </a:rPr>
                        <m:t>.</m:t>
                      </m:r>
                      <m:r>
                        <a:rPr kumimoji="1" lang="en-US" altLang="ja-JP" sz="2400" b="0" i="1" smtClean="0">
                          <a:latin typeface="Cambria Math"/>
                        </a:rPr>
                        <m:t>𝐻</m:t>
                      </m:r>
                      <m:r>
                        <a:rPr kumimoji="1" lang="en-US" altLang="ja-JP" sz="2400" b="0" i="1" smtClean="0">
                          <a:latin typeface="Cambria Math"/>
                        </a:rPr>
                        <m:t>.</m:t>
                      </m:r>
                      <m:r>
                        <a:rPr kumimoji="1" lang="en-US" altLang="ja-JP" sz="2400" b="0" i="1" smtClean="0">
                          <a:latin typeface="Cambria Math"/>
                        </a:rPr>
                        <m:t>𝐵</m:t>
                      </m:r>
                      <m:r>
                        <a:rPr kumimoji="1" lang="en-US" altLang="ja-JP" sz="2400" b="0" i="1" smtClean="0">
                          <a:latin typeface="Cambria Math"/>
                        </a:rPr>
                        <m:t>.)</m:t>
                      </m:r>
                    </m:oMath>
                  </m:oMathPara>
                </a14:m>
                <a:endParaRPr kumimoji="1" lang="ja-JP" altLang="en-US" sz="24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885054" y="3933056"/>
                <a:ext cx="3007426" cy="507639"/>
              </a:xfrm>
              <a:prstGeom prst="rect">
                <a:avLst/>
              </a:prstGeom>
              <a:blipFill rotWithShape="1">
                <a:blip r:embed="rId4"/>
                <a:stretch>
                  <a:fillRect b="-84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p:cNvSpPr txBox="1"/>
              <p:nvPr/>
            </p:nvSpPr>
            <p:spPr>
              <a:xfrm>
                <a:off x="5932887" y="6021288"/>
                <a:ext cx="2959593" cy="5076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𝐶𝑢</m:t>
                      </m:r>
                      <m:sSub>
                        <m:sSubPr>
                          <m:ctrlPr>
                            <a:rPr kumimoji="1" lang="en-US" altLang="ja-JP" sz="2400" i="1" smtClean="0">
                              <a:latin typeface="Cambria Math"/>
                            </a:rPr>
                          </m:ctrlPr>
                        </m:sSubPr>
                        <m:e>
                          <m:r>
                            <a:rPr kumimoji="1" lang="en-US" altLang="ja-JP" sz="2400" b="0" i="1" smtClean="0">
                              <a:latin typeface="Cambria Math"/>
                            </a:rPr>
                            <m:t>3</m:t>
                          </m:r>
                          <m:r>
                            <a:rPr kumimoji="1" lang="en-US" altLang="ja-JP" sz="2400" b="0" i="1" smtClean="0">
                              <a:latin typeface="Cambria Math"/>
                            </a:rPr>
                            <m:t>𝑑</m:t>
                          </m:r>
                        </m:e>
                        <m:sub>
                          <m:sSup>
                            <m:sSupPr>
                              <m:ctrlPr>
                                <a:rPr kumimoji="1" lang="en-US" altLang="ja-JP" sz="2400" i="1" smtClean="0">
                                  <a:latin typeface="Cambria Math"/>
                                </a:rPr>
                              </m:ctrlPr>
                            </m:sSupPr>
                            <m:e>
                              <m:r>
                                <a:rPr kumimoji="1" lang="en-US" altLang="ja-JP" sz="2400" b="0" i="1" smtClean="0">
                                  <a:latin typeface="Cambria Math"/>
                                </a:rPr>
                                <m:t>𝑥</m:t>
                              </m:r>
                            </m:e>
                            <m:sup>
                              <m:r>
                                <a:rPr kumimoji="1" lang="en-US" altLang="ja-JP" sz="2400" b="0" i="1" smtClean="0">
                                  <a:latin typeface="Cambria Math"/>
                                </a:rPr>
                                <m:t>2</m:t>
                              </m:r>
                            </m:sup>
                          </m:sSup>
                          <m:r>
                            <a:rPr kumimoji="1" lang="en-US" altLang="ja-JP" sz="2400" b="0" i="1" smtClean="0">
                              <a:latin typeface="Cambria Math"/>
                            </a:rPr>
                            <m:t>−</m:t>
                          </m:r>
                          <m:sSup>
                            <m:sSupPr>
                              <m:ctrlPr>
                                <a:rPr kumimoji="1" lang="en-US" altLang="ja-JP" sz="2400" i="1" smtClean="0">
                                  <a:latin typeface="Cambria Math"/>
                                </a:rPr>
                              </m:ctrlPr>
                            </m:sSupPr>
                            <m:e>
                              <m:r>
                                <a:rPr kumimoji="1" lang="en-US" altLang="ja-JP" sz="2400" b="0" i="1" smtClean="0">
                                  <a:latin typeface="Cambria Math"/>
                                </a:rPr>
                                <m:t>𝑦</m:t>
                              </m:r>
                            </m:e>
                            <m:sup>
                              <m:r>
                                <a:rPr kumimoji="1" lang="en-US" altLang="ja-JP" sz="2400" b="0" i="1" smtClean="0">
                                  <a:latin typeface="Cambria Math"/>
                                </a:rPr>
                                <m:t>2</m:t>
                              </m:r>
                            </m:sup>
                          </m:sSup>
                        </m:sub>
                      </m:sSub>
                      <m:r>
                        <a:rPr kumimoji="1" lang="en-US" altLang="ja-JP" sz="2400" b="0" i="1" smtClean="0">
                          <a:latin typeface="Cambria Math"/>
                        </a:rPr>
                        <m:t> (</m:t>
                      </m:r>
                      <m:r>
                        <a:rPr kumimoji="1" lang="en-US" altLang="ja-JP" sz="2400" b="0" i="1" smtClean="0">
                          <a:latin typeface="Cambria Math"/>
                        </a:rPr>
                        <m:t>𝐿</m:t>
                      </m:r>
                      <m:r>
                        <a:rPr kumimoji="1" lang="en-US" altLang="ja-JP" sz="2400" b="0" i="1" smtClean="0">
                          <a:latin typeface="Cambria Math"/>
                        </a:rPr>
                        <m:t>.</m:t>
                      </m:r>
                      <m:r>
                        <a:rPr kumimoji="1" lang="en-US" altLang="ja-JP" sz="2400" b="0" i="1" smtClean="0">
                          <a:latin typeface="Cambria Math"/>
                        </a:rPr>
                        <m:t>𝐻</m:t>
                      </m:r>
                      <m:r>
                        <a:rPr kumimoji="1" lang="en-US" altLang="ja-JP" sz="2400" b="0" i="1" smtClean="0">
                          <a:latin typeface="Cambria Math"/>
                        </a:rPr>
                        <m:t>.</m:t>
                      </m:r>
                      <m:r>
                        <a:rPr kumimoji="1" lang="en-US" altLang="ja-JP" sz="2400" b="0" i="1" smtClean="0">
                          <a:latin typeface="Cambria Math"/>
                        </a:rPr>
                        <m:t>𝐵</m:t>
                      </m:r>
                      <m:r>
                        <a:rPr kumimoji="1" lang="en-US" altLang="ja-JP" sz="2400" b="0" i="1" smtClean="0">
                          <a:latin typeface="Cambria Math"/>
                        </a:rPr>
                        <m:t>.)</m:t>
                      </m:r>
                    </m:oMath>
                  </m:oMathPara>
                </a14:m>
                <a:endParaRPr kumimoji="1" lang="ja-JP" altLang="en-US" sz="2400" dirty="0"/>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5932887" y="6021288"/>
                <a:ext cx="2959593" cy="507639"/>
              </a:xfrm>
              <a:prstGeom prst="rect">
                <a:avLst/>
              </a:prstGeom>
              <a:blipFill rotWithShape="1">
                <a:blip r:embed="rId5"/>
                <a:stretch>
                  <a:fillRect r="-206" b="-843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4" name="テキスト ボックス 83"/>
              <p:cNvSpPr txBox="1"/>
              <p:nvPr/>
            </p:nvSpPr>
            <p:spPr>
              <a:xfrm>
                <a:off x="5997039" y="5075892"/>
                <a:ext cx="8072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𝑂</m:t>
                      </m:r>
                      <m:r>
                        <a:rPr kumimoji="1" lang="en-US" altLang="ja-JP" sz="2400" b="0" i="1" smtClean="0">
                          <a:latin typeface="Cambria Math"/>
                        </a:rPr>
                        <m:t>2</m:t>
                      </m:r>
                      <m:r>
                        <a:rPr kumimoji="1" lang="en-US" altLang="ja-JP" sz="2400" b="0" i="1" smtClean="0">
                          <a:latin typeface="Cambria Math"/>
                        </a:rPr>
                        <m:t>𝑝</m:t>
                      </m:r>
                    </m:oMath>
                  </m:oMathPara>
                </a14:m>
                <a:endParaRPr kumimoji="1" lang="ja-JP" altLang="en-US" sz="2400" dirty="0"/>
              </a:p>
            </p:txBody>
          </p:sp>
        </mc:Choice>
        <mc:Fallback xmlns="">
          <p:sp>
            <p:nvSpPr>
              <p:cNvPr id="84" name="テキスト ボックス 83"/>
              <p:cNvSpPr txBox="1">
                <a:spLocks noRot="1" noChangeAspect="1" noMove="1" noResize="1" noEditPoints="1" noAdjustHandles="1" noChangeArrowheads="1" noChangeShapeType="1" noTextEdit="1"/>
              </p:cNvSpPr>
              <p:nvPr/>
            </p:nvSpPr>
            <p:spPr>
              <a:xfrm>
                <a:off x="5997039" y="5075892"/>
                <a:ext cx="807209" cy="461665"/>
              </a:xfrm>
              <a:prstGeom prst="rect">
                <a:avLst/>
              </a:prstGeom>
              <a:blipFill rotWithShape="1">
                <a:blip r:embed="rId6"/>
                <a:stretch>
                  <a:fillRect l="-1515" r="-1515" b="-17333"/>
                </a:stretch>
              </a:blipFill>
            </p:spPr>
            <p:txBody>
              <a:bodyPr/>
              <a:lstStyle/>
              <a:p>
                <a:r>
                  <a:rPr lang="ja-JP" altLang="en-US">
                    <a:noFill/>
                  </a:rPr>
                  <a:t> </a:t>
                </a:r>
              </a:p>
            </p:txBody>
          </p:sp>
        </mc:Fallback>
      </mc:AlternateContent>
      <p:sp>
        <p:nvSpPr>
          <p:cNvPr id="123" name="テキスト ボックス 122"/>
          <p:cNvSpPr txBox="1"/>
          <p:nvPr/>
        </p:nvSpPr>
        <p:spPr>
          <a:xfrm>
            <a:off x="395536" y="3861048"/>
            <a:ext cx="2555291" cy="400110"/>
          </a:xfrm>
          <a:prstGeom prst="rect">
            <a:avLst/>
          </a:prstGeom>
          <a:noFill/>
        </p:spPr>
        <p:txBody>
          <a:bodyPr wrap="square" rtlCol="0">
            <a:spAutoFit/>
          </a:bodyPr>
          <a:lstStyle/>
          <a:p>
            <a:r>
              <a:rPr lang="en-US" altLang="ja-JP" sz="2000" dirty="0" smtClean="0"/>
              <a:t>U</a:t>
            </a:r>
            <a:r>
              <a:rPr kumimoji="1" lang="en-US" altLang="ja-JP" sz="2000" dirty="0" smtClean="0"/>
              <a:t>:Mott</a:t>
            </a:r>
            <a:r>
              <a:rPr kumimoji="1" lang="ja-JP" altLang="en-US" sz="2000" dirty="0" smtClean="0"/>
              <a:t>　</a:t>
            </a:r>
            <a:r>
              <a:rPr kumimoji="1" lang="en-US" altLang="ja-JP" sz="2000" dirty="0" smtClean="0"/>
              <a:t>Hubbard gap</a:t>
            </a:r>
            <a:endParaRPr kumimoji="1" lang="ja-JP" altLang="en-US" sz="2000" dirty="0"/>
          </a:p>
        </p:txBody>
      </p:sp>
      <p:sp>
        <p:nvSpPr>
          <p:cNvPr id="124" name="テキスト ボックス 123"/>
          <p:cNvSpPr txBox="1"/>
          <p:nvPr/>
        </p:nvSpPr>
        <p:spPr>
          <a:xfrm>
            <a:off x="388440" y="3573016"/>
            <a:ext cx="2383360" cy="400110"/>
          </a:xfrm>
          <a:prstGeom prst="rect">
            <a:avLst/>
          </a:prstGeom>
          <a:noFill/>
        </p:spPr>
        <p:txBody>
          <a:bodyPr wrap="square" rtlCol="0">
            <a:spAutoFit/>
          </a:bodyPr>
          <a:lstStyle/>
          <a:p>
            <a:r>
              <a:rPr kumimoji="1" lang="en-US" altLang="ja-JP" sz="2000" dirty="0" smtClean="0"/>
              <a:t>Δ:charge transfer gap</a:t>
            </a:r>
          </a:p>
        </p:txBody>
      </p:sp>
      <p:sp>
        <p:nvSpPr>
          <p:cNvPr id="246" name="テキスト ボックス 245"/>
          <p:cNvSpPr txBox="1"/>
          <p:nvPr/>
        </p:nvSpPr>
        <p:spPr>
          <a:xfrm>
            <a:off x="7812360" y="1929026"/>
            <a:ext cx="538398" cy="707886"/>
          </a:xfrm>
          <a:prstGeom prst="rect">
            <a:avLst/>
          </a:prstGeom>
          <a:noFill/>
        </p:spPr>
        <p:txBody>
          <a:bodyPr wrap="square" rtlCol="0">
            <a:spAutoFit/>
          </a:bodyPr>
          <a:lstStyle/>
          <a:p>
            <a:r>
              <a:rPr lang="en-US" altLang="ja-JP" sz="4000" b="1" dirty="0" smtClean="0">
                <a:solidFill>
                  <a:srgbClr val="FF0000"/>
                </a:solidFill>
              </a:rPr>
              <a:t>!!</a:t>
            </a:r>
            <a:endParaRPr kumimoji="1" lang="ja-JP" altLang="en-US" sz="3600" b="1" dirty="0">
              <a:solidFill>
                <a:srgbClr val="FF0000"/>
              </a:solidFill>
            </a:endParaRPr>
          </a:p>
        </p:txBody>
      </p:sp>
      <p:grpSp>
        <p:nvGrpSpPr>
          <p:cNvPr id="249" name="グループ化 248"/>
          <p:cNvGrpSpPr/>
          <p:nvPr/>
        </p:nvGrpSpPr>
        <p:grpSpPr>
          <a:xfrm>
            <a:off x="5747695" y="2636912"/>
            <a:ext cx="2136673" cy="152400"/>
            <a:chOff x="5819703" y="2636912"/>
            <a:chExt cx="1992657" cy="152400"/>
          </a:xfrm>
        </p:grpSpPr>
        <p:cxnSp>
          <p:nvCxnSpPr>
            <p:cNvPr id="245" name="直線コネクタ 244"/>
            <p:cNvCxnSpPr/>
            <p:nvPr/>
          </p:nvCxnSpPr>
          <p:spPr>
            <a:xfrm>
              <a:off x="5819703" y="2636912"/>
              <a:ext cx="1992657" cy="0"/>
            </a:xfrm>
            <a:prstGeom prst="line">
              <a:avLst/>
            </a:prstGeom>
            <a:ln w="571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5819703" y="2789312"/>
              <a:ext cx="1992657" cy="0"/>
            </a:xfrm>
            <a:prstGeom prst="line">
              <a:avLst/>
            </a:prstGeom>
            <a:ln w="5715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16" name="直線矢印コネクタ 15"/>
          <p:cNvCxnSpPr/>
          <p:nvPr/>
        </p:nvCxnSpPr>
        <p:spPr>
          <a:xfrm>
            <a:off x="4273664" y="4261158"/>
            <a:ext cx="0" cy="612298"/>
          </a:xfrm>
          <a:prstGeom prst="straightConnector1">
            <a:avLst/>
          </a:prstGeom>
          <a:ln w="38100">
            <a:solidFill>
              <a:schemeClr val="tx1"/>
            </a:solidFill>
            <a:headEnd type="triangle" w="lg" len="med"/>
            <a:tailEnd type="triangle" w="lg" len="med"/>
          </a:ln>
          <a:effectLst>
            <a:reflection stA="45000" endPos="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3553584" y="4018071"/>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3841616" y="4018071"/>
            <a:ext cx="0" cy="2218074"/>
          </a:xfrm>
          <a:prstGeom prst="straightConnector1">
            <a:avLst/>
          </a:prstGeom>
          <a:ln w="38100">
            <a:solidFill>
              <a:schemeClr val="tx1"/>
            </a:solidFill>
            <a:headEnd type="triangle" w="lg" len="med"/>
            <a:tailEnd type="triangle" w="lg" len="med"/>
          </a:ln>
          <a:effectLst>
            <a:reflection stA="45000" endPos="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H="1">
            <a:off x="3553584" y="6250319"/>
            <a:ext cx="8640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923928" y="4335487"/>
            <a:ext cx="360040" cy="461665"/>
          </a:xfrm>
          <a:prstGeom prst="rect">
            <a:avLst/>
          </a:prstGeom>
          <a:noFill/>
        </p:spPr>
        <p:txBody>
          <a:bodyPr wrap="square" rtlCol="0">
            <a:spAutoFit/>
          </a:bodyPr>
          <a:lstStyle/>
          <a:p>
            <a:r>
              <a:rPr kumimoji="1" lang="en-US" altLang="ja-JP" sz="2400" dirty="0" smtClean="0"/>
              <a:t>Δ</a:t>
            </a:r>
            <a:endParaRPr kumimoji="1" lang="ja-JP" altLang="en-US" sz="2400" dirty="0"/>
          </a:p>
        </p:txBody>
      </p:sp>
      <p:sp>
        <p:nvSpPr>
          <p:cNvPr id="226" name="テキスト ボックス 225"/>
          <p:cNvSpPr txBox="1"/>
          <p:nvPr/>
        </p:nvSpPr>
        <p:spPr>
          <a:xfrm>
            <a:off x="3497757" y="4873456"/>
            <a:ext cx="343859" cy="461665"/>
          </a:xfrm>
          <a:prstGeom prst="rect">
            <a:avLst/>
          </a:prstGeom>
          <a:noFill/>
        </p:spPr>
        <p:txBody>
          <a:bodyPr wrap="square" rtlCol="0">
            <a:spAutoFit/>
          </a:bodyPr>
          <a:lstStyle/>
          <a:p>
            <a:r>
              <a:rPr kumimoji="1" lang="en-US" altLang="ja-JP" sz="2400" dirty="0" smtClean="0"/>
              <a:t>U</a:t>
            </a:r>
            <a:endParaRPr kumimoji="1" lang="ja-JP" altLang="en-US" sz="3200" dirty="0"/>
          </a:p>
        </p:txBody>
      </p:sp>
      <p:sp>
        <p:nvSpPr>
          <p:cNvPr id="227" name="テキスト ボックス 226"/>
          <p:cNvSpPr txBox="1"/>
          <p:nvPr/>
        </p:nvSpPr>
        <p:spPr>
          <a:xfrm>
            <a:off x="3964815" y="3586023"/>
            <a:ext cx="252028" cy="369332"/>
          </a:xfrm>
          <a:prstGeom prst="rect">
            <a:avLst/>
          </a:prstGeom>
          <a:noFill/>
        </p:spPr>
        <p:txBody>
          <a:bodyPr wrap="square" rtlCol="0">
            <a:spAutoFit/>
          </a:bodyPr>
          <a:lstStyle/>
          <a:p>
            <a:r>
              <a:rPr kumimoji="1" lang="en-US" altLang="ja-JP" dirty="0" smtClean="0"/>
              <a:t>E</a:t>
            </a:r>
            <a:endParaRPr kumimoji="1" lang="ja-JP" altLang="en-US" dirty="0"/>
          </a:p>
        </p:txBody>
      </p:sp>
      <p:cxnSp>
        <p:nvCxnSpPr>
          <p:cNvPr id="125" name="直線コネクタ 124"/>
          <p:cNvCxnSpPr/>
          <p:nvPr/>
        </p:nvCxnSpPr>
        <p:spPr>
          <a:xfrm flipH="1">
            <a:off x="4129680" y="4869160"/>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弦 91"/>
          <p:cNvSpPr/>
          <p:nvPr/>
        </p:nvSpPr>
        <p:spPr>
          <a:xfrm flipH="1">
            <a:off x="2796177" y="6068268"/>
            <a:ext cx="3240000" cy="432048"/>
          </a:xfrm>
          <a:prstGeom prst="chord">
            <a:avLst>
              <a:gd name="adj1" fmla="val 5328906"/>
              <a:gd name="adj2" fmla="val 16200000"/>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弦 92"/>
          <p:cNvSpPr/>
          <p:nvPr/>
        </p:nvSpPr>
        <p:spPr>
          <a:xfrm flipH="1">
            <a:off x="2796537" y="3836020"/>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p:cNvCxnSpPr/>
          <p:nvPr/>
        </p:nvCxnSpPr>
        <p:spPr>
          <a:xfrm flipH="1">
            <a:off x="4344209" y="4556100"/>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4469905" y="4402792"/>
            <a:ext cx="450368" cy="369332"/>
          </a:xfrm>
          <a:prstGeom prst="rect">
            <a:avLst/>
          </a:prstGeom>
          <a:noFill/>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96" name="弦 95"/>
          <p:cNvSpPr/>
          <p:nvPr/>
        </p:nvSpPr>
        <p:spPr>
          <a:xfrm flipH="1">
            <a:off x="2832177" y="4848194"/>
            <a:ext cx="3240000" cy="1076058"/>
          </a:xfrm>
          <a:prstGeom prst="chord">
            <a:avLst>
              <a:gd name="adj1" fmla="val 5159597"/>
              <a:gd name="adj2" fmla="val 16400031"/>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97" name="直線矢印コネクタ 96"/>
          <p:cNvCxnSpPr/>
          <p:nvPr/>
        </p:nvCxnSpPr>
        <p:spPr>
          <a:xfrm flipV="1">
            <a:off x="4416217" y="3475980"/>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V="1">
            <a:off x="4785811" y="5069123"/>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225163" y="5098191"/>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5212377" y="6021288"/>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円/楕円 3"/>
          <p:cNvSpPr/>
          <p:nvPr/>
        </p:nvSpPr>
        <p:spPr>
          <a:xfrm>
            <a:off x="4888341" y="6021288"/>
            <a:ext cx="648072" cy="57606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5" name="グループ化 4"/>
          <p:cNvGrpSpPr/>
          <p:nvPr/>
        </p:nvGrpSpPr>
        <p:grpSpPr>
          <a:xfrm>
            <a:off x="485800" y="4261158"/>
            <a:ext cx="2574032" cy="2480209"/>
            <a:chOff x="485800" y="4261158"/>
            <a:chExt cx="2574032" cy="2480209"/>
          </a:xfrm>
        </p:grpSpPr>
        <p:grpSp>
          <p:nvGrpSpPr>
            <p:cNvPr id="38" name="グループ化 37"/>
            <p:cNvGrpSpPr/>
            <p:nvPr/>
          </p:nvGrpSpPr>
          <p:grpSpPr>
            <a:xfrm>
              <a:off x="485800" y="4261158"/>
              <a:ext cx="2574032" cy="2480209"/>
              <a:chOff x="5652120" y="4036839"/>
              <a:chExt cx="3168352" cy="2740281"/>
            </a:xfrm>
          </p:grpSpPr>
          <p:sp>
            <p:nvSpPr>
              <p:cNvPr id="39"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40" name="Group 150"/>
              <p:cNvGrpSpPr>
                <a:grpSpLocks/>
              </p:cNvGrpSpPr>
              <p:nvPr/>
            </p:nvGrpSpPr>
            <p:grpSpPr bwMode="auto">
              <a:xfrm>
                <a:off x="5652120" y="4036839"/>
                <a:ext cx="3168352" cy="2740281"/>
                <a:chOff x="576" y="1344"/>
                <a:chExt cx="1977" cy="1758"/>
              </a:xfrm>
            </p:grpSpPr>
            <p:sp>
              <p:nvSpPr>
                <p:cNvPr id="7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78"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79"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80"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81" name="Group 156"/>
                <p:cNvGrpSpPr>
                  <a:grpSpLocks/>
                </p:cNvGrpSpPr>
                <p:nvPr/>
              </p:nvGrpSpPr>
              <p:grpSpPr bwMode="auto">
                <a:xfrm>
                  <a:off x="576" y="1536"/>
                  <a:ext cx="1977" cy="1345"/>
                  <a:chOff x="576" y="1536"/>
                  <a:chExt cx="1977" cy="1345"/>
                </a:xfrm>
              </p:grpSpPr>
              <p:grpSp>
                <p:nvGrpSpPr>
                  <p:cNvPr id="83" name="Group 157"/>
                  <p:cNvGrpSpPr>
                    <a:grpSpLocks/>
                  </p:cNvGrpSpPr>
                  <p:nvPr/>
                </p:nvGrpSpPr>
                <p:grpSpPr bwMode="auto">
                  <a:xfrm>
                    <a:off x="576" y="1536"/>
                    <a:ext cx="1977" cy="433"/>
                    <a:chOff x="576" y="1536"/>
                    <a:chExt cx="1977" cy="433"/>
                  </a:xfrm>
                </p:grpSpPr>
                <p:sp>
                  <p:nvSpPr>
                    <p:cNvPr id="8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8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85"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86"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41"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2"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3"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6"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7"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8"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49"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0"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1"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2"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3"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4"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5"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6"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57"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0"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1"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2"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3"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4"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5"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6"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7"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8"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69"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70"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71"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72"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89" name="Line 232"/>
            <p:cNvSpPr>
              <a:spLocks noChangeShapeType="1"/>
            </p:cNvSpPr>
            <p:nvPr/>
          </p:nvSpPr>
          <p:spPr bwMode="auto">
            <a:xfrm rot="2400000">
              <a:off x="863861" y="4910341"/>
              <a:ext cx="0" cy="481052"/>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90" name="Oval 165"/>
            <p:cNvSpPr>
              <a:spLocks noChangeArrowheads="1"/>
            </p:cNvSpPr>
            <p:nvPr/>
          </p:nvSpPr>
          <p:spPr bwMode="auto">
            <a:xfrm>
              <a:off x="784044" y="5104288"/>
              <a:ext cx="149615" cy="158608"/>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cxnSp>
        <p:nvCxnSpPr>
          <p:cNvPr id="91" name="直線コネクタ 90"/>
          <p:cNvCxnSpPr/>
          <p:nvPr/>
        </p:nvCxnSpPr>
        <p:spPr>
          <a:xfrm flipH="1">
            <a:off x="4147664" y="4284000"/>
            <a:ext cx="2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690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9"/>
                                        </p:tgtEl>
                                        <p:attrNameLst>
                                          <p:attrName>style.visibility</p:attrName>
                                        </p:attrNameLst>
                                      </p:cBhvr>
                                      <p:to>
                                        <p:strVal val="visible"/>
                                      </p:to>
                                    </p:set>
                                    <p:animEffect transition="in" filter="fade">
                                      <p:cBhvr>
                                        <p:cTn id="15" dur="500"/>
                                        <p:tgtEl>
                                          <p:spTgt spid="249"/>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46"/>
                                        </p:tgtEl>
                                        <p:attrNameLst>
                                          <p:attrName>style.visibility</p:attrName>
                                        </p:attrNameLst>
                                      </p:cBhvr>
                                      <p:to>
                                        <p:strVal val="visible"/>
                                      </p:to>
                                    </p:set>
                                    <p:animEffect transition="in" filter="wipe(down)">
                                      <p:cBhvr>
                                        <p:cTn id="19" dur="500"/>
                                        <p:tgtEl>
                                          <p:spTgt spid="2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46" grpId="0"/>
      <p:bldP spid="9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a:solidFill>
                  <a:prstClr val="black"/>
                </a:solidFill>
                <a:latin typeface="ＭＳ Ｐゴシック" charset="-128"/>
              </a:rPr>
              <a:t>9</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15" name="グループ化 20"/>
          <p:cNvGrpSpPr>
            <a:grpSpLocks/>
          </p:cNvGrpSpPr>
          <p:nvPr/>
        </p:nvGrpSpPr>
        <p:grpSpPr bwMode="auto">
          <a:xfrm>
            <a:off x="5795243" y="2247254"/>
            <a:ext cx="2881213" cy="965724"/>
            <a:chOff x="5003155" y="797643"/>
            <a:chExt cx="2881214" cy="966347"/>
          </a:xfrm>
        </p:grpSpPr>
        <p:grpSp>
          <p:nvGrpSpPr>
            <p:cNvPr id="1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Lucida Sans Unicode" pitchFamily="34" charset="0"/>
                </a:rPr>
                <a:t>substitution</a:t>
              </a:r>
              <a:endParaRPr lang="ja-JP" altLang="en-US" sz="2400" b="1" dirty="0">
                <a:solidFill>
                  <a:prstClr val="black"/>
                </a:solidFill>
                <a:latin typeface="Lucida Sans Unicode"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152" name="Line 253"/>
          <p:cNvSpPr>
            <a:spLocks noChangeShapeType="1"/>
          </p:cNvSpPr>
          <p:nvPr/>
        </p:nvSpPr>
        <p:spPr bwMode="auto">
          <a:xfrm flipV="1">
            <a:off x="3851920" y="427320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nvGrpSpPr>
          <p:cNvPr id="123" name="グループ化 41"/>
          <p:cNvGrpSpPr/>
          <p:nvPr/>
        </p:nvGrpSpPr>
        <p:grpSpPr>
          <a:xfrm>
            <a:off x="3419872" y="620688"/>
            <a:ext cx="1477270" cy="2736304"/>
            <a:chOff x="1187624" y="1628800"/>
            <a:chExt cx="2197350" cy="2736304"/>
          </a:xfrm>
        </p:grpSpPr>
        <p:pic>
          <p:nvPicPr>
            <p:cNvPr id="124"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25"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2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4" name="グループ化 382"/>
          <p:cNvGrpSpPr/>
          <p:nvPr/>
        </p:nvGrpSpPr>
        <p:grpSpPr>
          <a:xfrm>
            <a:off x="4067944" y="2420888"/>
            <a:ext cx="1296144" cy="396875"/>
            <a:chOff x="4355976" y="2420888"/>
            <a:chExt cx="1296144" cy="396875"/>
          </a:xfrm>
        </p:grpSpPr>
        <p:sp>
          <p:nvSpPr>
            <p:cNvPr id="370"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71"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91"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mc:AlternateContent xmlns:mc="http://schemas.openxmlformats.org/markup-compatibility/2006" xmlns:a14="http://schemas.microsoft.com/office/drawing/2010/main">
        <mc:Choice Requires="a14">
          <p:sp>
            <p:nvSpPr>
              <p:cNvPr id="132" name="テキスト ボックス 131"/>
              <p:cNvSpPr txBox="1"/>
              <p:nvPr/>
            </p:nvSpPr>
            <p:spPr>
              <a:xfrm>
                <a:off x="6588224" y="4293096"/>
                <a:ext cx="2535438"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𝑈</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32" name="テキスト ボックス 131"/>
              <p:cNvSpPr txBox="1">
                <a:spLocks noRot="1" noChangeAspect="1" noMove="1" noResize="1" noEditPoints="1" noAdjustHandles="1" noChangeArrowheads="1" noChangeShapeType="1" noTextEdit="1"/>
              </p:cNvSpPr>
              <p:nvPr/>
            </p:nvSpPr>
            <p:spPr>
              <a:xfrm>
                <a:off x="6588224" y="4293096"/>
                <a:ext cx="2535438" cy="438390"/>
              </a:xfrm>
              <a:prstGeom prst="rect">
                <a:avLst/>
              </a:prstGeom>
              <a:blipFill rotWithShape="1">
                <a:blip r:embed="rId9"/>
                <a:stretch>
                  <a:fillRect b="-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3" name="テキスト ボックス 132"/>
              <p:cNvSpPr txBox="1"/>
              <p:nvPr/>
            </p:nvSpPr>
            <p:spPr>
              <a:xfrm>
                <a:off x="7380312" y="4941168"/>
                <a:ext cx="7039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𝑂</m:t>
                      </m:r>
                      <m:r>
                        <a:rPr kumimoji="1" lang="en-US" altLang="ja-JP" sz="2000" b="0" i="1" smtClean="0">
                          <a:latin typeface="Cambria Math"/>
                        </a:rPr>
                        <m:t>2</m:t>
                      </m:r>
                      <m:r>
                        <a:rPr kumimoji="1" lang="en-US" altLang="ja-JP" sz="2000" b="0" i="1" smtClean="0">
                          <a:latin typeface="Cambria Math"/>
                        </a:rPr>
                        <m:t>𝑝</m:t>
                      </m:r>
                    </m:oMath>
                  </m:oMathPara>
                </a14:m>
                <a:endParaRPr kumimoji="1" lang="ja-JP" altLang="en-US" sz="2000" dirty="0"/>
              </a:p>
            </p:txBody>
          </p:sp>
        </mc:Choice>
        <mc:Fallback xmlns="">
          <p:sp>
            <p:nvSpPr>
              <p:cNvPr id="133" name="テキスト ボックス 132"/>
              <p:cNvSpPr txBox="1">
                <a:spLocks noRot="1" noChangeAspect="1" noMove="1" noResize="1" noEditPoints="1" noAdjustHandles="1" noChangeArrowheads="1" noChangeShapeType="1" noTextEdit="1"/>
              </p:cNvSpPr>
              <p:nvPr/>
            </p:nvSpPr>
            <p:spPr>
              <a:xfrm>
                <a:off x="7380312" y="4941168"/>
                <a:ext cx="703975" cy="400110"/>
              </a:xfrm>
              <a:prstGeom prst="rect">
                <a:avLst/>
              </a:prstGeom>
              <a:blipFill rotWithShape="1">
                <a:blip r:embed="rId10"/>
                <a:stretch>
                  <a:fillRect b="-13846"/>
                </a:stretch>
              </a:blipFill>
            </p:spPr>
            <p:txBody>
              <a:bodyPr/>
              <a:lstStyle/>
              <a:p>
                <a:r>
                  <a:rPr lang="ja-JP" altLang="en-US">
                    <a:noFill/>
                  </a:rPr>
                  <a:t> </a:t>
                </a:r>
              </a:p>
            </p:txBody>
          </p:sp>
        </mc:Fallback>
      </mc:AlternateContent>
      <p:sp>
        <p:nvSpPr>
          <p:cNvPr id="135" name="テキスト ボックス 134"/>
          <p:cNvSpPr txBox="1"/>
          <p:nvPr/>
        </p:nvSpPr>
        <p:spPr>
          <a:xfrm>
            <a:off x="5292080" y="3635732"/>
            <a:ext cx="252028" cy="369332"/>
          </a:xfrm>
          <a:prstGeom prst="rect">
            <a:avLst/>
          </a:prstGeom>
          <a:noFill/>
        </p:spPr>
        <p:txBody>
          <a:bodyPr wrap="square" rtlCol="0">
            <a:spAutoFit/>
          </a:bodyPr>
          <a:lstStyle/>
          <a:p>
            <a:r>
              <a:rPr kumimoji="1" lang="en-US" altLang="ja-JP" dirty="0" smtClean="0"/>
              <a:t>E</a:t>
            </a:r>
            <a:endParaRPr kumimoji="1" lang="ja-JP" altLang="en-US" dirty="0"/>
          </a:p>
        </p:txBody>
      </p:sp>
      <p:grpSp>
        <p:nvGrpSpPr>
          <p:cNvPr id="127" name="グループ化 126"/>
          <p:cNvGrpSpPr/>
          <p:nvPr/>
        </p:nvGrpSpPr>
        <p:grpSpPr>
          <a:xfrm>
            <a:off x="3960048" y="3489518"/>
            <a:ext cx="3276000" cy="3240360"/>
            <a:chOff x="-1016846" y="3717032"/>
            <a:chExt cx="3276000" cy="3240360"/>
          </a:xfrm>
        </p:grpSpPr>
        <p:sp>
          <p:nvSpPr>
            <p:cNvPr id="128" name="弦 127"/>
            <p:cNvSpPr/>
            <p:nvPr/>
          </p:nvSpPr>
          <p:spPr>
            <a:xfrm flipH="1">
              <a:off x="-1016846" y="6309320"/>
              <a:ext cx="3240000" cy="432048"/>
            </a:xfrm>
            <a:prstGeom prst="chord">
              <a:avLst>
                <a:gd name="adj1" fmla="val 5328906"/>
                <a:gd name="adj2" fmla="val 16200000"/>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弦 128"/>
            <p:cNvSpPr/>
            <p:nvPr/>
          </p:nvSpPr>
          <p:spPr>
            <a:xfrm flipH="1">
              <a:off x="-1016486" y="4077072"/>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235364" y="4623976"/>
              <a:ext cx="450368" cy="369332"/>
            </a:xfrm>
            <a:prstGeom prst="rect">
              <a:avLst/>
            </a:prstGeom>
            <a:noFill/>
          </p:spPr>
          <p:txBody>
            <a:bodyPr wrap="square" rtlCol="0">
              <a:spAutoFit/>
            </a:bodyPr>
            <a:lstStyle/>
            <a:p>
              <a:r>
                <a:rPr kumimoji="1" lang="en-US" altLang="ja-JP" b="1" dirty="0" smtClean="0"/>
                <a:t>E</a:t>
              </a:r>
              <a:r>
                <a:rPr kumimoji="1" lang="en-US" altLang="ja-JP" b="1" baseline="-25000" dirty="0" smtClean="0"/>
                <a:t>F</a:t>
              </a:r>
              <a:endParaRPr kumimoji="1" lang="ja-JP" altLang="en-US" b="1" baseline="-25000" dirty="0"/>
            </a:p>
          </p:txBody>
        </p:sp>
        <p:sp>
          <p:nvSpPr>
            <p:cNvPr id="131" name="弦 130"/>
            <p:cNvSpPr/>
            <p:nvPr/>
          </p:nvSpPr>
          <p:spPr>
            <a:xfrm flipH="1">
              <a:off x="-980846" y="5089246"/>
              <a:ext cx="3240000" cy="1076058"/>
            </a:xfrm>
            <a:prstGeom prst="chord">
              <a:avLst>
                <a:gd name="adj1" fmla="val 5159597"/>
                <a:gd name="adj2" fmla="val 16400031"/>
              </a:avLst>
            </a:prstGeom>
            <a:solidFill>
              <a:srgbClr val="71DA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36" name="直線矢印コネクタ 135"/>
            <p:cNvCxnSpPr/>
            <p:nvPr/>
          </p:nvCxnSpPr>
          <p:spPr>
            <a:xfrm flipV="1">
              <a:off x="611560" y="3717032"/>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88" name="直線矢印コネクタ 87"/>
          <p:cNvCxnSpPr/>
          <p:nvPr/>
        </p:nvCxnSpPr>
        <p:spPr>
          <a:xfrm flipV="1">
            <a:off x="5928764" y="50851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6382703" y="5109698"/>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6395576" y="59960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8" name="グループ化 237"/>
          <p:cNvGrpSpPr/>
          <p:nvPr/>
        </p:nvGrpSpPr>
        <p:grpSpPr>
          <a:xfrm>
            <a:off x="1023067" y="167503"/>
            <a:ext cx="4366921" cy="3399450"/>
            <a:chOff x="3367608" y="2055334"/>
            <a:chExt cx="4366921" cy="3399450"/>
          </a:xfrm>
        </p:grpSpPr>
        <p:grpSp>
          <p:nvGrpSpPr>
            <p:cNvPr id="239" name="グループ化 238"/>
            <p:cNvGrpSpPr/>
            <p:nvPr/>
          </p:nvGrpSpPr>
          <p:grpSpPr>
            <a:xfrm>
              <a:off x="3367608" y="2055334"/>
              <a:ext cx="4266062" cy="3399450"/>
              <a:chOff x="3367608" y="2055334"/>
              <a:chExt cx="4266062" cy="3399450"/>
            </a:xfrm>
          </p:grpSpPr>
          <p:grpSp>
            <p:nvGrpSpPr>
              <p:cNvPr id="241" name="グループ化 240"/>
              <p:cNvGrpSpPr/>
              <p:nvPr/>
            </p:nvGrpSpPr>
            <p:grpSpPr>
              <a:xfrm>
                <a:off x="3367608" y="2526721"/>
                <a:ext cx="4266062" cy="2928063"/>
                <a:chOff x="4052888" y="1957388"/>
                <a:chExt cx="4876800" cy="3630612"/>
              </a:xfrm>
            </p:grpSpPr>
            <p:sp>
              <p:nvSpPr>
                <p:cNvPr id="243"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244"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245"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246"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247"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248"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249" name="Text Box 9"/>
                <p:cNvSpPr txBox="1">
                  <a:spLocks noChangeArrowheads="1"/>
                </p:cNvSpPr>
                <p:nvPr/>
              </p:nvSpPr>
              <p:spPr bwMode="auto">
                <a:xfrm>
                  <a:off x="6948488" y="2055813"/>
                  <a:ext cx="1828800" cy="457200"/>
                </a:xfrm>
                <a:prstGeom prst="rect">
                  <a:avLst/>
                </a:prstGeom>
                <a:noFill/>
                <a:ln w="9525">
                  <a:noFill/>
                  <a:miter lim="800000"/>
                  <a:headEnd/>
                  <a:tailEnd/>
                </a:ln>
              </p:spPr>
              <p:txBody>
                <a:bodyPr/>
                <a:lstStyle/>
                <a:p>
                  <a:pPr algn="just" eaLnBrk="0" hangingPunct="0"/>
                  <a:r>
                    <a:rPr lang="en-US" altLang="ja-JP" sz="2000" dirty="0">
                      <a:ea typeface="ＭＳ 明朝" pitchFamily="17" charset="-128"/>
                    </a:rPr>
                    <a:t>La</a:t>
                  </a:r>
                  <a:r>
                    <a:rPr lang="en-US" altLang="ja-JP" sz="2000" baseline="-25000" dirty="0">
                      <a:ea typeface="ＭＳ 明朝" pitchFamily="17" charset="-128"/>
                    </a:rPr>
                    <a:t>2-</a:t>
                  </a:r>
                  <a:r>
                    <a:rPr lang="en-US" altLang="ja-JP" sz="2000" i="1" baseline="-25000" dirty="0">
                      <a:ea typeface="ＭＳ 明朝" pitchFamily="17" charset="-128"/>
                    </a:rPr>
                    <a:t>x</a:t>
                  </a:r>
                  <a:r>
                    <a:rPr lang="en-US" altLang="ja-JP" sz="2000" dirty="0">
                      <a:ea typeface="ＭＳ 明朝" pitchFamily="17" charset="-128"/>
                    </a:rPr>
                    <a:t>Sr</a:t>
                  </a:r>
                  <a:r>
                    <a:rPr lang="en-US" altLang="ja-JP" sz="2000" i="1" baseline="-25000" dirty="0">
                      <a:ea typeface="ＭＳ 明朝" pitchFamily="17" charset="-128"/>
                    </a:rPr>
                    <a:t>x</a:t>
                  </a:r>
                  <a:r>
                    <a:rPr lang="en-US" altLang="ja-JP" sz="2000" dirty="0">
                      <a:ea typeface="ＭＳ 明朝" pitchFamily="17" charset="-128"/>
                    </a:rPr>
                    <a:t>CuO</a:t>
                  </a:r>
                  <a:r>
                    <a:rPr lang="en-US" altLang="ja-JP" sz="20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250" name="Text Box 10"/>
                <p:cNvSpPr txBox="1">
                  <a:spLocks noChangeArrowheads="1"/>
                </p:cNvSpPr>
                <p:nvPr/>
              </p:nvSpPr>
              <p:spPr bwMode="auto">
                <a:xfrm>
                  <a:off x="4281488" y="2055813"/>
                  <a:ext cx="1905000" cy="436562"/>
                </a:xfrm>
                <a:prstGeom prst="rect">
                  <a:avLst/>
                </a:prstGeom>
                <a:noFill/>
                <a:ln w="9525">
                  <a:noFill/>
                  <a:miter lim="800000"/>
                  <a:headEnd/>
                  <a:tailEnd/>
                </a:ln>
              </p:spPr>
              <p:txBody>
                <a:bodyPr/>
                <a:lstStyle/>
                <a:p>
                  <a:pPr algn="just" eaLnBrk="0" hangingPunct="0"/>
                  <a:r>
                    <a:rPr lang="en-US" altLang="ja-JP" sz="2000" dirty="0">
                      <a:ea typeface="ＭＳ 明朝" pitchFamily="17" charset="-128"/>
                    </a:rPr>
                    <a:t>Nd</a:t>
                  </a:r>
                  <a:r>
                    <a:rPr lang="en-US" altLang="ja-JP" sz="2000" baseline="-25000" dirty="0">
                      <a:ea typeface="ＭＳ 明朝" pitchFamily="17" charset="-128"/>
                    </a:rPr>
                    <a:t>2-</a:t>
                  </a:r>
                  <a:r>
                    <a:rPr lang="en-US" altLang="ja-JP" sz="2000" i="1" baseline="-25000" dirty="0">
                      <a:ea typeface="ＭＳ 明朝" pitchFamily="17" charset="-128"/>
                    </a:rPr>
                    <a:t>x</a:t>
                  </a:r>
                  <a:r>
                    <a:rPr lang="en-US" altLang="ja-JP" sz="2000" dirty="0">
                      <a:ea typeface="ＭＳ 明朝" pitchFamily="17" charset="-128"/>
                    </a:rPr>
                    <a:t>Ce</a:t>
                  </a:r>
                  <a:r>
                    <a:rPr lang="en-US" altLang="ja-JP" sz="2000" i="1" baseline="-25000" dirty="0">
                      <a:ea typeface="ＭＳ 明朝" pitchFamily="17" charset="-128"/>
                    </a:rPr>
                    <a:t>x</a:t>
                  </a:r>
                  <a:r>
                    <a:rPr lang="en-US" altLang="ja-JP" sz="2000" dirty="0">
                      <a:ea typeface="ＭＳ 明朝" pitchFamily="17" charset="-128"/>
                    </a:rPr>
                    <a:t>CuO</a:t>
                  </a:r>
                  <a:r>
                    <a:rPr lang="en-US" altLang="ja-JP" sz="20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251"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252"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253"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254"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grpSp>
              <p:nvGrpSpPr>
                <p:cNvPr id="256" name="Group 19"/>
                <p:cNvGrpSpPr>
                  <a:grpSpLocks/>
                </p:cNvGrpSpPr>
                <p:nvPr/>
              </p:nvGrpSpPr>
              <p:grpSpPr bwMode="auto">
                <a:xfrm>
                  <a:off x="4521202" y="2513005"/>
                  <a:ext cx="1203326" cy="292099"/>
                  <a:chOff x="3595" y="2930"/>
                  <a:chExt cx="758" cy="184"/>
                </a:xfrm>
              </p:grpSpPr>
              <p:sp>
                <p:nvSpPr>
                  <p:cNvPr id="267" name="Rectangle 20"/>
                  <p:cNvSpPr>
                    <a:spLocks noChangeArrowheads="1"/>
                  </p:cNvSpPr>
                  <p:nvPr/>
                </p:nvSpPr>
                <p:spPr bwMode="auto">
                  <a:xfrm>
                    <a:off x="3595" y="2940"/>
                    <a:ext cx="199" cy="174"/>
                  </a:xfrm>
                  <a:prstGeom prst="rect">
                    <a:avLst/>
                  </a:prstGeom>
                  <a:noFill/>
                  <a:ln w="9525">
                    <a:noFill/>
                    <a:miter lim="800000"/>
                    <a:headEnd/>
                    <a:tailEnd/>
                  </a:ln>
                </p:spPr>
                <p:txBody>
                  <a:bodyPr wrap="none" lIns="0" tIns="0" rIns="0" bIns="0">
                    <a:spAutoFit/>
                  </a:bodyPr>
                  <a:lstStyle/>
                  <a:p>
                    <a:r>
                      <a:rPr lang="en-US" altLang="ja-JP" sz="1800" b="0" dirty="0" err="1"/>
                      <a:t>Nd</a:t>
                    </a:r>
                    <a:endParaRPr lang="en-US" altLang="ja-JP" b="0" dirty="0"/>
                  </a:p>
                </p:txBody>
              </p:sp>
              <p:sp>
                <p:nvSpPr>
                  <p:cNvPr id="268" name="Rectangle 21"/>
                  <p:cNvSpPr>
                    <a:spLocks noChangeArrowheads="1"/>
                  </p:cNvSpPr>
                  <p:nvPr/>
                </p:nvSpPr>
                <p:spPr bwMode="auto">
                  <a:xfrm>
                    <a:off x="3807" y="2930"/>
                    <a:ext cx="138" cy="116"/>
                  </a:xfrm>
                  <a:prstGeom prst="rect">
                    <a:avLst/>
                  </a:prstGeom>
                  <a:noFill/>
                  <a:ln w="9525">
                    <a:noFill/>
                    <a:miter lim="800000"/>
                    <a:headEnd/>
                    <a:tailEnd/>
                  </a:ln>
                </p:spPr>
                <p:txBody>
                  <a:bodyPr wrap="none" lIns="0" tIns="0" rIns="0" bIns="0">
                    <a:spAutoFit/>
                  </a:bodyPr>
                  <a:lstStyle/>
                  <a:p>
                    <a:r>
                      <a:rPr lang="en-US" altLang="ja-JP" sz="1200" dirty="0"/>
                      <a:t>3+</a:t>
                    </a:r>
                    <a:endParaRPr lang="en-US" altLang="ja-JP" b="0" dirty="0"/>
                  </a:p>
                </p:txBody>
              </p:sp>
              <p:sp>
                <p:nvSpPr>
                  <p:cNvPr id="269" name="Rectangle 22"/>
                  <p:cNvSpPr>
                    <a:spLocks noChangeArrowheads="1"/>
                  </p:cNvSpPr>
                  <p:nvPr/>
                </p:nvSpPr>
                <p:spPr bwMode="auto">
                  <a:xfrm>
                    <a:off x="3863" y="2940"/>
                    <a:ext cx="144" cy="173"/>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270" name="Rectangle 23"/>
                  <p:cNvSpPr>
                    <a:spLocks noChangeArrowheads="1"/>
                  </p:cNvSpPr>
                  <p:nvPr/>
                </p:nvSpPr>
                <p:spPr bwMode="auto">
                  <a:xfrm>
                    <a:off x="4001" y="2940"/>
                    <a:ext cx="182" cy="174"/>
                  </a:xfrm>
                  <a:prstGeom prst="rect">
                    <a:avLst/>
                  </a:prstGeom>
                  <a:noFill/>
                  <a:ln w="9525">
                    <a:noFill/>
                    <a:miter lim="800000"/>
                    <a:headEnd/>
                    <a:tailEnd/>
                  </a:ln>
                </p:spPr>
                <p:txBody>
                  <a:bodyPr wrap="none" lIns="0" tIns="0" rIns="0" bIns="0">
                    <a:spAutoFit/>
                  </a:bodyPr>
                  <a:lstStyle/>
                  <a:p>
                    <a:r>
                      <a:rPr lang="en-US" altLang="ja-JP" sz="1800" b="0" dirty="0"/>
                      <a:t>Ce</a:t>
                    </a:r>
                    <a:endParaRPr lang="en-US" altLang="ja-JP" b="0" dirty="0"/>
                  </a:p>
                </p:txBody>
              </p:sp>
              <p:sp>
                <p:nvSpPr>
                  <p:cNvPr id="271" name="Rectangle 24"/>
                  <p:cNvSpPr>
                    <a:spLocks noChangeArrowheads="1"/>
                  </p:cNvSpPr>
                  <p:nvPr/>
                </p:nvSpPr>
                <p:spPr bwMode="auto">
                  <a:xfrm>
                    <a:off x="4215" y="2930"/>
                    <a:ext cx="138" cy="116"/>
                  </a:xfrm>
                  <a:prstGeom prst="rect">
                    <a:avLst/>
                  </a:prstGeom>
                  <a:noFill/>
                  <a:ln w="9525">
                    <a:noFill/>
                    <a:miter lim="800000"/>
                    <a:headEnd/>
                    <a:tailEnd/>
                  </a:ln>
                </p:spPr>
                <p:txBody>
                  <a:bodyPr wrap="none" lIns="0" tIns="0" rIns="0" bIns="0">
                    <a:spAutoFit/>
                  </a:bodyPr>
                  <a:lstStyle/>
                  <a:p>
                    <a:r>
                      <a:rPr lang="en-US" altLang="ja-JP" sz="1200" dirty="0"/>
                      <a:t>4+</a:t>
                    </a:r>
                    <a:endParaRPr lang="en-US" altLang="ja-JP" b="0" dirty="0"/>
                  </a:p>
                </p:txBody>
              </p:sp>
            </p:grpSp>
            <p:grpSp>
              <p:nvGrpSpPr>
                <p:cNvPr id="257" name="Group 25"/>
                <p:cNvGrpSpPr>
                  <a:grpSpLocks/>
                </p:cNvGrpSpPr>
                <p:nvPr/>
              </p:nvGrpSpPr>
              <p:grpSpPr bwMode="auto">
                <a:xfrm>
                  <a:off x="7631690" y="2598577"/>
                  <a:ext cx="1111250" cy="307975"/>
                  <a:chOff x="4650" y="2899"/>
                  <a:chExt cx="700" cy="194"/>
                </a:xfrm>
              </p:grpSpPr>
              <p:sp>
                <p:nvSpPr>
                  <p:cNvPr id="262" name="Rectangle 26"/>
                  <p:cNvSpPr>
                    <a:spLocks noChangeArrowheads="1"/>
                  </p:cNvSpPr>
                  <p:nvPr/>
                </p:nvSpPr>
                <p:spPr bwMode="auto">
                  <a:xfrm>
                    <a:off x="4650" y="2899"/>
                    <a:ext cx="159" cy="174"/>
                  </a:xfrm>
                  <a:prstGeom prst="rect">
                    <a:avLst/>
                  </a:prstGeom>
                  <a:noFill/>
                  <a:ln w="9525">
                    <a:noFill/>
                    <a:miter lim="800000"/>
                    <a:headEnd/>
                    <a:tailEnd/>
                  </a:ln>
                </p:spPr>
                <p:txBody>
                  <a:bodyPr wrap="none" lIns="0" tIns="0" rIns="0" bIns="0">
                    <a:spAutoFit/>
                  </a:bodyPr>
                  <a:lstStyle/>
                  <a:p>
                    <a:r>
                      <a:rPr lang="en-US" altLang="ja-JP" sz="1800" b="0" dirty="0"/>
                      <a:t>La</a:t>
                    </a:r>
                    <a:endParaRPr lang="en-US" altLang="ja-JP" b="0" dirty="0"/>
                  </a:p>
                </p:txBody>
              </p:sp>
              <p:sp>
                <p:nvSpPr>
                  <p:cNvPr id="263" name="Rectangle 27"/>
                  <p:cNvSpPr>
                    <a:spLocks noChangeArrowheads="1"/>
                  </p:cNvSpPr>
                  <p:nvPr/>
                </p:nvSpPr>
                <p:spPr bwMode="auto">
                  <a:xfrm>
                    <a:off x="4823" y="2900"/>
                    <a:ext cx="138" cy="116"/>
                  </a:xfrm>
                  <a:prstGeom prst="rect">
                    <a:avLst/>
                  </a:prstGeom>
                  <a:noFill/>
                  <a:ln w="9525">
                    <a:noFill/>
                    <a:miter lim="800000"/>
                    <a:headEnd/>
                    <a:tailEnd/>
                  </a:ln>
                </p:spPr>
                <p:txBody>
                  <a:bodyPr wrap="none" lIns="0" tIns="0" rIns="0" bIns="0">
                    <a:spAutoFit/>
                  </a:bodyPr>
                  <a:lstStyle/>
                  <a:p>
                    <a:r>
                      <a:rPr lang="en-US" altLang="ja-JP" sz="1200" b="0" dirty="0"/>
                      <a:t>3+</a:t>
                    </a:r>
                    <a:endParaRPr lang="en-US" altLang="ja-JP" b="0" dirty="0"/>
                  </a:p>
                </p:txBody>
              </p:sp>
              <p:sp>
                <p:nvSpPr>
                  <p:cNvPr id="264" name="Rectangle 28"/>
                  <p:cNvSpPr>
                    <a:spLocks noChangeArrowheads="1"/>
                  </p:cNvSpPr>
                  <p:nvPr/>
                </p:nvSpPr>
                <p:spPr bwMode="auto">
                  <a:xfrm>
                    <a:off x="4927" y="2920"/>
                    <a:ext cx="144" cy="173"/>
                  </a:xfrm>
                  <a:prstGeom prst="rect">
                    <a:avLst/>
                  </a:prstGeom>
                  <a:noFill/>
                  <a:ln w="9525">
                    <a:noFill/>
                    <a:miter lim="800000"/>
                    <a:headEnd/>
                    <a:tailEnd/>
                  </a:ln>
                </p:spPr>
                <p:txBody>
                  <a:bodyPr wrap="none" lIns="0" tIns="0" rIns="0" bIns="0">
                    <a:spAutoFit/>
                  </a:bodyPr>
                  <a:lstStyle/>
                  <a:p>
                    <a:r>
                      <a:rPr lang="en-US" altLang="ja-JP" sz="1800" b="0" dirty="0">
                        <a:latin typeface="ＭＳ 明朝" pitchFamily="17" charset="-128"/>
                        <a:ea typeface="ＭＳ 明朝" pitchFamily="17" charset="-128"/>
                      </a:rPr>
                      <a:t>→</a:t>
                    </a:r>
                    <a:endParaRPr lang="en-US" altLang="ja-JP" b="0" dirty="0"/>
                  </a:p>
                </p:txBody>
              </p:sp>
              <p:sp>
                <p:nvSpPr>
                  <p:cNvPr id="265" name="Rectangle 29"/>
                  <p:cNvSpPr>
                    <a:spLocks noChangeArrowheads="1"/>
                  </p:cNvSpPr>
                  <p:nvPr/>
                </p:nvSpPr>
                <p:spPr bwMode="auto">
                  <a:xfrm>
                    <a:off x="5065" y="2899"/>
                    <a:ext cx="138" cy="174"/>
                  </a:xfrm>
                  <a:prstGeom prst="rect">
                    <a:avLst/>
                  </a:prstGeom>
                  <a:noFill/>
                  <a:ln w="9525">
                    <a:noFill/>
                    <a:miter lim="800000"/>
                    <a:headEnd/>
                    <a:tailEnd/>
                  </a:ln>
                </p:spPr>
                <p:txBody>
                  <a:bodyPr wrap="none" lIns="0" tIns="0" rIns="0" bIns="0">
                    <a:spAutoFit/>
                  </a:bodyPr>
                  <a:lstStyle/>
                  <a:p>
                    <a:r>
                      <a:rPr lang="en-US" altLang="ja-JP" sz="1800" b="0" dirty="0" err="1"/>
                      <a:t>Sr</a:t>
                    </a:r>
                    <a:endParaRPr lang="en-US" altLang="ja-JP" b="0" dirty="0"/>
                  </a:p>
                </p:txBody>
              </p:sp>
              <p:sp>
                <p:nvSpPr>
                  <p:cNvPr id="266" name="Rectangle 30"/>
                  <p:cNvSpPr>
                    <a:spLocks noChangeArrowheads="1"/>
                  </p:cNvSpPr>
                  <p:nvPr/>
                </p:nvSpPr>
                <p:spPr bwMode="auto">
                  <a:xfrm>
                    <a:off x="5212" y="2900"/>
                    <a:ext cx="138" cy="116"/>
                  </a:xfrm>
                  <a:prstGeom prst="rect">
                    <a:avLst/>
                  </a:prstGeom>
                  <a:noFill/>
                  <a:ln w="9525">
                    <a:noFill/>
                    <a:miter lim="800000"/>
                    <a:headEnd/>
                    <a:tailEnd/>
                  </a:ln>
                </p:spPr>
                <p:txBody>
                  <a:bodyPr wrap="none" lIns="0" tIns="0" rIns="0" bIns="0">
                    <a:spAutoFit/>
                  </a:bodyPr>
                  <a:lstStyle/>
                  <a:p>
                    <a:r>
                      <a:rPr lang="en-US" altLang="ja-JP" sz="1200" b="0" dirty="0"/>
                      <a:t>2+</a:t>
                    </a:r>
                    <a:endParaRPr lang="en-US" altLang="ja-JP" dirty="0"/>
                  </a:p>
                </p:txBody>
              </p:sp>
            </p:grpSp>
            <p:sp>
              <p:nvSpPr>
                <p:cNvPr id="258" name="Text Box 32"/>
                <p:cNvSpPr txBox="1">
                  <a:spLocks noChangeArrowheads="1"/>
                </p:cNvSpPr>
                <p:nvPr/>
              </p:nvSpPr>
              <p:spPr bwMode="auto">
                <a:xfrm>
                  <a:off x="6948488" y="2947988"/>
                  <a:ext cx="1702710" cy="400110"/>
                </a:xfrm>
                <a:prstGeom prst="rect">
                  <a:avLst/>
                </a:prstGeom>
                <a:noFill/>
                <a:ln w="9525">
                  <a:noFill/>
                  <a:miter lim="800000"/>
                  <a:headEnd/>
                  <a:tailEnd/>
                </a:ln>
              </p:spPr>
              <p:txBody>
                <a:bodyPr wrap="none">
                  <a:spAutoFit/>
                </a:bodyPr>
                <a:lstStyle/>
                <a:p>
                  <a:r>
                    <a:rPr lang="en-US" altLang="ja-JP" sz="2000" dirty="0"/>
                    <a:t>Hole doping</a:t>
                  </a:r>
                </a:p>
              </p:txBody>
            </p:sp>
            <p:sp>
              <p:nvSpPr>
                <p:cNvPr id="259" name="Text Box 33"/>
                <p:cNvSpPr txBox="1">
                  <a:spLocks noChangeArrowheads="1"/>
                </p:cNvSpPr>
                <p:nvPr/>
              </p:nvSpPr>
              <p:spPr bwMode="auto">
                <a:xfrm>
                  <a:off x="4052888" y="2947988"/>
                  <a:ext cx="2143536" cy="400110"/>
                </a:xfrm>
                <a:prstGeom prst="rect">
                  <a:avLst/>
                </a:prstGeom>
                <a:noFill/>
                <a:ln w="9525">
                  <a:noFill/>
                  <a:miter lim="800000"/>
                  <a:headEnd/>
                  <a:tailEnd/>
                </a:ln>
              </p:spPr>
              <p:txBody>
                <a:bodyPr wrap="none">
                  <a:spAutoFit/>
                </a:bodyPr>
                <a:lstStyle/>
                <a:p>
                  <a:r>
                    <a:rPr lang="en-US" altLang="ja-JP" sz="2000" dirty="0"/>
                    <a:t>Electron doping</a:t>
                  </a:r>
                </a:p>
              </p:txBody>
            </p:sp>
            <p:sp>
              <p:nvSpPr>
                <p:cNvPr id="260"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261"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cxnSp>
            <p:nvCxnSpPr>
              <p:cNvPr id="242" name="直線コネクタ 241"/>
              <p:cNvCxnSpPr/>
              <p:nvPr/>
            </p:nvCxnSpPr>
            <p:spPr>
              <a:xfrm>
                <a:off x="6012160" y="2055334"/>
                <a:ext cx="151" cy="337058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240" name="テキスト ボックス 239"/>
            <p:cNvSpPr txBox="1"/>
            <p:nvPr/>
          </p:nvSpPr>
          <p:spPr>
            <a:xfrm>
              <a:off x="7374489" y="4916081"/>
              <a:ext cx="360040" cy="523220"/>
            </a:xfrm>
            <a:prstGeom prst="rect">
              <a:avLst/>
            </a:prstGeom>
            <a:noFill/>
          </p:spPr>
          <p:txBody>
            <a:bodyPr wrap="square" rtlCol="0">
              <a:spAutoFit/>
            </a:bodyPr>
            <a:lstStyle/>
            <a:p>
              <a:r>
                <a:rPr kumimoji="1" lang="en-US" altLang="ja-JP" sz="2800" dirty="0" smtClean="0"/>
                <a:t>x</a:t>
              </a:r>
              <a:endParaRPr kumimoji="1" lang="ja-JP" altLang="en-US" dirty="0"/>
            </a:p>
          </p:txBody>
        </p:sp>
      </p:grpSp>
      <mc:AlternateContent xmlns:mc="http://schemas.openxmlformats.org/markup-compatibility/2006" xmlns:a14="http://schemas.microsoft.com/office/drawing/2010/main">
        <mc:Choice Requires="a14">
          <p:sp>
            <p:nvSpPr>
              <p:cNvPr id="272" name="テキスト ボックス 271"/>
              <p:cNvSpPr txBox="1"/>
              <p:nvPr/>
            </p:nvSpPr>
            <p:spPr>
              <a:xfrm>
                <a:off x="6396860" y="6381328"/>
                <a:ext cx="2495620"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𝐿</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272" name="テキスト ボックス 271"/>
              <p:cNvSpPr txBox="1">
                <a:spLocks noRot="1" noChangeAspect="1" noMove="1" noResize="1" noEditPoints="1" noAdjustHandles="1" noChangeArrowheads="1" noChangeShapeType="1" noTextEdit="1"/>
              </p:cNvSpPr>
              <p:nvPr/>
            </p:nvSpPr>
            <p:spPr>
              <a:xfrm>
                <a:off x="6396860" y="6381328"/>
                <a:ext cx="2495620" cy="438390"/>
              </a:xfrm>
              <a:prstGeom prst="rect">
                <a:avLst/>
              </a:prstGeom>
              <a:blipFill rotWithShape="1">
                <a:blip r:embed="rId12"/>
                <a:stretch>
                  <a:fillRect b="-5556"/>
                </a:stretch>
              </a:blipFill>
            </p:spPr>
            <p:txBody>
              <a:bodyPr/>
              <a:lstStyle/>
              <a:p>
                <a:r>
                  <a:rPr lang="ja-JP" altLang="en-US">
                    <a:noFill/>
                  </a:rPr>
                  <a:t> </a:t>
                </a:r>
              </a:p>
            </p:txBody>
          </p:sp>
        </mc:Fallback>
      </mc:AlternateContent>
      <p:cxnSp>
        <p:nvCxnSpPr>
          <p:cNvPr id="10" name="直線コネクタ 9"/>
          <p:cNvCxnSpPr/>
          <p:nvPr/>
        </p:nvCxnSpPr>
        <p:spPr>
          <a:xfrm>
            <a:off x="5533602" y="4581128"/>
            <a:ext cx="1185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99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wipe(left)">
                                      <p:cBhvr>
                                        <p:cTn id="7" dur="500"/>
                                        <p:tgtEl>
                                          <p:spTgt spid="372"/>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8"/>
                                        </p:tgtEl>
                                        <p:attrNameLst>
                                          <p:attrName>style.visibility</p:attrName>
                                        </p:attrNameLst>
                                      </p:cBhvr>
                                      <p:to>
                                        <p:strVal val="visible"/>
                                      </p:to>
                                    </p:set>
                                    <p:animEffect transition="in" filter="fade">
                                      <p:cBhvr>
                                        <p:cTn id="18"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a:solidFill>
                  <a:prstClr val="black"/>
                </a:solidFill>
                <a:latin typeface="ＭＳ Ｐゴシック" charset="-128"/>
              </a:rPr>
              <a:t>9</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15" name="グループ化 20"/>
          <p:cNvGrpSpPr>
            <a:grpSpLocks/>
          </p:cNvGrpSpPr>
          <p:nvPr/>
        </p:nvGrpSpPr>
        <p:grpSpPr bwMode="auto">
          <a:xfrm>
            <a:off x="5795243" y="2247254"/>
            <a:ext cx="2881213" cy="965724"/>
            <a:chOff x="5003155" y="797643"/>
            <a:chExt cx="2881214" cy="966347"/>
          </a:xfrm>
        </p:grpSpPr>
        <p:grpSp>
          <p:nvGrpSpPr>
            <p:cNvPr id="1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Lucida Sans Unicode" pitchFamily="34" charset="0"/>
                </a:rPr>
                <a:t>substitution</a:t>
              </a:r>
              <a:endParaRPr lang="ja-JP" altLang="en-US" sz="2400" b="1" dirty="0">
                <a:solidFill>
                  <a:prstClr val="black"/>
                </a:solidFill>
                <a:latin typeface="Lucida Sans Unicode"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152" name="Line 253"/>
          <p:cNvSpPr>
            <a:spLocks noChangeShapeType="1"/>
          </p:cNvSpPr>
          <p:nvPr/>
        </p:nvSpPr>
        <p:spPr bwMode="auto">
          <a:xfrm flipV="1">
            <a:off x="3851920" y="427320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nvGrpSpPr>
          <p:cNvPr id="123" name="グループ化 41"/>
          <p:cNvGrpSpPr/>
          <p:nvPr/>
        </p:nvGrpSpPr>
        <p:grpSpPr>
          <a:xfrm>
            <a:off x="3419872" y="620688"/>
            <a:ext cx="1477270" cy="2736304"/>
            <a:chOff x="1187624" y="1628800"/>
            <a:chExt cx="2197350" cy="2736304"/>
          </a:xfrm>
        </p:grpSpPr>
        <p:pic>
          <p:nvPicPr>
            <p:cNvPr id="124"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25"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2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4" name="グループ化 382"/>
          <p:cNvGrpSpPr/>
          <p:nvPr/>
        </p:nvGrpSpPr>
        <p:grpSpPr>
          <a:xfrm>
            <a:off x="4067944" y="2420888"/>
            <a:ext cx="1296144" cy="396875"/>
            <a:chOff x="4355976" y="2420888"/>
            <a:chExt cx="1296144" cy="396875"/>
          </a:xfrm>
        </p:grpSpPr>
        <p:sp>
          <p:nvSpPr>
            <p:cNvPr id="370"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71"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91"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mc:AlternateContent xmlns:mc="http://schemas.openxmlformats.org/markup-compatibility/2006" xmlns:a14="http://schemas.microsoft.com/office/drawing/2010/main">
        <mc:Choice Requires="a14">
          <p:sp>
            <p:nvSpPr>
              <p:cNvPr id="132" name="テキスト ボックス 131"/>
              <p:cNvSpPr txBox="1"/>
              <p:nvPr/>
            </p:nvSpPr>
            <p:spPr>
              <a:xfrm>
                <a:off x="6588224" y="4293096"/>
                <a:ext cx="2535438"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𝑈</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32" name="テキスト ボックス 131"/>
              <p:cNvSpPr txBox="1">
                <a:spLocks noRot="1" noChangeAspect="1" noMove="1" noResize="1" noEditPoints="1" noAdjustHandles="1" noChangeArrowheads="1" noChangeShapeType="1" noTextEdit="1"/>
              </p:cNvSpPr>
              <p:nvPr/>
            </p:nvSpPr>
            <p:spPr>
              <a:xfrm>
                <a:off x="6588224" y="4293096"/>
                <a:ext cx="2535438" cy="438390"/>
              </a:xfrm>
              <a:prstGeom prst="rect">
                <a:avLst/>
              </a:prstGeom>
              <a:blipFill rotWithShape="1">
                <a:blip r:embed="rId9"/>
                <a:stretch>
                  <a:fillRect b="-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3" name="テキスト ボックス 132"/>
              <p:cNvSpPr txBox="1"/>
              <p:nvPr/>
            </p:nvSpPr>
            <p:spPr>
              <a:xfrm>
                <a:off x="7380312" y="4941168"/>
                <a:ext cx="7039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𝑂</m:t>
                      </m:r>
                      <m:r>
                        <a:rPr kumimoji="1" lang="en-US" altLang="ja-JP" sz="2000" b="0" i="1" smtClean="0">
                          <a:latin typeface="Cambria Math"/>
                        </a:rPr>
                        <m:t>2</m:t>
                      </m:r>
                      <m:r>
                        <a:rPr kumimoji="1" lang="en-US" altLang="ja-JP" sz="2000" b="0" i="1" smtClean="0">
                          <a:latin typeface="Cambria Math"/>
                        </a:rPr>
                        <m:t>𝑝</m:t>
                      </m:r>
                    </m:oMath>
                  </m:oMathPara>
                </a14:m>
                <a:endParaRPr kumimoji="1" lang="ja-JP" altLang="en-US" sz="2000" dirty="0"/>
              </a:p>
            </p:txBody>
          </p:sp>
        </mc:Choice>
        <mc:Fallback xmlns="">
          <p:sp>
            <p:nvSpPr>
              <p:cNvPr id="133" name="テキスト ボックス 132"/>
              <p:cNvSpPr txBox="1">
                <a:spLocks noRot="1" noChangeAspect="1" noMove="1" noResize="1" noEditPoints="1" noAdjustHandles="1" noChangeArrowheads="1" noChangeShapeType="1" noTextEdit="1"/>
              </p:cNvSpPr>
              <p:nvPr/>
            </p:nvSpPr>
            <p:spPr>
              <a:xfrm>
                <a:off x="7380312" y="4941168"/>
                <a:ext cx="703975" cy="400110"/>
              </a:xfrm>
              <a:prstGeom prst="rect">
                <a:avLst/>
              </a:prstGeom>
              <a:blipFill rotWithShape="1">
                <a:blip r:embed="rId10"/>
                <a:stretch>
                  <a:fillRect b="-13846"/>
                </a:stretch>
              </a:blipFill>
            </p:spPr>
            <p:txBody>
              <a:bodyPr/>
              <a:lstStyle/>
              <a:p>
                <a:r>
                  <a:rPr lang="ja-JP" altLang="en-US">
                    <a:noFill/>
                  </a:rPr>
                  <a:t> </a:t>
                </a:r>
              </a:p>
            </p:txBody>
          </p:sp>
        </mc:Fallback>
      </mc:AlternateContent>
      <p:sp>
        <p:nvSpPr>
          <p:cNvPr id="135" name="テキスト ボックス 134"/>
          <p:cNvSpPr txBox="1"/>
          <p:nvPr/>
        </p:nvSpPr>
        <p:spPr>
          <a:xfrm>
            <a:off x="5292080" y="3635732"/>
            <a:ext cx="252028" cy="369332"/>
          </a:xfrm>
          <a:prstGeom prst="rect">
            <a:avLst/>
          </a:prstGeom>
          <a:noFill/>
        </p:spPr>
        <p:txBody>
          <a:bodyPr wrap="square" rtlCol="0">
            <a:spAutoFit/>
          </a:bodyPr>
          <a:lstStyle/>
          <a:p>
            <a:r>
              <a:rPr kumimoji="1" lang="en-US" altLang="ja-JP" dirty="0" smtClean="0"/>
              <a:t>E</a:t>
            </a:r>
            <a:endParaRPr kumimoji="1" lang="ja-JP" altLang="en-US" dirty="0"/>
          </a:p>
        </p:txBody>
      </p:sp>
      <p:grpSp>
        <p:nvGrpSpPr>
          <p:cNvPr id="102" name="グループ化 101"/>
          <p:cNvGrpSpPr/>
          <p:nvPr/>
        </p:nvGrpSpPr>
        <p:grpSpPr>
          <a:xfrm>
            <a:off x="3960048" y="3489518"/>
            <a:ext cx="3276000" cy="3240360"/>
            <a:chOff x="-1016846" y="3717032"/>
            <a:chExt cx="3276000" cy="3240360"/>
          </a:xfrm>
        </p:grpSpPr>
        <p:sp>
          <p:nvSpPr>
            <p:cNvPr id="108" name="弦 107"/>
            <p:cNvSpPr/>
            <p:nvPr/>
          </p:nvSpPr>
          <p:spPr>
            <a:xfrm flipH="1">
              <a:off x="-1016846" y="6309320"/>
              <a:ext cx="3240000" cy="432048"/>
            </a:xfrm>
            <a:prstGeom prst="chord">
              <a:avLst>
                <a:gd name="adj1" fmla="val 5328906"/>
                <a:gd name="adj2" fmla="val 16200000"/>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弦 108"/>
            <p:cNvSpPr/>
            <p:nvPr/>
          </p:nvSpPr>
          <p:spPr>
            <a:xfrm flipH="1">
              <a:off x="-1016486" y="4077072"/>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弦 127"/>
            <p:cNvSpPr/>
            <p:nvPr/>
          </p:nvSpPr>
          <p:spPr>
            <a:xfrm flipH="1">
              <a:off x="-980846" y="5089246"/>
              <a:ext cx="3240000" cy="1076058"/>
            </a:xfrm>
            <a:prstGeom prst="chord">
              <a:avLst>
                <a:gd name="adj1" fmla="val 5159597"/>
                <a:gd name="adj2" fmla="val 16400031"/>
              </a:avLst>
            </a:prstGeom>
            <a:solidFill>
              <a:srgbClr val="71DA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30" name="直線矢印コネクタ 129"/>
            <p:cNvCxnSpPr/>
            <p:nvPr/>
          </p:nvCxnSpPr>
          <p:spPr>
            <a:xfrm flipV="1">
              <a:off x="611560" y="3717032"/>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88" name="直線矢印コネクタ 87"/>
          <p:cNvCxnSpPr/>
          <p:nvPr/>
        </p:nvCxnSpPr>
        <p:spPr>
          <a:xfrm flipV="1">
            <a:off x="5928764" y="50851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6382703" y="5109698"/>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6395576" y="59960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2" name="テキスト ボックス 271"/>
              <p:cNvSpPr txBox="1"/>
              <p:nvPr/>
            </p:nvSpPr>
            <p:spPr>
              <a:xfrm>
                <a:off x="6396860" y="6381328"/>
                <a:ext cx="2495620"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𝐿</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272" name="テキスト ボックス 271"/>
              <p:cNvSpPr txBox="1">
                <a:spLocks noRot="1" noChangeAspect="1" noMove="1" noResize="1" noEditPoints="1" noAdjustHandles="1" noChangeArrowheads="1" noChangeShapeType="1" noTextEdit="1"/>
              </p:cNvSpPr>
              <p:nvPr/>
            </p:nvSpPr>
            <p:spPr>
              <a:xfrm>
                <a:off x="6396860" y="6381328"/>
                <a:ext cx="2495620" cy="438390"/>
              </a:xfrm>
              <a:prstGeom prst="rect">
                <a:avLst/>
              </a:prstGeom>
              <a:blipFill rotWithShape="1">
                <a:blip r:embed="rId12"/>
                <a:stretch>
                  <a:fillRect b="-5556"/>
                </a:stretch>
              </a:blipFill>
            </p:spPr>
            <p:txBody>
              <a:bodyPr/>
              <a:lstStyle/>
              <a:p>
                <a:r>
                  <a:rPr lang="ja-JP" altLang="en-US">
                    <a:noFill/>
                  </a:rPr>
                  <a:t> </a:t>
                </a:r>
              </a:p>
            </p:txBody>
          </p:sp>
        </mc:Fallback>
      </mc:AlternateContent>
      <p:sp>
        <p:nvSpPr>
          <p:cNvPr id="131" name="テキスト ボックス 130"/>
          <p:cNvSpPr txBox="1"/>
          <p:nvPr/>
        </p:nvSpPr>
        <p:spPr>
          <a:xfrm>
            <a:off x="5212258" y="4396462"/>
            <a:ext cx="450368" cy="369332"/>
          </a:xfrm>
          <a:prstGeom prst="rect">
            <a:avLst/>
          </a:prstGeom>
          <a:noFill/>
        </p:spPr>
        <p:txBody>
          <a:bodyPr wrap="square" rtlCol="0">
            <a:spAutoFit/>
          </a:bodyPr>
          <a:lstStyle/>
          <a:p>
            <a:r>
              <a:rPr kumimoji="1" lang="en-US" altLang="ja-JP" b="1" dirty="0" smtClean="0"/>
              <a:t>E</a:t>
            </a:r>
            <a:r>
              <a:rPr kumimoji="1" lang="en-US" altLang="ja-JP" b="1" baseline="-25000" dirty="0" smtClean="0"/>
              <a:t>F</a:t>
            </a:r>
            <a:endParaRPr kumimoji="1" lang="ja-JP" altLang="en-US" b="1" baseline="-25000" dirty="0"/>
          </a:p>
        </p:txBody>
      </p:sp>
      <p:cxnSp>
        <p:nvCxnSpPr>
          <p:cNvPr id="134" name="直線コネクタ 133"/>
          <p:cNvCxnSpPr/>
          <p:nvPr/>
        </p:nvCxnSpPr>
        <p:spPr>
          <a:xfrm>
            <a:off x="5533602" y="4581128"/>
            <a:ext cx="1185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11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a:solidFill>
                  <a:prstClr val="black"/>
                </a:solidFill>
                <a:latin typeface="ＭＳ Ｐゴシック" charset="-128"/>
              </a:rPr>
              <a:t>9</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0"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375" name="グループ化 20"/>
          <p:cNvGrpSpPr>
            <a:grpSpLocks/>
          </p:cNvGrpSpPr>
          <p:nvPr/>
        </p:nvGrpSpPr>
        <p:grpSpPr bwMode="auto">
          <a:xfrm>
            <a:off x="5795243" y="2247254"/>
            <a:ext cx="2881213" cy="965724"/>
            <a:chOff x="5003155" y="797643"/>
            <a:chExt cx="2881214" cy="966347"/>
          </a:xfrm>
        </p:grpSpPr>
        <p:grpSp>
          <p:nvGrpSpPr>
            <p:cNvPr id="37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Lucida Sans Unicode" pitchFamily="34" charset="0"/>
                </a:rPr>
                <a:t>substitution</a:t>
              </a:r>
              <a:endParaRPr lang="ja-JP" altLang="en-US" sz="2400" b="1" dirty="0">
                <a:solidFill>
                  <a:prstClr val="black"/>
                </a:solidFill>
                <a:latin typeface="Lucida Sans Unicode"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0" name="グループ化 41"/>
          <p:cNvGrpSpPr/>
          <p:nvPr/>
        </p:nvGrpSpPr>
        <p:grpSpPr>
          <a:xfrm>
            <a:off x="3419872" y="620688"/>
            <a:ext cx="1477270" cy="2736304"/>
            <a:chOff x="1187624" y="1628800"/>
            <a:chExt cx="2197350" cy="2736304"/>
          </a:xfrm>
        </p:grpSpPr>
        <p:pic>
          <p:nvPicPr>
            <p:cNvPr id="152"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4"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57" name="グループ化 382"/>
          <p:cNvGrpSpPr/>
          <p:nvPr/>
        </p:nvGrpSpPr>
        <p:grpSpPr>
          <a:xfrm>
            <a:off x="4067944" y="2420888"/>
            <a:ext cx="1296144" cy="396875"/>
            <a:chOff x="4355976" y="2420888"/>
            <a:chExt cx="1296144" cy="396875"/>
          </a:xfrm>
        </p:grpSpPr>
        <p:sp>
          <p:nvSpPr>
            <p:cNvPr id="158"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159"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13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solidFill>
                  <a:prstClr val="black"/>
                </a:solidFill>
                <a:latin typeface="Times New Roman" pitchFamily="18" charset="0"/>
              </a:rPr>
              <a:t>High-</a:t>
            </a:r>
            <a:r>
              <a:rPr lang="en-US" altLang="ja-JP" sz="2800" b="1" i="1" dirty="0" err="1" smtClean="0">
                <a:solidFill>
                  <a:prstClr val="black"/>
                </a:solidFill>
                <a:latin typeface="Times New Roman" pitchFamily="18" charset="0"/>
              </a:rPr>
              <a:t>T</a:t>
            </a:r>
            <a:r>
              <a:rPr lang="en-US" altLang="ja-JP" sz="2800" b="1" baseline="-25000" dirty="0" err="1" smtClean="0">
                <a:solidFill>
                  <a:prstClr val="black"/>
                </a:solidFill>
                <a:latin typeface="Times New Roman" pitchFamily="18" charset="0"/>
              </a:rPr>
              <a:t>c</a:t>
            </a:r>
            <a:r>
              <a:rPr lang="en-US" altLang="ja-JP" sz="2800" b="1" dirty="0" smtClean="0">
                <a:solidFill>
                  <a:prstClr val="black"/>
                </a:solidFill>
                <a:latin typeface="Times New Roman" pitchFamily="18" charset="0"/>
              </a:rPr>
              <a:t> Superconductor</a:t>
            </a:r>
            <a:endParaRPr lang="ja-JP" altLang="en-US" sz="2800" b="1" dirty="0">
              <a:solidFill>
                <a:prstClr val="black"/>
              </a:solidFill>
              <a:latin typeface="Times New Roman" pitchFamily="18" charset="0"/>
            </a:endParaRPr>
          </a:p>
        </p:txBody>
      </p:sp>
      <mc:AlternateContent xmlns:mc="http://schemas.openxmlformats.org/markup-compatibility/2006" xmlns:a14="http://schemas.microsoft.com/office/drawing/2010/main">
        <mc:Choice Requires="a14">
          <p:sp>
            <p:nvSpPr>
              <p:cNvPr id="148" name="テキスト ボックス 147"/>
              <p:cNvSpPr txBox="1"/>
              <p:nvPr/>
            </p:nvSpPr>
            <p:spPr>
              <a:xfrm>
                <a:off x="7380312" y="4941168"/>
                <a:ext cx="7039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𝑂</m:t>
                      </m:r>
                      <m:r>
                        <a:rPr kumimoji="1" lang="en-US" altLang="ja-JP" sz="2000" b="0" i="1" smtClean="0">
                          <a:latin typeface="Cambria Math"/>
                        </a:rPr>
                        <m:t>2</m:t>
                      </m:r>
                      <m:r>
                        <a:rPr kumimoji="1" lang="en-US" altLang="ja-JP" sz="2000" b="0" i="1" smtClean="0">
                          <a:latin typeface="Cambria Math"/>
                        </a:rPr>
                        <m:t>𝑝</m:t>
                      </m:r>
                    </m:oMath>
                  </m:oMathPara>
                </a14:m>
                <a:endParaRPr kumimoji="1" lang="ja-JP" altLang="en-US" sz="2000"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7380312" y="4941168"/>
                <a:ext cx="703975" cy="400110"/>
              </a:xfrm>
              <a:prstGeom prst="rect">
                <a:avLst/>
              </a:prstGeom>
              <a:blipFill rotWithShape="1">
                <a:blip r:embed="rId9"/>
                <a:stretch>
                  <a:fillRect b="-13846"/>
                </a:stretch>
              </a:blipFill>
            </p:spPr>
            <p:txBody>
              <a:bodyPr/>
              <a:lstStyle/>
              <a:p>
                <a:r>
                  <a:rPr lang="ja-JP" altLang="en-US">
                    <a:noFill/>
                  </a:rPr>
                  <a:t> </a:t>
                </a:r>
              </a:p>
            </p:txBody>
          </p:sp>
        </mc:Fallback>
      </mc:AlternateContent>
      <p:sp>
        <p:nvSpPr>
          <p:cNvPr id="161" name="テキスト ボックス 160"/>
          <p:cNvSpPr txBox="1"/>
          <p:nvPr/>
        </p:nvSpPr>
        <p:spPr>
          <a:xfrm>
            <a:off x="5292080" y="3645024"/>
            <a:ext cx="252028" cy="369332"/>
          </a:xfrm>
          <a:prstGeom prst="rect">
            <a:avLst/>
          </a:prstGeom>
          <a:noFill/>
        </p:spPr>
        <p:txBody>
          <a:bodyPr wrap="square" rtlCol="0">
            <a:spAutoFit/>
          </a:bodyPr>
          <a:lstStyle/>
          <a:p>
            <a:r>
              <a:rPr kumimoji="1" lang="en-US" altLang="ja-JP" dirty="0" smtClean="0"/>
              <a:t>E</a:t>
            </a:r>
            <a:endParaRPr kumimoji="1" lang="ja-JP" altLang="en-US" dirty="0"/>
          </a:p>
        </p:txBody>
      </p:sp>
      <mc:AlternateContent xmlns:mc="http://schemas.openxmlformats.org/markup-compatibility/2006" xmlns:a14="http://schemas.microsoft.com/office/drawing/2010/main">
        <mc:Choice Requires="a14">
          <p:sp>
            <p:nvSpPr>
              <p:cNvPr id="164" name="テキスト ボックス 163"/>
              <p:cNvSpPr txBox="1"/>
              <p:nvPr/>
            </p:nvSpPr>
            <p:spPr>
              <a:xfrm>
                <a:off x="6588224" y="4293096"/>
                <a:ext cx="2535438"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𝑈</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6588224" y="4293096"/>
                <a:ext cx="2535438" cy="438390"/>
              </a:xfrm>
              <a:prstGeom prst="rect">
                <a:avLst/>
              </a:prstGeom>
              <a:blipFill rotWithShape="1">
                <a:blip r:embed="rId10"/>
                <a:stretch>
                  <a:fillRect b="-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5" name="テキスト ボックス 164"/>
              <p:cNvSpPr txBox="1"/>
              <p:nvPr/>
            </p:nvSpPr>
            <p:spPr>
              <a:xfrm>
                <a:off x="6396860" y="6381328"/>
                <a:ext cx="2495620"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𝐿</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6396860" y="6381328"/>
                <a:ext cx="2495620" cy="438390"/>
              </a:xfrm>
              <a:prstGeom prst="rect">
                <a:avLst/>
              </a:prstGeom>
              <a:blipFill rotWithShape="1">
                <a:blip r:embed="rId12"/>
                <a:stretch>
                  <a:fillRect b="-5556"/>
                </a:stretch>
              </a:blipFill>
            </p:spPr>
            <p:txBody>
              <a:bodyPr/>
              <a:lstStyle/>
              <a:p>
                <a:r>
                  <a:rPr lang="ja-JP" altLang="en-US">
                    <a:noFill/>
                  </a:rPr>
                  <a:t> </a:t>
                </a:r>
              </a:p>
            </p:txBody>
          </p:sp>
        </mc:Fallback>
      </mc:AlternateContent>
      <p:grpSp>
        <p:nvGrpSpPr>
          <p:cNvPr id="130" name="グループ化 129"/>
          <p:cNvGrpSpPr/>
          <p:nvPr/>
        </p:nvGrpSpPr>
        <p:grpSpPr>
          <a:xfrm>
            <a:off x="3960048" y="3489518"/>
            <a:ext cx="3276000" cy="3240360"/>
            <a:chOff x="-1016846" y="3717032"/>
            <a:chExt cx="3276000" cy="3240360"/>
          </a:xfrm>
        </p:grpSpPr>
        <p:sp>
          <p:nvSpPr>
            <p:cNvPr id="131" name="弦 130"/>
            <p:cNvSpPr/>
            <p:nvPr/>
          </p:nvSpPr>
          <p:spPr>
            <a:xfrm flipH="1">
              <a:off x="-1016846" y="6309320"/>
              <a:ext cx="3240000" cy="432048"/>
            </a:xfrm>
            <a:prstGeom prst="chord">
              <a:avLst>
                <a:gd name="adj1" fmla="val 5328906"/>
                <a:gd name="adj2" fmla="val 16200000"/>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弦 132"/>
            <p:cNvSpPr/>
            <p:nvPr/>
          </p:nvSpPr>
          <p:spPr>
            <a:xfrm flipH="1">
              <a:off x="-1016486" y="4077072"/>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p:cNvSpPr txBox="1"/>
            <p:nvPr/>
          </p:nvSpPr>
          <p:spPr>
            <a:xfrm>
              <a:off x="153146" y="5071470"/>
              <a:ext cx="450368" cy="369332"/>
            </a:xfrm>
            <a:prstGeom prst="rect">
              <a:avLst/>
            </a:prstGeom>
            <a:noFill/>
          </p:spPr>
          <p:txBody>
            <a:bodyPr wrap="square" rtlCol="0">
              <a:spAutoFit/>
            </a:bodyPr>
            <a:lstStyle/>
            <a:p>
              <a:r>
                <a:rPr kumimoji="1" lang="en-US" altLang="ja-JP" b="1" dirty="0" smtClean="0"/>
                <a:t>E</a:t>
              </a:r>
              <a:r>
                <a:rPr kumimoji="1" lang="en-US" altLang="ja-JP" b="1" baseline="-25000" dirty="0" smtClean="0"/>
                <a:t>F</a:t>
              </a:r>
              <a:endParaRPr kumimoji="1" lang="ja-JP" altLang="en-US" b="1" baseline="-25000" dirty="0"/>
            </a:p>
          </p:txBody>
        </p:sp>
        <p:sp>
          <p:nvSpPr>
            <p:cNvPr id="135" name="弦 134"/>
            <p:cNvSpPr/>
            <p:nvPr/>
          </p:nvSpPr>
          <p:spPr>
            <a:xfrm flipH="1">
              <a:off x="-980846" y="5089246"/>
              <a:ext cx="3240000" cy="1076058"/>
            </a:xfrm>
            <a:prstGeom prst="chord">
              <a:avLst>
                <a:gd name="adj1" fmla="val 5159597"/>
                <a:gd name="adj2" fmla="val 16400031"/>
              </a:avLst>
            </a:prstGeom>
            <a:solidFill>
              <a:srgbClr val="71DA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sp>
          <p:nvSpPr>
            <p:cNvPr id="136" name="パイ 135"/>
            <p:cNvSpPr/>
            <p:nvPr/>
          </p:nvSpPr>
          <p:spPr>
            <a:xfrm>
              <a:off x="-549206" y="5094136"/>
              <a:ext cx="2304000" cy="324000"/>
            </a:xfrm>
            <a:prstGeom prst="pie">
              <a:avLst>
                <a:gd name="adj1" fmla="val 16184089"/>
                <a:gd name="adj2" fmla="val 21592785"/>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37" name="直線矢印コネクタ 136"/>
            <p:cNvCxnSpPr/>
            <p:nvPr/>
          </p:nvCxnSpPr>
          <p:spPr>
            <a:xfrm flipV="1">
              <a:off x="611560" y="3717032"/>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0" name="円/楕円 159"/>
          <p:cNvSpPr/>
          <p:nvPr/>
        </p:nvSpPr>
        <p:spPr>
          <a:xfrm>
            <a:off x="5336182" y="4818438"/>
            <a:ext cx="1900114" cy="338754"/>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6" name="テキスト ボックス 185"/>
          <p:cNvSpPr txBox="1"/>
          <p:nvPr/>
        </p:nvSpPr>
        <p:spPr>
          <a:xfrm>
            <a:off x="5796136" y="4808802"/>
            <a:ext cx="619080" cy="369332"/>
          </a:xfrm>
          <a:prstGeom prst="rect">
            <a:avLst/>
          </a:prstGeom>
          <a:noFill/>
        </p:spPr>
        <p:txBody>
          <a:bodyPr wrap="none" rtlCol="0">
            <a:spAutoFit/>
          </a:bodyPr>
          <a:lstStyle/>
          <a:p>
            <a:r>
              <a:rPr kumimoji="1" lang="en-US" altLang="ja-JP" dirty="0" smtClean="0">
                <a:solidFill>
                  <a:srgbClr val="FF0000"/>
                </a:solidFill>
              </a:rPr>
              <a:t>Hole</a:t>
            </a:r>
            <a:endParaRPr kumimoji="1" lang="ja-JP" altLang="en-US" dirty="0">
              <a:solidFill>
                <a:srgbClr val="FF0000"/>
              </a:solidFill>
            </a:endParaRPr>
          </a:p>
        </p:txBody>
      </p:sp>
      <p:sp>
        <p:nvSpPr>
          <p:cNvPr id="108" name="Line 253"/>
          <p:cNvSpPr>
            <a:spLocks noChangeShapeType="1"/>
          </p:cNvSpPr>
          <p:nvPr/>
        </p:nvSpPr>
        <p:spPr bwMode="auto">
          <a:xfrm flipV="1">
            <a:off x="3851920" y="427320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cxnSp>
        <p:nvCxnSpPr>
          <p:cNvPr id="123" name="直線矢印コネクタ 122"/>
          <p:cNvCxnSpPr/>
          <p:nvPr/>
        </p:nvCxnSpPr>
        <p:spPr>
          <a:xfrm flipV="1">
            <a:off x="6395576" y="59960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382703" y="5109698"/>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円/楕円 126"/>
          <p:cNvSpPr/>
          <p:nvPr/>
        </p:nvSpPr>
        <p:spPr>
          <a:xfrm>
            <a:off x="5724128" y="5186883"/>
            <a:ext cx="360040" cy="402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974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wipe(down)">
                                      <p:cBhvr>
                                        <p:cTn id="11"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a:solidFill>
                  <a:prstClr val="black"/>
                </a:solidFill>
                <a:latin typeface="ＭＳ Ｐゴシック" charset="-128"/>
              </a:rPr>
              <a:t>9</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0"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109" name="グループ化 108"/>
          <p:cNvGrpSpPr/>
          <p:nvPr/>
        </p:nvGrpSpPr>
        <p:grpSpPr>
          <a:xfrm>
            <a:off x="3960048" y="3489518"/>
            <a:ext cx="3276000" cy="3240360"/>
            <a:chOff x="-1016846" y="3717032"/>
            <a:chExt cx="3276000" cy="3240360"/>
          </a:xfrm>
        </p:grpSpPr>
        <p:sp>
          <p:nvSpPr>
            <p:cNvPr id="126" name="弦 125"/>
            <p:cNvSpPr/>
            <p:nvPr/>
          </p:nvSpPr>
          <p:spPr>
            <a:xfrm flipH="1">
              <a:off x="-1016846" y="6309320"/>
              <a:ext cx="3240000" cy="432048"/>
            </a:xfrm>
            <a:prstGeom prst="chord">
              <a:avLst>
                <a:gd name="adj1" fmla="val 5328906"/>
                <a:gd name="adj2" fmla="val 16200000"/>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弦 126"/>
            <p:cNvSpPr/>
            <p:nvPr/>
          </p:nvSpPr>
          <p:spPr>
            <a:xfrm flipH="1">
              <a:off x="-1016486" y="4077072"/>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153146" y="5071470"/>
              <a:ext cx="450368" cy="369332"/>
            </a:xfrm>
            <a:prstGeom prst="rect">
              <a:avLst/>
            </a:prstGeom>
            <a:noFill/>
          </p:spPr>
          <p:txBody>
            <a:bodyPr wrap="square" rtlCol="0">
              <a:spAutoFit/>
            </a:bodyPr>
            <a:lstStyle/>
            <a:p>
              <a:r>
                <a:rPr kumimoji="1" lang="en-US" altLang="ja-JP" b="1" dirty="0" smtClean="0"/>
                <a:t>E</a:t>
              </a:r>
              <a:r>
                <a:rPr kumimoji="1" lang="en-US" altLang="ja-JP" b="1" baseline="-25000" dirty="0" smtClean="0"/>
                <a:t>F</a:t>
              </a:r>
              <a:endParaRPr kumimoji="1" lang="ja-JP" altLang="en-US" b="1" baseline="-25000" dirty="0"/>
            </a:p>
          </p:txBody>
        </p:sp>
        <p:sp>
          <p:nvSpPr>
            <p:cNvPr id="129" name="弦 128"/>
            <p:cNvSpPr/>
            <p:nvPr/>
          </p:nvSpPr>
          <p:spPr>
            <a:xfrm flipH="1">
              <a:off x="-980846" y="5089246"/>
              <a:ext cx="3240000" cy="1076058"/>
            </a:xfrm>
            <a:prstGeom prst="chord">
              <a:avLst>
                <a:gd name="adj1" fmla="val 5159597"/>
                <a:gd name="adj2" fmla="val 16400031"/>
              </a:avLst>
            </a:prstGeom>
            <a:solidFill>
              <a:srgbClr val="71DA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sp>
          <p:nvSpPr>
            <p:cNvPr id="130" name="パイ 129"/>
            <p:cNvSpPr/>
            <p:nvPr/>
          </p:nvSpPr>
          <p:spPr>
            <a:xfrm>
              <a:off x="-549206" y="5094136"/>
              <a:ext cx="2304000" cy="324000"/>
            </a:xfrm>
            <a:prstGeom prst="pie">
              <a:avLst>
                <a:gd name="adj1" fmla="val 16184089"/>
                <a:gd name="adj2" fmla="val 21592785"/>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31" name="直線矢印コネクタ 130"/>
            <p:cNvCxnSpPr/>
            <p:nvPr/>
          </p:nvCxnSpPr>
          <p:spPr>
            <a:xfrm flipV="1">
              <a:off x="611560" y="3717032"/>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75" name="グループ化 20"/>
          <p:cNvGrpSpPr>
            <a:grpSpLocks/>
          </p:cNvGrpSpPr>
          <p:nvPr/>
        </p:nvGrpSpPr>
        <p:grpSpPr bwMode="auto">
          <a:xfrm>
            <a:off x="5795243" y="2247254"/>
            <a:ext cx="2881213" cy="965724"/>
            <a:chOff x="5003155" y="797643"/>
            <a:chExt cx="2881214" cy="966347"/>
          </a:xfrm>
        </p:grpSpPr>
        <p:grpSp>
          <p:nvGrpSpPr>
            <p:cNvPr id="37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Lucida Sans Unicode" pitchFamily="34" charset="0"/>
                </a:rPr>
                <a:t>substitution</a:t>
              </a:r>
              <a:endParaRPr lang="ja-JP" altLang="en-US" sz="2400" b="1" dirty="0">
                <a:solidFill>
                  <a:prstClr val="black"/>
                </a:solidFill>
                <a:latin typeface="Lucida Sans Unicode"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0" name="グループ化 41"/>
          <p:cNvGrpSpPr/>
          <p:nvPr/>
        </p:nvGrpSpPr>
        <p:grpSpPr>
          <a:xfrm>
            <a:off x="3419872" y="620688"/>
            <a:ext cx="1477270" cy="2736304"/>
            <a:chOff x="1187624" y="1628800"/>
            <a:chExt cx="2197350" cy="2736304"/>
          </a:xfrm>
        </p:grpSpPr>
        <p:pic>
          <p:nvPicPr>
            <p:cNvPr id="152"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4"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57" name="グループ化 382"/>
          <p:cNvGrpSpPr/>
          <p:nvPr/>
        </p:nvGrpSpPr>
        <p:grpSpPr>
          <a:xfrm>
            <a:off x="4067944" y="2420888"/>
            <a:ext cx="1296144" cy="396875"/>
            <a:chOff x="4355976" y="2420888"/>
            <a:chExt cx="1296144" cy="396875"/>
          </a:xfrm>
        </p:grpSpPr>
        <p:sp>
          <p:nvSpPr>
            <p:cNvPr id="158"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159"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13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solidFill>
                  <a:prstClr val="black"/>
                </a:solidFill>
                <a:latin typeface="Times New Roman" pitchFamily="18" charset="0"/>
              </a:rPr>
              <a:t>High-</a:t>
            </a:r>
            <a:r>
              <a:rPr lang="en-US" altLang="ja-JP" sz="2800" b="1" i="1" dirty="0" err="1" smtClean="0">
                <a:solidFill>
                  <a:prstClr val="black"/>
                </a:solidFill>
                <a:latin typeface="Times New Roman" pitchFamily="18" charset="0"/>
              </a:rPr>
              <a:t>T</a:t>
            </a:r>
            <a:r>
              <a:rPr lang="en-US" altLang="ja-JP" sz="2800" b="1" baseline="-25000" dirty="0" err="1" smtClean="0">
                <a:solidFill>
                  <a:prstClr val="black"/>
                </a:solidFill>
                <a:latin typeface="Times New Roman" pitchFamily="18" charset="0"/>
              </a:rPr>
              <a:t>c</a:t>
            </a:r>
            <a:r>
              <a:rPr lang="en-US" altLang="ja-JP" sz="2800" b="1" dirty="0" smtClean="0">
                <a:solidFill>
                  <a:prstClr val="black"/>
                </a:solidFill>
                <a:latin typeface="Times New Roman" pitchFamily="18" charset="0"/>
              </a:rPr>
              <a:t> Superconductor</a:t>
            </a:r>
            <a:endParaRPr lang="ja-JP" altLang="en-US" sz="2800" b="1" dirty="0">
              <a:solidFill>
                <a:prstClr val="black"/>
              </a:solidFill>
              <a:latin typeface="Times New Roman" pitchFamily="18" charset="0"/>
            </a:endParaRPr>
          </a:p>
        </p:txBody>
      </p:sp>
      <mc:AlternateContent xmlns:mc="http://schemas.openxmlformats.org/markup-compatibility/2006" xmlns:a14="http://schemas.microsoft.com/office/drawing/2010/main">
        <mc:Choice Requires="a14">
          <p:sp>
            <p:nvSpPr>
              <p:cNvPr id="148" name="テキスト ボックス 147"/>
              <p:cNvSpPr txBox="1"/>
              <p:nvPr/>
            </p:nvSpPr>
            <p:spPr>
              <a:xfrm>
                <a:off x="7380312" y="4941168"/>
                <a:ext cx="7039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𝑂</m:t>
                      </m:r>
                      <m:r>
                        <a:rPr kumimoji="1" lang="en-US" altLang="ja-JP" sz="2000" b="0" i="1" smtClean="0">
                          <a:latin typeface="Cambria Math"/>
                        </a:rPr>
                        <m:t>2</m:t>
                      </m:r>
                      <m:r>
                        <a:rPr kumimoji="1" lang="en-US" altLang="ja-JP" sz="2000" b="0" i="1" smtClean="0">
                          <a:latin typeface="Cambria Math"/>
                        </a:rPr>
                        <m:t>𝑝</m:t>
                      </m:r>
                    </m:oMath>
                  </m:oMathPara>
                </a14:m>
                <a:endParaRPr kumimoji="1" lang="ja-JP" altLang="en-US" sz="2000"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7380312" y="4941168"/>
                <a:ext cx="703975" cy="400110"/>
              </a:xfrm>
              <a:prstGeom prst="rect">
                <a:avLst/>
              </a:prstGeom>
              <a:blipFill rotWithShape="1">
                <a:blip r:embed="rId9"/>
                <a:stretch>
                  <a:fillRect b="-13846"/>
                </a:stretch>
              </a:blipFill>
            </p:spPr>
            <p:txBody>
              <a:bodyPr/>
              <a:lstStyle/>
              <a:p>
                <a:r>
                  <a:rPr lang="ja-JP" altLang="en-US">
                    <a:noFill/>
                  </a:rPr>
                  <a:t> </a:t>
                </a:r>
              </a:p>
            </p:txBody>
          </p:sp>
        </mc:Fallback>
      </mc:AlternateContent>
      <p:sp>
        <p:nvSpPr>
          <p:cNvPr id="161" name="テキスト ボックス 160"/>
          <p:cNvSpPr txBox="1"/>
          <p:nvPr/>
        </p:nvSpPr>
        <p:spPr>
          <a:xfrm>
            <a:off x="5292080" y="3645024"/>
            <a:ext cx="252028" cy="369332"/>
          </a:xfrm>
          <a:prstGeom prst="rect">
            <a:avLst/>
          </a:prstGeom>
          <a:noFill/>
        </p:spPr>
        <p:txBody>
          <a:bodyPr wrap="square" rtlCol="0">
            <a:spAutoFit/>
          </a:bodyPr>
          <a:lstStyle/>
          <a:p>
            <a:r>
              <a:rPr kumimoji="1" lang="en-US" altLang="ja-JP" dirty="0" smtClean="0"/>
              <a:t>E</a:t>
            </a:r>
            <a:endParaRPr kumimoji="1" lang="ja-JP" altLang="en-US" dirty="0"/>
          </a:p>
        </p:txBody>
      </p:sp>
      <mc:AlternateContent xmlns:mc="http://schemas.openxmlformats.org/markup-compatibility/2006" xmlns:a14="http://schemas.microsoft.com/office/drawing/2010/main">
        <mc:Choice Requires="a14">
          <p:sp>
            <p:nvSpPr>
              <p:cNvPr id="164" name="テキスト ボックス 163"/>
              <p:cNvSpPr txBox="1"/>
              <p:nvPr/>
            </p:nvSpPr>
            <p:spPr>
              <a:xfrm>
                <a:off x="6588224" y="4293096"/>
                <a:ext cx="2535438"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𝑈</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6588224" y="4293096"/>
                <a:ext cx="2535438" cy="438390"/>
              </a:xfrm>
              <a:prstGeom prst="rect">
                <a:avLst/>
              </a:prstGeom>
              <a:blipFill rotWithShape="1">
                <a:blip r:embed="rId10"/>
                <a:stretch>
                  <a:fillRect b="-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5" name="テキスト ボックス 164"/>
              <p:cNvSpPr txBox="1"/>
              <p:nvPr/>
            </p:nvSpPr>
            <p:spPr>
              <a:xfrm>
                <a:off x="6396860" y="6381328"/>
                <a:ext cx="2495620"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𝐿</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6396860" y="6381328"/>
                <a:ext cx="2495620" cy="438390"/>
              </a:xfrm>
              <a:prstGeom prst="rect">
                <a:avLst/>
              </a:prstGeom>
              <a:blipFill rotWithShape="1">
                <a:blip r:embed="rId12"/>
                <a:stretch>
                  <a:fillRect b="-5556"/>
                </a:stretch>
              </a:blipFill>
            </p:spPr>
            <p:txBody>
              <a:bodyPr/>
              <a:lstStyle/>
              <a:p>
                <a:r>
                  <a:rPr lang="ja-JP" altLang="en-US">
                    <a:noFill/>
                  </a:rPr>
                  <a:t> </a:t>
                </a:r>
              </a:p>
            </p:txBody>
          </p:sp>
        </mc:Fallback>
      </mc:AlternateContent>
      <p:sp>
        <p:nvSpPr>
          <p:cNvPr id="186" name="テキスト ボックス 185"/>
          <p:cNvSpPr txBox="1"/>
          <p:nvPr/>
        </p:nvSpPr>
        <p:spPr>
          <a:xfrm>
            <a:off x="5796136" y="4808802"/>
            <a:ext cx="619080" cy="369332"/>
          </a:xfrm>
          <a:prstGeom prst="rect">
            <a:avLst/>
          </a:prstGeom>
          <a:noFill/>
        </p:spPr>
        <p:txBody>
          <a:bodyPr wrap="none" rtlCol="0">
            <a:spAutoFit/>
          </a:bodyPr>
          <a:lstStyle/>
          <a:p>
            <a:r>
              <a:rPr kumimoji="1" lang="en-US" altLang="ja-JP" dirty="0" smtClean="0">
                <a:solidFill>
                  <a:srgbClr val="FF0000"/>
                </a:solidFill>
              </a:rPr>
              <a:t>Hole</a:t>
            </a:r>
            <a:endParaRPr kumimoji="1" lang="ja-JP" altLang="en-US" dirty="0">
              <a:solidFill>
                <a:srgbClr val="FF0000"/>
              </a:solidFill>
            </a:endParaRPr>
          </a:p>
        </p:txBody>
      </p:sp>
      <p:sp>
        <p:nvSpPr>
          <p:cNvPr id="108" name="Line 253"/>
          <p:cNvSpPr>
            <a:spLocks noChangeShapeType="1"/>
          </p:cNvSpPr>
          <p:nvPr/>
        </p:nvSpPr>
        <p:spPr bwMode="auto">
          <a:xfrm flipV="1">
            <a:off x="3851920" y="427320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cxnSp>
        <p:nvCxnSpPr>
          <p:cNvPr id="123" name="直線矢印コネクタ 122"/>
          <p:cNvCxnSpPr/>
          <p:nvPr/>
        </p:nvCxnSpPr>
        <p:spPr>
          <a:xfrm flipV="1">
            <a:off x="6395576" y="59960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382703" y="5109698"/>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5724128" y="5186883"/>
            <a:ext cx="360040" cy="402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6124916" y="5041509"/>
            <a:ext cx="535316" cy="1693592"/>
          </a:xfrm>
          <a:prstGeom prst="ellipse">
            <a:avLst/>
          </a:prstGeom>
          <a:noFill/>
          <a:ln>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テキスト ボックス 1"/>
          <p:cNvSpPr txBox="1"/>
          <p:nvPr/>
        </p:nvSpPr>
        <p:spPr>
          <a:xfrm>
            <a:off x="6804248" y="5765251"/>
            <a:ext cx="648072" cy="461665"/>
          </a:xfrm>
          <a:prstGeom prst="rect">
            <a:avLst/>
          </a:prstGeom>
          <a:noFill/>
        </p:spPr>
        <p:txBody>
          <a:bodyPr wrap="square" rtlCol="0">
            <a:spAutoFit/>
          </a:bodyPr>
          <a:lstStyle/>
          <a:p>
            <a:r>
              <a:rPr lang="en-US" altLang="ja-JP" sz="2400" b="1" dirty="0" smtClean="0"/>
              <a:t>S=0</a:t>
            </a:r>
            <a:endParaRPr kumimoji="1" lang="ja-JP" altLang="en-US" b="1" dirty="0"/>
          </a:p>
        </p:txBody>
      </p:sp>
    </p:spTree>
    <p:extLst>
      <p:ext uri="{BB962C8B-B14F-4D97-AF65-F5344CB8AC3E}">
        <p14:creationId xmlns:p14="http://schemas.microsoft.com/office/powerpoint/2010/main" val="917630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smtClean="0">
                <a:solidFill>
                  <a:prstClr val="black"/>
                </a:solidFill>
                <a:latin typeface="ＭＳ Ｐゴシック" charset="-128"/>
              </a:rPr>
              <a:t>8</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0"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53" name="円/楕円 152"/>
          <p:cNvSpPr/>
          <p:nvPr/>
        </p:nvSpPr>
        <p:spPr>
          <a:xfrm>
            <a:off x="3707904" y="4365104"/>
            <a:ext cx="288032" cy="28803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375" name="グループ化 20"/>
          <p:cNvGrpSpPr>
            <a:grpSpLocks/>
          </p:cNvGrpSpPr>
          <p:nvPr/>
        </p:nvGrpSpPr>
        <p:grpSpPr bwMode="auto">
          <a:xfrm>
            <a:off x="5795243" y="2247254"/>
            <a:ext cx="2881213" cy="965724"/>
            <a:chOff x="5003155" y="797643"/>
            <a:chExt cx="2881214" cy="966347"/>
          </a:xfrm>
        </p:grpSpPr>
        <p:grpSp>
          <p:nvGrpSpPr>
            <p:cNvPr id="37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Lucida Sans Unicode" pitchFamily="34" charset="0"/>
                </a:rPr>
                <a:t>substitution</a:t>
              </a:r>
              <a:endParaRPr lang="ja-JP" altLang="en-US" sz="2400" b="1" dirty="0">
                <a:solidFill>
                  <a:prstClr val="black"/>
                </a:solidFill>
                <a:latin typeface="Lucida Sans Unicode"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0" name="グループ化 41"/>
          <p:cNvGrpSpPr/>
          <p:nvPr/>
        </p:nvGrpSpPr>
        <p:grpSpPr>
          <a:xfrm>
            <a:off x="3419872" y="620688"/>
            <a:ext cx="1477270" cy="2736304"/>
            <a:chOff x="1187624" y="1628800"/>
            <a:chExt cx="2197350" cy="2736304"/>
          </a:xfrm>
        </p:grpSpPr>
        <p:pic>
          <p:nvPicPr>
            <p:cNvPr id="152"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4"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57" name="グループ化 382"/>
          <p:cNvGrpSpPr/>
          <p:nvPr/>
        </p:nvGrpSpPr>
        <p:grpSpPr>
          <a:xfrm>
            <a:off x="4067944" y="2420888"/>
            <a:ext cx="1296144" cy="396875"/>
            <a:chOff x="4355976" y="2420888"/>
            <a:chExt cx="1296144" cy="396875"/>
          </a:xfrm>
        </p:grpSpPr>
        <p:sp>
          <p:nvSpPr>
            <p:cNvPr id="158"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159"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13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solidFill>
                  <a:prstClr val="black"/>
                </a:solidFill>
                <a:latin typeface="Times New Roman" pitchFamily="18" charset="0"/>
              </a:rPr>
              <a:t>High-</a:t>
            </a:r>
            <a:r>
              <a:rPr lang="en-US" altLang="ja-JP" sz="2800" b="1" i="1" dirty="0" err="1" smtClean="0">
                <a:solidFill>
                  <a:prstClr val="black"/>
                </a:solidFill>
                <a:latin typeface="Times New Roman" pitchFamily="18" charset="0"/>
              </a:rPr>
              <a:t>T</a:t>
            </a:r>
            <a:r>
              <a:rPr lang="en-US" altLang="ja-JP" sz="2800" b="1" baseline="-25000" dirty="0" err="1" smtClean="0">
                <a:solidFill>
                  <a:prstClr val="black"/>
                </a:solidFill>
                <a:latin typeface="Times New Roman" pitchFamily="18" charset="0"/>
              </a:rPr>
              <a:t>c</a:t>
            </a:r>
            <a:r>
              <a:rPr lang="en-US" altLang="ja-JP" sz="2800" b="1" dirty="0" smtClean="0">
                <a:solidFill>
                  <a:prstClr val="black"/>
                </a:solidFill>
                <a:latin typeface="Times New Roman" pitchFamily="18" charset="0"/>
              </a:rPr>
              <a:t> Superconductor</a:t>
            </a:r>
            <a:endParaRPr lang="ja-JP" altLang="en-US" sz="2800" b="1" dirty="0">
              <a:solidFill>
                <a:prstClr val="black"/>
              </a:solidFill>
              <a:latin typeface="Times New Roman" pitchFamily="18" charset="0"/>
            </a:endParaRPr>
          </a:p>
        </p:txBody>
      </p:sp>
      <p:sp>
        <p:nvSpPr>
          <p:cNvPr id="147" name="円/楕円 146"/>
          <p:cNvSpPr/>
          <p:nvPr/>
        </p:nvSpPr>
        <p:spPr>
          <a:xfrm>
            <a:off x="2843808" y="4221088"/>
            <a:ext cx="2696658" cy="476477"/>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mc:AlternateContent xmlns:mc="http://schemas.openxmlformats.org/markup-compatibility/2006" xmlns:a14="http://schemas.microsoft.com/office/drawing/2010/main">
        <mc:Choice Requires="a14">
          <p:sp>
            <p:nvSpPr>
              <p:cNvPr id="148" name="テキスト ボックス 147"/>
              <p:cNvSpPr txBox="1"/>
              <p:nvPr/>
            </p:nvSpPr>
            <p:spPr>
              <a:xfrm>
                <a:off x="7380312" y="4941168"/>
                <a:ext cx="7039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𝑂</m:t>
                      </m:r>
                      <m:r>
                        <a:rPr kumimoji="1" lang="en-US" altLang="ja-JP" sz="2000" b="0" i="1" smtClean="0">
                          <a:latin typeface="Cambria Math"/>
                        </a:rPr>
                        <m:t>2</m:t>
                      </m:r>
                      <m:r>
                        <a:rPr kumimoji="1" lang="en-US" altLang="ja-JP" sz="2000" b="0" i="1" smtClean="0">
                          <a:latin typeface="Cambria Math"/>
                        </a:rPr>
                        <m:t>𝑝</m:t>
                      </m:r>
                    </m:oMath>
                  </m:oMathPara>
                </a14:m>
                <a:endParaRPr kumimoji="1" lang="ja-JP" altLang="en-US" sz="2000"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7380312" y="4941168"/>
                <a:ext cx="703975" cy="400110"/>
              </a:xfrm>
              <a:prstGeom prst="rect">
                <a:avLst/>
              </a:prstGeom>
              <a:blipFill rotWithShape="1">
                <a:blip r:embed="rId9"/>
                <a:stretch>
                  <a:fillRect b="-13846"/>
                </a:stretch>
              </a:blipFill>
            </p:spPr>
            <p:txBody>
              <a:bodyPr/>
              <a:lstStyle/>
              <a:p>
                <a:r>
                  <a:rPr lang="ja-JP" altLang="en-US">
                    <a:noFill/>
                  </a:rPr>
                  <a:t> </a:t>
                </a:r>
              </a:p>
            </p:txBody>
          </p:sp>
        </mc:Fallback>
      </mc:AlternateContent>
      <p:sp>
        <p:nvSpPr>
          <p:cNvPr id="161" name="テキスト ボックス 160"/>
          <p:cNvSpPr txBox="1"/>
          <p:nvPr/>
        </p:nvSpPr>
        <p:spPr>
          <a:xfrm>
            <a:off x="5292080" y="3645024"/>
            <a:ext cx="252028" cy="369332"/>
          </a:xfrm>
          <a:prstGeom prst="rect">
            <a:avLst/>
          </a:prstGeom>
          <a:noFill/>
        </p:spPr>
        <p:txBody>
          <a:bodyPr wrap="square" rtlCol="0">
            <a:spAutoFit/>
          </a:bodyPr>
          <a:lstStyle/>
          <a:p>
            <a:r>
              <a:rPr kumimoji="1" lang="en-US" altLang="ja-JP" dirty="0" smtClean="0"/>
              <a:t>E</a:t>
            </a:r>
            <a:endParaRPr kumimoji="1" lang="ja-JP" altLang="en-US" dirty="0"/>
          </a:p>
        </p:txBody>
      </p:sp>
      <mc:AlternateContent xmlns:mc="http://schemas.openxmlformats.org/markup-compatibility/2006" xmlns:a14="http://schemas.microsoft.com/office/drawing/2010/main">
        <mc:Choice Requires="a14">
          <p:sp>
            <p:nvSpPr>
              <p:cNvPr id="164" name="テキスト ボックス 163"/>
              <p:cNvSpPr txBox="1"/>
              <p:nvPr/>
            </p:nvSpPr>
            <p:spPr>
              <a:xfrm>
                <a:off x="6588224" y="4293096"/>
                <a:ext cx="2535438"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𝑈</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6588224" y="4293096"/>
                <a:ext cx="2535438" cy="438390"/>
              </a:xfrm>
              <a:prstGeom prst="rect">
                <a:avLst/>
              </a:prstGeom>
              <a:blipFill rotWithShape="1">
                <a:blip r:embed="rId10"/>
                <a:stretch>
                  <a:fillRect b="-5556"/>
                </a:stretch>
              </a:blipFill>
            </p:spPr>
            <p:txBody>
              <a:bodyPr/>
              <a:lstStyle/>
              <a:p>
                <a:r>
                  <a:rPr lang="ja-JP" altLang="en-US">
                    <a:noFill/>
                  </a:rPr>
                  <a:t> </a:t>
                </a:r>
              </a:p>
            </p:txBody>
          </p:sp>
        </mc:Fallback>
      </mc:AlternateContent>
      <p:grpSp>
        <p:nvGrpSpPr>
          <p:cNvPr id="131" name="グループ化 130"/>
          <p:cNvGrpSpPr/>
          <p:nvPr/>
        </p:nvGrpSpPr>
        <p:grpSpPr>
          <a:xfrm>
            <a:off x="3960048" y="3489518"/>
            <a:ext cx="3276000" cy="3240360"/>
            <a:chOff x="-1016846" y="3717032"/>
            <a:chExt cx="3276000" cy="3240360"/>
          </a:xfrm>
        </p:grpSpPr>
        <p:sp>
          <p:nvSpPr>
            <p:cNvPr id="133" name="弦 132"/>
            <p:cNvSpPr/>
            <p:nvPr/>
          </p:nvSpPr>
          <p:spPr>
            <a:xfrm flipH="1">
              <a:off x="-1016846" y="6309320"/>
              <a:ext cx="3240000" cy="432048"/>
            </a:xfrm>
            <a:prstGeom prst="chord">
              <a:avLst>
                <a:gd name="adj1" fmla="val 5328906"/>
                <a:gd name="adj2" fmla="val 16200000"/>
              </a:avLst>
            </a:prstGeom>
            <a:solidFill>
              <a:srgbClr val="71DA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弦 133"/>
            <p:cNvSpPr/>
            <p:nvPr/>
          </p:nvSpPr>
          <p:spPr>
            <a:xfrm flipH="1">
              <a:off x="-1016486" y="4077072"/>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p:cNvSpPr txBox="1"/>
            <p:nvPr/>
          </p:nvSpPr>
          <p:spPr>
            <a:xfrm>
              <a:off x="153146" y="5071470"/>
              <a:ext cx="450368" cy="369332"/>
            </a:xfrm>
            <a:prstGeom prst="rect">
              <a:avLst/>
            </a:prstGeom>
            <a:noFill/>
          </p:spPr>
          <p:txBody>
            <a:bodyPr wrap="square" rtlCol="0">
              <a:spAutoFit/>
            </a:bodyPr>
            <a:lstStyle/>
            <a:p>
              <a:r>
                <a:rPr kumimoji="1" lang="en-US" altLang="ja-JP" b="1" dirty="0" smtClean="0"/>
                <a:t>E</a:t>
              </a:r>
              <a:r>
                <a:rPr kumimoji="1" lang="en-US" altLang="ja-JP" b="1" baseline="-25000" dirty="0" smtClean="0"/>
                <a:t>F</a:t>
              </a:r>
              <a:endParaRPr kumimoji="1" lang="ja-JP" altLang="en-US" b="1" baseline="-25000" dirty="0"/>
            </a:p>
          </p:txBody>
        </p:sp>
        <p:sp>
          <p:nvSpPr>
            <p:cNvPr id="136" name="弦 135"/>
            <p:cNvSpPr/>
            <p:nvPr/>
          </p:nvSpPr>
          <p:spPr>
            <a:xfrm flipH="1">
              <a:off x="-980846" y="5089246"/>
              <a:ext cx="3240000" cy="1076058"/>
            </a:xfrm>
            <a:prstGeom prst="chord">
              <a:avLst>
                <a:gd name="adj1" fmla="val 5159597"/>
                <a:gd name="adj2" fmla="val 16400031"/>
              </a:avLst>
            </a:prstGeom>
            <a:solidFill>
              <a:srgbClr val="71DA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sp>
          <p:nvSpPr>
            <p:cNvPr id="137" name="パイ 136"/>
            <p:cNvSpPr/>
            <p:nvPr/>
          </p:nvSpPr>
          <p:spPr>
            <a:xfrm>
              <a:off x="-549206" y="5094136"/>
              <a:ext cx="2304000" cy="324000"/>
            </a:xfrm>
            <a:prstGeom prst="pie">
              <a:avLst>
                <a:gd name="adj1" fmla="val 16184089"/>
                <a:gd name="adj2" fmla="val 21592785"/>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38" name="直線矢印コネクタ 137"/>
            <p:cNvCxnSpPr/>
            <p:nvPr/>
          </p:nvCxnSpPr>
          <p:spPr>
            <a:xfrm flipV="1">
              <a:off x="611560" y="3717032"/>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5" name="テキスト ボックス 164"/>
              <p:cNvSpPr txBox="1"/>
              <p:nvPr/>
            </p:nvSpPr>
            <p:spPr>
              <a:xfrm>
                <a:off x="6396860" y="6381328"/>
                <a:ext cx="2495620" cy="4383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𝐶𝑢</m:t>
                      </m:r>
                      <m:sSub>
                        <m:sSubPr>
                          <m:ctrlPr>
                            <a:rPr kumimoji="1" lang="en-US" altLang="ja-JP" sz="2000" i="1" smtClean="0">
                              <a:latin typeface="Cambria Math"/>
                            </a:rPr>
                          </m:ctrlPr>
                        </m:sSubPr>
                        <m:e>
                          <m:r>
                            <a:rPr kumimoji="1" lang="en-US" altLang="ja-JP" sz="2000" b="0" i="1" smtClean="0">
                              <a:latin typeface="Cambria Math"/>
                            </a:rPr>
                            <m:t>3</m:t>
                          </m:r>
                          <m:r>
                            <a:rPr kumimoji="1" lang="en-US" altLang="ja-JP" sz="2000" b="0" i="1" smtClean="0">
                              <a:latin typeface="Cambria Math"/>
                            </a:rPr>
                            <m:t>𝑑</m:t>
                          </m:r>
                        </m:e>
                        <m:sub>
                          <m:sSup>
                            <m:sSupPr>
                              <m:ctrlPr>
                                <a:rPr kumimoji="1" lang="en-US" altLang="ja-JP" sz="2000" i="1" smtClean="0">
                                  <a:latin typeface="Cambria Math"/>
                                </a:rPr>
                              </m:ctrlPr>
                            </m:sSupPr>
                            <m:e>
                              <m:r>
                                <a:rPr kumimoji="1" lang="en-US" altLang="ja-JP" sz="2000" b="0" i="1" smtClean="0">
                                  <a:latin typeface="Cambria Math"/>
                                </a:rPr>
                                <m:t>𝑥</m:t>
                              </m:r>
                            </m:e>
                            <m:sup>
                              <m:r>
                                <a:rPr kumimoji="1" lang="en-US" altLang="ja-JP" sz="2000" b="0" i="1" smtClean="0">
                                  <a:latin typeface="Cambria Math"/>
                                </a:rPr>
                                <m:t>2</m:t>
                              </m:r>
                            </m:sup>
                          </m:sSup>
                          <m:r>
                            <a:rPr kumimoji="1" lang="en-US" altLang="ja-JP" sz="2000" b="0" i="1" smtClean="0">
                              <a:latin typeface="Cambria Math"/>
                            </a:rPr>
                            <m:t>−</m:t>
                          </m:r>
                          <m:sSup>
                            <m:sSupPr>
                              <m:ctrlPr>
                                <a:rPr kumimoji="1" lang="en-US" altLang="ja-JP" sz="2000" i="1" smtClean="0">
                                  <a:latin typeface="Cambria Math"/>
                                </a:rPr>
                              </m:ctrlPr>
                            </m:sSupPr>
                            <m:e>
                              <m:r>
                                <a:rPr kumimoji="1" lang="en-US" altLang="ja-JP" sz="2000" b="0" i="1" smtClean="0">
                                  <a:latin typeface="Cambria Math"/>
                                </a:rPr>
                                <m:t>𝑦</m:t>
                              </m:r>
                            </m:e>
                            <m:sup>
                              <m:r>
                                <a:rPr kumimoji="1" lang="en-US" altLang="ja-JP" sz="2000" b="0" i="1" smtClean="0">
                                  <a:latin typeface="Cambria Math"/>
                                </a:rPr>
                                <m:t>2</m:t>
                              </m:r>
                            </m:sup>
                          </m:sSup>
                        </m:sub>
                      </m:sSub>
                      <m:r>
                        <a:rPr kumimoji="1" lang="en-US" altLang="ja-JP" sz="2000" b="0" i="1" smtClean="0">
                          <a:latin typeface="Cambria Math"/>
                        </a:rPr>
                        <m:t> (</m:t>
                      </m:r>
                      <m:r>
                        <a:rPr kumimoji="1" lang="en-US" altLang="ja-JP" sz="2000" b="0" i="1" smtClean="0">
                          <a:latin typeface="Cambria Math"/>
                        </a:rPr>
                        <m:t>𝐿</m:t>
                      </m:r>
                      <m:r>
                        <a:rPr kumimoji="1" lang="en-US" altLang="ja-JP" sz="2000" b="0" i="1" smtClean="0">
                          <a:latin typeface="Cambria Math"/>
                        </a:rPr>
                        <m:t>.</m:t>
                      </m:r>
                      <m:r>
                        <a:rPr kumimoji="1" lang="en-US" altLang="ja-JP" sz="2000" b="0" i="1" smtClean="0">
                          <a:latin typeface="Cambria Math"/>
                        </a:rPr>
                        <m:t>𝐻</m:t>
                      </m:r>
                      <m:r>
                        <a:rPr kumimoji="1" lang="en-US" altLang="ja-JP" sz="2000" b="0" i="1" smtClean="0">
                          <a:latin typeface="Cambria Math"/>
                        </a:rPr>
                        <m:t>.</m:t>
                      </m:r>
                      <m:r>
                        <a:rPr kumimoji="1" lang="en-US" altLang="ja-JP" sz="2000" b="0" i="1" smtClean="0">
                          <a:latin typeface="Cambria Math"/>
                        </a:rPr>
                        <m:t>𝐵</m:t>
                      </m:r>
                      <m:r>
                        <a:rPr kumimoji="1" lang="en-US" altLang="ja-JP" sz="2000" b="0" i="1" smtClean="0">
                          <a:latin typeface="Cambria Math"/>
                        </a:rPr>
                        <m:t>.)</m:t>
                      </m:r>
                    </m:oMath>
                  </m:oMathPara>
                </a14:m>
                <a:endParaRPr kumimoji="1" lang="ja-JP" altLang="en-US" sz="2000"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6396860" y="6381328"/>
                <a:ext cx="2495620" cy="438390"/>
              </a:xfrm>
              <a:prstGeom prst="rect">
                <a:avLst/>
              </a:prstGeom>
              <a:blipFill rotWithShape="1">
                <a:blip r:embed="rId12"/>
                <a:stretch>
                  <a:fillRect b="-5556"/>
                </a:stretch>
              </a:blipFill>
            </p:spPr>
            <p:txBody>
              <a:bodyPr/>
              <a:lstStyle/>
              <a:p>
                <a:r>
                  <a:rPr lang="ja-JP" altLang="en-US">
                    <a:noFill/>
                  </a:rPr>
                  <a:t> </a:t>
                </a:r>
              </a:p>
            </p:txBody>
          </p:sp>
        </mc:Fallback>
      </mc:AlternateContent>
      <p:sp>
        <p:nvSpPr>
          <p:cNvPr id="186" name="テキスト ボックス 185"/>
          <p:cNvSpPr txBox="1"/>
          <p:nvPr/>
        </p:nvSpPr>
        <p:spPr>
          <a:xfrm>
            <a:off x="5796136" y="4808802"/>
            <a:ext cx="619080" cy="369332"/>
          </a:xfrm>
          <a:prstGeom prst="rect">
            <a:avLst/>
          </a:prstGeom>
          <a:noFill/>
        </p:spPr>
        <p:txBody>
          <a:bodyPr wrap="none" rtlCol="0">
            <a:spAutoFit/>
          </a:bodyPr>
          <a:lstStyle/>
          <a:p>
            <a:r>
              <a:rPr kumimoji="1" lang="en-US" altLang="ja-JP" dirty="0" smtClean="0">
                <a:solidFill>
                  <a:srgbClr val="FF0000"/>
                </a:solidFill>
              </a:rPr>
              <a:t>Hole</a:t>
            </a:r>
            <a:endParaRPr kumimoji="1" lang="ja-JP" altLang="en-US" dirty="0">
              <a:solidFill>
                <a:srgbClr val="FF0000"/>
              </a:solidFill>
            </a:endParaRPr>
          </a:p>
        </p:txBody>
      </p:sp>
      <p:sp>
        <p:nvSpPr>
          <p:cNvPr id="102" name="円/楕円 101"/>
          <p:cNvSpPr/>
          <p:nvPr/>
        </p:nvSpPr>
        <p:spPr>
          <a:xfrm>
            <a:off x="5724128" y="5186883"/>
            <a:ext cx="360040" cy="402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矢印コネクタ 107"/>
          <p:cNvCxnSpPr/>
          <p:nvPr/>
        </p:nvCxnSpPr>
        <p:spPr>
          <a:xfrm>
            <a:off x="6382703" y="5109698"/>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flipV="1">
            <a:off x="6395576" y="599608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4" name="円/楕円 123"/>
          <p:cNvSpPr/>
          <p:nvPr/>
        </p:nvSpPr>
        <p:spPr>
          <a:xfrm>
            <a:off x="6124916" y="5041509"/>
            <a:ext cx="535316" cy="1693592"/>
          </a:xfrm>
          <a:prstGeom prst="ellipse">
            <a:avLst/>
          </a:prstGeom>
          <a:noFill/>
          <a:ln>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5" name="テキスト ボックス 124"/>
          <p:cNvSpPr txBox="1"/>
          <p:nvPr/>
        </p:nvSpPr>
        <p:spPr>
          <a:xfrm>
            <a:off x="6804248" y="5765251"/>
            <a:ext cx="648072" cy="461665"/>
          </a:xfrm>
          <a:prstGeom prst="rect">
            <a:avLst/>
          </a:prstGeom>
          <a:noFill/>
        </p:spPr>
        <p:txBody>
          <a:bodyPr wrap="square" rtlCol="0">
            <a:spAutoFit/>
          </a:bodyPr>
          <a:lstStyle/>
          <a:p>
            <a:r>
              <a:rPr lang="en-US" altLang="ja-JP" sz="2400" b="1" dirty="0" smtClean="0"/>
              <a:t>S=0</a:t>
            </a:r>
            <a:endParaRPr kumimoji="1" lang="ja-JP" altLang="en-US" b="1" dirty="0"/>
          </a:p>
        </p:txBody>
      </p:sp>
    </p:spTree>
    <p:extLst>
      <p:ext uri="{BB962C8B-B14F-4D97-AF65-F5344CB8AC3E}">
        <p14:creationId xmlns:p14="http://schemas.microsoft.com/office/powerpoint/2010/main" val="395933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down)">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smtClean="0">
                <a:solidFill>
                  <a:prstClr val="black"/>
                </a:solidFill>
                <a:latin typeface="ＭＳ Ｐゴシック" charset="-128"/>
              </a:rPr>
              <a:t>8</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 name="グループ化 228"/>
          <p:cNvGrpSpPr/>
          <p:nvPr/>
        </p:nvGrpSpPr>
        <p:grpSpPr>
          <a:xfrm>
            <a:off x="3275856" y="4077072"/>
            <a:ext cx="2092837" cy="2520280"/>
            <a:chOff x="3847315" y="4077072"/>
            <a:chExt cx="2092837" cy="2520280"/>
          </a:xfrm>
        </p:grpSpPr>
        <p:grpSp>
          <p:nvGrpSpPr>
            <p:cNvPr id="7" name="グループ化 90"/>
            <p:cNvGrpSpPr/>
            <p:nvPr/>
          </p:nvGrpSpPr>
          <p:grpSpPr>
            <a:xfrm>
              <a:off x="3847315"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0" name="グループ化 275"/>
            <p:cNvGrpSpPr/>
            <p:nvPr/>
          </p:nvGrpSpPr>
          <p:grpSpPr>
            <a:xfrm>
              <a:off x="3851920" y="451018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53" name="円/楕円 152"/>
          <p:cNvSpPr/>
          <p:nvPr/>
        </p:nvSpPr>
        <p:spPr>
          <a:xfrm>
            <a:off x="3707904" y="4365104"/>
            <a:ext cx="288032" cy="288032"/>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2" name="Rectangle 415"/>
          <p:cNvSpPr>
            <a:spLocks noChangeArrowheads="1"/>
          </p:cNvSpPr>
          <p:nvPr/>
        </p:nvSpPr>
        <p:spPr bwMode="auto">
          <a:xfrm>
            <a:off x="5819703" y="1268760"/>
            <a:ext cx="2501006"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2-x</a:t>
            </a:r>
            <a:r>
              <a:rPr lang="en-US" altLang="ja-JP" sz="3200" b="1" i="1" dirty="0" smtClean="0">
                <a:solidFill>
                  <a:srgbClr val="336699"/>
                </a:solidFill>
                <a:latin typeface="ＭＳ Ｐゴシック" charset="-128"/>
              </a:rPr>
              <a:t>Sr</a:t>
            </a:r>
            <a:r>
              <a:rPr lang="en-US" altLang="ja-JP" sz="3200" b="1" i="1" baseline="-25000" dirty="0" smtClean="0">
                <a:solidFill>
                  <a:srgbClr val="336699"/>
                </a:solidFill>
                <a:latin typeface="ＭＳ Ｐゴシック" charset="-128"/>
              </a:rPr>
              <a:t>x</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grpSp>
        <p:nvGrpSpPr>
          <p:cNvPr id="375" name="グループ化 20"/>
          <p:cNvGrpSpPr>
            <a:grpSpLocks/>
          </p:cNvGrpSpPr>
          <p:nvPr/>
        </p:nvGrpSpPr>
        <p:grpSpPr bwMode="auto">
          <a:xfrm>
            <a:off x="5795243" y="2247254"/>
            <a:ext cx="2881213" cy="965724"/>
            <a:chOff x="5003155" y="797643"/>
            <a:chExt cx="2881214" cy="966347"/>
          </a:xfrm>
        </p:grpSpPr>
        <p:grpSp>
          <p:nvGrpSpPr>
            <p:cNvPr id="376" name="グループ化 12"/>
            <p:cNvGrpSpPr>
              <a:grpSpLocks/>
            </p:cNvGrpSpPr>
            <p:nvPr/>
          </p:nvGrpSpPr>
          <p:grpSpPr bwMode="auto">
            <a:xfrm>
              <a:off x="5003155" y="1340768"/>
              <a:ext cx="2881214" cy="423222"/>
              <a:chOff x="1407790" y="5233988"/>
              <a:chExt cx="2881214" cy="423222"/>
            </a:xfrm>
          </p:grpSpPr>
          <p:sp>
            <p:nvSpPr>
              <p:cNvPr id="379" name="Oval 31"/>
              <p:cNvSpPr>
                <a:spLocks noChangeAspect="1" noChangeArrowheads="1"/>
              </p:cNvSpPr>
              <p:nvPr/>
            </p:nvSpPr>
            <p:spPr bwMode="auto">
              <a:xfrm>
                <a:off x="3064868" y="5341938"/>
                <a:ext cx="252413"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380" name="Oval 17"/>
              <p:cNvSpPr>
                <a:spLocks noChangeArrowheads="1"/>
              </p:cNvSpPr>
              <p:nvPr/>
            </p:nvSpPr>
            <p:spPr bwMode="auto">
              <a:xfrm>
                <a:off x="1407790" y="5297488"/>
                <a:ext cx="288925" cy="288925"/>
              </a:xfrm>
              <a:prstGeom prst="ellipse">
                <a:avLst/>
              </a:prstGeom>
              <a:solidFill>
                <a:schemeClr val="tx2">
                  <a:lumMod val="60000"/>
                  <a:lumOff val="40000"/>
                </a:schemeClr>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ja-JP" altLang="en-US">
                  <a:solidFill>
                    <a:prstClr val="black"/>
                  </a:solidFill>
                  <a:latin typeface="Lucida Sans Unicode" pitchFamily="34" charset="0"/>
                </a:endParaRPr>
              </a:p>
            </p:txBody>
          </p:sp>
          <p:sp>
            <p:nvSpPr>
              <p:cNvPr id="381" name="Text Box 18"/>
              <p:cNvSpPr txBox="1">
                <a:spLocks noChangeArrowheads="1"/>
              </p:cNvSpPr>
              <p:nvPr/>
            </p:nvSpPr>
            <p:spPr bwMode="auto">
              <a:xfrm>
                <a:off x="3280892" y="5260335"/>
                <a:ext cx="1008112"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dirty="0" smtClean="0">
                    <a:solidFill>
                      <a:srgbClr val="CC00CC"/>
                    </a:solidFill>
                    <a:latin typeface="Lucida Sans Unicode" pitchFamily="34" charset="0"/>
                  </a:rPr>
                  <a:t> </a:t>
                </a:r>
                <a:r>
                  <a:rPr lang="en-US" altLang="ja-JP" sz="2000" b="1" dirty="0">
                    <a:solidFill>
                      <a:srgbClr val="CC00CC"/>
                    </a:solidFill>
                    <a:latin typeface="Lucida Sans Unicode" pitchFamily="34" charset="0"/>
                  </a:rPr>
                  <a:t>Sr</a:t>
                </a:r>
                <a:r>
                  <a:rPr lang="en-US" altLang="ja-JP" sz="2000" b="1" baseline="20000" dirty="0">
                    <a:solidFill>
                      <a:srgbClr val="CC00CC"/>
                    </a:solidFill>
                    <a:latin typeface="Lucida Sans Unicode" pitchFamily="34" charset="0"/>
                  </a:rPr>
                  <a:t>2+</a:t>
                </a:r>
                <a:endParaRPr lang="en-US" altLang="ja-JP" sz="2000" b="1" dirty="0">
                  <a:solidFill>
                    <a:srgbClr val="CC00CC"/>
                  </a:solidFill>
                  <a:latin typeface="Lucida Sans Unicode" pitchFamily="34" charset="0"/>
                </a:endParaRPr>
              </a:p>
            </p:txBody>
          </p:sp>
          <p:sp>
            <p:nvSpPr>
              <p:cNvPr id="382" name="Text Box 19"/>
              <p:cNvSpPr txBox="1">
                <a:spLocks noChangeArrowheads="1"/>
              </p:cNvSpPr>
              <p:nvPr/>
            </p:nvSpPr>
            <p:spPr bwMode="auto">
              <a:xfrm>
                <a:off x="1675954" y="5233988"/>
                <a:ext cx="812849" cy="400368"/>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1F497D">
                        <a:lumMod val="60000"/>
                        <a:lumOff val="40000"/>
                      </a:srgbClr>
                    </a:solidFill>
                    <a:latin typeface="Lucida Sans Unicode" pitchFamily="34" charset="0"/>
                  </a:rPr>
                  <a:t>La</a:t>
                </a:r>
                <a:r>
                  <a:rPr lang="en-US" altLang="ja-JP" sz="2000" b="1" baseline="20000" dirty="0" smtClean="0">
                    <a:solidFill>
                      <a:srgbClr val="1F497D">
                        <a:lumMod val="60000"/>
                        <a:lumOff val="40000"/>
                      </a:srgbClr>
                    </a:solidFill>
                    <a:latin typeface="Lucida Sans Unicode" pitchFamily="34" charset="0"/>
                  </a:rPr>
                  <a:t>3</a:t>
                </a:r>
                <a:r>
                  <a:rPr lang="en-US" altLang="ja-JP" sz="2000" b="1" baseline="20000" dirty="0">
                    <a:solidFill>
                      <a:srgbClr val="1F497D">
                        <a:lumMod val="60000"/>
                        <a:lumOff val="40000"/>
                      </a:srgbClr>
                    </a:solidFill>
                    <a:latin typeface="Lucida Sans Unicode" pitchFamily="34" charset="0"/>
                  </a:rPr>
                  <a:t>+</a:t>
                </a:r>
                <a:endParaRPr lang="en-US" altLang="ja-JP" sz="2000" b="1" dirty="0">
                  <a:solidFill>
                    <a:srgbClr val="1F497D">
                      <a:lumMod val="60000"/>
                      <a:lumOff val="40000"/>
                    </a:srgbClr>
                  </a:solidFill>
                  <a:latin typeface="Lucida Sans Unicode" pitchFamily="34" charset="0"/>
                </a:endParaRPr>
              </a:p>
            </p:txBody>
          </p:sp>
        </p:grpSp>
        <p:sp>
          <p:nvSpPr>
            <p:cNvPr id="377" name="右矢印 376"/>
            <p:cNvSpPr/>
            <p:nvPr/>
          </p:nvSpPr>
          <p:spPr>
            <a:xfrm>
              <a:off x="6012160" y="1413571"/>
              <a:ext cx="431800" cy="287523"/>
            </a:xfrm>
            <a:prstGeom prst="rightArrow">
              <a:avLst/>
            </a:prstGeom>
            <a:solidFill>
              <a:srgbClr val="FFFF00"/>
            </a:solidFill>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ja-JP" altLang="en-US">
                <a:solidFill>
                  <a:prstClr val="white"/>
                </a:solidFill>
              </a:endParaRPr>
            </a:p>
          </p:txBody>
        </p:sp>
        <p:sp>
          <p:nvSpPr>
            <p:cNvPr id="378" name="テキスト ボックス 18"/>
            <p:cNvSpPr txBox="1">
              <a:spLocks noChangeArrowheads="1"/>
            </p:cNvSpPr>
            <p:nvPr/>
          </p:nvSpPr>
          <p:spPr bwMode="auto">
            <a:xfrm>
              <a:off x="5220072" y="797643"/>
              <a:ext cx="2233142" cy="461963"/>
            </a:xfrm>
            <a:prstGeom prst="rect">
              <a:avLst/>
            </a:prstGeom>
            <a:noFill/>
            <a:ln w="9525">
              <a:noFill/>
              <a:miter lim="800000"/>
              <a:headEnd/>
              <a:tailEnd/>
            </a:ln>
          </p:spPr>
          <p:txBody>
            <a:bodyPr wrap="square">
              <a:spAutoFit/>
            </a:bodyPr>
            <a:lstStyle/>
            <a:p>
              <a:r>
                <a:rPr lang="en-US" altLang="ja-JP" sz="2400" b="1" dirty="0" smtClean="0">
                  <a:solidFill>
                    <a:prstClr val="black"/>
                  </a:solidFill>
                  <a:latin typeface="Lucida Sans Unicode" pitchFamily="34" charset="0"/>
                </a:rPr>
                <a:t>substitution</a:t>
              </a:r>
              <a:endParaRPr lang="ja-JP" altLang="en-US" sz="2400" b="1" dirty="0">
                <a:solidFill>
                  <a:prstClr val="black"/>
                </a:solidFill>
                <a:latin typeface="Lucida Sans Unicode" pitchFamily="34" charset="0"/>
              </a:endParaRPr>
            </a:p>
          </p:txBody>
        </p:sp>
      </p:grpSp>
      <p:sp>
        <p:nvSpPr>
          <p:cNvPr id="151" name="フリーフォーム 150"/>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0" name="グループ化 41"/>
          <p:cNvGrpSpPr/>
          <p:nvPr/>
        </p:nvGrpSpPr>
        <p:grpSpPr>
          <a:xfrm>
            <a:off x="3419872" y="620688"/>
            <a:ext cx="1477270" cy="2736304"/>
            <a:chOff x="1187624" y="1628800"/>
            <a:chExt cx="2197350" cy="2736304"/>
          </a:xfrm>
        </p:grpSpPr>
        <p:pic>
          <p:nvPicPr>
            <p:cNvPr id="152"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4"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6"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157" name="グループ化 382"/>
          <p:cNvGrpSpPr/>
          <p:nvPr/>
        </p:nvGrpSpPr>
        <p:grpSpPr>
          <a:xfrm>
            <a:off x="4067944" y="2420888"/>
            <a:ext cx="1296144" cy="396875"/>
            <a:chOff x="4355976" y="2420888"/>
            <a:chExt cx="1296144" cy="396875"/>
          </a:xfrm>
        </p:grpSpPr>
        <p:sp>
          <p:nvSpPr>
            <p:cNvPr id="158" name="Oval 31"/>
            <p:cNvSpPr>
              <a:spLocks noChangeAspect="1" noChangeArrowheads="1"/>
            </p:cNvSpPr>
            <p:nvPr/>
          </p:nvSpPr>
          <p:spPr bwMode="auto">
            <a:xfrm>
              <a:off x="4355976" y="2564904"/>
              <a:ext cx="252505" cy="252412"/>
            </a:xfrm>
            <a:prstGeom prst="ellipse">
              <a:avLst/>
            </a:prstGeom>
            <a:gradFill rotWithShape="1">
              <a:gsLst>
                <a:gs pos="0">
                  <a:srgbClr val="760076"/>
                </a:gs>
                <a:gs pos="100000">
                  <a:srgbClr val="FF00FF">
                    <a:alpha val="99001"/>
                  </a:srgbClr>
                </a:gs>
              </a:gsLst>
              <a:lin ang="5400000" scaled="1"/>
            </a:gradFill>
            <a:ln w="9525">
              <a:round/>
              <a:headEnd/>
              <a:tailEnd/>
            </a:ln>
            <a:scene3d>
              <a:camera prst="legacyObliqueTopRight"/>
              <a:lightRig rig="legacyFlat3" dir="b"/>
            </a:scene3d>
            <a:sp3d prstMaterial="legacyMatte">
              <a:bevelT w="13500" h="13500" prst="angle"/>
              <a:bevelB w="13500" h="13500" prst="angle"/>
              <a:extrusionClr>
                <a:srgbClr val="FF00FF"/>
              </a:extrusionClr>
            </a:sp3d>
          </p:spPr>
          <p:txBody>
            <a:bodyPr wrap="none" anchor="ctr">
              <a:flatTx/>
            </a:bodyPr>
            <a:lstStyle/>
            <a:p>
              <a:endParaRPr lang="ja-JP" altLang="en-US">
                <a:solidFill>
                  <a:prstClr val="black"/>
                </a:solidFill>
                <a:latin typeface="Lucida Sans Unicode" pitchFamily="34" charset="0"/>
              </a:endParaRPr>
            </a:p>
          </p:txBody>
        </p:sp>
        <p:sp>
          <p:nvSpPr>
            <p:cNvPr id="159" name="Text Box 18"/>
            <p:cNvSpPr txBox="1">
              <a:spLocks noChangeArrowheads="1"/>
            </p:cNvSpPr>
            <p:nvPr/>
          </p:nvSpPr>
          <p:spPr bwMode="auto">
            <a:xfrm>
              <a:off x="4788024" y="2420888"/>
              <a:ext cx="864096" cy="396875"/>
            </a:xfrm>
            <a:prstGeom prst="rect">
              <a:avLst/>
            </a:prstGeom>
            <a:noFill/>
            <a:ln w="9525" algn="ctr">
              <a:noFill/>
              <a:miter lim="800000"/>
              <a:headEnd/>
              <a:tailEnd/>
            </a:ln>
          </p:spPr>
          <p:txBody>
            <a:bodyPr wrap="square">
              <a:spAutoFit/>
            </a:bodyPr>
            <a:lstStyle/>
            <a:p>
              <a:pPr marL="342900" indent="-342900" eaLnBrk="0" hangingPunct="0">
                <a:spcBef>
                  <a:spcPct val="50000"/>
                </a:spcBef>
                <a:buClr>
                  <a:srgbClr val="EEECE1"/>
                </a:buClr>
                <a:buSzPct val="75000"/>
                <a:buFont typeface="Wingdings" pitchFamily="2" charset="2"/>
                <a:buNone/>
              </a:pPr>
              <a:r>
                <a:rPr lang="en-US" altLang="ja-JP" sz="2000" b="1" dirty="0" smtClean="0">
                  <a:solidFill>
                    <a:srgbClr val="CC00CC"/>
                  </a:solidFill>
                  <a:latin typeface="Lucida Sans Unicode" pitchFamily="34" charset="0"/>
                </a:rPr>
                <a:t>Sr</a:t>
              </a:r>
              <a:r>
                <a:rPr lang="en-US" altLang="ja-JP" sz="2000" b="1" baseline="20000" dirty="0" smtClean="0">
                  <a:solidFill>
                    <a:srgbClr val="CC00CC"/>
                  </a:solidFill>
                  <a:latin typeface="Lucida Sans Unicode" pitchFamily="34" charset="0"/>
                </a:rPr>
                <a:t>2</a:t>
              </a:r>
              <a:r>
                <a:rPr lang="en-US" altLang="ja-JP" sz="2000" b="1" baseline="20000" dirty="0">
                  <a:solidFill>
                    <a:srgbClr val="CC00CC"/>
                  </a:solidFill>
                  <a:latin typeface="Lucida Sans Unicode" pitchFamily="34" charset="0"/>
                </a:rPr>
                <a:t>+</a:t>
              </a:r>
              <a:endParaRPr lang="en-US" altLang="ja-JP" sz="2000" b="1" dirty="0">
                <a:solidFill>
                  <a:srgbClr val="CC00CC"/>
                </a:solidFill>
                <a:latin typeface="Lucida Sans Unicode" pitchFamily="34" charset="0"/>
              </a:endParaRPr>
            </a:p>
          </p:txBody>
        </p:sp>
      </p:grpSp>
      <p:sp>
        <p:nvSpPr>
          <p:cNvPr id="13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grpSp>
        <p:nvGrpSpPr>
          <p:cNvPr id="229" name="Group 150"/>
          <p:cNvGrpSpPr>
            <a:grpSpLocks/>
          </p:cNvGrpSpPr>
          <p:nvPr/>
        </p:nvGrpSpPr>
        <p:grpSpPr bwMode="auto">
          <a:xfrm>
            <a:off x="5652120" y="4036839"/>
            <a:ext cx="3168352" cy="2740281"/>
            <a:chOff x="576" y="1344"/>
            <a:chExt cx="1977" cy="1758"/>
          </a:xfrm>
        </p:grpSpPr>
        <p:sp>
          <p:nvSpPr>
            <p:cNvPr id="262"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3"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4"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5"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266" name="Group 156"/>
            <p:cNvGrpSpPr>
              <a:grpSpLocks/>
            </p:cNvGrpSpPr>
            <p:nvPr/>
          </p:nvGrpSpPr>
          <p:grpSpPr bwMode="auto">
            <a:xfrm>
              <a:off x="576" y="1536"/>
              <a:ext cx="1977" cy="1345"/>
              <a:chOff x="576" y="1536"/>
              <a:chExt cx="1977" cy="1345"/>
            </a:xfrm>
          </p:grpSpPr>
          <p:grpSp>
            <p:nvGrpSpPr>
              <p:cNvPr id="267" name="Group 157"/>
              <p:cNvGrpSpPr>
                <a:grpSpLocks/>
              </p:cNvGrpSpPr>
              <p:nvPr/>
            </p:nvGrpSpPr>
            <p:grpSpPr bwMode="auto">
              <a:xfrm>
                <a:off x="576" y="1536"/>
                <a:ext cx="1977" cy="433"/>
                <a:chOff x="576" y="1536"/>
                <a:chExt cx="1977" cy="433"/>
              </a:xfrm>
            </p:grpSpPr>
            <p:sp>
              <p:nvSpPr>
                <p:cNvPr id="270"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71"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68"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69"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231"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2"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3"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4"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7" name="Oval 173"/>
          <p:cNvSpPr>
            <a:spLocks noChangeArrowheads="1"/>
          </p:cNvSpPr>
          <p:nvPr/>
        </p:nvSpPr>
        <p:spPr bwMode="auto">
          <a:xfrm>
            <a:off x="5998659"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9"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0"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1"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3"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4"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7"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9" name="グループ化 8"/>
          <p:cNvGrpSpPr/>
          <p:nvPr/>
        </p:nvGrpSpPr>
        <p:grpSpPr>
          <a:xfrm>
            <a:off x="6031083" y="5463636"/>
            <a:ext cx="182180" cy="531495"/>
            <a:chOff x="5433626" y="1916748"/>
            <a:chExt cx="182180" cy="531495"/>
          </a:xfrm>
        </p:grpSpPr>
        <p:sp>
          <p:nvSpPr>
            <p:cNvPr id="238" name="Oval 174"/>
            <p:cNvSpPr>
              <a:spLocks noChangeArrowheads="1"/>
            </p:cNvSpPr>
            <p:nvPr/>
          </p:nvSpPr>
          <p:spPr bwMode="auto">
            <a:xfrm>
              <a:off x="5433626" y="2093915"/>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48" name="Line 217"/>
            <p:cNvSpPr>
              <a:spLocks noChangeShapeType="1"/>
            </p:cNvSpPr>
            <p:nvPr/>
          </p:nvSpPr>
          <p:spPr bwMode="auto">
            <a:xfrm rot="13200000">
              <a:off x="5524715" y="191674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49"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0" name="Line 223"/>
          <p:cNvSpPr>
            <a:spLocks noChangeShapeType="1"/>
          </p:cNvSpPr>
          <p:nvPr/>
        </p:nvSpPr>
        <p:spPr bwMode="auto">
          <a:xfrm rot="2400000">
            <a:off x="6085788"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2"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3"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4"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6"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57"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2" name="グループ化 1"/>
          <p:cNvGrpSpPr/>
          <p:nvPr/>
        </p:nvGrpSpPr>
        <p:grpSpPr>
          <a:xfrm>
            <a:off x="6802711" y="4734376"/>
            <a:ext cx="184160" cy="531495"/>
            <a:chOff x="6719025" y="604186"/>
            <a:chExt cx="184160" cy="531495"/>
          </a:xfrm>
        </p:grpSpPr>
        <p:sp>
          <p:nvSpPr>
            <p:cNvPr id="236" name="Oval 172"/>
            <p:cNvSpPr>
              <a:spLocks noChangeArrowheads="1"/>
            </p:cNvSpPr>
            <p:nvPr/>
          </p:nvSpPr>
          <p:spPr bwMode="auto">
            <a:xfrm>
              <a:off x="6719025" y="782315"/>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58" name="Line 235"/>
            <p:cNvSpPr>
              <a:spLocks noChangeShapeType="1"/>
            </p:cNvSpPr>
            <p:nvPr/>
          </p:nvSpPr>
          <p:spPr bwMode="auto">
            <a:xfrm rot="13200000">
              <a:off x="6816051" y="60418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59"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61"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72" name="Freeform 381"/>
          <p:cNvSpPr>
            <a:spLocks/>
          </p:cNvSpPr>
          <p:nvPr/>
        </p:nvSpPr>
        <p:spPr bwMode="auto">
          <a:xfrm>
            <a:off x="6876256" y="5085184"/>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274" name="Freeform 382"/>
          <p:cNvSpPr>
            <a:spLocks/>
          </p:cNvSpPr>
          <p:nvPr/>
        </p:nvSpPr>
        <p:spPr bwMode="auto">
          <a:xfrm rot="16200000" flipH="1">
            <a:off x="5976156" y="5985284"/>
            <a:ext cx="576064"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145" name="円/楕円 144"/>
          <p:cNvSpPr/>
          <p:nvPr/>
        </p:nvSpPr>
        <p:spPr>
          <a:xfrm>
            <a:off x="2843808" y="4221088"/>
            <a:ext cx="2696658" cy="476477"/>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11" name="グループ化 10"/>
          <p:cNvGrpSpPr/>
          <p:nvPr/>
        </p:nvGrpSpPr>
        <p:grpSpPr>
          <a:xfrm>
            <a:off x="7591315" y="4747424"/>
            <a:ext cx="182180" cy="531495"/>
            <a:chOff x="8499599" y="4252787"/>
            <a:chExt cx="182180" cy="531495"/>
          </a:xfrm>
        </p:grpSpPr>
        <p:sp>
          <p:nvSpPr>
            <p:cNvPr id="126"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7"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2" name="グループ化 11"/>
          <p:cNvGrpSpPr/>
          <p:nvPr/>
        </p:nvGrpSpPr>
        <p:grpSpPr>
          <a:xfrm>
            <a:off x="8334720" y="6160893"/>
            <a:ext cx="182180" cy="531495"/>
            <a:chOff x="8499599" y="4859385"/>
            <a:chExt cx="182180" cy="531495"/>
          </a:xfrm>
        </p:grpSpPr>
        <p:sp>
          <p:nvSpPr>
            <p:cNvPr id="129"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0"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3" name="グループ化 12"/>
          <p:cNvGrpSpPr/>
          <p:nvPr/>
        </p:nvGrpSpPr>
        <p:grpSpPr>
          <a:xfrm>
            <a:off x="6012160" y="4042622"/>
            <a:ext cx="182180" cy="531495"/>
            <a:chOff x="8499599" y="4859385"/>
            <a:chExt cx="182180" cy="531495"/>
          </a:xfrm>
        </p:grpSpPr>
        <p:sp>
          <p:nvSpPr>
            <p:cNvPr id="134" name="Oval 169"/>
            <p:cNvSpPr>
              <a:spLocks noChangeArrowheads="1"/>
            </p:cNvSpPr>
            <p:nvPr/>
          </p:nvSpPr>
          <p:spPr bwMode="auto">
            <a:xfrm>
              <a:off x="8499599" y="50712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Line 236"/>
            <p:cNvSpPr>
              <a:spLocks noChangeShapeType="1"/>
            </p:cNvSpPr>
            <p:nvPr/>
          </p:nvSpPr>
          <p:spPr bwMode="auto">
            <a:xfrm rot="13200000">
              <a:off x="8596630" y="48593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36" name="グループ化 135"/>
          <p:cNvGrpSpPr/>
          <p:nvPr/>
        </p:nvGrpSpPr>
        <p:grpSpPr>
          <a:xfrm>
            <a:off x="6012160" y="6186584"/>
            <a:ext cx="182180" cy="531495"/>
            <a:chOff x="8499599" y="4252787"/>
            <a:chExt cx="182180" cy="531495"/>
          </a:xfrm>
        </p:grpSpPr>
        <p:sp>
          <p:nvSpPr>
            <p:cNvPr id="137" name="Oval 167"/>
            <p:cNvSpPr>
              <a:spLocks noChangeArrowheads="1"/>
            </p:cNvSpPr>
            <p:nvPr/>
          </p:nvSpPr>
          <p:spPr bwMode="auto">
            <a:xfrm>
              <a:off x="8499599" y="44010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8" name="Line 227"/>
            <p:cNvSpPr>
              <a:spLocks noChangeShapeType="1"/>
            </p:cNvSpPr>
            <p:nvPr/>
          </p:nvSpPr>
          <p:spPr bwMode="auto">
            <a:xfrm rot="2400000">
              <a:off x="8566927" y="42527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Tree>
    <p:extLst>
      <p:ext uri="{BB962C8B-B14F-4D97-AF65-F5344CB8AC3E}">
        <p14:creationId xmlns:p14="http://schemas.microsoft.com/office/powerpoint/2010/main" val="374840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6"/>
                                        </p:tgtEl>
                                      </p:cBhvr>
                                    </p:animEffect>
                                    <p:set>
                                      <p:cBhvr>
                                        <p:cTn id="22" dur="1" fill="hold">
                                          <p:stCondLst>
                                            <p:cond delay="499"/>
                                          </p:stCondLst>
                                        </p:cTn>
                                        <p:tgtEl>
                                          <p:spTgt spid="1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2"/>
                                        </p:tgtEl>
                                        <p:attrNameLst>
                                          <p:attrName>style.visibility</p:attrName>
                                        </p:attrNameLst>
                                      </p:cBhvr>
                                      <p:to>
                                        <p:strVal val="visible"/>
                                      </p:to>
                                    </p:set>
                                    <p:animEffect transition="in" filter="fade">
                                      <p:cBhvr>
                                        <p:cTn id="27" dur="500"/>
                                        <p:tgtEl>
                                          <p:spTgt spid="27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4"/>
                                        </p:tgtEl>
                                        <p:attrNameLst>
                                          <p:attrName>style.visibility</p:attrName>
                                        </p:attrNameLst>
                                      </p:cBhvr>
                                      <p:to>
                                        <p:strVal val="visible"/>
                                      </p:to>
                                    </p:set>
                                    <p:animEffect transition="in" filter="fade">
                                      <p:cBhvr>
                                        <p:cTn id="30" dur="500"/>
                                        <p:tgtEl>
                                          <p:spTgt spid="27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05556E-6 4.81481E-6 L 0.08455 4.81481E-6 " pathEditMode="relative" rAng="0" ptsTypes="AA">
                                      <p:cBhvr>
                                        <p:cTn id="34" dur="500" fill="hold"/>
                                        <p:tgtEl>
                                          <p:spTgt spid="2"/>
                                        </p:tgtEl>
                                        <p:attrNameLst>
                                          <p:attrName>ppt_x</p:attrName>
                                          <p:attrName>ppt_y</p:attrName>
                                        </p:attrNameLst>
                                      </p:cBhvr>
                                      <p:rCtr x="4219" y="0"/>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4.44444E-6 3.33333E-6 L -4.44444E-6 0.10555 " pathEditMode="relative" rAng="0" ptsTypes="AA">
                                      <p:cBhvr>
                                        <p:cTn id="38" dur="500" fill="hold"/>
                                        <p:tgtEl>
                                          <p:spTgt spid="9"/>
                                        </p:tgtEl>
                                        <p:attrNameLst>
                                          <p:attrName>ppt_x</p:attrName>
                                          <p:attrName>ppt_y</p:attrName>
                                        </p:attrNameLst>
                                      </p:cBhvr>
                                      <p:rCtr x="0"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2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b="1" dirty="0" smtClean="0">
                <a:latin typeface="Times New Roman" panose="02020603050405020304" pitchFamily="18" charset="0"/>
                <a:cs typeface="Times New Roman" panose="02020603050405020304" pitchFamily="18" charset="0"/>
              </a:rPr>
              <a:t>Contents</a:t>
            </a:r>
            <a:endParaRPr kumimoji="1" lang="ja-JP" altLang="en-US" b="1"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normAutofit/>
          </a:bodyPr>
          <a:lstStyle/>
          <a:p>
            <a:r>
              <a:rPr kumimoji="1" lang="en-US" altLang="ja-JP" dirty="0" smtClean="0">
                <a:latin typeface="Times New Roman" panose="02020603050405020304" pitchFamily="18" charset="0"/>
                <a:cs typeface="Times New Roman" panose="02020603050405020304" pitchFamily="18" charset="0"/>
              </a:rPr>
              <a:t>Introduction</a:t>
            </a:r>
          </a:p>
          <a:p>
            <a:pPr marL="0" indent="0">
              <a:buNone/>
            </a:pPr>
            <a:r>
              <a:rPr kumimoji="1" lang="en-US" altLang="ja-JP" dirty="0" smtClean="0">
                <a:latin typeface="Times New Roman" panose="02020603050405020304" pitchFamily="18" charset="0"/>
                <a:cs typeface="Times New Roman" panose="02020603050405020304" pitchFamily="18" charset="0"/>
              </a:rPr>
              <a:t>    </a:t>
            </a:r>
            <a:r>
              <a:rPr kumimoji="1" lang="en-US" altLang="ja-JP" sz="2800" dirty="0" smtClean="0">
                <a:latin typeface="Times New Roman" panose="02020603050405020304" pitchFamily="18" charset="0"/>
                <a:cs typeface="Times New Roman" panose="02020603050405020304" pitchFamily="18" charset="0"/>
              </a:rPr>
              <a:t>History of Superconductivity</a:t>
            </a:r>
            <a:endParaRPr kumimoji="1" lang="en-US" altLang="ja-JP" sz="2400" dirty="0" smtClean="0">
              <a:latin typeface="Times New Roman" panose="02020603050405020304" pitchFamily="18" charset="0"/>
              <a:cs typeface="Times New Roman" panose="02020603050405020304" pitchFamily="18" charset="0"/>
            </a:endParaRPr>
          </a:p>
          <a:p>
            <a:r>
              <a:rPr lang="en-US" altLang="ja-JP" dirty="0" smtClean="0">
                <a:latin typeface="Times New Roman" panose="02020603050405020304" pitchFamily="18" charset="0"/>
                <a:cs typeface="Times New Roman" panose="02020603050405020304" pitchFamily="18" charset="0"/>
              </a:rPr>
              <a:t>Main subject</a:t>
            </a:r>
          </a:p>
          <a:p>
            <a:pPr marL="0" indent="0">
              <a:buNone/>
            </a:pPr>
            <a:r>
              <a:rPr lang="en-US" altLang="ja-JP" sz="2800" dirty="0">
                <a:latin typeface="Times New Roman" panose="02020603050405020304" pitchFamily="18" charset="0"/>
                <a:cs typeface="Times New Roman" panose="02020603050405020304" pitchFamily="18" charset="0"/>
              </a:rPr>
              <a:t> </a:t>
            </a:r>
            <a:r>
              <a:rPr lang="en-US" altLang="ja-JP" sz="2800" dirty="0" smtClean="0">
                <a:latin typeface="Times New Roman" panose="02020603050405020304" pitchFamily="18" charset="0"/>
                <a:cs typeface="Times New Roman" panose="02020603050405020304" pitchFamily="18" charset="0"/>
              </a:rPr>
              <a:t>   Copper-Oxide </a:t>
            </a:r>
            <a:r>
              <a:rPr lang="en-US" altLang="ja-JP" sz="2800" dirty="0">
                <a:latin typeface="Times New Roman" panose="02020603050405020304" pitchFamily="18" charset="0"/>
                <a:cs typeface="Times New Roman" panose="02020603050405020304" pitchFamily="18" charset="0"/>
              </a:rPr>
              <a:t>Superconductor</a:t>
            </a:r>
          </a:p>
          <a:p>
            <a:pPr marL="0" indent="0">
              <a:buNone/>
            </a:pPr>
            <a:r>
              <a:rPr lang="en-US" altLang="ja-JP" dirty="0">
                <a:latin typeface="Times New Roman" panose="02020603050405020304" pitchFamily="18" charset="0"/>
                <a:cs typeface="Times New Roman" panose="02020603050405020304" pitchFamily="18" charset="0"/>
              </a:rPr>
              <a:t>    </a:t>
            </a:r>
            <a:r>
              <a:rPr lang="en-US" altLang="ja-JP" sz="2400" dirty="0">
                <a:latin typeface="Times New Roman" panose="02020603050405020304" pitchFamily="18" charset="0"/>
                <a:cs typeface="Times New Roman" panose="02020603050405020304" pitchFamily="18" charset="0"/>
              </a:rPr>
              <a:t>(Hole and electron doping type)</a:t>
            </a:r>
            <a:endParaRPr lang="en-US" altLang="ja-JP" sz="2400" dirty="0" smtClean="0">
              <a:latin typeface="Times New Roman" panose="02020603050405020304" pitchFamily="18" charset="0"/>
              <a:cs typeface="Times New Roman" panose="02020603050405020304" pitchFamily="18" charset="0"/>
            </a:endParaRPr>
          </a:p>
          <a:p>
            <a:pPr marL="0" indent="0">
              <a:buNone/>
            </a:pPr>
            <a:r>
              <a:rPr lang="en-US" altLang="ja-JP" sz="2800" dirty="0" smtClean="0">
                <a:latin typeface="Times New Roman" panose="02020603050405020304" pitchFamily="18" charset="0"/>
                <a:cs typeface="Times New Roman" panose="02020603050405020304" pitchFamily="18" charset="0"/>
              </a:rPr>
              <a:t>    Pr</a:t>
            </a:r>
            <a:r>
              <a:rPr lang="en-US" altLang="ja-JP" sz="2800" baseline="-25000" dirty="0" smtClean="0">
                <a:latin typeface="Times New Roman" panose="02020603050405020304" pitchFamily="18" charset="0"/>
                <a:cs typeface="Times New Roman" panose="02020603050405020304" pitchFamily="18" charset="0"/>
              </a:rPr>
              <a:t>2-x</a:t>
            </a:r>
            <a:r>
              <a:rPr lang="en-US" altLang="ja-JP" sz="2800" dirty="0" smtClean="0">
                <a:latin typeface="Times New Roman" panose="02020603050405020304" pitchFamily="18" charset="0"/>
                <a:cs typeface="Times New Roman" panose="02020603050405020304" pitchFamily="18" charset="0"/>
              </a:rPr>
              <a:t>Ce</a:t>
            </a:r>
            <a:r>
              <a:rPr lang="en-US" altLang="ja-JP" sz="2800" baseline="-25000" dirty="0" smtClean="0">
                <a:latin typeface="Times New Roman" panose="02020603050405020304" pitchFamily="18" charset="0"/>
                <a:cs typeface="Times New Roman" panose="02020603050405020304" pitchFamily="18" charset="0"/>
              </a:rPr>
              <a:t>x</a:t>
            </a:r>
            <a:r>
              <a:rPr lang="en-US" altLang="ja-JP" sz="2800" dirty="0" smtClean="0">
                <a:latin typeface="Times New Roman" panose="02020603050405020304" pitchFamily="18" charset="0"/>
                <a:cs typeface="Times New Roman" panose="02020603050405020304" pitchFamily="18" charset="0"/>
              </a:rPr>
              <a:t>CuO</a:t>
            </a:r>
            <a:r>
              <a:rPr lang="en-US" altLang="ja-JP" sz="2800" baseline="-25000" dirty="0" smtClean="0">
                <a:latin typeface="Times New Roman" panose="02020603050405020304" pitchFamily="18" charset="0"/>
                <a:cs typeface="Times New Roman" panose="02020603050405020304" pitchFamily="18" charset="0"/>
              </a:rPr>
              <a:t>4</a:t>
            </a:r>
            <a:r>
              <a:rPr lang="en-US" altLang="ja-JP" sz="2400" dirty="0" smtClean="0">
                <a:latin typeface="Times New Roman" panose="02020603050405020304" pitchFamily="18" charset="0"/>
                <a:cs typeface="Times New Roman" panose="02020603050405020304" pitchFamily="18" charset="0"/>
              </a:rPr>
              <a:t>(thin film)</a:t>
            </a:r>
            <a:endParaRPr lang="en-US" altLang="ja-JP" dirty="0" smtClean="0">
              <a:latin typeface="Times New Roman" panose="02020603050405020304" pitchFamily="18" charset="0"/>
              <a:cs typeface="Times New Roman" panose="02020603050405020304" pitchFamily="18" charset="0"/>
            </a:endParaRPr>
          </a:p>
          <a:p>
            <a:r>
              <a:rPr kumimoji="1" lang="en-US" altLang="ja-JP" dirty="0" smtClean="0">
                <a:latin typeface="Times New Roman" panose="02020603050405020304" pitchFamily="18" charset="0"/>
                <a:cs typeface="Times New Roman" panose="02020603050405020304" pitchFamily="18" charset="0"/>
              </a:rPr>
              <a:t>Summary</a:t>
            </a:r>
          </a:p>
          <a:p>
            <a:pPr marL="0" indent="0">
              <a:buNone/>
            </a:pP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03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Hole doping</a:t>
            </a:r>
            <a:endParaRPr lang="ja-JP" altLang="en-US" sz="3600" dirty="0">
              <a:latin typeface="Times New Roman" panose="02020603050405020304" pitchFamily="18" charset="0"/>
              <a:cs typeface="Times New Roman" panose="02020603050405020304" pitchFamily="18" charset="0"/>
            </a:endParaRPr>
          </a:p>
        </p:txBody>
      </p:sp>
      <p:sp>
        <p:nvSpPr>
          <p:cNvPr id="6289" name="Text Box 145"/>
          <p:cNvSpPr txBox="1">
            <a:spLocks noChangeArrowheads="1"/>
          </p:cNvSpPr>
          <p:nvPr/>
        </p:nvSpPr>
        <p:spPr bwMode="auto">
          <a:xfrm>
            <a:off x="1920329" y="2660402"/>
            <a:ext cx="779463" cy="336550"/>
          </a:xfrm>
          <a:prstGeom prst="rect">
            <a:avLst/>
          </a:prstGeom>
          <a:noFill/>
          <a:ln w="9525">
            <a:noFill/>
            <a:miter lim="800000"/>
            <a:headEnd/>
            <a:tailEnd/>
          </a:ln>
          <a:effectLst/>
        </p:spPr>
        <p:txBody>
          <a:bodyPr wrap="none">
            <a:spAutoFit/>
          </a:bodyPr>
          <a:lstStyle/>
          <a:p>
            <a:r>
              <a:rPr lang="en-US" altLang="ja-JP" b="1" dirty="0">
                <a:solidFill>
                  <a:srgbClr val="336699"/>
                </a:solidFill>
                <a:latin typeface="ＭＳ Ｐゴシック" charset="-128"/>
              </a:rPr>
              <a:t>La (</a:t>
            </a:r>
            <a:r>
              <a:rPr lang="en-US" altLang="ja-JP" b="1" dirty="0" err="1">
                <a:solidFill>
                  <a:srgbClr val="336699"/>
                </a:solidFill>
                <a:latin typeface="ＭＳ Ｐゴシック" charset="-128"/>
              </a:rPr>
              <a:t>Sr</a:t>
            </a:r>
            <a:r>
              <a:rPr lang="en-US" altLang="ja-JP" b="1" dirty="0">
                <a:solidFill>
                  <a:srgbClr val="336699"/>
                </a:solidFill>
                <a:latin typeface="ＭＳ Ｐゴシック" charset="-128"/>
              </a:rPr>
              <a:t>)</a:t>
            </a:r>
          </a:p>
        </p:txBody>
      </p:sp>
      <p:sp>
        <p:nvSpPr>
          <p:cNvPr id="6292" name="Text Box 148"/>
          <p:cNvSpPr txBox="1">
            <a:spLocks noChangeArrowheads="1"/>
          </p:cNvSpPr>
          <p:nvPr/>
        </p:nvSpPr>
        <p:spPr bwMode="auto">
          <a:xfrm>
            <a:off x="754286" y="5241132"/>
            <a:ext cx="1441450" cy="366712"/>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La</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Sr</a:t>
            </a:r>
            <a:r>
              <a:rPr lang="en-US" altLang="ja-JP" baseline="-25000" dirty="0">
                <a:solidFill>
                  <a:prstClr val="black"/>
                </a:solidFill>
                <a:latin typeface="ＭＳ Ｐゴシック" charset="-128"/>
              </a:rPr>
              <a:t>x</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grpSp>
        <p:nvGrpSpPr>
          <p:cNvPr id="2" name="グループ化 1"/>
          <p:cNvGrpSpPr/>
          <p:nvPr/>
        </p:nvGrpSpPr>
        <p:grpSpPr>
          <a:xfrm>
            <a:off x="684560" y="1388269"/>
            <a:ext cx="1727201" cy="3657601"/>
            <a:chOff x="684560" y="1388269"/>
            <a:chExt cx="1727201" cy="3657601"/>
          </a:xfrm>
        </p:grpSpPr>
        <p:sp>
          <p:nvSpPr>
            <p:cNvPr id="6212" name="AutoShape 68"/>
            <p:cNvSpPr>
              <a:spLocks noChangeArrowheads="1"/>
            </p:cNvSpPr>
            <p:nvPr/>
          </p:nvSpPr>
          <p:spPr bwMode="auto">
            <a:xfrm>
              <a:off x="773460" y="14644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3" name="AutoShape 69"/>
            <p:cNvSpPr>
              <a:spLocks noChangeArrowheads="1"/>
            </p:cNvSpPr>
            <p:nvPr/>
          </p:nvSpPr>
          <p:spPr bwMode="auto">
            <a:xfrm>
              <a:off x="773460" y="25312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4" name="Line 70"/>
            <p:cNvSpPr>
              <a:spLocks noChangeShapeType="1"/>
            </p:cNvSpPr>
            <p:nvPr/>
          </p:nvSpPr>
          <p:spPr bwMode="auto">
            <a:xfrm>
              <a:off x="1878360" y="1769269"/>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5" name="Line 71"/>
            <p:cNvSpPr>
              <a:spLocks noChangeShapeType="1"/>
            </p:cNvSpPr>
            <p:nvPr/>
          </p:nvSpPr>
          <p:spPr bwMode="auto">
            <a:xfrm>
              <a:off x="773460" y="1781969"/>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6" name="Line 72"/>
            <p:cNvSpPr>
              <a:spLocks noChangeShapeType="1"/>
            </p:cNvSpPr>
            <p:nvPr/>
          </p:nvSpPr>
          <p:spPr bwMode="auto">
            <a:xfrm>
              <a:off x="2297460" y="1489869"/>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7" name="Line 73"/>
            <p:cNvSpPr>
              <a:spLocks noChangeShapeType="1"/>
            </p:cNvSpPr>
            <p:nvPr/>
          </p:nvSpPr>
          <p:spPr bwMode="auto">
            <a:xfrm>
              <a:off x="1167160" y="1464469"/>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8" name="Oval 74"/>
            <p:cNvSpPr>
              <a:spLocks noChangeArrowheads="1"/>
            </p:cNvSpPr>
            <p:nvPr/>
          </p:nvSpPr>
          <p:spPr bwMode="auto">
            <a:xfrm>
              <a:off x="1103660" y="14009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19" name="Oval 75"/>
            <p:cNvSpPr>
              <a:spLocks noChangeArrowheads="1"/>
            </p:cNvSpPr>
            <p:nvPr/>
          </p:nvSpPr>
          <p:spPr bwMode="auto">
            <a:xfrm>
              <a:off x="2246660" y="14136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0" name="Oval 76"/>
            <p:cNvSpPr>
              <a:spLocks noChangeArrowheads="1"/>
            </p:cNvSpPr>
            <p:nvPr/>
          </p:nvSpPr>
          <p:spPr bwMode="auto">
            <a:xfrm>
              <a:off x="722660" y="17184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1" name="Oval 77"/>
            <p:cNvSpPr>
              <a:spLocks noChangeArrowheads="1"/>
            </p:cNvSpPr>
            <p:nvPr/>
          </p:nvSpPr>
          <p:spPr bwMode="auto">
            <a:xfrm>
              <a:off x="1827560" y="1718469"/>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2" name="Oval 78"/>
            <p:cNvSpPr>
              <a:spLocks noChangeArrowheads="1"/>
            </p:cNvSpPr>
            <p:nvPr/>
          </p:nvSpPr>
          <p:spPr bwMode="auto">
            <a:xfrm>
              <a:off x="1649760" y="13882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3" name="Oval 79"/>
            <p:cNvSpPr>
              <a:spLocks noChangeArrowheads="1"/>
            </p:cNvSpPr>
            <p:nvPr/>
          </p:nvSpPr>
          <p:spPr bwMode="auto">
            <a:xfrm>
              <a:off x="925860" y="15406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4" name="Oval 80"/>
            <p:cNvSpPr>
              <a:spLocks noChangeArrowheads="1"/>
            </p:cNvSpPr>
            <p:nvPr/>
          </p:nvSpPr>
          <p:spPr bwMode="auto">
            <a:xfrm>
              <a:off x="2043460" y="15406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5" name="Oval 81"/>
            <p:cNvSpPr>
              <a:spLocks noChangeArrowheads="1"/>
            </p:cNvSpPr>
            <p:nvPr/>
          </p:nvSpPr>
          <p:spPr bwMode="auto">
            <a:xfrm>
              <a:off x="1281460" y="17057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6" name="Oval 82"/>
            <p:cNvSpPr>
              <a:spLocks noChangeArrowheads="1"/>
            </p:cNvSpPr>
            <p:nvPr/>
          </p:nvSpPr>
          <p:spPr bwMode="auto">
            <a:xfrm>
              <a:off x="2221260" y="2428082"/>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7" name="Oval 83"/>
            <p:cNvSpPr>
              <a:spLocks noChangeArrowheads="1"/>
            </p:cNvSpPr>
            <p:nvPr/>
          </p:nvSpPr>
          <p:spPr bwMode="auto">
            <a:xfrm>
              <a:off x="1078260" y="2428082"/>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8" name="Oval 84"/>
            <p:cNvSpPr>
              <a:spLocks noChangeArrowheads="1"/>
            </p:cNvSpPr>
            <p:nvPr/>
          </p:nvSpPr>
          <p:spPr bwMode="auto">
            <a:xfrm>
              <a:off x="1459260" y="44362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9" name="Oval 85"/>
            <p:cNvSpPr>
              <a:spLocks noChangeArrowheads="1"/>
            </p:cNvSpPr>
            <p:nvPr/>
          </p:nvSpPr>
          <p:spPr bwMode="auto">
            <a:xfrm>
              <a:off x="1459260" y="19216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0" name="Oval 86"/>
            <p:cNvSpPr>
              <a:spLocks noChangeArrowheads="1"/>
            </p:cNvSpPr>
            <p:nvPr/>
          </p:nvSpPr>
          <p:spPr bwMode="auto">
            <a:xfrm>
              <a:off x="1789460" y="27471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1" name="Oval 87"/>
            <p:cNvSpPr>
              <a:spLocks noChangeArrowheads="1"/>
            </p:cNvSpPr>
            <p:nvPr/>
          </p:nvSpPr>
          <p:spPr bwMode="auto">
            <a:xfrm>
              <a:off x="684560" y="2747169"/>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2" name="Oval 88"/>
            <p:cNvSpPr>
              <a:spLocks noChangeArrowheads="1"/>
            </p:cNvSpPr>
            <p:nvPr/>
          </p:nvSpPr>
          <p:spPr bwMode="auto">
            <a:xfrm>
              <a:off x="1805335" y="216931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3" name="Oval 89"/>
            <p:cNvSpPr>
              <a:spLocks noChangeArrowheads="1"/>
            </p:cNvSpPr>
            <p:nvPr/>
          </p:nvSpPr>
          <p:spPr bwMode="auto">
            <a:xfrm>
              <a:off x="695673" y="2172494"/>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4" name="Oval 90"/>
            <p:cNvSpPr>
              <a:spLocks noChangeArrowheads="1"/>
            </p:cNvSpPr>
            <p:nvPr/>
          </p:nvSpPr>
          <p:spPr bwMode="auto">
            <a:xfrm>
              <a:off x="1095723" y="18978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5" name="Oval 91"/>
            <p:cNvSpPr>
              <a:spLocks noChangeArrowheads="1"/>
            </p:cNvSpPr>
            <p:nvPr/>
          </p:nvSpPr>
          <p:spPr bwMode="auto">
            <a:xfrm>
              <a:off x="2226023" y="1912144"/>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8" name="Group 92"/>
            <p:cNvGrpSpPr>
              <a:grpSpLocks/>
            </p:cNvGrpSpPr>
            <p:nvPr/>
          </p:nvGrpSpPr>
          <p:grpSpPr bwMode="auto">
            <a:xfrm>
              <a:off x="695673" y="3521869"/>
              <a:ext cx="1716088" cy="498475"/>
              <a:chOff x="568" y="1663"/>
              <a:chExt cx="1081" cy="314"/>
            </a:xfrm>
          </p:grpSpPr>
          <p:sp>
            <p:nvSpPr>
              <p:cNvPr id="6237" name="Oval 93"/>
              <p:cNvSpPr>
                <a:spLocks noChangeArrowheads="1"/>
              </p:cNvSpPr>
              <p:nvPr/>
            </p:nvSpPr>
            <p:spPr bwMode="auto">
              <a:xfrm>
                <a:off x="153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8" name="Oval 94"/>
              <p:cNvSpPr>
                <a:spLocks noChangeArrowheads="1"/>
              </p:cNvSpPr>
              <p:nvPr/>
            </p:nvSpPr>
            <p:spPr bwMode="auto">
              <a:xfrm>
                <a:off x="81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9" name="Oval 95"/>
              <p:cNvSpPr>
                <a:spLocks noChangeArrowheads="1"/>
              </p:cNvSpPr>
              <p:nvPr/>
            </p:nvSpPr>
            <p:spPr bwMode="auto">
              <a:xfrm>
                <a:off x="1264"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0" name="Oval 96"/>
              <p:cNvSpPr>
                <a:spLocks noChangeArrowheads="1"/>
              </p:cNvSpPr>
              <p:nvPr/>
            </p:nvSpPr>
            <p:spPr bwMode="auto">
              <a:xfrm>
                <a:off x="568"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41" name="AutoShape 97"/>
            <p:cNvSpPr>
              <a:spLocks noChangeArrowheads="1"/>
            </p:cNvSpPr>
            <p:nvPr/>
          </p:nvSpPr>
          <p:spPr bwMode="auto">
            <a:xfrm>
              <a:off x="778223" y="3598069"/>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grpSp>
          <p:nvGrpSpPr>
            <p:cNvPr id="9" name="Group 138"/>
            <p:cNvGrpSpPr>
              <a:grpSpLocks/>
            </p:cNvGrpSpPr>
            <p:nvPr/>
          </p:nvGrpSpPr>
          <p:grpSpPr bwMode="auto">
            <a:xfrm>
              <a:off x="946498" y="3085307"/>
              <a:ext cx="1160463" cy="449263"/>
              <a:chOff x="4357" y="1981"/>
              <a:chExt cx="731" cy="283"/>
            </a:xfrm>
          </p:grpSpPr>
          <p:sp>
            <p:nvSpPr>
              <p:cNvPr id="6243"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44"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5"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6"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7"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8"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55" name="AutoShape 111"/>
            <p:cNvSpPr>
              <a:spLocks noChangeArrowheads="1"/>
            </p:cNvSpPr>
            <p:nvPr/>
          </p:nvSpPr>
          <p:spPr bwMode="auto">
            <a:xfrm>
              <a:off x="760760" y="4660107"/>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56" name="Oval 112"/>
            <p:cNvSpPr>
              <a:spLocks noChangeArrowheads="1"/>
            </p:cNvSpPr>
            <p:nvPr/>
          </p:nvSpPr>
          <p:spPr bwMode="auto">
            <a:xfrm>
              <a:off x="1090960" y="45966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7" name="Oval 113"/>
            <p:cNvSpPr>
              <a:spLocks noChangeArrowheads="1"/>
            </p:cNvSpPr>
            <p:nvPr/>
          </p:nvSpPr>
          <p:spPr bwMode="auto">
            <a:xfrm>
              <a:off x="2233960" y="46093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8" name="Oval 114"/>
            <p:cNvSpPr>
              <a:spLocks noChangeArrowheads="1"/>
            </p:cNvSpPr>
            <p:nvPr/>
          </p:nvSpPr>
          <p:spPr bwMode="auto">
            <a:xfrm>
              <a:off x="709960" y="49141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9" name="Oval 115"/>
            <p:cNvSpPr>
              <a:spLocks noChangeArrowheads="1"/>
            </p:cNvSpPr>
            <p:nvPr/>
          </p:nvSpPr>
          <p:spPr bwMode="auto">
            <a:xfrm>
              <a:off x="1814860" y="4914107"/>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0" name="Oval 116"/>
            <p:cNvSpPr>
              <a:spLocks noChangeArrowheads="1"/>
            </p:cNvSpPr>
            <p:nvPr/>
          </p:nvSpPr>
          <p:spPr bwMode="auto">
            <a:xfrm>
              <a:off x="1637060" y="45839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1" name="Oval 117"/>
            <p:cNvSpPr>
              <a:spLocks noChangeArrowheads="1"/>
            </p:cNvSpPr>
            <p:nvPr/>
          </p:nvSpPr>
          <p:spPr bwMode="auto">
            <a:xfrm>
              <a:off x="913160" y="47363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2" name="Oval 118"/>
            <p:cNvSpPr>
              <a:spLocks noChangeArrowheads="1"/>
            </p:cNvSpPr>
            <p:nvPr/>
          </p:nvSpPr>
          <p:spPr bwMode="auto">
            <a:xfrm>
              <a:off x="2030760" y="47363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3" name="Oval 119"/>
            <p:cNvSpPr>
              <a:spLocks noChangeArrowheads="1"/>
            </p:cNvSpPr>
            <p:nvPr/>
          </p:nvSpPr>
          <p:spPr bwMode="auto">
            <a:xfrm>
              <a:off x="1268760" y="49014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6" name="Oval 122"/>
            <p:cNvSpPr>
              <a:spLocks noChangeArrowheads="1"/>
            </p:cNvSpPr>
            <p:nvPr/>
          </p:nvSpPr>
          <p:spPr bwMode="auto">
            <a:xfrm>
              <a:off x="1457673" y="36822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8" name="Oval 124"/>
            <p:cNvSpPr>
              <a:spLocks noChangeArrowheads="1"/>
            </p:cNvSpPr>
            <p:nvPr/>
          </p:nvSpPr>
          <p:spPr bwMode="auto">
            <a:xfrm>
              <a:off x="1462435" y="26344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6269" name="AutoShape 125"/>
            <p:cNvCxnSpPr>
              <a:cxnSpLocks noChangeShapeType="1"/>
              <a:stCxn id="6268" idx="3"/>
              <a:endCxn id="6245" idx="7"/>
            </p:cNvCxnSpPr>
            <p:nvPr/>
          </p:nvCxnSpPr>
          <p:spPr bwMode="auto">
            <a:xfrm flipH="1">
              <a:off x="1070323" y="2758282"/>
              <a:ext cx="412750" cy="474663"/>
            </a:xfrm>
            <a:prstGeom prst="straightConnector1">
              <a:avLst/>
            </a:prstGeom>
            <a:noFill/>
            <a:ln w="9525">
              <a:solidFill>
                <a:schemeClr val="tx1"/>
              </a:solidFill>
              <a:round/>
              <a:headEnd/>
              <a:tailEnd/>
            </a:ln>
            <a:effectLst/>
          </p:spPr>
        </p:cxnSp>
        <p:cxnSp>
          <p:nvCxnSpPr>
            <p:cNvPr id="6270" name="AutoShape 126"/>
            <p:cNvCxnSpPr>
              <a:cxnSpLocks noChangeShapeType="1"/>
              <a:stCxn id="6268" idx="4"/>
              <a:endCxn id="6246" idx="0"/>
            </p:cNvCxnSpPr>
            <p:nvPr/>
          </p:nvCxnSpPr>
          <p:spPr bwMode="auto">
            <a:xfrm flipH="1">
              <a:off x="1337023" y="2778919"/>
              <a:ext cx="198438" cy="611188"/>
            </a:xfrm>
            <a:prstGeom prst="straightConnector1">
              <a:avLst/>
            </a:prstGeom>
            <a:noFill/>
            <a:ln w="9525">
              <a:solidFill>
                <a:schemeClr val="tx1"/>
              </a:solidFill>
              <a:round/>
              <a:headEnd/>
              <a:tailEnd/>
            </a:ln>
            <a:effectLst/>
          </p:spPr>
        </p:cxnSp>
        <p:cxnSp>
          <p:nvCxnSpPr>
            <p:cNvPr id="6271" name="AutoShape 127"/>
            <p:cNvCxnSpPr>
              <a:cxnSpLocks noChangeShapeType="1"/>
              <a:stCxn id="6268" idx="5"/>
              <a:endCxn id="6247" idx="1"/>
            </p:cNvCxnSpPr>
            <p:nvPr/>
          </p:nvCxnSpPr>
          <p:spPr bwMode="auto">
            <a:xfrm>
              <a:off x="1586260" y="2758282"/>
              <a:ext cx="396875" cy="512763"/>
            </a:xfrm>
            <a:prstGeom prst="straightConnector1">
              <a:avLst/>
            </a:prstGeom>
            <a:noFill/>
            <a:ln w="9525">
              <a:solidFill>
                <a:schemeClr val="tx1"/>
              </a:solidFill>
              <a:round/>
              <a:headEnd/>
              <a:tailEnd/>
            </a:ln>
            <a:effectLst/>
          </p:spPr>
        </p:cxnSp>
        <p:cxnSp>
          <p:nvCxnSpPr>
            <p:cNvPr id="6273" name="AutoShape 129"/>
            <p:cNvCxnSpPr>
              <a:cxnSpLocks noChangeShapeType="1"/>
              <a:stCxn id="6247" idx="3"/>
              <a:endCxn id="6266" idx="7"/>
            </p:cNvCxnSpPr>
            <p:nvPr/>
          </p:nvCxnSpPr>
          <p:spPr bwMode="auto">
            <a:xfrm flipH="1">
              <a:off x="1581498" y="3374232"/>
              <a:ext cx="401638" cy="328613"/>
            </a:xfrm>
            <a:prstGeom prst="straightConnector1">
              <a:avLst/>
            </a:prstGeom>
            <a:noFill/>
            <a:ln w="9525">
              <a:solidFill>
                <a:schemeClr val="tx1"/>
              </a:solidFill>
              <a:round/>
              <a:headEnd/>
              <a:tailEnd/>
            </a:ln>
            <a:effectLst/>
          </p:spPr>
        </p:cxnSp>
        <p:cxnSp>
          <p:nvCxnSpPr>
            <p:cNvPr id="6275" name="AutoShape 131"/>
            <p:cNvCxnSpPr>
              <a:cxnSpLocks noChangeShapeType="1"/>
              <a:stCxn id="6245" idx="4"/>
              <a:endCxn id="6266" idx="2"/>
            </p:cNvCxnSpPr>
            <p:nvPr/>
          </p:nvCxnSpPr>
          <p:spPr bwMode="auto">
            <a:xfrm>
              <a:off x="1019523" y="3356769"/>
              <a:ext cx="438150" cy="398463"/>
            </a:xfrm>
            <a:prstGeom prst="straightConnector1">
              <a:avLst/>
            </a:prstGeom>
            <a:noFill/>
            <a:ln w="9525">
              <a:solidFill>
                <a:schemeClr val="tx1"/>
              </a:solidFill>
              <a:round/>
              <a:headEnd/>
              <a:tailEnd/>
            </a:ln>
            <a:effectLst/>
          </p:spPr>
        </p:cxnSp>
        <p:cxnSp>
          <p:nvCxnSpPr>
            <p:cNvPr id="6276" name="AutoShape 132"/>
            <p:cNvCxnSpPr>
              <a:cxnSpLocks noChangeShapeType="1"/>
              <a:stCxn id="6246" idx="5"/>
              <a:endCxn id="6266" idx="2"/>
            </p:cNvCxnSpPr>
            <p:nvPr/>
          </p:nvCxnSpPr>
          <p:spPr bwMode="auto">
            <a:xfrm>
              <a:off x="1387823" y="3513932"/>
              <a:ext cx="69850" cy="241300"/>
            </a:xfrm>
            <a:prstGeom prst="straightConnector1">
              <a:avLst/>
            </a:prstGeom>
            <a:noFill/>
            <a:ln w="9525">
              <a:solidFill>
                <a:schemeClr val="tx1"/>
              </a:solidFill>
              <a:round/>
              <a:headEnd/>
              <a:tailEnd/>
            </a:ln>
            <a:effectLst/>
          </p:spPr>
        </p:cxnSp>
        <p:sp>
          <p:nvSpPr>
            <p:cNvPr id="6278" name="Oval 134"/>
            <p:cNvSpPr>
              <a:spLocks noChangeArrowheads="1"/>
            </p:cNvSpPr>
            <p:nvPr/>
          </p:nvSpPr>
          <p:spPr bwMode="auto">
            <a:xfrm>
              <a:off x="1803748" y="4288632"/>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79" name="Oval 135"/>
            <p:cNvSpPr>
              <a:spLocks noChangeArrowheads="1"/>
            </p:cNvSpPr>
            <p:nvPr/>
          </p:nvSpPr>
          <p:spPr bwMode="auto">
            <a:xfrm>
              <a:off x="694085" y="429180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0" name="Oval 136"/>
            <p:cNvSpPr>
              <a:spLocks noChangeArrowheads="1"/>
            </p:cNvSpPr>
            <p:nvPr/>
          </p:nvSpPr>
          <p:spPr bwMode="auto">
            <a:xfrm>
              <a:off x="1094135" y="4017169"/>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1" name="Oval 137"/>
            <p:cNvSpPr>
              <a:spLocks noChangeArrowheads="1"/>
            </p:cNvSpPr>
            <p:nvPr/>
          </p:nvSpPr>
          <p:spPr bwMode="auto">
            <a:xfrm>
              <a:off x="2224435" y="4031457"/>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309" name="Text Box 165"/>
          <p:cNvSpPr txBox="1">
            <a:spLocks noChangeArrowheads="1"/>
          </p:cNvSpPr>
          <p:nvPr/>
        </p:nvSpPr>
        <p:spPr bwMode="auto">
          <a:xfrm>
            <a:off x="504180" y="5874359"/>
            <a:ext cx="1907580" cy="369332"/>
          </a:xfrm>
          <a:prstGeom prst="rect">
            <a:avLst/>
          </a:prstGeom>
          <a:solidFill>
            <a:srgbClr val="336699"/>
          </a:solidFill>
          <a:ln w="9525">
            <a:noFill/>
            <a:miter lim="800000"/>
            <a:headEnd/>
            <a:tailEnd/>
          </a:ln>
          <a:effectLst/>
        </p:spPr>
        <p:txBody>
          <a:bodyPr wrap="square">
            <a:spAutoFit/>
          </a:bodyPr>
          <a:lstStyle/>
          <a:p>
            <a:r>
              <a:rPr lang="en-US" altLang="ja-JP" b="1" dirty="0">
                <a:solidFill>
                  <a:prstClr val="white"/>
                </a:solidFill>
                <a:latin typeface="ＭＳ Ｐゴシック" charset="-128"/>
              </a:rPr>
              <a:t>La</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Sr</a:t>
            </a:r>
            <a:r>
              <a:rPr lang="en-US" altLang="ja-JP" b="1" baseline="30000" dirty="0">
                <a:solidFill>
                  <a:prstClr val="white"/>
                </a:solidFill>
                <a:latin typeface="ＭＳ Ｐゴシック" charset="-128"/>
              </a:rPr>
              <a:t>2+</a:t>
            </a:r>
          </a:p>
        </p:txBody>
      </p:sp>
      <p:sp>
        <p:nvSpPr>
          <p:cNvPr id="6312" name="Line 168"/>
          <p:cNvSpPr>
            <a:spLocks noChangeShapeType="1"/>
          </p:cNvSpPr>
          <p:nvPr/>
        </p:nvSpPr>
        <p:spPr bwMode="auto">
          <a:xfrm>
            <a:off x="1238672" y="6059025"/>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40" name="Rectangle 155"/>
          <p:cNvSpPr>
            <a:spLocks noChangeArrowheads="1"/>
          </p:cNvSpPr>
          <p:nvPr/>
        </p:nvSpPr>
        <p:spPr bwMode="auto">
          <a:xfrm>
            <a:off x="3536218" y="5445224"/>
            <a:ext cx="4901797" cy="800219"/>
          </a:xfrm>
          <a:prstGeom prst="rect">
            <a:avLst/>
          </a:prstGeom>
          <a:solidFill>
            <a:schemeClr val="bg1"/>
          </a:solidFill>
          <a:ln w="9525">
            <a:solidFill>
              <a:srgbClr val="FF0000"/>
            </a:solidFill>
            <a:miter lim="800000"/>
            <a:headEnd/>
            <a:tailEnd/>
          </a:ln>
          <a:effectLst/>
        </p:spPr>
        <p:txBody>
          <a:bodyPr wrap="square">
            <a:spAutoFit/>
          </a:bodyPr>
          <a:lstStyle/>
          <a:p>
            <a:r>
              <a:rPr lang="en-US" altLang="ja-JP" sz="2300" dirty="0" smtClean="0">
                <a:solidFill>
                  <a:prstClr val="black"/>
                </a:solidFill>
              </a:rPr>
              <a:t>  As carriers increase, the </a:t>
            </a:r>
            <a:r>
              <a:rPr lang="en-US" altLang="ja-JP" sz="2300" dirty="0" err="1" smtClean="0">
                <a:solidFill>
                  <a:prstClr val="black"/>
                </a:solidFill>
              </a:rPr>
              <a:t>groundstate</a:t>
            </a:r>
            <a:r>
              <a:rPr lang="en-US" altLang="ja-JP" sz="2300" dirty="0" smtClean="0">
                <a:solidFill>
                  <a:prstClr val="black"/>
                </a:solidFill>
              </a:rPr>
              <a:t> changes</a:t>
            </a:r>
            <a:r>
              <a:rPr lang="ja-JP" altLang="en-US" sz="2300" dirty="0" smtClean="0">
                <a:solidFill>
                  <a:prstClr val="black"/>
                </a:solidFill>
              </a:rPr>
              <a:t> </a:t>
            </a:r>
            <a:r>
              <a:rPr lang="en-US" altLang="ja-JP" sz="2300" dirty="0" smtClean="0">
                <a:solidFill>
                  <a:prstClr val="black"/>
                </a:solidFill>
              </a:rPr>
              <a:t>from AFM</a:t>
            </a:r>
            <a:r>
              <a:rPr lang="ja-JP" altLang="en-US" sz="2300" dirty="0" smtClean="0">
                <a:solidFill>
                  <a:prstClr val="black"/>
                </a:solidFill>
              </a:rPr>
              <a:t> </a:t>
            </a:r>
            <a:r>
              <a:rPr lang="en-US" altLang="ja-JP" sz="2300" dirty="0" smtClean="0">
                <a:solidFill>
                  <a:prstClr val="black"/>
                </a:solidFill>
              </a:rPr>
              <a:t>to SC.   </a:t>
            </a:r>
            <a:endParaRPr lang="ja-JP" altLang="en-US" sz="2300" dirty="0">
              <a:solidFill>
                <a:prstClr val="black"/>
              </a:solidFill>
            </a:endParaRPr>
          </a:p>
        </p:txBody>
      </p:sp>
      <p:sp>
        <p:nvSpPr>
          <p:cNvPr id="142" name="テキスト ボックス 141"/>
          <p:cNvSpPr txBox="1"/>
          <p:nvPr/>
        </p:nvSpPr>
        <p:spPr>
          <a:xfrm>
            <a:off x="237386" y="592232"/>
            <a:ext cx="2390398" cy="892552"/>
          </a:xfrm>
          <a:prstGeom prst="rect">
            <a:avLst/>
          </a:prstGeom>
          <a:noFill/>
        </p:spPr>
        <p:txBody>
          <a:bodyPr wrap="none" rtlCol="0">
            <a:spAutoFit/>
          </a:bodyPr>
          <a:lstStyle/>
          <a:p>
            <a:r>
              <a:rPr lang="en-US" altLang="ja-JP" sz="2400" dirty="0" smtClean="0"/>
              <a:t>Hole doping type </a:t>
            </a:r>
          </a:p>
          <a:p>
            <a:r>
              <a:rPr kumimoji="1" lang="en-US" altLang="ja-JP" sz="2400" dirty="0" smtClean="0"/>
              <a:t>    (</a:t>
            </a:r>
            <a:r>
              <a:rPr kumimoji="1" lang="en-US" altLang="ja-JP" sz="2400" b="1" dirty="0" smtClean="0">
                <a:solidFill>
                  <a:srgbClr val="FF0000"/>
                </a:solidFill>
              </a:rPr>
              <a:t>T</a:t>
            </a:r>
            <a:r>
              <a:rPr kumimoji="1" lang="en-US" altLang="ja-JP" sz="2400" dirty="0" smtClean="0"/>
              <a:t>-structure</a:t>
            </a:r>
            <a:r>
              <a:rPr kumimoji="1" lang="en-US" altLang="ja-JP" sz="2800" dirty="0" smtClean="0"/>
              <a:t>)</a:t>
            </a:r>
            <a:endParaRPr kumimoji="1" lang="ja-JP" altLang="en-US" sz="2800" dirty="0"/>
          </a:p>
        </p:txBody>
      </p:sp>
      <p:sp>
        <p:nvSpPr>
          <p:cNvPr id="6290" name="Text Box 146"/>
          <p:cNvSpPr txBox="1">
            <a:spLocks noChangeArrowheads="1"/>
          </p:cNvSpPr>
          <p:nvPr/>
        </p:nvSpPr>
        <p:spPr bwMode="auto">
          <a:xfrm>
            <a:off x="1123802" y="2876426"/>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4" name="グループ化 3"/>
          <p:cNvGrpSpPr/>
          <p:nvPr/>
        </p:nvGrpSpPr>
        <p:grpSpPr>
          <a:xfrm>
            <a:off x="3358285" y="740133"/>
            <a:ext cx="5261685" cy="4543072"/>
            <a:chOff x="3358285" y="740133"/>
            <a:chExt cx="5261685" cy="4543072"/>
          </a:xfrm>
        </p:grpSpPr>
        <p:grpSp>
          <p:nvGrpSpPr>
            <p:cNvPr id="3" name="グループ化 2"/>
            <p:cNvGrpSpPr/>
            <p:nvPr/>
          </p:nvGrpSpPr>
          <p:grpSpPr>
            <a:xfrm>
              <a:off x="3358285" y="740133"/>
              <a:ext cx="5261685" cy="4543072"/>
              <a:chOff x="3358285" y="740133"/>
              <a:chExt cx="5261685" cy="4543072"/>
            </a:xfrm>
          </p:grpSpPr>
          <p:grpSp>
            <p:nvGrpSpPr>
              <p:cNvPr id="106" name="グループ化 105"/>
              <p:cNvGrpSpPr/>
              <p:nvPr/>
            </p:nvGrpSpPr>
            <p:grpSpPr>
              <a:xfrm>
                <a:off x="3383130" y="740133"/>
                <a:ext cx="5236840" cy="4543072"/>
                <a:chOff x="4052888" y="1957388"/>
                <a:chExt cx="4876800" cy="4219488"/>
              </a:xfrm>
            </p:grpSpPr>
            <p:sp>
              <p:nvSpPr>
                <p:cNvPr id="139"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141"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143"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144"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146"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147"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148" name="Text Box 8"/>
                <p:cNvSpPr txBox="1">
                  <a:spLocks noChangeArrowheads="1"/>
                </p:cNvSpPr>
                <p:nvPr/>
              </p:nvSpPr>
              <p:spPr bwMode="auto">
                <a:xfrm>
                  <a:off x="8624888" y="5484813"/>
                  <a:ext cx="304800" cy="327025"/>
                </a:xfrm>
                <a:prstGeom prst="rect">
                  <a:avLst/>
                </a:prstGeom>
                <a:noFill/>
                <a:ln w="9525">
                  <a:noFill/>
                  <a:miter lim="800000"/>
                  <a:headEnd/>
                  <a:tailEnd/>
                </a:ln>
              </p:spPr>
              <p:txBody>
                <a:bodyPr/>
                <a:lstStyle/>
                <a:p>
                  <a:pPr algn="just" eaLnBrk="0" hangingPunct="0"/>
                  <a:r>
                    <a:rPr lang="en-US" altLang="ja-JP" sz="1800" b="0" i="1">
                      <a:solidFill>
                        <a:schemeClr val="bg1"/>
                      </a:solidFill>
                      <a:ea typeface="ＭＳ 明朝" pitchFamily="17" charset="-128"/>
                    </a:rPr>
                    <a:t>x</a:t>
                  </a:r>
                  <a:endParaRPr lang="en-US" altLang="ja-JP" b="0" i="1">
                    <a:solidFill>
                      <a:schemeClr val="bg1"/>
                    </a:solidFill>
                    <a:ea typeface="ＭＳ 明朝" pitchFamily="17" charset="-128"/>
                  </a:endParaRPr>
                </a:p>
              </p:txBody>
            </p:sp>
            <p:sp>
              <p:nvSpPr>
                <p:cNvPr id="151"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152"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53" name="Text Box 14"/>
                <p:cNvSpPr txBox="1">
                  <a:spLocks noChangeArrowheads="1"/>
                </p:cNvSpPr>
                <p:nvPr/>
              </p:nvSpPr>
              <p:spPr bwMode="auto">
                <a:xfrm>
                  <a:off x="6453188" y="5443538"/>
                  <a:ext cx="495300" cy="366712"/>
                </a:xfrm>
                <a:prstGeom prst="rect">
                  <a:avLst/>
                </a:prstGeom>
                <a:noFill/>
                <a:ln w="9525">
                  <a:noFill/>
                  <a:miter lim="800000"/>
                  <a:headEnd/>
                  <a:tailEnd/>
                </a:ln>
              </p:spPr>
              <p:txBody>
                <a:bodyPr>
                  <a:spAutoFit/>
                </a:bodyPr>
                <a:lstStyle/>
                <a:p>
                  <a:pPr eaLnBrk="0" hangingPunct="0">
                    <a:spcBef>
                      <a:spcPct val="50000"/>
                    </a:spcBef>
                  </a:pPr>
                  <a:r>
                    <a:rPr lang="en-US" altLang="ja-JP" sz="1800" b="0">
                      <a:solidFill>
                        <a:schemeClr val="bg1"/>
                      </a:solidFill>
                    </a:rPr>
                    <a:t>0</a:t>
                  </a:r>
                  <a:endParaRPr lang="en-US" altLang="ja-JP" b="0">
                    <a:solidFill>
                      <a:schemeClr val="bg1"/>
                    </a:solidFill>
                  </a:endParaRPr>
                </a:p>
              </p:txBody>
            </p:sp>
            <p:sp>
              <p:nvSpPr>
                <p:cNvPr id="154"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155"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sp>
              <p:nvSpPr>
                <p:cNvPr id="156" name="Text Box 17"/>
                <p:cNvSpPr txBox="1">
                  <a:spLocks noChangeArrowheads="1"/>
                </p:cNvSpPr>
                <p:nvPr/>
              </p:nvSpPr>
              <p:spPr bwMode="auto">
                <a:xfrm>
                  <a:off x="5005388" y="5519738"/>
                  <a:ext cx="735012" cy="366712"/>
                </a:xfrm>
                <a:prstGeom prst="rect">
                  <a:avLst/>
                </a:prstGeom>
                <a:noFill/>
                <a:ln w="9525">
                  <a:noFill/>
                  <a:miter lim="800000"/>
                  <a:headEnd/>
                  <a:tailEnd/>
                </a:ln>
              </p:spPr>
              <p:txBody>
                <a:bodyPr>
                  <a:spAutoFit/>
                </a:bodyPr>
                <a:lstStyle/>
                <a:p>
                  <a:pPr eaLnBrk="0" hangingPunct="0">
                    <a:spcBef>
                      <a:spcPct val="50000"/>
                    </a:spcBef>
                  </a:pPr>
                  <a:r>
                    <a:rPr lang="en-US" altLang="ja-JP" sz="1800" b="0" dirty="0"/>
                    <a:t>0.15</a:t>
                  </a:r>
                  <a:endParaRPr lang="en-US" altLang="ja-JP" b="0" dirty="0"/>
                </a:p>
              </p:txBody>
            </p:sp>
            <p:sp>
              <p:nvSpPr>
                <p:cNvPr id="157" name="Text Box 18"/>
                <p:cNvSpPr txBox="1">
                  <a:spLocks noChangeArrowheads="1"/>
                </p:cNvSpPr>
                <p:nvPr/>
              </p:nvSpPr>
              <p:spPr bwMode="auto">
                <a:xfrm>
                  <a:off x="7405688" y="5492750"/>
                  <a:ext cx="780040" cy="369332"/>
                </a:xfrm>
                <a:prstGeom prst="rect">
                  <a:avLst/>
                </a:prstGeom>
                <a:noFill/>
                <a:ln w="9525">
                  <a:noFill/>
                  <a:miter lim="800000"/>
                  <a:headEnd/>
                  <a:tailEnd/>
                </a:ln>
              </p:spPr>
              <p:txBody>
                <a:bodyPr wrap="square">
                  <a:spAutoFit/>
                </a:bodyPr>
                <a:lstStyle/>
                <a:p>
                  <a:pPr eaLnBrk="0" hangingPunct="0">
                    <a:spcBef>
                      <a:spcPct val="50000"/>
                    </a:spcBef>
                  </a:pPr>
                  <a:r>
                    <a:rPr lang="en-US" altLang="ja-JP" sz="1800" b="0" dirty="0"/>
                    <a:t>0.15</a:t>
                  </a:r>
                  <a:endParaRPr lang="en-US" altLang="ja-JP" b="0" dirty="0"/>
                </a:p>
              </p:txBody>
            </p:sp>
            <p:sp>
              <p:nvSpPr>
                <p:cNvPr id="162"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63" name="Rectangle 36"/>
                <p:cNvSpPr>
                  <a:spLocks noChangeArrowheads="1"/>
                </p:cNvSpPr>
                <p:nvPr/>
              </p:nvSpPr>
              <p:spPr bwMode="auto">
                <a:xfrm>
                  <a:off x="4292543" y="5805264"/>
                  <a:ext cx="4383913" cy="371612"/>
                </a:xfrm>
                <a:prstGeom prst="rect">
                  <a:avLst/>
                </a:prstGeom>
                <a:noFill/>
                <a:ln w="9525">
                  <a:solidFill>
                    <a:schemeClr val="tx1"/>
                  </a:solidFill>
                  <a:miter lim="800000"/>
                  <a:headEnd/>
                  <a:tailEnd/>
                </a:ln>
              </p:spPr>
              <p:txBody>
                <a:bodyPr wrap="square">
                  <a:spAutoFit/>
                </a:bodyPr>
                <a:lstStyle/>
                <a:p>
                  <a:pPr algn="ctr"/>
                  <a:r>
                    <a:rPr lang="en-US" altLang="ja-JP" sz="2000" b="0" dirty="0"/>
                    <a:t>Mother material is Mott </a:t>
                  </a:r>
                  <a:r>
                    <a:rPr lang="en-US" altLang="ja-JP" sz="2000" b="0" dirty="0" smtClean="0"/>
                    <a:t>insulator.</a:t>
                  </a:r>
                  <a:endParaRPr lang="en-US" altLang="ja-JP" sz="2000" b="0" dirty="0"/>
                </a:p>
              </p:txBody>
            </p:sp>
            <p:sp>
              <p:nvSpPr>
                <p:cNvPr id="164"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sp>
            <p:nvSpPr>
              <p:cNvPr id="175" name="Text Box 9"/>
              <p:cNvSpPr txBox="1">
                <a:spLocks noChangeArrowheads="1"/>
              </p:cNvSpPr>
              <p:nvPr/>
            </p:nvSpPr>
            <p:spPr bwMode="auto">
              <a:xfrm>
                <a:off x="6319240" y="881168"/>
                <a:ext cx="1787157" cy="457200"/>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La</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Sr</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76" name="Rectangle 26"/>
              <p:cNvSpPr>
                <a:spLocks noChangeArrowheads="1"/>
              </p:cNvSpPr>
              <p:nvPr/>
            </p:nvSpPr>
            <p:spPr bwMode="auto">
              <a:xfrm>
                <a:off x="6868433" y="1432926"/>
                <a:ext cx="393700" cy="307975"/>
              </a:xfrm>
              <a:prstGeom prst="rect">
                <a:avLst/>
              </a:prstGeom>
              <a:noFill/>
              <a:ln w="9525">
                <a:noFill/>
                <a:miter lim="800000"/>
                <a:headEnd/>
                <a:tailEnd/>
              </a:ln>
            </p:spPr>
            <p:txBody>
              <a:bodyPr wrap="none" lIns="0" tIns="0" rIns="0" bIns="0">
                <a:spAutoFit/>
              </a:bodyPr>
              <a:lstStyle/>
              <a:p>
                <a:r>
                  <a:rPr lang="en-US" altLang="ja-JP" sz="2000" b="0" dirty="0" smtClean="0"/>
                  <a:t>La</a:t>
                </a:r>
                <a:r>
                  <a:rPr lang="en-US" altLang="ja-JP" sz="2000" b="0" baseline="30000" dirty="0" smtClean="0"/>
                  <a:t>3</a:t>
                </a:r>
                <a:r>
                  <a:rPr lang="en-US" altLang="ja-JP" sz="1800" b="0" baseline="30000" dirty="0" smtClean="0"/>
                  <a:t>+</a:t>
                </a:r>
                <a:endParaRPr lang="en-US" altLang="ja-JP" b="0" baseline="30000" dirty="0"/>
              </a:p>
            </p:txBody>
          </p:sp>
          <p:sp>
            <p:nvSpPr>
              <p:cNvPr id="177" name="Rectangle 29"/>
              <p:cNvSpPr>
                <a:spLocks noChangeArrowheads="1"/>
              </p:cNvSpPr>
              <p:nvPr/>
            </p:nvSpPr>
            <p:spPr bwMode="auto">
              <a:xfrm>
                <a:off x="7650429" y="1454944"/>
                <a:ext cx="341313" cy="276225"/>
              </a:xfrm>
              <a:prstGeom prst="rect">
                <a:avLst/>
              </a:prstGeom>
              <a:noFill/>
              <a:ln w="9525">
                <a:noFill/>
                <a:miter lim="800000"/>
                <a:headEnd/>
                <a:tailEnd/>
              </a:ln>
            </p:spPr>
            <p:txBody>
              <a:bodyPr wrap="none" lIns="0" tIns="0" rIns="0" bIns="0">
                <a:spAutoFit/>
              </a:bodyPr>
              <a:lstStyle/>
              <a:p>
                <a:r>
                  <a:rPr lang="en-US" altLang="ja-JP" sz="1800" b="0" dirty="0" smtClean="0"/>
                  <a:t>Sr</a:t>
                </a:r>
                <a:r>
                  <a:rPr lang="en-US" altLang="ja-JP" sz="1800" b="0" baseline="30000" dirty="0" smtClean="0"/>
                  <a:t>2+</a:t>
                </a:r>
                <a:endParaRPr lang="en-US" altLang="ja-JP" b="0" baseline="30000" dirty="0"/>
              </a:p>
            </p:txBody>
          </p:sp>
          <p:sp>
            <p:nvSpPr>
              <p:cNvPr id="181" name="Text Box 32"/>
              <p:cNvSpPr txBox="1">
                <a:spLocks noChangeArrowheads="1"/>
              </p:cNvSpPr>
              <p:nvPr/>
            </p:nvSpPr>
            <p:spPr bwMode="auto">
              <a:xfrm>
                <a:off x="6531352" y="1912144"/>
                <a:ext cx="1694695" cy="461665"/>
              </a:xfrm>
              <a:prstGeom prst="rect">
                <a:avLst/>
              </a:prstGeom>
              <a:noFill/>
              <a:ln w="9525">
                <a:noFill/>
                <a:miter lim="800000"/>
                <a:headEnd/>
                <a:tailEnd/>
              </a:ln>
            </p:spPr>
            <p:txBody>
              <a:bodyPr wrap="none">
                <a:spAutoFit/>
              </a:bodyPr>
              <a:lstStyle/>
              <a:p>
                <a:r>
                  <a:rPr lang="en-US" altLang="ja-JP" sz="2400" dirty="0"/>
                  <a:t>Hole doping</a:t>
                </a:r>
              </a:p>
            </p:txBody>
          </p:sp>
          <p:sp>
            <p:nvSpPr>
              <p:cNvPr id="182" name="Text Box 10"/>
              <p:cNvSpPr txBox="1">
                <a:spLocks noChangeArrowheads="1"/>
              </p:cNvSpPr>
              <p:nvPr/>
            </p:nvSpPr>
            <p:spPr bwMode="auto">
              <a:xfrm>
                <a:off x="3530530" y="820227"/>
                <a:ext cx="1955404" cy="436562"/>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Nd</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Ce</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83" name="Rectangle 20"/>
              <p:cNvSpPr>
                <a:spLocks noChangeArrowheads="1"/>
              </p:cNvSpPr>
              <p:nvPr/>
            </p:nvSpPr>
            <p:spPr bwMode="auto">
              <a:xfrm>
                <a:off x="3802257" y="1387698"/>
                <a:ext cx="463551" cy="307974"/>
              </a:xfrm>
              <a:prstGeom prst="rect">
                <a:avLst/>
              </a:prstGeom>
              <a:noFill/>
              <a:ln w="9525">
                <a:noFill/>
                <a:miter lim="800000"/>
                <a:headEnd/>
                <a:tailEnd/>
              </a:ln>
            </p:spPr>
            <p:txBody>
              <a:bodyPr wrap="none" lIns="0" tIns="0" rIns="0" bIns="0">
                <a:spAutoFit/>
              </a:bodyPr>
              <a:lstStyle/>
              <a:p>
                <a:r>
                  <a:rPr lang="en-US" altLang="ja-JP" sz="2000" b="0" dirty="0" smtClean="0"/>
                  <a:t>Nd</a:t>
                </a:r>
                <a:r>
                  <a:rPr lang="en-US" altLang="ja-JP" sz="2000" b="0" baseline="30000" dirty="0" smtClean="0"/>
                  <a:t>3</a:t>
                </a:r>
                <a:r>
                  <a:rPr lang="en-US" altLang="ja-JP" sz="1800" b="0" baseline="30000" dirty="0" smtClean="0"/>
                  <a:t>+</a:t>
                </a:r>
                <a:endParaRPr lang="en-US" altLang="ja-JP" b="0" baseline="30000" dirty="0"/>
              </a:p>
            </p:txBody>
          </p:sp>
          <p:sp>
            <p:nvSpPr>
              <p:cNvPr id="184" name="Rectangle 23"/>
              <p:cNvSpPr>
                <a:spLocks noChangeArrowheads="1"/>
              </p:cNvSpPr>
              <p:nvPr/>
            </p:nvSpPr>
            <p:spPr bwMode="auto">
              <a:xfrm>
                <a:off x="4707863" y="1400969"/>
                <a:ext cx="487363" cy="307974"/>
              </a:xfrm>
              <a:prstGeom prst="rect">
                <a:avLst/>
              </a:prstGeom>
              <a:noFill/>
              <a:ln w="9525">
                <a:noFill/>
                <a:miter lim="800000"/>
                <a:headEnd/>
                <a:tailEnd/>
              </a:ln>
            </p:spPr>
            <p:txBody>
              <a:bodyPr wrap="square" lIns="0" tIns="0" rIns="0" bIns="0">
                <a:spAutoFit/>
              </a:bodyPr>
              <a:lstStyle/>
              <a:p>
                <a:r>
                  <a:rPr lang="en-US" altLang="ja-JP" sz="2000" b="0" dirty="0" smtClean="0"/>
                  <a:t>Ce</a:t>
                </a:r>
                <a:r>
                  <a:rPr lang="en-US" altLang="ja-JP" sz="2000" b="0" baseline="30000" dirty="0" smtClean="0"/>
                  <a:t>4+</a:t>
                </a:r>
                <a:endParaRPr lang="en-US" altLang="ja-JP" sz="2000" b="0" baseline="30000" dirty="0"/>
              </a:p>
            </p:txBody>
          </p:sp>
          <p:sp>
            <p:nvSpPr>
              <p:cNvPr id="185" name="Text Box 33"/>
              <p:cNvSpPr txBox="1">
                <a:spLocks noChangeArrowheads="1"/>
              </p:cNvSpPr>
              <p:nvPr/>
            </p:nvSpPr>
            <p:spPr bwMode="auto">
              <a:xfrm>
                <a:off x="3358285" y="1916832"/>
                <a:ext cx="2149819" cy="461665"/>
              </a:xfrm>
              <a:prstGeom prst="rect">
                <a:avLst/>
              </a:prstGeom>
              <a:noFill/>
              <a:ln w="9525">
                <a:noFill/>
                <a:miter lim="800000"/>
                <a:headEnd/>
                <a:tailEnd/>
              </a:ln>
            </p:spPr>
            <p:txBody>
              <a:bodyPr wrap="none">
                <a:spAutoFit/>
              </a:bodyPr>
              <a:lstStyle/>
              <a:p>
                <a:r>
                  <a:rPr lang="en-US" altLang="ja-JP" sz="2400" dirty="0"/>
                  <a:t>Electron doping</a:t>
                </a:r>
                <a:endParaRPr lang="en-US" altLang="ja-JP" sz="2800" dirty="0"/>
              </a:p>
            </p:txBody>
          </p:sp>
          <p:sp>
            <p:nvSpPr>
              <p:cNvPr id="186" name="Rectangle 22"/>
              <p:cNvSpPr>
                <a:spLocks noChangeArrowheads="1"/>
              </p:cNvSpPr>
              <p:nvPr/>
            </p:nvSpPr>
            <p:spPr bwMode="auto">
              <a:xfrm>
                <a:off x="7356111" y="1449677"/>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187" name="Rectangle 22"/>
              <p:cNvSpPr>
                <a:spLocks noChangeArrowheads="1"/>
              </p:cNvSpPr>
              <p:nvPr/>
            </p:nvSpPr>
            <p:spPr bwMode="auto">
              <a:xfrm>
                <a:off x="4349921" y="1426952"/>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grpSp>
        <p:sp>
          <p:nvSpPr>
            <p:cNvPr id="188" name="Line 37"/>
            <p:cNvSpPr>
              <a:spLocks noChangeShapeType="1"/>
            </p:cNvSpPr>
            <p:nvPr/>
          </p:nvSpPr>
          <p:spPr bwMode="auto">
            <a:xfrm flipH="1" flipV="1">
              <a:off x="5962151" y="4509120"/>
              <a:ext cx="0" cy="352105"/>
            </a:xfrm>
            <a:prstGeom prst="line">
              <a:avLst/>
            </a:prstGeom>
            <a:noFill/>
            <a:ln w="38100">
              <a:solidFill>
                <a:schemeClr val="tx1"/>
              </a:solidFill>
              <a:round/>
              <a:headEnd/>
              <a:tailEnd type="triangle" w="med" len="med"/>
            </a:ln>
          </p:spPr>
          <p:txBody>
            <a:bodyPr wrap="none"/>
            <a:lstStyle/>
            <a:p>
              <a:endParaRPr lang="ja-JP" altLang="en-US"/>
            </a:p>
          </p:txBody>
        </p:sp>
      </p:grpSp>
      <p:sp>
        <p:nvSpPr>
          <p:cNvPr id="192" name="正方形/長方形 191"/>
          <p:cNvSpPr/>
          <p:nvPr/>
        </p:nvSpPr>
        <p:spPr>
          <a:xfrm>
            <a:off x="5962151" y="772852"/>
            <a:ext cx="2664447" cy="380188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35496" y="2428082"/>
            <a:ext cx="536475" cy="336550"/>
            <a:chOff x="282923" y="6332810"/>
            <a:chExt cx="536475" cy="336550"/>
          </a:xfrm>
        </p:grpSpPr>
        <p:sp>
          <p:nvSpPr>
            <p:cNvPr id="194" name="Oval 100"/>
            <p:cNvSpPr>
              <a:spLocks noChangeArrowheads="1"/>
            </p:cNvSpPr>
            <p:nvPr/>
          </p:nvSpPr>
          <p:spPr bwMode="auto">
            <a:xfrm>
              <a:off x="282923" y="647313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96" name="Text Box 146"/>
            <p:cNvSpPr txBox="1">
              <a:spLocks noChangeArrowheads="1"/>
            </p:cNvSpPr>
            <p:nvPr/>
          </p:nvSpPr>
          <p:spPr bwMode="auto">
            <a:xfrm>
              <a:off x="395536" y="6332810"/>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grpSp>
        <p:nvGrpSpPr>
          <p:cNvPr id="6" name="グループ化 5"/>
          <p:cNvGrpSpPr/>
          <p:nvPr/>
        </p:nvGrpSpPr>
        <p:grpSpPr>
          <a:xfrm>
            <a:off x="35496" y="2924944"/>
            <a:ext cx="492188" cy="369332"/>
            <a:chOff x="971600" y="6338319"/>
            <a:chExt cx="492188" cy="369332"/>
          </a:xfrm>
        </p:grpSpPr>
        <p:sp>
          <p:nvSpPr>
            <p:cNvPr id="193" name="Oval 90"/>
            <p:cNvSpPr>
              <a:spLocks noChangeArrowheads="1"/>
            </p:cNvSpPr>
            <p:nvPr/>
          </p:nvSpPr>
          <p:spPr bwMode="auto">
            <a:xfrm>
              <a:off x="971600" y="6453336"/>
              <a:ext cx="144463" cy="144463"/>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97" name="Text Box 146"/>
            <p:cNvSpPr txBox="1">
              <a:spLocks noChangeArrowheads="1"/>
            </p:cNvSpPr>
            <p:nvPr/>
          </p:nvSpPr>
          <p:spPr bwMode="auto">
            <a:xfrm>
              <a:off x="1115616" y="6338319"/>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grpSp>
        <p:nvGrpSpPr>
          <p:cNvPr id="7" name="グループ化 6"/>
          <p:cNvGrpSpPr/>
          <p:nvPr/>
        </p:nvGrpSpPr>
        <p:grpSpPr>
          <a:xfrm>
            <a:off x="35496" y="3356992"/>
            <a:ext cx="612414" cy="646331"/>
            <a:chOff x="1619672" y="6372036"/>
            <a:chExt cx="612414" cy="646331"/>
          </a:xfrm>
        </p:grpSpPr>
        <p:sp>
          <p:nvSpPr>
            <p:cNvPr id="195" name="Oval 86"/>
            <p:cNvSpPr>
              <a:spLocks noChangeArrowheads="1"/>
            </p:cNvSpPr>
            <p:nvPr/>
          </p:nvSpPr>
          <p:spPr bwMode="auto">
            <a:xfrm>
              <a:off x="1619672" y="6453336"/>
              <a:ext cx="179388" cy="179388"/>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198" name="Text Box 145"/>
            <p:cNvSpPr txBox="1">
              <a:spLocks noChangeArrowheads="1"/>
            </p:cNvSpPr>
            <p:nvPr/>
          </p:nvSpPr>
          <p:spPr bwMode="auto">
            <a:xfrm>
              <a:off x="1763688" y="6372036"/>
              <a:ext cx="468398" cy="646331"/>
            </a:xfrm>
            <a:prstGeom prst="rect">
              <a:avLst/>
            </a:prstGeom>
            <a:noFill/>
            <a:ln w="9525">
              <a:noFill/>
              <a:miter lim="800000"/>
              <a:headEnd/>
              <a:tailEnd/>
            </a:ln>
            <a:effectLst/>
          </p:spPr>
          <p:txBody>
            <a:bodyPr wrap="none">
              <a:spAutoFit/>
            </a:bodyPr>
            <a:lstStyle/>
            <a:p>
              <a:r>
                <a:rPr lang="en-US" altLang="ja-JP" b="1" dirty="0" smtClean="0">
                  <a:solidFill>
                    <a:srgbClr val="336699"/>
                  </a:solidFill>
                  <a:latin typeface="ＭＳ Ｐゴシック" charset="-128"/>
                </a:rPr>
                <a:t>La,</a:t>
              </a:r>
            </a:p>
            <a:p>
              <a:r>
                <a:rPr lang="en-US" altLang="ja-JP" b="1" dirty="0" err="1" smtClean="0">
                  <a:solidFill>
                    <a:srgbClr val="336699"/>
                  </a:solidFill>
                  <a:latin typeface="ＭＳ Ｐゴシック" charset="-128"/>
                </a:rPr>
                <a:t>Sr</a:t>
              </a:r>
              <a:endParaRPr lang="en-US" altLang="ja-JP" b="1" dirty="0">
                <a:solidFill>
                  <a:srgbClr val="336699"/>
                </a:solidFill>
                <a:latin typeface="ＭＳ Ｐゴシック" charset="-128"/>
              </a:endParaRPr>
            </a:p>
          </p:txBody>
        </p:sp>
      </p:grpSp>
      <p:cxnSp>
        <p:nvCxnSpPr>
          <p:cNvPr id="199" name="直線コネクタ 198"/>
          <p:cNvCxnSpPr/>
          <p:nvPr/>
        </p:nvCxnSpPr>
        <p:spPr>
          <a:xfrm>
            <a:off x="5967295" y="356047"/>
            <a:ext cx="151" cy="42278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815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2"/>
                                        </p:tgtEl>
                                      </p:cBhvr>
                                    </p:animEffect>
                                    <p:set>
                                      <p:cBhvr>
                                        <p:cTn id="7" dur="1" fill="hold">
                                          <p:stCondLst>
                                            <p:cond delay="499"/>
                                          </p:stCondLst>
                                        </p:cTn>
                                        <p:tgtEl>
                                          <p:spTgt spid="19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77778E-6 -1.48148E-6 L 0.07865 -1.48148E-6 " pathEditMode="relative" rAng="0" ptsTypes="AA">
                                      <p:cBhvr>
                                        <p:cTn id="11" dur="2000" fill="hold"/>
                                        <p:tgtEl>
                                          <p:spTgt spid="199"/>
                                        </p:tgtEl>
                                        <p:attrNameLst>
                                          <p:attrName>ppt_x</p:attrName>
                                          <p:attrName>ppt_y</p:attrName>
                                        </p:attrNameLst>
                                      </p:cBhvr>
                                      <p:rCtr x="39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Electron doping</a:t>
            </a:r>
            <a:endParaRPr lang="ja-JP" altLang="en-US" sz="3600" dirty="0">
              <a:latin typeface="Times New Roman" panose="02020603050405020304" pitchFamily="18" charset="0"/>
              <a:cs typeface="Times New Roman" panose="02020603050405020304" pitchFamily="18" charset="0"/>
            </a:endParaRPr>
          </a:p>
        </p:txBody>
      </p:sp>
      <p:sp>
        <p:nvSpPr>
          <p:cNvPr id="6153" name="AutoShape 9"/>
          <p:cNvSpPr>
            <a:spLocks noChangeArrowheads="1"/>
          </p:cNvSpPr>
          <p:nvPr/>
        </p:nvSpPr>
        <p:spPr bwMode="auto">
          <a:xfrm>
            <a:off x="772900" y="14658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4" name="AutoShape 10"/>
          <p:cNvSpPr>
            <a:spLocks noChangeArrowheads="1"/>
          </p:cNvSpPr>
          <p:nvPr/>
        </p:nvSpPr>
        <p:spPr bwMode="auto">
          <a:xfrm>
            <a:off x="772900" y="25326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5" name="Line 11"/>
          <p:cNvSpPr>
            <a:spLocks noChangeShapeType="1"/>
          </p:cNvSpPr>
          <p:nvPr/>
        </p:nvSpPr>
        <p:spPr bwMode="auto">
          <a:xfrm>
            <a:off x="1877800" y="17706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6" name="Line 12"/>
          <p:cNvSpPr>
            <a:spLocks noChangeShapeType="1"/>
          </p:cNvSpPr>
          <p:nvPr/>
        </p:nvSpPr>
        <p:spPr bwMode="auto">
          <a:xfrm>
            <a:off x="772900" y="1783300"/>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7" name="Line 13"/>
          <p:cNvSpPr>
            <a:spLocks noChangeShapeType="1"/>
          </p:cNvSpPr>
          <p:nvPr/>
        </p:nvSpPr>
        <p:spPr bwMode="auto">
          <a:xfrm>
            <a:off x="2296900" y="1491200"/>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8" name="Line 14"/>
          <p:cNvSpPr>
            <a:spLocks noChangeShapeType="1"/>
          </p:cNvSpPr>
          <p:nvPr/>
        </p:nvSpPr>
        <p:spPr bwMode="auto">
          <a:xfrm>
            <a:off x="1166600" y="14658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9" name="Oval 15"/>
          <p:cNvSpPr>
            <a:spLocks noChangeArrowheads="1"/>
          </p:cNvSpPr>
          <p:nvPr/>
        </p:nvSpPr>
        <p:spPr bwMode="auto">
          <a:xfrm>
            <a:off x="1103100" y="14023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0" name="Oval 16"/>
          <p:cNvSpPr>
            <a:spLocks noChangeArrowheads="1"/>
          </p:cNvSpPr>
          <p:nvPr/>
        </p:nvSpPr>
        <p:spPr bwMode="auto">
          <a:xfrm>
            <a:off x="2246100" y="14150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1" name="Oval 17"/>
          <p:cNvSpPr>
            <a:spLocks noChangeArrowheads="1"/>
          </p:cNvSpPr>
          <p:nvPr/>
        </p:nvSpPr>
        <p:spPr bwMode="auto">
          <a:xfrm>
            <a:off x="7221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2" name="Oval 18"/>
          <p:cNvSpPr>
            <a:spLocks noChangeArrowheads="1"/>
          </p:cNvSpPr>
          <p:nvPr/>
        </p:nvSpPr>
        <p:spPr bwMode="auto">
          <a:xfrm>
            <a:off x="18270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3" name="Oval 19"/>
          <p:cNvSpPr>
            <a:spLocks noChangeArrowheads="1"/>
          </p:cNvSpPr>
          <p:nvPr/>
        </p:nvSpPr>
        <p:spPr bwMode="auto">
          <a:xfrm>
            <a:off x="1649200" y="1389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4" name="Oval 20"/>
          <p:cNvSpPr>
            <a:spLocks noChangeArrowheads="1"/>
          </p:cNvSpPr>
          <p:nvPr/>
        </p:nvSpPr>
        <p:spPr bwMode="auto">
          <a:xfrm>
            <a:off x="9253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5" name="Oval 21"/>
          <p:cNvSpPr>
            <a:spLocks noChangeArrowheads="1"/>
          </p:cNvSpPr>
          <p:nvPr/>
        </p:nvSpPr>
        <p:spPr bwMode="auto">
          <a:xfrm>
            <a:off x="20429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6" name="Oval 22"/>
          <p:cNvSpPr>
            <a:spLocks noChangeArrowheads="1"/>
          </p:cNvSpPr>
          <p:nvPr/>
        </p:nvSpPr>
        <p:spPr bwMode="auto">
          <a:xfrm>
            <a:off x="1280900" y="17071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7" name="Oval 23"/>
          <p:cNvSpPr>
            <a:spLocks noChangeArrowheads="1"/>
          </p:cNvSpPr>
          <p:nvPr/>
        </p:nvSpPr>
        <p:spPr bwMode="auto">
          <a:xfrm>
            <a:off x="2220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8" name="Oval 24"/>
          <p:cNvSpPr>
            <a:spLocks noChangeArrowheads="1"/>
          </p:cNvSpPr>
          <p:nvPr/>
        </p:nvSpPr>
        <p:spPr bwMode="auto">
          <a:xfrm>
            <a:off x="1077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9" name="Oval 25"/>
          <p:cNvSpPr>
            <a:spLocks noChangeArrowheads="1"/>
          </p:cNvSpPr>
          <p:nvPr/>
        </p:nvSpPr>
        <p:spPr bwMode="auto">
          <a:xfrm>
            <a:off x="1458700" y="44376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0" name="Oval 26"/>
          <p:cNvSpPr>
            <a:spLocks noChangeArrowheads="1"/>
          </p:cNvSpPr>
          <p:nvPr/>
        </p:nvSpPr>
        <p:spPr bwMode="auto">
          <a:xfrm>
            <a:off x="1458700" y="19230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1" name="Oval 27"/>
          <p:cNvSpPr>
            <a:spLocks noChangeArrowheads="1"/>
          </p:cNvSpPr>
          <p:nvPr/>
        </p:nvSpPr>
        <p:spPr bwMode="auto">
          <a:xfrm>
            <a:off x="17889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2" name="Oval 28"/>
          <p:cNvSpPr>
            <a:spLocks noChangeArrowheads="1"/>
          </p:cNvSpPr>
          <p:nvPr/>
        </p:nvSpPr>
        <p:spPr bwMode="auto">
          <a:xfrm>
            <a:off x="6840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3" name="Oval 29"/>
          <p:cNvSpPr>
            <a:spLocks noChangeArrowheads="1"/>
          </p:cNvSpPr>
          <p:nvPr/>
        </p:nvSpPr>
        <p:spPr bwMode="auto">
          <a:xfrm>
            <a:off x="920538" y="2278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4" name="Oval 30"/>
          <p:cNvSpPr>
            <a:spLocks noChangeArrowheads="1"/>
          </p:cNvSpPr>
          <p:nvPr/>
        </p:nvSpPr>
        <p:spPr bwMode="auto">
          <a:xfrm>
            <a:off x="1611100" y="2151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5" name="Oval 31"/>
          <p:cNvSpPr>
            <a:spLocks noChangeArrowheads="1"/>
          </p:cNvSpPr>
          <p:nvPr/>
        </p:nvSpPr>
        <p:spPr bwMode="auto">
          <a:xfrm>
            <a:off x="1280900" y="24564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6" name="Oval 32"/>
          <p:cNvSpPr>
            <a:spLocks noChangeArrowheads="1"/>
          </p:cNvSpPr>
          <p:nvPr/>
        </p:nvSpPr>
        <p:spPr bwMode="auto">
          <a:xfrm>
            <a:off x="2042900" y="2299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3" name="Group 33"/>
          <p:cNvGrpSpPr>
            <a:grpSpLocks/>
          </p:cNvGrpSpPr>
          <p:nvPr/>
        </p:nvGrpSpPr>
        <p:grpSpPr bwMode="auto">
          <a:xfrm>
            <a:off x="695113" y="3481925"/>
            <a:ext cx="1716088" cy="498475"/>
            <a:chOff x="568" y="1663"/>
            <a:chExt cx="1081" cy="314"/>
          </a:xfrm>
        </p:grpSpPr>
        <p:sp>
          <p:nvSpPr>
            <p:cNvPr id="6178" name="Oval 34"/>
            <p:cNvSpPr>
              <a:spLocks noChangeArrowheads="1"/>
            </p:cNvSpPr>
            <p:nvPr/>
          </p:nvSpPr>
          <p:spPr bwMode="auto">
            <a:xfrm>
              <a:off x="153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9" name="Oval 35"/>
            <p:cNvSpPr>
              <a:spLocks noChangeArrowheads="1"/>
            </p:cNvSpPr>
            <p:nvPr/>
          </p:nvSpPr>
          <p:spPr bwMode="auto">
            <a:xfrm>
              <a:off x="81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0" name="Oval 36"/>
            <p:cNvSpPr>
              <a:spLocks noChangeArrowheads="1"/>
            </p:cNvSpPr>
            <p:nvPr/>
          </p:nvSpPr>
          <p:spPr bwMode="auto">
            <a:xfrm>
              <a:off x="1264"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1" name="Oval 37"/>
            <p:cNvSpPr>
              <a:spLocks noChangeArrowheads="1"/>
            </p:cNvSpPr>
            <p:nvPr/>
          </p:nvSpPr>
          <p:spPr bwMode="auto">
            <a:xfrm>
              <a:off x="568"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182" name="AutoShape 38"/>
          <p:cNvSpPr>
            <a:spLocks noChangeArrowheads="1"/>
          </p:cNvSpPr>
          <p:nvPr/>
        </p:nvSpPr>
        <p:spPr bwMode="auto">
          <a:xfrm>
            <a:off x="772900" y="35994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4" name="AutoShape 40"/>
          <p:cNvSpPr>
            <a:spLocks noChangeArrowheads="1"/>
          </p:cNvSpPr>
          <p:nvPr/>
        </p:nvSpPr>
        <p:spPr bwMode="auto">
          <a:xfrm rot="21061309" flipH="1">
            <a:off x="1060238" y="3213638"/>
            <a:ext cx="989013" cy="196850"/>
          </a:xfrm>
          <a:prstGeom prst="parallelogram">
            <a:avLst>
              <a:gd name="adj" fmla="val 133978"/>
            </a:avLst>
          </a:prstGeom>
          <a:solidFill>
            <a:srgbClr val="FF0000">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5" name="Oval 41"/>
          <p:cNvSpPr>
            <a:spLocks noChangeArrowheads="1"/>
          </p:cNvSpPr>
          <p:nvPr/>
        </p:nvSpPr>
        <p:spPr bwMode="auto">
          <a:xfrm>
            <a:off x="1492038" y="32390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6" name="Oval 42"/>
          <p:cNvSpPr>
            <a:spLocks noChangeArrowheads="1"/>
          </p:cNvSpPr>
          <p:nvPr/>
        </p:nvSpPr>
        <p:spPr bwMode="auto">
          <a:xfrm>
            <a:off x="958638" y="3213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7" name="Oval 43"/>
          <p:cNvSpPr>
            <a:spLocks noChangeArrowheads="1"/>
          </p:cNvSpPr>
          <p:nvPr/>
        </p:nvSpPr>
        <p:spPr bwMode="auto">
          <a:xfrm>
            <a:off x="1276138" y="33914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8" name="Oval 44"/>
          <p:cNvSpPr>
            <a:spLocks noChangeArrowheads="1"/>
          </p:cNvSpPr>
          <p:nvPr/>
        </p:nvSpPr>
        <p:spPr bwMode="auto">
          <a:xfrm>
            <a:off x="1974638" y="3251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9" name="Oval 45"/>
          <p:cNvSpPr>
            <a:spLocks noChangeArrowheads="1"/>
          </p:cNvSpPr>
          <p:nvPr/>
        </p:nvSpPr>
        <p:spPr bwMode="auto">
          <a:xfrm>
            <a:off x="1669838" y="3086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1" name="Oval 47"/>
          <p:cNvSpPr>
            <a:spLocks noChangeArrowheads="1"/>
          </p:cNvSpPr>
          <p:nvPr/>
        </p:nvSpPr>
        <p:spPr bwMode="auto">
          <a:xfrm>
            <a:off x="928475" y="3962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2" name="Oval 48"/>
          <p:cNvSpPr>
            <a:spLocks noChangeArrowheads="1"/>
          </p:cNvSpPr>
          <p:nvPr/>
        </p:nvSpPr>
        <p:spPr bwMode="auto">
          <a:xfrm>
            <a:off x="1619038" y="3835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3" name="Oval 49"/>
          <p:cNvSpPr>
            <a:spLocks noChangeArrowheads="1"/>
          </p:cNvSpPr>
          <p:nvPr/>
        </p:nvSpPr>
        <p:spPr bwMode="auto">
          <a:xfrm>
            <a:off x="1288838" y="4140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4" name="Oval 50"/>
          <p:cNvSpPr>
            <a:spLocks noChangeArrowheads="1"/>
          </p:cNvSpPr>
          <p:nvPr/>
        </p:nvSpPr>
        <p:spPr bwMode="auto">
          <a:xfrm>
            <a:off x="2050838" y="3983575"/>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6" name="AutoShape 52"/>
          <p:cNvSpPr>
            <a:spLocks noChangeArrowheads="1"/>
          </p:cNvSpPr>
          <p:nvPr/>
        </p:nvSpPr>
        <p:spPr bwMode="auto">
          <a:xfrm>
            <a:off x="760200" y="4661438"/>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97" name="Oval 53"/>
          <p:cNvSpPr>
            <a:spLocks noChangeArrowheads="1"/>
          </p:cNvSpPr>
          <p:nvPr/>
        </p:nvSpPr>
        <p:spPr bwMode="auto">
          <a:xfrm>
            <a:off x="1090400" y="45979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8" name="Oval 54"/>
          <p:cNvSpPr>
            <a:spLocks noChangeArrowheads="1"/>
          </p:cNvSpPr>
          <p:nvPr/>
        </p:nvSpPr>
        <p:spPr bwMode="auto">
          <a:xfrm>
            <a:off x="2233400" y="46106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9" name="Oval 55"/>
          <p:cNvSpPr>
            <a:spLocks noChangeArrowheads="1"/>
          </p:cNvSpPr>
          <p:nvPr/>
        </p:nvSpPr>
        <p:spPr bwMode="auto">
          <a:xfrm>
            <a:off x="7094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0" name="Oval 56"/>
          <p:cNvSpPr>
            <a:spLocks noChangeArrowheads="1"/>
          </p:cNvSpPr>
          <p:nvPr/>
        </p:nvSpPr>
        <p:spPr bwMode="auto">
          <a:xfrm>
            <a:off x="18143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1" name="Oval 57"/>
          <p:cNvSpPr>
            <a:spLocks noChangeArrowheads="1"/>
          </p:cNvSpPr>
          <p:nvPr/>
        </p:nvSpPr>
        <p:spPr bwMode="auto">
          <a:xfrm>
            <a:off x="1636500" y="4585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2" name="Oval 58"/>
          <p:cNvSpPr>
            <a:spLocks noChangeArrowheads="1"/>
          </p:cNvSpPr>
          <p:nvPr/>
        </p:nvSpPr>
        <p:spPr bwMode="auto">
          <a:xfrm>
            <a:off x="9126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3" name="Oval 59"/>
          <p:cNvSpPr>
            <a:spLocks noChangeArrowheads="1"/>
          </p:cNvSpPr>
          <p:nvPr/>
        </p:nvSpPr>
        <p:spPr bwMode="auto">
          <a:xfrm>
            <a:off x="20302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4" name="Oval 60"/>
          <p:cNvSpPr>
            <a:spLocks noChangeArrowheads="1"/>
          </p:cNvSpPr>
          <p:nvPr/>
        </p:nvSpPr>
        <p:spPr bwMode="auto">
          <a:xfrm>
            <a:off x="1268200" y="4902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6" name="Text Box 142"/>
          <p:cNvSpPr txBox="1">
            <a:spLocks noChangeArrowheads="1"/>
          </p:cNvSpPr>
          <p:nvPr/>
        </p:nvSpPr>
        <p:spPr bwMode="auto">
          <a:xfrm>
            <a:off x="1907704" y="2708920"/>
            <a:ext cx="955576" cy="369332"/>
          </a:xfrm>
          <a:prstGeom prst="rect">
            <a:avLst/>
          </a:prstGeom>
          <a:noFill/>
          <a:ln w="9525">
            <a:noFill/>
            <a:miter lim="800000"/>
            <a:headEnd/>
            <a:tailEnd/>
          </a:ln>
          <a:effectLst/>
        </p:spPr>
        <p:txBody>
          <a:bodyPr wrap="square">
            <a:spAutoFit/>
          </a:bodyPr>
          <a:lstStyle/>
          <a:p>
            <a:r>
              <a:rPr lang="en-US" altLang="ja-JP" b="1" dirty="0" err="1">
                <a:solidFill>
                  <a:srgbClr val="FF9900"/>
                </a:solidFill>
                <a:latin typeface="ＭＳ Ｐゴシック" charset="-128"/>
              </a:rPr>
              <a:t>Nd</a:t>
            </a:r>
            <a:r>
              <a:rPr lang="en-US" altLang="ja-JP" b="1" dirty="0">
                <a:solidFill>
                  <a:srgbClr val="FF9900"/>
                </a:solidFill>
                <a:latin typeface="ＭＳ Ｐゴシック" charset="-128"/>
              </a:rPr>
              <a:t> (Ce)</a:t>
            </a:r>
          </a:p>
        </p:txBody>
      </p:sp>
      <p:sp>
        <p:nvSpPr>
          <p:cNvPr id="6288" name="Text Box 144"/>
          <p:cNvSpPr txBox="1">
            <a:spLocks noChangeArrowheads="1"/>
          </p:cNvSpPr>
          <p:nvPr/>
        </p:nvSpPr>
        <p:spPr bwMode="auto">
          <a:xfrm>
            <a:off x="1123801" y="2924944"/>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6293" name="Text Box 149"/>
          <p:cNvSpPr txBox="1">
            <a:spLocks noChangeArrowheads="1"/>
          </p:cNvSpPr>
          <p:nvPr/>
        </p:nvSpPr>
        <p:spPr bwMode="auto">
          <a:xfrm>
            <a:off x="756000" y="5241600"/>
            <a:ext cx="1525588" cy="366713"/>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Nd</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Ce</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sp>
        <p:nvSpPr>
          <p:cNvPr id="6310" name="Text Box 166"/>
          <p:cNvSpPr txBox="1">
            <a:spLocks noChangeArrowheads="1"/>
          </p:cNvSpPr>
          <p:nvPr/>
        </p:nvSpPr>
        <p:spPr bwMode="auto">
          <a:xfrm>
            <a:off x="504000" y="5875200"/>
            <a:ext cx="1803699" cy="369332"/>
          </a:xfrm>
          <a:prstGeom prst="rect">
            <a:avLst/>
          </a:prstGeom>
          <a:solidFill>
            <a:srgbClr val="FF9900"/>
          </a:solidFill>
          <a:ln w="9525">
            <a:noFill/>
            <a:miter lim="800000"/>
            <a:headEnd/>
            <a:tailEnd/>
          </a:ln>
          <a:effectLst/>
        </p:spPr>
        <p:txBody>
          <a:bodyPr wrap="none">
            <a:spAutoFit/>
          </a:bodyPr>
          <a:lstStyle/>
          <a:p>
            <a:r>
              <a:rPr lang="en-US" altLang="ja-JP" b="1" dirty="0">
                <a:solidFill>
                  <a:prstClr val="white"/>
                </a:solidFill>
                <a:latin typeface="ＭＳ Ｐゴシック" charset="-128"/>
              </a:rPr>
              <a:t>Nd</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Ce</a:t>
            </a:r>
            <a:r>
              <a:rPr lang="en-US" altLang="ja-JP" b="1" baseline="30000" dirty="0">
                <a:solidFill>
                  <a:prstClr val="white"/>
                </a:solidFill>
                <a:latin typeface="ＭＳ Ｐゴシック" charset="-128"/>
              </a:rPr>
              <a:t>4+</a:t>
            </a:r>
          </a:p>
        </p:txBody>
      </p:sp>
      <p:sp>
        <p:nvSpPr>
          <p:cNvPr id="6311" name="Line 167"/>
          <p:cNvSpPr>
            <a:spLocks noChangeShapeType="1"/>
          </p:cNvSpPr>
          <p:nvPr/>
        </p:nvSpPr>
        <p:spPr bwMode="auto">
          <a:xfrm>
            <a:off x="1238672" y="6093296"/>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1" name="テキスト ボックス 10"/>
          <p:cNvSpPr txBox="1"/>
          <p:nvPr/>
        </p:nvSpPr>
        <p:spPr>
          <a:xfrm>
            <a:off x="70293" y="620688"/>
            <a:ext cx="2845523" cy="830997"/>
          </a:xfrm>
          <a:prstGeom prst="rect">
            <a:avLst/>
          </a:prstGeom>
          <a:noFill/>
        </p:spPr>
        <p:txBody>
          <a:bodyPr wrap="none" rtlCol="0">
            <a:spAutoFit/>
          </a:bodyPr>
          <a:lstStyle/>
          <a:p>
            <a:r>
              <a:rPr lang="en-US" altLang="ja-JP" sz="2400" dirty="0" smtClean="0"/>
              <a:t>E</a:t>
            </a:r>
            <a:r>
              <a:rPr kumimoji="1" lang="en-US" altLang="ja-JP" sz="2400" dirty="0" smtClean="0"/>
              <a:t>lectron doping  type</a:t>
            </a:r>
          </a:p>
          <a:p>
            <a:r>
              <a:rPr kumimoji="1" lang="en-US" altLang="ja-JP" sz="2400" dirty="0" smtClean="0"/>
              <a:t>      (</a:t>
            </a:r>
            <a:r>
              <a:rPr kumimoji="1" lang="en-US" altLang="ja-JP" sz="2400" b="1" dirty="0" smtClean="0">
                <a:solidFill>
                  <a:srgbClr val="FF0000"/>
                </a:solidFill>
              </a:rPr>
              <a:t>T’</a:t>
            </a:r>
            <a:r>
              <a:rPr kumimoji="1" lang="en-US" altLang="ja-JP" sz="2400" dirty="0" smtClean="0"/>
              <a:t>-structure)</a:t>
            </a:r>
            <a:endParaRPr kumimoji="1" lang="ja-JP" altLang="en-US" sz="2400" dirty="0"/>
          </a:p>
        </p:txBody>
      </p:sp>
      <p:sp>
        <p:nvSpPr>
          <p:cNvPr id="12" name="円/楕円 11"/>
          <p:cNvSpPr/>
          <p:nvPr/>
        </p:nvSpPr>
        <p:spPr>
          <a:xfrm>
            <a:off x="760884" y="2996952"/>
            <a:ext cx="1506860" cy="56877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159" name="グループ化 158"/>
          <p:cNvGrpSpPr/>
          <p:nvPr/>
        </p:nvGrpSpPr>
        <p:grpSpPr>
          <a:xfrm>
            <a:off x="3358285" y="740133"/>
            <a:ext cx="5261685" cy="4543072"/>
            <a:chOff x="3358285" y="740133"/>
            <a:chExt cx="5261685" cy="4543072"/>
          </a:xfrm>
        </p:grpSpPr>
        <p:grpSp>
          <p:nvGrpSpPr>
            <p:cNvPr id="160" name="グループ化 159"/>
            <p:cNvGrpSpPr/>
            <p:nvPr/>
          </p:nvGrpSpPr>
          <p:grpSpPr>
            <a:xfrm>
              <a:off x="3358285" y="740133"/>
              <a:ext cx="5261685" cy="4543072"/>
              <a:chOff x="3358285" y="740133"/>
              <a:chExt cx="5261685" cy="4543072"/>
            </a:xfrm>
          </p:grpSpPr>
          <p:grpSp>
            <p:nvGrpSpPr>
              <p:cNvPr id="162" name="グループ化 161"/>
              <p:cNvGrpSpPr/>
              <p:nvPr/>
            </p:nvGrpSpPr>
            <p:grpSpPr>
              <a:xfrm>
                <a:off x="3383130" y="740133"/>
                <a:ext cx="5236840" cy="4543072"/>
                <a:chOff x="4052888" y="1957388"/>
                <a:chExt cx="4876800" cy="4219488"/>
              </a:xfrm>
            </p:grpSpPr>
            <p:sp>
              <p:nvSpPr>
                <p:cNvPr id="173"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174"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175"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176"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177"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178"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179" name="Text Box 8"/>
                <p:cNvSpPr txBox="1">
                  <a:spLocks noChangeArrowheads="1"/>
                </p:cNvSpPr>
                <p:nvPr/>
              </p:nvSpPr>
              <p:spPr bwMode="auto">
                <a:xfrm>
                  <a:off x="8624888" y="5484813"/>
                  <a:ext cx="304800" cy="327025"/>
                </a:xfrm>
                <a:prstGeom prst="rect">
                  <a:avLst/>
                </a:prstGeom>
                <a:noFill/>
                <a:ln w="9525">
                  <a:noFill/>
                  <a:miter lim="800000"/>
                  <a:headEnd/>
                  <a:tailEnd/>
                </a:ln>
              </p:spPr>
              <p:txBody>
                <a:bodyPr/>
                <a:lstStyle/>
                <a:p>
                  <a:pPr algn="just" eaLnBrk="0" hangingPunct="0"/>
                  <a:r>
                    <a:rPr lang="en-US" altLang="ja-JP" sz="1800" b="0" i="1">
                      <a:solidFill>
                        <a:schemeClr val="bg1"/>
                      </a:solidFill>
                      <a:ea typeface="ＭＳ 明朝" pitchFamily="17" charset="-128"/>
                    </a:rPr>
                    <a:t>x</a:t>
                  </a:r>
                  <a:endParaRPr lang="en-US" altLang="ja-JP" b="0" i="1">
                    <a:solidFill>
                      <a:schemeClr val="bg1"/>
                    </a:solidFill>
                    <a:ea typeface="ＭＳ 明朝" pitchFamily="17" charset="-128"/>
                  </a:endParaRPr>
                </a:p>
              </p:txBody>
            </p:sp>
            <p:sp>
              <p:nvSpPr>
                <p:cNvPr id="180"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181"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82" name="Text Box 14"/>
                <p:cNvSpPr txBox="1">
                  <a:spLocks noChangeArrowheads="1"/>
                </p:cNvSpPr>
                <p:nvPr/>
              </p:nvSpPr>
              <p:spPr bwMode="auto">
                <a:xfrm>
                  <a:off x="6453188" y="5443538"/>
                  <a:ext cx="495300" cy="366712"/>
                </a:xfrm>
                <a:prstGeom prst="rect">
                  <a:avLst/>
                </a:prstGeom>
                <a:noFill/>
                <a:ln w="9525">
                  <a:noFill/>
                  <a:miter lim="800000"/>
                  <a:headEnd/>
                  <a:tailEnd/>
                </a:ln>
              </p:spPr>
              <p:txBody>
                <a:bodyPr>
                  <a:spAutoFit/>
                </a:bodyPr>
                <a:lstStyle/>
                <a:p>
                  <a:pPr eaLnBrk="0" hangingPunct="0">
                    <a:spcBef>
                      <a:spcPct val="50000"/>
                    </a:spcBef>
                  </a:pPr>
                  <a:r>
                    <a:rPr lang="en-US" altLang="ja-JP" sz="1800" b="0">
                      <a:solidFill>
                        <a:schemeClr val="bg1"/>
                      </a:solidFill>
                    </a:rPr>
                    <a:t>0</a:t>
                  </a:r>
                  <a:endParaRPr lang="en-US" altLang="ja-JP" b="0">
                    <a:solidFill>
                      <a:schemeClr val="bg1"/>
                    </a:solidFill>
                  </a:endParaRPr>
                </a:p>
              </p:txBody>
            </p:sp>
            <p:sp>
              <p:nvSpPr>
                <p:cNvPr id="183"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192"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sp>
              <p:nvSpPr>
                <p:cNvPr id="193" name="Text Box 17"/>
                <p:cNvSpPr txBox="1">
                  <a:spLocks noChangeArrowheads="1"/>
                </p:cNvSpPr>
                <p:nvPr/>
              </p:nvSpPr>
              <p:spPr bwMode="auto">
                <a:xfrm>
                  <a:off x="5005388" y="5519738"/>
                  <a:ext cx="735012" cy="366712"/>
                </a:xfrm>
                <a:prstGeom prst="rect">
                  <a:avLst/>
                </a:prstGeom>
                <a:noFill/>
                <a:ln w="9525">
                  <a:noFill/>
                  <a:miter lim="800000"/>
                  <a:headEnd/>
                  <a:tailEnd/>
                </a:ln>
              </p:spPr>
              <p:txBody>
                <a:bodyPr>
                  <a:spAutoFit/>
                </a:bodyPr>
                <a:lstStyle/>
                <a:p>
                  <a:pPr eaLnBrk="0" hangingPunct="0">
                    <a:spcBef>
                      <a:spcPct val="50000"/>
                    </a:spcBef>
                  </a:pPr>
                  <a:r>
                    <a:rPr lang="en-US" altLang="ja-JP" sz="1800" b="0" dirty="0"/>
                    <a:t>0.15</a:t>
                  </a:r>
                  <a:endParaRPr lang="en-US" altLang="ja-JP" b="0" dirty="0"/>
                </a:p>
              </p:txBody>
            </p:sp>
            <p:sp>
              <p:nvSpPr>
                <p:cNvPr id="203" name="Text Box 18"/>
                <p:cNvSpPr txBox="1">
                  <a:spLocks noChangeArrowheads="1"/>
                </p:cNvSpPr>
                <p:nvPr/>
              </p:nvSpPr>
              <p:spPr bwMode="auto">
                <a:xfrm>
                  <a:off x="7405688" y="5492750"/>
                  <a:ext cx="780040" cy="369332"/>
                </a:xfrm>
                <a:prstGeom prst="rect">
                  <a:avLst/>
                </a:prstGeom>
                <a:noFill/>
                <a:ln w="9525">
                  <a:noFill/>
                  <a:miter lim="800000"/>
                  <a:headEnd/>
                  <a:tailEnd/>
                </a:ln>
              </p:spPr>
              <p:txBody>
                <a:bodyPr wrap="square">
                  <a:spAutoFit/>
                </a:bodyPr>
                <a:lstStyle/>
                <a:p>
                  <a:pPr eaLnBrk="0" hangingPunct="0">
                    <a:spcBef>
                      <a:spcPct val="50000"/>
                    </a:spcBef>
                  </a:pPr>
                  <a:r>
                    <a:rPr lang="en-US" altLang="ja-JP" sz="1800" b="0" dirty="0"/>
                    <a:t>0.15</a:t>
                  </a:r>
                  <a:endParaRPr lang="en-US" altLang="ja-JP" b="0" dirty="0"/>
                </a:p>
              </p:txBody>
            </p:sp>
            <p:sp>
              <p:nvSpPr>
                <p:cNvPr id="204"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209" name="Rectangle 36"/>
                <p:cNvSpPr>
                  <a:spLocks noChangeArrowheads="1"/>
                </p:cNvSpPr>
                <p:nvPr/>
              </p:nvSpPr>
              <p:spPr bwMode="auto">
                <a:xfrm>
                  <a:off x="4292543" y="5805264"/>
                  <a:ext cx="4383913" cy="371612"/>
                </a:xfrm>
                <a:prstGeom prst="rect">
                  <a:avLst/>
                </a:prstGeom>
                <a:noFill/>
                <a:ln w="9525">
                  <a:solidFill>
                    <a:schemeClr val="tx1"/>
                  </a:solidFill>
                  <a:miter lim="800000"/>
                  <a:headEnd/>
                  <a:tailEnd/>
                </a:ln>
              </p:spPr>
              <p:txBody>
                <a:bodyPr wrap="square">
                  <a:spAutoFit/>
                </a:bodyPr>
                <a:lstStyle/>
                <a:p>
                  <a:pPr algn="ctr"/>
                  <a:r>
                    <a:rPr lang="en-US" altLang="ja-JP" sz="2000" b="0" dirty="0"/>
                    <a:t>Mother material is Mott </a:t>
                  </a:r>
                  <a:r>
                    <a:rPr lang="en-US" altLang="ja-JP" sz="2000" b="0" dirty="0" smtClean="0"/>
                    <a:t>insulator.</a:t>
                  </a:r>
                  <a:endParaRPr lang="en-US" altLang="ja-JP" sz="2000" b="0" dirty="0"/>
                </a:p>
              </p:txBody>
            </p:sp>
            <p:sp>
              <p:nvSpPr>
                <p:cNvPr id="212"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sp>
            <p:nvSpPr>
              <p:cNvPr id="163" name="Text Box 9"/>
              <p:cNvSpPr txBox="1">
                <a:spLocks noChangeArrowheads="1"/>
              </p:cNvSpPr>
              <p:nvPr/>
            </p:nvSpPr>
            <p:spPr bwMode="auto">
              <a:xfrm>
                <a:off x="6319240" y="881168"/>
                <a:ext cx="1787157" cy="457200"/>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La</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Sr</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64" name="Rectangle 26"/>
              <p:cNvSpPr>
                <a:spLocks noChangeArrowheads="1"/>
              </p:cNvSpPr>
              <p:nvPr/>
            </p:nvSpPr>
            <p:spPr bwMode="auto">
              <a:xfrm>
                <a:off x="6868433" y="1432926"/>
                <a:ext cx="393700" cy="307975"/>
              </a:xfrm>
              <a:prstGeom prst="rect">
                <a:avLst/>
              </a:prstGeom>
              <a:noFill/>
              <a:ln w="9525">
                <a:noFill/>
                <a:miter lim="800000"/>
                <a:headEnd/>
                <a:tailEnd/>
              </a:ln>
            </p:spPr>
            <p:txBody>
              <a:bodyPr wrap="none" lIns="0" tIns="0" rIns="0" bIns="0">
                <a:spAutoFit/>
              </a:bodyPr>
              <a:lstStyle/>
              <a:p>
                <a:r>
                  <a:rPr lang="en-US" altLang="ja-JP" sz="2000" b="0" dirty="0" smtClean="0"/>
                  <a:t>La</a:t>
                </a:r>
                <a:r>
                  <a:rPr lang="en-US" altLang="ja-JP" sz="2000" b="0" baseline="30000" dirty="0" smtClean="0"/>
                  <a:t>3</a:t>
                </a:r>
                <a:r>
                  <a:rPr lang="en-US" altLang="ja-JP" sz="1800" b="0" baseline="30000" dirty="0" smtClean="0"/>
                  <a:t>+</a:t>
                </a:r>
                <a:endParaRPr lang="en-US" altLang="ja-JP" b="0" baseline="30000" dirty="0"/>
              </a:p>
            </p:txBody>
          </p:sp>
          <p:sp>
            <p:nvSpPr>
              <p:cNvPr id="165" name="Rectangle 29"/>
              <p:cNvSpPr>
                <a:spLocks noChangeArrowheads="1"/>
              </p:cNvSpPr>
              <p:nvPr/>
            </p:nvSpPr>
            <p:spPr bwMode="auto">
              <a:xfrm>
                <a:off x="7650429" y="1454944"/>
                <a:ext cx="341313" cy="276225"/>
              </a:xfrm>
              <a:prstGeom prst="rect">
                <a:avLst/>
              </a:prstGeom>
              <a:noFill/>
              <a:ln w="9525">
                <a:noFill/>
                <a:miter lim="800000"/>
                <a:headEnd/>
                <a:tailEnd/>
              </a:ln>
            </p:spPr>
            <p:txBody>
              <a:bodyPr wrap="none" lIns="0" tIns="0" rIns="0" bIns="0">
                <a:spAutoFit/>
              </a:bodyPr>
              <a:lstStyle/>
              <a:p>
                <a:r>
                  <a:rPr lang="en-US" altLang="ja-JP" sz="1800" b="0" dirty="0" smtClean="0"/>
                  <a:t>Sr</a:t>
                </a:r>
                <a:r>
                  <a:rPr lang="en-US" altLang="ja-JP" sz="1800" b="0" baseline="30000" dirty="0" smtClean="0"/>
                  <a:t>2+</a:t>
                </a:r>
                <a:endParaRPr lang="en-US" altLang="ja-JP" b="0" baseline="30000" dirty="0"/>
              </a:p>
            </p:txBody>
          </p:sp>
          <p:sp>
            <p:nvSpPr>
              <p:cNvPr id="166" name="Text Box 32"/>
              <p:cNvSpPr txBox="1">
                <a:spLocks noChangeArrowheads="1"/>
              </p:cNvSpPr>
              <p:nvPr/>
            </p:nvSpPr>
            <p:spPr bwMode="auto">
              <a:xfrm>
                <a:off x="6531352" y="1912144"/>
                <a:ext cx="1694695" cy="461665"/>
              </a:xfrm>
              <a:prstGeom prst="rect">
                <a:avLst/>
              </a:prstGeom>
              <a:noFill/>
              <a:ln w="9525">
                <a:noFill/>
                <a:miter lim="800000"/>
                <a:headEnd/>
                <a:tailEnd/>
              </a:ln>
            </p:spPr>
            <p:txBody>
              <a:bodyPr wrap="none">
                <a:spAutoFit/>
              </a:bodyPr>
              <a:lstStyle/>
              <a:p>
                <a:r>
                  <a:rPr lang="en-US" altLang="ja-JP" sz="2400" dirty="0"/>
                  <a:t>Hole doping</a:t>
                </a:r>
              </a:p>
            </p:txBody>
          </p:sp>
          <p:sp>
            <p:nvSpPr>
              <p:cNvPr id="167" name="Text Box 10"/>
              <p:cNvSpPr txBox="1">
                <a:spLocks noChangeArrowheads="1"/>
              </p:cNvSpPr>
              <p:nvPr/>
            </p:nvSpPr>
            <p:spPr bwMode="auto">
              <a:xfrm>
                <a:off x="3530530" y="820227"/>
                <a:ext cx="1955404" cy="436562"/>
              </a:xfrm>
              <a:prstGeom prst="rect">
                <a:avLst/>
              </a:prstGeom>
              <a:noFill/>
              <a:ln w="9525">
                <a:noFill/>
                <a:miter lim="800000"/>
                <a:headEnd/>
                <a:tailEnd/>
              </a:ln>
            </p:spPr>
            <p:txBody>
              <a:bodyPr/>
              <a:lstStyle/>
              <a:p>
                <a:pPr algn="just" eaLnBrk="0" hangingPunct="0"/>
                <a:r>
                  <a:rPr lang="en-US" altLang="ja-JP" sz="2400" dirty="0">
                    <a:ea typeface="ＭＳ 明朝" pitchFamily="17" charset="-128"/>
                  </a:rPr>
                  <a:t>Nd</a:t>
                </a:r>
                <a:r>
                  <a:rPr lang="en-US" altLang="ja-JP" sz="2400" baseline="-25000" dirty="0">
                    <a:ea typeface="ＭＳ 明朝" pitchFamily="17" charset="-128"/>
                  </a:rPr>
                  <a:t>2-</a:t>
                </a:r>
                <a:r>
                  <a:rPr lang="en-US" altLang="ja-JP" sz="2400" i="1" baseline="-25000" dirty="0">
                    <a:ea typeface="ＭＳ 明朝" pitchFamily="17" charset="-128"/>
                  </a:rPr>
                  <a:t>x</a:t>
                </a:r>
                <a:r>
                  <a:rPr lang="en-US" altLang="ja-JP" sz="2400" dirty="0">
                    <a:ea typeface="ＭＳ 明朝" pitchFamily="17" charset="-128"/>
                  </a:rPr>
                  <a:t>Ce</a:t>
                </a:r>
                <a:r>
                  <a:rPr lang="en-US" altLang="ja-JP" sz="2400" i="1" baseline="-25000" dirty="0">
                    <a:ea typeface="ＭＳ 明朝" pitchFamily="17" charset="-128"/>
                  </a:rPr>
                  <a:t>x</a:t>
                </a:r>
                <a:r>
                  <a:rPr lang="en-US" altLang="ja-JP" sz="2400" dirty="0">
                    <a:ea typeface="ＭＳ 明朝" pitchFamily="17" charset="-128"/>
                  </a:rPr>
                  <a:t>CuO</a:t>
                </a:r>
                <a:r>
                  <a:rPr lang="en-US" altLang="ja-JP" sz="24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68" name="Rectangle 20"/>
              <p:cNvSpPr>
                <a:spLocks noChangeArrowheads="1"/>
              </p:cNvSpPr>
              <p:nvPr/>
            </p:nvSpPr>
            <p:spPr bwMode="auto">
              <a:xfrm>
                <a:off x="3802257" y="1387698"/>
                <a:ext cx="463551" cy="307974"/>
              </a:xfrm>
              <a:prstGeom prst="rect">
                <a:avLst/>
              </a:prstGeom>
              <a:noFill/>
              <a:ln w="9525">
                <a:noFill/>
                <a:miter lim="800000"/>
                <a:headEnd/>
                <a:tailEnd/>
              </a:ln>
            </p:spPr>
            <p:txBody>
              <a:bodyPr wrap="none" lIns="0" tIns="0" rIns="0" bIns="0">
                <a:spAutoFit/>
              </a:bodyPr>
              <a:lstStyle/>
              <a:p>
                <a:r>
                  <a:rPr lang="en-US" altLang="ja-JP" sz="2000" b="0" dirty="0" smtClean="0"/>
                  <a:t>Nd</a:t>
                </a:r>
                <a:r>
                  <a:rPr lang="en-US" altLang="ja-JP" sz="2000" b="0" baseline="30000" dirty="0" smtClean="0"/>
                  <a:t>3</a:t>
                </a:r>
                <a:r>
                  <a:rPr lang="en-US" altLang="ja-JP" sz="1800" b="0" baseline="30000" dirty="0" smtClean="0"/>
                  <a:t>+</a:t>
                </a:r>
                <a:endParaRPr lang="en-US" altLang="ja-JP" b="0" baseline="30000" dirty="0"/>
              </a:p>
            </p:txBody>
          </p:sp>
          <p:sp>
            <p:nvSpPr>
              <p:cNvPr id="169" name="Rectangle 23"/>
              <p:cNvSpPr>
                <a:spLocks noChangeArrowheads="1"/>
              </p:cNvSpPr>
              <p:nvPr/>
            </p:nvSpPr>
            <p:spPr bwMode="auto">
              <a:xfrm>
                <a:off x="4707863" y="1400969"/>
                <a:ext cx="487363" cy="307974"/>
              </a:xfrm>
              <a:prstGeom prst="rect">
                <a:avLst/>
              </a:prstGeom>
              <a:noFill/>
              <a:ln w="9525">
                <a:noFill/>
                <a:miter lim="800000"/>
                <a:headEnd/>
                <a:tailEnd/>
              </a:ln>
            </p:spPr>
            <p:txBody>
              <a:bodyPr wrap="square" lIns="0" tIns="0" rIns="0" bIns="0">
                <a:spAutoFit/>
              </a:bodyPr>
              <a:lstStyle/>
              <a:p>
                <a:r>
                  <a:rPr lang="en-US" altLang="ja-JP" sz="2000" b="0" dirty="0" smtClean="0"/>
                  <a:t>Ce</a:t>
                </a:r>
                <a:r>
                  <a:rPr lang="en-US" altLang="ja-JP" sz="2000" b="0" baseline="30000" dirty="0" smtClean="0"/>
                  <a:t>4+</a:t>
                </a:r>
                <a:endParaRPr lang="en-US" altLang="ja-JP" sz="2000" b="0" baseline="30000" dirty="0"/>
              </a:p>
            </p:txBody>
          </p:sp>
          <p:sp>
            <p:nvSpPr>
              <p:cNvPr id="170" name="Text Box 33"/>
              <p:cNvSpPr txBox="1">
                <a:spLocks noChangeArrowheads="1"/>
              </p:cNvSpPr>
              <p:nvPr/>
            </p:nvSpPr>
            <p:spPr bwMode="auto">
              <a:xfrm>
                <a:off x="3358285" y="1916832"/>
                <a:ext cx="2149819" cy="461665"/>
              </a:xfrm>
              <a:prstGeom prst="rect">
                <a:avLst/>
              </a:prstGeom>
              <a:noFill/>
              <a:ln w="9525">
                <a:noFill/>
                <a:miter lim="800000"/>
                <a:headEnd/>
                <a:tailEnd/>
              </a:ln>
            </p:spPr>
            <p:txBody>
              <a:bodyPr wrap="none">
                <a:spAutoFit/>
              </a:bodyPr>
              <a:lstStyle/>
              <a:p>
                <a:r>
                  <a:rPr lang="en-US" altLang="ja-JP" sz="2400" dirty="0"/>
                  <a:t>Electron doping</a:t>
                </a:r>
                <a:endParaRPr lang="en-US" altLang="ja-JP" sz="2800" dirty="0"/>
              </a:p>
            </p:txBody>
          </p:sp>
          <p:sp>
            <p:nvSpPr>
              <p:cNvPr id="171" name="Rectangle 22"/>
              <p:cNvSpPr>
                <a:spLocks noChangeArrowheads="1"/>
              </p:cNvSpPr>
              <p:nvPr/>
            </p:nvSpPr>
            <p:spPr bwMode="auto">
              <a:xfrm>
                <a:off x="7356111" y="1449677"/>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172" name="Rectangle 22"/>
              <p:cNvSpPr>
                <a:spLocks noChangeArrowheads="1"/>
              </p:cNvSpPr>
              <p:nvPr/>
            </p:nvSpPr>
            <p:spPr bwMode="auto">
              <a:xfrm>
                <a:off x="4349921" y="1426952"/>
                <a:ext cx="245477" cy="295697"/>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grpSp>
        <p:sp>
          <p:nvSpPr>
            <p:cNvPr id="161" name="Line 37"/>
            <p:cNvSpPr>
              <a:spLocks noChangeShapeType="1"/>
            </p:cNvSpPr>
            <p:nvPr/>
          </p:nvSpPr>
          <p:spPr bwMode="auto">
            <a:xfrm flipH="1" flipV="1">
              <a:off x="5962151" y="4509120"/>
              <a:ext cx="0" cy="352105"/>
            </a:xfrm>
            <a:prstGeom prst="line">
              <a:avLst/>
            </a:prstGeom>
            <a:noFill/>
            <a:ln w="38100">
              <a:solidFill>
                <a:schemeClr val="tx1"/>
              </a:solidFill>
              <a:round/>
              <a:headEnd/>
              <a:tailEnd type="triangle" w="med" len="med"/>
            </a:ln>
          </p:spPr>
          <p:txBody>
            <a:bodyPr wrap="none"/>
            <a:lstStyle/>
            <a:p>
              <a:endParaRPr lang="ja-JP" altLang="en-US"/>
            </a:p>
          </p:txBody>
        </p:sp>
      </p:grpSp>
      <p:sp>
        <p:nvSpPr>
          <p:cNvPr id="217" name="正方形/長方形 216"/>
          <p:cNvSpPr/>
          <p:nvPr/>
        </p:nvSpPr>
        <p:spPr>
          <a:xfrm>
            <a:off x="3422364" y="764062"/>
            <a:ext cx="2533160" cy="380188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9" name="直線コネクタ 228"/>
          <p:cNvCxnSpPr/>
          <p:nvPr/>
        </p:nvCxnSpPr>
        <p:spPr>
          <a:xfrm>
            <a:off x="5940152" y="405177"/>
            <a:ext cx="151" cy="42278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230" name="グループ化 229"/>
          <p:cNvGrpSpPr/>
          <p:nvPr/>
        </p:nvGrpSpPr>
        <p:grpSpPr>
          <a:xfrm>
            <a:off x="35496" y="2428082"/>
            <a:ext cx="536475" cy="336550"/>
            <a:chOff x="282923" y="6332810"/>
            <a:chExt cx="536475" cy="336550"/>
          </a:xfrm>
        </p:grpSpPr>
        <p:sp>
          <p:nvSpPr>
            <p:cNvPr id="231" name="Oval 100"/>
            <p:cNvSpPr>
              <a:spLocks noChangeArrowheads="1"/>
            </p:cNvSpPr>
            <p:nvPr/>
          </p:nvSpPr>
          <p:spPr bwMode="auto">
            <a:xfrm>
              <a:off x="282923" y="647313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232" name="Text Box 146"/>
            <p:cNvSpPr txBox="1">
              <a:spLocks noChangeArrowheads="1"/>
            </p:cNvSpPr>
            <p:nvPr/>
          </p:nvSpPr>
          <p:spPr bwMode="auto">
            <a:xfrm>
              <a:off x="395536" y="6332810"/>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grpSp>
        <p:nvGrpSpPr>
          <p:cNvPr id="233" name="グループ化 232"/>
          <p:cNvGrpSpPr/>
          <p:nvPr/>
        </p:nvGrpSpPr>
        <p:grpSpPr>
          <a:xfrm>
            <a:off x="35496" y="2924944"/>
            <a:ext cx="492188" cy="369332"/>
            <a:chOff x="971600" y="6338319"/>
            <a:chExt cx="492188" cy="369332"/>
          </a:xfrm>
        </p:grpSpPr>
        <p:sp>
          <p:nvSpPr>
            <p:cNvPr id="234" name="Oval 90"/>
            <p:cNvSpPr>
              <a:spLocks noChangeArrowheads="1"/>
            </p:cNvSpPr>
            <p:nvPr/>
          </p:nvSpPr>
          <p:spPr bwMode="auto">
            <a:xfrm>
              <a:off x="971600" y="6453336"/>
              <a:ext cx="144463" cy="144463"/>
            </a:xfrm>
            <a:prstGeom prst="ellipse">
              <a:avLst/>
            </a:prstGeom>
            <a:solidFill>
              <a:schemeClr val="accent1">
                <a:lumMod val="60000"/>
                <a:lumOff val="4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35" name="Text Box 146"/>
            <p:cNvSpPr txBox="1">
              <a:spLocks noChangeArrowheads="1"/>
            </p:cNvSpPr>
            <p:nvPr/>
          </p:nvSpPr>
          <p:spPr bwMode="auto">
            <a:xfrm>
              <a:off x="1115616" y="6338319"/>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grpSp>
        <p:nvGrpSpPr>
          <p:cNvPr id="236" name="グループ化 235"/>
          <p:cNvGrpSpPr/>
          <p:nvPr/>
        </p:nvGrpSpPr>
        <p:grpSpPr>
          <a:xfrm>
            <a:off x="35496" y="3356992"/>
            <a:ext cx="641268" cy="646331"/>
            <a:chOff x="1619672" y="6372036"/>
            <a:chExt cx="641268" cy="646331"/>
          </a:xfrm>
        </p:grpSpPr>
        <p:sp>
          <p:nvSpPr>
            <p:cNvPr id="237" name="Oval 86"/>
            <p:cNvSpPr>
              <a:spLocks noChangeArrowheads="1"/>
            </p:cNvSpPr>
            <p:nvPr/>
          </p:nvSpPr>
          <p:spPr bwMode="auto">
            <a:xfrm>
              <a:off x="1619672" y="6453336"/>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238" name="Text Box 145"/>
            <p:cNvSpPr txBox="1">
              <a:spLocks noChangeArrowheads="1"/>
            </p:cNvSpPr>
            <p:nvPr/>
          </p:nvSpPr>
          <p:spPr bwMode="auto">
            <a:xfrm>
              <a:off x="1763688" y="6372036"/>
              <a:ext cx="497252" cy="646331"/>
            </a:xfrm>
            <a:prstGeom prst="rect">
              <a:avLst/>
            </a:prstGeom>
            <a:noFill/>
            <a:ln w="9525">
              <a:noFill/>
              <a:miter lim="800000"/>
              <a:headEnd/>
              <a:tailEnd/>
            </a:ln>
            <a:effectLst/>
          </p:spPr>
          <p:txBody>
            <a:bodyPr wrap="none">
              <a:spAutoFit/>
            </a:bodyPr>
            <a:lstStyle/>
            <a:p>
              <a:r>
                <a:rPr lang="en-US" altLang="ja-JP" b="1" dirty="0" err="1" smtClean="0">
                  <a:solidFill>
                    <a:srgbClr val="FF9900"/>
                  </a:solidFill>
                  <a:latin typeface="ＭＳ Ｐゴシック" charset="-128"/>
                </a:rPr>
                <a:t>Nd</a:t>
              </a:r>
              <a:r>
                <a:rPr lang="en-US" altLang="ja-JP" b="1" dirty="0" smtClean="0">
                  <a:solidFill>
                    <a:srgbClr val="FF9900"/>
                  </a:solidFill>
                  <a:latin typeface="ＭＳ Ｐゴシック" charset="-128"/>
                </a:rPr>
                <a:t>,</a:t>
              </a:r>
            </a:p>
            <a:p>
              <a:r>
                <a:rPr lang="en-US" altLang="ja-JP" b="1" dirty="0" smtClean="0">
                  <a:solidFill>
                    <a:srgbClr val="FF9900"/>
                  </a:solidFill>
                  <a:latin typeface="ＭＳ Ｐゴシック" charset="-128"/>
                </a:rPr>
                <a:t>Ce</a:t>
              </a:r>
              <a:endParaRPr lang="en-US" altLang="ja-JP" b="1" dirty="0">
                <a:solidFill>
                  <a:srgbClr val="FF9900"/>
                </a:solidFill>
                <a:latin typeface="ＭＳ Ｐゴシック" charset="-128"/>
              </a:endParaRPr>
            </a:p>
          </p:txBody>
        </p:sp>
      </p:grpSp>
      <p:sp>
        <p:nvSpPr>
          <p:cNvPr id="240" name="Rectangle 155"/>
          <p:cNvSpPr>
            <a:spLocks noChangeArrowheads="1"/>
          </p:cNvSpPr>
          <p:nvPr/>
        </p:nvSpPr>
        <p:spPr bwMode="auto">
          <a:xfrm>
            <a:off x="3536218" y="5445224"/>
            <a:ext cx="4901797" cy="800219"/>
          </a:xfrm>
          <a:prstGeom prst="rect">
            <a:avLst/>
          </a:prstGeom>
          <a:solidFill>
            <a:schemeClr val="bg1"/>
          </a:solidFill>
          <a:ln w="9525">
            <a:solidFill>
              <a:srgbClr val="FF0000"/>
            </a:solidFill>
            <a:miter lim="800000"/>
            <a:headEnd/>
            <a:tailEnd/>
          </a:ln>
          <a:effectLst/>
        </p:spPr>
        <p:txBody>
          <a:bodyPr wrap="square">
            <a:spAutoFit/>
          </a:bodyPr>
          <a:lstStyle/>
          <a:p>
            <a:r>
              <a:rPr lang="en-US" altLang="ja-JP" sz="2300" dirty="0" smtClean="0">
                <a:solidFill>
                  <a:prstClr val="black"/>
                </a:solidFill>
              </a:rPr>
              <a:t>  As carriers increase, the </a:t>
            </a:r>
            <a:r>
              <a:rPr lang="en-US" altLang="ja-JP" sz="2300" dirty="0" err="1" smtClean="0">
                <a:solidFill>
                  <a:prstClr val="black"/>
                </a:solidFill>
              </a:rPr>
              <a:t>groundstate</a:t>
            </a:r>
            <a:r>
              <a:rPr lang="en-US" altLang="ja-JP" sz="2300" dirty="0" smtClean="0">
                <a:solidFill>
                  <a:prstClr val="black"/>
                </a:solidFill>
              </a:rPr>
              <a:t> changes</a:t>
            </a:r>
            <a:r>
              <a:rPr lang="ja-JP" altLang="en-US" sz="2300" dirty="0" smtClean="0">
                <a:solidFill>
                  <a:prstClr val="black"/>
                </a:solidFill>
              </a:rPr>
              <a:t> </a:t>
            </a:r>
            <a:r>
              <a:rPr lang="en-US" altLang="ja-JP" sz="2300" dirty="0" smtClean="0">
                <a:solidFill>
                  <a:prstClr val="black"/>
                </a:solidFill>
              </a:rPr>
              <a:t>from AFM</a:t>
            </a:r>
            <a:r>
              <a:rPr lang="ja-JP" altLang="en-US" sz="2300" dirty="0" smtClean="0">
                <a:solidFill>
                  <a:prstClr val="black"/>
                </a:solidFill>
              </a:rPr>
              <a:t> </a:t>
            </a:r>
            <a:r>
              <a:rPr lang="en-US" altLang="ja-JP" sz="2300" dirty="0" smtClean="0">
                <a:solidFill>
                  <a:prstClr val="black"/>
                </a:solidFill>
              </a:rPr>
              <a:t>to SC.   </a:t>
            </a:r>
            <a:endParaRPr lang="ja-JP" altLang="en-US" sz="2300" dirty="0">
              <a:solidFill>
                <a:prstClr val="black"/>
              </a:solidFill>
            </a:endParaRPr>
          </a:p>
        </p:txBody>
      </p:sp>
    </p:spTree>
    <p:extLst>
      <p:ext uri="{BB962C8B-B14F-4D97-AF65-F5344CB8AC3E}">
        <p14:creationId xmlns:p14="http://schemas.microsoft.com/office/powerpoint/2010/main" val="223608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7"/>
                                        </p:tgtEl>
                                      </p:cBhvr>
                                    </p:animEffect>
                                    <p:set>
                                      <p:cBhvr>
                                        <p:cTn id="12" dur="1" fill="hold">
                                          <p:stCondLst>
                                            <p:cond delay="499"/>
                                          </p:stCondLst>
                                        </p:cTn>
                                        <p:tgtEl>
                                          <p:spTgt spid="2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7778E-6 3.7037E-7 L -0.14965 3.7037E-7 " pathEditMode="relative" rAng="0" ptsTypes="AA">
                                      <p:cBhvr>
                                        <p:cTn id="16" dur="2000" fill="hold"/>
                                        <p:tgtEl>
                                          <p:spTgt spid="229"/>
                                        </p:tgtEl>
                                        <p:attrNameLst>
                                          <p:attrName>ppt_x</p:attrName>
                                          <p:attrName>ppt_y</p:attrName>
                                        </p:attrNameLst>
                                      </p:cBhvr>
                                      <p:rCtr x="-74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Electron doping</a:t>
            </a:r>
            <a:endParaRPr lang="ja-JP" altLang="en-US" sz="3600" dirty="0">
              <a:latin typeface="Times New Roman" panose="02020603050405020304" pitchFamily="18" charset="0"/>
              <a:cs typeface="Times New Roman" panose="02020603050405020304" pitchFamily="18" charset="0"/>
            </a:endParaRPr>
          </a:p>
        </p:txBody>
      </p:sp>
      <p:sp>
        <p:nvSpPr>
          <p:cNvPr id="6293" name="Text Box 149"/>
          <p:cNvSpPr txBox="1">
            <a:spLocks noChangeArrowheads="1"/>
          </p:cNvSpPr>
          <p:nvPr/>
        </p:nvSpPr>
        <p:spPr bwMode="auto">
          <a:xfrm>
            <a:off x="395536" y="5241600"/>
            <a:ext cx="1525588" cy="366713"/>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Nd</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Ce</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sp>
        <p:nvSpPr>
          <p:cNvPr id="6310" name="Text Box 166"/>
          <p:cNvSpPr txBox="1">
            <a:spLocks noChangeArrowheads="1"/>
          </p:cNvSpPr>
          <p:nvPr/>
        </p:nvSpPr>
        <p:spPr bwMode="auto">
          <a:xfrm>
            <a:off x="251520" y="5875200"/>
            <a:ext cx="1803699" cy="369332"/>
          </a:xfrm>
          <a:prstGeom prst="rect">
            <a:avLst/>
          </a:prstGeom>
          <a:solidFill>
            <a:srgbClr val="FF9900"/>
          </a:solidFill>
          <a:ln w="9525">
            <a:noFill/>
            <a:miter lim="800000"/>
            <a:headEnd/>
            <a:tailEnd/>
          </a:ln>
          <a:effectLst/>
        </p:spPr>
        <p:txBody>
          <a:bodyPr wrap="none">
            <a:spAutoFit/>
          </a:bodyPr>
          <a:lstStyle/>
          <a:p>
            <a:r>
              <a:rPr lang="en-US" altLang="ja-JP" b="1" dirty="0">
                <a:solidFill>
                  <a:prstClr val="white"/>
                </a:solidFill>
                <a:latin typeface="ＭＳ Ｐゴシック" charset="-128"/>
              </a:rPr>
              <a:t>Nd</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Ce</a:t>
            </a:r>
            <a:r>
              <a:rPr lang="en-US" altLang="ja-JP" b="1" baseline="30000" dirty="0">
                <a:solidFill>
                  <a:prstClr val="white"/>
                </a:solidFill>
                <a:latin typeface="ＭＳ Ｐゴシック" charset="-128"/>
              </a:rPr>
              <a:t>4+</a:t>
            </a:r>
          </a:p>
        </p:txBody>
      </p:sp>
      <p:sp>
        <p:nvSpPr>
          <p:cNvPr id="6311" name="Line 167"/>
          <p:cNvSpPr>
            <a:spLocks noChangeShapeType="1"/>
          </p:cNvSpPr>
          <p:nvPr/>
        </p:nvSpPr>
        <p:spPr bwMode="auto">
          <a:xfrm>
            <a:off x="1022648" y="6093296"/>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1" name="テキスト ボックス 10"/>
          <p:cNvSpPr txBox="1"/>
          <p:nvPr/>
        </p:nvSpPr>
        <p:spPr>
          <a:xfrm>
            <a:off x="-73723" y="620688"/>
            <a:ext cx="2845523" cy="830997"/>
          </a:xfrm>
          <a:prstGeom prst="rect">
            <a:avLst/>
          </a:prstGeom>
          <a:noFill/>
        </p:spPr>
        <p:txBody>
          <a:bodyPr wrap="none" rtlCol="0">
            <a:spAutoFit/>
          </a:bodyPr>
          <a:lstStyle/>
          <a:p>
            <a:r>
              <a:rPr lang="en-US" altLang="ja-JP" sz="2400" dirty="0" smtClean="0"/>
              <a:t>E</a:t>
            </a:r>
            <a:r>
              <a:rPr kumimoji="1" lang="en-US" altLang="ja-JP" sz="2400" dirty="0" smtClean="0"/>
              <a:t>lectron doping  type</a:t>
            </a:r>
          </a:p>
          <a:p>
            <a:r>
              <a:rPr kumimoji="1" lang="en-US" altLang="ja-JP" sz="2400" dirty="0" smtClean="0"/>
              <a:t>      (</a:t>
            </a:r>
            <a:r>
              <a:rPr kumimoji="1" lang="en-US" altLang="ja-JP" sz="2400" b="1" dirty="0" smtClean="0">
                <a:solidFill>
                  <a:srgbClr val="FF0000"/>
                </a:solidFill>
              </a:rPr>
              <a:t>T’</a:t>
            </a:r>
            <a:r>
              <a:rPr kumimoji="1" lang="en-US" altLang="ja-JP" sz="2400" dirty="0" smtClean="0"/>
              <a:t>-structure)</a:t>
            </a:r>
            <a:endParaRPr kumimoji="1" lang="ja-JP" altLang="en-US" sz="2400" dirty="0"/>
          </a:p>
        </p:txBody>
      </p:sp>
      <p:grpSp>
        <p:nvGrpSpPr>
          <p:cNvPr id="13" name="グループ化 12"/>
          <p:cNvGrpSpPr/>
          <p:nvPr/>
        </p:nvGrpSpPr>
        <p:grpSpPr>
          <a:xfrm>
            <a:off x="179512" y="1389600"/>
            <a:ext cx="1747232" cy="3657601"/>
            <a:chOff x="684000" y="1389600"/>
            <a:chExt cx="1747232" cy="3657601"/>
          </a:xfrm>
        </p:grpSpPr>
        <p:sp>
          <p:nvSpPr>
            <p:cNvPr id="6153" name="AutoShape 9"/>
            <p:cNvSpPr>
              <a:spLocks noChangeArrowheads="1"/>
            </p:cNvSpPr>
            <p:nvPr/>
          </p:nvSpPr>
          <p:spPr bwMode="auto">
            <a:xfrm>
              <a:off x="772900" y="14658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4" name="AutoShape 10"/>
            <p:cNvSpPr>
              <a:spLocks noChangeArrowheads="1"/>
            </p:cNvSpPr>
            <p:nvPr/>
          </p:nvSpPr>
          <p:spPr bwMode="auto">
            <a:xfrm>
              <a:off x="772900" y="25326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5" name="Line 11"/>
            <p:cNvSpPr>
              <a:spLocks noChangeShapeType="1"/>
            </p:cNvSpPr>
            <p:nvPr/>
          </p:nvSpPr>
          <p:spPr bwMode="auto">
            <a:xfrm>
              <a:off x="1877800" y="17706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6" name="Line 12"/>
            <p:cNvSpPr>
              <a:spLocks noChangeShapeType="1"/>
            </p:cNvSpPr>
            <p:nvPr/>
          </p:nvSpPr>
          <p:spPr bwMode="auto">
            <a:xfrm>
              <a:off x="772900" y="1783300"/>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7" name="Line 13"/>
            <p:cNvSpPr>
              <a:spLocks noChangeShapeType="1"/>
            </p:cNvSpPr>
            <p:nvPr/>
          </p:nvSpPr>
          <p:spPr bwMode="auto">
            <a:xfrm>
              <a:off x="2296900" y="1491200"/>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8" name="Line 14"/>
            <p:cNvSpPr>
              <a:spLocks noChangeShapeType="1"/>
            </p:cNvSpPr>
            <p:nvPr/>
          </p:nvSpPr>
          <p:spPr bwMode="auto">
            <a:xfrm>
              <a:off x="1166600" y="14658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9" name="Oval 15"/>
            <p:cNvSpPr>
              <a:spLocks noChangeArrowheads="1"/>
            </p:cNvSpPr>
            <p:nvPr/>
          </p:nvSpPr>
          <p:spPr bwMode="auto">
            <a:xfrm>
              <a:off x="1103100" y="14023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0" name="Oval 16"/>
            <p:cNvSpPr>
              <a:spLocks noChangeArrowheads="1"/>
            </p:cNvSpPr>
            <p:nvPr/>
          </p:nvSpPr>
          <p:spPr bwMode="auto">
            <a:xfrm>
              <a:off x="2246100" y="14150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1" name="Oval 17"/>
            <p:cNvSpPr>
              <a:spLocks noChangeArrowheads="1"/>
            </p:cNvSpPr>
            <p:nvPr/>
          </p:nvSpPr>
          <p:spPr bwMode="auto">
            <a:xfrm>
              <a:off x="7221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2" name="Oval 18"/>
            <p:cNvSpPr>
              <a:spLocks noChangeArrowheads="1"/>
            </p:cNvSpPr>
            <p:nvPr/>
          </p:nvSpPr>
          <p:spPr bwMode="auto">
            <a:xfrm>
              <a:off x="18270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3" name="Oval 19"/>
            <p:cNvSpPr>
              <a:spLocks noChangeArrowheads="1"/>
            </p:cNvSpPr>
            <p:nvPr/>
          </p:nvSpPr>
          <p:spPr bwMode="auto">
            <a:xfrm>
              <a:off x="1649200" y="1389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4" name="Oval 20"/>
            <p:cNvSpPr>
              <a:spLocks noChangeArrowheads="1"/>
            </p:cNvSpPr>
            <p:nvPr/>
          </p:nvSpPr>
          <p:spPr bwMode="auto">
            <a:xfrm>
              <a:off x="9253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5" name="Oval 21"/>
            <p:cNvSpPr>
              <a:spLocks noChangeArrowheads="1"/>
            </p:cNvSpPr>
            <p:nvPr/>
          </p:nvSpPr>
          <p:spPr bwMode="auto">
            <a:xfrm>
              <a:off x="20429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6" name="Oval 22"/>
            <p:cNvSpPr>
              <a:spLocks noChangeArrowheads="1"/>
            </p:cNvSpPr>
            <p:nvPr/>
          </p:nvSpPr>
          <p:spPr bwMode="auto">
            <a:xfrm>
              <a:off x="1280900" y="17071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7" name="Oval 23"/>
            <p:cNvSpPr>
              <a:spLocks noChangeArrowheads="1"/>
            </p:cNvSpPr>
            <p:nvPr/>
          </p:nvSpPr>
          <p:spPr bwMode="auto">
            <a:xfrm>
              <a:off x="2220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8" name="Oval 24"/>
            <p:cNvSpPr>
              <a:spLocks noChangeArrowheads="1"/>
            </p:cNvSpPr>
            <p:nvPr/>
          </p:nvSpPr>
          <p:spPr bwMode="auto">
            <a:xfrm>
              <a:off x="1077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9" name="Oval 25"/>
            <p:cNvSpPr>
              <a:spLocks noChangeArrowheads="1"/>
            </p:cNvSpPr>
            <p:nvPr/>
          </p:nvSpPr>
          <p:spPr bwMode="auto">
            <a:xfrm>
              <a:off x="1458700" y="44376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0" name="Oval 26"/>
            <p:cNvSpPr>
              <a:spLocks noChangeArrowheads="1"/>
            </p:cNvSpPr>
            <p:nvPr/>
          </p:nvSpPr>
          <p:spPr bwMode="auto">
            <a:xfrm>
              <a:off x="1458700" y="19230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1" name="Oval 27"/>
            <p:cNvSpPr>
              <a:spLocks noChangeArrowheads="1"/>
            </p:cNvSpPr>
            <p:nvPr/>
          </p:nvSpPr>
          <p:spPr bwMode="auto">
            <a:xfrm>
              <a:off x="17889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2" name="Oval 28"/>
            <p:cNvSpPr>
              <a:spLocks noChangeArrowheads="1"/>
            </p:cNvSpPr>
            <p:nvPr/>
          </p:nvSpPr>
          <p:spPr bwMode="auto">
            <a:xfrm>
              <a:off x="6840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3" name="Oval 29"/>
            <p:cNvSpPr>
              <a:spLocks noChangeArrowheads="1"/>
            </p:cNvSpPr>
            <p:nvPr/>
          </p:nvSpPr>
          <p:spPr bwMode="auto">
            <a:xfrm>
              <a:off x="920538" y="2278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4" name="Oval 30"/>
            <p:cNvSpPr>
              <a:spLocks noChangeArrowheads="1"/>
            </p:cNvSpPr>
            <p:nvPr/>
          </p:nvSpPr>
          <p:spPr bwMode="auto">
            <a:xfrm>
              <a:off x="1611100" y="2151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5" name="Oval 31"/>
            <p:cNvSpPr>
              <a:spLocks noChangeArrowheads="1"/>
            </p:cNvSpPr>
            <p:nvPr/>
          </p:nvSpPr>
          <p:spPr bwMode="auto">
            <a:xfrm>
              <a:off x="1280900" y="24564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6" name="Oval 32"/>
            <p:cNvSpPr>
              <a:spLocks noChangeArrowheads="1"/>
            </p:cNvSpPr>
            <p:nvPr/>
          </p:nvSpPr>
          <p:spPr bwMode="auto">
            <a:xfrm>
              <a:off x="2042900" y="2299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3" name="Group 33"/>
            <p:cNvGrpSpPr>
              <a:grpSpLocks/>
            </p:cNvGrpSpPr>
            <p:nvPr/>
          </p:nvGrpSpPr>
          <p:grpSpPr bwMode="auto">
            <a:xfrm>
              <a:off x="695113" y="3481925"/>
              <a:ext cx="1716088" cy="498475"/>
              <a:chOff x="568" y="1663"/>
              <a:chExt cx="1081" cy="314"/>
            </a:xfrm>
          </p:grpSpPr>
          <p:sp>
            <p:nvSpPr>
              <p:cNvPr id="6178" name="Oval 34"/>
              <p:cNvSpPr>
                <a:spLocks noChangeArrowheads="1"/>
              </p:cNvSpPr>
              <p:nvPr/>
            </p:nvSpPr>
            <p:spPr bwMode="auto">
              <a:xfrm>
                <a:off x="153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9" name="Oval 35"/>
              <p:cNvSpPr>
                <a:spLocks noChangeArrowheads="1"/>
              </p:cNvSpPr>
              <p:nvPr/>
            </p:nvSpPr>
            <p:spPr bwMode="auto">
              <a:xfrm>
                <a:off x="81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0" name="Oval 36"/>
              <p:cNvSpPr>
                <a:spLocks noChangeArrowheads="1"/>
              </p:cNvSpPr>
              <p:nvPr/>
            </p:nvSpPr>
            <p:spPr bwMode="auto">
              <a:xfrm>
                <a:off x="1264"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1" name="Oval 37"/>
              <p:cNvSpPr>
                <a:spLocks noChangeArrowheads="1"/>
              </p:cNvSpPr>
              <p:nvPr/>
            </p:nvSpPr>
            <p:spPr bwMode="auto">
              <a:xfrm>
                <a:off x="568"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182" name="AutoShape 38"/>
            <p:cNvSpPr>
              <a:spLocks noChangeArrowheads="1"/>
            </p:cNvSpPr>
            <p:nvPr/>
          </p:nvSpPr>
          <p:spPr bwMode="auto">
            <a:xfrm>
              <a:off x="772900" y="35994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4" name="AutoShape 40"/>
            <p:cNvSpPr>
              <a:spLocks noChangeArrowheads="1"/>
            </p:cNvSpPr>
            <p:nvPr/>
          </p:nvSpPr>
          <p:spPr bwMode="auto">
            <a:xfrm rot="21061309" flipH="1">
              <a:off x="1060238" y="3213638"/>
              <a:ext cx="989013" cy="196850"/>
            </a:xfrm>
            <a:prstGeom prst="parallelogram">
              <a:avLst>
                <a:gd name="adj" fmla="val 133978"/>
              </a:avLst>
            </a:prstGeom>
            <a:solidFill>
              <a:srgbClr val="FF0000">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5" name="Oval 41"/>
            <p:cNvSpPr>
              <a:spLocks noChangeArrowheads="1"/>
            </p:cNvSpPr>
            <p:nvPr/>
          </p:nvSpPr>
          <p:spPr bwMode="auto">
            <a:xfrm>
              <a:off x="1492038" y="32390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6" name="Oval 42"/>
            <p:cNvSpPr>
              <a:spLocks noChangeArrowheads="1"/>
            </p:cNvSpPr>
            <p:nvPr/>
          </p:nvSpPr>
          <p:spPr bwMode="auto">
            <a:xfrm>
              <a:off x="958638" y="3213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7" name="Oval 43"/>
            <p:cNvSpPr>
              <a:spLocks noChangeArrowheads="1"/>
            </p:cNvSpPr>
            <p:nvPr/>
          </p:nvSpPr>
          <p:spPr bwMode="auto">
            <a:xfrm>
              <a:off x="1276138" y="33914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8" name="Oval 44"/>
            <p:cNvSpPr>
              <a:spLocks noChangeArrowheads="1"/>
            </p:cNvSpPr>
            <p:nvPr/>
          </p:nvSpPr>
          <p:spPr bwMode="auto">
            <a:xfrm>
              <a:off x="1974638" y="3251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9" name="Oval 45"/>
            <p:cNvSpPr>
              <a:spLocks noChangeArrowheads="1"/>
            </p:cNvSpPr>
            <p:nvPr/>
          </p:nvSpPr>
          <p:spPr bwMode="auto">
            <a:xfrm>
              <a:off x="1669838" y="3086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1" name="Oval 47"/>
            <p:cNvSpPr>
              <a:spLocks noChangeArrowheads="1"/>
            </p:cNvSpPr>
            <p:nvPr/>
          </p:nvSpPr>
          <p:spPr bwMode="auto">
            <a:xfrm>
              <a:off x="928475" y="3962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2" name="Oval 48"/>
            <p:cNvSpPr>
              <a:spLocks noChangeArrowheads="1"/>
            </p:cNvSpPr>
            <p:nvPr/>
          </p:nvSpPr>
          <p:spPr bwMode="auto">
            <a:xfrm>
              <a:off x="1619038" y="3835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3" name="Oval 49"/>
            <p:cNvSpPr>
              <a:spLocks noChangeArrowheads="1"/>
            </p:cNvSpPr>
            <p:nvPr/>
          </p:nvSpPr>
          <p:spPr bwMode="auto">
            <a:xfrm>
              <a:off x="1288838" y="4140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4" name="Oval 50"/>
            <p:cNvSpPr>
              <a:spLocks noChangeArrowheads="1"/>
            </p:cNvSpPr>
            <p:nvPr/>
          </p:nvSpPr>
          <p:spPr bwMode="auto">
            <a:xfrm>
              <a:off x="2050838" y="3983575"/>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6" name="AutoShape 52"/>
            <p:cNvSpPr>
              <a:spLocks noChangeArrowheads="1"/>
            </p:cNvSpPr>
            <p:nvPr/>
          </p:nvSpPr>
          <p:spPr bwMode="auto">
            <a:xfrm>
              <a:off x="760200" y="4661438"/>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97" name="Oval 53"/>
            <p:cNvSpPr>
              <a:spLocks noChangeArrowheads="1"/>
            </p:cNvSpPr>
            <p:nvPr/>
          </p:nvSpPr>
          <p:spPr bwMode="auto">
            <a:xfrm>
              <a:off x="1090400" y="45979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8" name="Oval 54"/>
            <p:cNvSpPr>
              <a:spLocks noChangeArrowheads="1"/>
            </p:cNvSpPr>
            <p:nvPr/>
          </p:nvSpPr>
          <p:spPr bwMode="auto">
            <a:xfrm>
              <a:off x="2233400" y="46106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9" name="Oval 55"/>
            <p:cNvSpPr>
              <a:spLocks noChangeArrowheads="1"/>
            </p:cNvSpPr>
            <p:nvPr/>
          </p:nvSpPr>
          <p:spPr bwMode="auto">
            <a:xfrm>
              <a:off x="7094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0" name="Oval 56"/>
            <p:cNvSpPr>
              <a:spLocks noChangeArrowheads="1"/>
            </p:cNvSpPr>
            <p:nvPr/>
          </p:nvSpPr>
          <p:spPr bwMode="auto">
            <a:xfrm>
              <a:off x="18143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1" name="Oval 57"/>
            <p:cNvSpPr>
              <a:spLocks noChangeArrowheads="1"/>
            </p:cNvSpPr>
            <p:nvPr/>
          </p:nvSpPr>
          <p:spPr bwMode="auto">
            <a:xfrm>
              <a:off x="1636500" y="4585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2" name="Oval 58"/>
            <p:cNvSpPr>
              <a:spLocks noChangeArrowheads="1"/>
            </p:cNvSpPr>
            <p:nvPr/>
          </p:nvSpPr>
          <p:spPr bwMode="auto">
            <a:xfrm>
              <a:off x="9126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3" name="Oval 59"/>
            <p:cNvSpPr>
              <a:spLocks noChangeArrowheads="1"/>
            </p:cNvSpPr>
            <p:nvPr/>
          </p:nvSpPr>
          <p:spPr bwMode="auto">
            <a:xfrm>
              <a:off x="20302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4" name="Oval 60"/>
            <p:cNvSpPr>
              <a:spLocks noChangeArrowheads="1"/>
            </p:cNvSpPr>
            <p:nvPr/>
          </p:nvSpPr>
          <p:spPr bwMode="auto">
            <a:xfrm>
              <a:off x="1268200" y="4902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6" name="Text Box 142"/>
            <p:cNvSpPr txBox="1">
              <a:spLocks noChangeArrowheads="1"/>
            </p:cNvSpPr>
            <p:nvPr/>
          </p:nvSpPr>
          <p:spPr bwMode="auto">
            <a:xfrm>
              <a:off x="1475656" y="2743200"/>
              <a:ext cx="955576" cy="369332"/>
            </a:xfrm>
            <a:prstGeom prst="rect">
              <a:avLst/>
            </a:prstGeom>
            <a:noFill/>
            <a:ln w="9525">
              <a:noFill/>
              <a:miter lim="800000"/>
              <a:headEnd/>
              <a:tailEnd/>
            </a:ln>
            <a:effectLst/>
          </p:spPr>
          <p:txBody>
            <a:bodyPr wrap="square">
              <a:spAutoFit/>
            </a:bodyPr>
            <a:lstStyle/>
            <a:p>
              <a:r>
                <a:rPr lang="en-US" altLang="ja-JP" b="1" dirty="0" err="1">
                  <a:solidFill>
                    <a:srgbClr val="FF9900"/>
                  </a:solidFill>
                  <a:latin typeface="ＭＳ Ｐゴシック" charset="-128"/>
                </a:rPr>
                <a:t>Nd</a:t>
              </a:r>
              <a:r>
                <a:rPr lang="en-US" altLang="ja-JP" b="1" dirty="0">
                  <a:solidFill>
                    <a:srgbClr val="FF9900"/>
                  </a:solidFill>
                  <a:latin typeface="ＭＳ Ｐゴシック" charset="-128"/>
                </a:rPr>
                <a:t> (Ce)</a:t>
              </a:r>
            </a:p>
          </p:txBody>
        </p:sp>
        <p:sp>
          <p:nvSpPr>
            <p:cNvPr id="6288" name="Text Box 144"/>
            <p:cNvSpPr txBox="1">
              <a:spLocks noChangeArrowheads="1"/>
            </p:cNvSpPr>
            <p:nvPr/>
          </p:nvSpPr>
          <p:spPr bwMode="auto">
            <a:xfrm>
              <a:off x="1052225" y="2924944"/>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12" name="円/楕円 11"/>
            <p:cNvSpPr/>
            <p:nvPr/>
          </p:nvSpPr>
          <p:spPr>
            <a:xfrm>
              <a:off x="760884" y="2996952"/>
              <a:ext cx="1506860" cy="56877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6" name="グループ化 5"/>
          <p:cNvGrpSpPr/>
          <p:nvPr/>
        </p:nvGrpSpPr>
        <p:grpSpPr>
          <a:xfrm>
            <a:off x="5256440" y="404664"/>
            <a:ext cx="3276000" cy="3240360"/>
            <a:chOff x="5256440" y="404664"/>
            <a:chExt cx="3276000" cy="3240360"/>
          </a:xfrm>
        </p:grpSpPr>
        <p:sp>
          <p:nvSpPr>
            <p:cNvPr id="98" name="弦 97"/>
            <p:cNvSpPr/>
            <p:nvPr/>
          </p:nvSpPr>
          <p:spPr>
            <a:xfrm flipH="1">
              <a:off x="5256440" y="299695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6516216" y="851520"/>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01" name="弦 100"/>
            <p:cNvSpPr/>
            <p:nvPr/>
          </p:nvSpPr>
          <p:spPr>
            <a:xfrm flipH="1">
              <a:off x="5292440" y="177687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02" name="直線矢印コネクタ 101"/>
            <p:cNvCxnSpPr/>
            <p:nvPr/>
          </p:nvCxnSpPr>
          <p:spPr>
            <a:xfrm flipV="1">
              <a:off x="6876256" y="40466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5256800" y="764704"/>
              <a:ext cx="3240000" cy="432000"/>
              <a:chOff x="2448232" y="588674"/>
              <a:chExt cx="3240000" cy="432000"/>
            </a:xfrm>
          </p:grpSpPr>
          <p:sp>
            <p:nvSpPr>
              <p:cNvPr id="104" name="弦 103"/>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パイ 104"/>
              <p:cNvSpPr/>
              <p:nvPr/>
            </p:nvSpPr>
            <p:spPr>
              <a:xfrm>
                <a:off x="2700000" y="792000"/>
                <a:ext cx="2772792" cy="216000"/>
              </a:xfrm>
              <a:prstGeom prst="pie">
                <a:avLst>
                  <a:gd name="adj1" fmla="val 21594851"/>
                  <a:gd name="adj2" fmla="val 5295702"/>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2" name="グループ化 1"/>
          <p:cNvGrpSpPr/>
          <p:nvPr/>
        </p:nvGrpSpPr>
        <p:grpSpPr>
          <a:xfrm>
            <a:off x="2016080" y="332656"/>
            <a:ext cx="3276000" cy="3240360"/>
            <a:chOff x="2447872" y="228634"/>
            <a:chExt cx="3276000" cy="3240360"/>
          </a:xfrm>
        </p:grpSpPr>
        <p:sp>
          <p:nvSpPr>
            <p:cNvPr id="106" name="弦 105"/>
            <p:cNvSpPr/>
            <p:nvPr/>
          </p:nvSpPr>
          <p:spPr>
            <a:xfrm flipH="1">
              <a:off x="2447872" y="282092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コネクタ 106"/>
            <p:cNvCxnSpPr/>
            <p:nvPr/>
          </p:nvCxnSpPr>
          <p:spPr>
            <a:xfrm flipH="1">
              <a:off x="3995904" y="1308754"/>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4121600" y="1155446"/>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09" name="弦 108"/>
            <p:cNvSpPr/>
            <p:nvPr/>
          </p:nvSpPr>
          <p:spPr>
            <a:xfrm flipH="1">
              <a:off x="2483872" y="160084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0" name="直線矢印コネクタ 109"/>
            <p:cNvCxnSpPr/>
            <p:nvPr/>
          </p:nvCxnSpPr>
          <p:spPr>
            <a:xfrm flipV="1">
              <a:off x="4067912" y="22863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2" name="弦 111"/>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18" name="テキスト ボックス 117"/>
              <p:cNvSpPr txBox="1"/>
              <p:nvPr/>
            </p:nvSpPr>
            <p:spPr>
              <a:xfrm>
                <a:off x="3922553" y="332656"/>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922553" y="332656"/>
                <a:ext cx="2305631" cy="403700"/>
              </a:xfrm>
              <a:prstGeom prst="rect">
                <a:avLst/>
              </a:prstGeom>
              <a:blipFill rotWithShape="1">
                <a:blip r:embed="rId3"/>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テキスト ボックス 118"/>
              <p:cNvSpPr txBox="1"/>
              <p:nvPr/>
            </p:nvSpPr>
            <p:spPr>
              <a:xfrm>
                <a:off x="4639722" y="1484784"/>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4639722" y="1484784"/>
                <a:ext cx="652358" cy="369332"/>
              </a:xfrm>
              <a:prstGeom prst="rect">
                <a:avLst/>
              </a:prstGeom>
              <a:blipFill rotWithShape="1">
                <a:blip r:embed="rId4"/>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0" name="テキスト ボックス 119"/>
              <p:cNvSpPr txBox="1"/>
              <p:nvPr/>
            </p:nvSpPr>
            <p:spPr>
              <a:xfrm>
                <a:off x="3957562" y="3284984"/>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3957562" y="3284984"/>
                <a:ext cx="2270622" cy="403700"/>
              </a:xfrm>
              <a:prstGeom prst="rect">
                <a:avLst/>
              </a:prstGeom>
              <a:blipFill rotWithShape="1">
                <a:blip r:embed="rId5"/>
                <a:stretch>
                  <a:fillRect b="-4545"/>
                </a:stretch>
              </a:blipFill>
            </p:spPr>
            <p:txBody>
              <a:bodyPr/>
              <a:lstStyle/>
              <a:p>
                <a:r>
                  <a:rPr lang="ja-JP" altLang="en-US">
                    <a:noFill/>
                  </a:rPr>
                  <a:t> </a:t>
                </a:r>
              </a:p>
            </p:txBody>
          </p:sp>
        </mc:Fallback>
      </mc:AlternateContent>
      <p:grpSp>
        <p:nvGrpSpPr>
          <p:cNvPr id="83" name="Group 150"/>
          <p:cNvGrpSpPr>
            <a:grpSpLocks/>
          </p:cNvGrpSpPr>
          <p:nvPr/>
        </p:nvGrpSpPr>
        <p:grpSpPr bwMode="auto">
          <a:xfrm>
            <a:off x="5604062" y="4005064"/>
            <a:ext cx="3168352" cy="2814312"/>
            <a:chOff x="576" y="1344"/>
            <a:chExt cx="1977" cy="1758"/>
          </a:xfrm>
        </p:grpSpPr>
        <p:sp>
          <p:nvSpPr>
            <p:cNvPr id="134"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5"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6"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7"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38" name="Group 156"/>
            <p:cNvGrpSpPr>
              <a:grpSpLocks/>
            </p:cNvGrpSpPr>
            <p:nvPr/>
          </p:nvGrpSpPr>
          <p:grpSpPr bwMode="auto">
            <a:xfrm>
              <a:off x="576" y="1536"/>
              <a:ext cx="1977" cy="1345"/>
              <a:chOff x="576" y="1536"/>
              <a:chExt cx="1977" cy="1345"/>
            </a:xfrm>
          </p:grpSpPr>
          <p:grpSp>
            <p:nvGrpSpPr>
              <p:cNvPr id="139" name="Group 157"/>
              <p:cNvGrpSpPr>
                <a:grpSpLocks/>
              </p:cNvGrpSpPr>
              <p:nvPr/>
            </p:nvGrpSpPr>
            <p:grpSpPr bwMode="auto">
              <a:xfrm>
                <a:off x="576" y="1536"/>
                <a:ext cx="1977" cy="433"/>
                <a:chOff x="576" y="1536"/>
                <a:chExt cx="1977" cy="433"/>
              </a:xfrm>
            </p:grpSpPr>
            <p:sp>
              <p:nvSpPr>
                <p:cNvPr id="142"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3"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140"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1"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84" name="Oval 164"/>
          <p:cNvSpPr>
            <a:spLocks noChangeArrowheads="1"/>
          </p:cNvSpPr>
          <p:nvPr/>
        </p:nvSpPr>
        <p:spPr bwMode="auto">
          <a:xfrm>
            <a:off x="5978324"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5" name="Oval 165"/>
          <p:cNvSpPr>
            <a:spLocks noChangeArrowheads="1"/>
          </p:cNvSpPr>
          <p:nvPr/>
        </p:nvSpPr>
        <p:spPr bwMode="auto">
          <a:xfrm>
            <a:off x="6750609" y="4222615"/>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6" name="Oval 166"/>
          <p:cNvSpPr>
            <a:spLocks noChangeArrowheads="1"/>
          </p:cNvSpPr>
          <p:nvPr/>
        </p:nvSpPr>
        <p:spPr bwMode="auto">
          <a:xfrm>
            <a:off x="7524875"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7" name="Oval 167"/>
          <p:cNvSpPr>
            <a:spLocks noChangeArrowheads="1"/>
          </p:cNvSpPr>
          <p:nvPr/>
        </p:nvSpPr>
        <p:spPr bwMode="auto">
          <a:xfrm>
            <a:off x="8299141"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8" name="Oval 169"/>
          <p:cNvSpPr>
            <a:spLocks noChangeArrowheads="1"/>
          </p:cNvSpPr>
          <p:nvPr/>
        </p:nvSpPr>
        <p:spPr bwMode="auto">
          <a:xfrm>
            <a:off x="7509034" y="4910900"/>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5" name="グループ化 4"/>
          <p:cNvGrpSpPr/>
          <p:nvPr/>
        </p:nvGrpSpPr>
        <p:grpSpPr>
          <a:xfrm>
            <a:off x="5946743" y="4795606"/>
            <a:ext cx="182180" cy="545854"/>
            <a:chOff x="7355201" y="4831339"/>
            <a:chExt cx="182180" cy="545854"/>
          </a:xfrm>
        </p:grpSpPr>
        <p:sp>
          <p:nvSpPr>
            <p:cNvPr id="82" name="Line 224"/>
            <p:cNvSpPr>
              <a:spLocks noChangeShapeType="1"/>
            </p:cNvSpPr>
            <p:nvPr/>
          </p:nvSpPr>
          <p:spPr bwMode="auto">
            <a:xfrm rot="2400000">
              <a:off x="7495753" y="483133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89" name="Oval 171"/>
            <p:cNvSpPr>
              <a:spLocks noChangeArrowheads="1"/>
            </p:cNvSpPr>
            <p:nvPr/>
          </p:nvSpPr>
          <p:spPr bwMode="auto">
            <a:xfrm>
              <a:off x="7355201" y="4960120"/>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91" name="Oval 174"/>
          <p:cNvSpPr>
            <a:spLocks noChangeArrowheads="1"/>
          </p:cNvSpPr>
          <p:nvPr/>
        </p:nvSpPr>
        <p:spPr bwMode="auto">
          <a:xfrm>
            <a:off x="5978324"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3" name="Oval 176"/>
          <p:cNvSpPr>
            <a:spLocks noChangeArrowheads="1"/>
          </p:cNvSpPr>
          <p:nvPr/>
        </p:nvSpPr>
        <p:spPr bwMode="auto">
          <a:xfrm>
            <a:off x="6722886" y="5678225"/>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4" name="Oval 177"/>
          <p:cNvSpPr>
            <a:spLocks noChangeArrowheads="1"/>
          </p:cNvSpPr>
          <p:nvPr/>
        </p:nvSpPr>
        <p:spPr bwMode="auto">
          <a:xfrm>
            <a:off x="8299141"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5" name="Oval 179"/>
          <p:cNvSpPr>
            <a:spLocks noChangeArrowheads="1"/>
          </p:cNvSpPr>
          <p:nvPr/>
        </p:nvSpPr>
        <p:spPr bwMode="auto">
          <a:xfrm>
            <a:off x="5978324"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6" name="Oval 180"/>
          <p:cNvSpPr>
            <a:spLocks noChangeArrowheads="1"/>
          </p:cNvSpPr>
          <p:nvPr/>
        </p:nvSpPr>
        <p:spPr bwMode="auto">
          <a:xfrm>
            <a:off x="6750609" y="6368453"/>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7" name="Oval 181"/>
          <p:cNvSpPr>
            <a:spLocks noChangeArrowheads="1"/>
          </p:cNvSpPr>
          <p:nvPr/>
        </p:nvSpPr>
        <p:spPr bwMode="auto">
          <a:xfrm>
            <a:off x="7524875"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1" name="Oval 182"/>
          <p:cNvSpPr>
            <a:spLocks noChangeArrowheads="1"/>
          </p:cNvSpPr>
          <p:nvPr/>
        </p:nvSpPr>
        <p:spPr bwMode="auto">
          <a:xfrm>
            <a:off x="8299141"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3" name="Line 189"/>
          <p:cNvSpPr>
            <a:spLocks noChangeShapeType="1"/>
          </p:cNvSpPr>
          <p:nvPr/>
        </p:nvSpPr>
        <p:spPr bwMode="auto">
          <a:xfrm rot="13200000">
            <a:off x="6079315" y="403077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4" name="Line 215"/>
          <p:cNvSpPr>
            <a:spLocks noChangeShapeType="1"/>
          </p:cNvSpPr>
          <p:nvPr/>
        </p:nvSpPr>
        <p:spPr bwMode="auto">
          <a:xfrm rot="13200000">
            <a:off x="7600124" y="404659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5" name="Line 217"/>
          <p:cNvSpPr>
            <a:spLocks noChangeShapeType="1"/>
          </p:cNvSpPr>
          <p:nvPr/>
        </p:nvSpPr>
        <p:spPr bwMode="auto">
          <a:xfrm rot="13200000">
            <a:off x="6033668" y="5488610"/>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7" name="Line 226"/>
          <p:cNvSpPr>
            <a:spLocks noChangeShapeType="1"/>
          </p:cNvSpPr>
          <p:nvPr/>
        </p:nvSpPr>
        <p:spPr bwMode="auto">
          <a:xfrm rot="2400000">
            <a:off x="6019908" y="6230012"/>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1" name="Line 227"/>
          <p:cNvSpPr>
            <a:spLocks noChangeShapeType="1"/>
          </p:cNvSpPr>
          <p:nvPr/>
        </p:nvSpPr>
        <p:spPr bwMode="auto">
          <a:xfrm rot="2400000">
            <a:off x="8366469" y="407032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2" name="Line 229"/>
          <p:cNvSpPr>
            <a:spLocks noChangeShapeType="1"/>
          </p:cNvSpPr>
          <p:nvPr/>
        </p:nvSpPr>
        <p:spPr bwMode="auto">
          <a:xfrm rot="2400000">
            <a:off x="8360528" y="55120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3" name="Line 230"/>
          <p:cNvSpPr>
            <a:spLocks noChangeShapeType="1"/>
          </p:cNvSpPr>
          <p:nvPr/>
        </p:nvSpPr>
        <p:spPr bwMode="auto">
          <a:xfrm rot="2400000">
            <a:off x="6798135" y="54942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4" name="Line 231"/>
          <p:cNvSpPr>
            <a:spLocks noChangeShapeType="1"/>
          </p:cNvSpPr>
          <p:nvPr/>
        </p:nvSpPr>
        <p:spPr bwMode="auto">
          <a:xfrm rot="2400000">
            <a:off x="7576361" y="621814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5" name="Line 232"/>
          <p:cNvSpPr>
            <a:spLocks noChangeShapeType="1"/>
          </p:cNvSpPr>
          <p:nvPr/>
        </p:nvSpPr>
        <p:spPr bwMode="auto">
          <a:xfrm rot="2400000">
            <a:off x="6804075" y="40643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7" name="Line 236"/>
          <p:cNvSpPr>
            <a:spLocks noChangeShapeType="1"/>
          </p:cNvSpPr>
          <p:nvPr/>
        </p:nvSpPr>
        <p:spPr bwMode="auto">
          <a:xfrm rot="13200000">
            <a:off x="8390231" y="470142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8" name="Line 237"/>
          <p:cNvSpPr>
            <a:spLocks noChangeShapeType="1"/>
          </p:cNvSpPr>
          <p:nvPr/>
        </p:nvSpPr>
        <p:spPr bwMode="auto">
          <a:xfrm rot="13200000">
            <a:off x="8378350" y="616474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9" name="Line 238"/>
          <p:cNvSpPr>
            <a:spLocks noChangeShapeType="1"/>
          </p:cNvSpPr>
          <p:nvPr/>
        </p:nvSpPr>
        <p:spPr bwMode="auto">
          <a:xfrm rot="13200000">
            <a:off x="6839719" y="6176613"/>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2" name="Oval 169"/>
          <p:cNvSpPr>
            <a:spLocks noChangeArrowheads="1"/>
          </p:cNvSpPr>
          <p:nvPr/>
        </p:nvSpPr>
        <p:spPr bwMode="auto">
          <a:xfrm>
            <a:off x="6755196" y="4910901"/>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3" name="Line 236"/>
          <p:cNvSpPr>
            <a:spLocks noChangeShapeType="1"/>
          </p:cNvSpPr>
          <p:nvPr/>
        </p:nvSpPr>
        <p:spPr bwMode="auto">
          <a:xfrm rot="13200000">
            <a:off x="6862059" y="4719405"/>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4" name="Oval 169"/>
          <p:cNvSpPr>
            <a:spLocks noChangeArrowheads="1"/>
          </p:cNvSpPr>
          <p:nvPr/>
        </p:nvSpPr>
        <p:spPr bwMode="auto">
          <a:xfrm>
            <a:off x="8270962" y="4896594"/>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5" name="Line 227"/>
          <p:cNvSpPr>
            <a:spLocks noChangeShapeType="1"/>
          </p:cNvSpPr>
          <p:nvPr/>
        </p:nvSpPr>
        <p:spPr bwMode="auto">
          <a:xfrm rot="2400000">
            <a:off x="7617843" y="473740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0" name="グループ化 9"/>
          <p:cNvGrpSpPr/>
          <p:nvPr/>
        </p:nvGrpSpPr>
        <p:grpSpPr>
          <a:xfrm>
            <a:off x="7507054" y="5525616"/>
            <a:ext cx="184160" cy="555582"/>
            <a:chOff x="8088111" y="5147165"/>
            <a:chExt cx="184160" cy="555582"/>
          </a:xfrm>
        </p:grpSpPr>
        <p:sp>
          <p:nvSpPr>
            <p:cNvPr id="160" name="Oval 172"/>
            <p:cNvSpPr>
              <a:spLocks noChangeArrowheads="1"/>
            </p:cNvSpPr>
            <p:nvPr/>
          </p:nvSpPr>
          <p:spPr bwMode="auto">
            <a:xfrm>
              <a:off x="8088111" y="5301241"/>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61" name="Line 235"/>
            <p:cNvSpPr>
              <a:spLocks noChangeShapeType="1"/>
            </p:cNvSpPr>
            <p:nvPr/>
          </p:nvSpPr>
          <p:spPr bwMode="auto">
            <a:xfrm rot="13200000" flipH="1">
              <a:off x="8213766" y="5147165"/>
              <a:ext cx="733" cy="555582"/>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62" name="グループ化 228"/>
          <p:cNvGrpSpPr/>
          <p:nvPr/>
        </p:nvGrpSpPr>
        <p:grpSpPr>
          <a:xfrm>
            <a:off x="3275856" y="4077072"/>
            <a:ext cx="2092837" cy="2520280"/>
            <a:chOff x="3847315" y="4077072"/>
            <a:chExt cx="2092837" cy="2520280"/>
          </a:xfrm>
        </p:grpSpPr>
        <p:grpSp>
          <p:nvGrpSpPr>
            <p:cNvPr id="163" name="グループ化 90"/>
            <p:cNvGrpSpPr/>
            <p:nvPr/>
          </p:nvGrpSpPr>
          <p:grpSpPr>
            <a:xfrm>
              <a:off x="3847315" y="4077072"/>
              <a:ext cx="2092837" cy="2520280"/>
              <a:chOff x="6454800" y="692696"/>
              <a:chExt cx="2092837" cy="2520280"/>
            </a:xfrm>
          </p:grpSpPr>
          <p:pic>
            <p:nvPicPr>
              <p:cNvPr id="178" name="Picture 404"/>
              <p:cNvPicPr>
                <a:picLocks noChangeAspect="1" noChangeArrowheads="1"/>
              </p:cNvPicPr>
              <p:nvPr/>
            </p:nvPicPr>
            <p:blipFill>
              <a:blip r:embed="rId6" cstate="print"/>
              <a:srcRect/>
              <a:stretch>
                <a:fillRect/>
              </a:stretch>
            </p:blipFill>
            <p:spPr bwMode="auto">
              <a:xfrm>
                <a:off x="7812360" y="692696"/>
                <a:ext cx="735277" cy="807344"/>
              </a:xfrm>
              <a:prstGeom prst="rect">
                <a:avLst/>
              </a:prstGeom>
              <a:noFill/>
              <a:ln w="9525">
                <a:noFill/>
                <a:miter lim="800000"/>
                <a:headEnd/>
                <a:tailEnd/>
              </a:ln>
            </p:spPr>
          </p:pic>
          <p:sp>
            <p:nvSpPr>
              <p:cNvPr id="179" name="テキスト ボックス 178"/>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180" name="テキスト ボックス 179"/>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181" name="テキスト ボックス 180"/>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182" name="テキスト ボックス 181"/>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183" name="Picture 11"/>
              <p:cNvPicPr>
                <a:picLocks noChangeAspect="1" noChangeArrowheads="1"/>
              </p:cNvPicPr>
              <p:nvPr/>
            </p:nvPicPr>
            <p:blipFill>
              <a:blip r:embed="rId7" cstate="print"/>
              <a:srcRect/>
              <a:stretch>
                <a:fillRect/>
              </a:stretch>
            </p:blipFill>
            <p:spPr bwMode="auto">
              <a:xfrm>
                <a:off x="8028384" y="1196752"/>
                <a:ext cx="355923" cy="563479"/>
              </a:xfrm>
              <a:prstGeom prst="rect">
                <a:avLst/>
              </a:prstGeom>
              <a:noFill/>
              <a:ln w="9525">
                <a:noFill/>
                <a:miter lim="800000"/>
                <a:headEnd/>
                <a:tailEnd/>
              </a:ln>
            </p:spPr>
          </p:pic>
          <p:pic>
            <p:nvPicPr>
              <p:cNvPr id="184" name="Picture 9"/>
              <p:cNvPicPr>
                <a:picLocks noChangeAspect="1" noChangeArrowheads="1"/>
              </p:cNvPicPr>
              <p:nvPr/>
            </p:nvPicPr>
            <p:blipFill>
              <a:blip r:embed="rId8" cstate="print"/>
              <a:srcRect/>
              <a:stretch>
                <a:fillRect/>
              </a:stretch>
            </p:blipFill>
            <p:spPr bwMode="auto">
              <a:xfrm>
                <a:off x="7956376" y="2348880"/>
                <a:ext cx="397421" cy="556389"/>
              </a:xfrm>
              <a:prstGeom prst="rect">
                <a:avLst/>
              </a:prstGeom>
              <a:noFill/>
              <a:ln w="9525">
                <a:noFill/>
                <a:miter lim="800000"/>
                <a:headEnd/>
                <a:tailEnd/>
              </a:ln>
            </p:spPr>
          </p:pic>
          <p:pic>
            <p:nvPicPr>
              <p:cNvPr id="185" name="Picture 12"/>
              <p:cNvPicPr>
                <a:picLocks noChangeAspect="1" noChangeArrowheads="1"/>
              </p:cNvPicPr>
              <p:nvPr/>
            </p:nvPicPr>
            <p:blipFill>
              <a:blip r:embed="rId9" cstate="print"/>
              <a:srcRect/>
              <a:stretch>
                <a:fillRect/>
              </a:stretch>
            </p:blipFill>
            <p:spPr bwMode="auto">
              <a:xfrm>
                <a:off x="8028384" y="2780928"/>
                <a:ext cx="304975" cy="432048"/>
              </a:xfrm>
              <a:prstGeom prst="rect">
                <a:avLst/>
              </a:prstGeom>
              <a:noFill/>
              <a:ln w="9525">
                <a:noFill/>
                <a:miter lim="800000"/>
                <a:headEnd/>
                <a:tailEnd/>
              </a:ln>
            </p:spPr>
          </p:pic>
          <p:sp>
            <p:nvSpPr>
              <p:cNvPr id="186" name="テキスト ボックス 185"/>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87" name="Picture 10"/>
              <p:cNvPicPr>
                <a:picLocks noChangeAspect="1" noChangeArrowheads="1"/>
              </p:cNvPicPr>
              <p:nvPr/>
            </p:nvPicPr>
            <p:blipFill>
              <a:blip r:embed="rId10" cstate="print"/>
              <a:srcRect/>
              <a:stretch>
                <a:fillRect/>
              </a:stretch>
            </p:blipFill>
            <p:spPr bwMode="auto">
              <a:xfrm>
                <a:off x="7956376" y="1844824"/>
                <a:ext cx="433859" cy="604145"/>
              </a:xfrm>
              <a:prstGeom prst="rect">
                <a:avLst/>
              </a:prstGeom>
              <a:noFill/>
              <a:ln w="9525">
                <a:noFill/>
                <a:miter lim="800000"/>
                <a:headEnd/>
                <a:tailEnd/>
              </a:ln>
            </p:spPr>
          </p:pic>
          <p:grpSp>
            <p:nvGrpSpPr>
              <p:cNvPr id="188" name="グループ化 275"/>
              <p:cNvGrpSpPr/>
              <p:nvPr/>
            </p:nvGrpSpPr>
            <p:grpSpPr>
              <a:xfrm>
                <a:off x="6454800" y="1124744"/>
                <a:ext cx="921600" cy="1503256"/>
                <a:chOff x="4294958" y="3479676"/>
                <a:chExt cx="921600" cy="1503256"/>
              </a:xfrm>
            </p:grpSpPr>
            <p:sp>
              <p:nvSpPr>
                <p:cNvPr id="189"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0"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1"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2"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3"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64" name="グループ化 275"/>
            <p:cNvGrpSpPr/>
            <p:nvPr/>
          </p:nvGrpSpPr>
          <p:grpSpPr>
            <a:xfrm>
              <a:off x="3851920" y="4510184"/>
              <a:ext cx="921600" cy="1709738"/>
              <a:chOff x="4294958" y="3479676"/>
              <a:chExt cx="921600" cy="1709738"/>
            </a:xfrm>
          </p:grpSpPr>
          <p:sp>
            <p:nvSpPr>
              <p:cNvPr id="165"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6"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7"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8"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9"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70"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1"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2"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3"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4"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5"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6"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7"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94" name="Text Box 70"/>
          <p:cNvSpPr txBox="1">
            <a:spLocks noChangeArrowheads="1"/>
          </p:cNvSpPr>
          <p:nvPr/>
        </p:nvSpPr>
        <p:spPr bwMode="auto">
          <a:xfrm>
            <a:off x="1978321" y="4982011"/>
            <a:ext cx="1228221"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a:solidFill>
                  <a:prstClr val="black"/>
                </a:solidFill>
                <a:latin typeface="ＭＳ Ｐゴシック" charset="-128"/>
              </a:rPr>
              <a:t>9</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sp>
        <p:nvSpPr>
          <p:cNvPr id="196" name="Line 254"/>
          <p:cNvSpPr>
            <a:spLocks noChangeShapeType="1"/>
          </p:cNvSpPr>
          <p:nvPr/>
        </p:nvSpPr>
        <p:spPr bwMode="auto">
          <a:xfrm flipV="1">
            <a:off x="3839946" y="4280438"/>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97" name="Line 253"/>
          <p:cNvSpPr>
            <a:spLocks noChangeShapeType="1"/>
          </p:cNvSpPr>
          <p:nvPr/>
        </p:nvSpPr>
        <p:spPr bwMode="auto">
          <a:xfrm>
            <a:off x="3596373" y="429309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98" name="円/楕円 197"/>
          <p:cNvSpPr/>
          <p:nvPr/>
        </p:nvSpPr>
        <p:spPr>
          <a:xfrm>
            <a:off x="3347864" y="4140738"/>
            <a:ext cx="548445" cy="5651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16" name="グループ化 15"/>
          <p:cNvGrpSpPr/>
          <p:nvPr/>
        </p:nvGrpSpPr>
        <p:grpSpPr>
          <a:xfrm>
            <a:off x="5292080" y="836712"/>
            <a:ext cx="1354193" cy="895562"/>
            <a:chOff x="5310091" y="941819"/>
            <a:chExt cx="1354193" cy="895562"/>
          </a:xfrm>
        </p:grpSpPr>
        <p:sp>
          <p:nvSpPr>
            <p:cNvPr id="7" name="右矢印 6"/>
            <p:cNvSpPr/>
            <p:nvPr/>
          </p:nvSpPr>
          <p:spPr>
            <a:xfrm>
              <a:off x="5310091" y="941819"/>
              <a:ext cx="1354193" cy="89556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テキスト ボックス 14"/>
            <p:cNvSpPr txBox="1"/>
            <p:nvPr/>
          </p:nvSpPr>
          <p:spPr>
            <a:xfrm>
              <a:off x="5368693" y="1124744"/>
              <a:ext cx="1254007" cy="461665"/>
            </a:xfrm>
            <a:prstGeom prst="rect">
              <a:avLst/>
            </a:prstGeom>
            <a:noFill/>
          </p:spPr>
          <p:txBody>
            <a:bodyPr wrap="square" rtlCol="0">
              <a:spAutoFit/>
            </a:bodyPr>
            <a:lstStyle/>
            <a:p>
              <a:r>
                <a:rPr kumimoji="1" lang="en-US" altLang="ja-JP" sz="2400" dirty="0" smtClean="0"/>
                <a:t>doping</a:t>
              </a:r>
              <a:endParaRPr kumimoji="1" lang="ja-JP" altLang="en-US" dirty="0"/>
            </a:p>
          </p:txBody>
        </p:sp>
      </p:grpSp>
      <p:cxnSp>
        <p:nvCxnSpPr>
          <p:cNvPr id="199" name="直線矢印コネクタ 198"/>
          <p:cNvCxnSpPr/>
          <p:nvPr/>
        </p:nvCxnSpPr>
        <p:spPr>
          <a:xfrm flipV="1">
            <a:off x="3982135" y="192300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p:nvPr/>
        </p:nvCxnSpPr>
        <p:spPr>
          <a:xfrm>
            <a:off x="4463008" y="1950245"/>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直線矢印コネクタ 200"/>
          <p:cNvCxnSpPr/>
          <p:nvPr/>
        </p:nvCxnSpPr>
        <p:spPr>
          <a:xfrm>
            <a:off x="7807675" y="202133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7524875" y="8389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直線矢印コネクタ 202"/>
          <p:cNvCxnSpPr/>
          <p:nvPr/>
        </p:nvCxnSpPr>
        <p:spPr>
          <a:xfrm flipV="1">
            <a:off x="4463008" y="27947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 name="直線矢印コネクタ 203"/>
          <p:cNvCxnSpPr/>
          <p:nvPr/>
        </p:nvCxnSpPr>
        <p:spPr>
          <a:xfrm flipV="1">
            <a:off x="7380536" y="2008031"/>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5" name="直線矢印コネクタ 204"/>
          <p:cNvCxnSpPr/>
          <p:nvPr/>
        </p:nvCxnSpPr>
        <p:spPr>
          <a:xfrm flipV="1">
            <a:off x="7615965" y="292494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7" name="円/楕円 206"/>
          <p:cNvSpPr/>
          <p:nvPr/>
        </p:nvSpPr>
        <p:spPr>
          <a:xfrm>
            <a:off x="7236296" y="836712"/>
            <a:ext cx="626777" cy="5858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Tree>
    <p:extLst>
      <p:ext uri="{BB962C8B-B14F-4D97-AF65-F5344CB8AC3E}">
        <p14:creationId xmlns:p14="http://schemas.microsoft.com/office/powerpoint/2010/main" val="892747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500"/>
                                        <p:tgtEl>
                                          <p:spTgt spid="200"/>
                                        </p:tgtEl>
                                      </p:cBhvr>
                                    </p:animEffect>
                                  </p:childTnLst>
                                </p:cTn>
                              </p:par>
                              <p:par>
                                <p:cTn id="11" presetID="10" presetClass="entr" presetSubtype="0"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500"/>
                                        <p:tgtEl>
                                          <p:spTgt spid="203"/>
                                        </p:tgtEl>
                                      </p:cBhvr>
                                    </p:animEffect>
                                  </p:childTnLst>
                                </p:cTn>
                              </p:par>
                              <p:par>
                                <p:cTn id="14" presetID="10" presetClass="entr" presetSubtype="0"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fade">
                                      <p:cBhvr>
                                        <p:cTn id="16" dur="500"/>
                                        <p:tgtEl>
                                          <p:spTgt spid="205"/>
                                        </p:tgtEl>
                                      </p:cBhvr>
                                    </p:animEffect>
                                  </p:childTnLst>
                                </p:cTn>
                              </p:par>
                              <p:par>
                                <p:cTn id="17" presetID="10" presetClass="entr" presetSubtype="0" fill="hold"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nodeType="with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par>
                                <p:cTn id="23" presetID="10" presetClass="entr" presetSubtype="0" fill="hold" nodeType="withEffect">
                                  <p:stCondLst>
                                    <p:cond delay="0"/>
                                  </p:stCondLst>
                                  <p:childTnLst>
                                    <p:set>
                                      <p:cBhvr>
                                        <p:cTn id="24" dur="1" fill="hold">
                                          <p:stCondLst>
                                            <p:cond delay="0"/>
                                          </p:stCondLst>
                                        </p:cTn>
                                        <p:tgtEl>
                                          <p:spTgt spid="202"/>
                                        </p:tgtEl>
                                        <p:attrNameLst>
                                          <p:attrName>style.visibility</p:attrName>
                                        </p:attrNameLst>
                                      </p:cBhvr>
                                      <p:to>
                                        <p:strVal val="visible"/>
                                      </p:to>
                                    </p:set>
                                    <p:animEffect transition="in" filter="fade">
                                      <p:cBhvr>
                                        <p:cTn id="25" dur="500"/>
                                        <p:tgtEl>
                                          <p:spTgt spid="202"/>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207"/>
                                        </p:tgtEl>
                                        <p:attrNameLst>
                                          <p:attrName>style.visibility</p:attrName>
                                        </p:attrNameLst>
                                      </p:cBhvr>
                                      <p:to>
                                        <p:strVal val="visible"/>
                                      </p:to>
                                    </p:set>
                                    <p:animEffect transition="in" filter="barn(inVertical)">
                                      <p:cBhvr>
                                        <p:cTn id="29" dur="500"/>
                                        <p:tgtEl>
                                          <p:spTgt spid="20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7"/>
                                        </p:tgtEl>
                                        <p:attrNameLst>
                                          <p:attrName>style.visibility</p:attrName>
                                        </p:attrNameLst>
                                      </p:cBhvr>
                                      <p:to>
                                        <p:strVal val="visible"/>
                                      </p:to>
                                    </p:set>
                                    <p:animEffect transition="in" filter="fade">
                                      <p:cBhvr>
                                        <p:cTn id="34" dur="500"/>
                                        <p:tgtEl>
                                          <p:spTgt spid="197"/>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98"/>
                                        </p:tgtEl>
                                        <p:attrNameLst>
                                          <p:attrName>style.visibility</p:attrName>
                                        </p:attrNameLst>
                                      </p:cBhvr>
                                      <p:to>
                                        <p:strVal val="visible"/>
                                      </p:to>
                                    </p:set>
                                    <p:animEffect transition="in" filter="barn(inVertical)">
                                      <p:cBhvr>
                                        <p:cTn id="3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2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Electron doping</a:t>
            </a:r>
            <a:endParaRPr lang="ja-JP" altLang="en-US" sz="3600" dirty="0">
              <a:latin typeface="Times New Roman" panose="02020603050405020304" pitchFamily="18" charset="0"/>
              <a:cs typeface="Times New Roman" panose="02020603050405020304" pitchFamily="18" charset="0"/>
            </a:endParaRPr>
          </a:p>
        </p:txBody>
      </p:sp>
      <p:sp>
        <p:nvSpPr>
          <p:cNvPr id="6293" name="Text Box 149"/>
          <p:cNvSpPr txBox="1">
            <a:spLocks noChangeArrowheads="1"/>
          </p:cNvSpPr>
          <p:nvPr/>
        </p:nvSpPr>
        <p:spPr bwMode="auto">
          <a:xfrm>
            <a:off x="395536" y="5241600"/>
            <a:ext cx="1525588" cy="366713"/>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Nd</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Ce</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sp>
        <p:nvSpPr>
          <p:cNvPr id="6310" name="Text Box 166"/>
          <p:cNvSpPr txBox="1">
            <a:spLocks noChangeArrowheads="1"/>
          </p:cNvSpPr>
          <p:nvPr/>
        </p:nvSpPr>
        <p:spPr bwMode="auto">
          <a:xfrm>
            <a:off x="251520" y="5875200"/>
            <a:ext cx="1803699" cy="369332"/>
          </a:xfrm>
          <a:prstGeom prst="rect">
            <a:avLst/>
          </a:prstGeom>
          <a:solidFill>
            <a:srgbClr val="FF9900"/>
          </a:solidFill>
          <a:ln w="9525">
            <a:noFill/>
            <a:miter lim="800000"/>
            <a:headEnd/>
            <a:tailEnd/>
          </a:ln>
          <a:effectLst/>
        </p:spPr>
        <p:txBody>
          <a:bodyPr wrap="none">
            <a:spAutoFit/>
          </a:bodyPr>
          <a:lstStyle/>
          <a:p>
            <a:r>
              <a:rPr lang="en-US" altLang="ja-JP" b="1" dirty="0">
                <a:solidFill>
                  <a:prstClr val="white"/>
                </a:solidFill>
                <a:latin typeface="ＭＳ Ｐゴシック" charset="-128"/>
              </a:rPr>
              <a:t>Nd</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Ce</a:t>
            </a:r>
            <a:r>
              <a:rPr lang="en-US" altLang="ja-JP" b="1" baseline="30000" dirty="0">
                <a:solidFill>
                  <a:prstClr val="white"/>
                </a:solidFill>
                <a:latin typeface="ＭＳ Ｐゴシック" charset="-128"/>
              </a:rPr>
              <a:t>4+</a:t>
            </a:r>
          </a:p>
        </p:txBody>
      </p:sp>
      <p:sp>
        <p:nvSpPr>
          <p:cNvPr id="6311" name="Line 167"/>
          <p:cNvSpPr>
            <a:spLocks noChangeShapeType="1"/>
          </p:cNvSpPr>
          <p:nvPr/>
        </p:nvSpPr>
        <p:spPr bwMode="auto">
          <a:xfrm>
            <a:off x="1022648" y="6093296"/>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1" name="テキスト ボックス 10"/>
          <p:cNvSpPr txBox="1"/>
          <p:nvPr/>
        </p:nvSpPr>
        <p:spPr>
          <a:xfrm>
            <a:off x="-73723" y="620688"/>
            <a:ext cx="2845523" cy="830997"/>
          </a:xfrm>
          <a:prstGeom prst="rect">
            <a:avLst/>
          </a:prstGeom>
          <a:noFill/>
        </p:spPr>
        <p:txBody>
          <a:bodyPr wrap="none" rtlCol="0">
            <a:spAutoFit/>
          </a:bodyPr>
          <a:lstStyle/>
          <a:p>
            <a:r>
              <a:rPr lang="en-US" altLang="ja-JP" sz="2400" dirty="0" smtClean="0"/>
              <a:t>E</a:t>
            </a:r>
            <a:r>
              <a:rPr kumimoji="1" lang="en-US" altLang="ja-JP" sz="2400" dirty="0" smtClean="0"/>
              <a:t>lectron doping  type</a:t>
            </a:r>
          </a:p>
          <a:p>
            <a:r>
              <a:rPr kumimoji="1" lang="en-US" altLang="ja-JP" sz="2400" dirty="0" smtClean="0"/>
              <a:t>      (</a:t>
            </a:r>
            <a:r>
              <a:rPr kumimoji="1" lang="en-US" altLang="ja-JP" sz="2400" b="1" dirty="0" smtClean="0">
                <a:solidFill>
                  <a:srgbClr val="FF0000"/>
                </a:solidFill>
              </a:rPr>
              <a:t>T’</a:t>
            </a:r>
            <a:r>
              <a:rPr kumimoji="1" lang="en-US" altLang="ja-JP" sz="2400" dirty="0" smtClean="0"/>
              <a:t>-structure)</a:t>
            </a:r>
            <a:endParaRPr kumimoji="1" lang="ja-JP" altLang="en-US" sz="2400" dirty="0"/>
          </a:p>
        </p:txBody>
      </p:sp>
      <p:grpSp>
        <p:nvGrpSpPr>
          <p:cNvPr id="13" name="グループ化 12"/>
          <p:cNvGrpSpPr/>
          <p:nvPr/>
        </p:nvGrpSpPr>
        <p:grpSpPr>
          <a:xfrm>
            <a:off x="179512" y="1389600"/>
            <a:ext cx="1747232" cy="3657601"/>
            <a:chOff x="684000" y="1389600"/>
            <a:chExt cx="1747232" cy="3657601"/>
          </a:xfrm>
        </p:grpSpPr>
        <p:sp>
          <p:nvSpPr>
            <p:cNvPr id="6153" name="AutoShape 9"/>
            <p:cNvSpPr>
              <a:spLocks noChangeArrowheads="1"/>
            </p:cNvSpPr>
            <p:nvPr/>
          </p:nvSpPr>
          <p:spPr bwMode="auto">
            <a:xfrm>
              <a:off x="772900" y="14658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4" name="AutoShape 10"/>
            <p:cNvSpPr>
              <a:spLocks noChangeArrowheads="1"/>
            </p:cNvSpPr>
            <p:nvPr/>
          </p:nvSpPr>
          <p:spPr bwMode="auto">
            <a:xfrm>
              <a:off x="772900" y="25326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5" name="Line 11"/>
            <p:cNvSpPr>
              <a:spLocks noChangeShapeType="1"/>
            </p:cNvSpPr>
            <p:nvPr/>
          </p:nvSpPr>
          <p:spPr bwMode="auto">
            <a:xfrm>
              <a:off x="1877800" y="17706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6" name="Line 12"/>
            <p:cNvSpPr>
              <a:spLocks noChangeShapeType="1"/>
            </p:cNvSpPr>
            <p:nvPr/>
          </p:nvSpPr>
          <p:spPr bwMode="auto">
            <a:xfrm>
              <a:off x="772900" y="1783300"/>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7" name="Line 13"/>
            <p:cNvSpPr>
              <a:spLocks noChangeShapeType="1"/>
            </p:cNvSpPr>
            <p:nvPr/>
          </p:nvSpPr>
          <p:spPr bwMode="auto">
            <a:xfrm>
              <a:off x="2296900" y="1491200"/>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8" name="Line 14"/>
            <p:cNvSpPr>
              <a:spLocks noChangeShapeType="1"/>
            </p:cNvSpPr>
            <p:nvPr/>
          </p:nvSpPr>
          <p:spPr bwMode="auto">
            <a:xfrm>
              <a:off x="1166600" y="14658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9" name="Oval 15"/>
            <p:cNvSpPr>
              <a:spLocks noChangeArrowheads="1"/>
            </p:cNvSpPr>
            <p:nvPr/>
          </p:nvSpPr>
          <p:spPr bwMode="auto">
            <a:xfrm>
              <a:off x="1103100" y="14023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0" name="Oval 16"/>
            <p:cNvSpPr>
              <a:spLocks noChangeArrowheads="1"/>
            </p:cNvSpPr>
            <p:nvPr/>
          </p:nvSpPr>
          <p:spPr bwMode="auto">
            <a:xfrm>
              <a:off x="2246100" y="14150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1" name="Oval 17"/>
            <p:cNvSpPr>
              <a:spLocks noChangeArrowheads="1"/>
            </p:cNvSpPr>
            <p:nvPr/>
          </p:nvSpPr>
          <p:spPr bwMode="auto">
            <a:xfrm>
              <a:off x="7221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2" name="Oval 18"/>
            <p:cNvSpPr>
              <a:spLocks noChangeArrowheads="1"/>
            </p:cNvSpPr>
            <p:nvPr/>
          </p:nvSpPr>
          <p:spPr bwMode="auto">
            <a:xfrm>
              <a:off x="18270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3" name="Oval 19"/>
            <p:cNvSpPr>
              <a:spLocks noChangeArrowheads="1"/>
            </p:cNvSpPr>
            <p:nvPr/>
          </p:nvSpPr>
          <p:spPr bwMode="auto">
            <a:xfrm>
              <a:off x="1649200" y="1389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4" name="Oval 20"/>
            <p:cNvSpPr>
              <a:spLocks noChangeArrowheads="1"/>
            </p:cNvSpPr>
            <p:nvPr/>
          </p:nvSpPr>
          <p:spPr bwMode="auto">
            <a:xfrm>
              <a:off x="9253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5" name="Oval 21"/>
            <p:cNvSpPr>
              <a:spLocks noChangeArrowheads="1"/>
            </p:cNvSpPr>
            <p:nvPr/>
          </p:nvSpPr>
          <p:spPr bwMode="auto">
            <a:xfrm>
              <a:off x="20429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6" name="Oval 22"/>
            <p:cNvSpPr>
              <a:spLocks noChangeArrowheads="1"/>
            </p:cNvSpPr>
            <p:nvPr/>
          </p:nvSpPr>
          <p:spPr bwMode="auto">
            <a:xfrm>
              <a:off x="1280900" y="17071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7" name="Oval 23"/>
            <p:cNvSpPr>
              <a:spLocks noChangeArrowheads="1"/>
            </p:cNvSpPr>
            <p:nvPr/>
          </p:nvSpPr>
          <p:spPr bwMode="auto">
            <a:xfrm>
              <a:off x="2220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8" name="Oval 24"/>
            <p:cNvSpPr>
              <a:spLocks noChangeArrowheads="1"/>
            </p:cNvSpPr>
            <p:nvPr/>
          </p:nvSpPr>
          <p:spPr bwMode="auto">
            <a:xfrm>
              <a:off x="1077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9" name="Oval 25"/>
            <p:cNvSpPr>
              <a:spLocks noChangeArrowheads="1"/>
            </p:cNvSpPr>
            <p:nvPr/>
          </p:nvSpPr>
          <p:spPr bwMode="auto">
            <a:xfrm>
              <a:off x="1458700" y="44376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0" name="Oval 26"/>
            <p:cNvSpPr>
              <a:spLocks noChangeArrowheads="1"/>
            </p:cNvSpPr>
            <p:nvPr/>
          </p:nvSpPr>
          <p:spPr bwMode="auto">
            <a:xfrm>
              <a:off x="1458700" y="19230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1" name="Oval 27"/>
            <p:cNvSpPr>
              <a:spLocks noChangeArrowheads="1"/>
            </p:cNvSpPr>
            <p:nvPr/>
          </p:nvSpPr>
          <p:spPr bwMode="auto">
            <a:xfrm>
              <a:off x="17889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2" name="Oval 28"/>
            <p:cNvSpPr>
              <a:spLocks noChangeArrowheads="1"/>
            </p:cNvSpPr>
            <p:nvPr/>
          </p:nvSpPr>
          <p:spPr bwMode="auto">
            <a:xfrm>
              <a:off x="6840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3" name="Oval 29"/>
            <p:cNvSpPr>
              <a:spLocks noChangeArrowheads="1"/>
            </p:cNvSpPr>
            <p:nvPr/>
          </p:nvSpPr>
          <p:spPr bwMode="auto">
            <a:xfrm>
              <a:off x="920538" y="2278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4" name="Oval 30"/>
            <p:cNvSpPr>
              <a:spLocks noChangeArrowheads="1"/>
            </p:cNvSpPr>
            <p:nvPr/>
          </p:nvSpPr>
          <p:spPr bwMode="auto">
            <a:xfrm>
              <a:off x="1611100" y="2151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5" name="Oval 31"/>
            <p:cNvSpPr>
              <a:spLocks noChangeArrowheads="1"/>
            </p:cNvSpPr>
            <p:nvPr/>
          </p:nvSpPr>
          <p:spPr bwMode="auto">
            <a:xfrm>
              <a:off x="1280900" y="24564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6" name="Oval 32"/>
            <p:cNvSpPr>
              <a:spLocks noChangeArrowheads="1"/>
            </p:cNvSpPr>
            <p:nvPr/>
          </p:nvSpPr>
          <p:spPr bwMode="auto">
            <a:xfrm>
              <a:off x="2042900" y="2299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3" name="Group 33"/>
            <p:cNvGrpSpPr>
              <a:grpSpLocks/>
            </p:cNvGrpSpPr>
            <p:nvPr/>
          </p:nvGrpSpPr>
          <p:grpSpPr bwMode="auto">
            <a:xfrm>
              <a:off x="695113" y="3481925"/>
              <a:ext cx="1716088" cy="498475"/>
              <a:chOff x="568" y="1663"/>
              <a:chExt cx="1081" cy="314"/>
            </a:xfrm>
          </p:grpSpPr>
          <p:sp>
            <p:nvSpPr>
              <p:cNvPr id="6178" name="Oval 34"/>
              <p:cNvSpPr>
                <a:spLocks noChangeArrowheads="1"/>
              </p:cNvSpPr>
              <p:nvPr/>
            </p:nvSpPr>
            <p:spPr bwMode="auto">
              <a:xfrm>
                <a:off x="153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9" name="Oval 35"/>
              <p:cNvSpPr>
                <a:spLocks noChangeArrowheads="1"/>
              </p:cNvSpPr>
              <p:nvPr/>
            </p:nvSpPr>
            <p:spPr bwMode="auto">
              <a:xfrm>
                <a:off x="81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0" name="Oval 36"/>
              <p:cNvSpPr>
                <a:spLocks noChangeArrowheads="1"/>
              </p:cNvSpPr>
              <p:nvPr/>
            </p:nvSpPr>
            <p:spPr bwMode="auto">
              <a:xfrm>
                <a:off x="1264"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1" name="Oval 37"/>
              <p:cNvSpPr>
                <a:spLocks noChangeArrowheads="1"/>
              </p:cNvSpPr>
              <p:nvPr/>
            </p:nvSpPr>
            <p:spPr bwMode="auto">
              <a:xfrm>
                <a:off x="568"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182" name="AutoShape 38"/>
            <p:cNvSpPr>
              <a:spLocks noChangeArrowheads="1"/>
            </p:cNvSpPr>
            <p:nvPr/>
          </p:nvSpPr>
          <p:spPr bwMode="auto">
            <a:xfrm>
              <a:off x="772900" y="35994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4" name="AutoShape 40"/>
            <p:cNvSpPr>
              <a:spLocks noChangeArrowheads="1"/>
            </p:cNvSpPr>
            <p:nvPr/>
          </p:nvSpPr>
          <p:spPr bwMode="auto">
            <a:xfrm rot="21061309" flipH="1">
              <a:off x="1060238" y="3213638"/>
              <a:ext cx="989013" cy="196850"/>
            </a:xfrm>
            <a:prstGeom prst="parallelogram">
              <a:avLst>
                <a:gd name="adj" fmla="val 133978"/>
              </a:avLst>
            </a:prstGeom>
            <a:solidFill>
              <a:srgbClr val="FF0000">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5" name="Oval 41"/>
            <p:cNvSpPr>
              <a:spLocks noChangeArrowheads="1"/>
            </p:cNvSpPr>
            <p:nvPr/>
          </p:nvSpPr>
          <p:spPr bwMode="auto">
            <a:xfrm>
              <a:off x="1492038" y="32390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6" name="Oval 42"/>
            <p:cNvSpPr>
              <a:spLocks noChangeArrowheads="1"/>
            </p:cNvSpPr>
            <p:nvPr/>
          </p:nvSpPr>
          <p:spPr bwMode="auto">
            <a:xfrm>
              <a:off x="958638" y="3213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7" name="Oval 43"/>
            <p:cNvSpPr>
              <a:spLocks noChangeArrowheads="1"/>
            </p:cNvSpPr>
            <p:nvPr/>
          </p:nvSpPr>
          <p:spPr bwMode="auto">
            <a:xfrm>
              <a:off x="1276138" y="33914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8" name="Oval 44"/>
            <p:cNvSpPr>
              <a:spLocks noChangeArrowheads="1"/>
            </p:cNvSpPr>
            <p:nvPr/>
          </p:nvSpPr>
          <p:spPr bwMode="auto">
            <a:xfrm>
              <a:off x="1974638" y="3251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9" name="Oval 45"/>
            <p:cNvSpPr>
              <a:spLocks noChangeArrowheads="1"/>
            </p:cNvSpPr>
            <p:nvPr/>
          </p:nvSpPr>
          <p:spPr bwMode="auto">
            <a:xfrm>
              <a:off x="1669838" y="3086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1" name="Oval 47"/>
            <p:cNvSpPr>
              <a:spLocks noChangeArrowheads="1"/>
            </p:cNvSpPr>
            <p:nvPr/>
          </p:nvSpPr>
          <p:spPr bwMode="auto">
            <a:xfrm>
              <a:off x="928475" y="3962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2" name="Oval 48"/>
            <p:cNvSpPr>
              <a:spLocks noChangeArrowheads="1"/>
            </p:cNvSpPr>
            <p:nvPr/>
          </p:nvSpPr>
          <p:spPr bwMode="auto">
            <a:xfrm>
              <a:off x="1619038" y="3835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3" name="Oval 49"/>
            <p:cNvSpPr>
              <a:spLocks noChangeArrowheads="1"/>
            </p:cNvSpPr>
            <p:nvPr/>
          </p:nvSpPr>
          <p:spPr bwMode="auto">
            <a:xfrm>
              <a:off x="1288838" y="4140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4" name="Oval 50"/>
            <p:cNvSpPr>
              <a:spLocks noChangeArrowheads="1"/>
            </p:cNvSpPr>
            <p:nvPr/>
          </p:nvSpPr>
          <p:spPr bwMode="auto">
            <a:xfrm>
              <a:off x="2050838" y="3983575"/>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6" name="AutoShape 52"/>
            <p:cNvSpPr>
              <a:spLocks noChangeArrowheads="1"/>
            </p:cNvSpPr>
            <p:nvPr/>
          </p:nvSpPr>
          <p:spPr bwMode="auto">
            <a:xfrm>
              <a:off x="760200" y="4661438"/>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97" name="Oval 53"/>
            <p:cNvSpPr>
              <a:spLocks noChangeArrowheads="1"/>
            </p:cNvSpPr>
            <p:nvPr/>
          </p:nvSpPr>
          <p:spPr bwMode="auto">
            <a:xfrm>
              <a:off x="1090400" y="45979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8" name="Oval 54"/>
            <p:cNvSpPr>
              <a:spLocks noChangeArrowheads="1"/>
            </p:cNvSpPr>
            <p:nvPr/>
          </p:nvSpPr>
          <p:spPr bwMode="auto">
            <a:xfrm>
              <a:off x="2233400" y="46106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9" name="Oval 55"/>
            <p:cNvSpPr>
              <a:spLocks noChangeArrowheads="1"/>
            </p:cNvSpPr>
            <p:nvPr/>
          </p:nvSpPr>
          <p:spPr bwMode="auto">
            <a:xfrm>
              <a:off x="7094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0" name="Oval 56"/>
            <p:cNvSpPr>
              <a:spLocks noChangeArrowheads="1"/>
            </p:cNvSpPr>
            <p:nvPr/>
          </p:nvSpPr>
          <p:spPr bwMode="auto">
            <a:xfrm>
              <a:off x="18143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1" name="Oval 57"/>
            <p:cNvSpPr>
              <a:spLocks noChangeArrowheads="1"/>
            </p:cNvSpPr>
            <p:nvPr/>
          </p:nvSpPr>
          <p:spPr bwMode="auto">
            <a:xfrm>
              <a:off x="1636500" y="4585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2" name="Oval 58"/>
            <p:cNvSpPr>
              <a:spLocks noChangeArrowheads="1"/>
            </p:cNvSpPr>
            <p:nvPr/>
          </p:nvSpPr>
          <p:spPr bwMode="auto">
            <a:xfrm>
              <a:off x="9126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3" name="Oval 59"/>
            <p:cNvSpPr>
              <a:spLocks noChangeArrowheads="1"/>
            </p:cNvSpPr>
            <p:nvPr/>
          </p:nvSpPr>
          <p:spPr bwMode="auto">
            <a:xfrm>
              <a:off x="20302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4" name="Oval 60"/>
            <p:cNvSpPr>
              <a:spLocks noChangeArrowheads="1"/>
            </p:cNvSpPr>
            <p:nvPr/>
          </p:nvSpPr>
          <p:spPr bwMode="auto">
            <a:xfrm>
              <a:off x="1268200" y="4902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6" name="Text Box 142"/>
            <p:cNvSpPr txBox="1">
              <a:spLocks noChangeArrowheads="1"/>
            </p:cNvSpPr>
            <p:nvPr/>
          </p:nvSpPr>
          <p:spPr bwMode="auto">
            <a:xfrm>
              <a:off x="1475656" y="2743200"/>
              <a:ext cx="955576" cy="369332"/>
            </a:xfrm>
            <a:prstGeom prst="rect">
              <a:avLst/>
            </a:prstGeom>
            <a:noFill/>
            <a:ln w="9525">
              <a:noFill/>
              <a:miter lim="800000"/>
              <a:headEnd/>
              <a:tailEnd/>
            </a:ln>
            <a:effectLst/>
          </p:spPr>
          <p:txBody>
            <a:bodyPr wrap="square">
              <a:spAutoFit/>
            </a:bodyPr>
            <a:lstStyle/>
            <a:p>
              <a:r>
                <a:rPr lang="en-US" altLang="ja-JP" b="1" dirty="0" err="1">
                  <a:solidFill>
                    <a:srgbClr val="FF9900"/>
                  </a:solidFill>
                  <a:latin typeface="ＭＳ Ｐゴシック" charset="-128"/>
                </a:rPr>
                <a:t>Nd</a:t>
              </a:r>
              <a:r>
                <a:rPr lang="en-US" altLang="ja-JP" b="1" dirty="0">
                  <a:solidFill>
                    <a:srgbClr val="FF9900"/>
                  </a:solidFill>
                  <a:latin typeface="ＭＳ Ｐゴシック" charset="-128"/>
                </a:rPr>
                <a:t> (Ce)</a:t>
              </a:r>
            </a:p>
          </p:txBody>
        </p:sp>
        <p:sp>
          <p:nvSpPr>
            <p:cNvPr id="12" name="円/楕円 11"/>
            <p:cNvSpPr/>
            <p:nvPr/>
          </p:nvSpPr>
          <p:spPr>
            <a:xfrm>
              <a:off x="760884" y="2996952"/>
              <a:ext cx="1506860" cy="56877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6" name="グループ化 5"/>
          <p:cNvGrpSpPr/>
          <p:nvPr/>
        </p:nvGrpSpPr>
        <p:grpSpPr>
          <a:xfrm>
            <a:off x="5256440" y="404664"/>
            <a:ext cx="3276000" cy="3240360"/>
            <a:chOff x="5256440" y="404664"/>
            <a:chExt cx="3276000" cy="3240360"/>
          </a:xfrm>
        </p:grpSpPr>
        <p:sp>
          <p:nvSpPr>
            <p:cNvPr id="98" name="弦 97"/>
            <p:cNvSpPr/>
            <p:nvPr/>
          </p:nvSpPr>
          <p:spPr>
            <a:xfrm flipH="1">
              <a:off x="5256440" y="299695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弦 100"/>
            <p:cNvSpPr/>
            <p:nvPr/>
          </p:nvSpPr>
          <p:spPr>
            <a:xfrm flipH="1">
              <a:off x="5292440" y="177687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02" name="直線矢印コネクタ 101"/>
            <p:cNvCxnSpPr/>
            <p:nvPr/>
          </p:nvCxnSpPr>
          <p:spPr>
            <a:xfrm flipV="1">
              <a:off x="6876256" y="40466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5256800" y="764704"/>
              <a:ext cx="3240000" cy="432000"/>
              <a:chOff x="2448232" y="588674"/>
              <a:chExt cx="3240000" cy="432000"/>
            </a:xfrm>
          </p:grpSpPr>
          <p:sp>
            <p:nvSpPr>
              <p:cNvPr id="104" name="弦 103"/>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パイ 104"/>
              <p:cNvSpPr/>
              <p:nvPr/>
            </p:nvSpPr>
            <p:spPr>
              <a:xfrm>
                <a:off x="2700000" y="792000"/>
                <a:ext cx="2772792" cy="216000"/>
              </a:xfrm>
              <a:prstGeom prst="pie">
                <a:avLst>
                  <a:gd name="adj1" fmla="val 21594851"/>
                  <a:gd name="adj2" fmla="val 5295702"/>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2" name="グループ化 1"/>
          <p:cNvGrpSpPr/>
          <p:nvPr/>
        </p:nvGrpSpPr>
        <p:grpSpPr>
          <a:xfrm>
            <a:off x="2016080" y="332656"/>
            <a:ext cx="3276000" cy="3240360"/>
            <a:chOff x="2447872" y="228634"/>
            <a:chExt cx="3276000" cy="3240360"/>
          </a:xfrm>
        </p:grpSpPr>
        <p:sp>
          <p:nvSpPr>
            <p:cNvPr id="106" name="弦 105"/>
            <p:cNvSpPr/>
            <p:nvPr/>
          </p:nvSpPr>
          <p:spPr>
            <a:xfrm flipH="1">
              <a:off x="2447872" y="282092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コネクタ 106"/>
            <p:cNvCxnSpPr/>
            <p:nvPr/>
          </p:nvCxnSpPr>
          <p:spPr>
            <a:xfrm flipH="1">
              <a:off x="3995904" y="1308754"/>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4121600" y="1155446"/>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09" name="弦 108"/>
            <p:cNvSpPr/>
            <p:nvPr/>
          </p:nvSpPr>
          <p:spPr>
            <a:xfrm flipH="1">
              <a:off x="2483872" y="160084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0" name="直線矢印コネクタ 109"/>
            <p:cNvCxnSpPr/>
            <p:nvPr/>
          </p:nvCxnSpPr>
          <p:spPr>
            <a:xfrm flipV="1">
              <a:off x="4067912" y="22863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2" name="弦 111"/>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18" name="テキスト ボックス 117"/>
              <p:cNvSpPr txBox="1"/>
              <p:nvPr/>
            </p:nvSpPr>
            <p:spPr>
              <a:xfrm>
                <a:off x="3922553" y="332656"/>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922553" y="332656"/>
                <a:ext cx="2305631" cy="403700"/>
              </a:xfrm>
              <a:prstGeom prst="rect">
                <a:avLst/>
              </a:prstGeom>
              <a:blipFill rotWithShape="1">
                <a:blip r:embed="rId3"/>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テキスト ボックス 118"/>
              <p:cNvSpPr txBox="1"/>
              <p:nvPr/>
            </p:nvSpPr>
            <p:spPr>
              <a:xfrm>
                <a:off x="4639722" y="1484784"/>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4639722" y="1484784"/>
                <a:ext cx="652358" cy="369332"/>
              </a:xfrm>
              <a:prstGeom prst="rect">
                <a:avLst/>
              </a:prstGeom>
              <a:blipFill rotWithShape="1">
                <a:blip r:embed="rId4"/>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0" name="テキスト ボックス 119"/>
              <p:cNvSpPr txBox="1"/>
              <p:nvPr/>
            </p:nvSpPr>
            <p:spPr>
              <a:xfrm>
                <a:off x="3957562" y="3284984"/>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3957562" y="3284984"/>
                <a:ext cx="2270622" cy="403700"/>
              </a:xfrm>
              <a:prstGeom prst="rect">
                <a:avLst/>
              </a:prstGeom>
              <a:blipFill rotWithShape="1">
                <a:blip r:embed="rId5"/>
                <a:stretch>
                  <a:fillRect b="-4545"/>
                </a:stretch>
              </a:blipFill>
            </p:spPr>
            <p:txBody>
              <a:bodyPr/>
              <a:lstStyle/>
              <a:p>
                <a:r>
                  <a:rPr lang="ja-JP" altLang="en-US">
                    <a:noFill/>
                  </a:rPr>
                  <a:t> </a:t>
                </a:r>
              </a:p>
            </p:txBody>
          </p:sp>
        </mc:Fallback>
      </mc:AlternateContent>
      <p:grpSp>
        <p:nvGrpSpPr>
          <p:cNvPr id="83" name="Group 150"/>
          <p:cNvGrpSpPr>
            <a:grpSpLocks/>
          </p:cNvGrpSpPr>
          <p:nvPr/>
        </p:nvGrpSpPr>
        <p:grpSpPr bwMode="auto">
          <a:xfrm>
            <a:off x="5604062" y="4005064"/>
            <a:ext cx="3168352" cy="2814312"/>
            <a:chOff x="576" y="1344"/>
            <a:chExt cx="1977" cy="1758"/>
          </a:xfrm>
        </p:grpSpPr>
        <p:sp>
          <p:nvSpPr>
            <p:cNvPr id="134"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5"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6"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7"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38" name="Group 156"/>
            <p:cNvGrpSpPr>
              <a:grpSpLocks/>
            </p:cNvGrpSpPr>
            <p:nvPr/>
          </p:nvGrpSpPr>
          <p:grpSpPr bwMode="auto">
            <a:xfrm>
              <a:off x="576" y="1536"/>
              <a:ext cx="1977" cy="1345"/>
              <a:chOff x="576" y="1536"/>
              <a:chExt cx="1977" cy="1345"/>
            </a:xfrm>
          </p:grpSpPr>
          <p:grpSp>
            <p:nvGrpSpPr>
              <p:cNvPr id="139" name="Group 157"/>
              <p:cNvGrpSpPr>
                <a:grpSpLocks/>
              </p:cNvGrpSpPr>
              <p:nvPr/>
            </p:nvGrpSpPr>
            <p:grpSpPr bwMode="auto">
              <a:xfrm>
                <a:off x="576" y="1536"/>
                <a:ext cx="1977" cy="433"/>
                <a:chOff x="576" y="1536"/>
                <a:chExt cx="1977" cy="433"/>
              </a:xfrm>
            </p:grpSpPr>
            <p:sp>
              <p:nvSpPr>
                <p:cNvPr id="142"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3"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140"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1"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84" name="Oval 164"/>
          <p:cNvSpPr>
            <a:spLocks noChangeArrowheads="1"/>
          </p:cNvSpPr>
          <p:nvPr/>
        </p:nvSpPr>
        <p:spPr bwMode="auto">
          <a:xfrm>
            <a:off x="5978324"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5" name="Oval 165"/>
          <p:cNvSpPr>
            <a:spLocks noChangeArrowheads="1"/>
          </p:cNvSpPr>
          <p:nvPr/>
        </p:nvSpPr>
        <p:spPr bwMode="auto">
          <a:xfrm>
            <a:off x="6750609" y="4222615"/>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6" name="Oval 166"/>
          <p:cNvSpPr>
            <a:spLocks noChangeArrowheads="1"/>
          </p:cNvSpPr>
          <p:nvPr/>
        </p:nvSpPr>
        <p:spPr bwMode="auto">
          <a:xfrm>
            <a:off x="7524875"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7" name="Oval 167"/>
          <p:cNvSpPr>
            <a:spLocks noChangeArrowheads="1"/>
          </p:cNvSpPr>
          <p:nvPr/>
        </p:nvSpPr>
        <p:spPr bwMode="auto">
          <a:xfrm>
            <a:off x="8299141"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8" name="Oval 169"/>
          <p:cNvSpPr>
            <a:spLocks noChangeArrowheads="1"/>
          </p:cNvSpPr>
          <p:nvPr/>
        </p:nvSpPr>
        <p:spPr bwMode="auto">
          <a:xfrm>
            <a:off x="7509034" y="4910900"/>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5" name="グループ化 4"/>
          <p:cNvGrpSpPr/>
          <p:nvPr/>
        </p:nvGrpSpPr>
        <p:grpSpPr>
          <a:xfrm>
            <a:off x="5946743" y="4795606"/>
            <a:ext cx="182180" cy="545854"/>
            <a:chOff x="7355201" y="4831339"/>
            <a:chExt cx="182180" cy="545854"/>
          </a:xfrm>
        </p:grpSpPr>
        <p:sp>
          <p:nvSpPr>
            <p:cNvPr id="82" name="Line 224"/>
            <p:cNvSpPr>
              <a:spLocks noChangeShapeType="1"/>
            </p:cNvSpPr>
            <p:nvPr/>
          </p:nvSpPr>
          <p:spPr bwMode="auto">
            <a:xfrm rot="2400000">
              <a:off x="7495753" y="483133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89" name="Oval 171"/>
            <p:cNvSpPr>
              <a:spLocks noChangeArrowheads="1"/>
            </p:cNvSpPr>
            <p:nvPr/>
          </p:nvSpPr>
          <p:spPr bwMode="auto">
            <a:xfrm>
              <a:off x="7355201" y="4960120"/>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91" name="Oval 174"/>
          <p:cNvSpPr>
            <a:spLocks noChangeArrowheads="1"/>
          </p:cNvSpPr>
          <p:nvPr/>
        </p:nvSpPr>
        <p:spPr bwMode="auto">
          <a:xfrm>
            <a:off x="5978324"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3" name="Oval 176"/>
          <p:cNvSpPr>
            <a:spLocks noChangeArrowheads="1"/>
          </p:cNvSpPr>
          <p:nvPr/>
        </p:nvSpPr>
        <p:spPr bwMode="auto">
          <a:xfrm>
            <a:off x="6722886" y="5678225"/>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4" name="Oval 177"/>
          <p:cNvSpPr>
            <a:spLocks noChangeArrowheads="1"/>
          </p:cNvSpPr>
          <p:nvPr/>
        </p:nvSpPr>
        <p:spPr bwMode="auto">
          <a:xfrm>
            <a:off x="8299141"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5" name="Oval 179"/>
          <p:cNvSpPr>
            <a:spLocks noChangeArrowheads="1"/>
          </p:cNvSpPr>
          <p:nvPr/>
        </p:nvSpPr>
        <p:spPr bwMode="auto">
          <a:xfrm>
            <a:off x="5978324"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6" name="Oval 180"/>
          <p:cNvSpPr>
            <a:spLocks noChangeArrowheads="1"/>
          </p:cNvSpPr>
          <p:nvPr/>
        </p:nvSpPr>
        <p:spPr bwMode="auto">
          <a:xfrm>
            <a:off x="6750609" y="6368453"/>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7" name="Oval 181"/>
          <p:cNvSpPr>
            <a:spLocks noChangeArrowheads="1"/>
          </p:cNvSpPr>
          <p:nvPr/>
        </p:nvSpPr>
        <p:spPr bwMode="auto">
          <a:xfrm>
            <a:off x="7524875"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1" name="Oval 182"/>
          <p:cNvSpPr>
            <a:spLocks noChangeArrowheads="1"/>
          </p:cNvSpPr>
          <p:nvPr/>
        </p:nvSpPr>
        <p:spPr bwMode="auto">
          <a:xfrm>
            <a:off x="8299141"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3" name="Line 189"/>
          <p:cNvSpPr>
            <a:spLocks noChangeShapeType="1"/>
          </p:cNvSpPr>
          <p:nvPr/>
        </p:nvSpPr>
        <p:spPr bwMode="auto">
          <a:xfrm rot="13200000">
            <a:off x="6079315" y="403077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4" name="Line 215"/>
          <p:cNvSpPr>
            <a:spLocks noChangeShapeType="1"/>
          </p:cNvSpPr>
          <p:nvPr/>
        </p:nvSpPr>
        <p:spPr bwMode="auto">
          <a:xfrm rot="13200000">
            <a:off x="7600124" y="404659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5" name="Line 217"/>
          <p:cNvSpPr>
            <a:spLocks noChangeShapeType="1"/>
          </p:cNvSpPr>
          <p:nvPr/>
        </p:nvSpPr>
        <p:spPr bwMode="auto">
          <a:xfrm rot="13200000">
            <a:off x="6033668" y="5488610"/>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7" name="Line 226"/>
          <p:cNvSpPr>
            <a:spLocks noChangeShapeType="1"/>
          </p:cNvSpPr>
          <p:nvPr/>
        </p:nvSpPr>
        <p:spPr bwMode="auto">
          <a:xfrm rot="2400000">
            <a:off x="6019908" y="6230012"/>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1" name="Line 227"/>
          <p:cNvSpPr>
            <a:spLocks noChangeShapeType="1"/>
          </p:cNvSpPr>
          <p:nvPr/>
        </p:nvSpPr>
        <p:spPr bwMode="auto">
          <a:xfrm rot="2400000">
            <a:off x="8366469" y="407032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2" name="Line 229"/>
          <p:cNvSpPr>
            <a:spLocks noChangeShapeType="1"/>
          </p:cNvSpPr>
          <p:nvPr/>
        </p:nvSpPr>
        <p:spPr bwMode="auto">
          <a:xfrm rot="2400000">
            <a:off x="8360528" y="55120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3" name="Line 230"/>
          <p:cNvSpPr>
            <a:spLocks noChangeShapeType="1"/>
          </p:cNvSpPr>
          <p:nvPr/>
        </p:nvSpPr>
        <p:spPr bwMode="auto">
          <a:xfrm rot="2400000">
            <a:off x="6798135" y="54942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4" name="Line 231"/>
          <p:cNvSpPr>
            <a:spLocks noChangeShapeType="1"/>
          </p:cNvSpPr>
          <p:nvPr/>
        </p:nvSpPr>
        <p:spPr bwMode="auto">
          <a:xfrm rot="2400000">
            <a:off x="7576361" y="621814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5" name="Line 232"/>
          <p:cNvSpPr>
            <a:spLocks noChangeShapeType="1"/>
          </p:cNvSpPr>
          <p:nvPr/>
        </p:nvSpPr>
        <p:spPr bwMode="auto">
          <a:xfrm rot="2400000">
            <a:off x="6804075" y="40643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8" name="グループ化 7"/>
          <p:cNvGrpSpPr/>
          <p:nvPr/>
        </p:nvGrpSpPr>
        <p:grpSpPr>
          <a:xfrm>
            <a:off x="5953902" y="4661690"/>
            <a:ext cx="184160" cy="545854"/>
            <a:chOff x="7155352" y="5836094"/>
            <a:chExt cx="184160" cy="545854"/>
          </a:xfrm>
        </p:grpSpPr>
        <p:sp>
          <p:nvSpPr>
            <p:cNvPr id="90" name="Oval 172"/>
            <p:cNvSpPr>
              <a:spLocks noChangeArrowheads="1"/>
            </p:cNvSpPr>
            <p:nvPr/>
          </p:nvSpPr>
          <p:spPr bwMode="auto">
            <a:xfrm>
              <a:off x="7155352" y="6081880"/>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26" name="Line 235"/>
            <p:cNvSpPr>
              <a:spLocks noChangeShapeType="1"/>
            </p:cNvSpPr>
            <p:nvPr/>
          </p:nvSpPr>
          <p:spPr bwMode="auto">
            <a:xfrm rot="13200000">
              <a:off x="7239283" y="583609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127" name="Line 236"/>
          <p:cNvSpPr>
            <a:spLocks noChangeShapeType="1"/>
          </p:cNvSpPr>
          <p:nvPr/>
        </p:nvSpPr>
        <p:spPr bwMode="auto">
          <a:xfrm rot="13200000">
            <a:off x="8390231" y="470142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8" name="Line 237"/>
          <p:cNvSpPr>
            <a:spLocks noChangeShapeType="1"/>
          </p:cNvSpPr>
          <p:nvPr/>
        </p:nvSpPr>
        <p:spPr bwMode="auto">
          <a:xfrm rot="13200000">
            <a:off x="8378350" y="616474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9" name="Line 238"/>
          <p:cNvSpPr>
            <a:spLocks noChangeShapeType="1"/>
          </p:cNvSpPr>
          <p:nvPr/>
        </p:nvSpPr>
        <p:spPr bwMode="auto">
          <a:xfrm rot="13200000">
            <a:off x="6839719" y="6176613"/>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2" name="Oval 169"/>
          <p:cNvSpPr>
            <a:spLocks noChangeArrowheads="1"/>
          </p:cNvSpPr>
          <p:nvPr/>
        </p:nvSpPr>
        <p:spPr bwMode="auto">
          <a:xfrm>
            <a:off x="6755196" y="4910901"/>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3" name="Line 236"/>
          <p:cNvSpPr>
            <a:spLocks noChangeShapeType="1"/>
          </p:cNvSpPr>
          <p:nvPr/>
        </p:nvSpPr>
        <p:spPr bwMode="auto">
          <a:xfrm rot="13200000">
            <a:off x="6862059" y="4719405"/>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4" name="Oval 169"/>
          <p:cNvSpPr>
            <a:spLocks noChangeArrowheads="1"/>
          </p:cNvSpPr>
          <p:nvPr/>
        </p:nvSpPr>
        <p:spPr bwMode="auto">
          <a:xfrm>
            <a:off x="8270962" y="4896594"/>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5" name="Line 227"/>
          <p:cNvSpPr>
            <a:spLocks noChangeShapeType="1"/>
          </p:cNvSpPr>
          <p:nvPr/>
        </p:nvSpPr>
        <p:spPr bwMode="auto">
          <a:xfrm rot="2400000">
            <a:off x="7617843" y="473740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9" name="グループ化 8"/>
          <p:cNvGrpSpPr/>
          <p:nvPr/>
        </p:nvGrpSpPr>
        <p:grpSpPr>
          <a:xfrm>
            <a:off x="7505947" y="5497276"/>
            <a:ext cx="182180" cy="545854"/>
            <a:chOff x="7338494" y="4816229"/>
            <a:chExt cx="182180" cy="545854"/>
          </a:xfrm>
        </p:grpSpPr>
        <p:sp>
          <p:nvSpPr>
            <p:cNvPr id="157" name="Line 224"/>
            <p:cNvSpPr>
              <a:spLocks noChangeShapeType="1"/>
            </p:cNvSpPr>
            <p:nvPr/>
          </p:nvSpPr>
          <p:spPr bwMode="auto">
            <a:xfrm rot="2400000">
              <a:off x="7380536" y="481622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8" name="Oval 171"/>
            <p:cNvSpPr>
              <a:spLocks noChangeArrowheads="1"/>
            </p:cNvSpPr>
            <p:nvPr/>
          </p:nvSpPr>
          <p:spPr bwMode="auto">
            <a:xfrm>
              <a:off x="7338494" y="4999170"/>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grpSp>
        <p:nvGrpSpPr>
          <p:cNvPr id="10" name="グループ化 9"/>
          <p:cNvGrpSpPr/>
          <p:nvPr/>
        </p:nvGrpSpPr>
        <p:grpSpPr>
          <a:xfrm>
            <a:off x="7507054" y="5525616"/>
            <a:ext cx="184160" cy="555582"/>
            <a:chOff x="8088111" y="5147165"/>
            <a:chExt cx="184160" cy="555582"/>
          </a:xfrm>
        </p:grpSpPr>
        <p:sp>
          <p:nvSpPr>
            <p:cNvPr id="160" name="Oval 172"/>
            <p:cNvSpPr>
              <a:spLocks noChangeArrowheads="1"/>
            </p:cNvSpPr>
            <p:nvPr/>
          </p:nvSpPr>
          <p:spPr bwMode="auto">
            <a:xfrm>
              <a:off x="8088111" y="5301241"/>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61" name="Line 235"/>
            <p:cNvSpPr>
              <a:spLocks noChangeShapeType="1"/>
            </p:cNvSpPr>
            <p:nvPr/>
          </p:nvSpPr>
          <p:spPr bwMode="auto">
            <a:xfrm rot="13200000" flipH="1">
              <a:off x="8213766" y="5147165"/>
              <a:ext cx="733" cy="555582"/>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62" name="グループ化 228"/>
          <p:cNvGrpSpPr/>
          <p:nvPr/>
        </p:nvGrpSpPr>
        <p:grpSpPr>
          <a:xfrm>
            <a:off x="3275856" y="4077072"/>
            <a:ext cx="2092837" cy="2520280"/>
            <a:chOff x="3847315" y="4077072"/>
            <a:chExt cx="2092837" cy="2520280"/>
          </a:xfrm>
        </p:grpSpPr>
        <p:grpSp>
          <p:nvGrpSpPr>
            <p:cNvPr id="163" name="グループ化 90"/>
            <p:cNvGrpSpPr/>
            <p:nvPr/>
          </p:nvGrpSpPr>
          <p:grpSpPr>
            <a:xfrm>
              <a:off x="3847315" y="4077072"/>
              <a:ext cx="2092837" cy="2520280"/>
              <a:chOff x="6454800" y="692696"/>
              <a:chExt cx="2092837" cy="2520280"/>
            </a:xfrm>
          </p:grpSpPr>
          <p:pic>
            <p:nvPicPr>
              <p:cNvPr id="178" name="Picture 404"/>
              <p:cNvPicPr>
                <a:picLocks noChangeAspect="1" noChangeArrowheads="1"/>
              </p:cNvPicPr>
              <p:nvPr/>
            </p:nvPicPr>
            <p:blipFill>
              <a:blip r:embed="rId6" cstate="print"/>
              <a:srcRect/>
              <a:stretch>
                <a:fillRect/>
              </a:stretch>
            </p:blipFill>
            <p:spPr bwMode="auto">
              <a:xfrm>
                <a:off x="7812360" y="692696"/>
                <a:ext cx="735277" cy="807344"/>
              </a:xfrm>
              <a:prstGeom prst="rect">
                <a:avLst/>
              </a:prstGeom>
              <a:noFill/>
              <a:ln w="9525">
                <a:noFill/>
                <a:miter lim="800000"/>
                <a:headEnd/>
                <a:tailEnd/>
              </a:ln>
            </p:spPr>
          </p:pic>
          <p:sp>
            <p:nvSpPr>
              <p:cNvPr id="179" name="テキスト ボックス 178"/>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180" name="テキスト ボックス 179"/>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181" name="テキスト ボックス 180"/>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182" name="テキスト ボックス 181"/>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183" name="Picture 11"/>
              <p:cNvPicPr>
                <a:picLocks noChangeAspect="1" noChangeArrowheads="1"/>
              </p:cNvPicPr>
              <p:nvPr/>
            </p:nvPicPr>
            <p:blipFill>
              <a:blip r:embed="rId7" cstate="print"/>
              <a:srcRect/>
              <a:stretch>
                <a:fillRect/>
              </a:stretch>
            </p:blipFill>
            <p:spPr bwMode="auto">
              <a:xfrm>
                <a:off x="8028384" y="1196752"/>
                <a:ext cx="355923" cy="563479"/>
              </a:xfrm>
              <a:prstGeom prst="rect">
                <a:avLst/>
              </a:prstGeom>
              <a:noFill/>
              <a:ln w="9525">
                <a:noFill/>
                <a:miter lim="800000"/>
                <a:headEnd/>
                <a:tailEnd/>
              </a:ln>
            </p:spPr>
          </p:pic>
          <p:pic>
            <p:nvPicPr>
              <p:cNvPr id="184" name="Picture 9"/>
              <p:cNvPicPr>
                <a:picLocks noChangeAspect="1" noChangeArrowheads="1"/>
              </p:cNvPicPr>
              <p:nvPr/>
            </p:nvPicPr>
            <p:blipFill>
              <a:blip r:embed="rId8" cstate="print"/>
              <a:srcRect/>
              <a:stretch>
                <a:fillRect/>
              </a:stretch>
            </p:blipFill>
            <p:spPr bwMode="auto">
              <a:xfrm>
                <a:off x="7956376" y="2348880"/>
                <a:ext cx="397421" cy="556389"/>
              </a:xfrm>
              <a:prstGeom prst="rect">
                <a:avLst/>
              </a:prstGeom>
              <a:noFill/>
              <a:ln w="9525">
                <a:noFill/>
                <a:miter lim="800000"/>
                <a:headEnd/>
                <a:tailEnd/>
              </a:ln>
            </p:spPr>
          </p:pic>
          <p:pic>
            <p:nvPicPr>
              <p:cNvPr id="185" name="Picture 12"/>
              <p:cNvPicPr>
                <a:picLocks noChangeAspect="1" noChangeArrowheads="1"/>
              </p:cNvPicPr>
              <p:nvPr/>
            </p:nvPicPr>
            <p:blipFill>
              <a:blip r:embed="rId9" cstate="print"/>
              <a:srcRect/>
              <a:stretch>
                <a:fillRect/>
              </a:stretch>
            </p:blipFill>
            <p:spPr bwMode="auto">
              <a:xfrm>
                <a:off x="8028384" y="2780928"/>
                <a:ext cx="304975" cy="432048"/>
              </a:xfrm>
              <a:prstGeom prst="rect">
                <a:avLst/>
              </a:prstGeom>
              <a:noFill/>
              <a:ln w="9525">
                <a:noFill/>
                <a:miter lim="800000"/>
                <a:headEnd/>
                <a:tailEnd/>
              </a:ln>
            </p:spPr>
          </p:pic>
          <p:sp>
            <p:nvSpPr>
              <p:cNvPr id="186" name="テキスト ボックス 185"/>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87" name="Picture 10"/>
              <p:cNvPicPr>
                <a:picLocks noChangeAspect="1" noChangeArrowheads="1"/>
              </p:cNvPicPr>
              <p:nvPr/>
            </p:nvPicPr>
            <p:blipFill>
              <a:blip r:embed="rId10" cstate="print"/>
              <a:srcRect/>
              <a:stretch>
                <a:fillRect/>
              </a:stretch>
            </p:blipFill>
            <p:spPr bwMode="auto">
              <a:xfrm>
                <a:off x="7956376" y="1844824"/>
                <a:ext cx="433859" cy="604145"/>
              </a:xfrm>
              <a:prstGeom prst="rect">
                <a:avLst/>
              </a:prstGeom>
              <a:noFill/>
              <a:ln w="9525">
                <a:noFill/>
                <a:miter lim="800000"/>
                <a:headEnd/>
                <a:tailEnd/>
              </a:ln>
            </p:spPr>
          </p:pic>
          <p:grpSp>
            <p:nvGrpSpPr>
              <p:cNvPr id="188" name="グループ化 275"/>
              <p:cNvGrpSpPr/>
              <p:nvPr/>
            </p:nvGrpSpPr>
            <p:grpSpPr>
              <a:xfrm>
                <a:off x="6454800" y="1124744"/>
                <a:ext cx="921600" cy="1503256"/>
                <a:chOff x="4294958" y="3479676"/>
                <a:chExt cx="921600" cy="1503256"/>
              </a:xfrm>
            </p:grpSpPr>
            <p:sp>
              <p:nvSpPr>
                <p:cNvPr id="189"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0"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1"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2"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3"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64" name="グループ化 275"/>
            <p:cNvGrpSpPr/>
            <p:nvPr/>
          </p:nvGrpSpPr>
          <p:grpSpPr>
            <a:xfrm>
              <a:off x="3851920" y="4510184"/>
              <a:ext cx="921600" cy="1709738"/>
              <a:chOff x="4294958" y="3479676"/>
              <a:chExt cx="921600" cy="1709738"/>
            </a:xfrm>
          </p:grpSpPr>
          <p:sp>
            <p:nvSpPr>
              <p:cNvPr id="165"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6"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7"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8"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9"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70"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1"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2"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3"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4"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5"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6"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7"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94" name="Text Box 70"/>
          <p:cNvSpPr txBox="1">
            <a:spLocks noChangeArrowheads="1"/>
          </p:cNvSpPr>
          <p:nvPr/>
        </p:nvSpPr>
        <p:spPr bwMode="auto">
          <a:xfrm>
            <a:off x="1978321" y="4982011"/>
            <a:ext cx="1313180"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smtClean="0">
                <a:solidFill>
                  <a:prstClr val="black"/>
                </a:solidFill>
                <a:latin typeface="ＭＳ Ｐゴシック" charset="-128"/>
              </a:rPr>
              <a:t>10</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sp>
        <p:nvSpPr>
          <p:cNvPr id="196" name="Line 254"/>
          <p:cNvSpPr>
            <a:spLocks noChangeShapeType="1"/>
          </p:cNvSpPr>
          <p:nvPr/>
        </p:nvSpPr>
        <p:spPr bwMode="auto">
          <a:xfrm flipV="1">
            <a:off x="3839946" y="4280438"/>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97" name="Line 253"/>
          <p:cNvSpPr>
            <a:spLocks noChangeShapeType="1"/>
          </p:cNvSpPr>
          <p:nvPr/>
        </p:nvSpPr>
        <p:spPr bwMode="auto">
          <a:xfrm>
            <a:off x="3596373" y="429309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98" name="円/楕円 197"/>
          <p:cNvSpPr/>
          <p:nvPr/>
        </p:nvSpPr>
        <p:spPr>
          <a:xfrm>
            <a:off x="3347864" y="4140738"/>
            <a:ext cx="548445" cy="5651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9" name="Freeform 381"/>
          <p:cNvSpPr>
            <a:spLocks/>
          </p:cNvSpPr>
          <p:nvPr/>
        </p:nvSpPr>
        <p:spPr bwMode="auto">
          <a:xfrm rot="5400000">
            <a:off x="5450112" y="5293416"/>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200" name="Freeform 381"/>
          <p:cNvSpPr>
            <a:spLocks/>
          </p:cNvSpPr>
          <p:nvPr/>
        </p:nvSpPr>
        <p:spPr bwMode="auto">
          <a:xfrm>
            <a:off x="7617843" y="5861063"/>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grpSp>
        <p:nvGrpSpPr>
          <p:cNvPr id="201" name="グループ化 200"/>
          <p:cNvGrpSpPr/>
          <p:nvPr/>
        </p:nvGrpSpPr>
        <p:grpSpPr>
          <a:xfrm>
            <a:off x="5292080" y="836712"/>
            <a:ext cx="1354193" cy="895562"/>
            <a:chOff x="5310091" y="941819"/>
            <a:chExt cx="1354193" cy="895562"/>
          </a:xfrm>
        </p:grpSpPr>
        <p:sp>
          <p:nvSpPr>
            <p:cNvPr id="202" name="右矢印 201"/>
            <p:cNvSpPr/>
            <p:nvPr/>
          </p:nvSpPr>
          <p:spPr>
            <a:xfrm>
              <a:off x="5310091" y="941819"/>
              <a:ext cx="1354193" cy="89556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3" name="テキスト ボックス 202"/>
            <p:cNvSpPr txBox="1"/>
            <p:nvPr/>
          </p:nvSpPr>
          <p:spPr>
            <a:xfrm>
              <a:off x="5368693" y="1124744"/>
              <a:ext cx="1254007" cy="461665"/>
            </a:xfrm>
            <a:prstGeom prst="rect">
              <a:avLst/>
            </a:prstGeom>
            <a:noFill/>
          </p:spPr>
          <p:txBody>
            <a:bodyPr wrap="square" rtlCol="0">
              <a:spAutoFit/>
            </a:bodyPr>
            <a:lstStyle/>
            <a:p>
              <a:r>
                <a:rPr kumimoji="1" lang="en-US" altLang="ja-JP" sz="2400" dirty="0" smtClean="0"/>
                <a:t>doping</a:t>
              </a:r>
              <a:endParaRPr kumimoji="1" lang="ja-JP" altLang="en-US" dirty="0"/>
            </a:p>
          </p:txBody>
        </p:sp>
      </p:grpSp>
      <p:cxnSp>
        <p:nvCxnSpPr>
          <p:cNvPr id="204" name="直線矢印コネクタ 203"/>
          <p:cNvCxnSpPr/>
          <p:nvPr/>
        </p:nvCxnSpPr>
        <p:spPr>
          <a:xfrm flipV="1">
            <a:off x="3982135" y="192300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5" name="直線矢印コネクタ 204"/>
          <p:cNvCxnSpPr/>
          <p:nvPr/>
        </p:nvCxnSpPr>
        <p:spPr>
          <a:xfrm>
            <a:off x="4463008" y="1950245"/>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a:xfrm>
            <a:off x="7807675" y="202133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7524875" y="8389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8" name="直線矢印コネクタ 207"/>
          <p:cNvCxnSpPr/>
          <p:nvPr/>
        </p:nvCxnSpPr>
        <p:spPr>
          <a:xfrm flipV="1">
            <a:off x="4463008" y="27947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直線矢印コネクタ 208"/>
          <p:cNvCxnSpPr/>
          <p:nvPr/>
        </p:nvCxnSpPr>
        <p:spPr>
          <a:xfrm flipV="1">
            <a:off x="7380536" y="2008031"/>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a:xfrm flipV="1">
            <a:off x="7615965" y="292494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1" name="円/楕円 210"/>
          <p:cNvSpPr/>
          <p:nvPr/>
        </p:nvSpPr>
        <p:spPr>
          <a:xfrm>
            <a:off x="7236296" y="836712"/>
            <a:ext cx="626777" cy="5858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2" name="Text Box 144"/>
          <p:cNvSpPr txBox="1">
            <a:spLocks noChangeArrowheads="1"/>
          </p:cNvSpPr>
          <p:nvPr/>
        </p:nvSpPr>
        <p:spPr bwMode="auto">
          <a:xfrm>
            <a:off x="547737" y="2924944"/>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195" name="テキスト ボックス 194"/>
          <p:cNvSpPr txBox="1"/>
          <p:nvPr/>
        </p:nvSpPr>
        <p:spPr>
          <a:xfrm>
            <a:off x="6516216" y="851520"/>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Tree>
    <p:extLst>
      <p:ext uri="{BB962C8B-B14F-4D97-AF65-F5344CB8AC3E}">
        <p14:creationId xmlns:p14="http://schemas.microsoft.com/office/powerpoint/2010/main" val="422240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fade">
                                      <p:cBhvr>
                                        <p:cTn id="2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Electron doping</a:t>
            </a:r>
            <a:endParaRPr lang="ja-JP" altLang="en-US" sz="3600" dirty="0">
              <a:latin typeface="Times New Roman" panose="02020603050405020304" pitchFamily="18" charset="0"/>
              <a:cs typeface="Times New Roman" panose="02020603050405020304" pitchFamily="18" charset="0"/>
            </a:endParaRPr>
          </a:p>
        </p:txBody>
      </p:sp>
      <p:sp>
        <p:nvSpPr>
          <p:cNvPr id="6293" name="Text Box 149"/>
          <p:cNvSpPr txBox="1">
            <a:spLocks noChangeArrowheads="1"/>
          </p:cNvSpPr>
          <p:nvPr/>
        </p:nvSpPr>
        <p:spPr bwMode="auto">
          <a:xfrm>
            <a:off x="395536" y="5241600"/>
            <a:ext cx="1525588" cy="366713"/>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Nd</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Ce</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sp>
        <p:nvSpPr>
          <p:cNvPr id="6310" name="Text Box 166"/>
          <p:cNvSpPr txBox="1">
            <a:spLocks noChangeArrowheads="1"/>
          </p:cNvSpPr>
          <p:nvPr/>
        </p:nvSpPr>
        <p:spPr bwMode="auto">
          <a:xfrm>
            <a:off x="251520" y="5875200"/>
            <a:ext cx="1803699" cy="369332"/>
          </a:xfrm>
          <a:prstGeom prst="rect">
            <a:avLst/>
          </a:prstGeom>
          <a:solidFill>
            <a:srgbClr val="FF9900"/>
          </a:solidFill>
          <a:ln w="9525">
            <a:noFill/>
            <a:miter lim="800000"/>
            <a:headEnd/>
            <a:tailEnd/>
          </a:ln>
          <a:effectLst/>
        </p:spPr>
        <p:txBody>
          <a:bodyPr wrap="none">
            <a:spAutoFit/>
          </a:bodyPr>
          <a:lstStyle/>
          <a:p>
            <a:r>
              <a:rPr lang="en-US" altLang="ja-JP" b="1" dirty="0">
                <a:solidFill>
                  <a:prstClr val="white"/>
                </a:solidFill>
                <a:latin typeface="ＭＳ Ｐゴシック" charset="-128"/>
              </a:rPr>
              <a:t>Nd</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Ce</a:t>
            </a:r>
            <a:r>
              <a:rPr lang="en-US" altLang="ja-JP" b="1" baseline="30000" dirty="0">
                <a:solidFill>
                  <a:prstClr val="white"/>
                </a:solidFill>
                <a:latin typeface="ＭＳ Ｐゴシック" charset="-128"/>
              </a:rPr>
              <a:t>4+</a:t>
            </a:r>
          </a:p>
        </p:txBody>
      </p:sp>
      <p:sp>
        <p:nvSpPr>
          <p:cNvPr id="6311" name="Line 167"/>
          <p:cNvSpPr>
            <a:spLocks noChangeShapeType="1"/>
          </p:cNvSpPr>
          <p:nvPr/>
        </p:nvSpPr>
        <p:spPr bwMode="auto">
          <a:xfrm>
            <a:off x="1022648" y="6093296"/>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1" name="テキスト ボックス 10"/>
          <p:cNvSpPr txBox="1"/>
          <p:nvPr/>
        </p:nvSpPr>
        <p:spPr>
          <a:xfrm>
            <a:off x="-73723" y="620688"/>
            <a:ext cx="2845523" cy="830997"/>
          </a:xfrm>
          <a:prstGeom prst="rect">
            <a:avLst/>
          </a:prstGeom>
          <a:noFill/>
        </p:spPr>
        <p:txBody>
          <a:bodyPr wrap="none" rtlCol="0">
            <a:spAutoFit/>
          </a:bodyPr>
          <a:lstStyle/>
          <a:p>
            <a:r>
              <a:rPr lang="en-US" altLang="ja-JP" sz="2400" dirty="0" smtClean="0"/>
              <a:t>E</a:t>
            </a:r>
            <a:r>
              <a:rPr kumimoji="1" lang="en-US" altLang="ja-JP" sz="2400" dirty="0" smtClean="0"/>
              <a:t>lectron doping  type</a:t>
            </a:r>
          </a:p>
          <a:p>
            <a:r>
              <a:rPr kumimoji="1" lang="en-US" altLang="ja-JP" sz="2400" dirty="0" smtClean="0"/>
              <a:t>      (</a:t>
            </a:r>
            <a:r>
              <a:rPr kumimoji="1" lang="en-US" altLang="ja-JP" sz="2400" b="1" dirty="0" smtClean="0">
                <a:solidFill>
                  <a:srgbClr val="FF0000"/>
                </a:solidFill>
              </a:rPr>
              <a:t>T’</a:t>
            </a:r>
            <a:r>
              <a:rPr kumimoji="1" lang="en-US" altLang="ja-JP" sz="2400" dirty="0" smtClean="0"/>
              <a:t>-structure)</a:t>
            </a:r>
            <a:endParaRPr kumimoji="1" lang="ja-JP" altLang="en-US" sz="2400" dirty="0"/>
          </a:p>
        </p:txBody>
      </p:sp>
      <p:grpSp>
        <p:nvGrpSpPr>
          <p:cNvPr id="13" name="グループ化 12"/>
          <p:cNvGrpSpPr/>
          <p:nvPr/>
        </p:nvGrpSpPr>
        <p:grpSpPr>
          <a:xfrm>
            <a:off x="179512" y="1389600"/>
            <a:ext cx="1747232" cy="3657601"/>
            <a:chOff x="684000" y="1389600"/>
            <a:chExt cx="1747232" cy="3657601"/>
          </a:xfrm>
        </p:grpSpPr>
        <p:sp>
          <p:nvSpPr>
            <p:cNvPr id="6153" name="AutoShape 9"/>
            <p:cNvSpPr>
              <a:spLocks noChangeArrowheads="1"/>
            </p:cNvSpPr>
            <p:nvPr/>
          </p:nvSpPr>
          <p:spPr bwMode="auto">
            <a:xfrm>
              <a:off x="772900" y="14658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4" name="AutoShape 10"/>
            <p:cNvSpPr>
              <a:spLocks noChangeArrowheads="1"/>
            </p:cNvSpPr>
            <p:nvPr/>
          </p:nvSpPr>
          <p:spPr bwMode="auto">
            <a:xfrm>
              <a:off x="772900" y="25326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5" name="Line 11"/>
            <p:cNvSpPr>
              <a:spLocks noChangeShapeType="1"/>
            </p:cNvSpPr>
            <p:nvPr/>
          </p:nvSpPr>
          <p:spPr bwMode="auto">
            <a:xfrm>
              <a:off x="1877800" y="17706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6" name="Line 12"/>
            <p:cNvSpPr>
              <a:spLocks noChangeShapeType="1"/>
            </p:cNvSpPr>
            <p:nvPr/>
          </p:nvSpPr>
          <p:spPr bwMode="auto">
            <a:xfrm>
              <a:off x="772900" y="1783300"/>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7" name="Line 13"/>
            <p:cNvSpPr>
              <a:spLocks noChangeShapeType="1"/>
            </p:cNvSpPr>
            <p:nvPr/>
          </p:nvSpPr>
          <p:spPr bwMode="auto">
            <a:xfrm>
              <a:off x="2296900" y="1491200"/>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8" name="Line 14"/>
            <p:cNvSpPr>
              <a:spLocks noChangeShapeType="1"/>
            </p:cNvSpPr>
            <p:nvPr/>
          </p:nvSpPr>
          <p:spPr bwMode="auto">
            <a:xfrm>
              <a:off x="1166600" y="14658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9" name="Oval 15"/>
            <p:cNvSpPr>
              <a:spLocks noChangeArrowheads="1"/>
            </p:cNvSpPr>
            <p:nvPr/>
          </p:nvSpPr>
          <p:spPr bwMode="auto">
            <a:xfrm>
              <a:off x="1103100" y="14023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0" name="Oval 16"/>
            <p:cNvSpPr>
              <a:spLocks noChangeArrowheads="1"/>
            </p:cNvSpPr>
            <p:nvPr/>
          </p:nvSpPr>
          <p:spPr bwMode="auto">
            <a:xfrm>
              <a:off x="2246100" y="14150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1" name="Oval 17"/>
            <p:cNvSpPr>
              <a:spLocks noChangeArrowheads="1"/>
            </p:cNvSpPr>
            <p:nvPr/>
          </p:nvSpPr>
          <p:spPr bwMode="auto">
            <a:xfrm>
              <a:off x="7221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2" name="Oval 18"/>
            <p:cNvSpPr>
              <a:spLocks noChangeArrowheads="1"/>
            </p:cNvSpPr>
            <p:nvPr/>
          </p:nvSpPr>
          <p:spPr bwMode="auto">
            <a:xfrm>
              <a:off x="18270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3" name="Oval 19"/>
            <p:cNvSpPr>
              <a:spLocks noChangeArrowheads="1"/>
            </p:cNvSpPr>
            <p:nvPr/>
          </p:nvSpPr>
          <p:spPr bwMode="auto">
            <a:xfrm>
              <a:off x="1649200" y="1389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4" name="Oval 20"/>
            <p:cNvSpPr>
              <a:spLocks noChangeArrowheads="1"/>
            </p:cNvSpPr>
            <p:nvPr/>
          </p:nvSpPr>
          <p:spPr bwMode="auto">
            <a:xfrm>
              <a:off x="9253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5" name="Oval 21"/>
            <p:cNvSpPr>
              <a:spLocks noChangeArrowheads="1"/>
            </p:cNvSpPr>
            <p:nvPr/>
          </p:nvSpPr>
          <p:spPr bwMode="auto">
            <a:xfrm>
              <a:off x="20429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6" name="Oval 22"/>
            <p:cNvSpPr>
              <a:spLocks noChangeArrowheads="1"/>
            </p:cNvSpPr>
            <p:nvPr/>
          </p:nvSpPr>
          <p:spPr bwMode="auto">
            <a:xfrm>
              <a:off x="1280900" y="17071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7" name="Oval 23"/>
            <p:cNvSpPr>
              <a:spLocks noChangeArrowheads="1"/>
            </p:cNvSpPr>
            <p:nvPr/>
          </p:nvSpPr>
          <p:spPr bwMode="auto">
            <a:xfrm>
              <a:off x="2220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8" name="Oval 24"/>
            <p:cNvSpPr>
              <a:spLocks noChangeArrowheads="1"/>
            </p:cNvSpPr>
            <p:nvPr/>
          </p:nvSpPr>
          <p:spPr bwMode="auto">
            <a:xfrm>
              <a:off x="1077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9" name="Oval 25"/>
            <p:cNvSpPr>
              <a:spLocks noChangeArrowheads="1"/>
            </p:cNvSpPr>
            <p:nvPr/>
          </p:nvSpPr>
          <p:spPr bwMode="auto">
            <a:xfrm>
              <a:off x="1458700" y="44376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0" name="Oval 26"/>
            <p:cNvSpPr>
              <a:spLocks noChangeArrowheads="1"/>
            </p:cNvSpPr>
            <p:nvPr/>
          </p:nvSpPr>
          <p:spPr bwMode="auto">
            <a:xfrm>
              <a:off x="1458700" y="19230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1" name="Oval 27"/>
            <p:cNvSpPr>
              <a:spLocks noChangeArrowheads="1"/>
            </p:cNvSpPr>
            <p:nvPr/>
          </p:nvSpPr>
          <p:spPr bwMode="auto">
            <a:xfrm>
              <a:off x="17889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2" name="Oval 28"/>
            <p:cNvSpPr>
              <a:spLocks noChangeArrowheads="1"/>
            </p:cNvSpPr>
            <p:nvPr/>
          </p:nvSpPr>
          <p:spPr bwMode="auto">
            <a:xfrm>
              <a:off x="6840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3" name="Oval 29"/>
            <p:cNvSpPr>
              <a:spLocks noChangeArrowheads="1"/>
            </p:cNvSpPr>
            <p:nvPr/>
          </p:nvSpPr>
          <p:spPr bwMode="auto">
            <a:xfrm>
              <a:off x="920538" y="2278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4" name="Oval 30"/>
            <p:cNvSpPr>
              <a:spLocks noChangeArrowheads="1"/>
            </p:cNvSpPr>
            <p:nvPr/>
          </p:nvSpPr>
          <p:spPr bwMode="auto">
            <a:xfrm>
              <a:off x="1611100" y="2151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5" name="Oval 31"/>
            <p:cNvSpPr>
              <a:spLocks noChangeArrowheads="1"/>
            </p:cNvSpPr>
            <p:nvPr/>
          </p:nvSpPr>
          <p:spPr bwMode="auto">
            <a:xfrm>
              <a:off x="1280900" y="24564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6" name="Oval 32"/>
            <p:cNvSpPr>
              <a:spLocks noChangeArrowheads="1"/>
            </p:cNvSpPr>
            <p:nvPr/>
          </p:nvSpPr>
          <p:spPr bwMode="auto">
            <a:xfrm>
              <a:off x="2042900" y="2299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3" name="Group 33"/>
            <p:cNvGrpSpPr>
              <a:grpSpLocks/>
            </p:cNvGrpSpPr>
            <p:nvPr/>
          </p:nvGrpSpPr>
          <p:grpSpPr bwMode="auto">
            <a:xfrm>
              <a:off x="695113" y="3481925"/>
              <a:ext cx="1716088" cy="498475"/>
              <a:chOff x="568" y="1663"/>
              <a:chExt cx="1081" cy="314"/>
            </a:xfrm>
          </p:grpSpPr>
          <p:sp>
            <p:nvSpPr>
              <p:cNvPr id="6178" name="Oval 34"/>
              <p:cNvSpPr>
                <a:spLocks noChangeArrowheads="1"/>
              </p:cNvSpPr>
              <p:nvPr/>
            </p:nvSpPr>
            <p:spPr bwMode="auto">
              <a:xfrm>
                <a:off x="153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9" name="Oval 35"/>
              <p:cNvSpPr>
                <a:spLocks noChangeArrowheads="1"/>
              </p:cNvSpPr>
              <p:nvPr/>
            </p:nvSpPr>
            <p:spPr bwMode="auto">
              <a:xfrm>
                <a:off x="81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0" name="Oval 36"/>
              <p:cNvSpPr>
                <a:spLocks noChangeArrowheads="1"/>
              </p:cNvSpPr>
              <p:nvPr/>
            </p:nvSpPr>
            <p:spPr bwMode="auto">
              <a:xfrm>
                <a:off x="1264"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1" name="Oval 37"/>
              <p:cNvSpPr>
                <a:spLocks noChangeArrowheads="1"/>
              </p:cNvSpPr>
              <p:nvPr/>
            </p:nvSpPr>
            <p:spPr bwMode="auto">
              <a:xfrm>
                <a:off x="568"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182" name="AutoShape 38"/>
            <p:cNvSpPr>
              <a:spLocks noChangeArrowheads="1"/>
            </p:cNvSpPr>
            <p:nvPr/>
          </p:nvSpPr>
          <p:spPr bwMode="auto">
            <a:xfrm>
              <a:off x="772900" y="35994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4" name="AutoShape 40"/>
            <p:cNvSpPr>
              <a:spLocks noChangeArrowheads="1"/>
            </p:cNvSpPr>
            <p:nvPr/>
          </p:nvSpPr>
          <p:spPr bwMode="auto">
            <a:xfrm rot="21061309" flipH="1">
              <a:off x="1060238" y="3213638"/>
              <a:ext cx="989013" cy="196850"/>
            </a:xfrm>
            <a:prstGeom prst="parallelogram">
              <a:avLst>
                <a:gd name="adj" fmla="val 133978"/>
              </a:avLst>
            </a:prstGeom>
            <a:solidFill>
              <a:srgbClr val="FF0000">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5" name="Oval 41"/>
            <p:cNvSpPr>
              <a:spLocks noChangeArrowheads="1"/>
            </p:cNvSpPr>
            <p:nvPr/>
          </p:nvSpPr>
          <p:spPr bwMode="auto">
            <a:xfrm>
              <a:off x="1492038" y="32390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6" name="Oval 42"/>
            <p:cNvSpPr>
              <a:spLocks noChangeArrowheads="1"/>
            </p:cNvSpPr>
            <p:nvPr/>
          </p:nvSpPr>
          <p:spPr bwMode="auto">
            <a:xfrm>
              <a:off x="958638" y="3213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7" name="Oval 43"/>
            <p:cNvSpPr>
              <a:spLocks noChangeArrowheads="1"/>
            </p:cNvSpPr>
            <p:nvPr/>
          </p:nvSpPr>
          <p:spPr bwMode="auto">
            <a:xfrm>
              <a:off x="1276138" y="33914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8" name="Oval 44"/>
            <p:cNvSpPr>
              <a:spLocks noChangeArrowheads="1"/>
            </p:cNvSpPr>
            <p:nvPr/>
          </p:nvSpPr>
          <p:spPr bwMode="auto">
            <a:xfrm>
              <a:off x="1974638" y="3251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9" name="Oval 45"/>
            <p:cNvSpPr>
              <a:spLocks noChangeArrowheads="1"/>
            </p:cNvSpPr>
            <p:nvPr/>
          </p:nvSpPr>
          <p:spPr bwMode="auto">
            <a:xfrm>
              <a:off x="1669838" y="3086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1" name="Oval 47"/>
            <p:cNvSpPr>
              <a:spLocks noChangeArrowheads="1"/>
            </p:cNvSpPr>
            <p:nvPr/>
          </p:nvSpPr>
          <p:spPr bwMode="auto">
            <a:xfrm>
              <a:off x="928475" y="3962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2" name="Oval 48"/>
            <p:cNvSpPr>
              <a:spLocks noChangeArrowheads="1"/>
            </p:cNvSpPr>
            <p:nvPr/>
          </p:nvSpPr>
          <p:spPr bwMode="auto">
            <a:xfrm>
              <a:off x="1619038" y="3835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3" name="Oval 49"/>
            <p:cNvSpPr>
              <a:spLocks noChangeArrowheads="1"/>
            </p:cNvSpPr>
            <p:nvPr/>
          </p:nvSpPr>
          <p:spPr bwMode="auto">
            <a:xfrm>
              <a:off x="1288838" y="4140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4" name="Oval 50"/>
            <p:cNvSpPr>
              <a:spLocks noChangeArrowheads="1"/>
            </p:cNvSpPr>
            <p:nvPr/>
          </p:nvSpPr>
          <p:spPr bwMode="auto">
            <a:xfrm>
              <a:off x="2050838" y="3983575"/>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6" name="AutoShape 52"/>
            <p:cNvSpPr>
              <a:spLocks noChangeArrowheads="1"/>
            </p:cNvSpPr>
            <p:nvPr/>
          </p:nvSpPr>
          <p:spPr bwMode="auto">
            <a:xfrm>
              <a:off x="760200" y="4661438"/>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97" name="Oval 53"/>
            <p:cNvSpPr>
              <a:spLocks noChangeArrowheads="1"/>
            </p:cNvSpPr>
            <p:nvPr/>
          </p:nvSpPr>
          <p:spPr bwMode="auto">
            <a:xfrm>
              <a:off x="1090400" y="45979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8" name="Oval 54"/>
            <p:cNvSpPr>
              <a:spLocks noChangeArrowheads="1"/>
            </p:cNvSpPr>
            <p:nvPr/>
          </p:nvSpPr>
          <p:spPr bwMode="auto">
            <a:xfrm>
              <a:off x="2233400" y="46106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9" name="Oval 55"/>
            <p:cNvSpPr>
              <a:spLocks noChangeArrowheads="1"/>
            </p:cNvSpPr>
            <p:nvPr/>
          </p:nvSpPr>
          <p:spPr bwMode="auto">
            <a:xfrm>
              <a:off x="7094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0" name="Oval 56"/>
            <p:cNvSpPr>
              <a:spLocks noChangeArrowheads="1"/>
            </p:cNvSpPr>
            <p:nvPr/>
          </p:nvSpPr>
          <p:spPr bwMode="auto">
            <a:xfrm>
              <a:off x="18143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1" name="Oval 57"/>
            <p:cNvSpPr>
              <a:spLocks noChangeArrowheads="1"/>
            </p:cNvSpPr>
            <p:nvPr/>
          </p:nvSpPr>
          <p:spPr bwMode="auto">
            <a:xfrm>
              <a:off x="1636500" y="4585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2" name="Oval 58"/>
            <p:cNvSpPr>
              <a:spLocks noChangeArrowheads="1"/>
            </p:cNvSpPr>
            <p:nvPr/>
          </p:nvSpPr>
          <p:spPr bwMode="auto">
            <a:xfrm>
              <a:off x="9126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3" name="Oval 59"/>
            <p:cNvSpPr>
              <a:spLocks noChangeArrowheads="1"/>
            </p:cNvSpPr>
            <p:nvPr/>
          </p:nvSpPr>
          <p:spPr bwMode="auto">
            <a:xfrm>
              <a:off x="20302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4" name="Oval 60"/>
            <p:cNvSpPr>
              <a:spLocks noChangeArrowheads="1"/>
            </p:cNvSpPr>
            <p:nvPr/>
          </p:nvSpPr>
          <p:spPr bwMode="auto">
            <a:xfrm>
              <a:off x="1268200" y="4902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6" name="Text Box 142"/>
            <p:cNvSpPr txBox="1">
              <a:spLocks noChangeArrowheads="1"/>
            </p:cNvSpPr>
            <p:nvPr/>
          </p:nvSpPr>
          <p:spPr bwMode="auto">
            <a:xfrm>
              <a:off x="1475656" y="2743200"/>
              <a:ext cx="955576" cy="369332"/>
            </a:xfrm>
            <a:prstGeom prst="rect">
              <a:avLst/>
            </a:prstGeom>
            <a:noFill/>
            <a:ln w="9525">
              <a:noFill/>
              <a:miter lim="800000"/>
              <a:headEnd/>
              <a:tailEnd/>
            </a:ln>
            <a:effectLst/>
          </p:spPr>
          <p:txBody>
            <a:bodyPr wrap="square">
              <a:spAutoFit/>
            </a:bodyPr>
            <a:lstStyle/>
            <a:p>
              <a:r>
                <a:rPr lang="en-US" altLang="ja-JP" b="1" dirty="0" err="1">
                  <a:solidFill>
                    <a:srgbClr val="FF9900"/>
                  </a:solidFill>
                  <a:latin typeface="ＭＳ Ｐゴシック" charset="-128"/>
                </a:rPr>
                <a:t>Nd</a:t>
              </a:r>
              <a:r>
                <a:rPr lang="en-US" altLang="ja-JP" b="1" dirty="0">
                  <a:solidFill>
                    <a:srgbClr val="FF9900"/>
                  </a:solidFill>
                  <a:latin typeface="ＭＳ Ｐゴシック" charset="-128"/>
                </a:rPr>
                <a:t> (Ce)</a:t>
              </a:r>
            </a:p>
          </p:txBody>
        </p:sp>
        <p:sp>
          <p:nvSpPr>
            <p:cNvPr id="12" name="円/楕円 11"/>
            <p:cNvSpPr/>
            <p:nvPr/>
          </p:nvSpPr>
          <p:spPr>
            <a:xfrm>
              <a:off x="760884" y="2996952"/>
              <a:ext cx="1506860" cy="56877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6" name="グループ化 5"/>
          <p:cNvGrpSpPr/>
          <p:nvPr/>
        </p:nvGrpSpPr>
        <p:grpSpPr>
          <a:xfrm>
            <a:off x="5256440" y="404664"/>
            <a:ext cx="3276000" cy="3240360"/>
            <a:chOff x="5256440" y="404664"/>
            <a:chExt cx="3276000" cy="3240360"/>
          </a:xfrm>
        </p:grpSpPr>
        <p:sp>
          <p:nvSpPr>
            <p:cNvPr id="98" name="弦 97"/>
            <p:cNvSpPr/>
            <p:nvPr/>
          </p:nvSpPr>
          <p:spPr>
            <a:xfrm flipH="1">
              <a:off x="5256440" y="299695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弦 100"/>
            <p:cNvSpPr/>
            <p:nvPr/>
          </p:nvSpPr>
          <p:spPr>
            <a:xfrm flipH="1">
              <a:off x="5292440" y="177687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02" name="直線矢印コネクタ 101"/>
            <p:cNvCxnSpPr/>
            <p:nvPr/>
          </p:nvCxnSpPr>
          <p:spPr>
            <a:xfrm flipV="1">
              <a:off x="6876256" y="40466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5256800" y="764704"/>
              <a:ext cx="3240000" cy="432000"/>
              <a:chOff x="2448232" y="588674"/>
              <a:chExt cx="3240000" cy="432000"/>
            </a:xfrm>
          </p:grpSpPr>
          <p:sp>
            <p:nvSpPr>
              <p:cNvPr id="104" name="弦 103"/>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パイ 104"/>
              <p:cNvSpPr/>
              <p:nvPr/>
            </p:nvSpPr>
            <p:spPr>
              <a:xfrm>
                <a:off x="2700000" y="792000"/>
                <a:ext cx="2772792" cy="216000"/>
              </a:xfrm>
              <a:prstGeom prst="pie">
                <a:avLst>
                  <a:gd name="adj1" fmla="val 21594851"/>
                  <a:gd name="adj2" fmla="val 5295702"/>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2" name="グループ化 1"/>
          <p:cNvGrpSpPr/>
          <p:nvPr/>
        </p:nvGrpSpPr>
        <p:grpSpPr>
          <a:xfrm>
            <a:off x="2016080" y="332656"/>
            <a:ext cx="3276000" cy="3240360"/>
            <a:chOff x="2447872" y="228634"/>
            <a:chExt cx="3276000" cy="3240360"/>
          </a:xfrm>
        </p:grpSpPr>
        <p:sp>
          <p:nvSpPr>
            <p:cNvPr id="106" name="弦 105"/>
            <p:cNvSpPr/>
            <p:nvPr/>
          </p:nvSpPr>
          <p:spPr>
            <a:xfrm flipH="1">
              <a:off x="2447872" y="282092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コネクタ 106"/>
            <p:cNvCxnSpPr/>
            <p:nvPr/>
          </p:nvCxnSpPr>
          <p:spPr>
            <a:xfrm flipH="1">
              <a:off x="3995904" y="1308754"/>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4121600" y="1155446"/>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09" name="弦 108"/>
            <p:cNvSpPr/>
            <p:nvPr/>
          </p:nvSpPr>
          <p:spPr>
            <a:xfrm flipH="1">
              <a:off x="2483872" y="160084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0" name="直線矢印コネクタ 109"/>
            <p:cNvCxnSpPr/>
            <p:nvPr/>
          </p:nvCxnSpPr>
          <p:spPr>
            <a:xfrm flipV="1">
              <a:off x="4067912" y="22863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2" name="弦 111"/>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18" name="テキスト ボックス 117"/>
              <p:cNvSpPr txBox="1"/>
              <p:nvPr/>
            </p:nvSpPr>
            <p:spPr>
              <a:xfrm>
                <a:off x="3922553" y="332656"/>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922553" y="332656"/>
                <a:ext cx="2305631" cy="403700"/>
              </a:xfrm>
              <a:prstGeom prst="rect">
                <a:avLst/>
              </a:prstGeom>
              <a:blipFill rotWithShape="1">
                <a:blip r:embed="rId3"/>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テキスト ボックス 118"/>
              <p:cNvSpPr txBox="1"/>
              <p:nvPr/>
            </p:nvSpPr>
            <p:spPr>
              <a:xfrm>
                <a:off x="4639722" y="1484784"/>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4639722" y="1484784"/>
                <a:ext cx="652358" cy="369332"/>
              </a:xfrm>
              <a:prstGeom prst="rect">
                <a:avLst/>
              </a:prstGeom>
              <a:blipFill rotWithShape="1">
                <a:blip r:embed="rId4"/>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0" name="テキスト ボックス 119"/>
              <p:cNvSpPr txBox="1"/>
              <p:nvPr/>
            </p:nvSpPr>
            <p:spPr>
              <a:xfrm>
                <a:off x="3957562" y="3284984"/>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3957562" y="3284984"/>
                <a:ext cx="2270622" cy="403700"/>
              </a:xfrm>
              <a:prstGeom prst="rect">
                <a:avLst/>
              </a:prstGeom>
              <a:blipFill rotWithShape="1">
                <a:blip r:embed="rId5"/>
                <a:stretch>
                  <a:fillRect b="-4545"/>
                </a:stretch>
              </a:blipFill>
            </p:spPr>
            <p:txBody>
              <a:bodyPr/>
              <a:lstStyle/>
              <a:p>
                <a:r>
                  <a:rPr lang="ja-JP" altLang="en-US">
                    <a:noFill/>
                  </a:rPr>
                  <a:t> </a:t>
                </a:r>
              </a:p>
            </p:txBody>
          </p:sp>
        </mc:Fallback>
      </mc:AlternateContent>
      <p:grpSp>
        <p:nvGrpSpPr>
          <p:cNvPr id="83" name="Group 150"/>
          <p:cNvGrpSpPr>
            <a:grpSpLocks/>
          </p:cNvGrpSpPr>
          <p:nvPr/>
        </p:nvGrpSpPr>
        <p:grpSpPr bwMode="auto">
          <a:xfrm>
            <a:off x="5604062" y="4005064"/>
            <a:ext cx="3168352" cy="2814312"/>
            <a:chOff x="576" y="1344"/>
            <a:chExt cx="1977" cy="1758"/>
          </a:xfrm>
        </p:grpSpPr>
        <p:sp>
          <p:nvSpPr>
            <p:cNvPr id="134"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5"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6"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7"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38" name="Group 156"/>
            <p:cNvGrpSpPr>
              <a:grpSpLocks/>
            </p:cNvGrpSpPr>
            <p:nvPr/>
          </p:nvGrpSpPr>
          <p:grpSpPr bwMode="auto">
            <a:xfrm>
              <a:off x="576" y="1536"/>
              <a:ext cx="1977" cy="1345"/>
              <a:chOff x="576" y="1536"/>
              <a:chExt cx="1977" cy="1345"/>
            </a:xfrm>
          </p:grpSpPr>
          <p:grpSp>
            <p:nvGrpSpPr>
              <p:cNvPr id="139" name="Group 157"/>
              <p:cNvGrpSpPr>
                <a:grpSpLocks/>
              </p:cNvGrpSpPr>
              <p:nvPr/>
            </p:nvGrpSpPr>
            <p:grpSpPr bwMode="auto">
              <a:xfrm>
                <a:off x="576" y="1536"/>
                <a:ext cx="1977" cy="433"/>
                <a:chOff x="576" y="1536"/>
                <a:chExt cx="1977" cy="433"/>
              </a:xfrm>
            </p:grpSpPr>
            <p:sp>
              <p:nvSpPr>
                <p:cNvPr id="142"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3"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140"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1"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84" name="Oval 164"/>
          <p:cNvSpPr>
            <a:spLocks noChangeArrowheads="1"/>
          </p:cNvSpPr>
          <p:nvPr/>
        </p:nvSpPr>
        <p:spPr bwMode="auto">
          <a:xfrm>
            <a:off x="5978324"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5" name="Oval 165"/>
          <p:cNvSpPr>
            <a:spLocks noChangeArrowheads="1"/>
          </p:cNvSpPr>
          <p:nvPr/>
        </p:nvSpPr>
        <p:spPr bwMode="auto">
          <a:xfrm>
            <a:off x="6750609" y="4222615"/>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6" name="Oval 166"/>
          <p:cNvSpPr>
            <a:spLocks noChangeArrowheads="1"/>
          </p:cNvSpPr>
          <p:nvPr/>
        </p:nvSpPr>
        <p:spPr bwMode="auto">
          <a:xfrm>
            <a:off x="7524875"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7" name="Oval 167"/>
          <p:cNvSpPr>
            <a:spLocks noChangeArrowheads="1"/>
          </p:cNvSpPr>
          <p:nvPr/>
        </p:nvSpPr>
        <p:spPr bwMode="auto">
          <a:xfrm>
            <a:off x="8299141"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8" name="Oval 169"/>
          <p:cNvSpPr>
            <a:spLocks noChangeArrowheads="1"/>
          </p:cNvSpPr>
          <p:nvPr/>
        </p:nvSpPr>
        <p:spPr bwMode="auto">
          <a:xfrm>
            <a:off x="7509034" y="4910900"/>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5" name="グループ化 4"/>
          <p:cNvGrpSpPr/>
          <p:nvPr/>
        </p:nvGrpSpPr>
        <p:grpSpPr>
          <a:xfrm>
            <a:off x="5946743" y="4795606"/>
            <a:ext cx="182180" cy="545854"/>
            <a:chOff x="7355201" y="4831339"/>
            <a:chExt cx="182180" cy="545854"/>
          </a:xfrm>
        </p:grpSpPr>
        <p:sp>
          <p:nvSpPr>
            <p:cNvPr id="82" name="Line 224"/>
            <p:cNvSpPr>
              <a:spLocks noChangeShapeType="1"/>
            </p:cNvSpPr>
            <p:nvPr/>
          </p:nvSpPr>
          <p:spPr bwMode="auto">
            <a:xfrm rot="2400000">
              <a:off x="7495753" y="483133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89" name="Oval 171"/>
            <p:cNvSpPr>
              <a:spLocks noChangeArrowheads="1"/>
            </p:cNvSpPr>
            <p:nvPr/>
          </p:nvSpPr>
          <p:spPr bwMode="auto">
            <a:xfrm>
              <a:off x="7355201" y="4960120"/>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91" name="Oval 174"/>
          <p:cNvSpPr>
            <a:spLocks noChangeArrowheads="1"/>
          </p:cNvSpPr>
          <p:nvPr/>
        </p:nvSpPr>
        <p:spPr bwMode="auto">
          <a:xfrm>
            <a:off x="5978324"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3" name="Oval 176"/>
          <p:cNvSpPr>
            <a:spLocks noChangeArrowheads="1"/>
          </p:cNvSpPr>
          <p:nvPr/>
        </p:nvSpPr>
        <p:spPr bwMode="auto">
          <a:xfrm>
            <a:off x="6722886" y="5678225"/>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4" name="Oval 177"/>
          <p:cNvSpPr>
            <a:spLocks noChangeArrowheads="1"/>
          </p:cNvSpPr>
          <p:nvPr/>
        </p:nvSpPr>
        <p:spPr bwMode="auto">
          <a:xfrm>
            <a:off x="8299141"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5" name="Oval 179"/>
          <p:cNvSpPr>
            <a:spLocks noChangeArrowheads="1"/>
          </p:cNvSpPr>
          <p:nvPr/>
        </p:nvSpPr>
        <p:spPr bwMode="auto">
          <a:xfrm>
            <a:off x="5978324"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6" name="Oval 180"/>
          <p:cNvSpPr>
            <a:spLocks noChangeArrowheads="1"/>
          </p:cNvSpPr>
          <p:nvPr/>
        </p:nvSpPr>
        <p:spPr bwMode="auto">
          <a:xfrm>
            <a:off x="6750609" y="6368453"/>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7" name="Oval 181"/>
          <p:cNvSpPr>
            <a:spLocks noChangeArrowheads="1"/>
          </p:cNvSpPr>
          <p:nvPr/>
        </p:nvSpPr>
        <p:spPr bwMode="auto">
          <a:xfrm>
            <a:off x="7524875"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1" name="Oval 182"/>
          <p:cNvSpPr>
            <a:spLocks noChangeArrowheads="1"/>
          </p:cNvSpPr>
          <p:nvPr/>
        </p:nvSpPr>
        <p:spPr bwMode="auto">
          <a:xfrm>
            <a:off x="8299141"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3" name="Line 189"/>
          <p:cNvSpPr>
            <a:spLocks noChangeShapeType="1"/>
          </p:cNvSpPr>
          <p:nvPr/>
        </p:nvSpPr>
        <p:spPr bwMode="auto">
          <a:xfrm rot="13200000">
            <a:off x="6079315" y="403077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4" name="Line 215"/>
          <p:cNvSpPr>
            <a:spLocks noChangeShapeType="1"/>
          </p:cNvSpPr>
          <p:nvPr/>
        </p:nvSpPr>
        <p:spPr bwMode="auto">
          <a:xfrm rot="13200000">
            <a:off x="7600124" y="404659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5" name="Line 217"/>
          <p:cNvSpPr>
            <a:spLocks noChangeShapeType="1"/>
          </p:cNvSpPr>
          <p:nvPr/>
        </p:nvSpPr>
        <p:spPr bwMode="auto">
          <a:xfrm rot="13200000">
            <a:off x="6033668" y="5488610"/>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7" name="Line 226"/>
          <p:cNvSpPr>
            <a:spLocks noChangeShapeType="1"/>
          </p:cNvSpPr>
          <p:nvPr/>
        </p:nvSpPr>
        <p:spPr bwMode="auto">
          <a:xfrm rot="2400000">
            <a:off x="6019908" y="6230012"/>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1" name="Line 227"/>
          <p:cNvSpPr>
            <a:spLocks noChangeShapeType="1"/>
          </p:cNvSpPr>
          <p:nvPr/>
        </p:nvSpPr>
        <p:spPr bwMode="auto">
          <a:xfrm rot="2400000">
            <a:off x="8366469" y="407032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2" name="Line 229"/>
          <p:cNvSpPr>
            <a:spLocks noChangeShapeType="1"/>
          </p:cNvSpPr>
          <p:nvPr/>
        </p:nvSpPr>
        <p:spPr bwMode="auto">
          <a:xfrm rot="2400000">
            <a:off x="8360528" y="55120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3" name="Line 230"/>
          <p:cNvSpPr>
            <a:spLocks noChangeShapeType="1"/>
          </p:cNvSpPr>
          <p:nvPr/>
        </p:nvSpPr>
        <p:spPr bwMode="auto">
          <a:xfrm rot="2400000">
            <a:off x="6798135" y="54942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4" name="Line 231"/>
          <p:cNvSpPr>
            <a:spLocks noChangeShapeType="1"/>
          </p:cNvSpPr>
          <p:nvPr/>
        </p:nvSpPr>
        <p:spPr bwMode="auto">
          <a:xfrm rot="2400000">
            <a:off x="7576361" y="621814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5" name="Line 232"/>
          <p:cNvSpPr>
            <a:spLocks noChangeShapeType="1"/>
          </p:cNvSpPr>
          <p:nvPr/>
        </p:nvSpPr>
        <p:spPr bwMode="auto">
          <a:xfrm rot="2400000">
            <a:off x="6804075" y="40643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7" name="Line 236"/>
          <p:cNvSpPr>
            <a:spLocks noChangeShapeType="1"/>
          </p:cNvSpPr>
          <p:nvPr/>
        </p:nvSpPr>
        <p:spPr bwMode="auto">
          <a:xfrm rot="13200000">
            <a:off x="8390231" y="470142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8" name="Line 237"/>
          <p:cNvSpPr>
            <a:spLocks noChangeShapeType="1"/>
          </p:cNvSpPr>
          <p:nvPr/>
        </p:nvSpPr>
        <p:spPr bwMode="auto">
          <a:xfrm rot="13200000">
            <a:off x="8378350" y="616474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9" name="Line 238"/>
          <p:cNvSpPr>
            <a:spLocks noChangeShapeType="1"/>
          </p:cNvSpPr>
          <p:nvPr/>
        </p:nvSpPr>
        <p:spPr bwMode="auto">
          <a:xfrm rot="13200000">
            <a:off x="6839719" y="6176613"/>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2" name="Oval 169"/>
          <p:cNvSpPr>
            <a:spLocks noChangeArrowheads="1"/>
          </p:cNvSpPr>
          <p:nvPr/>
        </p:nvSpPr>
        <p:spPr bwMode="auto">
          <a:xfrm>
            <a:off x="6755196" y="4910901"/>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3" name="Line 236"/>
          <p:cNvSpPr>
            <a:spLocks noChangeShapeType="1"/>
          </p:cNvSpPr>
          <p:nvPr/>
        </p:nvSpPr>
        <p:spPr bwMode="auto">
          <a:xfrm rot="13200000">
            <a:off x="6862059" y="4719405"/>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4" name="Oval 169"/>
          <p:cNvSpPr>
            <a:spLocks noChangeArrowheads="1"/>
          </p:cNvSpPr>
          <p:nvPr/>
        </p:nvSpPr>
        <p:spPr bwMode="auto">
          <a:xfrm>
            <a:off x="8270962" y="4896594"/>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5" name="Line 227"/>
          <p:cNvSpPr>
            <a:spLocks noChangeShapeType="1"/>
          </p:cNvSpPr>
          <p:nvPr/>
        </p:nvSpPr>
        <p:spPr bwMode="auto">
          <a:xfrm rot="2400000">
            <a:off x="7617843" y="473740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9" name="グループ化 8"/>
          <p:cNvGrpSpPr/>
          <p:nvPr/>
        </p:nvGrpSpPr>
        <p:grpSpPr>
          <a:xfrm>
            <a:off x="7505947" y="5497276"/>
            <a:ext cx="182180" cy="545854"/>
            <a:chOff x="7338494" y="4816229"/>
            <a:chExt cx="182180" cy="545854"/>
          </a:xfrm>
        </p:grpSpPr>
        <p:sp>
          <p:nvSpPr>
            <p:cNvPr id="157" name="Line 224"/>
            <p:cNvSpPr>
              <a:spLocks noChangeShapeType="1"/>
            </p:cNvSpPr>
            <p:nvPr/>
          </p:nvSpPr>
          <p:spPr bwMode="auto">
            <a:xfrm rot="2400000">
              <a:off x="7380536" y="481622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8" name="Oval 171"/>
            <p:cNvSpPr>
              <a:spLocks noChangeArrowheads="1"/>
            </p:cNvSpPr>
            <p:nvPr/>
          </p:nvSpPr>
          <p:spPr bwMode="auto">
            <a:xfrm>
              <a:off x="7338494" y="4999170"/>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grpSp>
        <p:nvGrpSpPr>
          <p:cNvPr id="10" name="グループ化 9"/>
          <p:cNvGrpSpPr/>
          <p:nvPr/>
        </p:nvGrpSpPr>
        <p:grpSpPr>
          <a:xfrm>
            <a:off x="7507054" y="5525616"/>
            <a:ext cx="184160" cy="555582"/>
            <a:chOff x="8088111" y="5147165"/>
            <a:chExt cx="184160" cy="555582"/>
          </a:xfrm>
        </p:grpSpPr>
        <p:sp>
          <p:nvSpPr>
            <p:cNvPr id="160" name="Oval 172"/>
            <p:cNvSpPr>
              <a:spLocks noChangeArrowheads="1"/>
            </p:cNvSpPr>
            <p:nvPr/>
          </p:nvSpPr>
          <p:spPr bwMode="auto">
            <a:xfrm>
              <a:off x="8088111" y="5301241"/>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61" name="Line 235"/>
            <p:cNvSpPr>
              <a:spLocks noChangeShapeType="1"/>
            </p:cNvSpPr>
            <p:nvPr/>
          </p:nvSpPr>
          <p:spPr bwMode="auto">
            <a:xfrm rot="13200000" flipH="1">
              <a:off x="8213766" y="5147165"/>
              <a:ext cx="733" cy="555582"/>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grpSp>
        <p:nvGrpSpPr>
          <p:cNvPr id="162" name="グループ化 228"/>
          <p:cNvGrpSpPr/>
          <p:nvPr/>
        </p:nvGrpSpPr>
        <p:grpSpPr>
          <a:xfrm>
            <a:off x="3275856" y="4077072"/>
            <a:ext cx="2092837" cy="2520280"/>
            <a:chOff x="3847315" y="4077072"/>
            <a:chExt cx="2092837" cy="2520280"/>
          </a:xfrm>
        </p:grpSpPr>
        <p:grpSp>
          <p:nvGrpSpPr>
            <p:cNvPr id="163" name="グループ化 90"/>
            <p:cNvGrpSpPr/>
            <p:nvPr/>
          </p:nvGrpSpPr>
          <p:grpSpPr>
            <a:xfrm>
              <a:off x="3847315" y="4077072"/>
              <a:ext cx="2092837" cy="2520280"/>
              <a:chOff x="6454800" y="692696"/>
              <a:chExt cx="2092837" cy="2520280"/>
            </a:xfrm>
          </p:grpSpPr>
          <p:pic>
            <p:nvPicPr>
              <p:cNvPr id="178" name="Picture 404"/>
              <p:cNvPicPr>
                <a:picLocks noChangeAspect="1" noChangeArrowheads="1"/>
              </p:cNvPicPr>
              <p:nvPr/>
            </p:nvPicPr>
            <p:blipFill>
              <a:blip r:embed="rId6" cstate="print"/>
              <a:srcRect/>
              <a:stretch>
                <a:fillRect/>
              </a:stretch>
            </p:blipFill>
            <p:spPr bwMode="auto">
              <a:xfrm>
                <a:off x="7812360" y="692696"/>
                <a:ext cx="735277" cy="807344"/>
              </a:xfrm>
              <a:prstGeom prst="rect">
                <a:avLst/>
              </a:prstGeom>
              <a:noFill/>
              <a:ln w="9525">
                <a:noFill/>
                <a:miter lim="800000"/>
                <a:headEnd/>
                <a:tailEnd/>
              </a:ln>
            </p:spPr>
          </p:pic>
          <p:sp>
            <p:nvSpPr>
              <p:cNvPr id="179" name="テキスト ボックス 178"/>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180" name="テキスト ボックス 179"/>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181" name="テキスト ボックス 180"/>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182" name="テキスト ボックス 181"/>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183" name="Picture 11"/>
              <p:cNvPicPr>
                <a:picLocks noChangeAspect="1" noChangeArrowheads="1"/>
              </p:cNvPicPr>
              <p:nvPr/>
            </p:nvPicPr>
            <p:blipFill>
              <a:blip r:embed="rId7" cstate="print"/>
              <a:srcRect/>
              <a:stretch>
                <a:fillRect/>
              </a:stretch>
            </p:blipFill>
            <p:spPr bwMode="auto">
              <a:xfrm>
                <a:off x="8028384" y="1196752"/>
                <a:ext cx="355923" cy="563479"/>
              </a:xfrm>
              <a:prstGeom prst="rect">
                <a:avLst/>
              </a:prstGeom>
              <a:noFill/>
              <a:ln w="9525">
                <a:noFill/>
                <a:miter lim="800000"/>
                <a:headEnd/>
                <a:tailEnd/>
              </a:ln>
            </p:spPr>
          </p:pic>
          <p:pic>
            <p:nvPicPr>
              <p:cNvPr id="184" name="Picture 9"/>
              <p:cNvPicPr>
                <a:picLocks noChangeAspect="1" noChangeArrowheads="1"/>
              </p:cNvPicPr>
              <p:nvPr/>
            </p:nvPicPr>
            <p:blipFill>
              <a:blip r:embed="rId8" cstate="print"/>
              <a:srcRect/>
              <a:stretch>
                <a:fillRect/>
              </a:stretch>
            </p:blipFill>
            <p:spPr bwMode="auto">
              <a:xfrm>
                <a:off x="7956376" y="2348880"/>
                <a:ext cx="397421" cy="556389"/>
              </a:xfrm>
              <a:prstGeom prst="rect">
                <a:avLst/>
              </a:prstGeom>
              <a:noFill/>
              <a:ln w="9525">
                <a:noFill/>
                <a:miter lim="800000"/>
                <a:headEnd/>
                <a:tailEnd/>
              </a:ln>
            </p:spPr>
          </p:pic>
          <p:pic>
            <p:nvPicPr>
              <p:cNvPr id="185" name="Picture 12"/>
              <p:cNvPicPr>
                <a:picLocks noChangeAspect="1" noChangeArrowheads="1"/>
              </p:cNvPicPr>
              <p:nvPr/>
            </p:nvPicPr>
            <p:blipFill>
              <a:blip r:embed="rId9" cstate="print"/>
              <a:srcRect/>
              <a:stretch>
                <a:fillRect/>
              </a:stretch>
            </p:blipFill>
            <p:spPr bwMode="auto">
              <a:xfrm>
                <a:off x="8028384" y="2780928"/>
                <a:ext cx="304975" cy="432048"/>
              </a:xfrm>
              <a:prstGeom prst="rect">
                <a:avLst/>
              </a:prstGeom>
              <a:noFill/>
              <a:ln w="9525">
                <a:noFill/>
                <a:miter lim="800000"/>
                <a:headEnd/>
                <a:tailEnd/>
              </a:ln>
            </p:spPr>
          </p:pic>
          <p:sp>
            <p:nvSpPr>
              <p:cNvPr id="186" name="テキスト ボックス 185"/>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87" name="Picture 10"/>
              <p:cNvPicPr>
                <a:picLocks noChangeAspect="1" noChangeArrowheads="1"/>
              </p:cNvPicPr>
              <p:nvPr/>
            </p:nvPicPr>
            <p:blipFill>
              <a:blip r:embed="rId10" cstate="print"/>
              <a:srcRect/>
              <a:stretch>
                <a:fillRect/>
              </a:stretch>
            </p:blipFill>
            <p:spPr bwMode="auto">
              <a:xfrm>
                <a:off x="7956376" y="1844824"/>
                <a:ext cx="433859" cy="604145"/>
              </a:xfrm>
              <a:prstGeom prst="rect">
                <a:avLst/>
              </a:prstGeom>
              <a:noFill/>
              <a:ln w="9525">
                <a:noFill/>
                <a:miter lim="800000"/>
                <a:headEnd/>
                <a:tailEnd/>
              </a:ln>
            </p:spPr>
          </p:pic>
          <p:grpSp>
            <p:nvGrpSpPr>
              <p:cNvPr id="188" name="グループ化 275"/>
              <p:cNvGrpSpPr/>
              <p:nvPr/>
            </p:nvGrpSpPr>
            <p:grpSpPr>
              <a:xfrm>
                <a:off x="6454800" y="1124744"/>
                <a:ext cx="921600" cy="1503256"/>
                <a:chOff x="4294958" y="3479676"/>
                <a:chExt cx="921600" cy="1503256"/>
              </a:xfrm>
            </p:grpSpPr>
            <p:sp>
              <p:nvSpPr>
                <p:cNvPr id="189"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0"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1"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2"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3"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64" name="グループ化 275"/>
            <p:cNvGrpSpPr/>
            <p:nvPr/>
          </p:nvGrpSpPr>
          <p:grpSpPr>
            <a:xfrm>
              <a:off x="3851920" y="4510184"/>
              <a:ext cx="921600" cy="1709738"/>
              <a:chOff x="4294958" y="3479676"/>
              <a:chExt cx="921600" cy="1709738"/>
            </a:xfrm>
          </p:grpSpPr>
          <p:sp>
            <p:nvSpPr>
              <p:cNvPr id="165"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6"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7"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8"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9"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70"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1"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2"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3"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4"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5"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6"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7"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94" name="Text Box 70"/>
          <p:cNvSpPr txBox="1">
            <a:spLocks noChangeArrowheads="1"/>
          </p:cNvSpPr>
          <p:nvPr/>
        </p:nvSpPr>
        <p:spPr bwMode="auto">
          <a:xfrm>
            <a:off x="1978321" y="4982011"/>
            <a:ext cx="1313180"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smtClean="0">
                <a:solidFill>
                  <a:prstClr val="black"/>
                </a:solidFill>
                <a:latin typeface="ＭＳ Ｐゴシック" charset="-128"/>
              </a:rPr>
              <a:t>10</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sp>
        <p:nvSpPr>
          <p:cNvPr id="196" name="Line 254"/>
          <p:cNvSpPr>
            <a:spLocks noChangeShapeType="1"/>
          </p:cNvSpPr>
          <p:nvPr/>
        </p:nvSpPr>
        <p:spPr bwMode="auto">
          <a:xfrm flipV="1">
            <a:off x="3839946" y="4280438"/>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97" name="Line 253"/>
          <p:cNvSpPr>
            <a:spLocks noChangeShapeType="1"/>
          </p:cNvSpPr>
          <p:nvPr/>
        </p:nvSpPr>
        <p:spPr bwMode="auto">
          <a:xfrm>
            <a:off x="3596373" y="429309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7" name="円/楕円 6"/>
          <p:cNvSpPr/>
          <p:nvPr/>
        </p:nvSpPr>
        <p:spPr>
          <a:xfrm>
            <a:off x="3347864" y="4140738"/>
            <a:ext cx="548445" cy="5651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8" name="Line 224"/>
          <p:cNvSpPr>
            <a:spLocks noChangeShapeType="1"/>
          </p:cNvSpPr>
          <p:nvPr/>
        </p:nvSpPr>
        <p:spPr bwMode="auto">
          <a:xfrm rot="2400000">
            <a:off x="6093647" y="554312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9" name="Freeform 381"/>
          <p:cNvSpPr>
            <a:spLocks/>
          </p:cNvSpPr>
          <p:nvPr/>
        </p:nvSpPr>
        <p:spPr bwMode="auto">
          <a:xfrm rot="5400000">
            <a:off x="5450112" y="5293416"/>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200" name="Freeform 381"/>
          <p:cNvSpPr>
            <a:spLocks/>
          </p:cNvSpPr>
          <p:nvPr/>
        </p:nvSpPr>
        <p:spPr bwMode="auto">
          <a:xfrm>
            <a:off x="7617843" y="5861063"/>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grpSp>
        <p:nvGrpSpPr>
          <p:cNvPr id="201" name="グループ化 200"/>
          <p:cNvGrpSpPr/>
          <p:nvPr/>
        </p:nvGrpSpPr>
        <p:grpSpPr>
          <a:xfrm>
            <a:off x="5292080" y="836712"/>
            <a:ext cx="1354193" cy="895562"/>
            <a:chOff x="5310091" y="941819"/>
            <a:chExt cx="1354193" cy="895562"/>
          </a:xfrm>
        </p:grpSpPr>
        <p:sp>
          <p:nvSpPr>
            <p:cNvPr id="202" name="右矢印 201"/>
            <p:cNvSpPr/>
            <p:nvPr/>
          </p:nvSpPr>
          <p:spPr>
            <a:xfrm>
              <a:off x="5310091" y="941819"/>
              <a:ext cx="1354193" cy="89556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3" name="テキスト ボックス 202"/>
            <p:cNvSpPr txBox="1"/>
            <p:nvPr/>
          </p:nvSpPr>
          <p:spPr>
            <a:xfrm>
              <a:off x="5368693" y="1124744"/>
              <a:ext cx="1254007" cy="461665"/>
            </a:xfrm>
            <a:prstGeom prst="rect">
              <a:avLst/>
            </a:prstGeom>
            <a:noFill/>
          </p:spPr>
          <p:txBody>
            <a:bodyPr wrap="square" rtlCol="0">
              <a:spAutoFit/>
            </a:bodyPr>
            <a:lstStyle/>
            <a:p>
              <a:r>
                <a:rPr kumimoji="1" lang="en-US" altLang="ja-JP" sz="2400" dirty="0" smtClean="0"/>
                <a:t>doping</a:t>
              </a:r>
              <a:endParaRPr kumimoji="1" lang="ja-JP" altLang="en-US" dirty="0"/>
            </a:p>
          </p:txBody>
        </p:sp>
      </p:grpSp>
      <p:sp>
        <p:nvSpPr>
          <p:cNvPr id="204" name="Oval 171"/>
          <p:cNvSpPr>
            <a:spLocks noChangeArrowheads="1"/>
          </p:cNvSpPr>
          <p:nvPr/>
        </p:nvSpPr>
        <p:spPr bwMode="auto">
          <a:xfrm>
            <a:off x="5969683" y="5682427"/>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205" name="直線矢印コネクタ 204"/>
          <p:cNvCxnSpPr/>
          <p:nvPr/>
        </p:nvCxnSpPr>
        <p:spPr>
          <a:xfrm flipV="1">
            <a:off x="3982135" y="192300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p:nvPr/>
        </p:nvCxnSpPr>
        <p:spPr>
          <a:xfrm>
            <a:off x="4463008" y="1950245"/>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7807675" y="202133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8" name="直線矢印コネクタ 207"/>
          <p:cNvCxnSpPr/>
          <p:nvPr/>
        </p:nvCxnSpPr>
        <p:spPr>
          <a:xfrm>
            <a:off x="7524875" y="8389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9" name="直線矢印コネクタ 208"/>
          <p:cNvCxnSpPr/>
          <p:nvPr/>
        </p:nvCxnSpPr>
        <p:spPr>
          <a:xfrm flipV="1">
            <a:off x="4463008" y="27947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p:nvPr/>
        </p:nvCxnSpPr>
        <p:spPr>
          <a:xfrm flipV="1">
            <a:off x="7380536" y="2008031"/>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V="1">
            <a:off x="7615965" y="292494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2" name="円/楕円 211"/>
          <p:cNvSpPr/>
          <p:nvPr/>
        </p:nvSpPr>
        <p:spPr>
          <a:xfrm>
            <a:off x="7236296" y="836712"/>
            <a:ext cx="626777" cy="5858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3" name="Text Box 144"/>
          <p:cNvSpPr txBox="1">
            <a:spLocks noChangeArrowheads="1"/>
          </p:cNvSpPr>
          <p:nvPr/>
        </p:nvSpPr>
        <p:spPr bwMode="auto">
          <a:xfrm>
            <a:off x="547737" y="2924944"/>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195" name="テキスト ボックス 194"/>
          <p:cNvSpPr txBox="1"/>
          <p:nvPr/>
        </p:nvSpPr>
        <p:spPr>
          <a:xfrm>
            <a:off x="6516216" y="851520"/>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Tree>
    <p:extLst>
      <p:ext uri="{BB962C8B-B14F-4D97-AF65-F5344CB8AC3E}">
        <p14:creationId xmlns:p14="http://schemas.microsoft.com/office/powerpoint/2010/main" val="735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Electron doping</a:t>
            </a:r>
            <a:endParaRPr lang="ja-JP" altLang="en-US" sz="3600" dirty="0">
              <a:latin typeface="Times New Roman" panose="02020603050405020304" pitchFamily="18" charset="0"/>
              <a:cs typeface="Times New Roman" panose="02020603050405020304" pitchFamily="18" charset="0"/>
            </a:endParaRPr>
          </a:p>
        </p:txBody>
      </p:sp>
      <p:sp>
        <p:nvSpPr>
          <p:cNvPr id="6293" name="Text Box 149"/>
          <p:cNvSpPr txBox="1">
            <a:spLocks noChangeArrowheads="1"/>
          </p:cNvSpPr>
          <p:nvPr/>
        </p:nvSpPr>
        <p:spPr bwMode="auto">
          <a:xfrm>
            <a:off x="395536" y="5241600"/>
            <a:ext cx="1525588" cy="366713"/>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Nd</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Ce</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sp>
        <p:nvSpPr>
          <p:cNvPr id="6310" name="Text Box 166"/>
          <p:cNvSpPr txBox="1">
            <a:spLocks noChangeArrowheads="1"/>
          </p:cNvSpPr>
          <p:nvPr/>
        </p:nvSpPr>
        <p:spPr bwMode="auto">
          <a:xfrm>
            <a:off x="251520" y="5875200"/>
            <a:ext cx="1803699" cy="369332"/>
          </a:xfrm>
          <a:prstGeom prst="rect">
            <a:avLst/>
          </a:prstGeom>
          <a:solidFill>
            <a:srgbClr val="FF9900"/>
          </a:solidFill>
          <a:ln w="9525">
            <a:noFill/>
            <a:miter lim="800000"/>
            <a:headEnd/>
            <a:tailEnd/>
          </a:ln>
          <a:effectLst/>
        </p:spPr>
        <p:txBody>
          <a:bodyPr wrap="none">
            <a:spAutoFit/>
          </a:bodyPr>
          <a:lstStyle/>
          <a:p>
            <a:r>
              <a:rPr lang="en-US" altLang="ja-JP" b="1" dirty="0">
                <a:solidFill>
                  <a:prstClr val="white"/>
                </a:solidFill>
                <a:latin typeface="ＭＳ Ｐゴシック" charset="-128"/>
              </a:rPr>
              <a:t>Nd</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Ce</a:t>
            </a:r>
            <a:r>
              <a:rPr lang="en-US" altLang="ja-JP" b="1" baseline="30000" dirty="0">
                <a:solidFill>
                  <a:prstClr val="white"/>
                </a:solidFill>
                <a:latin typeface="ＭＳ Ｐゴシック" charset="-128"/>
              </a:rPr>
              <a:t>4+</a:t>
            </a:r>
          </a:p>
        </p:txBody>
      </p:sp>
      <p:sp>
        <p:nvSpPr>
          <p:cNvPr id="6311" name="Line 167"/>
          <p:cNvSpPr>
            <a:spLocks noChangeShapeType="1"/>
          </p:cNvSpPr>
          <p:nvPr/>
        </p:nvSpPr>
        <p:spPr bwMode="auto">
          <a:xfrm>
            <a:off x="1022648" y="6093296"/>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1" name="テキスト ボックス 10"/>
          <p:cNvSpPr txBox="1"/>
          <p:nvPr/>
        </p:nvSpPr>
        <p:spPr>
          <a:xfrm>
            <a:off x="-73723" y="620688"/>
            <a:ext cx="2845523" cy="830997"/>
          </a:xfrm>
          <a:prstGeom prst="rect">
            <a:avLst/>
          </a:prstGeom>
          <a:noFill/>
        </p:spPr>
        <p:txBody>
          <a:bodyPr wrap="none" rtlCol="0">
            <a:spAutoFit/>
          </a:bodyPr>
          <a:lstStyle/>
          <a:p>
            <a:r>
              <a:rPr lang="en-US" altLang="ja-JP" sz="2400" dirty="0" smtClean="0"/>
              <a:t>E</a:t>
            </a:r>
            <a:r>
              <a:rPr kumimoji="1" lang="en-US" altLang="ja-JP" sz="2400" dirty="0" smtClean="0"/>
              <a:t>lectron doping  type</a:t>
            </a:r>
          </a:p>
          <a:p>
            <a:r>
              <a:rPr kumimoji="1" lang="en-US" altLang="ja-JP" sz="2400" dirty="0" smtClean="0"/>
              <a:t>      (</a:t>
            </a:r>
            <a:r>
              <a:rPr kumimoji="1" lang="en-US" altLang="ja-JP" sz="2400" b="1" dirty="0" smtClean="0">
                <a:solidFill>
                  <a:srgbClr val="FF0000"/>
                </a:solidFill>
              </a:rPr>
              <a:t>T’</a:t>
            </a:r>
            <a:r>
              <a:rPr kumimoji="1" lang="en-US" altLang="ja-JP" sz="2400" dirty="0" smtClean="0"/>
              <a:t>-structure)</a:t>
            </a:r>
            <a:endParaRPr kumimoji="1" lang="ja-JP" altLang="en-US" sz="2400" dirty="0"/>
          </a:p>
        </p:txBody>
      </p:sp>
      <p:grpSp>
        <p:nvGrpSpPr>
          <p:cNvPr id="13" name="グループ化 12"/>
          <p:cNvGrpSpPr/>
          <p:nvPr/>
        </p:nvGrpSpPr>
        <p:grpSpPr>
          <a:xfrm>
            <a:off x="179512" y="1389600"/>
            <a:ext cx="1747232" cy="3657601"/>
            <a:chOff x="684000" y="1389600"/>
            <a:chExt cx="1747232" cy="3657601"/>
          </a:xfrm>
        </p:grpSpPr>
        <p:sp>
          <p:nvSpPr>
            <p:cNvPr id="6153" name="AutoShape 9"/>
            <p:cNvSpPr>
              <a:spLocks noChangeArrowheads="1"/>
            </p:cNvSpPr>
            <p:nvPr/>
          </p:nvSpPr>
          <p:spPr bwMode="auto">
            <a:xfrm>
              <a:off x="772900" y="14658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4" name="AutoShape 10"/>
            <p:cNvSpPr>
              <a:spLocks noChangeArrowheads="1"/>
            </p:cNvSpPr>
            <p:nvPr/>
          </p:nvSpPr>
          <p:spPr bwMode="auto">
            <a:xfrm>
              <a:off x="772900" y="25326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55" name="Line 11"/>
            <p:cNvSpPr>
              <a:spLocks noChangeShapeType="1"/>
            </p:cNvSpPr>
            <p:nvPr/>
          </p:nvSpPr>
          <p:spPr bwMode="auto">
            <a:xfrm>
              <a:off x="1877800" y="17706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6" name="Line 12"/>
            <p:cNvSpPr>
              <a:spLocks noChangeShapeType="1"/>
            </p:cNvSpPr>
            <p:nvPr/>
          </p:nvSpPr>
          <p:spPr bwMode="auto">
            <a:xfrm>
              <a:off x="772900" y="1783300"/>
              <a:ext cx="0" cy="31877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7" name="Line 13"/>
            <p:cNvSpPr>
              <a:spLocks noChangeShapeType="1"/>
            </p:cNvSpPr>
            <p:nvPr/>
          </p:nvSpPr>
          <p:spPr bwMode="auto">
            <a:xfrm>
              <a:off x="2296900" y="1491200"/>
              <a:ext cx="0" cy="3175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8" name="Line 14"/>
            <p:cNvSpPr>
              <a:spLocks noChangeShapeType="1"/>
            </p:cNvSpPr>
            <p:nvPr/>
          </p:nvSpPr>
          <p:spPr bwMode="auto">
            <a:xfrm>
              <a:off x="1166600" y="1465800"/>
              <a:ext cx="0" cy="32004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159" name="Oval 15"/>
            <p:cNvSpPr>
              <a:spLocks noChangeArrowheads="1"/>
            </p:cNvSpPr>
            <p:nvPr/>
          </p:nvSpPr>
          <p:spPr bwMode="auto">
            <a:xfrm>
              <a:off x="1103100" y="14023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0" name="Oval 16"/>
            <p:cNvSpPr>
              <a:spLocks noChangeArrowheads="1"/>
            </p:cNvSpPr>
            <p:nvPr/>
          </p:nvSpPr>
          <p:spPr bwMode="auto">
            <a:xfrm>
              <a:off x="2246100" y="14150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1" name="Oval 17"/>
            <p:cNvSpPr>
              <a:spLocks noChangeArrowheads="1"/>
            </p:cNvSpPr>
            <p:nvPr/>
          </p:nvSpPr>
          <p:spPr bwMode="auto">
            <a:xfrm>
              <a:off x="7221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2" name="Oval 18"/>
            <p:cNvSpPr>
              <a:spLocks noChangeArrowheads="1"/>
            </p:cNvSpPr>
            <p:nvPr/>
          </p:nvSpPr>
          <p:spPr bwMode="auto">
            <a:xfrm>
              <a:off x="1827000" y="1719800"/>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3" name="Oval 19"/>
            <p:cNvSpPr>
              <a:spLocks noChangeArrowheads="1"/>
            </p:cNvSpPr>
            <p:nvPr/>
          </p:nvSpPr>
          <p:spPr bwMode="auto">
            <a:xfrm>
              <a:off x="1649200" y="1389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4" name="Oval 20"/>
            <p:cNvSpPr>
              <a:spLocks noChangeArrowheads="1"/>
            </p:cNvSpPr>
            <p:nvPr/>
          </p:nvSpPr>
          <p:spPr bwMode="auto">
            <a:xfrm>
              <a:off x="9253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5" name="Oval 21"/>
            <p:cNvSpPr>
              <a:spLocks noChangeArrowheads="1"/>
            </p:cNvSpPr>
            <p:nvPr/>
          </p:nvSpPr>
          <p:spPr bwMode="auto">
            <a:xfrm>
              <a:off x="2042900" y="15420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6" name="Oval 22"/>
            <p:cNvSpPr>
              <a:spLocks noChangeArrowheads="1"/>
            </p:cNvSpPr>
            <p:nvPr/>
          </p:nvSpPr>
          <p:spPr bwMode="auto">
            <a:xfrm>
              <a:off x="1280900" y="17071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7" name="Oval 23"/>
            <p:cNvSpPr>
              <a:spLocks noChangeArrowheads="1"/>
            </p:cNvSpPr>
            <p:nvPr/>
          </p:nvSpPr>
          <p:spPr bwMode="auto">
            <a:xfrm>
              <a:off x="2220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8" name="Oval 24"/>
            <p:cNvSpPr>
              <a:spLocks noChangeArrowheads="1"/>
            </p:cNvSpPr>
            <p:nvPr/>
          </p:nvSpPr>
          <p:spPr bwMode="auto">
            <a:xfrm>
              <a:off x="1077700" y="2429413"/>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69" name="Oval 25"/>
            <p:cNvSpPr>
              <a:spLocks noChangeArrowheads="1"/>
            </p:cNvSpPr>
            <p:nvPr/>
          </p:nvSpPr>
          <p:spPr bwMode="auto">
            <a:xfrm>
              <a:off x="1458700" y="44376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0" name="Oval 26"/>
            <p:cNvSpPr>
              <a:spLocks noChangeArrowheads="1"/>
            </p:cNvSpPr>
            <p:nvPr/>
          </p:nvSpPr>
          <p:spPr bwMode="auto">
            <a:xfrm>
              <a:off x="1458700" y="19230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1" name="Oval 27"/>
            <p:cNvSpPr>
              <a:spLocks noChangeArrowheads="1"/>
            </p:cNvSpPr>
            <p:nvPr/>
          </p:nvSpPr>
          <p:spPr bwMode="auto">
            <a:xfrm>
              <a:off x="17889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2" name="Oval 28"/>
            <p:cNvSpPr>
              <a:spLocks noChangeArrowheads="1"/>
            </p:cNvSpPr>
            <p:nvPr/>
          </p:nvSpPr>
          <p:spPr bwMode="auto">
            <a:xfrm>
              <a:off x="684000" y="2748500"/>
              <a:ext cx="179388" cy="179388"/>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3" name="Oval 29"/>
            <p:cNvSpPr>
              <a:spLocks noChangeArrowheads="1"/>
            </p:cNvSpPr>
            <p:nvPr/>
          </p:nvSpPr>
          <p:spPr bwMode="auto">
            <a:xfrm>
              <a:off x="920538" y="2278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4" name="Oval 30"/>
            <p:cNvSpPr>
              <a:spLocks noChangeArrowheads="1"/>
            </p:cNvSpPr>
            <p:nvPr/>
          </p:nvSpPr>
          <p:spPr bwMode="auto">
            <a:xfrm>
              <a:off x="1611100" y="21516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5" name="Oval 31"/>
            <p:cNvSpPr>
              <a:spLocks noChangeArrowheads="1"/>
            </p:cNvSpPr>
            <p:nvPr/>
          </p:nvSpPr>
          <p:spPr bwMode="auto">
            <a:xfrm>
              <a:off x="1280900" y="2456400"/>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6" name="Oval 32"/>
            <p:cNvSpPr>
              <a:spLocks noChangeArrowheads="1"/>
            </p:cNvSpPr>
            <p:nvPr/>
          </p:nvSpPr>
          <p:spPr bwMode="auto">
            <a:xfrm>
              <a:off x="2042900" y="2299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3" name="Group 33"/>
            <p:cNvGrpSpPr>
              <a:grpSpLocks/>
            </p:cNvGrpSpPr>
            <p:nvPr/>
          </p:nvGrpSpPr>
          <p:grpSpPr bwMode="auto">
            <a:xfrm>
              <a:off x="695113" y="3481925"/>
              <a:ext cx="1716088" cy="498475"/>
              <a:chOff x="568" y="1663"/>
              <a:chExt cx="1081" cy="314"/>
            </a:xfrm>
          </p:grpSpPr>
          <p:sp>
            <p:nvSpPr>
              <p:cNvPr id="6178" name="Oval 34"/>
              <p:cNvSpPr>
                <a:spLocks noChangeArrowheads="1"/>
              </p:cNvSpPr>
              <p:nvPr/>
            </p:nvSpPr>
            <p:spPr bwMode="auto">
              <a:xfrm>
                <a:off x="153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79" name="Oval 35"/>
              <p:cNvSpPr>
                <a:spLocks noChangeArrowheads="1"/>
              </p:cNvSpPr>
              <p:nvPr/>
            </p:nvSpPr>
            <p:spPr bwMode="auto">
              <a:xfrm>
                <a:off x="816" y="1663"/>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0" name="Oval 36"/>
              <p:cNvSpPr>
                <a:spLocks noChangeArrowheads="1"/>
              </p:cNvSpPr>
              <p:nvPr/>
            </p:nvSpPr>
            <p:spPr bwMode="auto">
              <a:xfrm>
                <a:off x="1264"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1" name="Oval 37"/>
              <p:cNvSpPr>
                <a:spLocks noChangeArrowheads="1"/>
              </p:cNvSpPr>
              <p:nvPr/>
            </p:nvSpPr>
            <p:spPr bwMode="auto">
              <a:xfrm>
                <a:off x="568" y="1864"/>
                <a:ext cx="113" cy="113"/>
              </a:xfrm>
              <a:prstGeom prst="ellipse">
                <a:avLst/>
              </a:prstGeom>
              <a:solidFill>
                <a:srgbClr val="FF9900"/>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182" name="AutoShape 38"/>
            <p:cNvSpPr>
              <a:spLocks noChangeArrowheads="1"/>
            </p:cNvSpPr>
            <p:nvPr/>
          </p:nvSpPr>
          <p:spPr bwMode="auto">
            <a:xfrm>
              <a:off x="772900" y="3599400"/>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4" name="AutoShape 40"/>
            <p:cNvSpPr>
              <a:spLocks noChangeArrowheads="1"/>
            </p:cNvSpPr>
            <p:nvPr/>
          </p:nvSpPr>
          <p:spPr bwMode="auto">
            <a:xfrm rot="21061309" flipH="1">
              <a:off x="1060238" y="3213638"/>
              <a:ext cx="989013" cy="196850"/>
            </a:xfrm>
            <a:prstGeom prst="parallelogram">
              <a:avLst>
                <a:gd name="adj" fmla="val 133978"/>
              </a:avLst>
            </a:prstGeom>
            <a:solidFill>
              <a:srgbClr val="FF0000">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85" name="Oval 41"/>
            <p:cNvSpPr>
              <a:spLocks noChangeArrowheads="1"/>
            </p:cNvSpPr>
            <p:nvPr/>
          </p:nvSpPr>
          <p:spPr bwMode="auto">
            <a:xfrm>
              <a:off x="1492038" y="32390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6" name="Oval 42"/>
            <p:cNvSpPr>
              <a:spLocks noChangeArrowheads="1"/>
            </p:cNvSpPr>
            <p:nvPr/>
          </p:nvSpPr>
          <p:spPr bwMode="auto">
            <a:xfrm>
              <a:off x="958638" y="3213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7" name="Oval 43"/>
            <p:cNvSpPr>
              <a:spLocks noChangeArrowheads="1"/>
            </p:cNvSpPr>
            <p:nvPr/>
          </p:nvSpPr>
          <p:spPr bwMode="auto">
            <a:xfrm>
              <a:off x="1276138" y="33914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8" name="Oval 44"/>
            <p:cNvSpPr>
              <a:spLocks noChangeArrowheads="1"/>
            </p:cNvSpPr>
            <p:nvPr/>
          </p:nvSpPr>
          <p:spPr bwMode="auto">
            <a:xfrm>
              <a:off x="1974638" y="3251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89" name="Oval 45"/>
            <p:cNvSpPr>
              <a:spLocks noChangeArrowheads="1"/>
            </p:cNvSpPr>
            <p:nvPr/>
          </p:nvSpPr>
          <p:spPr bwMode="auto">
            <a:xfrm>
              <a:off x="1669838" y="3086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1" name="Oval 47"/>
            <p:cNvSpPr>
              <a:spLocks noChangeArrowheads="1"/>
            </p:cNvSpPr>
            <p:nvPr/>
          </p:nvSpPr>
          <p:spPr bwMode="auto">
            <a:xfrm>
              <a:off x="928475" y="3962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2" name="Oval 48"/>
            <p:cNvSpPr>
              <a:spLocks noChangeArrowheads="1"/>
            </p:cNvSpPr>
            <p:nvPr/>
          </p:nvSpPr>
          <p:spPr bwMode="auto">
            <a:xfrm>
              <a:off x="1619038" y="38359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3" name="Oval 49"/>
            <p:cNvSpPr>
              <a:spLocks noChangeArrowheads="1"/>
            </p:cNvSpPr>
            <p:nvPr/>
          </p:nvSpPr>
          <p:spPr bwMode="auto">
            <a:xfrm>
              <a:off x="1288838" y="4140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4" name="Oval 50"/>
            <p:cNvSpPr>
              <a:spLocks noChangeArrowheads="1"/>
            </p:cNvSpPr>
            <p:nvPr/>
          </p:nvSpPr>
          <p:spPr bwMode="auto">
            <a:xfrm>
              <a:off x="2050838" y="3983575"/>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6" name="AutoShape 52"/>
            <p:cNvSpPr>
              <a:spLocks noChangeArrowheads="1"/>
            </p:cNvSpPr>
            <p:nvPr/>
          </p:nvSpPr>
          <p:spPr bwMode="auto">
            <a:xfrm>
              <a:off x="760200" y="4661438"/>
              <a:ext cx="1524000" cy="304800"/>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197" name="Oval 53"/>
            <p:cNvSpPr>
              <a:spLocks noChangeArrowheads="1"/>
            </p:cNvSpPr>
            <p:nvPr/>
          </p:nvSpPr>
          <p:spPr bwMode="auto">
            <a:xfrm>
              <a:off x="1090400" y="45979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8" name="Oval 54"/>
            <p:cNvSpPr>
              <a:spLocks noChangeArrowheads="1"/>
            </p:cNvSpPr>
            <p:nvPr/>
          </p:nvSpPr>
          <p:spPr bwMode="auto">
            <a:xfrm>
              <a:off x="2233400" y="46106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199" name="Oval 55"/>
            <p:cNvSpPr>
              <a:spLocks noChangeArrowheads="1"/>
            </p:cNvSpPr>
            <p:nvPr/>
          </p:nvSpPr>
          <p:spPr bwMode="auto">
            <a:xfrm>
              <a:off x="7094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0" name="Oval 56"/>
            <p:cNvSpPr>
              <a:spLocks noChangeArrowheads="1"/>
            </p:cNvSpPr>
            <p:nvPr/>
          </p:nvSpPr>
          <p:spPr bwMode="auto">
            <a:xfrm>
              <a:off x="1814300" y="4915438"/>
              <a:ext cx="107950" cy="107950"/>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1" name="Oval 57"/>
            <p:cNvSpPr>
              <a:spLocks noChangeArrowheads="1"/>
            </p:cNvSpPr>
            <p:nvPr/>
          </p:nvSpPr>
          <p:spPr bwMode="auto">
            <a:xfrm>
              <a:off x="1636500" y="45852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2" name="Oval 58"/>
            <p:cNvSpPr>
              <a:spLocks noChangeArrowheads="1"/>
            </p:cNvSpPr>
            <p:nvPr/>
          </p:nvSpPr>
          <p:spPr bwMode="auto">
            <a:xfrm>
              <a:off x="9126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3" name="Oval 59"/>
            <p:cNvSpPr>
              <a:spLocks noChangeArrowheads="1"/>
            </p:cNvSpPr>
            <p:nvPr/>
          </p:nvSpPr>
          <p:spPr bwMode="auto">
            <a:xfrm>
              <a:off x="2030200" y="47376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04" name="Oval 60"/>
            <p:cNvSpPr>
              <a:spLocks noChangeArrowheads="1"/>
            </p:cNvSpPr>
            <p:nvPr/>
          </p:nvSpPr>
          <p:spPr bwMode="auto">
            <a:xfrm>
              <a:off x="1268200" y="4902738"/>
              <a:ext cx="144463" cy="144463"/>
            </a:xfrm>
            <a:prstGeom prst="ellipse">
              <a:avLst/>
            </a:prstGeom>
            <a:solidFill>
              <a:schemeClr val="tx2">
                <a:lumMod val="40000"/>
                <a:lumOff val="6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6" name="Text Box 142"/>
            <p:cNvSpPr txBox="1">
              <a:spLocks noChangeArrowheads="1"/>
            </p:cNvSpPr>
            <p:nvPr/>
          </p:nvSpPr>
          <p:spPr bwMode="auto">
            <a:xfrm>
              <a:off x="1475656" y="2743200"/>
              <a:ext cx="955576" cy="369332"/>
            </a:xfrm>
            <a:prstGeom prst="rect">
              <a:avLst/>
            </a:prstGeom>
            <a:noFill/>
            <a:ln w="9525">
              <a:noFill/>
              <a:miter lim="800000"/>
              <a:headEnd/>
              <a:tailEnd/>
            </a:ln>
            <a:effectLst/>
          </p:spPr>
          <p:txBody>
            <a:bodyPr wrap="square">
              <a:spAutoFit/>
            </a:bodyPr>
            <a:lstStyle/>
            <a:p>
              <a:r>
                <a:rPr lang="en-US" altLang="ja-JP" b="1" dirty="0" err="1">
                  <a:solidFill>
                    <a:srgbClr val="FF9900"/>
                  </a:solidFill>
                  <a:latin typeface="ＭＳ Ｐゴシック" charset="-128"/>
                </a:rPr>
                <a:t>Nd</a:t>
              </a:r>
              <a:r>
                <a:rPr lang="en-US" altLang="ja-JP" b="1" dirty="0">
                  <a:solidFill>
                    <a:srgbClr val="FF9900"/>
                  </a:solidFill>
                  <a:latin typeface="ＭＳ Ｐゴシック" charset="-128"/>
                </a:rPr>
                <a:t> (Ce)</a:t>
              </a:r>
            </a:p>
          </p:txBody>
        </p:sp>
        <p:sp>
          <p:nvSpPr>
            <p:cNvPr id="12" name="円/楕円 11"/>
            <p:cNvSpPr/>
            <p:nvPr/>
          </p:nvSpPr>
          <p:spPr>
            <a:xfrm>
              <a:off x="760884" y="2996952"/>
              <a:ext cx="1506860" cy="56877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grpSp>
        <p:nvGrpSpPr>
          <p:cNvPr id="4" name="グループ化 3"/>
          <p:cNvGrpSpPr/>
          <p:nvPr/>
        </p:nvGrpSpPr>
        <p:grpSpPr>
          <a:xfrm>
            <a:off x="5256440" y="404664"/>
            <a:ext cx="3276000" cy="3240360"/>
            <a:chOff x="4896040" y="1611229"/>
            <a:chExt cx="3276000" cy="3240360"/>
          </a:xfrm>
        </p:grpSpPr>
        <p:sp>
          <p:nvSpPr>
            <p:cNvPr id="98" name="弦 97"/>
            <p:cNvSpPr/>
            <p:nvPr/>
          </p:nvSpPr>
          <p:spPr>
            <a:xfrm flipH="1">
              <a:off x="4896040" y="4203517"/>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弦 100"/>
            <p:cNvSpPr/>
            <p:nvPr/>
          </p:nvSpPr>
          <p:spPr>
            <a:xfrm flipH="1">
              <a:off x="4932040" y="2983443"/>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02" name="直線矢印コネクタ 101"/>
            <p:cNvCxnSpPr/>
            <p:nvPr/>
          </p:nvCxnSpPr>
          <p:spPr>
            <a:xfrm flipV="1">
              <a:off x="6515856" y="1611229"/>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4896400" y="1971269"/>
              <a:ext cx="3240000" cy="432000"/>
              <a:chOff x="2448232" y="588674"/>
              <a:chExt cx="3240000" cy="432000"/>
            </a:xfrm>
          </p:grpSpPr>
          <p:sp>
            <p:nvSpPr>
              <p:cNvPr id="104" name="弦 103"/>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パイ 104"/>
              <p:cNvSpPr/>
              <p:nvPr/>
            </p:nvSpPr>
            <p:spPr>
              <a:xfrm>
                <a:off x="2700000" y="792000"/>
                <a:ext cx="2772792" cy="216000"/>
              </a:xfrm>
              <a:prstGeom prst="pie">
                <a:avLst>
                  <a:gd name="adj1" fmla="val 21594851"/>
                  <a:gd name="adj2" fmla="val 5295702"/>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nvGrpSpPr>
          <p:cNvPr id="2" name="グループ化 1"/>
          <p:cNvGrpSpPr/>
          <p:nvPr/>
        </p:nvGrpSpPr>
        <p:grpSpPr>
          <a:xfrm>
            <a:off x="2016080" y="332656"/>
            <a:ext cx="3276000" cy="3240360"/>
            <a:chOff x="2447872" y="228634"/>
            <a:chExt cx="3276000" cy="3240360"/>
          </a:xfrm>
        </p:grpSpPr>
        <p:sp>
          <p:nvSpPr>
            <p:cNvPr id="106" name="弦 105"/>
            <p:cNvSpPr/>
            <p:nvPr/>
          </p:nvSpPr>
          <p:spPr>
            <a:xfrm flipH="1">
              <a:off x="2447872" y="2820922"/>
              <a:ext cx="3240000" cy="432048"/>
            </a:xfrm>
            <a:prstGeom prst="chord">
              <a:avLst>
                <a:gd name="adj1" fmla="val 5328906"/>
                <a:gd name="adj2" fmla="val 16200000"/>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コネクタ 106"/>
            <p:cNvCxnSpPr/>
            <p:nvPr/>
          </p:nvCxnSpPr>
          <p:spPr>
            <a:xfrm flipH="1">
              <a:off x="3995904" y="1308754"/>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4121600" y="1155446"/>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09" name="弦 108"/>
            <p:cNvSpPr/>
            <p:nvPr/>
          </p:nvSpPr>
          <p:spPr>
            <a:xfrm flipH="1">
              <a:off x="2483872" y="1600848"/>
              <a:ext cx="3240000" cy="1076058"/>
            </a:xfrm>
            <a:prstGeom prst="chord">
              <a:avLst>
                <a:gd name="adj1" fmla="val 5159597"/>
                <a:gd name="adj2" fmla="val 16400031"/>
              </a:avLst>
            </a:prstGeom>
            <a:solidFill>
              <a:srgbClr val="B3EBFF"/>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0" name="直線矢印コネクタ 109"/>
            <p:cNvCxnSpPr/>
            <p:nvPr/>
          </p:nvCxnSpPr>
          <p:spPr>
            <a:xfrm flipV="1">
              <a:off x="4067912" y="228634"/>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2" name="弦 111"/>
            <p:cNvSpPr/>
            <p:nvPr/>
          </p:nvSpPr>
          <p:spPr>
            <a:xfrm flipH="1">
              <a:off x="2448232" y="588674"/>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18" name="テキスト ボックス 117"/>
              <p:cNvSpPr txBox="1"/>
              <p:nvPr/>
            </p:nvSpPr>
            <p:spPr>
              <a:xfrm>
                <a:off x="3922553" y="332656"/>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18" name="テキスト ボックス 117"/>
              <p:cNvSpPr txBox="1">
                <a:spLocks noRot="1" noChangeAspect="1" noMove="1" noResize="1" noEditPoints="1" noAdjustHandles="1" noChangeArrowheads="1" noChangeShapeType="1" noTextEdit="1"/>
              </p:cNvSpPr>
              <p:nvPr/>
            </p:nvSpPr>
            <p:spPr>
              <a:xfrm>
                <a:off x="3922553" y="332656"/>
                <a:ext cx="2305631" cy="403700"/>
              </a:xfrm>
              <a:prstGeom prst="rect">
                <a:avLst/>
              </a:prstGeom>
              <a:blipFill rotWithShape="1">
                <a:blip r:embed="rId3"/>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テキスト ボックス 118"/>
              <p:cNvSpPr txBox="1"/>
              <p:nvPr/>
            </p:nvSpPr>
            <p:spPr>
              <a:xfrm>
                <a:off x="4639722" y="1484784"/>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4639722" y="1484784"/>
                <a:ext cx="652358" cy="369332"/>
              </a:xfrm>
              <a:prstGeom prst="rect">
                <a:avLst/>
              </a:prstGeom>
              <a:blipFill rotWithShape="1">
                <a:blip r:embed="rId4"/>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0" name="テキスト ボックス 119"/>
              <p:cNvSpPr txBox="1"/>
              <p:nvPr/>
            </p:nvSpPr>
            <p:spPr>
              <a:xfrm>
                <a:off x="3957562" y="3284984"/>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3957562" y="3284984"/>
                <a:ext cx="2270622" cy="403700"/>
              </a:xfrm>
              <a:prstGeom prst="rect">
                <a:avLst/>
              </a:prstGeom>
              <a:blipFill rotWithShape="1">
                <a:blip r:embed="rId5"/>
                <a:stretch>
                  <a:fillRect b="-4545"/>
                </a:stretch>
              </a:blipFill>
            </p:spPr>
            <p:txBody>
              <a:bodyPr/>
              <a:lstStyle/>
              <a:p>
                <a:r>
                  <a:rPr lang="ja-JP" altLang="en-US">
                    <a:noFill/>
                  </a:rPr>
                  <a:t> </a:t>
                </a:r>
              </a:p>
            </p:txBody>
          </p:sp>
        </mc:Fallback>
      </mc:AlternateContent>
      <p:grpSp>
        <p:nvGrpSpPr>
          <p:cNvPr id="83" name="Group 150"/>
          <p:cNvGrpSpPr>
            <a:grpSpLocks/>
          </p:cNvGrpSpPr>
          <p:nvPr/>
        </p:nvGrpSpPr>
        <p:grpSpPr bwMode="auto">
          <a:xfrm>
            <a:off x="5604062" y="4005064"/>
            <a:ext cx="3168352" cy="2814312"/>
            <a:chOff x="576" y="1344"/>
            <a:chExt cx="1977" cy="1758"/>
          </a:xfrm>
        </p:grpSpPr>
        <p:sp>
          <p:nvSpPr>
            <p:cNvPr id="134"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5"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6"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37"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38" name="Group 156"/>
            <p:cNvGrpSpPr>
              <a:grpSpLocks/>
            </p:cNvGrpSpPr>
            <p:nvPr/>
          </p:nvGrpSpPr>
          <p:grpSpPr bwMode="auto">
            <a:xfrm>
              <a:off x="576" y="1536"/>
              <a:ext cx="1977" cy="1345"/>
              <a:chOff x="576" y="1536"/>
              <a:chExt cx="1977" cy="1345"/>
            </a:xfrm>
          </p:grpSpPr>
          <p:grpSp>
            <p:nvGrpSpPr>
              <p:cNvPr id="139" name="Group 157"/>
              <p:cNvGrpSpPr>
                <a:grpSpLocks/>
              </p:cNvGrpSpPr>
              <p:nvPr/>
            </p:nvGrpSpPr>
            <p:grpSpPr bwMode="auto">
              <a:xfrm>
                <a:off x="576" y="1536"/>
                <a:ext cx="1977" cy="433"/>
                <a:chOff x="576" y="1536"/>
                <a:chExt cx="1977" cy="433"/>
              </a:xfrm>
            </p:grpSpPr>
            <p:sp>
              <p:nvSpPr>
                <p:cNvPr id="142"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3"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140"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141"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84" name="Oval 164"/>
          <p:cNvSpPr>
            <a:spLocks noChangeArrowheads="1"/>
          </p:cNvSpPr>
          <p:nvPr/>
        </p:nvSpPr>
        <p:spPr bwMode="auto">
          <a:xfrm>
            <a:off x="5978324"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5" name="Oval 165"/>
          <p:cNvSpPr>
            <a:spLocks noChangeArrowheads="1"/>
          </p:cNvSpPr>
          <p:nvPr/>
        </p:nvSpPr>
        <p:spPr bwMode="auto">
          <a:xfrm>
            <a:off x="6750609" y="4222615"/>
            <a:ext cx="18416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6" name="Oval 166"/>
          <p:cNvSpPr>
            <a:spLocks noChangeArrowheads="1"/>
          </p:cNvSpPr>
          <p:nvPr/>
        </p:nvSpPr>
        <p:spPr bwMode="auto">
          <a:xfrm>
            <a:off x="7524875"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7" name="Oval 167"/>
          <p:cNvSpPr>
            <a:spLocks noChangeArrowheads="1"/>
          </p:cNvSpPr>
          <p:nvPr/>
        </p:nvSpPr>
        <p:spPr bwMode="auto">
          <a:xfrm>
            <a:off x="8299141" y="4222615"/>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88" name="Oval 169"/>
          <p:cNvSpPr>
            <a:spLocks noChangeArrowheads="1"/>
          </p:cNvSpPr>
          <p:nvPr/>
        </p:nvSpPr>
        <p:spPr bwMode="auto">
          <a:xfrm>
            <a:off x="7509034" y="4910900"/>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5" name="グループ化 4"/>
          <p:cNvGrpSpPr/>
          <p:nvPr/>
        </p:nvGrpSpPr>
        <p:grpSpPr>
          <a:xfrm>
            <a:off x="5946743" y="4795606"/>
            <a:ext cx="182180" cy="545854"/>
            <a:chOff x="7355201" y="4831339"/>
            <a:chExt cx="182180" cy="545854"/>
          </a:xfrm>
        </p:grpSpPr>
        <p:sp>
          <p:nvSpPr>
            <p:cNvPr id="82" name="Line 224"/>
            <p:cNvSpPr>
              <a:spLocks noChangeShapeType="1"/>
            </p:cNvSpPr>
            <p:nvPr/>
          </p:nvSpPr>
          <p:spPr bwMode="auto">
            <a:xfrm rot="2400000">
              <a:off x="7495753" y="483133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89" name="Oval 171"/>
            <p:cNvSpPr>
              <a:spLocks noChangeArrowheads="1"/>
            </p:cNvSpPr>
            <p:nvPr/>
          </p:nvSpPr>
          <p:spPr bwMode="auto">
            <a:xfrm>
              <a:off x="7355201" y="4960120"/>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91" name="Oval 174"/>
          <p:cNvSpPr>
            <a:spLocks noChangeArrowheads="1"/>
          </p:cNvSpPr>
          <p:nvPr/>
        </p:nvSpPr>
        <p:spPr bwMode="auto">
          <a:xfrm>
            <a:off x="5978324"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3" name="Oval 176"/>
          <p:cNvSpPr>
            <a:spLocks noChangeArrowheads="1"/>
          </p:cNvSpPr>
          <p:nvPr/>
        </p:nvSpPr>
        <p:spPr bwMode="auto">
          <a:xfrm>
            <a:off x="6722886" y="5678225"/>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4" name="Oval 177"/>
          <p:cNvSpPr>
            <a:spLocks noChangeArrowheads="1"/>
          </p:cNvSpPr>
          <p:nvPr/>
        </p:nvSpPr>
        <p:spPr bwMode="auto">
          <a:xfrm>
            <a:off x="8299141" y="5678225"/>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5" name="Oval 179"/>
          <p:cNvSpPr>
            <a:spLocks noChangeArrowheads="1"/>
          </p:cNvSpPr>
          <p:nvPr/>
        </p:nvSpPr>
        <p:spPr bwMode="auto">
          <a:xfrm>
            <a:off x="5978324"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6" name="Oval 180"/>
          <p:cNvSpPr>
            <a:spLocks noChangeArrowheads="1"/>
          </p:cNvSpPr>
          <p:nvPr/>
        </p:nvSpPr>
        <p:spPr bwMode="auto">
          <a:xfrm>
            <a:off x="6750609" y="6368453"/>
            <a:ext cx="18416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97" name="Oval 181"/>
          <p:cNvSpPr>
            <a:spLocks noChangeArrowheads="1"/>
          </p:cNvSpPr>
          <p:nvPr/>
        </p:nvSpPr>
        <p:spPr bwMode="auto">
          <a:xfrm>
            <a:off x="7524875"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1" name="Oval 182"/>
          <p:cNvSpPr>
            <a:spLocks noChangeArrowheads="1"/>
          </p:cNvSpPr>
          <p:nvPr/>
        </p:nvSpPr>
        <p:spPr bwMode="auto">
          <a:xfrm>
            <a:off x="8299141" y="6368453"/>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13" name="Line 189"/>
          <p:cNvSpPr>
            <a:spLocks noChangeShapeType="1"/>
          </p:cNvSpPr>
          <p:nvPr/>
        </p:nvSpPr>
        <p:spPr bwMode="auto">
          <a:xfrm rot="13200000">
            <a:off x="6079315" y="403077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4" name="Line 215"/>
          <p:cNvSpPr>
            <a:spLocks noChangeShapeType="1"/>
          </p:cNvSpPr>
          <p:nvPr/>
        </p:nvSpPr>
        <p:spPr bwMode="auto">
          <a:xfrm rot="13200000">
            <a:off x="7600124" y="404659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5" name="Line 217"/>
          <p:cNvSpPr>
            <a:spLocks noChangeShapeType="1"/>
          </p:cNvSpPr>
          <p:nvPr/>
        </p:nvSpPr>
        <p:spPr bwMode="auto">
          <a:xfrm rot="13200000">
            <a:off x="6033668" y="5488610"/>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17" name="Line 226"/>
          <p:cNvSpPr>
            <a:spLocks noChangeShapeType="1"/>
          </p:cNvSpPr>
          <p:nvPr/>
        </p:nvSpPr>
        <p:spPr bwMode="auto">
          <a:xfrm rot="2400000">
            <a:off x="6019908" y="6230012"/>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1" name="Line 227"/>
          <p:cNvSpPr>
            <a:spLocks noChangeShapeType="1"/>
          </p:cNvSpPr>
          <p:nvPr/>
        </p:nvSpPr>
        <p:spPr bwMode="auto">
          <a:xfrm rot="2400000">
            <a:off x="8366469" y="4070329"/>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2" name="Line 229"/>
          <p:cNvSpPr>
            <a:spLocks noChangeShapeType="1"/>
          </p:cNvSpPr>
          <p:nvPr/>
        </p:nvSpPr>
        <p:spPr bwMode="auto">
          <a:xfrm rot="2400000">
            <a:off x="8360528" y="55120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3" name="Line 230"/>
          <p:cNvSpPr>
            <a:spLocks noChangeShapeType="1"/>
          </p:cNvSpPr>
          <p:nvPr/>
        </p:nvSpPr>
        <p:spPr bwMode="auto">
          <a:xfrm rot="2400000">
            <a:off x="6798135" y="54942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4" name="Line 231"/>
          <p:cNvSpPr>
            <a:spLocks noChangeShapeType="1"/>
          </p:cNvSpPr>
          <p:nvPr/>
        </p:nvSpPr>
        <p:spPr bwMode="auto">
          <a:xfrm rot="2400000">
            <a:off x="7576361" y="621814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5" name="Line 232"/>
          <p:cNvSpPr>
            <a:spLocks noChangeShapeType="1"/>
          </p:cNvSpPr>
          <p:nvPr/>
        </p:nvSpPr>
        <p:spPr bwMode="auto">
          <a:xfrm rot="2400000">
            <a:off x="6804075" y="4064396"/>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7" name="Line 236"/>
          <p:cNvSpPr>
            <a:spLocks noChangeShapeType="1"/>
          </p:cNvSpPr>
          <p:nvPr/>
        </p:nvSpPr>
        <p:spPr bwMode="auto">
          <a:xfrm rot="13200000">
            <a:off x="8390231" y="470142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8" name="Line 237"/>
          <p:cNvSpPr>
            <a:spLocks noChangeShapeType="1"/>
          </p:cNvSpPr>
          <p:nvPr/>
        </p:nvSpPr>
        <p:spPr bwMode="auto">
          <a:xfrm rot="13200000">
            <a:off x="8378350" y="6164747"/>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29" name="Line 238"/>
          <p:cNvSpPr>
            <a:spLocks noChangeShapeType="1"/>
          </p:cNvSpPr>
          <p:nvPr/>
        </p:nvSpPr>
        <p:spPr bwMode="auto">
          <a:xfrm rot="13200000">
            <a:off x="6839719" y="6176613"/>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2" name="Oval 169"/>
          <p:cNvSpPr>
            <a:spLocks noChangeArrowheads="1"/>
          </p:cNvSpPr>
          <p:nvPr/>
        </p:nvSpPr>
        <p:spPr bwMode="auto">
          <a:xfrm>
            <a:off x="6755196" y="4910901"/>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3" name="Line 236"/>
          <p:cNvSpPr>
            <a:spLocks noChangeShapeType="1"/>
          </p:cNvSpPr>
          <p:nvPr/>
        </p:nvSpPr>
        <p:spPr bwMode="auto">
          <a:xfrm rot="13200000">
            <a:off x="6862059" y="4719405"/>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4" name="Oval 169"/>
          <p:cNvSpPr>
            <a:spLocks noChangeArrowheads="1"/>
          </p:cNvSpPr>
          <p:nvPr/>
        </p:nvSpPr>
        <p:spPr bwMode="auto">
          <a:xfrm>
            <a:off x="8270962" y="4896594"/>
            <a:ext cx="182180" cy="181951"/>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5" name="Line 227"/>
          <p:cNvSpPr>
            <a:spLocks noChangeShapeType="1"/>
          </p:cNvSpPr>
          <p:nvPr/>
        </p:nvSpPr>
        <p:spPr bwMode="auto">
          <a:xfrm rot="2400000">
            <a:off x="7617843" y="473740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58" name="Oval 171"/>
          <p:cNvSpPr>
            <a:spLocks noChangeArrowheads="1"/>
          </p:cNvSpPr>
          <p:nvPr/>
        </p:nvSpPr>
        <p:spPr bwMode="auto">
          <a:xfrm>
            <a:off x="7505947" y="5680217"/>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61" name="Line 235"/>
          <p:cNvSpPr>
            <a:spLocks noChangeShapeType="1"/>
          </p:cNvSpPr>
          <p:nvPr/>
        </p:nvSpPr>
        <p:spPr bwMode="auto">
          <a:xfrm rot="13200000" flipH="1">
            <a:off x="7632709" y="5525616"/>
            <a:ext cx="733" cy="555582"/>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62" name="グループ化 228"/>
          <p:cNvGrpSpPr/>
          <p:nvPr/>
        </p:nvGrpSpPr>
        <p:grpSpPr>
          <a:xfrm>
            <a:off x="3275856" y="4077072"/>
            <a:ext cx="2092837" cy="2520280"/>
            <a:chOff x="3847315" y="4077072"/>
            <a:chExt cx="2092837" cy="2520280"/>
          </a:xfrm>
        </p:grpSpPr>
        <p:grpSp>
          <p:nvGrpSpPr>
            <p:cNvPr id="163" name="グループ化 90"/>
            <p:cNvGrpSpPr/>
            <p:nvPr/>
          </p:nvGrpSpPr>
          <p:grpSpPr>
            <a:xfrm>
              <a:off x="3847315" y="4077072"/>
              <a:ext cx="2092837" cy="2520280"/>
              <a:chOff x="6454800" y="692696"/>
              <a:chExt cx="2092837" cy="2520280"/>
            </a:xfrm>
          </p:grpSpPr>
          <p:pic>
            <p:nvPicPr>
              <p:cNvPr id="178" name="Picture 404"/>
              <p:cNvPicPr>
                <a:picLocks noChangeAspect="1" noChangeArrowheads="1"/>
              </p:cNvPicPr>
              <p:nvPr/>
            </p:nvPicPr>
            <p:blipFill>
              <a:blip r:embed="rId6" cstate="print"/>
              <a:srcRect/>
              <a:stretch>
                <a:fillRect/>
              </a:stretch>
            </p:blipFill>
            <p:spPr bwMode="auto">
              <a:xfrm>
                <a:off x="7812360" y="692696"/>
                <a:ext cx="735277" cy="807344"/>
              </a:xfrm>
              <a:prstGeom prst="rect">
                <a:avLst/>
              </a:prstGeom>
              <a:noFill/>
              <a:ln w="9525">
                <a:noFill/>
                <a:miter lim="800000"/>
                <a:headEnd/>
                <a:tailEnd/>
              </a:ln>
            </p:spPr>
          </p:pic>
          <p:sp>
            <p:nvSpPr>
              <p:cNvPr id="179" name="テキスト ボックス 178"/>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180" name="テキスト ボックス 179"/>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181" name="テキスト ボックス 180"/>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182" name="テキスト ボックス 181"/>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183" name="Picture 11"/>
              <p:cNvPicPr>
                <a:picLocks noChangeAspect="1" noChangeArrowheads="1"/>
              </p:cNvPicPr>
              <p:nvPr/>
            </p:nvPicPr>
            <p:blipFill>
              <a:blip r:embed="rId7" cstate="print"/>
              <a:srcRect/>
              <a:stretch>
                <a:fillRect/>
              </a:stretch>
            </p:blipFill>
            <p:spPr bwMode="auto">
              <a:xfrm>
                <a:off x="8028384" y="1196752"/>
                <a:ext cx="355923" cy="563479"/>
              </a:xfrm>
              <a:prstGeom prst="rect">
                <a:avLst/>
              </a:prstGeom>
              <a:noFill/>
              <a:ln w="9525">
                <a:noFill/>
                <a:miter lim="800000"/>
                <a:headEnd/>
                <a:tailEnd/>
              </a:ln>
            </p:spPr>
          </p:pic>
          <p:pic>
            <p:nvPicPr>
              <p:cNvPr id="184" name="Picture 9"/>
              <p:cNvPicPr>
                <a:picLocks noChangeAspect="1" noChangeArrowheads="1"/>
              </p:cNvPicPr>
              <p:nvPr/>
            </p:nvPicPr>
            <p:blipFill>
              <a:blip r:embed="rId8" cstate="print"/>
              <a:srcRect/>
              <a:stretch>
                <a:fillRect/>
              </a:stretch>
            </p:blipFill>
            <p:spPr bwMode="auto">
              <a:xfrm>
                <a:off x="7956376" y="2348880"/>
                <a:ext cx="397421" cy="556389"/>
              </a:xfrm>
              <a:prstGeom prst="rect">
                <a:avLst/>
              </a:prstGeom>
              <a:noFill/>
              <a:ln w="9525">
                <a:noFill/>
                <a:miter lim="800000"/>
                <a:headEnd/>
                <a:tailEnd/>
              </a:ln>
            </p:spPr>
          </p:pic>
          <p:pic>
            <p:nvPicPr>
              <p:cNvPr id="185" name="Picture 12"/>
              <p:cNvPicPr>
                <a:picLocks noChangeAspect="1" noChangeArrowheads="1"/>
              </p:cNvPicPr>
              <p:nvPr/>
            </p:nvPicPr>
            <p:blipFill>
              <a:blip r:embed="rId9" cstate="print"/>
              <a:srcRect/>
              <a:stretch>
                <a:fillRect/>
              </a:stretch>
            </p:blipFill>
            <p:spPr bwMode="auto">
              <a:xfrm>
                <a:off x="8028384" y="2780928"/>
                <a:ext cx="304975" cy="432048"/>
              </a:xfrm>
              <a:prstGeom prst="rect">
                <a:avLst/>
              </a:prstGeom>
              <a:noFill/>
              <a:ln w="9525">
                <a:noFill/>
                <a:miter lim="800000"/>
                <a:headEnd/>
                <a:tailEnd/>
              </a:ln>
            </p:spPr>
          </p:pic>
          <p:sp>
            <p:nvSpPr>
              <p:cNvPr id="186" name="テキスト ボックス 185"/>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87" name="Picture 10"/>
              <p:cNvPicPr>
                <a:picLocks noChangeAspect="1" noChangeArrowheads="1"/>
              </p:cNvPicPr>
              <p:nvPr/>
            </p:nvPicPr>
            <p:blipFill>
              <a:blip r:embed="rId10" cstate="print"/>
              <a:srcRect/>
              <a:stretch>
                <a:fillRect/>
              </a:stretch>
            </p:blipFill>
            <p:spPr bwMode="auto">
              <a:xfrm>
                <a:off x="7956376" y="1844824"/>
                <a:ext cx="433859" cy="604145"/>
              </a:xfrm>
              <a:prstGeom prst="rect">
                <a:avLst/>
              </a:prstGeom>
              <a:noFill/>
              <a:ln w="9525">
                <a:noFill/>
                <a:miter lim="800000"/>
                <a:headEnd/>
                <a:tailEnd/>
              </a:ln>
            </p:spPr>
          </p:pic>
          <p:grpSp>
            <p:nvGrpSpPr>
              <p:cNvPr id="188" name="グループ化 275"/>
              <p:cNvGrpSpPr/>
              <p:nvPr/>
            </p:nvGrpSpPr>
            <p:grpSpPr>
              <a:xfrm>
                <a:off x="6454800" y="1124744"/>
                <a:ext cx="921600" cy="1503256"/>
                <a:chOff x="4294958" y="3479676"/>
                <a:chExt cx="921600" cy="1503256"/>
              </a:xfrm>
            </p:grpSpPr>
            <p:sp>
              <p:nvSpPr>
                <p:cNvPr id="189"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0"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1"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2"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93"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164" name="グループ化 275"/>
            <p:cNvGrpSpPr/>
            <p:nvPr/>
          </p:nvGrpSpPr>
          <p:grpSpPr>
            <a:xfrm>
              <a:off x="3851920" y="4510184"/>
              <a:ext cx="921600" cy="1709738"/>
              <a:chOff x="4294958" y="3479676"/>
              <a:chExt cx="921600" cy="1709738"/>
            </a:xfrm>
          </p:grpSpPr>
          <p:sp>
            <p:nvSpPr>
              <p:cNvPr id="165"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6"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7"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8"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69"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70"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1"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2"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3"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4"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5"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6"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77"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grpSp>
      <p:sp>
        <p:nvSpPr>
          <p:cNvPr id="194" name="Text Box 70"/>
          <p:cNvSpPr txBox="1">
            <a:spLocks noChangeArrowheads="1"/>
          </p:cNvSpPr>
          <p:nvPr/>
        </p:nvSpPr>
        <p:spPr bwMode="auto">
          <a:xfrm>
            <a:off x="1978321" y="4982011"/>
            <a:ext cx="1313180"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a:t>
            </a:r>
            <a:r>
              <a:rPr lang="en-US" altLang="ja-JP" sz="2000" dirty="0" smtClean="0">
                <a:solidFill>
                  <a:prstClr val="black"/>
                </a:solidFill>
                <a:latin typeface="ＭＳ Ｐゴシック" charset="-128"/>
              </a:rPr>
              <a:t>3d</a:t>
            </a:r>
            <a:r>
              <a:rPr lang="en-US" altLang="ja-JP" sz="2000" baseline="30000" dirty="0" smtClean="0">
                <a:solidFill>
                  <a:prstClr val="black"/>
                </a:solidFill>
                <a:latin typeface="ＭＳ Ｐゴシック" charset="-128"/>
              </a:rPr>
              <a:t>10</a:t>
            </a:r>
            <a:r>
              <a:rPr lang="en-US" altLang="ja-JP" sz="2000" dirty="0" smtClean="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sp>
        <p:nvSpPr>
          <p:cNvPr id="196" name="Line 254"/>
          <p:cNvSpPr>
            <a:spLocks noChangeShapeType="1"/>
          </p:cNvSpPr>
          <p:nvPr/>
        </p:nvSpPr>
        <p:spPr bwMode="auto">
          <a:xfrm flipV="1">
            <a:off x="3839946" y="4280438"/>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97" name="Line 253"/>
          <p:cNvSpPr>
            <a:spLocks noChangeShapeType="1"/>
          </p:cNvSpPr>
          <p:nvPr/>
        </p:nvSpPr>
        <p:spPr bwMode="auto">
          <a:xfrm>
            <a:off x="3596373" y="429309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7" name="円/楕円 6"/>
          <p:cNvSpPr/>
          <p:nvPr/>
        </p:nvSpPr>
        <p:spPr>
          <a:xfrm>
            <a:off x="3347864" y="4140738"/>
            <a:ext cx="548445" cy="5651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8" name="Line 224"/>
          <p:cNvSpPr>
            <a:spLocks noChangeShapeType="1"/>
          </p:cNvSpPr>
          <p:nvPr/>
        </p:nvSpPr>
        <p:spPr bwMode="auto">
          <a:xfrm rot="2400000">
            <a:off x="6093647" y="5543124"/>
            <a:ext cx="0" cy="545854"/>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9" name="Line 235"/>
          <p:cNvSpPr>
            <a:spLocks noChangeShapeType="1"/>
          </p:cNvSpPr>
          <p:nvPr/>
        </p:nvSpPr>
        <p:spPr bwMode="auto">
          <a:xfrm rot="13200000" flipH="1">
            <a:off x="8448657" y="5538595"/>
            <a:ext cx="733" cy="555582"/>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0" name="Freeform 381"/>
          <p:cNvSpPr>
            <a:spLocks/>
          </p:cNvSpPr>
          <p:nvPr/>
        </p:nvSpPr>
        <p:spPr bwMode="auto">
          <a:xfrm>
            <a:off x="7617843" y="5861063"/>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sp>
        <p:nvSpPr>
          <p:cNvPr id="201" name="Freeform 381"/>
          <p:cNvSpPr>
            <a:spLocks/>
          </p:cNvSpPr>
          <p:nvPr/>
        </p:nvSpPr>
        <p:spPr bwMode="auto">
          <a:xfrm rot="5400000">
            <a:off x="5450112" y="5293416"/>
            <a:ext cx="720080" cy="216024"/>
          </a:xfrm>
          <a:custGeom>
            <a:avLst/>
            <a:gdLst/>
            <a:ahLst/>
            <a:cxnLst>
              <a:cxn ang="0">
                <a:pos x="0" y="0"/>
              </a:cxn>
              <a:cxn ang="0">
                <a:pos x="48" y="48"/>
              </a:cxn>
              <a:cxn ang="0">
                <a:pos x="90" y="72"/>
              </a:cxn>
              <a:cxn ang="0">
                <a:pos x="144" y="96"/>
              </a:cxn>
              <a:cxn ang="0">
                <a:pos x="192" y="96"/>
              </a:cxn>
              <a:cxn ang="0">
                <a:pos x="228" y="78"/>
              </a:cxn>
              <a:cxn ang="0">
                <a:pos x="264" y="42"/>
              </a:cxn>
              <a:cxn ang="0">
                <a:pos x="288" y="0"/>
              </a:cxn>
            </a:cxnLst>
            <a:rect l="0" t="0" r="r" b="b"/>
            <a:pathLst>
              <a:path w="288" h="100">
                <a:moveTo>
                  <a:pt x="0" y="0"/>
                </a:moveTo>
                <a:cubicBezTo>
                  <a:pt x="16" y="16"/>
                  <a:pt x="33" y="36"/>
                  <a:pt x="48" y="48"/>
                </a:cubicBezTo>
                <a:cubicBezTo>
                  <a:pt x="63" y="60"/>
                  <a:pt x="74" y="64"/>
                  <a:pt x="90" y="72"/>
                </a:cubicBezTo>
                <a:cubicBezTo>
                  <a:pt x="106" y="80"/>
                  <a:pt x="127" y="92"/>
                  <a:pt x="144" y="96"/>
                </a:cubicBezTo>
                <a:cubicBezTo>
                  <a:pt x="161" y="100"/>
                  <a:pt x="178" y="99"/>
                  <a:pt x="192" y="96"/>
                </a:cubicBezTo>
                <a:cubicBezTo>
                  <a:pt x="206" y="93"/>
                  <a:pt x="216" y="87"/>
                  <a:pt x="228" y="78"/>
                </a:cubicBezTo>
                <a:cubicBezTo>
                  <a:pt x="240" y="69"/>
                  <a:pt x="254" y="55"/>
                  <a:pt x="264" y="42"/>
                </a:cubicBezTo>
                <a:cubicBezTo>
                  <a:pt x="274" y="29"/>
                  <a:pt x="283" y="9"/>
                  <a:pt x="288" y="0"/>
                </a:cubicBezTo>
              </a:path>
            </a:pathLst>
          </a:custGeom>
          <a:noFill/>
          <a:ln w="15875">
            <a:solidFill>
              <a:schemeClr val="tx1"/>
            </a:solidFill>
            <a:round/>
            <a:headEnd/>
            <a:tailEnd type="arrow" w="med" len="med"/>
          </a:ln>
          <a:effectLst/>
        </p:spPr>
        <p:txBody>
          <a:bodyPr/>
          <a:lstStyle/>
          <a:p>
            <a:endParaRPr lang="ja-JP" altLang="en-US">
              <a:solidFill>
                <a:prstClr val="black"/>
              </a:solidFill>
            </a:endParaRPr>
          </a:p>
        </p:txBody>
      </p:sp>
      <p:grpSp>
        <p:nvGrpSpPr>
          <p:cNvPr id="202" name="グループ化 201"/>
          <p:cNvGrpSpPr/>
          <p:nvPr/>
        </p:nvGrpSpPr>
        <p:grpSpPr>
          <a:xfrm>
            <a:off x="5292080" y="836712"/>
            <a:ext cx="1354193" cy="895562"/>
            <a:chOff x="5310091" y="941819"/>
            <a:chExt cx="1354193" cy="895562"/>
          </a:xfrm>
        </p:grpSpPr>
        <p:sp>
          <p:nvSpPr>
            <p:cNvPr id="203" name="右矢印 202"/>
            <p:cNvSpPr/>
            <p:nvPr/>
          </p:nvSpPr>
          <p:spPr>
            <a:xfrm>
              <a:off x="5310091" y="941819"/>
              <a:ext cx="1354193" cy="89556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4" name="テキスト ボックス 203"/>
            <p:cNvSpPr txBox="1"/>
            <p:nvPr/>
          </p:nvSpPr>
          <p:spPr>
            <a:xfrm>
              <a:off x="5368693" y="1124744"/>
              <a:ext cx="1254007" cy="461665"/>
            </a:xfrm>
            <a:prstGeom prst="rect">
              <a:avLst/>
            </a:prstGeom>
            <a:noFill/>
          </p:spPr>
          <p:txBody>
            <a:bodyPr wrap="square" rtlCol="0">
              <a:spAutoFit/>
            </a:bodyPr>
            <a:lstStyle/>
            <a:p>
              <a:r>
                <a:rPr kumimoji="1" lang="en-US" altLang="ja-JP" sz="2400" dirty="0" smtClean="0"/>
                <a:t>doping</a:t>
              </a:r>
              <a:endParaRPr kumimoji="1" lang="ja-JP" altLang="en-US" dirty="0"/>
            </a:p>
          </p:txBody>
        </p:sp>
      </p:grpSp>
      <p:sp>
        <p:nvSpPr>
          <p:cNvPr id="208" name="Oval 171"/>
          <p:cNvSpPr>
            <a:spLocks noChangeArrowheads="1"/>
          </p:cNvSpPr>
          <p:nvPr/>
        </p:nvSpPr>
        <p:spPr bwMode="auto">
          <a:xfrm>
            <a:off x="8287260" y="5682427"/>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209" name="Oval 171"/>
          <p:cNvSpPr>
            <a:spLocks noChangeArrowheads="1"/>
          </p:cNvSpPr>
          <p:nvPr/>
        </p:nvSpPr>
        <p:spPr bwMode="auto">
          <a:xfrm>
            <a:off x="5969683" y="5682427"/>
            <a:ext cx="182180" cy="179973"/>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210" name="直線矢印コネクタ 209"/>
          <p:cNvCxnSpPr/>
          <p:nvPr/>
        </p:nvCxnSpPr>
        <p:spPr>
          <a:xfrm flipV="1">
            <a:off x="3982135" y="192300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a:off x="4463008" y="1950245"/>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a:off x="7807675" y="2021332"/>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3" name="直線矢印コネクタ 212"/>
          <p:cNvCxnSpPr/>
          <p:nvPr/>
        </p:nvCxnSpPr>
        <p:spPr>
          <a:xfrm>
            <a:off x="7524875" y="8389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4" name="直線矢印コネクタ 213"/>
          <p:cNvCxnSpPr/>
          <p:nvPr/>
        </p:nvCxnSpPr>
        <p:spPr>
          <a:xfrm flipV="1">
            <a:off x="4463008" y="2794736"/>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5" name="直線矢印コネクタ 214"/>
          <p:cNvCxnSpPr/>
          <p:nvPr/>
        </p:nvCxnSpPr>
        <p:spPr>
          <a:xfrm flipV="1">
            <a:off x="7380536" y="2008031"/>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6" name="直線矢印コネクタ 215"/>
          <p:cNvCxnSpPr/>
          <p:nvPr/>
        </p:nvCxnSpPr>
        <p:spPr>
          <a:xfrm flipV="1">
            <a:off x="7615965" y="2924944"/>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7" name="円/楕円 216"/>
          <p:cNvSpPr/>
          <p:nvPr/>
        </p:nvSpPr>
        <p:spPr>
          <a:xfrm>
            <a:off x="7236296" y="836712"/>
            <a:ext cx="626777" cy="58583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8" name="Text Box 144"/>
          <p:cNvSpPr txBox="1">
            <a:spLocks noChangeArrowheads="1"/>
          </p:cNvSpPr>
          <p:nvPr/>
        </p:nvSpPr>
        <p:spPr bwMode="auto">
          <a:xfrm>
            <a:off x="547737" y="2924944"/>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205" name="テキスト ボックス 204"/>
          <p:cNvSpPr txBox="1"/>
          <p:nvPr/>
        </p:nvSpPr>
        <p:spPr>
          <a:xfrm>
            <a:off x="6516216" y="851520"/>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Tree>
    <p:extLst>
      <p:ext uri="{BB962C8B-B14F-4D97-AF65-F5344CB8AC3E}">
        <p14:creationId xmlns:p14="http://schemas.microsoft.com/office/powerpoint/2010/main" val="17216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260648"/>
            <a:ext cx="4949047" cy="707886"/>
          </a:xfrm>
          <a:prstGeom prst="rect">
            <a:avLst/>
          </a:prstGeom>
          <a:noFill/>
        </p:spPr>
        <p:txBody>
          <a:bodyPr wrap="none" rtlCol="0">
            <a:spAutoFit/>
          </a:bodyPr>
          <a:lstStyle/>
          <a:p>
            <a:r>
              <a:rPr kumimoji="1" lang="en-US" altLang="ja-JP" sz="4000" dirty="0" smtClean="0"/>
              <a:t>Pr</a:t>
            </a:r>
            <a:r>
              <a:rPr kumimoji="1" lang="en-US" altLang="ja-JP" sz="4000" baseline="-25000" dirty="0" smtClean="0"/>
              <a:t>2-x</a:t>
            </a:r>
            <a:r>
              <a:rPr kumimoji="1" lang="en-US" altLang="ja-JP" sz="4000" dirty="0" smtClean="0"/>
              <a:t>Ce</a:t>
            </a:r>
            <a:r>
              <a:rPr kumimoji="1" lang="en-US" altLang="ja-JP" sz="4000" baseline="-25000" dirty="0" smtClean="0"/>
              <a:t>x</a:t>
            </a:r>
            <a:r>
              <a:rPr lang="en-US" altLang="ja-JP" sz="4000" dirty="0" smtClean="0"/>
              <a:t>CuO</a:t>
            </a:r>
            <a:r>
              <a:rPr lang="en-US" altLang="ja-JP" sz="4000" baseline="-25000" dirty="0" smtClean="0"/>
              <a:t>4</a:t>
            </a:r>
            <a:r>
              <a:rPr lang="en-US" altLang="ja-JP" sz="4000" dirty="0" smtClean="0"/>
              <a:t> (thin film)</a:t>
            </a:r>
            <a:endParaRPr kumimoji="1" lang="ja-JP" altLang="en-US" baseline="-250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68" y="1988840"/>
            <a:ext cx="1940544" cy="422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721" y="1468649"/>
            <a:ext cx="3899907" cy="530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48"/>
          <p:cNvSpPr txBox="1"/>
          <p:nvPr/>
        </p:nvSpPr>
        <p:spPr>
          <a:xfrm>
            <a:off x="2078567" y="1844824"/>
            <a:ext cx="2709457" cy="954107"/>
          </a:xfrm>
          <a:prstGeom prst="rect">
            <a:avLst/>
          </a:prstGeom>
          <a:noFill/>
          <a:ln w="28575">
            <a:solidFill>
              <a:schemeClr val="tx1"/>
            </a:solidFill>
          </a:ln>
        </p:spPr>
        <p:txBody>
          <a:bodyPr wrap="square" rtlCol="0">
            <a:spAutoFit/>
          </a:bodyPr>
          <a:lstStyle/>
          <a:p>
            <a:r>
              <a:rPr lang="en-US" altLang="ja-JP" sz="2800" dirty="0" smtClean="0"/>
              <a:t>a</a:t>
            </a:r>
            <a:r>
              <a:rPr kumimoji="1" lang="en-US" altLang="ja-JP" sz="2800" dirty="0" smtClean="0"/>
              <a:t>nnealing</a:t>
            </a:r>
          </a:p>
          <a:p>
            <a:r>
              <a:rPr kumimoji="1" lang="en-US" altLang="ja-JP" sz="2800" dirty="0" smtClean="0"/>
              <a:t>(10</a:t>
            </a:r>
            <a:r>
              <a:rPr kumimoji="1" lang="en-US" altLang="ja-JP" sz="2800" baseline="30000" dirty="0" smtClean="0"/>
              <a:t>-6</a:t>
            </a:r>
            <a:r>
              <a:rPr lang="en-US" altLang="ja-JP" sz="2800" dirty="0" smtClean="0"/>
              <a:t> </a:t>
            </a:r>
            <a:r>
              <a:rPr lang="en-US" altLang="ja-JP" sz="2800" dirty="0" err="1" smtClean="0"/>
              <a:t>Torr</a:t>
            </a:r>
            <a:r>
              <a:rPr lang="en-US" altLang="ja-JP" sz="2800" dirty="0" smtClean="0"/>
              <a:t> , 550K)</a:t>
            </a:r>
            <a:endParaRPr kumimoji="1" lang="ja-JP" altLang="en-US" sz="2800" baseline="30000" dirty="0"/>
          </a:p>
        </p:txBody>
      </p:sp>
      <p:sp>
        <p:nvSpPr>
          <p:cNvPr id="50" name="テキスト ボックス 49"/>
          <p:cNvSpPr txBox="1"/>
          <p:nvPr/>
        </p:nvSpPr>
        <p:spPr>
          <a:xfrm>
            <a:off x="2083532" y="4059069"/>
            <a:ext cx="2632484" cy="954107"/>
          </a:xfrm>
          <a:prstGeom prst="rect">
            <a:avLst/>
          </a:prstGeom>
          <a:noFill/>
          <a:ln w="28575">
            <a:solidFill>
              <a:srgbClr val="FF0000"/>
            </a:solidFill>
          </a:ln>
        </p:spPr>
        <p:txBody>
          <a:bodyPr wrap="square" rtlCol="0">
            <a:spAutoFit/>
          </a:bodyPr>
          <a:lstStyle/>
          <a:p>
            <a:r>
              <a:rPr lang="en-US" altLang="ja-JP" sz="2800" dirty="0" smtClean="0"/>
              <a:t>a</a:t>
            </a:r>
            <a:r>
              <a:rPr kumimoji="1" lang="en-US" altLang="ja-JP" sz="2800" dirty="0" smtClean="0"/>
              <a:t>nnealing(1</a:t>
            </a:r>
            <a:r>
              <a:rPr kumimoji="1" lang="en-US" altLang="ja-JP" sz="2800" baseline="30000" dirty="0" smtClean="0"/>
              <a:t>st</a:t>
            </a:r>
            <a:r>
              <a:rPr kumimoji="1" lang="en-US" altLang="ja-JP" sz="2800" dirty="0" smtClean="0"/>
              <a:t>)</a:t>
            </a:r>
          </a:p>
          <a:p>
            <a:r>
              <a:rPr kumimoji="1" lang="en-US" altLang="ja-JP" sz="2800" dirty="0" smtClean="0"/>
              <a:t>(10</a:t>
            </a:r>
            <a:r>
              <a:rPr kumimoji="1" lang="en-US" altLang="ja-JP" sz="2800" baseline="30000" dirty="0" smtClean="0"/>
              <a:t>-1</a:t>
            </a:r>
            <a:r>
              <a:rPr lang="en-US" altLang="ja-JP" sz="2800" dirty="0" smtClean="0"/>
              <a:t> </a:t>
            </a:r>
            <a:r>
              <a:rPr lang="en-US" altLang="ja-JP" sz="2800" dirty="0" err="1" smtClean="0"/>
              <a:t>Torr</a:t>
            </a:r>
            <a:r>
              <a:rPr lang="en-US" altLang="ja-JP" sz="2800" dirty="0" smtClean="0"/>
              <a:t> , 800K)</a:t>
            </a:r>
            <a:endParaRPr kumimoji="1" lang="ja-JP" altLang="en-US" sz="2800" baseline="30000" dirty="0"/>
          </a:p>
        </p:txBody>
      </p:sp>
      <p:sp>
        <p:nvSpPr>
          <p:cNvPr id="51" name="テキスト ボックス 50"/>
          <p:cNvSpPr txBox="1"/>
          <p:nvPr/>
        </p:nvSpPr>
        <p:spPr>
          <a:xfrm>
            <a:off x="2083532" y="5499229"/>
            <a:ext cx="2632484" cy="954107"/>
          </a:xfrm>
          <a:prstGeom prst="rect">
            <a:avLst/>
          </a:prstGeom>
          <a:noFill/>
          <a:ln w="28575">
            <a:solidFill>
              <a:schemeClr val="tx1"/>
            </a:solidFill>
          </a:ln>
        </p:spPr>
        <p:txBody>
          <a:bodyPr wrap="square" rtlCol="0">
            <a:spAutoFit/>
          </a:bodyPr>
          <a:lstStyle/>
          <a:p>
            <a:r>
              <a:rPr lang="en-US" altLang="ja-JP" sz="2800" dirty="0" smtClean="0"/>
              <a:t>a</a:t>
            </a:r>
            <a:r>
              <a:rPr kumimoji="1" lang="en-US" altLang="ja-JP" sz="2800" dirty="0" smtClean="0"/>
              <a:t>nnealing(2</a:t>
            </a:r>
            <a:r>
              <a:rPr kumimoji="1" lang="en-US" altLang="ja-JP" sz="2800" baseline="30000" dirty="0" smtClean="0"/>
              <a:t>nd</a:t>
            </a:r>
            <a:r>
              <a:rPr kumimoji="1" lang="en-US" altLang="ja-JP" sz="2800" dirty="0" smtClean="0"/>
              <a:t>)</a:t>
            </a:r>
          </a:p>
          <a:p>
            <a:r>
              <a:rPr kumimoji="1" lang="en-US" altLang="ja-JP" sz="2800" dirty="0" smtClean="0"/>
              <a:t>(10</a:t>
            </a:r>
            <a:r>
              <a:rPr kumimoji="1" lang="en-US" altLang="ja-JP" sz="2800" baseline="30000" dirty="0" smtClean="0"/>
              <a:t>-6</a:t>
            </a:r>
            <a:r>
              <a:rPr lang="en-US" altLang="ja-JP" sz="2800" dirty="0" smtClean="0"/>
              <a:t> </a:t>
            </a:r>
            <a:r>
              <a:rPr lang="en-US" altLang="ja-JP" sz="2800" dirty="0" err="1" smtClean="0"/>
              <a:t>Torr</a:t>
            </a:r>
            <a:r>
              <a:rPr lang="en-US" altLang="ja-JP" sz="2800" dirty="0" smtClean="0"/>
              <a:t> , 550K)</a:t>
            </a:r>
            <a:endParaRPr kumimoji="1" lang="ja-JP" altLang="en-US" sz="2800" baseline="30000" dirty="0"/>
          </a:p>
        </p:txBody>
      </p:sp>
      <p:sp>
        <p:nvSpPr>
          <p:cNvPr id="6165" name="屈折矢印 6164"/>
          <p:cNvSpPr/>
          <p:nvPr/>
        </p:nvSpPr>
        <p:spPr>
          <a:xfrm rot="5400000">
            <a:off x="4463470" y="2744406"/>
            <a:ext cx="685203" cy="828000"/>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166" name="下矢印 6165"/>
          <p:cNvSpPr/>
          <p:nvPr/>
        </p:nvSpPr>
        <p:spPr>
          <a:xfrm>
            <a:off x="2915816" y="5013177"/>
            <a:ext cx="864096" cy="5040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167" name="右矢印 6166"/>
          <p:cNvSpPr/>
          <p:nvPr/>
        </p:nvSpPr>
        <p:spPr>
          <a:xfrm>
            <a:off x="4716016" y="5589240"/>
            <a:ext cx="476259" cy="77306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168" name="テキスト ボックス 6167"/>
          <p:cNvSpPr txBox="1"/>
          <p:nvPr/>
        </p:nvSpPr>
        <p:spPr>
          <a:xfrm>
            <a:off x="5418348" y="3388930"/>
            <a:ext cx="881844" cy="400110"/>
          </a:xfrm>
          <a:prstGeom prst="rect">
            <a:avLst/>
          </a:prstGeom>
          <a:solidFill>
            <a:schemeClr val="bg1"/>
          </a:solidFill>
        </p:spPr>
        <p:txBody>
          <a:bodyPr wrap="square" rtlCol="0">
            <a:spAutoFit/>
          </a:bodyPr>
          <a:lstStyle/>
          <a:p>
            <a:r>
              <a:rPr kumimoji="1" lang="en-US" altLang="ja-JP" sz="2000" b="1" dirty="0" smtClean="0">
                <a:solidFill>
                  <a:schemeClr val="tx2">
                    <a:lumMod val="60000"/>
                    <a:lumOff val="40000"/>
                  </a:schemeClr>
                </a:solidFill>
              </a:rPr>
              <a:t>AFM</a:t>
            </a:r>
            <a:endParaRPr kumimoji="1" lang="ja-JP" altLang="en-US" sz="2000" b="1" dirty="0">
              <a:solidFill>
                <a:schemeClr val="tx2">
                  <a:lumMod val="60000"/>
                  <a:lumOff val="40000"/>
                </a:schemeClr>
              </a:solidFill>
            </a:endParaRPr>
          </a:p>
        </p:txBody>
      </p:sp>
      <p:sp>
        <p:nvSpPr>
          <p:cNvPr id="62" name="テキスト ボックス 61"/>
          <p:cNvSpPr txBox="1"/>
          <p:nvPr/>
        </p:nvSpPr>
        <p:spPr>
          <a:xfrm>
            <a:off x="7020272" y="3284984"/>
            <a:ext cx="648072" cy="461665"/>
          </a:xfrm>
          <a:prstGeom prst="rect">
            <a:avLst/>
          </a:prstGeom>
          <a:noFill/>
        </p:spPr>
        <p:txBody>
          <a:bodyPr wrap="square" rtlCol="0">
            <a:spAutoFit/>
          </a:bodyPr>
          <a:lstStyle/>
          <a:p>
            <a:r>
              <a:rPr lang="en-US" altLang="ja-JP" sz="2400" b="1" dirty="0" smtClean="0">
                <a:solidFill>
                  <a:schemeClr val="bg1"/>
                </a:solidFill>
              </a:rPr>
              <a:t>SC</a:t>
            </a:r>
            <a:endParaRPr kumimoji="1" lang="ja-JP" altLang="en-US" sz="2400" b="1" dirty="0">
              <a:solidFill>
                <a:schemeClr val="bg1"/>
              </a:solidFill>
            </a:endParaRPr>
          </a:p>
        </p:txBody>
      </p:sp>
      <p:sp>
        <p:nvSpPr>
          <p:cNvPr id="6169" name="正方形/長方形 6168"/>
          <p:cNvSpPr/>
          <p:nvPr/>
        </p:nvSpPr>
        <p:spPr>
          <a:xfrm>
            <a:off x="1979712" y="3959014"/>
            <a:ext cx="6885921" cy="2854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0" name="テキスト ボックス 9"/>
          <p:cNvSpPr txBox="1"/>
          <p:nvPr/>
        </p:nvSpPr>
        <p:spPr>
          <a:xfrm>
            <a:off x="664187" y="6669360"/>
            <a:ext cx="345253" cy="369332"/>
          </a:xfrm>
          <a:prstGeom prst="rect">
            <a:avLst/>
          </a:prstGeom>
          <a:noFill/>
        </p:spPr>
        <p:txBody>
          <a:bodyPr wrap="square" rtlCol="0">
            <a:spAutoFit/>
          </a:bodyPr>
          <a:lstStyle/>
          <a:p>
            <a:endParaRPr kumimoji="1" lang="ja-JP" altLang="en-US" dirty="0"/>
          </a:p>
        </p:txBody>
      </p:sp>
      <p:sp>
        <p:nvSpPr>
          <p:cNvPr id="12" name="テキスト ボックス 11"/>
          <p:cNvSpPr txBox="1"/>
          <p:nvPr/>
        </p:nvSpPr>
        <p:spPr>
          <a:xfrm>
            <a:off x="39170" y="6238473"/>
            <a:ext cx="2039398" cy="430887"/>
          </a:xfrm>
          <a:prstGeom prst="rect">
            <a:avLst/>
          </a:prstGeom>
          <a:noFill/>
        </p:spPr>
        <p:txBody>
          <a:bodyPr wrap="square" rtlCol="0">
            <a:spAutoFit/>
          </a:bodyPr>
          <a:lstStyle/>
          <a:p>
            <a:r>
              <a:rPr lang="en-US" altLang="ja-JP" sz="1100" dirty="0"/>
              <a:t>http://infrared.phy.bnl.gov/pdf/homes/homes_02.pdf</a:t>
            </a:r>
            <a:endParaRPr kumimoji="1" lang="ja-JP" altLang="en-US" sz="1100" dirty="0"/>
          </a:p>
        </p:txBody>
      </p:sp>
      <p:sp>
        <p:nvSpPr>
          <p:cNvPr id="32" name="テキスト ボックス 31"/>
          <p:cNvSpPr txBox="1"/>
          <p:nvPr/>
        </p:nvSpPr>
        <p:spPr>
          <a:xfrm>
            <a:off x="278396" y="1465620"/>
            <a:ext cx="1462087" cy="523220"/>
          </a:xfrm>
          <a:prstGeom prst="rect">
            <a:avLst/>
          </a:prstGeom>
          <a:noFill/>
        </p:spPr>
        <p:txBody>
          <a:bodyPr wrap="square" rtlCol="0">
            <a:spAutoFit/>
          </a:bodyPr>
          <a:lstStyle/>
          <a:p>
            <a:r>
              <a:rPr kumimoji="1" lang="en-US" altLang="ja-JP" sz="2800" dirty="0" smtClean="0"/>
              <a:t>Pr</a:t>
            </a:r>
            <a:r>
              <a:rPr kumimoji="1" lang="en-US" altLang="ja-JP" sz="2800" baseline="-25000" dirty="0" smtClean="0"/>
              <a:t>2</a:t>
            </a:r>
            <a:r>
              <a:rPr lang="en-US" altLang="ja-JP" sz="2800" dirty="0" smtClean="0"/>
              <a:t>CuO</a:t>
            </a:r>
            <a:r>
              <a:rPr lang="en-US" altLang="ja-JP" sz="2800" baseline="-25000" dirty="0" smtClean="0"/>
              <a:t>4</a:t>
            </a:r>
            <a:endParaRPr kumimoji="1" lang="ja-JP" altLang="en-US" sz="1200" baseline="-25000" dirty="0"/>
          </a:p>
        </p:txBody>
      </p:sp>
    </p:spTree>
    <p:extLst>
      <p:ext uri="{BB962C8B-B14F-4D97-AF65-F5344CB8AC3E}">
        <p14:creationId xmlns:p14="http://schemas.microsoft.com/office/powerpoint/2010/main" val="3283641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69"/>
                                        </p:tgtEl>
                                      </p:cBhvr>
                                    </p:animEffect>
                                    <p:set>
                                      <p:cBhvr>
                                        <p:cTn id="7" dur="1" fill="hold">
                                          <p:stCondLst>
                                            <p:cond delay="499"/>
                                          </p:stCondLst>
                                        </p:cTn>
                                        <p:tgtEl>
                                          <p:spTgt spid="6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6372200" y="476672"/>
            <a:ext cx="2520280" cy="6120680"/>
            <a:chOff x="6372200" y="476672"/>
            <a:chExt cx="2520280" cy="6120680"/>
          </a:xfrm>
        </p:grpSpPr>
        <p:grpSp>
          <p:nvGrpSpPr>
            <p:cNvPr id="8" name="グループ化 7"/>
            <p:cNvGrpSpPr/>
            <p:nvPr/>
          </p:nvGrpSpPr>
          <p:grpSpPr>
            <a:xfrm>
              <a:off x="6658416" y="3284984"/>
              <a:ext cx="2068941" cy="2299187"/>
              <a:chOff x="6679523" y="834721"/>
              <a:chExt cx="2068941" cy="2299187"/>
            </a:xfrm>
          </p:grpSpPr>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523" y="834721"/>
                <a:ext cx="2068941" cy="229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6758630" y="91636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7" name="グループ化 6"/>
            <p:cNvGrpSpPr/>
            <p:nvPr/>
          </p:nvGrpSpPr>
          <p:grpSpPr>
            <a:xfrm>
              <a:off x="6513993" y="683630"/>
              <a:ext cx="2236693" cy="2426277"/>
              <a:chOff x="6511771" y="3111134"/>
              <a:chExt cx="2236693" cy="2426277"/>
            </a:xfrm>
          </p:grpSpPr>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771" y="3111134"/>
                <a:ext cx="2236693" cy="242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6736488" y="321211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48" name="正方形/長方形 47"/>
            <p:cNvSpPr/>
            <p:nvPr/>
          </p:nvSpPr>
          <p:spPr>
            <a:xfrm>
              <a:off x="6372200" y="476672"/>
              <a:ext cx="2520280" cy="55280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1" name="テキスト ボックス 30"/>
            <p:cNvSpPr txBox="1"/>
            <p:nvPr/>
          </p:nvSpPr>
          <p:spPr>
            <a:xfrm>
              <a:off x="6918485" y="5766355"/>
              <a:ext cx="1423263" cy="830997"/>
            </a:xfrm>
            <a:prstGeom prst="rect">
              <a:avLst/>
            </a:prstGeom>
            <a:solidFill>
              <a:schemeClr val="bg1"/>
            </a:solidFill>
            <a:ln>
              <a:solidFill>
                <a:schemeClr val="tx1"/>
              </a:solidFill>
            </a:ln>
          </p:spPr>
          <p:txBody>
            <a:bodyPr wrap="square" rtlCol="0">
              <a:spAutoFit/>
            </a:bodyPr>
            <a:lstStyle/>
            <a:p>
              <a:pPr algn="ctr"/>
              <a:r>
                <a:rPr lang="en-US" altLang="ja-JP" sz="2400" b="1" dirty="0" smtClean="0"/>
                <a:t>2 step </a:t>
              </a:r>
              <a:r>
                <a:rPr kumimoji="1" lang="en-US" altLang="ja-JP" sz="2400" b="1" dirty="0" smtClean="0"/>
                <a:t>annealing</a:t>
              </a:r>
              <a:endParaRPr kumimoji="1" lang="ja-JP" altLang="en-US" sz="2400" b="1" dirty="0"/>
            </a:p>
          </p:txBody>
        </p:sp>
      </p:grpSp>
      <p:sp>
        <p:nvSpPr>
          <p:cNvPr id="39" name="テキスト ボックス 38"/>
          <p:cNvSpPr txBox="1"/>
          <p:nvPr/>
        </p:nvSpPr>
        <p:spPr>
          <a:xfrm>
            <a:off x="395536" y="188640"/>
            <a:ext cx="2232248" cy="830997"/>
          </a:xfrm>
          <a:prstGeom prst="rect">
            <a:avLst/>
          </a:prstGeom>
          <a:noFill/>
        </p:spPr>
        <p:txBody>
          <a:bodyPr wrap="square" rtlCol="0">
            <a:spAutoFit/>
          </a:bodyPr>
          <a:lstStyle/>
          <a:p>
            <a:r>
              <a:rPr kumimoji="1" lang="en-US" altLang="ja-JP" sz="4800" dirty="0" smtClean="0"/>
              <a:t>Pr</a:t>
            </a:r>
            <a:r>
              <a:rPr kumimoji="1" lang="en-US" altLang="ja-JP" sz="4800" baseline="-25000" dirty="0" smtClean="0"/>
              <a:t>2</a:t>
            </a:r>
            <a:r>
              <a:rPr lang="en-US" altLang="ja-JP" sz="4800" dirty="0" smtClean="0"/>
              <a:t>CuO</a:t>
            </a:r>
            <a:r>
              <a:rPr lang="en-US" altLang="ja-JP" sz="4800" baseline="-25000" dirty="0" smtClean="0"/>
              <a:t>4</a:t>
            </a:r>
            <a:endParaRPr kumimoji="1" lang="ja-JP" altLang="en-US" sz="2400" baseline="-25000" dirty="0"/>
          </a:p>
        </p:txBody>
      </p:sp>
      <p:grpSp>
        <p:nvGrpSpPr>
          <p:cNvPr id="9" name="グループ化 8"/>
          <p:cNvGrpSpPr/>
          <p:nvPr/>
        </p:nvGrpSpPr>
        <p:grpSpPr>
          <a:xfrm>
            <a:off x="2915816" y="476673"/>
            <a:ext cx="3108474" cy="5760639"/>
            <a:chOff x="2915816" y="476673"/>
            <a:chExt cx="3108474" cy="5760639"/>
          </a:xfrm>
        </p:grpSpPr>
        <p:grpSp>
          <p:nvGrpSpPr>
            <p:cNvPr id="5" name="グループ化 4"/>
            <p:cNvGrpSpPr/>
            <p:nvPr/>
          </p:nvGrpSpPr>
          <p:grpSpPr>
            <a:xfrm>
              <a:off x="3051768" y="3191332"/>
              <a:ext cx="2923746" cy="2397908"/>
              <a:chOff x="3038834" y="764704"/>
              <a:chExt cx="2923746" cy="2397908"/>
            </a:xfrm>
          </p:grpSpPr>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834" y="764704"/>
                <a:ext cx="771659" cy="19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26"/>
              <p:cNvSpPr/>
              <p:nvPr/>
            </p:nvSpPr>
            <p:spPr>
              <a:xfrm>
                <a:off x="3946993" y="91636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088" y="863425"/>
                <a:ext cx="2102492" cy="229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4424892" y="1777602"/>
                <a:ext cx="72008" cy="225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正方形/長方形 14"/>
              <p:cNvSpPr/>
              <p:nvPr/>
            </p:nvSpPr>
            <p:spPr>
              <a:xfrm rot="18480000">
                <a:off x="4560714" y="1707192"/>
                <a:ext cx="129451" cy="30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 name="正方形/長方形 15"/>
              <p:cNvSpPr/>
              <p:nvPr/>
            </p:nvSpPr>
            <p:spPr>
              <a:xfrm rot="18600000">
                <a:off x="4490782" y="1859900"/>
                <a:ext cx="45719" cy="1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57" name="正方形/長方形 2056"/>
              <p:cNvSpPr/>
              <p:nvPr/>
            </p:nvSpPr>
            <p:spPr>
              <a:xfrm rot="1468514">
                <a:off x="4466217" y="1868674"/>
                <a:ext cx="180020" cy="81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rot="18540000">
                <a:off x="4168168" y="941788"/>
                <a:ext cx="143462" cy="24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3" name="正方形/長方形 32"/>
              <p:cNvSpPr/>
              <p:nvPr/>
            </p:nvSpPr>
            <p:spPr>
              <a:xfrm rot="21600000">
                <a:off x="4048619" y="987269"/>
                <a:ext cx="59961" cy="25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4" name="正方形/長方形 33"/>
              <p:cNvSpPr/>
              <p:nvPr/>
            </p:nvSpPr>
            <p:spPr>
              <a:xfrm rot="18360000">
                <a:off x="4160569" y="1075275"/>
                <a:ext cx="45719" cy="25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5" name="正方形/長方形 34"/>
              <p:cNvSpPr/>
              <p:nvPr/>
            </p:nvSpPr>
            <p:spPr>
              <a:xfrm>
                <a:off x="4211960" y="1066776"/>
                <a:ext cx="86764"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6" name="正方形/長方形 35"/>
              <p:cNvSpPr/>
              <p:nvPr/>
            </p:nvSpPr>
            <p:spPr>
              <a:xfrm>
                <a:off x="4108580" y="1027022"/>
                <a:ext cx="103380"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3" name="グループ化 2"/>
            <p:cNvGrpSpPr/>
            <p:nvPr/>
          </p:nvGrpSpPr>
          <p:grpSpPr>
            <a:xfrm>
              <a:off x="2915816" y="563791"/>
              <a:ext cx="3108474" cy="2541814"/>
              <a:chOff x="2915816" y="3014069"/>
              <a:chExt cx="3108474" cy="2541814"/>
            </a:xfrm>
          </p:grpSpPr>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014069"/>
                <a:ext cx="894677" cy="19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921800" y="321211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800" y="3133908"/>
                <a:ext cx="1934740" cy="181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046" y="4955090"/>
                <a:ext cx="2270244" cy="60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正方形/長方形 36"/>
              <p:cNvSpPr/>
              <p:nvPr/>
            </p:nvSpPr>
            <p:spPr>
              <a:xfrm>
                <a:off x="4424892" y="3645024"/>
                <a:ext cx="360040" cy="27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8" name="正方形/長方形 37"/>
              <p:cNvSpPr/>
              <p:nvPr/>
            </p:nvSpPr>
            <p:spPr>
              <a:xfrm>
                <a:off x="4030329" y="3291049"/>
                <a:ext cx="351845" cy="25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2058" name="正方形/長方形 2057"/>
            <p:cNvSpPr/>
            <p:nvPr/>
          </p:nvSpPr>
          <p:spPr>
            <a:xfrm>
              <a:off x="2915816" y="476673"/>
              <a:ext cx="3108474" cy="55280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 name="テキスト ボックス 3"/>
            <p:cNvSpPr txBox="1"/>
            <p:nvPr/>
          </p:nvSpPr>
          <p:spPr>
            <a:xfrm>
              <a:off x="3635896" y="5775647"/>
              <a:ext cx="1654845" cy="461665"/>
            </a:xfrm>
            <a:prstGeom prst="rect">
              <a:avLst/>
            </a:prstGeom>
            <a:solidFill>
              <a:schemeClr val="bg1"/>
            </a:solidFill>
            <a:ln>
              <a:solidFill>
                <a:schemeClr val="tx1"/>
              </a:solidFill>
            </a:ln>
          </p:spPr>
          <p:txBody>
            <a:bodyPr wrap="square" rtlCol="0">
              <a:spAutoFit/>
            </a:bodyPr>
            <a:lstStyle/>
            <a:p>
              <a:pPr algn="ctr"/>
              <a:r>
                <a:rPr lang="en-US" altLang="ja-JP" sz="2400" b="1" dirty="0"/>
                <a:t>a</a:t>
              </a:r>
              <a:r>
                <a:rPr kumimoji="1" lang="en-US" altLang="ja-JP" sz="2400" b="1" dirty="0" smtClean="0"/>
                <a:t>s grown</a:t>
              </a:r>
              <a:endParaRPr kumimoji="1" lang="ja-JP" altLang="en-US" sz="2400" b="1" dirty="0"/>
            </a:p>
          </p:txBody>
        </p:sp>
      </p:grpSp>
    </p:spTree>
    <p:extLst>
      <p:ext uri="{BB962C8B-B14F-4D97-AF65-F5344CB8AC3E}">
        <p14:creationId xmlns:p14="http://schemas.microsoft.com/office/powerpoint/2010/main" val="3511302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8" y="1988840"/>
            <a:ext cx="1940544" cy="422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762911" y="3438828"/>
            <a:ext cx="336952" cy="369332"/>
          </a:xfrm>
          <a:prstGeom prst="rect">
            <a:avLst/>
          </a:prstGeom>
          <a:noFill/>
        </p:spPr>
        <p:txBody>
          <a:bodyPr wrap="none" rtlCol="0">
            <a:spAutoFit/>
          </a:bodyPr>
          <a:lstStyle/>
          <a:p>
            <a:r>
              <a:rPr kumimoji="1" lang="en-US" altLang="ja-JP" dirty="0" smtClean="0"/>
              <a:t>O</a:t>
            </a:r>
            <a:endParaRPr kumimoji="1" lang="ja-JP" altLang="en-US" dirty="0"/>
          </a:p>
        </p:txBody>
      </p:sp>
      <p:sp>
        <p:nvSpPr>
          <p:cNvPr id="22" name="円/楕円 21"/>
          <p:cNvSpPr/>
          <p:nvPr/>
        </p:nvSpPr>
        <p:spPr>
          <a:xfrm>
            <a:off x="773116" y="3443278"/>
            <a:ext cx="343298" cy="3448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3" name="直線コネクタ 22"/>
          <p:cNvCxnSpPr>
            <a:stCxn id="22" idx="3"/>
          </p:cNvCxnSpPr>
          <p:nvPr/>
        </p:nvCxnSpPr>
        <p:spPr>
          <a:xfrm flipH="1">
            <a:off x="504983" y="3737598"/>
            <a:ext cx="318408" cy="222905"/>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flipH="1">
            <a:off x="847953" y="3761642"/>
            <a:ext cx="67033" cy="339377"/>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線コネクタ 24"/>
          <p:cNvCxnSpPr>
            <a:stCxn id="22" idx="5"/>
          </p:cNvCxnSpPr>
          <p:nvPr/>
        </p:nvCxnSpPr>
        <p:spPr>
          <a:xfrm>
            <a:off x="1066139" y="3737598"/>
            <a:ext cx="444341" cy="363421"/>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a:stCxn id="22" idx="5"/>
          </p:cNvCxnSpPr>
          <p:nvPr/>
        </p:nvCxnSpPr>
        <p:spPr>
          <a:xfrm>
            <a:off x="1066139" y="3737598"/>
            <a:ext cx="109175" cy="181710"/>
          </a:xfrm>
          <a:prstGeom prst="line">
            <a:avLst/>
          </a:prstGeom>
          <a:ln w="2857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35496" y="188640"/>
            <a:ext cx="2613216" cy="830997"/>
          </a:xfrm>
          <a:prstGeom prst="rect">
            <a:avLst/>
          </a:prstGeom>
          <a:noFill/>
        </p:spPr>
        <p:txBody>
          <a:bodyPr wrap="none" rtlCol="0">
            <a:spAutoFit/>
          </a:bodyPr>
          <a:lstStyle/>
          <a:p>
            <a:r>
              <a:rPr kumimoji="1" lang="en-US" altLang="ja-JP" sz="4800" dirty="0" smtClean="0"/>
              <a:t>Pr</a:t>
            </a:r>
            <a:r>
              <a:rPr kumimoji="1" lang="en-US" altLang="ja-JP" sz="4800" baseline="-25000" dirty="0" smtClean="0"/>
              <a:t>2</a:t>
            </a:r>
            <a:r>
              <a:rPr lang="en-US" altLang="ja-JP" sz="4800" dirty="0" smtClean="0"/>
              <a:t>CuO</a:t>
            </a:r>
            <a:r>
              <a:rPr lang="en-US" altLang="ja-JP" sz="4800" baseline="-25000" dirty="0" smtClean="0"/>
              <a:t>4+δ</a:t>
            </a:r>
            <a:endParaRPr kumimoji="1" lang="ja-JP" altLang="en-US" sz="2400" baseline="-25000" dirty="0"/>
          </a:p>
        </p:txBody>
      </p:sp>
      <p:sp>
        <p:nvSpPr>
          <p:cNvPr id="88" name="正方形/長方形 87"/>
          <p:cNvSpPr/>
          <p:nvPr/>
        </p:nvSpPr>
        <p:spPr>
          <a:xfrm rot="18540000">
            <a:off x="4384192" y="797772"/>
            <a:ext cx="143462" cy="24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9" name="正方形/長方形 88"/>
          <p:cNvSpPr/>
          <p:nvPr/>
        </p:nvSpPr>
        <p:spPr>
          <a:xfrm rot="21600000">
            <a:off x="4264643" y="843253"/>
            <a:ext cx="59961" cy="25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0" name="正方形/長方形 89"/>
          <p:cNvSpPr/>
          <p:nvPr/>
        </p:nvSpPr>
        <p:spPr>
          <a:xfrm rot="18360000">
            <a:off x="4376593" y="931259"/>
            <a:ext cx="45719" cy="25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1" name="正方形/長方形 90"/>
          <p:cNvSpPr/>
          <p:nvPr/>
        </p:nvSpPr>
        <p:spPr>
          <a:xfrm>
            <a:off x="4427984" y="922760"/>
            <a:ext cx="86764"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2" name="正方形/長方形 91"/>
          <p:cNvSpPr/>
          <p:nvPr/>
        </p:nvSpPr>
        <p:spPr>
          <a:xfrm>
            <a:off x="4324604" y="883006"/>
            <a:ext cx="103380"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3" name="正方形/長方形 92"/>
          <p:cNvSpPr/>
          <p:nvPr/>
        </p:nvSpPr>
        <p:spPr>
          <a:xfrm>
            <a:off x="4246353" y="3147033"/>
            <a:ext cx="351845" cy="25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2" name="正方形/長方形 111"/>
          <p:cNvSpPr/>
          <p:nvPr/>
        </p:nvSpPr>
        <p:spPr>
          <a:xfrm rot="18540000">
            <a:off x="4168168" y="941788"/>
            <a:ext cx="143462" cy="24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3" name="正方形/長方形 112"/>
          <p:cNvSpPr/>
          <p:nvPr/>
        </p:nvSpPr>
        <p:spPr>
          <a:xfrm rot="21600000">
            <a:off x="4048619" y="987269"/>
            <a:ext cx="59961" cy="25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4" name="正方形/長方形 113"/>
          <p:cNvSpPr/>
          <p:nvPr/>
        </p:nvSpPr>
        <p:spPr>
          <a:xfrm rot="18360000">
            <a:off x="4160569" y="1075275"/>
            <a:ext cx="45719" cy="25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5" name="正方形/長方形 114"/>
          <p:cNvSpPr/>
          <p:nvPr/>
        </p:nvSpPr>
        <p:spPr>
          <a:xfrm>
            <a:off x="4211960" y="1066776"/>
            <a:ext cx="86764"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6" name="正方形/長方形 115"/>
          <p:cNvSpPr/>
          <p:nvPr/>
        </p:nvSpPr>
        <p:spPr>
          <a:xfrm>
            <a:off x="4108580" y="1027022"/>
            <a:ext cx="103380"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7" name="正方形/長方形 116"/>
          <p:cNvSpPr/>
          <p:nvPr/>
        </p:nvSpPr>
        <p:spPr>
          <a:xfrm>
            <a:off x="4030329" y="3291049"/>
            <a:ext cx="351845" cy="25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64" name="円/楕円 2063"/>
          <p:cNvSpPr/>
          <p:nvPr/>
        </p:nvSpPr>
        <p:spPr>
          <a:xfrm>
            <a:off x="1829957" y="598085"/>
            <a:ext cx="732672" cy="5105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6" name="テキスト ボックス 125"/>
          <p:cNvSpPr txBox="1"/>
          <p:nvPr/>
        </p:nvSpPr>
        <p:spPr>
          <a:xfrm>
            <a:off x="278396" y="1488662"/>
            <a:ext cx="1701316" cy="523220"/>
          </a:xfrm>
          <a:prstGeom prst="rect">
            <a:avLst/>
          </a:prstGeom>
          <a:noFill/>
        </p:spPr>
        <p:txBody>
          <a:bodyPr wrap="square" rtlCol="0">
            <a:spAutoFit/>
          </a:bodyPr>
          <a:lstStyle/>
          <a:p>
            <a:r>
              <a:rPr kumimoji="1" lang="en-US" altLang="ja-JP" sz="2800" dirty="0" smtClean="0"/>
              <a:t>Pr</a:t>
            </a:r>
            <a:r>
              <a:rPr kumimoji="1" lang="en-US" altLang="ja-JP" sz="2800" baseline="-25000" dirty="0" smtClean="0"/>
              <a:t>2</a:t>
            </a:r>
            <a:r>
              <a:rPr lang="en-US" altLang="ja-JP" sz="2800" dirty="0" smtClean="0"/>
              <a:t>CuO</a:t>
            </a:r>
            <a:r>
              <a:rPr lang="en-US" altLang="ja-JP" sz="2800" baseline="-25000" dirty="0" smtClean="0"/>
              <a:t>4+δ</a:t>
            </a:r>
            <a:endParaRPr kumimoji="1" lang="ja-JP" altLang="en-US" sz="1200" baseline="-25000" dirty="0"/>
          </a:p>
        </p:txBody>
      </p:sp>
      <p:sp>
        <p:nvSpPr>
          <p:cNvPr id="127" name="テキスト ボックス 126"/>
          <p:cNvSpPr txBox="1"/>
          <p:nvPr/>
        </p:nvSpPr>
        <p:spPr>
          <a:xfrm>
            <a:off x="39170" y="6238473"/>
            <a:ext cx="2039398" cy="430887"/>
          </a:xfrm>
          <a:prstGeom prst="rect">
            <a:avLst/>
          </a:prstGeom>
          <a:noFill/>
        </p:spPr>
        <p:txBody>
          <a:bodyPr wrap="square" rtlCol="0">
            <a:spAutoFit/>
          </a:bodyPr>
          <a:lstStyle/>
          <a:p>
            <a:r>
              <a:rPr lang="en-US" altLang="ja-JP" sz="1100" dirty="0"/>
              <a:t>http://infrared.phy.bnl.gov/pdf/homes/homes_02.pdf</a:t>
            </a:r>
            <a:endParaRPr kumimoji="1" lang="ja-JP" altLang="en-US" sz="1100" dirty="0"/>
          </a:p>
        </p:txBody>
      </p:sp>
      <p:sp>
        <p:nvSpPr>
          <p:cNvPr id="128" name="円/楕円 127"/>
          <p:cNvSpPr/>
          <p:nvPr/>
        </p:nvSpPr>
        <p:spPr>
          <a:xfrm>
            <a:off x="1384829" y="1686663"/>
            <a:ext cx="445128" cy="344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129" name="グループ化 128"/>
          <p:cNvGrpSpPr/>
          <p:nvPr/>
        </p:nvGrpSpPr>
        <p:grpSpPr>
          <a:xfrm>
            <a:off x="2915816" y="476673"/>
            <a:ext cx="3108474" cy="5760639"/>
            <a:chOff x="2915816" y="476673"/>
            <a:chExt cx="3108474" cy="5760639"/>
          </a:xfrm>
        </p:grpSpPr>
        <p:grpSp>
          <p:nvGrpSpPr>
            <p:cNvPr id="130" name="グループ化 129"/>
            <p:cNvGrpSpPr/>
            <p:nvPr/>
          </p:nvGrpSpPr>
          <p:grpSpPr>
            <a:xfrm>
              <a:off x="3051768" y="3191332"/>
              <a:ext cx="2923746" cy="2397908"/>
              <a:chOff x="3038834" y="764704"/>
              <a:chExt cx="2923746" cy="2397908"/>
            </a:xfrm>
          </p:grpSpPr>
          <p:pic>
            <p:nvPicPr>
              <p:cNvPr id="1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834" y="764704"/>
                <a:ext cx="771659" cy="19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 name="正方形/長方形 140"/>
              <p:cNvSpPr/>
              <p:nvPr/>
            </p:nvSpPr>
            <p:spPr>
              <a:xfrm>
                <a:off x="3946993" y="91636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088" y="863425"/>
                <a:ext cx="2102492" cy="229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 name="正方形/長方形 142"/>
              <p:cNvSpPr/>
              <p:nvPr/>
            </p:nvSpPr>
            <p:spPr>
              <a:xfrm>
                <a:off x="4424892" y="1777602"/>
                <a:ext cx="72008" cy="225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44" name="正方形/長方形 143"/>
              <p:cNvSpPr/>
              <p:nvPr/>
            </p:nvSpPr>
            <p:spPr>
              <a:xfrm rot="18480000">
                <a:off x="4560714" y="1707192"/>
                <a:ext cx="129451" cy="30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45" name="正方形/長方形 144"/>
              <p:cNvSpPr/>
              <p:nvPr/>
            </p:nvSpPr>
            <p:spPr>
              <a:xfrm rot="18600000">
                <a:off x="4490782" y="1859900"/>
                <a:ext cx="45719" cy="1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46" name="正方形/長方形 145"/>
              <p:cNvSpPr/>
              <p:nvPr/>
            </p:nvSpPr>
            <p:spPr>
              <a:xfrm rot="1468514">
                <a:off x="4466217" y="1868674"/>
                <a:ext cx="180020" cy="81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47" name="正方形/長方形 146"/>
              <p:cNvSpPr/>
              <p:nvPr/>
            </p:nvSpPr>
            <p:spPr>
              <a:xfrm rot="18540000">
                <a:off x="4168168" y="941788"/>
                <a:ext cx="143462" cy="24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8" name="正方形/長方形 147"/>
              <p:cNvSpPr/>
              <p:nvPr/>
            </p:nvSpPr>
            <p:spPr>
              <a:xfrm rot="21600000">
                <a:off x="4048619" y="987269"/>
                <a:ext cx="59961" cy="25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9" name="正方形/長方形 148"/>
              <p:cNvSpPr/>
              <p:nvPr/>
            </p:nvSpPr>
            <p:spPr>
              <a:xfrm rot="18360000">
                <a:off x="4160569" y="1075275"/>
                <a:ext cx="45719" cy="25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0" name="正方形/長方形 149"/>
              <p:cNvSpPr/>
              <p:nvPr/>
            </p:nvSpPr>
            <p:spPr>
              <a:xfrm>
                <a:off x="4211960" y="1066776"/>
                <a:ext cx="86764"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1" name="正方形/長方形 150"/>
              <p:cNvSpPr/>
              <p:nvPr/>
            </p:nvSpPr>
            <p:spPr>
              <a:xfrm>
                <a:off x="4108580" y="1027022"/>
                <a:ext cx="103380" cy="1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31" name="グループ化 130"/>
            <p:cNvGrpSpPr/>
            <p:nvPr/>
          </p:nvGrpSpPr>
          <p:grpSpPr>
            <a:xfrm>
              <a:off x="2915816" y="563791"/>
              <a:ext cx="3108474" cy="2541814"/>
              <a:chOff x="2915816" y="3014069"/>
              <a:chExt cx="3108474" cy="2541814"/>
            </a:xfrm>
          </p:grpSpPr>
          <p:pic>
            <p:nvPicPr>
              <p:cNvPr id="1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3014069"/>
                <a:ext cx="894677" cy="19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 name="正方形/長方形 134"/>
              <p:cNvSpPr/>
              <p:nvPr/>
            </p:nvSpPr>
            <p:spPr>
              <a:xfrm>
                <a:off x="3921800" y="321211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1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800" y="3133908"/>
                <a:ext cx="1934740" cy="181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046" y="4955090"/>
                <a:ext cx="2270244" cy="60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正方形/長方形 137"/>
              <p:cNvSpPr/>
              <p:nvPr/>
            </p:nvSpPr>
            <p:spPr>
              <a:xfrm>
                <a:off x="4424892" y="3645024"/>
                <a:ext cx="360040" cy="27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9" name="正方形/長方形 138"/>
              <p:cNvSpPr/>
              <p:nvPr/>
            </p:nvSpPr>
            <p:spPr>
              <a:xfrm>
                <a:off x="4030329" y="3291049"/>
                <a:ext cx="351845" cy="25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32" name="正方形/長方形 131"/>
            <p:cNvSpPr/>
            <p:nvPr/>
          </p:nvSpPr>
          <p:spPr>
            <a:xfrm>
              <a:off x="2915816" y="476673"/>
              <a:ext cx="3108474" cy="55280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3" name="テキスト ボックス 132"/>
            <p:cNvSpPr txBox="1"/>
            <p:nvPr/>
          </p:nvSpPr>
          <p:spPr>
            <a:xfrm>
              <a:off x="3635896" y="5775647"/>
              <a:ext cx="1654845" cy="461665"/>
            </a:xfrm>
            <a:prstGeom prst="rect">
              <a:avLst/>
            </a:prstGeom>
            <a:solidFill>
              <a:schemeClr val="bg1"/>
            </a:solidFill>
            <a:ln>
              <a:solidFill>
                <a:schemeClr val="tx1"/>
              </a:solidFill>
            </a:ln>
          </p:spPr>
          <p:txBody>
            <a:bodyPr wrap="square" rtlCol="0">
              <a:spAutoFit/>
            </a:bodyPr>
            <a:lstStyle/>
            <a:p>
              <a:pPr algn="ctr"/>
              <a:r>
                <a:rPr lang="en-US" altLang="ja-JP" sz="2400" b="1" dirty="0"/>
                <a:t>a</a:t>
              </a:r>
              <a:r>
                <a:rPr kumimoji="1" lang="en-US" altLang="ja-JP" sz="2400" b="1" dirty="0" smtClean="0"/>
                <a:t>s grown</a:t>
              </a:r>
              <a:endParaRPr kumimoji="1" lang="ja-JP" altLang="en-US" sz="2400" b="1" dirty="0"/>
            </a:p>
          </p:txBody>
        </p:sp>
      </p:grpSp>
      <p:grpSp>
        <p:nvGrpSpPr>
          <p:cNvPr id="152" name="グループ化 151"/>
          <p:cNvGrpSpPr/>
          <p:nvPr/>
        </p:nvGrpSpPr>
        <p:grpSpPr>
          <a:xfrm>
            <a:off x="6372200" y="476672"/>
            <a:ext cx="2520280" cy="6120680"/>
            <a:chOff x="6372200" y="476672"/>
            <a:chExt cx="2520280" cy="6120680"/>
          </a:xfrm>
        </p:grpSpPr>
        <p:grpSp>
          <p:nvGrpSpPr>
            <p:cNvPr id="153" name="グループ化 152"/>
            <p:cNvGrpSpPr/>
            <p:nvPr/>
          </p:nvGrpSpPr>
          <p:grpSpPr>
            <a:xfrm>
              <a:off x="6658416" y="3284984"/>
              <a:ext cx="2068941" cy="2299187"/>
              <a:chOff x="6679523" y="834721"/>
              <a:chExt cx="2068941" cy="2299187"/>
            </a:xfrm>
          </p:grpSpPr>
          <p:pic>
            <p:nvPicPr>
              <p:cNvPr id="15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9523" y="834721"/>
                <a:ext cx="2068941" cy="229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0" name="正方形/長方形 159"/>
              <p:cNvSpPr/>
              <p:nvPr/>
            </p:nvSpPr>
            <p:spPr>
              <a:xfrm>
                <a:off x="6758630" y="91636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154" name="グループ化 153"/>
            <p:cNvGrpSpPr/>
            <p:nvPr/>
          </p:nvGrpSpPr>
          <p:grpSpPr>
            <a:xfrm>
              <a:off x="6513993" y="683630"/>
              <a:ext cx="2236693" cy="2426277"/>
              <a:chOff x="6511771" y="3111134"/>
              <a:chExt cx="2236693" cy="2426277"/>
            </a:xfrm>
          </p:grpSpPr>
          <p:pic>
            <p:nvPicPr>
              <p:cNvPr id="157"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771" y="3111134"/>
                <a:ext cx="2236693" cy="242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8" name="正方形/長方形 157"/>
              <p:cNvSpPr/>
              <p:nvPr/>
            </p:nvSpPr>
            <p:spPr>
              <a:xfrm>
                <a:off x="6736488" y="3212114"/>
                <a:ext cx="253638" cy="33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155" name="正方形/長方形 154"/>
            <p:cNvSpPr/>
            <p:nvPr/>
          </p:nvSpPr>
          <p:spPr>
            <a:xfrm>
              <a:off x="6372200" y="476672"/>
              <a:ext cx="2520280" cy="55280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6" name="テキスト ボックス 155"/>
            <p:cNvSpPr txBox="1"/>
            <p:nvPr/>
          </p:nvSpPr>
          <p:spPr>
            <a:xfrm>
              <a:off x="6918485" y="5766355"/>
              <a:ext cx="1423263" cy="830997"/>
            </a:xfrm>
            <a:prstGeom prst="rect">
              <a:avLst/>
            </a:prstGeom>
            <a:solidFill>
              <a:schemeClr val="bg1"/>
            </a:solidFill>
            <a:ln>
              <a:solidFill>
                <a:schemeClr val="tx1"/>
              </a:solidFill>
            </a:ln>
          </p:spPr>
          <p:txBody>
            <a:bodyPr wrap="square" rtlCol="0">
              <a:spAutoFit/>
            </a:bodyPr>
            <a:lstStyle/>
            <a:p>
              <a:pPr algn="ctr"/>
              <a:r>
                <a:rPr lang="en-US" altLang="ja-JP" sz="2400" b="1" dirty="0" smtClean="0"/>
                <a:t>2 step </a:t>
              </a:r>
              <a:r>
                <a:rPr kumimoji="1" lang="en-US" altLang="ja-JP" sz="2400" b="1" dirty="0" smtClean="0"/>
                <a:t>annealing</a:t>
              </a:r>
              <a:endParaRPr kumimoji="1" lang="ja-JP" altLang="en-US" sz="2400" b="1" dirty="0"/>
            </a:p>
          </p:txBody>
        </p:sp>
      </p:grpSp>
    </p:spTree>
    <p:extLst>
      <p:ext uri="{BB962C8B-B14F-4D97-AF65-F5344CB8AC3E}">
        <p14:creationId xmlns:p14="http://schemas.microsoft.com/office/powerpoint/2010/main" val="34190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テキスト ボックス 22"/>
              <p:cNvSpPr txBox="1"/>
              <p:nvPr/>
            </p:nvSpPr>
            <p:spPr>
              <a:xfrm>
                <a:off x="2284615" y="3512153"/>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2284615" y="3512153"/>
                <a:ext cx="2305631" cy="403700"/>
              </a:xfrm>
              <a:prstGeom prst="rect">
                <a:avLst/>
              </a:prstGeom>
              <a:blipFill rotWithShape="1">
                <a:blip r:embed="rId2"/>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2476096" y="4653136"/>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476096" y="4653136"/>
                <a:ext cx="652358" cy="369332"/>
              </a:xfrm>
              <a:prstGeom prst="rect">
                <a:avLst/>
              </a:prstGeom>
              <a:blipFill rotWithShape="1">
                <a:blip r:embed="rId3"/>
                <a:stretch>
                  <a:fillRect b="-114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414146" y="6364156"/>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414146" y="6364156"/>
                <a:ext cx="2270622" cy="403700"/>
              </a:xfrm>
              <a:prstGeom prst="rect">
                <a:avLst/>
              </a:prstGeom>
              <a:blipFill rotWithShape="1">
                <a:blip r:embed="rId4"/>
                <a:stretch>
                  <a:fillRect b="-4545"/>
                </a:stretch>
              </a:blipFill>
            </p:spPr>
            <p:txBody>
              <a:bodyPr/>
              <a:lstStyle/>
              <a:p>
                <a:r>
                  <a:rPr lang="ja-JP" altLang="en-US">
                    <a:noFill/>
                  </a:rPr>
                  <a:t> </a:t>
                </a:r>
              </a:p>
            </p:txBody>
          </p:sp>
        </mc:Fallback>
      </mc:AlternateContent>
      <p:sp>
        <p:nvSpPr>
          <p:cNvPr id="30" name="右矢印 29"/>
          <p:cNvSpPr/>
          <p:nvPr/>
        </p:nvSpPr>
        <p:spPr>
          <a:xfrm>
            <a:off x="3707904" y="1716370"/>
            <a:ext cx="2022219" cy="110981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11560" y="212447"/>
            <a:ext cx="7488832" cy="707886"/>
          </a:xfrm>
          <a:prstGeom prst="rect">
            <a:avLst/>
          </a:prstGeom>
          <a:noFill/>
        </p:spPr>
        <p:txBody>
          <a:bodyPr wrap="square" rtlCol="0">
            <a:spAutoFit/>
          </a:bodyPr>
          <a:lstStyle/>
          <a:p>
            <a:r>
              <a:rPr lang="en-US" altLang="ja-JP" sz="4000" b="1" dirty="0"/>
              <a:t>i</a:t>
            </a:r>
            <a:r>
              <a:rPr lang="en-US" altLang="ja-JP" sz="4000" b="1" dirty="0" smtClean="0"/>
              <a:t>nfluence of excess oxygen</a:t>
            </a:r>
            <a:endParaRPr kumimoji="1" lang="ja-JP" altLang="en-US" sz="2000" b="1" dirty="0"/>
          </a:p>
        </p:txBody>
      </p:sp>
      <p:grpSp>
        <p:nvGrpSpPr>
          <p:cNvPr id="2" name="グループ化 1"/>
          <p:cNvGrpSpPr/>
          <p:nvPr/>
        </p:nvGrpSpPr>
        <p:grpSpPr>
          <a:xfrm>
            <a:off x="5013979" y="3272682"/>
            <a:ext cx="3276000" cy="3433266"/>
            <a:chOff x="5013979" y="3272682"/>
            <a:chExt cx="3276000" cy="3433266"/>
          </a:xfrm>
        </p:grpSpPr>
        <p:sp>
          <p:nvSpPr>
            <p:cNvPr id="37" name="テキスト ボックス 36"/>
            <p:cNvSpPr txBox="1"/>
            <p:nvPr/>
          </p:nvSpPr>
          <p:spPr>
            <a:xfrm>
              <a:off x="6102496" y="3272682"/>
              <a:ext cx="393654" cy="369332"/>
            </a:xfrm>
            <a:prstGeom prst="rect">
              <a:avLst/>
            </a:prstGeom>
            <a:noFill/>
          </p:spPr>
          <p:txBody>
            <a:bodyPr wrap="square" rtlCol="0">
              <a:spAutoFit/>
            </a:bodyPr>
            <a:lstStyle/>
            <a:p>
              <a:r>
                <a:rPr kumimoji="1" lang="en-US" altLang="ja-JP" dirty="0" smtClean="0"/>
                <a:t>E</a:t>
              </a:r>
              <a:endParaRPr kumimoji="1" lang="ja-JP" altLang="en-US" dirty="0"/>
            </a:p>
          </p:txBody>
        </p:sp>
        <p:sp>
          <p:nvSpPr>
            <p:cNvPr id="107" name="弦 106"/>
            <p:cNvSpPr/>
            <p:nvPr/>
          </p:nvSpPr>
          <p:spPr>
            <a:xfrm flipH="1">
              <a:off x="5013979" y="6057876"/>
              <a:ext cx="3240000" cy="432048"/>
            </a:xfrm>
            <a:prstGeom prst="chord">
              <a:avLst>
                <a:gd name="adj1" fmla="val 5328906"/>
                <a:gd name="adj2" fmla="val 16200000"/>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コネクタ 107"/>
            <p:cNvCxnSpPr/>
            <p:nvPr/>
          </p:nvCxnSpPr>
          <p:spPr>
            <a:xfrm flipH="1">
              <a:off x="6562011" y="4545708"/>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0" name="弦 109"/>
            <p:cNvSpPr/>
            <p:nvPr/>
          </p:nvSpPr>
          <p:spPr>
            <a:xfrm flipH="1">
              <a:off x="5049979" y="4837802"/>
              <a:ext cx="3240000" cy="1076058"/>
            </a:xfrm>
            <a:prstGeom prst="chord">
              <a:avLst>
                <a:gd name="adj1" fmla="val 5159597"/>
                <a:gd name="adj2" fmla="val 16400031"/>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1" name="直線矢印コネクタ 110"/>
            <p:cNvCxnSpPr/>
            <p:nvPr/>
          </p:nvCxnSpPr>
          <p:spPr>
            <a:xfrm flipV="1">
              <a:off x="6634019" y="3465588"/>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3" name="弦 112"/>
            <p:cNvSpPr/>
            <p:nvPr/>
          </p:nvSpPr>
          <p:spPr>
            <a:xfrm flipH="1">
              <a:off x="5014339" y="3825628"/>
              <a:ext cx="3240000" cy="432000"/>
            </a:xfrm>
            <a:prstGeom prst="chord">
              <a:avLst>
                <a:gd name="adj1" fmla="val 5470033"/>
                <a:gd name="adj2" fmla="val 16200000"/>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612576" y="3304999"/>
            <a:ext cx="3276000" cy="3438030"/>
            <a:chOff x="-612576" y="3304999"/>
            <a:chExt cx="3276000" cy="3438030"/>
          </a:xfrm>
        </p:grpSpPr>
        <p:sp>
          <p:nvSpPr>
            <p:cNvPr id="36" name="テキスト ボックス 35"/>
            <p:cNvSpPr txBox="1"/>
            <p:nvPr/>
          </p:nvSpPr>
          <p:spPr>
            <a:xfrm>
              <a:off x="505938" y="3304999"/>
              <a:ext cx="393654" cy="369332"/>
            </a:xfrm>
            <a:prstGeom prst="rect">
              <a:avLst/>
            </a:prstGeom>
            <a:noFill/>
          </p:spPr>
          <p:txBody>
            <a:bodyPr wrap="square" rtlCol="0">
              <a:spAutoFit/>
            </a:bodyPr>
            <a:lstStyle/>
            <a:p>
              <a:r>
                <a:rPr kumimoji="1" lang="en-US" altLang="ja-JP" dirty="0" smtClean="0"/>
                <a:t>E</a:t>
              </a:r>
              <a:endParaRPr kumimoji="1" lang="ja-JP" altLang="en-US" dirty="0"/>
            </a:p>
          </p:txBody>
        </p:sp>
        <p:sp>
          <p:nvSpPr>
            <p:cNvPr id="115" name="弦 114"/>
            <p:cNvSpPr/>
            <p:nvPr/>
          </p:nvSpPr>
          <p:spPr>
            <a:xfrm flipH="1">
              <a:off x="-612576" y="6094957"/>
              <a:ext cx="3240000" cy="432048"/>
            </a:xfrm>
            <a:prstGeom prst="chord">
              <a:avLst>
                <a:gd name="adj1" fmla="val 5328906"/>
                <a:gd name="adj2" fmla="val 16200000"/>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flipH="1">
              <a:off x="935456" y="4582789"/>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1061152" y="4429481"/>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18" name="弦 117"/>
            <p:cNvSpPr/>
            <p:nvPr/>
          </p:nvSpPr>
          <p:spPr>
            <a:xfrm flipH="1">
              <a:off x="-576576" y="4874883"/>
              <a:ext cx="3240000" cy="1076058"/>
            </a:xfrm>
            <a:prstGeom prst="chord">
              <a:avLst>
                <a:gd name="adj1" fmla="val 5159597"/>
                <a:gd name="adj2" fmla="val 16400031"/>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9" name="直線矢印コネクタ 118"/>
            <p:cNvCxnSpPr/>
            <p:nvPr/>
          </p:nvCxnSpPr>
          <p:spPr>
            <a:xfrm flipV="1">
              <a:off x="1007464" y="3502669"/>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1" name="弦 120"/>
            <p:cNvSpPr/>
            <p:nvPr/>
          </p:nvSpPr>
          <p:spPr>
            <a:xfrm flipH="1">
              <a:off x="-612216" y="3862709"/>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右矢印 122"/>
          <p:cNvSpPr/>
          <p:nvPr/>
        </p:nvSpPr>
        <p:spPr>
          <a:xfrm>
            <a:off x="3707904" y="4467562"/>
            <a:ext cx="2022219" cy="110981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61922" y="4009710"/>
            <a:ext cx="412725" cy="2264190"/>
            <a:chOff x="361922" y="4009710"/>
            <a:chExt cx="412725" cy="2264190"/>
          </a:xfrm>
        </p:grpSpPr>
        <p:cxnSp>
          <p:nvCxnSpPr>
            <p:cNvPr id="47" name="直線矢印コネクタ 46"/>
            <p:cNvCxnSpPr/>
            <p:nvPr/>
          </p:nvCxnSpPr>
          <p:spPr>
            <a:xfrm flipV="1">
              <a:off x="774647" y="4009710"/>
              <a:ext cx="0" cy="2264190"/>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61922" y="4690217"/>
              <a:ext cx="393654" cy="369332"/>
            </a:xfrm>
            <a:prstGeom prst="rect">
              <a:avLst/>
            </a:prstGeom>
            <a:noFill/>
          </p:spPr>
          <p:txBody>
            <a:bodyPr wrap="square" rtlCol="0">
              <a:spAutoFit/>
            </a:bodyPr>
            <a:lstStyle/>
            <a:p>
              <a:r>
                <a:rPr lang="en-US" altLang="ja-JP" dirty="0"/>
                <a:t>U</a:t>
              </a:r>
              <a:endParaRPr kumimoji="1" lang="ja-JP" altLang="en-US" dirty="0"/>
            </a:p>
          </p:txBody>
        </p:sp>
      </p:grpSp>
      <p:sp>
        <p:nvSpPr>
          <p:cNvPr id="50" name="テキスト ボックス 49"/>
          <p:cNvSpPr txBox="1"/>
          <p:nvPr/>
        </p:nvSpPr>
        <p:spPr>
          <a:xfrm>
            <a:off x="6228184" y="4392400"/>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grpSp>
        <p:nvGrpSpPr>
          <p:cNvPr id="5" name="グループ化 4"/>
          <p:cNvGrpSpPr/>
          <p:nvPr/>
        </p:nvGrpSpPr>
        <p:grpSpPr>
          <a:xfrm>
            <a:off x="611560" y="999366"/>
            <a:ext cx="2620154" cy="1781562"/>
            <a:chOff x="611560" y="999366"/>
            <a:chExt cx="2620154" cy="1781562"/>
          </a:xfrm>
        </p:grpSpPr>
        <p:grpSp>
          <p:nvGrpSpPr>
            <p:cNvPr id="29" name="Group 138"/>
            <p:cNvGrpSpPr>
              <a:grpSpLocks/>
            </p:cNvGrpSpPr>
            <p:nvPr/>
          </p:nvGrpSpPr>
          <p:grpSpPr bwMode="auto">
            <a:xfrm>
              <a:off x="611560" y="1838239"/>
              <a:ext cx="2620154" cy="942689"/>
              <a:chOff x="4357" y="1981"/>
              <a:chExt cx="731" cy="283"/>
            </a:xfrm>
          </p:grpSpPr>
          <p:sp>
            <p:nvSpPr>
              <p:cNvPr id="31"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33"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34"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5"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8"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9"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41" name="Oval 124"/>
            <p:cNvSpPr>
              <a:spLocks noChangeArrowheads="1"/>
            </p:cNvSpPr>
            <p:nvPr/>
          </p:nvSpPr>
          <p:spPr bwMode="auto">
            <a:xfrm>
              <a:off x="1763688" y="1139973"/>
              <a:ext cx="275552" cy="256674"/>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42" name="AutoShape 125"/>
            <p:cNvCxnSpPr>
              <a:cxnSpLocks noChangeShapeType="1"/>
              <a:stCxn id="41" idx="3"/>
              <a:endCxn id="34" idx="7"/>
            </p:cNvCxnSpPr>
            <p:nvPr/>
          </p:nvCxnSpPr>
          <p:spPr bwMode="auto">
            <a:xfrm flipH="1">
              <a:off x="889968" y="1359058"/>
              <a:ext cx="914074" cy="790058"/>
            </a:xfrm>
            <a:prstGeom prst="straightConnector1">
              <a:avLst/>
            </a:prstGeom>
            <a:noFill/>
            <a:ln w="9525">
              <a:solidFill>
                <a:schemeClr val="tx1"/>
              </a:solidFill>
              <a:round/>
              <a:headEnd/>
              <a:tailEnd/>
            </a:ln>
            <a:effectLst/>
          </p:spPr>
        </p:cxnSp>
        <p:cxnSp>
          <p:nvCxnSpPr>
            <p:cNvPr id="43" name="AutoShape 126"/>
            <p:cNvCxnSpPr>
              <a:cxnSpLocks noChangeShapeType="1"/>
              <a:stCxn id="41" idx="4"/>
              <a:endCxn id="35" idx="0"/>
            </p:cNvCxnSpPr>
            <p:nvPr/>
          </p:nvCxnSpPr>
          <p:spPr bwMode="auto">
            <a:xfrm flipH="1">
              <a:off x="1491516" y="1396647"/>
              <a:ext cx="409948" cy="1081155"/>
            </a:xfrm>
            <a:prstGeom prst="straightConnector1">
              <a:avLst/>
            </a:prstGeom>
            <a:noFill/>
            <a:ln w="9525">
              <a:solidFill>
                <a:schemeClr val="tx1"/>
              </a:solidFill>
              <a:round/>
              <a:headEnd/>
              <a:tailEnd/>
            </a:ln>
            <a:effectLst/>
          </p:spPr>
        </p:cxnSp>
        <p:cxnSp>
          <p:nvCxnSpPr>
            <p:cNvPr id="44" name="AutoShape 127"/>
            <p:cNvCxnSpPr>
              <a:cxnSpLocks noChangeShapeType="1"/>
              <a:stCxn id="41" idx="5"/>
              <a:endCxn id="38" idx="1"/>
            </p:cNvCxnSpPr>
            <p:nvPr/>
          </p:nvCxnSpPr>
          <p:spPr bwMode="auto">
            <a:xfrm>
              <a:off x="1998886" y="1359058"/>
              <a:ext cx="954420" cy="870003"/>
            </a:xfrm>
            <a:prstGeom prst="straightConnector1">
              <a:avLst/>
            </a:prstGeom>
            <a:noFill/>
            <a:ln w="9525">
              <a:solidFill>
                <a:schemeClr val="tx1"/>
              </a:solidFill>
              <a:round/>
              <a:headEnd/>
              <a:tailEnd/>
            </a:ln>
            <a:effectLst/>
          </p:spPr>
        </p:cxnSp>
        <p:sp>
          <p:nvSpPr>
            <p:cNvPr id="49" name="Text Box 146"/>
            <p:cNvSpPr txBox="1">
              <a:spLocks noChangeArrowheads="1"/>
            </p:cNvSpPr>
            <p:nvPr/>
          </p:nvSpPr>
          <p:spPr bwMode="auto">
            <a:xfrm>
              <a:off x="1673677" y="1705606"/>
              <a:ext cx="455574"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cxnSp>
          <p:nvCxnSpPr>
            <p:cNvPr id="52" name="AutoShape 126"/>
            <p:cNvCxnSpPr>
              <a:cxnSpLocks noChangeShapeType="1"/>
              <a:stCxn id="41" idx="4"/>
              <a:endCxn id="39" idx="1"/>
            </p:cNvCxnSpPr>
            <p:nvPr/>
          </p:nvCxnSpPr>
          <p:spPr bwMode="auto">
            <a:xfrm>
              <a:off x="1901464" y="1396647"/>
              <a:ext cx="363648" cy="485984"/>
            </a:xfrm>
            <a:prstGeom prst="straightConnector1">
              <a:avLst/>
            </a:prstGeom>
            <a:noFill/>
            <a:ln w="9525">
              <a:solidFill>
                <a:schemeClr val="tx1"/>
              </a:solidFill>
              <a:round/>
              <a:headEnd/>
              <a:tailEnd/>
            </a:ln>
            <a:effectLst/>
          </p:spPr>
        </p:cxnSp>
        <p:sp>
          <p:nvSpPr>
            <p:cNvPr id="51" name="Text Box 146"/>
            <p:cNvSpPr txBox="1">
              <a:spLocks noChangeArrowheads="1"/>
            </p:cNvSpPr>
            <p:nvPr/>
          </p:nvSpPr>
          <p:spPr bwMode="auto">
            <a:xfrm>
              <a:off x="2284615" y="999366"/>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sp>
        <p:nvSpPr>
          <p:cNvPr id="53" name="テキスト ボックス 52"/>
          <p:cNvSpPr txBox="1"/>
          <p:nvPr/>
        </p:nvSpPr>
        <p:spPr>
          <a:xfrm>
            <a:off x="5220072" y="1063481"/>
            <a:ext cx="3744416" cy="461665"/>
          </a:xfrm>
          <a:prstGeom prst="rect">
            <a:avLst/>
          </a:prstGeom>
          <a:noFill/>
        </p:spPr>
        <p:txBody>
          <a:bodyPr wrap="square" rtlCol="0">
            <a:spAutoFit/>
          </a:bodyPr>
          <a:lstStyle/>
          <a:p>
            <a:r>
              <a:rPr lang="en-US" altLang="ja-JP" sz="2400" b="1" dirty="0" smtClean="0"/>
              <a:t>Cu-O bond</a:t>
            </a:r>
            <a:r>
              <a:rPr lang="ja-JP" altLang="en-US" sz="2400" b="1" dirty="0"/>
              <a:t> </a:t>
            </a:r>
            <a:r>
              <a:rPr lang="en-US" altLang="ja-JP" sz="2400" b="1" dirty="0" smtClean="0"/>
              <a:t>becomes longer</a:t>
            </a:r>
            <a:endParaRPr kumimoji="1" lang="ja-JP" altLang="en-US" sz="2400" b="1" dirty="0"/>
          </a:p>
        </p:txBody>
      </p:sp>
      <p:grpSp>
        <p:nvGrpSpPr>
          <p:cNvPr id="6" name="グループ化 5"/>
          <p:cNvGrpSpPr/>
          <p:nvPr/>
        </p:nvGrpSpPr>
        <p:grpSpPr>
          <a:xfrm>
            <a:off x="5984294" y="1717702"/>
            <a:ext cx="2620154" cy="1069811"/>
            <a:chOff x="5984294" y="1717702"/>
            <a:chExt cx="2620154" cy="1069811"/>
          </a:xfrm>
        </p:grpSpPr>
        <p:grpSp>
          <p:nvGrpSpPr>
            <p:cNvPr id="124" name="グループ化 123"/>
            <p:cNvGrpSpPr/>
            <p:nvPr/>
          </p:nvGrpSpPr>
          <p:grpSpPr>
            <a:xfrm>
              <a:off x="5984294" y="1717702"/>
              <a:ext cx="2620154" cy="1069811"/>
              <a:chOff x="5984294" y="1717702"/>
              <a:chExt cx="2620154" cy="1069811"/>
            </a:xfrm>
          </p:grpSpPr>
          <p:sp>
            <p:nvSpPr>
              <p:cNvPr id="91" name="Text Box 144"/>
              <p:cNvSpPr txBox="1">
                <a:spLocks noChangeArrowheads="1"/>
              </p:cNvSpPr>
              <p:nvPr/>
            </p:nvSpPr>
            <p:spPr bwMode="auto">
              <a:xfrm>
                <a:off x="6864249" y="1717702"/>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100" name="Group 138"/>
              <p:cNvGrpSpPr>
                <a:grpSpLocks/>
              </p:cNvGrpSpPr>
              <p:nvPr/>
            </p:nvGrpSpPr>
            <p:grpSpPr bwMode="auto">
              <a:xfrm>
                <a:off x="5984294" y="1844824"/>
                <a:ext cx="2620154" cy="942689"/>
                <a:chOff x="4357" y="1981"/>
                <a:chExt cx="731" cy="283"/>
              </a:xfrm>
            </p:grpSpPr>
            <p:sp>
              <p:nvSpPr>
                <p:cNvPr id="101"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102"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03"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4"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5"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6"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grpSp>
        <p:sp>
          <p:nvSpPr>
            <p:cNvPr id="55" name="Text Box 146"/>
            <p:cNvSpPr txBox="1">
              <a:spLocks noChangeArrowheads="1"/>
            </p:cNvSpPr>
            <p:nvPr/>
          </p:nvSpPr>
          <p:spPr bwMode="auto">
            <a:xfrm>
              <a:off x="6054098" y="1748345"/>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spTree>
    <p:extLst>
      <p:ext uri="{BB962C8B-B14F-4D97-AF65-F5344CB8AC3E}">
        <p14:creationId xmlns:p14="http://schemas.microsoft.com/office/powerpoint/2010/main" val="2551901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left)">
                                      <p:cBhvr>
                                        <p:cTn id="15" dur="500"/>
                                        <p:tgtEl>
                                          <p:spTgt spid="1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3" grpId="0" animBg="1"/>
      <p:bldP spid="50"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113167" y="1214685"/>
            <a:ext cx="7059167" cy="5391497"/>
            <a:chOff x="2843213" y="1052736"/>
            <a:chExt cx="6310309" cy="5319489"/>
          </a:xfrm>
        </p:grpSpPr>
        <p:grpSp>
          <p:nvGrpSpPr>
            <p:cNvPr id="280" name="Group 5"/>
            <p:cNvGrpSpPr>
              <a:grpSpLocks/>
            </p:cNvGrpSpPr>
            <p:nvPr/>
          </p:nvGrpSpPr>
          <p:grpSpPr bwMode="auto">
            <a:xfrm>
              <a:off x="3656013" y="5886451"/>
              <a:ext cx="4818062" cy="484188"/>
              <a:chOff x="1076" y="3727"/>
              <a:chExt cx="3035" cy="354"/>
            </a:xfrm>
          </p:grpSpPr>
          <p:sp>
            <p:nvSpPr>
              <p:cNvPr id="281" name="Line 6"/>
              <p:cNvSpPr>
                <a:spLocks noChangeShapeType="1"/>
              </p:cNvSpPr>
              <p:nvPr/>
            </p:nvSpPr>
            <p:spPr bwMode="auto">
              <a:xfrm>
                <a:off x="1076" y="3816"/>
                <a:ext cx="3035" cy="0"/>
              </a:xfrm>
              <a:prstGeom prst="line">
                <a:avLst/>
              </a:prstGeom>
              <a:noFill/>
              <a:ln w="38100">
                <a:solidFill>
                  <a:schemeClr val="tx1"/>
                </a:solidFill>
                <a:round/>
                <a:headEnd/>
                <a:tailEnd/>
              </a:ln>
              <a:effectLst/>
            </p:spPr>
            <p:txBody>
              <a:bodyPr/>
              <a:lstStyle/>
              <a:p>
                <a:endParaRPr lang="ja-JP" altLang="en-US"/>
              </a:p>
            </p:txBody>
          </p:sp>
          <p:grpSp>
            <p:nvGrpSpPr>
              <p:cNvPr id="282" name="Group 7"/>
              <p:cNvGrpSpPr>
                <a:grpSpLocks/>
              </p:cNvGrpSpPr>
              <p:nvPr/>
            </p:nvGrpSpPr>
            <p:grpSpPr bwMode="auto">
              <a:xfrm>
                <a:off x="1336" y="3727"/>
                <a:ext cx="2529" cy="354"/>
                <a:chOff x="1336" y="3727"/>
                <a:chExt cx="2529" cy="354"/>
              </a:xfrm>
            </p:grpSpPr>
            <p:sp>
              <p:nvSpPr>
                <p:cNvPr id="283" name="Text Box 8"/>
                <p:cNvSpPr txBox="1">
                  <a:spLocks noChangeArrowheads="1"/>
                </p:cNvSpPr>
                <p:nvPr/>
              </p:nvSpPr>
              <p:spPr bwMode="auto">
                <a:xfrm>
                  <a:off x="3525" y="3754"/>
                  <a:ext cx="340" cy="327"/>
                </a:xfrm>
                <a:prstGeom prst="rect">
                  <a:avLst/>
                </a:prstGeom>
                <a:noFill/>
                <a:ln w="9525" algn="ctr">
                  <a:noFill/>
                  <a:miter lim="800000"/>
                  <a:headEnd/>
                  <a:tailEnd/>
                </a:ln>
                <a:effectLst/>
              </p:spPr>
              <p:txBody>
                <a:bodyPr wrap="none">
                  <a:spAutoFit/>
                </a:bodyPr>
                <a:lstStyle/>
                <a:p>
                  <a:r>
                    <a:rPr lang="ja-JP" altLang="en-US" sz="2800" dirty="0">
                      <a:solidFill>
                        <a:schemeClr val="bg1"/>
                      </a:solidFill>
                    </a:rPr>
                    <a:t>年</a:t>
                  </a:r>
                </a:p>
              </p:txBody>
            </p:sp>
            <p:sp>
              <p:nvSpPr>
                <p:cNvPr id="284" name="Text Box 9"/>
                <p:cNvSpPr txBox="1">
                  <a:spLocks noChangeArrowheads="1"/>
                </p:cNvSpPr>
                <p:nvPr/>
              </p:nvSpPr>
              <p:spPr bwMode="auto">
                <a:xfrm>
                  <a:off x="1336" y="3763"/>
                  <a:ext cx="404" cy="231"/>
                </a:xfrm>
                <a:prstGeom prst="rect">
                  <a:avLst/>
                </a:prstGeom>
                <a:noFill/>
                <a:ln w="9525" algn="ctr">
                  <a:noFill/>
                  <a:miter lim="800000"/>
                  <a:headEnd/>
                  <a:tailEnd/>
                </a:ln>
                <a:effectLst/>
              </p:spPr>
              <p:txBody>
                <a:bodyPr wrap="none">
                  <a:spAutoFit/>
                </a:bodyPr>
                <a:lstStyle/>
                <a:p>
                  <a:r>
                    <a:rPr lang="en-US" altLang="ja-JP" sz="1800" b="1">
                      <a:solidFill>
                        <a:schemeClr val="bg1"/>
                      </a:solidFill>
                    </a:rPr>
                    <a:t>1910</a:t>
                  </a:r>
                </a:p>
              </p:txBody>
            </p:sp>
            <p:sp>
              <p:nvSpPr>
                <p:cNvPr id="285" name="Text Box 10"/>
                <p:cNvSpPr txBox="1">
                  <a:spLocks noChangeArrowheads="1"/>
                </p:cNvSpPr>
                <p:nvPr/>
              </p:nvSpPr>
              <p:spPr bwMode="auto">
                <a:xfrm>
                  <a:off x="1754" y="3763"/>
                  <a:ext cx="404" cy="231"/>
                </a:xfrm>
                <a:prstGeom prst="rect">
                  <a:avLst/>
                </a:prstGeom>
                <a:noFill/>
                <a:ln w="9525" algn="ctr">
                  <a:noFill/>
                  <a:miter lim="800000"/>
                  <a:headEnd/>
                  <a:tailEnd/>
                </a:ln>
                <a:effectLst/>
              </p:spPr>
              <p:txBody>
                <a:bodyPr wrap="none">
                  <a:spAutoFit/>
                </a:bodyPr>
                <a:lstStyle/>
                <a:p>
                  <a:r>
                    <a:rPr lang="en-US" altLang="ja-JP" sz="1800" b="1" dirty="0">
                      <a:solidFill>
                        <a:schemeClr val="bg1"/>
                      </a:solidFill>
                    </a:rPr>
                    <a:t>1930</a:t>
                  </a:r>
                </a:p>
              </p:txBody>
            </p:sp>
            <p:sp>
              <p:nvSpPr>
                <p:cNvPr id="286" name="Text Box 11"/>
                <p:cNvSpPr txBox="1">
                  <a:spLocks noChangeArrowheads="1"/>
                </p:cNvSpPr>
                <p:nvPr/>
              </p:nvSpPr>
              <p:spPr bwMode="auto">
                <a:xfrm>
                  <a:off x="2172" y="3763"/>
                  <a:ext cx="404" cy="231"/>
                </a:xfrm>
                <a:prstGeom prst="rect">
                  <a:avLst/>
                </a:prstGeom>
                <a:noFill/>
                <a:ln w="9525" algn="ctr">
                  <a:noFill/>
                  <a:miter lim="800000"/>
                  <a:headEnd/>
                  <a:tailEnd/>
                </a:ln>
                <a:effectLst/>
              </p:spPr>
              <p:txBody>
                <a:bodyPr wrap="none">
                  <a:spAutoFit/>
                </a:bodyPr>
                <a:lstStyle/>
                <a:p>
                  <a:r>
                    <a:rPr lang="en-US" altLang="ja-JP" sz="1800" b="1">
                      <a:solidFill>
                        <a:schemeClr val="bg1"/>
                      </a:solidFill>
                    </a:rPr>
                    <a:t>1950</a:t>
                  </a:r>
                </a:p>
              </p:txBody>
            </p:sp>
            <p:sp>
              <p:nvSpPr>
                <p:cNvPr id="287" name="Text Box 12"/>
                <p:cNvSpPr txBox="1">
                  <a:spLocks noChangeArrowheads="1"/>
                </p:cNvSpPr>
                <p:nvPr/>
              </p:nvSpPr>
              <p:spPr bwMode="auto">
                <a:xfrm>
                  <a:off x="2590" y="3763"/>
                  <a:ext cx="404" cy="231"/>
                </a:xfrm>
                <a:prstGeom prst="rect">
                  <a:avLst/>
                </a:prstGeom>
                <a:noFill/>
                <a:ln w="9525" algn="ctr">
                  <a:noFill/>
                  <a:miter lim="800000"/>
                  <a:headEnd/>
                  <a:tailEnd/>
                </a:ln>
                <a:effectLst/>
              </p:spPr>
              <p:txBody>
                <a:bodyPr wrap="none">
                  <a:spAutoFit/>
                </a:bodyPr>
                <a:lstStyle/>
                <a:p>
                  <a:r>
                    <a:rPr lang="en-US" altLang="ja-JP" sz="1800" b="1">
                      <a:solidFill>
                        <a:schemeClr val="bg1"/>
                      </a:solidFill>
                    </a:rPr>
                    <a:t>1970</a:t>
                  </a:r>
                </a:p>
              </p:txBody>
            </p:sp>
            <p:sp>
              <p:nvSpPr>
                <p:cNvPr id="288" name="Text Box 13"/>
                <p:cNvSpPr txBox="1">
                  <a:spLocks noChangeArrowheads="1"/>
                </p:cNvSpPr>
                <p:nvPr/>
              </p:nvSpPr>
              <p:spPr bwMode="auto">
                <a:xfrm>
                  <a:off x="3008" y="3763"/>
                  <a:ext cx="404" cy="231"/>
                </a:xfrm>
                <a:prstGeom prst="rect">
                  <a:avLst/>
                </a:prstGeom>
                <a:noFill/>
                <a:ln w="9525" algn="ctr">
                  <a:noFill/>
                  <a:miter lim="800000"/>
                  <a:headEnd/>
                  <a:tailEnd/>
                </a:ln>
                <a:effectLst/>
              </p:spPr>
              <p:txBody>
                <a:bodyPr wrap="none">
                  <a:spAutoFit/>
                </a:bodyPr>
                <a:lstStyle/>
                <a:p>
                  <a:r>
                    <a:rPr lang="en-US" altLang="ja-JP" sz="1800" b="1">
                      <a:solidFill>
                        <a:schemeClr val="bg1"/>
                      </a:solidFill>
                    </a:rPr>
                    <a:t>1990</a:t>
                  </a:r>
                </a:p>
              </p:txBody>
            </p:sp>
            <p:grpSp>
              <p:nvGrpSpPr>
                <p:cNvPr id="289" name="Group 14"/>
                <p:cNvGrpSpPr>
                  <a:grpSpLocks/>
                </p:cNvGrpSpPr>
                <p:nvPr/>
              </p:nvGrpSpPr>
              <p:grpSpPr bwMode="auto">
                <a:xfrm>
                  <a:off x="1530" y="3727"/>
                  <a:ext cx="1639" cy="54"/>
                  <a:chOff x="1530" y="3690"/>
                  <a:chExt cx="1639" cy="91"/>
                </a:xfrm>
              </p:grpSpPr>
              <p:sp>
                <p:nvSpPr>
                  <p:cNvPr id="290" name="Line 15"/>
                  <p:cNvSpPr>
                    <a:spLocks noChangeShapeType="1"/>
                  </p:cNvSpPr>
                  <p:nvPr/>
                </p:nvSpPr>
                <p:spPr bwMode="auto">
                  <a:xfrm>
                    <a:off x="1530" y="3690"/>
                    <a:ext cx="0" cy="91"/>
                  </a:xfrm>
                  <a:prstGeom prst="line">
                    <a:avLst/>
                  </a:prstGeom>
                  <a:noFill/>
                  <a:ln w="28575">
                    <a:solidFill>
                      <a:srgbClr val="000000"/>
                    </a:solidFill>
                    <a:round/>
                    <a:headEnd/>
                    <a:tailEnd/>
                  </a:ln>
                  <a:effectLst/>
                </p:spPr>
                <p:txBody>
                  <a:bodyPr/>
                  <a:lstStyle/>
                  <a:p>
                    <a:endParaRPr lang="ja-JP" altLang="en-US"/>
                  </a:p>
                </p:txBody>
              </p:sp>
              <p:sp>
                <p:nvSpPr>
                  <p:cNvPr id="291" name="Line 16"/>
                  <p:cNvSpPr>
                    <a:spLocks noChangeShapeType="1"/>
                  </p:cNvSpPr>
                  <p:nvPr/>
                </p:nvSpPr>
                <p:spPr bwMode="auto">
                  <a:xfrm>
                    <a:off x="1939" y="3690"/>
                    <a:ext cx="0" cy="91"/>
                  </a:xfrm>
                  <a:prstGeom prst="line">
                    <a:avLst/>
                  </a:prstGeom>
                  <a:noFill/>
                  <a:ln w="28575">
                    <a:solidFill>
                      <a:srgbClr val="000000"/>
                    </a:solidFill>
                    <a:round/>
                    <a:headEnd/>
                    <a:tailEnd/>
                  </a:ln>
                  <a:effectLst/>
                </p:spPr>
                <p:txBody>
                  <a:bodyPr/>
                  <a:lstStyle/>
                  <a:p>
                    <a:endParaRPr lang="ja-JP" altLang="en-US"/>
                  </a:p>
                </p:txBody>
              </p:sp>
              <p:sp>
                <p:nvSpPr>
                  <p:cNvPr id="292" name="Line 17"/>
                  <p:cNvSpPr>
                    <a:spLocks noChangeShapeType="1"/>
                  </p:cNvSpPr>
                  <p:nvPr/>
                </p:nvSpPr>
                <p:spPr bwMode="auto">
                  <a:xfrm>
                    <a:off x="2349" y="3690"/>
                    <a:ext cx="0" cy="91"/>
                  </a:xfrm>
                  <a:prstGeom prst="line">
                    <a:avLst/>
                  </a:prstGeom>
                  <a:noFill/>
                  <a:ln w="28575">
                    <a:solidFill>
                      <a:srgbClr val="000000"/>
                    </a:solidFill>
                    <a:round/>
                    <a:headEnd/>
                    <a:tailEnd/>
                  </a:ln>
                  <a:effectLst/>
                </p:spPr>
                <p:txBody>
                  <a:bodyPr/>
                  <a:lstStyle/>
                  <a:p>
                    <a:endParaRPr lang="ja-JP" altLang="en-US"/>
                  </a:p>
                </p:txBody>
              </p:sp>
              <p:sp>
                <p:nvSpPr>
                  <p:cNvPr id="293" name="Line 18"/>
                  <p:cNvSpPr>
                    <a:spLocks noChangeShapeType="1"/>
                  </p:cNvSpPr>
                  <p:nvPr/>
                </p:nvSpPr>
                <p:spPr bwMode="auto">
                  <a:xfrm>
                    <a:off x="2759" y="3690"/>
                    <a:ext cx="0" cy="91"/>
                  </a:xfrm>
                  <a:prstGeom prst="line">
                    <a:avLst/>
                  </a:prstGeom>
                  <a:noFill/>
                  <a:ln w="28575">
                    <a:solidFill>
                      <a:srgbClr val="000000"/>
                    </a:solidFill>
                    <a:round/>
                    <a:headEnd/>
                    <a:tailEnd/>
                  </a:ln>
                  <a:effectLst/>
                </p:spPr>
                <p:txBody>
                  <a:bodyPr/>
                  <a:lstStyle/>
                  <a:p>
                    <a:endParaRPr lang="ja-JP" altLang="en-US"/>
                  </a:p>
                </p:txBody>
              </p:sp>
              <p:sp>
                <p:nvSpPr>
                  <p:cNvPr id="294" name="Line 19"/>
                  <p:cNvSpPr>
                    <a:spLocks noChangeShapeType="1"/>
                  </p:cNvSpPr>
                  <p:nvPr/>
                </p:nvSpPr>
                <p:spPr bwMode="auto">
                  <a:xfrm>
                    <a:off x="3169" y="3690"/>
                    <a:ext cx="0" cy="91"/>
                  </a:xfrm>
                  <a:prstGeom prst="line">
                    <a:avLst/>
                  </a:prstGeom>
                  <a:noFill/>
                  <a:ln w="28575">
                    <a:solidFill>
                      <a:srgbClr val="000000"/>
                    </a:solidFill>
                    <a:round/>
                    <a:headEnd/>
                    <a:tailEnd/>
                  </a:ln>
                  <a:effectLst/>
                </p:spPr>
                <p:txBody>
                  <a:bodyPr/>
                  <a:lstStyle/>
                  <a:p>
                    <a:endParaRPr lang="ja-JP" altLang="en-US"/>
                  </a:p>
                </p:txBody>
              </p:sp>
            </p:grpSp>
          </p:grpSp>
        </p:grpSp>
        <p:sp>
          <p:nvSpPr>
            <p:cNvPr id="295" name="Line 23"/>
            <p:cNvSpPr>
              <a:spLocks noChangeShapeType="1"/>
            </p:cNvSpPr>
            <p:nvPr/>
          </p:nvSpPr>
          <p:spPr bwMode="auto">
            <a:xfrm>
              <a:off x="3717925" y="4119563"/>
              <a:ext cx="4484688" cy="0"/>
            </a:xfrm>
            <a:prstGeom prst="line">
              <a:avLst/>
            </a:prstGeom>
            <a:noFill/>
            <a:ln w="38100" cap="rnd">
              <a:solidFill>
                <a:srgbClr val="FF0066"/>
              </a:solidFill>
              <a:prstDash val="sysDot"/>
              <a:round/>
              <a:headEnd/>
              <a:tailEnd/>
            </a:ln>
            <a:effectLst/>
          </p:spPr>
          <p:txBody>
            <a:bodyPr/>
            <a:lstStyle/>
            <a:p>
              <a:endParaRPr lang="ja-JP" altLang="en-US"/>
            </a:p>
          </p:txBody>
        </p:sp>
        <p:sp>
          <p:nvSpPr>
            <p:cNvPr id="296" name="Text Box 24"/>
            <p:cNvSpPr txBox="1">
              <a:spLocks noChangeArrowheads="1"/>
            </p:cNvSpPr>
            <p:nvPr/>
          </p:nvSpPr>
          <p:spPr bwMode="auto">
            <a:xfrm>
              <a:off x="3694113" y="3937000"/>
              <a:ext cx="1390650" cy="336550"/>
            </a:xfrm>
            <a:prstGeom prst="rect">
              <a:avLst/>
            </a:prstGeom>
            <a:solidFill>
              <a:srgbClr val="CCFFCC"/>
            </a:solidFill>
            <a:ln w="9525" algn="ctr">
              <a:noFill/>
              <a:miter lim="800000"/>
              <a:headEnd/>
              <a:tailEnd/>
            </a:ln>
            <a:effectLst/>
          </p:spPr>
          <p:txBody>
            <a:bodyPr wrap="none">
              <a:spAutoFit/>
            </a:bodyPr>
            <a:lstStyle/>
            <a:p>
              <a:r>
                <a:rPr lang="en-US" altLang="ja-JP" sz="1600">
                  <a:solidFill>
                    <a:schemeClr val="tx1"/>
                  </a:solidFill>
                </a:rPr>
                <a:t>liquid nitrogen</a:t>
              </a:r>
            </a:p>
          </p:txBody>
        </p:sp>
        <p:grpSp>
          <p:nvGrpSpPr>
            <p:cNvPr id="297" name="グループ化 296"/>
            <p:cNvGrpSpPr/>
            <p:nvPr/>
          </p:nvGrpSpPr>
          <p:grpSpPr>
            <a:xfrm>
              <a:off x="4049713" y="4995863"/>
              <a:ext cx="3152775" cy="920750"/>
              <a:chOff x="4049713" y="4995863"/>
              <a:chExt cx="3152775" cy="920750"/>
            </a:xfrm>
          </p:grpSpPr>
          <p:sp>
            <p:nvSpPr>
              <p:cNvPr id="298" name="AutoShape 21"/>
              <p:cNvSpPr>
                <a:spLocks noChangeArrowheads="1"/>
              </p:cNvSpPr>
              <p:nvPr/>
            </p:nvSpPr>
            <p:spPr bwMode="auto">
              <a:xfrm rot="10147270">
                <a:off x="4049713" y="5376863"/>
                <a:ext cx="2747962" cy="436562"/>
              </a:xfrm>
              <a:prstGeom prst="leftArrow">
                <a:avLst>
                  <a:gd name="adj1" fmla="val 54593"/>
                  <a:gd name="adj2" fmla="val 141132"/>
                </a:avLst>
              </a:prstGeom>
              <a:gradFill rotWithShape="1">
                <a:gsLst>
                  <a:gs pos="0">
                    <a:srgbClr val="FFCC00"/>
                  </a:gs>
                  <a:gs pos="100000">
                    <a:srgbClr val="CCFF99"/>
                  </a:gs>
                </a:gsLst>
                <a:lin ang="0" scaled="1"/>
              </a:gradFill>
              <a:ln w="9525" algn="ctr">
                <a:noFill/>
                <a:miter lim="800000"/>
                <a:headEnd/>
                <a:tailEnd/>
              </a:ln>
              <a:effectLst/>
            </p:spPr>
            <p:txBody>
              <a:bodyPr wrap="none" anchor="ctr"/>
              <a:lstStyle/>
              <a:p>
                <a:endParaRPr lang="ja-JP" altLang="en-US"/>
              </a:p>
            </p:txBody>
          </p:sp>
          <p:grpSp>
            <p:nvGrpSpPr>
              <p:cNvPr id="299" name="グループ化 298"/>
              <p:cNvGrpSpPr/>
              <p:nvPr/>
            </p:nvGrpSpPr>
            <p:grpSpPr>
              <a:xfrm>
                <a:off x="4252913" y="4995863"/>
                <a:ext cx="2949575" cy="920750"/>
                <a:chOff x="4252913" y="4995863"/>
                <a:chExt cx="2949575" cy="920750"/>
              </a:xfrm>
            </p:grpSpPr>
            <p:grpSp>
              <p:nvGrpSpPr>
                <p:cNvPr id="300" name="Group 34"/>
                <p:cNvGrpSpPr>
                  <a:grpSpLocks/>
                </p:cNvGrpSpPr>
                <p:nvPr/>
              </p:nvGrpSpPr>
              <p:grpSpPr bwMode="auto">
                <a:xfrm>
                  <a:off x="4252913" y="5446713"/>
                  <a:ext cx="422275" cy="431800"/>
                  <a:chOff x="1452" y="3450"/>
                  <a:chExt cx="266" cy="272"/>
                </a:xfrm>
              </p:grpSpPr>
              <p:sp>
                <p:nvSpPr>
                  <p:cNvPr id="322" name="Oval 35"/>
                  <p:cNvSpPr>
                    <a:spLocks noChangeArrowheads="1"/>
                  </p:cNvSpPr>
                  <p:nvPr/>
                </p:nvSpPr>
                <p:spPr bwMode="auto">
                  <a:xfrm>
                    <a:off x="1600" y="3631"/>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23" name="Text Box 36"/>
                  <p:cNvSpPr txBox="1">
                    <a:spLocks noChangeArrowheads="1"/>
                  </p:cNvSpPr>
                  <p:nvPr/>
                </p:nvSpPr>
                <p:spPr bwMode="auto">
                  <a:xfrm>
                    <a:off x="1452" y="3450"/>
                    <a:ext cx="266"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Pb</a:t>
                    </a:r>
                  </a:p>
                </p:txBody>
              </p:sp>
            </p:grpSp>
            <p:grpSp>
              <p:nvGrpSpPr>
                <p:cNvPr id="301" name="Group 37"/>
                <p:cNvGrpSpPr>
                  <a:grpSpLocks/>
                </p:cNvGrpSpPr>
                <p:nvPr/>
              </p:nvGrpSpPr>
              <p:grpSpPr bwMode="auto">
                <a:xfrm>
                  <a:off x="4616450" y="5580063"/>
                  <a:ext cx="501650" cy="336550"/>
                  <a:chOff x="1681" y="3534"/>
                  <a:chExt cx="316" cy="212"/>
                </a:xfrm>
              </p:grpSpPr>
              <p:sp>
                <p:nvSpPr>
                  <p:cNvPr id="320" name="Oval 38"/>
                  <p:cNvSpPr>
                    <a:spLocks noChangeArrowheads="1"/>
                  </p:cNvSpPr>
                  <p:nvPr/>
                </p:nvSpPr>
                <p:spPr bwMode="auto">
                  <a:xfrm>
                    <a:off x="1906" y="3613"/>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21" name="Text Box 39"/>
                  <p:cNvSpPr txBox="1">
                    <a:spLocks noChangeArrowheads="1"/>
                  </p:cNvSpPr>
                  <p:nvPr/>
                </p:nvSpPr>
                <p:spPr bwMode="auto">
                  <a:xfrm>
                    <a:off x="1681" y="3534"/>
                    <a:ext cx="266"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Nb</a:t>
                    </a:r>
                  </a:p>
                </p:txBody>
              </p:sp>
            </p:grpSp>
            <p:grpSp>
              <p:nvGrpSpPr>
                <p:cNvPr id="302" name="Group 40"/>
                <p:cNvGrpSpPr>
                  <a:grpSpLocks/>
                </p:cNvGrpSpPr>
                <p:nvPr/>
              </p:nvGrpSpPr>
              <p:grpSpPr bwMode="auto">
                <a:xfrm>
                  <a:off x="4645025" y="5387975"/>
                  <a:ext cx="673100" cy="390525"/>
                  <a:chOff x="1699" y="3413"/>
                  <a:chExt cx="397" cy="246"/>
                </a:xfrm>
              </p:grpSpPr>
              <p:sp>
                <p:nvSpPr>
                  <p:cNvPr id="318" name="Oval 41"/>
                  <p:cNvSpPr>
                    <a:spLocks noChangeArrowheads="1"/>
                  </p:cNvSpPr>
                  <p:nvPr/>
                </p:nvSpPr>
                <p:spPr bwMode="auto">
                  <a:xfrm>
                    <a:off x="2005" y="3568"/>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19" name="Text Box 42"/>
                  <p:cNvSpPr txBox="1">
                    <a:spLocks noChangeArrowheads="1"/>
                  </p:cNvSpPr>
                  <p:nvPr/>
                </p:nvSpPr>
                <p:spPr bwMode="auto">
                  <a:xfrm>
                    <a:off x="1699" y="3413"/>
                    <a:ext cx="331" cy="212"/>
                  </a:xfrm>
                  <a:prstGeom prst="rect">
                    <a:avLst/>
                  </a:prstGeom>
                  <a:noFill/>
                  <a:ln w="9525" algn="ctr">
                    <a:noFill/>
                    <a:miter lim="800000"/>
                    <a:headEnd/>
                    <a:tailEnd/>
                  </a:ln>
                  <a:effectLst/>
                </p:spPr>
                <p:txBody>
                  <a:bodyPr>
                    <a:spAutoFit/>
                  </a:bodyPr>
                  <a:lstStyle/>
                  <a:p>
                    <a:r>
                      <a:rPr lang="en-US" altLang="ja-JP" sz="1600" b="1" dirty="0" err="1">
                        <a:solidFill>
                          <a:schemeClr val="tx1"/>
                        </a:solidFill>
                        <a:latin typeface="ＭＳ Ｐゴシック" pitchFamily="50" charset="-128"/>
                      </a:rPr>
                      <a:t>NbC</a:t>
                    </a:r>
                    <a:endParaRPr lang="en-US" altLang="ja-JP" sz="1600" b="1" dirty="0">
                      <a:solidFill>
                        <a:schemeClr val="tx1"/>
                      </a:solidFill>
                      <a:latin typeface="ＭＳ Ｐゴシック" pitchFamily="50" charset="-128"/>
                    </a:endParaRPr>
                  </a:p>
                </p:txBody>
              </p:sp>
            </p:grpSp>
            <p:grpSp>
              <p:nvGrpSpPr>
                <p:cNvPr id="303" name="Group 43"/>
                <p:cNvGrpSpPr>
                  <a:grpSpLocks/>
                </p:cNvGrpSpPr>
                <p:nvPr/>
              </p:nvGrpSpPr>
              <p:grpSpPr bwMode="auto">
                <a:xfrm>
                  <a:off x="4976813" y="5272088"/>
                  <a:ext cx="584200" cy="406400"/>
                  <a:chOff x="1908" y="3340"/>
                  <a:chExt cx="368" cy="256"/>
                </a:xfrm>
              </p:grpSpPr>
              <p:sp>
                <p:nvSpPr>
                  <p:cNvPr id="316" name="Oval 44"/>
                  <p:cNvSpPr>
                    <a:spLocks noChangeArrowheads="1"/>
                  </p:cNvSpPr>
                  <p:nvPr/>
                </p:nvSpPr>
                <p:spPr bwMode="auto">
                  <a:xfrm>
                    <a:off x="2185" y="3505"/>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17" name="Text Box 45"/>
                  <p:cNvSpPr txBox="1">
                    <a:spLocks noChangeArrowheads="1"/>
                  </p:cNvSpPr>
                  <p:nvPr/>
                </p:nvSpPr>
                <p:spPr bwMode="auto">
                  <a:xfrm>
                    <a:off x="1908" y="3340"/>
                    <a:ext cx="367"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NbN</a:t>
                    </a:r>
                  </a:p>
                </p:txBody>
              </p:sp>
            </p:grpSp>
            <p:grpSp>
              <p:nvGrpSpPr>
                <p:cNvPr id="304" name="Group 46"/>
                <p:cNvGrpSpPr>
                  <a:grpSpLocks/>
                </p:cNvGrpSpPr>
                <p:nvPr/>
              </p:nvGrpSpPr>
              <p:grpSpPr bwMode="auto">
                <a:xfrm>
                  <a:off x="5545138" y="5476875"/>
                  <a:ext cx="771525" cy="409575"/>
                  <a:chOff x="2266" y="3469"/>
                  <a:chExt cx="486" cy="258"/>
                </a:xfrm>
              </p:grpSpPr>
              <p:sp>
                <p:nvSpPr>
                  <p:cNvPr id="314" name="Oval 47"/>
                  <p:cNvSpPr>
                    <a:spLocks noChangeArrowheads="1"/>
                  </p:cNvSpPr>
                  <p:nvPr/>
                </p:nvSpPr>
                <p:spPr bwMode="auto">
                  <a:xfrm>
                    <a:off x="2365" y="3469"/>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15" name="Text Box 48"/>
                  <p:cNvSpPr txBox="1">
                    <a:spLocks noChangeArrowheads="1"/>
                  </p:cNvSpPr>
                  <p:nvPr/>
                </p:nvSpPr>
                <p:spPr bwMode="auto">
                  <a:xfrm>
                    <a:off x="2266" y="3515"/>
                    <a:ext cx="486"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Nb</a:t>
                    </a:r>
                    <a:r>
                      <a:rPr lang="en-US" altLang="ja-JP" sz="1600" b="1" baseline="-25000">
                        <a:solidFill>
                          <a:schemeClr val="tx1"/>
                        </a:solidFill>
                        <a:latin typeface="ＭＳ Ｐゴシック" pitchFamily="50" charset="-128"/>
                      </a:rPr>
                      <a:t>3</a:t>
                    </a:r>
                    <a:r>
                      <a:rPr lang="en-US" altLang="ja-JP" sz="1600" b="1">
                        <a:solidFill>
                          <a:schemeClr val="tx1"/>
                        </a:solidFill>
                        <a:latin typeface="ＭＳ Ｐゴシック" pitchFamily="50" charset="-128"/>
                      </a:rPr>
                      <a:t>Sn</a:t>
                    </a:r>
                  </a:p>
                </p:txBody>
              </p:sp>
            </p:grpSp>
            <p:grpSp>
              <p:nvGrpSpPr>
                <p:cNvPr id="305" name="Group 49"/>
                <p:cNvGrpSpPr>
                  <a:grpSpLocks/>
                </p:cNvGrpSpPr>
                <p:nvPr/>
              </p:nvGrpSpPr>
              <p:grpSpPr bwMode="auto">
                <a:xfrm>
                  <a:off x="5502275" y="5086350"/>
                  <a:ext cx="612775" cy="477838"/>
                  <a:chOff x="2239" y="3223"/>
                  <a:chExt cx="386" cy="301"/>
                </a:xfrm>
              </p:grpSpPr>
              <p:sp>
                <p:nvSpPr>
                  <p:cNvPr id="312" name="Oval 50"/>
                  <p:cNvSpPr>
                    <a:spLocks noChangeArrowheads="1"/>
                  </p:cNvSpPr>
                  <p:nvPr/>
                </p:nvSpPr>
                <p:spPr bwMode="auto">
                  <a:xfrm>
                    <a:off x="2446" y="3433"/>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13" name="Text Box 51"/>
                  <p:cNvSpPr txBox="1">
                    <a:spLocks noChangeArrowheads="1"/>
                  </p:cNvSpPr>
                  <p:nvPr/>
                </p:nvSpPr>
                <p:spPr bwMode="auto">
                  <a:xfrm>
                    <a:off x="2239" y="3223"/>
                    <a:ext cx="386"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V</a:t>
                    </a:r>
                    <a:r>
                      <a:rPr lang="en-US" altLang="ja-JP" sz="1600" b="1" baseline="-25000">
                        <a:solidFill>
                          <a:schemeClr val="tx1"/>
                        </a:solidFill>
                        <a:latin typeface="ＭＳ Ｐゴシック" pitchFamily="50" charset="-128"/>
                      </a:rPr>
                      <a:t>3</a:t>
                    </a:r>
                    <a:r>
                      <a:rPr lang="en-US" altLang="ja-JP" sz="1600" b="1">
                        <a:solidFill>
                          <a:schemeClr val="tx1"/>
                        </a:solidFill>
                        <a:latin typeface="ＭＳ Ｐゴシック" pitchFamily="50" charset="-128"/>
                      </a:rPr>
                      <a:t>Si</a:t>
                    </a:r>
                  </a:p>
                </p:txBody>
              </p:sp>
            </p:grpSp>
            <p:grpSp>
              <p:nvGrpSpPr>
                <p:cNvPr id="306" name="Group 52"/>
                <p:cNvGrpSpPr>
                  <a:grpSpLocks/>
                </p:cNvGrpSpPr>
                <p:nvPr/>
              </p:nvGrpSpPr>
              <p:grpSpPr bwMode="auto">
                <a:xfrm>
                  <a:off x="6005513" y="4995863"/>
                  <a:ext cx="800100" cy="468312"/>
                  <a:chOff x="2556" y="3166"/>
                  <a:chExt cx="504" cy="295"/>
                </a:xfrm>
              </p:grpSpPr>
              <p:sp>
                <p:nvSpPr>
                  <p:cNvPr id="310" name="Oval 53"/>
                  <p:cNvSpPr>
                    <a:spLocks noChangeArrowheads="1"/>
                  </p:cNvSpPr>
                  <p:nvPr/>
                </p:nvSpPr>
                <p:spPr bwMode="auto">
                  <a:xfrm>
                    <a:off x="2797" y="3370"/>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11" name="Text Box 54"/>
                  <p:cNvSpPr txBox="1">
                    <a:spLocks noChangeArrowheads="1"/>
                  </p:cNvSpPr>
                  <p:nvPr/>
                </p:nvSpPr>
                <p:spPr bwMode="auto">
                  <a:xfrm>
                    <a:off x="2556" y="3166"/>
                    <a:ext cx="504"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Nb</a:t>
                    </a:r>
                    <a:r>
                      <a:rPr lang="en-US" altLang="ja-JP" sz="1600" b="1" baseline="-25000">
                        <a:solidFill>
                          <a:schemeClr val="tx1"/>
                        </a:solidFill>
                        <a:latin typeface="ＭＳ Ｐゴシック" pitchFamily="50" charset="-128"/>
                      </a:rPr>
                      <a:t>3</a:t>
                    </a:r>
                    <a:r>
                      <a:rPr lang="en-US" altLang="ja-JP" sz="1600" b="1">
                        <a:solidFill>
                          <a:schemeClr val="tx1"/>
                        </a:solidFill>
                        <a:latin typeface="ＭＳ Ｐゴシック" pitchFamily="50" charset="-128"/>
                      </a:rPr>
                      <a:t>Ge</a:t>
                    </a:r>
                  </a:p>
                </p:txBody>
              </p:sp>
            </p:grpSp>
            <p:grpSp>
              <p:nvGrpSpPr>
                <p:cNvPr id="307" name="Group 55"/>
                <p:cNvGrpSpPr>
                  <a:grpSpLocks/>
                </p:cNvGrpSpPr>
                <p:nvPr/>
              </p:nvGrpSpPr>
              <p:grpSpPr bwMode="auto">
                <a:xfrm>
                  <a:off x="6140450" y="5391150"/>
                  <a:ext cx="1062038" cy="392113"/>
                  <a:chOff x="2641" y="3415"/>
                  <a:chExt cx="669" cy="247"/>
                </a:xfrm>
              </p:grpSpPr>
              <p:sp>
                <p:nvSpPr>
                  <p:cNvPr id="308" name="Oval 56"/>
                  <p:cNvSpPr>
                    <a:spLocks noChangeArrowheads="1"/>
                  </p:cNvSpPr>
                  <p:nvPr/>
                </p:nvSpPr>
                <p:spPr bwMode="auto">
                  <a:xfrm>
                    <a:off x="2644" y="3415"/>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09" name="Text Box 57"/>
                  <p:cNvSpPr txBox="1">
                    <a:spLocks noChangeArrowheads="1"/>
                  </p:cNvSpPr>
                  <p:nvPr/>
                </p:nvSpPr>
                <p:spPr bwMode="auto">
                  <a:xfrm>
                    <a:off x="2641" y="3450"/>
                    <a:ext cx="669" cy="212"/>
                  </a:xfrm>
                  <a:prstGeom prst="rect">
                    <a:avLst/>
                  </a:prstGeom>
                  <a:noFill/>
                  <a:ln w="9525" algn="ctr">
                    <a:noFill/>
                    <a:miter lim="800000"/>
                    <a:headEnd/>
                    <a:tailEnd/>
                  </a:ln>
                  <a:effectLst/>
                </p:spPr>
                <p:txBody>
                  <a:bodyPr>
                    <a:spAutoFit/>
                  </a:bodyPr>
                  <a:lstStyle/>
                  <a:p>
                    <a:r>
                      <a:rPr lang="en-US" altLang="ja-JP" sz="1600" b="1" dirty="0" err="1">
                        <a:solidFill>
                          <a:schemeClr val="tx1"/>
                        </a:solidFill>
                        <a:latin typeface="ＭＳ Ｐゴシック" pitchFamily="50" charset="-128"/>
                      </a:rPr>
                      <a:t>Nb</a:t>
                    </a:r>
                    <a:r>
                      <a:rPr lang="en-US" altLang="ja-JP" sz="1600" b="1" dirty="0">
                        <a:solidFill>
                          <a:schemeClr val="tx1"/>
                        </a:solidFill>
                        <a:latin typeface="ＭＳ Ｐゴシック" pitchFamily="50" charset="-128"/>
                      </a:rPr>
                      <a:t>-Al-</a:t>
                    </a:r>
                    <a:r>
                      <a:rPr lang="en-US" altLang="ja-JP" sz="1600" b="1" dirty="0" err="1">
                        <a:solidFill>
                          <a:schemeClr val="tx1"/>
                        </a:solidFill>
                        <a:latin typeface="ＭＳ Ｐゴシック" pitchFamily="50" charset="-128"/>
                      </a:rPr>
                      <a:t>Ge</a:t>
                    </a:r>
                    <a:endParaRPr lang="en-US" altLang="ja-JP" sz="1600" b="1" dirty="0">
                      <a:solidFill>
                        <a:schemeClr val="tx1"/>
                      </a:solidFill>
                      <a:latin typeface="ＭＳ Ｐゴシック" pitchFamily="50" charset="-128"/>
                    </a:endParaRPr>
                  </a:p>
                </p:txBody>
              </p:sp>
            </p:grpSp>
          </p:grpSp>
        </p:grpSp>
        <p:grpSp>
          <p:nvGrpSpPr>
            <p:cNvPr id="324" name="グループ化 323"/>
            <p:cNvGrpSpPr/>
            <p:nvPr/>
          </p:nvGrpSpPr>
          <p:grpSpPr>
            <a:xfrm>
              <a:off x="5616575" y="1500188"/>
              <a:ext cx="3536947" cy="4033837"/>
              <a:chOff x="5616575" y="1500188"/>
              <a:chExt cx="3536947" cy="4033837"/>
            </a:xfrm>
          </p:grpSpPr>
          <p:sp>
            <p:nvSpPr>
              <p:cNvPr id="325" name="AutoShape 20"/>
              <p:cNvSpPr>
                <a:spLocks noChangeArrowheads="1"/>
              </p:cNvSpPr>
              <p:nvPr/>
            </p:nvSpPr>
            <p:spPr bwMode="auto">
              <a:xfrm rot="5779400">
                <a:off x="5014913" y="3221038"/>
                <a:ext cx="4033837" cy="592137"/>
              </a:xfrm>
              <a:prstGeom prst="leftArrow">
                <a:avLst>
                  <a:gd name="adj1" fmla="val 54593"/>
                  <a:gd name="adj2" fmla="val 152741"/>
                </a:avLst>
              </a:prstGeom>
              <a:gradFill rotWithShape="1">
                <a:gsLst>
                  <a:gs pos="0">
                    <a:srgbClr val="FF99CC"/>
                  </a:gs>
                  <a:gs pos="100000">
                    <a:srgbClr val="CCFF99"/>
                  </a:gs>
                </a:gsLst>
                <a:lin ang="0" scaled="1"/>
              </a:gradFill>
              <a:ln w="9525" algn="ctr">
                <a:noFill/>
                <a:miter lim="800000"/>
                <a:headEnd/>
                <a:tailEnd/>
              </a:ln>
              <a:effectLst/>
            </p:spPr>
            <p:txBody>
              <a:bodyPr wrap="none" anchor="ctr"/>
              <a:lstStyle/>
              <a:p>
                <a:endParaRPr lang="ja-JP" altLang="en-US"/>
              </a:p>
            </p:txBody>
          </p:sp>
          <p:grpSp>
            <p:nvGrpSpPr>
              <p:cNvPr id="326" name="Group 28"/>
              <p:cNvGrpSpPr>
                <a:grpSpLocks/>
              </p:cNvGrpSpPr>
              <p:nvPr/>
            </p:nvGrpSpPr>
            <p:grpSpPr bwMode="auto">
              <a:xfrm>
                <a:off x="6824663" y="5170488"/>
                <a:ext cx="1160462" cy="336550"/>
                <a:chOff x="3072" y="3276"/>
                <a:chExt cx="731" cy="212"/>
              </a:xfrm>
            </p:grpSpPr>
            <p:sp>
              <p:nvSpPr>
                <p:cNvPr id="351" name="Oval 29"/>
                <p:cNvSpPr>
                  <a:spLocks noChangeArrowheads="1"/>
                </p:cNvSpPr>
                <p:nvPr/>
              </p:nvSpPr>
              <p:spPr bwMode="auto">
                <a:xfrm>
                  <a:off x="3072" y="3290"/>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52" name="Text Box 30"/>
                <p:cNvSpPr txBox="1">
                  <a:spLocks noChangeArrowheads="1"/>
                </p:cNvSpPr>
                <p:nvPr/>
              </p:nvSpPr>
              <p:spPr bwMode="auto">
                <a:xfrm>
                  <a:off x="3134" y="3276"/>
                  <a:ext cx="669"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LaBaCuO</a:t>
                  </a:r>
                </a:p>
              </p:txBody>
            </p:sp>
          </p:grpSp>
          <p:grpSp>
            <p:nvGrpSpPr>
              <p:cNvPr id="327" name="Group 31"/>
              <p:cNvGrpSpPr>
                <a:grpSpLocks/>
              </p:cNvGrpSpPr>
              <p:nvPr/>
            </p:nvGrpSpPr>
            <p:grpSpPr bwMode="auto">
              <a:xfrm>
                <a:off x="6823075" y="4951413"/>
                <a:ext cx="1131888" cy="336550"/>
                <a:chOff x="3071" y="3138"/>
                <a:chExt cx="713" cy="212"/>
              </a:xfrm>
            </p:grpSpPr>
            <p:sp>
              <p:nvSpPr>
                <p:cNvPr id="349" name="Oval 32"/>
                <p:cNvSpPr>
                  <a:spLocks noChangeArrowheads="1"/>
                </p:cNvSpPr>
                <p:nvPr/>
              </p:nvSpPr>
              <p:spPr bwMode="auto">
                <a:xfrm>
                  <a:off x="3071" y="3170"/>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50" name="Text Box 33"/>
                <p:cNvSpPr txBox="1">
                  <a:spLocks noChangeArrowheads="1"/>
                </p:cNvSpPr>
                <p:nvPr/>
              </p:nvSpPr>
              <p:spPr bwMode="auto">
                <a:xfrm>
                  <a:off x="3115" y="3138"/>
                  <a:ext cx="669"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LaSrCuO</a:t>
                  </a:r>
                </a:p>
              </p:txBody>
            </p:sp>
          </p:grpSp>
          <p:grpSp>
            <p:nvGrpSpPr>
              <p:cNvPr id="328" name="Group 58"/>
              <p:cNvGrpSpPr>
                <a:grpSpLocks/>
              </p:cNvGrpSpPr>
              <p:nvPr/>
            </p:nvGrpSpPr>
            <p:grpSpPr bwMode="auto">
              <a:xfrm>
                <a:off x="5861050" y="3549650"/>
                <a:ext cx="1106488" cy="336550"/>
                <a:chOff x="2465" y="2255"/>
                <a:chExt cx="697" cy="212"/>
              </a:xfrm>
            </p:grpSpPr>
            <p:sp>
              <p:nvSpPr>
                <p:cNvPr id="347" name="Oval 59"/>
                <p:cNvSpPr>
                  <a:spLocks noChangeArrowheads="1"/>
                </p:cNvSpPr>
                <p:nvPr/>
              </p:nvSpPr>
              <p:spPr bwMode="auto">
                <a:xfrm>
                  <a:off x="3071" y="2329"/>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48" name="Text Box 60"/>
                <p:cNvSpPr txBox="1">
                  <a:spLocks noChangeArrowheads="1"/>
                </p:cNvSpPr>
                <p:nvPr/>
              </p:nvSpPr>
              <p:spPr bwMode="auto">
                <a:xfrm>
                  <a:off x="2465" y="2255"/>
                  <a:ext cx="669"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YBaCuO</a:t>
                  </a:r>
                </a:p>
              </p:txBody>
            </p:sp>
          </p:grpSp>
          <p:grpSp>
            <p:nvGrpSpPr>
              <p:cNvPr id="329" name="Group 61"/>
              <p:cNvGrpSpPr>
                <a:grpSpLocks/>
              </p:cNvGrpSpPr>
              <p:nvPr/>
            </p:nvGrpSpPr>
            <p:grpSpPr bwMode="auto">
              <a:xfrm>
                <a:off x="5661025" y="3252788"/>
                <a:ext cx="1304925" cy="336550"/>
                <a:chOff x="2339" y="2068"/>
                <a:chExt cx="822" cy="212"/>
              </a:xfrm>
            </p:grpSpPr>
            <p:sp>
              <p:nvSpPr>
                <p:cNvPr id="345" name="Oval 62"/>
                <p:cNvSpPr>
                  <a:spLocks noChangeArrowheads="1"/>
                </p:cNvSpPr>
                <p:nvPr/>
              </p:nvSpPr>
              <p:spPr bwMode="auto">
                <a:xfrm>
                  <a:off x="3070" y="2146"/>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46" name="Text Box 63"/>
                <p:cNvSpPr txBox="1">
                  <a:spLocks noChangeArrowheads="1"/>
                </p:cNvSpPr>
                <p:nvPr/>
              </p:nvSpPr>
              <p:spPr bwMode="auto">
                <a:xfrm>
                  <a:off x="2339" y="2068"/>
                  <a:ext cx="742"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BiCaSrCuO</a:t>
                  </a:r>
                </a:p>
              </p:txBody>
            </p:sp>
          </p:grpSp>
          <p:grpSp>
            <p:nvGrpSpPr>
              <p:cNvPr id="330" name="Group 64"/>
              <p:cNvGrpSpPr>
                <a:grpSpLocks/>
              </p:cNvGrpSpPr>
              <p:nvPr/>
            </p:nvGrpSpPr>
            <p:grpSpPr bwMode="auto">
              <a:xfrm>
                <a:off x="5616575" y="2846388"/>
                <a:ext cx="1335088" cy="336550"/>
                <a:chOff x="2311" y="1812"/>
                <a:chExt cx="841" cy="212"/>
              </a:xfrm>
            </p:grpSpPr>
            <p:sp>
              <p:nvSpPr>
                <p:cNvPr id="343" name="Oval 65"/>
                <p:cNvSpPr>
                  <a:spLocks noChangeArrowheads="1"/>
                </p:cNvSpPr>
                <p:nvPr/>
              </p:nvSpPr>
              <p:spPr bwMode="auto">
                <a:xfrm>
                  <a:off x="3061" y="1889"/>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44" name="Text Box 66"/>
                <p:cNvSpPr txBox="1">
                  <a:spLocks noChangeArrowheads="1"/>
                </p:cNvSpPr>
                <p:nvPr/>
              </p:nvSpPr>
              <p:spPr bwMode="auto">
                <a:xfrm>
                  <a:off x="2311" y="1812"/>
                  <a:ext cx="770"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TlCaBaCuO</a:t>
                  </a:r>
                </a:p>
              </p:txBody>
            </p:sp>
          </p:grpSp>
          <p:grpSp>
            <p:nvGrpSpPr>
              <p:cNvPr id="331" name="Group 67"/>
              <p:cNvGrpSpPr>
                <a:grpSpLocks/>
              </p:cNvGrpSpPr>
              <p:nvPr/>
            </p:nvGrpSpPr>
            <p:grpSpPr bwMode="auto">
              <a:xfrm>
                <a:off x="7067550" y="2640013"/>
                <a:ext cx="1439863" cy="336550"/>
                <a:chOff x="3225" y="1682"/>
                <a:chExt cx="907" cy="212"/>
              </a:xfrm>
            </p:grpSpPr>
            <p:sp>
              <p:nvSpPr>
                <p:cNvPr id="341" name="Oval 68"/>
                <p:cNvSpPr>
                  <a:spLocks noChangeArrowheads="1"/>
                </p:cNvSpPr>
                <p:nvPr/>
              </p:nvSpPr>
              <p:spPr bwMode="auto">
                <a:xfrm>
                  <a:off x="3225" y="1743"/>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42" name="Text Box 69"/>
                <p:cNvSpPr txBox="1">
                  <a:spLocks noChangeArrowheads="1"/>
                </p:cNvSpPr>
                <p:nvPr/>
              </p:nvSpPr>
              <p:spPr bwMode="auto">
                <a:xfrm>
                  <a:off x="3299" y="1682"/>
                  <a:ext cx="833"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HgCaBaCuO</a:t>
                  </a:r>
                </a:p>
              </p:txBody>
            </p:sp>
          </p:grpSp>
          <p:grpSp>
            <p:nvGrpSpPr>
              <p:cNvPr id="332" name="Group 70"/>
              <p:cNvGrpSpPr>
                <a:grpSpLocks/>
              </p:cNvGrpSpPr>
              <p:nvPr/>
            </p:nvGrpSpPr>
            <p:grpSpPr bwMode="auto">
              <a:xfrm>
                <a:off x="5788025" y="2613025"/>
                <a:ext cx="1322388" cy="398463"/>
                <a:chOff x="2419" y="1665"/>
                <a:chExt cx="833" cy="251"/>
              </a:xfrm>
            </p:grpSpPr>
            <p:sp>
              <p:nvSpPr>
                <p:cNvPr id="339" name="Oval 71"/>
                <p:cNvSpPr>
                  <a:spLocks noChangeArrowheads="1"/>
                </p:cNvSpPr>
                <p:nvPr/>
              </p:nvSpPr>
              <p:spPr bwMode="auto">
                <a:xfrm>
                  <a:off x="3161" y="1825"/>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40" name="Text Box 72"/>
                <p:cNvSpPr txBox="1">
                  <a:spLocks noChangeArrowheads="1"/>
                </p:cNvSpPr>
                <p:nvPr/>
              </p:nvSpPr>
              <p:spPr bwMode="auto">
                <a:xfrm>
                  <a:off x="2419" y="1665"/>
                  <a:ext cx="833" cy="212"/>
                </a:xfrm>
                <a:prstGeom prst="rect">
                  <a:avLst/>
                </a:prstGeom>
                <a:noFill/>
                <a:ln w="9525" algn="ctr">
                  <a:noFill/>
                  <a:miter lim="800000"/>
                  <a:headEnd/>
                  <a:tailEnd/>
                </a:ln>
                <a:effectLst/>
              </p:spPr>
              <p:txBody>
                <a:bodyPr>
                  <a:spAutoFit/>
                </a:bodyPr>
                <a:lstStyle/>
                <a:p>
                  <a:r>
                    <a:rPr lang="en-US" altLang="ja-JP" sz="1600" b="1">
                      <a:solidFill>
                        <a:srgbClr val="800000"/>
                      </a:solidFill>
                      <a:latin typeface="ＭＳ Ｐゴシック" pitchFamily="50" charset="-128"/>
                    </a:rPr>
                    <a:t>TlCaBaCuO</a:t>
                  </a:r>
                </a:p>
              </p:txBody>
            </p:sp>
          </p:grpSp>
          <p:grpSp>
            <p:nvGrpSpPr>
              <p:cNvPr id="333" name="Group 73"/>
              <p:cNvGrpSpPr>
                <a:grpSpLocks/>
              </p:cNvGrpSpPr>
              <p:nvPr/>
            </p:nvGrpSpPr>
            <p:grpSpPr bwMode="auto">
              <a:xfrm>
                <a:off x="7183436" y="2120902"/>
                <a:ext cx="1970086" cy="576263"/>
                <a:chOff x="3298" y="1355"/>
                <a:chExt cx="1241" cy="363"/>
              </a:xfrm>
            </p:grpSpPr>
            <p:sp>
              <p:nvSpPr>
                <p:cNvPr id="337" name="Oval 74"/>
                <p:cNvSpPr>
                  <a:spLocks noChangeArrowheads="1"/>
                </p:cNvSpPr>
                <p:nvPr/>
              </p:nvSpPr>
              <p:spPr bwMode="auto">
                <a:xfrm>
                  <a:off x="3298" y="1469"/>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38" name="Text Box 75"/>
                <p:cNvSpPr txBox="1">
                  <a:spLocks noChangeArrowheads="1"/>
                </p:cNvSpPr>
                <p:nvPr/>
              </p:nvSpPr>
              <p:spPr bwMode="auto">
                <a:xfrm>
                  <a:off x="3354" y="1355"/>
                  <a:ext cx="1185" cy="363"/>
                </a:xfrm>
                <a:prstGeom prst="rect">
                  <a:avLst/>
                </a:prstGeom>
                <a:noFill/>
                <a:ln w="9525" algn="ctr">
                  <a:noFill/>
                  <a:miter lim="800000"/>
                  <a:headEnd/>
                  <a:tailEnd/>
                </a:ln>
                <a:effectLst/>
              </p:spPr>
              <p:txBody>
                <a:bodyPr wrap="square">
                  <a:spAutoFit/>
                </a:bodyPr>
                <a:lstStyle/>
                <a:p>
                  <a:r>
                    <a:rPr lang="en-US" altLang="ja-JP" sz="1600" b="1" dirty="0" err="1">
                      <a:solidFill>
                        <a:srgbClr val="800000"/>
                      </a:solidFill>
                      <a:latin typeface="ＭＳ Ｐゴシック" pitchFamily="50" charset="-128"/>
                    </a:rPr>
                    <a:t>HgCaBaCuO</a:t>
                  </a:r>
                  <a:endParaRPr lang="en-US" altLang="ja-JP" sz="1600" b="1" dirty="0">
                    <a:solidFill>
                      <a:srgbClr val="800000"/>
                    </a:solidFill>
                    <a:latin typeface="ＭＳ Ｐゴシック" pitchFamily="50" charset="-128"/>
                  </a:endParaRPr>
                </a:p>
                <a:p>
                  <a:r>
                    <a:rPr lang="ja-JP" altLang="en-US" sz="1600" b="1" dirty="0" smtClean="0">
                      <a:solidFill>
                        <a:srgbClr val="800000"/>
                      </a:solidFill>
                      <a:latin typeface="ＭＳ Ｐゴシック" pitchFamily="50" charset="-128"/>
                    </a:rPr>
                    <a:t>（</a:t>
                  </a:r>
                  <a:r>
                    <a:rPr lang="en-US" altLang="ja-JP" sz="1600" b="1" dirty="0" smtClean="0">
                      <a:solidFill>
                        <a:srgbClr val="800000"/>
                      </a:solidFill>
                      <a:latin typeface="ＭＳ Ｐゴシック" pitchFamily="50" charset="-128"/>
                    </a:rPr>
                    <a:t>under high pressure</a:t>
                  </a:r>
                  <a:r>
                    <a:rPr lang="ja-JP" altLang="en-US" sz="1600" b="1" dirty="0" smtClean="0">
                      <a:solidFill>
                        <a:srgbClr val="800000"/>
                      </a:solidFill>
                      <a:latin typeface="ＭＳ Ｐゴシック" pitchFamily="50" charset="-128"/>
                    </a:rPr>
                    <a:t>）</a:t>
                  </a:r>
                  <a:endParaRPr lang="ja-JP" altLang="en-US" sz="1600" b="1" dirty="0">
                    <a:solidFill>
                      <a:srgbClr val="800000"/>
                    </a:solidFill>
                    <a:latin typeface="ＭＳ Ｐゴシック" pitchFamily="50" charset="-128"/>
                  </a:endParaRPr>
                </a:p>
              </p:txBody>
            </p:sp>
          </p:grpSp>
          <p:grpSp>
            <p:nvGrpSpPr>
              <p:cNvPr id="334" name="Group 76"/>
              <p:cNvGrpSpPr>
                <a:grpSpLocks/>
              </p:cNvGrpSpPr>
              <p:nvPr/>
            </p:nvGrpSpPr>
            <p:grpSpPr bwMode="auto">
              <a:xfrm>
                <a:off x="7183436" y="1582739"/>
                <a:ext cx="1970086" cy="576263"/>
                <a:chOff x="3298" y="1016"/>
                <a:chExt cx="1241" cy="363"/>
              </a:xfrm>
            </p:grpSpPr>
            <p:sp>
              <p:nvSpPr>
                <p:cNvPr id="335" name="Oval 77"/>
                <p:cNvSpPr>
                  <a:spLocks noChangeArrowheads="1"/>
                </p:cNvSpPr>
                <p:nvPr/>
              </p:nvSpPr>
              <p:spPr bwMode="auto">
                <a:xfrm>
                  <a:off x="3298" y="1222"/>
                  <a:ext cx="91" cy="91"/>
                </a:xfrm>
                <a:prstGeom prst="ellipse">
                  <a:avLst/>
                </a:prstGeom>
                <a:solidFill>
                  <a:srgbClr val="FF3300"/>
                </a:solidFill>
                <a:ln w="9525" algn="ctr">
                  <a:noFill/>
                  <a:round/>
                  <a:headEnd/>
                  <a:tailEnd/>
                </a:ln>
                <a:effectLst/>
              </p:spPr>
              <p:txBody>
                <a:bodyPr wrap="none" anchor="ctr"/>
                <a:lstStyle/>
                <a:p>
                  <a:endParaRPr lang="ja-JP" altLang="en-US"/>
                </a:p>
              </p:txBody>
            </p:sp>
            <p:sp>
              <p:nvSpPr>
                <p:cNvPr id="336" name="Text Box 78"/>
                <p:cNvSpPr txBox="1">
                  <a:spLocks noChangeArrowheads="1"/>
                </p:cNvSpPr>
                <p:nvPr/>
              </p:nvSpPr>
              <p:spPr bwMode="auto">
                <a:xfrm>
                  <a:off x="3326" y="1016"/>
                  <a:ext cx="1213" cy="363"/>
                </a:xfrm>
                <a:prstGeom prst="rect">
                  <a:avLst/>
                </a:prstGeom>
                <a:noFill/>
                <a:ln w="9525" algn="ctr">
                  <a:noFill/>
                  <a:miter lim="800000"/>
                  <a:headEnd/>
                  <a:tailEnd/>
                </a:ln>
                <a:effectLst/>
              </p:spPr>
              <p:txBody>
                <a:bodyPr wrap="square">
                  <a:spAutoFit/>
                </a:bodyPr>
                <a:lstStyle/>
                <a:p>
                  <a:r>
                    <a:rPr lang="en-US" altLang="ja-JP" sz="1600" b="1" dirty="0" err="1">
                      <a:solidFill>
                        <a:srgbClr val="800000"/>
                      </a:solidFill>
                      <a:latin typeface="ＭＳ Ｐゴシック" pitchFamily="50" charset="-128"/>
                    </a:rPr>
                    <a:t>HgCaBaCuO</a:t>
                  </a:r>
                  <a:endParaRPr lang="en-US" altLang="ja-JP" sz="1600" b="1" dirty="0">
                    <a:solidFill>
                      <a:srgbClr val="800000"/>
                    </a:solidFill>
                    <a:latin typeface="ＭＳ Ｐゴシック" pitchFamily="50" charset="-128"/>
                  </a:endParaRPr>
                </a:p>
                <a:p>
                  <a:r>
                    <a:rPr lang="ja-JP" altLang="en-US" sz="1600" b="1" dirty="0" smtClean="0">
                      <a:solidFill>
                        <a:srgbClr val="800000"/>
                      </a:solidFill>
                      <a:latin typeface="ＭＳ Ｐゴシック" pitchFamily="50" charset="-128"/>
                    </a:rPr>
                    <a:t>（</a:t>
                  </a:r>
                  <a:r>
                    <a:rPr lang="en-US" altLang="ja-JP" sz="1600" b="1" dirty="0" smtClean="0">
                      <a:solidFill>
                        <a:srgbClr val="800000"/>
                      </a:solidFill>
                      <a:latin typeface="ＭＳ Ｐゴシック" pitchFamily="50" charset="-128"/>
                    </a:rPr>
                    <a:t>under high pressure</a:t>
                  </a:r>
                  <a:r>
                    <a:rPr lang="ja-JP" altLang="en-US" sz="1600" b="1" dirty="0" smtClean="0">
                      <a:solidFill>
                        <a:srgbClr val="800000"/>
                      </a:solidFill>
                      <a:latin typeface="ＭＳ Ｐゴシック" pitchFamily="50" charset="-128"/>
                    </a:rPr>
                    <a:t>）</a:t>
                  </a:r>
                  <a:endParaRPr lang="ja-JP" altLang="en-US" sz="1600" b="1" dirty="0">
                    <a:solidFill>
                      <a:srgbClr val="800000"/>
                    </a:solidFill>
                    <a:latin typeface="ＭＳ Ｐゴシック" pitchFamily="50" charset="-128"/>
                  </a:endParaRPr>
                </a:p>
              </p:txBody>
            </p:sp>
          </p:grpSp>
        </p:grpSp>
        <p:grpSp>
          <p:nvGrpSpPr>
            <p:cNvPr id="353" name="Group 82"/>
            <p:cNvGrpSpPr>
              <a:grpSpLocks/>
            </p:cNvGrpSpPr>
            <p:nvPr/>
          </p:nvGrpSpPr>
          <p:grpSpPr bwMode="auto">
            <a:xfrm>
              <a:off x="2843213" y="1601788"/>
              <a:ext cx="928687" cy="4564062"/>
              <a:chOff x="575" y="1006"/>
              <a:chExt cx="585" cy="2875"/>
            </a:xfrm>
          </p:grpSpPr>
          <p:sp>
            <p:nvSpPr>
              <p:cNvPr id="354" name="Line 83"/>
              <p:cNvSpPr>
                <a:spLocks noChangeShapeType="1"/>
              </p:cNvSpPr>
              <p:nvPr/>
            </p:nvSpPr>
            <p:spPr bwMode="auto">
              <a:xfrm>
                <a:off x="1097" y="1006"/>
                <a:ext cx="0" cy="2770"/>
              </a:xfrm>
              <a:prstGeom prst="line">
                <a:avLst/>
              </a:prstGeom>
              <a:noFill/>
              <a:ln w="38100">
                <a:solidFill>
                  <a:schemeClr val="tx1"/>
                </a:solidFill>
                <a:round/>
                <a:headEnd/>
                <a:tailEnd/>
              </a:ln>
              <a:effectLst/>
            </p:spPr>
            <p:txBody>
              <a:bodyPr/>
              <a:lstStyle/>
              <a:p>
                <a:endParaRPr lang="ja-JP" altLang="en-US"/>
              </a:p>
            </p:txBody>
          </p:sp>
          <p:sp>
            <p:nvSpPr>
              <p:cNvPr id="355" name="Text Box 84"/>
              <p:cNvSpPr txBox="1">
                <a:spLocks noChangeArrowheads="1"/>
              </p:cNvSpPr>
              <p:nvPr/>
            </p:nvSpPr>
            <p:spPr bwMode="auto">
              <a:xfrm rot="16200000">
                <a:off x="411" y="2350"/>
                <a:ext cx="385" cy="58"/>
              </a:xfrm>
              <a:prstGeom prst="rect">
                <a:avLst/>
              </a:prstGeom>
              <a:noFill/>
              <a:ln w="9525" algn="ctr">
                <a:noFill/>
                <a:miter lim="800000"/>
                <a:headEnd/>
                <a:tailEnd/>
              </a:ln>
              <a:effectLst/>
            </p:spPr>
            <p:txBody>
              <a:bodyPr vert="eaVert" wrap="none">
                <a:spAutoFit/>
              </a:bodyPr>
              <a:lstStyle/>
              <a:p>
                <a:endParaRPr lang="ja-JP" altLang="ja-JP" sz="2800">
                  <a:solidFill>
                    <a:schemeClr val="bg1"/>
                  </a:solidFill>
                </a:endParaRPr>
              </a:p>
            </p:txBody>
          </p:sp>
          <p:grpSp>
            <p:nvGrpSpPr>
              <p:cNvPr id="356" name="Group 85"/>
              <p:cNvGrpSpPr>
                <a:grpSpLocks/>
              </p:cNvGrpSpPr>
              <p:nvPr/>
            </p:nvGrpSpPr>
            <p:grpSpPr bwMode="auto">
              <a:xfrm>
                <a:off x="771" y="1218"/>
                <a:ext cx="308" cy="2663"/>
                <a:chOff x="771" y="1218"/>
                <a:chExt cx="308" cy="2663"/>
              </a:xfrm>
            </p:grpSpPr>
            <p:sp>
              <p:nvSpPr>
                <p:cNvPr id="365" name="Text Box 86"/>
                <p:cNvSpPr txBox="1">
                  <a:spLocks noChangeArrowheads="1"/>
                </p:cNvSpPr>
                <p:nvPr/>
              </p:nvSpPr>
              <p:spPr bwMode="auto">
                <a:xfrm>
                  <a:off x="899" y="3669"/>
                  <a:ext cx="180" cy="212"/>
                </a:xfrm>
                <a:prstGeom prst="rect">
                  <a:avLst/>
                </a:prstGeom>
                <a:noFill/>
                <a:ln w="9525" algn="ctr">
                  <a:noFill/>
                  <a:miter lim="800000"/>
                  <a:headEnd/>
                  <a:tailEnd/>
                </a:ln>
                <a:effectLst/>
              </p:spPr>
              <p:txBody>
                <a:bodyPr wrap="none">
                  <a:spAutoFit/>
                </a:bodyPr>
                <a:lstStyle/>
                <a:p>
                  <a:r>
                    <a:rPr lang="en-US" altLang="ja-JP" sz="1600" b="1">
                      <a:solidFill>
                        <a:schemeClr val="bg1"/>
                      </a:solidFill>
                    </a:rPr>
                    <a:t>0</a:t>
                  </a:r>
                </a:p>
              </p:txBody>
            </p:sp>
            <p:sp>
              <p:nvSpPr>
                <p:cNvPr id="366" name="Text Box 87"/>
                <p:cNvSpPr txBox="1">
                  <a:spLocks noChangeArrowheads="1"/>
                </p:cNvSpPr>
                <p:nvPr/>
              </p:nvSpPr>
              <p:spPr bwMode="auto">
                <a:xfrm>
                  <a:off x="899" y="3354"/>
                  <a:ext cx="116" cy="212"/>
                </a:xfrm>
                <a:prstGeom prst="rect">
                  <a:avLst/>
                </a:prstGeom>
                <a:noFill/>
                <a:ln w="9525" algn="ctr">
                  <a:noFill/>
                  <a:miter lim="800000"/>
                  <a:headEnd/>
                  <a:tailEnd/>
                </a:ln>
                <a:effectLst/>
              </p:spPr>
              <p:txBody>
                <a:bodyPr wrap="none">
                  <a:spAutoFit/>
                </a:bodyPr>
                <a:lstStyle/>
                <a:p>
                  <a:endParaRPr lang="ja-JP" altLang="ja-JP" sz="1600" b="1">
                    <a:solidFill>
                      <a:schemeClr val="bg1"/>
                    </a:solidFill>
                  </a:endParaRPr>
                </a:p>
              </p:txBody>
            </p:sp>
            <p:sp>
              <p:nvSpPr>
                <p:cNvPr id="367" name="Text Box 88"/>
                <p:cNvSpPr txBox="1">
                  <a:spLocks noChangeArrowheads="1"/>
                </p:cNvSpPr>
                <p:nvPr/>
              </p:nvSpPr>
              <p:spPr bwMode="auto">
                <a:xfrm>
                  <a:off x="899" y="3048"/>
                  <a:ext cx="116" cy="212"/>
                </a:xfrm>
                <a:prstGeom prst="rect">
                  <a:avLst/>
                </a:prstGeom>
                <a:noFill/>
                <a:ln w="9525" algn="ctr">
                  <a:noFill/>
                  <a:miter lim="800000"/>
                  <a:headEnd/>
                  <a:tailEnd/>
                </a:ln>
                <a:effectLst/>
              </p:spPr>
              <p:txBody>
                <a:bodyPr wrap="none">
                  <a:spAutoFit/>
                </a:bodyPr>
                <a:lstStyle/>
                <a:p>
                  <a:endParaRPr lang="ja-JP" altLang="ja-JP" sz="1600" b="1">
                    <a:solidFill>
                      <a:schemeClr val="bg1"/>
                    </a:solidFill>
                  </a:endParaRPr>
                </a:p>
              </p:txBody>
            </p:sp>
            <p:sp>
              <p:nvSpPr>
                <p:cNvPr id="368" name="Text Box 89"/>
                <p:cNvSpPr txBox="1">
                  <a:spLocks noChangeArrowheads="1"/>
                </p:cNvSpPr>
                <p:nvPr/>
              </p:nvSpPr>
              <p:spPr bwMode="auto">
                <a:xfrm>
                  <a:off x="835" y="2749"/>
                  <a:ext cx="244" cy="212"/>
                </a:xfrm>
                <a:prstGeom prst="rect">
                  <a:avLst/>
                </a:prstGeom>
                <a:noFill/>
                <a:ln w="9525" algn="ctr">
                  <a:noFill/>
                  <a:miter lim="800000"/>
                  <a:headEnd/>
                  <a:tailEnd/>
                </a:ln>
                <a:effectLst/>
              </p:spPr>
              <p:txBody>
                <a:bodyPr wrap="none">
                  <a:spAutoFit/>
                </a:bodyPr>
                <a:lstStyle/>
                <a:p>
                  <a:r>
                    <a:rPr lang="en-US" altLang="ja-JP" sz="1600" b="1">
                      <a:solidFill>
                        <a:schemeClr val="bg1"/>
                      </a:solidFill>
                    </a:rPr>
                    <a:t>60</a:t>
                  </a:r>
                </a:p>
              </p:txBody>
            </p:sp>
            <p:sp>
              <p:nvSpPr>
                <p:cNvPr id="369" name="Text Box 90"/>
                <p:cNvSpPr txBox="1">
                  <a:spLocks noChangeArrowheads="1"/>
                </p:cNvSpPr>
                <p:nvPr/>
              </p:nvSpPr>
              <p:spPr bwMode="auto">
                <a:xfrm>
                  <a:off x="835" y="2443"/>
                  <a:ext cx="244" cy="212"/>
                </a:xfrm>
                <a:prstGeom prst="rect">
                  <a:avLst/>
                </a:prstGeom>
                <a:noFill/>
                <a:ln w="9525" algn="ctr">
                  <a:noFill/>
                  <a:miter lim="800000"/>
                  <a:headEnd/>
                  <a:tailEnd/>
                </a:ln>
                <a:effectLst/>
              </p:spPr>
              <p:txBody>
                <a:bodyPr wrap="none">
                  <a:spAutoFit/>
                </a:bodyPr>
                <a:lstStyle/>
                <a:p>
                  <a:r>
                    <a:rPr lang="en-US" altLang="ja-JP" sz="1600" b="1">
                      <a:solidFill>
                        <a:schemeClr val="bg1"/>
                      </a:solidFill>
                    </a:rPr>
                    <a:t>80</a:t>
                  </a:r>
                </a:p>
              </p:txBody>
            </p:sp>
            <p:sp>
              <p:nvSpPr>
                <p:cNvPr id="370" name="Text Box 91"/>
                <p:cNvSpPr txBox="1">
                  <a:spLocks noChangeArrowheads="1"/>
                </p:cNvSpPr>
                <p:nvPr/>
              </p:nvSpPr>
              <p:spPr bwMode="auto">
                <a:xfrm>
                  <a:off x="771" y="2137"/>
                  <a:ext cx="308" cy="212"/>
                </a:xfrm>
                <a:prstGeom prst="rect">
                  <a:avLst/>
                </a:prstGeom>
                <a:noFill/>
                <a:ln w="9525" algn="ctr">
                  <a:noFill/>
                  <a:miter lim="800000"/>
                  <a:headEnd/>
                  <a:tailEnd/>
                </a:ln>
                <a:effectLst/>
              </p:spPr>
              <p:txBody>
                <a:bodyPr wrap="none">
                  <a:spAutoFit/>
                </a:bodyPr>
                <a:lstStyle/>
                <a:p>
                  <a:r>
                    <a:rPr lang="en-US" altLang="ja-JP" sz="1600" b="1">
                      <a:solidFill>
                        <a:schemeClr val="bg1"/>
                      </a:solidFill>
                    </a:rPr>
                    <a:t>100</a:t>
                  </a:r>
                </a:p>
              </p:txBody>
            </p:sp>
            <p:sp>
              <p:nvSpPr>
                <p:cNvPr id="371" name="Text Box 92"/>
                <p:cNvSpPr txBox="1">
                  <a:spLocks noChangeArrowheads="1"/>
                </p:cNvSpPr>
                <p:nvPr/>
              </p:nvSpPr>
              <p:spPr bwMode="auto">
                <a:xfrm>
                  <a:off x="867" y="1822"/>
                  <a:ext cx="116" cy="212"/>
                </a:xfrm>
                <a:prstGeom prst="rect">
                  <a:avLst/>
                </a:prstGeom>
                <a:noFill/>
                <a:ln w="9525" algn="ctr">
                  <a:noFill/>
                  <a:miter lim="800000"/>
                  <a:headEnd/>
                  <a:tailEnd/>
                </a:ln>
                <a:effectLst/>
              </p:spPr>
              <p:txBody>
                <a:bodyPr wrap="none">
                  <a:spAutoFit/>
                </a:bodyPr>
                <a:lstStyle/>
                <a:p>
                  <a:endParaRPr lang="ja-JP" altLang="ja-JP" sz="1600" b="1">
                    <a:solidFill>
                      <a:schemeClr val="bg1"/>
                    </a:solidFill>
                  </a:endParaRPr>
                </a:p>
              </p:txBody>
            </p:sp>
            <p:sp>
              <p:nvSpPr>
                <p:cNvPr id="372" name="Text Box 93"/>
                <p:cNvSpPr txBox="1">
                  <a:spLocks noChangeArrowheads="1"/>
                </p:cNvSpPr>
                <p:nvPr/>
              </p:nvSpPr>
              <p:spPr bwMode="auto">
                <a:xfrm>
                  <a:off x="867" y="1516"/>
                  <a:ext cx="116" cy="212"/>
                </a:xfrm>
                <a:prstGeom prst="rect">
                  <a:avLst/>
                </a:prstGeom>
                <a:noFill/>
                <a:ln w="9525" algn="ctr">
                  <a:noFill/>
                  <a:miter lim="800000"/>
                  <a:headEnd/>
                  <a:tailEnd/>
                </a:ln>
                <a:effectLst/>
              </p:spPr>
              <p:txBody>
                <a:bodyPr wrap="none">
                  <a:spAutoFit/>
                </a:bodyPr>
                <a:lstStyle/>
                <a:p>
                  <a:endParaRPr lang="ja-JP" altLang="ja-JP" sz="1600" b="1">
                    <a:solidFill>
                      <a:schemeClr val="bg1"/>
                    </a:solidFill>
                  </a:endParaRPr>
                </a:p>
              </p:txBody>
            </p:sp>
            <p:sp>
              <p:nvSpPr>
                <p:cNvPr id="373" name="Text Box 94"/>
                <p:cNvSpPr txBox="1">
                  <a:spLocks noChangeArrowheads="1"/>
                </p:cNvSpPr>
                <p:nvPr/>
              </p:nvSpPr>
              <p:spPr bwMode="auto">
                <a:xfrm>
                  <a:off x="771" y="1218"/>
                  <a:ext cx="308" cy="212"/>
                </a:xfrm>
                <a:prstGeom prst="rect">
                  <a:avLst/>
                </a:prstGeom>
                <a:noFill/>
                <a:ln w="9525" algn="ctr">
                  <a:noFill/>
                  <a:miter lim="800000"/>
                  <a:headEnd/>
                  <a:tailEnd/>
                </a:ln>
                <a:effectLst/>
              </p:spPr>
              <p:txBody>
                <a:bodyPr wrap="none">
                  <a:spAutoFit/>
                </a:bodyPr>
                <a:lstStyle/>
                <a:p>
                  <a:r>
                    <a:rPr lang="en-US" altLang="ja-JP" sz="1600" b="1">
                      <a:solidFill>
                        <a:schemeClr val="bg1"/>
                      </a:solidFill>
                    </a:rPr>
                    <a:t>160</a:t>
                  </a:r>
                </a:p>
              </p:txBody>
            </p:sp>
          </p:grpSp>
          <p:sp>
            <p:nvSpPr>
              <p:cNvPr id="357" name="Line 95"/>
              <p:cNvSpPr>
                <a:spLocks noChangeShapeType="1"/>
              </p:cNvSpPr>
              <p:nvPr/>
            </p:nvSpPr>
            <p:spPr bwMode="auto">
              <a:xfrm>
                <a:off x="1087" y="3483"/>
                <a:ext cx="73" cy="0"/>
              </a:xfrm>
              <a:prstGeom prst="line">
                <a:avLst/>
              </a:prstGeom>
              <a:noFill/>
              <a:ln w="28575">
                <a:solidFill>
                  <a:schemeClr val="tx1"/>
                </a:solidFill>
                <a:round/>
                <a:headEnd/>
                <a:tailEnd/>
              </a:ln>
              <a:effectLst/>
            </p:spPr>
            <p:txBody>
              <a:bodyPr/>
              <a:lstStyle/>
              <a:p>
                <a:endParaRPr lang="ja-JP" altLang="en-US"/>
              </a:p>
            </p:txBody>
          </p:sp>
          <p:sp>
            <p:nvSpPr>
              <p:cNvPr id="358" name="Line 96"/>
              <p:cNvSpPr>
                <a:spLocks noChangeShapeType="1"/>
              </p:cNvSpPr>
              <p:nvPr/>
            </p:nvSpPr>
            <p:spPr bwMode="auto">
              <a:xfrm>
                <a:off x="1087" y="3178"/>
                <a:ext cx="73" cy="0"/>
              </a:xfrm>
              <a:prstGeom prst="line">
                <a:avLst/>
              </a:prstGeom>
              <a:noFill/>
              <a:ln w="28575">
                <a:solidFill>
                  <a:schemeClr val="tx1"/>
                </a:solidFill>
                <a:round/>
                <a:headEnd/>
                <a:tailEnd/>
              </a:ln>
              <a:effectLst/>
            </p:spPr>
            <p:txBody>
              <a:bodyPr/>
              <a:lstStyle/>
              <a:p>
                <a:endParaRPr lang="ja-JP" altLang="en-US"/>
              </a:p>
            </p:txBody>
          </p:sp>
          <p:sp>
            <p:nvSpPr>
              <p:cNvPr id="359" name="Line 97"/>
              <p:cNvSpPr>
                <a:spLocks noChangeShapeType="1"/>
              </p:cNvSpPr>
              <p:nvPr/>
            </p:nvSpPr>
            <p:spPr bwMode="auto">
              <a:xfrm>
                <a:off x="1087" y="1352"/>
                <a:ext cx="73" cy="0"/>
              </a:xfrm>
              <a:prstGeom prst="line">
                <a:avLst/>
              </a:prstGeom>
              <a:noFill/>
              <a:ln w="28575">
                <a:solidFill>
                  <a:schemeClr val="tx1"/>
                </a:solidFill>
                <a:round/>
                <a:headEnd/>
                <a:tailEnd/>
              </a:ln>
              <a:effectLst/>
            </p:spPr>
            <p:txBody>
              <a:bodyPr/>
              <a:lstStyle/>
              <a:p>
                <a:endParaRPr lang="ja-JP" altLang="en-US"/>
              </a:p>
            </p:txBody>
          </p:sp>
          <p:sp>
            <p:nvSpPr>
              <p:cNvPr id="360" name="Line 98"/>
              <p:cNvSpPr>
                <a:spLocks noChangeShapeType="1"/>
              </p:cNvSpPr>
              <p:nvPr/>
            </p:nvSpPr>
            <p:spPr bwMode="auto">
              <a:xfrm>
                <a:off x="1087" y="1656"/>
                <a:ext cx="73" cy="0"/>
              </a:xfrm>
              <a:prstGeom prst="line">
                <a:avLst/>
              </a:prstGeom>
              <a:noFill/>
              <a:ln w="28575">
                <a:solidFill>
                  <a:schemeClr val="tx1"/>
                </a:solidFill>
                <a:round/>
                <a:headEnd/>
                <a:tailEnd/>
              </a:ln>
              <a:effectLst/>
            </p:spPr>
            <p:txBody>
              <a:bodyPr/>
              <a:lstStyle/>
              <a:p>
                <a:endParaRPr lang="ja-JP" altLang="en-US"/>
              </a:p>
            </p:txBody>
          </p:sp>
          <p:sp>
            <p:nvSpPr>
              <p:cNvPr id="361" name="Line 99"/>
              <p:cNvSpPr>
                <a:spLocks noChangeShapeType="1"/>
              </p:cNvSpPr>
              <p:nvPr/>
            </p:nvSpPr>
            <p:spPr bwMode="auto">
              <a:xfrm>
                <a:off x="1087" y="1960"/>
                <a:ext cx="73" cy="0"/>
              </a:xfrm>
              <a:prstGeom prst="line">
                <a:avLst/>
              </a:prstGeom>
              <a:noFill/>
              <a:ln w="28575">
                <a:solidFill>
                  <a:schemeClr val="tx1"/>
                </a:solidFill>
                <a:round/>
                <a:headEnd/>
                <a:tailEnd/>
              </a:ln>
              <a:effectLst/>
            </p:spPr>
            <p:txBody>
              <a:bodyPr/>
              <a:lstStyle/>
              <a:p>
                <a:endParaRPr lang="ja-JP" altLang="en-US"/>
              </a:p>
            </p:txBody>
          </p:sp>
          <p:sp>
            <p:nvSpPr>
              <p:cNvPr id="362" name="Line 100"/>
              <p:cNvSpPr>
                <a:spLocks noChangeShapeType="1"/>
              </p:cNvSpPr>
              <p:nvPr/>
            </p:nvSpPr>
            <p:spPr bwMode="auto">
              <a:xfrm>
                <a:off x="1087" y="2265"/>
                <a:ext cx="73" cy="0"/>
              </a:xfrm>
              <a:prstGeom prst="line">
                <a:avLst/>
              </a:prstGeom>
              <a:noFill/>
              <a:ln w="28575">
                <a:solidFill>
                  <a:schemeClr val="tx1"/>
                </a:solidFill>
                <a:round/>
                <a:headEnd/>
                <a:tailEnd/>
              </a:ln>
              <a:effectLst/>
            </p:spPr>
            <p:txBody>
              <a:bodyPr/>
              <a:lstStyle/>
              <a:p>
                <a:endParaRPr lang="ja-JP" altLang="en-US"/>
              </a:p>
            </p:txBody>
          </p:sp>
          <p:sp>
            <p:nvSpPr>
              <p:cNvPr id="363" name="Line 101"/>
              <p:cNvSpPr>
                <a:spLocks noChangeShapeType="1"/>
              </p:cNvSpPr>
              <p:nvPr/>
            </p:nvSpPr>
            <p:spPr bwMode="auto">
              <a:xfrm>
                <a:off x="1087" y="2569"/>
                <a:ext cx="73" cy="0"/>
              </a:xfrm>
              <a:prstGeom prst="line">
                <a:avLst/>
              </a:prstGeom>
              <a:noFill/>
              <a:ln w="28575">
                <a:solidFill>
                  <a:schemeClr val="tx1"/>
                </a:solidFill>
                <a:round/>
                <a:headEnd/>
                <a:tailEnd/>
              </a:ln>
              <a:effectLst/>
            </p:spPr>
            <p:txBody>
              <a:bodyPr/>
              <a:lstStyle/>
              <a:p>
                <a:endParaRPr lang="ja-JP" altLang="en-US"/>
              </a:p>
            </p:txBody>
          </p:sp>
          <p:sp>
            <p:nvSpPr>
              <p:cNvPr id="364" name="Line 102"/>
              <p:cNvSpPr>
                <a:spLocks noChangeShapeType="1"/>
              </p:cNvSpPr>
              <p:nvPr/>
            </p:nvSpPr>
            <p:spPr bwMode="auto">
              <a:xfrm>
                <a:off x="1087" y="2874"/>
                <a:ext cx="73" cy="0"/>
              </a:xfrm>
              <a:prstGeom prst="line">
                <a:avLst/>
              </a:prstGeom>
              <a:noFill/>
              <a:ln w="28575">
                <a:solidFill>
                  <a:schemeClr val="tx1"/>
                </a:solidFill>
                <a:round/>
                <a:headEnd/>
                <a:tailEnd/>
              </a:ln>
              <a:effectLst/>
            </p:spPr>
            <p:txBody>
              <a:bodyPr/>
              <a:lstStyle/>
              <a:p>
                <a:endParaRPr lang="ja-JP" altLang="en-US"/>
              </a:p>
            </p:txBody>
          </p:sp>
        </p:grpSp>
        <p:sp>
          <p:nvSpPr>
            <p:cNvPr id="374" name="Rectangle 112"/>
            <p:cNvSpPr>
              <a:spLocks noChangeArrowheads="1"/>
            </p:cNvSpPr>
            <p:nvPr/>
          </p:nvSpPr>
          <p:spPr bwMode="auto">
            <a:xfrm>
              <a:off x="6705600" y="6097588"/>
              <a:ext cx="488950" cy="274637"/>
            </a:xfrm>
            <a:prstGeom prst="rect">
              <a:avLst/>
            </a:prstGeom>
            <a:noFill/>
            <a:ln w="9525">
              <a:noFill/>
              <a:miter lim="800000"/>
              <a:headEnd/>
              <a:tailEnd/>
            </a:ln>
            <a:effectLst/>
          </p:spPr>
          <p:txBody>
            <a:bodyPr wrap="none">
              <a:spAutoFit/>
            </a:bodyPr>
            <a:lstStyle/>
            <a:p>
              <a:r>
                <a:rPr lang="en-US" altLang="ja-JP" sz="1200" b="1">
                  <a:solidFill>
                    <a:schemeClr val="tx1"/>
                  </a:solidFill>
                  <a:ea typeface="ＭＳ Ｐ明朝" pitchFamily="18" charset="-128"/>
                </a:rPr>
                <a:t>1986</a:t>
              </a:r>
            </a:p>
          </p:txBody>
        </p:sp>
        <p:sp>
          <p:nvSpPr>
            <p:cNvPr id="375" name="Rectangle 113"/>
            <p:cNvSpPr>
              <a:spLocks noChangeArrowheads="1"/>
            </p:cNvSpPr>
            <p:nvPr/>
          </p:nvSpPr>
          <p:spPr bwMode="auto">
            <a:xfrm>
              <a:off x="2915816" y="1349375"/>
              <a:ext cx="731290" cy="400110"/>
            </a:xfrm>
            <a:prstGeom prst="rect">
              <a:avLst/>
            </a:prstGeom>
            <a:noFill/>
            <a:ln w="9525">
              <a:noFill/>
              <a:miter lim="800000"/>
              <a:headEnd/>
              <a:tailEnd/>
            </a:ln>
            <a:effectLst/>
          </p:spPr>
          <p:txBody>
            <a:bodyPr wrap="none">
              <a:spAutoFit/>
            </a:bodyPr>
            <a:lstStyle/>
            <a:p>
              <a:r>
                <a:rPr lang="en-US" altLang="ja-JP" sz="2000" b="1" i="1" dirty="0" err="1" smtClean="0">
                  <a:solidFill>
                    <a:schemeClr val="tx1"/>
                  </a:solidFill>
                  <a:ea typeface="ＭＳ Ｐ明朝" pitchFamily="18" charset="-128"/>
                </a:rPr>
                <a:t>T</a:t>
              </a:r>
              <a:r>
                <a:rPr lang="en-US" altLang="ja-JP" sz="2000" b="1" baseline="-25000" dirty="0" err="1" smtClean="0">
                  <a:solidFill>
                    <a:schemeClr val="tx1"/>
                  </a:solidFill>
                  <a:ea typeface="ＭＳ Ｐ明朝" pitchFamily="18" charset="-128"/>
                </a:rPr>
                <a:t>c</a:t>
              </a:r>
              <a:r>
                <a:rPr lang="en-US" altLang="ja-JP" sz="2000" dirty="0" smtClean="0">
                  <a:solidFill>
                    <a:schemeClr val="tx1"/>
                  </a:solidFill>
                  <a:ea typeface="ＭＳ Ｐ明朝" pitchFamily="18" charset="-128"/>
                </a:rPr>
                <a:t> (K)</a:t>
              </a:r>
              <a:endParaRPr lang="en-US" altLang="ja-JP" sz="2000" dirty="0">
                <a:solidFill>
                  <a:schemeClr val="tx1"/>
                </a:solidFill>
                <a:ea typeface="ＭＳ Ｐ明朝" pitchFamily="18" charset="-128"/>
              </a:endParaRPr>
            </a:p>
          </p:txBody>
        </p:sp>
        <p:sp>
          <p:nvSpPr>
            <p:cNvPr id="376" name="Rectangle 115"/>
            <p:cNvSpPr>
              <a:spLocks noChangeArrowheads="1"/>
            </p:cNvSpPr>
            <p:nvPr/>
          </p:nvSpPr>
          <p:spPr bwMode="auto">
            <a:xfrm>
              <a:off x="3267075" y="3467100"/>
              <a:ext cx="412750" cy="274638"/>
            </a:xfrm>
            <a:prstGeom prst="rect">
              <a:avLst/>
            </a:prstGeom>
            <a:noFill/>
            <a:ln w="9525">
              <a:noFill/>
              <a:miter lim="800000"/>
              <a:headEnd/>
              <a:tailEnd/>
            </a:ln>
            <a:effectLst/>
          </p:spPr>
          <p:txBody>
            <a:bodyPr wrap="none">
              <a:spAutoFit/>
            </a:bodyPr>
            <a:lstStyle/>
            <a:p>
              <a:r>
                <a:rPr lang="en-US" altLang="ja-JP" sz="1200" b="1">
                  <a:solidFill>
                    <a:schemeClr val="tx1"/>
                  </a:solidFill>
                </a:rPr>
                <a:t>100</a:t>
              </a:r>
            </a:p>
          </p:txBody>
        </p:sp>
        <p:sp>
          <p:nvSpPr>
            <p:cNvPr id="377" name="Rectangle 116"/>
            <p:cNvSpPr>
              <a:spLocks noChangeArrowheads="1"/>
            </p:cNvSpPr>
            <p:nvPr/>
          </p:nvSpPr>
          <p:spPr bwMode="auto">
            <a:xfrm>
              <a:off x="3246438" y="1989138"/>
              <a:ext cx="412750" cy="274637"/>
            </a:xfrm>
            <a:prstGeom prst="rect">
              <a:avLst/>
            </a:prstGeom>
            <a:noFill/>
            <a:ln w="9525">
              <a:noFill/>
              <a:miter lim="800000"/>
              <a:headEnd/>
              <a:tailEnd/>
            </a:ln>
            <a:effectLst/>
          </p:spPr>
          <p:txBody>
            <a:bodyPr wrap="none">
              <a:spAutoFit/>
            </a:bodyPr>
            <a:lstStyle/>
            <a:p>
              <a:r>
                <a:rPr lang="en-US" altLang="ja-JP" sz="1200" b="1">
                  <a:solidFill>
                    <a:schemeClr val="tx1"/>
                  </a:solidFill>
                </a:rPr>
                <a:t>160</a:t>
              </a:r>
            </a:p>
          </p:txBody>
        </p:sp>
        <p:sp>
          <p:nvSpPr>
            <p:cNvPr id="378" name="Rectangle 111"/>
            <p:cNvSpPr>
              <a:spLocks noChangeArrowheads="1"/>
            </p:cNvSpPr>
            <p:nvPr/>
          </p:nvSpPr>
          <p:spPr bwMode="auto">
            <a:xfrm>
              <a:off x="4114800" y="6096000"/>
              <a:ext cx="488950" cy="274638"/>
            </a:xfrm>
            <a:prstGeom prst="rect">
              <a:avLst/>
            </a:prstGeom>
            <a:noFill/>
            <a:ln w="9525">
              <a:noFill/>
              <a:miter lim="800000"/>
              <a:headEnd/>
              <a:tailEnd/>
            </a:ln>
            <a:effectLst/>
          </p:spPr>
          <p:txBody>
            <a:bodyPr wrap="none">
              <a:spAutoFit/>
            </a:bodyPr>
            <a:lstStyle/>
            <a:p>
              <a:r>
                <a:rPr lang="en-US" altLang="ja-JP" sz="1200" b="1">
                  <a:solidFill>
                    <a:schemeClr val="tx1"/>
                  </a:solidFill>
                  <a:ea typeface="ＭＳ Ｐ明朝" pitchFamily="18" charset="-128"/>
                </a:rPr>
                <a:t>1911</a:t>
              </a:r>
            </a:p>
          </p:txBody>
        </p:sp>
        <p:sp>
          <p:nvSpPr>
            <p:cNvPr id="379" name="Rectangle 114"/>
            <p:cNvSpPr>
              <a:spLocks noChangeArrowheads="1"/>
            </p:cNvSpPr>
            <p:nvPr/>
          </p:nvSpPr>
          <p:spPr bwMode="auto">
            <a:xfrm>
              <a:off x="3405188" y="5805488"/>
              <a:ext cx="303212" cy="274637"/>
            </a:xfrm>
            <a:prstGeom prst="rect">
              <a:avLst/>
            </a:prstGeom>
            <a:noFill/>
            <a:ln w="9525">
              <a:noFill/>
              <a:miter lim="800000"/>
              <a:headEnd/>
              <a:tailEnd/>
            </a:ln>
            <a:effectLst/>
          </p:spPr>
          <p:txBody>
            <a:bodyPr wrap="none">
              <a:spAutoFit/>
            </a:bodyPr>
            <a:lstStyle/>
            <a:p>
              <a:pPr>
                <a:spcBef>
                  <a:spcPct val="30000"/>
                </a:spcBef>
              </a:pPr>
              <a:r>
                <a:rPr lang="en-US" altLang="ja-JP" sz="1200" b="1" dirty="0">
                  <a:solidFill>
                    <a:schemeClr val="tx1"/>
                  </a:solidFill>
                </a:rPr>
                <a:t>O</a:t>
              </a:r>
            </a:p>
          </p:txBody>
        </p:sp>
        <p:grpSp>
          <p:nvGrpSpPr>
            <p:cNvPr id="380" name="Group 25"/>
            <p:cNvGrpSpPr>
              <a:grpSpLocks/>
            </p:cNvGrpSpPr>
            <p:nvPr/>
          </p:nvGrpSpPr>
          <p:grpSpPr bwMode="auto">
            <a:xfrm>
              <a:off x="3919538" y="5635625"/>
              <a:ext cx="554037" cy="336550"/>
              <a:chOff x="1242" y="3569"/>
              <a:chExt cx="349" cy="212"/>
            </a:xfrm>
          </p:grpSpPr>
          <p:sp>
            <p:nvSpPr>
              <p:cNvPr id="381" name="Oval 26"/>
              <p:cNvSpPr>
                <a:spLocks noChangeArrowheads="1"/>
              </p:cNvSpPr>
              <p:nvPr/>
            </p:nvSpPr>
            <p:spPr bwMode="auto">
              <a:xfrm>
                <a:off x="1500" y="3666"/>
                <a:ext cx="91" cy="91"/>
              </a:xfrm>
              <a:prstGeom prst="ellipse">
                <a:avLst/>
              </a:prstGeom>
              <a:solidFill>
                <a:srgbClr val="008080"/>
              </a:solidFill>
              <a:ln w="9525" algn="ctr">
                <a:noFill/>
                <a:round/>
                <a:headEnd/>
                <a:tailEnd/>
              </a:ln>
              <a:effectLst/>
            </p:spPr>
            <p:txBody>
              <a:bodyPr wrap="none" anchor="ctr"/>
              <a:lstStyle/>
              <a:p>
                <a:endParaRPr lang="ja-JP" altLang="en-US"/>
              </a:p>
            </p:txBody>
          </p:sp>
          <p:sp>
            <p:nvSpPr>
              <p:cNvPr id="382" name="Text Box 27"/>
              <p:cNvSpPr txBox="1">
                <a:spLocks noChangeArrowheads="1"/>
              </p:cNvSpPr>
              <p:nvPr/>
            </p:nvSpPr>
            <p:spPr bwMode="auto">
              <a:xfrm>
                <a:off x="1242" y="3569"/>
                <a:ext cx="303" cy="212"/>
              </a:xfrm>
              <a:prstGeom prst="rect">
                <a:avLst/>
              </a:prstGeom>
              <a:noFill/>
              <a:ln w="9525" algn="ctr">
                <a:noFill/>
                <a:miter lim="800000"/>
                <a:headEnd/>
                <a:tailEnd/>
              </a:ln>
              <a:effectLst/>
            </p:spPr>
            <p:txBody>
              <a:bodyPr>
                <a:spAutoFit/>
              </a:bodyPr>
              <a:lstStyle/>
              <a:p>
                <a:r>
                  <a:rPr lang="en-US" altLang="ja-JP" sz="1600" b="1">
                    <a:solidFill>
                      <a:schemeClr val="tx1"/>
                    </a:solidFill>
                    <a:latin typeface="ＭＳ Ｐゴシック" pitchFamily="50" charset="-128"/>
                  </a:rPr>
                  <a:t>Hg</a:t>
                </a:r>
              </a:p>
            </p:txBody>
          </p:sp>
        </p:grpSp>
        <p:sp>
          <p:nvSpPr>
            <p:cNvPr id="383" name="正方形/長方形 382"/>
            <p:cNvSpPr/>
            <p:nvPr/>
          </p:nvSpPr>
          <p:spPr>
            <a:xfrm>
              <a:off x="5868144" y="1052736"/>
              <a:ext cx="3090141" cy="461665"/>
            </a:xfrm>
            <a:prstGeom prst="rect">
              <a:avLst/>
            </a:prstGeom>
          </p:spPr>
          <p:txBody>
            <a:bodyPr wrap="none">
              <a:spAutoFit/>
            </a:bodyPr>
            <a:lstStyle/>
            <a:p>
              <a:r>
                <a:rPr lang="en-US" altLang="ja-JP" sz="2400" b="1" dirty="0" smtClean="0">
                  <a:solidFill>
                    <a:srgbClr val="FF3300"/>
                  </a:solidFill>
                  <a:latin typeface="Times New Roman" pitchFamily="18" charset="0"/>
                  <a:ea typeface="ＭＳ Ｐゴシック" pitchFamily="50" charset="-128"/>
                </a:rPr>
                <a:t>High-</a:t>
              </a:r>
              <a:r>
                <a:rPr lang="en-US" altLang="ja-JP" sz="2400" b="1" i="1" dirty="0" err="1" smtClean="0">
                  <a:solidFill>
                    <a:srgbClr val="FF3300"/>
                  </a:solidFill>
                  <a:latin typeface="Times New Roman" pitchFamily="18" charset="0"/>
                  <a:ea typeface="ＭＳ Ｐゴシック" pitchFamily="50" charset="-128"/>
                </a:rPr>
                <a:t>T</a:t>
              </a:r>
              <a:r>
                <a:rPr lang="en-US" altLang="ja-JP" sz="2400" b="1" baseline="-25000" dirty="0" err="1" smtClean="0">
                  <a:solidFill>
                    <a:srgbClr val="FF3300"/>
                  </a:solidFill>
                  <a:latin typeface="Times New Roman" pitchFamily="18" charset="0"/>
                  <a:ea typeface="ＭＳ Ｐゴシック" pitchFamily="50" charset="-128"/>
                </a:rPr>
                <a:t>c</a:t>
              </a:r>
              <a:r>
                <a:rPr lang="en-US" altLang="ja-JP" sz="2400" b="1" dirty="0" smtClean="0">
                  <a:solidFill>
                    <a:srgbClr val="FF3300"/>
                  </a:solidFill>
                  <a:latin typeface="Times New Roman" pitchFamily="18" charset="0"/>
                  <a:ea typeface="ＭＳ Ｐゴシック" pitchFamily="50" charset="-128"/>
                </a:rPr>
                <a:t> copper oxides</a:t>
              </a:r>
              <a:endParaRPr lang="ja-JP" altLang="en-US" sz="2400" dirty="0">
                <a:solidFill>
                  <a:srgbClr val="FF3300"/>
                </a:solidFill>
              </a:endParaRPr>
            </a:p>
          </p:txBody>
        </p:sp>
      </p:grpSp>
      <p:sp>
        <p:nvSpPr>
          <p:cNvPr id="4" name="タイトル 3"/>
          <p:cNvSpPr>
            <a:spLocks noGrp="1"/>
          </p:cNvSpPr>
          <p:nvPr>
            <p:ph type="title"/>
          </p:nvPr>
        </p:nvSpPr>
        <p:spPr/>
        <p:txBody>
          <a:bodyPr/>
          <a:lstStyle/>
          <a:p>
            <a:r>
              <a:rPr kumimoji="1" lang="en-US" altLang="ja-JP" b="1" dirty="0" smtClean="0"/>
              <a:t>History of Superconductivity</a:t>
            </a:r>
            <a:endParaRPr kumimoji="1" lang="ja-JP" altLang="en-US" b="1" dirty="0"/>
          </a:p>
        </p:txBody>
      </p:sp>
      <p:sp>
        <p:nvSpPr>
          <p:cNvPr id="5" name="円/楕円 4"/>
          <p:cNvSpPr/>
          <p:nvPr/>
        </p:nvSpPr>
        <p:spPr>
          <a:xfrm>
            <a:off x="5508104" y="5080860"/>
            <a:ext cx="1257330" cy="419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Text Box 4"/>
          <p:cNvSpPr txBox="1">
            <a:spLocks noChangeArrowheads="1"/>
          </p:cNvSpPr>
          <p:nvPr/>
        </p:nvSpPr>
        <p:spPr bwMode="auto">
          <a:xfrm>
            <a:off x="7378700" y="44624"/>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50000"/>
              </a:spcBef>
              <a:spcAft>
                <a:spcPct val="0"/>
              </a:spcAft>
              <a:buClr>
                <a:srgbClr val="00007D"/>
              </a:buClr>
              <a:buSzPct val="75000"/>
              <a:buFont typeface="Wingdings" pitchFamily="2" charset="2"/>
              <a:buNone/>
            </a:pPr>
            <a:r>
              <a:rPr lang="en-US" altLang="ja-JP" sz="2400" i="1" dirty="0" smtClean="0">
                <a:solidFill>
                  <a:prstClr val="black"/>
                </a:solidFill>
              </a:rPr>
              <a:t>Introduction</a:t>
            </a:r>
          </a:p>
        </p:txBody>
      </p:sp>
    </p:spTree>
    <p:extLst>
      <p:ext uri="{BB962C8B-B14F-4D97-AF65-F5344CB8AC3E}">
        <p14:creationId xmlns:p14="http://schemas.microsoft.com/office/powerpoint/2010/main" val="422690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テキスト ボックス 22"/>
              <p:cNvSpPr txBox="1"/>
              <p:nvPr/>
            </p:nvSpPr>
            <p:spPr>
              <a:xfrm>
                <a:off x="2284615" y="3512153"/>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2284615" y="3512153"/>
                <a:ext cx="2305631" cy="403700"/>
              </a:xfrm>
              <a:prstGeom prst="rect">
                <a:avLst/>
              </a:prstGeom>
              <a:blipFill rotWithShape="1">
                <a:blip r:embed="rId2"/>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2476096" y="4653136"/>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476096" y="4653136"/>
                <a:ext cx="652358" cy="369332"/>
              </a:xfrm>
              <a:prstGeom prst="rect">
                <a:avLst/>
              </a:prstGeom>
              <a:blipFill rotWithShape="1">
                <a:blip r:embed="rId3"/>
                <a:stretch>
                  <a:fillRect b="-114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414146" y="6364156"/>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414146" y="6364156"/>
                <a:ext cx="2270622" cy="403700"/>
              </a:xfrm>
              <a:prstGeom prst="rect">
                <a:avLst/>
              </a:prstGeom>
              <a:blipFill rotWithShape="1">
                <a:blip r:embed="rId4"/>
                <a:stretch>
                  <a:fillRect b="-4545"/>
                </a:stretch>
              </a:blipFill>
            </p:spPr>
            <p:txBody>
              <a:bodyPr/>
              <a:lstStyle/>
              <a:p>
                <a:r>
                  <a:rPr lang="ja-JP" altLang="en-US">
                    <a:noFill/>
                  </a:rPr>
                  <a:t> </a:t>
                </a:r>
              </a:p>
            </p:txBody>
          </p:sp>
        </mc:Fallback>
      </mc:AlternateContent>
      <p:sp>
        <p:nvSpPr>
          <p:cNvPr id="30" name="右矢印 29"/>
          <p:cNvSpPr/>
          <p:nvPr/>
        </p:nvSpPr>
        <p:spPr>
          <a:xfrm>
            <a:off x="3707904" y="1716370"/>
            <a:ext cx="2022219" cy="110981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05938" y="3304999"/>
            <a:ext cx="393654" cy="369332"/>
          </a:xfrm>
          <a:prstGeom prst="rect">
            <a:avLst/>
          </a:prstGeom>
          <a:noFill/>
        </p:spPr>
        <p:txBody>
          <a:bodyPr wrap="square" rtlCol="0">
            <a:spAutoFit/>
          </a:bodyPr>
          <a:lstStyle/>
          <a:p>
            <a:r>
              <a:rPr kumimoji="1" lang="en-US" altLang="ja-JP" dirty="0" smtClean="0"/>
              <a:t>E</a:t>
            </a:r>
            <a:endParaRPr kumimoji="1" lang="ja-JP" altLang="en-US" dirty="0"/>
          </a:p>
        </p:txBody>
      </p:sp>
      <p:sp>
        <p:nvSpPr>
          <p:cNvPr id="37" name="テキスト ボックス 36"/>
          <p:cNvSpPr txBox="1"/>
          <p:nvPr/>
        </p:nvSpPr>
        <p:spPr>
          <a:xfrm>
            <a:off x="6102496" y="3272682"/>
            <a:ext cx="393654" cy="369332"/>
          </a:xfrm>
          <a:prstGeom prst="rect">
            <a:avLst/>
          </a:prstGeom>
          <a:noFill/>
        </p:spPr>
        <p:txBody>
          <a:bodyPr wrap="square" rtlCol="0">
            <a:spAutoFit/>
          </a:bodyPr>
          <a:lstStyle/>
          <a:p>
            <a:r>
              <a:rPr kumimoji="1" lang="en-US" altLang="ja-JP" dirty="0" smtClean="0"/>
              <a:t>E</a:t>
            </a:r>
            <a:endParaRPr kumimoji="1" lang="ja-JP" altLang="en-US" dirty="0"/>
          </a:p>
        </p:txBody>
      </p:sp>
      <p:grpSp>
        <p:nvGrpSpPr>
          <p:cNvPr id="29" name="Group 138"/>
          <p:cNvGrpSpPr>
            <a:grpSpLocks/>
          </p:cNvGrpSpPr>
          <p:nvPr/>
        </p:nvGrpSpPr>
        <p:grpSpPr bwMode="auto">
          <a:xfrm>
            <a:off x="611560" y="1838239"/>
            <a:ext cx="2620154" cy="942689"/>
            <a:chOff x="4357" y="1981"/>
            <a:chExt cx="731" cy="283"/>
          </a:xfrm>
        </p:grpSpPr>
        <p:sp>
          <p:nvSpPr>
            <p:cNvPr id="31"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33"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34"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5"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8"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9"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41" name="Oval 124"/>
          <p:cNvSpPr>
            <a:spLocks noChangeArrowheads="1"/>
          </p:cNvSpPr>
          <p:nvPr/>
        </p:nvSpPr>
        <p:spPr bwMode="auto">
          <a:xfrm>
            <a:off x="1763688" y="1139973"/>
            <a:ext cx="275552" cy="256674"/>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42" name="AutoShape 125"/>
          <p:cNvCxnSpPr>
            <a:cxnSpLocks noChangeShapeType="1"/>
            <a:stCxn id="41" idx="3"/>
            <a:endCxn id="34" idx="7"/>
          </p:cNvCxnSpPr>
          <p:nvPr/>
        </p:nvCxnSpPr>
        <p:spPr bwMode="auto">
          <a:xfrm flipH="1">
            <a:off x="889968" y="1359058"/>
            <a:ext cx="914074" cy="790058"/>
          </a:xfrm>
          <a:prstGeom prst="straightConnector1">
            <a:avLst/>
          </a:prstGeom>
          <a:noFill/>
          <a:ln w="9525">
            <a:solidFill>
              <a:schemeClr val="tx1"/>
            </a:solidFill>
            <a:round/>
            <a:headEnd/>
            <a:tailEnd/>
          </a:ln>
          <a:effectLst/>
        </p:spPr>
      </p:cxnSp>
      <p:cxnSp>
        <p:nvCxnSpPr>
          <p:cNvPr id="43" name="AutoShape 126"/>
          <p:cNvCxnSpPr>
            <a:cxnSpLocks noChangeShapeType="1"/>
            <a:stCxn id="41" idx="4"/>
            <a:endCxn id="35" idx="0"/>
          </p:cNvCxnSpPr>
          <p:nvPr/>
        </p:nvCxnSpPr>
        <p:spPr bwMode="auto">
          <a:xfrm flipH="1">
            <a:off x="1491516" y="1396647"/>
            <a:ext cx="409948" cy="1081155"/>
          </a:xfrm>
          <a:prstGeom prst="straightConnector1">
            <a:avLst/>
          </a:prstGeom>
          <a:noFill/>
          <a:ln w="9525">
            <a:solidFill>
              <a:schemeClr val="tx1"/>
            </a:solidFill>
            <a:round/>
            <a:headEnd/>
            <a:tailEnd/>
          </a:ln>
          <a:effectLst/>
        </p:spPr>
      </p:cxnSp>
      <p:cxnSp>
        <p:nvCxnSpPr>
          <p:cNvPr id="44" name="AutoShape 127"/>
          <p:cNvCxnSpPr>
            <a:cxnSpLocks noChangeShapeType="1"/>
            <a:stCxn id="41" idx="5"/>
            <a:endCxn id="38" idx="1"/>
          </p:cNvCxnSpPr>
          <p:nvPr/>
        </p:nvCxnSpPr>
        <p:spPr bwMode="auto">
          <a:xfrm>
            <a:off x="1998886" y="1359058"/>
            <a:ext cx="954420" cy="870003"/>
          </a:xfrm>
          <a:prstGeom prst="straightConnector1">
            <a:avLst/>
          </a:prstGeom>
          <a:noFill/>
          <a:ln w="9525">
            <a:solidFill>
              <a:schemeClr val="tx1"/>
            </a:solidFill>
            <a:round/>
            <a:headEnd/>
            <a:tailEnd/>
          </a:ln>
          <a:effectLst/>
        </p:spPr>
      </p:cxnSp>
      <p:cxnSp>
        <p:nvCxnSpPr>
          <p:cNvPr id="52" name="AutoShape 126"/>
          <p:cNvCxnSpPr>
            <a:cxnSpLocks noChangeShapeType="1"/>
            <a:stCxn id="41" idx="4"/>
            <a:endCxn id="39" idx="1"/>
          </p:cNvCxnSpPr>
          <p:nvPr/>
        </p:nvCxnSpPr>
        <p:spPr bwMode="auto">
          <a:xfrm>
            <a:off x="1901464" y="1396647"/>
            <a:ext cx="363648" cy="485984"/>
          </a:xfrm>
          <a:prstGeom prst="straightConnector1">
            <a:avLst/>
          </a:prstGeom>
          <a:noFill/>
          <a:ln w="9525">
            <a:solidFill>
              <a:schemeClr val="tx1"/>
            </a:solidFill>
            <a:round/>
            <a:headEnd/>
            <a:tailEnd/>
          </a:ln>
          <a:effectLst/>
        </p:spPr>
      </p:cxnSp>
      <p:grpSp>
        <p:nvGrpSpPr>
          <p:cNvPr id="100" name="Group 138"/>
          <p:cNvGrpSpPr>
            <a:grpSpLocks/>
          </p:cNvGrpSpPr>
          <p:nvPr/>
        </p:nvGrpSpPr>
        <p:grpSpPr bwMode="auto">
          <a:xfrm>
            <a:off x="5984294" y="1844824"/>
            <a:ext cx="2620154" cy="942689"/>
            <a:chOff x="4357" y="1981"/>
            <a:chExt cx="731" cy="283"/>
          </a:xfrm>
        </p:grpSpPr>
        <p:sp>
          <p:nvSpPr>
            <p:cNvPr id="101"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102"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03"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4"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5"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6"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107" name="弦 106"/>
          <p:cNvSpPr/>
          <p:nvPr/>
        </p:nvSpPr>
        <p:spPr>
          <a:xfrm flipH="1">
            <a:off x="5013979" y="6057876"/>
            <a:ext cx="3240000" cy="432048"/>
          </a:xfrm>
          <a:prstGeom prst="chord">
            <a:avLst>
              <a:gd name="adj1" fmla="val 5328906"/>
              <a:gd name="adj2" fmla="val 16200000"/>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 name="直線コネクタ 107"/>
          <p:cNvCxnSpPr/>
          <p:nvPr/>
        </p:nvCxnSpPr>
        <p:spPr>
          <a:xfrm flipH="1">
            <a:off x="6562011" y="4545708"/>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p:cNvSpPr txBox="1"/>
          <p:nvPr/>
        </p:nvSpPr>
        <p:spPr>
          <a:xfrm>
            <a:off x="6228184" y="4392400"/>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10" name="弦 109"/>
          <p:cNvSpPr/>
          <p:nvPr/>
        </p:nvSpPr>
        <p:spPr>
          <a:xfrm flipH="1">
            <a:off x="5049979" y="4837802"/>
            <a:ext cx="3240000" cy="1076058"/>
          </a:xfrm>
          <a:prstGeom prst="chord">
            <a:avLst>
              <a:gd name="adj1" fmla="val 5159597"/>
              <a:gd name="adj2" fmla="val 16400031"/>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1" name="直線矢印コネクタ 110"/>
          <p:cNvCxnSpPr/>
          <p:nvPr/>
        </p:nvCxnSpPr>
        <p:spPr>
          <a:xfrm flipV="1">
            <a:off x="6634019" y="3465588"/>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3" name="弦 112"/>
          <p:cNvSpPr/>
          <p:nvPr/>
        </p:nvSpPr>
        <p:spPr>
          <a:xfrm flipH="1">
            <a:off x="5014339" y="3825628"/>
            <a:ext cx="3240000" cy="432000"/>
          </a:xfrm>
          <a:prstGeom prst="chord">
            <a:avLst>
              <a:gd name="adj1" fmla="val 5470033"/>
              <a:gd name="adj2" fmla="val 16200000"/>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弦 114"/>
          <p:cNvSpPr/>
          <p:nvPr/>
        </p:nvSpPr>
        <p:spPr>
          <a:xfrm flipH="1">
            <a:off x="-612576" y="6094957"/>
            <a:ext cx="3240000" cy="432048"/>
          </a:xfrm>
          <a:prstGeom prst="chord">
            <a:avLst>
              <a:gd name="adj1" fmla="val 5328906"/>
              <a:gd name="adj2" fmla="val 16200000"/>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flipH="1">
            <a:off x="935456" y="4582789"/>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1061152" y="4429481"/>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18" name="弦 117"/>
          <p:cNvSpPr/>
          <p:nvPr/>
        </p:nvSpPr>
        <p:spPr>
          <a:xfrm flipH="1">
            <a:off x="-576576" y="4874883"/>
            <a:ext cx="3240000" cy="1076058"/>
          </a:xfrm>
          <a:prstGeom prst="chord">
            <a:avLst>
              <a:gd name="adj1" fmla="val 5159597"/>
              <a:gd name="adj2" fmla="val 16400031"/>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9" name="直線矢印コネクタ 118"/>
          <p:cNvCxnSpPr/>
          <p:nvPr/>
        </p:nvCxnSpPr>
        <p:spPr>
          <a:xfrm flipV="1">
            <a:off x="1007464" y="3502669"/>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1" name="弦 120"/>
          <p:cNvSpPr/>
          <p:nvPr/>
        </p:nvSpPr>
        <p:spPr>
          <a:xfrm flipH="1">
            <a:off x="-612216" y="3862709"/>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右矢印 122"/>
          <p:cNvSpPr/>
          <p:nvPr/>
        </p:nvSpPr>
        <p:spPr>
          <a:xfrm>
            <a:off x="3707904" y="4467562"/>
            <a:ext cx="2022219" cy="110981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矢印コネクタ 124"/>
          <p:cNvCxnSpPr/>
          <p:nvPr/>
        </p:nvCxnSpPr>
        <p:spPr>
          <a:xfrm flipV="1">
            <a:off x="774647" y="4009710"/>
            <a:ext cx="0" cy="2264190"/>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61922" y="4690217"/>
            <a:ext cx="393654" cy="369332"/>
          </a:xfrm>
          <a:prstGeom prst="rect">
            <a:avLst/>
          </a:prstGeom>
          <a:noFill/>
        </p:spPr>
        <p:txBody>
          <a:bodyPr wrap="square" rtlCol="0">
            <a:spAutoFit/>
          </a:bodyPr>
          <a:lstStyle/>
          <a:p>
            <a:r>
              <a:rPr lang="en-US" altLang="ja-JP" dirty="0"/>
              <a:t>U</a:t>
            </a:r>
            <a:endParaRPr kumimoji="1" lang="ja-JP" altLang="en-US" dirty="0"/>
          </a:p>
        </p:txBody>
      </p:sp>
      <p:sp>
        <p:nvSpPr>
          <p:cNvPr id="128" name="Text Box 146"/>
          <p:cNvSpPr txBox="1">
            <a:spLocks noChangeArrowheads="1"/>
          </p:cNvSpPr>
          <p:nvPr/>
        </p:nvSpPr>
        <p:spPr bwMode="auto">
          <a:xfrm>
            <a:off x="2284615" y="999366"/>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sp>
        <p:nvSpPr>
          <p:cNvPr id="48" name="テキスト ボックス 47"/>
          <p:cNvSpPr txBox="1"/>
          <p:nvPr/>
        </p:nvSpPr>
        <p:spPr>
          <a:xfrm>
            <a:off x="611560" y="212447"/>
            <a:ext cx="7488832" cy="707886"/>
          </a:xfrm>
          <a:prstGeom prst="rect">
            <a:avLst/>
          </a:prstGeom>
          <a:noFill/>
        </p:spPr>
        <p:txBody>
          <a:bodyPr wrap="square" rtlCol="0">
            <a:spAutoFit/>
          </a:bodyPr>
          <a:lstStyle/>
          <a:p>
            <a:r>
              <a:rPr lang="en-US" altLang="ja-JP" sz="4000" b="1" dirty="0"/>
              <a:t>i</a:t>
            </a:r>
            <a:r>
              <a:rPr lang="en-US" altLang="ja-JP" sz="4000" b="1" dirty="0" smtClean="0"/>
              <a:t>nfluence of excess oxygen</a:t>
            </a:r>
            <a:endParaRPr kumimoji="1" lang="ja-JP" altLang="en-US" sz="2000" b="1" dirty="0"/>
          </a:p>
        </p:txBody>
      </p:sp>
      <p:sp>
        <p:nvSpPr>
          <p:cNvPr id="2" name="テキスト ボックス 1"/>
          <p:cNvSpPr txBox="1"/>
          <p:nvPr/>
        </p:nvSpPr>
        <p:spPr>
          <a:xfrm>
            <a:off x="5220072" y="1063481"/>
            <a:ext cx="3744416" cy="461665"/>
          </a:xfrm>
          <a:prstGeom prst="rect">
            <a:avLst/>
          </a:prstGeom>
          <a:noFill/>
        </p:spPr>
        <p:txBody>
          <a:bodyPr wrap="square" rtlCol="0">
            <a:spAutoFit/>
          </a:bodyPr>
          <a:lstStyle/>
          <a:p>
            <a:r>
              <a:rPr lang="en-US" altLang="ja-JP" sz="2400" b="1" dirty="0" smtClean="0"/>
              <a:t>Cu-O bond</a:t>
            </a:r>
            <a:r>
              <a:rPr lang="ja-JP" altLang="en-US" sz="2400" b="1" dirty="0"/>
              <a:t> </a:t>
            </a:r>
            <a:r>
              <a:rPr lang="en-US" altLang="ja-JP" sz="2400" b="1" dirty="0" smtClean="0"/>
              <a:t>becomes longer</a:t>
            </a:r>
            <a:endParaRPr kumimoji="1" lang="ja-JP" altLang="en-US" sz="2400" b="1" dirty="0"/>
          </a:p>
        </p:txBody>
      </p:sp>
      <p:sp>
        <p:nvSpPr>
          <p:cNvPr id="50" name="Text Box 144"/>
          <p:cNvSpPr txBox="1">
            <a:spLocks noChangeArrowheads="1"/>
          </p:cNvSpPr>
          <p:nvPr/>
        </p:nvSpPr>
        <p:spPr bwMode="auto">
          <a:xfrm>
            <a:off x="6864249" y="1717702"/>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51" name="Text Box 146"/>
          <p:cNvSpPr txBox="1">
            <a:spLocks noChangeArrowheads="1"/>
          </p:cNvSpPr>
          <p:nvPr/>
        </p:nvSpPr>
        <p:spPr bwMode="auto">
          <a:xfrm>
            <a:off x="1673677" y="1705606"/>
            <a:ext cx="455574"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53" name="Text Box 146"/>
          <p:cNvSpPr txBox="1">
            <a:spLocks noChangeArrowheads="1"/>
          </p:cNvSpPr>
          <p:nvPr/>
        </p:nvSpPr>
        <p:spPr bwMode="auto">
          <a:xfrm>
            <a:off x="6054098" y="1748345"/>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spTree>
    <p:extLst>
      <p:ext uri="{BB962C8B-B14F-4D97-AF65-F5344CB8AC3E}">
        <p14:creationId xmlns:p14="http://schemas.microsoft.com/office/powerpoint/2010/main" val="1633800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8.33333E-7 -1.85185E-6 L -8.33333E-7 0.13125 " pathEditMode="relative" rAng="0" ptsTypes="AA">
                                      <p:cBhvr>
                                        <p:cTn id="6" dur="2000" fill="hold"/>
                                        <p:tgtEl>
                                          <p:spTgt spid="113"/>
                                        </p:tgtEl>
                                        <p:attrNameLst>
                                          <p:attrName>ppt_x</p:attrName>
                                          <p:attrName>ppt_y</p:attrName>
                                        </p:attrNameLst>
                                      </p:cBhvr>
                                      <p:rCtr x="0" y="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テキスト ボックス 22"/>
              <p:cNvSpPr txBox="1"/>
              <p:nvPr/>
            </p:nvSpPr>
            <p:spPr>
              <a:xfrm>
                <a:off x="2284615" y="3512153"/>
                <a:ext cx="2305631"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𝑈</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2284615" y="3512153"/>
                <a:ext cx="2305631" cy="403700"/>
              </a:xfrm>
              <a:prstGeom prst="rect">
                <a:avLst/>
              </a:prstGeom>
              <a:blipFill rotWithShape="1">
                <a:blip r:embed="rId2"/>
                <a:stretch>
                  <a:fillRect b="-45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2476096" y="4653136"/>
                <a:ext cx="6523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𝑂</m:t>
                      </m:r>
                      <m:r>
                        <a:rPr kumimoji="1" lang="en-US" altLang="ja-JP" b="0" i="1" smtClean="0">
                          <a:latin typeface="Cambria Math"/>
                        </a:rPr>
                        <m:t>2</m:t>
                      </m:r>
                      <m:r>
                        <a:rPr kumimoji="1" lang="en-US" altLang="ja-JP" b="0" i="1" smtClean="0">
                          <a:latin typeface="Cambria Math"/>
                        </a:rPr>
                        <m:t>𝑝</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2476096" y="4653136"/>
                <a:ext cx="652358" cy="369332"/>
              </a:xfrm>
              <a:prstGeom prst="rect">
                <a:avLst/>
              </a:prstGeom>
              <a:blipFill rotWithShape="1">
                <a:blip r:embed="rId3"/>
                <a:stretch>
                  <a:fillRect b="-114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414146" y="6364156"/>
                <a:ext cx="2270622" cy="403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𝐶𝑢</m:t>
                      </m:r>
                      <m:sSub>
                        <m:sSubPr>
                          <m:ctrlPr>
                            <a:rPr kumimoji="1" lang="en-US" altLang="ja-JP" i="1" smtClean="0">
                              <a:latin typeface="Cambria Math"/>
                            </a:rPr>
                          </m:ctrlPr>
                        </m:sSubPr>
                        <m:e>
                          <m:r>
                            <a:rPr kumimoji="1" lang="en-US" altLang="ja-JP" b="0" i="1" smtClean="0">
                              <a:latin typeface="Cambria Math"/>
                            </a:rPr>
                            <m:t>3</m:t>
                          </m:r>
                          <m:r>
                            <a:rPr kumimoji="1" lang="en-US" altLang="ja-JP" b="0" i="1" smtClean="0">
                              <a:latin typeface="Cambria Math"/>
                            </a:rPr>
                            <m:t>𝑑</m:t>
                          </m:r>
                        </m:e>
                        <m:sub>
                          <m:sSup>
                            <m:sSupPr>
                              <m:ctrlPr>
                                <a:rPr kumimoji="1" lang="en-US" altLang="ja-JP" i="1" smtClean="0">
                                  <a:latin typeface="Cambria Math"/>
                                </a:rPr>
                              </m:ctrlPr>
                            </m:sSupPr>
                            <m:e>
                              <m:r>
                                <a:rPr kumimoji="1" lang="en-US" altLang="ja-JP" b="0" i="1" smtClean="0">
                                  <a:latin typeface="Cambria Math"/>
                                </a:rPr>
                                <m:t>𝑥</m:t>
                              </m:r>
                            </m:e>
                            <m:sup>
                              <m:r>
                                <a:rPr kumimoji="1" lang="en-US" altLang="ja-JP" b="0" i="1" smtClean="0">
                                  <a:latin typeface="Cambria Math"/>
                                </a:rPr>
                                <m:t>2</m:t>
                              </m:r>
                            </m:sup>
                          </m:sSup>
                          <m:r>
                            <a:rPr kumimoji="1" lang="en-US" altLang="ja-JP" b="0" i="1" smtClean="0">
                              <a:latin typeface="Cambria Math"/>
                            </a:rPr>
                            <m:t>−</m:t>
                          </m:r>
                          <m:sSup>
                            <m:sSupPr>
                              <m:ctrlPr>
                                <a:rPr kumimoji="1" lang="en-US" altLang="ja-JP" i="1" smtClean="0">
                                  <a:latin typeface="Cambria Math"/>
                                </a:rPr>
                              </m:ctrlPr>
                            </m:sSupPr>
                            <m:e>
                              <m:r>
                                <a:rPr kumimoji="1" lang="en-US" altLang="ja-JP" b="0" i="1" smtClean="0">
                                  <a:latin typeface="Cambria Math"/>
                                </a:rPr>
                                <m:t>𝑦</m:t>
                              </m:r>
                            </m:e>
                            <m:sup>
                              <m:r>
                                <a:rPr kumimoji="1" lang="en-US" altLang="ja-JP" b="0" i="1" smtClean="0">
                                  <a:latin typeface="Cambria Math"/>
                                </a:rPr>
                                <m:t>2</m:t>
                              </m:r>
                            </m:sup>
                          </m:sSup>
                        </m:sub>
                      </m:sSub>
                      <m:r>
                        <a:rPr kumimoji="1" lang="en-US" altLang="ja-JP" b="0" i="1" smtClean="0">
                          <a:latin typeface="Cambria Math"/>
                        </a:rPr>
                        <m:t> (</m:t>
                      </m:r>
                      <m:r>
                        <a:rPr kumimoji="1" lang="en-US" altLang="ja-JP" b="0" i="1" smtClean="0">
                          <a:latin typeface="Cambria Math"/>
                        </a:rPr>
                        <m:t>𝐿</m:t>
                      </m:r>
                      <m:r>
                        <a:rPr kumimoji="1" lang="en-US" altLang="ja-JP" b="0" i="1" smtClean="0">
                          <a:latin typeface="Cambria Math"/>
                        </a:rPr>
                        <m:t>.</m:t>
                      </m:r>
                      <m:r>
                        <a:rPr kumimoji="1" lang="en-US" altLang="ja-JP" b="0" i="1" smtClean="0">
                          <a:latin typeface="Cambria Math"/>
                        </a:rPr>
                        <m:t>𝐻</m:t>
                      </m:r>
                      <m:r>
                        <a:rPr kumimoji="1" lang="en-US" altLang="ja-JP" b="0" i="1" smtClean="0">
                          <a:latin typeface="Cambria Math"/>
                        </a:rPr>
                        <m:t>.</m:t>
                      </m:r>
                      <m:r>
                        <a:rPr kumimoji="1" lang="en-US" altLang="ja-JP" b="0" i="1" smtClean="0">
                          <a:latin typeface="Cambria Math"/>
                        </a:rPr>
                        <m:t>𝐵</m:t>
                      </m:r>
                      <m:r>
                        <a:rPr kumimoji="1" lang="en-US" altLang="ja-JP" b="0" i="1" smtClean="0">
                          <a:latin typeface="Cambria Math"/>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414146" y="6364156"/>
                <a:ext cx="2270622" cy="403700"/>
              </a:xfrm>
              <a:prstGeom prst="rect">
                <a:avLst/>
              </a:prstGeom>
              <a:blipFill rotWithShape="1">
                <a:blip r:embed="rId4"/>
                <a:stretch>
                  <a:fillRect b="-4545"/>
                </a:stretch>
              </a:blipFill>
            </p:spPr>
            <p:txBody>
              <a:bodyPr/>
              <a:lstStyle/>
              <a:p>
                <a:r>
                  <a:rPr lang="ja-JP" altLang="en-US">
                    <a:noFill/>
                  </a:rPr>
                  <a:t> </a:t>
                </a:r>
              </a:p>
            </p:txBody>
          </p:sp>
        </mc:Fallback>
      </mc:AlternateContent>
      <p:sp>
        <p:nvSpPr>
          <p:cNvPr id="30" name="右矢印 29"/>
          <p:cNvSpPr/>
          <p:nvPr/>
        </p:nvSpPr>
        <p:spPr>
          <a:xfrm>
            <a:off x="3707904" y="1716370"/>
            <a:ext cx="2022219" cy="110981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05938" y="3304999"/>
            <a:ext cx="393654" cy="369332"/>
          </a:xfrm>
          <a:prstGeom prst="rect">
            <a:avLst/>
          </a:prstGeom>
          <a:noFill/>
        </p:spPr>
        <p:txBody>
          <a:bodyPr wrap="square" rtlCol="0">
            <a:spAutoFit/>
          </a:bodyPr>
          <a:lstStyle/>
          <a:p>
            <a:r>
              <a:rPr kumimoji="1" lang="en-US" altLang="ja-JP" dirty="0" smtClean="0"/>
              <a:t>E</a:t>
            </a:r>
            <a:endParaRPr kumimoji="1" lang="ja-JP" altLang="en-US" dirty="0"/>
          </a:p>
        </p:txBody>
      </p:sp>
      <p:grpSp>
        <p:nvGrpSpPr>
          <p:cNvPr id="29" name="Group 138"/>
          <p:cNvGrpSpPr>
            <a:grpSpLocks/>
          </p:cNvGrpSpPr>
          <p:nvPr/>
        </p:nvGrpSpPr>
        <p:grpSpPr bwMode="auto">
          <a:xfrm>
            <a:off x="611560" y="1838239"/>
            <a:ext cx="2620154" cy="942689"/>
            <a:chOff x="4357" y="1981"/>
            <a:chExt cx="731" cy="283"/>
          </a:xfrm>
        </p:grpSpPr>
        <p:sp>
          <p:nvSpPr>
            <p:cNvPr id="31"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33"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34"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5"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8"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9"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41" name="Oval 124"/>
          <p:cNvSpPr>
            <a:spLocks noChangeArrowheads="1"/>
          </p:cNvSpPr>
          <p:nvPr/>
        </p:nvSpPr>
        <p:spPr bwMode="auto">
          <a:xfrm>
            <a:off x="1763688" y="1139973"/>
            <a:ext cx="275552" cy="256674"/>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42" name="AutoShape 125"/>
          <p:cNvCxnSpPr>
            <a:cxnSpLocks noChangeShapeType="1"/>
            <a:stCxn id="41" idx="3"/>
            <a:endCxn id="34" idx="7"/>
          </p:cNvCxnSpPr>
          <p:nvPr/>
        </p:nvCxnSpPr>
        <p:spPr bwMode="auto">
          <a:xfrm flipH="1">
            <a:off x="889968" y="1359058"/>
            <a:ext cx="914074" cy="790058"/>
          </a:xfrm>
          <a:prstGeom prst="straightConnector1">
            <a:avLst/>
          </a:prstGeom>
          <a:noFill/>
          <a:ln w="9525">
            <a:solidFill>
              <a:schemeClr val="tx1"/>
            </a:solidFill>
            <a:round/>
            <a:headEnd/>
            <a:tailEnd/>
          </a:ln>
          <a:effectLst/>
        </p:spPr>
      </p:cxnSp>
      <p:cxnSp>
        <p:nvCxnSpPr>
          <p:cNvPr id="43" name="AutoShape 126"/>
          <p:cNvCxnSpPr>
            <a:cxnSpLocks noChangeShapeType="1"/>
            <a:stCxn id="41" idx="4"/>
            <a:endCxn id="35" idx="0"/>
          </p:cNvCxnSpPr>
          <p:nvPr/>
        </p:nvCxnSpPr>
        <p:spPr bwMode="auto">
          <a:xfrm flipH="1">
            <a:off x="1491516" y="1396647"/>
            <a:ext cx="409948" cy="1081155"/>
          </a:xfrm>
          <a:prstGeom prst="straightConnector1">
            <a:avLst/>
          </a:prstGeom>
          <a:noFill/>
          <a:ln w="9525">
            <a:solidFill>
              <a:schemeClr val="tx1"/>
            </a:solidFill>
            <a:round/>
            <a:headEnd/>
            <a:tailEnd/>
          </a:ln>
          <a:effectLst/>
        </p:spPr>
      </p:cxnSp>
      <p:cxnSp>
        <p:nvCxnSpPr>
          <p:cNvPr id="44" name="AutoShape 127"/>
          <p:cNvCxnSpPr>
            <a:cxnSpLocks noChangeShapeType="1"/>
            <a:stCxn id="41" idx="5"/>
            <a:endCxn id="38" idx="1"/>
          </p:cNvCxnSpPr>
          <p:nvPr/>
        </p:nvCxnSpPr>
        <p:spPr bwMode="auto">
          <a:xfrm>
            <a:off x="1998886" y="1359058"/>
            <a:ext cx="954420" cy="870003"/>
          </a:xfrm>
          <a:prstGeom prst="straightConnector1">
            <a:avLst/>
          </a:prstGeom>
          <a:noFill/>
          <a:ln w="9525">
            <a:solidFill>
              <a:schemeClr val="tx1"/>
            </a:solidFill>
            <a:round/>
            <a:headEnd/>
            <a:tailEnd/>
          </a:ln>
          <a:effectLst/>
        </p:spPr>
      </p:cxnSp>
      <p:cxnSp>
        <p:nvCxnSpPr>
          <p:cNvPr id="52" name="AutoShape 126"/>
          <p:cNvCxnSpPr>
            <a:cxnSpLocks noChangeShapeType="1"/>
            <a:stCxn id="41" idx="4"/>
            <a:endCxn id="39" idx="1"/>
          </p:cNvCxnSpPr>
          <p:nvPr/>
        </p:nvCxnSpPr>
        <p:spPr bwMode="auto">
          <a:xfrm>
            <a:off x="1901464" y="1396647"/>
            <a:ext cx="363648" cy="485984"/>
          </a:xfrm>
          <a:prstGeom prst="straightConnector1">
            <a:avLst/>
          </a:prstGeom>
          <a:noFill/>
          <a:ln w="9525">
            <a:solidFill>
              <a:schemeClr val="tx1"/>
            </a:solidFill>
            <a:round/>
            <a:headEnd/>
            <a:tailEnd/>
          </a:ln>
          <a:effectLst/>
        </p:spPr>
      </p:cxnSp>
      <p:grpSp>
        <p:nvGrpSpPr>
          <p:cNvPr id="100" name="Group 138"/>
          <p:cNvGrpSpPr>
            <a:grpSpLocks/>
          </p:cNvGrpSpPr>
          <p:nvPr/>
        </p:nvGrpSpPr>
        <p:grpSpPr bwMode="auto">
          <a:xfrm>
            <a:off x="5984294" y="1844824"/>
            <a:ext cx="2620154" cy="942689"/>
            <a:chOff x="4357" y="1981"/>
            <a:chExt cx="731" cy="283"/>
          </a:xfrm>
        </p:grpSpPr>
        <p:sp>
          <p:nvSpPr>
            <p:cNvPr id="101"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102"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03"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4"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5"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06"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115" name="弦 114"/>
          <p:cNvSpPr/>
          <p:nvPr/>
        </p:nvSpPr>
        <p:spPr>
          <a:xfrm flipH="1">
            <a:off x="-612576" y="6094957"/>
            <a:ext cx="3240000" cy="432048"/>
          </a:xfrm>
          <a:prstGeom prst="chord">
            <a:avLst>
              <a:gd name="adj1" fmla="val 5328906"/>
              <a:gd name="adj2" fmla="val 16200000"/>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flipH="1">
            <a:off x="935456" y="4582789"/>
            <a:ext cx="1256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1061152" y="4429481"/>
            <a:ext cx="450368" cy="369332"/>
          </a:xfrm>
          <a:prstGeom prst="rect">
            <a:avLst/>
          </a:prstGeom>
          <a:noFill/>
          <a:ln>
            <a:noFill/>
          </a:ln>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118" name="弦 117"/>
          <p:cNvSpPr/>
          <p:nvPr/>
        </p:nvSpPr>
        <p:spPr>
          <a:xfrm flipH="1">
            <a:off x="-576576" y="4874883"/>
            <a:ext cx="3240000" cy="1076058"/>
          </a:xfrm>
          <a:prstGeom prst="chord">
            <a:avLst>
              <a:gd name="adj1" fmla="val 5159597"/>
              <a:gd name="adj2" fmla="val 16400031"/>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cxnSp>
        <p:nvCxnSpPr>
          <p:cNvPr id="119" name="直線矢印コネクタ 118"/>
          <p:cNvCxnSpPr/>
          <p:nvPr/>
        </p:nvCxnSpPr>
        <p:spPr>
          <a:xfrm flipV="1">
            <a:off x="1007464" y="3502669"/>
            <a:ext cx="0" cy="324036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1" name="弦 120"/>
          <p:cNvSpPr/>
          <p:nvPr/>
        </p:nvSpPr>
        <p:spPr>
          <a:xfrm flipH="1">
            <a:off x="-612216" y="3862709"/>
            <a:ext cx="3240000" cy="432000"/>
          </a:xfrm>
          <a:prstGeom prst="chord">
            <a:avLst>
              <a:gd name="adj1" fmla="val 5470033"/>
              <a:gd name="adj2" fmla="val 16200000"/>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右矢印 122"/>
          <p:cNvSpPr/>
          <p:nvPr/>
        </p:nvSpPr>
        <p:spPr>
          <a:xfrm>
            <a:off x="3707904" y="4467562"/>
            <a:ext cx="2022219" cy="110981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5004048" y="3456000"/>
            <a:ext cx="3276512" cy="3240360"/>
            <a:chOff x="5164848" y="3426599"/>
            <a:chExt cx="3276512" cy="3240360"/>
          </a:xfrm>
        </p:grpSpPr>
        <p:cxnSp>
          <p:nvCxnSpPr>
            <p:cNvPr id="56" name="直線矢印コネクタ 55"/>
            <p:cNvCxnSpPr/>
            <p:nvPr/>
          </p:nvCxnSpPr>
          <p:spPr>
            <a:xfrm flipV="1">
              <a:off x="6785400" y="3426599"/>
              <a:ext cx="0"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弦 56"/>
            <p:cNvSpPr/>
            <p:nvPr/>
          </p:nvSpPr>
          <p:spPr>
            <a:xfrm flipH="1">
              <a:off x="5165360" y="6018887"/>
              <a:ext cx="3240000" cy="432048"/>
            </a:xfrm>
            <a:prstGeom prst="chord">
              <a:avLst>
                <a:gd name="adj1" fmla="val 5328906"/>
                <a:gd name="adj2" fmla="val 16200000"/>
              </a:avLst>
            </a:prstGeom>
            <a:solidFill>
              <a:srgbClr val="B3EBFF"/>
            </a:solidFill>
            <a:ln w="3175">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6317488" y="4794751"/>
              <a:ext cx="450368" cy="369332"/>
            </a:xfrm>
            <a:prstGeom prst="rect">
              <a:avLst/>
            </a:prstGeom>
            <a:noFill/>
          </p:spPr>
          <p:txBody>
            <a:bodyPr wrap="square" rtlCol="0">
              <a:spAutoFit/>
            </a:bodyPr>
            <a:lstStyle/>
            <a:p>
              <a:r>
                <a:rPr kumimoji="1" lang="en-US" altLang="ja-JP" dirty="0" smtClean="0"/>
                <a:t>E</a:t>
              </a:r>
              <a:r>
                <a:rPr kumimoji="1" lang="en-US" altLang="ja-JP" baseline="-25000" dirty="0" smtClean="0"/>
                <a:t>F</a:t>
              </a:r>
              <a:endParaRPr kumimoji="1" lang="ja-JP" altLang="en-US" baseline="-25000" dirty="0"/>
            </a:p>
          </p:txBody>
        </p:sp>
        <p:sp>
          <p:nvSpPr>
            <p:cNvPr id="59" name="弦 58"/>
            <p:cNvSpPr/>
            <p:nvPr/>
          </p:nvSpPr>
          <p:spPr>
            <a:xfrm flipH="1">
              <a:off x="5201360" y="4798813"/>
              <a:ext cx="3240000" cy="1076058"/>
            </a:xfrm>
            <a:prstGeom prst="chord">
              <a:avLst>
                <a:gd name="adj1" fmla="val 5159597"/>
                <a:gd name="adj2" fmla="val 16400031"/>
              </a:avLst>
            </a:prstGeom>
            <a:solidFill>
              <a:srgbClr val="B3EB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tx1"/>
                  </a:solidFill>
                </a:ln>
              </a:endParaRPr>
            </a:p>
          </p:txBody>
        </p:sp>
        <p:sp>
          <p:nvSpPr>
            <p:cNvPr id="60" name="パイ 59"/>
            <p:cNvSpPr/>
            <p:nvPr/>
          </p:nvSpPr>
          <p:spPr>
            <a:xfrm>
              <a:off x="5633000" y="4803703"/>
              <a:ext cx="2304000" cy="324000"/>
            </a:xfrm>
            <a:prstGeom prst="pie">
              <a:avLst>
                <a:gd name="adj1" fmla="val 16184089"/>
                <a:gd name="adj2" fmla="val 21592785"/>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パイ 60"/>
            <p:cNvSpPr/>
            <p:nvPr/>
          </p:nvSpPr>
          <p:spPr>
            <a:xfrm>
              <a:off x="5381384" y="4722743"/>
              <a:ext cx="3023976" cy="504008"/>
            </a:xfrm>
            <a:prstGeom prst="pie">
              <a:avLst>
                <a:gd name="adj1" fmla="val 0"/>
                <a:gd name="adj2" fmla="val 5423583"/>
              </a:avLst>
            </a:prstGeom>
            <a:solidFill>
              <a:srgbClr val="B3EBFF"/>
            </a:solidFill>
            <a:ln w="3175">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2" name="直線コネクタ 61"/>
            <p:cNvCxnSpPr/>
            <p:nvPr/>
          </p:nvCxnSpPr>
          <p:spPr>
            <a:xfrm>
              <a:off x="6785360" y="4965703"/>
              <a:ext cx="162036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3" name="パイ 62"/>
            <p:cNvSpPr/>
            <p:nvPr/>
          </p:nvSpPr>
          <p:spPr>
            <a:xfrm>
              <a:off x="5164848" y="4724093"/>
              <a:ext cx="3240000" cy="432000"/>
            </a:xfrm>
            <a:prstGeom prst="pie">
              <a:avLst>
                <a:gd name="adj1" fmla="val 16200000"/>
                <a:gd name="adj2" fmla="val 21597659"/>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64" name="直線矢印コネクタ 63"/>
          <p:cNvCxnSpPr/>
          <p:nvPr/>
        </p:nvCxnSpPr>
        <p:spPr>
          <a:xfrm flipV="1">
            <a:off x="774647" y="4009710"/>
            <a:ext cx="0" cy="2264190"/>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61922" y="4690217"/>
            <a:ext cx="393654" cy="369332"/>
          </a:xfrm>
          <a:prstGeom prst="rect">
            <a:avLst/>
          </a:prstGeom>
          <a:noFill/>
        </p:spPr>
        <p:txBody>
          <a:bodyPr wrap="square" rtlCol="0">
            <a:spAutoFit/>
          </a:bodyPr>
          <a:lstStyle/>
          <a:p>
            <a:r>
              <a:rPr lang="en-US" altLang="ja-JP" dirty="0"/>
              <a:t>U</a:t>
            </a:r>
            <a:endParaRPr kumimoji="1" lang="ja-JP" altLang="en-US" dirty="0"/>
          </a:p>
        </p:txBody>
      </p:sp>
      <p:sp>
        <p:nvSpPr>
          <p:cNvPr id="66" name="テキスト ボックス 65"/>
          <p:cNvSpPr txBox="1"/>
          <p:nvPr/>
        </p:nvSpPr>
        <p:spPr>
          <a:xfrm>
            <a:off x="6102496" y="3272682"/>
            <a:ext cx="393654" cy="369332"/>
          </a:xfrm>
          <a:prstGeom prst="rect">
            <a:avLst/>
          </a:prstGeom>
          <a:noFill/>
        </p:spPr>
        <p:txBody>
          <a:bodyPr wrap="square" rtlCol="0">
            <a:spAutoFit/>
          </a:bodyPr>
          <a:lstStyle/>
          <a:p>
            <a:r>
              <a:rPr kumimoji="1" lang="en-US" altLang="ja-JP" dirty="0" smtClean="0"/>
              <a:t>E</a:t>
            </a:r>
            <a:endParaRPr kumimoji="1" lang="ja-JP" altLang="en-US" dirty="0"/>
          </a:p>
        </p:txBody>
      </p:sp>
      <p:sp>
        <p:nvSpPr>
          <p:cNvPr id="69" name="Text Box 146"/>
          <p:cNvSpPr txBox="1">
            <a:spLocks noChangeArrowheads="1"/>
          </p:cNvSpPr>
          <p:nvPr/>
        </p:nvSpPr>
        <p:spPr bwMode="auto">
          <a:xfrm>
            <a:off x="2284615" y="999366"/>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sp>
        <p:nvSpPr>
          <p:cNvPr id="53" name="テキスト ボックス 52"/>
          <p:cNvSpPr txBox="1"/>
          <p:nvPr/>
        </p:nvSpPr>
        <p:spPr>
          <a:xfrm>
            <a:off x="611560" y="212447"/>
            <a:ext cx="7488832" cy="707886"/>
          </a:xfrm>
          <a:prstGeom prst="rect">
            <a:avLst/>
          </a:prstGeom>
          <a:noFill/>
        </p:spPr>
        <p:txBody>
          <a:bodyPr wrap="square" rtlCol="0">
            <a:spAutoFit/>
          </a:bodyPr>
          <a:lstStyle/>
          <a:p>
            <a:r>
              <a:rPr lang="en-US" altLang="ja-JP" sz="4000" b="1" dirty="0"/>
              <a:t>i</a:t>
            </a:r>
            <a:r>
              <a:rPr lang="en-US" altLang="ja-JP" sz="4000" b="1" dirty="0" smtClean="0"/>
              <a:t>nfluence of excess oxygen</a:t>
            </a:r>
            <a:endParaRPr kumimoji="1" lang="ja-JP" altLang="en-US" sz="2000" b="1" dirty="0"/>
          </a:p>
        </p:txBody>
      </p:sp>
      <p:sp>
        <p:nvSpPr>
          <p:cNvPr id="55" name="Text Box 144"/>
          <p:cNvSpPr txBox="1">
            <a:spLocks noChangeArrowheads="1"/>
          </p:cNvSpPr>
          <p:nvPr/>
        </p:nvSpPr>
        <p:spPr bwMode="auto">
          <a:xfrm>
            <a:off x="6864249" y="1717702"/>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70" name="Text Box 146"/>
          <p:cNvSpPr txBox="1">
            <a:spLocks noChangeArrowheads="1"/>
          </p:cNvSpPr>
          <p:nvPr/>
        </p:nvSpPr>
        <p:spPr bwMode="auto">
          <a:xfrm>
            <a:off x="1673677" y="1705606"/>
            <a:ext cx="455574"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sp>
        <p:nvSpPr>
          <p:cNvPr id="71" name="テキスト ボックス 70"/>
          <p:cNvSpPr txBox="1"/>
          <p:nvPr/>
        </p:nvSpPr>
        <p:spPr>
          <a:xfrm>
            <a:off x="5220072" y="1063481"/>
            <a:ext cx="3744416" cy="461665"/>
          </a:xfrm>
          <a:prstGeom prst="rect">
            <a:avLst/>
          </a:prstGeom>
          <a:noFill/>
        </p:spPr>
        <p:txBody>
          <a:bodyPr wrap="square" rtlCol="0">
            <a:spAutoFit/>
          </a:bodyPr>
          <a:lstStyle/>
          <a:p>
            <a:r>
              <a:rPr lang="en-US" altLang="ja-JP" sz="2400" b="1" dirty="0" smtClean="0"/>
              <a:t>Cu-O bond</a:t>
            </a:r>
            <a:r>
              <a:rPr lang="ja-JP" altLang="en-US" sz="2400" b="1" dirty="0"/>
              <a:t> </a:t>
            </a:r>
            <a:r>
              <a:rPr lang="en-US" altLang="ja-JP" sz="2400" b="1" dirty="0" smtClean="0"/>
              <a:t>becomes longer</a:t>
            </a:r>
            <a:endParaRPr kumimoji="1" lang="ja-JP" altLang="en-US" sz="2400" b="1" dirty="0"/>
          </a:p>
        </p:txBody>
      </p:sp>
      <p:sp>
        <p:nvSpPr>
          <p:cNvPr id="72" name="円/楕円 71"/>
          <p:cNvSpPr/>
          <p:nvPr/>
        </p:nvSpPr>
        <p:spPr>
          <a:xfrm>
            <a:off x="5835782" y="4653136"/>
            <a:ext cx="2696658" cy="476477"/>
          </a:xfrm>
          <a:prstGeom prst="ellipse">
            <a:avLst/>
          </a:prstGeom>
          <a:noFill/>
          <a:ln>
            <a:solidFill>
              <a:schemeClr val="accent3">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3" name="Text Box 146"/>
          <p:cNvSpPr txBox="1">
            <a:spLocks noChangeArrowheads="1"/>
          </p:cNvSpPr>
          <p:nvPr/>
        </p:nvSpPr>
        <p:spPr bwMode="auto">
          <a:xfrm>
            <a:off x="6054098" y="1748345"/>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spTree>
    <p:extLst>
      <p:ext uri="{BB962C8B-B14F-4D97-AF65-F5344CB8AC3E}">
        <p14:creationId xmlns:p14="http://schemas.microsoft.com/office/powerpoint/2010/main" val="3395634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Summary</a:t>
            </a:r>
            <a:endParaRPr kumimoji="1" lang="ja-JP" altLang="en-US" dirty="0"/>
          </a:p>
        </p:txBody>
      </p:sp>
      <p:sp>
        <p:nvSpPr>
          <p:cNvPr id="3" name="コンテンツ プレースホルダー 2"/>
          <p:cNvSpPr>
            <a:spLocks noGrp="1"/>
          </p:cNvSpPr>
          <p:nvPr>
            <p:ph idx="1"/>
          </p:nvPr>
        </p:nvSpPr>
        <p:spPr>
          <a:xfrm>
            <a:off x="0" y="1268760"/>
            <a:ext cx="9144000" cy="5040560"/>
          </a:xfrm>
        </p:spPr>
        <p:txBody>
          <a:bodyPr/>
          <a:lstStyle/>
          <a:p>
            <a:r>
              <a:rPr lang="en-US" altLang="ja-JP" dirty="0" smtClean="0"/>
              <a:t>Lattice constant of c-axis decreases by appropriate annealing, </a:t>
            </a:r>
            <a:r>
              <a:rPr kumimoji="1" lang="en-US" altLang="ja-JP" dirty="0" smtClean="0"/>
              <a:t>and SC appears </a:t>
            </a:r>
            <a:r>
              <a:rPr lang="en-US" altLang="ja-JP" dirty="0"/>
              <a:t>in </a:t>
            </a:r>
            <a:r>
              <a:rPr lang="en-US" altLang="ja-JP" dirty="0" smtClean="0"/>
              <a:t>Pr</a:t>
            </a:r>
            <a:r>
              <a:rPr lang="en-US" altLang="ja-JP" baseline="-25000" dirty="0" smtClean="0"/>
              <a:t>2</a:t>
            </a:r>
            <a:r>
              <a:rPr lang="en-US" altLang="ja-JP" dirty="0" smtClean="0"/>
              <a:t>CuO</a:t>
            </a:r>
            <a:r>
              <a:rPr lang="en-US" altLang="ja-JP" baseline="-25000" dirty="0" smtClean="0"/>
              <a:t>4</a:t>
            </a:r>
            <a:r>
              <a:rPr lang="en-US" altLang="ja-JP" dirty="0" smtClean="0"/>
              <a:t>(thin film)</a:t>
            </a:r>
            <a:r>
              <a:rPr kumimoji="1" lang="en-US" altLang="ja-JP" dirty="0" smtClean="0"/>
              <a:t>,</a:t>
            </a:r>
          </a:p>
          <a:p>
            <a:endParaRPr lang="en-US" altLang="ja-JP" dirty="0"/>
          </a:p>
          <a:p>
            <a:endParaRPr kumimoji="1" lang="en-US" altLang="ja-JP" dirty="0" smtClean="0"/>
          </a:p>
          <a:p>
            <a:r>
              <a:rPr kumimoji="1" lang="en-US" altLang="ja-JP" dirty="0" smtClean="0"/>
              <a:t>Length of Cu-O bonds in a square plane is larger than in a pyramidal plane,</a:t>
            </a:r>
            <a:endParaRPr kumimoji="1" lang="ja-JP" altLang="en-US" dirty="0"/>
          </a:p>
        </p:txBody>
      </p:sp>
      <p:sp>
        <p:nvSpPr>
          <p:cNvPr id="4" name="屈折矢印 3"/>
          <p:cNvSpPr/>
          <p:nvPr/>
        </p:nvSpPr>
        <p:spPr>
          <a:xfrm rot="5400000">
            <a:off x="953598" y="2330878"/>
            <a:ext cx="684076" cy="792088"/>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763688" y="2494637"/>
            <a:ext cx="6701578" cy="646331"/>
          </a:xfrm>
          <a:prstGeom prst="rect">
            <a:avLst/>
          </a:prstGeom>
          <a:noFill/>
        </p:spPr>
        <p:txBody>
          <a:bodyPr wrap="none" rtlCol="0">
            <a:spAutoFit/>
          </a:bodyPr>
          <a:lstStyle/>
          <a:p>
            <a:r>
              <a:rPr lang="en-US" altLang="ja-JP" sz="3600" dirty="0"/>
              <a:t>b</a:t>
            </a:r>
            <a:r>
              <a:rPr lang="en-US" altLang="ja-JP" sz="3600" dirty="0" smtClean="0"/>
              <a:t>ecause of removing</a:t>
            </a:r>
            <a:r>
              <a:rPr lang="en-US" altLang="ja-JP" sz="3600" dirty="0"/>
              <a:t> </a:t>
            </a:r>
            <a:r>
              <a:rPr lang="en-US" altLang="ja-JP" sz="3600" dirty="0" smtClean="0"/>
              <a:t>apical oxygen</a:t>
            </a:r>
            <a:endParaRPr kumimoji="1" lang="ja-JP" altLang="en-US" dirty="0"/>
          </a:p>
        </p:txBody>
      </p:sp>
      <p:sp>
        <p:nvSpPr>
          <p:cNvPr id="6" name="屈折矢印 5"/>
          <p:cNvSpPr/>
          <p:nvPr/>
        </p:nvSpPr>
        <p:spPr>
          <a:xfrm rot="5400000">
            <a:off x="953598" y="4599130"/>
            <a:ext cx="684076" cy="792088"/>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1835696" y="4869160"/>
                <a:ext cx="6851104" cy="1269194"/>
              </a:xfrm>
              <a:prstGeom prst="rect">
                <a:avLst/>
              </a:prstGeom>
              <a:noFill/>
            </p:spPr>
            <p:txBody>
              <a:bodyPr wrap="square" rtlCol="0">
                <a:spAutoFit/>
              </a:bodyPr>
              <a:lstStyle/>
              <a:p>
                <a:r>
                  <a:rPr lang="en-US" altLang="ja-JP" sz="3600" dirty="0" smtClean="0"/>
                  <a:t>energy of </a:t>
                </a:r>
                <a14:m>
                  <m:oMath xmlns:m="http://schemas.openxmlformats.org/officeDocument/2006/math">
                    <m:sSub>
                      <m:sSubPr>
                        <m:ctrlPr>
                          <a:rPr lang="en-US" altLang="ja-JP" sz="3600" i="1">
                            <a:latin typeface="Cambria Math"/>
                          </a:rPr>
                        </m:ctrlPr>
                      </m:sSubPr>
                      <m:e>
                        <m:r>
                          <a:rPr lang="en-US" altLang="ja-JP" sz="3600" i="1">
                            <a:latin typeface="Cambria Math"/>
                          </a:rPr>
                          <m:t>3</m:t>
                        </m:r>
                        <m:r>
                          <a:rPr lang="en-US" altLang="ja-JP" sz="3600" i="1">
                            <a:latin typeface="Cambria Math"/>
                          </a:rPr>
                          <m:t>𝑑</m:t>
                        </m:r>
                      </m:e>
                      <m:sub>
                        <m:sSup>
                          <m:sSupPr>
                            <m:ctrlPr>
                              <a:rPr lang="en-US" altLang="ja-JP" sz="3600" i="1">
                                <a:latin typeface="Cambria Math"/>
                              </a:rPr>
                            </m:ctrlPr>
                          </m:sSupPr>
                          <m:e>
                            <m:r>
                              <a:rPr lang="en-US" altLang="ja-JP" sz="3600" i="1">
                                <a:latin typeface="Cambria Math"/>
                              </a:rPr>
                              <m:t>𝑥</m:t>
                            </m:r>
                          </m:e>
                          <m:sup>
                            <m:r>
                              <a:rPr lang="en-US" altLang="ja-JP" sz="3600" i="1">
                                <a:latin typeface="Cambria Math"/>
                              </a:rPr>
                              <m:t>2</m:t>
                            </m:r>
                          </m:sup>
                        </m:sSup>
                        <m:r>
                          <a:rPr lang="en-US" altLang="ja-JP" sz="3600" i="1">
                            <a:latin typeface="Cambria Math"/>
                          </a:rPr>
                          <m:t>−</m:t>
                        </m:r>
                        <m:sSup>
                          <m:sSupPr>
                            <m:ctrlPr>
                              <a:rPr lang="en-US" altLang="ja-JP" sz="3600" i="1">
                                <a:latin typeface="Cambria Math"/>
                              </a:rPr>
                            </m:ctrlPr>
                          </m:sSupPr>
                          <m:e>
                            <m:r>
                              <a:rPr lang="en-US" altLang="ja-JP" sz="3600" i="1">
                                <a:latin typeface="Cambria Math"/>
                              </a:rPr>
                              <m:t>𝑦</m:t>
                            </m:r>
                          </m:e>
                          <m:sup>
                            <m:r>
                              <a:rPr lang="en-US" altLang="ja-JP" sz="3600" i="1">
                                <a:latin typeface="Cambria Math"/>
                              </a:rPr>
                              <m:t>2</m:t>
                            </m:r>
                          </m:sup>
                        </m:sSup>
                      </m:sub>
                    </m:sSub>
                    <m:r>
                      <a:rPr lang="en-US" altLang="ja-JP" sz="3600" i="1">
                        <a:latin typeface="Cambria Math"/>
                      </a:rPr>
                      <m:t> </m:t>
                    </m:r>
                  </m:oMath>
                </a14:m>
                <a:r>
                  <a:rPr kumimoji="1" lang="en-US" altLang="ja-JP" sz="3600" dirty="0" smtClean="0"/>
                  <a:t>goes down, and metal states realize in Fermi surface</a:t>
                </a:r>
                <a:endParaRPr kumimoji="1" lang="ja-JP" altLang="en-US" sz="36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835696" y="4869160"/>
                <a:ext cx="6851104" cy="1269194"/>
              </a:xfrm>
              <a:prstGeom prst="rect">
                <a:avLst/>
              </a:prstGeom>
              <a:blipFill rotWithShape="1">
                <a:blip r:embed="rId2"/>
                <a:stretch>
                  <a:fillRect l="-2669" t="-6731" r="-2046" b="-17308"/>
                </a:stretch>
              </a:blipFill>
            </p:spPr>
            <p:txBody>
              <a:bodyPr/>
              <a:lstStyle/>
              <a:p>
                <a:r>
                  <a:rPr lang="ja-JP" altLang="en-US">
                    <a:noFill/>
                  </a:rPr>
                  <a:t> </a:t>
                </a:r>
              </a:p>
            </p:txBody>
          </p:sp>
        </mc:Fallback>
      </mc:AlternateContent>
      <p:grpSp>
        <p:nvGrpSpPr>
          <p:cNvPr id="22" name="グループ化 21"/>
          <p:cNvGrpSpPr/>
          <p:nvPr/>
        </p:nvGrpSpPr>
        <p:grpSpPr>
          <a:xfrm>
            <a:off x="4168887" y="31500"/>
            <a:ext cx="2050229" cy="1340438"/>
            <a:chOff x="611560" y="999366"/>
            <a:chExt cx="2620154" cy="1781562"/>
          </a:xfrm>
        </p:grpSpPr>
        <p:grpSp>
          <p:nvGrpSpPr>
            <p:cNvPr id="8" name="Group 138"/>
            <p:cNvGrpSpPr>
              <a:grpSpLocks/>
            </p:cNvGrpSpPr>
            <p:nvPr/>
          </p:nvGrpSpPr>
          <p:grpSpPr bwMode="auto">
            <a:xfrm>
              <a:off x="611560" y="1838239"/>
              <a:ext cx="2620154" cy="942689"/>
              <a:chOff x="4357" y="1981"/>
              <a:chExt cx="731" cy="283"/>
            </a:xfrm>
          </p:grpSpPr>
          <p:sp>
            <p:nvSpPr>
              <p:cNvPr id="9"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10"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11"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2"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3"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14"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15" name="Oval 124"/>
            <p:cNvSpPr>
              <a:spLocks noChangeArrowheads="1"/>
            </p:cNvSpPr>
            <p:nvPr/>
          </p:nvSpPr>
          <p:spPr bwMode="auto">
            <a:xfrm>
              <a:off x="1763688" y="1139973"/>
              <a:ext cx="275552" cy="256674"/>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16" name="AutoShape 125"/>
            <p:cNvCxnSpPr>
              <a:cxnSpLocks noChangeShapeType="1"/>
              <a:stCxn id="15" idx="3"/>
              <a:endCxn id="11" idx="7"/>
            </p:cNvCxnSpPr>
            <p:nvPr/>
          </p:nvCxnSpPr>
          <p:spPr bwMode="auto">
            <a:xfrm flipH="1">
              <a:off x="889968" y="1359058"/>
              <a:ext cx="914074" cy="790058"/>
            </a:xfrm>
            <a:prstGeom prst="straightConnector1">
              <a:avLst/>
            </a:prstGeom>
            <a:noFill/>
            <a:ln w="9525">
              <a:solidFill>
                <a:schemeClr val="tx1"/>
              </a:solidFill>
              <a:round/>
              <a:headEnd/>
              <a:tailEnd/>
            </a:ln>
            <a:effectLst/>
          </p:spPr>
        </p:cxnSp>
        <p:cxnSp>
          <p:nvCxnSpPr>
            <p:cNvPr id="17" name="AutoShape 126"/>
            <p:cNvCxnSpPr>
              <a:cxnSpLocks noChangeShapeType="1"/>
              <a:stCxn id="15" idx="4"/>
              <a:endCxn id="12" idx="0"/>
            </p:cNvCxnSpPr>
            <p:nvPr/>
          </p:nvCxnSpPr>
          <p:spPr bwMode="auto">
            <a:xfrm flipH="1">
              <a:off x="1491516" y="1396647"/>
              <a:ext cx="409948" cy="1081155"/>
            </a:xfrm>
            <a:prstGeom prst="straightConnector1">
              <a:avLst/>
            </a:prstGeom>
            <a:noFill/>
            <a:ln w="9525">
              <a:solidFill>
                <a:schemeClr val="tx1"/>
              </a:solidFill>
              <a:round/>
              <a:headEnd/>
              <a:tailEnd/>
            </a:ln>
            <a:effectLst/>
          </p:spPr>
        </p:cxnSp>
        <p:cxnSp>
          <p:nvCxnSpPr>
            <p:cNvPr id="18" name="AutoShape 127"/>
            <p:cNvCxnSpPr>
              <a:cxnSpLocks noChangeShapeType="1"/>
              <a:stCxn id="15" idx="5"/>
              <a:endCxn id="13" idx="1"/>
            </p:cNvCxnSpPr>
            <p:nvPr/>
          </p:nvCxnSpPr>
          <p:spPr bwMode="auto">
            <a:xfrm>
              <a:off x="1998886" y="1359058"/>
              <a:ext cx="954420" cy="870003"/>
            </a:xfrm>
            <a:prstGeom prst="straightConnector1">
              <a:avLst/>
            </a:prstGeom>
            <a:noFill/>
            <a:ln w="9525">
              <a:solidFill>
                <a:schemeClr val="tx1"/>
              </a:solidFill>
              <a:round/>
              <a:headEnd/>
              <a:tailEnd/>
            </a:ln>
            <a:effectLst/>
          </p:spPr>
        </p:cxnSp>
        <p:sp>
          <p:nvSpPr>
            <p:cNvPr id="19" name="Text Box 146"/>
            <p:cNvSpPr txBox="1">
              <a:spLocks noChangeArrowheads="1"/>
            </p:cNvSpPr>
            <p:nvPr/>
          </p:nvSpPr>
          <p:spPr bwMode="auto">
            <a:xfrm>
              <a:off x="1654603" y="1643546"/>
              <a:ext cx="455573" cy="369331"/>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cxnSp>
          <p:nvCxnSpPr>
            <p:cNvPr id="20" name="AutoShape 126"/>
            <p:cNvCxnSpPr>
              <a:cxnSpLocks noChangeShapeType="1"/>
              <a:stCxn id="15" idx="4"/>
              <a:endCxn id="14" idx="1"/>
            </p:cNvCxnSpPr>
            <p:nvPr/>
          </p:nvCxnSpPr>
          <p:spPr bwMode="auto">
            <a:xfrm>
              <a:off x="1901464" y="1396647"/>
              <a:ext cx="363648" cy="485984"/>
            </a:xfrm>
            <a:prstGeom prst="straightConnector1">
              <a:avLst/>
            </a:prstGeom>
            <a:noFill/>
            <a:ln w="9525">
              <a:solidFill>
                <a:schemeClr val="tx1"/>
              </a:solidFill>
              <a:round/>
              <a:headEnd/>
              <a:tailEnd/>
            </a:ln>
            <a:effectLst/>
          </p:spPr>
        </p:cxnSp>
        <p:sp>
          <p:nvSpPr>
            <p:cNvPr id="21" name="Text Box 146"/>
            <p:cNvSpPr txBox="1">
              <a:spLocks noChangeArrowheads="1"/>
            </p:cNvSpPr>
            <p:nvPr/>
          </p:nvSpPr>
          <p:spPr bwMode="auto">
            <a:xfrm>
              <a:off x="2284615" y="999366"/>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grpSp>
      <p:grpSp>
        <p:nvGrpSpPr>
          <p:cNvPr id="23" name="グループ化 22"/>
          <p:cNvGrpSpPr/>
          <p:nvPr/>
        </p:nvGrpSpPr>
        <p:grpSpPr>
          <a:xfrm>
            <a:off x="6836338" y="486083"/>
            <a:ext cx="2128149" cy="861270"/>
            <a:chOff x="5984294" y="1638206"/>
            <a:chExt cx="2620154" cy="1149307"/>
          </a:xfrm>
        </p:grpSpPr>
        <p:sp>
          <p:nvSpPr>
            <p:cNvPr id="24" name="Text Box 144"/>
            <p:cNvSpPr txBox="1">
              <a:spLocks noChangeArrowheads="1"/>
            </p:cNvSpPr>
            <p:nvPr/>
          </p:nvSpPr>
          <p:spPr bwMode="auto">
            <a:xfrm>
              <a:off x="6701163" y="1638206"/>
              <a:ext cx="423863"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25" name="Group 138"/>
            <p:cNvGrpSpPr>
              <a:grpSpLocks/>
            </p:cNvGrpSpPr>
            <p:nvPr/>
          </p:nvGrpSpPr>
          <p:grpSpPr bwMode="auto">
            <a:xfrm>
              <a:off x="5984294" y="1844824"/>
              <a:ext cx="2620154" cy="942689"/>
              <a:chOff x="4357" y="1981"/>
              <a:chExt cx="731" cy="283"/>
            </a:xfrm>
          </p:grpSpPr>
          <p:sp>
            <p:nvSpPr>
              <p:cNvPr id="26"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27"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28"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29"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0"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31"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grpSp>
      <p:sp>
        <p:nvSpPr>
          <p:cNvPr id="32" name="Text Box 146"/>
          <p:cNvSpPr txBox="1">
            <a:spLocks noChangeArrowheads="1"/>
          </p:cNvSpPr>
          <p:nvPr/>
        </p:nvSpPr>
        <p:spPr bwMode="auto">
          <a:xfrm>
            <a:off x="6740673" y="544060"/>
            <a:ext cx="348172" cy="369332"/>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O</a:t>
            </a:r>
          </a:p>
        </p:txBody>
      </p:sp>
    </p:spTree>
    <p:extLst>
      <p:ext uri="{BB962C8B-B14F-4D97-AF65-F5344CB8AC3E}">
        <p14:creationId xmlns:p14="http://schemas.microsoft.com/office/powerpoint/2010/main" val="195503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62880" y="2780928"/>
            <a:ext cx="8229600" cy="3345235"/>
          </a:xfrm>
        </p:spPr>
        <p:txBody>
          <a:bodyPr>
            <a:normAutofit/>
          </a:bodyPr>
          <a:lstStyle/>
          <a:p>
            <a:pPr marL="0" indent="0" algn="ctr">
              <a:buNone/>
            </a:pPr>
            <a:r>
              <a:rPr kumimoji="1" lang="en-US" altLang="ja-JP" sz="9600" dirty="0" smtClean="0"/>
              <a:t>END</a:t>
            </a:r>
            <a:endParaRPr kumimoji="1" lang="ja-JP" altLang="en-US" sz="2400" dirty="0"/>
          </a:p>
        </p:txBody>
      </p:sp>
    </p:spTree>
    <p:extLst>
      <p:ext uri="{BB962C8B-B14F-4D97-AF65-F5344CB8AC3E}">
        <p14:creationId xmlns:p14="http://schemas.microsoft.com/office/powerpoint/2010/main" val="1652643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dirty="0">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kind of carriers</a:t>
            </a:r>
            <a:r>
              <a:rPr lang="ja-JP" altLang="en-US" sz="3600" dirty="0">
                <a:latin typeface="Times New Roman" panose="02020603050405020304" pitchFamily="18" charset="0"/>
                <a:cs typeface="Times New Roman" panose="02020603050405020304" pitchFamily="18" charset="0"/>
              </a:rPr>
              <a:t> </a:t>
            </a:r>
            <a:r>
              <a:rPr lang="en-US" altLang="ja-JP" sz="3600" dirty="0" smtClean="0">
                <a:latin typeface="Times New Roman" panose="02020603050405020304" pitchFamily="18" charset="0"/>
                <a:cs typeface="Times New Roman" panose="02020603050405020304" pitchFamily="18" charset="0"/>
              </a:rPr>
              <a:t>(Electrons, Holes</a:t>
            </a:r>
            <a:r>
              <a:rPr lang="ja-JP" altLang="en-US" sz="3600" dirty="0" smtClean="0">
                <a:latin typeface="Times New Roman" panose="02020603050405020304" pitchFamily="18" charset="0"/>
                <a:cs typeface="Times New Roman" panose="02020603050405020304" pitchFamily="18" charset="0"/>
              </a:rPr>
              <a:t>）</a:t>
            </a:r>
            <a:endParaRPr lang="ja-JP" altLang="en-US" sz="3600" dirty="0">
              <a:latin typeface="Times New Roman" panose="02020603050405020304" pitchFamily="18" charset="0"/>
              <a:cs typeface="Times New Roman" panose="02020603050405020304" pitchFamily="18" charset="0"/>
            </a:endParaRPr>
          </a:p>
        </p:txBody>
      </p:sp>
      <p:sp>
        <p:nvSpPr>
          <p:cNvPr id="6289" name="Text Box 145"/>
          <p:cNvSpPr txBox="1">
            <a:spLocks noChangeArrowheads="1"/>
          </p:cNvSpPr>
          <p:nvPr/>
        </p:nvSpPr>
        <p:spPr bwMode="auto">
          <a:xfrm>
            <a:off x="1547664" y="2588394"/>
            <a:ext cx="779463" cy="336550"/>
          </a:xfrm>
          <a:prstGeom prst="rect">
            <a:avLst/>
          </a:prstGeom>
          <a:noFill/>
          <a:ln w="9525">
            <a:noFill/>
            <a:miter lim="800000"/>
            <a:headEnd/>
            <a:tailEnd/>
          </a:ln>
          <a:effectLst/>
        </p:spPr>
        <p:txBody>
          <a:bodyPr wrap="none">
            <a:spAutoFit/>
          </a:bodyPr>
          <a:lstStyle/>
          <a:p>
            <a:r>
              <a:rPr lang="en-US" altLang="ja-JP" b="1" dirty="0">
                <a:solidFill>
                  <a:srgbClr val="336699"/>
                </a:solidFill>
                <a:latin typeface="ＭＳ Ｐゴシック" charset="-128"/>
              </a:rPr>
              <a:t>La (</a:t>
            </a:r>
            <a:r>
              <a:rPr lang="en-US" altLang="ja-JP" b="1" dirty="0" err="1">
                <a:solidFill>
                  <a:srgbClr val="336699"/>
                </a:solidFill>
                <a:latin typeface="ＭＳ Ｐゴシック" charset="-128"/>
              </a:rPr>
              <a:t>Sr</a:t>
            </a:r>
            <a:r>
              <a:rPr lang="en-US" altLang="ja-JP" b="1" dirty="0">
                <a:solidFill>
                  <a:srgbClr val="336699"/>
                </a:solidFill>
                <a:latin typeface="ＭＳ Ｐゴシック" charset="-128"/>
              </a:rPr>
              <a:t>)</a:t>
            </a:r>
          </a:p>
        </p:txBody>
      </p:sp>
      <p:sp>
        <p:nvSpPr>
          <p:cNvPr id="6292" name="Text Box 148"/>
          <p:cNvSpPr txBox="1">
            <a:spLocks noChangeArrowheads="1"/>
          </p:cNvSpPr>
          <p:nvPr/>
        </p:nvSpPr>
        <p:spPr bwMode="auto">
          <a:xfrm>
            <a:off x="251671" y="5241132"/>
            <a:ext cx="1441450" cy="366712"/>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La</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Sr</a:t>
            </a:r>
            <a:r>
              <a:rPr lang="en-US" altLang="ja-JP" baseline="-25000" dirty="0">
                <a:solidFill>
                  <a:prstClr val="black"/>
                </a:solidFill>
                <a:latin typeface="ＭＳ Ｐゴシック" charset="-128"/>
              </a:rPr>
              <a:t>x</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grpSp>
        <p:nvGrpSpPr>
          <p:cNvPr id="7" name="Group 141"/>
          <p:cNvGrpSpPr>
            <a:grpSpLocks/>
          </p:cNvGrpSpPr>
          <p:nvPr/>
        </p:nvGrpSpPr>
        <p:grpSpPr bwMode="auto">
          <a:xfrm>
            <a:off x="179512" y="1388269"/>
            <a:ext cx="1727200" cy="3657600"/>
            <a:chOff x="4192" y="912"/>
            <a:chExt cx="1088" cy="2304"/>
          </a:xfrm>
        </p:grpSpPr>
        <p:sp>
          <p:nvSpPr>
            <p:cNvPr id="6212" name="AutoShape 68"/>
            <p:cNvSpPr>
              <a:spLocks noChangeArrowheads="1"/>
            </p:cNvSpPr>
            <p:nvPr/>
          </p:nvSpPr>
          <p:spPr bwMode="auto">
            <a:xfrm>
              <a:off x="4248" y="960"/>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3" name="AutoShape 69"/>
            <p:cNvSpPr>
              <a:spLocks noChangeArrowheads="1"/>
            </p:cNvSpPr>
            <p:nvPr/>
          </p:nvSpPr>
          <p:spPr bwMode="auto">
            <a:xfrm>
              <a:off x="4248" y="1632"/>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4" name="Line 70"/>
            <p:cNvSpPr>
              <a:spLocks noChangeShapeType="1"/>
            </p:cNvSpPr>
            <p:nvPr/>
          </p:nvSpPr>
          <p:spPr bwMode="auto">
            <a:xfrm>
              <a:off x="4944" y="1152"/>
              <a:ext cx="0" cy="2016"/>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5" name="Line 71"/>
            <p:cNvSpPr>
              <a:spLocks noChangeShapeType="1"/>
            </p:cNvSpPr>
            <p:nvPr/>
          </p:nvSpPr>
          <p:spPr bwMode="auto">
            <a:xfrm>
              <a:off x="4248" y="1160"/>
              <a:ext cx="0" cy="2008"/>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6" name="Line 72"/>
            <p:cNvSpPr>
              <a:spLocks noChangeShapeType="1"/>
            </p:cNvSpPr>
            <p:nvPr/>
          </p:nvSpPr>
          <p:spPr bwMode="auto">
            <a:xfrm>
              <a:off x="5208" y="976"/>
              <a:ext cx="0" cy="2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7" name="Line 73"/>
            <p:cNvSpPr>
              <a:spLocks noChangeShapeType="1"/>
            </p:cNvSpPr>
            <p:nvPr/>
          </p:nvSpPr>
          <p:spPr bwMode="auto">
            <a:xfrm>
              <a:off x="4496" y="960"/>
              <a:ext cx="0" cy="2016"/>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8" name="Oval 74"/>
            <p:cNvSpPr>
              <a:spLocks noChangeArrowheads="1"/>
            </p:cNvSpPr>
            <p:nvPr/>
          </p:nvSpPr>
          <p:spPr bwMode="auto">
            <a:xfrm>
              <a:off x="4456" y="920"/>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19" name="Oval 75"/>
            <p:cNvSpPr>
              <a:spLocks noChangeArrowheads="1"/>
            </p:cNvSpPr>
            <p:nvPr/>
          </p:nvSpPr>
          <p:spPr bwMode="auto">
            <a:xfrm>
              <a:off x="5176" y="928"/>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0" name="Oval 76"/>
            <p:cNvSpPr>
              <a:spLocks noChangeArrowheads="1"/>
            </p:cNvSpPr>
            <p:nvPr/>
          </p:nvSpPr>
          <p:spPr bwMode="auto">
            <a:xfrm>
              <a:off x="4216" y="1120"/>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1" name="Oval 77"/>
            <p:cNvSpPr>
              <a:spLocks noChangeArrowheads="1"/>
            </p:cNvSpPr>
            <p:nvPr/>
          </p:nvSpPr>
          <p:spPr bwMode="auto">
            <a:xfrm>
              <a:off x="4912" y="1120"/>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2" name="Oval 78"/>
            <p:cNvSpPr>
              <a:spLocks noChangeArrowheads="1"/>
            </p:cNvSpPr>
            <p:nvPr/>
          </p:nvSpPr>
          <p:spPr bwMode="auto">
            <a:xfrm>
              <a:off x="4800" y="912"/>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3" name="Oval 79"/>
            <p:cNvSpPr>
              <a:spLocks noChangeArrowheads="1"/>
            </p:cNvSpPr>
            <p:nvPr/>
          </p:nvSpPr>
          <p:spPr bwMode="auto">
            <a:xfrm>
              <a:off x="4344" y="1008"/>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4" name="Oval 80"/>
            <p:cNvSpPr>
              <a:spLocks noChangeArrowheads="1"/>
            </p:cNvSpPr>
            <p:nvPr/>
          </p:nvSpPr>
          <p:spPr bwMode="auto">
            <a:xfrm>
              <a:off x="5048" y="1008"/>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5" name="Oval 81"/>
            <p:cNvSpPr>
              <a:spLocks noChangeArrowheads="1"/>
            </p:cNvSpPr>
            <p:nvPr/>
          </p:nvSpPr>
          <p:spPr bwMode="auto">
            <a:xfrm>
              <a:off x="4568" y="1112"/>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6" name="Oval 82"/>
            <p:cNvSpPr>
              <a:spLocks noChangeArrowheads="1"/>
            </p:cNvSpPr>
            <p:nvPr/>
          </p:nvSpPr>
          <p:spPr bwMode="auto">
            <a:xfrm>
              <a:off x="5160" y="1567"/>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7" name="Oval 83"/>
            <p:cNvSpPr>
              <a:spLocks noChangeArrowheads="1"/>
            </p:cNvSpPr>
            <p:nvPr/>
          </p:nvSpPr>
          <p:spPr bwMode="auto">
            <a:xfrm>
              <a:off x="4440" y="1567"/>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8" name="Oval 84"/>
            <p:cNvSpPr>
              <a:spLocks noChangeArrowheads="1"/>
            </p:cNvSpPr>
            <p:nvPr/>
          </p:nvSpPr>
          <p:spPr bwMode="auto">
            <a:xfrm>
              <a:off x="4680" y="2832"/>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9" name="Oval 85"/>
            <p:cNvSpPr>
              <a:spLocks noChangeArrowheads="1"/>
            </p:cNvSpPr>
            <p:nvPr/>
          </p:nvSpPr>
          <p:spPr bwMode="auto">
            <a:xfrm>
              <a:off x="4680" y="1248"/>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0" name="Oval 86"/>
            <p:cNvSpPr>
              <a:spLocks noChangeArrowheads="1"/>
            </p:cNvSpPr>
            <p:nvPr/>
          </p:nvSpPr>
          <p:spPr bwMode="auto">
            <a:xfrm>
              <a:off x="4888" y="1768"/>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1" name="Oval 87"/>
            <p:cNvSpPr>
              <a:spLocks noChangeArrowheads="1"/>
            </p:cNvSpPr>
            <p:nvPr/>
          </p:nvSpPr>
          <p:spPr bwMode="auto">
            <a:xfrm>
              <a:off x="4192" y="1768"/>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2" name="Oval 88"/>
            <p:cNvSpPr>
              <a:spLocks noChangeArrowheads="1"/>
            </p:cNvSpPr>
            <p:nvPr/>
          </p:nvSpPr>
          <p:spPr bwMode="auto">
            <a:xfrm>
              <a:off x="4898" y="1404"/>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3" name="Oval 89"/>
            <p:cNvSpPr>
              <a:spLocks noChangeArrowheads="1"/>
            </p:cNvSpPr>
            <p:nvPr/>
          </p:nvSpPr>
          <p:spPr bwMode="auto">
            <a:xfrm>
              <a:off x="4199" y="1406"/>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4" name="Oval 90"/>
            <p:cNvSpPr>
              <a:spLocks noChangeArrowheads="1"/>
            </p:cNvSpPr>
            <p:nvPr/>
          </p:nvSpPr>
          <p:spPr bwMode="auto">
            <a:xfrm>
              <a:off x="4451" y="123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5" name="Oval 91"/>
            <p:cNvSpPr>
              <a:spLocks noChangeArrowheads="1"/>
            </p:cNvSpPr>
            <p:nvPr/>
          </p:nvSpPr>
          <p:spPr bwMode="auto">
            <a:xfrm>
              <a:off x="5163" y="1242"/>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8" name="Group 92"/>
            <p:cNvGrpSpPr>
              <a:grpSpLocks/>
            </p:cNvGrpSpPr>
            <p:nvPr/>
          </p:nvGrpSpPr>
          <p:grpSpPr bwMode="auto">
            <a:xfrm>
              <a:off x="4199" y="2256"/>
              <a:ext cx="1081" cy="314"/>
              <a:chOff x="568" y="1663"/>
              <a:chExt cx="1081" cy="314"/>
            </a:xfrm>
          </p:grpSpPr>
          <p:sp>
            <p:nvSpPr>
              <p:cNvPr id="6237" name="Oval 93"/>
              <p:cNvSpPr>
                <a:spLocks noChangeArrowheads="1"/>
              </p:cNvSpPr>
              <p:nvPr/>
            </p:nvSpPr>
            <p:spPr bwMode="auto">
              <a:xfrm>
                <a:off x="153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8" name="Oval 94"/>
              <p:cNvSpPr>
                <a:spLocks noChangeArrowheads="1"/>
              </p:cNvSpPr>
              <p:nvPr/>
            </p:nvSpPr>
            <p:spPr bwMode="auto">
              <a:xfrm>
                <a:off x="81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9" name="Oval 95"/>
              <p:cNvSpPr>
                <a:spLocks noChangeArrowheads="1"/>
              </p:cNvSpPr>
              <p:nvPr/>
            </p:nvSpPr>
            <p:spPr bwMode="auto">
              <a:xfrm>
                <a:off x="1264"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0" name="Oval 96"/>
              <p:cNvSpPr>
                <a:spLocks noChangeArrowheads="1"/>
              </p:cNvSpPr>
              <p:nvPr/>
            </p:nvSpPr>
            <p:spPr bwMode="auto">
              <a:xfrm>
                <a:off x="568"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41" name="AutoShape 97"/>
            <p:cNvSpPr>
              <a:spLocks noChangeArrowheads="1"/>
            </p:cNvSpPr>
            <p:nvPr/>
          </p:nvSpPr>
          <p:spPr bwMode="auto">
            <a:xfrm>
              <a:off x="4251" y="2304"/>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grpSp>
          <p:nvGrpSpPr>
            <p:cNvPr id="9" name="Group 138"/>
            <p:cNvGrpSpPr>
              <a:grpSpLocks/>
            </p:cNvGrpSpPr>
            <p:nvPr/>
          </p:nvGrpSpPr>
          <p:grpSpPr bwMode="auto">
            <a:xfrm>
              <a:off x="4357" y="1981"/>
              <a:ext cx="731" cy="283"/>
              <a:chOff x="4357" y="1981"/>
              <a:chExt cx="731" cy="283"/>
            </a:xfrm>
          </p:grpSpPr>
          <p:sp>
            <p:nvSpPr>
              <p:cNvPr id="6243"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44"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5"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6"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7"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8"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55" name="AutoShape 111"/>
            <p:cNvSpPr>
              <a:spLocks noChangeArrowheads="1"/>
            </p:cNvSpPr>
            <p:nvPr/>
          </p:nvSpPr>
          <p:spPr bwMode="auto">
            <a:xfrm>
              <a:off x="4240" y="2973"/>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56" name="Oval 112"/>
            <p:cNvSpPr>
              <a:spLocks noChangeArrowheads="1"/>
            </p:cNvSpPr>
            <p:nvPr/>
          </p:nvSpPr>
          <p:spPr bwMode="auto">
            <a:xfrm>
              <a:off x="4448" y="2933"/>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7" name="Oval 113"/>
            <p:cNvSpPr>
              <a:spLocks noChangeArrowheads="1"/>
            </p:cNvSpPr>
            <p:nvPr/>
          </p:nvSpPr>
          <p:spPr bwMode="auto">
            <a:xfrm>
              <a:off x="5168" y="2941"/>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8" name="Oval 114"/>
            <p:cNvSpPr>
              <a:spLocks noChangeArrowheads="1"/>
            </p:cNvSpPr>
            <p:nvPr/>
          </p:nvSpPr>
          <p:spPr bwMode="auto">
            <a:xfrm>
              <a:off x="4208" y="3133"/>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9" name="Oval 115"/>
            <p:cNvSpPr>
              <a:spLocks noChangeArrowheads="1"/>
            </p:cNvSpPr>
            <p:nvPr/>
          </p:nvSpPr>
          <p:spPr bwMode="auto">
            <a:xfrm>
              <a:off x="4904" y="3133"/>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0" name="Oval 116"/>
            <p:cNvSpPr>
              <a:spLocks noChangeArrowheads="1"/>
            </p:cNvSpPr>
            <p:nvPr/>
          </p:nvSpPr>
          <p:spPr bwMode="auto">
            <a:xfrm>
              <a:off x="4792" y="292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1" name="Oval 117"/>
            <p:cNvSpPr>
              <a:spLocks noChangeArrowheads="1"/>
            </p:cNvSpPr>
            <p:nvPr/>
          </p:nvSpPr>
          <p:spPr bwMode="auto">
            <a:xfrm>
              <a:off x="4336" y="302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2" name="Oval 118"/>
            <p:cNvSpPr>
              <a:spLocks noChangeArrowheads="1"/>
            </p:cNvSpPr>
            <p:nvPr/>
          </p:nvSpPr>
          <p:spPr bwMode="auto">
            <a:xfrm>
              <a:off x="5040" y="302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3" name="Oval 119"/>
            <p:cNvSpPr>
              <a:spLocks noChangeArrowheads="1"/>
            </p:cNvSpPr>
            <p:nvPr/>
          </p:nvSpPr>
          <p:spPr bwMode="auto">
            <a:xfrm>
              <a:off x="4560" y="312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6" name="Oval 122"/>
            <p:cNvSpPr>
              <a:spLocks noChangeArrowheads="1"/>
            </p:cNvSpPr>
            <p:nvPr/>
          </p:nvSpPr>
          <p:spPr bwMode="auto">
            <a:xfrm>
              <a:off x="4679" y="2357"/>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8" name="Oval 124"/>
            <p:cNvSpPr>
              <a:spLocks noChangeArrowheads="1"/>
            </p:cNvSpPr>
            <p:nvPr/>
          </p:nvSpPr>
          <p:spPr bwMode="auto">
            <a:xfrm>
              <a:off x="4682" y="1697"/>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6269" name="AutoShape 125"/>
            <p:cNvCxnSpPr>
              <a:cxnSpLocks noChangeShapeType="1"/>
              <a:stCxn id="6268" idx="3"/>
              <a:endCxn id="6245" idx="7"/>
            </p:cNvCxnSpPr>
            <p:nvPr/>
          </p:nvCxnSpPr>
          <p:spPr bwMode="auto">
            <a:xfrm flipH="1">
              <a:off x="4435" y="1775"/>
              <a:ext cx="260" cy="299"/>
            </a:xfrm>
            <a:prstGeom prst="straightConnector1">
              <a:avLst/>
            </a:prstGeom>
            <a:noFill/>
            <a:ln w="9525">
              <a:solidFill>
                <a:schemeClr val="tx1"/>
              </a:solidFill>
              <a:round/>
              <a:headEnd/>
              <a:tailEnd/>
            </a:ln>
            <a:effectLst/>
          </p:spPr>
        </p:cxnSp>
        <p:cxnSp>
          <p:nvCxnSpPr>
            <p:cNvPr id="6270" name="AutoShape 126"/>
            <p:cNvCxnSpPr>
              <a:cxnSpLocks noChangeShapeType="1"/>
              <a:stCxn id="6268" idx="4"/>
              <a:endCxn id="6246" idx="0"/>
            </p:cNvCxnSpPr>
            <p:nvPr/>
          </p:nvCxnSpPr>
          <p:spPr bwMode="auto">
            <a:xfrm flipH="1">
              <a:off x="4603" y="1788"/>
              <a:ext cx="125" cy="385"/>
            </a:xfrm>
            <a:prstGeom prst="straightConnector1">
              <a:avLst/>
            </a:prstGeom>
            <a:noFill/>
            <a:ln w="9525">
              <a:solidFill>
                <a:schemeClr val="tx1"/>
              </a:solidFill>
              <a:round/>
              <a:headEnd/>
              <a:tailEnd/>
            </a:ln>
            <a:effectLst/>
          </p:spPr>
        </p:cxnSp>
        <p:cxnSp>
          <p:nvCxnSpPr>
            <p:cNvPr id="6271" name="AutoShape 127"/>
            <p:cNvCxnSpPr>
              <a:cxnSpLocks noChangeShapeType="1"/>
              <a:stCxn id="6268" idx="5"/>
              <a:endCxn id="6247" idx="1"/>
            </p:cNvCxnSpPr>
            <p:nvPr/>
          </p:nvCxnSpPr>
          <p:spPr bwMode="auto">
            <a:xfrm>
              <a:off x="4760" y="1775"/>
              <a:ext cx="250" cy="323"/>
            </a:xfrm>
            <a:prstGeom prst="straightConnector1">
              <a:avLst/>
            </a:prstGeom>
            <a:noFill/>
            <a:ln w="9525">
              <a:solidFill>
                <a:schemeClr val="tx1"/>
              </a:solidFill>
              <a:round/>
              <a:headEnd/>
              <a:tailEnd/>
            </a:ln>
            <a:effectLst/>
          </p:spPr>
        </p:cxnSp>
        <p:cxnSp>
          <p:nvCxnSpPr>
            <p:cNvPr id="6273" name="AutoShape 129"/>
            <p:cNvCxnSpPr>
              <a:cxnSpLocks noChangeShapeType="1"/>
              <a:stCxn id="6247" idx="3"/>
              <a:endCxn id="6266" idx="7"/>
            </p:cNvCxnSpPr>
            <p:nvPr/>
          </p:nvCxnSpPr>
          <p:spPr bwMode="auto">
            <a:xfrm flipH="1">
              <a:off x="4757" y="2163"/>
              <a:ext cx="253" cy="207"/>
            </a:xfrm>
            <a:prstGeom prst="straightConnector1">
              <a:avLst/>
            </a:prstGeom>
            <a:noFill/>
            <a:ln w="9525">
              <a:solidFill>
                <a:schemeClr val="tx1"/>
              </a:solidFill>
              <a:round/>
              <a:headEnd/>
              <a:tailEnd/>
            </a:ln>
            <a:effectLst/>
          </p:spPr>
        </p:cxnSp>
        <p:cxnSp>
          <p:nvCxnSpPr>
            <p:cNvPr id="6275" name="AutoShape 131"/>
            <p:cNvCxnSpPr>
              <a:cxnSpLocks noChangeShapeType="1"/>
              <a:stCxn id="6245" idx="4"/>
              <a:endCxn id="6266" idx="2"/>
            </p:cNvCxnSpPr>
            <p:nvPr/>
          </p:nvCxnSpPr>
          <p:spPr bwMode="auto">
            <a:xfrm>
              <a:off x="4403" y="2152"/>
              <a:ext cx="276" cy="251"/>
            </a:xfrm>
            <a:prstGeom prst="straightConnector1">
              <a:avLst/>
            </a:prstGeom>
            <a:noFill/>
            <a:ln w="9525">
              <a:solidFill>
                <a:schemeClr val="tx1"/>
              </a:solidFill>
              <a:round/>
              <a:headEnd/>
              <a:tailEnd/>
            </a:ln>
            <a:effectLst/>
          </p:spPr>
        </p:cxnSp>
        <p:cxnSp>
          <p:nvCxnSpPr>
            <p:cNvPr id="6276" name="AutoShape 132"/>
            <p:cNvCxnSpPr>
              <a:cxnSpLocks noChangeShapeType="1"/>
              <a:stCxn id="6246" idx="5"/>
              <a:endCxn id="6266" idx="2"/>
            </p:cNvCxnSpPr>
            <p:nvPr/>
          </p:nvCxnSpPr>
          <p:spPr bwMode="auto">
            <a:xfrm>
              <a:off x="4635" y="2251"/>
              <a:ext cx="44" cy="152"/>
            </a:xfrm>
            <a:prstGeom prst="straightConnector1">
              <a:avLst/>
            </a:prstGeom>
            <a:noFill/>
            <a:ln w="9525">
              <a:solidFill>
                <a:schemeClr val="tx1"/>
              </a:solidFill>
              <a:round/>
              <a:headEnd/>
              <a:tailEnd/>
            </a:ln>
            <a:effectLst/>
          </p:spPr>
        </p:cxnSp>
        <p:sp>
          <p:nvSpPr>
            <p:cNvPr id="6278" name="Oval 134"/>
            <p:cNvSpPr>
              <a:spLocks noChangeArrowheads="1"/>
            </p:cNvSpPr>
            <p:nvPr/>
          </p:nvSpPr>
          <p:spPr bwMode="auto">
            <a:xfrm>
              <a:off x="4897" y="2739"/>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79" name="Oval 135"/>
            <p:cNvSpPr>
              <a:spLocks noChangeArrowheads="1"/>
            </p:cNvSpPr>
            <p:nvPr/>
          </p:nvSpPr>
          <p:spPr bwMode="auto">
            <a:xfrm>
              <a:off x="4198" y="274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0" name="Oval 136"/>
            <p:cNvSpPr>
              <a:spLocks noChangeArrowheads="1"/>
            </p:cNvSpPr>
            <p:nvPr/>
          </p:nvSpPr>
          <p:spPr bwMode="auto">
            <a:xfrm>
              <a:off x="4450" y="2568"/>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1" name="Oval 137"/>
            <p:cNvSpPr>
              <a:spLocks noChangeArrowheads="1"/>
            </p:cNvSpPr>
            <p:nvPr/>
          </p:nvSpPr>
          <p:spPr bwMode="auto">
            <a:xfrm>
              <a:off x="5162" y="2577"/>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309" name="Text Box 165"/>
          <p:cNvSpPr txBox="1">
            <a:spLocks noChangeArrowheads="1"/>
          </p:cNvSpPr>
          <p:nvPr/>
        </p:nvSpPr>
        <p:spPr bwMode="auto">
          <a:xfrm>
            <a:off x="81632" y="5874359"/>
            <a:ext cx="1907580" cy="369332"/>
          </a:xfrm>
          <a:prstGeom prst="rect">
            <a:avLst/>
          </a:prstGeom>
          <a:solidFill>
            <a:srgbClr val="336699"/>
          </a:solidFill>
          <a:ln w="9525">
            <a:noFill/>
            <a:miter lim="800000"/>
            <a:headEnd/>
            <a:tailEnd/>
          </a:ln>
          <a:effectLst/>
        </p:spPr>
        <p:txBody>
          <a:bodyPr wrap="square">
            <a:spAutoFit/>
          </a:bodyPr>
          <a:lstStyle/>
          <a:p>
            <a:r>
              <a:rPr lang="en-US" altLang="ja-JP" b="1" dirty="0">
                <a:solidFill>
                  <a:prstClr val="white"/>
                </a:solidFill>
                <a:latin typeface="ＭＳ Ｐゴシック" charset="-128"/>
              </a:rPr>
              <a:t>La</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Sr</a:t>
            </a:r>
            <a:r>
              <a:rPr lang="en-US" altLang="ja-JP" b="1" baseline="30000" dirty="0">
                <a:solidFill>
                  <a:prstClr val="white"/>
                </a:solidFill>
                <a:latin typeface="ＭＳ Ｐゴシック" charset="-128"/>
              </a:rPr>
              <a:t>2+</a:t>
            </a:r>
          </a:p>
        </p:txBody>
      </p:sp>
      <p:sp>
        <p:nvSpPr>
          <p:cNvPr id="6312" name="Line 168"/>
          <p:cNvSpPr>
            <a:spLocks noChangeShapeType="1"/>
          </p:cNvSpPr>
          <p:nvPr/>
        </p:nvSpPr>
        <p:spPr bwMode="auto">
          <a:xfrm>
            <a:off x="762125" y="6059025"/>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42" name="テキスト ボックス 141"/>
          <p:cNvSpPr txBox="1"/>
          <p:nvPr/>
        </p:nvSpPr>
        <p:spPr>
          <a:xfrm>
            <a:off x="179396" y="739730"/>
            <a:ext cx="3048142" cy="523220"/>
          </a:xfrm>
          <a:prstGeom prst="rect">
            <a:avLst/>
          </a:prstGeom>
          <a:noFill/>
        </p:spPr>
        <p:txBody>
          <a:bodyPr wrap="none" rtlCol="0">
            <a:spAutoFit/>
          </a:bodyPr>
          <a:lstStyle/>
          <a:p>
            <a:r>
              <a:rPr lang="en-US" altLang="ja-JP" sz="2400" dirty="0" smtClean="0"/>
              <a:t>Hole type </a:t>
            </a:r>
            <a:r>
              <a:rPr kumimoji="1" lang="en-US" altLang="ja-JP" sz="2400" dirty="0" smtClean="0"/>
              <a:t>(</a:t>
            </a:r>
            <a:r>
              <a:rPr kumimoji="1" lang="en-US" altLang="ja-JP" sz="2400" b="1" dirty="0" smtClean="0">
                <a:solidFill>
                  <a:srgbClr val="FF0000"/>
                </a:solidFill>
              </a:rPr>
              <a:t>T</a:t>
            </a:r>
            <a:r>
              <a:rPr kumimoji="1" lang="en-US" altLang="ja-JP" sz="2400" dirty="0" smtClean="0"/>
              <a:t>-structure</a:t>
            </a:r>
            <a:r>
              <a:rPr kumimoji="1" lang="en-US" altLang="ja-JP" sz="2800" dirty="0" smtClean="0"/>
              <a:t>)</a:t>
            </a:r>
            <a:endParaRPr kumimoji="1" lang="ja-JP" altLang="en-US" sz="2800" dirty="0"/>
          </a:p>
        </p:txBody>
      </p:sp>
      <p:sp>
        <p:nvSpPr>
          <p:cNvPr id="144" name="円/楕円 143"/>
          <p:cNvSpPr/>
          <p:nvPr/>
        </p:nvSpPr>
        <p:spPr>
          <a:xfrm>
            <a:off x="350790" y="2560638"/>
            <a:ext cx="1342331" cy="137953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290" name="Text Box 146"/>
          <p:cNvSpPr txBox="1">
            <a:spLocks noChangeArrowheads="1"/>
          </p:cNvSpPr>
          <p:nvPr/>
        </p:nvSpPr>
        <p:spPr bwMode="auto">
          <a:xfrm>
            <a:off x="691754" y="2876426"/>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139" name="グループ化 138"/>
          <p:cNvGrpSpPr/>
          <p:nvPr/>
        </p:nvGrpSpPr>
        <p:grpSpPr>
          <a:xfrm>
            <a:off x="3367608" y="1485269"/>
            <a:ext cx="5236840" cy="4543072"/>
            <a:chOff x="4052888" y="1957388"/>
            <a:chExt cx="4876800" cy="4219488"/>
          </a:xfrm>
        </p:grpSpPr>
        <p:sp>
          <p:nvSpPr>
            <p:cNvPr id="141"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143"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146"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147"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148"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149"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150" name="Text Box 8"/>
            <p:cNvSpPr txBox="1">
              <a:spLocks noChangeArrowheads="1"/>
            </p:cNvSpPr>
            <p:nvPr/>
          </p:nvSpPr>
          <p:spPr bwMode="auto">
            <a:xfrm>
              <a:off x="8624888" y="5484813"/>
              <a:ext cx="304800" cy="327025"/>
            </a:xfrm>
            <a:prstGeom prst="rect">
              <a:avLst/>
            </a:prstGeom>
            <a:noFill/>
            <a:ln w="9525">
              <a:noFill/>
              <a:miter lim="800000"/>
              <a:headEnd/>
              <a:tailEnd/>
            </a:ln>
          </p:spPr>
          <p:txBody>
            <a:bodyPr/>
            <a:lstStyle/>
            <a:p>
              <a:pPr algn="just" eaLnBrk="0" hangingPunct="0"/>
              <a:r>
                <a:rPr lang="en-US" altLang="ja-JP" sz="1800" b="0" i="1">
                  <a:solidFill>
                    <a:schemeClr val="bg1"/>
                  </a:solidFill>
                  <a:ea typeface="ＭＳ 明朝" pitchFamily="17" charset="-128"/>
                </a:rPr>
                <a:t>x</a:t>
              </a:r>
              <a:endParaRPr lang="en-US" altLang="ja-JP" b="0" i="1">
                <a:solidFill>
                  <a:schemeClr val="bg1"/>
                </a:solidFill>
                <a:ea typeface="ＭＳ 明朝" pitchFamily="17" charset="-128"/>
              </a:endParaRPr>
            </a:p>
          </p:txBody>
        </p:sp>
        <p:sp>
          <p:nvSpPr>
            <p:cNvPr id="151" name="Text Box 9"/>
            <p:cNvSpPr txBox="1">
              <a:spLocks noChangeArrowheads="1"/>
            </p:cNvSpPr>
            <p:nvPr/>
          </p:nvSpPr>
          <p:spPr bwMode="auto">
            <a:xfrm>
              <a:off x="6948488" y="2055813"/>
              <a:ext cx="1828800" cy="457200"/>
            </a:xfrm>
            <a:prstGeom prst="rect">
              <a:avLst/>
            </a:prstGeom>
            <a:noFill/>
            <a:ln w="9525">
              <a:noFill/>
              <a:miter lim="800000"/>
              <a:headEnd/>
              <a:tailEnd/>
            </a:ln>
          </p:spPr>
          <p:txBody>
            <a:bodyPr/>
            <a:lstStyle/>
            <a:p>
              <a:pPr algn="just" eaLnBrk="0" hangingPunct="0"/>
              <a:r>
                <a:rPr lang="en-US" altLang="ja-JP" sz="2000" dirty="0">
                  <a:ea typeface="ＭＳ 明朝" pitchFamily="17" charset="-128"/>
                </a:rPr>
                <a:t>La</a:t>
              </a:r>
              <a:r>
                <a:rPr lang="en-US" altLang="ja-JP" sz="2000" baseline="-25000" dirty="0">
                  <a:ea typeface="ＭＳ 明朝" pitchFamily="17" charset="-128"/>
                </a:rPr>
                <a:t>2-</a:t>
              </a:r>
              <a:r>
                <a:rPr lang="en-US" altLang="ja-JP" sz="2000" i="1" baseline="-25000" dirty="0">
                  <a:ea typeface="ＭＳ 明朝" pitchFamily="17" charset="-128"/>
                </a:rPr>
                <a:t>x</a:t>
              </a:r>
              <a:r>
                <a:rPr lang="en-US" altLang="ja-JP" sz="2000" dirty="0">
                  <a:ea typeface="ＭＳ 明朝" pitchFamily="17" charset="-128"/>
                </a:rPr>
                <a:t>Sr</a:t>
              </a:r>
              <a:r>
                <a:rPr lang="en-US" altLang="ja-JP" sz="2000" i="1" baseline="-25000" dirty="0">
                  <a:ea typeface="ＭＳ 明朝" pitchFamily="17" charset="-128"/>
                </a:rPr>
                <a:t>x</a:t>
              </a:r>
              <a:r>
                <a:rPr lang="en-US" altLang="ja-JP" sz="2000" dirty="0">
                  <a:ea typeface="ＭＳ 明朝" pitchFamily="17" charset="-128"/>
                </a:rPr>
                <a:t>CuO</a:t>
              </a:r>
              <a:r>
                <a:rPr lang="en-US" altLang="ja-JP" sz="20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52" name="Text Box 10"/>
            <p:cNvSpPr txBox="1">
              <a:spLocks noChangeArrowheads="1"/>
            </p:cNvSpPr>
            <p:nvPr/>
          </p:nvSpPr>
          <p:spPr bwMode="auto">
            <a:xfrm>
              <a:off x="4281488" y="2055813"/>
              <a:ext cx="1905000" cy="436562"/>
            </a:xfrm>
            <a:prstGeom prst="rect">
              <a:avLst/>
            </a:prstGeom>
            <a:noFill/>
            <a:ln w="9525">
              <a:noFill/>
              <a:miter lim="800000"/>
              <a:headEnd/>
              <a:tailEnd/>
            </a:ln>
          </p:spPr>
          <p:txBody>
            <a:bodyPr/>
            <a:lstStyle/>
            <a:p>
              <a:pPr algn="just" eaLnBrk="0" hangingPunct="0"/>
              <a:r>
                <a:rPr lang="en-US" altLang="ja-JP" sz="2000" dirty="0">
                  <a:ea typeface="ＭＳ 明朝" pitchFamily="17" charset="-128"/>
                </a:rPr>
                <a:t>Nd</a:t>
              </a:r>
              <a:r>
                <a:rPr lang="en-US" altLang="ja-JP" sz="2000" baseline="-25000" dirty="0">
                  <a:ea typeface="ＭＳ 明朝" pitchFamily="17" charset="-128"/>
                </a:rPr>
                <a:t>2-</a:t>
              </a:r>
              <a:r>
                <a:rPr lang="en-US" altLang="ja-JP" sz="2000" i="1" baseline="-25000" dirty="0">
                  <a:ea typeface="ＭＳ 明朝" pitchFamily="17" charset="-128"/>
                </a:rPr>
                <a:t>x</a:t>
              </a:r>
              <a:r>
                <a:rPr lang="en-US" altLang="ja-JP" sz="2000" dirty="0">
                  <a:ea typeface="ＭＳ 明朝" pitchFamily="17" charset="-128"/>
                </a:rPr>
                <a:t>Ce</a:t>
              </a:r>
              <a:r>
                <a:rPr lang="en-US" altLang="ja-JP" sz="2000" i="1" baseline="-25000" dirty="0">
                  <a:ea typeface="ＭＳ 明朝" pitchFamily="17" charset="-128"/>
                </a:rPr>
                <a:t>x</a:t>
              </a:r>
              <a:r>
                <a:rPr lang="en-US" altLang="ja-JP" sz="2000" dirty="0">
                  <a:ea typeface="ＭＳ 明朝" pitchFamily="17" charset="-128"/>
                </a:rPr>
                <a:t>CuO</a:t>
              </a:r>
              <a:r>
                <a:rPr lang="en-US" altLang="ja-JP" sz="20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53"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154"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55" name="Text Box 14"/>
            <p:cNvSpPr txBox="1">
              <a:spLocks noChangeArrowheads="1"/>
            </p:cNvSpPr>
            <p:nvPr/>
          </p:nvSpPr>
          <p:spPr bwMode="auto">
            <a:xfrm>
              <a:off x="6453188" y="5443538"/>
              <a:ext cx="495300" cy="366712"/>
            </a:xfrm>
            <a:prstGeom prst="rect">
              <a:avLst/>
            </a:prstGeom>
            <a:noFill/>
            <a:ln w="9525">
              <a:noFill/>
              <a:miter lim="800000"/>
              <a:headEnd/>
              <a:tailEnd/>
            </a:ln>
          </p:spPr>
          <p:txBody>
            <a:bodyPr>
              <a:spAutoFit/>
            </a:bodyPr>
            <a:lstStyle/>
            <a:p>
              <a:pPr eaLnBrk="0" hangingPunct="0">
                <a:spcBef>
                  <a:spcPct val="50000"/>
                </a:spcBef>
              </a:pPr>
              <a:r>
                <a:rPr lang="en-US" altLang="ja-JP" sz="1800" b="0">
                  <a:solidFill>
                    <a:schemeClr val="bg1"/>
                  </a:solidFill>
                </a:rPr>
                <a:t>0</a:t>
              </a:r>
              <a:endParaRPr lang="en-US" altLang="ja-JP" b="0">
                <a:solidFill>
                  <a:schemeClr val="bg1"/>
                </a:solidFill>
              </a:endParaRPr>
            </a:p>
          </p:txBody>
        </p:sp>
        <p:sp>
          <p:nvSpPr>
            <p:cNvPr id="156"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157"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sp>
          <p:nvSpPr>
            <p:cNvPr id="158" name="Text Box 17"/>
            <p:cNvSpPr txBox="1">
              <a:spLocks noChangeArrowheads="1"/>
            </p:cNvSpPr>
            <p:nvPr/>
          </p:nvSpPr>
          <p:spPr bwMode="auto">
            <a:xfrm>
              <a:off x="5005388" y="5519738"/>
              <a:ext cx="735012" cy="366712"/>
            </a:xfrm>
            <a:prstGeom prst="rect">
              <a:avLst/>
            </a:prstGeom>
            <a:noFill/>
            <a:ln w="9525">
              <a:noFill/>
              <a:miter lim="800000"/>
              <a:headEnd/>
              <a:tailEnd/>
            </a:ln>
          </p:spPr>
          <p:txBody>
            <a:bodyPr>
              <a:spAutoFit/>
            </a:bodyPr>
            <a:lstStyle/>
            <a:p>
              <a:pPr eaLnBrk="0" hangingPunct="0">
                <a:spcBef>
                  <a:spcPct val="50000"/>
                </a:spcBef>
              </a:pPr>
              <a:r>
                <a:rPr lang="en-US" altLang="ja-JP" sz="1800" b="0" dirty="0"/>
                <a:t>0.15</a:t>
              </a:r>
              <a:endParaRPr lang="en-US" altLang="ja-JP" b="0" dirty="0"/>
            </a:p>
          </p:txBody>
        </p:sp>
        <p:sp>
          <p:nvSpPr>
            <p:cNvPr id="159" name="Text Box 18"/>
            <p:cNvSpPr txBox="1">
              <a:spLocks noChangeArrowheads="1"/>
            </p:cNvSpPr>
            <p:nvPr/>
          </p:nvSpPr>
          <p:spPr bwMode="auto">
            <a:xfrm>
              <a:off x="7405688" y="5492750"/>
              <a:ext cx="780040" cy="369332"/>
            </a:xfrm>
            <a:prstGeom prst="rect">
              <a:avLst/>
            </a:prstGeom>
            <a:noFill/>
            <a:ln w="9525">
              <a:noFill/>
              <a:miter lim="800000"/>
              <a:headEnd/>
              <a:tailEnd/>
            </a:ln>
          </p:spPr>
          <p:txBody>
            <a:bodyPr wrap="square">
              <a:spAutoFit/>
            </a:bodyPr>
            <a:lstStyle/>
            <a:p>
              <a:pPr eaLnBrk="0" hangingPunct="0">
                <a:spcBef>
                  <a:spcPct val="50000"/>
                </a:spcBef>
              </a:pPr>
              <a:r>
                <a:rPr lang="en-US" altLang="ja-JP" sz="1800" b="0" dirty="0"/>
                <a:t>0.15</a:t>
              </a:r>
              <a:endParaRPr lang="en-US" altLang="ja-JP" b="0" dirty="0"/>
            </a:p>
          </p:txBody>
        </p:sp>
        <p:grpSp>
          <p:nvGrpSpPr>
            <p:cNvPr id="160" name="Group 19"/>
            <p:cNvGrpSpPr>
              <a:grpSpLocks/>
            </p:cNvGrpSpPr>
            <p:nvPr/>
          </p:nvGrpSpPr>
          <p:grpSpPr bwMode="auto">
            <a:xfrm>
              <a:off x="4521202" y="2513005"/>
              <a:ext cx="1203326" cy="292099"/>
              <a:chOff x="3595" y="2930"/>
              <a:chExt cx="758" cy="184"/>
            </a:xfrm>
          </p:grpSpPr>
          <p:sp>
            <p:nvSpPr>
              <p:cNvPr id="173" name="Rectangle 20"/>
              <p:cNvSpPr>
                <a:spLocks noChangeArrowheads="1"/>
              </p:cNvSpPr>
              <p:nvPr/>
            </p:nvSpPr>
            <p:spPr bwMode="auto">
              <a:xfrm>
                <a:off x="3595" y="2940"/>
                <a:ext cx="199" cy="174"/>
              </a:xfrm>
              <a:prstGeom prst="rect">
                <a:avLst/>
              </a:prstGeom>
              <a:noFill/>
              <a:ln w="9525">
                <a:noFill/>
                <a:miter lim="800000"/>
                <a:headEnd/>
                <a:tailEnd/>
              </a:ln>
            </p:spPr>
            <p:txBody>
              <a:bodyPr wrap="none" lIns="0" tIns="0" rIns="0" bIns="0">
                <a:spAutoFit/>
              </a:bodyPr>
              <a:lstStyle/>
              <a:p>
                <a:r>
                  <a:rPr lang="en-US" altLang="ja-JP" sz="1800" b="0" dirty="0" err="1"/>
                  <a:t>Nd</a:t>
                </a:r>
                <a:endParaRPr lang="en-US" altLang="ja-JP" b="0" dirty="0"/>
              </a:p>
            </p:txBody>
          </p:sp>
          <p:sp>
            <p:nvSpPr>
              <p:cNvPr id="174" name="Rectangle 21"/>
              <p:cNvSpPr>
                <a:spLocks noChangeArrowheads="1"/>
              </p:cNvSpPr>
              <p:nvPr/>
            </p:nvSpPr>
            <p:spPr bwMode="auto">
              <a:xfrm>
                <a:off x="3807" y="2930"/>
                <a:ext cx="138" cy="116"/>
              </a:xfrm>
              <a:prstGeom prst="rect">
                <a:avLst/>
              </a:prstGeom>
              <a:noFill/>
              <a:ln w="9525">
                <a:noFill/>
                <a:miter lim="800000"/>
                <a:headEnd/>
                <a:tailEnd/>
              </a:ln>
            </p:spPr>
            <p:txBody>
              <a:bodyPr wrap="none" lIns="0" tIns="0" rIns="0" bIns="0">
                <a:spAutoFit/>
              </a:bodyPr>
              <a:lstStyle/>
              <a:p>
                <a:r>
                  <a:rPr lang="en-US" altLang="ja-JP" sz="1200" dirty="0"/>
                  <a:t>3+</a:t>
                </a:r>
                <a:endParaRPr lang="en-US" altLang="ja-JP" b="0" dirty="0"/>
              </a:p>
            </p:txBody>
          </p:sp>
          <p:sp>
            <p:nvSpPr>
              <p:cNvPr id="175" name="Rectangle 22"/>
              <p:cNvSpPr>
                <a:spLocks noChangeArrowheads="1"/>
              </p:cNvSpPr>
              <p:nvPr/>
            </p:nvSpPr>
            <p:spPr bwMode="auto">
              <a:xfrm>
                <a:off x="3863" y="2940"/>
                <a:ext cx="144" cy="173"/>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176" name="Rectangle 23"/>
              <p:cNvSpPr>
                <a:spLocks noChangeArrowheads="1"/>
              </p:cNvSpPr>
              <p:nvPr/>
            </p:nvSpPr>
            <p:spPr bwMode="auto">
              <a:xfrm>
                <a:off x="4001" y="2940"/>
                <a:ext cx="182" cy="174"/>
              </a:xfrm>
              <a:prstGeom prst="rect">
                <a:avLst/>
              </a:prstGeom>
              <a:noFill/>
              <a:ln w="9525">
                <a:noFill/>
                <a:miter lim="800000"/>
                <a:headEnd/>
                <a:tailEnd/>
              </a:ln>
            </p:spPr>
            <p:txBody>
              <a:bodyPr wrap="none" lIns="0" tIns="0" rIns="0" bIns="0">
                <a:spAutoFit/>
              </a:bodyPr>
              <a:lstStyle/>
              <a:p>
                <a:r>
                  <a:rPr lang="en-US" altLang="ja-JP" sz="1800" b="0" dirty="0"/>
                  <a:t>Ce</a:t>
                </a:r>
                <a:endParaRPr lang="en-US" altLang="ja-JP" b="0" dirty="0"/>
              </a:p>
            </p:txBody>
          </p:sp>
          <p:sp>
            <p:nvSpPr>
              <p:cNvPr id="177" name="Rectangle 24"/>
              <p:cNvSpPr>
                <a:spLocks noChangeArrowheads="1"/>
              </p:cNvSpPr>
              <p:nvPr/>
            </p:nvSpPr>
            <p:spPr bwMode="auto">
              <a:xfrm>
                <a:off x="4215" y="2930"/>
                <a:ext cx="138" cy="116"/>
              </a:xfrm>
              <a:prstGeom prst="rect">
                <a:avLst/>
              </a:prstGeom>
              <a:noFill/>
              <a:ln w="9525">
                <a:noFill/>
                <a:miter lim="800000"/>
                <a:headEnd/>
                <a:tailEnd/>
              </a:ln>
            </p:spPr>
            <p:txBody>
              <a:bodyPr wrap="none" lIns="0" tIns="0" rIns="0" bIns="0">
                <a:spAutoFit/>
              </a:bodyPr>
              <a:lstStyle/>
              <a:p>
                <a:r>
                  <a:rPr lang="en-US" altLang="ja-JP" sz="1200" dirty="0"/>
                  <a:t>4+</a:t>
                </a:r>
                <a:endParaRPr lang="en-US" altLang="ja-JP" b="0" dirty="0"/>
              </a:p>
            </p:txBody>
          </p:sp>
        </p:grpSp>
        <p:grpSp>
          <p:nvGrpSpPr>
            <p:cNvPr id="161" name="Group 25"/>
            <p:cNvGrpSpPr>
              <a:grpSpLocks/>
            </p:cNvGrpSpPr>
            <p:nvPr/>
          </p:nvGrpSpPr>
          <p:grpSpPr bwMode="auto">
            <a:xfrm>
              <a:off x="7631690" y="2598577"/>
              <a:ext cx="1111250" cy="307975"/>
              <a:chOff x="4650" y="2899"/>
              <a:chExt cx="700" cy="194"/>
            </a:xfrm>
          </p:grpSpPr>
          <p:sp>
            <p:nvSpPr>
              <p:cNvPr id="168" name="Rectangle 26"/>
              <p:cNvSpPr>
                <a:spLocks noChangeArrowheads="1"/>
              </p:cNvSpPr>
              <p:nvPr/>
            </p:nvSpPr>
            <p:spPr bwMode="auto">
              <a:xfrm>
                <a:off x="4650" y="2899"/>
                <a:ext cx="159" cy="174"/>
              </a:xfrm>
              <a:prstGeom prst="rect">
                <a:avLst/>
              </a:prstGeom>
              <a:noFill/>
              <a:ln w="9525">
                <a:noFill/>
                <a:miter lim="800000"/>
                <a:headEnd/>
                <a:tailEnd/>
              </a:ln>
            </p:spPr>
            <p:txBody>
              <a:bodyPr wrap="none" lIns="0" tIns="0" rIns="0" bIns="0">
                <a:spAutoFit/>
              </a:bodyPr>
              <a:lstStyle/>
              <a:p>
                <a:r>
                  <a:rPr lang="en-US" altLang="ja-JP" sz="1800" b="0" dirty="0"/>
                  <a:t>La</a:t>
                </a:r>
                <a:endParaRPr lang="en-US" altLang="ja-JP" b="0" dirty="0"/>
              </a:p>
            </p:txBody>
          </p:sp>
          <p:sp>
            <p:nvSpPr>
              <p:cNvPr id="169" name="Rectangle 27"/>
              <p:cNvSpPr>
                <a:spLocks noChangeArrowheads="1"/>
              </p:cNvSpPr>
              <p:nvPr/>
            </p:nvSpPr>
            <p:spPr bwMode="auto">
              <a:xfrm>
                <a:off x="4823" y="2900"/>
                <a:ext cx="138" cy="116"/>
              </a:xfrm>
              <a:prstGeom prst="rect">
                <a:avLst/>
              </a:prstGeom>
              <a:noFill/>
              <a:ln w="9525">
                <a:noFill/>
                <a:miter lim="800000"/>
                <a:headEnd/>
                <a:tailEnd/>
              </a:ln>
            </p:spPr>
            <p:txBody>
              <a:bodyPr wrap="none" lIns="0" tIns="0" rIns="0" bIns="0">
                <a:spAutoFit/>
              </a:bodyPr>
              <a:lstStyle/>
              <a:p>
                <a:r>
                  <a:rPr lang="en-US" altLang="ja-JP" sz="1200" b="0" dirty="0"/>
                  <a:t>3+</a:t>
                </a:r>
                <a:endParaRPr lang="en-US" altLang="ja-JP" b="0" dirty="0"/>
              </a:p>
            </p:txBody>
          </p:sp>
          <p:sp>
            <p:nvSpPr>
              <p:cNvPr id="170" name="Rectangle 28"/>
              <p:cNvSpPr>
                <a:spLocks noChangeArrowheads="1"/>
              </p:cNvSpPr>
              <p:nvPr/>
            </p:nvSpPr>
            <p:spPr bwMode="auto">
              <a:xfrm>
                <a:off x="4927" y="2920"/>
                <a:ext cx="144" cy="173"/>
              </a:xfrm>
              <a:prstGeom prst="rect">
                <a:avLst/>
              </a:prstGeom>
              <a:noFill/>
              <a:ln w="9525">
                <a:noFill/>
                <a:miter lim="800000"/>
                <a:headEnd/>
                <a:tailEnd/>
              </a:ln>
            </p:spPr>
            <p:txBody>
              <a:bodyPr wrap="none" lIns="0" tIns="0" rIns="0" bIns="0">
                <a:spAutoFit/>
              </a:bodyPr>
              <a:lstStyle/>
              <a:p>
                <a:r>
                  <a:rPr lang="en-US" altLang="ja-JP" sz="1800" b="0" dirty="0">
                    <a:latin typeface="ＭＳ 明朝" pitchFamily="17" charset="-128"/>
                    <a:ea typeface="ＭＳ 明朝" pitchFamily="17" charset="-128"/>
                  </a:rPr>
                  <a:t>→</a:t>
                </a:r>
                <a:endParaRPr lang="en-US" altLang="ja-JP" b="0" dirty="0"/>
              </a:p>
            </p:txBody>
          </p:sp>
          <p:sp>
            <p:nvSpPr>
              <p:cNvPr id="171" name="Rectangle 29"/>
              <p:cNvSpPr>
                <a:spLocks noChangeArrowheads="1"/>
              </p:cNvSpPr>
              <p:nvPr/>
            </p:nvSpPr>
            <p:spPr bwMode="auto">
              <a:xfrm>
                <a:off x="5065" y="2899"/>
                <a:ext cx="138" cy="174"/>
              </a:xfrm>
              <a:prstGeom prst="rect">
                <a:avLst/>
              </a:prstGeom>
              <a:noFill/>
              <a:ln w="9525">
                <a:noFill/>
                <a:miter lim="800000"/>
                <a:headEnd/>
                <a:tailEnd/>
              </a:ln>
            </p:spPr>
            <p:txBody>
              <a:bodyPr wrap="none" lIns="0" tIns="0" rIns="0" bIns="0">
                <a:spAutoFit/>
              </a:bodyPr>
              <a:lstStyle/>
              <a:p>
                <a:r>
                  <a:rPr lang="en-US" altLang="ja-JP" sz="1800" b="0" dirty="0" err="1"/>
                  <a:t>Sr</a:t>
                </a:r>
                <a:endParaRPr lang="en-US" altLang="ja-JP" b="0" dirty="0"/>
              </a:p>
            </p:txBody>
          </p:sp>
          <p:sp>
            <p:nvSpPr>
              <p:cNvPr id="172" name="Rectangle 30"/>
              <p:cNvSpPr>
                <a:spLocks noChangeArrowheads="1"/>
              </p:cNvSpPr>
              <p:nvPr/>
            </p:nvSpPr>
            <p:spPr bwMode="auto">
              <a:xfrm>
                <a:off x="5212" y="2900"/>
                <a:ext cx="138" cy="116"/>
              </a:xfrm>
              <a:prstGeom prst="rect">
                <a:avLst/>
              </a:prstGeom>
              <a:noFill/>
              <a:ln w="9525">
                <a:noFill/>
                <a:miter lim="800000"/>
                <a:headEnd/>
                <a:tailEnd/>
              </a:ln>
            </p:spPr>
            <p:txBody>
              <a:bodyPr wrap="none" lIns="0" tIns="0" rIns="0" bIns="0">
                <a:spAutoFit/>
              </a:bodyPr>
              <a:lstStyle/>
              <a:p>
                <a:r>
                  <a:rPr lang="en-US" altLang="ja-JP" sz="1200" b="0" dirty="0"/>
                  <a:t>2+</a:t>
                </a:r>
                <a:endParaRPr lang="en-US" altLang="ja-JP" dirty="0"/>
              </a:p>
            </p:txBody>
          </p:sp>
        </p:grpSp>
        <p:sp>
          <p:nvSpPr>
            <p:cNvPr id="162" name="Text Box 32"/>
            <p:cNvSpPr txBox="1">
              <a:spLocks noChangeArrowheads="1"/>
            </p:cNvSpPr>
            <p:nvPr/>
          </p:nvSpPr>
          <p:spPr bwMode="auto">
            <a:xfrm>
              <a:off x="6948488" y="2947988"/>
              <a:ext cx="1578182" cy="428783"/>
            </a:xfrm>
            <a:prstGeom prst="rect">
              <a:avLst/>
            </a:prstGeom>
            <a:noFill/>
            <a:ln w="9525">
              <a:noFill/>
              <a:miter lim="800000"/>
              <a:headEnd/>
              <a:tailEnd/>
            </a:ln>
          </p:spPr>
          <p:txBody>
            <a:bodyPr wrap="none">
              <a:spAutoFit/>
            </a:bodyPr>
            <a:lstStyle/>
            <a:p>
              <a:r>
                <a:rPr lang="en-US" altLang="ja-JP" sz="2400" dirty="0"/>
                <a:t>Hole doping</a:t>
              </a:r>
            </a:p>
          </p:txBody>
        </p:sp>
        <p:sp>
          <p:nvSpPr>
            <p:cNvPr id="163" name="Text Box 33"/>
            <p:cNvSpPr txBox="1">
              <a:spLocks noChangeArrowheads="1"/>
            </p:cNvSpPr>
            <p:nvPr/>
          </p:nvSpPr>
          <p:spPr bwMode="auto">
            <a:xfrm>
              <a:off x="4052888" y="2947988"/>
              <a:ext cx="2002016" cy="428783"/>
            </a:xfrm>
            <a:prstGeom prst="rect">
              <a:avLst/>
            </a:prstGeom>
            <a:noFill/>
            <a:ln w="9525">
              <a:noFill/>
              <a:miter lim="800000"/>
              <a:headEnd/>
              <a:tailEnd/>
            </a:ln>
          </p:spPr>
          <p:txBody>
            <a:bodyPr wrap="none">
              <a:spAutoFit/>
            </a:bodyPr>
            <a:lstStyle/>
            <a:p>
              <a:r>
                <a:rPr lang="en-US" altLang="ja-JP" sz="2400" dirty="0"/>
                <a:t>Electron doping</a:t>
              </a:r>
            </a:p>
          </p:txBody>
        </p:sp>
        <p:sp>
          <p:nvSpPr>
            <p:cNvPr id="164"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65" name="Rectangle 36"/>
            <p:cNvSpPr>
              <a:spLocks noChangeArrowheads="1"/>
            </p:cNvSpPr>
            <p:nvPr/>
          </p:nvSpPr>
          <p:spPr bwMode="auto">
            <a:xfrm>
              <a:off x="4292543" y="5805264"/>
              <a:ext cx="4383913" cy="371612"/>
            </a:xfrm>
            <a:prstGeom prst="rect">
              <a:avLst/>
            </a:prstGeom>
            <a:noFill/>
            <a:ln w="9525">
              <a:solidFill>
                <a:schemeClr val="tx1"/>
              </a:solidFill>
              <a:miter lim="800000"/>
              <a:headEnd/>
              <a:tailEnd/>
            </a:ln>
          </p:spPr>
          <p:txBody>
            <a:bodyPr wrap="square">
              <a:spAutoFit/>
            </a:bodyPr>
            <a:lstStyle/>
            <a:p>
              <a:pPr algn="ctr"/>
              <a:r>
                <a:rPr lang="en-US" altLang="ja-JP" sz="2000" b="0" dirty="0"/>
                <a:t>Mother material is Mott </a:t>
              </a:r>
              <a:r>
                <a:rPr lang="en-US" altLang="ja-JP" sz="2000" b="0" dirty="0" smtClean="0"/>
                <a:t>insulator.</a:t>
              </a:r>
              <a:endParaRPr lang="en-US" altLang="ja-JP" sz="2000" b="0" dirty="0"/>
            </a:p>
          </p:txBody>
        </p:sp>
        <p:sp>
          <p:nvSpPr>
            <p:cNvPr id="166" name="Line 37"/>
            <p:cNvSpPr>
              <a:spLocks noChangeShapeType="1"/>
            </p:cNvSpPr>
            <p:nvPr/>
          </p:nvSpPr>
          <p:spPr bwMode="auto">
            <a:xfrm flipH="1" flipV="1">
              <a:off x="6457949" y="5484811"/>
              <a:ext cx="0" cy="327026"/>
            </a:xfrm>
            <a:prstGeom prst="line">
              <a:avLst/>
            </a:prstGeom>
            <a:noFill/>
            <a:ln w="38100">
              <a:solidFill>
                <a:schemeClr val="tx1"/>
              </a:solidFill>
              <a:round/>
              <a:headEnd/>
              <a:tailEnd type="triangle" w="med" len="med"/>
            </a:ln>
          </p:spPr>
          <p:txBody>
            <a:bodyPr wrap="none"/>
            <a:lstStyle/>
            <a:p>
              <a:endParaRPr lang="ja-JP" altLang="en-US"/>
            </a:p>
          </p:txBody>
        </p:sp>
        <p:sp>
          <p:nvSpPr>
            <p:cNvPr id="167"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sp>
        <p:nvSpPr>
          <p:cNvPr id="111" name="Text Box 7"/>
          <p:cNvSpPr txBox="1">
            <a:spLocks noChangeArrowheads="1"/>
          </p:cNvSpPr>
          <p:nvPr/>
        </p:nvSpPr>
        <p:spPr bwMode="auto">
          <a:xfrm>
            <a:off x="8561716" y="5179218"/>
            <a:ext cx="186748" cy="410022"/>
          </a:xfrm>
          <a:prstGeom prst="rect">
            <a:avLst/>
          </a:prstGeom>
          <a:noFill/>
          <a:ln w="9525">
            <a:noFill/>
            <a:miter lim="800000"/>
            <a:headEnd/>
            <a:tailEnd/>
          </a:ln>
        </p:spPr>
        <p:txBody>
          <a:bodyPr/>
          <a:lstStyle/>
          <a:p>
            <a:pPr algn="just" eaLnBrk="0" hangingPunct="0"/>
            <a:r>
              <a:rPr lang="en-US" altLang="ja-JP" sz="2400" i="1" dirty="0">
                <a:ea typeface="ＭＳ 明朝" pitchFamily="17" charset="-128"/>
              </a:rPr>
              <a:t>x</a:t>
            </a:r>
            <a:endParaRPr lang="en-US" altLang="ja-JP" b="0" i="1" dirty="0">
              <a:ea typeface="ＭＳ 明朝" pitchFamily="17" charset="-128"/>
            </a:endParaRPr>
          </a:p>
        </p:txBody>
      </p:sp>
      <p:cxnSp>
        <p:nvCxnSpPr>
          <p:cNvPr id="5" name="直線コネクタ 4"/>
          <p:cNvCxnSpPr/>
          <p:nvPr/>
        </p:nvCxnSpPr>
        <p:spPr>
          <a:xfrm>
            <a:off x="5940001" y="1145356"/>
            <a:ext cx="151" cy="42278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5940001" y="1489869"/>
            <a:ext cx="2664447" cy="380188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6547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down)">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8"/>
                                        </p:tgtEl>
                                      </p:cBhvr>
                                    </p:animEffect>
                                    <p:set>
                                      <p:cBhvr>
                                        <p:cTn id="12" dur="1" fill="hold">
                                          <p:stCondLst>
                                            <p:cond delay="499"/>
                                          </p:stCondLst>
                                        </p:cTn>
                                        <p:tgtEl>
                                          <p:spTgt spid="1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7778E-6 -1.48148E-6 L 0.07865 -1.48148E-6 " pathEditMode="relative" rAng="0" ptsTypes="AA">
                                      <p:cBhvr>
                                        <p:cTn id="16" dur="2000" fill="hold"/>
                                        <p:tgtEl>
                                          <p:spTgt spid="5"/>
                                        </p:tgtEl>
                                        <p:attrNameLst>
                                          <p:attrName>ppt_x</p:attrName>
                                          <p:attrName>ppt_y</p:attrName>
                                        </p:attrNameLst>
                                      </p:cBhvr>
                                      <p:rCtr x="39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0"/>
            <a:ext cx="9144000" cy="685800"/>
          </a:xfrm>
          <a:prstGeom prst="rect">
            <a:avLst/>
          </a:prstGeom>
          <a:solidFill>
            <a:schemeClr val="bg1"/>
          </a:solidFill>
          <a:ln w="9525">
            <a:noFill/>
            <a:miter lim="800000"/>
            <a:headEnd/>
            <a:tailEnd/>
          </a:ln>
          <a:effectLst/>
        </p:spPr>
        <p:txBody>
          <a:bodyPr wrap="none" anchor="ctr"/>
          <a:lstStyle/>
          <a:p>
            <a:endParaRPr lang="ja-JP" altLang="en-US" dirty="0">
              <a:solidFill>
                <a:prstClr val="black"/>
              </a:solidFill>
            </a:endParaRPr>
          </a:p>
        </p:txBody>
      </p:sp>
      <p:sp>
        <p:nvSpPr>
          <p:cNvPr id="6146" name="Rectangle 2"/>
          <p:cNvSpPr>
            <a:spLocks noGrp="1" noChangeArrowheads="1"/>
          </p:cNvSpPr>
          <p:nvPr>
            <p:ph type="title"/>
          </p:nvPr>
        </p:nvSpPr>
        <p:spPr>
          <a:xfrm>
            <a:off x="381000" y="0"/>
            <a:ext cx="7315200" cy="685800"/>
          </a:xfrm>
        </p:spPr>
        <p:txBody>
          <a:bodyPr>
            <a:normAutofit/>
          </a:bodyPr>
          <a:lstStyle/>
          <a:p>
            <a:pPr algn="l"/>
            <a:r>
              <a:rPr lang="en-US" altLang="ja-JP" sz="3600" dirty="0" smtClean="0">
                <a:latin typeface="Times New Roman" panose="02020603050405020304" pitchFamily="18" charset="0"/>
                <a:cs typeface="Times New Roman" panose="02020603050405020304" pitchFamily="18" charset="0"/>
              </a:rPr>
              <a:t>kind of carriers</a:t>
            </a:r>
            <a:r>
              <a:rPr lang="ja-JP" altLang="en-US" sz="3600" dirty="0">
                <a:latin typeface="Times New Roman" panose="02020603050405020304" pitchFamily="18" charset="0"/>
                <a:cs typeface="Times New Roman" panose="02020603050405020304" pitchFamily="18" charset="0"/>
              </a:rPr>
              <a:t> </a:t>
            </a:r>
            <a:r>
              <a:rPr lang="en-US" altLang="ja-JP" sz="3600" dirty="0" smtClean="0">
                <a:latin typeface="Times New Roman" panose="02020603050405020304" pitchFamily="18" charset="0"/>
                <a:cs typeface="Times New Roman" panose="02020603050405020304" pitchFamily="18" charset="0"/>
              </a:rPr>
              <a:t>(Electrons, Holes</a:t>
            </a:r>
            <a:r>
              <a:rPr lang="ja-JP" altLang="en-US" sz="3600" dirty="0" smtClean="0">
                <a:latin typeface="Times New Roman" panose="02020603050405020304" pitchFamily="18" charset="0"/>
                <a:cs typeface="Times New Roman" panose="02020603050405020304" pitchFamily="18" charset="0"/>
              </a:rPr>
              <a:t>）</a:t>
            </a:r>
            <a:endParaRPr lang="ja-JP" altLang="en-US" sz="3600" dirty="0">
              <a:latin typeface="Times New Roman" panose="02020603050405020304" pitchFamily="18" charset="0"/>
              <a:cs typeface="Times New Roman" panose="02020603050405020304" pitchFamily="18" charset="0"/>
            </a:endParaRPr>
          </a:p>
        </p:txBody>
      </p:sp>
      <p:sp>
        <p:nvSpPr>
          <p:cNvPr id="6289" name="Text Box 145"/>
          <p:cNvSpPr txBox="1">
            <a:spLocks noChangeArrowheads="1"/>
          </p:cNvSpPr>
          <p:nvPr/>
        </p:nvSpPr>
        <p:spPr bwMode="auto">
          <a:xfrm>
            <a:off x="1547664" y="2588394"/>
            <a:ext cx="779463" cy="336550"/>
          </a:xfrm>
          <a:prstGeom prst="rect">
            <a:avLst/>
          </a:prstGeom>
          <a:noFill/>
          <a:ln w="9525">
            <a:noFill/>
            <a:miter lim="800000"/>
            <a:headEnd/>
            <a:tailEnd/>
          </a:ln>
          <a:effectLst/>
        </p:spPr>
        <p:txBody>
          <a:bodyPr wrap="none">
            <a:spAutoFit/>
          </a:bodyPr>
          <a:lstStyle/>
          <a:p>
            <a:r>
              <a:rPr lang="en-US" altLang="ja-JP" b="1" dirty="0">
                <a:solidFill>
                  <a:srgbClr val="336699"/>
                </a:solidFill>
                <a:latin typeface="ＭＳ Ｐゴシック" charset="-128"/>
              </a:rPr>
              <a:t>La (</a:t>
            </a:r>
            <a:r>
              <a:rPr lang="en-US" altLang="ja-JP" b="1" dirty="0" err="1">
                <a:solidFill>
                  <a:srgbClr val="336699"/>
                </a:solidFill>
                <a:latin typeface="ＭＳ Ｐゴシック" charset="-128"/>
              </a:rPr>
              <a:t>Sr</a:t>
            </a:r>
            <a:r>
              <a:rPr lang="en-US" altLang="ja-JP" b="1" dirty="0">
                <a:solidFill>
                  <a:srgbClr val="336699"/>
                </a:solidFill>
                <a:latin typeface="ＭＳ Ｐゴシック" charset="-128"/>
              </a:rPr>
              <a:t>)</a:t>
            </a:r>
          </a:p>
        </p:txBody>
      </p:sp>
      <p:sp>
        <p:nvSpPr>
          <p:cNvPr id="6292" name="Text Box 148"/>
          <p:cNvSpPr txBox="1">
            <a:spLocks noChangeArrowheads="1"/>
          </p:cNvSpPr>
          <p:nvPr/>
        </p:nvSpPr>
        <p:spPr bwMode="auto">
          <a:xfrm>
            <a:off x="251671" y="5241132"/>
            <a:ext cx="1441450" cy="366712"/>
          </a:xfrm>
          <a:prstGeom prst="rect">
            <a:avLst/>
          </a:prstGeom>
          <a:noFill/>
          <a:ln w="9525">
            <a:noFill/>
            <a:miter lim="800000"/>
            <a:headEnd/>
            <a:tailEnd/>
          </a:ln>
          <a:effectLst/>
        </p:spPr>
        <p:txBody>
          <a:bodyPr wrap="none">
            <a:spAutoFit/>
          </a:bodyPr>
          <a:lstStyle/>
          <a:p>
            <a:r>
              <a:rPr lang="en-US" altLang="ja-JP" dirty="0">
                <a:solidFill>
                  <a:prstClr val="black"/>
                </a:solidFill>
                <a:latin typeface="ＭＳ Ｐゴシック" charset="-128"/>
              </a:rPr>
              <a:t>La</a:t>
            </a:r>
            <a:r>
              <a:rPr lang="en-US" altLang="ja-JP" baseline="-25000" dirty="0">
                <a:solidFill>
                  <a:prstClr val="black"/>
                </a:solidFill>
                <a:latin typeface="ＭＳ Ｐゴシック" charset="-128"/>
              </a:rPr>
              <a:t>2-</a:t>
            </a:r>
            <a:r>
              <a:rPr lang="ja-JP" altLang="en-US" baseline="-25000" dirty="0" err="1">
                <a:solidFill>
                  <a:prstClr val="black"/>
                </a:solidFill>
                <a:latin typeface="ＭＳ Ｐゴシック" charset="-128"/>
              </a:rPr>
              <a:t>ｘ</a:t>
            </a:r>
            <a:r>
              <a:rPr lang="en-US" altLang="ja-JP" dirty="0">
                <a:solidFill>
                  <a:prstClr val="black"/>
                </a:solidFill>
                <a:latin typeface="ＭＳ Ｐゴシック" charset="-128"/>
              </a:rPr>
              <a:t>Sr</a:t>
            </a:r>
            <a:r>
              <a:rPr lang="en-US" altLang="ja-JP" baseline="-25000" dirty="0">
                <a:solidFill>
                  <a:prstClr val="black"/>
                </a:solidFill>
                <a:latin typeface="ＭＳ Ｐゴシック" charset="-128"/>
              </a:rPr>
              <a:t>x</a:t>
            </a:r>
            <a:r>
              <a:rPr lang="en-US" altLang="ja-JP" dirty="0">
                <a:solidFill>
                  <a:prstClr val="black"/>
                </a:solidFill>
                <a:latin typeface="ＭＳ Ｐゴシック" charset="-128"/>
              </a:rPr>
              <a:t>CuO</a:t>
            </a:r>
            <a:r>
              <a:rPr lang="en-US" altLang="ja-JP" baseline="-25000" dirty="0">
                <a:solidFill>
                  <a:prstClr val="black"/>
                </a:solidFill>
                <a:latin typeface="ＭＳ Ｐゴシック" charset="-128"/>
              </a:rPr>
              <a:t>4</a:t>
            </a:r>
          </a:p>
        </p:txBody>
      </p:sp>
      <p:grpSp>
        <p:nvGrpSpPr>
          <p:cNvPr id="7" name="Group 141"/>
          <p:cNvGrpSpPr>
            <a:grpSpLocks/>
          </p:cNvGrpSpPr>
          <p:nvPr/>
        </p:nvGrpSpPr>
        <p:grpSpPr bwMode="auto">
          <a:xfrm>
            <a:off x="179512" y="1388269"/>
            <a:ext cx="1727200" cy="3657600"/>
            <a:chOff x="4192" y="912"/>
            <a:chExt cx="1088" cy="2304"/>
          </a:xfrm>
        </p:grpSpPr>
        <p:sp>
          <p:nvSpPr>
            <p:cNvPr id="6212" name="AutoShape 68"/>
            <p:cNvSpPr>
              <a:spLocks noChangeArrowheads="1"/>
            </p:cNvSpPr>
            <p:nvPr/>
          </p:nvSpPr>
          <p:spPr bwMode="auto">
            <a:xfrm>
              <a:off x="4248" y="960"/>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3" name="AutoShape 69"/>
            <p:cNvSpPr>
              <a:spLocks noChangeArrowheads="1"/>
            </p:cNvSpPr>
            <p:nvPr/>
          </p:nvSpPr>
          <p:spPr bwMode="auto">
            <a:xfrm>
              <a:off x="4248" y="1632"/>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14" name="Line 70"/>
            <p:cNvSpPr>
              <a:spLocks noChangeShapeType="1"/>
            </p:cNvSpPr>
            <p:nvPr/>
          </p:nvSpPr>
          <p:spPr bwMode="auto">
            <a:xfrm>
              <a:off x="4944" y="1152"/>
              <a:ext cx="0" cy="2016"/>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5" name="Line 71"/>
            <p:cNvSpPr>
              <a:spLocks noChangeShapeType="1"/>
            </p:cNvSpPr>
            <p:nvPr/>
          </p:nvSpPr>
          <p:spPr bwMode="auto">
            <a:xfrm>
              <a:off x="4248" y="1160"/>
              <a:ext cx="0" cy="2008"/>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6" name="Line 72"/>
            <p:cNvSpPr>
              <a:spLocks noChangeShapeType="1"/>
            </p:cNvSpPr>
            <p:nvPr/>
          </p:nvSpPr>
          <p:spPr bwMode="auto">
            <a:xfrm>
              <a:off x="5208" y="976"/>
              <a:ext cx="0" cy="200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7" name="Line 73"/>
            <p:cNvSpPr>
              <a:spLocks noChangeShapeType="1"/>
            </p:cNvSpPr>
            <p:nvPr/>
          </p:nvSpPr>
          <p:spPr bwMode="auto">
            <a:xfrm>
              <a:off x="4496" y="960"/>
              <a:ext cx="0" cy="2016"/>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6218" name="Oval 74"/>
            <p:cNvSpPr>
              <a:spLocks noChangeArrowheads="1"/>
            </p:cNvSpPr>
            <p:nvPr/>
          </p:nvSpPr>
          <p:spPr bwMode="auto">
            <a:xfrm>
              <a:off x="4456" y="920"/>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19" name="Oval 75"/>
            <p:cNvSpPr>
              <a:spLocks noChangeArrowheads="1"/>
            </p:cNvSpPr>
            <p:nvPr/>
          </p:nvSpPr>
          <p:spPr bwMode="auto">
            <a:xfrm>
              <a:off x="5176" y="928"/>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0" name="Oval 76"/>
            <p:cNvSpPr>
              <a:spLocks noChangeArrowheads="1"/>
            </p:cNvSpPr>
            <p:nvPr/>
          </p:nvSpPr>
          <p:spPr bwMode="auto">
            <a:xfrm>
              <a:off x="4216" y="1120"/>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1" name="Oval 77"/>
            <p:cNvSpPr>
              <a:spLocks noChangeArrowheads="1"/>
            </p:cNvSpPr>
            <p:nvPr/>
          </p:nvSpPr>
          <p:spPr bwMode="auto">
            <a:xfrm>
              <a:off x="4912" y="1120"/>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2" name="Oval 78"/>
            <p:cNvSpPr>
              <a:spLocks noChangeArrowheads="1"/>
            </p:cNvSpPr>
            <p:nvPr/>
          </p:nvSpPr>
          <p:spPr bwMode="auto">
            <a:xfrm>
              <a:off x="4800" y="912"/>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3" name="Oval 79"/>
            <p:cNvSpPr>
              <a:spLocks noChangeArrowheads="1"/>
            </p:cNvSpPr>
            <p:nvPr/>
          </p:nvSpPr>
          <p:spPr bwMode="auto">
            <a:xfrm>
              <a:off x="4344" y="1008"/>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4" name="Oval 80"/>
            <p:cNvSpPr>
              <a:spLocks noChangeArrowheads="1"/>
            </p:cNvSpPr>
            <p:nvPr/>
          </p:nvSpPr>
          <p:spPr bwMode="auto">
            <a:xfrm>
              <a:off x="5048" y="1008"/>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5" name="Oval 81"/>
            <p:cNvSpPr>
              <a:spLocks noChangeArrowheads="1"/>
            </p:cNvSpPr>
            <p:nvPr/>
          </p:nvSpPr>
          <p:spPr bwMode="auto">
            <a:xfrm>
              <a:off x="4568" y="1112"/>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6" name="Oval 82"/>
            <p:cNvSpPr>
              <a:spLocks noChangeArrowheads="1"/>
            </p:cNvSpPr>
            <p:nvPr/>
          </p:nvSpPr>
          <p:spPr bwMode="auto">
            <a:xfrm>
              <a:off x="5160" y="1567"/>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7" name="Oval 83"/>
            <p:cNvSpPr>
              <a:spLocks noChangeArrowheads="1"/>
            </p:cNvSpPr>
            <p:nvPr/>
          </p:nvSpPr>
          <p:spPr bwMode="auto">
            <a:xfrm>
              <a:off x="4440" y="1567"/>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8" name="Oval 84"/>
            <p:cNvSpPr>
              <a:spLocks noChangeArrowheads="1"/>
            </p:cNvSpPr>
            <p:nvPr/>
          </p:nvSpPr>
          <p:spPr bwMode="auto">
            <a:xfrm>
              <a:off x="4680" y="2832"/>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29" name="Oval 85"/>
            <p:cNvSpPr>
              <a:spLocks noChangeArrowheads="1"/>
            </p:cNvSpPr>
            <p:nvPr/>
          </p:nvSpPr>
          <p:spPr bwMode="auto">
            <a:xfrm>
              <a:off x="4680" y="1248"/>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0" name="Oval 86"/>
            <p:cNvSpPr>
              <a:spLocks noChangeArrowheads="1"/>
            </p:cNvSpPr>
            <p:nvPr/>
          </p:nvSpPr>
          <p:spPr bwMode="auto">
            <a:xfrm>
              <a:off x="4888" y="1768"/>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1" name="Oval 87"/>
            <p:cNvSpPr>
              <a:spLocks noChangeArrowheads="1"/>
            </p:cNvSpPr>
            <p:nvPr/>
          </p:nvSpPr>
          <p:spPr bwMode="auto">
            <a:xfrm>
              <a:off x="4192" y="1768"/>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2" name="Oval 88"/>
            <p:cNvSpPr>
              <a:spLocks noChangeArrowheads="1"/>
            </p:cNvSpPr>
            <p:nvPr/>
          </p:nvSpPr>
          <p:spPr bwMode="auto">
            <a:xfrm>
              <a:off x="4898" y="1404"/>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3" name="Oval 89"/>
            <p:cNvSpPr>
              <a:spLocks noChangeArrowheads="1"/>
            </p:cNvSpPr>
            <p:nvPr/>
          </p:nvSpPr>
          <p:spPr bwMode="auto">
            <a:xfrm>
              <a:off x="4199" y="1406"/>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4" name="Oval 90"/>
            <p:cNvSpPr>
              <a:spLocks noChangeArrowheads="1"/>
            </p:cNvSpPr>
            <p:nvPr/>
          </p:nvSpPr>
          <p:spPr bwMode="auto">
            <a:xfrm>
              <a:off x="4451" y="123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5" name="Oval 91"/>
            <p:cNvSpPr>
              <a:spLocks noChangeArrowheads="1"/>
            </p:cNvSpPr>
            <p:nvPr/>
          </p:nvSpPr>
          <p:spPr bwMode="auto">
            <a:xfrm>
              <a:off x="5163" y="1242"/>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nvGrpSpPr>
            <p:cNvPr id="8" name="Group 92"/>
            <p:cNvGrpSpPr>
              <a:grpSpLocks/>
            </p:cNvGrpSpPr>
            <p:nvPr/>
          </p:nvGrpSpPr>
          <p:grpSpPr bwMode="auto">
            <a:xfrm>
              <a:off x="4199" y="2256"/>
              <a:ext cx="1081" cy="314"/>
              <a:chOff x="568" y="1663"/>
              <a:chExt cx="1081" cy="314"/>
            </a:xfrm>
          </p:grpSpPr>
          <p:sp>
            <p:nvSpPr>
              <p:cNvPr id="6237" name="Oval 93"/>
              <p:cNvSpPr>
                <a:spLocks noChangeArrowheads="1"/>
              </p:cNvSpPr>
              <p:nvPr/>
            </p:nvSpPr>
            <p:spPr bwMode="auto">
              <a:xfrm>
                <a:off x="153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8" name="Oval 94"/>
              <p:cNvSpPr>
                <a:spLocks noChangeArrowheads="1"/>
              </p:cNvSpPr>
              <p:nvPr/>
            </p:nvSpPr>
            <p:spPr bwMode="auto">
              <a:xfrm>
                <a:off x="816" y="1663"/>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39" name="Oval 95"/>
              <p:cNvSpPr>
                <a:spLocks noChangeArrowheads="1"/>
              </p:cNvSpPr>
              <p:nvPr/>
            </p:nvSpPr>
            <p:spPr bwMode="auto">
              <a:xfrm>
                <a:off x="1264"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0" name="Oval 96"/>
              <p:cNvSpPr>
                <a:spLocks noChangeArrowheads="1"/>
              </p:cNvSpPr>
              <p:nvPr/>
            </p:nvSpPr>
            <p:spPr bwMode="auto">
              <a:xfrm>
                <a:off x="568" y="1864"/>
                <a:ext cx="113" cy="113"/>
              </a:xfrm>
              <a:prstGeom prst="ellipse">
                <a:avLst/>
              </a:prstGeom>
              <a:solidFill>
                <a:srgbClr val="336699"/>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41" name="AutoShape 97"/>
            <p:cNvSpPr>
              <a:spLocks noChangeArrowheads="1"/>
            </p:cNvSpPr>
            <p:nvPr/>
          </p:nvSpPr>
          <p:spPr bwMode="auto">
            <a:xfrm>
              <a:off x="4251" y="2304"/>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grpSp>
          <p:nvGrpSpPr>
            <p:cNvPr id="9" name="Group 138"/>
            <p:cNvGrpSpPr>
              <a:grpSpLocks/>
            </p:cNvGrpSpPr>
            <p:nvPr/>
          </p:nvGrpSpPr>
          <p:grpSpPr bwMode="auto">
            <a:xfrm>
              <a:off x="4357" y="1981"/>
              <a:ext cx="731" cy="283"/>
              <a:chOff x="4357" y="1981"/>
              <a:chExt cx="731" cy="283"/>
            </a:xfrm>
          </p:grpSpPr>
          <p:sp>
            <p:nvSpPr>
              <p:cNvPr id="6243" name="AutoShape 99"/>
              <p:cNvSpPr>
                <a:spLocks noChangeArrowheads="1"/>
              </p:cNvSpPr>
              <p:nvPr/>
            </p:nvSpPr>
            <p:spPr bwMode="auto">
              <a:xfrm rot="21061309" flipH="1">
                <a:off x="4421" y="2061"/>
                <a:ext cx="623" cy="124"/>
              </a:xfrm>
              <a:prstGeom prst="parallelogram">
                <a:avLst>
                  <a:gd name="adj" fmla="val 133978"/>
                </a:avLst>
              </a:prstGeom>
              <a:solidFill>
                <a:srgbClr val="0000FF">
                  <a:alpha val="50000"/>
                </a:srgbClr>
              </a:solid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44" name="Oval 100"/>
              <p:cNvSpPr>
                <a:spLocks noChangeArrowheads="1"/>
              </p:cNvSpPr>
              <p:nvPr/>
            </p:nvSpPr>
            <p:spPr bwMode="auto">
              <a:xfrm>
                <a:off x="4693" y="2077"/>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5" name="Oval 101"/>
              <p:cNvSpPr>
                <a:spLocks noChangeArrowheads="1"/>
              </p:cNvSpPr>
              <p:nvPr/>
            </p:nvSpPr>
            <p:spPr bwMode="auto">
              <a:xfrm>
                <a:off x="4357" y="206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6" name="Oval 102"/>
              <p:cNvSpPr>
                <a:spLocks noChangeArrowheads="1"/>
              </p:cNvSpPr>
              <p:nvPr/>
            </p:nvSpPr>
            <p:spPr bwMode="auto">
              <a:xfrm>
                <a:off x="4557" y="2173"/>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7" name="Oval 103"/>
              <p:cNvSpPr>
                <a:spLocks noChangeArrowheads="1"/>
              </p:cNvSpPr>
              <p:nvPr/>
            </p:nvSpPr>
            <p:spPr bwMode="auto">
              <a:xfrm>
                <a:off x="4997" y="208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48" name="Oval 104"/>
              <p:cNvSpPr>
                <a:spLocks noChangeArrowheads="1"/>
              </p:cNvSpPr>
              <p:nvPr/>
            </p:nvSpPr>
            <p:spPr bwMode="auto">
              <a:xfrm>
                <a:off x="4805" y="198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255" name="AutoShape 111"/>
            <p:cNvSpPr>
              <a:spLocks noChangeArrowheads="1"/>
            </p:cNvSpPr>
            <p:nvPr/>
          </p:nvSpPr>
          <p:spPr bwMode="auto">
            <a:xfrm>
              <a:off x="4240" y="2973"/>
              <a:ext cx="960" cy="192"/>
            </a:xfrm>
            <a:prstGeom prst="parallelogram">
              <a:avLst>
                <a:gd name="adj" fmla="val 133333"/>
              </a:avLst>
            </a:prstGeom>
            <a:noFill/>
            <a:ln w="9525">
              <a:solidFill>
                <a:schemeClr val="tx1"/>
              </a:solidFill>
              <a:miter lim="800000"/>
              <a:headEnd/>
              <a:tailEnd/>
            </a:ln>
            <a:effectLst/>
          </p:spPr>
          <p:txBody>
            <a:bodyPr wrap="none" anchor="ctr"/>
            <a:lstStyle/>
            <a:p>
              <a:endParaRPr lang="ja-JP" altLang="en-US">
                <a:solidFill>
                  <a:prstClr val="black"/>
                </a:solidFill>
              </a:endParaRPr>
            </a:p>
          </p:txBody>
        </p:sp>
        <p:sp>
          <p:nvSpPr>
            <p:cNvPr id="6256" name="Oval 112"/>
            <p:cNvSpPr>
              <a:spLocks noChangeArrowheads="1"/>
            </p:cNvSpPr>
            <p:nvPr/>
          </p:nvSpPr>
          <p:spPr bwMode="auto">
            <a:xfrm>
              <a:off x="4448" y="2933"/>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7" name="Oval 113"/>
            <p:cNvSpPr>
              <a:spLocks noChangeArrowheads="1"/>
            </p:cNvSpPr>
            <p:nvPr/>
          </p:nvSpPr>
          <p:spPr bwMode="auto">
            <a:xfrm>
              <a:off x="5168" y="2941"/>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8" name="Oval 114"/>
            <p:cNvSpPr>
              <a:spLocks noChangeArrowheads="1"/>
            </p:cNvSpPr>
            <p:nvPr/>
          </p:nvSpPr>
          <p:spPr bwMode="auto">
            <a:xfrm>
              <a:off x="4208" y="3133"/>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59" name="Oval 115"/>
            <p:cNvSpPr>
              <a:spLocks noChangeArrowheads="1"/>
            </p:cNvSpPr>
            <p:nvPr/>
          </p:nvSpPr>
          <p:spPr bwMode="auto">
            <a:xfrm>
              <a:off x="4904" y="3133"/>
              <a:ext cx="68" cy="68"/>
            </a:xfrm>
            <a:prstGeom prst="ellipse">
              <a:avLst/>
            </a:prstGeom>
            <a:solidFill>
              <a:schemeClr val="tx1"/>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0" name="Oval 116"/>
            <p:cNvSpPr>
              <a:spLocks noChangeArrowheads="1"/>
            </p:cNvSpPr>
            <p:nvPr/>
          </p:nvSpPr>
          <p:spPr bwMode="auto">
            <a:xfrm>
              <a:off x="4792" y="292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1" name="Oval 117"/>
            <p:cNvSpPr>
              <a:spLocks noChangeArrowheads="1"/>
            </p:cNvSpPr>
            <p:nvPr/>
          </p:nvSpPr>
          <p:spPr bwMode="auto">
            <a:xfrm>
              <a:off x="4336" y="302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2" name="Oval 118"/>
            <p:cNvSpPr>
              <a:spLocks noChangeArrowheads="1"/>
            </p:cNvSpPr>
            <p:nvPr/>
          </p:nvSpPr>
          <p:spPr bwMode="auto">
            <a:xfrm>
              <a:off x="5040" y="302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3" name="Oval 119"/>
            <p:cNvSpPr>
              <a:spLocks noChangeArrowheads="1"/>
            </p:cNvSpPr>
            <p:nvPr/>
          </p:nvSpPr>
          <p:spPr bwMode="auto">
            <a:xfrm>
              <a:off x="4560" y="3125"/>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6" name="Oval 122"/>
            <p:cNvSpPr>
              <a:spLocks noChangeArrowheads="1"/>
            </p:cNvSpPr>
            <p:nvPr/>
          </p:nvSpPr>
          <p:spPr bwMode="auto">
            <a:xfrm>
              <a:off x="4679" y="2357"/>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68" name="Oval 124"/>
            <p:cNvSpPr>
              <a:spLocks noChangeArrowheads="1"/>
            </p:cNvSpPr>
            <p:nvPr/>
          </p:nvSpPr>
          <p:spPr bwMode="auto">
            <a:xfrm>
              <a:off x="4682" y="1697"/>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cxnSp>
          <p:nvCxnSpPr>
            <p:cNvPr id="6269" name="AutoShape 125"/>
            <p:cNvCxnSpPr>
              <a:cxnSpLocks noChangeShapeType="1"/>
              <a:stCxn id="6268" idx="3"/>
              <a:endCxn id="6245" idx="7"/>
            </p:cNvCxnSpPr>
            <p:nvPr/>
          </p:nvCxnSpPr>
          <p:spPr bwMode="auto">
            <a:xfrm flipH="1">
              <a:off x="4435" y="1775"/>
              <a:ext cx="260" cy="299"/>
            </a:xfrm>
            <a:prstGeom prst="straightConnector1">
              <a:avLst/>
            </a:prstGeom>
            <a:noFill/>
            <a:ln w="9525">
              <a:solidFill>
                <a:schemeClr val="tx1"/>
              </a:solidFill>
              <a:round/>
              <a:headEnd/>
              <a:tailEnd/>
            </a:ln>
            <a:effectLst/>
          </p:spPr>
        </p:cxnSp>
        <p:cxnSp>
          <p:nvCxnSpPr>
            <p:cNvPr id="6270" name="AutoShape 126"/>
            <p:cNvCxnSpPr>
              <a:cxnSpLocks noChangeShapeType="1"/>
              <a:stCxn id="6268" idx="4"/>
              <a:endCxn id="6246" idx="0"/>
            </p:cNvCxnSpPr>
            <p:nvPr/>
          </p:nvCxnSpPr>
          <p:spPr bwMode="auto">
            <a:xfrm flipH="1">
              <a:off x="4603" y="1788"/>
              <a:ext cx="125" cy="385"/>
            </a:xfrm>
            <a:prstGeom prst="straightConnector1">
              <a:avLst/>
            </a:prstGeom>
            <a:noFill/>
            <a:ln w="9525">
              <a:solidFill>
                <a:schemeClr val="tx1"/>
              </a:solidFill>
              <a:round/>
              <a:headEnd/>
              <a:tailEnd/>
            </a:ln>
            <a:effectLst/>
          </p:spPr>
        </p:cxnSp>
        <p:cxnSp>
          <p:nvCxnSpPr>
            <p:cNvPr id="6271" name="AutoShape 127"/>
            <p:cNvCxnSpPr>
              <a:cxnSpLocks noChangeShapeType="1"/>
              <a:stCxn id="6268" idx="5"/>
              <a:endCxn id="6247" idx="1"/>
            </p:cNvCxnSpPr>
            <p:nvPr/>
          </p:nvCxnSpPr>
          <p:spPr bwMode="auto">
            <a:xfrm>
              <a:off x="4760" y="1775"/>
              <a:ext cx="250" cy="323"/>
            </a:xfrm>
            <a:prstGeom prst="straightConnector1">
              <a:avLst/>
            </a:prstGeom>
            <a:noFill/>
            <a:ln w="9525">
              <a:solidFill>
                <a:schemeClr val="tx1"/>
              </a:solidFill>
              <a:round/>
              <a:headEnd/>
              <a:tailEnd/>
            </a:ln>
            <a:effectLst/>
          </p:spPr>
        </p:cxnSp>
        <p:cxnSp>
          <p:nvCxnSpPr>
            <p:cNvPr id="6273" name="AutoShape 129"/>
            <p:cNvCxnSpPr>
              <a:cxnSpLocks noChangeShapeType="1"/>
              <a:stCxn id="6247" idx="3"/>
              <a:endCxn id="6266" idx="7"/>
            </p:cNvCxnSpPr>
            <p:nvPr/>
          </p:nvCxnSpPr>
          <p:spPr bwMode="auto">
            <a:xfrm flipH="1">
              <a:off x="4757" y="2163"/>
              <a:ext cx="253" cy="207"/>
            </a:xfrm>
            <a:prstGeom prst="straightConnector1">
              <a:avLst/>
            </a:prstGeom>
            <a:noFill/>
            <a:ln w="9525">
              <a:solidFill>
                <a:schemeClr val="tx1"/>
              </a:solidFill>
              <a:round/>
              <a:headEnd/>
              <a:tailEnd/>
            </a:ln>
            <a:effectLst/>
          </p:spPr>
        </p:cxnSp>
        <p:cxnSp>
          <p:nvCxnSpPr>
            <p:cNvPr id="6275" name="AutoShape 131"/>
            <p:cNvCxnSpPr>
              <a:cxnSpLocks noChangeShapeType="1"/>
              <a:stCxn id="6245" idx="4"/>
              <a:endCxn id="6266" idx="2"/>
            </p:cNvCxnSpPr>
            <p:nvPr/>
          </p:nvCxnSpPr>
          <p:spPr bwMode="auto">
            <a:xfrm>
              <a:off x="4403" y="2152"/>
              <a:ext cx="276" cy="251"/>
            </a:xfrm>
            <a:prstGeom prst="straightConnector1">
              <a:avLst/>
            </a:prstGeom>
            <a:noFill/>
            <a:ln w="9525">
              <a:solidFill>
                <a:schemeClr val="tx1"/>
              </a:solidFill>
              <a:round/>
              <a:headEnd/>
              <a:tailEnd/>
            </a:ln>
            <a:effectLst/>
          </p:spPr>
        </p:cxnSp>
        <p:cxnSp>
          <p:nvCxnSpPr>
            <p:cNvPr id="6276" name="AutoShape 132"/>
            <p:cNvCxnSpPr>
              <a:cxnSpLocks noChangeShapeType="1"/>
              <a:stCxn id="6246" idx="5"/>
              <a:endCxn id="6266" idx="2"/>
            </p:cNvCxnSpPr>
            <p:nvPr/>
          </p:nvCxnSpPr>
          <p:spPr bwMode="auto">
            <a:xfrm>
              <a:off x="4635" y="2251"/>
              <a:ext cx="44" cy="152"/>
            </a:xfrm>
            <a:prstGeom prst="straightConnector1">
              <a:avLst/>
            </a:prstGeom>
            <a:noFill/>
            <a:ln w="9525">
              <a:solidFill>
                <a:schemeClr val="tx1"/>
              </a:solidFill>
              <a:round/>
              <a:headEnd/>
              <a:tailEnd/>
            </a:ln>
            <a:effectLst/>
          </p:spPr>
        </p:cxnSp>
        <p:sp>
          <p:nvSpPr>
            <p:cNvPr id="6278" name="Oval 134"/>
            <p:cNvSpPr>
              <a:spLocks noChangeArrowheads="1"/>
            </p:cNvSpPr>
            <p:nvPr/>
          </p:nvSpPr>
          <p:spPr bwMode="auto">
            <a:xfrm>
              <a:off x="4897" y="2739"/>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79" name="Oval 135"/>
            <p:cNvSpPr>
              <a:spLocks noChangeArrowheads="1"/>
            </p:cNvSpPr>
            <p:nvPr/>
          </p:nvSpPr>
          <p:spPr bwMode="auto">
            <a:xfrm>
              <a:off x="4198" y="2741"/>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0" name="Oval 136"/>
            <p:cNvSpPr>
              <a:spLocks noChangeArrowheads="1"/>
            </p:cNvSpPr>
            <p:nvPr/>
          </p:nvSpPr>
          <p:spPr bwMode="auto">
            <a:xfrm>
              <a:off x="4450" y="2568"/>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sp>
          <p:nvSpPr>
            <p:cNvPr id="6281" name="Oval 137"/>
            <p:cNvSpPr>
              <a:spLocks noChangeArrowheads="1"/>
            </p:cNvSpPr>
            <p:nvPr/>
          </p:nvSpPr>
          <p:spPr bwMode="auto">
            <a:xfrm>
              <a:off x="5162" y="2577"/>
              <a:ext cx="91" cy="91"/>
            </a:xfrm>
            <a:prstGeom prst="ellipse">
              <a:avLst/>
            </a:prstGeom>
            <a:solidFill>
              <a:schemeClr val="folHlink"/>
            </a:solidFill>
            <a:ln w="9525">
              <a:solidFill>
                <a:schemeClr val="tx1"/>
              </a:solidFill>
              <a:round/>
              <a:headEnd/>
              <a:tailEnd/>
            </a:ln>
            <a:effectLst/>
          </p:spPr>
          <p:txBody>
            <a:bodyPr wrap="none" anchor="ctr"/>
            <a:lstStyle/>
            <a:p>
              <a:endParaRPr lang="ja-JP" altLang="en-US">
                <a:solidFill>
                  <a:prstClr val="black"/>
                </a:solidFill>
              </a:endParaRPr>
            </a:p>
          </p:txBody>
        </p:sp>
      </p:grpSp>
      <p:sp>
        <p:nvSpPr>
          <p:cNvPr id="6309" name="Text Box 165"/>
          <p:cNvSpPr txBox="1">
            <a:spLocks noChangeArrowheads="1"/>
          </p:cNvSpPr>
          <p:nvPr/>
        </p:nvSpPr>
        <p:spPr bwMode="auto">
          <a:xfrm>
            <a:off x="81632" y="5874359"/>
            <a:ext cx="1907580" cy="369332"/>
          </a:xfrm>
          <a:prstGeom prst="rect">
            <a:avLst/>
          </a:prstGeom>
          <a:solidFill>
            <a:srgbClr val="336699"/>
          </a:solidFill>
          <a:ln w="9525">
            <a:noFill/>
            <a:miter lim="800000"/>
            <a:headEnd/>
            <a:tailEnd/>
          </a:ln>
          <a:effectLst/>
        </p:spPr>
        <p:txBody>
          <a:bodyPr wrap="square">
            <a:spAutoFit/>
          </a:bodyPr>
          <a:lstStyle/>
          <a:p>
            <a:r>
              <a:rPr lang="en-US" altLang="ja-JP" b="1" dirty="0">
                <a:solidFill>
                  <a:prstClr val="white"/>
                </a:solidFill>
                <a:latin typeface="ＭＳ Ｐゴシック" charset="-128"/>
              </a:rPr>
              <a:t>La</a:t>
            </a:r>
            <a:r>
              <a:rPr lang="en-US" altLang="ja-JP" b="1" baseline="30000" dirty="0">
                <a:solidFill>
                  <a:prstClr val="white"/>
                </a:solidFill>
                <a:latin typeface="ＭＳ Ｐゴシック" charset="-128"/>
              </a:rPr>
              <a:t>3+</a:t>
            </a:r>
            <a:r>
              <a:rPr lang="en-US" altLang="ja-JP" b="1" dirty="0">
                <a:solidFill>
                  <a:prstClr val="white"/>
                </a:solidFill>
                <a:latin typeface="ＭＳ Ｐゴシック" charset="-128"/>
              </a:rPr>
              <a:t>            Sr</a:t>
            </a:r>
            <a:r>
              <a:rPr lang="en-US" altLang="ja-JP" b="1" baseline="30000" dirty="0">
                <a:solidFill>
                  <a:prstClr val="white"/>
                </a:solidFill>
                <a:latin typeface="ＭＳ Ｐゴシック" charset="-128"/>
              </a:rPr>
              <a:t>2+</a:t>
            </a:r>
          </a:p>
        </p:txBody>
      </p:sp>
      <p:sp>
        <p:nvSpPr>
          <p:cNvPr id="6312" name="Line 168"/>
          <p:cNvSpPr>
            <a:spLocks noChangeShapeType="1"/>
          </p:cNvSpPr>
          <p:nvPr/>
        </p:nvSpPr>
        <p:spPr bwMode="auto">
          <a:xfrm>
            <a:off x="762125" y="6059025"/>
            <a:ext cx="381000" cy="0"/>
          </a:xfrm>
          <a:prstGeom prst="line">
            <a:avLst/>
          </a:prstGeom>
          <a:noFill/>
          <a:ln w="9525">
            <a:solidFill>
              <a:schemeClr val="tx1"/>
            </a:solidFill>
            <a:round/>
            <a:headEnd/>
            <a:tailEnd type="triangle" w="med" len="med"/>
          </a:ln>
          <a:effectLst/>
        </p:spPr>
        <p:txBody>
          <a:bodyPr/>
          <a:lstStyle/>
          <a:p>
            <a:endParaRPr lang="ja-JP" altLang="en-US">
              <a:solidFill>
                <a:prstClr val="black"/>
              </a:solidFill>
            </a:endParaRPr>
          </a:p>
        </p:txBody>
      </p:sp>
      <p:sp>
        <p:nvSpPr>
          <p:cNvPr id="142" name="テキスト ボックス 141"/>
          <p:cNvSpPr txBox="1"/>
          <p:nvPr/>
        </p:nvSpPr>
        <p:spPr>
          <a:xfrm>
            <a:off x="179396" y="739730"/>
            <a:ext cx="3048142" cy="523220"/>
          </a:xfrm>
          <a:prstGeom prst="rect">
            <a:avLst/>
          </a:prstGeom>
          <a:noFill/>
        </p:spPr>
        <p:txBody>
          <a:bodyPr wrap="none" rtlCol="0">
            <a:spAutoFit/>
          </a:bodyPr>
          <a:lstStyle/>
          <a:p>
            <a:r>
              <a:rPr lang="en-US" altLang="ja-JP" sz="2400" dirty="0" smtClean="0"/>
              <a:t>Hole type </a:t>
            </a:r>
            <a:r>
              <a:rPr kumimoji="1" lang="en-US" altLang="ja-JP" sz="2400" dirty="0" smtClean="0"/>
              <a:t>(</a:t>
            </a:r>
            <a:r>
              <a:rPr kumimoji="1" lang="en-US" altLang="ja-JP" sz="2400" b="1" dirty="0" smtClean="0">
                <a:solidFill>
                  <a:srgbClr val="FF0000"/>
                </a:solidFill>
              </a:rPr>
              <a:t>T</a:t>
            </a:r>
            <a:r>
              <a:rPr kumimoji="1" lang="en-US" altLang="ja-JP" sz="2400" dirty="0" smtClean="0"/>
              <a:t>-structure</a:t>
            </a:r>
            <a:r>
              <a:rPr kumimoji="1" lang="en-US" altLang="ja-JP" sz="2800" dirty="0" smtClean="0"/>
              <a:t>)</a:t>
            </a:r>
            <a:endParaRPr kumimoji="1" lang="ja-JP" altLang="en-US" sz="2800" dirty="0"/>
          </a:p>
        </p:txBody>
      </p:sp>
      <p:sp>
        <p:nvSpPr>
          <p:cNvPr id="144" name="円/楕円 143"/>
          <p:cNvSpPr/>
          <p:nvPr/>
        </p:nvSpPr>
        <p:spPr>
          <a:xfrm>
            <a:off x="350790" y="2560638"/>
            <a:ext cx="1342331" cy="1379537"/>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290" name="Text Box 146"/>
          <p:cNvSpPr txBox="1">
            <a:spLocks noChangeArrowheads="1"/>
          </p:cNvSpPr>
          <p:nvPr/>
        </p:nvSpPr>
        <p:spPr bwMode="auto">
          <a:xfrm>
            <a:off x="691754" y="2876426"/>
            <a:ext cx="423862" cy="336550"/>
          </a:xfrm>
          <a:prstGeom prst="rect">
            <a:avLst/>
          </a:prstGeom>
          <a:noFill/>
          <a:ln w="9525">
            <a:noFill/>
            <a:miter lim="800000"/>
            <a:headEnd/>
            <a:tailEnd/>
          </a:ln>
          <a:effectLst/>
        </p:spPr>
        <p:txBody>
          <a:bodyPr wrap="none">
            <a:spAutoFit/>
          </a:bodyPr>
          <a:lstStyle/>
          <a:p>
            <a:r>
              <a:rPr lang="en-US" altLang="ja-JP" b="1" dirty="0">
                <a:solidFill>
                  <a:prstClr val="black"/>
                </a:solidFill>
                <a:latin typeface="ＭＳ Ｐゴシック" charset="-128"/>
              </a:rPr>
              <a:t>Cu</a:t>
            </a:r>
          </a:p>
        </p:txBody>
      </p:sp>
      <p:grpSp>
        <p:nvGrpSpPr>
          <p:cNvPr id="139" name="グループ化 138"/>
          <p:cNvGrpSpPr/>
          <p:nvPr/>
        </p:nvGrpSpPr>
        <p:grpSpPr>
          <a:xfrm>
            <a:off x="3367608" y="1485269"/>
            <a:ext cx="5236840" cy="4543072"/>
            <a:chOff x="4052888" y="1957388"/>
            <a:chExt cx="4876800" cy="4219488"/>
          </a:xfrm>
        </p:grpSpPr>
        <p:sp>
          <p:nvSpPr>
            <p:cNvPr id="141" name="Rectangle 2"/>
            <p:cNvSpPr>
              <a:spLocks noChangeArrowheads="1"/>
            </p:cNvSpPr>
            <p:nvPr/>
          </p:nvSpPr>
          <p:spPr bwMode="auto">
            <a:xfrm>
              <a:off x="4052888" y="1957388"/>
              <a:ext cx="4876800" cy="3505200"/>
            </a:xfrm>
            <a:prstGeom prst="rect">
              <a:avLst/>
            </a:prstGeom>
            <a:solidFill>
              <a:schemeClr val="bg2"/>
            </a:solidFill>
            <a:ln w="9525">
              <a:solidFill>
                <a:schemeClr val="tx1"/>
              </a:solidFill>
              <a:miter lim="800000"/>
              <a:headEnd/>
              <a:tailEnd/>
            </a:ln>
          </p:spPr>
          <p:txBody>
            <a:bodyPr wrap="none" anchor="ctr"/>
            <a:lstStyle/>
            <a:p>
              <a:endParaRPr lang="ja-JP" altLang="en-US"/>
            </a:p>
          </p:txBody>
        </p:sp>
        <p:sp>
          <p:nvSpPr>
            <p:cNvPr id="143" name="Freeform 3"/>
            <p:cNvSpPr>
              <a:spLocks/>
            </p:cNvSpPr>
            <p:nvPr/>
          </p:nvSpPr>
          <p:spPr bwMode="auto">
            <a:xfrm flipH="1">
              <a:off x="5272088" y="2513013"/>
              <a:ext cx="1428750" cy="2974975"/>
            </a:xfrm>
            <a:custGeom>
              <a:avLst/>
              <a:gdLst>
                <a:gd name="T0" fmla="*/ 2147483647 w 3047"/>
                <a:gd name="T1" fmla="*/ 0 h 4241"/>
                <a:gd name="T2" fmla="*/ 2147483647 w 3047"/>
                <a:gd name="T3" fmla="*/ 2147483647 h 4241"/>
                <a:gd name="T4" fmla="*/ 2147483647 w 3047"/>
                <a:gd name="T5" fmla="*/ 2147483647 h 4241"/>
                <a:gd name="T6" fmla="*/ 2147483647 w 3047"/>
                <a:gd name="T7" fmla="*/ 2147483647 h 4241"/>
                <a:gd name="T8" fmla="*/ 2147483647 w 3047"/>
                <a:gd name="T9" fmla="*/ 2147483647 h 4241"/>
                <a:gd name="T10" fmla="*/ 0 w 3047"/>
                <a:gd name="T11" fmla="*/ 2147483647 h 4241"/>
                <a:gd name="T12" fmla="*/ 2147483647 w 3047"/>
                <a:gd name="T13" fmla="*/ 2147483647 h 4241"/>
                <a:gd name="T14" fmla="*/ 2147483647 w 3047"/>
                <a:gd name="T15" fmla="*/ 2147483647 h 4241"/>
                <a:gd name="T16" fmla="*/ 2147483647 w 3047"/>
                <a:gd name="T17" fmla="*/ 2147483647 h 4241"/>
                <a:gd name="T18" fmla="*/ 2147483647 w 3047"/>
                <a:gd name="T19" fmla="*/ 2147483647 h 4241"/>
                <a:gd name="T20" fmla="*/ 2147483647 w 3047"/>
                <a:gd name="T21" fmla="*/ 2147483647 h 4241"/>
                <a:gd name="T22" fmla="*/ 2147483647 w 3047"/>
                <a:gd name="T23" fmla="*/ 2147483647 h 4241"/>
                <a:gd name="T24" fmla="*/ 2147483647 w 3047"/>
                <a:gd name="T25" fmla="*/ 2147483647 h 4241"/>
                <a:gd name="T26" fmla="*/ 2147483647 w 3047"/>
                <a:gd name="T27" fmla="*/ 2147483647 h 4241"/>
                <a:gd name="T28" fmla="*/ 2147483647 w 3047"/>
                <a:gd name="T29" fmla="*/ 0 h 42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7"/>
                <a:gd name="T46" fmla="*/ 0 h 4241"/>
                <a:gd name="T47" fmla="*/ 3047 w 3047"/>
                <a:gd name="T48" fmla="*/ 4241 h 42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7" h="4241">
                  <a:moveTo>
                    <a:pt x="467" y="0"/>
                  </a:moveTo>
                  <a:cubicBezTo>
                    <a:pt x="427" y="27"/>
                    <a:pt x="430" y="118"/>
                    <a:pt x="390" y="145"/>
                  </a:cubicBezTo>
                  <a:cubicBezTo>
                    <a:pt x="337" y="295"/>
                    <a:pt x="357" y="321"/>
                    <a:pt x="300" y="498"/>
                  </a:cubicBezTo>
                  <a:cubicBezTo>
                    <a:pt x="236" y="710"/>
                    <a:pt x="205" y="947"/>
                    <a:pt x="165" y="1165"/>
                  </a:cubicBezTo>
                  <a:cubicBezTo>
                    <a:pt x="105" y="1538"/>
                    <a:pt x="75" y="2313"/>
                    <a:pt x="60" y="2695"/>
                  </a:cubicBezTo>
                  <a:cubicBezTo>
                    <a:pt x="15" y="3213"/>
                    <a:pt x="15" y="3985"/>
                    <a:pt x="0" y="4240"/>
                  </a:cubicBezTo>
                  <a:cubicBezTo>
                    <a:pt x="180" y="4240"/>
                    <a:pt x="165" y="4233"/>
                    <a:pt x="345" y="4233"/>
                  </a:cubicBezTo>
                  <a:cubicBezTo>
                    <a:pt x="900" y="4241"/>
                    <a:pt x="2610" y="4233"/>
                    <a:pt x="3047" y="4240"/>
                  </a:cubicBezTo>
                  <a:cubicBezTo>
                    <a:pt x="3040" y="4053"/>
                    <a:pt x="3039" y="3866"/>
                    <a:pt x="3027" y="3680"/>
                  </a:cubicBezTo>
                  <a:cubicBezTo>
                    <a:pt x="2990" y="3447"/>
                    <a:pt x="2940" y="3140"/>
                    <a:pt x="2827" y="2840"/>
                  </a:cubicBezTo>
                  <a:cubicBezTo>
                    <a:pt x="2720" y="2573"/>
                    <a:pt x="2507" y="2173"/>
                    <a:pt x="2347" y="1880"/>
                  </a:cubicBezTo>
                  <a:cubicBezTo>
                    <a:pt x="2240" y="1703"/>
                    <a:pt x="2040" y="1330"/>
                    <a:pt x="1867" y="1080"/>
                  </a:cubicBezTo>
                  <a:cubicBezTo>
                    <a:pt x="1755" y="910"/>
                    <a:pt x="1305" y="453"/>
                    <a:pt x="1140" y="333"/>
                  </a:cubicBezTo>
                  <a:cubicBezTo>
                    <a:pt x="943" y="163"/>
                    <a:pt x="804" y="113"/>
                    <a:pt x="687" y="60"/>
                  </a:cubicBezTo>
                  <a:cubicBezTo>
                    <a:pt x="615" y="36"/>
                    <a:pt x="544" y="0"/>
                    <a:pt x="467" y="0"/>
                  </a:cubicBezTo>
                  <a:close/>
                </a:path>
              </a:pathLst>
            </a:custGeom>
            <a:solidFill>
              <a:srgbClr val="FF0000"/>
            </a:solidFill>
            <a:ln w="9525">
              <a:solidFill>
                <a:srgbClr val="000000"/>
              </a:solidFill>
              <a:round/>
              <a:headEnd/>
              <a:tailEnd/>
            </a:ln>
          </p:spPr>
          <p:txBody>
            <a:bodyPr/>
            <a:lstStyle/>
            <a:p>
              <a:endParaRPr lang="ja-JP" altLang="en-US"/>
            </a:p>
          </p:txBody>
        </p:sp>
        <p:sp>
          <p:nvSpPr>
            <p:cNvPr id="146" name="Line 4"/>
            <p:cNvSpPr>
              <a:spLocks noChangeShapeType="1"/>
            </p:cNvSpPr>
            <p:nvPr/>
          </p:nvSpPr>
          <p:spPr bwMode="auto">
            <a:xfrm flipH="1">
              <a:off x="6448425" y="1979613"/>
              <a:ext cx="0" cy="3581400"/>
            </a:xfrm>
            <a:prstGeom prst="line">
              <a:avLst/>
            </a:prstGeom>
            <a:noFill/>
            <a:ln w="28575">
              <a:solidFill>
                <a:schemeClr val="tx1"/>
              </a:solidFill>
              <a:round/>
              <a:headEnd/>
              <a:tailEnd/>
            </a:ln>
          </p:spPr>
          <p:txBody>
            <a:bodyPr/>
            <a:lstStyle/>
            <a:p>
              <a:endParaRPr lang="ja-JP" altLang="en-US"/>
            </a:p>
          </p:txBody>
        </p:sp>
        <p:sp>
          <p:nvSpPr>
            <p:cNvPr id="147" name="Freeform 5"/>
            <p:cNvSpPr>
              <a:spLocks/>
            </p:cNvSpPr>
            <p:nvPr/>
          </p:nvSpPr>
          <p:spPr bwMode="auto">
            <a:xfrm>
              <a:off x="6872288" y="4737100"/>
              <a:ext cx="1828800" cy="747713"/>
            </a:xfrm>
            <a:custGeom>
              <a:avLst/>
              <a:gdLst>
                <a:gd name="T0" fmla="*/ 2147483647 w 2680"/>
                <a:gd name="T1" fmla="*/ 2147483647 h 1065"/>
                <a:gd name="T2" fmla="*/ 2147483647 w 2680"/>
                <a:gd name="T3" fmla="*/ 2147483647 h 1065"/>
                <a:gd name="T4" fmla="*/ 2147483647 w 2680"/>
                <a:gd name="T5" fmla="*/ 2147483647 h 1065"/>
                <a:gd name="T6" fmla="*/ 2147483647 w 2680"/>
                <a:gd name="T7" fmla="*/ 2147483647 h 1065"/>
                <a:gd name="T8" fmla="*/ 2147483647 w 2680"/>
                <a:gd name="T9" fmla="*/ 2147483647 h 1065"/>
                <a:gd name="T10" fmla="*/ 2147483647 w 2680"/>
                <a:gd name="T11" fmla="*/ 2147483647 h 1065"/>
                <a:gd name="T12" fmla="*/ 2147483647 w 2680"/>
                <a:gd name="T13" fmla="*/ 2147483647 h 1065"/>
                <a:gd name="T14" fmla="*/ 2147483647 w 2680"/>
                <a:gd name="T15" fmla="*/ 2147483647 h 1065"/>
                <a:gd name="T16" fmla="*/ 2147483647 w 2680"/>
                <a:gd name="T17" fmla="*/ 2147483647 h 1065"/>
                <a:gd name="T18" fmla="*/ 2147483647 w 2680"/>
                <a:gd name="T19" fmla="*/ 2147483647 h 1065"/>
                <a:gd name="T20" fmla="*/ 2147483647 w 2680"/>
                <a:gd name="T21" fmla="*/ 2147483647 h 1065"/>
                <a:gd name="T22" fmla="*/ 0 w 2680"/>
                <a:gd name="T23" fmla="*/ 2147483647 h 1065"/>
                <a:gd name="T24" fmla="*/ 2147483647 w 2680"/>
                <a:gd name="T25" fmla="*/ 2147483647 h 1065"/>
                <a:gd name="T26" fmla="*/ 2147483647 w 2680"/>
                <a:gd name="T27" fmla="*/ 2147483647 h 1065"/>
                <a:gd name="T28" fmla="*/ 2147483647 w 2680"/>
                <a:gd name="T29" fmla="*/ 2147483647 h 10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0"/>
                <a:gd name="T46" fmla="*/ 0 h 1065"/>
                <a:gd name="T47" fmla="*/ 2680 w 2680"/>
                <a:gd name="T48" fmla="*/ 1065 h 10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0" h="1065">
                  <a:moveTo>
                    <a:pt x="2680" y="1065"/>
                  </a:moveTo>
                  <a:cubicBezTo>
                    <a:pt x="2635" y="938"/>
                    <a:pt x="2467" y="671"/>
                    <a:pt x="2400" y="565"/>
                  </a:cubicBezTo>
                  <a:cubicBezTo>
                    <a:pt x="2367" y="525"/>
                    <a:pt x="2320" y="462"/>
                    <a:pt x="2280" y="425"/>
                  </a:cubicBezTo>
                  <a:cubicBezTo>
                    <a:pt x="2244" y="393"/>
                    <a:pt x="2170" y="330"/>
                    <a:pt x="2170" y="330"/>
                  </a:cubicBezTo>
                  <a:cubicBezTo>
                    <a:pt x="2117" y="290"/>
                    <a:pt x="2070" y="238"/>
                    <a:pt x="1960" y="185"/>
                  </a:cubicBezTo>
                  <a:cubicBezTo>
                    <a:pt x="1829" y="97"/>
                    <a:pt x="1655" y="56"/>
                    <a:pt x="1500" y="25"/>
                  </a:cubicBezTo>
                  <a:cubicBezTo>
                    <a:pt x="1353" y="32"/>
                    <a:pt x="1195" y="0"/>
                    <a:pt x="1060" y="45"/>
                  </a:cubicBezTo>
                  <a:cubicBezTo>
                    <a:pt x="910" y="105"/>
                    <a:pt x="809" y="152"/>
                    <a:pt x="700" y="225"/>
                  </a:cubicBezTo>
                  <a:cubicBezTo>
                    <a:pt x="600" y="285"/>
                    <a:pt x="520" y="362"/>
                    <a:pt x="460" y="405"/>
                  </a:cubicBezTo>
                  <a:cubicBezTo>
                    <a:pt x="384" y="475"/>
                    <a:pt x="300" y="565"/>
                    <a:pt x="240" y="645"/>
                  </a:cubicBezTo>
                  <a:cubicBezTo>
                    <a:pt x="175" y="743"/>
                    <a:pt x="138" y="810"/>
                    <a:pt x="100" y="885"/>
                  </a:cubicBezTo>
                  <a:cubicBezTo>
                    <a:pt x="60" y="955"/>
                    <a:pt x="25" y="983"/>
                    <a:pt x="0" y="1065"/>
                  </a:cubicBezTo>
                  <a:cubicBezTo>
                    <a:pt x="333" y="1065"/>
                    <a:pt x="618" y="1065"/>
                    <a:pt x="910" y="1065"/>
                  </a:cubicBezTo>
                  <a:cubicBezTo>
                    <a:pt x="1143" y="1065"/>
                    <a:pt x="1334" y="1065"/>
                    <a:pt x="1548" y="1065"/>
                  </a:cubicBezTo>
                  <a:cubicBezTo>
                    <a:pt x="2670" y="1065"/>
                    <a:pt x="1750" y="1050"/>
                    <a:pt x="2680" y="1065"/>
                  </a:cubicBezTo>
                  <a:close/>
                </a:path>
              </a:pathLst>
            </a:custGeom>
            <a:solidFill>
              <a:srgbClr val="00CCFF"/>
            </a:solidFill>
            <a:ln w="9525">
              <a:solidFill>
                <a:srgbClr val="000000"/>
              </a:solidFill>
              <a:round/>
              <a:headEnd/>
              <a:tailEnd/>
            </a:ln>
          </p:spPr>
          <p:txBody>
            <a:bodyPr/>
            <a:lstStyle/>
            <a:p>
              <a:endParaRPr lang="ja-JP" altLang="en-US"/>
            </a:p>
          </p:txBody>
        </p:sp>
        <p:sp>
          <p:nvSpPr>
            <p:cNvPr id="148" name="Freeform 6"/>
            <p:cNvSpPr>
              <a:spLocks/>
            </p:cNvSpPr>
            <p:nvPr/>
          </p:nvSpPr>
          <p:spPr bwMode="auto">
            <a:xfrm flipH="1">
              <a:off x="4891088" y="4954588"/>
              <a:ext cx="419100" cy="517525"/>
            </a:xfrm>
            <a:custGeom>
              <a:avLst/>
              <a:gdLst>
                <a:gd name="T0" fmla="*/ 0 w 205"/>
                <a:gd name="T1" fmla="*/ 2147483647 h 306"/>
                <a:gd name="T2" fmla="*/ 2147483647 w 205"/>
                <a:gd name="T3" fmla="*/ 2147483647 h 306"/>
                <a:gd name="T4" fmla="*/ 2147483647 w 205"/>
                <a:gd name="T5" fmla="*/ 2147483647 h 306"/>
                <a:gd name="T6" fmla="*/ 2147483647 w 205"/>
                <a:gd name="T7" fmla="*/ 2147483647 h 306"/>
                <a:gd name="T8" fmla="*/ 2147483647 w 205"/>
                <a:gd name="T9" fmla="*/ 2147483647 h 306"/>
                <a:gd name="T10" fmla="*/ 2147483647 w 205"/>
                <a:gd name="T11" fmla="*/ 2147483647 h 306"/>
                <a:gd name="T12" fmla="*/ 2147483647 w 205"/>
                <a:gd name="T13" fmla="*/ 2147483647 h 306"/>
                <a:gd name="T14" fmla="*/ 2147483647 w 205"/>
                <a:gd name="T15" fmla="*/ 2147483647 h 306"/>
                <a:gd name="T16" fmla="*/ 2147483647 w 205"/>
                <a:gd name="T17" fmla="*/ 2147483647 h 306"/>
                <a:gd name="T18" fmla="*/ 2147483647 w 205"/>
                <a:gd name="T19" fmla="*/ 2147483647 h 306"/>
                <a:gd name="T20" fmla="*/ 2147483647 w 205"/>
                <a:gd name="T21" fmla="*/ 2147483647 h 306"/>
                <a:gd name="T22" fmla="*/ 2147483647 w 205"/>
                <a:gd name="T23" fmla="*/ 0 h 306"/>
                <a:gd name="T24" fmla="*/ 0 w 205"/>
                <a:gd name="T25" fmla="*/ 2147483647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5"/>
                <a:gd name="T40" fmla="*/ 0 h 306"/>
                <a:gd name="T41" fmla="*/ 205 w 205"/>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5" h="306">
                  <a:moveTo>
                    <a:pt x="0" y="30"/>
                  </a:moveTo>
                  <a:cubicBezTo>
                    <a:pt x="2" y="129"/>
                    <a:pt x="0" y="203"/>
                    <a:pt x="6" y="304"/>
                  </a:cubicBezTo>
                  <a:cubicBezTo>
                    <a:pt x="30" y="304"/>
                    <a:pt x="49" y="304"/>
                    <a:pt x="81" y="304"/>
                  </a:cubicBezTo>
                  <a:cubicBezTo>
                    <a:pt x="122" y="304"/>
                    <a:pt x="164" y="306"/>
                    <a:pt x="205" y="303"/>
                  </a:cubicBezTo>
                  <a:cubicBezTo>
                    <a:pt x="205" y="288"/>
                    <a:pt x="203" y="286"/>
                    <a:pt x="199" y="273"/>
                  </a:cubicBezTo>
                  <a:cubicBezTo>
                    <a:pt x="195" y="257"/>
                    <a:pt x="188" y="242"/>
                    <a:pt x="183" y="226"/>
                  </a:cubicBezTo>
                  <a:cubicBezTo>
                    <a:pt x="180" y="216"/>
                    <a:pt x="174" y="205"/>
                    <a:pt x="168" y="195"/>
                  </a:cubicBezTo>
                  <a:cubicBezTo>
                    <a:pt x="162" y="180"/>
                    <a:pt x="151" y="153"/>
                    <a:pt x="143" y="135"/>
                  </a:cubicBezTo>
                  <a:cubicBezTo>
                    <a:pt x="136" y="119"/>
                    <a:pt x="124" y="98"/>
                    <a:pt x="117" y="87"/>
                  </a:cubicBezTo>
                  <a:cubicBezTo>
                    <a:pt x="113" y="78"/>
                    <a:pt x="111" y="76"/>
                    <a:pt x="103" y="64"/>
                  </a:cubicBezTo>
                  <a:cubicBezTo>
                    <a:pt x="98" y="48"/>
                    <a:pt x="82" y="24"/>
                    <a:pt x="68" y="16"/>
                  </a:cubicBezTo>
                  <a:cubicBezTo>
                    <a:pt x="58" y="5"/>
                    <a:pt x="51" y="1"/>
                    <a:pt x="40" y="0"/>
                  </a:cubicBezTo>
                  <a:cubicBezTo>
                    <a:pt x="21" y="1"/>
                    <a:pt x="13" y="19"/>
                    <a:pt x="0" y="30"/>
                  </a:cubicBezTo>
                  <a:close/>
                </a:path>
              </a:pathLst>
            </a:custGeom>
            <a:solidFill>
              <a:srgbClr val="00CCFF"/>
            </a:solidFill>
            <a:ln w="9525">
              <a:solidFill>
                <a:srgbClr val="000000"/>
              </a:solidFill>
              <a:round/>
              <a:headEnd/>
              <a:tailEnd/>
            </a:ln>
          </p:spPr>
          <p:txBody>
            <a:bodyPr/>
            <a:lstStyle/>
            <a:p>
              <a:endParaRPr lang="ja-JP" altLang="en-US"/>
            </a:p>
          </p:txBody>
        </p:sp>
        <p:sp>
          <p:nvSpPr>
            <p:cNvPr id="149" name="Text Box 7"/>
            <p:cNvSpPr txBox="1">
              <a:spLocks noChangeArrowheads="1"/>
            </p:cNvSpPr>
            <p:nvPr/>
          </p:nvSpPr>
          <p:spPr bwMode="auto">
            <a:xfrm>
              <a:off x="6110288" y="2090738"/>
              <a:ext cx="338137" cy="424309"/>
            </a:xfrm>
            <a:prstGeom prst="rect">
              <a:avLst/>
            </a:prstGeom>
            <a:noFill/>
            <a:ln w="9525">
              <a:noFill/>
              <a:miter lim="800000"/>
              <a:headEnd/>
              <a:tailEnd/>
            </a:ln>
          </p:spPr>
          <p:txBody>
            <a:bodyPr/>
            <a:lstStyle/>
            <a:p>
              <a:pPr algn="just" eaLnBrk="0" hangingPunct="0"/>
              <a:r>
                <a:rPr lang="en-US" altLang="ja-JP" sz="1800" b="0" i="1" dirty="0">
                  <a:ea typeface="ＭＳ 明朝" pitchFamily="17" charset="-128"/>
                </a:rPr>
                <a:t>T</a:t>
              </a:r>
              <a:endParaRPr lang="en-US" altLang="ja-JP" b="0" i="1" dirty="0">
                <a:ea typeface="ＭＳ 明朝" pitchFamily="17" charset="-128"/>
              </a:endParaRPr>
            </a:p>
          </p:txBody>
        </p:sp>
        <p:sp>
          <p:nvSpPr>
            <p:cNvPr id="150" name="Text Box 8"/>
            <p:cNvSpPr txBox="1">
              <a:spLocks noChangeArrowheads="1"/>
            </p:cNvSpPr>
            <p:nvPr/>
          </p:nvSpPr>
          <p:spPr bwMode="auto">
            <a:xfrm>
              <a:off x="8624888" y="5484813"/>
              <a:ext cx="304800" cy="327025"/>
            </a:xfrm>
            <a:prstGeom prst="rect">
              <a:avLst/>
            </a:prstGeom>
            <a:noFill/>
            <a:ln w="9525">
              <a:noFill/>
              <a:miter lim="800000"/>
              <a:headEnd/>
              <a:tailEnd/>
            </a:ln>
          </p:spPr>
          <p:txBody>
            <a:bodyPr/>
            <a:lstStyle/>
            <a:p>
              <a:pPr algn="just" eaLnBrk="0" hangingPunct="0"/>
              <a:r>
                <a:rPr lang="en-US" altLang="ja-JP" sz="1800" b="0" i="1">
                  <a:solidFill>
                    <a:schemeClr val="bg1"/>
                  </a:solidFill>
                  <a:ea typeface="ＭＳ 明朝" pitchFamily="17" charset="-128"/>
                </a:rPr>
                <a:t>x</a:t>
              </a:r>
              <a:endParaRPr lang="en-US" altLang="ja-JP" b="0" i="1">
                <a:solidFill>
                  <a:schemeClr val="bg1"/>
                </a:solidFill>
                <a:ea typeface="ＭＳ 明朝" pitchFamily="17" charset="-128"/>
              </a:endParaRPr>
            </a:p>
          </p:txBody>
        </p:sp>
        <p:sp>
          <p:nvSpPr>
            <p:cNvPr id="151" name="Text Box 9"/>
            <p:cNvSpPr txBox="1">
              <a:spLocks noChangeArrowheads="1"/>
            </p:cNvSpPr>
            <p:nvPr/>
          </p:nvSpPr>
          <p:spPr bwMode="auto">
            <a:xfrm>
              <a:off x="6948488" y="2055813"/>
              <a:ext cx="1828800" cy="457200"/>
            </a:xfrm>
            <a:prstGeom prst="rect">
              <a:avLst/>
            </a:prstGeom>
            <a:noFill/>
            <a:ln w="9525">
              <a:noFill/>
              <a:miter lim="800000"/>
              <a:headEnd/>
              <a:tailEnd/>
            </a:ln>
          </p:spPr>
          <p:txBody>
            <a:bodyPr/>
            <a:lstStyle/>
            <a:p>
              <a:pPr algn="just" eaLnBrk="0" hangingPunct="0"/>
              <a:r>
                <a:rPr lang="en-US" altLang="ja-JP" sz="2000" dirty="0">
                  <a:ea typeface="ＭＳ 明朝" pitchFamily="17" charset="-128"/>
                </a:rPr>
                <a:t>La</a:t>
              </a:r>
              <a:r>
                <a:rPr lang="en-US" altLang="ja-JP" sz="2000" baseline="-25000" dirty="0">
                  <a:ea typeface="ＭＳ 明朝" pitchFamily="17" charset="-128"/>
                </a:rPr>
                <a:t>2-</a:t>
              </a:r>
              <a:r>
                <a:rPr lang="en-US" altLang="ja-JP" sz="2000" i="1" baseline="-25000" dirty="0">
                  <a:ea typeface="ＭＳ 明朝" pitchFamily="17" charset="-128"/>
                </a:rPr>
                <a:t>x</a:t>
              </a:r>
              <a:r>
                <a:rPr lang="en-US" altLang="ja-JP" sz="2000" dirty="0">
                  <a:ea typeface="ＭＳ 明朝" pitchFamily="17" charset="-128"/>
                </a:rPr>
                <a:t>Sr</a:t>
              </a:r>
              <a:r>
                <a:rPr lang="en-US" altLang="ja-JP" sz="2000" i="1" baseline="-25000" dirty="0">
                  <a:ea typeface="ＭＳ 明朝" pitchFamily="17" charset="-128"/>
                </a:rPr>
                <a:t>x</a:t>
              </a:r>
              <a:r>
                <a:rPr lang="en-US" altLang="ja-JP" sz="2000" dirty="0">
                  <a:ea typeface="ＭＳ 明朝" pitchFamily="17" charset="-128"/>
                </a:rPr>
                <a:t>CuO</a:t>
              </a:r>
              <a:r>
                <a:rPr lang="en-US" altLang="ja-JP" sz="20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52" name="Text Box 10"/>
            <p:cNvSpPr txBox="1">
              <a:spLocks noChangeArrowheads="1"/>
            </p:cNvSpPr>
            <p:nvPr/>
          </p:nvSpPr>
          <p:spPr bwMode="auto">
            <a:xfrm>
              <a:off x="4281488" y="2055813"/>
              <a:ext cx="1905000" cy="436562"/>
            </a:xfrm>
            <a:prstGeom prst="rect">
              <a:avLst/>
            </a:prstGeom>
            <a:noFill/>
            <a:ln w="9525">
              <a:noFill/>
              <a:miter lim="800000"/>
              <a:headEnd/>
              <a:tailEnd/>
            </a:ln>
          </p:spPr>
          <p:txBody>
            <a:bodyPr/>
            <a:lstStyle/>
            <a:p>
              <a:pPr algn="just" eaLnBrk="0" hangingPunct="0"/>
              <a:r>
                <a:rPr lang="en-US" altLang="ja-JP" sz="2000" dirty="0">
                  <a:ea typeface="ＭＳ 明朝" pitchFamily="17" charset="-128"/>
                </a:rPr>
                <a:t>Nd</a:t>
              </a:r>
              <a:r>
                <a:rPr lang="en-US" altLang="ja-JP" sz="2000" baseline="-25000" dirty="0">
                  <a:ea typeface="ＭＳ 明朝" pitchFamily="17" charset="-128"/>
                </a:rPr>
                <a:t>2-</a:t>
              </a:r>
              <a:r>
                <a:rPr lang="en-US" altLang="ja-JP" sz="2000" i="1" baseline="-25000" dirty="0">
                  <a:ea typeface="ＭＳ 明朝" pitchFamily="17" charset="-128"/>
                </a:rPr>
                <a:t>x</a:t>
              </a:r>
              <a:r>
                <a:rPr lang="en-US" altLang="ja-JP" sz="2000" dirty="0">
                  <a:ea typeface="ＭＳ 明朝" pitchFamily="17" charset="-128"/>
                </a:rPr>
                <a:t>Ce</a:t>
              </a:r>
              <a:r>
                <a:rPr lang="en-US" altLang="ja-JP" sz="2000" i="1" baseline="-25000" dirty="0">
                  <a:ea typeface="ＭＳ 明朝" pitchFamily="17" charset="-128"/>
                </a:rPr>
                <a:t>x</a:t>
              </a:r>
              <a:r>
                <a:rPr lang="en-US" altLang="ja-JP" sz="2000" dirty="0">
                  <a:ea typeface="ＭＳ 明朝" pitchFamily="17" charset="-128"/>
                </a:rPr>
                <a:t>CuO</a:t>
              </a:r>
              <a:r>
                <a:rPr lang="en-US" altLang="ja-JP" sz="2000" baseline="-25000" dirty="0">
                  <a:ea typeface="ＭＳ 明朝" pitchFamily="17" charset="-128"/>
                </a:rPr>
                <a:t>4</a:t>
              </a:r>
              <a:endParaRPr lang="en-US" altLang="ja-JP" sz="2800" dirty="0">
                <a:latin typeface="Century" pitchFamily="18" charset="0"/>
                <a:ea typeface="ＭＳ 明朝" pitchFamily="17" charset="-128"/>
              </a:endParaRPr>
            </a:p>
          </p:txBody>
        </p:sp>
        <p:sp>
          <p:nvSpPr>
            <p:cNvPr id="153" name="Text Box 11"/>
            <p:cNvSpPr txBox="1">
              <a:spLocks noChangeArrowheads="1"/>
            </p:cNvSpPr>
            <p:nvPr/>
          </p:nvSpPr>
          <p:spPr bwMode="auto">
            <a:xfrm>
              <a:off x="5576888" y="4189413"/>
              <a:ext cx="914400" cy="479425"/>
            </a:xfrm>
            <a:prstGeom prst="rect">
              <a:avLst/>
            </a:prstGeom>
            <a:noFill/>
            <a:ln w="9525">
              <a:noFill/>
              <a:miter lim="800000"/>
              <a:headEnd/>
              <a:tailEnd/>
            </a:ln>
          </p:spPr>
          <p:txBody>
            <a:bodyPr/>
            <a:lstStyle/>
            <a:p>
              <a:pPr algn="just" eaLnBrk="0" hangingPunct="0"/>
              <a:r>
                <a:rPr lang="en-US" altLang="ja-JP" dirty="0">
                  <a:latin typeface="Century" pitchFamily="18" charset="0"/>
                  <a:ea typeface="ＭＳ 明朝" pitchFamily="17" charset="-128"/>
                </a:rPr>
                <a:t>AFM</a:t>
              </a:r>
              <a:endParaRPr lang="en-US" altLang="ja-JP" sz="3200" dirty="0">
                <a:latin typeface="Century" pitchFamily="18" charset="0"/>
                <a:ea typeface="ＭＳ 明朝" pitchFamily="17" charset="-128"/>
              </a:endParaRPr>
            </a:p>
          </p:txBody>
        </p:sp>
        <p:sp>
          <p:nvSpPr>
            <p:cNvPr id="154" name="Text Box 12"/>
            <p:cNvSpPr txBox="1">
              <a:spLocks noChangeArrowheads="1"/>
            </p:cNvSpPr>
            <p:nvPr/>
          </p:nvSpPr>
          <p:spPr bwMode="auto">
            <a:xfrm>
              <a:off x="7481888" y="4341813"/>
              <a:ext cx="655637" cy="4826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55" name="Text Box 14"/>
            <p:cNvSpPr txBox="1">
              <a:spLocks noChangeArrowheads="1"/>
            </p:cNvSpPr>
            <p:nvPr/>
          </p:nvSpPr>
          <p:spPr bwMode="auto">
            <a:xfrm>
              <a:off x="6453188" y="5443538"/>
              <a:ext cx="495300" cy="366712"/>
            </a:xfrm>
            <a:prstGeom prst="rect">
              <a:avLst/>
            </a:prstGeom>
            <a:noFill/>
            <a:ln w="9525">
              <a:noFill/>
              <a:miter lim="800000"/>
              <a:headEnd/>
              <a:tailEnd/>
            </a:ln>
          </p:spPr>
          <p:txBody>
            <a:bodyPr>
              <a:spAutoFit/>
            </a:bodyPr>
            <a:lstStyle/>
            <a:p>
              <a:pPr eaLnBrk="0" hangingPunct="0">
                <a:spcBef>
                  <a:spcPct val="50000"/>
                </a:spcBef>
              </a:pPr>
              <a:r>
                <a:rPr lang="en-US" altLang="ja-JP" sz="1800" b="0">
                  <a:solidFill>
                    <a:schemeClr val="bg1"/>
                  </a:solidFill>
                </a:rPr>
                <a:t>0</a:t>
              </a:r>
              <a:endParaRPr lang="en-US" altLang="ja-JP" b="0">
                <a:solidFill>
                  <a:schemeClr val="bg1"/>
                </a:solidFill>
              </a:endParaRPr>
            </a:p>
          </p:txBody>
        </p:sp>
        <p:sp>
          <p:nvSpPr>
            <p:cNvPr id="156" name="Line 15"/>
            <p:cNvSpPr>
              <a:spLocks noChangeShapeType="1"/>
            </p:cNvSpPr>
            <p:nvPr/>
          </p:nvSpPr>
          <p:spPr bwMode="auto">
            <a:xfrm>
              <a:off x="5303838" y="5410200"/>
              <a:ext cx="0" cy="177800"/>
            </a:xfrm>
            <a:prstGeom prst="line">
              <a:avLst/>
            </a:prstGeom>
            <a:noFill/>
            <a:ln w="9525">
              <a:solidFill>
                <a:schemeClr val="bg1"/>
              </a:solidFill>
              <a:round/>
              <a:headEnd/>
              <a:tailEnd/>
            </a:ln>
          </p:spPr>
          <p:txBody>
            <a:bodyPr wrap="none" anchor="ctr"/>
            <a:lstStyle/>
            <a:p>
              <a:endParaRPr lang="ja-JP" altLang="en-US"/>
            </a:p>
          </p:txBody>
        </p:sp>
        <p:sp>
          <p:nvSpPr>
            <p:cNvPr id="157" name="Line 16"/>
            <p:cNvSpPr>
              <a:spLocks noChangeShapeType="1"/>
            </p:cNvSpPr>
            <p:nvPr/>
          </p:nvSpPr>
          <p:spPr bwMode="auto">
            <a:xfrm>
              <a:off x="7558088" y="5386388"/>
              <a:ext cx="0" cy="177800"/>
            </a:xfrm>
            <a:prstGeom prst="line">
              <a:avLst/>
            </a:prstGeom>
            <a:noFill/>
            <a:ln w="9525">
              <a:solidFill>
                <a:schemeClr val="bg1"/>
              </a:solidFill>
              <a:round/>
              <a:headEnd/>
              <a:tailEnd/>
            </a:ln>
          </p:spPr>
          <p:txBody>
            <a:bodyPr wrap="none" anchor="ctr"/>
            <a:lstStyle/>
            <a:p>
              <a:endParaRPr lang="ja-JP" altLang="en-US"/>
            </a:p>
          </p:txBody>
        </p:sp>
        <p:sp>
          <p:nvSpPr>
            <p:cNvPr id="158" name="Text Box 17"/>
            <p:cNvSpPr txBox="1">
              <a:spLocks noChangeArrowheads="1"/>
            </p:cNvSpPr>
            <p:nvPr/>
          </p:nvSpPr>
          <p:spPr bwMode="auto">
            <a:xfrm>
              <a:off x="5005388" y="5519738"/>
              <a:ext cx="735012" cy="366712"/>
            </a:xfrm>
            <a:prstGeom prst="rect">
              <a:avLst/>
            </a:prstGeom>
            <a:noFill/>
            <a:ln w="9525">
              <a:noFill/>
              <a:miter lim="800000"/>
              <a:headEnd/>
              <a:tailEnd/>
            </a:ln>
          </p:spPr>
          <p:txBody>
            <a:bodyPr>
              <a:spAutoFit/>
            </a:bodyPr>
            <a:lstStyle/>
            <a:p>
              <a:pPr eaLnBrk="0" hangingPunct="0">
                <a:spcBef>
                  <a:spcPct val="50000"/>
                </a:spcBef>
              </a:pPr>
              <a:r>
                <a:rPr lang="en-US" altLang="ja-JP" sz="1800" b="0" dirty="0"/>
                <a:t>0.15</a:t>
              </a:r>
              <a:endParaRPr lang="en-US" altLang="ja-JP" b="0" dirty="0"/>
            </a:p>
          </p:txBody>
        </p:sp>
        <p:sp>
          <p:nvSpPr>
            <p:cNvPr id="159" name="Text Box 18"/>
            <p:cNvSpPr txBox="1">
              <a:spLocks noChangeArrowheads="1"/>
            </p:cNvSpPr>
            <p:nvPr/>
          </p:nvSpPr>
          <p:spPr bwMode="auto">
            <a:xfrm>
              <a:off x="7405688" y="5492750"/>
              <a:ext cx="780040" cy="369332"/>
            </a:xfrm>
            <a:prstGeom prst="rect">
              <a:avLst/>
            </a:prstGeom>
            <a:noFill/>
            <a:ln w="9525">
              <a:noFill/>
              <a:miter lim="800000"/>
              <a:headEnd/>
              <a:tailEnd/>
            </a:ln>
          </p:spPr>
          <p:txBody>
            <a:bodyPr wrap="square">
              <a:spAutoFit/>
            </a:bodyPr>
            <a:lstStyle/>
            <a:p>
              <a:pPr eaLnBrk="0" hangingPunct="0">
                <a:spcBef>
                  <a:spcPct val="50000"/>
                </a:spcBef>
              </a:pPr>
              <a:r>
                <a:rPr lang="en-US" altLang="ja-JP" sz="1800" b="0" dirty="0"/>
                <a:t>0.15</a:t>
              </a:r>
              <a:endParaRPr lang="en-US" altLang="ja-JP" b="0" dirty="0"/>
            </a:p>
          </p:txBody>
        </p:sp>
        <p:grpSp>
          <p:nvGrpSpPr>
            <p:cNvPr id="160" name="Group 19"/>
            <p:cNvGrpSpPr>
              <a:grpSpLocks/>
            </p:cNvGrpSpPr>
            <p:nvPr/>
          </p:nvGrpSpPr>
          <p:grpSpPr bwMode="auto">
            <a:xfrm>
              <a:off x="4521202" y="2513005"/>
              <a:ext cx="1203326" cy="292099"/>
              <a:chOff x="3595" y="2930"/>
              <a:chExt cx="758" cy="184"/>
            </a:xfrm>
          </p:grpSpPr>
          <p:sp>
            <p:nvSpPr>
              <p:cNvPr id="173" name="Rectangle 20"/>
              <p:cNvSpPr>
                <a:spLocks noChangeArrowheads="1"/>
              </p:cNvSpPr>
              <p:nvPr/>
            </p:nvSpPr>
            <p:spPr bwMode="auto">
              <a:xfrm>
                <a:off x="3595" y="2940"/>
                <a:ext cx="199" cy="174"/>
              </a:xfrm>
              <a:prstGeom prst="rect">
                <a:avLst/>
              </a:prstGeom>
              <a:noFill/>
              <a:ln w="9525">
                <a:noFill/>
                <a:miter lim="800000"/>
                <a:headEnd/>
                <a:tailEnd/>
              </a:ln>
            </p:spPr>
            <p:txBody>
              <a:bodyPr wrap="none" lIns="0" tIns="0" rIns="0" bIns="0">
                <a:spAutoFit/>
              </a:bodyPr>
              <a:lstStyle/>
              <a:p>
                <a:r>
                  <a:rPr lang="en-US" altLang="ja-JP" sz="1800" b="0" dirty="0" err="1"/>
                  <a:t>Nd</a:t>
                </a:r>
                <a:endParaRPr lang="en-US" altLang="ja-JP" b="0" dirty="0"/>
              </a:p>
            </p:txBody>
          </p:sp>
          <p:sp>
            <p:nvSpPr>
              <p:cNvPr id="174" name="Rectangle 21"/>
              <p:cNvSpPr>
                <a:spLocks noChangeArrowheads="1"/>
              </p:cNvSpPr>
              <p:nvPr/>
            </p:nvSpPr>
            <p:spPr bwMode="auto">
              <a:xfrm>
                <a:off x="3807" y="2930"/>
                <a:ext cx="138" cy="116"/>
              </a:xfrm>
              <a:prstGeom prst="rect">
                <a:avLst/>
              </a:prstGeom>
              <a:noFill/>
              <a:ln w="9525">
                <a:noFill/>
                <a:miter lim="800000"/>
                <a:headEnd/>
                <a:tailEnd/>
              </a:ln>
            </p:spPr>
            <p:txBody>
              <a:bodyPr wrap="none" lIns="0" tIns="0" rIns="0" bIns="0">
                <a:spAutoFit/>
              </a:bodyPr>
              <a:lstStyle/>
              <a:p>
                <a:r>
                  <a:rPr lang="en-US" altLang="ja-JP" sz="1200" dirty="0"/>
                  <a:t>3+</a:t>
                </a:r>
                <a:endParaRPr lang="en-US" altLang="ja-JP" b="0" dirty="0"/>
              </a:p>
            </p:txBody>
          </p:sp>
          <p:sp>
            <p:nvSpPr>
              <p:cNvPr id="175" name="Rectangle 22"/>
              <p:cNvSpPr>
                <a:spLocks noChangeArrowheads="1"/>
              </p:cNvSpPr>
              <p:nvPr/>
            </p:nvSpPr>
            <p:spPr bwMode="auto">
              <a:xfrm>
                <a:off x="3863" y="2940"/>
                <a:ext cx="144" cy="173"/>
              </a:xfrm>
              <a:prstGeom prst="rect">
                <a:avLst/>
              </a:prstGeom>
              <a:noFill/>
              <a:ln w="9525">
                <a:noFill/>
                <a:miter lim="800000"/>
                <a:headEnd/>
                <a:tailEnd/>
              </a:ln>
            </p:spPr>
            <p:txBody>
              <a:bodyPr wrap="none" lIns="0" tIns="0" rIns="0" bIns="0">
                <a:spAutoFit/>
              </a:bodyPr>
              <a:lstStyle/>
              <a:p>
                <a:r>
                  <a:rPr lang="en-US" altLang="ja-JP" sz="1800" dirty="0">
                    <a:latin typeface="ＭＳ 明朝" pitchFamily="17" charset="-128"/>
                    <a:ea typeface="ＭＳ 明朝" pitchFamily="17" charset="-128"/>
                  </a:rPr>
                  <a:t>→</a:t>
                </a:r>
                <a:endParaRPr lang="en-US" altLang="ja-JP" dirty="0"/>
              </a:p>
            </p:txBody>
          </p:sp>
          <p:sp>
            <p:nvSpPr>
              <p:cNvPr id="176" name="Rectangle 23"/>
              <p:cNvSpPr>
                <a:spLocks noChangeArrowheads="1"/>
              </p:cNvSpPr>
              <p:nvPr/>
            </p:nvSpPr>
            <p:spPr bwMode="auto">
              <a:xfrm>
                <a:off x="4001" y="2940"/>
                <a:ext cx="182" cy="174"/>
              </a:xfrm>
              <a:prstGeom prst="rect">
                <a:avLst/>
              </a:prstGeom>
              <a:noFill/>
              <a:ln w="9525">
                <a:noFill/>
                <a:miter lim="800000"/>
                <a:headEnd/>
                <a:tailEnd/>
              </a:ln>
            </p:spPr>
            <p:txBody>
              <a:bodyPr wrap="none" lIns="0" tIns="0" rIns="0" bIns="0">
                <a:spAutoFit/>
              </a:bodyPr>
              <a:lstStyle/>
              <a:p>
                <a:r>
                  <a:rPr lang="en-US" altLang="ja-JP" sz="1800" b="0" dirty="0"/>
                  <a:t>Ce</a:t>
                </a:r>
                <a:endParaRPr lang="en-US" altLang="ja-JP" b="0" dirty="0"/>
              </a:p>
            </p:txBody>
          </p:sp>
          <p:sp>
            <p:nvSpPr>
              <p:cNvPr id="177" name="Rectangle 24"/>
              <p:cNvSpPr>
                <a:spLocks noChangeArrowheads="1"/>
              </p:cNvSpPr>
              <p:nvPr/>
            </p:nvSpPr>
            <p:spPr bwMode="auto">
              <a:xfrm>
                <a:off x="4215" y="2930"/>
                <a:ext cx="138" cy="116"/>
              </a:xfrm>
              <a:prstGeom prst="rect">
                <a:avLst/>
              </a:prstGeom>
              <a:noFill/>
              <a:ln w="9525">
                <a:noFill/>
                <a:miter lim="800000"/>
                <a:headEnd/>
                <a:tailEnd/>
              </a:ln>
            </p:spPr>
            <p:txBody>
              <a:bodyPr wrap="none" lIns="0" tIns="0" rIns="0" bIns="0">
                <a:spAutoFit/>
              </a:bodyPr>
              <a:lstStyle/>
              <a:p>
                <a:r>
                  <a:rPr lang="en-US" altLang="ja-JP" sz="1200" dirty="0"/>
                  <a:t>4+</a:t>
                </a:r>
                <a:endParaRPr lang="en-US" altLang="ja-JP" b="0" dirty="0"/>
              </a:p>
            </p:txBody>
          </p:sp>
        </p:grpSp>
        <p:grpSp>
          <p:nvGrpSpPr>
            <p:cNvPr id="161" name="Group 25"/>
            <p:cNvGrpSpPr>
              <a:grpSpLocks/>
            </p:cNvGrpSpPr>
            <p:nvPr/>
          </p:nvGrpSpPr>
          <p:grpSpPr bwMode="auto">
            <a:xfrm>
              <a:off x="7631690" y="2598577"/>
              <a:ext cx="1111250" cy="307975"/>
              <a:chOff x="4650" y="2899"/>
              <a:chExt cx="700" cy="194"/>
            </a:xfrm>
          </p:grpSpPr>
          <p:sp>
            <p:nvSpPr>
              <p:cNvPr id="168" name="Rectangle 26"/>
              <p:cNvSpPr>
                <a:spLocks noChangeArrowheads="1"/>
              </p:cNvSpPr>
              <p:nvPr/>
            </p:nvSpPr>
            <p:spPr bwMode="auto">
              <a:xfrm>
                <a:off x="4650" y="2899"/>
                <a:ext cx="159" cy="174"/>
              </a:xfrm>
              <a:prstGeom prst="rect">
                <a:avLst/>
              </a:prstGeom>
              <a:noFill/>
              <a:ln w="9525">
                <a:noFill/>
                <a:miter lim="800000"/>
                <a:headEnd/>
                <a:tailEnd/>
              </a:ln>
            </p:spPr>
            <p:txBody>
              <a:bodyPr wrap="none" lIns="0" tIns="0" rIns="0" bIns="0">
                <a:spAutoFit/>
              </a:bodyPr>
              <a:lstStyle/>
              <a:p>
                <a:r>
                  <a:rPr lang="en-US" altLang="ja-JP" sz="1800" b="0" dirty="0"/>
                  <a:t>La</a:t>
                </a:r>
                <a:endParaRPr lang="en-US" altLang="ja-JP" b="0" dirty="0"/>
              </a:p>
            </p:txBody>
          </p:sp>
          <p:sp>
            <p:nvSpPr>
              <p:cNvPr id="169" name="Rectangle 27"/>
              <p:cNvSpPr>
                <a:spLocks noChangeArrowheads="1"/>
              </p:cNvSpPr>
              <p:nvPr/>
            </p:nvSpPr>
            <p:spPr bwMode="auto">
              <a:xfrm>
                <a:off x="4823" y="2900"/>
                <a:ext cx="138" cy="116"/>
              </a:xfrm>
              <a:prstGeom prst="rect">
                <a:avLst/>
              </a:prstGeom>
              <a:noFill/>
              <a:ln w="9525">
                <a:noFill/>
                <a:miter lim="800000"/>
                <a:headEnd/>
                <a:tailEnd/>
              </a:ln>
            </p:spPr>
            <p:txBody>
              <a:bodyPr wrap="none" lIns="0" tIns="0" rIns="0" bIns="0">
                <a:spAutoFit/>
              </a:bodyPr>
              <a:lstStyle/>
              <a:p>
                <a:r>
                  <a:rPr lang="en-US" altLang="ja-JP" sz="1200" b="0" dirty="0"/>
                  <a:t>3+</a:t>
                </a:r>
                <a:endParaRPr lang="en-US" altLang="ja-JP" b="0" dirty="0"/>
              </a:p>
            </p:txBody>
          </p:sp>
          <p:sp>
            <p:nvSpPr>
              <p:cNvPr id="170" name="Rectangle 28"/>
              <p:cNvSpPr>
                <a:spLocks noChangeArrowheads="1"/>
              </p:cNvSpPr>
              <p:nvPr/>
            </p:nvSpPr>
            <p:spPr bwMode="auto">
              <a:xfrm>
                <a:off x="4927" y="2920"/>
                <a:ext cx="144" cy="173"/>
              </a:xfrm>
              <a:prstGeom prst="rect">
                <a:avLst/>
              </a:prstGeom>
              <a:noFill/>
              <a:ln w="9525">
                <a:noFill/>
                <a:miter lim="800000"/>
                <a:headEnd/>
                <a:tailEnd/>
              </a:ln>
            </p:spPr>
            <p:txBody>
              <a:bodyPr wrap="none" lIns="0" tIns="0" rIns="0" bIns="0">
                <a:spAutoFit/>
              </a:bodyPr>
              <a:lstStyle/>
              <a:p>
                <a:r>
                  <a:rPr lang="en-US" altLang="ja-JP" sz="1800" b="0" dirty="0">
                    <a:latin typeface="ＭＳ 明朝" pitchFamily="17" charset="-128"/>
                    <a:ea typeface="ＭＳ 明朝" pitchFamily="17" charset="-128"/>
                  </a:rPr>
                  <a:t>→</a:t>
                </a:r>
                <a:endParaRPr lang="en-US" altLang="ja-JP" b="0" dirty="0"/>
              </a:p>
            </p:txBody>
          </p:sp>
          <p:sp>
            <p:nvSpPr>
              <p:cNvPr id="171" name="Rectangle 29"/>
              <p:cNvSpPr>
                <a:spLocks noChangeArrowheads="1"/>
              </p:cNvSpPr>
              <p:nvPr/>
            </p:nvSpPr>
            <p:spPr bwMode="auto">
              <a:xfrm>
                <a:off x="5065" y="2899"/>
                <a:ext cx="138" cy="174"/>
              </a:xfrm>
              <a:prstGeom prst="rect">
                <a:avLst/>
              </a:prstGeom>
              <a:noFill/>
              <a:ln w="9525">
                <a:noFill/>
                <a:miter lim="800000"/>
                <a:headEnd/>
                <a:tailEnd/>
              </a:ln>
            </p:spPr>
            <p:txBody>
              <a:bodyPr wrap="none" lIns="0" tIns="0" rIns="0" bIns="0">
                <a:spAutoFit/>
              </a:bodyPr>
              <a:lstStyle/>
              <a:p>
                <a:r>
                  <a:rPr lang="en-US" altLang="ja-JP" sz="1800" b="0" dirty="0" err="1"/>
                  <a:t>Sr</a:t>
                </a:r>
                <a:endParaRPr lang="en-US" altLang="ja-JP" b="0" dirty="0"/>
              </a:p>
            </p:txBody>
          </p:sp>
          <p:sp>
            <p:nvSpPr>
              <p:cNvPr id="172" name="Rectangle 30"/>
              <p:cNvSpPr>
                <a:spLocks noChangeArrowheads="1"/>
              </p:cNvSpPr>
              <p:nvPr/>
            </p:nvSpPr>
            <p:spPr bwMode="auto">
              <a:xfrm>
                <a:off x="5212" y="2900"/>
                <a:ext cx="138" cy="116"/>
              </a:xfrm>
              <a:prstGeom prst="rect">
                <a:avLst/>
              </a:prstGeom>
              <a:noFill/>
              <a:ln w="9525">
                <a:noFill/>
                <a:miter lim="800000"/>
                <a:headEnd/>
                <a:tailEnd/>
              </a:ln>
            </p:spPr>
            <p:txBody>
              <a:bodyPr wrap="none" lIns="0" tIns="0" rIns="0" bIns="0">
                <a:spAutoFit/>
              </a:bodyPr>
              <a:lstStyle/>
              <a:p>
                <a:r>
                  <a:rPr lang="en-US" altLang="ja-JP" sz="1200" b="0" dirty="0"/>
                  <a:t>2+</a:t>
                </a:r>
                <a:endParaRPr lang="en-US" altLang="ja-JP" dirty="0"/>
              </a:p>
            </p:txBody>
          </p:sp>
        </p:grpSp>
        <p:sp>
          <p:nvSpPr>
            <p:cNvPr id="164" name="Text Box 35"/>
            <p:cNvSpPr txBox="1">
              <a:spLocks noChangeArrowheads="1"/>
            </p:cNvSpPr>
            <p:nvPr/>
          </p:nvSpPr>
          <p:spPr bwMode="auto">
            <a:xfrm>
              <a:off x="4510088" y="4776788"/>
              <a:ext cx="609600" cy="457200"/>
            </a:xfrm>
            <a:prstGeom prst="rect">
              <a:avLst/>
            </a:prstGeom>
            <a:noFill/>
            <a:ln w="9525">
              <a:noFill/>
              <a:miter lim="800000"/>
              <a:headEnd/>
              <a:tailEnd/>
            </a:ln>
          </p:spPr>
          <p:txBody>
            <a:bodyPr/>
            <a:lstStyle/>
            <a:p>
              <a:pPr algn="just" eaLnBrk="0" hangingPunct="0"/>
              <a:r>
                <a:rPr lang="en-US" altLang="ja-JP" b="0" dirty="0">
                  <a:ea typeface="ＭＳ 明朝" pitchFamily="17" charset="-128"/>
                </a:rPr>
                <a:t>SC</a:t>
              </a:r>
              <a:endParaRPr lang="en-US" altLang="ja-JP" sz="3000" b="0" dirty="0">
                <a:ea typeface="ＭＳ 明朝" pitchFamily="17" charset="-128"/>
              </a:endParaRPr>
            </a:p>
          </p:txBody>
        </p:sp>
        <p:sp>
          <p:nvSpPr>
            <p:cNvPr id="165" name="Rectangle 36"/>
            <p:cNvSpPr>
              <a:spLocks noChangeArrowheads="1"/>
            </p:cNvSpPr>
            <p:nvPr/>
          </p:nvSpPr>
          <p:spPr bwMode="auto">
            <a:xfrm>
              <a:off x="4292543" y="5805264"/>
              <a:ext cx="4383913" cy="371612"/>
            </a:xfrm>
            <a:prstGeom prst="rect">
              <a:avLst/>
            </a:prstGeom>
            <a:noFill/>
            <a:ln w="9525">
              <a:solidFill>
                <a:schemeClr val="tx1"/>
              </a:solidFill>
              <a:miter lim="800000"/>
              <a:headEnd/>
              <a:tailEnd/>
            </a:ln>
          </p:spPr>
          <p:txBody>
            <a:bodyPr wrap="square">
              <a:spAutoFit/>
            </a:bodyPr>
            <a:lstStyle/>
            <a:p>
              <a:pPr algn="ctr"/>
              <a:r>
                <a:rPr lang="en-US" altLang="ja-JP" sz="2000" b="0" dirty="0"/>
                <a:t>Mother material is Mott </a:t>
              </a:r>
              <a:r>
                <a:rPr lang="en-US" altLang="ja-JP" sz="2000" b="0" dirty="0" smtClean="0"/>
                <a:t>insulator.</a:t>
              </a:r>
              <a:endParaRPr lang="en-US" altLang="ja-JP" sz="2000" b="0" dirty="0"/>
            </a:p>
          </p:txBody>
        </p:sp>
        <p:sp>
          <p:nvSpPr>
            <p:cNvPr id="167" name="Line 41"/>
            <p:cNvSpPr>
              <a:spLocks noChangeShapeType="1"/>
            </p:cNvSpPr>
            <p:nvPr/>
          </p:nvSpPr>
          <p:spPr bwMode="auto">
            <a:xfrm flipV="1">
              <a:off x="4052888" y="5484813"/>
              <a:ext cx="4876800" cy="0"/>
            </a:xfrm>
            <a:prstGeom prst="line">
              <a:avLst/>
            </a:prstGeom>
            <a:noFill/>
            <a:ln w="28575">
              <a:solidFill>
                <a:schemeClr val="tx1"/>
              </a:solidFill>
              <a:round/>
              <a:headEnd/>
              <a:tailEnd/>
            </a:ln>
          </p:spPr>
          <p:txBody>
            <a:bodyPr/>
            <a:lstStyle/>
            <a:p>
              <a:endParaRPr lang="ja-JP" altLang="en-US"/>
            </a:p>
          </p:txBody>
        </p:sp>
      </p:grpSp>
      <p:sp>
        <p:nvSpPr>
          <p:cNvPr id="111" name="Text Box 7"/>
          <p:cNvSpPr txBox="1">
            <a:spLocks noChangeArrowheads="1"/>
          </p:cNvSpPr>
          <p:nvPr/>
        </p:nvSpPr>
        <p:spPr bwMode="auto">
          <a:xfrm>
            <a:off x="8561716" y="5179218"/>
            <a:ext cx="186748" cy="410022"/>
          </a:xfrm>
          <a:prstGeom prst="rect">
            <a:avLst/>
          </a:prstGeom>
          <a:noFill/>
          <a:ln w="9525">
            <a:noFill/>
            <a:miter lim="800000"/>
            <a:headEnd/>
            <a:tailEnd/>
          </a:ln>
        </p:spPr>
        <p:txBody>
          <a:bodyPr/>
          <a:lstStyle/>
          <a:p>
            <a:pPr algn="just" eaLnBrk="0" hangingPunct="0"/>
            <a:r>
              <a:rPr lang="en-US" altLang="ja-JP" sz="2400" i="1" dirty="0">
                <a:ea typeface="ＭＳ 明朝" pitchFamily="17" charset="-128"/>
              </a:rPr>
              <a:t>x</a:t>
            </a:r>
            <a:endParaRPr lang="en-US" altLang="ja-JP" b="0" i="1" dirty="0">
              <a:ea typeface="ＭＳ 明朝" pitchFamily="17" charset="-128"/>
            </a:endParaRPr>
          </a:p>
        </p:txBody>
      </p:sp>
      <p:sp>
        <p:nvSpPr>
          <p:cNvPr id="108" name="Line 37"/>
          <p:cNvSpPr>
            <a:spLocks noChangeShapeType="1"/>
          </p:cNvSpPr>
          <p:nvPr/>
        </p:nvSpPr>
        <p:spPr bwMode="auto">
          <a:xfrm flipH="1" flipV="1">
            <a:off x="5950228" y="5283203"/>
            <a:ext cx="0" cy="352105"/>
          </a:xfrm>
          <a:prstGeom prst="line">
            <a:avLst/>
          </a:prstGeom>
          <a:noFill/>
          <a:ln w="38100">
            <a:solidFill>
              <a:schemeClr val="tx1"/>
            </a:solidFill>
            <a:round/>
            <a:headEnd/>
            <a:tailEnd type="triangle" w="med" len="med"/>
          </a:ln>
        </p:spPr>
        <p:txBody>
          <a:bodyPr wrap="none"/>
          <a:lstStyle/>
          <a:p>
            <a:endParaRPr lang="ja-JP" altLang="en-US"/>
          </a:p>
        </p:txBody>
      </p:sp>
      <p:cxnSp>
        <p:nvCxnSpPr>
          <p:cNvPr id="5" name="直線コネクタ 4"/>
          <p:cNvCxnSpPr/>
          <p:nvPr/>
        </p:nvCxnSpPr>
        <p:spPr>
          <a:xfrm>
            <a:off x="5940001" y="1145356"/>
            <a:ext cx="151" cy="4227860"/>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09" name="Text Box 32"/>
          <p:cNvSpPr txBox="1">
            <a:spLocks noChangeArrowheads="1"/>
          </p:cNvSpPr>
          <p:nvPr/>
        </p:nvSpPr>
        <p:spPr bwMode="auto">
          <a:xfrm>
            <a:off x="6476982" y="2551836"/>
            <a:ext cx="1694695" cy="461666"/>
          </a:xfrm>
          <a:prstGeom prst="rect">
            <a:avLst/>
          </a:prstGeom>
          <a:noFill/>
          <a:ln w="9525">
            <a:noFill/>
            <a:miter lim="800000"/>
            <a:headEnd/>
            <a:tailEnd/>
          </a:ln>
        </p:spPr>
        <p:txBody>
          <a:bodyPr wrap="none">
            <a:spAutoFit/>
          </a:bodyPr>
          <a:lstStyle/>
          <a:p>
            <a:r>
              <a:rPr lang="en-US" altLang="ja-JP" sz="2400" dirty="0"/>
              <a:t>Hole doping</a:t>
            </a:r>
          </a:p>
        </p:txBody>
      </p:sp>
      <p:sp>
        <p:nvSpPr>
          <p:cNvPr id="110" name="Text Box 33"/>
          <p:cNvSpPr txBox="1">
            <a:spLocks noChangeArrowheads="1"/>
          </p:cNvSpPr>
          <p:nvPr/>
        </p:nvSpPr>
        <p:spPr bwMode="auto">
          <a:xfrm>
            <a:off x="3367608" y="2551836"/>
            <a:ext cx="2149819" cy="461666"/>
          </a:xfrm>
          <a:prstGeom prst="rect">
            <a:avLst/>
          </a:prstGeom>
          <a:noFill/>
          <a:ln w="9525">
            <a:noFill/>
            <a:miter lim="800000"/>
            <a:headEnd/>
            <a:tailEnd/>
          </a:ln>
        </p:spPr>
        <p:txBody>
          <a:bodyPr wrap="none">
            <a:spAutoFit/>
          </a:bodyPr>
          <a:lstStyle/>
          <a:p>
            <a:r>
              <a:rPr lang="en-US" altLang="ja-JP" sz="2400" dirty="0"/>
              <a:t>Electron doping</a:t>
            </a:r>
          </a:p>
        </p:txBody>
      </p:sp>
    </p:spTree>
    <p:extLst>
      <p:ext uri="{BB962C8B-B14F-4D97-AF65-F5344CB8AC3E}">
        <p14:creationId xmlns:p14="http://schemas.microsoft.com/office/powerpoint/2010/main" val="351966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1"/>
          <p:cNvGrpSpPr/>
          <p:nvPr/>
        </p:nvGrpSpPr>
        <p:grpSpPr>
          <a:xfrm>
            <a:off x="3419872" y="620688"/>
            <a:ext cx="1477270" cy="2736304"/>
            <a:chOff x="1187624" y="1628800"/>
            <a:chExt cx="2197350" cy="2736304"/>
          </a:xfrm>
        </p:grpSpPr>
        <p:pic>
          <p:nvPicPr>
            <p:cNvPr id="80" name="Picture 32"/>
            <p:cNvPicPr>
              <a:picLocks noChangeAspect="1" noChangeArrowheads="1"/>
            </p:cNvPicPr>
            <p:nvPr/>
          </p:nvPicPr>
          <p:blipFill>
            <a:blip r:embed="rId3" cstate="print"/>
            <a:srcRect/>
            <a:stretch>
              <a:fillRect/>
            </a:stretch>
          </p:blipFill>
          <p:spPr bwMode="auto">
            <a:xfrm>
              <a:off x="1187624" y="1628800"/>
              <a:ext cx="2197350" cy="2736304"/>
            </a:xfrm>
            <a:prstGeom prst="rect">
              <a:avLst/>
            </a:prstGeom>
            <a:noFill/>
            <a:ln w="9525">
              <a:noFill/>
              <a:miter lim="800000"/>
              <a:headEnd/>
              <a:tailEnd/>
            </a:ln>
          </p:spPr>
        </p:pic>
        <p:sp>
          <p:nvSpPr>
            <p:cNvPr id="81"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82"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grpSp>
        <p:nvGrpSpPr>
          <p:cNvPr id="4" name="グループ化 75"/>
          <p:cNvGrpSpPr/>
          <p:nvPr/>
        </p:nvGrpSpPr>
        <p:grpSpPr>
          <a:xfrm>
            <a:off x="5675687" y="1268760"/>
            <a:ext cx="2280689" cy="1243300"/>
            <a:chOff x="5675687" y="1268760"/>
            <a:chExt cx="2280689" cy="1243300"/>
          </a:xfrm>
        </p:grpSpPr>
        <p:sp>
          <p:nvSpPr>
            <p:cNvPr id="56"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57" name="テキスト ボックス 56"/>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grpSp>
      <p:grpSp>
        <p:nvGrpSpPr>
          <p:cNvPr id="5" name="グループ化 74"/>
          <p:cNvGrpSpPr/>
          <p:nvPr/>
        </p:nvGrpSpPr>
        <p:grpSpPr>
          <a:xfrm>
            <a:off x="2267744" y="1124744"/>
            <a:ext cx="1115616" cy="1872753"/>
            <a:chOff x="2267744" y="1124744"/>
            <a:chExt cx="1115616" cy="1872753"/>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grpSp>
        <p:nvGrpSpPr>
          <p:cNvPr id="77" name="グループ化 76"/>
          <p:cNvGrpSpPr/>
          <p:nvPr/>
        </p:nvGrpSpPr>
        <p:grpSpPr>
          <a:xfrm>
            <a:off x="72008" y="2060847"/>
            <a:ext cx="8964488" cy="4752529"/>
            <a:chOff x="72008" y="2060847"/>
            <a:chExt cx="8964488" cy="4752529"/>
          </a:xfrm>
        </p:grpSpPr>
        <p:sp>
          <p:nvSpPr>
            <p:cNvPr id="165" name="角丸四角形 164"/>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239442"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sp>
          <p:nvSpPr>
            <p:cNvPr id="72" name="フリーフォーム 71"/>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sp>
        <p:nvSpPr>
          <p:cNvPr id="2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Tree>
    <p:extLst>
      <p:ext uri="{BB962C8B-B14F-4D97-AF65-F5344CB8AC3E}">
        <p14:creationId xmlns:p14="http://schemas.microsoft.com/office/powerpoint/2010/main" val="524145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角丸四角形 164"/>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nvGrpSpPr>
          <p:cNvPr id="2" name="グループ化 41"/>
          <p:cNvGrpSpPr/>
          <p:nvPr/>
        </p:nvGrpSpPr>
        <p:grpSpPr>
          <a:xfrm>
            <a:off x="3419872" y="620688"/>
            <a:ext cx="1477270" cy="2736304"/>
            <a:chOff x="1187624" y="1628800"/>
            <a:chExt cx="2197350" cy="2736304"/>
          </a:xfrm>
        </p:grpSpPr>
        <p:pic>
          <p:nvPicPr>
            <p:cNvPr id="80" name="Picture 32"/>
            <p:cNvPicPr>
              <a:picLocks noChangeAspect="1" noChangeArrowheads="1"/>
            </p:cNvPicPr>
            <p:nvPr/>
          </p:nvPicPr>
          <p:blipFill>
            <a:blip r:embed="rId3" cstate="print"/>
            <a:srcRect/>
            <a:stretch>
              <a:fillRect/>
            </a:stretch>
          </p:blipFill>
          <p:spPr bwMode="auto">
            <a:xfrm>
              <a:off x="1187624" y="1628800"/>
              <a:ext cx="2197350" cy="2736304"/>
            </a:xfrm>
            <a:prstGeom prst="rect">
              <a:avLst/>
            </a:prstGeom>
            <a:noFill/>
            <a:ln w="9525">
              <a:noFill/>
              <a:miter lim="800000"/>
              <a:headEnd/>
              <a:tailEnd/>
            </a:ln>
          </p:spPr>
        </p:pic>
        <p:sp>
          <p:nvSpPr>
            <p:cNvPr id="81"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82"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294" name="Text Box 70"/>
          <p:cNvSpPr txBox="1">
            <a:spLocks noChangeArrowheads="1"/>
          </p:cNvSpPr>
          <p:nvPr/>
        </p:nvSpPr>
        <p:spPr bwMode="auto">
          <a:xfrm>
            <a:off x="251520" y="4509120"/>
            <a:ext cx="1239442" cy="400110"/>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76" name="グループ化 75"/>
          <p:cNvGrpSpPr/>
          <p:nvPr/>
        </p:nvGrpSpPr>
        <p:grpSpPr>
          <a:xfrm>
            <a:off x="5675687" y="1268760"/>
            <a:ext cx="2280689" cy="1243300"/>
            <a:chOff x="5675687" y="1268760"/>
            <a:chExt cx="2280689" cy="1243300"/>
          </a:xfrm>
        </p:grpSpPr>
        <p:sp>
          <p:nvSpPr>
            <p:cNvPr id="56"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57" name="テキスト ボックス 56"/>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grpSp>
      <p:grpSp>
        <p:nvGrpSpPr>
          <p:cNvPr id="75" name="グループ化 74"/>
          <p:cNvGrpSpPr/>
          <p:nvPr/>
        </p:nvGrpSpPr>
        <p:grpSpPr>
          <a:xfrm>
            <a:off x="2267744" y="1124744"/>
            <a:ext cx="1115616" cy="1872753"/>
            <a:chOff x="2267744" y="1124744"/>
            <a:chExt cx="1115616" cy="1872753"/>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grpSp>
        <p:nvGrpSpPr>
          <p:cNvPr id="4" name="グループ化 24"/>
          <p:cNvGrpSpPr/>
          <p:nvPr/>
        </p:nvGrpSpPr>
        <p:grpSpPr>
          <a:xfrm>
            <a:off x="1835696"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4"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5"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6"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7"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8" cstate="print"/>
            <a:srcRect/>
            <a:stretch>
              <a:fillRect/>
            </a:stretch>
          </p:blipFill>
          <p:spPr bwMode="auto">
            <a:xfrm>
              <a:off x="7956376" y="1844824"/>
              <a:ext cx="433859" cy="604145"/>
            </a:xfrm>
            <a:prstGeom prst="rect">
              <a:avLst/>
            </a:prstGeom>
            <a:noFill/>
            <a:ln w="9525">
              <a:noFill/>
              <a:miter lim="800000"/>
              <a:headEnd/>
              <a:tailEnd/>
            </a:ln>
          </p:spPr>
        </p:pic>
      </p:grpSp>
      <p:sp>
        <p:nvSpPr>
          <p:cNvPr id="173" name="テキスト ボックス 172"/>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72" name="フリーフォーム 71"/>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5" name="グループ化 73"/>
          <p:cNvGrpSpPr/>
          <p:nvPr/>
        </p:nvGrpSpPr>
        <p:grpSpPr>
          <a:xfrm>
            <a:off x="6372200" y="4057327"/>
            <a:ext cx="2664296" cy="2800673"/>
            <a:chOff x="6372200" y="4057327"/>
            <a:chExt cx="2664296" cy="2800673"/>
          </a:xfrm>
        </p:grpSpPr>
        <p:grpSp>
          <p:nvGrpSpPr>
            <p:cNvPr id="6" name="グループ化 174"/>
            <p:cNvGrpSpPr/>
            <p:nvPr/>
          </p:nvGrpSpPr>
          <p:grpSpPr>
            <a:xfrm>
              <a:off x="6372200" y="4057327"/>
              <a:ext cx="2664296" cy="2468017"/>
              <a:chOff x="6372200" y="4057327"/>
              <a:chExt cx="2664296" cy="2468017"/>
            </a:xfrm>
          </p:grpSpPr>
          <p:grpSp>
            <p:nvGrpSpPr>
              <p:cNvPr id="7" name="グループ化 109"/>
              <p:cNvGrpSpPr/>
              <p:nvPr/>
            </p:nvGrpSpPr>
            <p:grpSpPr>
              <a:xfrm>
                <a:off x="6560766" y="4293096"/>
                <a:ext cx="2187697" cy="2088232"/>
                <a:chOff x="3851921" y="5094483"/>
                <a:chExt cx="1512168" cy="1417637"/>
              </a:xfrm>
            </p:grpSpPr>
            <p:grpSp>
              <p:nvGrpSpPr>
                <p:cNvPr id="8" name="Group 5"/>
                <p:cNvGrpSpPr>
                  <a:grpSpLocks/>
                </p:cNvGrpSpPr>
                <p:nvPr/>
              </p:nvGrpSpPr>
              <p:grpSpPr bwMode="auto">
                <a:xfrm>
                  <a:off x="3895437" y="5140213"/>
                  <a:ext cx="1425137" cy="1326177"/>
                  <a:chOff x="239" y="643"/>
                  <a:chExt cx="262" cy="232"/>
                </a:xfrm>
              </p:grpSpPr>
              <p:grpSp>
                <p:nvGrpSpPr>
                  <p:cNvPr id="9" name="Group 6"/>
                  <p:cNvGrpSpPr>
                    <a:grpSpLocks/>
                  </p:cNvGrpSpPr>
                  <p:nvPr/>
                </p:nvGrpSpPr>
                <p:grpSpPr bwMode="auto">
                  <a:xfrm>
                    <a:off x="239" y="643"/>
                    <a:ext cx="262" cy="232"/>
                    <a:chOff x="239" y="643"/>
                    <a:chExt cx="262" cy="232"/>
                  </a:xfrm>
                </p:grpSpPr>
                <p:cxnSp>
                  <p:nvCxnSpPr>
                    <p:cNvPr id="123" name="AutoShape 7"/>
                    <p:cNvCxnSpPr>
                      <a:cxnSpLocks noChangeShapeType="1"/>
                    </p:cNvCxnSpPr>
                    <p:nvPr/>
                  </p:nvCxnSpPr>
                  <p:spPr bwMode="auto">
                    <a:xfrm flipH="1">
                      <a:off x="370"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25" name="AutoShape 8"/>
                    <p:cNvCxnSpPr>
                      <a:cxnSpLocks noChangeShapeType="1"/>
                    </p:cNvCxnSpPr>
                    <p:nvPr/>
                  </p:nvCxnSpPr>
                  <p:spPr bwMode="auto">
                    <a:xfrm>
                      <a:off x="318" y="776"/>
                      <a:ext cx="52" cy="99"/>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26" name="AutoShape 9"/>
                    <p:cNvCxnSpPr>
                      <a:cxnSpLocks noChangeShapeType="1"/>
                    </p:cNvCxnSpPr>
                    <p:nvPr/>
                  </p:nvCxnSpPr>
                  <p:spPr bwMode="auto">
                    <a:xfrm>
                      <a:off x="239"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nvGrpSpPr>
                    <p:cNvPr id="10" name="Group 10"/>
                    <p:cNvGrpSpPr>
                      <a:grpSpLocks/>
                    </p:cNvGrpSpPr>
                    <p:nvPr/>
                  </p:nvGrpSpPr>
                  <p:grpSpPr bwMode="auto">
                    <a:xfrm>
                      <a:off x="239" y="643"/>
                      <a:ext cx="262" cy="133"/>
                      <a:chOff x="239" y="643"/>
                      <a:chExt cx="262" cy="133"/>
                    </a:xfrm>
                  </p:grpSpPr>
                  <p:cxnSp>
                    <p:nvCxnSpPr>
                      <p:cNvPr id="128" name="AutoShape 11"/>
                      <p:cNvCxnSpPr>
                        <a:cxnSpLocks noChangeShapeType="1"/>
                      </p:cNvCxnSpPr>
                      <p:nvPr/>
                    </p:nvCxnSpPr>
                    <p:spPr bwMode="auto">
                      <a:xfrm flipH="1">
                        <a:off x="239"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29" name="AutoShape 12"/>
                      <p:cNvCxnSpPr>
                        <a:cxnSpLocks noChangeShapeType="1"/>
                      </p:cNvCxnSpPr>
                      <p:nvPr/>
                    </p:nvCxnSpPr>
                    <p:spPr bwMode="auto">
                      <a:xfrm>
                        <a:off x="370"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0" name="AutoShape 13"/>
                      <p:cNvCxnSpPr>
                        <a:cxnSpLocks noChangeShapeType="1"/>
                      </p:cNvCxnSpPr>
                      <p:nvPr/>
                    </p:nvCxnSpPr>
                    <p:spPr bwMode="auto">
                      <a:xfrm>
                        <a:off x="370" y="643"/>
                        <a:ext cx="59" cy="10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1" name="AutoShape 14"/>
                      <p:cNvCxnSpPr>
                        <a:cxnSpLocks noChangeShapeType="1"/>
                      </p:cNvCxnSpPr>
                      <p:nvPr/>
                    </p:nvCxnSpPr>
                    <p:spPr bwMode="auto">
                      <a:xfrm>
                        <a:off x="239" y="759"/>
                        <a:ext cx="79"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2" name="AutoShape 15"/>
                      <p:cNvCxnSpPr>
                        <a:cxnSpLocks noChangeShapeType="1"/>
                      </p:cNvCxnSpPr>
                      <p:nvPr/>
                    </p:nvCxnSpPr>
                    <p:spPr bwMode="auto">
                      <a:xfrm flipV="1">
                        <a:off x="318" y="759"/>
                        <a:ext cx="183"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3" name="AutoShape 16"/>
                      <p:cNvCxnSpPr>
                        <a:cxnSpLocks noChangeShapeType="1"/>
                      </p:cNvCxnSpPr>
                      <p:nvPr/>
                    </p:nvCxnSpPr>
                    <p:spPr bwMode="auto">
                      <a:xfrm flipH="1">
                        <a:off x="318" y="643"/>
                        <a:ext cx="52" cy="133"/>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4" name="AutoShape 17"/>
                      <p:cNvCxnSpPr>
                        <a:cxnSpLocks noChangeShapeType="1"/>
                      </p:cNvCxnSpPr>
                      <p:nvPr/>
                    </p:nvCxnSpPr>
                    <p:spPr bwMode="auto">
                      <a:xfrm flipV="1">
                        <a:off x="239" y="743"/>
                        <a:ext cx="190"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35" name="AutoShape 18"/>
                      <p:cNvCxnSpPr>
                        <a:cxnSpLocks noChangeShapeType="1"/>
                      </p:cNvCxnSpPr>
                      <p:nvPr/>
                    </p:nvCxnSpPr>
                    <p:spPr bwMode="auto">
                      <a:xfrm>
                        <a:off x="429" y="743"/>
                        <a:ext cx="72"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grpSp>
              <p:cxnSp>
                <p:nvCxnSpPr>
                  <p:cNvPr id="122" name="AutoShape 19"/>
                  <p:cNvCxnSpPr>
                    <a:cxnSpLocks noChangeShapeType="1"/>
                  </p:cNvCxnSpPr>
                  <p:nvPr/>
                </p:nvCxnSpPr>
                <p:spPr bwMode="auto">
                  <a:xfrm flipH="1">
                    <a:off x="370" y="743"/>
                    <a:ext cx="59" cy="132"/>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110" name="Oval 20"/>
                <p:cNvSpPr>
                  <a:spLocks noChangeArrowheads="1"/>
                </p:cNvSpPr>
                <p:nvPr/>
              </p:nvSpPr>
              <p:spPr bwMode="auto">
                <a:xfrm>
                  <a:off x="3851921"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1" name="Oval 21"/>
                <p:cNvSpPr>
                  <a:spLocks noChangeArrowheads="1"/>
                </p:cNvSpPr>
                <p:nvPr/>
              </p:nvSpPr>
              <p:spPr bwMode="auto">
                <a:xfrm>
                  <a:off x="5271618"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2" name="Oval 22"/>
                <p:cNvSpPr>
                  <a:spLocks noChangeArrowheads="1"/>
                </p:cNvSpPr>
                <p:nvPr/>
              </p:nvSpPr>
              <p:spPr bwMode="auto">
                <a:xfrm>
                  <a:off x="4559050" y="6420660"/>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3" name="Oval 23"/>
                <p:cNvSpPr>
                  <a:spLocks noChangeArrowheads="1"/>
                </p:cNvSpPr>
                <p:nvPr/>
              </p:nvSpPr>
              <p:spPr bwMode="auto">
                <a:xfrm>
                  <a:off x="4265319" y="5849032"/>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4" name="Oval 24"/>
                <p:cNvSpPr>
                  <a:spLocks noChangeArrowheads="1"/>
                </p:cNvSpPr>
                <p:nvPr/>
              </p:nvSpPr>
              <p:spPr bwMode="auto">
                <a:xfrm>
                  <a:off x="4564489" y="5094483"/>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5" name="Oval 25"/>
                <p:cNvSpPr>
                  <a:spLocks noChangeArrowheads="1"/>
                </p:cNvSpPr>
                <p:nvPr/>
              </p:nvSpPr>
              <p:spPr bwMode="auto">
                <a:xfrm>
                  <a:off x="4863659" y="5660395"/>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16" name="Oval 26"/>
                <p:cNvSpPr>
                  <a:spLocks noChangeArrowheads="1"/>
                </p:cNvSpPr>
                <p:nvPr/>
              </p:nvSpPr>
              <p:spPr bwMode="auto">
                <a:xfrm>
                  <a:off x="4542630" y="5705784"/>
                  <a:ext cx="173386" cy="171488"/>
                </a:xfrm>
                <a:prstGeom prst="ellipse">
                  <a:avLst/>
                </a:prstGeom>
                <a:gradFill>
                  <a:gsLst>
                    <a:gs pos="0">
                      <a:srgbClr val="FFC000"/>
                    </a:gs>
                    <a:gs pos="50000">
                      <a:srgbClr val="FF3300"/>
                    </a:gs>
                  </a:gsLst>
                  <a:path path="circle">
                    <a:fillToRect l="50000" t="50000" r="50000" b="50000"/>
                  </a:path>
                </a:gra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20" name="テキスト ボックス 119"/>
                <p:cNvSpPr txBox="1"/>
                <p:nvPr/>
              </p:nvSpPr>
              <p:spPr>
                <a:xfrm>
                  <a:off x="4368630" y="5583323"/>
                  <a:ext cx="398184" cy="208940"/>
                </a:xfrm>
                <a:prstGeom prst="rect">
                  <a:avLst/>
                </a:prstGeom>
                <a:noFill/>
              </p:spPr>
              <p:txBody>
                <a:bodyPr wrap="square" rtlCol="0">
                  <a:spAutoFit/>
                </a:bodyPr>
                <a:lstStyle/>
                <a:p>
                  <a:r>
                    <a:rPr lang="en-US" altLang="ja-JP" sz="1400" dirty="0" smtClean="0">
                      <a:solidFill>
                        <a:prstClr val="black"/>
                      </a:solidFill>
                    </a:rPr>
                    <a:t>Cu</a:t>
                  </a:r>
                  <a:r>
                    <a:rPr lang="en-US" altLang="ja-JP" sz="1400" baseline="30000" dirty="0" smtClean="0">
                      <a:solidFill>
                        <a:prstClr val="black"/>
                      </a:solidFill>
                    </a:rPr>
                    <a:t>2+</a:t>
                  </a:r>
                  <a:endParaRPr lang="ja-JP" altLang="en-US" baseline="30000" dirty="0">
                    <a:solidFill>
                      <a:prstClr val="black"/>
                    </a:solidFill>
                  </a:endParaRPr>
                </a:p>
              </p:txBody>
            </p:sp>
          </p:grpSp>
          <p:sp>
            <p:nvSpPr>
              <p:cNvPr id="167" name="テキスト ボックス 166"/>
              <p:cNvSpPr txBox="1"/>
              <p:nvPr/>
            </p:nvSpPr>
            <p:spPr>
              <a:xfrm>
                <a:off x="7596336" y="4057327"/>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68" name="テキスト ボックス 167"/>
              <p:cNvSpPr txBox="1"/>
              <p:nvPr/>
            </p:nvSpPr>
            <p:spPr>
              <a:xfrm>
                <a:off x="6372200" y="5065439"/>
                <a:ext cx="401072" cy="307777"/>
              </a:xfrm>
              <a:prstGeom prst="rect">
                <a:avLst/>
              </a:prstGeom>
              <a:noFill/>
            </p:spPr>
            <p:txBody>
              <a:bodyPr wrap="squar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69" name="テキスト ボックス 168"/>
              <p:cNvSpPr txBox="1"/>
              <p:nvPr/>
            </p:nvSpPr>
            <p:spPr>
              <a:xfrm>
                <a:off x="8635424" y="5065439"/>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70" name="テキスト ボックス 169"/>
              <p:cNvSpPr txBox="1"/>
              <p:nvPr/>
            </p:nvSpPr>
            <p:spPr>
              <a:xfrm>
                <a:off x="8059360" y="4941168"/>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71" name="テキスト ボックス 170"/>
              <p:cNvSpPr txBox="1"/>
              <p:nvPr/>
            </p:nvSpPr>
            <p:spPr>
              <a:xfrm>
                <a:off x="6948264" y="5445224"/>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72" name="テキスト ボックス 171"/>
              <p:cNvSpPr txBox="1"/>
              <p:nvPr/>
            </p:nvSpPr>
            <p:spPr>
              <a:xfrm>
                <a:off x="7627312" y="6217567"/>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grpSp>
        <p:sp>
          <p:nvSpPr>
            <p:cNvPr id="73" name="正方形/長方形 72"/>
            <p:cNvSpPr/>
            <p:nvPr/>
          </p:nvSpPr>
          <p:spPr>
            <a:xfrm>
              <a:off x="6867625" y="6488668"/>
              <a:ext cx="1664815" cy="369332"/>
            </a:xfrm>
            <a:prstGeom prst="rect">
              <a:avLst/>
            </a:prstGeom>
          </p:spPr>
          <p:txBody>
            <a:bodyPr wrap="none">
              <a:spAutoFit/>
            </a:bodyPr>
            <a:lstStyle/>
            <a:p>
              <a:r>
                <a:rPr lang="en-US" altLang="ja-JP" dirty="0" smtClean="0">
                  <a:solidFill>
                    <a:prstClr val="black"/>
                  </a:solidFill>
                </a:rPr>
                <a:t>cubic symmetry</a:t>
              </a:r>
              <a:endParaRPr lang="ja-JP" altLang="en-US" dirty="0">
                <a:solidFill>
                  <a:prstClr val="black"/>
                </a:solidFill>
              </a:endParaRPr>
            </a:p>
          </p:txBody>
        </p:sp>
      </p:grpSp>
      <p:sp>
        <p:nvSpPr>
          <p:cNvPr id="77"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Tree>
    <p:extLst>
      <p:ext uri="{BB962C8B-B14F-4D97-AF65-F5344CB8AC3E}">
        <p14:creationId xmlns:p14="http://schemas.microsoft.com/office/powerpoint/2010/main" val="316039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500"/>
                                        <p:tgtEl>
                                          <p:spTgt spid="173"/>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grpSp>
        <p:nvGrpSpPr>
          <p:cNvPr id="84" name="グループ化 83"/>
          <p:cNvGrpSpPr/>
          <p:nvPr/>
        </p:nvGrpSpPr>
        <p:grpSpPr>
          <a:xfrm>
            <a:off x="1835696" y="4077072"/>
            <a:ext cx="2229653" cy="2592288"/>
            <a:chOff x="2198331" y="4077072"/>
            <a:chExt cx="2229653" cy="2592288"/>
          </a:xfrm>
        </p:grpSpPr>
        <p:grpSp>
          <p:nvGrpSpPr>
            <p:cNvPr id="4"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5"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6"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sp>
        <p:nvSpPr>
          <p:cNvPr id="21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11" name="テキスト ボックス 210"/>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grpSp>
        <p:nvGrpSpPr>
          <p:cNvPr id="220" name="グループ化 219"/>
          <p:cNvGrpSpPr/>
          <p:nvPr/>
        </p:nvGrpSpPr>
        <p:grpSpPr>
          <a:xfrm>
            <a:off x="6660231" y="3861048"/>
            <a:ext cx="2057257" cy="2808312"/>
            <a:chOff x="6660231" y="3861048"/>
            <a:chExt cx="2057257" cy="2808312"/>
          </a:xfrm>
        </p:grpSpPr>
        <p:grpSp>
          <p:nvGrpSpPr>
            <p:cNvPr id="151" name="グループ化 92"/>
            <p:cNvGrpSpPr/>
            <p:nvPr/>
          </p:nvGrpSpPr>
          <p:grpSpPr>
            <a:xfrm>
              <a:off x="6660231" y="4077072"/>
              <a:ext cx="1800200" cy="2520280"/>
              <a:chOff x="4139951" y="3573016"/>
              <a:chExt cx="1800200" cy="2520280"/>
            </a:xfrm>
          </p:grpSpPr>
          <p:grpSp>
            <p:nvGrpSpPr>
              <p:cNvPr id="152" name="グループ化 141"/>
              <p:cNvGrpSpPr/>
              <p:nvPr/>
            </p:nvGrpSpPr>
            <p:grpSpPr>
              <a:xfrm>
                <a:off x="4139951" y="3573016"/>
                <a:ext cx="1800200" cy="2520280"/>
                <a:chOff x="3653143" y="5094483"/>
                <a:chExt cx="1710946" cy="1417637"/>
              </a:xfrm>
            </p:grpSpPr>
            <p:grpSp>
              <p:nvGrpSpPr>
                <p:cNvPr id="154" name="Group 5"/>
                <p:cNvGrpSpPr>
                  <a:grpSpLocks/>
                </p:cNvGrpSpPr>
                <p:nvPr/>
              </p:nvGrpSpPr>
              <p:grpSpPr bwMode="auto">
                <a:xfrm>
                  <a:off x="3895437" y="5140213"/>
                  <a:ext cx="1425137" cy="1326177"/>
                  <a:chOff x="239" y="643"/>
                  <a:chExt cx="262" cy="232"/>
                </a:xfrm>
              </p:grpSpPr>
              <p:grpSp>
                <p:nvGrpSpPr>
                  <p:cNvPr id="165" name="Group 6"/>
                  <p:cNvGrpSpPr>
                    <a:grpSpLocks/>
                  </p:cNvGrpSpPr>
                  <p:nvPr/>
                </p:nvGrpSpPr>
                <p:grpSpPr bwMode="auto">
                  <a:xfrm>
                    <a:off x="239" y="643"/>
                    <a:ext cx="262" cy="232"/>
                    <a:chOff x="239" y="643"/>
                    <a:chExt cx="262" cy="232"/>
                  </a:xfrm>
                </p:grpSpPr>
                <p:cxnSp>
                  <p:nvCxnSpPr>
                    <p:cNvPr id="167" name="AutoShape 7"/>
                    <p:cNvCxnSpPr>
                      <a:cxnSpLocks noChangeShapeType="1"/>
                    </p:cNvCxnSpPr>
                    <p:nvPr/>
                  </p:nvCxnSpPr>
                  <p:spPr bwMode="auto">
                    <a:xfrm flipH="1">
                      <a:off x="370"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68" name="AutoShape 8"/>
                    <p:cNvCxnSpPr>
                      <a:cxnSpLocks noChangeShapeType="1"/>
                    </p:cNvCxnSpPr>
                    <p:nvPr/>
                  </p:nvCxnSpPr>
                  <p:spPr bwMode="auto">
                    <a:xfrm>
                      <a:off x="318" y="776"/>
                      <a:ext cx="52" cy="99"/>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69" name="AutoShape 9"/>
                    <p:cNvCxnSpPr>
                      <a:cxnSpLocks noChangeShapeType="1"/>
                    </p:cNvCxnSpPr>
                    <p:nvPr/>
                  </p:nvCxnSpPr>
                  <p:spPr bwMode="auto">
                    <a:xfrm>
                      <a:off x="239" y="759"/>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nvGrpSpPr>
                    <p:cNvPr id="170" name="Group 10"/>
                    <p:cNvGrpSpPr>
                      <a:grpSpLocks/>
                    </p:cNvGrpSpPr>
                    <p:nvPr/>
                  </p:nvGrpSpPr>
                  <p:grpSpPr bwMode="auto">
                    <a:xfrm>
                      <a:off x="239" y="643"/>
                      <a:ext cx="262" cy="133"/>
                      <a:chOff x="239" y="643"/>
                      <a:chExt cx="262" cy="133"/>
                    </a:xfrm>
                  </p:grpSpPr>
                  <p:cxnSp>
                    <p:nvCxnSpPr>
                      <p:cNvPr id="171" name="AutoShape 11"/>
                      <p:cNvCxnSpPr>
                        <a:cxnSpLocks noChangeShapeType="1"/>
                      </p:cNvCxnSpPr>
                      <p:nvPr/>
                    </p:nvCxnSpPr>
                    <p:spPr bwMode="auto">
                      <a:xfrm flipH="1">
                        <a:off x="239"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2" name="AutoShape 12"/>
                      <p:cNvCxnSpPr>
                        <a:cxnSpLocks noChangeShapeType="1"/>
                      </p:cNvCxnSpPr>
                      <p:nvPr/>
                    </p:nvCxnSpPr>
                    <p:spPr bwMode="auto">
                      <a:xfrm>
                        <a:off x="370" y="643"/>
                        <a:ext cx="131" cy="1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3" name="AutoShape 13"/>
                      <p:cNvCxnSpPr>
                        <a:cxnSpLocks noChangeShapeType="1"/>
                      </p:cNvCxnSpPr>
                      <p:nvPr/>
                    </p:nvCxnSpPr>
                    <p:spPr bwMode="auto">
                      <a:xfrm>
                        <a:off x="370" y="643"/>
                        <a:ext cx="59" cy="10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4" name="AutoShape 14"/>
                      <p:cNvCxnSpPr>
                        <a:cxnSpLocks noChangeShapeType="1"/>
                      </p:cNvCxnSpPr>
                      <p:nvPr/>
                    </p:nvCxnSpPr>
                    <p:spPr bwMode="auto">
                      <a:xfrm>
                        <a:off x="239" y="759"/>
                        <a:ext cx="79"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5" name="AutoShape 15"/>
                      <p:cNvCxnSpPr>
                        <a:cxnSpLocks noChangeShapeType="1"/>
                      </p:cNvCxnSpPr>
                      <p:nvPr/>
                    </p:nvCxnSpPr>
                    <p:spPr bwMode="auto">
                      <a:xfrm flipV="1">
                        <a:off x="318" y="759"/>
                        <a:ext cx="183" cy="17"/>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6" name="AutoShape 16"/>
                      <p:cNvCxnSpPr>
                        <a:cxnSpLocks noChangeShapeType="1"/>
                      </p:cNvCxnSpPr>
                      <p:nvPr/>
                    </p:nvCxnSpPr>
                    <p:spPr bwMode="auto">
                      <a:xfrm flipH="1">
                        <a:off x="318" y="643"/>
                        <a:ext cx="52" cy="133"/>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7" name="AutoShape 17"/>
                      <p:cNvCxnSpPr>
                        <a:cxnSpLocks noChangeShapeType="1"/>
                      </p:cNvCxnSpPr>
                      <p:nvPr/>
                    </p:nvCxnSpPr>
                    <p:spPr bwMode="auto">
                      <a:xfrm flipV="1">
                        <a:off x="239" y="743"/>
                        <a:ext cx="190"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78" name="AutoShape 18"/>
                      <p:cNvCxnSpPr>
                        <a:cxnSpLocks noChangeShapeType="1"/>
                      </p:cNvCxnSpPr>
                      <p:nvPr/>
                    </p:nvCxnSpPr>
                    <p:spPr bwMode="auto">
                      <a:xfrm>
                        <a:off x="429" y="743"/>
                        <a:ext cx="72" cy="16"/>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grpSp>
              <p:cxnSp>
                <p:nvCxnSpPr>
                  <p:cNvPr id="166" name="AutoShape 19"/>
                  <p:cNvCxnSpPr>
                    <a:cxnSpLocks noChangeShapeType="1"/>
                  </p:cNvCxnSpPr>
                  <p:nvPr/>
                </p:nvCxnSpPr>
                <p:spPr bwMode="auto">
                  <a:xfrm flipH="1">
                    <a:off x="370" y="743"/>
                    <a:ext cx="59" cy="132"/>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grpSp>
            <p:sp>
              <p:nvSpPr>
                <p:cNvPr id="155" name="Oval 20"/>
                <p:cNvSpPr>
                  <a:spLocks noChangeArrowheads="1"/>
                </p:cNvSpPr>
                <p:nvPr/>
              </p:nvSpPr>
              <p:spPr bwMode="auto">
                <a:xfrm>
                  <a:off x="3851921"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6" name="Oval 21"/>
                <p:cNvSpPr>
                  <a:spLocks noChangeArrowheads="1"/>
                </p:cNvSpPr>
                <p:nvPr/>
              </p:nvSpPr>
              <p:spPr bwMode="auto">
                <a:xfrm>
                  <a:off x="5271618" y="5757571"/>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7" name="Oval 22"/>
                <p:cNvSpPr>
                  <a:spLocks noChangeArrowheads="1"/>
                </p:cNvSpPr>
                <p:nvPr/>
              </p:nvSpPr>
              <p:spPr bwMode="auto">
                <a:xfrm>
                  <a:off x="4559050" y="6420660"/>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8" name="Oval 23"/>
                <p:cNvSpPr>
                  <a:spLocks noChangeArrowheads="1"/>
                </p:cNvSpPr>
                <p:nvPr/>
              </p:nvSpPr>
              <p:spPr bwMode="auto">
                <a:xfrm>
                  <a:off x="4265319" y="5849032"/>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59" name="Oval 24"/>
                <p:cNvSpPr>
                  <a:spLocks noChangeArrowheads="1"/>
                </p:cNvSpPr>
                <p:nvPr/>
              </p:nvSpPr>
              <p:spPr bwMode="auto">
                <a:xfrm>
                  <a:off x="4564489" y="5094483"/>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60" name="Oval 25"/>
                <p:cNvSpPr>
                  <a:spLocks noChangeArrowheads="1"/>
                </p:cNvSpPr>
                <p:nvPr/>
              </p:nvSpPr>
              <p:spPr bwMode="auto">
                <a:xfrm>
                  <a:off x="4863659" y="5660395"/>
                  <a:ext cx="92471" cy="91460"/>
                </a:xfrm>
                <a:prstGeom prst="ellipse">
                  <a:avLst/>
                </a:prstGeom>
                <a:solidFill>
                  <a:schemeClr val="tx1">
                    <a:lumMod val="50000"/>
                    <a:lumOff val="50000"/>
                  </a:schemeClr>
                </a:soli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sp>
              <p:nvSpPr>
                <p:cNvPr id="162" name="テキスト ボックス 161"/>
                <p:cNvSpPr txBox="1"/>
                <p:nvPr/>
              </p:nvSpPr>
              <p:spPr>
                <a:xfrm>
                  <a:off x="3653143" y="5650431"/>
                  <a:ext cx="381187" cy="173122"/>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163" name="テキスト ボックス 162"/>
                <p:cNvSpPr txBox="1"/>
                <p:nvPr/>
              </p:nvSpPr>
              <p:spPr>
                <a:xfrm>
                  <a:off x="4269084" y="5583323"/>
                  <a:ext cx="547504" cy="173122"/>
                </a:xfrm>
                <a:prstGeom prst="rect">
                  <a:avLst/>
                </a:prstGeom>
                <a:noFill/>
              </p:spPr>
              <p:txBody>
                <a:bodyPr wrap="square" rtlCol="0">
                  <a:spAutoFit/>
                </a:bodyPr>
                <a:lstStyle/>
                <a:p>
                  <a:r>
                    <a:rPr lang="en-US" altLang="ja-JP" sz="1400" dirty="0" smtClean="0">
                      <a:solidFill>
                        <a:prstClr val="black"/>
                      </a:solidFill>
                    </a:rPr>
                    <a:t>Cu</a:t>
                  </a:r>
                  <a:r>
                    <a:rPr lang="en-US" altLang="ja-JP" sz="1400" baseline="30000" dirty="0" smtClean="0">
                      <a:solidFill>
                        <a:prstClr val="black"/>
                      </a:solidFill>
                    </a:rPr>
                    <a:t>2+</a:t>
                  </a:r>
                  <a:endParaRPr lang="ja-JP" altLang="en-US" baseline="30000" dirty="0">
                    <a:solidFill>
                      <a:prstClr val="black"/>
                    </a:solidFill>
                  </a:endParaRPr>
                </a:p>
              </p:txBody>
            </p:sp>
          </p:grpSp>
          <p:sp>
            <p:nvSpPr>
              <p:cNvPr id="153" name="Oval 26"/>
              <p:cNvSpPr>
                <a:spLocks noChangeArrowheads="1"/>
              </p:cNvSpPr>
              <p:nvPr/>
            </p:nvSpPr>
            <p:spPr bwMode="auto">
              <a:xfrm>
                <a:off x="5041237" y="4688560"/>
                <a:ext cx="250843" cy="252608"/>
              </a:xfrm>
              <a:prstGeom prst="ellipse">
                <a:avLst/>
              </a:prstGeom>
              <a:gradFill>
                <a:gsLst>
                  <a:gs pos="0">
                    <a:srgbClr val="FFC000"/>
                  </a:gs>
                  <a:gs pos="50000">
                    <a:srgbClr val="FF3300"/>
                  </a:gs>
                </a:gsLst>
                <a:path path="circle">
                  <a:fillToRect l="50000" t="50000" r="50000" b="50000"/>
                </a:path>
              </a:gradFill>
              <a:ln w="9525" algn="ctr">
                <a:solidFill>
                  <a:srgbClr val="000000"/>
                </a:solidFill>
                <a:round/>
                <a:headEnd/>
                <a:tailEnd/>
              </a:ln>
            </p:spPr>
            <p:txBody>
              <a:bodyPr/>
              <a:lstStyle/>
              <a:p>
                <a:pPr>
                  <a:spcBef>
                    <a:spcPct val="50000"/>
                  </a:spcBef>
                </a:pPr>
                <a:endParaRPr lang="ja-JP" altLang="en-US" sz="2400">
                  <a:solidFill>
                    <a:prstClr val="black"/>
                  </a:solidFill>
                </a:endParaRPr>
              </a:p>
            </p:txBody>
          </p:sp>
        </p:grpSp>
        <p:sp>
          <p:nvSpPr>
            <p:cNvPr id="213" name="テキスト ボックス 212"/>
            <p:cNvSpPr txBox="1"/>
            <p:nvPr/>
          </p:nvSpPr>
          <p:spPr>
            <a:xfrm>
              <a:off x="7596336" y="3861048"/>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4" name="テキスト ボックス 213"/>
            <p:cNvSpPr txBox="1"/>
            <p:nvPr/>
          </p:nvSpPr>
          <p:spPr>
            <a:xfrm>
              <a:off x="8316416" y="5013176"/>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5" name="テキスト ボックス 214"/>
            <p:cNvSpPr txBox="1"/>
            <p:nvPr/>
          </p:nvSpPr>
          <p:spPr>
            <a:xfrm>
              <a:off x="7915344" y="4921423"/>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6" name="テキスト ボックス 215"/>
            <p:cNvSpPr txBox="1"/>
            <p:nvPr/>
          </p:nvSpPr>
          <p:spPr>
            <a:xfrm>
              <a:off x="7092280" y="5497487"/>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sp>
          <p:nvSpPr>
            <p:cNvPr id="217" name="テキスト ボックス 216"/>
            <p:cNvSpPr txBox="1"/>
            <p:nvPr/>
          </p:nvSpPr>
          <p:spPr>
            <a:xfrm>
              <a:off x="7627312" y="6361583"/>
              <a:ext cx="401072" cy="307777"/>
            </a:xfrm>
            <a:prstGeom prst="rect">
              <a:avLst/>
            </a:prstGeom>
            <a:noFill/>
          </p:spPr>
          <p:txBody>
            <a:bodyPr wrap="none" rtlCol="0">
              <a:spAutoFit/>
            </a:bodyPr>
            <a:lstStyle/>
            <a:p>
              <a:r>
                <a:rPr lang="en-US" altLang="ja-JP" sz="1400" dirty="0" smtClean="0">
                  <a:solidFill>
                    <a:prstClr val="black"/>
                  </a:solidFill>
                </a:rPr>
                <a:t>O</a:t>
              </a:r>
              <a:r>
                <a:rPr lang="en-US" altLang="ja-JP" sz="1400" baseline="30000" dirty="0" smtClean="0">
                  <a:solidFill>
                    <a:prstClr val="black"/>
                  </a:solidFill>
                </a:rPr>
                <a:t>2-</a:t>
              </a:r>
              <a:endParaRPr lang="ja-JP" altLang="en-US" baseline="30000" dirty="0">
                <a:solidFill>
                  <a:prstClr val="black"/>
                </a:solidFill>
              </a:endParaRPr>
            </a:p>
          </p:txBody>
        </p:sp>
      </p:grpSp>
      <p:sp>
        <p:nvSpPr>
          <p:cNvPr id="218" name="テキスト ボックス 217"/>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19" name="テキスト ボックス 218"/>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08" name="フリーフォーム 107"/>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02" name="グループ化 41"/>
          <p:cNvGrpSpPr/>
          <p:nvPr/>
        </p:nvGrpSpPr>
        <p:grpSpPr>
          <a:xfrm>
            <a:off x="3419872" y="620688"/>
            <a:ext cx="1477270" cy="2736304"/>
            <a:chOff x="1187624" y="1628800"/>
            <a:chExt cx="2197350" cy="2736304"/>
          </a:xfrm>
        </p:grpSpPr>
        <p:pic>
          <p:nvPicPr>
            <p:cNvPr id="109"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10"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11"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12"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Tree>
    <p:extLst>
      <p:ext uri="{BB962C8B-B14F-4D97-AF65-F5344CB8AC3E}">
        <p14:creationId xmlns:p14="http://schemas.microsoft.com/office/powerpoint/2010/main" val="111970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wipe(left)">
                                      <p:cBhvr>
                                        <p:cTn id="10" dur="5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2267744" y="1772816"/>
            <a:ext cx="1087404" cy="567139"/>
          </a:xfrm>
          <a:prstGeom prst="rect">
            <a:avLst/>
          </a:prstGeom>
          <a:solidFill>
            <a:srgbClr val="FF66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rPr>
              <a:t>ＣｕＯ</a:t>
            </a:r>
            <a:r>
              <a:rPr lang="ja-JP" altLang="en-US" sz="1600" b="1" baseline="-25000" dirty="0" smtClean="0">
                <a:solidFill>
                  <a:prstClr val="white"/>
                </a:solidFill>
              </a:rPr>
              <a:t>２</a:t>
            </a:r>
            <a:r>
              <a:rPr lang="en-US" altLang="ja-JP" sz="1600" dirty="0" smtClean="0">
                <a:solidFill>
                  <a:prstClr val="white"/>
                </a:solidFill>
              </a:rPr>
              <a:t>plane</a:t>
            </a:r>
            <a:endParaRPr lang="ja-JP" altLang="en-US" sz="1600" dirty="0">
              <a:solidFill>
                <a:prstClr val="white"/>
              </a:solidFill>
            </a:endParaRPr>
          </a:p>
        </p:txBody>
      </p:sp>
      <p:sp>
        <p:nvSpPr>
          <p:cNvPr id="58" name="正方形/長方形 57"/>
          <p:cNvSpPr/>
          <p:nvPr/>
        </p:nvSpPr>
        <p:spPr>
          <a:xfrm>
            <a:off x="2267744" y="1124744"/>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59" name="正方形/長方形 58"/>
          <p:cNvSpPr/>
          <p:nvPr/>
        </p:nvSpPr>
        <p:spPr>
          <a:xfrm>
            <a:off x="2267744" y="2492896"/>
            <a:ext cx="1115616" cy="504601"/>
          </a:xfrm>
          <a:prstGeom prst="rect">
            <a:avLst/>
          </a:prstGeom>
          <a:ln>
            <a:solidFill>
              <a:srgbClr val="CC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rPr>
              <a:t>Charge Reservoir</a:t>
            </a:r>
            <a:endParaRPr lang="ja-JP" altLang="en-US" sz="1400" dirty="0">
              <a:solidFill>
                <a:prstClr val="black"/>
              </a:solidFill>
            </a:endParaRPr>
          </a:p>
        </p:txBody>
      </p:sp>
      <p:sp>
        <p:nvSpPr>
          <p:cNvPr id="179" name="角丸四角形 178"/>
          <p:cNvSpPr/>
          <p:nvPr/>
        </p:nvSpPr>
        <p:spPr>
          <a:xfrm>
            <a:off x="72008" y="3501008"/>
            <a:ext cx="8964488" cy="3312368"/>
          </a:xfrm>
          <a:prstGeom prst="roundRect">
            <a:avLst/>
          </a:prstGeom>
          <a:solidFill>
            <a:schemeClr val="bg1"/>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94" name="Text Box 70"/>
          <p:cNvSpPr txBox="1">
            <a:spLocks noChangeArrowheads="1"/>
          </p:cNvSpPr>
          <p:nvPr/>
        </p:nvSpPr>
        <p:spPr bwMode="auto">
          <a:xfrm>
            <a:off x="251520" y="4509120"/>
            <a:ext cx="1112418" cy="396875"/>
          </a:xfrm>
          <a:prstGeom prst="rect">
            <a:avLst/>
          </a:prstGeom>
          <a:noFill/>
          <a:ln w="9525">
            <a:noFill/>
            <a:miter lim="800000"/>
            <a:headEnd/>
            <a:tailEnd/>
          </a:ln>
          <a:effectLst/>
        </p:spPr>
        <p:txBody>
          <a:bodyPr wrap="none">
            <a:spAutoFit/>
          </a:bodyPr>
          <a:lstStyle/>
          <a:p>
            <a:r>
              <a:rPr lang="en-US" altLang="ja-JP" sz="2000" dirty="0">
                <a:solidFill>
                  <a:prstClr val="black"/>
                </a:solidFill>
                <a:latin typeface="ＭＳ Ｐゴシック" charset="-128"/>
              </a:rPr>
              <a:t>Cu</a:t>
            </a:r>
            <a:r>
              <a:rPr lang="en-US" altLang="ja-JP" sz="2000" baseline="30000" dirty="0">
                <a:solidFill>
                  <a:prstClr val="black"/>
                </a:solidFill>
                <a:latin typeface="ＭＳ Ｐゴシック" charset="-128"/>
              </a:rPr>
              <a:t>2+</a:t>
            </a:r>
            <a:r>
              <a:rPr lang="en-US" altLang="ja-JP" sz="2000" dirty="0">
                <a:solidFill>
                  <a:prstClr val="black"/>
                </a:solidFill>
                <a:latin typeface="ＭＳ Ｐゴシック" charset="-128"/>
              </a:rPr>
              <a:t> (3d</a:t>
            </a:r>
            <a:r>
              <a:rPr lang="en-US" altLang="ja-JP" sz="2000" baseline="30000" dirty="0">
                <a:solidFill>
                  <a:prstClr val="black"/>
                </a:solidFill>
                <a:latin typeface="ＭＳ Ｐゴシック" charset="-128"/>
              </a:rPr>
              <a:t>9</a:t>
            </a:r>
            <a:r>
              <a:rPr lang="en-US" altLang="ja-JP" sz="2000" dirty="0">
                <a:solidFill>
                  <a:prstClr val="black"/>
                </a:solidFill>
                <a:latin typeface="ＭＳ Ｐゴシック" charset="-128"/>
              </a:rPr>
              <a:t>)</a:t>
            </a:r>
            <a:endParaRPr lang="en-US" altLang="ja-JP" sz="2000" baseline="30000" dirty="0">
              <a:solidFill>
                <a:prstClr val="black"/>
              </a:solidFill>
              <a:latin typeface="ＭＳ Ｐゴシック" charset="-128"/>
            </a:endParaRPr>
          </a:p>
        </p:txBody>
      </p:sp>
      <p:grpSp>
        <p:nvGrpSpPr>
          <p:cNvPr id="3" name="グループ化 23"/>
          <p:cNvGrpSpPr/>
          <p:nvPr/>
        </p:nvGrpSpPr>
        <p:grpSpPr>
          <a:xfrm>
            <a:off x="395536" y="5229200"/>
            <a:ext cx="914400" cy="288032"/>
            <a:chOff x="6462000" y="1844824"/>
            <a:chExt cx="914400" cy="288032"/>
          </a:xfrm>
        </p:grpSpPr>
        <p:sp>
          <p:nvSpPr>
            <p:cNvPr id="51" name="Line 242"/>
            <p:cNvSpPr>
              <a:spLocks noChangeShapeType="1"/>
            </p:cNvSpPr>
            <p:nvPr/>
          </p:nvSpPr>
          <p:spPr bwMode="auto">
            <a:xfrm>
              <a:off x="6462000" y="19168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2" name="Line 242"/>
            <p:cNvSpPr>
              <a:spLocks noChangeShapeType="1"/>
            </p:cNvSpPr>
            <p:nvPr/>
          </p:nvSpPr>
          <p:spPr bwMode="auto">
            <a:xfrm>
              <a:off x="6462000" y="198884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3" name="Line 242"/>
            <p:cNvSpPr>
              <a:spLocks noChangeShapeType="1"/>
            </p:cNvSpPr>
            <p:nvPr/>
          </p:nvSpPr>
          <p:spPr bwMode="auto">
            <a:xfrm>
              <a:off x="6462000" y="2060848"/>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4" name="Line 242"/>
            <p:cNvSpPr>
              <a:spLocks noChangeShapeType="1"/>
            </p:cNvSpPr>
            <p:nvPr/>
          </p:nvSpPr>
          <p:spPr bwMode="auto">
            <a:xfrm>
              <a:off x="6462000" y="213285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55" name="Line 242"/>
            <p:cNvSpPr>
              <a:spLocks noChangeShapeType="1"/>
            </p:cNvSpPr>
            <p:nvPr/>
          </p:nvSpPr>
          <p:spPr bwMode="auto">
            <a:xfrm>
              <a:off x="6462000" y="1844824"/>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nvGrpSpPr>
          <p:cNvPr id="4" name="グループ化 83"/>
          <p:cNvGrpSpPr/>
          <p:nvPr/>
        </p:nvGrpSpPr>
        <p:grpSpPr>
          <a:xfrm>
            <a:off x="1835696" y="4077072"/>
            <a:ext cx="2229653" cy="2592288"/>
            <a:chOff x="2198331" y="4077072"/>
            <a:chExt cx="2229653" cy="2592288"/>
          </a:xfrm>
        </p:grpSpPr>
        <p:grpSp>
          <p:nvGrpSpPr>
            <p:cNvPr id="5" name="グループ化 24"/>
            <p:cNvGrpSpPr/>
            <p:nvPr/>
          </p:nvGrpSpPr>
          <p:grpSpPr>
            <a:xfrm>
              <a:off x="2198331" y="4077072"/>
              <a:ext cx="2085637" cy="2520280"/>
              <a:chOff x="6462000" y="692696"/>
              <a:chExt cx="2085637" cy="2520280"/>
            </a:xfrm>
          </p:grpSpPr>
          <p:sp>
            <p:nvSpPr>
              <p:cNvPr id="26" name="Line 242"/>
              <p:cNvSpPr>
                <a:spLocks noChangeShapeType="1"/>
              </p:cNvSpPr>
              <p:nvPr/>
            </p:nvSpPr>
            <p:spPr bwMode="auto">
              <a:xfrm>
                <a:off x="6462000" y="135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7" name="Line 244"/>
              <p:cNvSpPr>
                <a:spLocks noChangeShapeType="1"/>
              </p:cNvSpPr>
              <p:nvPr/>
            </p:nvSpPr>
            <p:spPr bwMode="auto">
              <a:xfrm>
                <a:off x="6462000" y="2484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28" name="Line 245"/>
              <p:cNvSpPr>
                <a:spLocks noChangeShapeType="1"/>
              </p:cNvSpPr>
              <p:nvPr/>
            </p:nvSpPr>
            <p:spPr bwMode="auto">
              <a:xfrm>
                <a:off x="6462000" y="2412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29"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30" name="テキスト ボックス 29"/>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31" name="テキスト ボックス 30"/>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32" name="テキスト ボックス 31"/>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33" name="テキスト ボックス 32"/>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34"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sp>
            <p:nvSpPr>
              <p:cNvPr id="35" name="Line 245"/>
              <p:cNvSpPr>
                <a:spLocks noChangeShapeType="1"/>
              </p:cNvSpPr>
              <p:nvPr/>
            </p:nvSpPr>
            <p:spPr bwMode="auto">
              <a:xfrm>
                <a:off x="6462000" y="234000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36" name="Line 242"/>
              <p:cNvSpPr>
                <a:spLocks noChangeShapeType="1"/>
              </p:cNvSpPr>
              <p:nvPr/>
            </p:nvSpPr>
            <p:spPr bwMode="auto">
              <a:xfrm>
                <a:off x="6462000" y="1268760"/>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pic>
            <p:nvPicPr>
              <p:cNvPr id="37"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38"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39" name="テキスト ボックス 38"/>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40"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sp>
          <p:nvSpPr>
            <p:cNvPr id="83" name="正方形/長方形 82"/>
            <p:cNvSpPr/>
            <p:nvPr/>
          </p:nvSpPr>
          <p:spPr>
            <a:xfrm>
              <a:off x="3203848" y="4077072"/>
              <a:ext cx="1224136"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7" name="グループ化 90"/>
          <p:cNvGrpSpPr/>
          <p:nvPr/>
        </p:nvGrpSpPr>
        <p:grpSpPr>
          <a:xfrm>
            <a:off x="3275856" y="4077072"/>
            <a:ext cx="2092837" cy="2520280"/>
            <a:chOff x="6454800" y="692696"/>
            <a:chExt cx="2092837" cy="2520280"/>
          </a:xfrm>
        </p:grpSpPr>
        <p:pic>
          <p:nvPicPr>
            <p:cNvPr id="92" name="Picture 404"/>
            <p:cNvPicPr>
              <a:picLocks noChangeAspect="1" noChangeArrowheads="1"/>
            </p:cNvPicPr>
            <p:nvPr/>
          </p:nvPicPr>
          <p:blipFill>
            <a:blip r:embed="rId3" cstate="print"/>
            <a:srcRect/>
            <a:stretch>
              <a:fillRect/>
            </a:stretch>
          </p:blipFill>
          <p:spPr bwMode="auto">
            <a:xfrm>
              <a:off x="7812360" y="692696"/>
              <a:ext cx="735277" cy="807344"/>
            </a:xfrm>
            <a:prstGeom prst="rect">
              <a:avLst/>
            </a:prstGeom>
            <a:noFill/>
            <a:ln w="9525">
              <a:noFill/>
              <a:miter lim="800000"/>
              <a:headEnd/>
              <a:tailEnd/>
            </a:ln>
          </p:spPr>
        </p:pic>
        <p:sp>
          <p:nvSpPr>
            <p:cNvPr id="93" name="テキスト ボックス 92"/>
            <p:cNvSpPr txBox="1"/>
            <p:nvPr/>
          </p:nvSpPr>
          <p:spPr>
            <a:xfrm>
              <a:off x="7452320" y="908720"/>
              <a:ext cx="504056" cy="276999"/>
            </a:xfrm>
            <a:prstGeom prst="rect">
              <a:avLst/>
            </a:prstGeom>
            <a:noFill/>
          </p:spPr>
          <p:txBody>
            <a:bodyPr wrap="square" rtlCol="0">
              <a:spAutoFit/>
            </a:bodyPr>
            <a:lstStyle/>
            <a:p>
              <a:r>
                <a:rPr lang="en-US" altLang="ja-JP" sz="1200" dirty="0" smtClean="0">
                  <a:solidFill>
                    <a:prstClr val="black"/>
                  </a:solidFill>
                </a:rPr>
                <a:t>x</a:t>
              </a:r>
              <a:r>
                <a:rPr lang="en-US" altLang="ja-JP" sz="1200" baseline="30000" dirty="0" smtClean="0">
                  <a:solidFill>
                    <a:prstClr val="black"/>
                  </a:solidFill>
                </a:rPr>
                <a:t>2</a:t>
              </a:r>
              <a:r>
                <a:rPr lang="en-US" altLang="ja-JP" sz="1200" dirty="0" smtClean="0">
                  <a:solidFill>
                    <a:prstClr val="black"/>
                  </a:solidFill>
                </a:rPr>
                <a:t>-y</a:t>
              </a:r>
              <a:r>
                <a:rPr lang="en-US" altLang="ja-JP" sz="1200" baseline="30000" dirty="0" smtClean="0">
                  <a:solidFill>
                    <a:prstClr val="black"/>
                  </a:solidFill>
                </a:rPr>
                <a:t>2</a:t>
              </a:r>
              <a:endParaRPr lang="ja-JP" altLang="en-US" sz="1200" baseline="30000" dirty="0">
                <a:solidFill>
                  <a:prstClr val="black"/>
                </a:solidFill>
              </a:endParaRPr>
            </a:p>
          </p:txBody>
        </p:sp>
        <p:sp>
          <p:nvSpPr>
            <p:cNvPr id="94" name="テキスト ボックス 93"/>
            <p:cNvSpPr txBox="1"/>
            <p:nvPr/>
          </p:nvSpPr>
          <p:spPr>
            <a:xfrm>
              <a:off x="7452320" y="1268760"/>
              <a:ext cx="720080" cy="276999"/>
            </a:xfrm>
            <a:prstGeom prst="rect">
              <a:avLst/>
            </a:prstGeom>
            <a:noFill/>
          </p:spPr>
          <p:txBody>
            <a:bodyPr wrap="square" rtlCol="0">
              <a:spAutoFit/>
            </a:bodyPr>
            <a:lstStyle/>
            <a:p>
              <a:r>
                <a:rPr lang="en-US" altLang="ja-JP" sz="1200" dirty="0" smtClean="0">
                  <a:solidFill>
                    <a:prstClr val="black"/>
                  </a:solidFill>
                </a:rPr>
                <a:t>3z</a:t>
              </a:r>
              <a:r>
                <a:rPr lang="en-US" altLang="ja-JP" sz="1200" baseline="30000" dirty="0" smtClean="0">
                  <a:solidFill>
                    <a:prstClr val="black"/>
                  </a:solidFill>
                </a:rPr>
                <a:t>2</a:t>
              </a:r>
              <a:r>
                <a:rPr lang="en-US" altLang="ja-JP" sz="1200" dirty="0" smtClean="0">
                  <a:solidFill>
                    <a:prstClr val="black"/>
                  </a:solidFill>
                </a:rPr>
                <a:t>-r</a:t>
              </a:r>
              <a:r>
                <a:rPr lang="en-US" altLang="ja-JP" sz="1200" baseline="30000" dirty="0" smtClean="0">
                  <a:solidFill>
                    <a:prstClr val="black"/>
                  </a:solidFill>
                </a:rPr>
                <a:t>2</a:t>
              </a:r>
              <a:endParaRPr lang="ja-JP" altLang="en-US" sz="1200" baseline="30000" dirty="0">
                <a:solidFill>
                  <a:prstClr val="black"/>
                </a:solidFill>
              </a:endParaRPr>
            </a:p>
          </p:txBody>
        </p:sp>
        <p:sp>
          <p:nvSpPr>
            <p:cNvPr id="95" name="テキスト ボックス 94"/>
            <p:cNvSpPr txBox="1"/>
            <p:nvPr/>
          </p:nvSpPr>
          <p:spPr>
            <a:xfrm>
              <a:off x="7452320" y="2503929"/>
              <a:ext cx="360040" cy="276999"/>
            </a:xfrm>
            <a:prstGeom prst="rect">
              <a:avLst/>
            </a:prstGeom>
            <a:noFill/>
          </p:spPr>
          <p:txBody>
            <a:bodyPr wrap="square" rtlCol="0">
              <a:spAutoFit/>
            </a:bodyPr>
            <a:lstStyle/>
            <a:p>
              <a:r>
                <a:rPr lang="en-US" altLang="ja-JP" sz="1200" dirty="0" err="1" smtClean="0">
                  <a:solidFill>
                    <a:prstClr val="black"/>
                  </a:solidFill>
                </a:rPr>
                <a:t>yz</a:t>
              </a:r>
              <a:endParaRPr lang="ja-JP" altLang="en-US" sz="1200" baseline="30000" dirty="0">
                <a:solidFill>
                  <a:prstClr val="black"/>
                </a:solidFill>
              </a:endParaRPr>
            </a:p>
          </p:txBody>
        </p:sp>
        <p:sp>
          <p:nvSpPr>
            <p:cNvPr id="96" name="テキスト ボックス 95"/>
            <p:cNvSpPr txBox="1"/>
            <p:nvPr/>
          </p:nvSpPr>
          <p:spPr>
            <a:xfrm>
              <a:off x="7452320" y="2780928"/>
              <a:ext cx="360040" cy="276999"/>
            </a:xfrm>
            <a:prstGeom prst="rect">
              <a:avLst/>
            </a:prstGeom>
            <a:noFill/>
          </p:spPr>
          <p:txBody>
            <a:bodyPr wrap="square" rtlCol="0">
              <a:spAutoFit/>
            </a:bodyPr>
            <a:lstStyle/>
            <a:p>
              <a:r>
                <a:rPr lang="en-US" altLang="ja-JP" sz="1200" dirty="0" err="1" smtClean="0">
                  <a:solidFill>
                    <a:prstClr val="black"/>
                  </a:solidFill>
                </a:rPr>
                <a:t>zx</a:t>
              </a:r>
              <a:endParaRPr lang="ja-JP" altLang="en-US" sz="1200" baseline="30000" dirty="0">
                <a:solidFill>
                  <a:prstClr val="black"/>
                </a:solidFill>
              </a:endParaRPr>
            </a:p>
          </p:txBody>
        </p:sp>
        <p:pic>
          <p:nvPicPr>
            <p:cNvPr id="97" name="Picture 11"/>
            <p:cNvPicPr>
              <a:picLocks noChangeAspect="1" noChangeArrowheads="1"/>
            </p:cNvPicPr>
            <p:nvPr/>
          </p:nvPicPr>
          <p:blipFill>
            <a:blip r:embed="rId4" cstate="print"/>
            <a:srcRect/>
            <a:stretch>
              <a:fillRect/>
            </a:stretch>
          </p:blipFill>
          <p:spPr bwMode="auto">
            <a:xfrm>
              <a:off x="8028384" y="1196752"/>
              <a:ext cx="355923" cy="563479"/>
            </a:xfrm>
            <a:prstGeom prst="rect">
              <a:avLst/>
            </a:prstGeom>
            <a:noFill/>
            <a:ln w="9525">
              <a:noFill/>
              <a:miter lim="800000"/>
              <a:headEnd/>
              <a:tailEnd/>
            </a:ln>
          </p:spPr>
        </p:pic>
        <p:pic>
          <p:nvPicPr>
            <p:cNvPr id="98" name="Picture 9"/>
            <p:cNvPicPr>
              <a:picLocks noChangeAspect="1" noChangeArrowheads="1"/>
            </p:cNvPicPr>
            <p:nvPr/>
          </p:nvPicPr>
          <p:blipFill>
            <a:blip r:embed="rId5" cstate="print"/>
            <a:srcRect/>
            <a:stretch>
              <a:fillRect/>
            </a:stretch>
          </p:blipFill>
          <p:spPr bwMode="auto">
            <a:xfrm>
              <a:off x="7956376" y="2348880"/>
              <a:ext cx="397421" cy="556389"/>
            </a:xfrm>
            <a:prstGeom prst="rect">
              <a:avLst/>
            </a:prstGeom>
            <a:noFill/>
            <a:ln w="9525">
              <a:noFill/>
              <a:miter lim="800000"/>
              <a:headEnd/>
              <a:tailEnd/>
            </a:ln>
          </p:spPr>
        </p:pic>
        <p:pic>
          <p:nvPicPr>
            <p:cNvPr id="99" name="Picture 12"/>
            <p:cNvPicPr>
              <a:picLocks noChangeAspect="1" noChangeArrowheads="1"/>
            </p:cNvPicPr>
            <p:nvPr/>
          </p:nvPicPr>
          <p:blipFill>
            <a:blip r:embed="rId6" cstate="print"/>
            <a:srcRect/>
            <a:stretch>
              <a:fillRect/>
            </a:stretch>
          </p:blipFill>
          <p:spPr bwMode="auto">
            <a:xfrm>
              <a:off x="8028384" y="2780928"/>
              <a:ext cx="304975" cy="432048"/>
            </a:xfrm>
            <a:prstGeom prst="rect">
              <a:avLst/>
            </a:prstGeom>
            <a:noFill/>
            <a:ln w="9525">
              <a:noFill/>
              <a:miter lim="800000"/>
              <a:headEnd/>
              <a:tailEnd/>
            </a:ln>
          </p:spPr>
        </p:pic>
        <p:sp>
          <p:nvSpPr>
            <p:cNvPr id="100" name="テキスト ボックス 99"/>
            <p:cNvSpPr txBox="1"/>
            <p:nvPr/>
          </p:nvSpPr>
          <p:spPr>
            <a:xfrm>
              <a:off x="7452320" y="1988840"/>
              <a:ext cx="360040" cy="276999"/>
            </a:xfrm>
            <a:prstGeom prst="rect">
              <a:avLst/>
            </a:prstGeom>
            <a:noFill/>
          </p:spPr>
          <p:txBody>
            <a:bodyPr wrap="square" rtlCol="0">
              <a:spAutoFit/>
            </a:bodyPr>
            <a:lstStyle/>
            <a:p>
              <a:r>
                <a:rPr lang="en-US" altLang="ja-JP" sz="1200" dirty="0" err="1" smtClean="0">
                  <a:solidFill>
                    <a:prstClr val="black"/>
                  </a:solidFill>
                </a:rPr>
                <a:t>xy</a:t>
              </a:r>
              <a:endParaRPr lang="ja-JP" altLang="en-US" sz="1200" baseline="30000" dirty="0">
                <a:solidFill>
                  <a:prstClr val="black"/>
                </a:solidFill>
              </a:endParaRPr>
            </a:p>
          </p:txBody>
        </p:sp>
        <p:pic>
          <p:nvPicPr>
            <p:cNvPr id="101" name="Picture 10"/>
            <p:cNvPicPr>
              <a:picLocks noChangeAspect="1" noChangeArrowheads="1"/>
            </p:cNvPicPr>
            <p:nvPr/>
          </p:nvPicPr>
          <p:blipFill>
            <a:blip r:embed="rId7" cstate="print"/>
            <a:srcRect/>
            <a:stretch>
              <a:fillRect/>
            </a:stretch>
          </p:blipFill>
          <p:spPr bwMode="auto">
            <a:xfrm>
              <a:off x="7956376" y="1844824"/>
              <a:ext cx="433859" cy="604145"/>
            </a:xfrm>
            <a:prstGeom prst="rect">
              <a:avLst/>
            </a:prstGeom>
            <a:noFill/>
            <a:ln w="9525">
              <a:noFill/>
              <a:miter lim="800000"/>
              <a:headEnd/>
              <a:tailEnd/>
            </a:ln>
          </p:spPr>
        </p:pic>
        <p:grpSp>
          <p:nvGrpSpPr>
            <p:cNvPr id="8" name="グループ化 275"/>
            <p:cNvGrpSpPr/>
            <p:nvPr/>
          </p:nvGrpSpPr>
          <p:grpSpPr>
            <a:xfrm>
              <a:off x="6454800" y="1124744"/>
              <a:ext cx="921600" cy="1503256"/>
              <a:chOff x="4294958" y="3479676"/>
              <a:chExt cx="921600" cy="1503256"/>
            </a:xfrm>
          </p:grpSpPr>
          <p:sp>
            <p:nvSpPr>
              <p:cNvPr id="103"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4"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5"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6"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07"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grpSp>
      </p:grpSp>
      <p:grpSp>
        <p:nvGrpSpPr>
          <p:cNvPr id="9" name="グループ化 101"/>
          <p:cNvGrpSpPr/>
          <p:nvPr/>
        </p:nvGrpSpPr>
        <p:grpSpPr>
          <a:xfrm>
            <a:off x="3280461" y="4273200"/>
            <a:ext cx="921600" cy="1946722"/>
            <a:chOff x="6454800" y="887760"/>
            <a:chExt cx="921600" cy="1946722"/>
          </a:xfrm>
        </p:grpSpPr>
        <p:grpSp>
          <p:nvGrpSpPr>
            <p:cNvPr id="10" name="グループ化 275"/>
            <p:cNvGrpSpPr/>
            <p:nvPr/>
          </p:nvGrpSpPr>
          <p:grpSpPr>
            <a:xfrm>
              <a:off x="6454800" y="1124744"/>
              <a:ext cx="921600" cy="1709738"/>
              <a:chOff x="4294958" y="3479676"/>
              <a:chExt cx="921600" cy="1709738"/>
            </a:xfrm>
          </p:grpSpPr>
          <p:sp>
            <p:nvSpPr>
              <p:cNvPr id="110" name="Line 242"/>
              <p:cNvSpPr>
                <a:spLocks noChangeShapeType="1"/>
              </p:cNvSpPr>
              <p:nvPr/>
            </p:nvSpPr>
            <p:spPr bwMode="auto">
              <a:xfrm>
                <a:off x="4302158" y="3832101"/>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1" name="Line 243"/>
              <p:cNvSpPr>
                <a:spLocks noChangeShapeType="1"/>
              </p:cNvSpPr>
              <p:nvPr/>
            </p:nvSpPr>
            <p:spPr bwMode="auto">
              <a:xfrm>
                <a:off x="4294958" y="4478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2" name="Line 244"/>
              <p:cNvSpPr>
                <a:spLocks noChangeShapeType="1"/>
              </p:cNvSpPr>
              <p:nvPr/>
            </p:nvSpPr>
            <p:spPr bwMode="auto">
              <a:xfrm>
                <a:off x="4302158" y="4982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3" name="Line 245"/>
              <p:cNvSpPr>
                <a:spLocks noChangeShapeType="1"/>
              </p:cNvSpPr>
              <p:nvPr/>
            </p:nvSpPr>
            <p:spPr bwMode="auto">
              <a:xfrm>
                <a:off x="4294958" y="4910932"/>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4" name="Line 246"/>
              <p:cNvSpPr>
                <a:spLocks noChangeShapeType="1"/>
              </p:cNvSpPr>
              <p:nvPr/>
            </p:nvSpPr>
            <p:spPr bwMode="auto">
              <a:xfrm>
                <a:off x="4302158" y="3479676"/>
                <a:ext cx="914400" cy="0"/>
              </a:xfrm>
              <a:prstGeom prst="line">
                <a:avLst/>
              </a:prstGeom>
              <a:noFill/>
              <a:ln w="9525">
                <a:solidFill>
                  <a:schemeClr val="tx1"/>
                </a:solidFill>
                <a:round/>
                <a:headEnd/>
                <a:tailEnd/>
              </a:ln>
              <a:effectLst/>
            </p:spPr>
            <p:txBody>
              <a:bodyPr/>
              <a:lstStyle/>
              <a:p>
                <a:endParaRPr lang="ja-JP" altLang="en-US">
                  <a:solidFill>
                    <a:prstClr val="black"/>
                  </a:solidFill>
                </a:endParaRPr>
              </a:p>
            </p:txBody>
          </p:sp>
          <p:sp>
            <p:nvSpPr>
              <p:cNvPr id="115" name="Line 247"/>
              <p:cNvSpPr>
                <a:spLocks noChangeShapeType="1"/>
              </p:cNvSpPr>
              <p:nvPr/>
            </p:nvSpPr>
            <p:spPr bwMode="auto">
              <a:xfrm>
                <a:off x="4410845" y="47750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6" name="Line 248"/>
              <p:cNvSpPr>
                <a:spLocks noChangeShapeType="1"/>
              </p:cNvSpPr>
              <p:nvPr/>
            </p:nvSpPr>
            <p:spPr bwMode="auto">
              <a:xfrm flipV="1">
                <a:off x="4591820"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7" name="Line 249"/>
              <p:cNvSpPr>
                <a:spLocks noChangeShapeType="1"/>
              </p:cNvSpPr>
              <p:nvPr/>
            </p:nvSpPr>
            <p:spPr bwMode="auto">
              <a:xfrm>
                <a:off x="4791845" y="4808414"/>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8" name="Line 250"/>
              <p:cNvSpPr>
                <a:spLocks noChangeShapeType="1"/>
              </p:cNvSpPr>
              <p:nvPr/>
            </p:nvSpPr>
            <p:spPr bwMode="auto">
              <a:xfrm flipV="1">
                <a:off x="4996632" y="4803651"/>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19" name="Line 251"/>
              <p:cNvSpPr>
                <a:spLocks noChangeShapeType="1"/>
              </p:cNvSpPr>
              <p:nvPr/>
            </p:nvSpPr>
            <p:spPr bwMode="auto">
              <a:xfrm>
                <a:off x="4620395"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0" name="Line 252"/>
              <p:cNvSpPr>
                <a:spLocks noChangeShapeType="1"/>
              </p:cNvSpPr>
              <p:nvPr/>
            </p:nvSpPr>
            <p:spPr bwMode="auto">
              <a:xfrm flipV="1">
                <a:off x="4863282" y="43178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1" name="Line 253"/>
              <p:cNvSpPr>
                <a:spLocks noChangeShapeType="1"/>
              </p:cNvSpPr>
              <p:nvPr/>
            </p:nvSpPr>
            <p:spPr bwMode="auto">
              <a:xfrm>
                <a:off x="46108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sp>
            <p:nvSpPr>
              <p:cNvPr id="122" name="Line 254"/>
              <p:cNvSpPr>
                <a:spLocks noChangeShapeType="1"/>
              </p:cNvSpPr>
              <p:nvPr/>
            </p:nvSpPr>
            <p:spPr bwMode="auto">
              <a:xfrm flipV="1">
                <a:off x="4839470" y="3708276"/>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109" name="Line 253"/>
            <p:cNvSpPr>
              <a:spLocks noChangeShapeType="1"/>
            </p:cNvSpPr>
            <p:nvPr/>
          </p:nvSpPr>
          <p:spPr bwMode="auto">
            <a:xfrm flipV="1">
              <a:off x="7026259" y="887760"/>
              <a:ext cx="0" cy="381000"/>
            </a:xfrm>
            <a:prstGeom prst="line">
              <a:avLst/>
            </a:prstGeom>
            <a:noFill/>
            <a:ln w="9525">
              <a:solidFill>
                <a:srgbClr val="FF0000"/>
              </a:solidFill>
              <a:round/>
              <a:headEnd/>
              <a:tailEnd type="triangle" w="med" len="med"/>
            </a:ln>
            <a:effectLst/>
          </p:spPr>
          <p:txBody>
            <a:bodyPr/>
            <a:lstStyle/>
            <a:p>
              <a:endParaRPr lang="ja-JP" altLang="en-US">
                <a:solidFill>
                  <a:prstClr val="black"/>
                </a:solidFill>
              </a:endParaRPr>
            </a:p>
          </p:txBody>
        </p:sp>
      </p:grpSp>
      <p:sp>
        <p:nvSpPr>
          <p:cNvPr id="230" name="Rectangle 415"/>
          <p:cNvSpPr>
            <a:spLocks noChangeArrowheads="1"/>
          </p:cNvSpPr>
          <p:nvPr/>
        </p:nvSpPr>
        <p:spPr bwMode="auto">
          <a:xfrm>
            <a:off x="5819703" y="1268760"/>
            <a:ext cx="1653017" cy="584775"/>
          </a:xfrm>
          <a:prstGeom prst="rect">
            <a:avLst/>
          </a:prstGeom>
          <a:solidFill>
            <a:schemeClr val="bg1"/>
          </a:solidFill>
          <a:ln w="9525">
            <a:noFill/>
            <a:miter lim="800000"/>
            <a:headEnd/>
            <a:tailEnd/>
          </a:ln>
          <a:effectLst/>
        </p:spPr>
        <p:txBody>
          <a:bodyPr wrap="none">
            <a:spAutoFit/>
          </a:bodyPr>
          <a:lstStyle/>
          <a:p>
            <a:pPr>
              <a:spcBef>
                <a:spcPct val="30000"/>
              </a:spcBef>
            </a:pPr>
            <a:r>
              <a:rPr lang="en-US" altLang="ja-JP" sz="3200" b="1" i="1" dirty="0" smtClean="0">
                <a:solidFill>
                  <a:srgbClr val="336699"/>
                </a:solidFill>
                <a:latin typeface="ＭＳ Ｐゴシック" charset="-128"/>
              </a:rPr>
              <a:t>La</a:t>
            </a:r>
            <a:r>
              <a:rPr lang="en-US" altLang="ja-JP" sz="3200" b="1" i="1" baseline="-25000" dirty="0" smtClean="0">
                <a:solidFill>
                  <a:srgbClr val="336699"/>
                </a:solidFill>
                <a:latin typeface="ＭＳ Ｐゴシック" charset="-128"/>
              </a:rPr>
              <a:t>2</a:t>
            </a:r>
            <a:r>
              <a:rPr lang="en-US" altLang="ja-JP" sz="3200" b="1" i="1" dirty="0" smtClean="0">
                <a:solidFill>
                  <a:srgbClr val="336699"/>
                </a:solidFill>
                <a:latin typeface="ＭＳ Ｐゴシック" charset="-128"/>
              </a:rPr>
              <a:t>CuO</a:t>
            </a:r>
            <a:r>
              <a:rPr lang="en-US" altLang="ja-JP" sz="3200" b="1" i="1" baseline="-25000" dirty="0" smtClean="0">
                <a:solidFill>
                  <a:srgbClr val="336699"/>
                </a:solidFill>
                <a:latin typeface="ＭＳ Ｐゴシック" charset="-128"/>
              </a:rPr>
              <a:t>4</a:t>
            </a:r>
            <a:endParaRPr lang="en-US" altLang="ja-JP" sz="3200" b="1" i="1" baseline="-25000" dirty="0">
              <a:solidFill>
                <a:srgbClr val="336699"/>
              </a:solidFill>
              <a:latin typeface="ＭＳ Ｐゴシック" charset="-128"/>
            </a:endParaRPr>
          </a:p>
        </p:txBody>
      </p:sp>
      <p:sp>
        <p:nvSpPr>
          <p:cNvPr id="231" name="テキスト ボックス 230"/>
          <p:cNvSpPr txBox="1"/>
          <p:nvPr/>
        </p:nvSpPr>
        <p:spPr>
          <a:xfrm>
            <a:off x="5675687" y="1988840"/>
            <a:ext cx="2280689" cy="523220"/>
          </a:xfrm>
          <a:prstGeom prst="rect">
            <a:avLst/>
          </a:prstGeom>
          <a:noFill/>
        </p:spPr>
        <p:txBody>
          <a:bodyPr wrap="none" rtlCol="0">
            <a:spAutoFit/>
          </a:bodyPr>
          <a:lstStyle/>
          <a:p>
            <a:r>
              <a:rPr lang="en-US" altLang="ja-JP" sz="2800" dirty="0" smtClean="0">
                <a:solidFill>
                  <a:prstClr val="black"/>
                </a:solidFill>
              </a:rPr>
              <a:t>Mott Insulator</a:t>
            </a:r>
            <a:endParaRPr lang="ja-JP" altLang="en-US" sz="2800" dirty="0">
              <a:solidFill>
                <a:prstClr val="black"/>
              </a:solidFill>
            </a:endParaRPr>
          </a:p>
        </p:txBody>
      </p:sp>
      <p:sp>
        <p:nvSpPr>
          <p:cNvPr id="240" name="テキスト ボックス 239"/>
          <p:cNvSpPr txBox="1"/>
          <p:nvPr/>
        </p:nvSpPr>
        <p:spPr>
          <a:xfrm>
            <a:off x="3006895" y="3789040"/>
            <a:ext cx="1781129" cy="369332"/>
          </a:xfrm>
          <a:prstGeom prst="rect">
            <a:avLst/>
          </a:prstGeom>
          <a:noFill/>
        </p:spPr>
        <p:txBody>
          <a:bodyPr wrap="none" rtlCol="0">
            <a:spAutoFit/>
          </a:bodyPr>
          <a:lstStyle/>
          <a:p>
            <a:r>
              <a:rPr lang="en-US" altLang="ja-JP" dirty="0" err="1">
                <a:solidFill>
                  <a:prstClr val="black"/>
                </a:solidFill>
              </a:rPr>
              <a:t>Jahn</a:t>
            </a:r>
            <a:r>
              <a:rPr lang="en-US" altLang="ja-JP" dirty="0">
                <a:solidFill>
                  <a:prstClr val="black"/>
                </a:solidFill>
              </a:rPr>
              <a:t>-Teller effect</a:t>
            </a:r>
            <a:endParaRPr lang="ja-JP" altLang="en-US" dirty="0">
              <a:solidFill>
                <a:prstClr val="black"/>
              </a:solidFill>
            </a:endParaRPr>
          </a:p>
        </p:txBody>
      </p:sp>
      <p:sp>
        <p:nvSpPr>
          <p:cNvPr id="241" name="テキスト ボックス 240"/>
          <p:cNvSpPr txBox="1"/>
          <p:nvPr/>
        </p:nvSpPr>
        <p:spPr>
          <a:xfrm>
            <a:off x="1619672" y="3861048"/>
            <a:ext cx="1282787" cy="369332"/>
          </a:xfrm>
          <a:prstGeom prst="rect">
            <a:avLst/>
          </a:prstGeom>
          <a:noFill/>
        </p:spPr>
        <p:txBody>
          <a:bodyPr wrap="none" rtlCol="0">
            <a:spAutoFit/>
          </a:bodyPr>
          <a:lstStyle/>
          <a:p>
            <a:r>
              <a:rPr lang="en-US" altLang="ja-JP" dirty="0" smtClean="0">
                <a:solidFill>
                  <a:prstClr val="black"/>
                </a:solidFill>
              </a:rPr>
              <a:t>Crystal field</a:t>
            </a:r>
          </a:p>
        </p:txBody>
      </p:sp>
      <p:sp>
        <p:nvSpPr>
          <p:cNvPr id="156" name="フリーフォーム 155"/>
          <p:cNvSpPr/>
          <p:nvPr/>
        </p:nvSpPr>
        <p:spPr>
          <a:xfrm>
            <a:off x="1115616" y="2060847"/>
            <a:ext cx="1152128" cy="1440161"/>
          </a:xfrm>
          <a:custGeom>
            <a:avLst/>
            <a:gdLst>
              <a:gd name="connsiteX0" fmla="*/ 2073498 w 2073498"/>
              <a:gd name="connsiteY0" fmla="*/ 0 h 1983347"/>
              <a:gd name="connsiteX1" fmla="*/ 1030309 w 2073498"/>
              <a:gd name="connsiteY1" fmla="*/ 115910 h 1983347"/>
              <a:gd name="connsiteX2" fmla="*/ 399244 w 2073498"/>
              <a:gd name="connsiteY2" fmla="*/ 566671 h 1983347"/>
              <a:gd name="connsiteX3" fmla="*/ 64394 w 2073498"/>
              <a:gd name="connsiteY3" fmla="*/ 1403797 h 1983347"/>
              <a:gd name="connsiteX4" fmla="*/ 12878 w 2073498"/>
              <a:gd name="connsiteY4" fmla="*/ 1983347 h 1983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98" h="1983347">
                <a:moveTo>
                  <a:pt x="2073498" y="0"/>
                </a:moveTo>
                <a:cubicBezTo>
                  <a:pt x="1691424" y="10732"/>
                  <a:pt x="1309351" y="21465"/>
                  <a:pt x="1030309" y="115910"/>
                </a:cubicBezTo>
                <a:cubicBezTo>
                  <a:pt x="751267" y="210355"/>
                  <a:pt x="560230" y="352023"/>
                  <a:pt x="399244" y="566671"/>
                </a:cubicBezTo>
                <a:cubicBezTo>
                  <a:pt x="238258" y="781319"/>
                  <a:pt x="128788" y="1167684"/>
                  <a:pt x="64394" y="1403797"/>
                </a:cubicBezTo>
                <a:cubicBezTo>
                  <a:pt x="0" y="1639910"/>
                  <a:pt x="6439" y="1811628"/>
                  <a:pt x="12878" y="1983347"/>
                </a:cubicBezTo>
              </a:path>
            </a:pathLst>
          </a:custGeom>
          <a:ln w="25400">
            <a:tailEnd type="stealth" w="lg" len="lg"/>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grpSp>
        <p:nvGrpSpPr>
          <p:cNvPr id="155" name="グループ化 41"/>
          <p:cNvGrpSpPr/>
          <p:nvPr/>
        </p:nvGrpSpPr>
        <p:grpSpPr>
          <a:xfrm>
            <a:off x="3419872" y="620688"/>
            <a:ext cx="1477270" cy="2736304"/>
            <a:chOff x="1187624" y="1628800"/>
            <a:chExt cx="2197350" cy="2736304"/>
          </a:xfrm>
        </p:grpSpPr>
        <p:pic>
          <p:nvPicPr>
            <p:cNvPr id="157" name="Picture 32"/>
            <p:cNvPicPr>
              <a:picLocks noChangeAspect="1" noChangeArrowheads="1"/>
            </p:cNvPicPr>
            <p:nvPr/>
          </p:nvPicPr>
          <p:blipFill>
            <a:blip r:embed="rId8" cstate="print"/>
            <a:srcRect/>
            <a:stretch>
              <a:fillRect/>
            </a:stretch>
          </p:blipFill>
          <p:spPr bwMode="auto">
            <a:xfrm>
              <a:off x="1187624" y="1628800"/>
              <a:ext cx="2197350" cy="2736304"/>
            </a:xfrm>
            <a:prstGeom prst="rect">
              <a:avLst/>
            </a:prstGeom>
            <a:noFill/>
            <a:ln w="9525">
              <a:noFill/>
              <a:miter lim="800000"/>
              <a:headEnd/>
              <a:tailEnd/>
            </a:ln>
          </p:spPr>
        </p:pic>
        <p:sp>
          <p:nvSpPr>
            <p:cNvPr id="158" name="直方体 1"/>
            <p:cNvSpPr/>
            <p:nvPr/>
          </p:nvSpPr>
          <p:spPr bwMode="auto">
            <a:xfrm>
              <a:off x="1691680" y="2204864"/>
              <a:ext cx="1224136" cy="576064"/>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sp>
          <p:nvSpPr>
            <p:cNvPr id="159" name="直方体 1"/>
            <p:cNvSpPr/>
            <p:nvPr/>
          </p:nvSpPr>
          <p:spPr bwMode="auto">
            <a:xfrm>
              <a:off x="1691680" y="3284984"/>
              <a:ext cx="1224136" cy="720080"/>
            </a:xfrm>
            <a:custGeom>
              <a:avLst/>
              <a:gdLst>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712434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712434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66596 w 2232000"/>
                <a:gd name="connsiteY1" fmla="*/ 0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838013 w 2232000"/>
                <a:gd name="connsiteY1" fmla="*/ 35631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825769 w 2232000"/>
                <a:gd name="connsiteY1" fmla="*/ 47508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32000 w 2232000"/>
                <a:gd name="connsiteY9" fmla="*/ 0 h 1379030"/>
                <a:gd name="connsiteX10" fmla="*/ 1565404 w 2232000"/>
                <a:gd name="connsiteY10" fmla="*/ 666596 h 1379030"/>
                <a:gd name="connsiteX11" fmla="*/ 1565404 w 2232000"/>
                <a:gd name="connsiteY11" fmla="*/ 1379030 h 1379030"/>
                <a:gd name="connsiteX0" fmla="*/ 0 w 2232000"/>
                <a:gd name="connsiteY0" fmla="*/ 666596 h 1379030"/>
                <a:gd name="connsiteX1" fmla="*/ 1565404 w 2232000"/>
                <a:gd name="connsiteY1" fmla="*/ 666596 h 1379030"/>
                <a:gd name="connsiteX2" fmla="*/ 1565404 w 2232000"/>
                <a:gd name="connsiteY2" fmla="*/ 1379030 h 1379030"/>
                <a:gd name="connsiteX3" fmla="*/ 0 w 2232000"/>
                <a:gd name="connsiteY3" fmla="*/ 1379030 h 1379030"/>
                <a:gd name="connsiteX4" fmla="*/ 0 w 2232000"/>
                <a:gd name="connsiteY4" fmla="*/ 666596 h 1379030"/>
                <a:gd name="connsiteX0" fmla="*/ 1565404 w 2232000"/>
                <a:gd name="connsiteY0" fmla="*/ 666596 h 1379030"/>
                <a:gd name="connsiteX1" fmla="*/ 2232000 w 2232000"/>
                <a:gd name="connsiteY1" fmla="*/ 0 h 1379030"/>
                <a:gd name="connsiteX2" fmla="*/ 2232000 w 2232000"/>
                <a:gd name="connsiteY2" fmla="*/ 968466 h 1379030"/>
                <a:gd name="connsiteX3" fmla="*/ 1565404 w 2232000"/>
                <a:gd name="connsiteY3" fmla="*/ 1379030 h 1379030"/>
                <a:gd name="connsiteX4" fmla="*/ 1565404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1565404 w 2232000"/>
                <a:gd name="connsiteY3" fmla="*/ 666596 h 1379030"/>
                <a:gd name="connsiteX4" fmla="*/ 0 w 2232000"/>
                <a:gd name="connsiteY4" fmla="*/ 666596 h 1379030"/>
                <a:gd name="connsiteX0" fmla="*/ 0 w 2232000"/>
                <a:gd name="connsiteY0" fmla="*/ 666596 h 1379030"/>
                <a:gd name="connsiteX1" fmla="*/ 642107 w 2232000"/>
                <a:gd name="connsiteY1" fmla="*/ 380063 h 1379030"/>
                <a:gd name="connsiteX2" fmla="*/ 2232000 w 2232000"/>
                <a:gd name="connsiteY2" fmla="*/ 0 h 1379030"/>
                <a:gd name="connsiteX3" fmla="*/ 2232000 w 2232000"/>
                <a:gd name="connsiteY3" fmla="*/ 968466 h 1379030"/>
                <a:gd name="connsiteX4" fmla="*/ 1565404 w 2232000"/>
                <a:gd name="connsiteY4" fmla="*/ 1379030 h 1379030"/>
                <a:gd name="connsiteX5" fmla="*/ 0 w 2232000"/>
                <a:gd name="connsiteY5" fmla="*/ 1379030 h 1379030"/>
                <a:gd name="connsiteX6" fmla="*/ 0 w 2232000"/>
                <a:gd name="connsiteY6" fmla="*/ 666596 h 1379030"/>
                <a:gd name="connsiteX7" fmla="*/ 0 w 2232000"/>
                <a:gd name="connsiteY7" fmla="*/ 666596 h 1379030"/>
                <a:gd name="connsiteX8" fmla="*/ 1565404 w 2232000"/>
                <a:gd name="connsiteY8" fmla="*/ 666596 h 1379030"/>
                <a:gd name="connsiteX9" fmla="*/ 2207512 w 2232000"/>
                <a:gd name="connsiteY9" fmla="*/ 273171 h 1379030"/>
                <a:gd name="connsiteX10" fmla="*/ 1565404 w 2232000"/>
                <a:gd name="connsiteY10" fmla="*/ 666596 h 1379030"/>
                <a:gd name="connsiteX11" fmla="*/ 1565404 w 2232000"/>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0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666596 h 1379030"/>
                <a:gd name="connsiteX1" fmla="*/ 1565404 w 2244244"/>
                <a:gd name="connsiteY1" fmla="*/ 666596 h 1379030"/>
                <a:gd name="connsiteX2" fmla="*/ 1565404 w 2244244"/>
                <a:gd name="connsiteY2" fmla="*/ 1379030 h 1379030"/>
                <a:gd name="connsiteX3" fmla="*/ 0 w 2244244"/>
                <a:gd name="connsiteY3" fmla="*/ 1379030 h 1379030"/>
                <a:gd name="connsiteX4" fmla="*/ 0 w 2244244"/>
                <a:gd name="connsiteY4" fmla="*/ 666596 h 1379030"/>
                <a:gd name="connsiteX0" fmla="*/ 1565404 w 2244244"/>
                <a:gd name="connsiteY0" fmla="*/ 666596 h 1379030"/>
                <a:gd name="connsiteX1" fmla="*/ 2232000 w 2244244"/>
                <a:gd name="connsiteY1" fmla="*/ 0 h 1379030"/>
                <a:gd name="connsiteX2" fmla="*/ 2232000 w 2244244"/>
                <a:gd name="connsiteY2" fmla="*/ 968466 h 1379030"/>
                <a:gd name="connsiteX3" fmla="*/ 1565404 w 2244244"/>
                <a:gd name="connsiteY3" fmla="*/ 1379030 h 1379030"/>
                <a:gd name="connsiteX4" fmla="*/ 1565404 w 2244244"/>
                <a:gd name="connsiteY4" fmla="*/ 666596 h 1379030"/>
                <a:gd name="connsiteX0" fmla="*/ 0 w 2244244"/>
                <a:gd name="connsiteY0" fmla="*/ 666596 h 1379030"/>
                <a:gd name="connsiteX1" fmla="*/ 642107 w 2244244"/>
                <a:gd name="connsiteY1" fmla="*/ 380063 h 1379030"/>
                <a:gd name="connsiteX2" fmla="*/ 2232000 w 2244244"/>
                <a:gd name="connsiteY2" fmla="*/ 308801 h 1379030"/>
                <a:gd name="connsiteX3" fmla="*/ 1565404 w 2244244"/>
                <a:gd name="connsiteY3" fmla="*/ 666596 h 1379030"/>
                <a:gd name="connsiteX4" fmla="*/ 0 w 2244244"/>
                <a:gd name="connsiteY4" fmla="*/ 666596 h 1379030"/>
                <a:gd name="connsiteX0" fmla="*/ 0 w 2244244"/>
                <a:gd name="connsiteY0" fmla="*/ 666596 h 1379030"/>
                <a:gd name="connsiteX1" fmla="*/ 642107 w 2244244"/>
                <a:gd name="connsiteY1" fmla="*/ 380063 h 1379030"/>
                <a:gd name="connsiteX2" fmla="*/ 2244244 w 2244244"/>
                <a:gd name="connsiteY2" fmla="*/ 296924 h 1379030"/>
                <a:gd name="connsiteX3" fmla="*/ 2232000 w 2244244"/>
                <a:gd name="connsiteY3" fmla="*/ 968466 h 1379030"/>
                <a:gd name="connsiteX4" fmla="*/ 1565404 w 2244244"/>
                <a:gd name="connsiteY4" fmla="*/ 1379030 h 1379030"/>
                <a:gd name="connsiteX5" fmla="*/ 0 w 2244244"/>
                <a:gd name="connsiteY5" fmla="*/ 1379030 h 1379030"/>
                <a:gd name="connsiteX6" fmla="*/ 0 w 2244244"/>
                <a:gd name="connsiteY6" fmla="*/ 666596 h 1379030"/>
                <a:gd name="connsiteX7" fmla="*/ 0 w 2244244"/>
                <a:gd name="connsiteY7" fmla="*/ 666596 h 1379030"/>
                <a:gd name="connsiteX8" fmla="*/ 1565404 w 2244244"/>
                <a:gd name="connsiteY8" fmla="*/ 666596 h 1379030"/>
                <a:gd name="connsiteX9" fmla="*/ 2207512 w 2244244"/>
                <a:gd name="connsiteY9" fmla="*/ 273171 h 1379030"/>
                <a:gd name="connsiteX10" fmla="*/ 1565404 w 2244244"/>
                <a:gd name="connsiteY10" fmla="*/ 666596 h 1379030"/>
                <a:gd name="connsiteX11" fmla="*/ 1565404 w 2244244"/>
                <a:gd name="connsiteY11" fmla="*/ 1379030 h 1379030"/>
                <a:gd name="connsiteX0" fmla="*/ 0 w 2244244"/>
                <a:gd name="connsiteY0" fmla="*/ 393425 h 1105859"/>
                <a:gd name="connsiteX1" fmla="*/ 1565404 w 2244244"/>
                <a:gd name="connsiteY1" fmla="*/ 393425 h 1105859"/>
                <a:gd name="connsiteX2" fmla="*/ 1565404 w 2244244"/>
                <a:gd name="connsiteY2" fmla="*/ 1105859 h 1105859"/>
                <a:gd name="connsiteX3" fmla="*/ 0 w 2244244"/>
                <a:gd name="connsiteY3" fmla="*/ 1105859 h 1105859"/>
                <a:gd name="connsiteX4" fmla="*/ 0 w 2244244"/>
                <a:gd name="connsiteY4" fmla="*/ 393425 h 1105859"/>
                <a:gd name="connsiteX0" fmla="*/ 1565404 w 2244244"/>
                <a:gd name="connsiteY0" fmla="*/ 393425 h 1105859"/>
                <a:gd name="connsiteX1" fmla="*/ 2244244 w 2244244"/>
                <a:gd name="connsiteY1" fmla="*/ 11876 h 1105859"/>
                <a:gd name="connsiteX2" fmla="*/ 2232000 w 2244244"/>
                <a:gd name="connsiteY2" fmla="*/ 695295 h 1105859"/>
                <a:gd name="connsiteX3" fmla="*/ 1565404 w 2244244"/>
                <a:gd name="connsiteY3" fmla="*/ 1105859 h 1105859"/>
                <a:gd name="connsiteX4" fmla="*/ 1565404 w 2244244"/>
                <a:gd name="connsiteY4" fmla="*/ 393425 h 1105859"/>
                <a:gd name="connsiteX0" fmla="*/ 0 w 2244244"/>
                <a:gd name="connsiteY0" fmla="*/ 393425 h 1105859"/>
                <a:gd name="connsiteX1" fmla="*/ 642107 w 2244244"/>
                <a:gd name="connsiteY1" fmla="*/ 106892 h 1105859"/>
                <a:gd name="connsiteX2" fmla="*/ 2232000 w 2244244"/>
                <a:gd name="connsiteY2" fmla="*/ 35630 h 1105859"/>
                <a:gd name="connsiteX3" fmla="*/ 1565404 w 2244244"/>
                <a:gd name="connsiteY3" fmla="*/ 393425 h 1105859"/>
                <a:gd name="connsiteX4" fmla="*/ 0 w 2244244"/>
                <a:gd name="connsiteY4" fmla="*/ 393425 h 1105859"/>
                <a:gd name="connsiteX0" fmla="*/ 0 w 2244244"/>
                <a:gd name="connsiteY0" fmla="*/ 393425 h 1105859"/>
                <a:gd name="connsiteX1" fmla="*/ 642107 w 2244244"/>
                <a:gd name="connsiteY1" fmla="*/ 106892 h 1105859"/>
                <a:gd name="connsiteX2" fmla="*/ 2244244 w 2244244"/>
                <a:gd name="connsiteY2" fmla="*/ 23753 h 1105859"/>
                <a:gd name="connsiteX3" fmla="*/ 2232000 w 2244244"/>
                <a:gd name="connsiteY3" fmla="*/ 695295 h 1105859"/>
                <a:gd name="connsiteX4" fmla="*/ 1565404 w 2244244"/>
                <a:gd name="connsiteY4" fmla="*/ 1105859 h 1105859"/>
                <a:gd name="connsiteX5" fmla="*/ 0 w 2244244"/>
                <a:gd name="connsiteY5" fmla="*/ 1105859 h 1105859"/>
                <a:gd name="connsiteX6" fmla="*/ 0 w 2244244"/>
                <a:gd name="connsiteY6" fmla="*/ 393425 h 1105859"/>
                <a:gd name="connsiteX7" fmla="*/ 0 w 2244244"/>
                <a:gd name="connsiteY7" fmla="*/ 393425 h 1105859"/>
                <a:gd name="connsiteX8" fmla="*/ 1565404 w 2244244"/>
                <a:gd name="connsiteY8" fmla="*/ 393425 h 1105859"/>
                <a:gd name="connsiteX9" fmla="*/ 2207512 w 2244244"/>
                <a:gd name="connsiteY9" fmla="*/ 0 h 1105859"/>
                <a:gd name="connsiteX10" fmla="*/ 1565404 w 2244244"/>
                <a:gd name="connsiteY10" fmla="*/ 393425 h 1105859"/>
                <a:gd name="connsiteX11" fmla="*/ 1565404 w 2244244"/>
                <a:gd name="connsiteY11" fmla="*/ 1105859 h 1105859"/>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11877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19966 w 2244244"/>
                <a:gd name="connsiteY9" fmla="*/ 35632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47508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23754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81549 h 1093983"/>
                <a:gd name="connsiteX1" fmla="*/ 1565404 w 2244244"/>
                <a:gd name="connsiteY1" fmla="*/ 381549 h 1093983"/>
                <a:gd name="connsiteX2" fmla="*/ 1565404 w 2244244"/>
                <a:gd name="connsiteY2" fmla="*/ 1093983 h 1093983"/>
                <a:gd name="connsiteX3" fmla="*/ 0 w 2244244"/>
                <a:gd name="connsiteY3" fmla="*/ 1093983 h 1093983"/>
                <a:gd name="connsiteX4" fmla="*/ 0 w 2244244"/>
                <a:gd name="connsiteY4" fmla="*/ 381549 h 1093983"/>
                <a:gd name="connsiteX0" fmla="*/ 1565404 w 2244244"/>
                <a:gd name="connsiteY0" fmla="*/ 381549 h 1093983"/>
                <a:gd name="connsiteX1" fmla="*/ 2244244 w 2244244"/>
                <a:gd name="connsiteY1" fmla="*/ 0 h 1093983"/>
                <a:gd name="connsiteX2" fmla="*/ 2232000 w 2244244"/>
                <a:gd name="connsiteY2" fmla="*/ 683419 h 1093983"/>
                <a:gd name="connsiteX3" fmla="*/ 1565404 w 2244244"/>
                <a:gd name="connsiteY3" fmla="*/ 1093983 h 1093983"/>
                <a:gd name="connsiteX4" fmla="*/ 1565404 w 2244244"/>
                <a:gd name="connsiteY4" fmla="*/ 381549 h 1093983"/>
                <a:gd name="connsiteX0" fmla="*/ 0 w 2244244"/>
                <a:gd name="connsiteY0" fmla="*/ 381549 h 1093983"/>
                <a:gd name="connsiteX1" fmla="*/ 642107 w 2244244"/>
                <a:gd name="connsiteY1" fmla="*/ 95016 h 1093983"/>
                <a:gd name="connsiteX2" fmla="*/ 2232000 w 2244244"/>
                <a:gd name="connsiteY2" fmla="*/ 71262 h 1093983"/>
                <a:gd name="connsiteX3" fmla="*/ 1565404 w 2244244"/>
                <a:gd name="connsiteY3" fmla="*/ 381549 h 1093983"/>
                <a:gd name="connsiteX4" fmla="*/ 0 w 2244244"/>
                <a:gd name="connsiteY4" fmla="*/ 381549 h 1093983"/>
                <a:gd name="connsiteX0" fmla="*/ 0 w 2244244"/>
                <a:gd name="connsiteY0" fmla="*/ 381549 h 1093983"/>
                <a:gd name="connsiteX1" fmla="*/ 642107 w 2244244"/>
                <a:gd name="connsiteY1" fmla="*/ 95016 h 1093983"/>
                <a:gd name="connsiteX2" fmla="*/ 2244244 w 2244244"/>
                <a:gd name="connsiteY2" fmla="*/ 83139 h 1093983"/>
                <a:gd name="connsiteX3" fmla="*/ 2232000 w 2244244"/>
                <a:gd name="connsiteY3" fmla="*/ 683419 h 1093983"/>
                <a:gd name="connsiteX4" fmla="*/ 1565404 w 2244244"/>
                <a:gd name="connsiteY4" fmla="*/ 1093983 h 1093983"/>
                <a:gd name="connsiteX5" fmla="*/ 0 w 2244244"/>
                <a:gd name="connsiteY5" fmla="*/ 1093983 h 1093983"/>
                <a:gd name="connsiteX6" fmla="*/ 0 w 2244244"/>
                <a:gd name="connsiteY6" fmla="*/ 381549 h 1093983"/>
                <a:gd name="connsiteX7" fmla="*/ 0 w 2244244"/>
                <a:gd name="connsiteY7" fmla="*/ 381549 h 1093983"/>
                <a:gd name="connsiteX8" fmla="*/ 1565404 w 2244244"/>
                <a:gd name="connsiteY8" fmla="*/ 381549 h 1093983"/>
                <a:gd name="connsiteX9" fmla="*/ 2232420 w 2244244"/>
                <a:gd name="connsiteY9" fmla="*/ 83140 h 1093983"/>
                <a:gd name="connsiteX10" fmla="*/ 1565404 w 2244244"/>
                <a:gd name="connsiteY10" fmla="*/ 381549 h 1093983"/>
                <a:gd name="connsiteX11" fmla="*/ 1565404 w 2244244"/>
                <a:gd name="connsiteY11" fmla="*/ 1093983 h 1093983"/>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23754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42107 w 2244244"/>
                <a:gd name="connsiteY1" fmla="*/ 23754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1215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244"/>
                <a:gd name="connsiteY0" fmla="*/ 310287 h 1022721"/>
                <a:gd name="connsiteX1" fmla="*/ 1565404 w 2244244"/>
                <a:gd name="connsiteY1" fmla="*/ 310287 h 1022721"/>
                <a:gd name="connsiteX2" fmla="*/ 1565404 w 2244244"/>
                <a:gd name="connsiteY2" fmla="*/ 1022721 h 1022721"/>
                <a:gd name="connsiteX3" fmla="*/ 0 w 2244244"/>
                <a:gd name="connsiteY3" fmla="*/ 1022721 h 1022721"/>
                <a:gd name="connsiteX4" fmla="*/ 0 w 2244244"/>
                <a:gd name="connsiteY4" fmla="*/ 310287 h 1022721"/>
                <a:gd name="connsiteX0" fmla="*/ 1565404 w 2244244"/>
                <a:gd name="connsiteY0" fmla="*/ 310287 h 1022721"/>
                <a:gd name="connsiteX1" fmla="*/ 2244244 w 2244244"/>
                <a:gd name="connsiteY1" fmla="*/ 0 h 1022721"/>
                <a:gd name="connsiteX2" fmla="*/ 2232000 w 2244244"/>
                <a:gd name="connsiteY2" fmla="*/ 612157 h 1022721"/>
                <a:gd name="connsiteX3" fmla="*/ 1565404 w 2244244"/>
                <a:gd name="connsiteY3" fmla="*/ 1022721 h 1022721"/>
                <a:gd name="connsiteX4" fmla="*/ 1565404 w 2244244"/>
                <a:gd name="connsiteY4" fmla="*/ 310287 h 1022721"/>
                <a:gd name="connsiteX0" fmla="*/ 0 w 2244244"/>
                <a:gd name="connsiteY0" fmla="*/ 310287 h 1022721"/>
                <a:gd name="connsiteX1" fmla="*/ 629654 w 2244244"/>
                <a:gd name="connsiteY1" fmla="*/ 11877 h 1022721"/>
                <a:gd name="connsiteX2" fmla="*/ 2232000 w 2244244"/>
                <a:gd name="connsiteY2" fmla="*/ 0 h 1022721"/>
                <a:gd name="connsiteX3" fmla="*/ 1565404 w 2244244"/>
                <a:gd name="connsiteY3" fmla="*/ 310287 h 1022721"/>
                <a:gd name="connsiteX4" fmla="*/ 0 w 2244244"/>
                <a:gd name="connsiteY4" fmla="*/ 310287 h 1022721"/>
                <a:gd name="connsiteX0" fmla="*/ 0 w 2244244"/>
                <a:gd name="connsiteY0" fmla="*/ 310287 h 1022721"/>
                <a:gd name="connsiteX1" fmla="*/ 642107 w 2244244"/>
                <a:gd name="connsiteY1" fmla="*/ 0 h 1022721"/>
                <a:gd name="connsiteX2" fmla="*/ 2244244 w 2244244"/>
                <a:gd name="connsiteY2" fmla="*/ 11877 h 1022721"/>
                <a:gd name="connsiteX3" fmla="*/ 2232000 w 2244244"/>
                <a:gd name="connsiteY3" fmla="*/ 647787 h 1022721"/>
                <a:gd name="connsiteX4" fmla="*/ 1565404 w 2244244"/>
                <a:gd name="connsiteY4" fmla="*/ 1022721 h 1022721"/>
                <a:gd name="connsiteX5" fmla="*/ 0 w 2244244"/>
                <a:gd name="connsiteY5" fmla="*/ 1022721 h 1022721"/>
                <a:gd name="connsiteX6" fmla="*/ 0 w 2244244"/>
                <a:gd name="connsiteY6" fmla="*/ 310287 h 1022721"/>
                <a:gd name="connsiteX7" fmla="*/ 0 w 2244244"/>
                <a:gd name="connsiteY7" fmla="*/ 310287 h 1022721"/>
                <a:gd name="connsiteX8" fmla="*/ 1565404 w 2244244"/>
                <a:gd name="connsiteY8" fmla="*/ 310287 h 1022721"/>
                <a:gd name="connsiteX9" fmla="*/ 2232420 w 2244244"/>
                <a:gd name="connsiteY9" fmla="*/ 11878 h 1022721"/>
                <a:gd name="connsiteX10" fmla="*/ 1565404 w 2244244"/>
                <a:gd name="connsiteY10" fmla="*/ 310287 h 1022721"/>
                <a:gd name="connsiteX11" fmla="*/ 1565404 w 2244244"/>
                <a:gd name="connsiteY11" fmla="*/ 1022721 h 1022721"/>
                <a:gd name="connsiteX0" fmla="*/ 0 w 2244453"/>
                <a:gd name="connsiteY0" fmla="*/ 310287 h 1022721"/>
                <a:gd name="connsiteX1" fmla="*/ 1565404 w 2244453"/>
                <a:gd name="connsiteY1" fmla="*/ 310287 h 1022721"/>
                <a:gd name="connsiteX2" fmla="*/ 1565404 w 2244453"/>
                <a:gd name="connsiteY2" fmla="*/ 1022721 h 1022721"/>
                <a:gd name="connsiteX3" fmla="*/ 0 w 2244453"/>
                <a:gd name="connsiteY3" fmla="*/ 1022721 h 1022721"/>
                <a:gd name="connsiteX4" fmla="*/ 0 w 2244453"/>
                <a:gd name="connsiteY4" fmla="*/ 310287 h 1022721"/>
                <a:gd name="connsiteX0" fmla="*/ 1565404 w 2244453"/>
                <a:gd name="connsiteY0" fmla="*/ 310287 h 1022721"/>
                <a:gd name="connsiteX1" fmla="*/ 2244244 w 2244453"/>
                <a:gd name="connsiteY1" fmla="*/ 0 h 1022721"/>
                <a:gd name="connsiteX2" fmla="*/ 2244453 w 2244453"/>
                <a:gd name="connsiteY2" fmla="*/ 647787 h 1022721"/>
                <a:gd name="connsiteX3" fmla="*/ 1565404 w 2244453"/>
                <a:gd name="connsiteY3" fmla="*/ 1022721 h 1022721"/>
                <a:gd name="connsiteX4" fmla="*/ 1565404 w 2244453"/>
                <a:gd name="connsiteY4" fmla="*/ 310287 h 1022721"/>
                <a:gd name="connsiteX0" fmla="*/ 0 w 2244453"/>
                <a:gd name="connsiteY0" fmla="*/ 310287 h 1022721"/>
                <a:gd name="connsiteX1" fmla="*/ 629654 w 2244453"/>
                <a:gd name="connsiteY1" fmla="*/ 11877 h 1022721"/>
                <a:gd name="connsiteX2" fmla="*/ 2232000 w 2244453"/>
                <a:gd name="connsiteY2" fmla="*/ 0 h 1022721"/>
                <a:gd name="connsiteX3" fmla="*/ 1565404 w 2244453"/>
                <a:gd name="connsiteY3" fmla="*/ 310287 h 1022721"/>
                <a:gd name="connsiteX4" fmla="*/ 0 w 2244453"/>
                <a:gd name="connsiteY4" fmla="*/ 310287 h 1022721"/>
                <a:gd name="connsiteX0" fmla="*/ 0 w 2244453"/>
                <a:gd name="connsiteY0" fmla="*/ 310287 h 1022721"/>
                <a:gd name="connsiteX1" fmla="*/ 642107 w 2244453"/>
                <a:gd name="connsiteY1" fmla="*/ 0 h 1022721"/>
                <a:gd name="connsiteX2" fmla="*/ 2244244 w 2244453"/>
                <a:gd name="connsiteY2" fmla="*/ 11877 h 1022721"/>
                <a:gd name="connsiteX3" fmla="*/ 2232000 w 2244453"/>
                <a:gd name="connsiteY3" fmla="*/ 647787 h 1022721"/>
                <a:gd name="connsiteX4" fmla="*/ 1565404 w 2244453"/>
                <a:gd name="connsiteY4" fmla="*/ 1022721 h 1022721"/>
                <a:gd name="connsiteX5" fmla="*/ 0 w 2244453"/>
                <a:gd name="connsiteY5" fmla="*/ 1022721 h 1022721"/>
                <a:gd name="connsiteX6" fmla="*/ 0 w 2244453"/>
                <a:gd name="connsiteY6" fmla="*/ 310287 h 1022721"/>
                <a:gd name="connsiteX7" fmla="*/ 0 w 2244453"/>
                <a:gd name="connsiteY7" fmla="*/ 310287 h 1022721"/>
                <a:gd name="connsiteX8" fmla="*/ 1565404 w 2244453"/>
                <a:gd name="connsiteY8" fmla="*/ 310287 h 1022721"/>
                <a:gd name="connsiteX9" fmla="*/ 2232420 w 2244453"/>
                <a:gd name="connsiteY9" fmla="*/ 11878 h 1022721"/>
                <a:gd name="connsiteX10" fmla="*/ 1565404 w 2244453"/>
                <a:gd name="connsiteY10" fmla="*/ 310287 h 1022721"/>
                <a:gd name="connsiteX11" fmla="*/ 1565404 w 2244453"/>
                <a:gd name="connsiteY11" fmla="*/ 1022721 h 10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453" h="1022721" stroke="0" extrusionOk="0">
                  <a:moveTo>
                    <a:pt x="0" y="310287"/>
                  </a:moveTo>
                  <a:lnTo>
                    <a:pt x="1565404" y="310287"/>
                  </a:lnTo>
                  <a:lnTo>
                    <a:pt x="1565404" y="1022721"/>
                  </a:lnTo>
                  <a:lnTo>
                    <a:pt x="0" y="1022721"/>
                  </a:lnTo>
                  <a:lnTo>
                    <a:pt x="0" y="310287"/>
                  </a:lnTo>
                  <a:close/>
                </a:path>
                <a:path w="2244453" h="1022721" fill="darkenLess" stroke="0" extrusionOk="0">
                  <a:moveTo>
                    <a:pt x="1565404" y="310287"/>
                  </a:moveTo>
                  <a:lnTo>
                    <a:pt x="2244244" y="0"/>
                  </a:lnTo>
                  <a:cubicBezTo>
                    <a:pt x="2244314" y="215929"/>
                    <a:pt x="2244383" y="431858"/>
                    <a:pt x="2244453" y="647787"/>
                  </a:cubicBezTo>
                  <a:lnTo>
                    <a:pt x="1565404" y="1022721"/>
                  </a:lnTo>
                  <a:lnTo>
                    <a:pt x="1565404" y="310287"/>
                  </a:lnTo>
                  <a:close/>
                </a:path>
                <a:path w="2244453" h="1022721" fill="lightenLess" stroke="0" extrusionOk="0">
                  <a:moveTo>
                    <a:pt x="0" y="310287"/>
                  </a:moveTo>
                  <a:lnTo>
                    <a:pt x="629654" y="11877"/>
                  </a:lnTo>
                  <a:lnTo>
                    <a:pt x="2232000" y="0"/>
                  </a:lnTo>
                  <a:lnTo>
                    <a:pt x="1565404" y="310287"/>
                  </a:lnTo>
                  <a:lnTo>
                    <a:pt x="0" y="310287"/>
                  </a:lnTo>
                  <a:close/>
                </a:path>
                <a:path w="2244453" h="1022721" fill="none" extrusionOk="0">
                  <a:moveTo>
                    <a:pt x="0" y="310287"/>
                  </a:moveTo>
                  <a:lnTo>
                    <a:pt x="642107" y="0"/>
                  </a:lnTo>
                  <a:lnTo>
                    <a:pt x="2244244" y="11877"/>
                  </a:lnTo>
                  <a:lnTo>
                    <a:pt x="2232000" y="647787"/>
                  </a:lnTo>
                  <a:lnTo>
                    <a:pt x="1565404" y="1022721"/>
                  </a:lnTo>
                  <a:lnTo>
                    <a:pt x="0" y="1022721"/>
                  </a:lnTo>
                  <a:lnTo>
                    <a:pt x="0" y="310287"/>
                  </a:lnTo>
                  <a:close/>
                  <a:moveTo>
                    <a:pt x="0" y="310287"/>
                  </a:moveTo>
                  <a:lnTo>
                    <a:pt x="1565404" y="310287"/>
                  </a:lnTo>
                  <a:lnTo>
                    <a:pt x="2232420" y="11878"/>
                  </a:lnTo>
                  <a:moveTo>
                    <a:pt x="1565404" y="310287"/>
                  </a:moveTo>
                  <a:lnTo>
                    <a:pt x="1565404" y="1022721"/>
                  </a:lnTo>
                </a:path>
              </a:pathLst>
            </a:custGeom>
            <a:solidFill>
              <a:srgbClr val="CC9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rgbClr val="FFFFFF"/>
                </a:solidFill>
              </a:endParaRPr>
            </a:p>
          </p:txBody>
        </p:sp>
      </p:grpSp>
      <p:sp>
        <p:nvSpPr>
          <p:cNvPr id="136" name="Rectangle 3"/>
          <p:cNvSpPr>
            <a:spLocks noChangeArrowheads="1"/>
          </p:cNvSpPr>
          <p:nvPr/>
        </p:nvSpPr>
        <p:spPr bwMode="auto">
          <a:xfrm>
            <a:off x="0" y="-27384"/>
            <a:ext cx="9144000" cy="648000"/>
          </a:xfrm>
          <a:prstGeom prst="rect">
            <a:avLst/>
          </a:prstGeom>
          <a:solidFill>
            <a:schemeClr val="bg1"/>
          </a:solidFill>
          <a:ln w="9525">
            <a:noFill/>
            <a:miter lim="800000"/>
            <a:headEnd/>
            <a:tailEnd/>
          </a:ln>
        </p:spPr>
        <p:txBody>
          <a:bodyPr wrap="none" anchor="t"/>
          <a:lstStyle/>
          <a:p>
            <a:pPr>
              <a:defRPr/>
            </a:pPr>
            <a:r>
              <a:rPr lang="ja-JP" altLang="en-US" sz="3600" b="1" dirty="0" smtClean="0">
                <a:solidFill>
                  <a:prstClr val="white"/>
                </a:solidFill>
                <a:latin typeface="Times New Roman" pitchFamily="18" charset="0"/>
              </a:rPr>
              <a:t>　　</a:t>
            </a:r>
            <a:r>
              <a:rPr lang="en-US" altLang="ja-JP" sz="2800" b="1" dirty="0" smtClean="0">
                <a:latin typeface="Times New Roman" pitchFamily="18" charset="0"/>
              </a:rPr>
              <a:t>High-</a:t>
            </a:r>
            <a:r>
              <a:rPr lang="en-US" altLang="ja-JP" sz="2800" b="1" i="1" dirty="0" err="1" smtClean="0">
                <a:latin typeface="Times New Roman" pitchFamily="18" charset="0"/>
              </a:rPr>
              <a:t>T</a:t>
            </a:r>
            <a:r>
              <a:rPr lang="en-US" altLang="ja-JP" sz="2800" b="1" baseline="-25000" dirty="0" err="1" smtClean="0">
                <a:latin typeface="Times New Roman" pitchFamily="18" charset="0"/>
              </a:rPr>
              <a:t>c</a:t>
            </a:r>
            <a:r>
              <a:rPr lang="en-US" altLang="ja-JP" sz="2800" b="1" dirty="0" smtClean="0">
                <a:latin typeface="Times New Roman" pitchFamily="18" charset="0"/>
              </a:rPr>
              <a:t> Superconductor</a:t>
            </a:r>
            <a:endParaRPr lang="ja-JP" altLang="en-US" sz="2800" b="1" dirty="0">
              <a:latin typeface="Times New Roman" pitchFamily="18" charset="0"/>
            </a:endParaRPr>
          </a:p>
        </p:txBody>
      </p:sp>
      <p:sp>
        <p:nvSpPr>
          <p:cNvPr id="154" name="円/楕円 153"/>
          <p:cNvSpPr/>
          <p:nvPr/>
        </p:nvSpPr>
        <p:spPr>
          <a:xfrm>
            <a:off x="2915816" y="4139452"/>
            <a:ext cx="2452877" cy="585692"/>
          </a:xfrm>
          <a:prstGeom prst="ellipse">
            <a:avLst/>
          </a:prstGeom>
          <a:noFill/>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nvGrpSpPr>
          <p:cNvPr id="6" name="グループ化 5"/>
          <p:cNvGrpSpPr/>
          <p:nvPr/>
        </p:nvGrpSpPr>
        <p:grpSpPr>
          <a:xfrm>
            <a:off x="5652120" y="3573016"/>
            <a:ext cx="3168352" cy="3204104"/>
            <a:chOff x="5652120" y="3573016"/>
            <a:chExt cx="3168352" cy="3204104"/>
          </a:xfrm>
        </p:grpSpPr>
        <p:sp>
          <p:nvSpPr>
            <p:cNvPr id="128" name="Line 224"/>
            <p:cNvSpPr>
              <a:spLocks noChangeShapeType="1"/>
            </p:cNvSpPr>
            <p:nvPr/>
          </p:nvSpPr>
          <p:spPr bwMode="auto">
            <a:xfrm rot="2400000">
              <a:off x="7624419" y="474742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nvGrpSpPr>
            <p:cNvPr id="14" name="Group 150"/>
            <p:cNvGrpSpPr>
              <a:grpSpLocks/>
            </p:cNvGrpSpPr>
            <p:nvPr/>
          </p:nvGrpSpPr>
          <p:grpSpPr bwMode="auto">
            <a:xfrm>
              <a:off x="5652120" y="4036839"/>
              <a:ext cx="3168352" cy="2740281"/>
              <a:chOff x="576" y="1344"/>
              <a:chExt cx="1977" cy="1758"/>
            </a:xfrm>
          </p:grpSpPr>
          <p:sp>
            <p:nvSpPr>
              <p:cNvPr id="217" name="Line 151"/>
              <p:cNvSpPr>
                <a:spLocks noChangeShapeType="1"/>
              </p:cNvSpPr>
              <p:nvPr/>
            </p:nvSpPr>
            <p:spPr bwMode="auto">
              <a:xfrm>
                <a:off x="86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19" name="Line 153"/>
              <p:cNvSpPr>
                <a:spLocks noChangeShapeType="1"/>
              </p:cNvSpPr>
              <p:nvPr/>
            </p:nvSpPr>
            <p:spPr bwMode="auto">
              <a:xfrm>
                <a:off x="1344" y="1344"/>
                <a:ext cx="0" cy="173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0" name="Line 154"/>
              <p:cNvSpPr>
                <a:spLocks noChangeShapeType="1"/>
              </p:cNvSpPr>
              <p:nvPr/>
            </p:nvSpPr>
            <p:spPr bwMode="auto">
              <a:xfrm>
                <a:off x="1824" y="1347"/>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1" name="Line 155"/>
              <p:cNvSpPr>
                <a:spLocks noChangeShapeType="1"/>
              </p:cNvSpPr>
              <p:nvPr/>
            </p:nvSpPr>
            <p:spPr bwMode="auto">
              <a:xfrm>
                <a:off x="2304" y="1370"/>
                <a:ext cx="0" cy="1732"/>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nvGrpSpPr>
              <p:cNvPr id="15" name="Group 156"/>
              <p:cNvGrpSpPr>
                <a:grpSpLocks/>
              </p:cNvGrpSpPr>
              <p:nvPr/>
            </p:nvGrpSpPr>
            <p:grpSpPr bwMode="auto">
              <a:xfrm>
                <a:off x="576" y="1536"/>
                <a:ext cx="1977" cy="1345"/>
                <a:chOff x="576" y="1536"/>
                <a:chExt cx="1977" cy="1345"/>
              </a:xfrm>
            </p:grpSpPr>
            <p:grpSp>
              <p:nvGrpSpPr>
                <p:cNvPr id="16" name="Group 157"/>
                <p:cNvGrpSpPr>
                  <a:grpSpLocks/>
                </p:cNvGrpSpPr>
                <p:nvPr/>
              </p:nvGrpSpPr>
              <p:grpSpPr bwMode="auto">
                <a:xfrm>
                  <a:off x="576" y="1536"/>
                  <a:ext cx="1977" cy="433"/>
                  <a:chOff x="576" y="1536"/>
                  <a:chExt cx="1977" cy="433"/>
                </a:xfrm>
              </p:grpSpPr>
              <p:sp>
                <p:nvSpPr>
                  <p:cNvPr id="227" name="Line 158"/>
                  <p:cNvSpPr>
                    <a:spLocks noChangeShapeType="1"/>
                  </p:cNvSpPr>
                  <p:nvPr/>
                </p:nvSpPr>
                <p:spPr bwMode="auto">
                  <a:xfrm>
                    <a:off x="624" y="1536"/>
                    <a:ext cx="1929"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8" name="Line 159"/>
                  <p:cNvSpPr>
                    <a:spLocks noChangeShapeType="1"/>
                  </p:cNvSpPr>
                  <p:nvPr/>
                </p:nvSpPr>
                <p:spPr bwMode="auto">
                  <a:xfrm>
                    <a:off x="576" y="1968"/>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sp>
              <p:nvSpPr>
                <p:cNvPr id="224" name="Line 160"/>
                <p:cNvSpPr>
                  <a:spLocks noChangeShapeType="1"/>
                </p:cNvSpPr>
                <p:nvPr/>
              </p:nvSpPr>
              <p:spPr bwMode="auto">
                <a:xfrm>
                  <a:off x="576" y="2447"/>
                  <a:ext cx="1957"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sp>
              <p:nvSpPr>
                <p:cNvPr id="225" name="Line 161"/>
                <p:cNvSpPr>
                  <a:spLocks noChangeShapeType="1"/>
                </p:cNvSpPr>
                <p:nvPr/>
              </p:nvSpPr>
              <p:spPr bwMode="auto">
                <a:xfrm>
                  <a:off x="576" y="2880"/>
                  <a:ext cx="1961" cy="1"/>
                </a:xfrm>
                <a:prstGeom prst="line">
                  <a:avLst/>
                </a:prstGeom>
                <a:noFill/>
                <a:ln w="15875">
                  <a:solidFill>
                    <a:schemeClr val="tx1"/>
                  </a:solidFill>
                  <a:round/>
                  <a:headEnd/>
                  <a:tailEnd/>
                </a:ln>
                <a:effectLst/>
              </p:spPr>
              <p:txBody>
                <a:bodyPr wrap="none" anchor="ctr"/>
                <a:lstStyle/>
                <a:p>
                  <a:endParaRPr lang="ja-JP" altLang="en-US">
                    <a:solidFill>
                      <a:prstClr val="black"/>
                    </a:solidFill>
                  </a:endParaRPr>
                </a:p>
              </p:txBody>
            </p:sp>
          </p:grpSp>
        </p:grpSp>
        <p:sp>
          <p:nvSpPr>
            <p:cNvPr id="132" name="Oval 164"/>
            <p:cNvSpPr>
              <a:spLocks noChangeArrowheads="1"/>
            </p:cNvSpPr>
            <p:nvPr/>
          </p:nvSpPr>
          <p:spPr bwMode="auto">
            <a:xfrm>
              <a:off x="6026382"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3" name="Oval 165"/>
            <p:cNvSpPr>
              <a:spLocks noChangeArrowheads="1"/>
            </p:cNvSpPr>
            <p:nvPr/>
          </p:nvSpPr>
          <p:spPr bwMode="auto">
            <a:xfrm>
              <a:off x="6798667" y="4248667"/>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4" name="Oval 166"/>
            <p:cNvSpPr>
              <a:spLocks noChangeArrowheads="1"/>
            </p:cNvSpPr>
            <p:nvPr/>
          </p:nvSpPr>
          <p:spPr bwMode="auto">
            <a:xfrm>
              <a:off x="7572933"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5" name="Oval 167"/>
            <p:cNvSpPr>
              <a:spLocks noChangeArrowheads="1"/>
            </p:cNvSpPr>
            <p:nvPr/>
          </p:nvSpPr>
          <p:spPr bwMode="auto">
            <a:xfrm>
              <a:off x="8347199" y="424866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7" name="Oval 169"/>
            <p:cNvSpPr>
              <a:spLocks noChangeArrowheads="1"/>
            </p:cNvSpPr>
            <p:nvPr/>
          </p:nvSpPr>
          <p:spPr bwMode="auto">
            <a:xfrm>
              <a:off x="8347199" y="4918813"/>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9" name="Oval 171"/>
            <p:cNvSpPr>
              <a:spLocks noChangeArrowheads="1"/>
            </p:cNvSpPr>
            <p:nvPr/>
          </p:nvSpPr>
          <p:spPr bwMode="auto">
            <a:xfrm>
              <a:off x="7572933" y="4893779"/>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0" name="Oval 172"/>
            <p:cNvSpPr>
              <a:spLocks noChangeArrowheads="1"/>
            </p:cNvSpPr>
            <p:nvPr/>
          </p:nvSpPr>
          <p:spPr bwMode="auto">
            <a:xfrm>
              <a:off x="6798667" y="4893779"/>
              <a:ext cx="18416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2" name="Oval 174"/>
            <p:cNvSpPr>
              <a:spLocks noChangeArrowheads="1"/>
            </p:cNvSpPr>
            <p:nvPr/>
          </p:nvSpPr>
          <p:spPr bwMode="auto">
            <a:xfrm>
              <a:off x="6026382"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3" name="Oval 175"/>
            <p:cNvSpPr>
              <a:spLocks noChangeArrowheads="1"/>
            </p:cNvSpPr>
            <p:nvPr/>
          </p:nvSpPr>
          <p:spPr bwMode="auto">
            <a:xfrm>
              <a:off x="7547191" y="5665987"/>
              <a:ext cx="18020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4" name="Oval 176"/>
            <p:cNvSpPr>
              <a:spLocks noChangeArrowheads="1"/>
            </p:cNvSpPr>
            <p:nvPr/>
          </p:nvSpPr>
          <p:spPr bwMode="auto">
            <a:xfrm>
              <a:off x="6770944" y="5665987"/>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5" name="Oval 177"/>
            <p:cNvSpPr>
              <a:spLocks noChangeArrowheads="1"/>
            </p:cNvSpPr>
            <p:nvPr/>
          </p:nvSpPr>
          <p:spPr bwMode="auto">
            <a:xfrm>
              <a:off x="8347199" y="5665987"/>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7" name="Oval 179"/>
            <p:cNvSpPr>
              <a:spLocks noChangeArrowheads="1"/>
            </p:cNvSpPr>
            <p:nvPr/>
          </p:nvSpPr>
          <p:spPr bwMode="auto">
            <a:xfrm>
              <a:off x="6026382"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8" name="Oval 180"/>
            <p:cNvSpPr>
              <a:spLocks noChangeArrowheads="1"/>
            </p:cNvSpPr>
            <p:nvPr/>
          </p:nvSpPr>
          <p:spPr bwMode="auto">
            <a:xfrm>
              <a:off x="6798667" y="6338059"/>
              <a:ext cx="18416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49" name="Oval 181"/>
            <p:cNvSpPr>
              <a:spLocks noChangeArrowheads="1"/>
            </p:cNvSpPr>
            <p:nvPr/>
          </p:nvSpPr>
          <p:spPr bwMode="auto">
            <a:xfrm>
              <a:off x="7572933"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50" name="Oval 182"/>
            <p:cNvSpPr>
              <a:spLocks noChangeArrowheads="1"/>
            </p:cNvSpPr>
            <p:nvPr/>
          </p:nvSpPr>
          <p:spPr bwMode="auto">
            <a:xfrm>
              <a:off x="8347199" y="6338059"/>
              <a:ext cx="182180" cy="177165"/>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80" name="Line 189"/>
            <p:cNvSpPr>
              <a:spLocks noChangeShapeType="1"/>
            </p:cNvSpPr>
            <p:nvPr/>
          </p:nvSpPr>
          <p:spPr bwMode="auto">
            <a:xfrm rot="13200000">
              <a:off x="6127373" y="406187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4" name="Line 215"/>
            <p:cNvSpPr>
              <a:spLocks noChangeShapeType="1"/>
            </p:cNvSpPr>
            <p:nvPr/>
          </p:nvSpPr>
          <p:spPr bwMode="auto">
            <a:xfrm rot="13200000">
              <a:off x="7648182" y="407727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6" name="Line 217"/>
            <p:cNvSpPr>
              <a:spLocks noChangeShapeType="1"/>
            </p:cNvSpPr>
            <p:nvPr/>
          </p:nvSpPr>
          <p:spPr bwMode="auto">
            <a:xfrm rot="13200000">
              <a:off x="6127373"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197" name="Line 218"/>
            <p:cNvSpPr>
              <a:spLocks noChangeShapeType="1"/>
            </p:cNvSpPr>
            <p:nvPr/>
          </p:nvSpPr>
          <p:spPr bwMode="auto">
            <a:xfrm rot="13200000">
              <a:off x="7648182" y="546378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4" name="Line 226"/>
            <p:cNvSpPr>
              <a:spLocks noChangeShapeType="1"/>
            </p:cNvSpPr>
            <p:nvPr/>
          </p:nvSpPr>
          <p:spPr bwMode="auto">
            <a:xfrm rot="2400000">
              <a:off x="6067966" y="6203259"/>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5" name="Line 227"/>
            <p:cNvSpPr>
              <a:spLocks noChangeShapeType="1"/>
            </p:cNvSpPr>
            <p:nvPr/>
          </p:nvSpPr>
          <p:spPr bwMode="auto">
            <a:xfrm rot="2400000">
              <a:off x="8414527" y="4100387"/>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7" name="Line 229"/>
            <p:cNvSpPr>
              <a:spLocks noChangeShapeType="1"/>
            </p:cNvSpPr>
            <p:nvPr/>
          </p:nvSpPr>
          <p:spPr bwMode="auto">
            <a:xfrm rot="2400000">
              <a:off x="8408586" y="550422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8" name="Line 230"/>
            <p:cNvSpPr>
              <a:spLocks noChangeShapeType="1"/>
            </p:cNvSpPr>
            <p:nvPr/>
          </p:nvSpPr>
          <p:spPr bwMode="auto">
            <a:xfrm rot="2400000">
              <a:off x="6846193" y="5486896"/>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09" name="Line 231"/>
            <p:cNvSpPr>
              <a:spLocks noChangeShapeType="1"/>
            </p:cNvSpPr>
            <p:nvPr/>
          </p:nvSpPr>
          <p:spPr bwMode="auto">
            <a:xfrm rot="2400000">
              <a:off x="7624419" y="619170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0" name="Line 232"/>
            <p:cNvSpPr>
              <a:spLocks noChangeShapeType="1"/>
            </p:cNvSpPr>
            <p:nvPr/>
          </p:nvSpPr>
          <p:spPr bwMode="auto">
            <a:xfrm rot="2400000">
              <a:off x="6852133" y="4094610"/>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3" name="Line 235"/>
            <p:cNvSpPr>
              <a:spLocks noChangeShapeType="1"/>
            </p:cNvSpPr>
            <p:nvPr/>
          </p:nvSpPr>
          <p:spPr bwMode="auto">
            <a:xfrm rot="13200000">
              <a:off x="6921460" y="4759878"/>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4" name="Line 236"/>
            <p:cNvSpPr>
              <a:spLocks noChangeShapeType="1"/>
            </p:cNvSpPr>
            <p:nvPr/>
          </p:nvSpPr>
          <p:spPr bwMode="auto">
            <a:xfrm rot="13200000">
              <a:off x="8444230" y="470698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5" name="Line 237"/>
            <p:cNvSpPr>
              <a:spLocks noChangeShapeType="1"/>
            </p:cNvSpPr>
            <p:nvPr/>
          </p:nvSpPr>
          <p:spPr bwMode="auto">
            <a:xfrm rot="13200000">
              <a:off x="8426408" y="6139711"/>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sp>
          <p:nvSpPr>
            <p:cNvPr id="216" name="Line 238"/>
            <p:cNvSpPr>
              <a:spLocks noChangeShapeType="1"/>
            </p:cNvSpPr>
            <p:nvPr/>
          </p:nvSpPr>
          <p:spPr bwMode="auto">
            <a:xfrm rot="13200000">
              <a:off x="6887777" y="6151265"/>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cxnSp>
          <p:nvCxnSpPr>
            <p:cNvPr id="126" name="直線矢印コネクタ 125"/>
            <p:cNvCxnSpPr/>
            <p:nvPr/>
          </p:nvCxnSpPr>
          <p:spPr>
            <a:xfrm flipV="1">
              <a:off x="6084168" y="4365104"/>
              <a:ext cx="72008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868144" y="3573016"/>
              <a:ext cx="1322221" cy="461665"/>
            </a:xfrm>
            <a:prstGeom prst="rect">
              <a:avLst/>
            </a:prstGeom>
            <a:noFill/>
            <a:ln>
              <a:solidFill>
                <a:schemeClr val="accent5">
                  <a:lumMod val="75000"/>
                </a:schemeClr>
              </a:solidFill>
            </a:ln>
          </p:spPr>
          <p:txBody>
            <a:bodyPr wrap="none" rtlCol="0">
              <a:spAutoFit/>
            </a:bodyPr>
            <a:lstStyle/>
            <a:p>
              <a:r>
                <a:rPr lang="en-US" altLang="ja-JP" sz="1200" dirty="0" err="1" smtClean="0">
                  <a:solidFill>
                    <a:prstClr val="black"/>
                  </a:solidFill>
                </a:rPr>
                <a:t>Antiferromagnetic</a:t>
              </a:r>
              <a:r>
                <a:rPr lang="en-US" altLang="ja-JP" sz="1200" dirty="0" smtClean="0">
                  <a:solidFill>
                    <a:prstClr val="black"/>
                  </a:solidFill>
                </a:rPr>
                <a:t/>
              </a:r>
              <a:br>
                <a:rPr lang="en-US" altLang="ja-JP" sz="1200" dirty="0" smtClean="0">
                  <a:solidFill>
                    <a:prstClr val="black"/>
                  </a:solidFill>
                </a:rPr>
              </a:br>
              <a:r>
                <a:rPr lang="en-US" altLang="ja-JP" sz="1200" dirty="0" smtClean="0">
                  <a:solidFill>
                    <a:prstClr val="black"/>
                  </a:solidFill>
                </a:rPr>
                <a:t>interaction </a:t>
              </a:r>
              <a:r>
                <a:rPr lang="en-US" altLang="ja-JP" sz="1200" b="1" dirty="0" smtClean="0">
                  <a:solidFill>
                    <a:prstClr val="black"/>
                  </a:solidFill>
                </a:rPr>
                <a:t> </a:t>
              </a:r>
              <a:r>
                <a:rPr lang="ja-JP" altLang="en-US" sz="1200" b="1" dirty="0" smtClean="0">
                  <a:solidFill>
                    <a:prstClr val="black"/>
                  </a:solidFill>
                </a:rPr>
                <a:t>Ｊ</a:t>
              </a:r>
              <a:endParaRPr lang="ja-JP" altLang="en-US" sz="1200" b="1" dirty="0">
                <a:solidFill>
                  <a:prstClr val="black"/>
                </a:solidFill>
              </a:endParaRPr>
            </a:p>
          </p:txBody>
        </p:sp>
        <p:sp>
          <p:nvSpPr>
            <p:cNvPr id="162" name="フリーフォーム 161"/>
            <p:cNvSpPr/>
            <p:nvPr/>
          </p:nvSpPr>
          <p:spPr>
            <a:xfrm flipV="1">
              <a:off x="6156176" y="5176307"/>
              <a:ext cx="617757" cy="193297"/>
            </a:xfrm>
            <a:custGeom>
              <a:avLst/>
              <a:gdLst>
                <a:gd name="connsiteX0" fmla="*/ 0 w 360218"/>
                <a:gd name="connsiteY0" fmla="*/ 138545 h 138545"/>
                <a:gd name="connsiteX1" fmla="*/ 193964 w 360218"/>
                <a:gd name="connsiteY1" fmla="*/ 0 h 138545"/>
                <a:gd name="connsiteX2" fmla="*/ 360218 w 360218"/>
                <a:gd name="connsiteY2" fmla="*/ 138545 h 138545"/>
              </a:gdLst>
              <a:ahLst/>
              <a:cxnLst>
                <a:cxn ang="0">
                  <a:pos x="connsiteX0" y="connsiteY0"/>
                </a:cxn>
                <a:cxn ang="0">
                  <a:pos x="connsiteX1" y="connsiteY1"/>
                </a:cxn>
                <a:cxn ang="0">
                  <a:pos x="connsiteX2" y="connsiteY2"/>
                </a:cxn>
              </a:cxnLst>
              <a:rect l="l" t="t" r="r" b="b"/>
              <a:pathLst>
                <a:path w="360218" h="138545">
                  <a:moveTo>
                    <a:pt x="0" y="138545"/>
                  </a:moveTo>
                  <a:cubicBezTo>
                    <a:pt x="66964" y="69272"/>
                    <a:pt x="133928" y="0"/>
                    <a:pt x="193964" y="0"/>
                  </a:cubicBezTo>
                  <a:cubicBezTo>
                    <a:pt x="254000" y="0"/>
                    <a:pt x="307109" y="69272"/>
                    <a:pt x="360218" y="138545"/>
                  </a:cubicBezTo>
                </a:path>
              </a:pathLst>
            </a:custGeom>
            <a:noFill/>
            <a:ln>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6374523" y="5304332"/>
              <a:ext cx="292068" cy="461665"/>
            </a:xfrm>
            <a:prstGeom prst="rect">
              <a:avLst/>
            </a:prstGeom>
            <a:noFill/>
          </p:spPr>
          <p:txBody>
            <a:bodyPr wrap="none" rtlCol="0">
              <a:spAutoFit/>
            </a:bodyPr>
            <a:lstStyle/>
            <a:p>
              <a:r>
                <a:rPr lang="en-US" altLang="ja-JP" sz="2400" b="1" dirty="0"/>
                <a:t>t</a:t>
              </a:r>
              <a:endParaRPr kumimoji="1" lang="ja-JP" altLang="en-US" b="1" dirty="0"/>
            </a:p>
          </p:txBody>
        </p:sp>
      </p:grpSp>
      <mc:AlternateContent xmlns:mc="http://schemas.openxmlformats.org/markup-compatibility/2006" xmlns:a14="http://schemas.microsoft.com/office/drawing/2010/main">
        <mc:Choice Requires="a14">
          <p:sp>
            <p:nvSpPr>
              <p:cNvPr id="125" name="テキスト ボックス 124"/>
              <p:cNvSpPr txBox="1"/>
              <p:nvPr/>
            </p:nvSpPr>
            <p:spPr>
              <a:xfrm>
                <a:off x="7506736" y="3477715"/>
                <a:ext cx="832216" cy="6552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latin typeface="Cambria Math"/>
                        </a:rPr>
                        <m:t>𝑱</m:t>
                      </m:r>
                      <m:r>
                        <a:rPr kumimoji="1" lang="en-US" altLang="ja-JP" b="1" i="1" smtClean="0">
                          <a:latin typeface="Cambria Math"/>
                          <a:ea typeface="Cambria Math"/>
                        </a:rPr>
                        <m:t>∝</m:t>
                      </m:r>
                      <m:f>
                        <m:fPr>
                          <m:ctrlPr>
                            <a:rPr kumimoji="1" lang="en-US" altLang="ja-JP" b="1" i="1" smtClean="0">
                              <a:latin typeface="Cambria Math"/>
                            </a:rPr>
                          </m:ctrlPr>
                        </m:fPr>
                        <m:num>
                          <m:sSup>
                            <m:sSupPr>
                              <m:ctrlPr>
                                <a:rPr kumimoji="1" lang="en-US" altLang="ja-JP" b="1" i="1" smtClean="0">
                                  <a:latin typeface="Cambria Math"/>
                                </a:rPr>
                              </m:ctrlPr>
                            </m:sSupPr>
                            <m:e>
                              <m:r>
                                <a:rPr kumimoji="1" lang="en-US" altLang="ja-JP" b="1" i="1" smtClean="0">
                                  <a:latin typeface="Cambria Math"/>
                                </a:rPr>
                                <m:t>𝒕</m:t>
                              </m:r>
                            </m:e>
                            <m:sup>
                              <m:r>
                                <a:rPr kumimoji="1" lang="en-US" altLang="ja-JP" b="1" i="1" smtClean="0">
                                  <a:latin typeface="Cambria Math"/>
                                </a:rPr>
                                <m:t>𝟐</m:t>
                              </m:r>
                            </m:sup>
                          </m:sSup>
                        </m:num>
                        <m:den>
                          <m:r>
                            <a:rPr kumimoji="1" lang="en-US" altLang="ja-JP" b="1" i="1" smtClean="0">
                              <a:latin typeface="Cambria Math"/>
                            </a:rPr>
                            <m:t>𝑼</m:t>
                          </m:r>
                        </m:den>
                      </m:f>
                    </m:oMath>
                  </m:oMathPara>
                </a14:m>
                <a:endParaRPr kumimoji="1" lang="ja-JP" altLang="en-US" b="1" dirty="0"/>
              </a:p>
            </p:txBody>
          </p:sp>
        </mc:Choice>
        <mc:Fallback xmlns="">
          <p:sp>
            <p:nvSpPr>
              <p:cNvPr id="125" name="テキスト ボックス 124"/>
              <p:cNvSpPr txBox="1">
                <a:spLocks noRot="1" noChangeAspect="1" noMove="1" noResize="1" noEditPoints="1" noAdjustHandles="1" noChangeArrowheads="1" noChangeShapeType="1" noTextEdit="1"/>
              </p:cNvSpPr>
              <p:nvPr/>
            </p:nvSpPr>
            <p:spPr>
              <a:xfrm>
                <a:off x="7506736" y="3477715"/>
                <a:ext cx="832216" cy="655244"/>
              </a:xfrm>
              <a:prstGeom prst="rect">
                <a:avLst/>
              </a:prstGeom>
              <a:blipFill rotWithShape="1">
                <a:blip r:embed="rId9"/>
                <a:stretch>
                  <a:fillRect/>
                </a:stretch>
              </a:blipFill>
            </p:spPr>
            <p:txBody>
              <a:bodyPr/>
              <a:lstStyle/>
              <a:p>
                <a:r>
                  <a:rPr lang="ja-JP" altLang="en-US">
                    <a:noFill/>
                  </a:rPr>
                  <a:t> </a:t>
                </a:r>
              </a:p>
            </p:txBody>
          </p:sp>
        </mc:Fallback>
      </mc:AlternateContent>
      <p:grpSp>
        <p:nvGrpSpPr>
          <p:cNvPr id="129" name="グループ化 128"/>
          <p:cNvGrpSpPr/>
          <p:nvPr/>
        </p:nvGrpSpPr>
        <p:grpSpPr>
          <a:xfrm>
            <a:off x="6022581" y="4755600"/>
            <a:ext cx="182180" cy="531495"/>
            <a:chOff x="5731068" y="2731203"/>
            <a:chExt cx="182180" cy="531495"/>
          </a:xfrm>
        </p:grpSpPr>
        <p:sp>
          <p:nvSpPr>
            <p:cNvPr id="130" name="Oval 173"/>
            <p:cNvSpPr>
              <a:spLocks noChangeArrowheads="1"/>
            </p:cNvSpPr>
            <p:nvPr/>
          </p:nvSpPr>
          <p:spPr bwMode="auto">
            <a:xfrm>
              <a:off x="5731068" y="2909877"/>
              <a:ext cx="182180" cy="175239"/>
            </a:xfrm>
            <a:prstGeom prst="ellipse">
              <a:avLst/>
            </a:prstGeom>
            <a:solidFill>
              <a:schemeClr val="folHlink">
                <a:alpha val="50000"/>
              </a:schemeClr>
            </a:solidFill>
            <a:ln w="9525">
              <a:solidFill>
                <a:schemeClr val="tx1"/>
              </a:solidFill>
              <a:round/>
              <a:headEnd/>
              <a:tailEnd/>
            </a:ln>
            <a:effectLst/>
          </p:spPr>
          <p:txBody>
            <a:bodyPr wrap="none" anchor="ctr"/>
            <a:lstStyle/>
            <a:p>
              <a:endParaRPr lang="ja-JP" altLang="en-US">
                <a:solidFill>
                  <a:prstClr val="black"/>
                </a:solidFill>
              </a:endParaRPr>
            </a:p>
          </p:txBody>
        </p:sp>
        <p:sp>
          <p:nvSpPr>
            <p:cNvPr id="131" name="Line 223"/>
            <p:cNvSpPr>
              <a:spLocks noChangeShapeType="1"/>
            </p:cNvSpPr>
            <p:nvPr/>
          </p:nvSpPr>
          <p:spPr bwMode="auto">
            <a:xfrm rot="2400000">
              <a:off x="5785735" y="2731203"/>
              <a:ext cx="0" cy="531495"/>
            </a:xfrm>
            <a:prstGeom prst="line">
              <a:avLst/>
            </a:prstGeom>
            <a:noFill/>
            <a:ln w="25400">
              <a:solidFill>
                <a:srgbClr val="FF0000"/>
              </a:solidFill>
              <a:round/>
              <a:headEnd/>
              <a:tailEnd type="triangle" w="med" len="med"/>
            </a:ln>
            <a:effectLst/>
          </p:spPr>
          <p:txBody>
            <a:bodyPr wrap="none" anchor="ctr"/>
            <a:lstStyle/>
            <a:p>
              <a:endParaRPr lang="ja-JP" altLang="en-US">
                <a:solidFill>
                  <a:prstClr val="black"/>
                </a:solidFill>
              </a:endParaRPr>
            </a:p>
          </p:txBody>
        </p:sp>
      </p:grpSp>
      <p:sp>
        <p:nvSpPr>
          <p:cNvPr id="2" name="テキスト ボックス 1"/>
          <p:cNvSpPr txBox="1"/>
          <p:nvPr/>
        </p:nvSpPr>
        <p:spPr>
          <a:xfrm>
            <a:off x="6067966" y="2831384"/>
            <a:ext cx="2270986" cy="707886"/>
          </a:xfrm>
          <a:prstGeom prst="rect">
            <a:avLst/>
          </a:prstGeom>
          <a:noFill/>
        </p:spPr>
        <p:txBody>
          <a:bodyPr wrap="square" rtlCol="0">
            <a:spAutoFit/>
          </a:bodyPr>
          <a:lstStyle/>
          <a:p>
            <a:r>
              <a:rPr kumimoji="1" lang="en-US" altLang="ja-JP" b="1" i="1" dirty="0" smtClean="0"/>
              <a:t>U</a:t>
            </a:r>
            <a:r>
              <a:rPr kumimoji="1" lang="en-US" altLang="ja-JP" dirty="0" smtClean="0"/>
              <a:t>: coulomb energy</a:t>
            </a:r>
          </a:p>
          <a:p>
            <a:r>
              <a:rPr lang="en-US" altLang="ja-JP" sz="2200" b="1" i="1" dirty="0" smtClean="0"/>
              <a:t>t</a:t>
            </a:r>
            <a:r>
              <a:rPr lang="en-US" altLang="ja-JP" b="1" dirty="0" smtClean="0"/>
              <a:t> </a:t>
            </a:r>
            <a:r>
              <a:rPr lang="en-US" altLang="ja-JP" dirty="0" smtClean="0"/>
              <a:t>:</a:t>
            </a:r>
            <a:r>
              <a:rPr lang="en-US" altLang="ja-JP" b="1" dirty="0" smtClean="0"/>
              <a:t> </a:t>
            </a:r>
            <a:r>
              <a:rPr lang="en-US" altLang="ja-JP" dirty="0" smtClean="0"/>
              <a:t>hopping</a:t>
            </a:r>
            <a:r>
              <a:rPr lang="ja-JP" altLang="en-US" dirty="0" smtClean="0"/>
              <a:t>  </a:t>
            </a:r>
            <a:r>
              <a:rPr lang="en-US" altLang="ja-JP" dirty="0" smtClean="0"/>
              <a:t>energy</a:t>
            </a:r>
            <a:endParaRPr kumimoji="1" lang="ja-JP" altLang="en-US" dirty="0"/>
          </a:p>
        </p:txBody>
      </p:sp>
    </p:spTree>
    <p:extLst>
      <p:ext uri="{BB962C8B-B14F-4D97-AF65-F5344CB8AC3E}">
        <p14:creationId xmlns:p14="http://schemas.microsoft.com/office/powerpoint/2010/main" val="259058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down)">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5"/>
                                        </p:tgtEl>
                                        <p:attrNameLst>
                                          <p:attrName>style.visibility</p:attrName>
                                        </p:attrNameLst>
                                      </p:cBhvr>
                                      <p:to>
                                        <p:strVal val="visible"/>
                                      </p:to>
                                    </p:set>
                                    <p:animEffect transition="in" filter="fade">
                                      <p:cBhvr>
                                        <p:cTn id="20" dur="500"/>
                                        <p:tgtEl>
                                          <p:spTgt spid="125"/>
                                        </p:tgtEl>
                                      </p:cBhvr>
                                    </p:animEffect>
                                  </p:childTnLst>
                                </p:cTn>
                              </p:par>
                              <p:par>
                                <p:cTn id="21" presetID="10"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25" grpId="0"/>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lumMod val="60000"/>
              <a:lumOff val="40000"/>
            </a:schemeClr>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2">
              <a:lumMod val="60000"/>
              <a:lumOff val="40000"/>
            </a:schemeClr>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21960</TotalTime>
  <Words>1987</Words>
  <Application>Microsoft Office PowerPoint</Application>
  <PresentationFormat>画面に合わせる (4:3)</PresentationFormat>
  <Paragraphs>697</Paragraphs>
  <Slides>33</Slides>
  <Notes>23</Notes>
  <HiddenSlides>0</HiddenSlides>
  <MMClips>0</MMClips>
  <ScaleCrop>false</ScaleCrop>
  <HeadingPairs>
    <vt:vector size="4" baseType="variant">
      <vt:variant>
        <vt:lpstr>テーマ</vt:lpstr>
      </vt:variant>
      <vt:variant>
        <vt:i4>4</vt:i4>
      </vt:variant>
      <vt:variant>
        <vt:lpstr>スライド タイトル</vt:lpstr>
      </vt:variant>
      <vt:variant>
        <vt:i4>33</vt:i4>
      </vt:variant>
    </vt:vector>
  </HeadingPairs>
  <TitlesOfParts>
    <vt:vector size="37" baseType="lpstr">
      <vt:lpstr>Office ​​テーマ</vt:lpstr>
      <vt:lpstr>1_Office ​​テーマ</vt:lpstr>
      <vt:lpstr>Office テーマ</vt:lpstr>
      <vt:lpstr>1_Office テーマ</vt:lpstr>
      <vt:lpstr>Magnetism and Superconductivity of Copper-Oxide Superconductor</vt:lpstr>
      <vt:lpstr>Contents</vt:lpstr>
      <vt:lpstr>History of Superconductivity</vt:lpstr>
      <vt:lpstr>kind of carriers (Electrons, Holes）</vt:lpstr>
      <vt:lpstr>kind of carriers (Electrons, Holes）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Hole doping</vt:lpstr>
      <vt:lpstr>Electron doping</vt:lpstr>
      <vt:lpstr>Electron doping</vt:lpstr>
      <vt:lpstr>Electron doping</vt:lpstr>
      <vt:lpstr>Electron doping</vt:lpstr>
      <vt:lpstr>Electron doping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Cupper-Oxide Superconductor</dc:title>
  <dc:creator>Yagyu9bei</dc:creator>
  <cp:lastModifiedBy>Yagyu9bei</cp:lastModifiedBy>
  <cp:revision>299</cp:revision>
  <dcterms:created xsi:type="dcterms:W3CDTF">2014-05-07T12:11:49Z</dcterms:created>
  <dcterms:modified xsi:type="dcterms:W3CDTF">2014-06-03T11:56:28Z</dcterms:modified>
</cp:coreProperties>
</file>