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57" r:id="rId3"/>
    <p:sldId id="258" r:id="rId4"/>
    <p:sldId id="259" r:id="rId5"/>
    <p:sldId id="261" r:id="rId6"/>
    <p:sldId id="264" r:id="rId7"/>
    <p:sldId id="262" r:id="rId8"/>
    <p:sldId id="263" r:id="rId9"/>
    <p:sldId id="265" r:id="rId10"/>
    <p:sldId id="267" r:id="rId11"/>
    <p:sldId id="268" r:id="rId12"/>
    <p:sldId id="269" r:id="rId13"/>
    <p:sldId id="274" r:id="rId14"/>
    <p:sldId id="270" r:id="rId15"/>
    <p:sldId id="273" r:id="rId16"/>
    <p:sldId id="272" r:id="rId17"/>
    <p:sldId id="260" r:id="rId18"/>
    <p:sldId id="266" r:id="rId19"/>
  </p:sldIdLst>
  <p:sldSz cx="9144000" cy="6858000" type="screen4x3"/>
  <p:notesSz cx="9869488" cy="6735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85971" autoAdjust="0"/>
  </p:normalViewPr>
  <p:slideViewPr>
    <p:cSldViewPr snapToGrid="0">
      <p:cViewPr varScale="1">
        <p:scale>
          <a:sx n="64" d="100"/>
          <a:sy n="64" d="100"/>
        </p:scale>
        <p:origin x="59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6778" cy="336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590426" y="0"/>
            <a:ext cx="4276778" cy="336788"/>
          </a:xfrm>
          <a:prstGeom prst="rect">
            <a:avLst/>
          </a:prstGeom>
        </p:spPr>
        <p:txBody>
          <a:bodyPr vert="horz" lIns="91440" tIns="45720" rIns="91440" bIns="45720" rtlCol="0"/>
          <a:lstStyle>
            <a:lvl1pPr algn="r">
              <a:defRPr sz="1200"/>
            </a:lvl1pPr>
          </a:lstStyle>
          <a:p>
            <a:fld id="{D5032494-059E-41A2-8AF6-D4D75300B689}" type="datetimeFigureOut">
              <a:rPr kumimoji="1" lang="ja-JP" altLang="en-US" smtClean="0"/>
              <a:t>2014/6/3</a:t>
            </a:fld>
            <a:endParaRPr kumimoji="1" lang="ja-JP" altLang="en-US"/>
          </a:p>
        </p:txBody>
      </p:sp>
      <p:sp>
        <p:nvSpPr>
          <p:cNvPr id="4" name="フッター プレースホルダー 3"/>
          <p:cNvSpPr>
            <a:spLocks noGrp="1"/>
          </p:cNvSpPr>
          <p:nvPr>
            <p:ph type="ftr" sz="quarter" idx="2"/>
          </p:nvPr>
        </p:nvSpPr>
        <p:spPr>
          <a:xfrm>
            <a:off x="0" y="6397806"/>
            <a:ext cx="4276778" cy="3367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590426" y="6397806"/>
            <a:ext cx="4276778" cy="336788"/>
          </a:xfrm>
          <a:prstGeom prst="rect">
            <a:avLst/>
          </a:prstGeom>
        </p:spPr>
        <p:txBody>
          <a:bodyPr vert="horz" lIns="91440" tIns="45720" rIns="91440" bIns="45720" rtlCol="0" anchor="b"/>
          <a:lstStyle>
            <a:lvl1pPr algn="r">
              <a:defRPr sz="1200"/>
            </a:lvl1pPr>
          </a:lstStyle>
          <a:p>
            <a:fld id="{203E7D09-256A-48D4-9E89-E2BBF43199F3}" type="slidenum">
              <a:rPr kumimoji="1" lang="ja-JP" altLang="en-US" smtClean="0"/>
              <a:t>‹#›</a:t>
            </a:fld>
            <a:endParaRPr kumimoji="1" lang="ja-JP" altLang="en-US"/>
          </a:p>
        </p:txBody>
      </p:sp>
    </p:spTree>
    <p:extLst>
      <p:ext uri="{BB962C8B-B14F-4D97-AF65-F5344CB8AC3E}">
        <p14:creationId xmlns:p14="http://schemas.microsoft.com/office/powerpoint/2010/main" val="30815648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6778" cy="3379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90426" y="0"/>
            <a:ext cx="4276778" cy="337958"/>
          </a:xfrm>
          <a:prstGeom prst="rect">
            <a:avLst/>
          </a:prstGeom>
        </p:spPr>
        <p:txBody>
          <a:bodyPr vert="horz" lIns="91440" tIns="45720" rIns="91440" bIns="45720" rtlCol="0"/>
          <a:lstStyle>
            <a:lvl1pPr algn="r">
              <a:defRPr sz="1200"/>
            </a:lvl1pPr>
          </a:lstStyle>
          <a:p>
            <a:fld id="{8FD9011F-A38A-46AD-B347-3A84E4801EC2}" type="datetimeFigureOut">
              <a:rPr kumimoji="1" lang="ja-JP" altLang="en-US" smtClean="0"/>
              <a:t>2014/6/3</a:t>
            </a:fld>
            <a:endParaRPr kumimoji="1" lang="ja-JP" altLang="en-US"/>
          </a:p>
        </p:txBody>
      </p:sp>
      <p:sp>
        <p:nvSpPr>
          <p:cNvPr id="4" name="スライド イメージ プレースホルダー 3"/>
          <p:cNvSpPr>
            <a:spLocks noGrp="1" noRot="1" noChangeAspect="1"/>
          </p:cNvSpPr>
          <p:nvPr>
            <p:ph type="sldImg" idx="2"/>
          </p:nvPr>
        </p:nvSpPr>
        <p:spPr>
          <a:xfrm>
            <a:off x="3419475" y="841375"/>
            <a:ext cx="3030538"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6949" y="3241586"/>
            <a:ext cx="7895590" cy="265220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397806"/>
            <a:ext cx="4276778"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90426" y="6397806"/>
            <a:ext cx="4276778" cy="337957"/>
          </a:xfrm>
          <a:prstGeom prst="rect">
            <a:avLst/>
          </a:prstGeom>
        </p:spPr>
        <p:txBody>
          <a:bodyPr vert="horz" lIns="91440" tIns="45720" rIns="91440" bIns="45720" rtlCol="0" anchor="b"/>
          <a:lstStyle>
            <a:lvl1pPr algn="r">
              <a:defRPr sz="1200"/>
            </a:lvl1pPr>
          </a:lstStyle>
          <a:p>
            <a:fld id="{12000F89-F7F3-448D-A818-A2C528A2D6E0}" type="slidenum">
              <a:rPr kumimoji="1" lang="ja-JP" altLang="en-US" smtClean="0"/>
              <a:t>‹#›</a:t>
            </a:fld>
            <a:endParaRPr kumimoji="1" lang="ja-JP" altLang="en-US"/>
          </a:p>
        </p:txBody>
      </p:sp>
    </p:spTree>
    <p:extLst>
      <p:ext uri="{BB962C8B-B14F-4D97-AF65-F5344CB8AC3E}">
        <p14:creationId xmlns:p14="http://schemas.microsoft.com/office/powerpoint/2010/main" val="30663567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芦田研究室の佐伯が</a:t>
            </a:r>
            <a:r>
              <a:rPr kumimoji="1" lang="en-US" altLang="ja-JP" dirty="0" err="1" smtClean="0"/>
              <a:t>ZnO</a:t>
            </a:r>
            <a:r>
              <a:rPr kumimoji="1" lang="ja-JP" altLang="en-US" dirty="0" smtClean="0"/>
              <a:t>微結晶薄膜における</a:t>
            </a:r>
            <a:r>
              <a:rPr kumimoji="1" lang="en-US" altLang="ja-JP" dirty="0" smtClean="0"/>
              <a:t>3</a:t>
            </a:r>
            <a:r>
              <a:rPr kumimoji="1" lang="ja-JP" altLang="en-US" dirty="0" smtClean="0"/>
              <a:t>字の光学非線形性というタイトルで発表させていただきます。</a:t>
            </a:r>
            <a:endParaRPr kumimoji="1" lang="en-US" altLang="ja-JP" dirty="0" smtClean="0"/>
          </a:p>
          <a:p>
            <a:r>
              <a:rPr kumimoji="1" lang="ja-JP" altLang="en-US" dirty="0" smtClean="0"/>
              <a:t>なぜこの論文を選んだかというと、私自身</a:t>
            </a:r>
            <a:r>
              <a:rPr kumimoji="1" lang="en-US" altLang="ja-JP" dirty="0" err="1" smtClean="0"/>
              <a:t>ZnO</a:t>
            </a:r>
            <a:r>
              <a:rPr kumimoji="1" lang="ja-JP" altLang="en-US" dirty="0" smtClean="0"/>
              <a:t>を用いてほぼ同じような研究を行っていまして、自分の研究との共通点、違いを理解することでこれからの研究の指針などに役立つのではないかと考えたためです。</a:t>
            </a:r>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1</a:t>
            </a:fld>
            <a:endParaRPr kumimoji="1" lang="ja-JP" altLang="en-US"/>
          </a:p>
        </p:txBody>
      </p:sp>
    </p:spTree>
    <p:extLst>
      <p:ext uri="{BB962C8B-B14F-4D97-AF65-F5344CB8AC3E}">
        <p14:creationId xmlns:p14="http://schemas.microsoft.com/office/powerpoint/2010/main" val="1694418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実験結果に入ります。このグラフは各温度での吸収スペクトルと四光波スペクトルを示しています。室温のときでさえ</a:t>
            </a:r>
            <a:r>
              <a:rPr lang="en-US" altLang="ja-JP" dirty="0" smtClean="0"/>
              <a:t>3.33eV</a:t>
            </a:r>
            <a:r>
              <a:rPr lang="ja-JP" altLang="en-US" dirty="0" smtClean="0"/>
              <a:t>あたりで励起子吸収のピークが確認されるため、高品質な試料であるといえます。また</a:t>
            </a:r>
            <a:r>
              <a:rPr lang="en-US" altLang="ja-JP" dirty="0" smtClean="0"/>
              <a:t>3.4eV</a:t>
            </a:r>
            <a:r>
              <a:rPr lang="ja-JP" altLang="en-US" dirty="0" smtClean="0"/>
              <a:t>あたりのバンド端吸収と比べると、励起子束縛エネルギーが</a:t>
            </a:r>
            <a:r>
              <a:rPr lang="en-US" altLang="ja-JP" dirty="0" smtClean="0"/>
              <a:t>60</a:t>
            </a:r>
            <a:r>
              <a:rPr lang="ja-JP" altLang="en-US" dirty="0" smtClean="0"/>
              <a:t>～</a:t>
            </a:r>
            <a:r>
              <a:rPr lang="en-US" altLang="ja-JP" dirty="0" smtClean="0"/>
              <a:t>70meV</a:t>
            </a:r>
            <a:r>
              <a:rPr lang="ja-JP" altLang="en-US" dirty="0" smtClean="0"/>
              <a:t>とわかります。また</a:t>
            </a:r>
            <a:r>
              <a:rPr lang="en-US" altLang="ja-JP" dirty="0" smtClean="0"/>
              <a:t>DFWM</a:t>
            </a:r>
            <a:r>
              <a:rPr lang="ja-JP" altLang="en-US" dirty="0" smtClean="0"/>
              <a:t>信号ピークは励起子ピークのちょうど低い位置にあり、それは励起子による非線形性の増大を示す。また温度が下がるにつれてよりシャープに高エネルギー側にシフトとしているのは励起子ができやすくなったのとバンドギャップがおおきくなったためであります。</a:t>
            </a:r>
            <a:r>
              <a:rPr lang="en-US" altLang="ja-JP" dirty="0" smtClean="0"/>
              <a:t>a clear</a:t>
            </a:r>
            <a:r>
              <a:rPr lang="ja-JP" altLang="en-US" dirty="0" smtClean="0"/>
              <a:t> </a:t>
            </a:r>
            <a:r>
              <a:rPr lang="en-US" altLang="ja-JP" dirty="0" err="1" smtClean="0"/>
              <a:t>exciton</a:t>
            </a:r>
            <a:r>
              <a:rPr lang="en-US" altLang="ja-JP" dirty="0" smtClean="0"/>
              <a:t> absorption peak at </a:t>
            </a:r>
            <a:r>
              <a:rPr lang="ja-JP" altLang="en-US" dirty="0" smtClean="0"/>
              <a:t>～</a:t>
            </a:r>
            <a:r>
              <a:rPr lang="en-US" altLang="ja-JP" dirty="0" smtClean="0"/>
              <a:t>3.33 eV at RT</a:t>
            </a:r>
          </a:p>
          <a:p>
            <a:r>
              <a:rPr lang="en-US" altLang="ja-JP" dirty="0" smtClean="0"/>
              <a:t>the band-edge absorption near 3.4 eV</a:t>
            </a:r>
          </a:p>
          <a:p>
            <a:pPr marL="0" indent="0">
              <a:buNone/>
            </a:pP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10</a:t>
            </a:fld>
            <a:endParaRPr kumimoji="1" lang="ja-JP" altLang="en-US"/>
          </a:p>
        </p:txBody>
      </p:sp>
    </p:spTree>
    <p:extLst>
      <p:ext uri="{BB962C8B-B14F-4D97-AF65-F5344CB8AC3E}">
        <p14:creationId xmlns:p14="http://schemas.microsoft.com/office/powerpoint/2010/main" val="1532154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こちらが減衰時間に対する</a:t>
            </a:r>
            <a:r>
              <a:rPr kumimoji="1" lang="en-US" altLang="ja-JP" dirty="0" smtClean="0"/>
              <a:t>DFWM</a:t>
            </a:r>
            <a:r>
              <a:rPr kumimoji="1" lang="ja-JP" altLang="en-US" dirty="0" smtClean="0"/>
              <a:t>の信号になります。このように</a:t>
            </a:r>
            <a:r>
              <a:rPr kumimoji="1" lang="en-US" altLang="ja-JP" dirty="0" smtClean="0"/>
              <a:t>T1</a:t>
            </a:r>
            <a:r>
              <a:rPr kumimoji="1" lang="ja-JP" altLang="en-US" dirty="0" smtClean="0"/>
              <a:t>と</a:t>
            </a:r>
            <a:r>
              <a:rPr kumimoji="1" lang="en-US" altLang="ja-JP" dirty="0" smtClean="0"/>
              <a:t>T2</a:t>
            </a:r>
            <a:r>
              <a:rPr kumimoji="1" lang="ja-JP" altLang="en-US" dirty="0" smtClean="0"/>
              <a:t>とします。この右上のグラフは</a:t>
            </a:r>
            <a:r>
              <a:rPr kumimoji="1" lang="en-US" altLang="ja-JP" dirty="0" smtClean="0"/>
              <a:t>PL</a:t>
            </a:r>
            <a:r>
              <a:rPr kumimoji="1" lang="ja-JP" altLang="en-US" dirty="0" smtClean="0"/>
              <a:t>の時間減衰を表してまして、ここから</a:t>
            </a:r>
            <a:r>
              <a:rPr kumimoji="1" lang="en-US" altLang="ja-JP" dirty="0" smtClean="0"/>
              <a:t>33ps</a:t>
            </a:r>
            <a:r>
              <a:rPr kumimoji="1" lang="ja-JP" altLang="en-US" dirty="0" smtClean="0"/>
              <a:t>の時定数でエクスポネンシャルで減衰することがわかります。よって、</a:t>
            </a:r>
            <a:r>
              <a:rPr kumimoji="1" lang="en-US" altLang="ja-JP" dirty="0" smtClean="0"/>
              <a:t>T1</a:t>
            </a:r>
            <a:r>
              <a:rPr kumimoji="1" lang="ja-JP" altLang="en-US" dirty="0" smtClean="0"/>
              <a:t>は</a:t>
            </a:r>
            <a:r>
              <a:rPr kumimoji="1" lang="en-US" altLang="ja-JP" dirty="0" smtClean="0"/>
              <a:t>T2</a:t>
            </a:r>
            <a:r>
              <a:rPr kumimoji="1" lang="ja-JP" altLang="en-US" dirty="0" smtClean="0"/>
              <a:t>に比べて無視できるほど遅いと考え、</a:t>
            </a:r>
            <a:r>
              <a:rPr kumimoji="1" lang="en-US" altLang="ja-JP" dirty="0" smtClean="0"/>
              <a:t>DFWM</a:t>
            </a:r>
            <a:r>
              <a:rPr kumimoji="1" lang="ja-JP" altLang="en-US" dirty="0" smtClean="0"/>
              <a:t>減衰時間は位相緩和によるものといえます。そしてその</a:t>
            </a:r>
            <a:r>
              <a:rPr kumimoji="1" lang="en-US" altLang="ja-JP" dirty="0" smtClean="0"/>
              <a:t>DFWM</a:t>
            </a:r>
            <a:r>
              <a:rPr kumimoji="1" lang="ja-JP" altLang="en-US" dirty="0" smtClean="0"/>
              <a:t>減衰時間はそれぞれ</a:t>
            </a:r>
            <a:r>
              <a:rPr kumimoji="1" lang="ja-JP" altLang="en-US" dirty="0" err="1" smtClean="0"/>
              <a:t>。。。</a:t>
            </a:r>
            <a:r>
              <a:rPr kumimoji="1" lang="ja-JP" altLang="en-US" dirty="0" smtClean="0"/>
              <a:t>温度が高いほうが早い理由はフォノンの影響が強くなり位相がより早く乱されるからということです。</a:t>
            </a:r>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11</a:t>
            </a:fld>
            <a:endParaRPr kumimoji="1" lang="ja-JP" altLang="en-US"/>
          </a:p>
        </p:txBody>
      </p:sp>
    </p:spTree>
    <p:extLst>
      <p:ext uri="{BB962C8B-B14F-4D97-AF65-F5344CB8AC3E}">
        <p14:creationId xmlns:p14="http://schemas.microsoft.com/office/powerpoint/2010/main" val="1213020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12</a:t>
            </a:fld>
            <a:endParaRPr kumimoji="1" lang="ja-JP" altLang="en-US"/>
          </a:p>
        </p:txBody>
      </p:sp>
    </p:spTree>
    <p:extLst>
      <p:ext uri="{BB962C8B-B14F-4D97-AF65-F5344CB8AC3E}">
        <p14:creationId xmlns:p14="http://schemas.microsoft.com/office/powerpoint/2010/main" val="42913238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13</a:t>
            </a:fld>
            <a:endParaRPr kumimoji="1" lang="ja-JP" altLang="en-US"/>
          </a:p>
        </p:txBody>
      </p:sp>
    </p:spTree>
    <p:extLst>
      <p:ext uri="{BB962C8B-B14F-4D97-AF65-F5344CB8AC3E}">
        <p14:creationId xmlns:p14="http://schemas.microsoft.com/office/powerpoint/2010/main" val="2955327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最後に私の研究を少し紹介します。私も</a:t>
            </a:r>
            <a:r>
              <a:rPr kumimoji="1" lang="en-US" altLang="ja-JP" dirty="0" smtClean="0"/>
              <a:t>DFWM</a:t>
            </a:r>
            <a:r>
              <a:rPr kumimoji="1" lang="ja-JP" altLang="en-US" dirty="0" smtClean="0"/>
              <a:t>を用いて同じような実験を行いました。こちらは膜厚</a:t>
            </a:r>
            <a:r>
              <a:rPr kumimoji="1" lang="en-US" altLang="ja-JP" dirty="0" smtClean="0"/>
              <a:t>440nm</a:t>
            </a:r>
            <a:r>
              <a:rPr kumimoji="1" lang="ja-JP" altLang="en-US" dirty="0" err="1" smtClean="0"/>
              <a:t>なのです</a:t>
            </a:r>
            <a:r>
              <a:rPr kumimoji="1" lang="ja-JP" altLang="en-US" dirty="0" smtClean="0"/>
              <a:t>が</a:t>
            </a:r>
            <a:r>
              <a:rPr kumimoji="1" lang="en-US" altLang="ja-JP" dirty="0" smtClean="0"/>
              <a:t>DFWM</a:t>
            </a:r>
            <a:r>
              <a:rPr kumimoji="1" lang="ja-JP" altLang="en-US" dirty="0" smtClean="0"/>
              <a:t>スペクトルを比較すると低エネルギー側にシフトしていることがわかります。これは光</a:t>
            </a:r>
            <a:r>
              <a:rPr kumimoji="1" lang="ja-JP" altLang="en-US" dirty="0" err="1" smtClean="0"/>
              <a:t>ー</a:t>
            </a:r>
            <a:r>
              <a:rPr kumimoji="1" lang="ja-JP" altLang="en-US" dirty="0" smtClean="0"/>
              <a:t>励起子結合系の影響でしか説明がつかず、超高速な応答が期待できます。実際減衰時間も比較してみると、かなり速く減衰していることがわかります。この影響は数の緩和が速くなる現象であるため、</a:t>
            </a:r>
            <a:r>
              <a:rPr kumimoji="1" lang="en-US" altLang="ja-JP" dirty="0" err="1" smtClean="0"/>
              <a:t>dephasing</a:t>
            </a:r>
            <a:r>
              <a:rPr kumimoji="1" lang="ja-JP" altLang="en-US" dirty="0" smtClean="0"/>
              <a:t>ではなく</a:t>
            </a:r>
            <a:r>
              <a:rPr kumimoji="1" lang="en-US" altLang="ja-JP" dirty="0" smtClean="0"/>
              <a:t>population</a:t>
            </a:r>
            <a:r>
              <a:rPr kumimoji="1" lang="ja-JP" altLang="en-US" dirty="0" smtClean="0"/>
              <a:t>の緩和であると考えられます。この結果を元に</a:t>
            </a:r>
            <a:r>
              <a:rPr kumimoji="1" lang="en-US" altLang="ja-JP" dirty="0" smtClean="0"/>
              <a:t>population</a:t>
            </a:r>
            <a:r>
              <a:rPr kumimoji="1" lang="ja-JP" altLang="en-US" dirty="0" smtClean="0"/>
              <a:t>の緩和だけをみることができる</a:t>
            </a:r>
            <a:r>
              <a:rPr kumimoji="1" lang="en-US" altLang="ja-JP" dirty="0" smtClean="0"/>
              <a:t>3</a:t>
            </a:r>
            <a:r>
              <a:rPr kumimoji="1" lang="ja-JP" altLang="en-US" dirty="0" smtClean="0"/>
              <a:t>パルス四光波混合や温度依存性などといった測定を進めていきたいというのが</a:t>
            </a:r>
            <a:r>
              <a:rPr kumimoji="1" lang="en-US" altLang="ja-JP" dirty="0" smtClean="0"/>
              <a:t>future plan</a:t>
            </a:r>
            <a:r>
              <a:rPr kumimoji="1" lang="ja-JP" altLang="en-US" dirty="0" smtClean="0"/>
              <a:t>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14</a:t>
            </a:fld>
            <a:endParaRPr kumimoji="1" lang="ja-JP" altLang="en-US"/>
          </a:p>
        </p:txBody>
      </p:sp>
    </p:spTree>
    <p:extLst>
      <p:ext uri="{BB962C8B-B14F-4D97-AF65-F5344CB8AC3E}">
        <p14:creationId xmlns:p14="http://schemas.microsoft.com/office/powerpoint/2010/main" val="39337787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DFWM</a:t>
            </a:r>
            <a:r>
              <a:rPr kumimoji="1" lang="ja-JP" altLang="en-US" dirty="0" smtClean="0"/>
              <a:t>の信号強度を用いて算出した非線形感受率のグラフがこちらになります。この式の</a:t>
            </a:r>
            <a:r>
              <a:rPr kumimoji="1" lang="en-US" altLang="ja-JP" dirty="0" smtClean="0"/>
              <a:t>R</a:t>
            </a:r>
            <a:r>
              <a:rPr kumimoji="1" lang="ja-JP" altLang="en-US" dirty="0" smtClean="0"/>
              <a:t>のつくものはすべて石英ガラスの値でして基準の値としています。このグラフからわかるように低温において最大で</a:t>
            </a:r>
            <a:r>
              <a:rPr kumimoji="1" lang="en-US" altLang="ja-JP" dirty="0" smtClean="0"/>
              <a:t>10</a:t>
            </a:r>
            <a:r>
              <a:rPr kumimoji="1" lang="ja-JP" altLang="en-US" dirty="0" smtClean="0"/>
              <a:t>のー</a:t>
            </a:r>
            <a:r>
              <a:rPr kumimoji="1" lang="en-US" altLang="ja-JP" dirty="0" smtClean="0"/>
              <a:t>4</a:t>
            </a:r>
            <a:r>
              <a:rPr kumimoji="1" lang="ja-JP" altLang="en-US" dirty="0" smtClean="0"/>
              <a:t>乗という高い非線形感受率を得ることができています。石英ガラスは</a:t>
            </a:r>
            <a:r>
              <a:rPr kumimoji="1" lang="en-US" altLang="ja-JP" dirty="0" smtClean="0"/>
              <a:t>10</a:t>
            </a:r>
            <a:r>
              <a:rPr kumimoji="1" lang="ja-JP" altLang="en-US" dirty="0" smtClean="0"/>
              <a:t>のー９乗程度であるためかなり大きいことがわかる。また非線形感受率のピークは吸収のピークに対応していまして励起子やバンド間</a:t>
            </a:r>
            <a:r>
              <a:rPr kumimoji="1" lang="ja-JP" altLang="en-US" dirty="0" err="1" smtClean="0"/>
              <a:t>遷移あたりににおける</a:t>
            </a:r>
            <a:r>
              <a:rPr kumimoji="1" lang="ja-JP" altLang="en-US" dirty="0" smtClean="0"/>
              <a:t>励起の吸収係数によって非線形性が決まることになります。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17</a:t>
            </a:fld>
            <a:endParaRPr kumimoji="1" lang="ja-JP" altLang="en-US"/>
          </a:p>
        </p:txBody>
      </p:sp>
    </p:spTree>
    <p:extLst>
      <p:ext uri="{BB962C8B-B14F-4D97-AF65-F5344CB8AC3E}">
        <p14:creationId xmlns:p14="http://schemas.microsoft.com/office/powerpoint/2010/main" val="1636413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目次はこのような並びになっております。導入としていくつか話した後、論文結果を紹介し、比較して私の研究にも少し触れたいと思います。</a:t>
            </a:r>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2</a:t>
            </a:fld>
            <a:endParaRPr kumimoji="1" lang="ja-JP" altLang="en-US"/>
          </a:p>
        </p:txBody>
      </p:sp>
    </p:spTree>
    <p:extLst>
      <p:ext uri="{BB962C8B-B14F-4D97-AF65-F5344CB8AC3E}">
        <p14:creationId xmlns:p14="http://schemas.microsoft.com/office/powerpoint/2010/main" val="2890205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論文の概要はこのようになっております。フェムトセカンド縮退四光波混合という方法を用いてさまざまな温度で励起子共鳴近くの</a:t>
            </a:r>
            <a:r>
              <a:rPr kumimoji="1" lang="en-US" altLang="ja-JP" dirty="0" err="1" smtClean="0"/>
              <a:t>ZnO</a:t>
            </a:r>
            <a:r>
              <a:rPr kumimoji="1" lang="ja-JP" altLang="en-US" dirty="0" smtClean="0"/>
              <a:t>光学非線形性の測定を報告しているとのことです。まずはこれらの赤字で書かれてある非線形性や縮退四光波混合を知るために必要な励起子について紹介します。</a:t>
            </a:r>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3</a:t>
            </a:fld>
            <a:endParaRPr kumimoji="1" lang="ja-JP" altLang="en-US"/>
          </a:p>
        </p:txBody>
      </p:sp>
    </p:spTree>
    <p:extLst>
      <p:ext uri="{BB962C8B-B14F-4D97-AF65-F5344CB8AC3E}">
        <p14:creationId xmlns:p14="http://schemas.microsoft.com/office/powerpoint/2010/main" val="597173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4</a:t>
            </a:fld>
            <a:endParaRPr kumimoji="1" lang="ja-JP" altLang="en-US"/>
          </a:p>
        </p:txBody>
      </p:sp>
    </p:spTree>
    <p:extLst>
      <p:ext uri="{BB962C8B-B14F-4D97-AF65-F5344CB8AC3E}">
        <p14:creationId xmlns:p14="http://schemas.microsoft.com/office/powerpoint/2010/main" val="1989385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励起子というのはご存知のとおり電子と正孔がクーロン引力によって結びついているもののことを言い、その結びつきの強さは励起子束縛エネルギーで表されます。物質にバンドギャップ以上のエネルギーを持った励起光を照射することで伝導帯に励起された電子と価電子帯の正孔で生成されます。電子</a:t>
            </a:r>
            <a:r>
              <a:rPr kumimoji="1" lang="ja-JP" altLang="en-US" dirty="0" err="1" smtClean="0"/>
              <a:t>ー</a:t>
            </a:r>
            <a:r>
              <a:rPr kumimoji="1" lang="ja-JP" altLang="en-US" dirty="0" smtClean="0"/>
              <a:t>正孔対なのでそこには分極が生じ、さまざまな光学効果を生み出します。そのため励起子の動向、特にここでは緩和時間が大きな意味を持つことになります。ではこの励起子の緩和してしまう時間は何で決まっているかについて次に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5</a:t>
            </a:fld>
            <a:endParaRPr kumimoji="1" lang="ja-JP" altLang="en-US"/>
          </a:p>
        </p:txBody>
      </p:sp>
    </p:spTree>
    <p:extLst>
      <p:ext uri="{BB962C8B-B14F-4D97-AF65-F5344CB8AC3E}">
        <p14:creationId xmlns:p14="http://schemas.microsoft.com/office/powerpoint/2010/main" val="2588792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励起子緩和には大きく分けて２つの過程があります。</a:t>
            </a:r>
            <a:r>
              <a:rPr kumimoji="1" lang="en-US" altLang="ja-JP" dirty="0" smtClean="0"/>
              <a:t>1</a:t>
            </a:r>
            <a:r>
              <a:rPr kumimoji="1" lang="ja-JP" altLang="en-US" dirty="0" smtClean="0"/>
              <a:t>つが位相緩和でもう１つが個数の緩和です。位相緩和とは試料の不均一性による励起子の持つエネルギーの差が原因で波のシンクロやコヒーレンスが失われることをいいます。よって位相緩和時間から試料の品質の指標になりますダンピングを求めることが可能であります。また数の緩和は励起子自体が消滅するものでたとえばこのような再結合して発光する過程などが挙げ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6</a:t>
            </a:fld>
            <a:endParaRPr kumimoji="1" lang="ja-JP" altLang="en-US"/>
          </a:p>
        </p:txBody>
      </p:sp>
    </p:spTree>
    <p:extLst>
      <p:ext uri="{BB962C8B-B14F-4D97-AF65-F5344CB8AC3E}">
        <p14:creationId xmlns:p14="http://schemas.microsoft.com/office/powerpoint/2010/main" val="3892668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r>
                  <a:rPr kumimoji="1" lang="ja-JP" altLang="en-US" dirty="0" smtClean="0"/>
                  <a:t>次にタイトルにもあった３次の非線形性について説明します。レーザー出現前に知られていた光学現象はすべてこちらの線形光学現象でありました。物質に光を照射したときの物質の応答というのは常に分極で表されるのですが、線形光学現象では分極は入射光の光電場と比例関係にあることが知られています。レーザーの出現以後、入射光の光電場が大きい時にのみ現れる分極が光電場に比例しない非線形光学現象に注目が集まりました。このとき分極はこのように表すことができて</a:t>
                </a:r>
                <a:r>
                  <a:rPr kumimoji="1" lang="ja-JP" altLang="en-US" dirty="0" err="1" smtClean="0"/>
                  <a:t>こ</a:t>
                </a:r>
                <a14:m>
                  <m:oMath xmlns:m="http://schemas.openxmlformats.org/officeDocument/2006/math">
                    <m:r>
                      <a:rPr lang="ja-JP" altLang="en-US" sz="1200" b="0" i="1" smtClean="0">
                        <a:solidFill>
                          <a:srgbClr val="FF0000"/>
                        </a:solidFill>
                        <a:latin typeface="Cambria Math" panose="02040503050406030204" pitchFamily="18" charset="0"/>
                        <a:ea typeface="Cambria Math" panose="02040503050406030204" pitchFamily="18" charset="0"/>
                      </a:rPr>
                      <m:t>の</m:t>
                    </m:r>
                    <m:sSup>
                      <m:sSupPr>
                        <m:ctrlPr>
                          <a:rPr lang="en-US" altLang="ja-JP" sz="1200" b="0" i="1" smtClean="0">
                            <a:solidFill>
                              <a:srgbClr val="FF0000"/>
                            </a:solidFill>
                            <a:latin typeface="Cambria Math" panose="02040503050406030204" pitchFamily="18" charset="0"/>
                            <a:ea typeface="Cambria Math" panose="02040503050406030204" pitchFamily="18" charset="0"/>
                          </a:rPr>
                        </m:ctrlPr>
                      </m:sSupPr>
                      <m:e>
                        <m:r>
                          <a:rPr lang="ja-JP" altLang="en-US" sz="1200" b="0" i="1" smtClean="0">
                            <a:solidFill>
                              <a:srgbClr val="FF0000"/>
                            </a:solidFill>
                            <a:latin typeface="Cambria Math" panose="02040503050406030204" pitchFamily="18" charset="0"/>
                            <a:ea typeface="Cambria Math" panose="02040503050406030204" pitchFamily="18" charset="0"/>
                          </a:rPr>
                          <m:t>𝜒</m:t>
                        </m:r>
                      </m:e>
                      <m:sup>
                        <m:d>
                          <m:dPr>
                            <m:ctrlPr>
                              <a:rPr lang="en-US" altLang="ja-JP" sz="1200" b="0" i="1" smtClean="0">
                                <a:solidFill>
                                  <a:srgbClr val="FF0000"/>
                                </a:solidFill>
                                <a:latin typeface="Cambria Math" panose="02040503050406030204" pitchFamily="18" charset="0"/>
                                <a:ea typeface="Cambria Math" panose="02040503050406030204" pitchFamily="18" charset="0"/>
                              </a:rPr>
                            </m:ctrlPr>
                          </m:dPr>
                          <m:e>
                            <m:r>
                              <a:rPr lang="en-US" altLang="ja-JP" sz="1200" b="0" i="1" smtClean="0">
                                <a:solidFill>
                                  <a:srgbClr val="FF0000"/>
                                </a:solidFill>
                                <a:latin typeface="Cambria Math" panose="02040503050406030204" pitchFamily="18" charset="0"/>
                                <a:ea typeface="Cambria Math" panose="02040503050406030204" pitchFamily="18" charset="0"/>
                              </a:rPr>
                              <m:t>3</m:t>
                            </m:r>
                          </m:e>
                        </m:d>
                      </m:sup>
                    </m:sSup>
                    <m:sSup>
                      <m:sSupPr>
                        <m:ctrlPr>
                          <a:rPr lang="en-US" altLang="ja-JP" sz="1200" b="0" i="1" smtClean="0">
                            <a:solidFill>
                              <a:srgbClr val="FF0000"/>
                            </a:solidFill>
                            <a:latin typeface="Cambria Math" panose="02040503050406030204" pitchFamily="18" charset="0"/>
                            <a:ea typeface="Cambria Math" panose="02040503050406030204" pitchFamily="18" charset="0"/>
                          </a:rPr>
                        </m:ctrlPr>
                      </m:sSupPr>
                      <m:e>
                        <m:r>
                          <a:rPr lang="en-US" altLang="ja-JP" sz="1200" b="0" i="1" smtClean="0">
                            <a:solidFill>
                              <a:srgbClr val="FF0000"/>
                            </a:solidFill>
                            <a:latin typeface="Cambria Math" panose="02040503050406030204" pitchFamily="18" charset="0"/>
                            <a:ea typeface="Cambria Math" panose="02040503050406030204" pitchFamily="18" charset="0"/>
                          </a:rPr>
                          <m:t>𝐸</m:t>
                        </m:r>
                      </m:e>
                      <m:sup>
                        <m:r>
                          <a:rPr lang="en-US" altLang="ja-JP" sz="1200" b="0" i="1" smtClean="0">
                            <a:solidFill>
                              <a:srgbClr val="FF0000"/>
                            </a:solidFill>
                            <a:latin typeface="Cambria Math" panose="02040503050406030204" pitchFamily="18" charset="0"/>
                            <a:ea typeface="Cambria Math" panose="02040503050406030204" pitchFamily="18" charset="0"/>
                          </a:rPr>
                          <m:t>3</m:t>
                        </m:r>
                      </m:sup>
                    </m:sSup>
                  </m:oMath>
                </a14:m>
                <a:r>
                  <a:rPr kumimoji="1" lang="ja-JP" altLang="en-US" dirty="0" smtClean="0"/>
                  <a:t>が３次の光学非線形性の項ということになります。</a:t>
                </a:r>
                <a:endParaRPr kumimoji="1" lang="ja-JP" altLang="en-US" dirty="0"/>
              </a:p>
            </p:txBody>
          </p:sp>
        </mc:Choice>
        <mc:Fallback xmlns="">
          <p:sp>
            <p:nvSpPr>
              <p:cNvPr id="3" name="ノート プレースホルダー 2"/>
              <p:cNvSpPr>
                <a:spLocks noGrp="1"/>
              </p:cNvSpPr>
              <p:nvPr>
                <p:ph type="body" idx="1"/>
              </p:nvPr>
            </p:nvSpPr>
            <p:spPr/>
            <p:txBody>
              <a:bodyPr/>
              <a:lstStyle/>
              <a:p>
                <a:r>
                  <a:rPr kumimoji="1" lang="ja-JP" altLang="en-US" dirty="0" smtClean="0"/>
                  <a:t>次にタイトルにもあった３次の非線形性について説明します。レーザー出現前に知られていた光学現象はすべてこちらの線形光学現象でありました。物質に光を照射したときの物質の応答というのは常に分極で表されるのですが、線形光学現象では分極は入射光の光電場と比例関係にあることが知られています。レーザーの出現以後、入射光の光電場が大きい時にのみ現れる分極が光電場に比例しない非線形光学現象に注目が集まりました。このとき分極はこのように表すことができて</a:t>
                </a:r>
                <a:r>
                  <a:rPr kumimoji="1" lang="ja-JP" altLang="en-US" dirty="0" err="1" smtClean="0"/>
                  <a:t>こ</a:t>
                </a:r>
                <a:r>
                  <a:rPr lang="ja-JP" altLang="en-US" sz="1200" b="0" i="0" smtClean="0">
                    <a:solidFill>
                      <a:srgbClr val="FF0000"/>
                    </a:solidFill>
                    <a:latin typeface="Cambria Math" panose="02040503050406030204" pitchFamily="18" charset="0"/>
                    <a:ea typeface="Cambria Math" panose="02040503050406030204" pitchFamily="18" charset="0"/>
                  </a:rPr>
                  <a:t>の</a:t>
                </a:r>
                <a:r>
                  <a:rPr lang="ja-JP" altLang="en-US" sz="1200" b="0" i="0" smtClean="0">
                    <a:solidFill>
                      <a:srgbClr val="FF0000"/>
                    </a:solidFill>
                    <a:latin typeface="Cambria Math" panose="02040503050406030204" pitchFamily="18" charset="0"/>
                    <a:ea typeface="Cambria Math" panose="02040503050406030204" pitchFamily="18" charset="0"/>
                  </a:rPr>
                  <a:t>𝜒</a:t>
                </a:r>
                <a:r>
                  <a:rPr lang="en-US" altLang="ja-JP" sz="1200" b="0" i="0" smtClean="0">
                    <a:solidFill>
                      <a:srgbClr val="FF0000"/>
                    </a:solidFill>
                    <a:latin typeface="Cambria Math" panose="02040503050406030204" pitchFamily="18" charset="0"/>
                    <a:ea typeface="Cambria Math" panose="02040503050406030204" pitchFamily="18" charset="0"/>
                  </a:rPr>
                  <a:t>^((</a:t>
                </a:r>
                <a:r>
                  <a:rPr lang="en-US" altLang="ja-JP" sz="1200" b="0" i="0" smtClean="0">
                    <a:solidFill>
                      <a:srgbClr val="FF0000"/>
                    </a:solidFill>
                    <a:latin typeface="Cambria Math" panose="02040503050406030204" pitchFamily="18" charset="0"/>
                    <a:ea typeface="Cambria Math" panose="02040503050406030204" pitchFamily="18" charset="0"/>
                  </a:rPr>
                  <a:t>3) </a:t>
                </a:r>
                <a:r>
                  <a:rPr lang="en-US" altLang="ja-JP" sz="1200" b="0" i="0" smtClean="0">
                    <a:solidFill>
                      <a:srgbClr val="FF0000"/>
                    </a:solidFill>
                    <a:latin typeface="Cambria Math" panose="02040503050406030204" pitchFamily="18" charset="0"/>
                    <a:ea typeface="Cambria Math" panose="02040503050406030204" pitchFamily="18" charset="0"/>
                  </a:rPr>
                  <a:t>) </a:t>
                </a:r>
                <a:r>
                  <a:rPr lang="en-US" altLang="ja-JP" sz="1200" b="0" i="0" smtClean="0">
                    <a:solidFill>
                      <a:srgbClr val="FF0000"/>
                    </a:solidFill>
                    <a:latin typeface="Cambria Math" panose="02040503050406030204" pitchFamily="18" charset="0"/>
                    <a:ea typeface="Cambria Math" panose="02040503050406030204" pitchFamily="18" charset="0"/>
                  </a:rPr>
                  <a:t>𝐸^3</a:t>
                </a:r>
                <a:r>
                  <a:rPr kumimoji="1" lang="ja-JP" altLang="en-US" dirty="0" smtClean="0"/>
                  <a:t>が３次の光学非線形性の項ということになります。</a:t>
                </a:r>
                <a:endParaRPr kumimoji="1" lang="ja-JP" altLang="en-US" dirty="0"/>
              </a:p>
            </p:txBody>
          </p:sp>
        </mc:Fallback>
      </mc:AlternateContent>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7</a:t>
            </a:fld>
            <a:endParaRPr kumimoji="1" lang="ja-JP" altLang="en-US"/>
          </a:p>
        </p:txBody>
      </p:sp>
    </p:spTree>
    <p:extLst>
      <p:ext uri="{BB962C8B-B14F-4D97-AF65-F5344CB8AC3E}">
        <p14:creationId xmlns:p14="http://schemas.microsoft.com/office/powerpoint/2010/main" val="2804555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u="none" strike="noStrike" kern="1200" dirty="0" smtClean="0">
                <a:solidFill>
                  <a:schemeClr val="tx1"/>
                </a:solidFill>
                <a:effectLst/>
                <a:latin typeface="+mn-lt"/>
                <a:ea typeface="+mn-ea"/>
                <a:cs typeface="+mn-cs"/>
              </a:rPr>
              <a:t>その</a:t>
            </a:r>
            <a:r>
              <a:rPr kumimoji="1" lang="ja-JP" altLang="ja-JP" sz="1200" b="0" u="none" strike="noStrike" kern="1200" dirty="0" smtClean="0">
                <a:solidFill>
                  <a:schemeClr val="tx1"/>
                </a:solidFill>
                <a:effectLst/>
                <a:latin typeface="+mn-lt"/>
                <a:ea typeface="+mn-ea"/>
                <a:cs typeface="+mn-cs"/>
              </a:rPr>
              <a:t>３次の非線形光学</a:t>
            </a:r>
            <a:r>
              <a:rPr kumimoji="1" lang="ja-JP" altLang="en-US" sz="1200" b="0" u="none" strike="noStrike" kern="1200" dirty="0" smtClean="0">
                <a:solidFill>
                  <a:schemeClr val="tx1"/>
                </a:solidFill>
                <a:effectLst/>
                <a:latin typeface="+mn-lt"/>
                <a:ea typeface="+mn-ea"/>
                <a:cs typeface="+mn-cs"/>
              </a:rPr>
              <a:t>効果の一つが四光波混合</a:t>
            </a:r>
            <a:r>
              <a:rPr kumimoji="1" lang="ja-JP" altLang="ja-JP" sz="1200" b="0" u="none" strike="noStrike" kern="1200" dirty="0" smtClean="0">
                <a:solidFill>
                  <a:schemeClr val="tx1"/>
                </a:solidFill>
                <a:effectLst/>
                <a:latin typeface="+mn-lt"/>
                <a:ea typeface="+mn-ea"/>
                <a:cs typeface="+mn-cs"/>
              </a:rPr>
              <a:t>である。光と物質の相互作用によって誘起される分極は、物質の光学的性質の変化を引き起こす。２本の光を試料に交差するように照射させるとその干渉によって電場分極（励起子）の空間強度分布が生じ、分布格子を作る。この分布格子は入射してきた光を回折するため、その光を測定することで、分布格子の強度が検出できるという手法である。</a:t>
            </a:r>
            <a:r>
              <a:rPr kumimoji="1" lang="ja-JP" altLang="en-US" sz="1200" b="0" u="none" strike="noStrike" kern="1200" dirty="0" smtClean="0">
                <a:solidFill>
                  <a:schemeClr val="tx1"/>
                </a:solidFill>
                <a:effectLst/>
                <a:latin typeface="+mn-lt"/>
                <a:ea typeface="+mn-ea"/>
                <a:cs typeface="+mn-cs"/>
              </a:rPr>
              <a:t>そのため、励起子が緩和するにつれて</a:t>
            </a:r>
            <a:r>
              <a:rPr kumimoji="1" lang="en-US" altLang="ja-JP" sz="1200" b="0" u="none" strike="noStrike" kern="1200" dirty="0" smtClean="0">
                <a:solidFill>
                  <a:schemeClr val="tx1"/>
                </a:solidFill>
                <a:effectLst/>
                <a:latin typeface="+mn-lt"/>
                <a:ea typeface="+mn-ea"/>
                <a:cs typeface="+mn-cs"/>
              </a:rPr>
              <a:t>DFWM</a:t>
            </a:r>
            <a:r>
              <a:rPr kumimoji="1" lang="ja-JP" altLang="en-US" sz="1200" b="0" u="none" strike="noStrike" kern="1200" dirty="0" smtClean="0">
                <a:solidFill>
                  <a:schemeClr val="tx1"/>
                </a:solidFill>
                <a:effectLst/>
                <a:latin typeface="+mn-lt"/>
                <a:ea typeface="+mn-ea"/>
                <a:cs typeface="+mn-cs"/>
              </a:rPr>
              <a:t>信号は弱まっていくことになります。</a:t>
            </a:r>
            <a:endParaRPr kumimoji="1" lang="ja-JP" altLang="ja-JP" sz="1200" b="0" u="sng"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8</a:t>
            </a:fld>
            <a:endParaRPr kumimoji="1" lang="ja-JP" altLang="en-US"/>
          </a:p>
        </p:txBody>
      </p:sp>
    </p:spTree>
    <p:extLst>
      <p:ext uri="{BB962C8B-B14F-4D97-AF65-F5344CB8AC3E}">
        <p14:creationId xmlns:p14="http://schemas.microsoft.com/office/powerpoint/2010/main" val="2957888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ZnO</a:t>
            </a:r>
            <a:r>
              <a:rPr kumimoji="1" lang="ja-JP" altLang="en-US" dirty="0" smtClean="0"/>
              <a:t>という物質は室温で</a:t>
            </a:r>
            <a:r>
              <a:rPr kumimoji="1" lang="en-US" altLang="ja-JP" sz="1200" b="0" kern="1200" dirty="0" smtClean="0">
                <a:solidFill>
                  <a:schemeClr val="tx1"/>
                </a:solidFill>
                <a:effectLst/>
                <a:latin typeface="+mn-lt"/>
                <a:ea typeface="+mn-ea"/>
                <a:cs typeface="+mn-cs"/>
              </a:rPr>
              <a:t>3.37 eV </a:t>
            </a:r>
            <a:r>
              <a:rPr kumimoji="1" lang="ja-JP" altLang="ja-JP" sz="1200" b="0" kern="1200" dirty="0" smtClean="0">
                <a:solidFill>
                  <a:schemeClr val="tx1"/>
                </a:solidFill>
                <a:effectLst/>
                <a:latin typeface="+mn-lt"/>
                <a:ea typeface="+mn-ea"/>
                <a:cs typeface="+mn-cs"/>
              </a:rPr>
              <a:t>のバンドギャップエネルギーをもち、さらにその励起子</a:t>
            </a:r>
            <a:r>
              <a:rPr kumimoji="1" lang="ja-JP" altLang="en-US" sz="1200" b="0" kern="1200" dirty="0" smtClean="0">
                <a:solidFill>
                  <a:schemeClr val="tx1"/>
                </a:solidFill>
                <a:effectLst/>
                <a:latin typeface="+mn-lt"/>
                <a:ea typeface="+mn-ea"/>
                <a:cs typeface="+mn-cs"/>
              </a:rPr>
              <a:t>束縛</a:t>
            </a:r>
            <a:r>
              <a:rPr kumimoji="1" lang="ja-JP" altLang="ja-JP" sz="1200" b="0" kern="1200" dirty="0" smtClean="0">
                <a:solidFill>
                  <a:schemeClr val="tx1"/>
                </a:solidFill>
                <a:effectLst/>
                <a:latin typeface="+mn-lt"/>
                <a:ea typeface="+mn-ea"/>
                <a:cs typeface="+mn-cs"/>
              </a:rPr>
              <a:t>エネルギーはおよそ</a:t>
            </a:r>
            <a:r>
              <a:rPr kumimoji="1" lang="en-US" altLang="ja-JP" sz="1200" b="0" kern="1200" dirty="0" smtClean="0">
                <a:solidFill>
                  <a:schemeClr val="tx1"/>
                </a:solidFill>
                <a:effectLst/>
                <a:latin typeface="+mn-lt"/>
                <a:ea typeface="+mn-ea"/>
                <a:cs typeface="+mn-cs"/>
              </a:rPr>
              <a:t>60 </a:t>
            </a:r>
            <a:r>
              <a:rPr kumimoji="1" lang="en-US" altLang="ja-JP" sz="1200" b="0" kern="1200" dirty="0" err="1" smtClean="0">
                <a:solidFill>
                  <a:schemeClr val="tx1"/>
                </a:solidFill>
                <a:effectLst/>
                <a:latin typeface="+mn-lt"/>
                <a:ea typeface="+mn-ea"/>
                <a:cs typeface="+mn-cs"/>
              </a:rPr>
              <a:t>meV</a:t>
            </a:r>
            <a:r>
              <a:rPr kumimoji="1" lang="en-US" altLang="ja-JP" sz="1200" b="0" kern="1200" dirty="0" smtClean="0">
                <a:solidFill>
                  <a:schemeClr val="tx1"/>
                </a:solidFill>
                <a:effectLst/>
                <a:latin typeface="+mn-lt"/>
                <a:ea typeface="+mn-ea"/>
                <a:cs typeface="+mn-cs"/>
              </a:rPr>
              <a:t> </a:t>
            </a:r>
            <a:r>
              <a:rPr kumimoji="1" lang="ja-JP" altLang="ja-JP" sz="1200" b="0" kern="1200" dirty="0" smtClean="0">
                <a:solidFill>
                  <a:schemeClr val="tx1"/>
                </a:solidFill>
                <a:effectLst/>
                <a:latin typeface="+mn-lt"/>
                <a:ea typeface="+mn-ea"/>
                <a:cs typeface="+mn-cs"/>
              </a:rPr>
              <a:t>と室温での熱エネルギー（約</a:t>
            </a:r>
            <a:r>
              <a:rPr kumimoji="1" lang="en-US" altLang="ja-JP" sz="1200" b="0" kern="1200" dirty="0" smtClean="0">
                <a:solidFill>
                  <a:schemeClr val="tx1"/>
                </a:solidFill>
                <a:effectLst/>
                <a:latin typeface="+mn-lt"/>
                <a:ea typeface="+mn-ea"/>
                <a:cs typeface="+mn-cs"/>
              </a:rPr>
              <a:t>25 </a:t>
            </a:r>
            <a:r>
              <a:rPr kumimoji="1" lang="en-US" altLang="ja-JP" sz="1200" b="0" kern="1200" dirty="0" err="1" smtClean="0">
                <a:solidFill>
                  <a:schemeClr val="tx1"/>
                </a:solidFill>
                <a:effectLst/>
                <a:latin typeface="+mn-lt"/>
                <a:ea typeface="+mn-ea"/>
                <a:cs typeface="+mn-cs"/>
              </a:rPr>
              <a:t>meV</a:t>
            </a:r>
            <a:r>
              <a:rPr kumimoji="1" lang="ja-JP" altLang="ja-JP" sz="1200" b="0" kern="1200" dirty="0" smtClean="0">
                <a:solidFill>
                  <a:schemeClr val="tx1"/>
                </a:solidFill>
                <a:effectLst/>
                <a:latin typeface="+mn-lt"/>
                <a:ea typeface="+mn-ea"/>
                <a:cs typeface="+mn-cs"/>
              </a:rPr>
              <a:t>）よりも大きいことから、室温で励起子の輻射再結合による紫外発光を示す半導体である。</a:t>
            </a:r>
            <a:r>
              <a:rPr kumimoji="1" lang="ja-JP" altLang="en-US" sz="1200" b="0" kern="1200" dirty="0" smtClean="0">
                <a:solidFill>
                  <a:schemeClr val="tx1"/>
                </a:solidFill>
                <a:effectLst/>
                <a:latin typeface="+mn-lt"/>
                <a:ea typeface="+mn-ea"/>
                <a:cs typeface="+mn-cs"/>
              </a:rPr>
              <a:t>また直接遷移型半導体で価電子帯が３つに分裂している特徴もあり、多くの励起子生成が可能であります。また環境負荷や価格の面から見ても非常に</a:t>
            </a:r>
            <a:r>
              <a:rPr kumimoji="1" lang="ja-JP" altLang="ja-JP" sz="1200" b="0" kern="1200" dirty="0" smtClean="0">
                <a:solidFill>
                  <a:schemeClr val="tx1"/>
                </a:solidFill>
                <a:effectLst/>
                <a:latin typeface="+mn-lt"/>
                <a:ea typeface="+mn-ea"/>
                <a:cs typeface="+mn-cs"/>
              </a:rPr>
              <a:t>紫外光</a:t>
            </a:r>
            <a:r>
              <a:rPr kumimoji="1" lang="ja-JP" altLang="en-US" sz="1200" b="0" kern="1200" dirty="0" smtClean="0">
                <a:solidFill>
                  <a:schemeClr val="tx1"/>
                </a:solidFill>
                <a:effectLst/>
                <a:latin typeface="+mn-lt"/>
                <a:ea typeface="+mn-ea"/>
                <a:cs typeface="+mn-cs"/>
              </a:rPr>
              <a:t>電子</a:t>
            </a:r>
            <a:r>
              <a:rPr kumimoji="1" lang="ja-JP" altLang="ja-JP" sz="1200" b="0" kern="1200" dirty="0" smtClean="0">
                <a:solidFill>
                  <a:schemeClr val="tx1"/>
                </a:solidFill>
                <a:effectLst/>
                <a:latin typeface="+mn-lt"/>
                <a:ea typeface="+mn-ea"/>
                <a:cs typeface="+mn-cs"/>
              </a:rPr>
              <a:t>デバイス</a:t>
            </a:r>
            <a:r>
              <a:rPr kumimoji="1" lang="ja-JP" altLang="en-US" sz="1200" b="0" kern="1200" dirty="0" smtClean="0">
                <a:solidFill>
                  <a:schemeClr val="tx1"/>
                </a:solidFill>
                <a:effectLst/>
                <a:latin typeface="+mn-lt"/>
                <a:ea typeface="+mn-ea"/>
                <a:cs typeface="+mn-cs"/>
              </a:rPr>
              <a:t>に有用な物質であるといえます。</a:t>
            </a:r>
            <a:endParaRPr kumimoji="1" lang="en-US" altLang="ja-JP" sz="1200" b="0" kern="1200" dirty="0" smtClean="0">
              <a:solidFill>
                <a:schemeClr val="tx1"/>
              </a:solidFill>
              <a:effectLst/>
              <a:latin typeface="+mn-lt"/>
              <a:ea typeface="+mn-ea"/>
              <a:cs typeface="+mn-cs"/>
            </a:endParaRPr>
          </a:p>
          <a:p>
            <a:r>
              <a:rPr kumimoji="1" lang="ja-JP" altLang="en-US" sz="1200" b="0" kern="1200" dirty="0" smtClean="0">
                <a:solidFill>
                  <a:schemeClr val="tx1"/>
                </a:solidFill>
                <a:effectLst/>
                <a:latin typeface="+mn-lt"/>
                <a:ea typeface="+mn-ea"/>
                <a:cs typeface="+mn-cs"/>
              </a:rPr>
              <a:t>今回、</a:t>
            </a:r>
            <a:r>
              <a:rPr kumimoji="1" lang="ja-JP" altLang="ja-JP" sz="1200" kern="1200" dirty="0" smtClean="0">
                <a:solidFill>
                  <a:schemeClr val="tx1"/>
                </a:solidFill>
                <a:effectLst/>
                <a:latin typeface="+mn-lt"/>
                <a:ea typeface="+mn-ea"/>
                <a:cs typeface="+mn-cs"/>
              </a:rPr>
              <a:t>この研究で使われた</a:t>
            </a:r>
            <a:r>
              <a:rPr kumimoji="1" lang="en-US" altLang="ja-JP" sz="1200" kern="1200" dirty="0" err="1" smtClean="0">
                <a:solidFill>
                  <a:schemeClr val="tx1"/>
                </a:solidFill>
                <a:effectLst/>
                <a:latin typeface="+mn-lt"/>
                <a:ea typeface="+mn-ea"/>
                <a:cs typeface="+mn-cs"/>
              </a:rPr>
              <a:t>ZnO</a:t>
            </a:r>
            <a:r>
              <a:rPr kumimoji="1" lang="ja-JP" altLang="ja-JP" sz="1200" kern="1200" dirty="0" smtClean="0">
                <a:solidFill>
                  <a:schemeClr val="tx1"/>
                </a:solidFill>
                <a:effectLst/>
                <a:latin typeface="+mn-lt"/>
                <a:ea typeface="+mn-ea"/>
                <a:cs typeface="+mn-cs"/>
              </a:rPr>
              <a:t>薄膜はサファイア（</a:t>
            </a:r>
            <a:r>
              <a:rPr kumimoji="1" lang="en-US" altLang="ja-JP" sz="1200" kern="1200" dirty="0" smtClean="0">
                <a:solidFill>
                  <a:schemeClr val="tx1"/>
                </a:solidFill>
                <a:effectLst/>
                <a:latin typeface="+mn-lt"/>
                <a:ea typeface="+mn-ea"/>
                <a:cs typeface="+mn-cs"/>
              </a:rPr>
              <a:t>0001</a:t>
            </a:r>
            <a:r>
              <a:rPr kumimoji="1" lang="ja-JP" altLang="ja-JP" sz="1200" kern="1200" dirty="0" smtClean="0">
                <a:solidFill>
                  <a:schemeClr val="tx1"/>
                </a:solidFill>
                <a:effectLst/>
                <a:latin typeface="+mn-lt"/>
                <a:ea typeface="+mn-ea"/>
                <a:cs typeface="+mn-cs"/>
              </a:rPr>
              <a:t>）基盤でレーザー</a:t>
            </a:r>
            <a:r>
              <a:rPr kumimoji="1" lang="en-US" altLang="ja-JP" sz="1200" kern="1200" dirty="0" smtClean="0">
                <a:solidFill>
                  <a:schemeClr val="tx1"/>
                </a:solidFill>
                <a:effectLst/>
                <a:latin typeface="+mn-lt"/>
                <a:ea typeface="+mn-ea"/>
                <a:cs typeface="+mn-cs"/>
              </a:rPr>
              <a:t>MBE</a:t>
            </a:r>
            <a:r>
              <a:rPr kumimoji="1" lang="ja-JP" altLang="ja-JP" sz="1200" kern="1200" dirty="0" smtClean="0">
                <a:solidFill>
                  <a:schemeClr val="tx1"/>
                </a:solidFill>
                <a:effectLst/>
                <a:latin typeface="+mn-lt"/>
                <a:ea typeface="+mn-ea"/>
                <a:cs typeface="+mn-cs"/>
              </a:rPr>
              <a:t>法によって成長させた。</a:t>
            </a:r>
            <a:r>
              <a:rPr kumimoji="1" lang="en-US" altLang="ja-JP" sz="1200" kern="1200" dirty="0" smtClean="0">
                <a:solidFill>
                  <a:schemeClr val="tx1"/>
                </a:solidFill>
                <a:effectLst/>
                <a:latin typeface="+mn-lt"/>
                <a:ea typeface="+mn-ea"/>
                <a:cs typeface="+mn-cs"/>
              </a:rPr>
              <a:t>AFM</a:t>
            </a:r>
            <a:r>
              <a:rPr kumimoji="1" lang="ja-JP" altLang="ja-JP" sz="1200" kern="1200" dirty="0" smtClean="0">
                <a:solidFill>
                  <a:schemeClr val="tx1"/>
                </a:solidFill>
                <a:effectLst/>
                <a:latin typeface="+mn-lt"/>
                <a:ea typeface="+mn-ea"/>
                <a:cs typeface="+mn-cs"/>
              </a:rPr>
              <a:t>像では</a:t>
            </a:r>
            <a:r>
              <a:rPr kumimoji="1" lang="en-US" altLang="ja-JP" sz="1200" kern="1200" dirty="0" err="1" smtClean="0">
                <a:solidFill>
                  <a:schemeClr val="tx1"/>
                </a:solidFill>
                <a:effectLst/>
                <a:latin typeface="+mn-lt"/>
                <a:ea typeface="+mn-ea"/>
                <a:cs typeface="+mn-cs"/>
              </a:rPr>
              <a:t>ZnO</a:t>
            </a:r>
            <a:r>
              <a:rPr kumimoji="1" lang="ja-JP" altLang="ja-JP" sz="1200" kern="1200" dirty="0" smtClean="0">
                <a:solidFill>
                  <a:schemeClr val="tx1"/>
                </a:solidFill>
                <a:effectLst/>
                <a:latin typeface="+mn-lt"/>
                <a:ea typeface="+mn-ea"/>
                <a:cs typeface="+mn-cs"/>
              </a:rPr>
              <a:t>膜はぎっしり詰まった六方晶系微結晶からなっていて、それは基板上に規則正しく並んでいる。</a:t>
            </a:r>
            <a:endParaRPr kumimoji="1" lang="ja-JP" altLang="en-US" b="0" dirty="0"/>
          </a:p>
        </p:txBody>
      </p:sp>
      <p:sp>
        <p:nvSpPr>
          <p:cNvPr id="4" name="スライド番号プレースホルダー 3"/>
          <p:cNvSpPr>
            <a:spLocks noGrp="1"/>
          </p:cNvSpPr>
          <p:nvPr>
            <p:ph type="sldNum" sz="quarter" idx="10"/>
          </p:nvPr>
        </p:nvSpPr>
        <p:spPr/>
        <p:txBody>
          <a:bodyPr/>
          <a:lstStyle/>
          <a:p>
            <a:fld id="{12000F89-F7F3-448D-A818-A2C528A2D6E0}" type="slidenum">
              <a:rPr kumimoji="1" lang="ja-JP" altLang="en-US" smtClean="0"/>
              <a:t>9</a:t>
            </a:fld>
            <a:endParaRPr kumimoji="1" lang="ja-JP" altLang="en-US"/>
          </a:p>
        </p:txBody>
      </p:sp>
    </p:spTree>
    <p:extLst>
      <p:ext uri="{BB962C8B-B14F-4D97-AF65-F5344CB8AC3E}">
        <p14:creationId xmlns:p14="http://schemas.microsoft.com/office/powerpoint/2010/main" val="2704038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14D09D7-44B1-42D4-9405-2568C5BE2866}" type="datetime1">
              <a:rPr kumimoji="1" lang="ja-JP" altLang="en-US" smtClean="0"/>
              <a:t>2014/6/3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2321249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4C75CDF-AF01-4AFC-820B-5A6053AD79FA}" type="datetime1">
              <a:rPr kumimoji="1" lang="ja-JP" altLang="en-US" smtClean="0"/>
              <a:t>2014/6/3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461632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30295F-8084-469C-8A5F-DD4348555EDD}" type="datetime1">
              <a:rPr kumimoji="1" lang="ja-JP" altLang="en-US" smtClean="0"/>
              <a:t>2014/6/3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75537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4574D44-1B7E-4854-B7DE-2257E8396698}" type="datetime1">
              <a:rPr kumimoji="1" lang="ja-JP" altLang="en-US" smtClean="0"/>
              <a:t>2014/6/3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4126046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3401E5B-0667-4859-9337-D86AFF241B58}" type="datetime1">
              <a:rPr kumimoji="1" lang="ja-JP" altLang="en-US" smtClean="0"/>
              <a:t>2014/6/3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4279739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584AC7C-86C5-43DF-A4DC-8B8C31AF9074}" type="datetime1">
              <a:rPr kumimoji="1" lang="ja-JP" altLang="en-US" smtClean="0"/>
              <a:t>2014/6/3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3116272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7F34267-61E8-48B1-B917-4C7A112487FD}" type="datetime1">
              <a:rPr kumimoji="1" lang="ja-JP" altLang="en-US" smtClean="0"/>
              <a:t>2014/6/3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3957182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38E6D33-5AA6-4D16-8130-FBF06B8E1B05}" type="datetime1">
              <a:rPr kumimoji="1" lang="ja-JP" altLang="en-US" smtClean="0"/>
              <a:t>2014/6/3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1101771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8FBE55-D7BB-4FDF-924F-7BD7F669E061}" type="datetime1">
              <a:rPr kumimoji="1" lang="ja-JP" altLang="en-US" smtClean="0"/>
              <a:t>2014/6/3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2080144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D26C961-E047-4EC1-BCAD-2EB770D63BCB}" type="datetime1">
              <a:rPr kumimoji="1" lang="ja-JP" altLang="en-US" smtClean="0"/>
              <a:t>2014/6/3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2255604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E9F2EF7-9F82-4451-AB3C-037425309E1E}" type="datetime1">
              <a:rPr kumimoji="1" lang="ja-JP" altLang="en-US" smtClean="0"/>
              <a:t>2014/6/3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3658191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AAFF87-5DD8-48B7-8BC9-F468D98B28BD}" type="datetime1">
              <a:rPr kumimoji="1" lang="ja-JP" altLang="en-US" smtClean="0"/>
              <a:t>2014/6/3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872024-6A85-46D5-9329-67AA5B2858FA}" type="slidenum">
              <a:rPr kumimoji="1" lang="ja-JP" altLang="en-US" smtClean="0"/>
              <a:t>‹#›</a:t>
            </a:fld>
            <a:endParaRPr kumimoji="1" lang="ja-JP" altLang="en-US"/>
          </a:p>
        </p:txBody>
      </p:sp>
    </p:spTree>
    <p:extLst>
      <p:ext uri="{BB962C8B-B14F-4D97-AF65-F5344CB8AC3E}">
        <p14:creationId xmlns:p14="http://schemas.microsoft.com/office/powerpoint/2010/main" val="791526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7" Type="http://schemas.openxmlformats.org/officeDocument/2006/relationships/image" Target="../media/image15.emf"/><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4.emf"/><Relationship Id="rId5" Type="http://schemas.openxmlformats.org/officeDocument/2006/relationships/image" Target="../media/image13.png"/><Relationship Id="rId4" Type="http://schemas.openxmlformats.org/officeDocument/2006/relationships/image" Target="../media/image12.emf"/></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1217" y="1378039"/>
            <a:ext cx="7701566" cy="2080408"/>
          </a:xfrm>
        </p:spPr>
        <p:txBody>
          <a:bodyPr>
            <a:normAutofit/>
          </a:bodyPr>
          <a:lstStyle/>
          <a:p>
            <a:r>
              <a:rPr lang="en-US" altLang="ja-JP" sz="4400" dirty="0">
                <a:effectLst>
                  <a:outerShdw blurRad="38100" dist="38100" dir="2700000" algn="tl">
                    <a:srgbClr val="000000">
                      <a:alpha val="43137"/>
                    </a:srgbClr>
                  </a:outerShdw>
                </a:effectLst>
              </a:rPr>
              <a:t>Third-order </a:t>
            </a:r>
            <a:r>
              <a:rPr lang="en-US" altLang="ja-JP" sz="4400" dirty="0" smtClean="0">
                <a:effectLst>
                  <a:outerShdw blurRad="38100" dist="38100" dir="2700000" algn="tl">
                    <a:srgbClr val="000000">
                      <a:alpha val="43137"/>
                    </a:srgbClr>
                  </a:outerShdw>
                </a:effectLst>
              </a:rPr>
              <a:t>optical nonlinearity </a:t>
            </a:r>
            <a:r>
              <a:rPr lang="en-US" altLang="ja-JP" sz="4400" dirty="0">
                <a:effectLst>
                  <a:outerShdw blurRad="38100" dist="38100" dir="2700000" algn="tl">
                    <a:srgbClr val="000000">
                      <a:alpha val="43137"/>
                    </a:srgbClr>
                  </a:outerShdw>
                </a:effectLst>
              </a:rPr>
              <a:t>in </a:t>
            </a:r>
            <a:r>
              <a:rPr lang="en-US" altLang="ja-JP" sz="4400" dirty="0" err="1">
                <a:effectLst>
                  <a:outerShdw blurRad="38100" dist="38100" dir="2700000" algn="tl">
                    <a:srgbClr val="000000">
                      <a:alpha val="43137"/>
                    </a:srgbClr>
                  </a:outerShdw>
                </a:effectLst>
              </a:rPr>
              <a:t>ZnO</a:t>
            </a:r>
            <a:r>
              <a:rPr lang="en-US" altLang="ja-JP" sz="4400" dirty="0">
                <a:effectLst>
                  <a:outerShdw blurRad="38100" dist="38100" dir="2700000" algn="tl">
                    <a:srgbClr val="000000">
                      <a:alpha val="43137"/>
                    </a:srgbClr>
                  </a:outerShdw>
                </a:effectLst>
              </a:rPr>
              <a:t> </a:t>
            </a:r>
            <a:r>
              <a:rPr lang="en-US" altLang="ja-JP" sz="4400" dirty="0" err="1" smtClean="0">
                <a:effectLst>
                  <a:outerShdw blurRad="38100" dist="38100" dir="2700000" algn="tl">
                    <a:srgbClr val="000000">
                      <a:alpha val="43137"/>
                    </a:srgbClr>
                  </a:outerShdw>
                </a:effectLst>
              </a:rPr>
              <a:t>microcrystallite</a:t>
            </a:r>
            <a:r>
              <a:rPr lang="en-US" altLang="ja-JP" sz="4400" dirty="0" smtClean="0">
                <a:effectLst>
                  <a:outerShdw blurRad="38100" dist="38100" dir="2700000" algn="tl">
                    <a:srgbClr val="000000">
                      <a:alpha val="43137"/>
                    </a:srgbClr>
                  </a:outerShdw>
                </a:effectLst>
              </a:rPr>
              <a:t> </a:t>
            </a:r>
            <a:r>
              <a:rPr lang="en-US" altLang="ja-JP" sz="4400" dirty="0">
                <a:effectLst>
                  <a:outerShdw blurRad="38100" dist="38100" dir="2700000" algn="tl">
                    <a:srgbClr val="000000">
                      <a:alpha val="43137"/>
                    </a:srgbClr>
                  </a:outerShdw>
                </a:effectLst>
              </a:rPr>
              <a:t>thin films</a:t>
            </a:r>
            <a:endParaRPr kumimoji="1" lang="ja-JP" altLang="en-US" sz="4400" dirty="0">
              <a:effectLst>
                <a:outerShdw blurRad="38100" dist="38100" dir="2700000" algn="tl">
                  <a:srgbClr val="000000">
                    <a:alpha val="43137"/>
                  </a:srgbClr>
                </a:outerShdw>
              </a:effectLst>
            </a:endParaRPr>
          </a:p>
        </p:txBody>
      </p:sp>
      <p:sp>
        <p:nvSpPr>
          <p:cNvPr id="3" name="サブタイトル 2"/>
          <p:cNvSpPr>
            <a:spLocks noGrp="1"/>
          </p:cNvSpPr>
          <p:nvPr>
            <p:ph type="subTitle" idx="1"/>
          </p:nvPr>
        </p:nvSpPr>
        <p:spPr>
          <a:xfrm>
            <a:off x="721217" y="4411507"/>
            <a:ext cx="7701565" cy="1655762"/>
          </a:xfrm>
        </p:spPr>
        <p:txBody>
          <a:bodyPr>
            <a:normAutofit fontScale="85000" lnSpcReduction="20000"/>
          </a:bodyPr>
          <a:lstStyle/>
          <a:p>
            <a:r>
              <a:rPr lang="en-US" altLang="ja-JP" dirty="0" err="1"/>
              <a:t>Weili</a:t>
            </a:r>
            <a:r>
              <a:rPr lang="en-US" altLang="ja-JP" dirty="0"/>
              <a:t> Zhang, H. Wang, K. S. </a:t>
            </a:r>
            <a:r>
              <a:rPr lang="en-US" altLang="ja-JP" dirty="0" err="1"/>
              <a:t>Wong,a</a:t>
            </a:r>
            <a:r>
              <a:rPr lang="en-US" altLang="ja-JP" dirty="0"/>
              <a:t>) Z. K. Tang, and G. K. L. </a:t>
            </a:r>
            <a:r>
              <a:rPr lang="en-US" altLang="ja-JP" dirty="0" smtClean="0"/>
              <a:t>Wong</a:t>
            </a:r>
            <a:r>
              <a:rPr lang="ja-JP" altLang="en-US" dirty="0"/>
              <a:t> </a:t>
            </a:r>
            <a:r>
              <a:rPr lang="en-US" altLang="ja-JP" dirty="0" smtClean="0"/>
              <a:t>accepted </a:t>
            </a:r>
            <a:r>
              <a:rPr lang="en-US" altLang="ja-JP" dirty="0"/>
              <a:t>for publication 29 September </a:t>
            </a:r>
            <a:r>
              <a:rPr lang="en-US" altLang="ja-JP" dirty="0" smtClean="0"/>
              <a:t>1999 </a:t>
            </a:r>
            <a:r>
              <a:rPr lang="en-US" altLang="ja-JP" dirty="0"/>
              <a:t>APPLIED PHYSICS LETTERS</a:t>
            </a:r>
            <a:endParaRPr kumimoji="1" lang="en-US" altLang="ja-JP" dirty="0" smtClean="0"/>
          </a:p>
          <a:p>
            <a:endParaRPr lang="en-US" altLang="ja-JP" dirty="0"/>
          </a:p>
          <a:p>
            <a:r>
              <a:rPr kumimoji="1" lang="en-US" altLang="ja-JP" dirty="0" err="1" smtClean="0"/>
              <a:t>Ashida</a:t>
            </a:r>
            <a:r>
              <a:rPr kumimoji="1" lang="en-US" altLang="ja-JP" dirty="0" smtClean="0"/>
              <a:t> lab</a:t>
            </a:r>
          </a:p>
          <a:p>
            <a:r>
              <a:rPr lang="en-US" altLang="ja-JP" dirty="0" smtClean="0"/>
              <a:t>Subaru </a:t>
            </a:r>
            <a:r>
              <a:rPr lang="en-US" altLang="ja-JP" dirty="0"/>
              <a:t>S</a:t>
            </a:r>
            <a:r>
              <a:rPr lang="en-US" altLang="ja-JP" dirty="0" smtClean="0"/>
              <a:t>aeki </a:t>
            </a:r>
            <a:endParaRPr kumimoji="1" lang="ja-JP" altLang="en-US" dirty="0"/>
          </a:p>
        </p:txBody>
      </p:sp>
      <p:sp>
        <p:nvSpPr>
          <p:cNvPr id="4" name="スライド番号プレースホルダー 3"/>
          <p:cNvSpPr>
            <a:spLocks noGrp="1"/>
          </p:cNvSpPr>
          <p:nvPr>
            <p:ph type="sldNum" sz="quarter" idx="12"/>
          </p:nvPr>
        </p:nvSpPr>
        <p:spPr/>
        <p:txBody>
          <a:bodyPr/>
          <a:lstStyle/>
          <a:p>
            <a:fld id="{FB872024-6A85-46D5-9329-67AA5B2858FA}" type="slidenum">
              <a:rPr kumimoji="1" lang="ja-JP" altLang="en-US" smtClean="0"/>
              <a:t>1</a:t>
            </a:fld>
            <a:endParaRPr kumimoji="1" lang="ja-JP" altLang="en-US"/>
          </a:p>
        </p:txBody>
      </p:sp>
    </p:spTree>
    <p:extLst>
      <p:ext uri="{BB962C8B-B14F-4D97-AF65-F5344CB8AC3E}">
        <p14:creationId xmlns:p14="http://schemas.microsoft.com/office/powerpoint/2010/main" val="27022184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effectLst>
                  <a:outerShdw blurRad="38100" dist="38100" dir="2700000" algn="tl">
                    <a:srgbClr val="000000">
                      <a:alpha val="43137"/>
                    </a:srgbClr>
                  </a:outerShdw>
                </a:effectLst>
              </a:rPr>
              <a:t>Absorption and DFWM signal</a:t>
            </a:r>
            <a:endParaRPr kumimoji="1" lang="ja-JP" altLang="en-US" dirty="0">
              <a:effectLst>
                <a:outerShdw blurRad="38100" dist="38100" dir="2700000" algn="tl">
                  <a:srgbClr val="000000">
                    <a:alpha val="43137"/>
                  </a:srgbClr>
                </a:outerShdw>
              </a:effectLst>
            </a:endParaRPr>
          </a:p>
        </p:txBody>
      </p:sp>
      <p:sp>
        <p:nvSpPr>
          <p:cNvPr id="3" name="コンテンツ プレースホルダー 2"/>
          <p:cNvSpPr>
            <a:spLocks noGrp="1"/>
          </p:cNvSpPr>
          <p:nvPr>
            <p:ph idx="1"/>
          </p:nvPr>
        </p:nvSpPr>
        <p:spPr>
          <a:xfrm>
            <a:off x="254834" y="1928870"/>
            <a:ext cx="4317166" cy="4351338"/>
          </a:xfrm>
        </p:spPr>
        <p:txBody>
          <a:bodyPr>
            <a:normAutofit/>
          </a:bodyPr>
          <a:lstStyle/>
          <a:p>
            <a:r>
              <a:rPr lang="en-US" altLang="ja-JP" dirty="0" smtClean="0"/>
              <a:t>the </a:t>
            </a:r>
            <a:r>
              <a:rPr lang="en-US" altLang="ja-JP" dirty="0"/>
              <a:t>excellent quality of the </a:t>
            </a:r>
            <a:r>
              <a:rPr lang="en-US" altLang="ja-JP" dirty="0" smtClean="0"/>
              <a:t>sample</a:t>
            </a:r>
          </a:p>
          <a:p>
            <a:endParaRPr lang="en-US" altLang="ja-JP" dirty="0" smtClean="0"/>
          </a:p>
          <a:p>
            <a:r>
              <a:rPr lang="en-US" altLang="ja-JP" dirty="0"/>
              <a:t>the </a:t>
            </a:r>
            <a:r>
              <a:rPr lang="en-US" altLang="ja-JP" dirty="0" err="1"/>
              <a:t>exciton</a:t>
            </a:r>
            <a:r>
              <a:rPr lang="en-US" altLang="ja-JP" dirty="0"/>
              <a:t> binding energy is i</a:t>
            </a:r>
            <a:r>
              <a:rPr lang="en-US" altLang="ja-JP" dirty="0" smtClean="0"/>
              <a:t>n the </a:t>
            </a:r>
            <a:r>
              <a:rPr lang="en-US" altLang="ja-JP" dirty="0"/>
              <a:t>60–70 </a:t>
            </a:r>
            <a:r>
              <a:rPr lang="en-US" altLang="ja-JP" dirty="0" err="1" smtClean="0"/>
              <a:t>meV</a:t>
            </a:r>
            <a:endParaRPr lang="en-US" altLang="ja-JP" dirty="0" smtClean="0"/>
          </a:p>
          <a:p>
            <a:endParaRPr lang="en-US" altLang="ja-JP" dirty="0" smtClean="0"/>
          </a:p>
          <a:p>
            <a:r>
              <a:rPr lang="en-US" altLang="ja-JP" dirty="0"/>
              <a:t>the enhancement of the optical nonlinearity </a:t>
            </a:r>
            <a:r>
              <a:rPr lang="en-US" altLang="ja-JP" dirty="0" smtClean="0"/>
              <a:t>by the </a:t>
            </a:r>
            <a:r>
              <a:rPr lang="en-US" altLang="ja-JP" dirty="0" err="1"/>
              <a:t>exciton</a:t>
            </a:r>
            <a:endParaRPr kumimoji="1" lang="ja-JP" altLang="en-US" dirty="0"/>
          </a:p>
        </p:txBody>
      </p:sp>
      <p:pic>
        <p:nvPicPr>
          <p:cNvPr id="4" name="図 3"/>
          <p:cNvPicPr>
            <a:picLocks noChangeAspect="1"/>
          </p:cNvPicPr>
          <p:nvPr/>
        </p:nvPicPr>
        <p:blipFill>
          <a:blip r:embed="rId3"/>
          <a:stretch>
            <a:fillRect/>
          </a:stretch>
        </p:blipFill>
        <p:spPr>
          <a:xfrm>
            <a:off x="4572000" y="1351079"/>
            <a:ext cx="4427165" cy="5506921"/>
          </a:xfrm>
          <a:prstGeom prst="rect">
            <a:avLst/>
          </a:prstGeom>
        </p:spPr>
      </p:pic>
      <p:cxnSp>
        <p:nvCxnSpPr>
          <p:cNvPr id="5" name="直線コネクタ 4"/>
          <p:cNvCxnSpPr/>
          <p:nvPr/>
        </p:nvCxnSpPr>
        <p:spPr>
          <a:xfrm flipH="1" flipV="1">
            <a:off x="6100997" y="1484026"/>
            <a:ext cx="1" cy="3237877"/>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0" name="スライド番号プレースホルダー 9"/>
          <p:cNvSpPr>
            <a:spLocks noGrp="1"/>
          </p:cNvSpPr>
          <p:nvPr>
            <p:ph type="sldNum" sz="quarter" idx="12"/>
          </p:nvPr>
        </p:nvSpPr>
        <p:spPr/>
        <p:txBody>
          <a:bodyPr/>
          <a:lstStyle/>
          <a:p>
            <a:fld id="{FB872024-6A85-46D5-9329-67AA5B2858FA}" type="slidenum">
              <a:rPr kumimoji="1" lang="ja-JP" altLang="en-US" smtClean="0"/>
              <a:t>10</a:t>
            </a:fld>
            <a:endParaRPr kumimoji="1" lang="ja-JP" altLang="en-US"/>
          </a:p>
        </p:txBody>
      </p:sp>
    </p:spTree>
    <p:extLst>
      <p:ext uri="{BB962C8B-B14F-4D97-AF65-F5344CB8AC3E}">
        <p14:creationId xmlns:p14="http://schemas.microsoft.com/office/powerpoint/2010/main" val="7482130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629131" y="5111655"/>
            <a:ext cx="3213196" cy="15632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a:effectLst>
                  <a:outerShdw blurRad="38100" dist="38100" dir="2700000" algn="tl">
                    <a:srgbClr val="000000">
                      <a:alpha val="43137"/>
                    </a:srgbClr>
                  </a:outerShdw>
                </a:effectLst>
              </a:rPr>
              <a:t>DFWM signals </a:t>
            </a:r>
            <a:r>
              <a:rPr lang="en-US" altLang="ja-JP" dirty="0" smtClean="0">
                <a:effectLst>
                  <a:outerShdw blurRad="38100" dist="38100" dir="2700000" algn="tl">
                    <a:srgbClr val="000000">
                      <a:alpha val="43137"/>
                    </a:srgbClr>
                  </a:outerShdw>
                </a:effectLst>
              </a:rPr>
              <a:t/>
            </a:r>
            <a:br>
              <a:rPr lang="en-US" altLang="ja-JP" dirty="0" smtClean="0">
                <a:effectLst>
                  <a:outerShdw blurRad="38100" dist="38100" dir="2700000" algn="tl">
                    <a:srgbClr val="000000">
                      <a:alpha val="43137"/>
                    </a:srgbClr>
                  </a:outerShdw>
                </a:effectLst>
              </a:rPr>
            </a:br>
            <a:r>
              <a:rPr lang="en-US" altLang="ja-JP" dirty="0" smtClean="0">
                <a:effectLst>
                  <a:outerShdw blurRad="38100" dist="38100" dir="2700000" algn="tl">
                    <a:srgbClr val="000000">
                      <a:alpha val="43137"/>
                    </a:srgbClr>
                  </a:outerShdw>
                </a:effectLst>
              </a:rPr>
              <a:t>as </a:t>
            </a:r>
            <a:r>
              <a:rPr lang="en-US" altLang="ja-JP" dirty="0">
                <a:effectLst>
                  <a:outerShdw blurRad="38100" dist="38100" dir="2700000" algn="tl">
                    <a:srgbClr val="000000">
                      <a:alpha val="43137"/>
                    </a:srgbClr>
                  </a:outerShdw>
                </a:effectLst>
              </a:rPr>
              <a:t>a function of delay times</a:t>
            </a:r>
            <a:endParaRPr kumimoji="1" lang="ja-JP" altLang="en-US" dirty="0">
              <a:effectLst>
                <a:outerShdw blurRad="38100" dist="38100" dir="2700000" algn="tl">
                  <a:srgbClr val="000000">
                    <a:alpha val="43137"/>
                  </a:srgbClr>
                </a:outerShdw>
              </a:effectLst>
            </a:endParaRPr>
          </a:p>
        </p:txBody>
      </p:sp>
      <p:sp>
        <p:nvSpPr>
          <p:cNvPr id="3" name="コンテンツ プレースホルダー 2"/>
          <p:cNvSpPr>
            <a:spLocks noGrp="1"/>
          </p:cNvSpPr>
          <p:nvPr>
            <p:ph idx="1"/>
          </p:nvPr>
        </p:nvSpPr>
        <p:spPr>
          <a:xfrm>
            <a:off x="234308" y="1833105"/>
            <a:ext cx="4002842" cy="4841824"/>
          </a:xfrm>
        </p:spPr>
        <p:txBody>
          <a:bodyPr>
            <a:normAutofit fontScale="92500" lnSpcReduction="10000"/>
          </a:bodyPr>
          <a:lstStyle/>
          <a:p>
            <a:r>
              <a:rPr lang="en-US" altLang="ja-JP" dirty="0" smtClean="0"/>
              <a:t>Population</a:t>
            </a:r>
            <a:r>
              <a:rPr lang="ja-JP" altLang="en-US" dirty="0"/>
              <a:t> </a:t>
            </a:r>
            <a:r>
              <a:rPr lang="en-US" altLang="ja-JP" dirty="0" smtClean="0"/>
              <a:t>relaxation </a:t>
            </a:r>
            <a:r>
              <a:rPr lang="en-US" altLang="ja-JP" dirty="0"/>
              <a:t>time </a:t>
            </a:r>
            <a:r>
              <a:rPr lang="ja-JP" altLang="en-US" dirty="0" smtClean="0"/>
              <a:t>→ </a:t>
            </a:r>
            <a:r>
              <a:rPr lang="en-US" altLang="ja-JP" i="1" dirty="0" smtClean="0"/>
              <a:t>T</a:t>
            </a:r>
            <a:r>
              <a:rPr lang="en-US" altLang="ja-JP" i="1" baseline="-25000" dirty="0" smtClean="0"/>
              <a:t>1</a:t>
            </a:r>
            <a:endParaRPr lang="en-US" altLang="ja-JP" dirty="0"/>
          </a:p>
          <a:p>
            <a:r>
              <a:rPr lang="en-US" altLang="ja-JP" dirty="0" err="1"/>
              <a:t>D</a:t>
            </a:r>
            <a:r>
              <a:rPr lang="en-US" altLang="ja-JP" dirty="0" err="1" smtClean="0"/>
              <a:t>ephasing</a:t>
            </a:r>
            <a:r>
              <a:rPr lang="en-US" altLang="ja-JP" dirty="0" smtClean="0"/>
              <a:t> time </a:t>
            </a:r>
            <a:r>
              <a:rPr lang="ja-JP" altLang="en-US" dirty="0" smtClean="0"/>
              <a:t>→</a:t>
            </a:r>
            <a:r>
              <a:rPr lang="en-US" altLang="ja-JP" dirty="0" smtClean="0"/>
              <a:t> </a:t>
            </a:r>
            <a:r>
              <a:rPr lang="en-US" altLang="ja-JP" i="1" dirty="0" smtClean="0"/>
              <a:t>T</a:t>
            </a:r>
            <a:r>
              <a:rPr lang="en-US" altLang="ja-JP" baseline="-25000" dirty="0" smtClean="0"/>
              <a:t>2</a:t>
            </a:r>
          </a:p>
          <a:p>
            <a:pPr marL="0" indent="0">
              <a:buNone/>
            </a:pPr>
            <a:r>
              <a:rPr lang="ja-JP" altLang="en-US" dirty="0" smtClean="0"/>
              <a:t>　</a:t>
            </a:r>
            <a:r>
              <a:rPr lang="en-US" altLang="ja-JP" dirty="0" smtClean="0"/>
              <a:t>The PL </a:t>
            </a:r>
            <a:r>
              <a:rPr lang="en-US" altLang="ja-JP" dirty="0"/>
              <a:t>decay at 3.29 </a:t>
            </a:r>
            <a:r>
              <a:rPr lang="en-US" altLang="ja-JP" dirty="0" smtClean="0"/>
              <a:t>eV</a:t>
            </a:r>
          </a:p>
          <a:p>
            <a:pPr marL="0" indent="0">
              <a:buNone/>
            </a:pPr>
            <a:r>
              <a:rPr lang="en-US" altLang="ja-JP" dirty="0"/>
              <a:t> </a:t>
            </a:r>
            <a:r>
              <a:rPr lang="en-US" altLang="ja-JP" dirty="0" smtClean="0"/>
              <a:t>             </a:t>
            </a:r>
            <a:r>
              <a:rPr lang="ja-JP" altLang="en-US" dirty="0" smtClean="0"/>
              <a:t>　　↓</a:t>
            </a:r>
            <a:endParaRPr lang="en-US" altLang="ja-JP" dirty="0" smtClean="0"/>
          </a:p>
          <a:p>
            <a:pPr marL="0" indent="0">
              <a:buNone/>
            </a:pPr>
            <a:r>
              <a:rPr lang="ja-JP" altLang="en-US" dirty="0" smtClean="0"/>
              <a:t>　</a:t>
            </a:r>
            <a:r>
              <a:rPr lang="en-US" altLang="ja-JP" dirty="0" smtClean="0"/>
              <a:t>The </a:t>
            </a:r>
            <a:r>
              <a:rPr lang="en-US" altLang="ja-JP" dirty="0"/>
              <a:t>effect </a:t>
            </a:r>
            <a:r>
              <a:rPr lang="en-US" altLang="ja-JP" dirty="0" smtClean="0"/>
              <a:t>of </a:t>
            </a:r>
            <a:r>
              <a:rPr lang="en-US" altLang="ja-JP" i="1" dirty="0" smtClean="0"/>
              <a:t>T</a:t>
            </a:r>
            <a:r>
              <a:rPr lang="en-US" altLang="ja-JP" i="1" baseline="-25000" dirty="0" smtClean="0"/>
              <a:t>1</a:t>
            </a:r>
            <a:r>
              <a:rPr lang="en-US" altLang="ja-JP" dirty="0" smtClean="0"/>
              <a:t> on </a:t>
            </a:r>
            <a:r>
              <a:rPr lang="en-US" altLang="ja-JP" i="1" dirty="0" smtClean="0"/>
              <a:t>T</a:t>
            </a:r>
            <a:r>
              <a:rPr lang="en-US" altLang="ja-JP" baseline="-25000" dirty="0" smtClean="0"/>
              <a:t>2</a:t>
            </a:r>
            <a:r>
              <a:rPr lang="en-US" altLang="ja-JP" dirty="0" smtClean="0"/>
              <a:t> rate</a:t>
            </a:r>
          </a:p>
          <a:p>
            <a:pPr marL="0" indent="0">
              <a:buNone/>
            </a:pPr>
            <a:r>
              <a:rPr lang="en-US" altLang="ja-JP" dirty="0" smtClean="0"/>
              <a:t> </a:t>
            </a:r>
            <a:r>
              <a:rPr lang="en-US" altLang="ja-JP" dirty="0"/>
              <a:t>is </a:t>
            </a:r>
            <a:r>
              <a:rPr lang="en-US" altLang="ja-JP" dirty="0" smtClean="0"/>
              <a:t>negligible.</a:t>
            </a:r>
          </a:p>
          <a:p>
            <a:pPr marL="0" indent="0">
              <a:buNone/>
            </a:pPr>
            <a:endParaRPr kumimoji="1" lang="en-US" altLang="ja-JP" dirty="0"/>
          </a:p>
          <a:p>
            <a:pPr marL="0" indent="0" algn="ctr">
              <a:buNone/>
            </a:pPr>
            <a:r>
              <a:rPr lang="en-US" altLang="ja-JP" dirty="0"/>
              <a:t>DFWM </a:t>
            </a:r>
            <a:r>
              <a:rPr lang="en-US" altLang="ja-JP" dirty="0" smtClean="0"/>
              <a:t>decay time </a:t>
            </a:r>
          </a:p>
          <a:p>
            <a:pPr marL="0" indent="0" algn="ctr">
              <a:buNone/>
            </a:pPr>
            <a:r>
              <a:rPr lang="ja-JP" altLang="en-US" dirty="0"/>
              <a:t>→</a:t>
            </a:r>
            <a:r>
              <a:rPr lang="en-US" altLang="ja-JP" dirty="0" smtClean="0"/>
              <a:t>160, 240</a:t>
            </a:r>
            <a:r>
              <a:rPr lang="ja-JP" altLang="en-US" dirty="0" smtClean="0"/>
              <a:t> </a:t>
            </a:r>
            <a:r>
              <a:rPr lang="en-US" altLang="ja-JP" dirty="0" smtClean="0"/>
              <a:t>and </a:t>
            </a:r>
            <a:r>
              <a:rPr lang="en-US" altLang="ja-JP" dirty="0"/>
              <a:t>270 </a:t>
            </a:r>
            <a:r>
              <a:rPr lang="en-US" altLang="ja-JP" dirty="0" smtClean="0"/>
              <a:t>fs </a:t>
            </a:r>
          </a:p>
          <a:p>
            <a:pPr marL="0" indent="0" algn="ctr">
              <a:buNone/>
            </a:pPr>
            <a:r>
              <a:rPr lang="ja-JP" altLang="en-US" dirty="0" smtClean="0"/>
              <a:t>　　</a:t>
            </a:r>
            <a:r>
              <a:rPr lang="en-US" altLang="ja-JP" dirty="0" smtClean="0"/>
              <a:t>(RT, 77 </a:t>
            </a:r>
            <a:r>
              <a:rPr lang="en-US" altLang="ja-JP" dirty="0"/>
              <a:t>and 4.2 </a:t>
            </a:r>
            <a:r>
              <a:rPr lang="en-US" altLang="ja-JP" dirty="0" smtClean="0"/>
              <a:t>K)</a:t>
            </a:r>
            <a:endParaRPr kumimoji="1" lang="ja-JP" altLang="en-US" dirty="0"/>
          </a:p>
        </p:txBody>
      </p:sp>
      <p:pic>
        <p:nvPicPr>
          <p:cNvPr id="4" name="図 3"/>
          <p:cNvPicPr>
            <a:picLocks noChangeAspect="1"/>
          </p:cNvPicPr>
          <p:nvPr/>
        </p:nvPicPr>
        <p:blipFill>
          <a:blip r:embed="rId3"/>
          <a:stretch>
            <a:fillRect/>
          </a:stretch>
        </p:blipFill>
        <p:spPr>
          <a:xfrm>
            <a:off x="4237150" y="1690689"/>
            <a:ext cx="4604853" cy="5163036"/>
          </a:xfrm>
          <a:prstGeom prst="rect">
            <a:avLst/>
          </a:prstGeom>
        </p:spPr>
      </p:pic>
      <p:sp>
        <p:nvSpPr>
          <p:cNvPr id="6" name="スライド番号プレースホルダー 5"/>
          <p:cNvSpPr>
            <a:spLocks noGrp="1"/>
          </p:cNvSpPr>
          <p:nvPr>
            <p:ph type="sldNum" sz="quarter" idx="12"/>
          </p:nvPr>
        </p:nvSpPr>
        <p:spPr/>
        <p:txBody>
          <a:bodyPr/>
          <a:lstStyle/>
          <a:p>
            <a:fld id="{FB872024-6A85-46D5-9329-67AA5B2858FA}" type="slidenum">
              <a:rPr kumimoji="1" lang="ja-JP" altLang="en-US" smtClean="0"/>
              <a:t>11</a:t>
            </a:fld>
            <a:endParaRPr kumimoji="1" lang="ja-JP" altLang="en-US"/>
          </a:p>
        </p:txBody>
      </p:sp>
    </p:spTree>
    <p:extLst>
      <p:ext uri="{BB962C8B-B14F-4D97-AF65-F5344CB8AC3E}">
        <p14:creationId xmlns:p14="http://schemas.microsoft.com/office/powerpoint/2010/main" val="4102467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effectLst>
                  <a:outerShdw blurRad="38100" dist="38100" dir="2700000" algn="tl">
                    <a:srgbClr val="000000">
                      <a:alpha val="43137"/>
                    </a:srgbClr>
                  </a:outerShdw>
                </a:effectLst>
              </a:rPr>
              <a:t>Summary </a:t>
            </a:r>
            <a:endParaRPr kumimoji="1" lang="ja-JP" altLang="en-US" dirty="0">
              <a:effectLst>
                <a:outerShdw blurRad="38100" dist="38100" dir="2700000" algn="tl">
                  <a:srgbClr val="000000">
                    <a:alpha val="43137"/>
                  </a:srgbClr>
                </a:outerShdw>
              </a:effectLst>
            </a:endParaRPr>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628650" y="1641422"/>
                <a:ext cx="7886700" cy="5089162"/>
              </a:xfrm>
            </p:spPr>
            <p:txBody>
              <a:bodyPr>
                <a:noAutofit/>
              </a:bodyPr>
              <a:lstStyle/>
              <a:p>
                <a:r>
                  <a:rPr lang="en-US" altLang="ja-JP" dirty="0"/>
                  <a:t>W</a:t>
                </a:r>
                <a:r>
                  <a:rPr lang="en-US" altLang="ja-JP" dirty="0" smtClean="0"/>
                  <a:t>e </a:t>
                </a:r>
                <a:r>
                  <a:rPr lang="en-US" altLang="ja-JP" dirty="0"/>
                  <a:t>have studied the transient </a:t>
                </a:r>
                <a:r>
                  <a:rPr lang="en-US" altLang="ja-JP" dirty="0" smtClean="0"/>
                  <a:t>response</a:t>
                </a:r>
                <a:r>
                  <a:rPr lang="ja-JP" altLang="en-US" dirty="0"/>
                  <a:t> </a:t>
                </a:r>
                <a:r>
                  <a:rPr lang="en-US" altLang="ja-JP" dirty="0" smtClean="0"/>
                  <a:t>and </a:t>
                </a:r>
                <a:r>
                  <a:rPr lang="en-US" altLang="ja-JP" dirty="0"/>
                  <a:t>magnitude of the third-order optical nonlinearity </a:t>
                </a:r>
                <a14:m>
                  <m:oMath xmlns:m="http://schemas.openxmlformats.org/officeDocument/2006/math">
                    <m:sSup>
                      <m:sSupPr>
                        <m:ctrlPr>
                          <a:rPr lang="en-US" altLang="ja-JP" i="1">
                            <a:latin typeface="Cambria Math" panose="02040503050406030204" pitchFamily="18" charset="0"/>
                            <a:ea typeface="Cambria Math" panose="02040503050406030204" pitchFamily="18" charset="0"/>
                          </a:rPr>
                        </m:ctrlPr>
                      </m:sSupPr>
                      <m:e>
                        <m:r>
                          <a:rPr lang="el-GR" altLang="ja-JP" i="1">
                            <a:latin typeface="Cambria Math" panose="02040503050406030204" pitchFamily="18" charset="0"/>
                            <a:ea typeface="Cambria Math" panose="02040503050406030204" pitchFamily="18" charset="0"/>
                          </a:rPr>
                          <m:t>𝜒</m:t>
                        </m:r>
                      </m:e>
                      <m:sup>
                        <m:d>
                          <m:dPr>
                            <m:ctrlPr>
                              <a:rPr lang="en-US" altLang="ja-JP" i="1">
                                <a:latin typeface="Cambria Math" panose="02040503050406030204" pitchFamily="18" charset="0"/>
                                <a:ea typeface="Cambria Math" panose="02040503050406030204" pitchFamily="18" charset="0"/>
                              </a:rPr>
                            </m:ctrlPr>
                          </m:dPr>
                          <m:e>
                            <m:r>
                              <a:rPr lang="en-US" altLang="ja-JP" i="1">
                                <a:latin typeface="Cambria Math" panose="02040503050406030204" pitchFamily="18" charset="0"/>
                                <a:ea typeface="Cambria Math" panose="02040503050406030204" pitchFamily="18" charset="0"/>
                              </a:rPr>
                              <m:t>3</m:t>
                            </m:r>
                          </m:e>
                        </m:d>
                      </m:sup>
                    </m:sSup>
                  </m:oMath>
                </a14:m>
                <a:r>
                  <a:rPr lang="en-US" altLang="ja-JP" dirty="0" smtClean="0"/>
                  <a:t>in </a:t>
                </a:r>
                <a:r>
                  <a:rPr lang="en-US" altLang="ja-JP" dirty="0" err="1" smtClean="0"/>
                  <a:t>ZnO</a:t>
                </a:r>
                <a:r>
                  <a:rPr lang="en-US" altLang="ja-JP" dirty="0" smtClean="0"/>
                  <a:t> </a:t>
                </a:r>
                <a:r>
                  <a:rPr lang="en-US" altLang="ja-JP" dirty="0" err="1"/>
                  <a:t>microcrystallite</a:t>
                </a:r>
                <a:r>
                  <a:rPr lang="en-US" altLang="ja-JP" dirty="0"/>
                  <a:t> thin films by using the </a:t>
                </a:r>
                <a:r>
                  <a:rPr lang="en-US" altLang="ja-JP" dirty="0" smtClean="0"/>
                  <a:t>femtosecond DFWM </a:t>
                </a:r>
                <a:r>
                  <a:rPr lang="en-US" altLang="ja-JP" dirty="0"/>
                  <a:t>technique</a:t>
                </a:r>
                <a:r>
                  <a:rPr lang="en-US" altLang="ja-JP" dirty="0" smtClean="0"/>
                  <a:t>.</a:t>
                </a:r>
              </a:p>
              <a:p>
                <a:pPr marL="0" indent="0">
                  <a:buNone/>
                </a:pPr>
                <a:r>
                  <a:rPr lang="en-US" altLang="ja-JP" sz="4000" dirty="0"/>
                  <a:t> </a:t>
                </a:r>
                <a:r>
                  <a:rPr lang="en-US" altLang="ja-JP" sz="4000" dirty="0" smtClean="0"/>
                  <a:t>                            </a:t>
                </a:r>
                <a:r>
                  <a:rPr lang="en-US" altLang="ja-JP" sz="4000" dirty="0" smtClean="0"/>
                  <a:t> </a:t>
                </a:r>
                <a:r>
                  <a:rPr lang="ja-JP" altLang="en-US" sz="4000" dirty="0" smtClean="0"/>
                  <a:t>↓</a:t>
                </a:r>
                <a:endParaRPr lang="en-US" altLang="ja-JP" sz="4000" dirty="0" smtClean="0"/>
              </a:p>
              <a:p>
                <a:r>
                  <a:rPr lang="en-US" altLang="ja-JP" dirty="0" smtClean="0"/>
                  <a:t>Fast </a:t>
                </a:r>
                <a:r>
                  <a:rPr lang="en-US" altLang="ja-JP" dirty="0"/>
                  <a:t>decay times of 270, 240, and 160 </a:t>
                </a:r>
                <a:r>
                  <a:rPr lang="en-US" altLang="ja-JP" dirty="0" smtClean="0"/>
                  <a:t>fs at </a:t>
                </a:r>
                <a:r>
                  <a:rPr lang="en-US" altLang="ja-JP" dirty="0"/>
                  <a:t>4.2 K, 77 K, and room temperature, respectively, </a:t>
                </a:r>
                <a:r>
                  <a:rPr lang="en-US" altLang="ja-JP" dirty="0" smtClean="0"/>
                  <a:t>have been </a:t>
                </a:r>
                <a:r>
                  <a:rPr lang="en-US" altLang="ja-JP" dirty="0"/>
                  <a:t>measured for the DFWM response. </a:t>
                </a:r>
                <a:endParaRPr lang="en-US" altLang="ja-JP" dirty="0" smtClean="0"/>
              </a:p>
              <a:p>
                <a:r>
                  <a:rPr lang="en-US" altLang="ja-JP" dirty="0" smtClean="0"/>
                  <a:t>The </a:t>
                </a:r>
                <a:r>
                  <a:rPr lang="en-US" altLang="ja-JP" dirty="0"/>
                  <a:t>absorption </a:t>
                </a:r>
                <a:r>
                  <a:rPr lang="en-US" altLang="ja-JP" dirty="0" smtClean="0"/>
                  <a:t>peaks at </a:t>
                </a:r>
                <a:r>
                  <a:rPr lang="en-US" altLang="ja-JP" dirty="0"/>
                  <a:t>different temperatures largely determine the </a:t>
                </a:r>
                <a:r>
                  <a:rPr lang="en-US" altLang="ja-JP" dirty="0" smtClean="0"/>
                  <a:t>maximum values </a:t>
                </a:r>
                <a:r>
                  <a:rPr lang="en-US" altLang="ja-JP" dirty="0"/>
                  <a:t>of </a:t>
                </a:r>
                <a14:m>
                  <m:oMath xmlns:m="http://schemas.openxmlformats.org/officeDocument/2006/math">
                    <m:sSup>
                      <m:sSupPr>
                        <m:ctrlPr>
                          <a:rPr lang="en-US" altLang="ja-JP" i="1">
                            <a:latin typeface="Cambria Math" panose="02040503050406030204" pitchFamily="18" charset="0"/>
                            <a:ea typeface="Cambria Math" panose="02040503050406030204" pitchFamily="18" charset="0"/>
                          </a:rPr>
                        </m:ctrlPr>
                      </m:sSupPr>
                      <m:e>
                        <m:r>
                          <a:rPr lang="el-GR" altLang="ja-JP" i="1">
                            <a:latin typeface="Cambria Math" panose="02040503050406030204" pitchFamily="18" charset="0"/>
                            <a:ea typeface="Cambria Math" panose="02040503050406030204" pitchFamily="18" charset="0"/>
                          </a:rPr>
                          <m:t>𝜒</m:t>
                        </m:r>
                      </m:e>
                      <m:sup>
                        <m:d>
                          <m:dPr>
                            <m:ctrlPr>
                              <a:rPr lang="en-US" altLang="ja-JP" i="1">
                                <a:latin typeface="Cambria Math" panose="02040503050406030204" pitchFamily="18" charset="0"/>
                                <a:ea typeface="Cambria Math" panose="02040503050406030204" pitchFamily="18" charset="0"/>
                              </a:rPr>
                            </m:ctrlPr>
                          </m:dPr>
                          <m:e>
                            <m:r>
                              <a:rPr lang="en-US" altLang="ja-JP" i="1">
                                <a:latin typeface="Cambria Math" panose="02040503050406030204" pitchFamily="18" charset="0"/>
                                <a:ea typeface="Cambria Math" panose="02040503050406030204" pitchFamily="18" charset="0"/>
                              </a:rPr>
                              <m:t>3</m:t>
                            </m:r>
                          </m:e>
                        </m:d>
                      </m:sup>
                    </m:sSup>
                  </m:oMath>
                </a14:m>
                <a:r>
                  <a:rPr kumimoji="1" lang="en-US" altLang="ja-JP" dirty="0" smtClean="0"/>
                  <a:t>.</a:t>
                </a:r>
                <a:endParaRPr kumimoji="1" lang="ja-JP" altLang="en-US" dirty="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628650" y="1641422"/>
                <a:ext cx="7886700" cy="5089162"/>
              </a:xfrm>
              <a:blipFill rotWithShape="0">
                <a:blip r:embed="rId3"/>
                <a:stretch>
                  <a:fillRect l="-1391" t="-1916" r="-2318"/>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FB872024-6A85-46D5-9329-67AA5B2858FA}" type="slidenum">
              <a:rPr kumimoji="1" lang="ja-JP" altLang="en-US" smtClean="0"/>
              <a:t>12</a:t>
            </a:fld>
            <a:endParaRPr kumimoji="1" lang="ja-JP" altLang="en-US"/>
          </a:p>
        </p:txBody>
      </p:sp>
    </p:spTree>
    <p:extLst>
      <p:ext uri="{BB962C8B-B14F-4D97-AF65-F5344CB8AC3E}">
        <p14:creationId xmlns:p14="http://schemas.microsoft.com/office/powerpoint/2010/main" val="41462270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Coupling of light and </a:t>
            </a:r>
            <a:r>
              <a:rPr kumimoji="1" lang="en-US" altLang="ja-JP" dirty="0" err="1" smtClean="0"/>
              <a:t>excitons</a:t>
            </a:r>
            <a:endParaRPr kumimoji="1" lang="ja-JP" altLang="en-US" dirty="0"/>
          </a:p>
        </p:txBody>
      </p:sp>
      <p:sp>
        <p:nvSpPr>
          <p:cNvPr id="3" name="コンテンツ プレースホルダー 2"/>
          <p:cNvSpPr>
            <a:spLocks noGrp="1"/>
          </p:cNvSpPr>
          <p:nvPr>
            <p:ph idx="1"/>
          </p:nvPr>
        </p:nvSpPr>
        <p:spPr>
          <a:xfrm>
            <a:off x="328847" y="1840634"/>
            <a:ext cx="4093252" cy="523220"/>
          </a:xfrm>
        </p:spPr>
        <p:txBody>
          <a:bodyPr>
            <a:normAutofit/>
          </a:bodyPr>
          <a:lstStyle/>
          <a:p>
            <a:pPr marL="0" indent="0">
              <a:buNone/>
            </a:pPr>
            <a:r>
              <a:rPr lang="en-US" altLang="ja-JP" dirty="0" smtClean="0"/>
              <a:t>Light and </a:t>
            </a:r>
            <a:r>
              <a:rPr lang="en-US" altLang="ja-JP" dirty="0" err="1" smtClean="0"/>
              <a:t>excitons</a:t>
            </a:r>
            <a:r>
              <a:rPr lang="en-US" altLang="ja-JP" dirty="0" smtClean="0"/>
              <a:t> of n=1</a:t>
            </a:r>
            <a:endParaRPr kumimoji="1" lang="ja-JP" altLang="en-US" dirty="0"/>
          </a:p>
        </p:txBody>
      </p:sp>
      <p:sp>
        <p:nvSpPr>
          <p:cNvPr id="4" name="スライド番号プレースホルダー 3"/>
          <p:cNvSpPr>
            <a:spLocks noGrp="1"/>
          </p:cNvSpPr>
          <p:nvPr>
            <p:ph type="sldNum" sz="quarter" idx="12"/>
          </p:nvPr>
        </p:nvSpPr>
        <p:spPr/>
        <p:txBody>
          <a:bodyPr/>
          <a:lstStyle/>
          <a:p>
            <a:fld id="{FB872024-6A85-46D5-9329-67AA5B2858FA}" type="slidenum">
              <a:rPr kumimoji="1" lang="ja-JP" altLang="en-US" smtClean="0"/>
              <a:t>13</a:t>
            </a:fld>
            <a:endParaRPr kumimoji="1" lang="ja-JP" altLang="en-US"/>
          </a:p>
        </p:txBody>
      </p:sp>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3706" y="2419070"/>
            <a:ext cx="3548180"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グループ化 5"/>
          <p:cNvGrpSpPr/>
          <p:nvPr/>
        </p:nvGrpSpPr>
        <p:grpSpPr>
          <a:xfrm>
            <a:off x="4422099" y="2546031"/>
            <a:ext cx="4302177" cy="4049503"/>
            <a:chOff x="5148268" y="1836390"/>
            <a:chExt cx="3703677" cy="2234416"/>
          </a:xfrm>
        </p:grpSpPr>
        <p:grpSp>
          <p:nvGrpSpPr>
            <p:cNvPr id="7" name="グループ化 60"/>
            <p:cNvGrpSpPr>
              <a:grpSpLocks noChangeAspect="1"/>
            </p:cNvGrpSpPr>
            <p:nvPr/>
          </p:nvGrpSpPr>
          <p:grpSpPr bwMode="auto">
            <a:xfrm>
              <a:off x="5148268" y="2033596"/>
              <a:ext cx="3703677" cy="1778571"/>
              <a:chOff x="539750" y="4344195"/>
              <a:chExt cx="4630738" cy="2222294"/>
            </a:xfrm>
          </p:grpSpPr>
          <p:sp>
            <p:nvSpPr>
              <p:cNvPr id="10" name="Rectangle 1788"/>
              <p:cNvSpPr>
                <a:spLocks noChangeAspect="1" noChangeArrowheads="1"/>
              </p:cNvSpPr>
              <p:nvPr/>
            </p:nvSpPr>
            <p:spPr bwMode="auto">
              <a:xfrm>
                <a:off x="1333500" y="4386263"/>
                <a:ext cx="25400" cy="2157412"/>
              </a:xfrm>
              <a:prstGeom prst="rect">
                <a:avLst/>
              </a:prstGeom>
              <a:solidFill>
                <a:srgbClr val="677C7C"/>
              </a:solidFill>
              <a:ln w="0">
                <a:solidFill>
                  <a:srgbClr val="677C7C"/>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11" name="Rectangle 1789"/>
              <p:cNvSpPr>
                <a:spLocks noChangeAspect="1" noChangeArrowheads="1"/>
              </p:cNvSpPr>
              <p:nvPr/>
            </p:nvSpPr>
            <p:spPr bwMode="auto">
              <a:xfrm>
                <a:off x="1335658" y="4407093"/>
                <a:ext cx="3027363" cy="2159396"/>
              </a:xfrm>
              <a:prstGeom prst="rect">
                <a:avLst/>
              </a:prstGeom>
              <a:solidFill>
                <a:srgbClr val="EDFFE1"/>
              </a:solidFill>
              <a:ln w="0">
                <a:solidFill>
                  <a:srgbClr val="EDFFE1"/>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12" name="Freeform 1798"/>
              <p:cNvSpPr>
                <a:spLocks noEditPoints="1"/>
              </p:cNvSpPr>
              <p:nvPr/>
            </p:nvSpPr>
            <p:spPr bwMode="auto">
              <a:xfrm>
                <a:off x="1345614" y="5105881"/>
                <a:ext cx="2957480" cy="19836"/>
              </a:xfrm>
              <a:custGeom>
                <a:avLst/>
                <a:gdLst>
                  <a:gd name="T0" fmla="*/ 2147483647 w 3725"/>
                  <a:gd name="T1" fmla="*/ 0 h 25"/>
                  <a:gd name="T2" fmla="*/ 2147483647 w 3725"/>
                  <a:gd name="T3" fmla="*/ 2147483647 h 25"/>
                  <a:gd name="T4" fmla="*/ 2147483647 w 3725"/>
                  <a:gd name="T5" fmla="*/ 0 h 25"/>
                  <a:gd name="T6" fmla="*/ 2147483647 w 3725"/>
                  <a:gd name="T7" fmla="*/ 2147483647 h 25"/>
                  <a:gd name="T8" fmla="*/ 2147483647 w 3725"/>
                  <a:gd name="T9" fmla="*/ 0 h 25"/>
                  <a:gd name="T10" fmla="*/ 2147483647 w 3725"/>
                  <a:gd name="T11" fmla="*/ 0 h 25"/>
                  <a:gd name="T12" fmla="*/ 2147483647 w 3725"/>
                  <a:gd name="T13" fmla="*/ 2147483647 h 25"/>
                  <a:gd name="T14" fmla="*/ 2147483647 w 3725"/>
                  <a:gd name="T15" fmla="*/ 0 h 25"/>
                  <a:gd name="T16" fmla="*/ 2147483647 w 3725"/>
                  <a:gd name="T17" fmla="*/ 2147483647 h 25"/>
                  <a:gd name="T18" fmla="*/ 2147483647 w 3725"/>
                  <a:gd name="T19" fmla="*/ 0 h 25"/>
                  <a:gd name="T20" fmla="*/ 2147483647 w 3725"/>
                  <a:gd name="T21" fmla="*/ 0 h 25"/>
                  <a:gd name="T22" fmla="*/ 2147483647 w 3725"/>
                  <a:gd name="T23" fmla="*/ 2147483647 h 25"/>
                  <a:gd name="T24" fmla="*/ 2147483647 w 3725"/>
                  <a:gd name="T25" fmla="*/ 0 h 25"/>
                  <a:gd name="T26" fmla="*/ 2147483647 w 3725"/>
                  <a:gd name="T27" fmla="*/ 2147483647 h 25"/>
                  <a:gd name="T28" fmla="*/ 2147483647 w 3725"/>
                  <a:gd name="T29" fmla="*/ 0 h 25"/>
                  <a:gd name="T30" fmla="*/ 2147483647 w 3725"/>
                  <a:gd name="T31" fmla="*/ 0 h 25"/>
                  <a:gd name="T32" fmla="*/ 2147483647 w 3725"/>
                  <a:gd name="T33" fmla="*/ 2147483647 h 25"/>
                  <a:gd name="T34" fmla="*/ 2147483647 w 3725"/>
                  <a:gd name="T35" fmla="*/ 0 h 25"/>
                  <a:gd name="T36" fmla="*/ 2147483647 w 3725"/>
                  <a:gd name="T37" fmla="*/ 2147483647 h 25"/>
                  <a:gd name="T38" fmla="*/ 2147483647 w 3725"/>
                  <a:gd name="T39" fmla="*/ 0 h 25"/>
                  <a:gd name="T40" fmla="*/ 2147483647 w 3725"/>
                  <a:gd name="T41" fmla="*/ 0 h 25"/>
                  <a:gd name="T42" fmla="*/ 2147483647 w 3725"/>
                  <a:gd name="T43" fmla="*/ 2147483647 h 25"/>
                  <a:gd name="T44" fmla="*/ 2147483647 w 3725"/>
                  <a:gd name="T45" fmla="*/ 0 h 25"/>
                  <a:gd name="T46" fmla="*/ 2147483647 w 3725"/>
                  <a:gd name="T47" fmla="*/ 2147483647 h 25"/>
                  <a:gd name="T48" fmla="*/ 2147483647 w 3725"/>
                  <a:gd name="T49" fmla="*/ 0 h 25"/>
                  <a:gd name="T50" fmla="*/ 2147483647 w 3725"/>
                  <a:gd name="T51" fmla="*/ 0 h 25"/>
                  <a:gd name="T52" fmla="*/ 2147483647 w 3725"/>
                  <a:gd name="T53" fmla="*/ 2147483647 h 25"/>
                  <a:gd name="T54" fmla="*/ 2147483647 w 3725"/>
                  <a:gd name="T55" fmla="*/ 0 h 25"/>
                  <a:gd name="T56" fmla="*/ 2147483647 w 3725"/>
                  <a:gd name="T57" fmla="*/ 2147483647 h 25"/>
                  <a:gd name="T58" fmla="*/ 2147483647 w 3725"/>
                  <a:gd name="T59" fmla="*/ 0 h 25"/>
                  <a:gd name="T60" fmla="*/ 2147483647 w 3725"/>
                  <a:gd name="T61" fmla="*/ 0 h 25"/>
                  <a:gd name="T62" fmla="*/ 2147483647 w 3725"/>
                  <a:gd name="T63" fmla="*/ 2147483647 h 25"/>
                  <a:gd name="T64" fmla="*/ 2147483647 w 3725"/>
                  <a:gd name="T65" fmla="*/ 0 h 25"/>
                  <a:gd name="T66" fmla="*/ 2147483647 w 3725"/>
                  <a:gd name="T67" fmla="*/ 2147483647 h 25"/>
                  <a:gd name="T68" fmla="*/ 2147483647 w 3725"/>
                  <a:gd name="T69" fmla="*/ 0 h 25"/>
                  <a:gd name="T70" fmla="*/ 2147483647 w 3725"/>
                  <a:gd name="T71" fmla="*/ 0 h 25"/>
                  <a:gd name="T72" fmla="*/ 2147483647 w 3725"/>
                  <a:gd name="T73" fmla="*/ 2147483647 h 25"/>
                  <a:gd name="T74" fmla="*/ 2147483647 w 3725"/>
                  <a:gd name="T75" fmla="*/ 0 h 25"/>
                  <a:gd name="T76" fmla="*/ 2147483647 w 3725"/>
                  <a:gd name="T77" fmla="*/ 2147483647 h 25"/>
                  <a:gd name="T78" fmla="*/ 2147483647 w 3725"/>
                  <a:gd name="T79" fmla="*/ 0 h 25"/>
                  <a:gd name="T80" fmla="*/ 2147483647 w 3725"/>
                  <a:gd name="T81" fmla="*/ 0 h 25"/>
                  <a:gd name="T82" fmla="*/ 2147483647 w 3725"/>
                  <a:gd name="T83" fmla="*/ 2147483647 h 25"/>
                  <a:gd name="T84" fmla="*/ 2147483647 w 3725"/>
                  <a:gd name="T85" fmla="*/ 0 h 25"/>
                  <a:gd name="T86" fmla="*/ 2147483647 w 3725"/>
                  <a:gd name="T87" fmla="*/ 2147483647 h 25"/>
                  <a:gd name="T88" fmla="*/ 2147483647 w 3725"/>
                  <a:gd name="T89" fmla="*/ 0 h 25"/>
                  <a:gd name="T90" fmla="*/ 2147483647 w 3725"/>
                  <a:gd name="T91" fmla="*/ 0 h 25"/>
                  <a:gd name="T92" fmla="*/ 2147483647 w 3725"/>
                  <a:gd name="T93" fmla="*/ 2147483647 h 25"/>
                  <a:gd name="T94" fmla="*/ 0 w 3725"/>
                  <a:gd name="T95" fmla="*/ 0 h 25"/>
                  <a:gd name="T96" fmla="*/ 2147483647 w 3725"/>
                  <a:gd name="T97" fmla="*/ 2147483647 h 25"/>
                  <a:gd name="T98" fmla="*/ 0 w 3725"/>
                  <a:gd name="T99" fmla="*/ 0 h 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5"/>
                  <a:gd name="T152" fmla="*/ 3725 w 3725"/>
                  <a:gd name="T153" fmla="*/ 25 h 2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5">
                    <a:moveTo>
                      <a:pt x="3631" y="0"/>
                    </a:moveTo>
                    <a:lnTo>
                      <a:pt x="3725" y="0"/>
                    </a:lnTo>
                    <a:lnTo>
                      <a:pt x="3725" y="25"/>
                    </a:lnTo>
                    <a:lnTo>
                      <a:pt x="3631" y="25"/>
                    </a:lnTo>
                    <a:lnTo>
                      <a:pt x="3631" y="0"/>
                    </a:lnTo>
                    <a:close/>
                    <a:moveTo>
                      <a:pt x="3440" y="0"/>
                    </a:moveTo>
                    <a:lnTo>
                      <a:pt x="3536" y="0"/>
                    </a:lnTo>
                    <a:lnTo>
                      <a:pt x="3536" y="25"/>
                    </a:lnTo>
                    <a:lnTo>
                      <a:pt x="3440" y="25"/>
                    </a:lnTo>
                    <a:lnTo>
                      <a:pt x="3440" y="0"/>
                    </a:lnTo>
                    <a:close/>
                    <a:moveTo>
                      <a:pt x="3249" y="0"/>
                    </a:moveTo>
                    <a:lnTo>
                      <a:pt x="3344" y="0"/>
                    </a:lnTo>
                    <a:lnTo>
                      <a:pt x="3344" y="25"/>
                    </a:lnTo>
                    <a:lnTo>
                      <a:pt x="3249" y="25"/>
                    </a:lnTo>
                    <a:lnTo>
                      <a:pt x="3249" y="0"/>
                    </a:lnTo>
                    <a:close/>
                    <a:moveTo>
                      <a:pt x="3057" y="0"/>
                    </a:moveTo>
                    <a:lnTo>
                      <a:pt x="3153" y="0"/>
                    </a:lnTo>
                    <a:lnTo>
                      <a:pt x="3153" y="25"/>
                    </a:lnTo>
                    <a:lnTo>
                      <a:pt x="3057" y="25"/>
                    </a:lnTo>
                    <a:lnTo>
                      <a:pt x="3057" y="0"/>
                    </a:lnTo>
                    <a:close/>
                    <a:moveTo>
                      <a:pt x="2866" y="0"/>
                    </a:moveTo>
                    <a:lnTo>
                      <a:pt x="2962" y="0"/>
                    </a:lnTo>
                    <a:lnTo>
                      <a:pt x="2962" y="25"/>
                    </a:lnTo>
                    <a:lnTo>
                      <a:pt x="2866" y="25"/>
                    </a:lnTo>
                    <a:lnTo>
                      <a:pt x="2866" y="0"/>
                    </a:lnTo>
                    <a:close/>
                    <a:moveTo>
                      <a:pt x="2674" y="0"/>
                    </a:moveTo>
                    <a:lnTo>
                      <a:pt x="2770" y="0"/>
                    </a:lnTo>
                    <a:lnTo>
                      <a:pt x="2770" y="25"/>
                    </a:lnTo>
                    <a:lnTo>
                      <a:pt x="2674" y="25"/>
                    </a:lnTo>
                    <a:lnTo>
                      <a:pt x="2674" y="0"/>
                    </a:lnTo>
                    <a:close/>
                    <a:moveTo>
                      <a:pt x="2485" y="0"/>
                    </a:moveTo>
                    <a:lnTo>
                      <a:pt x="2581" y="0"/>
                    </a:lnTo>
                    <a:lnTo>
                      <a:pt x="2581" y="25"/>
                    </a:lnTo>
                    <a:lnTo>
                      <a:pt x="2485" y="25"/>
                    </a:lnTo>
                    <a:lnTo>
                      <a:pt x="2485" y="0"/>
                    </a:lnTo>
                    <a:close/>
                    <a:moveTo>
                      <a:pt x="2293" y="0"/>
                    </a:moveTo>
                    <a:lnTo>
                      <a:pt x="2389" y="0"/>
                    </a:lnTo>
                    <a:lnTo>
                      <a:pt x="2389" y="25"/>
                    </a:lnTo>
                    <a:lnTo>
                      <a:pt x="2293" y="25"/>
                    </a:lnTo>
                    <a:lnTo>
                      <a:pt x="2293" y="0"/>
                    </a:lnTo>
                    <a:close/>
                    <a:moveTo>
                      <a:pt x="2102" y="0"/>
                    </a:moveTo>
                    <a:lnTo>
                      <a:pt x="2198" y="0"/>
                    </a:lnTo>
                    <a:lnTo>
                      <a:pt x="2198" y="25"/>
                    </a:lnTo>
                    <a:lnTo>
                      <a:pt x="2102" y="25"/>
                    </a:lnTo>
                    <a:lnTo>
                      <a:pt x="2102" y="0"/>
                    </a:lnTo>
                    <a:close/>
                    <a:moveTo>
                      <a:pt x="1911" y="0"/>
                    </a:moveTo>
                    <a:lnTo>
                      <a:pt x="2006" y="0"/>
                    </a:lnTo>
                    <a:lnTo>
                      <a:pt x="2006" y="25"/>
                    </a:lnTo>
                    <a:lnTo>
                      <a:pt x="1911" y="25"/>
                    </a:lnTo>
                    <a:lnTo>
                      <a:pt x="1911" y="0"/>
                    </a:lnTo>
                    <a:close/>
                    <a:moveTo>
                      <a:pt x="1719" y="0"/>
                    </a:moveTo>
                    <a:lnTo>
                      <a:pt x="1815" y="0"/>
                    </a:lnTo>
                    <a:lnTo>
                      <a:pt x="1815" y="25"/>
                    </a:lnTo>
                    <a:lnTo>
                      <a:pt x="1719" y="25"/>
                    </a:lnTo>
                    <a:lnTo>
                      <a:pt x="1719" y="0"/>
                    </a:lnTo>
                    <a:close/>
                    <a:moveTo>
                      <a:pt x="1530" y="0"/>
                    </a:moveTo>
                    <a:lnTo>
                      <a:pt x="1624" y="0"/>
                    </a:lnTo>
                    <a:lnTo>
                      <a:pt x="1624" y="25"/>
                    </a:lnTo>
                    <a:lnTo>
                      <a:pt x="1530" y="25"/>
                    </a:lnTo>
                    <a:lnTo>
                      <a:pt x="1530" y="0"/>
                    </a:lnTo>
                    <a:close/>
                    <a:moveTo>
                      <a:pt x="1338" y="0"/>
                    </a:moveTo>
                    <a:lnTo>
                      <a:pt x="1434" y="0"/>
                    </a:lnTo>
                    <a:lnTo>
                      <a:pt x="1434" y="25"/>
                    </a:lnTo>
                    <a:lnTo>
                      <a:pt x="1338" y="25"/>
                    </a:lnTo>
                    <a:lnTo>
                      <a:pt x="1338" y="0"/>
                    </a:lnTo>
                    <a:close/>
                    <a:moveTo>
                      <a:pt x="1147" y="0"/>
                    </a:moveTo>
                    <a:lnTo>
                      <a:pt x="1243" y="0"/>
                    </a:lnTo>
                    <a:lnTo>
                      <a:pt x="1243" y="25"/>
                    </a:lnTo>
                    <a:lnTo>
                      <a:pt x="1147" y="25"/>
                    </a:lnTo>
                    <a:lnTo>
                      <a:pt x="1147" y="0"/>
                    </a:lnTo>
                    <a:close/>
                    <a:moveTo>
                      <a:pt x="955" y="0"/>
                    </a:moveTo>
                    <a:lnTo>
                      <a:pt x="1051" y="0"/>
                    </a:lnTo>
                    <a:lnTo>
                      <a:pt x="1051" y="25"/>
                    </a:lnTo>
                    <a:lnTo>
                      <a:pt x="955" y="25"/>
                    </a:lnTo>
                    <a:lnTo>
                      <a:pt x="955" y="0"/>
                    </a:lnTo>
                    <a:close/>
                    <a:moveTo>
                      <a:pt x="764" y="0"/>
                    </a:moveTo>
                    <a:lnTo>
                      <a:pt x="860" y="0"/>
                    </a:lnTo>
                    <a:lnTo>
                      <a:pt x="860" y="25"/>
                    </a:lnTo>
                    <a:lnTo>
                      <a:pt x="764" y="25"/>
                    </a:lnTo>
                    <a:lnTo>
                      <a:pt x="764" y="0"/>
                    </a:lnTo>
                    <a:close/>
                    <a:moveTo>
                      <a:pt x="573" y="0"/>
                    </a:moveTo>
                    <a:lnTo>
                      <a:pt x="668" y="0"/>
                    </a:lnTo>
                    <a:lnTo>
                      <a:pt x="668" y="25"/>
                    </a:lnTo>
                    <a:lnTo>
                      <a:pt x="573" y="25"/>
                    </a:lnTo>
                    <a:lnTo>
                      <a:pt x="573" y="0"/>
                    </a:lnTo>
                    <a:close/>
                    <a:moveTo>
                      <a:pt x="383" y="0"/>
                    </a:moveTo>
                    <a:lnTo>
                      <a:pt x="479" y="0"/>
                    </a:lnTo>
                    <a:lnTo>
                      <a:pt x="479" y="25"/>
                    </a:lnTo>
                    <a:lnTo>
                      <a:pt x="383" y="25"/>
                    </a:lnTo>
                    <a:lnTo>
                      <a:pt x="383" y="0"/>
                    </a:lnTo>
                    <a:close/>
                    <a:moveTo>
                      <a:pt x="192" y="0"/>
                    </a:moveTo>
                    <a:lnTo>
                      <a:pt x="287" y="0"/>
                    </a:lnTo>
                    <a:lnTo>
                      <a:pt x="287" y="25"/>
                    </a:lnTo>
                    <a:lnTo>
                      <a:pt x="192" y="25"/>
                    </a:lnTo>
                    <a:lnTo>
                      <a:pt x="192" y="0"/>
                    </a:lnTo>
                    <a:close/>
                    <a:moveTo>
                      <a:pt x="0" y="0"/>
                    </a:moveTo>
                    <a:lnTo>
                      <a:pt x="96" y="0"/>
                    </a:lnTo>
                    <a:lnTo>
                      <a:pt x="96" y="25"/>
                    </a:lnTo>
                    <a:lnTo>
                      <a:pt x="0" y="25"/>
                    </a:lnTo>
                    <a:lnTo>
                      <a:pt x="0"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3" name="Freeform 1799"/>
              <p:cNvSpPr>
                <a:spLocks noEditPoints="1"/>
              </p:cNvSpPr>
              <p:nvPr/>
            </p:nvSpPr>
            <p:spPr bwMode="auto">
              <a:xfrm>
                <a:off x="1335689" y="5097946"/>
                <a:ext cx="2957480" cy="19836"/>
              </a:xfrm>
              <a:custGeom>
                <a:avLst/>
                <a:gdLst>
                  <a:gd name="T0" fmla="*/ 2147483647 w 3725"/>
                  <a:gd name="T1" fmla="*/ 0 h 24"/>
                  <a:gd name="T2" fmla="*/ 2147483647 w 3725"/>
                  <a:gd name="T3" fmla="*/ 2147483647 h 24"/>
                  <a:gd name="T4" fmla="*/ 2147483647 w 3725"/>
                  <a:gd name="T5" fmla="*/ 0 h 24"/>
                  <a:gd name="T6" fmla="*/ 2147483647 w 3725"/>
                  <a:gd name="T7" fmla="*/ 2147483647 h 24"/>
                  <a:gd name="T8" fmla="*/ 2147483647 w 3725"/>
                  <a:gd name="T9" fmla="*/ 0 h 24"/>
                  <a:gd name="T10" fmla="*/ 2147483647 w 3725"/>
                  <a:gd name="T11" fmla="*/ 0 h 24"/>
                  <a:gd name="T12" fmla="*/ 2147483647 w 3725"/>
                  <a:gd name="T13" fmla="*/ 2147483647 h 24"/>
                  <a:gd name="T14" fmla="*/ 2147483647 w 3725"/>
                  <a:gd name="T15" fmla="*/ 0 h 24"/>
                  <a:gd name="T16" fmla="*/ 2147483647 w 3725"/>
                  <a:gd name="T17" fmla="*/ 2147483647 h 24"/>
                  <a:gd name="T18" fmla="*/ 2147483647 w 3725"/>
                  <a:gd name="T19" fmla="*/ 0 h 24"/>
                  <a:gd name="T20" fmla="*/ 2147483647 w 3725"/>
                  <a:gd name="T21" fmla="*/ 0 h 24"/>
                  <a:gd name="T22" fmla="*/ 2147483647 w 3725"/>
                  <a:gd name="T23" fmla="*/ 2147483647 h 24"/>
                  <a:gd name="T24" fmla="*/ 2147483647 w 3725"/>
                  <a:gd name="T25" fmla="*/ 0 h 24"/>
                  <a:gd name="T26" fmla="*/ 2147483647 w 3725"/>
                  <a:gd name="T27" fmla="*/ 2147483647 h 24"/>
                  <a:gd name="T28" fmla="*/ 2147483647 w 3725"/>
                  <a:gd name="T29" fmla="*/ 0 h 24"/>
                  <a:gd name="T30" fmla="*/ 2147483647 w 3725"/>
                  <a:gd name="T31" fmla="*/ 0 h 24"/>
                  <a:gd name="T32" fmla="*/ 2147483647 w 3725"/>
                  <a:gd name="T33" fmla="*/ 2147483647 h 24"/>
                  <a:gd name="T34" fmla="*/ 2147483647 w 3725"/>
                  <a:gd name="T35" fmla="*/ 0 h 24"/>
                  <a:gd name="T36" fmla="*/ 2147483647 w 3725"/>
                  <a:gd name="T37" fmla="*/ 2147483647 h 24"/>
                  <a:gd name="T38" fmla="*/ 2147483647 w 3725"/>
                  <a:gd name="T39" fmla="*/ 0 h 24"/>
                  <a:gd name="T40" fmla="*/ 2147483647 w 3725"/>
                  <a:gd name="T41" fmla="*/ 0 h 24"/>
                  <a:gd name="T42" fmla="*/ 2147483647 w 3725"/>
                  <a:gd name="T43" fmla="*/ 2147483647 h 24"/>
                  <a:gd name="T44" fmla="*/ 2147483647 w 3725"/>
                  <a:gd name="T45" fmla="*/ 0 h 24"/>
                  <a:gd name="T46" fmla="*/ 2147483647 w 3725"/>
                  <a:gd name="T47" fmla="*/ 2147483647 h 24"/>
                  <a:gd name="T48" fmla="*/ 2147483647 w 3725"/>
                  <a:gd name="T49" fmla="*/ 0 h 24"/>
                  <a:gd name="T50" fmla="*/ 2147483647 w 3725"/>
                  <a:gd name="T51" fmla="*/ 0 h 24"/>
                  <a:gd name="T52" fmla="*/ 2147483647 w 3725"/>
                  <a:gd name="T53" fmla="*/ 2147483647 h 24"/>
                  <a:gd name="T54" fmla="*/ 2147483647 w 3725"/>
                  <a:gd name="T55" fmla="*/ 0 h 24"/>
                  <a:gd name="T56" fmla="*/ 2147483647 w 3725"/>
                  <a:gd name="T57" fmla="*/ 2147483647 h 24"/>
                  <a:gd name="T58" fmla="*/ 2147483647 w 3725"/>
                  <a:gd name="T59" fmla="*/ 0 h 24"/>
                  <a:gd name="T60" fmla="*/ 2147483647 w 3725"/>
                  <a:gd name="T61" fmla="*/ 0 h 24"/>
                  <a:gd name="T62" fmla="*/ 2147483647 w 3725"/>
                  <a:gd name="T63" fmla="*/ 2147483647 h 24"/>
                  <a:gd name="T64" fmla="*/ 2147483647 w 3725"/>
                  <a:gd name="T65" fmla="*/ 0 h 24"/>
                  <a:gd name="T66" fmla="*/ 2147483647 w 3725"/>
                  <a:gd name="T67" fmla="*/ 2147483647 h 24"/>
                  <a:gd name="T68" fmla="*/ 2147483647 w 3725"/>
                  <a:gd name="T69" fmla="*/ 0 h 24"/>
                  <a:gd name="T70" fmla="*/ 2147483647 w 3725"/>
                  <a:gd name="T71" fmla="*/ 0 h 24"/>
                  <a:gd name="T72" fmla="*/ 2147483647 w 3725"/>
                  <a:gd name="T73" fmla="*/ 2147483647 h 24"/>
                  <a:gd name="T74" fmla="*/ 2147483647 w 3725"/>
                  <a:gd name="T75" fmla="*/ 0 h 24"/>
                  <a:gd name="T76" fmla="*/ 2147483647 w 3725"/>
                  <a:gd name="T77" fmla="*/ 2147483647 h 24"/>
                  <a:gd name="T78" fmla="*/ 2147483647 w 3725"/>
                  <a:gd name="T79" fmla="*/ 0 h 24"/>
                  <a:gd name="T80" fmla="*/ 2147483647 w 3725"/>
                  <a:gd name="T81" fmla="*/ 0 h 24"/>
                  <a:gd name="T82" fmla="*/ 2147483647 w 3725"/>
                  <a:gd name="T83" fmla="*/ 2147483647 h 24"/>
                  <a:gd name="T84" fmla="*/ 2147483647 w 3725"/>
                  <a:gd name="T85" fmla="*/ 0 h 24"/>
                  <a:gd name="T86" fmla="*/ 2147483647 w 3725"/>
                  <a:gd name="T87" fmla="*/ 2147483647 h 24"/>
                  <a:gd name="T88" fmla="*/ 2147483647 w 3725"/>
                  <a:gd name="T89" fmla="*/ 0 h 24"/>
                  <a:gd name="T90" fmla="*/ 2147483647 w 3725"/>
                  <a:gd name="T91" fmla="*/ 0 h 24"/>
                  <a:gd name="T92" fmla="*/ 2147483647 w 3725"/>
                  <a:gd name="T93" fmla="*/ 2147483647 h 24"/>
                  <a:gd name="T94" fmla="*/ 0 w 3725"/>
                  <a:gd name="T95" fmla="*/ 0 h 24"/>
                  <a:gd name="T96" fmla="*/ 2147483647 w 3725"/>
                  <a:gd name="T97" fmla="*/ 2147483647 h 24"/>
                  <a:gd name="T98" fmla="*/ 0 w 3725"/>
                  <a:gd name="T99" fmla="*/ 0 h 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4"/>
                  <a:gd name="T152" fmla="*/ 3725 w 3725"/>
                  <a:gd name="T153" fmla="*/ 24 h 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4">
                    <a:moveTo>
                      <a:pt x="3629" y="0"/>
                    </a:moveTo>
                    <a:lnTo>
                      <a:pt x="3725" y="0"/>
                    </a:lnTo>
                    <a:lnTo>
                      <a:pt x="3725" y="24"/>
                    </a:lnTo>
                    <a:lnTo>
                      <a:pt x="3629" y="24"/>
                    </a:lnTo>
                    <a:lnTo>
                      <a:pt x="3629" y="0"/>
                    </a:lnTo>
                    <a:close/>
                    <a:moveTo>
                      <a:pt x="3440" y="0"/>
                    </a:moveTo>
                    <a:lnTo>
                      <a:pt x="3536" y="0"/>
                    </a:lnTo>
                    <a:lnTo>
                      <a:pt x="3536" y="24"/>
                    </a:lnTo>
                    <a:lnTo>
                      <a:pt x="3440" y="24"/>
                    </a:lnTo>
                    <a:lnTo>
                      <a:pt x="3440" y="0"/>
                    </a:lnTo>
                    <a:close/>
                    <a:moveTo>
                      <a:pt x="3249" y="0"/>
                    </a:moveTo>
                    <a:lnTo>
                      <a:pt x="3344" y="0"/>
                    </a:lnTo>
                    <a:lnTo>
                      <a:pt x="3344" y="24"/>
                    </a:lnTo>
                    <a:lnTo>
                      <a:pt x="3249" y="24"/>
                    </a:lnTo>
                    <a:lnTo>
                      <a:pt x="3249" y="0"/>
                    </a:lnTo>
                    <a:close/>
                    <a:moveTo>
                      <a:pt x="3057" y="0"/>
                    </a:moveTo>
                    <a:lnTo>
                      <a:pt x="3153" y="0"/>
                    </a:lnTo>
                    <a:lnTo>
                      <a:pt x="3153" y="24"/>
                    </a:lnTo>
                    <a:lnTo>
                      <a:pt x="3057" y="24"/>
                    </a:lnTo>
                    <a:lnTo>
                      <a:pt x="3057" y="0"/>
                    </a:lnTo>
                    <a:close/>
                    <a:moveTo>
                      <a:pt x="2866" y="0"/>
                    </a:moveTo>
                    <a:lnTo>
                      <a:pt x="2961" y="0"/>
                    </a:lnTo>
                    <a:lnTo>
                      <a:pt x="2961" y="24"/>
                    </a:lnTo>
                    <a:lnTo>
                      <a:pt x="2866" y="24"/>
                    </a:lnTo>
                    <a:lnTo>
                      <a:pt x="2866" y="0"/>
                    </a:lnTo>
                    <a:close/>
                    <a:moveTo>
                      <a:pt x="2674" y="0"/>
                    </a:moveTo>
                    <a:lnTo>
                      <a:pt x="2770" y="0"/>
                    </a:lnTo>
                    <a:lnTo>
                      <a:pt x="2770" y="24"/>
                    </a:lnTo>
                    <a:lnTo>
                      <a:pt x="2674" y="24"/>
                    </a:lnTo>
                    <a:lnTo>
                      <a:pt x="2674" y="0"/>
                    </a:lnTo>
                    <a:close/>
                    <a:moveTo>
                      <a:pt x="2485" y="0"/>
                    </a:moveTo>
                    <a:lnTo>
                      <a:pt x="2580" y="0"/>
                    </a:lnTo>
                    <a:lnTo>
                      <a:pt x="2580" y="24"/>
                    </a:lnTo>
                    <a:lnTo>
                      <a:pt x="2485" y="24"/>
                    </a:lnTo>
                    <a:lnTo>
                      <a:pt x="2485" y="0"/>
                    </a:lnTo>
                    <a:close/>
                    <a:moveTo>
                      <a:pt x="2293" y="0"/>
                    </a:moveTo>
                    <a:lnTo>
                      <a:pt x="2389" y="0"/>
                    </a:lnTo>
                    <a:lnTo>
                      <a:pt x="2389" y="24"/>
                    </a:lnTo>
                    <a:lnTo>
                      <a:pt x="2293" y="24"/>
                    </a:lnTo>
                    <a:lnTo>
                      <a:pt x="2293" y="0"/>
                    </a:lnTo>
                    <a:close/>
                    <a:moveTo>
                      <a:pt x="2102" y="0"/>
                    </a:moveTo>
                    <a:lnTo>
                      <a:pt x="2198" y="0"/>
                    </a:lnTo>
                    <a:lnTo>
                      <a:pt x="2198" y="24"/>
                    </a:lnTo>
                    <a:lnTo>
                      <a:pt x="2102" y="24"/>
                    </a:lnTo>
                    <a:lnTo>
                      <a:pt x="2102" y="0"/>
                    </a:lnTo>
                    <a:close/>
                    <a:moveTo>
                      <a:pt x="1910" y="0"/>
                    </a:moveTo>
                    <a:lnTo>
                      <a:pt x="2006" y="0"/>
                    </a:lnTo>
                    <a:lnTo>
                      <a:pt x="2006" y="24"/>
                    </a:lnTo>
                    <a:lnTo>
                      <a:pt x="1910" y="24"/>
                    </a:lnTo>
                    <a:lnTo>
                      <a:pt x="1910" y="0"/>
                    </a:lnTo>
                    <a:close/>
                    <a:moveTo>
                      <a:pt x="1719" y="0"/>
                    </a:moveTo>
                    <a:lnTo>
                      <a:pt x="1815" y="0"/>
                    </a:lnTo>
                    <a:lnTo>
                      <a:pt x="1815" y="24"/>
                    </a:lnTo>
                    <a:lnTo>
                      <a:pt x="1719" y="24"/>
                    </a:lnTo>
                    <a:lnTo>
                      <a:pt x="1719" y="0"/>
                    </a:lnTo>
                    <a:close/>
                    <a:moveTo>
                      <a:pt x="1530" y="0"/>
                    </a:moveTo>
                    <a:lnTo>
                      <a:pt x="1623" y="0"/>
                    </a:lnTo>
                    <a:lnTo>
                      <a:pt x="1623" y="24"/>
                    </a:lnTo>
                    <a:lnTo>
                      <a:pt x="1530" y="24"/>
                    </a:lnTo>
                    <a:lnTo>
                      <a:pt x="1530" y="0"/>
                    </a:lnTo>
                    <a:close/>
                    <a:moveTo>
                      <a:pt x="1338" y="0"/>
                    </a:moveTo>
                    <a:lnTo>
                      <a:pt x="1434" y="0"/>
                    </a:lnTo>
                    <a:lnTo>
                      <a:pt x="1434" y="24"/>
                    </a:lnTo>
                    <a:lnTo>
                      <a:pt x="1338" y="24"/>
                    </a:lnTo>
                    <a:lnTo>
                      <a:pt x="1338" y="0"/>
                    </a:lnTo>
                    <a:close/>
                    <a:moveTo>
                      <a:pt x="1147" y="0"/>
                    </a:moveTo>
                    <a:lnTo>
                      <a:pt x="1242" y="0"/>
                    </a:lnTo>
                    <a:lnTo>
                      <a:pt x="1242" y="24"/>
                    </a:lnTo>
                    <a:lnTo>
                      <a:pt x="1147" y="24"/>
                    </a:lnTo>
                    <a:lnTo>
                      <a:pt x="1147" y="0"/>
                    </a:lnTo>
                    <a:close/>
                    <a:moveTo>
                      <a:pt x="955" y="0"/>
                    </a:moveTo>
                    <a:lnTo>
                      <a:pt x="1051" y="0"/>
                    </a:lnTo>
                    <a:lnTo>
                      <a:pt x="1051" y="24"/>
                    </a:lnTo>
                    <a:lnTo>
                      <a:pt x="955" y="24"/>
                    </a:lnTo>
                    <a:lnTo>
                      <a:pt x="955" y="0"/>
                    </a:lnTo>
                    <a:close/>
                    <a:moveTo>
                      <a:pt x="764" y="0"/>
                    </a:moveTo>
                    <a:lnTo>
                      <a:pt x="860" y="0"/>
                    </a:lnTo>
                    <a:lnTo>
                      <a:pt x="860" y="24"/>
                    </a:lnTo>
                    <a:lnTo>
                      <a:pt x="764" y="24"/>
                    </a:lnTo>
                    <a:lnTo>
                      <a:pt x="764" y="0"/>
                    </a:lnTo>
                    <a:close/>
                    <a:moveTo>
                      <a:pt x="572" y="0"/>
                    </a:moveTo>
                    <a:lnTo>
                      <a:pt x="668" y="0"/>
                    </a:lnTo>
                    <a:lnTo>
                      <a:pt x="668" y="24"/>
                    </a:lnTo>
                    <a:lnTo>
                      <a:pt x="572" y="24"/>
                    </a:lnTo>
                    <a:lnTo>
                      <a:pt x="572" y="0"/>
                    </a:lnTo>
                    <a:close/>
                    <a:moveTo>
                      <a:pt x="383" y="0"/>
                    </a:moveTo>
                    <a:lnTo>
                      <a:pt x="479" y="0"/>
                    </a:lnTo>
                    <a:lnTo>
                      <a:pt x="479" y="24"/>
                    </a:lnTo>
                    <a:lnTo>
                      <a:pt x="383" y="24"/>
                    </a:lnTo>
                    <a:lnTo>
                      <a:pt x="383" y="0"/>
                    </a:lnTo>
                    <a:close/>
                    <a:moveTo>
                      <a:pt x="192" y="0"/>
                    </a:moveTo>
                    <a:lnTo>
                      <a:pt x="287" y="0"/>
                    </a:lnTo>
                    <a:lnTo>
                      <a:pt x="287" y="24"/>
                    </a:lnTo>
                    <a:lnTo>
                      <a:pt x="192" y="24"/>
                    </a:lnTo>
                    <a:lnTo>
                      <a:pt x="192" y="0"/>
                    </a:lnTo>
                    <a:close/>
                    <a:moveTo>
                      <a:pt x="0" y="0"/>
                    </a:moveTo>
                    <a:lnTo>
                      <a:pt x="96" y="0"/>
                    </a:lnTo>
                    <a:lnTo>
                      <a:pt x="96" y="24"/>
                    </a:lnTo>
                    <a:lnTo>
                      <a:pt x="0" y="24"/>
                    </a:lnTo>
                    <a:lnTo>
                      <a:pt x="0" y="0"/>
                    </a:lnTo>
                    <a:close/>
                  </a:path>
                </a:pathLst>
              </a:custGeom>
              <a:solidFill>
                <a:srgbClr val="1E3BFF"/>
              </a:solidFill>
              <a:ln w="0">
                <a:solidFill>
                  <a:srgbClr val="1E3B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4" name="Freeform 1800"/>
              <p:cNvSpPr>
                <a:spLocks noEditPoints="1"/>
              </p:cNvSpPr>
              <p:nvPr/>
            </p:nvSpPr>
            <p:spPr bwMode="auto">
              <a:xfrm>
                <a:off x="1345614" y="5617638"/>
                <a:ext cx="2973359" cy="19836"/>
              </a:xfrm>
              <a:custGeom>
                <a:avLst/>
                <a:gdLst>
                  <a:gd name="T0" fmla="*/ 2147483647 w 3744"/>
                  <a:gd name="T1" fmla="*/ 0 h 24"/>
                  <a:gd name="T2" fmla="*/ 2147483647 w 3744"/>
                  <a:gd name="T3" fmla="*/ 2147483647 h 24"/>
                  <a:gd name="T4" fmla="*/ 2147483647 w 3744"/>
                  <a:gd name="T5" fmla="*/ 0 h 24"/>
                  <a:gd name="T6" fmla="*/ 2147483647 w 3744"/>
                  <a:gd name="T7" fmla="*/ 2147483647 h 24"/>
                  <a:gd name="T8" fmla="*/ 2147483647 w 3744"/>
                  <a:gd name="T9" fmla="*/ 0 h 24"/>
                  <a:gd name="T10" fmla="*/ 2147483647 w 3744"/>
                  <a:gd name="T11" fmla="*/ 0 h 24"/>
                  <a:gd name="T12" fmla="*/ 2147483647 w 3744"/>
                  <a:gd name="T13" fmla="*/ 2147483647 h 24"/>
                  <a:gd name="T14" fmla="*/ 2147483647 w 3744"/>
                  <a:gd name="T15" fmla="*/ 0 h 24"/>
                  <a:gd name="T16" fmla="*/ 2147483647 w 3744"/>
                  <a:gd name="T17" fmla="*/ 2147483647 h 24"/>
                  <a:gd name="T18" fmla="*/ 2147483647 w 3744"/>
                  <a:gd name="T19" fmla="*/ 0 h 24"/>
                  <a:gd name="T20" fmla="*/ 2147483647 w 3744"/>
                  <a:gd name="T21" fmla="*/ 0 h 24"/>
                  <a:gd name="T22" fmla="*/ 2147483647 w 3744"/>
                  <a:gd name="T23" fmla="*/ 2147483647 h 24"/>
                  <a:gd name="T24" fmla="*/ 2147483647 w 3744"/>
                  <a:gd name="T25" fmla="*/ 0 h 24"/>
                  <a:gd name="T26" fmla="*/ 2147483647 w 3744"/>
                  <a:gd name="T27" fmla="*/ 2147483647 h 24"/>
                  <a:gd name="T28" fmla="*/ 2147483647 w 3744"/>
                  <a:gd name="T29" fmla="*/ 0 h 24"/>
                  <a:gd name="T30" fmla="*/ 2147483647 w 3744"/>
                  <a:gd name="T31" fmla="*/ 0 h 24"/>
                  <a:gd name="T32" fmla="*/ 2147483647 w 3744"/>
                  <a:gd name="T33" fmla="*/ 2147483647 h 24"/>
                  <a:gd name="T34" fmla="*/ 2147483647 w 3744"/>
                  <a:gd name="T35" fmla="*/ 0 h 24"/>
                  <a:gd name="T36" fmla="*/ 2147483647 w 3744"/>
                  <a:gd name="T37" fmla="*/ 2147483647 h 24"/>
                  <a:gd name="T38" fmla="*/ 2147483647 w 3744"/>
                  <a:gd name="T39" fmla="*/ 0 h 24"/>
                  <a:gd name="T40" fmla="*/ 2147483647 w 3744"/>
                  <a:gd name="T41" fmla="*/ 0 h 24"/>
                  <a:gd name="T42" fmla="*/ 2147483647 w 3744"/>
                  <a:gd name="T43" fmla="*/ 2147483647 h 24"/>
                  <a:gd name="T44" fmla="*/ 2147483647 w 3744"/>
                  <a:gd name="T45" fmla="*/ 0 h 24"/>
                  <a:gd name="T46" fmla="*/ 2147483647 w 3744"/>
                  <a:gd name="T47" fmla="*/ 2147483647 h 24"/>
                  <a:gd name="T48" fmla="*/ 2147483647 w 3744"/>
                  <a:gd name="T49" fmla="*/ 0 h 24"/>
                  <a:gd name="T50" fmla="*/ 2147483647 w 3744"/>
                  <a:gd name="T51" fmla="*/ 0 h 24"/>
                  <a:gd name="T52" fmla="*/ 2147483647 w 3744"/>
                  <a:gd name="T53" fmla="*/ 2147483647 h 24"/>
                  <a:gd name="T54" fmla="*/ 2147483647 w 3744"/>
                  <a:gd name="T55" fmla="*/ 0 h 24"/>
                  <a:gd name="T56" fmla="*/ 2147483647 w 3744"/>
                  <a:gd name="T57" fmla="*/ 2147483647 h 24"/>
                  <a:gd name="T58" fmla="*/ 2147483647 w 3744"/>
                  <a:gd name="T59" fmla="*/ 0 h 24"/>
                  <a:gd name="T60" fmla="*/ 2147483647 w 3744"/>
                  <a:gd name="T61" fmla="*/ 0 h 24"/>
                  <a:gd name="T62" fmla="*/ 2147483647 w 3744"/>
                  <a:gd name="T63" fmla="*/ 2147483647 h 24"/>
                  <a:gd name="T64" fmla="*/ 2147483647 w 3744"/>
                  <a:gd name="T65" fmla="*/ 0 h 24"/>
                  <a:gd name="T66" fmla="*/ 2147483647 w 3744"/>
                  <a:gd name="T67" fmla="*/ 2147483647 h 24"/>
                  <a:gd name="T68" fmla="*/ 2147483647 w 3744"/>
                  <a:gd name="T69" fmla="*/ 0 h 24"/>
                  <a:gd name="T70" fmla="*/ 2147483647 w 3744"/>
                  <a:gd name="T71" fmla="*/ 0 h 24"/>
                  <a:gd name="T72" fmla="*/ 2147483647 w 3744"/>
                  <a:gd name="T73" fmla="*/ 2147483647 h 24"/>
                  <a:gd name="T74" fmla="*/ 2147483647 w 3744"/>
                  <a:gd name="T75" fmla="*/ 0 h 24"/>
                  <a:gd name="T76" fmla="*/ 2147483647 w 3744"/>
                  <a:gd name="T77" fmla="*/ 2147483647 h 24"/>
                  <a:gd name="T78" fmla="*/ 2147483647 w 3744"/>
                  <a:gd name="T79" fmla="*/ 0 h 24"/>
                  <a:gd name="T80" fmla="*/ 2147483647 w 3744"/>
                  <a:gd name="T81" fmla="*/ 0 h 24"/>
                  <a:gd name="T82" fmla="*/ 2147483647 w 3744"/>
                  <a:gd name="T83" fmla="*/ 2147483647 h 24"/>
                  <a:gd name="T84" fmla="*/ 2147483647 w 3744"/>
                  <a:gd name="T85" fmla="*/ 0 h 24"/>
                  <a:gd name="T86" fmla="*/ 2147483647 w 3744"/>
                  <a:gd name="T87" fmla="*/ 2147483647 h 24"/>
                  <a:gd name="T88" fmla="*/ 2147483647 w 3744"/>
                  <a:gd name="T89" fmla="*/ 0 h 24"/>
                  <a:gd name="T90" fmla="*/ 2147483647 w 3744"/>
                  <a:gd name="T91" fmla="*/ 0 h 24"/>
                  <a:gd name="T92" fmla="*/ 2147483647 w 3744"/>
                  <a:gd name="T93" fmla="*/ 2147483647 h 24"/>
                  <a:gd name="T94" fmla="*/ 0 w 3744"/>
                  <a:gd name="T95" fmla="*/ 0 h 24"/>
                  <a:gd name="T96" fmla="*/ 2147483647 w 3744"/>
                  <a:gd name="T97" fmla="*/ 2147483647 h 24"/>
                  <a:gd name="T98" fmla="*/ 0 w 3744"/>
                  <a:gd name="T99" fmla="*/ 0 h 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44"/>
                  <a:gd name="T151" fmla="*/ 0 h 24"/>
                  <a:gd name="T152" fmla="*/ 3744 w 3744"/>
                  <a:gd name="T153" fmla="*/ 24 h 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44" h="24">
                    <a:moveTo>
                      <a:pt x="3648" y="0"/>
                    </a:moveTo>
                    <a:lnTo>
                      <a:pt x="3744" y="0"/>
                    </a:lnTo>
                    <a:lnTo>
                      <a:pt x="3744" y="24"/>
                    </a:lnTo>
                    <a:lnTo>
                      <a:pt x="3648" y="24"/>
                    </a:lnTo>
                    <a:lnTo>
                      <a:pt x="3648" y="0"/>
                    </a:lnTo>
                    <a:close/>
                    <a:moveTo>
                      <a:pt x="3457" y="0"/>
                    </a:moveTo>
                    <a:lnTo>
                      <a:pt x="3553" y="0"/>
                    </a:lnTo>
                    <a:lnTo>
                      <a:pt x="3553" y="24"/>
                    </a:lnTo>
                    <a:lnTo>
                      <a:pt x="3457" y="24"/>
                    </a:lnTo>
                    <a:lnTo>
                      <a:pt x="3457" y="0"/>
                    </a:lnTo>
                    <a:close/>
                    <a:moveTo>
                      <a:pt x="3266" y="0"/>
                    </a:moveTo>
                    <a:lnTo>
                      <a:pt x="3361" y="0"/>
                    </a:lnTo>
                    <a:lnTo>
                      <a:pt x="3361" y="24"/>
                    </a:lnTo>
                    <a:lnTo>
                      <a:pt x="3266" y="24"/>
                    </a:lnTo>
                    <a:lnTo>
                      <a:pt x="3266" y="0"/>
                    </a:lnTo>
                    <a:close/>
                    <a:moveTo>
                      <a:pt x="3072" y="0"/>
                    </a:moveTo>
                    <a:lnTo>
                      <a:pt x="3168" y="0"/>
                    </a:lnTo>
                    <a:lnTo>
                      <a:pt x="3168" y="24"/>
                    </a:lnTo>
                    <a:lnTo>
                      <a:pt x="3072" y="24"/>
                    </a:lnTo>
                    <a:lnTo>
                      <a:pt x="3072" y="0"/>
                    </a:lnTo>
                    <a:close/>
                    <a:moveTo>
                      <a:pt x="2881" y="0"/>
                    </a:moveTo>
                    <a:lnTo>
                      <a:pt x="2977" y="0"/>
                    </a:lnTo>
                    <a:lnTo>
                      <a:pt x="2977" y="24"/>
                    </a:lnTo>
                    <a:lnTo>
                      <a:pt x="2881" y="24"/>
                    </a:lnTo>
                    <a:lnTo>
                      <a:pt x="2881" y="0"/>
                    </a:lnTo>
                    <a:close/>
                    <a:moveTo>
                      <a:pt x="2689" y="0"/>
                    </a:moveTo>
                    <a:lnTo>
                      <a:pt x="2785" y="0"/>
                    </a:lnTo>
                    <a:lnTo>
                      <a:pt x="2785" y="24"/>
                    </a:lnTo>
                    <a:lnTo>
                      <a:pt x="2689" y="24"/>
                    </a:lnTo>
                    <a:lnTo>
                      <a:pt x="2689" y="0"/>
                    </a:lnTo>
                    <a:close/>
                    <a:moveTo>
                      <a:pt x="2496" y="0"/>
                    </a:moveTo>
                    <a:lnTo>
                      <a:pt x="2592" y="0"/>
                    </a:lnTo>
                    <a:lnTo>
                      <a:pt x="2592" y="24"/>
                    </a:lnTo>
                    <a:lnTo>
                      <a:pt x="2496" y="24"/>
                    </a:lnTo>
                    <a:lnTo>
                      <a:pt x="2496" y="0"/>
                    </a:lnTo>
                    <a:close/>
                    <a:moveTo>
                      <a:pt x="2305" y="0"/>
                    </a:moveTo>
                    <a:lnTo>
                      <a:pt x="2400" y="0"/>
                    </a:lnTo>
                    <a:lnTo>
                      <a:pt x="2400" y="24"/>
                    </a:lnTo>
                    <a:lnTo>
                      <a:pt x="2305" y="24"/>
                    </a:lnTo>
                    <a:lnTo>
                      <a:pt x="2305" y="0"/>
                    </a:lnTo>
                    <a:close/>
                    <a:moveTo>
                      <a:pt x="2113" y="0"/>
                    </a:moveTo>
                    <a:lnTo>
                      <a:pt x="2209" y="0"/>
                    </a:lnTo>
                    <a:lnTo>
                      <a:pt x="2209" y="24"/>
                    </a:lnTo>
                    <a:lnTo>
                      <a:pt x="2113" y="24"/>
                    </a:lnTo>
                    <a:lnTo>
                      <a:pt x="2113" y="0"/>
                    </a:lnTo>
                    <a:close/>
                    <a:moveTo>
                      <a:pt x="1920" y="0"/>
                    </a:moveTo>
                    <a:lnTo>
                      <a:pt x="2016" y="0"/>
                    </a:lnTo>
                    <a:lnTo>
                      <a:pt x="2016" y="24"/>
                    </a:lnTo>
                    <a:lnTo>
                      <a:pt x="1920" y="24"/>
                    </a:lnTo>
                    <a:lnTo>
                      <a:pt x="1920" y="0"/>
                    </a:lnTo>
                    <a:close/>
                    <a:moveTo>
                      <a:pt x="1729" y="0"/>
                    </a:moveTo>
                    <a:lnTo>
                      <a:pt x="1824" y="0"/>
                    </a:lnTo>
                    <a:lnTo>
                      <a:pt x="1824" y="24"/>
                    </a:lnTo>
                    <a:lnTo>
                      <a:pt x="1729" y="24"/>
                    </a:lnTo>
                    <a:lnTo>
                      <a:pt x="1729" y="0"/>
                    </a:lnTo>
                    <a:close/>
                    <a:moveTo>
                      <a:pt x="1537" y="0"/>
                    </a:moveTo>
                    <a:lnTo>
                      <a:pt x="1633" y="0"/>
                    </a:lnTo>
                    <a:lnTo>
                      <a:pt x="1633" y="24"/>
                    </a:lnTo>
                    <a:lnTo>
                      <a:pt x="1537" y="24"/>
                    </a:lnTo>
                    <a:lnTo>
                      <a:pt x="1537" y="0"/>
                    </a:lnTo>
                    <a:close/>
                    <a:moveTo>
                      <a:pt x="1344" y="0"/>
                    </a:moveTo>
                    <a:lnTo>
                      <a:pt x="1440" y="0"/>
                    </a:lnTo>
                    <a:lnTo>
                      <a:pt x="1440" y="24"/>
                    </a:lnTo>
                    <a:lnTo>
                      <a:pt x="1344" y="24"/>
                    </a:lnTo>
                    <a:lnTo>
                      <a:pt x="1344" y="0"/>
                    </a:lnTo>
                    <a:close/>
                    <a:moveTo>
                      <a:pt x="1152" y="0"/>
                    </a:moveTo>
                    <a:lnTo>
                      <a:pt x="1248" y="0"/>
                    </a:lnTo>
                    <a:lnTo>
                      <a:pt x="1248" y="24"/>
                    </a:lnTo>
                    <a:lnTo>
                      <a:pt x="1152" y="24"/>
                    </a:lnTo>
                    <a:lnTo>
                      <a:pt x="1152" y="0"/>
                    </a:lnTo>
                    <a:close/>
                    <a:moveTo>
                      <a:pt x="961" y="0"/>
                    </a:moveTo>
                    <a:lnTo>
                      <a:pt x="1057" y="0"/>
                    </a:lnTo>
                    <a:lnTo>
                      <a:pt x="1057" y="24"/>
                    </a:lnTo>
                    <a:lnTo>
                      <a:pt x="961" y="24"/>
                    </a:lnTo>
                    <a:lnTo>
                      <a:pt x="961" y="0"/>
                    </a:lnTo>
                    <a:close/>
                    <a:moveTo>
                      <a:pt x="768" y="0"/>
                    </a:moveTo>
                    <a:lnTo>
                      <a:pt x="863" y="0"/>
                    </a:lnTo>
                    <a:lnTo>
                      <a:pt x="863" y="24"/>
                    </a:lnTo>
                    <a:lnTo>
                      <a:pt x="768" y="24"/>
                    </a:lnTo>
                    <a:lnTo>
                      <a:pt x="768" y="0"/>
                    </a:lnTo>
                    <a:close/>
                    <a:moveTo>
                      <a:pt x="576" y="0"/>
                    </a:moveTo>
                    <a:lnTo>
                      <a:pt x="672" y="0"/>
                    </a:lnTo>
                    <a:lnTo>
                      <a:pt x="672" y="24"/>
                    </a:lnTo>
                    <a:lnTo>
                      <a:pt x="576" y="24"/>
                    </a:lnTo>
                    <a:lnTo>
                      <a:pt x="576" y="0"/>
                    </a:lnTo>
                    <a:close/>
                    <a:moveTo>
                      <a:pt x="385" y="0"/>
                    </a:moveTo>
                    <a:lnTo>
                      <a:pt x="481" y="0"/>
                    </a:lnTo>
                    <a:lnTo>
                      <a:pt x="481" y="24"/>
                    </a:lnTo>
                    <a:lnTo>
                      <a:pt x="385" y="24"/>
                    </a:lnTo>
                    <a:lnTo>
                      <a:pt x="385" y="0"/>
                    </a:lnTo>
                    <a:close/>
                    <a:moveTo>
                      <a:pt x="192" y="0"/>
                    </a:moveTo>
                    <a:lnTo>
                      <a:pt x="289" y="0"/>
                    </a:lnTo>
                    <a:lnTo>
                      <a:pt x="289" y="24"/>
                    </a:lnTo>
                    <a:lnTo>
                      <a:pt x="192" y="24"/>
                    </a:lnTo>
                    <a:lnTo>
                      <a:pt x="192" y="0"/>
                    </a:lnTo>
                    <a:close/>
                    <a:moveTo>
                      <a:pt x="0" y="0"/>
                    </a:moveTo>
                    <a:lnTo>
                      <a:pt x="96" y="0"/>
                    </a:lnTo>
                    <a:lnTo>
                      <a:pt x="96" y="24"/>
                    </a:lnTo>
                    <a:lnTo>
                      <a:pt x="0" y="24"/>
                    </a:lnTo>
                    <a:lnTo>
                      <a:pt x="0"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5" name="Freeform 1801"/>
              <p:cNvSpPr>
                <a:spLocks noEditPoints="1"/>
              </p:cNvSpPr>
              <p:nvPr/>
            </p:nvSpPr>
            <p:spPr bwMode="auto">
              <a:xfrm>
                <a:off x="1335689" y="5611687"/>
                <a:ext cx="2971375" cy="19836"/>
              </a:xfrm>
              <a:custGeom>
                <a:avLst/>
                <a:gdLst>
                  <a:gd name="T0" fmla="*/ 2147483647 w 3744"/>
                  <a:gd name="T1" fmla="*/ 0 h 25"/>
                  <a:gd name="T2" fmla="*/ 2147483647 w 3744"/>
                  <a:gd name="T3" fmla="*/ 2147483647 h 25"/>
                  <a:gd name="T4" fmla="*/ 2147483647 w 3744"/>
                  <a:gd name="T5" fmla="*/ 0 h 25"/>
                  <a:gd name="T6" fmla="*/ 2147483647 w 3744"/>
                  <a:gd name="T7" fmla="*/ 2147483647 h 25"/>
                  <a:gd name="T8" fmla="*/ 2147483647 w 3744"/>
                  <a:gd name="T9" fmla="*/ 0 h 25"/>
                  <a:gd name="T10" fmla="*/ 2147483647 w 3744"/>
                  <a:gd name="T11" fmla="*/ 0 h 25"/>
                  <a:gd name="T12" fmla="*/ 2147483647 w 3744"/>
                  <a:gd name="T13" fmla="*/ 2147483647 h 25"/>
                  <a:gd name="T14" fmla="*/ 2147483647 w 3744"/>
                  <a:gd name="T15" fmla="*/ 0 h 25"/>
                  <a:gd name="T16" fmla="*/ 2147483647 w 3744"/>
                  <a:gd name="T17" fmla="*/ 2147483647 h 25"/>
                  <a:gd name="T18" fmla="*/ 2147483647 w 3744"/>
                  <a:gd name="T19" fmla="*/ 0 h 25"/>
                  <a:gd name="T20" fmla="*/ 2147483647 w 3744"/>
                  <a:gd name="T21" fmla="*/ 0 h 25"/>
                  <a:gd name="T22" fmla="*/ 2147483647 w 3744"/>
                  <a:gd name="T23" fmla="*/ 2147483647 h 25"/>
                  <a:gd name="T24" fmla="*/ 2147483647 w 3744"/>
                  <a:gd name="T25" fmla="*/ 0 h 25"/>
                  <a:gd name="T26" fmla="*/ 2147483647 w 3744"/>
                  <a:gd name="T27" fmla="*/ 2147483647 h 25"/>
                  <a:gd name="T28" fmla="*/ 2147483647 w 3744"/>
                  <a:gd name="T29" fmla="*/ 0 h 25"/>
                  <a:gd name="T30" fmla="*/ 2147483647 w 3744"/>
                  <a:gd name="T31" fmla="*/ 0 h 25"/>
                  <a:gd name="T32" fmla="*/ 2147483647 w 3744"/>
                  <a:gd name="T33" fmla="*/ 2147483647 h 25"/>
                  <a:gd name="T34" fmla="*/ 2147483647 w 3744"/>
                  <a:gd name="T35" fmla="*/ 0 h 25"/>
                  <a:gd name="T36" fmla="*/ 2147483647 w 3744"/>
                  <a:gd name="T37" fmla="*/ 2147483647 h 25"/>
                  <a:gd name="T38" fmla="*/ 2147483647 w 3744"/>
                  <a:gd name="T39" fmla="*/ 0 h 25"/>
                  <a:gd name="T40" fmla="*/ 2147483647 w 3744"/>
                  <a:gd name="T41" fmla="*/ 0 h 25"/>
                  <a:gd name="T42" fmla="*/ 2147483647 w 3744"/>
                  <a:gd name="T43" fmla="*/ 2147483647 h 25"/>
                  <a:gd name="T44" fmla="*/ 2147483647 w 3744"/>
                  <a:gd name="T45" fmla="*/ 0 h 25"/>
                  <a:gd name="T46" fmla="*/ 2147483647 w 3744"/>
                  <a:gd name="T47" fmla="*/ 2147483647 h 25"/>
                  <a:gd name="T48" fmla="*/ 2147483647 w 3744"/>
                  <a:gd name="T49" fmla="*/ 0 h 25"/>
                  <a:gd name="T50" fmla="*/ 2147483647 w 3744"/>
                  <a:gd name="T51" fmla="*/ 0 h 25"/>
                  <a:gd name="T52" fmla="*/ 2147483647 w 3744"/>
                  <a:gd name="T53" fmla="*/ 2147483647 h 25"/>
                  <a:gd name="T54" fmla="*/ 2147483647 w 3744"/>
                  <a:gd name="T55" fmla="*/ 0 h 25"/>
                  <a:gd name="T56" fmla="*/ 2147483647 w 3744"/>
                  <a:gd name="T57" fmla="*/ 2147483647 h 25"/>
                  <a:gd name="T58" fmla="*/ 2147483647 w 3744"/>
                  <a:gd name="T59" fmla="*/ 0 h 25"/>
                  <a:gd name="T60" fmla="*/ 2147483647 w 3744"/>
                  <a:gd name="T61" fmla="*/ 0 h 25"/>
                  <a:gd name="T62" fmla="*/ 2147483647 w 3744"/>
                  <a:gd name="T63" fmla="*/ 2147483647 h 25"/>
                  <a:gd name="T64" fmla="*/ 2147483647 w 3744"/>
                  <a:gd name="T65" fmla="*/ 0 h 25"/>
                  <a:gd name="T66" fmla="*/ 2147483647 w 3744"/>
                  <a:gd name="T67" fmla="*/ 2147483647 h 25"/>
                  <a:gd name="T68" fmla="*/ 2147483647 w 3744"/>
                  <a:gd name="T69" fmla="*/ 0 h 25"/>
                  <a:gd name="T70" fmla="*/ 2147483647 w 3744"/>
                  <a:gd name="T71" fmla="*/ 0 h 25"/>
                  <a:gd name="T72" fmla="*/ 2147483647 w 3744"/>
                  <a:gd name="T73" fmla="*/ 2147483647 h 25"/>
                  <a:gd name="T74" fmla="*/ 2147483647 w 3744"/>
                  <a:gd name="T75" fmla="*/ 0 h 25"/>
                  <a:gd name="T76" fmla="*/ 2147483647 w 3744"/>
                  <a:gd name="T77" fmla="*/ 2147483647 h 25"/>
                  <a:gd name="T78" fmla="*/ 2147483647 w 3744"/>
                  <a:gd name="T79" fmla="*/ 0 h 25"/>
                  <a:gd name="T80" fmla="*/ 2147483647 w 3744"/>
                  <a:gd name="T81" fmla="*/ 0 h 25"/>
                  <a:gd name="T82" fmla="*/ 2147483647 w 3744"/>
                  <a:gd name="T83" fmla="*/ 2147483647 h 25"/>
                  <a:gd name="T84" fmla="*/ 2147483647 w 3744"/>
                  <a:gd name="T85" fmla="*/ 0 h 25"/>
                  <a:gd name="T86" fmla="*/ 2147483647 w 3744"/>
                  <a:gd name="T87" fmla="*/ 2147483647 h 25"/>
                  <a:gd name="T88" fmla="*/ 2147483647 w 3744"/>
                  <a:gd name="T89" fmla="*/ 0 h 25"/>
                  <a:gd name="T90" fmla="*/ 2147483647 w 3744"/>
                  <a:gd name="T91" fmla="*/ 0 h 25"/>
                  <a:gd name="T92" fmla="*/ 2147483647 w 3744"/>
                  <a:gd name="T93" fmla="*/ 2147483647 h 25"/>
                  <a:gd name="T94" fmla="*/ 0 w 3744"/>
                  <a:gd name="T95" fmla="*/ 0 h 25"/>
                  <a:gd name="T96" fmla="*/ 2147483647 w 3744"/>
                  <a:gd name="T97" fmla="*/ 2147483647 h 25"/>
                  <a:gd name="T98" fmla="*/ 0 w 3744"/>
                  <a:gd name="T99" fmla="*/ 0 h 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44"/>
                  <a:gd name="T151" fmla="*/ 0 h 25"/>
                  <a:gd name="T152" fmla="*/ 3744 w 3744"/>
                  <a:gd name="T153" fmla="*/ 25 h 2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44" h="25">
                    <a:moveTo>
                      <a:pt x="3648" y="0"/>
                    </a:moveTo>
                    <a:lnTo>
                      <a:pt x="3744" y="0"/>
                    </a:lnTo>
                    <a:lnTo>
                      <a:pt x="3744" y="25"/>
                    </a:lnTo>
                    <a:lnTo>
                      <a:pt x="3648" y="25"/>
                    </a:lnTo>
                    <a:lnTo>
                      <a:pt x="3648" y="0"/>
                    </a:lnTo>
                    <a:close/>
                    <a:moveTo>
                      <a:pt x="3457" y="0"/>
                    </a:moveTo>
                    <a:lnTo>
                      <a:pt x="3553" y="0"/>
                    </a:lnTo>
                    <a:lnTo>
                      <a:pt x="3553" y="25"/>
                    </a:lnTo>
                    <a:lnTo>
                      <a:pt x="3457" y="25"/>
                    </a:lnTo>
                    <a:lnTo>
                      <a:pt x="3457" y="0"/>
                    </a:lnTo>
                    <a:close/>
                    <a:moveTo>
                      <a:pt x="3265" y="0"/>
                    </a:moveTo>
                    <a:lnTo>
                      <a:pt x="3361" y="0"/>
                    </a:lnTo>
                    <a:lnTo>
                      <a:pt x="3361" y="25"/>
                    </a:lnTo>
                    <a:lnTo>
                      <a:pt x="3265" y="25"/>
                    </a:lnTo>
                    <a:lnTo>
                      <a:pt x="3265" y="0"/>
                    </a:lnTo>
                    <a:close/>
                    <a:moveTo>
                      <a:pt x="3072" y="0"/>
                    </a:moveTo>
                    <a:lnTo>
                      <a:pt x="3168" y="0"/>
                    </a:lnTo>
                    <a:lnTo>
                      <a:pt x="3168" y="25"/>
                    </a:lnTo>
                    <a:lnTo>
                      <a:pt x="3072" y="25"/>
                    </a:lnTo>
                    <a:lnTo>
                      <a:pt x="3072" y="0"/>
                    </a:lnTo>
                    <a:close/>
                    <a:moveTo>
                      <a:pt x="2881" y="0"/>
                    </a:moveTo>
                    <a:lnTo>
                      <a:pt x="2976" y="0"/>
                    </a:lnTo>
                    <a:lnTo>
                      <a:pt x="2976" y="25"/>
                    </a:lnTo>
                    <a:lnTo>
                      <a:pt x="2881" y="25"/>
                    </a:lnTo>
                    <a:lnTo>
                      <a:pt x="2881" y="0"/>
                    </a:lnTo>
                    <a:close/>
                    <a:moveTo>
                      <a:pt x="2689" y="0"/>
                    </a:moveTo>
                    <a:lnTo>
                      <a:pt x="2785" y="0"/>
                    </a:lnTo>
                    <a:lnTo>
                      <a:pt x="2785" y="25"/>
                    </a:lnTo>
                    <a:lnTo>
                      <a:pt x="2689" y="25"/>
                    </a:lnTo>
                    <a:lnTo>
                      <a:pt x="2689" y="0"/>
                    </a:lnTo>
                    <a:close/>
                    <a:moveTo>
                      <a:pt x="2496" y="0"/>
                    </a:moveTo>
                    <a:lnTo>
                      <a:pt x="2592" y="0"/>
                    </a:lnTo>
                    <a:lnTo>
                      <a:pt x="2592" y="25"/>
                    </a:lnTo>
                    <a:lnTo>
                      <a:pt x="2496" y="25"/>
                    </a:lnTo>
                    <a:lnTo>
                      <a:pt x="2496" y="0"/>
                    </a:lnTo>
                    <a:close/>
                    <a:moveTo>
                      <a:pt x="2305" y="0"/>
                    </a:moveTo>
                    <a:lnTo>
                      <a:pt x="2400" y="0"/>
                    </a:lnTo>
                    <a:lnTo>
                      <a:pt x="2400" y="25"/>
                    </a:lnTo>
                    <a:lnTo>
                      <a:pt x="2305" y="25"/>
                    </a:lnTo>
                    <a:lnTo>
                      <a:pt x="2305" y="0"/>
                    </a:lnTo>
                    <a:close/>
                    <a:moveTo>
                      <a:pt x="2113" y="0"/>
                    </a:moveTo>
                    <a:lnTo>
                      <a:pt x="2209" y="0"/>
                    </a:lnTo>
                    <a:lnTo>
                      <a:pt x="2209" y="25"/>
                    </a:lnTo>
                    <a:lnTo>
                      <a:pt x="2113" y="25"/>
                    </a:lnTo>
                    <a:lnTo>
                      <a:pt x="2113" y="0"/>
                    </a:lnTo>
                    <a:close/>
                    <a:moveTo>
                      <a:pt x="1920" y="0"/>
                    </a:moveTo>
                    <a:lnTo>
                      <a:pt x="2016" y="0"/>
                    </a:lnTo>
                    <a:lnTo>
                      <a:pt x="2016" y="25"/>
                    </a:lnTo>
                    <a:lnTo>
                      <a:pt x="1920" y="25"/>
                    </a:lnTo>
                    <a:lnTo>
                      <a:pt x="1920" y="0"/>
                    </a:lnTo>
                    <a:close/>
                    <a:moveTo>
                      <a:pt x="1728" y="0"/>
                    </a:moveTo>
                    <a:lnTo>
                      <a:pt x="1824" y="0"/>
                    </a:lnTo>
                    <a:lnTo>
                      <a:pt x="1824" y="25"/>
                    </a:lnTo>
                    <a:lnTo>
                      <a:pt x="1728" y="25"/>
                    </a:lnTo>
                    <a:lnTo>
                      <a:pt x="1728" y="0"/>
                    </a:lnTo>
                    <a:close/>
                    <a:moveTo>
                      <a:pt x="1537" y="0"/>
                    </a:moveTo>
                    <a:lnTo>
                      <a:pt x="1633" y="0"/>
                    </a:lnTo>
                    <a:lnTo>
                      <a:pt x="1633" y="25"/>
                    </a:lnTo>
                    <a:lnTo>
                      <a:pt x="1537" y="25"/>
                    </a:lnTo>
                    <a:lnTo>
                      <a:pt x="1537" y="0"/>
                    </a:lnTo>
                    <a:close/>
                    <a:moveTo>
                      <a:pt x="1344" y="0"/>
                    </a:moveTo>
                    <a:lnTo>
                      <a:pt x="1439" y="0"/>
                    </a:lnTo>
                    <a:lnTo>
                      <a:pt x="1439" y="25"/>
                    </a:lnTo>
                    <a:lnTo>
                      <a:pt x="1344" y="25"/>
                    </a:lnTo>
                    <a:lnTo>
                      <a:pt x="1344" y="0"/>
                    </a:lnTo>
                    <a:close/>
                    <a:moveTo>
                      <a:pt x="1152" y="0"/>
                    </a:moveTo>
                    <a:lnTo>
                      <a:pt x="1248" y="0"/>
                    </a:lnTo>
                    <a:lnTo>
                      <a:pt x="1248" y="25"/>
                    </a:lnTo>
                    <a:lnTo>
                      <a:pt x="1152" y="25"/>
                    </a:lnTo>
                    <a:lnTo>
                      <a:pt x="1152" y="0"/>
                    </a:lnTo>
                    <a:close/>
                    <a:moveTo>
                      <a:pt x="961" y="0"/>
                    </a:moveTo>
                    <a:lnTo>
                      <a:pt x="1057" y="0"/>
                    </a:lnTo>
                    <a:lnTo>
                      <a:pt x="1057" y="25"/>
                    </a:lnTo>
                    <a:lnTo>
                      <a:pt x="961" y="25"/>
                    </a:lnTo>
                    <a:lnTo>
                      <a:pt x="961" y="0"/>
                    </a:lnTo>
                    <a:close/>
                    <a:moveTo>
                      <a:pt x="768" y="0"/>
                    </a:moveTo>
                    <a:lnTo>
                      <a:pt x="863" y="0"/>
                    </a:lnTo>
                    <a:lnTo>
                      <a:pt x="863" y="25"/>
                    </a:lnTo>
                    <a:lnTo>
                      <a:pt x="768" y="25"/>
                    </a:lnTo>
                    <a:lnTo>
                      <a:pt x="768" y="0"/>
                    </a:lnTo>
                    <a:close/>
                    <a:moveTo>
                      <a:pt x="576" y="0"/>
                    </a:moveTo>
                    <a:lnTo>
                      <a:pt x="672" y="0"/>
                    </a:lnTo>
                    <a:lnTo>
                      <a:pt x="672" y="25"/>
                    </a:lnTo>
                    <a:lnTo>
                      <a:pt x="576" y="25"/>
                    </a:lnTo>
                    <a:lnTo>
                      <a:pt x="576" y="0"/>
                    </a:lnTo>
                    <a:close/>
                    <a:moveTo>
                      <a:pt x="385" y="0"/>
                    </a:moveTo>
                    <a:lnTo>
                      <a:pt x="481" y="0"/>
                    </a:lnTo>
                    <a:lnTo>
                      <a:pt x="481" y="25"/>
                    </a:lnTo>
                    <a:lnTo>
                      <a:pt x="385" y="25"/>
                    </a:lnTo>
                    <a:lnTo>
                      <a:pt x="385" y="0"/>
                    </a:lnTo>
                    <a:close/>
                    <a:moveTo>
                      <a:pt x="192" y="0"/>
                    </a:moveTo>
                    <a:lnTo>
                      <a:pt x="289" y="0"/>
                    </a:lnTo>
                    <a:lnTo>
                      <a:pt x="289" y="25"/>
                    </a:lnTo>
                    <a:lnTo>
                      <a:pt x="192" y="25"/>
                    </a:lnTo>
                    <a:lnTo>
                      <a:pt x="192" y="0"/>
                    </a:lnTo>
                    <a:close/>
                    <a:moveTo>
                      <a:pt x="0" y="0"/>
                    </a:moveTo>
                    <a:lnTo>
                      <a:pt x="96" y="0"/>
                    </a:lnTo>
                    <a:lnTo>
                      <a:pt x="96" y="25"/>
                    </a:lnTo>
                    <a:lnTo>
                      <a:pt x="0" y="25"/>
                    </a:lnTo>
                    <a:lnTo>
                      <a:pt x="0" y="0"/>
                    </a:lnTo>
                    <a:close/>
                  </a:path>
                </a:pathLst>
              </a:custGeom>
              <a:solidFill>
                <a:srgbClr val="1E3BFF"/>
              </a:solidFill>
              <a:ln w="0">
                <a:solidFill>
                  <a:srgbClr val="1E3B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6" name="Freeform 1802"/>
              <p:cNvSpPr>
                <a:spLocks noEditPoints="1"/>
              </p:cNvSpPr>
              <p:nvPr/>
            </p:nvSpPr>
            <p:spPr bwMode="auto">
              <a:xfrm>
                <a:off x="1345614" y="6002448"/>
                <a:ext cx="2957480" cy="21819"/>
              </a:xfrm>
              <a:custGeom>
                <a:avLst/>
                <a:gdLst>
                  <a:gd name="T0" fmla="*/ 2147483647 w 3725"/>
                  <a:gd name="T1" fmla="*/ 2147483647 h 26"/>
                  <a:gd name="T2" fmla="*/ 0 w 3725"/>
                  <a:gd name="T3" fmla="*/ 2147483647 h 26"/>
                  <a:gd name="T4" fmla="*/ 2147483647 w 3725"/>
                  <a:gd name="T5" fmla="*/ 0 h 26"/>
                  <a:gd name="T6" fmla="*/ 2147483647 w 3725"/>
                  <a:gd name="T7" fmla="*/ 2147483647 h 26"/>
                  <a:gd name="T8" fmla="*/ 2147483647 w 3725"/>
                  <a:gd name="T9" fmla="*/ 0 h 26"/>
                  <a:gd name="T10" fmla="*/ 2147483647 w 3725"/>
                  <a:gd name="T11" fmla="*/ 0 h 26"/>
                  <a:gd name="T12" fmla="*/ 2147483647 w 3725"/>
                  <a:gd name="T13" fmla="*/ 2147483647 h 26"/>
                  <a:gd name="T14" fmla="*/ 2147483647 w 3725"/>
                  <a:gd name="T15" fmla="*/ 0 h 26"/>
                  <a:gd name="T16" fmla="*/ 2147483647 w 3725"/>
                  <a:gd name="T17" fmla="*/ 2147483647 h 26"/>
                  <a:gd name="T18" fmla="*/ 2147483647 w 3725"/>
                  <a:gd name="T19" fmla="*/ 0 h 26"/>
                  <a:gd name="T20" fmla="*/ 2147483647 w 3725"/>
                  <a:gd name="T21" fmla="*/ 0 h 26"/>
                  <a:gd name="T22" fmla="*/ 2147483647 w 3725"/>
                  <a:gd name="T23" fmla="*/ 2147483647 h 26"/>
                  <a:gd name="T24" fmla="*/ 2147483647 w 3725"/>
                  <a:gd name="T25" fmla="*/ 0 h 26"/>
                  <a:gd name="T26" fmla="*/ 2147483647 w 3725"/>
                  <a:gd name="T27" fmla="*/ 2147483647 h 26"/>
                  <a:gd name="T28" fmla="*/ 2147483647 w 3725"/>
                  <a:gd name="T29" fmla="*/ 0 h 26"/>
                  <a:gd name="T30" fmla="*/ 2147483647 w 3725"/>
                  <a:gd name="T31" fmla="*/ 0 h 26"/>
                  <a:gd name="T32" fmla="*/ 2147483647 w 3725"/>
                  <a:gd name="T33" fmla="*/ 2147483647 h 26"/>
                  <a:gd name="T34" fmla="*/ 2147483647 w 3725"/>
                  <a:gd name="T35" fmla="*/ 0 h 26"/>
                  <a:gd name="T36" fmla="*/ 2147483647 w 3725"/>
                  <a:gd name="T37" fmla="*/ 2147483647 h 26"/>
                  <a:gd name="T38" fmla="*/ 2147483647 w 3725"/>
                  <a:gd name="T39" fmla="*/ 0 h 26"/>
                  <a:gd name="T40" fmla="*/ 2147483647 w 3725"/>
                  <a:gd name="T41" fmla="*/ 0 h 26"/>
                  <a:gd name="T42" fmla="*/ 2147483647 w 3725"/>
                  <a:gd name="T43" fmla="*/ 2147483647 h 26"/>
                  <a:gd name="T44" fmla="*/ 2147483647 w 3725"/>
                  <a:gd name="T45" fmla="*/ 0 h 26"/>
                  <a:gd name="T46" fmla="*/ 2147483647 w 3725"/>
                  <a:gd name="T47" fmla="*/ 2147483647 h 26"/>
                  <a:gd name="T48" fmla="*/ 2147483647 w 3725"/>
                  <a:gd name="T49" fmla="*/ 0 h 26"/>
                  <a:gd name="T50" fmla="*/ 2147483647 w 3725"/>
                  <a:gd name="T51" fmla="*/ 0 h 26"/>
                  <a:gd name="T52" fmla="*/ 2147483647 w 3725"/>
                  <a:gd name="T53" fmla="*/ 2147483647 h 26"/>
                  <a:gd name="T54" fmla="*/ 2147483647 w 3725"/>
                  <a:gd name="T55" fmla="*/ 0 h 26"/>
                  <a:gd name="T56" fmla="*/ 2147483647 w 3725"/>
                  <a:gd name="T57" fmla="*/ 2147483647 h 26"/>
                  <a:gd name="T58" fmla="*/ 2147483647 w 3725"/>
                  <a:gd name="T59" fmla="*/ 0 h 26"/>
                  <a:gd name="T60" fmla="*/ 2147483647 w 3725"/>
                  <a:gd name="T61" fmla="*/ 0 h 26"/>
                  <a:gd name="T62" fmla="*/ 2147483647 w 3725"/>
                  <a:gd name="T63" fmla="*/ 2147483647 h 26"/>
                  <a:gd name="T64" fmla="*/ 2147483647 w 3725"/>
                  <a:gd name="T65" fmla="*/ 0 h 26"/>
                  <a:gd name="T66" fmla="*/ 2147483647 w 3725"/>
                  <a:gd name="T67" fmla="*/ 2147483647 h 26"/>
                  <a:gd name="T68" fmla="*/ 2147483647 w 3725"/>
                  <a:gd name="T69" fmla="*/ 0 h 26"/>
                  <a:gd name="T70" fmla="*/ 2147483647 w 3725"/>
                  <a:gd name="T71" fmla="*/ 0 h 26"/>
                  <a:gd name="T72" fmla="*/ 2147483647 w 3725"/>
                  <a:gd name="T73" fmla="*/ 2147483647 h 26"/>
                  <a:gd name="T74" fmla="*/ 2147483647 w 3725"/>
                  <a:gd name="T75" fmla="*/ 0 h 26"/>
                  <a:gd name="T76" fmla="*/ 2147483647 w 3725"/>
                  <a:gd name="T77" fmla="*/ 2147483647 h 26"/>
                  <a:gd name="T78" fmla="*/ 2147483647 w 3725"/>
                  <a:gd name="T79" fmla="*/ 0 h 26"/>
                  <a:gd name="T80" fmla="*/ 2147483647 w 3725"/>
                  <a:gd name="T81" fmla="*/ 0 h 26"/>
                  <a:gd name="T82" fmla="*/ 2147483647 w 3725"/>
                  <a:gd name="T83" fmla="*/ 2147483647 h 26"/>
                  <a:gd name="T84" fmla="*/ 2147483647 w 3725"/>
                  <a:gd name="T85" fmla="*/ 0 h 26"/>
                  <a:gd name="T86" fmla="*/ 2147483647 w 3725"/>
                  <a:gd name="T87" fmla="*/ 2147483647 h 26"/>
                  <a:gd name="T88" fmla="*/ 2147483647 w 3725"/>
                  <a:gd name="T89" fmla="*/ 0 h 26"/>
                  <a:gd name="T90" fmla="*/ 2147483647 w 3725"/>
                  <a:gd name="T91" fmla="*/ 0 h 26"/>
                  <a:gd name="T92" fmla="*/ 2147483647 w 3725"/>
                  <a:gd name="T93" fmla="*/ 2147483647 h 26"/>
                  <a:gd name="T94" fmla="*/ 2147483647 w 3725"/>
                  <a:gd name="T95" fmla="*/ 0 h 26"/>
                  <a:gd name="T96" fmla="*/ 2147483647 w 3725"/>
                  <a:gd name="T97" fmla="*/ 2147483647 h 26"/>
                  <a:gd name="T98" fmla="*/ 2147483647 w 3725"/>
                  <a:gd name="T99" fmla="*/ 0 h 2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6"/>
                  <a:gd name="T152" fmla="*/ 3725 w 3725"/>
                  <a:gd name="T153" fmla="*/ 26 h 2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6">
                    <a:moveTo>
                      <a:pt x="0" y="2"/>
                    </a:moveTo>
                    <a:lnTo>
                      <a:pt x="96" y="2"/>
                    </a:lnTo>
                    <a:lnTo>
                      <a:pt x="96" y="26"/>
                    </a:lnTo>
                    <a:lnTo>
                      <a:pt x="0" y="26"/>
                    </a:lnTo>
                    <a:lnTo>
                      <a:pt x="0" y="2"/>
                    </a:lnTo>
                    <a:close/>
                    <a:moveTo>
                      <a:pt x="3630" y="0"/>
                    </a:moveTo>
                    <a:lnTo>
                      <a:pt x="3725" y="0"/>
                    </a:lnTo>
                    <a:lnTo>
                      <a:pt x="3725" y="24"/>
                    </a:lnTo>
                    <a:lnTo>
                      <a:pt x="3630" y="24"/>
                    </a:lnTo>
                    <a:lnTo>
                      <a:pt x="3630" y="0"/>
                    </a:lnTo>
                    <a:close/>
                    <a:moveTo>
                      <a:pt x="3440" y="0"/>
                    </a:moveTo>
                    <a:lnTo>
                      <a:pt x="3536" y="0"/>
                    </a:lnTo>
                    <a:lnTo>
                      <a:pt x="3536" y="24"/>
                    </a:lnTo>
                    <a:lnTo>
                      <a:pt x="3440" y="24"/>
                    </a:lnTo>
                    <a:lnTo>
                      <a:pt x="3440" y="0"/>
                    </a:lnTo>
                    <a:close/>
                    <a:moveTo>
                      <a:pt x="3249" y="0"/>
                    </a:moveTo>
                    <a:lnTo>
                      <a:pt x="3344" y="0"/>
                    </a:lnTo>
                    <a:lnTo>
                      <a:pt x="3344" y="24"/>
                    </a:lnTo>
                    <a:lnTo>
                      <a:pt x="3249" y="24"/>
                    </a:lnTo>
                    <a:lnTo>
                      <a:pt x="3249" y="0"/>
                    </a:lnTo>
                    <a:close/>
                    <a:moveTo>
                      <a:pt x="3057" y="0"/>
                    </a:moveTo>
                    <a:lnTo>
                      <a:pt x="3153" y="0"/>
                    </a:lnTo>
                    <a:lnTo>
                      <a:pt x="3153" y="24"/>
                    </a:lnTo>
                    <a:lnTo>
                      <a:pt x="3057" y="24"/>
                    </a:lnTo>
                    <a:lnTo>
                      <a:pt x="3057" y="0"/>
                    </a:lnTo>
                    <a:close/>
                    <a:moveTo>
                      <a:pt x="2866" y="0"/>
                    </a:moveTo>
                    <a:lnTo>
                      <a:pt x="2962" y="0"/>
                    </a:lnTo>
                    <a:lnTo>
                      <a:pt x="2962" y="24"/>
                    </a:lnTo>
                    <a:lnTo>
                      <a:pt x="2866" y="24"/>
                    </a:lnTo>
                    <a:lnTo>
                      <a:pt x="2866" y="0"/>
                    </a:lnTo>
                    <a:close/>
                    <a:moveTo>
                      <a:pt x="2674" y="0"/>
                    </a:moveTo>
                    <a:lnTo>
                      <a:pt x="2770" y="0"/>
                    </a:lnTo>
                    <a:lnTo>
                      <a:pt x="2770" y="24"/>
                    </a:lnTo>
                    <a:lnTo>
                      <a:pt x="2674" y="24"/>
                    </a:lnTo>
                    <a:lnTo>
                      <a:pt x="2674" y="0"/>
                    </a:lnTo>
                    <a:close/>
                    <a:moveTo>
                      <a:pt x="2485" y="0"/>
                    </a:moveTo>
                    <a:lnTo>
                      <a:pt x="2581" y="0"/>
                    </a:lnTo>
                    <a:lnTo>
                      <a:pt x="2581" y="24"/>
                    </a:lnTo>
                    <a:lnTo>
                      <a:pt x="2485" y="24"/>
                    </a:lnTo>
                    <a:lnTo>
                      <a:pt x="2485" y="0"/>
                    </a:lnTo>
                    <a:close/>
                    <a:moveTo>
                      <a:pt x="2293" y="0"/>
                    </a:moveTo>
                    <a:lnTo>
                      <a:pt x="2389" y="0"/>
                    </a:lnTo>
                    <a:lnTo>
                      <a:pt x="2389" y="24"/>
                    </a:lnTo>
                    <a:lnTo>
                      <a:pt x="2293" y="24"/>
                    </a:lnTo>
                    <a:lnTo>
                      <a:pt x="2293" y="0"/>
                    </a:lnTo>
                    <a:close/>
                    <a:moveTo>
                      <a:pt x="2102" y="0"/>
                    </a:moveTo>
                    <a:lnTo>
                      <a:pt x="2198" y="0"/>
                    </a:lnTo>
                    <a:lnTo>
                      <a:pt x="2198" y="24"/>
                    </a:lnTo>
                    <a:lnTo>
                      <a:pt x="2102" y="24"/>
                    </a:lnTo>
                    <a:lnTo>
                      <a:pt x="2102" y="0"/>
                    </a:lnTo>
                    <a:close/>
                    <a:moveTo>
                      <a:pt x="1911" y="0"/>
                    </a:moveTo>
                    <a:lnTo>
                      <a:pt x="2006" y="0"/>
                    </a:lnTo>
                    <a:lnTo>
                      <a:pt x="2006" y="24"/>
                    </a:lnTo>
                    <a:lnTo>
                      <a:pt x="1911" y="24"/>
                    </a:lnTo>
                    <a:lnTo>
                      <a:pt x="1911" y="0"/>
                    </a:lnTo>
                    <a:close/>
                    <a:moveTo>
                      <a:pt x="1719" y="0"/>
                    </a:moveTo>
                    <a:lnTo>
                      <a:pt x="1815" y="0"/>
                    </a:lnTo>
                    <a:lnTo>
                      <a:pt x="1815" y="24"/>
                    </a:lnTo>
                    <a:lnTo>
                      <a:pt x="1719" y="24"/>
                    </a:lnTo>
                    <a:lnTo>
                      <a:pt x="1719" y="0"/>
                    </a:lnTo>
                    <a:close/>
                    <a:moveTo>
                      <a:pt x="1530" y="0"/>
                    </a:moveTo>
                    <a:lnTo>
                      <a:pt x="1624" y="0"/>
                    </a:lnTo>
                    <a:lnTo>
                      <a:pt x="1624" y="24"/>
                    </a:lnTo>
                    <a:lnTo>
                      <a:pt x="1530" y="24"/>
                    </a:lnTo>
                    <a:lnTo>
                      <a:pt x="1530" y="0"/>
                    </a:lnTo>
                    <a:close/>
                    <a:moveTo>
                      <a:pt x="1338" y="0"/>
                    </a:moveTo>
                    <a:lnTo>
                      <a:pt x="1434" y="0"/>
                    </a:lnTo>
                    <a:lnTo>
                      <a:pt x="1434" y="24"/>
                    </a:lnTo>
                    <a:lnTo>
                      <a:pt x="1338" y="24"/>
                    </a:lnTo>
                    <a:lnTo>
                      <a:pt x="1338" y="0"/>
                    </a:lnTo>
                    <a:close/>
                    <a:moveTo>
                      <a:pt x="1147" y="0"/>
                    </a:moveTo>
                    <a:lnTo>
                      <a:pt x="1243" y="0"/>
                    </a:lnTo>
                    <a:lnTo>
                      <a:pt x="1243" y="24"/>
                    </a:lnTo>
                    <a:lnTo>
                      <a:pt x="1147" y="24"/>
                    </a:lnTo>
                    <a:lnTo>
                      <a:pt x="1147" y="0"/>
                    </a:lnTo>
                    <a:close/>
                    <a:moveTo>
                      <a:pt x="955" y="0"/>
                    </a:moveTo>
                    <a:lnTo>
                      <a:pt x="1051" y="0"/>
                    </a:lnTo>
                    <a:lnTo>
                      <a:pt x="1051" y="24"/>
                    </a:lnTo>
                    <a:lnTo>
                      <a:pt x="955" y="24"/>
                    </a:lnTo>
                    <a:lnTo>
                      <a:pt x="955" y="0"/>
                    </a:lnTo>
                    <a:close/>
                    <a:moveTo>
                      <a:pt x="764" y="0"/>
                    </a:moveTo>
                    <a:lnTo>
                      <a:pt x="860" y="0"/>
                    </a:lnTo>
                    <a:lnTo>
                      <a:pt x="860" y="24"/>
                    </a:lnTo>
                    <a:lnTo>
                      <a:pt x="764" y="24"/>
                    </a:lnTo>
                    <a:lnTo>
                      <a:pt x="764" y="0"/>
                    </a:lnTo>
                    <a:close/>
                    <a:moveTo>
                      <a:pt x="573" y="0"/>
                    </a:moveTo>
                    <a:lnTo>
                      <a:pt x="668" y="0"/>
                    </a:lnTo>
                    <a:lnTo>
                      <a:pt x="668" y="24"/>
                    </a:lnTo>
                    <a:lnTo>
                      <a:pt x="573" y="24"/>
                    </a:lnTo>
                    <a:lnTo>
                      <a:pt x="573" y="0"/>
                    </a:lnTo>
                    <a:close/>
                    <a:moveTo>
                      <a:pt x="383" y="0"/>
                    </a:moveTo>
                    <a:lnTo>
                      <a:pt x="479" y="0"/>
                    </a:lnTo>
                    <a:lnTo>
                      <a:pt x="479" y="24"/>
                    </a:lnTo>
                    <a:lnTo>
                      <a:pt x="383" y="24"/>
                    </a:lnTo>
                    <a:lnTo>
                      <a:pt x="383" y="0"/>
                    </a:lnTo>
                    <a:close/>
                    <a:moveTo>
                      <a:pt x="192" y="0"/>
                    </a:moveTo>
                    <a:lnTo>
                      <a:pt x="287" y="0"/>
                    </a:lnTo>
                    <a:lnTo>
                      <a:pt x="287" y="24"/>
                    </a:lnTo>
                    <a:lnTo>
                      <a:pt x="192" y="24"/>
                    </a:lnTo>
                    <a:lnTo>
                      <a:pt x="192"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7" name="Freeform 1803"/>
              <p:cNvSpPr>
                <a:spLocks noEditPoints="1"/>
              </p:cNvSpPr>
              <p:nvPr/>
            </p:nvSpPr>
            <p:spPr bwMode="auto">
              <a:xfrm>
                <a:off x="1335689" y="5998481"/>
                <a:ext cx="2957480" cy="19836"/>
              </a:xfrm>
              <a:custGeom>
                <a:avLst/>
                <a:gdLst>
                  <a:gd name="T0" fmla="*/ 2147483647 w 3725"/>
                  <a:gd name="T1" fmla="*/ 2147483647 h 27"/>
                  <a:gd name="T2" fmla="*/ 0 w 3725"/>
                  <a:gd name="T3" fmla="*/ 2147483647 h 27"/>
                  <a:gd name="T4" fmla="*/ 2147483647 w 3725"/>
                  <a:gd name="T5" fmla="*/ 0 h 27"/>
                  <a:gd name="T6" fmla="*/ 2147483647 w 3725"/>
                  <a:gd name="T7" fmla="*/ 2147483647 h 27"/>
                  <a:gd name="T8" fmla="*/ 2147483647 w 3725"/>
                  <a:gd name="T9" fmla="*/ 0 h 27"/>
                  <a:gd name="T10" fmla="*/ 2147483647 w 3725"/>
                  <a:gd name="T11" fmla="*/ 0 h 27"/>
                  <a:gd name="T12" fmla="*/ 2147483647 w 3725"/>
                  <a:gd name="T13" fmla="*/ 2147483647 h 27"/>
                  <a:gd name="T14" fmla="*/ 2147483647 w 3725"/>
                  <a:gd name="T15" fmla="*/ 0 h 27"/>
                  <a:gd name="T16" fmla="*/ 2147483647 w 3725"/>
                  <a:gd name="T17" fmla="*/ 2147483647 h 27"/>
                  <a:gd name="T18" fmla="*/ 2147483647 w 3725"/>
                  <a:gd name="T19" fmla="*/ 0 h 27"/>
                  <a:gd name="T20" fmla="*/ 2147483647 w 3725"/>
                  <a:gd name="T21" fmla="*/ 0 h 27"/>
                  <a:gd name="T22" fmla="*/ 2147483647 w 3725"/>
                  <a:gd name="T23" fmla="*/ 2147483647 h 27"/>
                  <a:gd name="T24" fmla="*/ 2147483647 w 3725"/>
                  <a:gd name="T25" fmla="*/ 0 h 27"/>
                  <a:gd name="T26" fmla="*/ 2147483647 w 3725"/>
                  <a:gd name="T27" fmla="*/ 2147483647 h 27"/>
                  <a:gd name="T28" fmla="*/ 2147483647 w 3725"/>
                  <a:gd name="T29" fmla="*/ 0 h 27"/>
                  <a:gd name="T30" fmla="*/ 2147483647 w 3725"/>
                  <a:gd name="T31" fmla="*/ 0 h 27"/>
                  <a:gd name="T32" fmla="*/ 2147483647 w 3725"/>
                  <a:gd name="T33" fmla="*/ 2147483647 h 27"/>
                  <a:gd name="T34" fmla="*/ 2147483647 w 3725"/>
                  <a:gd name="T35" fmla="*/ 0 h 27"/>
                  <a:gd name="T36" fmla="*/ 2147483647 w 3725"/>
                  <a:gd name="T37" fmla="*/ 2147483647 h 27"/>
                  <a:gd name="T38" fmla="*/ 2147483647 w 3725"/>
                  <a:gd name="T39" fmla="*/ 0 h 27"/>
                  <a:gd name="T40" fmla="*/ 2147483647 w 3725"/>
                  <a:gd name="T41" fmla="*/ 0 h 27"/>
                  <a:gd name="T42" fmla="*/ 2147483647 w 3725"/>
                  <a:gd name="T43" fmla="*/ 2147483647 h 27"/>
                  <a:gd name="T44" fmla="*/ 2147483647 w 3725"/>
                  <a:gd name="T45" fmla="*/ 0 h 27"/>
                  <a:gd name="T46" fmla="*/ 2147483647 w 3725"/>
                  <a:gd name="T47" fmla="*/ 2147483647 h 27"/>
                  <a:gd name="T48" fmla="*/ 2147483647 w 3725"/>
                  <a:gd name="T49" fmla="*/ 0 h 27"/>
                  <a:gd name="T50" fmla="*/ 2147483647 w 3725"/>
                  <a:gd name="T51" fmla="*/ 0 h 27"/>
                  <a:gd name="T52" fmla="*/ 2147483647 w 3725"/>
                  <a:gd name="T53" fmla="*/ 2147483647 h 27"/>
                  <a:gd name="T54" fmla="*/ 2147483647 w 3725"/>
                  <a:gd name="T55" fmla="*/ 0 h 27"/>
                  <a:gd name="T56" fmla="*/ 2147483647 w 3725"/>
                  <a:gd name="T57" fmla="*/ 2147483647 h 27"/>
                  <a:gd name="T58" fmla="*/ 2147483647 w 3725"/>
                  <a:gd name="T59" fmla="*/ 0 h 27"/>
                  <a:gd name="T60" fmla="*/ 2147483647 w 3725"/>
                  <a:gd name="T61" fmla="*/ 0 h 27"/>
                  <a:gd name="T62" fmla="*/ 2147483647 w 3725"/>
                  <a:gd name="T63" fmla="*/ 2147483647 h 27"/>
                  <a:gd name="T64" fmla="*/ 2147483647 w 3725"/>
                  <a:gd name="T65" fmla="*/ 0 h 27"/>
                  <a:gd name="T66" fmla="*/ 2147483647 w 3725"/>
                  <a:gd name="T67" fmla="*/ 2147483647 h 27"/>
                  <a:gd name="T68" fmla="*/ 2147483647 w 3725"/>
                  <a:gd name="T69" fmla="*/ 0 h 27"/>
                  <a:gd name="T70" fmla="*/ 2147483647 w 3725"/>
                  <a:gd name="T71" fmla="*/ 0 h 27"/>
                  <a:gd name="T72" fmla="*/ 2147483647 w 3725"/>
                  <a:gd name="T73" fmla="*/ 2147483647 h 27"/>
                  <a:gd name="T74" fmla="*/ 2147483647 w 3725"/>
                  <a:gd name="T75" fmla="*/ 0 h 27"/>
                  <a:gd name="T76" fmla="*/ 2147483647 w 3725"/>
                  <a:gd name="T77" fmla="*/ 2147483647 h 27"/>
                  <a:gd name="T78" fmla="*/ 2147483647 w 3725"/>
                  <a:gd name="T79" fmla="*/ 0 h 27"/>
                  <a:gd name="T80" fmla="*/ 2147483647 w 3725"/>
                  <a:gd name="T81" fmla="*/ 0 h 27"/>
                  <a:gd name="T82" fmla="*/ 2147483647 w 3725"/>
                  <a:gd name="T83" fmla="*/ 2147483647 h 27"/>
                  <a:gd name="T84" fmla="*/ 2147483647 w 3725"/>
                  <a:gd name="T85" fmla="*/ 0 h 27"/>
                  <a:gd name="T86" fmla="*/ 2147483647 w 3725"/>
                  <a:gd name="T87" fmla="*/ 2147483647 h 27"/>
                  <a:gd name="T88" fmla="*/ 2147483647 w 3725"/>
                  <a:gd name="T89" fmla="*/ 0 h 27"/>
                  <a:gd name="T90" fmla="*/ 2147483647 w 3725"/>
                  <a:gd name="T91" fmla="*/ 0 h 27"/>
                  <a:gd name="T92" fmla="*/ 2147483647 w 3725"/>
                  <a:gd name="T93" fmla="*/ 2147483647 h 27"/>
                  <a:gd name="T94" fmla="*/ 2147483647 w 3725"/>
                  <a:gd name="T95" fmla="*/ 0 h 27"/>
                  <a:gd name="T96" fmla="*/ 2147483647 w 3725"/>
                  <a:gd name="T97" fmla="*/ 2147483647 h 27"/>
                  <a:gd name="T98" fmla="*/ 2147483647 w 3725"/>
                  <a:gd name="T99" fmla="*/ 0 h 2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7"/>
                  <a:gd name="T152" fmla="*/ 3725 w 3725"/>
                  <a:gd name="T153" fmla="*/ 27 h 2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7">
                    <a:moveTo>
                      <a:pt x="0" y="2"/>
                    </a:moveTo>
                    <a:lnTo>
                      <a:pt x="96" y="2"/>
                    </a:lnTo>
                    <a:lnTo>
                      <a:pt x="96" y="27"/>
                    </a:lnTo>
                    <a:lnTo>
                      <a:pt x="0" y="27"/>
                    </a:lnTo>
                    <a:lnTo>
                      <a:pt x="0" y="2"/>
                    </a:lnTo>
                    <a:close/>
                    <a:moveTo>
                      <a:pt x="3629" y="0"/>
                    </a:moveTo>
                    <a:lnTo>
                      <a:pt x="3725" y="0"/>
                    </a:lnTo>
                    <a:lnTo>
                      <a:pt x="3725" y="25"/>
                    </a:lnTo>
                    <a:lnTo>
                      <a:pt x="3629" y="25"/>
                    </a:lnTo>
                    <a:lnTo>
                      <a:pt x="3629" y="0"/>
                    </a:lnTo>
                    <a:close/>
                    <a:moveTo>
                      <a:pt x="3440" y="0"/>
                    </a:moveTo>
                    <a:lnTo>
                      <a:pt x="3536" y="0"/>
                    </a:lnTo>
                    <a:lnTo>
                      <a:pt x="3536" y="25"/>
                    </a:lnTo>
                    <a:lnTo>
                      <a:pt x="3440" y="25"/>
                    </a:lnTo>
                    <a:lnTo>
                      <a:pt x="3440" y="0"/>
                    </a:lnTo>
                    <a:close/>
                    <a:moveTo>
                      <a:pt x="3249" y="0"/>
                    </a:moveTo>
                    <a:lnTo>
                      <a:pt x="3344" y="0"/>
                    </a:lnTo>
                    <a:lnTo>
                      <a:pt x="3344" y="25"/>
                    </a:lnTo>
                    <a:lnTo>
                      <a:pt x="3249" y="25"/>
                    </a:lnTo>
                    <a:lnTo>
                      <a:pt x="3249" y="0"/>
                    </a:lnTo>
                    <a:close/>
                    <a:moveTo>
                      <a:pt x="3057" y="0"/>
                    </a:moveTo>
                    <a:lnTo>
                      <a:pt x="3153" y="0"/>
                    </a:lnTo>
                    <a:lnTo>
                      <a:pt x="3153" y="25"/>
                    </a:lnTo>
                    <a:lnTo>
                      <a:pt x="3057" y="25"/>
                    </a:lnTo>
                    <a:lnTo>
                      <a:pt x="3057" y="0"/>
                    </a:lnTo>
                    <a:close/>
                    <a:moveTo>
                      <a:pt x="2866" y="0"/>
                    </a:moveTo>
                    <a:lnTo>
                      <a:pt x="2961" y="0"/>
                    </a:lnTo>
                    <a:lnTo>
                      <a:pt x="2961" y="25"/>
                    </a:lnTo>
                    <a:lnTo>
                      <a:pt x="2866" y="25"/>
                    </a:lnTo>
                    <a:lnTo>
                      <a:pt x="2866" y="0"/>
                    </a:lnTo>
                    <a:close/>
                    <a:moveTo>
                      <a:pt x="2674" y="0"/>
                    </a:moveTo>
                    <a:lnTo>
                      <a:pt x="2770" y="0"/>
                    </a:lnTo>
                    <a:lnTo>
                      <a:pt x="2770" y="25"/>
                    </a:lnTo>
                    <a:lnTo>
                      <a:pt x="2674" y="25"/>
                    </a:lnTo>
                    <a:lnTo>
                      <a:pt x="2674" y="0"/>
                    </a:lnTo>
                    <a:close/>
                    <a:moveTo>
                      <a:pt x="2485" y="0"/>
                    </a:moveTo>
                    <a:lnTo>
                      <a:pt x="2580" y="0"/>
                    </a:lnTo>
                    <a:lnTo>
                      <a:pt x="2580" y="25"/>
                    </a:lnTo>
                    <a:lnTo>
                      <a:pt x="2485" y="25"/>
                    </a:lnTo>
                    <a:lnTo>
                      <a:pt x="2485" y="0"/>
                    </a:lnTo>
                    <a:close/>
                    <a:moveTo>
                      <a:pt x="2293" y="0"/>
                    </a:moveTo>
                    <a:lnTo>
                      <a:pt x="2389" y="0"/>
                    </a:lnTo>
                    <a:lnTo>
                      <a:pt x="2389" y="25"/>
                    </a:lnTo>
                    <a:lnTo>
                      <a:pt x="2293" y="25"/>
                    </a:lnTo>
                    <a:lnTo>
                      <a:pt x="2293" y="0"/>
                    </a:lnTo>
                    <a:close/>
                    <a:moveTo>
                      <a:pt x="2102" y="0"/>
                    </a:moveTo>
                    <a:lnTo>
                      <a:pt x="2198" y="0"/>
                    </a:lnTo>
                    <a:lnTo>
                      <a:pt x="2198" y="25"/>
                    </a:lnTo>
                    <a:lnTo>
                      <a:pt x="2102" y="25"/>
                    </a:lnTo>
                    <a:lnTo>
                      <a:pt x="2102" y="0"/>
                    </a:lnTo>
                    <a:close/>
                    <a:moveTo>
                      <a:pt x="1910" y="0"/>
                    </a:moveTo>
                    <a:lnTo>
                      <a:pt x="2006" y="0"/>
                    </a:lnTo>
                    <a:lnTo>
                      <a:pt x="2006" y="25"/>
                    </a:lnTo>
                    <a:lnTo>
                      <a:pt x="1910" y="25"/>
                    </a:lnTo>
                    <a:lnTo>
                      <a:pt x="1910" y="0"/>
                    </a:lnTo>
                    <a:close/>
                    <a:moveTo>
                      <a:pt x="1719" y="0"/>
                    </a:moveTo>
                    <a:lnTo>
                      <a:pt x="1815" y="0"/>
                    </a:lnTo>
                    <a:lnTo>
                      <a:pt x="1815" y="25"/>
                    </a:lnTo>
                    <a:lnTo>
                      <a:pt x="1719" y="25"/>
                    </a:lnTo>
                    <a:lnTo>
                      <a:pt x="1719" y="0"/>
                    </a:lnTo>
                    <a:close/>
                    <a:moveTo>
                      <a:pt x="1530" y="0"/>
                    </a:moveTo>
                    <a:lnTo>
                      <a:pt x="1623" y="0"/>
                    </a:lnTo>
                    <a:lnTo>
                      <a:pt x="1623" y="25"/>
                    </a:lnTo>
                    <a:lnTo>
                      <a:pt x="1530" y="25"/>
                    </a:lnTo>
                    <a:lnTo>
                      <a:pt x="1530" y="0"/>
                    </a:lnTo>
                    <a:close/>
                    <a:moveTo>
                      <a:pt x="1338" y="0"/>
                    </a:moveTo>
                    <a:lnTo>
                      <a:pt x="1434" y="0"/>
                    </a:lnTo>
                    <a:lnTo>
                      <a:pt x="1434" y="25"/>
                    </a:lnTo>
                    <a:lnTo>
                      <a:pt x="1338" y="25"/>
                    </a:lnTo>
                    <a:lnTo>
                      <a:pt x="1338" y="0"/>
                    </a:lnTo>
                    <a:close/>
                    <a:moveTo>
                      <a:pt x="1147" y="0"/>
                    </a:moveTo>
                    <a:lnTo>
                      <a:pt x="1242" y="0"/>
                    </a:lnTo>
                    <a:lnTo>
                      <a:pt x="1242" y="25"/>
                    </a:lnTo>
                    <a:lnTo>
                      <a:pt x="1147" y="25"/>
                    </a:lnTo>
                    <a:lnTo>
                      <a:pt x="1147" y="0"/>
                    </a:lnTo>
                    <a:close/>
                    <a:moveTo>
                      <a:pt x="955" y="0"/>
                    </a:moveTo>
                    <a:lnTo>
                      <a:pt x="1051" y="0"/>
                    </a:lnTo>
                    <a:lnTo>
                      <a:pt x="1051" y="25"/>
                    </a:lnTo>
                    <a:lnTo>
                      <a:pt x="955" y="25"/>
                    </a:lnTo>
                    <a:lnTo>
                      <a:pt x="955" y="0"/>
                    </a:lnTo>
                    <a:close/>
                    <a:moveTo>
                      <a:pt x="764" y="0"/>
                    </a:moveTo>
                    <a:lnTo>
                      <a:pt x="860" y="0"/>
                    </a:lnTo>
                    <a:lnTo>
                      <a:pt x="860" y="25"/>
                    </a:lnTo>
                    <a:lnTo>
                      <a:pt x="764" y="25"/>
                    </a:lnTo>
                    <a:lnTo>
                      <a:pt x="764" y="0"/>
                    </a:lnTo>
                    <a:close/>
                    <a:moveTo>
                      <a:pt x="572" y="0"/>
                    </a:moveTo>
                    <a:lnTo>
                      <a:pt x="668" y="0"/>
                    </a:lnTo>
                    <a:lnTo>
                      <a:pt x="668" y="25"/>
                    </a:lnTo>
                    <a:lnTo>
                      <a:pt x="572" y="25"/>
                    </a:lnTo>
                    <a:lnTo>
                      <a:pt x="572" y="0"/>
                    </a:lnTo>
                    <a:close/>
                    <a:moveTo>
                      <a:pt x="383" y="0"/>
                    </a:moveTo>
                    <a:lnTo>
                      <a:pt x="479" y="0"/>
                    </a:lnTo>
                    <a:lnTo>
                      <a:pt x="479" y="25"/>
                    </a:lnTo>
                    <a:lnTo>
                      <a:pt x="383" y="25"/>
                    </a:lnTo>
                    <a:lnTo>
                      <a:pt x="383" y="0"/>
                    </a:lnTo>
                    <a:close/>
                    <a:moveTo>
                      <a:pt x="192" y="0"/>
                    </a:moveTo>
                    <a:lnTo>
                      <a:pt x="287" y="0"/>
                    </a:lnTo>
                    <a:lnTo>
                      <a:pt x="287" y="25"/>
                    </a:lnTo>
                    <a:lnTo>
                      <a:pt x="192" y="25"/>
                    </a:lnTo>
                    <a:lnTo>
                      <a:pt x="192" y="0"/>
                    </a:lnTo>
                    <a:close/>
                  </a:path>
                </a:pathLst>
              </a:custGeom>
              <a:solidFill>
                <a:srgbClr val="1E3BFF"/>
              </a:solidFill>
              <a:ln w="0">
                <a:solidFill>
                  <a:srgbClr val="1E3B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8" name="Freeform 1804"/>
              <p:cNvSpPr>
                <a:spLocks noEditPoints="1"/>
              </p:cNvSpPr>
              <p:nvPr/>
            </p:nvSpPr>
            <p:spPr bwMode="auto">
              <a:xfrm>
                <a:off x="1345614" y="6317833"/>
                <a:ext cx="2957480" cy="19836"/>
              </a:xfrm>
              <a:custGeom>
                <a:avLst/>
                <a:gdLst>
                  <a:gd name="T0" fmla="*/ 2147483647 w 3725"/>
                  <a:gd name="T1" fmla="*/ 0 h 24"/>
                  <a:gd name="T2" fmla="*/ 2147483647 w 3725"/>
                  <a:gd name="T3" fmla="*/ 2147483647 h 24"/>
                  <a:gd name="T4" fmla="*/ 2147483647 w 3725"/>
                  <a:gd name="T5" fmla="*/ 0 h 24"/>
                  <a:gd name="T6" fmla="*/ 2147483647 w 3725"/>
                  <a:gd name="T7" fmla="*/ 2147483647 h 24"/>
                  <a:gd name="T8" fmla="*/ 2147483647 w 3725"/>
                  <a:gd name="T9" fmla="*/ 0 h 24"/>
                  <a:gd name="T10" fmla="*/ 2147483647 w 3725"/>
                  <a:gd name="T11" fmla="*/ 0 h 24"/>
                  <a:gd name="T12" fmla="*/ 2147483647 w 3725"/>
                  <a:gd name="T13" fmla="*/ 2147483647 h 24"/>
                  <a:gd name="T14" fmla="*/ 2147483647 w 3725"/>
                  <a:gd name="T15" fmla="*/ 0 h 24"/>
                  <a:gd name="T16" fmla="*/ 2147483647 w 3725"/>
                  <a:gd name="T17" fmla="*/ 2147483647 h 24"/>
                  <a:gd name="T18" fmla="*/ 2147483647 w 3725"/>
                  <a:gd name="T19" fmla="*/ 0 h 24"/>
                  <a:gd name="T20" fmla="*/ 2147483647 w 3725"/>
                  <a:gd name="T21" fmla="*/ 0 h 24"/>
                  <a:gd name="T22" fmla="*/ 2147483647 w 3725"/>
                  <a:gd name="T23" fmla="*/ 2147483647 h 24"/>
                  <a:gd name="T24" fmla="*/ 2147483647 w 3725"/>
                  <a:gd name="T25" fmla="*/ 0 h 24"/>
                  <a:gd name="T26" fmla="*/ 2147483647 w 3725"/>
                  <a:gd name="T27" fmla="*/ 2147483647 h 24"/>
                  <a:gd name="T28" fmla="*/ 2147483647 w 3725"/>
                  <a:gd name="T29" fmla="*/ 0 h 24"/>
                  <a:gd name="T30" fmla="*/ 2147483647 w 3725"/>
                  <a:gd name="T31" fmla="*/ 0 h 24"/>
                  <a:gd name="T32" fmla="*/ 2147483647 w 3725"/>
                  <a:gd name="T33" fmla="*/ 2147483647 h 24"/>
                  <a:gd name="T34" fmla="*/ 2147483647 w 3725"/>
                  <a:gd name="T35" fmla="*/ 0 h 24"/>
                  <a:gd name="T36" fmla="*/ 2147483647 w 3725"/>
                  <a:gd name="T37" fmla="*/ 2147483647 h 24"/>
                  <a:gd name="T38" fmla="*/ 2147483647 w 3725"/>
                  <a:gd name="T39" fmla="*/ 0 h 24"/>
                  <a:gd name="T40" fmla="*/ 2147483647 w 3725"/>
                  <a:gd name="T41" fmla="*/ 0 h 24"/>
                  <a:gd name="T42" fmla="*/ 2147483647 w 3725"/>
                  <a:gd name="T43" fmla="*/ 2147483647 h 24"/>
                  <a:gd name="T44" fmla="*/ 2147483647 w 3725"/>
                  <a:gd name="T45" fmla="*/ 0 h 24"/>
                  <a:gd name="T46" fmla="*/ 2147483647 w 3725"/>
                  <a:gd name="T47" fmla="*/ 2147483647 h 24"/>
                  <a:gd name="T48" fmla="*/ 2147483647 w 3725"/>
                  <a:gd name="T49" fmla="*/ 0 h 24"/>
                  <a:gd name="T50" fmla="*/ 2147483647 w 3725"/>
                  <a:gd name="T51" fmla="*/ 0 h 24"/>
                  <a:gd name="T52" fmla="*/ 2147483647 w 3725"/>
                  <a:gd name="T53" fmla="*/ 2147483647 h 24"/>
                  <a:gd name="T54" fmla="*/ 2147483647 w 3725"/>
                  <a:gd name="T55" fmla="*/ 0 h 24"/>
                  <a:gd name="T56" fmla="*/ 2147483647 w 3725"/>
                  <a:gd name="T57" fmla="*/ 2147483647 h 24"/>
                  <a:gd name="T58" fmla="*/ 2147483647 w 3725"/>
                  <a:gd name="T59" fmla="*/ 0 h 24"/>
                  <a:gd name="T60" fmla="*/ 2147483647 w 3725"/>
                  <a:gd name="T61" fmla="*/ 0 h 24"/>
                  <a:gd name="T62" fmla="*/ 2147483647 w 3725"/>
                  <a:gd name="T63" fmla="*/ 2147483647 h 24"/>
                  <a:gd name="T64" fmla="*/ 2147483647 w 3725"/>
                  <a:gd name="T65" fmla="*/ 0 h 24"/>
                  <a:gd name="T66" fmla="*/ 2147483647 w 3725"/>
                  <a:gd name="T67" fmla="*/ 2147483647 h 24"/>
                  <a:gd name="T68" fmla="*/ 2147483647 w 3725"/>
                  <a:gd name="T69" fmla="*/ 0 h 24"/>
                  <a:gd name="T70" fmla="*/ 2147483647 w 3725"/>
                  <a:gd name="T71" fmla="*/ 0 h 24"/>
                  <a:gd name="T72" fmla="*/ 2147483647 w 3725"/>
                  <a:gd name="T73" fmla="*/ 2147483647 h 24"/>
                  <a:gd name="T74" fmla="*/ 2147483647 w 3725"/>
                  <a:gd name="T75" fmla="*/ 0 h 24"/>
                  <a:gd name="T76" fmla="*/ 2147483647 w 3725"/>
                  <a:gd name="T77" fmla="*/ 2147483647 h 24"/>
                  <a:gd name="T78" fmla="*/ 2147483647 w 3725"/>
                  <a:gd name="T79" fmla="*/ 0 h 24"/>
                  <a:gd name="T80" fmla="*/ 2147483647 w 3725"/>
                  <a:gd name="T81" fmla="*/ 0 h 24"/>
                  <a:gd name="T82" fmla="*/ 2147483647 w 3725"/>
                  <a:gd name="T83" fmla="*/ 2147483647 h 24"/>
                  <a:gd name="T84" fmla="*/ 2147483647 w 3725"/>
                  <a:gd name="T85" fmla="*/ 0 h 24"/>
                  <a:gd name="T86" fmla="*/ 2147483647 w 3725"/>
                  <a:gd name="T87" fmla="*/ 2147483647 h 24"/>
                  <a:gd name="T88" fmla="*/ 2147483647 w 3725"/>
                  <a:gd name="T89" fmla="*/ 0 h 24"/>
                  <a:gd name="T90" fmla="*/ 2147483647 w 3725"/>
                  <a:gd name="T91" fmla="*/ 0 h 24"/>
                  <a:gd name="T92" fmla="*/ 2147483647 w 3725"/>
                  <a:gd name="T93" fmla="*/ 2147483647 h 24"/>
                  <a:gd name="T94" fmla="*/ 0 w 3725"/>
                  <a:gd name="T95" fmla="*/ 0 h 24"/>
                  <a:gd name="T96" fmla="*/ 2147483647 w 3725"/>
                  <a:gd name="T97" fmla="*/ 2147483647 h 24"/>
                  <a:gd name="T98" fmla="*/ 0 w 3725"/>
                  <a:gd name="T99" fmla="*/ 0 h 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4"/>
                  <a:gd name="T152" fmla="*/ 3725 w 3725"/>
                  <a:gd name="T153" fmla="*/ 24 h 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4">
                    <a:moveTo>
                      <a:pt x="3630" y="0"/>
                    </a:moveTo>
                    <a:lnTo>
                      <a:pt x="3725" y="0"/>
                    </a:lnTo>
                    <a:lnTo>
                      <a:pt x="3725" y="24"/>
                    </a:lnTo>
                    <a:lnTo>
                      <a:pt x="3630" y="24"/>
                    </a:lnTo>
                    <a:lnTo>
                      <a:pt x="3630" y="0"/>
                    </a:lnTo>
                    <a:close/>
                    <a:moveTo>
                      <a:pt x="3440" y="0"/>
                    </a:moveTo>
                    <a:lnTo>
                      <a:pt x="3536" y="0"/>
                    </a:lnTo>
                    <a:lnTo>
                      <a:pt x="3536" y="24"/>
                    </a:lnTo>
                    <a:lnTo>
                      <a:pt x="3440" y="24"/>
                    </a:lnTo>
                    <a:lnTo>
                      <a:pt x="3440" y="0"/>
                    </a:lnTo>
                    <a:close/>
                    <a:moveTo>
                      <a:pt x="3249" y="0"/>
                    </a:moveTo>
                    <a:lnTo>
                      <a:pt x="3344" y="0"/>
                    </a:lnTo>
                    <a:lnTo>
                      <a:pt x="3344" y="24"/>
                    </a:lnTo>
                    <a:lnTo>
                      <a:pt x="3249" y="24"/>
                    </a:lnTo>
                    <a:lnTo>
                      <a:pt x="3249" y="0"/>
                    </a:lnTo>
                    <a:close/>
                    <a:moveTo>
                      <a:pt x="3057" y="0"/>
                    </a:moveTo>
                    <a:lnTo>
                      <a:pt x="3153" y="0"/>
                    </a:lnTo>
                    <a:lnTo>
                      <a:pt x="3153" y="24"/>
                    </a:lnTo>
                    <a:lnTo>
                      <a:pt x="3057" y="24"/>
                    </a:lnTo>
                    <a:lnTo>
                      <a:pt x="3057" y="0"/>
                    </a:lnTo>
                    <a:close/>
                    <a:moveTo>
                      <a:pt x="2866" y="0"/>
                    </a:moveTo>
                    <a:lnTo>
                      <a:pt x="2962" y="0"/>
                    </a:lnTo>
                    <a:lnTo>
                      <a:pt x="2962" y="24"/>
                    </a:lnTo>
                    <a:lnTo>
                      <a:pt x="2866" y="24"/>
                    </a:lnTo>
                    <a:lnTo>
                      <a:pt x="2866" y="0"/>
                    </a:lnTo>
                    <a:close/>
                    <a:moveTo>
                      <a:pt x="2674" y="0"/>
                    </a:moveTo>
                    <a:lnTo>
                      <a:pt x="2770" y="0"/>
                    </a:lnTo>
                    <a:lnTo>
                      <a:pt x="2770" y="24"/>
                    </a:lnTo>
                    <a:lnTo>
                      <a:pt x="2674" y="24"/>
                    </a:lnTo>
                    <a:lnTo>
                      <a:pt x="2674" y="0"/>
                    </a:lnTo>
                    <a:close/>
                    <a:moveTo>
                      <a:pt x="2485" y="0"/>
                    </a:moveTo>
                    <a:lnTo>
                      <a:pt x="2581" y="0"/>
                    </a:lnTo>
                    <a:lnTo>
                      <a:pt x="2581" y="24"/>
                    </a:lnTo>
                    <a:lnTo>
                      <a:pt x="2485" y="24"/>
                    </a:lnTo>
                    <a:lnTo>
                      <a:pt x="2485" y="0"/>
                    </a:lnTo>
                    <a:close/>
                    <a:moveTo>
                      <a:pt x="2293" y="0"/>
                    </a:moveTo>
                    <a:lnTo>
                      <a:pt x="2389" y="0"/>
                    </a:lnTo>
                    <a:lnTo>
                      <a:pt x="2389" y="24"/>
                    </a:lnTo>
                    <a:lnTo>
                      <a:pt x="2293" y="24"/>
                    </a:lnTo>
                    <a:lnTo>
                      <a:pt x="2293" y="0"/>
                    </a:lnTo>
                    <a:close/>
                    <a:moveTo>
                      <a:pt x="2102" y="0"/>
                    </a:moveTo>
                    <a:lnTo>
                      <a:pt x="2198" y="0"/>
                    </a:lnTo>
                    <a:lnTo>
                      <a:pt x="2198" y="24"/>
                    </a:lnTo>
                    <a:lnTo>
                      <a:pt x="2102" y="24"/>
                    </a:lnTo>
                    <a:lnTo>
                      <a:pt x="2102" y="0"/>
                    </a:lnTo>
                    <a:close/>
                    <a:moveTo>
                      <a:pt x="1911" y="0"/>
                    </a:moveTo>
                    <a:lnTo>
                      <a:pt x="2006" y="0"/>
                    </a:lnTo>
                    <a:lnTo>
                      <a:pt x="2006" y="24"/>
                    </a:lnTo>
                    <a:lnTo>
                      <a:pt x="1911" y="24"/>
                    </a:lnTo>
                    <a:lnTo>
                      <a:pt x="1911" y="0"/>
                    </a:lnTo>
                    <a:close/>
                    <a:moveTo>
                      <a:pt x="1719" y="0"/>
                    </a:moveTo>
                    <a:lnTo>
                      <a:pt x="1815" y="0"/>
                    </a:lnTo>
                    <a:lnTo>
                      <a:pt x="1815" y="24"/>
                    </a:lnTo>
                    <a:lnTo>
                      <a:pt x="1719" y="24"/>
                    </a:lnTo>
                    <a:lnTo>
                      <a:pt x="1719" y="0"/>
                    </a:lnTo>
                    <a:close/>
                    <a:moveTo>
                      <a:pt x="1530" y="0"/>
                    </a:moveTo>
                    <a:lnTo>
                      <a:pt x="1624" y="0"/>
                    </a:lnTo>
                    <a:lnTo>
                      <a:pt x="1624" y="24"/>
                    </a:lnTo>
                    <a:lnTo>
                      <a:pt x="1530" y="24"/>
                    </a:lnTo>
                    <a:lnTo>
                      <a:pt x="1530" y="0"/>
                    </a:lnTo>
                    <a:close/>
                    <a:moveTo>
                      <a:pt x="1338" y="0"/>
                    </a:moveTo>
                    <a:lnTo>
                      <a:pt x="1434" y="0"/>
                    </a:lnTo>
                    <a:lnTo>
                      <a:pt x="1434" y="24"/>
                    </a:lnTo>
                    <a:lnTo>
                      <a:pt x="1338" y="24"/>
                    </a:lnTo>
                    <a:lnTo>
                      <a:pt x="1338" y="0"/>
                    </a:lnTo>
                    <a:close/>
                    <a:moveTo>
                      <a:pt x="1147" y="0"/>
                    </a:moveTo>
                    <a:lnTo>
                      <a:pt x="1243" y="0"/>
                    </a:lnTo>
                    <a:lnTo>
                      <a:pt x="1243" y="24"/>
                    </a:lnTo>
                    <a:lnTo>
                      <a:pt x="1147" y="24"/>
                    </a:lnTo>
                    <a:lnTo>
                      <a:pt x="1147" y="0"/>
                    </a:lnTo>
                    <a:close/>
                    <a:moveTo>
                      <a:pt x="955" y="0"/>
                    </a:moveTo>
                    <a:lnTo>
                      <a:pt x="1051" y="0"/>
                    </a:lnTo>
                    <a:lnTo>
                      <a:pt x="1051" y="24"/>
                    </a:lnTo>
                    <a:lnTo>
                      <a:pt x="955" y="24"/>
                    </a:lnTo>
                    <a:lnTo>
                      <a:pt x="955" y="0"/>
                    </a:lnTo>
                    <a:close/>
                    <a:moveTo>
                      <a:pt x="764" y="0"/>
                    </a:moveTo>
                    <a:lnTo>
                      <a:pt x="860" y="0"/>
                    </a:lnTo>
                    <a:lnTo>
                      <a:pt x="860" y="24"/>
                    </a:lnTo>
                    <a:lnTo>
                      <a:pt x="764" y="24"/>
                    </a:lnTo>
                    <a:lnTo>
                      <a:pt x="764" y="0"/>
                    </a:lnTo>
                    <a:close/>
                    <a:moveTo>
                      <a:pt x="573" y="0"/>
                    </a:moveTo>
                    <a:lnTo>
                      <a:pt x="668" y="0"/>
                    </a:lnTo>
                    <a:lnTo>
                      <a:pt x="668" y="24"/>
                    </a:lnTo>
                    <a:lnTo>
                      <a:pt x="573" y="24"/>
                    </a:lnTo>
                    <a:lnTo>
                      <a:pt x="573" y="0"/>
                    </a:lnTo>
                    <a:close/>
                    <a:moveTo>
                      <a:pt x="383" y="0"/>
                    </a:moveTo>
                    <a:lnTo>
                      <a:pt x="479" y="0"/>
                    </a:lnTo>
                    <a:lnTo>
                      <a:pt x="479" y="24"/>
                    </a:lnTo>
                    <a:lnTo>
                      <a:pt x="383" y="24"/>
                    </a:lnTo>
                    <a:lnTo>
                      <a:pt x="383" y="0"/>
                    </a:lnTo>
                    <a:close/>
                    <a:moveTo>
                      <a:pt x="192" y="0"/>
                    </a:moveTo>
                    <a:lnTo>
                      <a:pt x="287" y="0"/>
                    </a:lnTo>
                    <a:lnTo>
                      <a:pt x="287" y="24"/>
                    </a:lnTo>
                    <a:lnTo>
                      <a:pt x="192" y="24"/>
                    </a:lnTo>
                    <a:lnTo>
                      <a:pt x="192" y="0"/>
                    </a:lnTo>
                    <a:close/>
                    <a:moveTo>
                      <a:pt x="0" y="0"/>
                    </a:moveTo>
                    <a:lnTo>
                      <a:pt x="96" y="0"/>
                    </a:lnTo>
                    <a:lnTo>
                      <a:pt x="96" y="24"/>
                    </a:lnTo>
                    <a:lnTo>
                      <a:pt x="0" y="24"/>
                    </a:lnTo>
                    <a:lnTo>
                      <a:pt x="0"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9" name="Freeform 1805"/>
              <p:cNvSpPr>
                <a:spLocks noEditPoints="1"/>
              </p:cNvSpPr>
              <p:nvPr/>
            </p:nvSpPr>
            <p:spPr bwMode="auto">
              <a:xfrm>
                <a:off x="1335689" y="6311883"/>
                <a:ext cx="2957480" cy="19836"/>
              </a:xfrm>
              <a:custGeom>
                <a:avLst/>
                <a:gdLst>
                  <a:gd name="T0" fmla="*/ 2147483647 w 3725"/>
                  <a:gd name="T1" fmla="*/ 0 h 25"/>
                  <a:gd name="T2" fmla="*/ 2147483647 w 3725"/>
                  <a:gd name="T3" fmla="*/ 2147483647 h 25"/>
                  <a:gd name="T4" fmla="*/ 2147483647 w 3725"/>
                  <a:gd name="T5" fmla="*/ 0 h 25"/>
                  <a:gd name="T6" fmla="*/ 2147483647 w 3725"/>
                  <a:gd name="T7" fmla="*/ 2147483647 h 25"/>
                  <a:gd name="T8" fmla="*/ 2147483647 w 3725"/>
                  <a:gd name="T9" fmla="*/ 0 h 25"/>
                  <a:gd name="T10" fmla="*/ 2147483647 w 3725"/>
                  <a:gd name="T11" fmla="*/ 0 h 25"/>
                  <a:gd name="T12" fmla="*/ 2147483647 w 3725"/>
                  <a:gd name="T13" fmla="*/ 2147483647 h 25"/>
                  <a:gd name="T14" fmla="*/ 2147483647 w 3725"/>
                  <a:gd name="T15" fmla="*/ 0 h 25"/>
                  <a:gd name="T16" fmla="*/ 2147483647 w 3725"/>
                  <a:gd name="T17" fmla="*/ 2147483647 h 25"/>
                  <a:gd name="T18" fmla="*/ 2147483647 w 3725"/>
                  <a:gd name="T19" fmla="*/ 0 h 25"/>
                  <a:gd name="T20" fmla="*/ 2147483647 w 3725"/>
                  <a:gd name="T21" fmla="*/ 0 h 25"/>
                  <a:gd name="T22" fmla="*/ 2147483647 w 3725"/>
                  <a:gd name="T23" fmla="*/ 2147483647 h 25"/>
                  <a:gd name="T24" fmla="*/ 2147483647 w 3725"/>
                  <a:gd name="T25" fmla="*/ 0 h 25"/>
                  <a:gd name="T26" fmla="*/ 2147483647 w 3725"/>
                  <a:gd name="T27" fmla="*/ 2147483647 h 25"/>
                  <a:gd name="T28" fmla="*/ 2147483647 w 3725"/>
                  <a:gd name="T29" fmla="*/ 0 h 25"/>
                  <a:gd name="T30" fmla="*/ 2147483647 w 3725"/>
                  <a:gd name="T31" fmla="*/ 0 h 25"/>
                  <a:gd name="T32" fmla="*/ 2147483647 w 3725"/>
                  <a:gd name="T33" fmla="*/ 2147483647 h 25"/>
                  <a:gd name="T34" fmla="*/ 2147483647 w 3725"/>
                  <a:gd name="T35" fmla="*/ 0 h 25"/>
                  <a:gd name="T36" fmla="*/ 2147483647 w 3725"/>
                  <a:gd name="T37" fmla="*/ 2147483647 h 25"/>
                  <a:gd name="T38" fmla="*/ 2147483647 w 3725"/>
                  <a:gd name="T39" fmla="*/ 0 h 25"/>
                  <a:gd name="T40" fmla="*/ 2147483647 w 3725"/>
                  <a:gd name="T41" fmla="*/ 0 h 25"/>
                  <a:gd name="T42" fmla="*/ 2147483647 w 3725"/>
                  <a:gd name="T43" fmla="*/ 2147483647 h 25"/>
                  <a:gd name="T44" fmla="*/ 2147483647 w 3725"/>
                  <a:gd name="T45" fmla="*/ 0 h 25"/>
                  <a:gd name="T46" fmla="*/ 2147483647 w 3725"/>
                  <a:gd name="T47" fmla="*/ 2147483647 h 25"/>
                  <a:gd name="T48" fmla="*/ 2147483647 w 3725"/>
                  <a:gd name="T49" fmla="*/ 0 h 25"/>
                  <a:gd name="T50" fmla="*/ 2147483647 w 3725"/>
                  <a:gd name="T51" fmla="*/ 0 h 25"/>
                  <a:gd name="T52" fmla="*/ 2147483647 w 3725"/>
                  <a:gd name="T53" fmla="*/ 2147483647 h 25"/>
                  <a:gd name="T54" fmla="*/ 2147483647 w 3725"/>
                  <a:gd name="T55" fmla="*/ 0 h 25"/>
                  <a:gd name="T56" fmla="*/ 2147483647 w 3725"/>
                  <a:gd name="T57" fmla="*/ 2147483647 h 25"/>
                  <a:gd name="T58" fmla="*/ 2147483647 w 3725"/>
                  <a:gd name="T59" fmla="*/ 0 h 25"/>
                  <a:gd name="T60" fmla="*/ 2147483647 w 3725"/>
                  <a:gd name="T61" fmla="*/ 0 h 25"/>
                  <a:gd name="T62" fmla="*/ 2147483647 w 3725"/>
                  <a:gd name="T63" fmla="*/ 2147483647 h 25"/>
                  <a:gd name="T64" fmla="*/ 2147483647 w 3725"/>
                  <a:gd name="T65" fmla="*/ 0 h 25"/>
                  <a:gd name="T66" fmla="*/ 2147483647 w 3725"/>
                  <a:gd name="T67" fmla="*/ 2147483647 h 25"/>
                  <a:gd name="T68" fmla="*/ 2147483647 w 3725"/>
                  <a:gd name="T69" fmla="*/ 0 h 25"/>
                  <a:gd name="T70" fmla="*/ 2147483647 w 3725"/>
                  <a:gd name="T71" fmla="*/ 0 h 25"/>
                  <a:gd name="T72" fmla="*/ 2147483647 w 3725"/>
                  <a:gd name="T73" fmla="*/ 2147483647 h 25"/>
                  <a:gd name="T74" fmla="*/ 2147483647 w 3725"/>
                  <a:gd name="T75" fmla="*/ 0 h 25"/>
                  <a:gd name="T76" fmla="*/ 2147483647 w 3725"/>
                  <a:gd name="T77" fmla="*/ 2147483647 h 25"/>
                  <a:gd name="T78" fmla="*/ 2147483647 w 3725"/>
                  <a:gd name="T79" fmla="*/ 0 h 25"/>
                  <a:gd name="T80" fmla="*/ 2147483647 w 3725"/>
                  <a:gd name="T81" fmla="*/ 0 h 25"/>
                  <a:gd name="T82" fmla="*/ 2147483647 w 3725"/>
                  <a:gd name="T83" fmla="*/ 2147483647 h 25"/>
                  <a:gd name="T84" fmla="*/ 2147483647 w 3725"/>
                  <a:gd name="T85" fmla="*/ 0 h 25"/>
                  <a:gd name="T86" fmla="*/ 2147483647 w 3725"/>
                  <a:gd name="T87" fmla="*/ 2147483647 h 25"/>
                  <a:gd name="T88" fmla="*/ 2147483647 w 3725"/>
                  <a:gd name="T89" fmla="*/ 0 h 25"/>
                  <a:gd name="T90" fmla="*/ 2147483647 w 3725"/>
                  <a:gd name="T91" fmla="*/ 0 h 25"/>
                  <a:gd name="T92" fmla="*/ 2147483647 w 3725"/>
                  <a:gd name="T93" fmla="*/ 2147483647 h 25"/>
                  <a:gd name="T94" fmla="*/ 0 w 3725"/>
                  <a:gd name="T95" fmla="*/ 0 h 25"/>
                  <a:gd name="T96" fmla="*/ 2147483647 w 3725"/>
                  <a:gd name="T97" fmla="*/ 2147483647 h 25"/>
                  <a:gd name="T98" fmla="*/ 0 w 3725"/>
                  <a:gd name="T99" fmla="*/ 0 h 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5"/>
                  <a:gd name="T152" fmla="*/ 3725 w 3725"/>
                  <a:gd name="T153" fmla="*/ 25 h 2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5">
                    <a:moveTo>
                      <a:pt x="3629" y="0"/>
                    </a:moveTo>
                    <a:lnTo>
                      <a:pt x="3725" y="0"/>
                    </a:lnTo>
                    <a:lnTo>
                      <a:pt x="3725" y="25"/>
                    </a:lnTo>
                    <a:lnTo>
                      <a:pt x="3629" y="25"/>
                    </a:lnTo>
                    <a:lnTo>
                      <a:pt x="3629" y="0"/>
                    </a:lnTo>
                    <a:close/>
                    <a:moveTo>
                      <a:pt x="3440" y="0"/>
                    </a:moveTo>
                    <a:lnTo>
                      <a:pt x="3536" y="0"/>
                    </a:lnTo>
                    <a:lnTo>
                      <a:pt x="3536" y="25"/>
                    </a:lnTo>
                    <a:lnTo>
                      <a:pt x="3440" y="25"/>
                    </a:lnTo>
                    <a:lnTo>
                      <a:pt x="3440" y="0"/>
                    </a:lnTo>
                    <a:close/>
                    <a:moveTo>
                      <a:pt x="3249" y="0"/>
                    </a:moveTo>
                    <a:lnTo>
                      <a:pt x="3344" y="0"/>
                    </a:lnTo>
                    <a:lnTo>
                      <a:pt x="3344" y="25"/>
                    </a:lnTo>
                    <a:lnTo>
                      <a:pt x="3249" y="25"/>
                    </a:lnTo>
                    <a:lnTo>
                      <a:pt x="3249" y="0"/>
                    </a:lnTo>
                    <a:close/>
                    <a:moveTo>
                      <a:pt x="3057" y="0"/>
                    </a:moveTo>
                    <a:lnTo>
                      <a:pt x="3153" y="0"/>
                    </a:lnTo>
                    <a:lnTo>
                      <a:pt x="3153" y="25"/>
                    </a:lnTo>
                    <a:lnTo>
                      <a:pt x="3057" y="25"/>
                    </a:lnTo>
                    <a:lnTo>
                      <a:pt x="3057" y="0"/>
                    </a:lnTo>
                    <a:close/>
                    <a:moveTo>
                      <a:pt x="2866" y="0"/>
                    </a:moveTo>
                    <a:lnTo>
                      <a:pt x="2961" y="0"/>
                    </a:lnTo>
                    <a:lnTo>
                      <a:pt x="2961" y="25"/>
                    </a:lnTo>
                    <a:lnTo>
                      <a:pt x="2866" y="25"/>
                    </a:lnTo>
                    <a:lnTo>
                      <a:pt x="2866" y="0"/>
                    </a:lnTo>
                    <a:close/>
                    <a:moveTo>
                      <a:pt x="2674" y="0"/>
                    </a:moveTo>
                    <a:lnTo>
                      <a:pt x="2770" y="0"/>
                    </a:lnTo>
                    <a:lnTo>
                      <a:pt x="2770" y="25"/>
                    </a:lnTo>
                    <a:lnTo>
                      <a:pt x="2674" y="25"/>
                    </a:lnTo>
                    <a:lnTo>
                      <a:pt x="2674" y="0"/>
                    </a:lnTo>
                    <a:close/>
                    <a:moveTo>
                      <a:pt x="2485" y="0"/>
                    </a:moveTo>
                    <a:lnTo>
                      <a:pt x="2580" y="0"/>
                    </a:lnTo>
                    <a:lnTo>
                      <a:pt x="2580" y="25"/>
                    </a:lnTo>
                    <a:lnTo>
                      <a:pt x="2485" y="25"/>
                    </a:lnTo>
                    <a:lnTo>
                      <a:pt x="2485" y="0"/>
                    </a:lnTo>
                    <a:close/>
                    <a:moveTo>
                      <a:pt x="2293" y="0"/>
                    </a:moveTo>
                    <a:lnTo>
                      <a:pt x="2389" y="0"/>
                    </a:lnTo>
                    <a:lnTo>
                      <a:pt x="2389" y="25"/>
                    </a:lnTo>
                    <a:lnTo>
                      <a:pt x="2293" y="25"/>
                    </a:lnTo>
                    <a:lnTo>
                      <a:pt x="2293" y="0"/>
                    </a:lnTo>
                    <a:close/>
                    <a:moveTo>
                      <a:pt x="2102" y="0"/>
                    </a:moveTo>
                    <a:lnTo>
                      <a:pt x="2198" y="0"/>
                    </a:lnTo>
                    <a:lnTo>
                      <a:pt x="2198" y="25"/>
                    </a:lnTo>
                    <a:lnTo>
                      <a:pt x="2102" y="25"/>
                    </a:lnTo>
                    <a:lnTo>
                      <a:pt x="2102" y="0"/>
                    </a:lnTo>
                    <a:close/>
                    <a:moveTo>
                      <a:pt x="1910" y="0"/>
                    </a:moveTo>
                    <a:lnTo>
                      <a:pt x="2006" y="0"/>
                    </a:lnTo>
                    <a:lnTo>
                      <a:pt x="2006" y="25"/>
                    </a:lnTo>
                    <a:lnTo>
                      <a:pt x="1910" y="25"/>
                    </a:lnTo>
                    <a:lnTo>
                      <a:pt x="1910" y="0"/>
                    </a:lnTo>
                    <a:close/>
                    <a:moveTo>
                      <a:pt x="1719" y="0"/>
                    </a:moveTo>
                    <a:lnTo>
                      <a:pt x="1815" y="0"/>
                    </a:lnTo>
                    <a:lnTo>
                      <a:pt x="1815" y="25"/>
                    </a:lnTo>
                    <a:lnTo>
                      <a:pt x="1719" y="25"/>
                    </a:lnTo>
                    <a:lnTo>
                      <a:pt x="1719" y="0"/>
                    </a:lnTo>
                    <a:close/>
                    <a:moveTo>
                      <a:pt x="1530" y="0"/>
                    </a:moveTo>
                    <a:lnTo>
                      <a:pt x="1623" y="0"/>
                    </a:lnTo>
                    <a:lnTo>
                      <a:pt x="1623" y="25"/>
                    </a:lnTo>
                    <a:lnTo>
                      <a:pt x="1530" y="25"/>
                    </a:lnTo>
                    <a:lnTo>
                      <a:pt x="1530" y="0"/>
                    </a:lnTo>
                    <a:close/>
                    <a:moveTo>
                      <a:pt x="1338" y="0"/>
                    </a:moveTo>
                    <a:lnTo>
                      <a:pt x="1434" y="0"/>
                    </a:lnTo>
                    <a:lnTo>
                      <a:pt x="1434" y="25"/>
                    </a:lnTo>
                    <a:lnTo>
                      <a:pt x="1338" y="25"/>
                    </a:lnTo>
                    <a:lnTo>
                      <a:pt x="1338" y="0"/>
                    </a:lnTo>
                    <a:close/>
                    <a:moveTo>
                      <a:pt x="1147" y="0"/>
                    </a:moveTo>
                    <a:lnTo>
                      <a:pt x="1242" y="0"/>
                    </a:lnTo>
                    <a:lnTo>
                      <a:pt x="1242" y="25"/>
                    </a:lnTo>
                    <a:lnTo>
                      <a:pt x="1147" y="25"/>
                    </a:lnTo>
                    <a:lnTo>
                      <a:pt x="1147" y="0"/>
                    </a:lnTo>
                    <a:close/>
                    <a:moveTo>
                      <a:pt x="955" y="0"/>
                    </a:moveTo>
                    <a:lnTo>
                      <a:pt x="1051" y="0"/>
                    </a:lnTo>
                    <a:lnTo>
                      <a:pt x="1051" y="25"/>
                    </a:lnTo>
                    <a:lnTo>
                      <a:pt x="955" y="25"/>
                    </a:lnTo>
                    <a:lnTo>
                      <a:pt x="955" y="0"/>
                    </a:lnTo>
                    <a:close/>
                    <a:moveTo>
                      <a:pt x="764" y="0"/>
                    </a:moveTo>
                    <a:lnTo>
                      <a:pt x="860" y="0"/>
                    </a:lnTo>
                    <a:lnTo>
                      <a:pt x="860" y="25"/>
                    </a:lnTo>
                    <a:lnTo>
                      <a:pt x="764" y="25"/>
                    </a:lnTo>
                    <a:lnTo>
                      <a:pt x="764" y="0"/>
                    </a:lnTo>
                    <a:close/>
                    <a:moveTo>
                      <a:pt x="572" y="0"/>
                    </a:moveTo>
                    <a:lnTo>
                      <a:pt x="668" y="0"/>
                    </a:lnTo>
                    <a:lnTo>
                      <a:pt x="668" y="25"/>
                    </a:lnTo>
                    <a:lnTo>
                      <a:pt x="572" y="25"/>
                    </a:lnTo>
                    <a:lnTo>
                      <a:pt x="572" y="0"/>
                    </a:lnTo>
                    <a:close/>
                    <a:moveTo>
                      <a:pt x="383" y="0"/>
                    </a:moveTo>
                    <a:lnTo>
                      <a:pt x="479" y="0"/>
                    </a:lnTo>
                    <a:lnTo>
                      <a:pt x="479" y="25"/>
                    </a:lnTo>
                    <a:lnTo>
                      <a:pt x="383" y="25"/>
                    </a:lnTo>
                    <a:lnTo>
                      <a:pt x="383" y="0"/>
                    </a:lnTo>
                    <a:close/>
                    <a:moveTo>
                      <a:pt x="192" y="0"/>
                    </a:moveTo>
                    <a:lnTo>
                      <a:pt x="287" y="0"/>
                    </a:lnTo>
                    <a:lnTo>
                      <a:pt x="287" y="25"/>
                    </a:lnTo>
                    <a:lnTo>
                      <a:pt x="192" y="25"/>
                    </a:lnTo>
                    <a:lnTo>
                      <a:pt x="192" y="0"/>
                    </a:lnTo>
                    <a:close/>
                    <a:moveTo>
                      <a:pt x="0" y="0"/>
                    </a:moveTo>
                    <a:lnTo>
                      <a:pt x="96" y="0"/>
                    </a:lnTo>
                    <a:lnTo>
                      <a:pt x="96" y="25"/>
                    </a:lnTo>
                    <a:lnTo>
                      <a:pt x="0" y="25"/>
                    </a:lnTo>
                    <a:lnTo>
                      <a:pt x="0" y="0"/>
                    </a:lnTo>
                    <a:close/>
                  </a:path>
                </a:pathLst>
              </a:custGeom>
              <a:solidFill>
                <a:srgbClr val="1E3BFF"/>
              </a:solidFill>
              <a:ln w="0">
                <a:solidFill>
                  <a:srgbClr val="1E3B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0" name="Freeform 1806"/>
              <p:cNvSpPr>
                <a:spLocks noEditPoints="1"/>
              </p:cNvSpPr>
              <p:nvPr/>
            </p:nvSpPr>
            <p:spPr bwMode="auto">
              <a:xfrm>
                <a:off x="1343628" y="6163116"/>
                <a:ext cx="3030921" cy="176537"/>
              </a:xfrm>
              <a:custGeom>
                <a:avLst/>
                <a:gdLst>
                  <a:gd name="T0" fmla="*/ 2147483647 w 3817"/>
                  <a:gd name="T1" fmla="*/ 2147483647 h 221"/>
                  <a:gd name="T2" fmla="*/ 2147483647 w 3817"/>
                  <a:gd name="T3" fmla="*/ 2147483647 h 221"/>
                  <a:gd name="T4" fmla="*/ 2147483647 w 3817"/>
                  <a:gd name="T5" fmla="*/ 0 h 221"/>
                  <a:gd name="T6" fmla="*/ 2147483647 w 3817"/>
                  <a:gd name="T7" fmla="*/ 2147483647 h 221"/>
                  <a:gd name="T8" fmla="*/ 2147483647 w 3817"/>
                  <a:gd name="T9" fmla="*/ 2147483647 h 221"/>
                  <a:gd name="T10" fmla="*/ 2147483647 w 3817"/>
                  <a:gd name="T11" fmla="*/ 2147483647 h 221"/>
                  <a:gd name="T12" fmla="*/ 2147483647 w 3817"/>
                  <a:gd name="T13" fmla="*/ 2147483647 h 221"/>
                  <a:gd name="T14" fmla="*/ 2147483647 w 3817"/>
                  <a:gd name="T15" fmla="*/ 2147483647 h 221"/>
                  <a:gd name="T16" fmla="*/ 2147483647 w 3817"/>
                  <a:gd name="T17" fmla="*/ 2147483647 h 221"/>
                  <a:gd name="T18" fmla="*/ 2147483647 w 3817"/>
                  <a:gd name="T19" fmla="*/ 2147483647 h 221"/>
                  <a:gd name="T20" fmla="*/ 2147483647 w 3817"/>
                  <a:gd name="T21" fmla="*/ 2147483647 h 221"/>
                  <a:gd name="T22" fmla="*/ 2147483647 w 3817"/>
                  <a:gd name="T23" fmla="*/ 2147483647 h 221"/>
                  <a:gd name="T24" fmla="*/ 2147483647 w 3817"/>
                  <a:gd name="T25" fmla="*/ 2147483647 h 221"/>
                  <a:gd name="T26" fmla="*/ 2147483647 w 3817"/>
                  <a:gd name="T27" fmla="*/ 2147483647 h 221"/>
                  <a:gd name="T28" fmla="*/ 2147483647 w 3817"/>
                  <a:gd name="T29" fmla="*/ 2147483647 h 221"/>
                  <a:gd name="T30" fmla="*/ 2147483647 w 3817"/>
                  <a:gd name="T31" fmla="*/ 2147483647 h 221"/>
                  <a:gd name="T32" fmla="*/ 2147483647 w 3817"/>
                  <a:gd name="T33" fmla="*/ 2147483647 h 221"/>
                  <a:gd name="T34" fmla="*/ 2147483647 w 3817"/>
                  <a:gd name="T35" fmla="*/ 2147483647 h 221"/>
                  <a:gd name="T36" fmla="*/ 2147483647 w 3817"/>
                  <a:gd name="T37" fmla="*/ 2147483647 h 221"/>
                  <a:gd name="T38" fmla="*/ 2147483647 w 3817"/>
                  <a:gd name="T39" fmla="*/ 2147483647 h 221"/>
                  <a:gd name="T40" fmla="*/ 2147483647 w 3817"/>
                  <a:gd name="T41" fmla="*/ 2147483647 h 221"/>
                  <a:gd name="T42" fmla="*/ 2147483647 w 3817"/>
                  <a:gd name="T43" fmla="*/ 2147483647 h 221"/>
                  <a:gd name="T44" fmla="*/ 2147483647 w 3817"/>
                  <a:gd name="T45" fmla="*/ 2147483647 h 221"/>
                  <a:gd name="T46" fmla="*/ 2147483647 w 3817"/>
                  <a:gd name="T47" fmla="*/ 2147483647 h 221"/>
                  <a:gd name="T48" fmla="*/ 2147483647 w 3817"/>
                  <a:gd name="T49" fmla="*/ 2147483647 h 221"/>
                  <a:gd name="T50" fmla="*/ 0 w 3817"/>
                  <a:gd name="T51" fmla="*/ 2147483647 h 221"/>
                  <a:gd name="T52" fmla="*/ 2147483647 w 3817"/>
                  <a:gd name="T53" fmla="*/ 2147483647 h 221"/>
                  <a:gd name="T54" fmla="*/ 2147483647 w 3817"/>
                  <a:gd name="T55" fmla="*/ 2147483647 h 221"/>
                  <a:gd name="T56" fmla="*/ 2147483647 w 3817"/>
                  <a:gd name="T57" fmla="*/ 2147483647 h 221"/>
                  <a:gd name="T58" fmla="*/ 2147483647 w 3817"/>
                  <a:gd name="T59" fmla="*/ 2147483647 h 221"/>
                  <a:gd name="T60" fmla="*/ 2147483647 w 3817"/>
                  <a:gd name="T61" fmla="*/ 2147483647 h 221"/>
                  <a:gd name="T62" fmla="*/ 2147483647 w 3817"/>
                  <a:gd name="T63" fmla="*/ 2147483647 h 22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817"/>
                  <a:gd name="T97" fmla="*/ 0 h 221"/>
                  <a:gd name="T98" fmla="*/ 3817 w 3817"/>
                  <a:gd name="T99" fmla="*/ 221 h 22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817" h="221">
                    <a:moveTo>
                      <a:pt x="329" y="174"/>
                    </a:moveTo>
                    <a:lnTo>
                      <a:pt x="287" y="180"/>
                    </a:lnTo>
                    <a:lnTo>
                      <a:pt x="289" y="180"/>
                    </a:lnTo>
                    <a:lnTo>
                      <a:pt x="329" y="174"/>
                    </a:lnTo>
                    <a:close/>
                    <a:moveTo>
                      <a:pt x="1717" y="0"/>
                    </a:moveTo>
                    <a:lnTo>
                      <a:pt x="2104" y="0"/>
                    </a:lnTo>
                    <a:lnTo>
                      <a:pt x="2153" y="2"/>
                    </a:lnTo>
                    <a:lnTo>
                      <a:pt x="2239" y="5"/>
                    </a:lnTo>
                    <a:lnTo>
                      <a:pt x="2393" y="15"/>
                    </a:lnTo>
                    <a:lnTo>
                      <a:pt x="2543" y="24"/>
                    </a:lnTo>
                    <a:lnTo>
                      <a:pt x="2710" y="37"/>
                    </a:lnTo>
                    <a:lnTo>
                      <a:pt x="2864" y="54"/>
                    </a:lnTo>
                    <a:lnTo>
                      <a:pt x="3012" y="73"/>
                    </a:lnTo>
                    <a:lnTo>
                      <a:pt x="3179" y="95"/>
                    </a:lnTo>
                    <a:lnTo>
                      <a:pt x="3328" y="116"/>
                    </a:lnTo>
                    <a:lnTo>
                      <a:pt x="3500" y="142"/>
                    </a:lnTo>
                    <a:lnTo>
                      <a:pt x="3624" y="161"/>
                    </a:lnTo>
                    <a:lnTo>
                      <a:pt x="3658" y="165"/>
                    </a:lnTo>
                    <a:lnTo>
                      <a:pt x="3817" y="191"/>
                    </a:lnTo>
                    <a:lnTo>
                      <a:pt x="3812" y="221"/>
                    </a:lnTo>
                    <a:lnTo>
                      <a:pt x="3652" y="195"/>
                    </a:lnTo>
                    <a:lnTo>
                      <a:pt x="3652" y="197"/>
                    </a:lnTo>
                    <a:lnTo>
                      <a:pt x="3496" y="174"/>
                    </a:lnTo>
                    <a:lnTo>
                      <a:pt x="3496" y="172"/>
                    </a:lnTo>
                    <a:lnTo>
                      <a:pt x="3324" y="146"/>
                    </a:lnTo>
                    <a:lnTo>
                      <a:pt x="3324" y="148"/>
                    </a:lnTo>
                    <a:lnTo>
                      <a:pt x="3176" y="127"/>
                    </a:lnTo>
                    <a:lnTo>
                      <a:pt x="3009" y="105"/>
                    </a:lnTo>
                    <a:lnTo>
                      <a:pt x="2860" y="86"/>
                    </a:lnTo>
                    <a:lnTo>
                      <a:pt x="2706" y="69"/>
                    </a:lnTo>
                    <a:lnTo>
                      <a:pt x="2541" y="56"/>
                    </a:lnTo>
                    <a:lnTo>
                      <a:pt x="2391" y="47"/>
                    </a:lnTo>
                    <a:lnTo>
                      <a:pt x="2237" y="37"/>
                    </a:lnTo>
                    <a:lnTo>
                      <a:pt x="2151" y="33"/>
                    </a:lnTo>
                    <a:lnTo>
                      <a:pt x="2102" y="32"/>
                    </a:lnTo>
                    <a:lnTo>
                      <a:pt x="1719" y="32"/>
                    </a:lnTo>
                    <a:lnTo>
                      <a:pt x="1590" y="37"/>
                    </a:lnTo>
                    <a:lnTo>
                      <a:pt x="1522" y="41"/>
                    </a:lnTo>
                    <a:lnTo>
                      <a:pt x="1436" y="47"/>
                    </a:lnTo>
                    <a:lnTo>
                      <a:pt x="1280" y="56"/>
                    </a:lnTo>
                    <a:lnTo>
                      <a:pt x="1119" y="69"/>
                    </a:lnTo>
                    <a:lnTo>
                      <a:pt x="965" y="86"/>
                    </a:lnTo>
                    <a:lnTo>
                      <a:pt x="811" y="105"/>
                    </a:lnTo>
                    <a:lnTo>
                      <a:pt x="650" y="127"/>
                    </a:lnTo>
                    <a:lnTo>
                      <a:pt x="496" y="148"/>
                    </a:lnTo>
                    <a:lnTo>
                      <a:pt x="496" y="146"/>
                    </a:lnTo>
                    <a:lnTo>
                      <a:pt x="329" y="172"/>
                    </a:lnTo>
                    <a:lnTo>
                      <a:pt x="289" y="180"/>
                    </a:lnTo>
                    <a:lnTo>
                      <a:pt x="162" y="197"/>
                    </a:lnTo>
                    <a:lnTo>
                      <a:pt x="162" y="195"/>
                    </a:lnTo>
                    <a:lnTo>
                      <a:pt x="6" y="221"/>
                    </a:lnTo>
                    <a:lnTo>
                      <a:pt x="0" y="191"/>
                    </a:lnTo>
                    <a:lnTo>
                      <a:pt x="158" y="165"/>
                    </a:lnTo>
                    <a:lnTo>
                      <a:pt x="325" y="142"/>
                    </a:lnTo>
                    <a:lnTo>
                      <a:pt x="492" y="116"/>
                    </a:lnTo>
                    <a:lnTo>
                      <a:pt x="646" y="95"/>
                    </a:lnTo>
                    <a:lnTo>
                      <a:pt x="807" y="73"/>
                    </a:lnTo>
                    <a:lnTo>
                      <a:pt x="961" y="54"/>
                    </a:lnTo>
                    <a:lnTo>
                      <a:pt x="1115" y="37"/>
                    </a:lnTo>
                    <a:lnTo>
                      <a:pt x="1117" y="37"/>
                    </a:lnTo>
                    <a:lnTo>
                      <a:pt x="1278" y="24"/>
                    </a:lnTo>
                    <a:lnTo>
                      <a:pt x="1434" y="15"/>
                    </a:lnTo>
                    <a:lnTo>
                      <a:pt x="1520" y="9"/>
                    </a:lnTo>
                    <a:lnTo>
                      <a:pt x="1588" y="5"/>
                    </a:lnTo>
                    <a:lnTo>
                      <a:pt x="1717"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1" name="Freeform 1807"/>
              <p:cNvSpPr>
                <a:spLocks/>
              </p:cNvSpPr>
              <p:nvPr/>
            </p:nvSpPr>
            <p:spPr bwMode="auto">
              <a:xfrm>
                <a:off x="1343628" y="5889385"/>
                <a:ext cx="3030921" cy="249928"/>
              </a:xfrm>
              <a:custGeom>
                <a:avLst/>
                <a:gdLst>
                  <a:gd name="T0" fmla="*/ 2147483647 w 3821"/>
                  <a:gd name="T1" fmla="*/ 0 h 314"/>
                  <a:gd name="T2" fmla="*/ 2147483647 w 3821"/>
                  <a:gd name="T3" fmla="*/ 2147483647 h 314"/>
                  <a:gd name="T4" fmla="*/ 2147483647 w 3821"/>
                  <a:gd name="T5" fmla="*/ 2147483647 h 314"/>
                  <a:gd name="T6" fmla="*/ 2147483647 w 3821"/>
                  <a:gd name="T7" fmla="*/ 2147483647 h 314"/>
                  <a:gd name="T8" fmla="*/ 2147483647 w 3821"/>
                  <a:gd name="T9" fmla="*/ 2147483647 h 314"/>
                  <a:gd name="T10" fmla="*/ 2147483647 w 3821"/>
                  <a:gd name="T11" fmla="*/ 2147483647 h 314"/>
                  <a:gd name="T12" fmla="*/ 2147483647 w 3821"/>
                  <a:gd name="T13" fmla="*/ 2147483647 h 314"/>
                  <a:gd name="T14" fmla="*/ 2147483647 w 3821"/>
                  <a:gd name="T15" fmla="*/ 2147483647 h 314"/>
                  <a:gd name="T16" fmla="*/ 2147483647 w 3821"/>
                  <a:gd name="T17" fmla="*/ 2147483647 h 314"/>
                  <a:gd name="T18" fmla="*/ 2147483647 w 3821"/>
                  <a:gd name="T19" fmla="*/ 2147483647 h 314"/>
                  <a:gd name="T20" fmla="*/ 2147483647 w 3821"/>
                  <a:gd name="T21" fmla="*/ 2147483647 h 314"/>
                  <a:gd name="T22" fmla="*/ 2147483647 w 3821"/>
                  <a:gd name="T23" fmla="*/ 2147483647 h 314"/>
                  <a:gd name="T24" fmla="*/ 2147483647 w 3821"/>
                  <a:gd name="T25" fmla="*/ 2147483647 h 314"/>
                  <a:gd name="T26" fmla="*/ 2147483647 w 3821"/>
                  <a:gd name="T27" fmla="*/ 2147483647 h 314"/>
                  <a:gd name="T28" fmla="*/ 2147483647 w 3821"/>
                  <a:gd name="T29" fmla="*/ 2147483647 h 314"/>
                  <a:gd name="T30" fmla="*/ 2147483647 w 3821"/>
                  <a:gd name="T31" fmla="*/ 2147483647 h 314"/>
                  <a:gd name="T32" fmla="*/ 2147483647 w 3821"/>
                  <a:gd name="T33" fmla="*/ 2147483647 h 314"/>
                  <a:gd name="T34" fmla="*/ 2147483647 w 3821"/>
                  <a:gd name="T35" fmla="*/ 2147483647 h 314"/>
                  <a:gd name="T36" fmla="*/ 2147483647 w 3821"/>
                  <a:gd name="T37" fmla="*/ 2147483647 h 314"/>
                  <a:gd name="T38" fmla="*/ 2147483647 w 3821"/>
                  <a:gd name="T39" fmla="*/ 2147483647 h 314"/>
                  <a:gd name="T40" fmla="*/ 2147483647 w 3821"/>
                  <a:gd name="T41" fmla="*/ 2147483647 h 314"/>
                  <a:gd name="T42" fmla="*/ 2147483647 w 3821"/>
                  <a:gd name="T43" fmla="*/ 2147483647 h 314"/>
                  <a:gd name="T44" fmla="*/ 2147483647 w 3821"/>
                  <a:gd name="T45" fmla="*/ 2147483647 h 314"/>
                  <a:gd name="T46" fmla="*/ 2147483647 w 3821"/>
                  <a:gd name="T47" fmla="*/ 2147483647 h 314"/>
                  <a:gd name="T48" fmla="*/ 2147483647 w 3821"/>
                  <a:gd name="T49" fmla="*/ 2147483647 h 314"/>
                  <a:gd name="T50" fmla="*/ 2147483647 w 3821"/>
                  <a:gd name="T51" fmla="*/ 2147483647 h 314"/>
                  <a:gd name="T52" fmla="*/ 2147483647 w 3821"/>
                  <a:gd name="T53" fmla="*/ 2147483647 h 314"/>
                  <a:gd name="T54" fmla="*/ 2147483647 w 3821"/>
                  <a:gd name="T55" fmla="*/ 2147483647 h 314"/>
                  <a:gd name="T56" fmla="*/ 2147483647 w 3821"/>
                  <a:gd name="T57" fmla="*/ 2147483647 h 314"/>
                  <a:gd name="T58" fmla="*/ 2147483647 w 3821"/>
                  <a:gd name="T59" fmla="*/ 2147483647 h 314"/>
                  <a:gd name="T60" fmla="*/ 2147483647 w 3821"/>
                  <a:gd name="T61" fmla="*/ 2147483647 h 314"/>
                  <a:gd name="T62" fmla="*/ 2147483647 w 3821"/>
                  <a:gd name="T63" fmla="*/ 2147483647 h 314"/>
                  <a:gd name="T64" fmla="*/ 2147483647 w 3821"/>
                  <a:gd name="T65" fmla="*/ 2147483647 h 314"/>
                  <a:gd name="T66" fmla="*/ 2147483647 w 3821"/>
                  <a:gd name="T67" fmla="*/ 2147483647 h 314"/>
                  <a:gd name="T68" fmla="*/ 2147483647 w 3821"/>
                  <a:gd name="T69" fmla="*/ 2147483647 h 314"/>
                  <a:gd name="T70" fmla="*/ 2147483647 w 3821"/>
                  <a:gd name="T71" fmla="*/ 2147483647 h 314"/>
                  <a:gd name="T72" fmla="*/ 2147483647 w 3821"/>
                  <a:gd name="T73" fmla="*/ 2147483647 h 314"/>
                  <a:gd name="T74" fmla="*/ 2147483647 w 3821"/>
                  <a:gd name="T75" fmla="*/ 2147483647 h 314"/>
                  <a:gd name="T76" fmla="*/ 2147483647 w 3821"/>
                  <a:gd name="T77" fmla="*/ 2147483647 h 314"/>
                  <a:gd name="T78" fmla="*/ 2147483647 w 3821"/>
                  <a:gd name="T79" fmla="*/ 2147483647 h 314"/>
                  <a:gd name="T80" fmla="*/ 2147483647 w 3821"/>
                  <a:gd name="T81" fmla="*/ 2147483647 h 314"/>
                  <a:gd name="T82" fmla="*/ 2147483647 w 3821"/>
                  <a:gd name="T83" fmla="*/ 2147483647 h 314"/>
                  <a:gd name="T84" fmla="*/ 2147483647 w 3821"/>
                  <a:gd name="T85" fmla="*/ 2147483647 h 314"/>
                  <a:gd name="T86" fmla="*/ 2147483647 w 3821"/>
                  <a:gd name="T87" fmla="*/ 2147483647 h 314"/>
                  <a:gd name="T88" fmla="*/ 2147483647 w 3821"/>
                  <a:gd name="T89" fmla="*/ 2147483647 h 314"/>
                  <a:gd name="T90" fmla="*/ 2147483647 w 3821"/>
                  <a:gd name="T91" fmla="*/ 0 h 31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821"/>
                  <a:gd name="T139" fmla="*/ 0 h 314"/>
                  <a:gd name="T140" fmla="*/ 3821 w 3821"/>
                  <a:gd name="T141" fmla="*/ 314 h 31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821" h="314">
                    <a:moveTo>
                      <a:pt x="852" y="0"/>
                    </a:moveTo>
                    <a:lnTo>
                      <a:pt x="1083" y="0"/>
                    </a:lnTo>
                    <a:lnTo>
                      <a:pt x="1119" y="4"/>
                    </a:lnTo>
                    <a:lnTo>
                      <a:pt x="1207" y="10"/>
                    </a:lnTo>
                    <a:lnTo>
                      <a:pt x="1280" y="15"/>
                    </a:lnTo>
                    <a:lnTo>
                      <a:pt x="1282" y="15"/>
                    </a:lnTo>
                    <a:lnTo>
                      <a:pt x="1438" y="38"/>
                    </a:lnTo>
                    <a:lnTo>
                      <a:pt x="1592" y="66"/>
                    </a:lnTo>
                    <a:lnTo>
                      <a:pt x="1753" y="100"/>
                    </a:lnTo>
                    <a:lnTo>
                      <a:pt x="1926" y="139"/>
                    </a:lnTo>
                    <a:lnTo>
                      <a:pt x="2082" y="173"/>
                    </a:lnTo>
                    <a:lnTo>
                      <a:pt x="2241" y="209"/>
                    </a:lnTo>
                    <a:lnTo>
                      <a:pt x="2397" y="237"/>
                    </a:lnTo>
                    <a:lnTo>
                      <a:pt x="2464" y="250"/>
                    </a:lnTo>
                    <a:lnTo>
                      <a:pt x="2543" y="259"/>
                    </a:lnTo>
                    <a:lnTo>
                      <a:pt x="2624" y="267"/>
                    </a:lnTo>
                    <a:lnTo>
                      <a:pt x="2626" y="267"/>
                    </a:lnTo>
                    <a:lnTo>
                      <a:pt x="2663" y="272"/>
                    </a:lnTo>
                    <a:lnTo>
                      <a:pt x="2710" y="272"/>
                    </a:lnTo>
                    <a:lnTo>
                      <a:pt x="2748" y="274"/>
                    </a:lnTo>
                    <a:lnTo>
                      <a:pt x="2750" y="274"/>
                    </a:lnTo>
                    <a:lnTo>
                      <a:pt x="2768" y="278"/>
                    </a:lnTo>
                    <a:lnTo>
                      <a:pt x="2952" y="278"/>
                    </a:lnTo>
                    <a:lnTo>
                      <a:pt x="2971" y="274"/>
                    </a:lnTo>
                    <a:lnTo>
                      <a:pt x="2975" y="274"/>
                    </a:lnTo>
                    <a:lnTo>
                      <a:pt x="3012" y="272"/>
                    </a:lnTo>
                    <a:lnTo>
                      <a:pt x="3097" y="267"/>
                    </a:lnTo>
                    <a:lnTo>
                      <a:pt x="3178" y="259"/>
                    </a:lnTo>
                    <a:lnTo>
                      <a:pt x="3326" y="237"/>
                    </a:lnTo>
                    <a:lnTo>
                      <a:pt x="3497" y="209"/>
                    </a:lnTo>
                    <a:lnTo>
                      <a:pt x="3652" y="173"/>
                    </a:lnTo>
                    <a:lnTo>
                      <a:pt x="3814" y="139"/>
                    </a:lnTo>
                    <a:lnTo>
                      <a:pt x="3821" y="173"/>
                    </a:lnTo>
                    <a:lnTo>
                      <a:pt x="3660" y="207"/>
                    </a:lnTo>
                    <a:lnTo>
                      <a:pt x="3504" y="242"/>
                    </a:lnTo>
                    <a:lnTo>
                      <a:pt x="3331" y="270"/>
                    </a:lnTo>
                    <a:lnTo>
                      <a:pt x="3331" y="272"/>
                    </a:lnTo>
                    <a:lnTo>
                      <a:pt x="3183" y="295"/>
                    </a:lnTo>
                    <a:lnTo>
                      <a:pt x="3181" y="295"/>
                    </a:lnTo>
                    <a:lnTo>
                      <a:pt x="3101" y="302"/>
                    </a:lnTo>
                    <a:lnTo>
                      <a:pt x="3014" y="308"/>
                    </a:lnTo>
                    <a:lnTo>
                      <a:pt x="2977" y="310"/>
                    </a:lnTo>
                    <a:lnTo>
                      <a:pt x="2977" y="308"/>
                    </a:lnTo>
                    <a:lnTo>
                      <a:pt x="2960" y="312"/>
                    </a:lnTo>
                    <a:lnTo>
                      <a:pt x="2956" y="314"/>
                    </a:lnTo>
                    <a:lnTo>
                      <a:pt x="2765" y="314"/>
                    </a:lnTo>
                    <a:lnTo>
                      <a:pt x="2761" y="312"/>
                    </a:lnTo>
                    <a:lnTo>
                      <a:pt x="2746" y="308"/>
                    </a:lnTo>
                    <a:lnTo>
                      <a:pt x="2746" y="310"/>
                    </a:lnTo>
                    <a:lnTo>
                      <a:pt x="2708" y="308"/>
                    </a:lnTo>
                    <a:lnTo>
                      <a:pt x="2658" y="308"/>
                    </a:lnTo>
                    <a:lnTo>
                      <a:pt x="2620" y="302"/>
                    </a:lnTo>
                    <a:lnTo>
                      <a:pt x="2540" y="295"/>
                    </a:lnTo>
                    <a:lnTo>
                      <a:pt x="2459" y="285"/>
                    </a:lnTo>
                    <a:lnTo>
                      <a:pt x="2457" y="284"/>
                    </a:lnTo>
                    <a:lnTo>
                      <a:pt x="2389" y="270"/>
                    </a:lnTo>
                    <a:lnTo>
                      <a:pt x="2236" y="242"/>
                    </a:lnTo>
                    <a:lnTo>
                      <a:pt x="2234" y="242"/>
                    </a:lnTo>
                    <a:lnTo>
                      <a:pt x="2074" y="207"/>
                    </a:lnTo>
                    <a:lnTo>
                      <a:pt x="1918" y="173"/>
                    </a:lnTo>
                    <a:lnTo>
                      <a:pt x="1746" y="133"/>
                    </a:lnTo>
                    <a:lnTo>
                      <a:pt x="1584" y="100"/>
                    </a:lnTo>
                    <a:lnTo>
                      <a:pt x="1432" y="72"/>
                    </a:lnTo>
                    <a:lnTo>
                      <a:pt x="1432" y="73"/>
                    </a:lnTo>
                    <a:lnTo>
                      <a:pt x="1277" y="51"/>
                    </a:lnTo>
                    <a:lnTo>
                      <a:pt x="1205" y="45"/>
                    </a:lnTo>
                    <a:lnTo>
                      <a:pt x="1117" y="40"/>
                    </a:lnTo>
                    <a:lnTo>
                      <a:pt x="1115" y="40"/>
                    </a:lnTo>
                    <a:lnTo>
                      <a:pt x="1080" y="36"/>
                    </a:lnTo>
                    <a:lnTo>
                      <a:pt x="854" y="36"/>
                    </a:lnTo>
                    <a:lnTo>
                      <a:pt x="811" y="40"/>
                    </a:lnTo>
                    <a:lnTo>
                      <a:pt x="766" y="40"/>
                    </a:lnTo>
                    <a:lnTo>
                      <a:pt x="723" y="45"/>
                    </a:lnTo>
                    <a:lnTo>
                      <a:pt x="650" y="51"/>
                    </a:lnTo>
                    <a:lnTo>
                      <a:pt x="563" y="62"/>
                    </a:lnTo>
                    <a:lnTo>
                      <a:pt x="563" y="60"/>
                    </a:lnTo>
                    <a:lnTo>
                      <a:pt x="496" y="72"/>
                    </a:lnTo>
                    <a:lnTo>
                      <a:pt x="329" y="100"/>
                    </a:lnTo>
                    <a:lnTo>
                      <a:pt x="164" y="133"/>
                    </a:lnTo>
                    <a:lnTo>
                      <a:pt x="10" y="173"/>
                    </a:lnTo>
                    <a:lnTo>
                      <a:pt x="0" y="139"/>
                    </a:lnTo>
                    <a:lnTo>
                      <a:pt x="154" y="100"/>
                    </a:lnTo>
                    <a:lnTo>
                      <a:pt x="321" y="66"/>
                    </a:lnTo>
                    <a:lnTo>
                      <a:pt x="323" y="66"/>
                    </a:lnTo>
                    <a:lnTo>
                      <a:pt x="490" y="38"/>
                    </a:lnTo>
                    <a:lnTo>
                      <a:pt x="560" y="27"/>
                    </a:lnTo>
                    <a:lnTo>
                      <a:pt x="646" y="15"/>
                    </a:lnTo>
                    <a:lnTo>
                      <a:pt x="648" y="15"/>
                    </a:lnTo>
                    <a:lnTo>
                      <a:pt x="719" y="10"/>
                    </a:lnTo>
                    <a:lnTo>
                      <a:pt x="762" y="4"/>
                    </a:lnTo>
                    <a:lnTo>
                      <a:pt x="809" y="4"/>
                    </a:lnTo>
                    <a:lnTo>
                      <a:pt x="852"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2" name="Freeform 1808"/>
              <p:cNvSpPr>
                <a:spLocks/>
              </p:cNvSpPr>
              <p:nvPr/>
            </p:nvSpPr>
            <p:spPr bwMode="auto">
              <a:xfrm>
                <a:off x="1331719" y="5883435"/>
                <a:ext cx="3034891" cy="247944"/>
              </a:xfrm>
              <a:custGeom>
                <a:avLst/>
                <a:gdLst>
                  <a:gd name="T0" fmla="*/ 2147483647 w 3821"/>
                  <a:gd name="T1" fmla="*/ 0 h 311"/>
                  <a:gd name="T2" fmla="*/ 2147483647 w 3821"/>
                  <a:gd name="T3" fmla="*/ 2147483647 h 311"/>
                  <a:gd name="T4" fmla="*/ 2147483647 w 3821"/>
                  <a:gd name="T5" fmla="*/ 2147483647 h 311"/>
                  <a:gd name="T6" fmla="*/ 2147483647 w 3821"/>
                  <a:gd name="T7" fmla="*/ 2147483647 h 311"/>
                  <a:gd name="T8" fmla="*/ 2147483647 w 3821"/>
                  <a:gd name="T9" fmla="*/ 2147483647 h 311"/>
                  <a:gd name="T10" fmla="*/ 2147483647 w 3821"/>
                  <a:gd name="T11" fmla="*/ 2147483647 h 311"/>
                  <a:gd name="T12" fmla="*/ 2147483647 w 3821"/>
                  <a:gd name="T13" fmla="*/ 2147483647 h 311"/>
                  <a:gd name="T14" fmla="*/ 2147483647 w 3821"/>
                  <a:gd name="T15" fmla="*/ 2147483647 h 311"/>
                  <a:gd name="T16" fmla="*/ 2147483647 w 3821"/>
                  <a:gd name="T17" fmla="*/ 2147483647 h 311"/>
                  <a:gd name="T18" fmla="*/ 2147483647 w 3821"/>
                  <a:gd name="T19" fmla="*/ 2147483647 h 311"/>
                  <a:gd name="T20" fmla="*/ 2147483647 w 3821"/>
                  <a:gd name="T21" fmla="*/ 2147483647 h 311"/>
                  <a:gd name="T22" fmla="*/ 2147483647 w 3821"/>
                  <a:gd name="T23" fmla="*/ 2147483647 h 311"/>
                  <a:gd name="T24" fmla="*/ 2147483647 w 3821"/>
                  <a:gd name="T25" fmla="*/ 2147483647 h 311"/>
                  <a:gd name="T26" fmla="*/ 2147483647 w 3821"/>
                  <a:gd name="T27" fmla="*/ 2147483647 h 311"/>
                  <a:gd name="T28" fmla="*/ 2147483647 w 3821"/>
                  <a:gd name="T29" fmla="*/ 2147483647 h 311"/>
                  <a:gd name="T30" fmla="*/ 2147483647 w 3821"/>
                  <a:gd name="T31" fmla="*/ 2147483647 h 311"/>
                  <a:gd name="T32" fmla="*/ 2147483647 w 3821"/>
                  <a:gd name="T33" fmla="*/ 2147483647 h 311"/>
                  <a:gd name="T34" fmla="*/ 2147483647 w 3821"/>
                  <a:gd name="T35" fmla="*/ 2147483647 h 311"/>
                  <a:gd name="T36" fmla="*/ 2147483647 w 3821"/>
                  <a:gd name="T37" fmla="*/ 2147483647 h 311"/>
                  <a:gd name="T38" fmla="*/ 2147483647 w 3821"/>
                  <a:gd name="T39" fmla="*/ 2147483647 h 311"/>
                  <a:gd name="T40" fmla="*/ 2147483647 w 3821"/>
                  <a:gd name="T41" fmla="*/ 2147483647 h 311"/>
                  <a:gd name="T42" fmla="*/ 2147483647 w 3821"/>
                  <a:gd name="T43" fmla="*/ 2147483647 h 311"/>
                  <a:gd name="T44" fmla="*/ 2147483647 w 3821"/>
                  <a:gd name="T45" fmla="*/ 2147483647 h 311"/>
                  <a:gd name="T46" fmla="*/ 2147483647 w 3821"/>
                  <a:gd name="T47" fmla="*/ 2147483647 h 311"/>
                  <a:gd name="T48" fmla="*/ 2147483647 w 3821"/>
                  <a:gd name="T49" fmla="*/ 2147483647 h 311"/>
                  <a:gd name="T50" fmla="*/ 2147483647 w 3821"/>
                  <a:gd name="T51" fmla="*/ 2147483647 h 311"/>
                  <a:gd name="T52" fmla="*/ 2147483647 w 3821"/>
                  <a:gd name="T53" fmla="*/ 2147483647 h 311"/>
                  <a:gd name="T54" fmla="*/ 2147483647 w 3821"/>
                  <a:gd name="T55" fmla="*/ 2147483647 h 311"/>
                  <a:gd name="T56" fmla="*/ 2147483647 w 3821"/>
                  <a:gd name="T57" fmla="*/ 2147483647 h 311"/>
                  <a:gd name="T58" fmla="*/ 2147483647 w 3821"/>
                  <a:gd name="T59" fmla="*/ 2147483647 h 311"/>
                  <a:gd name="T60" fmla="*/ 2147483647 w 3821"/>
                  <a:gd name="T61" fmla="*/ 2147483647 h 311"/>
                  <a:gd name="T62" fmla="*/ 2147483647 w 3821"/>
                  <a:gd name="T63" fmla="*/ 2147483647 h 311"/>
                  <a:gd name="T64" fmla="*/ 2147483647 w 3821"/>
                  <a:gd name="T65" fmla="*/ 2147483647 h 311"/>
                  <a:gd name="T66" fmla="*/ 2147483647 w 3821"/>
                  <a:gd name="T67" fmla="*/ 2147483647 h 311"/>
                  <a:gd name="T68" fmla="*/ 2147483647 w 3821"/>
                  <a:gd name="T69" fmla="*/ 2147483647 h 311"/>
                  <a:gd name="T70" fmla="*/ 2147483647 w 3821"/>
                  <a:gd name="T71" fmla="*/ 2147483647 h 311"/>
                  <a:gd name="T72" fmla="*/ 2147483647 w 3821"/>
                  <a:gd name="T73" fmla="*/ 2147483647 h 311"/>
                  <a:gd name="T74" fmla="*/ 2147483647 w 3821"/>
                  <a:gd name="T75" fmla="*/ 2147483647 h 311"/>
                  <a:gd name="T76" fmla="*/ 2147483647 w 3821"/>
                  <a:gd name="T77" fmla="*/ 2147483647 h 311"/>
                  <a:gd name="T78" fmla="*/ 2147483647 w 3821"/>
                  <a:gd name="T79" fmla="*/ 2147483647 h 311"/>
                  <a:gd name="T80" fmla="*/ 2147483647 w 3821"/>
                  <a:gd name="T81" fmla="*/ 2147483647 h 311"/>
                  <a:gd name="T82" fmla="*/ 2147483647 w 3821"/>
                  <a:gd name="T83" fmla="*/ 2147483647 h 311"/>
                  <a:gd name="T84" fmla="*/ 2147483647 w 3821"/>
                  <a:gd name="T85" fmla="*/ 2147483647 h 311"/>
                  <a:gd name="T86" fmla="*/ 2147483647 w 3821"/>
                  <a:gd name="T87" fmla="*/ 2147483647 h 311"/>
                  <a:gd name="T88" fmla="*/ 2147483647 w 3821"/>
                  <a:gd name="T89" fmla="*/ 2147483647 h 311"/>
                  <a:gd name="T90" fmla="*/ 2147483647 w 3821"/>
                  <a:gd name="T91" fmla="*/ 2147483647 h 311"/>
                  <a:gd name="T92" fmla="*/ 2147483647 w 3821"/>
                  <a:gd name="T93" fmla="*/ 2147483647 h 31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821"/>
                  <a:gd name="T142" fmla="*/ 0 h 311"/>
                  <a:gd name="T143" fmla="*/ 3821 w 3821"/>
                  <a:gd name="T144" fmla="*/ 311 h 31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821" h="311">
                    <a:moveTo>
                      <a:pt x="854" y="0"/>
                    </a:moveTo>
                    <a:lnTo>
                      <a:pt x="1064" y="0"/>
                    </a:lnTo>
                    <a:lnTo>
                      <a:pt x="1121" y="5"/>
                    </a:lnTo>
                    <a:lnTo>
                      <a:pt x="1207" y="11"/>
                    </a:lnTo>
                    <a:lnTo>
                      <a:pt x="1280" y="17"/>
                    </a:lnTo>
                    <a:lnTo>
                      <a:pt x="1436" y="39"/>
                    </a:lnTo>
                    <a:lnTo>
                      <a:pt x="1438" y="39"/>
                    </a:lnTo>
                    <a:lnTo>
                      <a:pt x="1592" y="67"/>
                    </a:lnTo>
                    <a:lnTo>
                      <a:pt x="1753" y="101"/>
                    </a:lnTo>
                    <a:lnTo>
                      <a:pt x="1926" y="139"/>
                    </a:lnTo>
                    <a:lnTo>
                      <a:pt x="2082" y="174"/>
                    </a:lnTo>
                    <a:lnTo>
                      <a:pt x="2241" y="210"/>
                    </a:lnTo>
                    <a:lnTo>
                      <a:pt x="2397" y="238"/>
                    </a:lnTo>
                    <a:lnTo>
                      <a:pt x="2464" y="251"/>
                    </a:lnTo>
                    <a:lnTo>
                      <a:pt x="2543" y="261"/>
                    </a:lnTo>
                    <a:lnTo>
                      <a:pt x="2624" y="268"/>
                    </a:lnTo>
                    <a:lnTo>
                      <a:pt x="2661" y="274"/>
                    </a:lnTo>
                    <a:lnTo>
                      <a:pt x="2710" y="274"/>
                    </a:lnTo>
                    <a:lnTo>
                      <a:pt x="2748" y="276"/>
                    </a:lnTo>
                    <a:lnTo>
                      <a:pt x="2750" y="276"/>
                    </a:lnTo>
                    <a:lnTo>
                      <a:pt x="2768" y="279"/>
                    </a:lnTo>
                    <a:lnTo>
                      <a:pt x="2954" y="279"/>
                    </a:lnTo>
                    <a:lnTo>
                      <a:pt x="2973" y="276"/>
                    </a:lnTo>
                    <a:lnTo>
                      <a:pt x="2975" y="276"/>
                    </a:lnTo>
                    <a:lnTo>
                      <a:pt x="3012" y="274"/>
                    </a:lnTo>
                    <a:lnTo>
                      <a:pt x="3099" y="268"/>
                    </a:lnTo>
                    <a:lnTo>
                      <a:pt x="3177" y="261"/>
                    </a:lnTo>
                    <a:lnTo>
                      <a:pt x="3326" y="238"/>
                    </a:lnTo>
                    <a:lnTo>
                      <a:pt x="3496" y="210"/>
                    </a:lnTo>
                    <a:lnTo>
                      <a:pt x="3652" y="174"/>
                    </a:lnTo>
                    <a:lnTo>
                      <a:pt x="3654" y="174"/>
                    </a:lnTo>
                    <a:lnTo>
                      <a:pt x="3815" y="139"/>
                    </a:lnTo>
                    <a:lnTo>
                      <a:pt x="3821" y="169"/>
                    </a:lnTo>
                    <a:lnTo>
                      <a:pt x="3660" y="204"/>
                    </a:lnTo>
                    <a:lnTo>
                      <a:pt x="3504" y="240"/>
                    </a:lnTo>
                    <a:lnTo>
                      <a:pt x="3502" y="240"/>
                    </a:lnTo>
                    <a:lnTo>
                      <a:pt x="3329" y="268"/>
                    </a:lnTo>
                    <a:lnTo>
                      <a:pt x="3181" y="291"/>
                    </a:lnTo>
                    <a:lnTo>
                      <a:pt x="3181" y="292"/>
                    </a:lnTo>
                    <a:lnTo>
                      <a:pt x="3101" y="300"/>
                    </a:lnTo>
                    <a:lnTo>
                      <a:pt x="3014" y="306"/>
                    </a:lnTo>
                    <a:lnTo>
                      <a:pt x="2977" y="307"/>
                    </a:lnTo>
                    <a:lnTo>
                      <a:pt x="2977" y="306"/>
                    </a:lnTo>
                    <a:lnTo>
                      <a:pt x="2960" y="309"/>
                    </a:lnTo>
                    <a:lnTo>
                      <a:pt x="2956" y="311"/>
                    </a:lnTo>
                    <a:lnTo>
                      <a:pt x="2765" y="311"/>
                    </a:lnTo>
                    <a:lnTo>
                      <a:pt x="2763" y="309"/>
                    </a:lnTo>
                    <a:lnTo>
                      <a:pt x="2746" y="306"/>
                    </a:lnTo>
                    <a:lnTo>
                      <a:pt x="2746" y="307"/>
                    </a:lnTo>
                    <a:lnTo>
                      <a:pt x="2708" y="306"/>
                    </a:lnTo>
                    <a:lnTo>
                      <a:pt x="2658" y="306"/>
                    </a:lnTo>
                    <a:lnTo>
                      <a:pt x="2620" y="300"/>
                    </a:lnTo>
                    <a:lnTo>
                      <a:pt x="2541" y="292"/>
                    </a:lnTo>
                    <a:lnTo>
                      <a:pt x="2539" y="292"/>
                    </a:lnTo>
                    <a:lnTo>
                      <a:pt x="2459" y="283"/>
                    </a:lnTo>
                    <a:lnTo>
                      <a:pt x="2459" y="281"/>
                    </a:lnTo>
                    <a:lnTo>
                      <a:pt x="2391" y="268"/>
                    </a:lnTo>
                    <a:lnTo>
                      <a:pt x="2235" y="240"/>
                    </a:lnTo>
                    <a:lnTo>
                      <a:pt x="2234" y="240"/>
                    </a:lnTo>
                    <a:lnTo>
                      <a:pt x="2074" y="204"/>
                    </a:lnTo>
                    <a:lnTo>
                      <a:pt x="1918" y="169"/>
                    </a:lnTo>
                    <a:lnTo>
                      <a:pt x="1747" y="131"/>
                    </a:lnTo>
                    <a:lnTo>
                      <a:pt x="1586" y="97"/>
                    </a:lnTo>
                    <a:lnTo>
                      <a:pt x="1432" y="69"/>
                    </a:lnTo>
                    <a:lnTo>
                      <a:pt x="1432" y="71"/>
                    </a:lnTo>
                    <a:lnTo>
                      <a:pt x="1276" y="49"/>
                    </a:lnTo>
                    <a:lnTo>
                      <a:pt x="1205" y="43"/>
                    </a:lnTo>
                    <a:lnTo>
                      <a:pt x="1119" y="37"/>
                    </a:lnTo>
                    <a:lnTo>
                      <a:pt x="1117" y="37"/>
                    </a:lnTo>
                    <a:lnTo>
                      <a:pt x="1061" y="32"/>
                    </a:lnTo>
                    <a:lnTo>
                      <a:pt x="858" y="32"/>
                    </a:lnTo>
                    <a:lnTo>
                      <a:pt x="854" y="34"/>
                    </a:lnTo>
                    <a:lnTo>
                      <a:pt x="811" y="37"/>
                    </a:lnTo>
                    <a:lnTo>
                      <a:pt x="766" y="37"/>
                    </a:lnTo>
                    <a:lnTo>
                      <a:pt x="723" y="43"/>
                    </a:lnTo>
                    <a:lnTo>
                      <a:pt x="650" y="49"/>
                    </a:lnTo>
                    <a:lnTo>
                      <a:pt x="563" y="60"/>
                    </a:lnTo>
                    <a:lnTo>
                      <a:pt x="563" y="58"/>
                    </a:lnTo>
                    <a:lnTo>
                      <a:pt x="496" y="69"/>
                    </a:lnTo>
                    <a:lnTo>
                      <a:pt x="329" y="97"/>
                    </a:lnTo>
                    <a:lnTo>
                      <a:pt x="162" y="131"/>
                    </a:lnTo>
                    <a:lnTo>
                      <a:pt x="8" y="169"/>
                    </a:lnTo>
                    <a:lnTo>
                      <a:pt x="0" y="139"/>
                    </a:lnTo>
                    <a:lnTo>
                      <a:pt x="154" y="101"/>
                    </a:lnTo>
                    <a:lnTo>
                      <a:pt x="156" y="101"/>
                    </a:lnTo>
                    <a:lnTo>
                      <a:pt x="323" y="67"/>
                    </a:lnTo>
                    <a:lnTo>
                      <a:pt x="490" y="39"/>
                    </a:lnTo>
                    <a:lnTo>
                      <a:pt x="560" y="28"/>
                    </a:lnTo>
                    <a:lnTo>
                      <a:pt x="646" y="17"/>
                    </a:lnTo>
                    <a:lnTo>
                      <a:pt x="648" y="17"/>
                    </a:lnTo>
                    <a:lnTo>
                      <a:pt x="719" y="11"/>
                    </a:lnTo>
                    <a:lnTo>
                      <a:pt x="762" y="5"/>
                    </a:lnTo>
                    <a:lnTo>
                      <a:pt x="809" y="5"/>
                    </a:lnTo>
                    <a:lnTo>
                      <a:pt x="849" y="2"/>
                    </a:lnTo>
                    <a:lnTo>
                      <a:pt x="854" y="0"/>
                    </a:lnTo>
                    <a:close/>
                  </a:path>
                </a:pathLst>
              </a:custGeom>
              <a:solidFill>
                <a:srgbClr val="0817FF"/>
              </a:solidFill>
              <a:ln w="0">
                <a:solidFill>
                  <a:srgbClr val="0817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3" name="Freeform 1809"/>
              <p:cNvSpPr>
                <a:spLocks/>
              </p:cNvSpPr>
              <p:nvPr/>
            </p:nvSpPr>
            <p:spPr bwMode="auto">
              <a:xfrm>
                <a:off x="1343628" y="5504575"/>
                <a:ext cx="3030921" cy="249928"/>
              </a:xfrm>
              <a:custGeom>
                <a:avLst/>
                <a:gdLst>
                  <a:gd name="T0" fmla="*/ 2147483647 w 3821"/>
                  <a:gd name="T1" fmla="*/ 2147483647 h 314"/>
                  <a:gd name="T2" fmla="*/ 2147483647 w 3821"/>
                  <a:gd name="T3" fmla="*/ 2147483647 h 314"/>
                  <a:gd name="T4" fmla="*/ 2147483647 w 3821"/>
                  <a:gd name="T5" fmla="*/ 2147483647 h 314"/>
                  <a:gd name="T6" fmla="*/ 2147483647 w 3821"/>
                  <a:gd name="T7" fmla="*/ 2147483647 h 314"/>
                  <a:gd name="T8" fmla="*/ 2147483647 w 3821"/>
                  <a:gd name="T9" fmla="*/ 2147483647 h 314"/>
                  <a:gd name="T10" fmla="*/ 2147483647 w 3821"/>
                  <a:gd name="T11" fmla="*/ 2147483647 h 314"/>
                  <a:gd name="T12" fmla="*/ 2147483647 w 3821"/>
                  <a:gd name="T13" fmla="*/ 2147483647 h 314"/>
                  <a:gd name="T14" fmla="*/ 2147483647 w 3821"/>
                  <a:gd name="T15" fmla="*/ 2147483647 h 314"/>
                  <a:gd name="T16" fmla="*/ 2147483647 w 3821"/>
                  <a:gd name="T17" fmla="*/ 2147483647 h 314"/>
                  <a:gd name="T18" fmla="*/ 2147483647 w 3821"/>
                  <a:gd name="T19" fmla="*/ 2147483647 h 314"/>
                  <a:gd name="T20" fmla="*/ 2147483647 w 3821"/>
                  <a:gd name="T21" fmla="*/ 2147483647 h 314"/>
                  <a:gd name="T22" fmla="*/ 2147483647 w 3821"/>
                  <a:gd name="T23" fmla="*/ 2147483647 h 314"/>
                  <a:gd name="T24" fmla="*/ 2147483647 w 3821"/>
                  <a:gd name="T25" fmla="*/ 2147483647 h 314"/>
                  <a:gd name="T26" fmla="*/ 2147483647 w 3821"/>
                  <a:gd name="T27" fmla="*/ 2147483647 h 314"/>
                  <a:gd name="T28" fmla="*/ 2147483647 w 3821"/>
                  <a:gd name="T29" fmla="*/ 2147483647 h 314"/>
                  <a:gd name="T30" fmla="*/ 2147483647 w 3821"/>
                  <a:gd name="T31" fmla="*/ 2147483647 h 314"/>
                  <a:gd name="T32" fmla="*/ 2147483647 w 3821"/>
                  <a:gd name="T33" fmla="*/ 2147483647 h 314"/>
                  <a:gd name="T34" fmla="*/ 2147483647 w 3821"/>
                  <a:gd name="T35" fmla="*/ 2147483647 h 314"/>
                  <a:gd name="T36" fmla="*/ 2147483647 w 3821"/>
                  <a:gd name="T37" fmla="*/ 2147483647 h 314"/>
                  <a:gd name="T38" fmla="*/ 2147483647 w 3821"/>
                  <a:gd name="T39" fmla="*/ 2147483647 h 314"/>
                  <a:gd name="T40" fmla="*/ 2147483647 w 3821"/>
                  <a:gd name="T41" fmla="*/ 2147483647 h 314"/>
                  <a:gd name="T42" fmla="*/ 2147483647 w 3821"/>
                  <a:gd name="T43" fmla="*/ 2147483647 h 314"/>
                  <a:gd name="T44" fmla="*/ 2147483647 w 3821"/>
                  <a:gd name="T45" fmla="*/ 2147483647 h 314"/>
                  <a:gd name="T46" fmla="*/ 2147483647 w 3821"/>
                  <a:gd name="T47" fmla="*/ 2147483647 h 314"/>
                  <a:gd name="T48" fmla="*/ 2147483647 w 3821"/>
                  <a:gd name="T49" fmla="*/ 2147483647 h 314"/>
                  <a:gd name="T50" fmla="*/ 2147483647 w 3821"/>
                  <a:gd name="T51" fmla="*/ 2147483647 h 314"/>
                  <a:gd name="T52" fmla="*/ 2147483647 w 3821"/>
                  <a:gd name="T53" fmla="*/ 2147483647 h 314"/>
                  <a:gd name="T54" fmla="*/ 2147483647 w 3821"/>
                  <a:gd name="T55" fmla="*/ 2147483647 h 314"/>
                  <a:gd name="T56" fmla="*/ 2147483647 w 3821"/>
                  <a:gd name="T57" fmla="*/ 2147483647 h 314"/>
                  <a:gd name="T58" fmla="*/ 2147483647 w 3821"/>
                  <a:gd name="T59" fmla="*/ 2147483647 h 314"/>
                  <a:gd name="T60" fmla="*/ 2147483647 w 3821"/>
                  <a:gd name="T61" fmla="*/ 2147483647 h 314"/>
                  <a:gd name="T62" fmla="*/ 2147483647 w 3821"/>
                  <a:gd name="T63" fmla="*/ 2147483647 h 314"/>
                  <a:gd name="T64" fmla="*/ 2147483647 w 3821"/>
                  <a:gd name="T65" fmla="*/ 2147483647 h 314"/>
                  <a:gd name="T66" fmla="*/ 2147483647 w 3821"/>
                  <a:gd name="T67" fmla="*/ 2147483647 h 314"/>
                  <a:gd name="T68" fmla="*/ 2147483647 w 3821"/>
                  <a:gd name="T69" fmla="*/ 2147483647 h 314"/>
                  <a:gd name="T70" fmla="*/ 2147483647 w 3821"/>
                  <a:gd name="T71" fmla="*/ 2147483647 h 314"/>
                  <a:gd name="T72" fmla="*/ 2147483647 w 3821"/>
                  <a:gd name="T73" fmla="*/ 2147483647 h 314"/>
                  <a:gd name="T74" fmla="*/ 2147483647 w 3821"/>
                  <a:gd name="T75" fmla="*/ 2147483647 h 314"/>
                  <a:gd name="T76" fmla="*/ 2147483647 w 3821"/>
                  <a:gd name="T77" fmla="*/ 2147483647 h 314"/>
                  <a:gd name="T78" fmla="*/ 2147483647 w 3821"/>
                  <a:gd name="T79" fmla="*/ 2147483647 h 314"/>
                  <a:gd name="T80" fmla="*/ 2147483647 w 3821"/>
                  <a:gd name="T81" fmla="*/ 2147483647 h 314"/>
                  <a:gd name="T82" fmla="*/ 2147483647 w 3821"/>
                  <a:gd name="T83" fmla="*/ 2147483647 h 314"/>
                  <a:gd name="T84" fmla="*/ 2147483647 w 3821"/>
                  <a:gd name="T85" fmla="*/ 2147483647 h 314"/>
                  <a:gd name="T86" fmla="*/ 2147483647 w 3821"/>
                  <a:gd name="T87" fmla="*/ 2147483647 h 314"/>
                  <a:gd name="T88" fmla="*/ 2147483647 w 3821"/>
                  <a:gd name="T89" fmla="*/ 2147483647 h 314"/>
                  <a:gd name="T90" fmla="*/ 2147483647 w 3821"/>
                  <a:gd name="T91" fmla="*/ 2147483647 h 314"/>
                  <a:gd name="T92" fmla="*/ 2147483647 w 3821"/>
                  <a:gd name="T93" fmla="*/ 2147483647 h 314"/>
                  <a:gd name="T94" fmla="*/ 2147483647 w 3821"/>
                  <a:gd name="T95" fmla="*/ 2147483647 h 314"/>
                  <a:gd name="T96" fmla="*/ 2147483647 w 3821"/>
                  <a:gd name="T97" fmla="*/ 2147483647 h 314"/>
                  <a:gd name="T98" fmla="*/ 2147483647 w 3821"/>
                  <a:gd name="T99" fmla="*/ 2147483647 h 314"/>
                  <a:gd name="T100" fmla="*/ 2147483647 w 3821"/>
                  <a:gd name="T101" fmla="*/ 2147483647 h 314"/>
                  <a:gd name="T102" fmla="*/ 2147483647 w 3821"/>
                  <a:gd name="T103" fmla="*/ 2147483647 h 314"/>
                  <a:gd name="T104" fmla="*/ 2147483647 w 3821"/>
                  <a:gd name="T105" fmla="*/ 0 h 31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821"/>
                  <a:gd name="T160" fmla="*/ 0 h 314"/>
                  <a:gd name="T161" fmla="*/ 3821 w 3821"/>
                  <a:gd name="T162" fmla="*/ 314 h 31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821" h="314">
                    <a:moveTo>
                      <a:pt x="610" y="0"/>
                    </a:moveTo>
                    <a:lnTo>
                      <a:pt x="684" y="0"/>
                    </a:lnTo>
                    <a:lnTo>
                      <a:pt x="689" y="4"/>
                    </a:lnTo>
                    <a:lnTo>
                      <a:pt x="704" y="4"/>
                    </a:lnTo>
                    <a:lnTo>
                      <a:pt x="723" y="6"/>
                    </a:lnTo>
                    <a:lnTo>
                      <a:pt x="766" y="10"/>
                    </a:lnTo>
                    <a:lnTo>
                      <a:pt x="811" y="10"/>
                    </a:lnTo>
                    <a:lnTo>
                      <a:pt x="881" y="27"/>
                    </a:lnTo>
                    <a:lnTo>
                      <a:pt x="967" y="42"/>
                    </a:lnTo>
                    <a:lnTo>
                      <a:pt x="969" y="42"/>
                    </a:lnTo>
                    <a:lnTo>
                      <a:pt x="1123" y="88"/>
                    </a:lnTo>
                    <a:lnTo>
                      <a:pt x="1284" y="139"/>
                    </a:lnTo>
                    <a:lnTo>
                      <a:pt x="1438" y="195"/>
                    </a:lnTo>
                    <a:lnTo>
                      <a:pt x="1524" y="218"/>
                    </a:lnTo>
                    <a:lnTo>
                      <a:pt x="1526" y="218"/>
                    </a:lnTo>
                    <a:lnTo>
                      <a:pt x="1594" y="240"/>
                    </a:lnTo>
                    <a:lnTo>
                      <a:pt x="1678" y="259"/>
                    </a:lnTo>
                    <a:lnTo>
                      <a:pt x="1753" y="272"/>
                    </a:lnTo>
                    <a:lnTo>
                      <a:pt x="1789" y="274"/>
                    </a:lnTo>
                    <a:lnTo>
                      <a:pt x="1819" y="276"/>
                    </a:lnTo>
                    <a:lnTo>
                      <a:pt x="1838" y="278"/>
                    </a:lnTo>
                    <a:lnTo>
                      <a:pt x="1879" y="278"/>
                    </a:lnTo>
                    <a:lnTo>
                      <a:pt x="1885" y="282"/>
                    </a:lnTo>
                    <a:lnTo>
                      <a:pt x="1943" y="282"/>
                    </a:lnTo>
                    <a:lnTo>
                      <a:pt x="1948" y="278"/>
                    </a:lnTo>
                    <a:lnTo>
                      <a:pt x="1990" y="278"/>
                    </a:lnTo>
                    <a:lnTo>
                      <a:pt x="2033" y="274"/>
                    </a:lnTo>
                    <a:lnTo>
                      <a:pt x="2076" y="272"/>
                    </a:lnTo>
                    <a:lnTo>
                      <a:pt x="2149" y="259"/>
                    </a:lnTo>
                    <a:lnTo>
                      <a:pt x="2234" y="240"/>
                    </a:lnTo>
                    <a:lnTo>
                      <a:pt x="2388" y="195"/>
                    </a:lnTo>
                    <a:lnTo>
                      <a:pt x="2536" y="139"/>
                    </a:lnTo>
                    <a:lnTo>
                      <a:pt x="2538" y="139"/>
                    </a:lnTo>
                    <a:lnTo>
                      <a:pt x="2705" y="88"/>
                    </a:lnTo>
                    <a:lnTo>
                      <a:pt x="2791" y="64"/>
                    </a:lnTo>
                    <a:lnTo>
                      <a:pt x="2859" y="42"/>
                    </a:lnTo>
                    <a:lnTo>
                      <a:pt x="2860" y="42"/>
                    </a:lnTo>
                    <a:lnTo>
                      <a:pt x="2939" y="27"/>
                    </a:lnTo>
                    <a:lnTo>
                      <a:pt x="2971" y="19"/>
                    </a:lnTo>
                    <a:lnTo>
                      <a:pt x="3009" y="10"/>
                    </a:lnTo>
                    <a:lnTo>
                      <a:pt x="3057" y="10"/>
                    </a:lnTo>
                    <a:lnTo>
                      <a:pt x="3071" y="6"/>
                    </a:lnTo>
                    <a:lnTo>
                      <a:pt x="3099" y="6"/>
                    </a:lnTo>
                    <a:lnTo>
                      <a:pt x="3118" y="4"/>
                    </a:lnTo>
                    <a:lnTo>
                      <a:pt x="3136" y="4"/>
                    </a:lnTo>
                    <a:lnTo>
                      <a:pt x="3142" y="0"/>
                    </a:lnTo>
                    <a:lnTo>
                      <a:pt x="3209" y="0"/>
                    </a:lnTo>
                    <a:lnTo>
                      <a:pt x="3221" y="4"/>
                    </a:lnTo>
                    <a:lnTo>
                      <a:pt x="3243" y="4"/>
                    </a:lnTo>
                    <a:lnTo>
                      <a:pt x="3262" y="6"/>
                    </a:lnTo>
                    <a:lnTo>
                      <a:pt x="3305" y="10"/>
                    </a:lnTo>
                    <a:lnTo>
                      <a:pt x="3331" y="10"/>
                    </a:lnTo>
                    <a:lnTo>
                      <a:pt x="3418" y="27"/>
                    </a:lnTo>
                    <a:lnTo>
                      <a:pt x="3504" y="42"/>
                    </a:lnTo>
                    <a:lnTo>
                      <a:pt x="3506" y="42"/>
                    </a:lnTo>
                    <a:lnTo>
                      <a:pt x="3662" y="88"/>
                    </a:lnTo>
                    <a:lnTo>
                      <a:pt x="3821" y="139"/>
                    </a:lnTo>
                    <a:lnTo>
                      <a:pt x="3812" y="169"/>
                    </a:lnTo>
                    <a:lnTo>
                      <a:pt x="3652" y="119"/>
                    </a:lnTo>
                    <a:lnTo>
                      <a:pt x="3497" y="72"/>
                    </a:lnTo>
                    <a:lnTo>
                      <a:pt x="3412" y="57"/>
                    </a:lnTo>
                    <a:lnTo>
                      <a:pt x="3328" y="40"/>
                    </a:lnTo>
                    <a:lnTo>
                      <a:pt x="3328" y="42"/>
                    </a:lnTo>
                    <a:lnTo>
                      <a:pt x="3303" y="42"/>
                    </a:lnTo>
                    <a:lnTo>
                      <a:pt x="3260" y="38"/>
                    </a:lnTo>
                    <a:lnTo>
                      <a:pt x="3258" y="38"/>
                    </a:lnTo>
                    <a:lnTo>
                      <a:pt x="3240" y="36"/>
                    </a:lnTo>
                    <a:lnTo>
                      <a:pt x="3215" y="36"/>
                    </a:lnTo>
                    <a:lnTo>
                      <a:pt x="3211" y="34"/>
                    </a:lnTo>
                    <a:lnTo>
                      <a:pt x="3204" y="32"/>
                    </a:lnTo>
                    <a:lnTo>
                      <a:pt x="3157" y="32"/>
                    </a:lnTo>
                    <a:lnTo>
                      <a:pt x="3153" y="34"/>
                    </a:lnTo>
                    <a:lnTo>
                      <a:pt x="3148" y="34"/>
                    </a:lnTo>
                    <a:lnTo>
                      <a:pt x="3148" y="36"/>
                    </a:lnTo>
                    <a:lnTo>
                      <a:pt x="3119" y="36"/>
                    </a:lnTo>
                    <a:lnTo>
                      <a:pt x="3101" y="38"/>
                    </a:lnTo>
                    <a:lnTo>
                      <a:pt x="3074" y="38"/>
                    </a:lnTo>
                    <a:lnTo>
                      <a:pt x="3067" y="40"/>
                    </a:lnTo>
                    <a:lnTo>
                      <a:pt x="3061" y="40"/>
                    </a:lnTo>
                    <a:lnTo>
                      <a:pt x="3061" y="42"/>
                    </a:lnTo>
                    <a:lnTo>
                      <a:pt x="3012" y="42"/>
                    </a:lnTo>
                    <a:lnTo>
                      <a:pt x="2979" y="49"/>
                    </a:lnTo>
                    <a:lnTo>
                      <a:pt x="2947" y="57"/>
                    </a:lnTo>
                    <a:lnTo>
                      <a:pt x="2868" y="72"/>
                    </a:lnTo>
                    <a:lnTo>
                      <a:pt x="2800" y="94"/>
                    </a:lnTo>
                    <a:lnTo>
                      <a:pt x="2799" y="94"/>
                    </a:lnTo>
                    <a:lnTo>
                      <a:pt x="2714" y="119"/>
                    </a:lnTo>
                    <a:lnTo>
                      <a:pt x="2547" y="169"/>
                    </a:lnTo>
                    <a:lnTo>
                      <a:pt x="2399" y="225"/>
                    </a:lnTo>
                    <a:lnTo>
                      <a:pt x="2243" y="270"/>
                    </a:lnTo>
                    <a:lnTo>
                      <a:pt x="2241" y="270"/>
                    </a:lnTo>
                    <a:lnTo>
                      <a:pt x="2155" y="289"/>
                    </a:lnTo>
                    <a:lnTo>
                      <a:pt x="2082" y="302"/>
                    </a:lnTo>
                    <a:lnTo>
                      <a:pt x="2080" y="304"/>
                    </a:lnTo>
                    <a:lnTo>
                      <a:pt x="2035" y="306"/>
                    </a:lnTo>
                    <a:lnTo>
                      <a:pt x="1992" y="310"/>
                    </a:lnTo>
                    <a:lnTo>
                      <a:pt x="1962" y="310"/>
                    </a:lnTo>
                    <a:lnTo>
                      <a:pt x="1960" y="312"/>
                    </a:lnTo>
                    <a:lnTo>
                      <a:pt x="1954" y="312"/>
                    </a:lnTo>
                    <a:lnTo>
                      <a:pt x="1954" y="314"/>
                    </a:lnTo>
                    <a:lnTo>
                      <a:pt x="1873" y="314"/>
                    </a:lnTo>
                    <a:lnTo>
                      <a:pt x="1868" y="312"/>
                    </a:lnTo>
                    <a:lnTo>
                      <a:pt x="1864" y="310"/>
                    </a:lnTo>
                    <a:lnTo>
                      <a:pt x="1834" y="310"/>
                    </a:lnTo>
                    <a:lnTo>
                      <a:pt x="1815" y="308"/>
                    </a:lnTo>
                    <a:lnTo>
                      <a:pt x="1787" y="306"/>
                    </a:lnTo>
                    <a:lnTo>
                      <a:pt x="1749" y="304"/>
                    </a:lnTo>
                    <a:lnTo>
                      <a:pt x="1748" y="302"/>
                    </a:lnTo>
                    <a:lnTo>
                      <a:pt x="1673" y="289"/>
                    </a:lnTo>
                    <a:lnTo>
                      <a:pt x="1586" y="270"/>
                    </a:lnTo>
                    <a:lnTo>
                      <a:pt x="1584" y="270"/>
                    </a:lnTo>
                    <a:lnTo>
                      <a:pt x="1517" y="248"/>
                    </a:lnTo>
                    <a:lnTo>
                      <a:pt x="1429" y="225"/>
                    </a:lnTo>
                    <a:lnTo>
                      <a:pt x="1427" y="225"/>
                    </a:lnTo>
                    <a:lnTo>
                      <a:pt x="1273" y="169"/>
                    </a:lnTo>
                    <a:lnTo>
                      <a:pt x="1113" y="119"/>
                    </a:lnTo>
                    <a:lnTo>
                      <a:pt x="959" y="72"/>
                    </a:lnTo>
                    <a:lnTo>
                      <a:pt x="875" y="57"/>
                    </a:lnTo>
                    <a:lnTo>
                      <a:pt x="873" y="57"/>
                    </a:lnTo>
                    <a:lnTo>
                      <a:pt x="807" y="40"/>
                    </a:lnTo>
                    <a:lnTo>
                      <a:pt x="807" y="42"/>
                    </a:lnTo>
                    <a:lnTo>
                      <a:pt x="764" y="42"/>
                    </a:lnTo>
                    <a:lnTo>
                      <a:pt x="721" y="38"/>
                    </a:lnTo>
                    <a:lnTo>
                      <a:pt x="719" y="38"/>
                    </a:lnTo>
                    <a:lnTo>
                      <a:pt x="700" y="36"/>
                    </a:lnTo>
                    <a:lnTo>
                      <a:pt x="678" y="36"/>
                    </a:lnTo>
                    <a:lnTo>
                      <a:pt x="672" y="34"/>
                    </a:lnTo>
                    <a:lnTo>
                      <a:pt x="669" y="32"/>
                    </a:lnTo>
                    <a:lnTo>
                      <a:pt x="620" y="32"/>
                    </a:lnTo>
                    <a:lnTo>
                      <a:pt x="616" y="34"/>
                    </a:lnTo>
                    <a:lnTo>
                      <a:pt x="610" y="34"/>
                    </a:lnTo>
                    <a:lnTo>
                      <a:pt x="610" y="36"/>
                    </a:lnTo>
                    <a:lnTo>
                      <a:pt x="580" y="36"/>
                    </a:lnTo>
                    <a:lnTo>
                      <a:pt x="562" y="38"/>
                    </a:lnTo>
                    <a:lnTo>
                      <a:pt x="556" y="38"/>
                    </a:lnTo>
                    <a:lnTo>
                      <a:pt x="526" y="42"/>
                    </a:lnTo>
                    <a:lnTo>
                      <a:pt x="492" y="42"/>
                    </a:lnTo>
                    <a:lnTo>
                      <a:pt x="492" y="40"/>
                    </a:lnTo>
                    <a:lnTo>
                      <a:pt x="453" y="49"/>
                    </a:lnTo>
                    <a:lnTo>
                      <a:pt x="410" y="57"/>
                    </a:lnTo>
                    <a:lnTo>
                      <a:pt x="329" y="72"/>
                    </a:lnTo>
                    <a:lnTo>
                      <a:pt x="248" y="94"/>
                    </a:lnTo>
                    <a:lnTo>
                      <a:pt x="164" y="119"/>
                    </a:lnTo>
                    <a:lnTo>
                      <a:pt x="10" y="169"/>
                    </a:lnTo>
                    <a:lnTo>
                      <a:pt x="0" y="139"/>
                    </a:lnTo>
                    <a:lnTo>
                      <a:pt x="154" y="88"/>
                    </a:lnTo>
                    <a:lnTo>
                      <a:pt x="241" y="64"/>
                    </a:lnTo>
                    <a:lnTo>
                      <a:pt x="321" y="42"/>
                    </a:lnTo>
                    <a:lnTo>
                      <a:pt x="323" y="42"/>
                    </a:lnTo>
                    <a:lnTo>
                      <a:pt x="404" y="27"/>
                    </a:lnTo>
                    <a:lnTo>
                      <a:pt x="447" y="19"/>
                    </a:lnTo>
                    <a:lnTo>
                      <a:pt x="490" y="10"/>
                    </a:lnTo>
                    <a:lnTo>
                      <a:pt x="522" y="10"/>
                    </a:lnTo>
                    <a:lnTo>
                      <a:pt x="552" y="6"/>
                    </a:lnTo>
                    <a:lnTo>
                      <a:pt x="560" y="6"/>
                    </a:lnTo>
                    <a:lnTo>
                      <a:pt x="578" y="4"/>
                    </a:lnTo>
                    <a:lnTo>
                      <a:pt x="605" y="4"/>
                    </a:lnTo>
                    <a:lnTo>
                      <a:pt x="609" y="2"/>
                    </a:lnTo>
                    <a:lnTo>
                      <a:pt x="610"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4" name="Freeform 1810"/>
              <p:cNvSpPr>
                <a:spLocks/>
              </p:cNvSpPr>
              <p:nvPr/>
            </p:nvSpPr>
            <p:spPr bwMode="auto">
              <a:xfrm>
                <a:off x="1331719" y="5498625"/>
                <a:ext cx="3034891" cy="247944"/>
              </a:xfrm>
              <a:custGeom>
                <a:avLst/>
                <a:gdLst>
                  <a:gd name="T0" fmla="*/ 2147483647 w 3823"/>
                  <a:gd name="T1" fmla="*/ 2147483647 h 313"/>
                  <a:gd name="T2" fmla="*/ 2147483647 w 3823"/>
                  <a:gd name="T3" fmla="*/ 2147483647 h 313"/>
                  <a:gd name="T4" fmla="*/ 2147483647 w 3823"/>
                  <a:gd name="T5" fmla="*/ 2147483647 h 313"/>
                  <a:gd name="T6" fmla="*/ 2147483647 w 3823"/>
                  <a:gd name="T7" fmla="*/ 2147483647 h 313"/>
                  <a:gd name="T8" fmla="*/ 2147483647 w 3823"/>
                  <a:gd name="T9" fmla="*/ 2147483647 h 313"/>
                  <a:gd name="T10" fmla="*/ 2147483647 w 3823"/>
                  <a:gd name="T11" fmla="*/ 2147483647 h 313"/>
                  <a:gd name="T12" fmla="*/ 2147483647 w 3823"/>
                  <a:gd name="T13" fmla="*/ 2147483647 h 313"/>
                  <a:gd name="T14" fmla="*/ 2147483647 w 3823"/>
                  <a:gd name="T15" fmla="*/ 2147483647 h 313"/>
                  <a:gd name="T16" fmla="*/ 2147483647 w 3823"/>
                  <a:gd name="T17" fmla="*/ 2147483647 h 313"/>
                  <a:gd name="T18" fmla="*/ 2147483647 w 3823"/>
                  <a:gd name="T19" fmla="*/ 2147483647 h 313"/>
                  <a:gd name="T20" fmla="*/ 2147483647 w 3823"/>
                  <a:gd name="T21" fmla="*/ 2147483647 h 313"/>
                  <a:gd name="T22" fmla="*/ 2147483647 w 3823"/>
                  <a:gd name="T23" fmla="*/ 2147483647 h 313"/>
                  <a:gd name="T24" fmla="*/ 2147483647 w 3823"/>
                  <a:gd name="T25" fmla="*/ 2147483647 h 313"/>
                  <a:gd name="T26" fmla="*/ 2147483647 w 3823"/>
                  <a:gd name="T27" fmla="*/ 2147483647 h 313"/>
                  <a:gd name="T28" fmla="*/ 2147483647 w 3823"/>
                  <a:gd name="T29" fmla="*/ 2147483647 h 313"/>
                  <a:gd name="T30" fmla="*/ 2147483647 w 3823"/>
                  <a:gd name="T31" fmla="*/ 2147483647 h 313"/>
                  <a:gd name="T32" fmla="*/ 2147483647 w 3823"/>
                  <a:gd name="T33" fmla="*/ 2147483647 h 313"/>
                  <a:gd name="T34" fmla="*/ 2147483647 w 3823"/>
                  <a:gd name="T35" fmla="*/ 2147483647 h 313"/>
                  <a:gd name="T36" fmla="*/ 2147483647 w 3823"/>
                  <a:gd name="T37" fmla="*/ 2147483647 h 313"/>
                  <a:gd name="T38" fmla="*/ 2147483647 w 3823"/>
                  <a:gd name="T39" fmla="*/ 2147483647 h 313"/>
                  <a:gd name="T40" fmla="*/ 2147483647 w 3823"/>
                  <a:gd name="T41" fmla="*/ 2147483647 h 313"/>
                  <a:gd name="T42" fmla="*/ 2147483647 w 3823"/>
                  <a:gd name="T43" fmla="*/ 2147483647 h 313"/>
                  <a:gd name="T44" fmla="*/ 2147483647 w 3823"/>
                  <a:gd name="T45" fmla="*/ 2147483647 h 313"/>
                  <a:gd name="T46" fmla="*/ 2147483647 w 3823"/>
                  <a:gd name="T47" fmla="*/ 2147483647 h 313"/>
                  <a:gd name="T48" fmla="*/ 2147483647 w 3823"/>
                  <a:gd name="T49" fmla="*/ 2147483647 h 313"/>
                  <a:gd name="T50" fmla="*/ 2147483647 w 3823"/>
                  <a:gd name="T51" fmla="*/ 2147483647 h 313"/>
                  <a:gd name="T52" fmla="*/ 2147483647 w 3823"/>
                  <a:gd name="T53" fmla="*/ 2147483647 h 313"/>
                  <a:gd name="T54" fmla="*/ 2147483647 w 3823"/>
                  <a:gd name="T55" fmla="*/ 2147483647 h 313"/>
                  <a:gd name="T56" fmla="*/ 2147483647 w 3823"/>
                  <a:gd name="T57" fmla="*/ 2147483647 h 313"/>
                  <a:gd name="T58" fmla="*/ 2147483647 w 3823"/>
                  <a:gd name="T59" fmla="*/ 2147483647 h 313"/>
                  <a:gd name="T60" fmla="*/ 2147483647 w 3823"/>
                  <a:gd name="T61" fmla="*/ 2147483647 h 313"/>
                  <a:gd name="T62" fmla="*/ 2147483647 w 3823"/>
                  <a:gd name="T63" fmla="*/ 2147483647 h 313"/>
                  <a:gd name="T64" fmla="*/ 2147483647 w 3823"/>
                  <a:gd name="T65" fmla="*/ 2147483647 h 313"/>
                  <a:gd name="T66" fmla="*/ 2147483647 w 3823"/>
                  <a:gd name="T67" fmla="*/ 2147483647 h 313"/>
                  <a:gd name="T68" fmla="*/ 2147483647 w 3823"/>
                  <a:gd name="T69" fmla="*/ 2147483647 h 313"/>
                  <a:gd name="T70" fmla="*/ 2147483647 w 3823"/>
                  <a:gd name="T71" fmla="*/ 2147483647 h 313"/>
                  <a:gd name="T72" fmla="*/ 2147483647 w 3823"/>
                  <a:gd name="T73" fmla="*/ 2147483647 h 313"/>
                  <a:gd name="T74" fmla="*/ 2147483647 w 3823"/>
                  <a:gd name="T75" fmla="*/ 2147483647 h 313"/>
                  <a:gd name="T76" fmla="*/ 2147483647 w 3823"/>
                  <a:gd name="T77" fmla="*/ 2147483647 h 313"/>
                  <a:gd name="T78" fmla="*/ 2147483647 w 3823"/>
                  <a:gd name="T79" fmla="*/ 2147483647 h 313"/>
                  <a:gd name="T80" fmla="*/ 2147483647 w 3823"/>
                  <a:gd name="T81" fmla="*/ 2147483647 h 313"/>
                  <a:gd name="T82" fmla="*/ 2147483647 w 3823"/>
                  <a:gd name="T83" fmla="*/ 2147483647 h 313"/>
                  <a:gd name="T84" fmla="*/ 2147483647 w 3823"/>
                  <a:gd name="T85" fmla="*/ 2147483647 h 313"/>
                  <a:gd name="T86" fmla="*/ 2147483647 w 3823"/>
                  <a:gd name="T87" fmla="*/ 2147483647 h 313"/>
                  <a:gd name="T88" fmla="*/ 2147483647 w 3823"/>
                  <a:gd name="T89" fmla="*/ 2147483647 h 313"/>
                  <a:gd name="T90" fmla="*/ 2147483647 w 3823"/>
                  <a:gd name="T91" fmla="*/ 2147483647 h 313"/>
                  <a:gd name="T92" fmla="*/ 2147483647 w 3823"/>
                  <a:gd name="T93" fmla="*/ 2147483647 h 313"/>
                  <a:gd name="T94" fmla="*/ 2147483647 w 3823"/>
                  <a:gd name="T95" fmla="*/ 2147483647 h 313"/>
                  <a:gd name="T96" fmla="*/ 2147483647 w 3823"/>
                  <a:gd name="T97" fmla="*/ 2147483647 h 313"/>
                  <a:gd name="T98" fmla="*/ 2147483647 w 3823"/>
                  <a:gd name="T99" fmla="*/ 2147483647 h 313"/>
                  <a:gd name="T100" fmla="*/ 2147483647 w 3823"/>
                  <a:gd name="T101" fmla="*/ 2147483647 h 313"/>
                  <a:gd name="T102" fmla="*/ 2147483647 w 3823"/>
                  <a:gd name="T103" fmla="*/ 2147483647 h 31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823"/>
                  <a:gd name="T157" fmla="*/ 0 h 313"/>
                  <a:gd name="T158" fmla="*/ 3823 w 3823"/>
                  <a:gd name="T159" fmla="*/ 313 h 31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823" h="313">
                    <a:moveTo>
                      <a:pt x="610" y="0"/>
                    </a:moveTo>
                    <a:lnTo>
                      <a:pt x="683" y="0"/>
                    </a:lnTo>
                    <a:lnTo>
                      <a:pt x="689" y="4"/>
                    </a:lnTo>
                    <a:lnTo>
                      <a:pt x="706" y="4"/>
                    </a:lnTo>
                    <a:lnTo>
                      <a:pt x="723" y="5"/>
                    </a:lnTo>
                    <a:lnTo>
                      <a:pt x="766" y="7"/>
                    </a:lnTo>
                    <a:lnTo>
                      <a:pt x="811" y="9"/>
                    </a:lnTo>
                    <a:lnTo>
                      <a:pt x="813" y="9"/>
                    </a:lnTo>
                    <a:lnTo>
                      <a:pt x="880" y="26"/>
                    </a:lnTo>
                    <a:lnTo>
                      <a:pt x="967" y="41"/>
                    </a:lnTo>
                    <a:lnTo>
                      <a:pt x="969" y="41"/>
                    </a:lnTo>
                    <a:lnTo>
                      <a:pt x="1124" y="88"/>
                    </a:lnTo>
                    <a:lnTo>
                      <a:pt x="1284" y="139"/>
                    </a:lnTo>
                    <a:lnTo>
                      <a:pt x="1440" y="195"/>
                    </a:lnTo>
                    <a:lnTo>
                      <a:pt x="1524" y="217"/>
                    </a:lnTo>
                    <a:lnTo>
                      <a:pt x="1526" y="217"/>
                    </a:lnTo>
                    <a:lnTo>
                      <a:pt x="1594" y="240"/>
                    </a:lnTo>
                    <a:lnTo>
                      <a:pt x="1753" y="272"/>
                    </a:lnTo>
                    <a:lnTo>
                      <a:pt x="1789" y="272"/>
                    </a:lnTo>
                    <a:lnTo>
                      <a:pt x="1819" y="276"/>
                    </a:lnTo>
                    <a:lnTo>
                      <a:pt x="1838" y="277"/>
                    </a:lnTo>
                    <a:lnTo>
                      <a:pt x="1879" y="277"/>
                    </a:lnTo>
                    <a:lnTo>
                      <a:pt x="1884" y="281"/>
                    </a:lnTo>
                    <a:lnTo>
                      <a:pt x="1943" y="281"/>
                    </a:lnTo>
                    <a:lnTo>
                      <a:pt x="1948" y="277"/>
                    </a:lnTo>
                    <a:lnTo>
                      <a:pt x="1990" y="277"/>
                    </a:lnTo>
                    <a:lnTo>
                      <a:pt x="2033" y="272"/>
                    </a:lnTo>
                    <a:lnTo>
                      <a:pt x="2076" y="272"/>
                    </a:lnTo>
                    <a:lnTo>
                      <a:pt x="2149" y="257"/>
                    </a:lnTo>
                    <a:lnTo>
                      <a:pt x="2234" y="240"/>
                    </a:lnTo>
                    <a:lnTo>
                      <a:pt x="2387" y="195"/>
                    </a:lnTo>
                    <a:lnTo>
                      <a:pt x="2536" y="139"/>
                    </a:lnTo>
                    <a:lnTo>
                      <a:pt x="2538" y="139"/>
                    </a:lnTo>
                    <a:lnTo>
                      <a:pt x="2705" y="88"/>
                    </a:lnTo>
                    <a:lnTo>
                      <a:pt x="2791" y="64"/>
                    </a:lnTo>
                    <a:lnTo>
                      <a:pt x="2860" y="41"/>
                    </a:lnTo>
                    <a:lnTo>
                      <a:pt x="2862" y="41"/>
                    </a:lnTo>
                    <a:lnTo>
                      <a:pt x="2941" y="26"/>
                    </a:lnTo>
                    <a:lnTo>
                      <a:pt x="3009" y="9"/>
                    </a:lnTo>
                    <a:lnTo>
                      <a:pt x="3012" y="9"/>
                    </a:lnTo>
                    <a:lnTo>
                      <a:pt x="3059" y="7"/>
                    </a:lnTo>
                    <a:lnTo>
                      <a:pt x="3072" y="5"/>
                    </a:lnTo>
                    <a:lnTo>
                      <a:pt x="3099" y="5"/>
                    </a:lnTo>
                    <a:lnTo>
                      <a:pt x="3117" y="4"/>
                    </a:lnTo>
                    <a:lnTo>
                      <a:pt x="3136" y="4"/>
                    </a:lnTo>
                    <a:lnTo>
                      <a:pt x="3142" y="0"/>
                    </a:lnTo>
                    <a:lnTo>
                      <a:pt x="3209" y="0"/>
                    </a:lnTo>
                    <a:lnTo>
                      <a:pt x="3222" y="4"/>
                    </a:lnTo>
                    <a:lnTo>
                      <a:pt x="3243" y="4"/>
                    </a:lnTo>
                    <a:lnTo>
                      <a:pt x="3262" y="5"/>
                    </a:lnTo>
                    <a:lnTo>
                      <a:pt x="3305" y="7"/>
                    </a:lnTo>
                    <a:lnTo>
                      <a:pt x="3329" y="9"/>
                    </a:lnTo>
                    <a:lnTo>
                      <a:pt x="3331" y="9"/>
                    </a:lnTo>
                    <a:lnTo>
                      <a:pt x="3418" y="26"/>
                    </a:lnTo>
                    <a:lnTo>
                      <a:pt x="3504" y="41"/>
                    </a:lnTo>
                    <a:lnTo>
                      <a:pt x="3506" y="41"/>
                    </a:lnTo>
                    <a:lnTo>
                      <a:pt x="3662" y="88"/>
                    </a:lnTo>
                    <a:lnTo>
                      <a:pt x="3823" y="139"/>
                    </a:lnTo>
                    <a:lnTo>
                      <a:pt x="3814" y="169"/>
                    </a:lnTo>
                    <a:lnTo>
                      <a:pt x="3652" y="118"/>
                    </a:lnTo>
                    <a:lnTo>
                      <a:pt x="3496" y="71"/>
                    </a:lnTo>
                    <a:lnTo>
                      <a:pt x="3412" y="56"/>
                    </a:lnTo>
                    <a:lnTo>
                      <a:pt x="3328" y="39"/>
                    </a:lnTo>
                    <a:lnTo>
                      <a:pt x="3328" y="41"/>
                    </a:lnTo>
                    <a:lnTo>
                      <a:pt x="3303" y="39"/>
                    </a:lnTo>
                    <a:lnTo>
                      <a:pt x="3260" y="37"/>
                    </a:lnTo>
                    <a:lnTo>
                      <a:pt x="3258" y="37"/>
                    </a:lnTo>
                    <a:lnTo>
                      <a:pt x="3239" y="35"/>
                    </a:lnTo>
                    <a:lnTo>
                      <a:pt x="3217" y="35"/>
                    </a:lnTo>
                    <a:lnTo>
                      <a:pt x="3213" y="34"/>
                    </a:lnTo>
                    <a:lnTo>
                      <a:pt x="3204" y="32"/>
                    </a:lnTo>
                    <a:lnTo>
                      <a:pt x="3157" y="32"/>
                    </a:lnTo>
                    <a:lnTo>
                      <a:pt x="3153" y="34"/>
                    </a:lnTo>
                    <a:lnTo>
                      <a:pt x="3147" y="34"/>
                    </a:lnTo>
                    <a:lnTo>
                      <a:pt x="3147" y="35"/>
                    </a:lnTo>
                    <a:lnTo>
                      <a:pt x="3119" y="35"/>
                    </a:lnTo>
                    <a:lnTo>
                      <a:pt x="3101" y="37"/>
                    </a:lnTo>
                    <a:lnTo>
                      <a:pt x="3076" y="37"/>
                    </a:lnTo>
                    <a:lnTo>
                      <a:pt x="3063" y="39"/>
                    </a:lnTo>
                    <a:lnTo>
                      <a:pt x="3061" y="39"/>
                    </a:lnTo>
                    <a:lnTo>
                      <a:pt x="3012" y="41"/>
                    </a:lnTo>
                    <a:lnTo>
                      <a:pt x="2949" y="56"/>
                    </a:lnTo>
                    <a:lnTo>
                      <a:pt x="2870" y="71"/>
                    </a:lnTo>
                    <a:lnTo>
                      <a:pt x="2800" y="94"/>
                    </a:lnTo>
                    <a:lnTo>
                      <a:pt x="2798" y="94"/>
                    </a:lnTo>
                    <a:lnTo>
                      <a:pt x="2714" y="118"/>
                    </a:lnTo>
                    <a:lnTo>
                      <a:pt x="2547" y="169"/>
                    </a:lnTo>
                    <a:lnTo>
                      <a:pt x="2399" y="225"/>
                    </a:lnTo>
                    <a:lnTo>
                      <a:pt x="2243" y="270"/>
                    </a:lnTo>
                    <a:lnTo>
                      <a:pt x="2241" y="270"/>
                    </a:lnTo>
                    <a:lnTo>
                      <a:pt x="2155" y="287"/>
                    </a:lnTo>
                    <a:lnTo>
                      <a:pt x="2082" y="302"/>
                    </a:lnTo>
                    <a:lnTo>
                      <a:pt x="2078" y="304"/>
                    </a:lnTo>
                    <a:lnTo>
                      <a:pt x="2036" y="304"/>
                    </a:lnTo>
                    <a:lnTo>
                      <a:pt x="1993" y="309"/>
                    </a:lnTo>
                    <a:lnTo>
                      <a:pt x="1963" y="309"/>
                    </a:lnTo>
                    <a:lnTo>
                      <a:pt x="1960" y="311"/>
                    </a:lnTo>
                    <a:lnTo>
                      <a:pt x="1954" y="311"/>
                    </a:lnTo>
                    <a:lnTo>
                      <a:pt x="1954" y="313"/>
                    </a:lnTo>
                    <a:lnTo>
                      <a:pt x="1873" y="313"/>
                    </a:lnTo>
                    <a:lnTo>
                      <a:pt x="1868" y="311"/>
                    </a:lnTo>
                    <a:lnTo>
                      <a:pt x="1866" y="309"/>
                    </a:lnTo>
                    <a:lnTo>
                      <a:pt x="1834" y="309"/>
                    </a:lnTo>
                    <a:lnTo>
                      <a:pt x="1815" y="308"/>
                    </a:lnTo>
                    <a:lnTo>
                      <a:pt x="1785" y="304"/>
                    </a:lnTo>
                    <a:lnTo>
                      <a:pt x="1749" y="304"/>
                    </a:lnTo>
                    <a:lnTo>
                      <a:pt x="1747" y="302"/>
                    </a:lnTo>
                    <a:lnTo>
                      <a:pt x="1672" y="287"/>
                    </a:lnTo>
                    <a:lnTo>
                      <a:pt x="1586" y="270"/>
                    </a:lnTo>
                    <a:lnTo>
                      <a:pt x="1584" y="270"/>
                    </a:lnTo>
                    <a:lnTo>
                      <a:pt x="1517" y="247"/>
                    </a:lnTo>
                    <a:lnTo>
                      <a:pt x="1430" y="225"/>
                    </a:lnTo>
                    <a:lnTo>
                      <a:pt x="1428" y="225"/>
                    </a:lnTo>
                    <a:lnTo>
                      <a:pt x="1273" y="169"/>
                    </a:lnTo>
                    <a:lnTo>
                      <a:pt x="1115" y="118"/>
                    </a:lnTo>
                    <a:lnTo>
                      <a:pt x="959" y="71"/>
                    </a:lnTo>
                    <a:lnTo>
                      <a:pt x="875" y="56"/>
                    </a:lnTo>
                    <a:lnTo>
                      <a:pt x="873" y="56"/>
                    </a:lnTo>
                    <a:lnTo>
                      <a:pt x="809" y="41"/>
                    </a:lnTo>
                    <a:lnTo>
                      <a:pt x="764" y="39"/>
                    </a:lnTo>
                    <a:lnTo>
                      <a:pt x="721" y="37"/>
                    </a:lnTo>
                    <a:lnTo>
                      <a:pt x="719" y="37"/>
                    </a:lnTo>
                    <a:lnTo>
                      <a:pt x="702" y="35"/>
                    </a:lnTo>
                    <a:lnTo>
                      <a:pt x="678" y="35"/>
                    </a:lnTo>
                    <a:lnTo>
                      <a:pt x="672" y="34"/>
                    </a:lnTo>
                    <a:lnTo>
                      <a:pt x="668" y="32"/>
                    </a:lnTo>
                    <a:lnTo>
                      <a:pt x="620" y="32"/>
                    </a:lnTo>
                    <a:lnTo>
                      <a:pt x="616" y="34"/>
                    </a:lnTo>
                    <a:lnTo>
                      <a:pt x="610" y="34"/>
                    </a:lnTo>
                    <a:lnTo>
                      <a:pt x="610" y="35"/>
                    </a:lnTo>
                    <a:lnTo>
                      <a:pt x="582" y="35"/>
                    </a:lnTo>
                    <a:lnTo>
                      <a:pt x="563" y="37"/>
                    </a:lnTo>
                    <a:lnTo>
                      <a:pt x="556" y="37"/>
                    </a:lnTo>
                    <a:lnTo>
                      <a:pt x="526" y="39"/>
                    </a:lnTo>
                    <a:lnTo>
                      <a:pt x="494" y="41"/>
                    </a:lnTo>
                    <a:lnTo>
                      <a:pt x="494" y="39"/>
                    </a:lnTo>
                    <a:lnTo>
                      <a:pt x="453" y="49"/>
                    </a:lnTo>
                    <a:lnTo>
                      <a:pt x="409" y="56"/>
                    </a:lnTo>
                    <a:lnTo>
                      <a:pt x="329" y="71"/>
                    </a:lnTo>
                    <a:lnTo>
                      <a:pt x="248" y="94"/>
                    </a:lnTo>
                    <a:lnTo>
                      <a:pt x="164" y="118"/>
                    </a:lnTo>
                    <a:lnTo>
                      <a:pt x="10" y="169"/>
                    </a:lnTo>
                    <a:lnTo>
                      <a:pt x="0" y="139"/>
                    </a:lnTo>
                    <a:lnTo>
                      <a:pt x="154" y="88"/>
                    </a:lnTo>
                    <a:lnTo>
                      <a:pt x="241" y="64"/>
                    </a:lnTo>
                    <a:lnTo>
                      <a:pt x="321" y="41"/>
                    </a:lnTo>
                    <a:lnTo>
                      <a:pt x="323" y="41"/>
                    </a:lnTo>
                    <a:lnTo>
                      <a:pt x="404" y="26"/>
                    </a:lnTo>
                    <a:lnTo>
                      <a:pt x="447" y="19"/>
                    </a:lnTo>
                    <a:lnTo>
                      <a:pt x="490" y="9"/>
                    </a:lnTo>
                    <a:lnTo>
                      <a:pt x="492" y="9"/>
                    </a:lnTo>
                    <a:lnTo>
                      <a:pt x="524" y="7"/>
                    </a:lnTo>
                    <a:lnTo>
                      <a:pt x="554" y="5"/>
                    </a:lnTo>
                    <a:lnTo>
                      <a:pt x="561" y="5"/>
                    </a:lnTo>
                    <a:lnTo>
                      <a:pt x="580" y="4"/>
                    </a:lnTo>
                    <a:lnTo>
                      <a:pt x="605" y="4"/>
                    </a:lnTo>
                    <a:lnTo>
                      <a:pt x="608" y="2"/>
                    </a:lnTo>
                    <a:lnTo>
                      <a:pt x="610" y="0"/>
                    </a:lnTo>
                    <a:close/>
                  </a:path>
                </a:pathLst>
              </a:custGeom>
              <a:solidFill>
                <a:srgbClr val="0817FF"/>
              </a:solidFill>
              <a:ln w="0">
                <a:solidFill>
                  <a:srgbClr val="0817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5" name="Freeform 1811"/>
              <p:cNvSpPr>
                <a:spLocks/>
              </p:cNvSpPr>
              <p:nvPr/>
            </p:nvSpPr>
            <p:spPr bwMode="auto">
              <a:xfrm>
                <a:off x="1327749" y="4986867"/>
                <a:ext cx="3054740" cy="257862"/>
              </a:xfrm>
              <a:custGeom>
                <a:avLst/>
                <a:gdLst>
                  <a:gd name="T0" fmla="*/ 2147483647 w 3845"/>
                  <a:gd name="T1" fmla="*/ 2147483647 h 325"/>
                  <a:gd name="T2" fmla="*/ 2147483647 w 3845"/>
                  <a:gd name="T3" fmla="*/ 2147483647 h 325"/>
                  <a:gd name="T4" fmla="*/ 2147483647 w 3845"/>
                  <a:gd name="T5" fmla="*/ 2147483647 h 325"/>
                  <a:gd name="T6" fmla="*/ 2147483647 w 3845"/>
                  <a:gd name="T7" fmla="*/ 2147483647 h 325"/>
                  <a:gd name="T8" fmla="*/ 2147483647 w 3845"/>
                  <a:gd name="T9" fmla="*/ 2147483647 h 325"/>
                  <a:gd name="T10" fmla="*/ 2147483647 w 3845"/>
                  <a:gd name="T11" fmla="*/ 2147483647 h 325"/>
                  <a:gd name="T12" fmla="*/ 2147483647 w 3845"/>
                  <a:gd name="T13" fmla="*/ 2147483647 h 325"/>
                  <a:gd name="T14" fmla="*/ 2147483647 w 3845"/>
                  <a:gd name="T15" fmla="*/ 2147483647 h 325"/>
                  <a:gd name="T16" fmla="*/ 2147483647 w 3845"/>
                  <a:gd name="T17" fmla="*/ 2147483647 h 325"/>
                  <a:gd name="T18" fmla="*/ 2147483647 w 3845"/>
                  <a:gd name="T19" fmla="*/ 2147483647 h 325"/>
                  <a:gd name="T20" fmla="*/ 2147483647 w 3845"/>
                  <a:gd name="T21" fmla="*/ 2147483647 h 325"/>
                  <a:gd name="T22" fmla="*/ 2147483647 w 3845"/>
                  <a:gd name="T23" fmla="*/ 2147483647 h 325"/>
                  <a:gd name="T24" fmla="*/ 2147483647 w 3845"/>
                  <a:gd name="T25" fmla="*/ 2147483647 h 325"/>
                  <a:gd name="T26" fmla="*/ 2147483647 w 3845"/>
                  <a:gd name="T27" fmla="*/ 0 h 325"/>
                  <a:gd name="T28" fmla="*/ 2147483647 w 3845"/>
                  <a:gd name="T29" fmla="*/ 2147483647 h 325"/>
                  <a:gd name="T30" fmla="*/ 2147483647 w 3845"/>
                  <a:gd name="T31" fmla="*/ 2147483647 h 325"/>
                  <a:gd name="T32" fmla="*/ 2147483647 w 3845"/>
                  <a:gd name="T33" fmla="*/ 2147483647 h 325"/>
                  <a:gd name="T34" fmla="*/ 2147483647 w 3845"/>
                  <a:gd name="T35" fmla="*/ 2147483647 h 325"/>
                  <a:gd name="T36" fmla="*/ 2147483647 w 3845"/>
                  <a:gd name="T37" fmla="*/ 2147483647 h 325"/>
                  <a:gd name="T38" fmla="*/ 2147483647 w 3845"/>
                  <a:gd name="T39" fmla="*/ 2147483647 h 325"/>
                  <a:gd name="T40" fmla="*/ 2147483647 w 3845"/>
                  <a:gd name="T41" fmla="*/ 2147483647 h 325"/>
                  <a:gd name="T42" fmla="*/ 2147483647 w 3845"/>
                  <a:gd name="T43" fmla="*/ 2147483647 h 325"/>
                  <a:gd name="T44" fmla="*/ 2147483647 w 3845"/>
                  <a:gd name="T45" fmla="*/ 2147483647 h 325"/>
                  <a:gd name="T46" fmla="*/ 2147483647 w 3845"/>
                  <a:gd name="T47" fmla="*/ 2147483647 h 325"/>
                  <a:gd name="T48" fmla="*/ 2147483647 w 3845"/>
                  <a:gd name="T49" fmla="*/ 2147483647 h 325"/>
                  <a:gd name="T50" fmla="*/ 2147483647 w 3845"/>
                  <a:gd name="T51" fmla="*/ 2147483647 h 325"/>
                  <a:gd name="T52" fmla="*/ 2147483647 w 3845"/>
                  <a:gd name="T53" fmla="*/ 2147483647 h 325"/>
                  <a:gd name="T54" fmla="*/ 2147483647 w 3845"/>
                  <a:gd name="T55" fmla="*/ 2147483647 h 325"/>
                  <a:gd name="T56" fmla="*/ 2147483647 w 3845"/>
                  <a:gd name="T57" fmla="*/ 2147483647 h 325"/>
                  <a:gd name="T58" fmla="*/ 2147483647 w 3845"/>
                  <a:gd name="T59" fmla="*/ 2147483647 h 325"/>
                  <a:gd name="T60" fmla="*/ 2147483647 w 3845"/>
                  <a:gd name="T61" fmla="*/ 2147483647 h 325"/>
                  <a:gd name="T62" fmla="*/ 2147483647 w 3845"/>
                  <a:gd name="T63" fmla="*/ 2147483647 h 325"/>
                  <a:gd name="T64" fmla="*/ 2147483647 w 3845"/>
                  <a:gd name="T65" fmla="*/ 2147483647 h 325"/>
                  <a:gd name="T66" fmla="*/ 2147483647 w 3845"/>
                  <a:gd name="T67" fmla="*/ 2147483647 h 325"/>
                  <a:gd name="T68" fmla="*/ 2147483647 w 3845"/>
                  <a:gd name="T69" fmla="*/ 2147483647 h 325"/>
                  <a:gd name="T70" fmla="*/ 2147483647 w 3845"/>
                  <a:gd name="T71" fmla="*/ 2147483647 h 325"/>
                  <a:gd name="T72" fmla="*/ 2147483647 w 3845"/>
                  <a:gd name="T73" fmla="*/ 2147483647 h 325"/>
                  <a:gd name="T74" fmla="*/ 2147483647 w 3845"/>
                  <a:gd name="T75" fmla="*/ 2147483647 h 325"/>
                  <a:gd name="T76" fmla="*/ 2147483647 w 3845"/>
                  <a:gd name="T77" fmla="*/ 2147483647 h 325"/>
                  <a:gd name="T78" fmla="*/ 2147483647 w 3845"/>
                  <a:gd name="T79" fmla="*/ 2147483647 h 325"/>
                  <a:gd name="T80" fmla="*/ 2147483647 w 3845"/>
                  <a:gd name="T81" fmla="*/ 2147483647 h 325"/>
                  <a:gd name="T82" fmla="*/ 2147483647 w 3845"/>
                  <a:gd name="T83" fmla="*/ 2147483647 h 325"/>
                  <a:gd name="T84" fmla="*/ 2147483647 w 3845"/>
                  <a:gd name="T85" fmla="*/ 2147483647 h 325"/>
                  <a:gd name="T86" fmla="*/ 2147483647 w 3845"/>
                  <a:gd name="T87" fmla="*/ 2147483647 h 325"/>
                  <a:gd name="T88" fmla="*/ 2147483647 w 3845"/>
                  <a:gd name="T89" fmla="*/ 2147483647 h 325"/>
                  <a:gd name="T90" fmla="*/ 2147483647 w 3845"/>
                  <a:gd name="T91" fmla="*/ 2147483647 h 325"/>
                  <a:gd name="T92" fmla="*/ 2147483647 w 3845"/>
                  <a:gd name="T93" fmla="*/ 2147483647 h 325"/>
                  <a:gd name="T94" fmla="*/ 2147483647 w 3845"/>
                  <a:gd name="T95" fmla="*/ 2147483647 h 325"/>
                  <a:gd name="T96" fmla="*/ 2147483647 w 3845"/>
                  <a:gd name="T97" fmla="*/ 2147483647 h 325"/>
                  <a:gd name="T98" fmla="*/ 2147483647 w 3845"/>
                  <a:gd name="T99" fmla="*/ 2147483647 h 325"/>
                  <a:gd name="T100" fmla="*/ 2147483647 w 3845"/>
                  <a:gd name="T101" fmla="*/ 2147483647 h 325"/>
                  <a:gd name="T102" fmla="*/ 2147483647 w 3845"/>
                  <a:gd name="T103" fmla="*/ 2147483647 h 325"/>
                  <a:gd name="T104" fmla="*/ 2147483647 w 3845"/>
                  <a:gd name="T105" fmla="*/ 2147483647 h 325"/>
                  <a:gd name="T106" fmla="*/ 2147483647 w 3845"/>
                  <a:gd name="T107" fmla="*/ 2147483647 h 325"/>
                  <a:gd name="T108" fmla="*/ 2147483647 w 3845"/>
                  <a:gd name="T109" fmla="*/ 2147483647 h 325"/>
                  <a:gd name="T110" fmla="*/ 2147483647 w 3845"/>
                  <a:gd name="T111" fmla="*/ 2147483647 h 325"/>
                  <a:gd name="T112" fmla="*/ 2147483647 w 3845"/>
                  <a:gd name="T113" fmla="*/ 2147483647 h 325"/>
                  <a:gd name="T114" fmla="*/ 2147483647 w 3845"/>
                  <a:gd name="T115" fmla="*/ 2147483647 h 325"/>
                  <a:gd name="T116" fmla="*/ 2147483647 w 3845"/>
                  <a:gd name="T117" fmla="*/ 2147483647 h 32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845"/>
                  <a:gd name="T178" fmla="*/ 0 h 325"/>
                  <a:gd name="T179" fmla="*/ 3845 w 3845"/>
                  <a:gd name="T180" fmla="*/ 325 h 32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845" h="325">
                    <a:moveTo>
                      <a:pt x="454" y="0"/>
                    </a:moveTo>
                    <a:lnTo>
                      <a:pt x="551" y="0"/>
                    </a:lnTo>
                    <a:lnTo>
                      <a:pt x="557" y="2"/>
                    </a:lnTo>
                    <a:lnTo>
                      <a:pt x="576" y="6"/>
                    </a:lnTo>
                    <a:lnTo>
                      <a:pt x="579" y="6"/>
                    </a:lnTo>
                    <a:lnTo>
                      <a:pt x="628" y="10"/>
                    </a:lnTo>
                    <a:lnTo>
                      <a:pt x="632" y="12"/>
                    </a:lnTo>
                    <a:lnTo>
                      <a:pt x="670" y="21"/>
                    </a:lnTo>
                    <a:lnTo>
                      <a:pt x="671" y="21"/>
                    </a:lnTo>
                    <a:lnTo>
                      <a:pt x="745" y="43"/>
                    </a:lnTo>
                    <a:lnTo>
                      <a:pt x="833" y="70"/>
                    </a:lnTo>
                    <a:lnTo>
                      <a:pt x="837" y="72"/>
                    </a:lnTo>
                    <a:lnTo>
                      <a:pt x="1141" y="212"/>
                    </a:lnTo>
                    <a:lnTo>
                      <a:pt x="1229" y="240"/>
                    </a:lnTo>
                    <a:lnTo>
                      <a:pt x="1302" y="263"/>
                    </a:lnTo>
                    <a:lnTo>
                      <a:pt x="1358" y="272"/>
                    </a:lnTo>
                    <a:lnTo>
                      <a:pt x="1358" y="271"/>
                    </a:lnTo>
                    <a:lnTo>
                      <a:pt x="1383" y="272"/>
                    </a:lnTo>
                    <a:lnTo>
                      <a:pt x="1394" y="276"/>
                    </a:lnTo>
                    <a:lnTo>
                      <a:pt x="1505" y="276"/>
                    </a:lnTo>
                    <a:lnTo>
                      <a:pt x="1505" y="278"/>
                    </a:lnTo>
                    <a:lnTo>
                      <a:pt x="1533" y="274"/>
                    </a:lnTo>
                    <a:lnTo>
                      <a:pt x="1570" y="269"/>
                    </a:lnTo>
                    <a:lnTo>
                      <a:pt x="1598" y="263"/>
                    </a:lnTo>
                    <a:lnTo>
                      <a:pt x="1683" y="240"/>
                    </a:lnTo>
                    <a:lnTo>
                      <a:pt x="1756" y="212"/>
                    </a:lnTo>
                    <a:lnTo>
                      <a:pt x="1929" y="141"/>
                    </a:lnTo>
                    <a:lnTo>
                      <a:pt x="2085" y="70"/>
                    </a:lnTo>
                    <a:lnTo>
                      <a:pt x="2086" y="70"/>
                    </a:lnTo>
                    <a:lnTo>
                      <a:pt x="2160" y="43"/>
                    </a:lnTo>
                    <a:lnTo>
                      <a:pt x="2197" y="30"/>
                    </a:lnTo>
                    <a:lnTo>
                      <a:pt x="2201" y="30"/>
                    </a:lnTo>
                    <a:lnTo>
                      <a:pt x="2246" y="21"/>
                    </a:lnTo>
                    <a:lnTo>
                      <a:pt x="2263" y="13"/>
                    </a:lnTo>
                    <a:lnTo>
                      <a:pt x="2263" y="12"/>
                    </a:lnTo>
                    <a:lnTo>
                      <a:pt x="2270" y="12"/>
                    </a:lnTo>
                    <a:lnTo>
                      <a:pt x="2302" y="8"/>
                    </a:lnTo>
                    <a:lnTo>
                      <a:pt x="2304" y="6"/>
                    </a:lnTo>
                    <a:lnTo>
                      <a:pt x="2321" y="6"/>
                    </a:lnTo>
                    <a:lnTo>
                      <a:pt x="2334" y="4"/>
                    </a:lnTo>
                    <a:lnTo>
                      <a:pt x="2338" y="2"/>
                    </a:lnTo>
                    <a:lnTo>
                      <a:pt x="2347" y="0"/>
                    </a:lnTo>
                    <a:lnTo>
                      <a:pt x="2447" y="0"/>
                    </a:lnTo>
                    <a:lnTo>
                      <a:pt x="2452" y="2"/>
                    </a:lnTo>
                    <a:lnTo>
                      <a:pt x="2471" y="6"/>
                    </a:lnTo>
                    <a:lnTo>
                      <a:pt x="2479" y="8"/>
                    </a:lnTo>
                    <a:lnTo>
                      <a:pt x="2479" y="6"/>
                    </a:lnTo>
                    <a:lnTo>
                      <a:pt x="2522" y="10"/>
                    </a:lnTo>
                    <a:lnTo>
                      <a:pt x="2526" y="12"/>
                    </a:lnTo>
                    <a:lnTo>
                      <a:pt x="2563" y="21"/>
                    </a:lnTo>
                    <a:lnTo>
                      <a:pt x="2565" y="21"/>
                    </a:lnTo>
                    <a:lnTo>
                      <a:pt x="2646" y="43"/>
                    </a:lnTo>
                    <a:lnTo>
                      <a:pt x="2732" y="70"/>
                    </a:lnTo>
                    <a:lnTo>
                      <a:pt x="2736" y="70"/>
                    </a:lnTo>
                    <a:lnTo>
                      <a:pt x="2891" y="141"/>
                    </a:lnTo>
                    <a:lnTo>
                      <a:pt x="2891" y="143"/>
                    </a:lnTo>
                    <a:lnTo>
                      <a:pt x="3036" y="212"/>
                    </a:lnTo>
                    <a:lnTo>
                      <a:pt x="3122" y="240"/>
                    </a:lnTo>
                    <a:lnTo>
                      <a:pt x="3169" y="252"/>
                    </a:lnTo>
                    <a:lnTo>
                      <a:pt x="3173" y="252"/>
                    </a:lnTo>
                    <a:lnTo>
                      <a:pt x="3205" y="263"/>
                    </a:lnTo>
                    <a:lnTo>
                      <a:pt x="3237" y="269"/>
                    </a:lnTo>
                    <a:lnTo>
                      <a:pt x="3261" y="272"/>
                    </a:lnTo>
                    <a:lnTo>
                      <a:pt x="3261" y="271"/>
                    </a:lnTo>
                    <a:lnTo>
                      <a:pt x="3280" y="272"/>
                    </a:lnTo>
                    <a:lnTo>
                      <a:pt x="3284" y="274"/>
                    </a:lnTo>
                    <a:lnTo>
                      <a:pt x="3289" y="276"/>
                    </a:lnTo>
                    <a:lnTo>
                      <a:pt x="3419" y="276"/>
                    </a:lnTo>
                    <a:lnTo>
                      <a:pt x="3421" y="274"/>
                    </a:lnTo>
                    <a:lnTo>
                      <a:pt x="3428" y="274"/>
                    </a:lnTo>
                    <a:lnTo>
                      <a:pt x="3473" y="269"/>
                    </a:lnTo>
                    <a:lnTo>
                      <a:pt x="3507" y="263"/>
                    </a:lnTo>
                    <a:lnTo>
                      <a:pt x="3590" y="240"/>
                    </a:lnTo>
                    <a:lnTo>
                      <a:pt x="3663" y="212"/>
                    </a:lnTo>
                    <a:lnTo>
                      <a:pt x="3824" y="141"/>
                    </a:lnTo>
                    <a:lnTo>
                      <a:pt x="3845" y="186"/>
                    </a:lnTo>
                    <a:lnTo>
                      <a:pt x="3683" y="257"/>
                    </a:lnTo>
                    <a:lnTo>
                      <a:pt x="3682" y="257"/>
                    </a:lnTo>
                    <a:lnTo>
                      <a:pt x="3606" y="286"/>
                    </a:lnTo>
                    <a:lnTo>
                      <a:pt x="3605" y="287"/>
                    </a:lnTo>
                    <a:lnTo>
                      <a:pt x="3520" y="310"/>
                    </a:lnTo>
                    <a:lnTo>
                      <a:pt x="3516" y="310"/>
                    </a:lnTo>
                    <a:lnTo>
                      <a:pt x="3481" y="316"/>
                    </a:lnTo>
                    <a:lnTo>
                      <a:pt x="3438" y="321"/>
                    </a:lnTo>
                    <a:lnTo>
                      <a:pt x="3434" y="323"/>
                    </a:lnTo>
                    <a:lnTo>
                      <a:pt x="3424" y="325"/>
                    </a:lnTo>
                    <a:lnTo>
                      <a:pt x="3287" y="325"/>
                    </a:lnTo>
                    <a:lnTo>
                      <a:pt x="3280" y="323"/>
                    </a:lnTo>
                    <a:lnTo>
                      <a:pt x="3274" y="321"/>
                    </a:lnTo>
                    <a:lnTo>
                      <a:pt x="3256" y="319"/>
                    </a:lnTo>
                    <a:lnTo>
                      <a:pt x="3254" y="319"/>
                    </a:lnTo>
                    <a:lnTo>
                      <a:pt x="3229" y="316"/>
                    </a:lnTo>
                    <a:lnTo>
                      <a:pt x="3192" y="310"/>
                    </a:lnTo>
                    <a:lnTo>
                      <a:pt x="3188" y="308"/>
                    </a:lnTo>
                    <a:lnTo>
                      <a:pt x="3158" y="297"/>
                    </a:lnTo>
                    <a:lnTo>
                      <a:pt x="3158" y="299"/>
                    </a:lnTo>
                    <a:lnTo>
                      <a:pt x="3109" y="287"/>
                    </a:lnTo>
                    <a:lnTo>
                      <a:pt x="3107" y="286"/>
                    </a:lnTo>
                    <a:lnTo>
                      <a:pt x="3021" y="257"/>
                    </a:lnTo>
                    <a:lnTo>
                      <a:pt x="3019" y="257"/>
                    </a:lnTo>
                    <a:lnTo>
                      <a:pt x="2871" y="186"/>
                    </a:lnTo>
                    <a:lnTo>
                      <a:pt x="2717" y="117"/>
                    </a:lnTo>
                    <a:lnTo>
                      <a:pt x="2631" y="90"/>
                    </a:lnTo>
                    <a:lnTo>
                      <a:pt x="2552" y="68"/>
                    </a:lnTo>
                    <a:lnTo>
                      <a:pt x="2514" y="58"/>
                    </a:lnTo>
                    <a:lnTo>
                      <a:pt x="2475" y="55"/>
                    </a:lnTo>
                    <a:lnTo>
                      <a:pt x="2473" y="55"/>
                    </a:lnTo>
                    <a:lnTo>
                      <a:pt x="2462" y="53"/>
                    </a:lnTo>
                    <a:lnTo>
                      <a:pt x="2443" y="49"/>
                    </a:lnTo>
                    <a:lnTo>
                      <a:pt x="2358" y="49"/>
                    </a:lnTo>
                    <a:lnTo>
                      <a:pt x="2357" y="51"/>
                    </a:lnTo>
                    <a:lnTo>
                      <a:pt x="2349" y="53"/>
                    </a:lnTo>
                    <a:lnTo>
                      <a:pt x="2325" y="55"/>
                    </a:lnTo>
                    <a:lnTo>
                      <a:pt x="2308" y="55"/>
                    </a:lnTo>
                    <a:lnTo>
                      <a:pt x="2282" y="58"/>
                    </a:lnTo>
                    <a:lnTo>
                      <a:pt x="2265" y="66"/>
                    </a:lnTo>
                    <a:lnTo>
                      <a:pt x="2263" y="66"/>
                    </a:lnTo>
                    <a:lnTo>
                      <a:pt x="2259" y="68"/>
                    </a:lnTo>
                    <a:lnTo>
                      <a:pt x="2210" y="77"/>
                    </a:lnTo>
                    <a:lnTo>
                      <a:pt x="2176" y="89"/>
                    </a:lnTo>
                    <a:lnTo>
                      <a:pt x="2105" y="115"/>
                    </a:lnTo>
                    <a:lnTo>
                      <a:pt x="1949" y="186"/>
                    </a:lnTo>
                    <a:lnTo>
                      <a:pt x="1948" y="186"/>
                    </a:lnTo>
                    <a:lnTo>
                      <a:pt x="1775" y="257"/>
                    </a:lnTo>
                    <a:lnTo>
                      <a:pt x="1700" y="286"/>
                    </a:lnTo>
                    <a:lnTo>
                      <a:pt x="1698" y="287"/>
                    </a:lnTo>
                    <a:lnTo>
                      <a:pt x="1612" y="310"/>
                    </a:lnTo>
                    <a:lnTo>
                      <a:pt x="1610" y="310"/>
                    </a:lnTo>
                    <a:lnTo>
                      <a:pt x="1580" y="316"/>
                    </a:lnTo>
                    <a:lnTo>
                      <a:pt x="1578" y="316"/>
                    </a:lnTo>
                    <a:lnTo>
                      <a:pt x="1540" y="321"/>
                    </a:lnTo>
                    <a:lnTo>
                      <a:pt x="1508" y="325"/>
                    </a:lnTo>
                    <a:lnTo>
                      <a:pt x="1388" y="325"/>
                    </a:lnTo>
                    <a:lnTo>
                      <a:pt x="1375" y="321"/>
                    </a:lnTo>
                    <a:lnTo>
                      <a:pt x="1355" y="319"/>
                    </a:lnTo>
                    <a:lnTo>
                      <a:pt x="1353" y="319"/>
                    </a:lnTo>
                    <a:lnTo>
                      <a:pt x="1328" y="316"/>
                    </a:lnTo>
                    <a:lnTo>
                      <a:pt x="1291" y="310"/>
                    </a:lnTo>
                    <a:lnTo>
                      <a:pt x="1287" y="310"/>
                    </a:lnTo>
                    <a:lnTo>
                      <a:pt x="1214" y="287"/>
                    </a:lnTo>
                    <a:lnTo>
                      <a:pt x="1214" y="286"/>
                    </a:lnTo>
                    <a:lnTo>
                      <a:pt x="1126" y="257"/>
                    </a:lnTo>
                    <a:lnTo>
                      <a:pt x="1124" y="257"/>
                    </a:lnTo>
                    <a:lnTo>
                      <a:pt x="818" y="117"/>
                    </a:lnTo>
                    <a:lnTo>
                      <a:pt x="730" y="90"/>
                    </a:lnTo>
                    <a:lnTo>
                      <a:pt x="656" y="68"/>
                    </a:lnTo>
                    <a:lnTo>
                      <a:pt x="621" y="58"/>
                    </a:lnTo>
                    <a:lnTo>
                      <a:pt x="576" y="55"/>
                    </a:lnTo>
                    <a:lnTo>
                      <a:pt x="572" y="55"/>
                    </a:lnTo>
                    <a:lnTo>
                      <a:pt x="564" y="53"/>
                    </a:lnTo>
                    <a:lnTo>
                      <a:pt x="548" y="49"/>
                    </a:lnTo>
                    <a:lnTo>
                      <a:pt x="459" y="49"/>
                    </a:lnTo>
                    <a:lnTo>
                      <a:pt x="441" y="53"/>
                    </a:lnTo>
                    <a:lnTo>
                      <a:pt x="439" y="53"/>
                    </a:lnTo>
                    <a:lnTo>
                      <a:pt x="426" y="55"/>
                    </a:lnTo>
                    <a:lnTo>
                      <a:pt x="424" y="55"/>
                    </a:lnTo>
                    <a:lnTo>
                      <a:pt x="384" y="58"/>
                    </a:lnTo>
                    <a:lnTo>
                      <a:pt x="349" y="68"/>
                    </a:lnTo>
                    <a:lnTo>
                      <a:pt x="319" y="77"/>
                    </a:lnTo>
                    <a:lnTo>
                      <a:pt x="317" y="77"/>
                    </a:lnTo>
                    <a:lnTo>
                      <a:pt x="268" y="90"/>
                    </a:lnTo>
                    <a:lnTo>
                      <a:pt x="182" y="117"/>
                    </a:lnTo>
                    <a:lnTo>
                      <a:pt x="20" y="190"/>
                    </a:lnTo>
                    <a:lnTo>
                      <a:pt x="0" y="145"/>
                    </a:lnTo>
                    <a:lnTo>
                      <a:pt x="165" y="70"/>
                    </a:lnTo>
                    <a:lnTo>
                      <a:pt x="167" y="70"/>
                    </a:lnTo>
                    <a:lnTo>
                      <a:pt x="253" y="43"/>
                    </a:lnTo>
                    <a:lnTo>
                      <a:pt x="255" y="43"/>
                    </a:lnTo>
                    <a:lnTo>
                      <a:pt x="304" y="30"/>
                    </a:lnTo>
                    <a:lnTo>
                      <a:pt x="334" y="21"/>
                    </a:lnTo>
                    <a:lnTo>
                      <a:pt x="336" y="21"/>
                    </a:lnTo>
                    <a:lnTo>
                      <a:pt x="373" y="12"/>
                    </a:lnTo>
                    <a:lnTo>
                      <a:pt x="377" y="10"/>
                    </a:lnTo>
                    <a:lnTo>
                      <a:pt x="420" y="6"/>
                    </a:lnTo>
                    <a:lnTo>
                      <a:pt x="420" y="8"/>
                    </a:lnTo>
                    <a:lnTo>
                      <a:pt x="431" y="6"/>
                    </a:lnTo>
                    <a:lnTo>
                      <a:pt x="450" y="2"/>
                    </a:lnTo>
                    <a:lnTo>
                      <a:pt x="454"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6" name="Freeform 1812"/>
              <p:cNvSpPr>
                <a:spLocks/>
              </p:cNvSpPr>
              <p:nvPr/>
            </p:nvSpPr>
            <p:spPr bwMode="auto">
              <a:xfrm>
                <a:off x="1327749" y="4976949"/>
                <a:ext cx="3042831" cy="257862"/>
              </a:xfrm>
              <a:custGeom>
                <a:avLst/>
                <a:gdLst>
                  <a:gd name="T0" fmla="*/ 2147483647 w 3834"/>
                  <a:gd name="T1" fmla="*/ 2147483647 h 325"/>
                  <a:gd name="T2" fmla="*/ 2147483647 w 3834"/>
                  <a:gd name="T3" fmla="*/ 2147483647 h 325"/>
                  <a:gd name="T4" fmla="*/ 2147483647 w 3834"/>
                  <a:gd name="T5" fmla="*/ 2147483647 h 325"/>
                  <a:gd name="T6" fmla="*/ 2147483647 w 3834"/>
                  <a:gd name="T7" fmla="*/ 2147483647 h 325"/>
                  <a:gd name="T8" fmla="*/ 2147483647 w 3834"/>
                  <a:gd name="T9" fmla="*/ 2147483647 h 325"/>
                  <a:gd name="T10" fmla="*/ 2147483647 w 3834"/>
                  <a:gd name="T11" fmla="*/ 2147483647 h 325"/>
                  <a:gd name="T12" fmla="*/ 2147483647 w 3834"/>
                  <a:gd name="T13" fmla="*/ 2147483647 h 325"/>
                  <a:gd name="T14" fmla="*/ 2147483647 w 3834"/>
                  <a:gd name="T15" fmla="*/ 2147483647 h 325"/>
                  <a:gd name="T16" fmla="*/ 2147483647 w 3834"/>
                  <a:gd name="T17" fmla="*/ 2147483647 h 325"/>
                  <a:gd name="T18" fmla="*/ 2147483647 w 3834"/>
                  <a:gd name="T19" fmla="*/ 2147483647 h 325"/>
                  <a:gd name="T20" fmla="*/ 2147483647 w 3834"/>
                  <a:gd name="T21" fmla="*/ 2147483647 h 325"/>
                  <a:gd name="T22" fmla="*/ 2147483647 w 3834"/>
                  <a:gd name="T23" fmla="*/ 0 h 325"/>
                  <a:gd name="T24" fmla="*/ 2147483647 w 3834"/>
                  <a:gd name="T25" fmla="*/ 2147483647 h 325"/>
                  <a:gd name="T26" fmla="*/ 2147483647 w 3834"/>
                  <a:gd name="T27" fmla="*/ 2147483647 h 325"/>
                  <a:gd name="T28" fmla="*/ 2147483647 w 3834"/>
                  <a:gd name="T29" fmla="*/ 2147483647 h 325"/>
                  <a:gd name="T30" fmla="*/ 2147483647 w 3834"/>
                  <a:gd name="T31" fmla="*/ 2147483647 h 325"/>
                  <a:gd name="T32" fmla="*/ 2147483647 w 3834"/>
                  <a:gd name="T33" fmla="*/ 2147483647 h 325"/>
                  <a:gd name="T34" fmla="*/ 2147483647 w 3834"/>
                  <a:gd name="T35" fmla="*/ 2147483647 h 325"/>
                  <a:gd name="T36" fmla="*/ 2147483647 w 3834"/>
                  <a:gd name="T37" fmla="*/ 2147483647 h 325"/>
                  <a:gd name="T38" fmla="*/ 2147483647 w 3834"/>
                  <a:gd name="T39" fmla="*/ 2147483647 h 325"/>
                  <a:gd name="T40" fmla="*/ 2147483647 w 3834"/>
                  <a:gd name="T41" fmla="*/ 2147483647 h 325"/>
                  <a:gd name="T42" fmla="*/ 2147483647 w 3834"/>
                  <a:gd name="T43" fmla="*/ 2147483647 h 325"/>
                  <a:gd name="T44" fmla="*/ 2147483647 w 3834"/>
                  <a:gd name="T45" fmla="*/ 2147483647 h 325"/>
                  <a:gd name="T46" fmla="*/ 2147483647 w 3834"/>
                  <a:gd name="T47" fmla="*/ 2147483647 h 325"/>
                  <a:gd name="T48" fmla="*/ 2147483647 w 3834"/>
                  <a:gd name="T49" fmla="*/ 2147483647 h 325"/>
                  <a:gd name="T50" fmla="*/ 2147483647 w 3834"/>
                  <a:gd name="T51" fmla="*/ 2147483647 h 325"/>
                  <a:gd name="T52" fmla="*/ 2147483647 w 3834"/>
                  <a:gd name="T53" fmla="*/ 2147483647 h 325"/>
                  <a:gd name="T54" fmla="*/ 2147483647 w 3834"/>
                  <a:gd name="T55" fmla="*/ 2147483647 h 325"/>
                  <a:gd name="T56" fmla="*/ 2147483647 w 3834"/>
                  <a:gd name="T57" fmla="*/ 2147483647 h 325"/>
                  <a:gd name="T58" fmla="*/ 2147483647 w 3834"/>
                  <a:gd name="T59" fmla="*/ 2147483647 h 325"/>
                  <a:gd name="T60" fmla="*/ 2147483647 w 3834"/>
                  <a:gd name="T61" fmla="*/ 2147483647 h 325"/>
                  <a:gd name="T62" fmla="*/ 2147483647 w 3834"/>
                  <a:gd name="T63" fmla="*/ 2147483647 h 325"/>
                  <a:gd name="T64" fmla="*/ 2147483647 w 3834"/>
                  <a:gd name="T65" fmla="*/ 2147483647 h 325"/>
                  <a:gd name="T66" fmla="*/ 2147483647 w 3834"/>
                  <a:gd name="T67" fmla="*/ 2147483647 h 325"/>
                  <a:gd name="T68" fmla="*/ 2147483647 w 3834"/>
                  <a:gd name="T69" fmla="*/ 2147483647 h 325"/>
                  <a:gd name="T70" fmla="*/ 2147483647 w 3834"/>
                  <a:gd name="T71" fmla="*/ 2147483647 h 325"/>
                  <a:gd name="T72" fmla="*/ 2147483647 w 3834"/>
                  <a:gd name="T73" fmla="*/ 2147483647 h 325"/>
                  <a:gd name="T74" fmla="*/ 2147483647 w 3834"/>
                  <a:gd name="T75" fmla="*/ 2147483647 h 325"/>
                  <a:gd name="T76" fmla="*/ 2147483647 w 3834"/>
                  <a:gd name="T77" fmla="*/ 2147483647 h 325"/>
                  <a:gd name="T78" fmla="*/ 2147483647 w 3834"/>
                  <a:gd name="T79" fmla="*/ 2147483647 h 325"/>
                  <a:gd name="T80" fmla="*/ 2147483647 w 3834"/>
                  <a:gd name="T81" fmla="*/ 2147483647 h 325"/>
                  <a:gd name="T82" fmla="*/ 2147483647 w 3834"/>
                  <a:gd name="T83" fmla="*/ 2147483647 h 325"/>
                  <a:gd name="T84" fmla="*/ 2147483647 w 3834"/>
                  <a:gd name="T85" fmla="*/ 2147483647 h 325"/>
                  <a:gd name="T86" fmla="*/ 2147483647 w 3834"/>
                  <a:gd name="T87" fmla="*/ 2147483647 h 325"/>
                  <a:gd name="T88" fmla="*/ 2147483647 w 3834"/>
                  <a:gd name="T89" fmla="*/ 2147483647 h 325"/>
                  <a:gd name="T90" fmla="*/ 2147483647 w 3834"/>
                  <a:gd name="T91" fmla="*/ 2147483647 h 325"/>
                  <a:gd name="T92" fmla="*/ 2147483647 w 3834"/>
                  <a:gd name="T93" fmla="*/ 2147483647 h 325"/>
                  <a:gd name="T94" fmla="*/ 2147483647 w 3834"/>
                  <a:gd name="T95" fmla="*/ 2147483647 h 325"/>
                  <a:gd name="T96" fmla="*/ 2147483647 w 3834"/>
                  <a:gd name="T97" fmla="*/ 2147483647 h 325"/>
                  <a:gd name="T98" fmla="*/ 2147483647 w 3834"/>
                  <a:gd name="T99" fmla="*/ 0 h 3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834"/>
                  <a:gd name="T151" fmla="*/ 0 h 325"/>
                  <a:gd name="T152" fmla="*/ 3834 w 3834"/>
                  <a:gd name="T153" fmla="*/ 325 h 32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834" h="325">
                    <a:moveTo>
                      <a:pt x="441" y="0"/>
                    </a:moveTo>
                    <a:lnTo>
                      <a:pt x="544" y="0"/>
                    </a:lnTo>
                    <a:lnTo>
                      <a:pt x="563" y="2"/>
                    </a:lnTo>
                    <a:lnTo>
                      <a:pt x="565" y="4"/>
                    </a:lnTo>
                    <a:lnTo>
                      <a:pt x="572" y="6"/>
                    </a:lnTo>
                    <a:lnTo>
                      <a:pt x="619" y="11"/>
                    </a:lnTo>
                    <a:lnTo>
                      <a:pt x="621" y="11"/>
                    </a:lnTo>
                    <a:lnTo>
                      <a:pt x="658" y="19"/>
                    </a:lnTo>
                    <a:lnTo>
                      <a:pt x="660" y="19"/>
                    </a:lnTo>
                    <a:lnTo>
                      <a:pt x="733" y="41"/>
                    </a:lnTo>
                    <a:lnTo>
                      <a:pt x="822" y="69"/>
                    </a:lnTo>
                    <a:lnTo>
                      <a:pt x="825" y="69"/>
                    </a:lnTo>
                    <a:lnTo>
                      <a:pt x="979" y="139"/>
                    </a:lnTo>
                    <a:lnTo>
                      <a:pt x="979" y="141"/>
                    </a:lnTo>
                    <a:lnTo>
                      <a:pt x="1129" y="210"/>
                    </a:lnTo>
                    <a:lnTo>
                      <a:pt x="1218" y="238"/>
                    </a:lnTo>
                    <a:lnTo>
                      <a:pt x="1291" y="261"/>
                    </a:lnTo>
                    <a:lnTo>
                      <a:pt x="1323" y="268"/>
                    </a:lnTo>
                    <a:lnTo>
                      <a:pt x="1323" y="267"/>
                    </a:lnTo>
                    <a:lnTo>
                      <a:pt x="1372" y="270"/>
                    </a:lnTo>
                    <a:lnTo>
                      <a:pt x="1383" y="274"/>
                    </a:lnTo>
                    <a:lnTo>
                      <a:pt x="1407" y="274"/>
                    </a:lnTo>
                    <a:lnTo>
                      <a:pt x="1417" y="276"/>
                    </a:lnTo>
                    <a:lnTo>
                      <a:pt x="1460" y="276"/>
                    </a:lnTo>
                    <a:lnTo>
                      <a:pt x="1469" y="274"/>
                    </a:lnTo>
                    <a:lnTo>
                      <a:pt x="1494" y="274"/>
                    </a:lnTo>
                    <a:lnTo>
                      <a:pt x="1494" y="276"/>
                    </a:lnTo>
                    <a:lnTo>
                      <a:pt x="1524" y="272"/>
                    </a:lnTo>
                    <a:lnTo>
                      <a:pt x="1524" y="270"/>
                    </a:lnTo>
                    <a:lnTo>
                      <a:pt x="1561" y="267"/>
                    </a:lnTo>
                    <a:lnTo>
                      <a:pt x="1587" y="261"/>
                    </a:lnTo>
                    <a:lnTo>
                      <a:pt x="1672" y="238"/>
                    </a:lnTo>
                    <a:lnTo>
                      <a:pt x="1745" y="210"/>
                    </a:lnTo>
                    <a:lnTo>
                      <a:pt x="1918" y="139"/>
                    </a:lnTo>
                    <a:lnTo>
                      <a:pt x="2073" y="69"/>
                    </a:lnTo>
                    <a:lnTo>
                      <a:pt x="2075" y="69"/>
                    </a:lnTo>
                    <a:lnTo>
                      <a:pt x="2148" y="41"/>
                    </a:lnTo>
                    <a:lnTo>
                      <a:pt x="2186" y="28"/>
                    </a:lnTo>
                    <a:lnTo>
                      <a:pt x="2190" y="28"/>
                    </a:lnTo>
                    <a:lnTo>
                      <a:pt x="2235" y="21"/>
                    </a:lnTo>
                    <a:lnTo>
                      <a:pt x="2235" y="19"/>
                    </a:lnTo>
                    <a:lnTo>
                      <a:pt x="2252" y="11"/>
                    </a:lnTo>
                    <a:lnTo>
                      <a:pt x="2257" y="11"/>
                    </a:lnTo>
                    <a:lnTo>
                      <a:pt x="2289" y="6"/>
                    </a:lnTo>
                    <a:lnTo>
                      <a:pt x="2293" y="4"/>
                    </a:lnTo>
                    <a:lnTo>
                      <a:pt x="2310" y="4"/>
                    </a:lnTo>
                    <a:lnTo>
                      <a:pt x="2327" y="2"/>
                    </a:lnTo>
                    <a:lnTo>
                      <a:pt x="2336" y="0"/>
                    </a:lnTo>
                    <a:lnTo>
                      <a:pt x="2439" y="0"/>
                    </a:lnTo>
                    <a:lnTo>
                      <a:pt x="2458" y="2"/>
                    </a:lnTo>
                    <a:lnTo>
                      <a:pt x="2458" y="4"/>
                    </a:lnTo>
                    <a:lnTo>
                      <a:pt x="2469" y="6"/>
                    </a:lnTo>
                    <a:lnTo>
                      <a:pt x="2513" y="11"/>
                    </a:lnTo>
                    <a:lnTo>
                      <a:pt x="2514" y="11"/>
                    </a:lnTo>
                    <a:lnTo>
                      <a:pt x="2552" y="19"/>
                    </a:lnTo>
                    <a:lnTo>
                      <a:pt x="2554" y="19"/>
                    </a:lnTo>
                    <a:lnTo>
                      <a:pt x="2634" y="41"/>
                    </a:lnTo>
                    <a:lnTo>
                      <a:pt x="2721" y="69"/>
                    </a:lnTo>
                    <a:lnTo>
                      <a:pt x="2725" y="69"/>
                    </a:lnTo>
                    <a:lnTo>
                      <a:pt x="2880" y="139"/>
                    </a:lnTo>
                    <a:lnTo>
                      <a:pt x="2880" y="141"/>
                    </a:lnTo>
                    <a:lnTo>
                      <a:pt x="3025" y="210"/>
                    </a:lnTo>
                    <a:lnTo>
                      <a:pt x="3111" y="238"/>
                    </a:lnTo>
                    <a:lnTo>
                      <a:pt x="3158" y="250"/>
                    </a:lnTo>
                    <a:lnTo>
                      <a:pt x="3162" y="250"/>
                    </a:lnTo>
                    <a:lnTo>
                      <a:pt x="3194" y="261"/>
                    </a:lnTo>
                    <a:lnTo>
                      <a:pt x="3224" y="268"/>
                    </a:lnTo>
                    <a:lnTo>
                      <a:pt x="3224" y="267"/>
                    </a:lnTo>
                    <a:lnTo>
                      <a:pt x="3248" y="268"/>
                    </a:lnTo>
                    <a:lnTo>
                      <a:pt x="3250" y="268"/>
                    </a:lnTo>
                    <a:lnTo>
                      <a:pt x="3269" y="270"/>
                    </a:lnTo>
                    <a:lnTo>
                      <a:pt x="3273" y="272"/>
                    </a:lnTo>
                    <a:lnTo>
                      <a:pt x="3278" y="274"/>
                    </a:lnTo>
                    <a:lnTo>
                      <a:pt x="3312" y="274"/>
                    </a:lnTo>
                    <a:lnTo>
                      <a:pt x="3331" y="276"/>
                    </a:lnTo>
                    <a:lnTo>
                      <a:pt x="3364" y="276"/>
                    </a:lnTo>
                    <a:lnTo>
                      <a:pt x="3364" y="278"/>
                    </a:lnTo>
                    <a:lnTo>
                      <a:pt x="3379" y="276"/>
                    </a:lnTo>
                    <a:lnTo>
                      <a:pt x="3381" y="274"/>
                    </a:lnTo>
                    <a:lnTo>
                      <a:pt x="3408" y="274"/>
                    </a:lnTo>
                    <a:lnTo>
                      <a:pt x="3410" y="272"/>
                    </a:lnTo>
                    <a:lnTo>
                      <a:pt x="3417" y="270"/>
                    </a:lnTo>
                    <a:lnTo>
                      <a:pt x="3464" y="267"/>
                    </a:lnTo>
                    <a:lnTo>
                      <a:pt x="3464" y="268"/>
                    </a:lnTo>
                    <a:lnTo>
                      <a:pt x="3498" y="261"/>
                    </a:lnTo>
                    <a:lnTo>
                      <a:pt x="3578" y="238"/>
                    </a:lnTo>
                    <a:lnTo>
                      <a:pt x="3652" y="210"/>
                    </a:lnTo>
                    <a:lnTo>
                      <a:pt x="3813" y="139"/>
                    </a:lnTo>
                    <a:lnTo>
                      <a:pt x="3834" y="184"/>
                    </a:lnTo>
                    <a:lnTo>
                      <a:pt x="3672" y="255"/>
                    </a:lnTo>
                    <a:lnTo>
                      <a:pt x="3670" y="255"/>
                    </a:lnTo>
                    <a:lnTo>
                      <a:pt x="3595" y="283"/>
                    </a:lnTo>
                    <a:lnTo>
                      <a:pt x="3593" y="285"/>
                    </a:lnTo>
                    <a:lnTo>
                      <a:pt x="3511" y="308"/>
                    </a:lnTo>
                    <a:lnTo>
                      <a:pt x="3509" y="308"/>
                    </a:lnTo>
                    <a:lnTo>
                      <a:pt x="3471" y="315"/>
                    </a:lnTo>
                    <a:lnTo>
                      <a:pt x="3468" y="315"/>
                    </a:lnTo>
                    <a:lnTo>
                      <a:pt x="3426" y="319"/>
                    </a:lnTo>
                    <a:lnTo>
                      <a:pt x="3423" y="321"/>
                    </a:lnTo>
                    <a:lnTo>
                      <a:pt x="3413" y="323"/>
                    </a:lnTo>
                    <a:lnTo>
                      <a:pt x="3385" y="323"/>
                    </a:lnTo>
                    <a:lnTo>
                      <a:pt x="3368" y="325"/>
                    </a:lnTo>
                    <a:lnTo>
                      <a:pt x="3325" y="325"/>
                    </a:lnTo>
                    <a:lnTo>
                      <a:pt x="3306" y="323"/>
                    </a:lnTo>
                    <a:lnTo>
                      <a:pt x="3276" y="323"/>
                    </a:lnTo>
                    <a:lnTo>
                      <a:pt x="3269" y="321"/>
                    </a:lnTo>
                    <a:lnTo>
                      <a:pt x="3263" y="319"/>
                    </a:lnTo>
                    <a:lnTo>
                      <a:pt x="3244" y="317"/>
                    </a:lnTo>
                    <a:lnTo>
                      <a:pt x="3220" y="315"/>
                    </a:lnTo>
                    <a:lnTo>
                      <a:pt x="3218" y="315"/>
                    </a:lnTo>
                    <a:lnTo>
                      <a:pt x="3181" y="308"/>
                    </a:lnTo>
                    <a:lnTo>
                      <a:pt x="3177" y="306"/>
                    </a:lnTo>
                    <a:lnTo>
                      <a:pt x="3147" y="295"/>
                    </a:lnTo>
                    <a:lnTo>
                      <a:pt x="3147" y="297"/>
                    </a:lnTo>
                    <a:lnTo>
                      <a:pt x="3098" y="285"/>
                    </a:lnTo>
                    <a:lnTo>
                      <a:pt x="3096" y="283"/>
                    </a:lnTo>
                    <a:lnTo>
                      <a:pt x="3010" y="255"/>
                    </a:lnTo>
                    <a:lnTo>
                      <a:pt x="3008" y="255"/>
                    </a:lnTo>
                    <a:lnTo>
                      <a:pt x="2860" y="184"/>
                    </a:lnTo>
                    <a:lnTo>
                      <a:pt x="2704" y="115"/>
                    </a:lnTo>
                    <a:lnTo>
                      <a:pt x="2621" y="86"/>
                    </a:lnTo>
                    <a:lnTo>
                      <a:pt x="2621" y="88"/>
                    </a:lnTo>
                    <a:lnTo>
                      <a:pt x="2541" y="66"/>
                    </a:lnTo>
                    <a:lnTo>
                      <a:pt x="2505" y="58"/>
                    </a:lnTo>
                    <a:lnTo>
                      <a:pt x="2464" y="53"/>
                    </a:lnTo>
                    <a:lnTo>
                      <a:pt x="2462" y="53"/>
                    </a:lnTo>
                    <a:lnTo>
                      <a:pt x="2451" y="51"/>
                    </a:lnTo>
                    <a:lnTo>
                      <a:pt x="2434" y="49"/>
                    </a:lnTo>
                    <a:lnTo>
                      <a:pt x="2345" y="49"/>
                    </a:lnTo>
                    <a:lnTo>
                      <a:pt x="2338" y="51"/>
                    </a:lnTo>
                    <a:lnTo>
                      <a:pt x="2314" y="53"/>
                    </a:lnTo>
                    <a:lnTo>
                      <a:pt x="2297" y="53"/>
                    </a:lnTo>
                    <a:lnTo>
                      <a:pt x="2270" y="56"/>
                    </a:lnTo>
                    <a:lnTo>
                      <a:pt x="2255" y="64"/>
                    </a:lnTo>
                    <a:lnTo>
                      <a:pt x="2254" y="64"/>
                    </a:lnTo>
                    <a:lnTo>
                      <a:pt x="2250" y="66"/>
                    </a:lnTo>
                    <a:lnTo>
                      <a:pt x="2199" y="75"/>
                    </a:lnTo>
                    <a:lnTo>
                      <a:pt x="2165" y="86"/>
                    </a:lnTo>
                    <a:lnTo>
                      <a:pt x="2094" y="115"/>
                    </a:lnTo>
                    <a:lnTo>
                      <a:pt x="1938" y="184"/>
                    </a:lnTo>
                    <a:lnTo>
                      <a:pt x="1936" y="184"/>
                    </a:lnTo>
                    <a:lnTo>
                      <a:pt x="1764" y="255"/>
                    </a:lnTo>
                    <a:lnTo>
                      <a:pt x="1689" y="283"/>
                    </a:lnTo>
                    <a:lnTo>
                      <a:pt x="1687" y="285"/>
                    </a:lnTo>
                    <a:lnTo>
                      <a:pt x="1600" y="308"/>
                    </a:lnTo>
                    <a:lnTo>
                      <a:pt x="1599" y="308"/>
                    </a:lnTo>
                    <a:lnTo>
                      <a:pt x="1569" y="315"/>
                    </a:lnTo>
                    <a:lnTo>
                      <a:pt x="1565" y="315"/>
                    </a:lnTo>
                    <a:lnTo>
                      <a:pt x="1529" y="319"/>
                    </a:lnTo>
                    <a:lnTo>
                      <a:pt x="1497" y="323"/>
                    </a:lnTo>
                    <a:lnTo>
                      <a:pt x="1478" y="323"/>
                    </a:lnTo>
                    <a:lnTo>
                      <a:pt x="1469" y="325"/>
                    </a:lnTo>
                    <a:lnTo>
                      <a:pt x="1407" y="325"/>
                    </a:lnTo>
                    <a:lnTo>
                      <a:pt x="1398" y="323"/>
                    </a:lnTo>
                    <a:lnTo>
                      <a:pt x="1377" y="323"/>
                    </a:lnTo>
                    <a:lnTo>
                      <a:pt x="1364" y="319"/>
                    </a:lnTo>
                    <a:lnTo>
                      <a:pt x="1319" y="315"/>
                    </a:lnTo>
                    <a:lnTo>
                      <a:pt x="1317" y="315"/>
                    </a:lnTo>
                    <a:lnTo>
                      <a:pt x="1280" y="308"/>
                    </a:lnTo>
                    <a:lnTo>
                      <a:pt x="1276" y="308"/>
                    </a:lnTo>
                    <a:lnTo>
                      <a:pt x="1203" y="285"/>
                    </a:lnTo>
                    <a:lnTo>
                      <a:pt x="1203" y="283"/>
                    </a:lnTo>
                    <a:lnTo>
                      <a:pt x="1114" y="255"/>
                    </a:lnTo>
                    <a:lnTo>
                      <a:pt x="1113" y="255"/>
                    </a:lnTo>
                    <a:lnTo>
                      <a:pt x="959" y="184"/>
                    </a:lnTo>
                    <a:lnTo>
                      <a:pt x="805" y="115"/>
                    </a:lnTo>
                    <a:lnTo>
                      <a:pt x="718" y="86"/>
                    </a:lnTo>
                    <a:lnTo>
                      <a:pt x="718" y="88"/>
                    </a:lnTo>
                    <a:lnTo>
                      <a:pt x="645" y="66"/>
                    </a:lnTo>
                    <a:lnTo>
                      <a:pt x="611" y="58"/>
                    </a:lnTo>
                    <a:lnTo>
                      <a:pt x="565" y="53"/>
                    </a:lnTo>
                    <a:lnTo>
                      <a:pt x="561" y="53"/>
                    </a:lnTo>
                    <a:lnTo>
                      <a:pt x="553" y="51"/>
                    </a:lnTo>
                    <a:lnTo>
                      <a:pt x="538" y="49"/>
                    </a:lnTo>
                    <a:lnTo>
                      <a:pt x="444" y="49"/>
                    </a:lnTo>
                    <a:lnTo>
                      <a:pt x="428" y="51"/>
                    </a:lnTo>
                    <a:lnTo>
                      <a:pt x="414" y="53"/>
                    </a:lnTo>
                    <a:lnTo>
                      <a:pt x="373" y="58"/>
                    </a:lnTo>
                    <a:lnTo>
                      <a:pt x="338" y="66"/>
                    </a:lnTo>
                    <a:lnTo>
                      <a:pt x="307" y="75"/>
                    </a:lnTo>
                    <a:lnTo>
                      <a:pt x="306" y="75"/>
                    </a:lnTo>
                    <a:lnTo>
                      <a:pt x="255" y="88"/>
                    </a:lnTo>
                    <a:lnTo>
                      <a:pt x="255" y="86"/>
                    </a:lnTo>
                    <a:lnTo>
                      <a:pt x="174" y="113"/>
                    </a:lnTo>
                    <a:lnTo>
                      <a:pt x="174" y="115"/>
                    </a:lnTo>
                    <a:lnTo>
                      <a:pt x="20" y="184"/>
                    </a:lnTo>
                    <a:lnTo>
                      <a:pt x="0" y="139"/>
                    </a:lnTo>
                    <a:lnTo>
                      <a:pt x="154" y="69"/>
                    </a:lnTo>
                    <a:lnTo>
                      <a:pt x="155" y="69"/>
                    </a:lnTo>
                    <a:lnTo>
                      <a:pt x="242" y="41"/>
                    </a:lnTo>
                    <a:lnTo>
                      <a:pt x="244" y="41"/>
                    </a:lnTo>
                    <a:lnTo>
                      <a:pt x="292" y="28"/>
                    </a:lnTo>
                    <a:lnTo>
                      <a:pt x="323" y="19"/>
                    </a:lnTo>
                    <a:lnTo>
                      <a:pt x="326" y="19"/>
                    </a:lnTo>
                    <a:lnTo>
                      <a:pt x="364" y="11"/>
                    </a:lnTo>
                    <a:lnTo>
                      <a:pt x="366" y="11"/>
                    </a:lnTo>
                    <a:lnTo>
                      <a:pt x="407" y="6"/>
                    </a:lnTo>
                    <a:lnTo>
                      <a:pt x="420" y="4"/>
                    </a:lnTo>
                    <a:lnTo>
                      <a:pt x="422" y="2"/>
                    </a:lnTo>
                    <a:lnTo>
                      <a:pt x="441" y="0"/>
                    </a:lnTo>
                    <a:close/>
                  </a:path>
                </a:pathLst>
              </a:custGeom>
              <a:solidFill>
                <a:srgbClr val="FFFF00"/>
              </a:solidFill>
              <a:ln w="0">
                <a:solidFill>
                  <a:srgbClr val="FFFF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7" name="Rectangle 1813"/>
              <p:cNvSpPr>
                <a:spLocks noChangeAspect="1" noChangeArrowheads="1"/>
              </p:cNvSpPr>
              <p:nvPr/>
            </p:nvSpPr>
            <p:spPr bwMode="auto">
              <a:xfrm>
                <a:off x="4360863" y="4386263"/>
                <a:ext cx="25400" cy="2157412"/>
              </a:xfrm>
              <a:prstGeom prst="rect">
                <a:avLst/>
              </a:prstGeom>
              <a:solidFill>
                <a:srgbClr val="677C7C"/>
              </a:solidFill>
              <a:ln w="0">
                <a:solidFill>
                  <a:srgbClr val="677C7C"/>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28" name="Freeform 1814"/>
              <p:cNvSpPr>
                <a:spLocks/>
              </p:cNvSpPr>
              <p:nvPr/>
            </p:nvSpPr>
            <p:spPr bwMode="auto">
              <a:xfrm>
                <a:off x="589372" y="4358079"/>
                <a:ext cx="629209" cy="285632"/>
              </a:xfrm>
              <a:custGeom>
                <a:avLst/>
                <a:gdLst>
                  <a:gd name="T0" fmla="*/ 2147483647 w 794"/>
                  <a:gd name="T1" fmla="*/ 0 h 361"/>
                  <a:gd name="T2" fmla="*/ 2147483647 w 794"/>
                  <a:gd name="T3" fmla="*/ 2147483647 h 361"/>
                  <a:gd name="T4" fmla="*/ 2147483647 w 794"/>
                  <a:gd name="T5" fmla="*/ 2147483647 h 361"/>
                  <a:gd name="T6" fmla="*/ 2147483647 w 794"/>
                  <a:gd name="T7" fmla="*/ 2147483647 h 361"/>
                  <a:gd name="T8" fmla="*/ 0 w 794"/>
                  <a:gd name="T9" fmla="*/ 2147483647 h 361"/>
                  <a:gd name="T10" fmla="*/ 0 w 794"/>
                  <a:gd name="T11" fmla="*/ 2147483647 h 361"/>
                  <a:gd name="T12" fmla="*/ 2147483647 w 794"/>
                  <a:gd name="T13" fmla="*/ 2147483647 h 361"/>
                  <a:gd name="T14" fmla="*/ 2147483647 w 794"/>
                  <a:gd name="T15" fmla="*/ 0 h 361"/>
                  <a:gd name="T16" fmla="*/ 0 60000 65536"/>
                  <a:gd name="T17" fmla="*/ 0 60000 65536"/>
                  <a:gd name="T18" fmla="*/ 0 60000 65536"/>
                  <a:gd name="T19" fmla="*/ 0 60000 65536"/>
                  <a:gd name="T20" fmla="*/ 0 60000 65536"/>
                  <a:gd name="T21" fmla="*/ 0 60000 65536"/>
                  <a:gd name="T22" fmla="*/ 0 60000 65536"/>
                  <a:gd name="T23" fmla="*/ 0 60000 65536"/>
                  <a:gd name="T24" fmla="*/ 0 w 794"/>
                  <a:gd name="T25" fmla="*/ 0 h 361"/>
                  <a:gd name="T26" fmla="*/ 794 w 794"/>
                  <a:gd name="T27" fmla="*/ 361 h 36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94" h="361">
                    <a:moveTo>
                      <a:pt x="595" y="0"/>
                    </a:moveTo>
                    <a:lnTo>
                      <a:pt x="794" y="181"/>
                    </a:lnTo>
                    <a:lnTo>
                      <a:pt x="595" y="361"/>
                    </a:lnTo>
                    <a:lnTo>
                      <a:pt x="595" y="271"/>
                    </a:lnTo>
                    <a:lnTo>
                      <a:pt x="0" y="271"/>
                    </a:lnTo>
                    <a:lnTo>
                      <a:pt x="0" y="91"/>
                    </a:lnTo>
                    <a:lnTo>
                      <a:pt x="595" y="91"/>
                    </a:lnTo>
                    <a:lnTo>
                      <a:pt x="595"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9" name="Freeform 1815"/>
              <p:cNvSpPr>
                <a:spLocks/>
              </p:cNvSpPr>
              <p:nvPr/>
            </p:nvSpPr>
            <p:spPr bwMode="auto">
              <a:xfrm>
                <a:off x="575478" y="4344195"/>
                <a:ext cx="627224" cy="285632"/>
              </a:xfrm>
              <a:custGeom>
                <a:avLst/>
                <a:gdLst>
                  <a:gd name="T0" fmla="*/ 2147483647 w 792"/>
                  <a:gd name="T1" fmla="*/ 0 h 360"/>
                  <a:gd name="T2" fmla="*/ 2147483647 w 792"/>
                  <a:gd name="T3" fmla="*/ 2147483647 h 360"/>
                  <a:gd name="T4" fmla="*/ 2147483647 w 792"/>
                  <a:gd name="T5" fmla="*/ 2147483647 h 360"/>
                  <a:gd name="T6" fmla="*/ 2147483647 w 792"/>
                  <a:gd name="T7" fmla="*/ 2147483647 h 360"/>
                  <a:gd name="T8" fmla="*/ 0 w 792"/>
                  <a:gd name="T9" fmla="*/ 2147483647 h 360"/>
                  <a:gd name="T10" fmla="*/ 0 w 792"/>
                  <a:gd name="T11" fmla="*/ 2147483647 h 360"/>
                  <a:gd name="T12" fmla="*/ 2147483647 w 792"/>
                  <a:gd name="T13" fmla="*/ 2147483647 h 360"/>
                  <a:gd name="T14" fmla="*/ 2147483647 w 792"/>
                  <a:gd name="T15" fmla="*/ 0 h 360"/>
                  <a:gd name="T16" fmla="*/ 0 60000 65536"/>
                  <a:gd name="T17" fmla="*/ 0 60000 65536"/>
                  <a:gd name="T18" fmla="*/ 0 60000 65536"/>
                  <a:gd name="T19" fmla="*/ 0 60000 65536"/>
                  <a:gd name="T20" fmla="*/ 0 60000 65536"/>
                  <a:gd name="T21" fmla="*/ 0 60000 65536"/>
                  <a:gd name="T22" fmla="*/ 0 60000 65536"/>
                  <a:gd name="T23" fmla="*/ 0 60000 65536"/>
                  <a:gd name="T24" fmla="*/ 0 w 792"/>
                  <a:gd name="T25" fmla="*/ 0 h 360"/>
                  <a:gd name="T26" fmla="*/ 792 w 792"/>
                  <a:gd name="T27" fmla="*/ 360 h 3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92" h="360">
                    <a:moveTo>
                      <a:pt x="595" y="0"/>
                    </a:moveTo>
                    <a:lnTo>
                      <a:pt x="792" y="180"/>
                    </a:lnTo>
                    <a:lnTo>
                      <a:pt x="595" y="360"/>
                    </a:lnTo>
                    <a:lnTo>
                      <a:pt x="595" y="270"/>
                    </a:lnTo>
                    <a:lnTo>
                      <a:pt x="0" y="270"/>
                    </a:lnTo>
                    <a:lnTo>
                      <a:pt x="0" y="90"/>
                    </a:lnTo>
                    <a:lnTo>
                      <a:pt x="595" y="90"/>
                    </a:lnTo>
                    <a:lnTo>
                      <a:pt x="595" y="0"/>
                    </a:lnTo>
                    <a:close/>
                  </a:path>
                </a:pathLst>
              </a:custGeom>
              <a:solidFill>
                <a:srgbClr val="FF0200"/>
              </a:solidFill>
              <a:ln w="0">
                <a:solidFill>
                  <a:srgbClr val="FF02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0" name="Freeform 1825"/>
              <p:cNvSpPr>
                <a:spLocks/>
              </p:cNvSpPr>
              <p:nvPr/>
            </p:nvSpPr>
            <p:spPr bwMode="auto">
              <a:xfrm>
                <a:off x="4590901" y="4657597"/>
                <a:ext cx="579587" cy="914419"/>
              </a:xfrm>
              <a:custGeom>
                <a:avLst/>
                <a:gdLst>
                  <a:gd name="T0" fmla="*/ 2147483647 w 730"/>
                  <a:gd name="T1" fmla="*/ 0 h 1152"/>
                  <a:gd name="T2" fmla="*/ 2147483647 w 730"/>
                  <a:gd name="T3" fmla="*/ 2147483647 h 1152"/>
                  <a:gd name="T4" fmla="*/ 2147483647 w 730"/>
                  <a:gd name="T5" fmla="*/ 2147483647 h 1152"/>
                  <a:gd name="T6" fmla="*/ 2147483647 w 730"/>
                  <a:gd name="T7" fmla="*/ 2147483647 h 1152"/>
                  <a:gd name="T8" fmla="*/ 0 w 730"/>
                  <a:gd name="T9" fmla="*/ 2147483647 h 1152"/>
                  <a:gd name="T10" fmla="*/ 0 w 730"/>
                  <a:gd name="T11" fmla="*/ 2147483647 h 1152"/>
                  <a:gd name="T12" fmla="*/ 2147483647 w 730"/>
                  <a:gd name="T13" fmla="*/ 2147483647 h 1152"/>
                  <a:gd name="T14" fmla="*/ 2147483647 w 730"/>
                  <a:gd name="T15" fmla="*/ 0 h 1152"/>
                  <a:gd name="T16" fmla="*/ 0 60000 65536"/>
                  <a:gd name="T17" fmla="*/ 0 60000 65536"/>
                  <a:gd name="T18" fmla="*/ 0 60000 65536"/>
                  <a:gd name="T19" fmla="*/ 0 60000 65536"/>
                  <a:gd name="T20" fmla="*/ 0 60000 65536"/>
                  <a:gd name="T21" fmla="*/ 0 60000 65536"/>
                  <a:gd name="T22" fmla="*/ 0 60000 65536"/>
                  <a:gd name="T23" fmla="*/ 0 60000 65536"/>
                  <a:gd name="T24" fmla="*/ 0 w 730"/>
                  <a:gd name="T25" fmla="*/ 0 h 1152"/>
                  <a:gd name="T26" fmla="*/ 730 w 730"/>
                  <a:gd name="T27" fmla="*/ 1152 h 1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0" h="1152">
                    <a:moveTo>
                      <a:pt x="515" y="0"/>
                    </a:moveTo>
                    <a:lnTo>
                      <a:pt x="730" y="576"/>
                    </a:lnTo>
                    <a:lnTo>
                      <a:pt x="515" y="1152"/>
                    </a:lnTo>
                    <a:lnTo>
                      <a:pt x="515" y="863"/>
                    </a:lnTo>
                    <a:lnTo>
                      <a:pt x="0" y="863"/>
                    </a:lnTo>
                    <a:lnTo>
                      <a:pt x="0" y="287"/>
                    </a:lnTo>
                    <a:lnTo>
                      <a:pt x="515" y="287"/>
                    </a:lnTo>
                    <a:lnTo>
                      <a:pt x="515"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1" name="Rectangle 1826"/>
              <p:cNvSpPr>
                <a:spLocks noChangeAspect="1" noChangeArrowheads="1"/>
              </p:cNvSpPr>
              <p:nvPr/>
            </p:nvSpPr>
            <p:spPr bwMode="auto">
              <a:xfrm>
                <a:off x="4486275" y="4886325"/>
                <a:ext cx="20638" cy="4572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32" name="Rectangle 1827"/>
              <p:cNvSpPr>
                <a:spLocks noChangeAspect="1" noChangeArrowheads="1"/>
              </p:cNvSpPr>
              <p:nvPr/>
            </p:nvSpPr>
            <p:spPr bwMode="auto">
              <a:xfrm>
                <a:off x="4527550" y="4886325"/>
                <a:ext cx="42863" cy="4572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grpSp>
            <p:nvGrpSpPr>
              <p:cNvPr id="33" name="Group 1932"/>
              <p:cNvGrpSpPr>
                <a:grpSpLocks noChangeAspect="1"/>
              </p:cNvGrpSpPr>
              <p:nvPr/>
            </p:nvGrpSpPr>
            <p:grpSpPr bwMode="auto">
              <a:xfrm>
                <a:off x="4470400" y="4652963"/>
                <a:ext cx="687388" cy="914400"/>
                <a:chOff x="2816" y="2931"/>
                <a:chExt cx="433" cy="576"/>
              </a:xfrm>
            </p:grpSpPr>
            <p:sp>
              <p:nvSpPr>
                <p:cNvPr id="45" name="Freeform 1828"/>
                <p:cNvSpPr>
                  <a:spLocks/>
                </p:cNvSpPr>
                <p:nvPr/>
              </p:nvSpPr>
              <p:spPr bwMode="auto">
                <a:xfrm>
                  <a:off x="2883" y="2931"/>
                  <a:ext cx="366" cy="576"/>
                </a:xfrm>
                <a:custGeom>
                  <a:avLst/>
                  <a:gdLst>
                    <a:gd name="T0" fmla="*/ 9 w 730"/>
                    <a:gd name="T1" fmla="*/ 0 h 1152"/>
                    <a:gd name="T2" fmla="*/ 11 w 730"/>
                    <a:gd name="T3" fmla="*/ 9 h 1152"/>
                    <a:gd name="T4" fmla="*/ 9 w 730"/>
                    <a:gd name="T5" fmla="*/ 18 h 1152"/>
                    <a:gd name="T6" fmla="*/ 9 w 730"/>
                    <a:gd name="T7" fmla="*/ 13 h 1152"/>
                    <a:gd name="T8" fmla="*/ 0 w 730"/>
                    <a:gd name="T9" fmla="*/ 13 h 1152"/>
                    <a:gd name="T10" fmla="*/ 0 w 730"/>
                    <a:gd name="T11" fmla="*/ 5 h 1152"/>
                    <a:gd name="T12" fmla="*/ 9 w 730"/>
                    <a:gd name="T13" fmla="*/ 5 h 1152"/>
                    <a:gd name="T14" fmla="*/ 9 w 730"/>
                    <a:gd name="T15" fmla="*/ 0 h 1152"/>
                    <a:gd name="T16" fmla="*/ 0 60000 65536"/>
                    <a:gd name="T17" fmla="*/ 0 60000 65536"/>
                    <a:gd name="T18" fmla="*/ 0 60000 65536"/>
                    <a:gd name="T19" fmla="*/ 0 60000 65536"/>
                    <a:gd name="T20" fmla="*/ 0 60000 65536"/>
                    <a:gd name="T21" fmla="*/ 0 60000 65536"/>
                    <a:gd name="T22" fmla="*/ 0 60000 65536"/>
                    <a:gd name="T23" fmla="*/ 0 60000 65536"/>
                    <a:gd name="T24" fmla="*/ 0 w 730"/>
                    <a:gd name="T25" fmla="*/ 0 h 1152"/>
                    <a:gd name="T26" fmla="*/ 730 w 730"/>
                    <a:gd name="T27" fmla="*/ 1152 h 1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0" h="1152">
                      <a:moveTo>
                        <a:pt x="513" y="0"/>
                      </a:moveTo>
                      <a:lnTo>
                        <a:pt x="730" y="576"/>
                      </a:lnTo>
                      <a:lnTo>
                        <a:pt x="513" y="1152"/>
                      </a:lnTo>
                      <a:lnTo>
                        <a:pt x="513" y="865"/>
                      </a:lnTo>
                      <a:lnTo>
                        <a:pt x="0" y="865"/>
                      </a:lnTo>
                      <a:lnTo>
                        <a:pt x="0" y="289"/>
                      </a:lnTo>
                      <a:lnTo>
                        <a:pt x="513" y="289"/>
                      </a:lnTo>
                      <a:lnTo>
                        <a:pt x="513" y="0"/>
                      </a:lnTo>
                      <a:close/>
                    </a:path>
                  </a:pathLst>
                </a:custGeom>
                <a:solidFill>
                  <a:srgbClr val="339966"/>
                </a:solidFill>
                <a:ln w="0">
                  <a:solidFill>
                    <a:srgbClr val="339966"/>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46" name="Rectangle 1829"/>
                <p:cNvSpPr>
                  <a:spLocks noChangeAspect="1" noChangeArrowheads="1"/>
                </p:cNvSpPr>
                <p:nvPr/>
              </p:nvSpPr>
              <p:spPr bwMode="auto">
                <a:xfrm>
                  <a:off x="2816" y="3072"/>
                  <a:ext cx="13" cy="288"/>
                </a:xfrm>
                <a:prstGeom prst="rect">
                  <a:avLst/>
                </a:prstGeom>
                <a:solidFill>
                  <a:srgbClr val="339966"/>
                </a:solidFill>
                <a:ln w="0">
                  <a:solidFill>
                    <a:srgbClr val="339966"/>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47" name="Rectangle 1830"/>
                <p:cNvSpPr>
                  <a:spLocks noChangeAspect="1" noChangeArrowheads="1"/>
                </p:cNvSpPr>
                <p:nvPr/>
              </p:nvSpPr>
              <p:spPr bwMode="auto">
                <a:xfrm>
                  <a:off x="2843" y="3072"/>
                  <a:ext cx="28" cy="288"/>
                </a:xfrm>
                <a:prstGeom prst="rect">
                  <a:avLst/>
                </a:prstGeom>
                <a:solidFill>
                  <a:srgbClr val="339966"/>
                </a:solidFill>
                <a:ln w="0">
                  <a:solidFill>
                    <a:srgbClr val="339966"/>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grpSp>
          <p:sp>
            <p:nvSpPr>
              <p:cNvPr id="34" name="Freeform 1831"/>
              <p:cNvSpPr>
                <a:spLocks/>
              </p:cNvSpPr>
              <p:nvPr/>
            </p:nvSpPr>
            <p:spPr bwMode="auto">
              <a:xfrm>
                <a:off x="581432" y="4459241"/>
                <a:ext cx="4553328" cy="410596"/>
              </a:xfrm>
              <a:custGeom>
                <a:avLst/>
                <a:gdLst>
                  <a:gd name="T0" fmla="*/ 2147483647 w 5734"/>
                  <a:gd name="T1" fmla="*/ 2147483647 h 516"/>
                  <a:gd name="T2" fmla="*/ 2147483647 w 5734"/>
                  <a:gd name="T3" fmla="*/ 2147483647 h 516"/>
                  <a:gd name="T4" fmla="*/ 2147483647 w 5734"/>
                  <a:gd name="T5" fmla="*/ 2147483647 h 516"/>
                  <a:gd name="T6" fmla="*/ 2147483647 w 5734"/>
                  <a:gd name="T7" fmla="*/ 2147483647 h 516"/>
                  <a:gd name="T8" fmla="*/ 2147483647 w 5734"/>
                  <a:gd name="T9" fmla="*/ 2147483647 h 516"/>
                  <a:gd name="T10" fmla="*/ 2147483647 w 5734"/>
                  <a:gd name="T11" fmla="*/ 2147483647 h 516"/>
                  <a:gd name="T12" fmla="*/ 2147483647 w 5734"/>
                  <a:gd name="T13" fmla="*/ 2147483647 h 516"/>
                  <a:gd name="T14" fmla="*/ 2147483647 w 5734"/>
                  <a:gd name="T15" fmla="*/ 2147483647 h 516"/>
                  <a:gd name="T16" fmla="*/ 2147483647 w 5734"/>
                  <a:gd name="T17" fmla="*/ 2147483647 h 516"/>
                  <a:gd name="T18" fmla="*/ 2147483647 w 5734"/>
                  <a:gd name="T19" fmla="*/ 2147483647 h 516"/>
                  <a:gd name="T20" fmla="*/ 2147483647 w 5734"/>
                  <a:gd name="T21" fmla="*/ 2147483647 h 516"/>
                  <a:gd name="T22" fmla="*/ 2147483647 w 5734"/>
                  <a:gd name="T23" fmla="*/ 2147483647 h 516"/>
                  <a:gd name="T24" fmla="*/ 2147483647 w 5734"/>
                  <a:gd name="T25" fmla="*/ 2147483647 h 516"/>
                  <a:gd name="T26" fmla="*/ 2147483647 w 5734"/>
                  <a:gd name="T27" fmla="*/ 2147483647 h 516"/>
                  <a:gd name="T28" fmla="*/ 2147483647 w 5734"/>
                  <a:gd name="T29" fmla="*/ 2147483647 h 516"/>
                  <a:gd name="T30" fmla="*/ 2147483647 w 5734"/>
                  <a:gd name="T31" fmla="*/ 2147483647 h 516"/>
                  <a:gd name="T32" fmla="*/ 2147483647 w 5734"/>
                  <a:gd name="T33" fmla="*/ 2147483647 h 516"/>
                  <a:gd name="T34" fmla="*/ 2147483647 w 5734"/>
                  <a:gd name="T35" fmla="*/ 2147483647 h 516"/>
                  <a:gd name="T36" fmla="*/ 2147483647 w 5734"/>
                  <a:gd name="T37" fmla="*/ 2147483647 h 516"/>
                  <a:gd name="T38" fmla="*/ 2147483647 w 5734"/>
                  <a:gd name="T39" fmla="*/ 2147483647 h 516"/>
                  <a:gd name="T40" fmla="*/ 2147483647 w 5734"/>
                  <a:gd name="T41" fmla="*/ 2147483647 h 516"/>
                  <a:gd name="T42" fmla="*/ 2147483647 w 5734"/>
                  <a:gd name="T43" fmla="*/ 2147483647 h 516"/>
                  <a:gd name="T44" fmla="*/ 2147483647 w 5734"/>
                  <a:gd name="T45" fmla="*/ 2147483647 h 516"/>
                  <a:gd name="T46" fmla="*/ 2147483647 w 5734"/>
                  <a:gd name="T47" fmla="*/ 2147483647 h 516"/>
                  <a:gd name="T48" fmla="*/ 2147483647 w 5734"/>
                  <a:gd name="T49" fmla="*/ 2147483647 h 516"/>
                  <a:gd name="T50" fmla="*/ 2147483647 w 5734"/>
                  <a:gd name="T51" fmla="*/ 2147483647 h 516"/>
                  <a:gd name="T52" fmla="*/ 2147483647 w 5734"/>
                  <a:gd name="T53" fmla="*/ 2147483647 h 516"/>
                  <a:gd name="T54" fmla="*/ 2147483647 w 5734"/>
                  <a:gd name="T55" fmla="*/ 2147483647 h 516"/>
                  <a:gd name="T56" fmla="*/ 2147483647 w 5734"/>
                  <a:gd name="T57" fmla="*/ 2147483647 h 516"/>
                  <a:gd name="T58" fmla="*/ 2147483647 w 5734"/>
                  <a:gd name="T59" fmla="*/ 2147483647 h 516"/>
                  <a:gd name="T60" fmla="*/ 2147483647 w 5734"/>
                  <a:gd name="T61" fmla="*/ 2147483647 h 516"/>
                  <a:gd name="T62" fmla="*/ 2147483647 w 5734"/>
                  <a:gd name="T63" fmla="*/ 2147483647 h 516"/>
                  <a:gd name="T64" fmla="*/ 2147483647 w 5734"/>
                  <a:gd name="T65" fmla="*/ 2147483647 h 516"/>
                  <a:gd name="T66" fmla="*/ 2147483647 w 5734"/>
                  <a:gd name="T67" fmla="*/ 2147483647 h 516"/>
                  <a:gd name="T68" fmla="*/ 2147483647 w 5734"/>
                  <a:gd name="T69" fmla="*/ 2147483647 h 516"/>
                  <a:gd name="T70" fmla="*/ 2147483647 w 5734"/>
                  <a:gd name="T71" fmla="*/ 2147483647 h 516"/>
                  <a:gd name="T72" fmla="*/ 2147483647 w 5734"/>
                  <a:gd name="T73" fmla="*/ 2147483647 h 516"/>
                  <a:gd name="T74" fmla="*/ 2147483647 w 5734"/>
                  <a:gd name="T75" fmla="*/ 2147483647 h 516"/>
                  <a:gd name="T76" fmla="*/ 2147483647 w 5734"/>
                  <a:gd name="T77" fmla="*/ 2147483647 h 516"/>
                  <a:gd name="T78" fmla="*/ 2147483647 w 5734"/>
                  <a:gd name="T79" fmla="*/ 2147483647 h 516"/>
                  <a:gd name="T80" fmla="*/ 2147483647 w 5734"/>
                  <a:gd name="T81" fmla="*/ 2147483647 h 516"/>
                  <a:gd name="T82" fmla="*/ 2147483647 w 5734"/>
                  <a:gd name="T83" fmla="*/ 2147483647 h 516"/>
                  <a:gd name="T84" fmla="*/ 2147483647 w 5734"/>
                  <a:gd name="T85" fmla="*/ 2147483647 h 516"/>
                  <a:gd name="T86" fmla="*/ 2147483647 w 5734"/>
                  <a:gd name="T87" fmla="*/ 2147483647 h 516"/>
                  <a:gd name="T88" fmla="*/ 2147483647 w 5734"/>
                  <a:gd name="T89" fmla="*/ 2147483647 h 516"/>
                  <a:gd name="T90" fmla="*/ 2147483647 w 5734"/>
                  <a:gd name="T91" fmla="*/ 2147483647 h 516"/>
                  <a:gd name="T92" fmla="*/ 2147483647 w 5734"/>
                  <a:gd name="T93" fmla="*/ 2147483647 h 516"/>
                  <a:gd name="T94" fmla="*/ 2147483647 w 5734"/>
                  <a:gd name="T95" fmla="*/ 2147483647 h 516"/>
                  <a:gd name="T96" fmla="*/ 2147483647 w 5734"/>
                  <a:gd name="T97" fmla="*/ 2147483647 h 516"/>
                  <a:gd name="T98" fmla="*/ 2147483647 w 5734"/>
                  <a:gd name="T99" fmla="*/ 2147483647 h 516"/>
                  <a:gd name="T100" fmla="*/ 2147483647 w 5734"/>
                  <a:gd name="T101" fmla="*/ 2147483647 h 516"/>
                  <a:gd name="T102" fmla="*/ 2147483647 w 5734"/>
                  <a:gd name="T103" fmla="*/ 2147483647 h 516"/>
                  <a:gd name="T104" fmla="*/ 2147483647 w 5734"/>
                  <a:gd name="T105" fmla="*/ 2147483647 h 51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734"/>
                  <a:gd name="T160" fmla="*/ 0 h 516"/>
                  <a:gd name="T161" fmla="*/ 5734 w 5734"/>
                  <a:gd name="T162" fmla="*/ 516 h 51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734" h="516">
                    <a:moveTo>
                      <a:pt x="1415" y="0"/>
                    </a:moveTo>
                    <a:lnTo>
                      <a:pt x="1469" y="0"/>
                    </a:lnTo>
                    <a:lnTo>
                      <a:pt x="1478" y="2"/>
                    </a:lnTo>
                    <a:lnTo>
                      <a:pt x="1480" y="4"/>
                    </a:lnTo>
                    <a:lnTo>
                      <a:pt x="1493" y="4"/>
                    </a:lnTo>
                    <a:lnTo>
                      <a:pt x="1497" y="6"/>
                    </a:lnTo>
                    <a:lnTo>
                      <a:pt x="1512" y="7"/>
                    </a:lnTo>
                    <a:lnTo>
                      <a:pt x="1514" y="7"/>
                    </a:lnTo>
                    <a:lnTo>
                      <a:pt x="1529" y="11"/>
                    </a:lnTo>
                    <a:lnTo>
                      <a:pt x="1578" y="21"/>
                    </a:lnTo>
                    <a:lnTo>
                      <a:pt x="1582" y="21"/>
                    </a:lnTo>
                    <a:lnTo>
                      <a:pt x="1612" y="34"/>
                    </a:lnTo>
                    <a:lnTo>
                      <a:pt x="1613" y="34"/>
                    </a:lnTo>
                    <a:lnTo>
                      <a:pt x="1692" y="69"/>
                    </a:lnTo>
                    <a:lnTo>
                      <a:pt x="1694" y="71"/>
                    </a:lnTo>
                    <a:lnTo>
                      <a:pt x="1773" y="122"/>
                    </a:lnTo>
                    <a:lnTo>
                      <a:pt x="1773" y="124"/>
                    </a:lnTo>
                    <a:lnTo>
                      <a:pt x="1854" y="178"/>
                    </a:lnTo>
                    <a:lnTo>
                      <a:pt x="1856" y="178"/>
                    </a:lnTo>
                    <a:lnTo>
                      <a:pt x="1934" y="238"/>
                    </a:lnTo>
                    <a:lnTo>
                      <a:pt x="2013" y="300"/>
                    </a:lnTo>
                    <a:lnTo>
                      <a:pt x="2090" y="355"/>
                    </a:lnTo>
                    <a:lnTo>
                      <a:pt x="2169" y="403"/>
                    </a:lnTo>
                    <a:lnTo>
                      <a:pt x="2205" y="420"/>
                    </a:lnTo>
                    <a:lnTo>
                      <a:pt x="2244" y="437"/>
                    </a:lnTo>
                    <a:lnTo>
                      <a:pt x="2283" y="452"/>
                    </a:lnTo>
                    <a:lnTo>
                      <a:pt x="2295" y="456"/>
                    </a:lnTo>
                    <a:lnTo>
                      <a:pt x="2315" y="458"/>
                    </a:lnTo>
                    <a:lnTo>
                      <a:pt x="2317" y="460"/>
                    </a:lnTo>
                    <a:lnTo>
                      <a:pt x="2340" y="463"/>
                    </a:lnTo>
                    <a:lnTo>
                      <a:pt x="2360" y="463"/>
                    </a:lnTo>
                    <a:lnTo>
                      <a:pt x="2370" y="465"/>
                    </a:lnTo>
                    <a:lnTo>
                      <a:pt x="2372" y="467"/>
                    </a:lnTo>
                    <a:lnTo>
                      <a:pt x="2405" y="467"/>
                    </a:lnTo>
                    <a:lnTo>
                      <a:pt x="2407" y="465"/>
                    </a:lnTo>
                    <a:lnTo>
                      <a:pt x="2417" y="463"/>
                    </a:lnTo>
                    <a:lnTo>
                      <a:pt x="2443" y="463"/>
                    </a:lnTo>
                    <a:lnTo>
                      <a:pt x="2467" y="460"/>
                    </a:lnTo>
                    <a:lnTo>
                      <a:pt x="2503" y="452"/>
                    </a:lnTo>
                    <a:lnTo>
                      <a:pt x="2540" y="437"/>
                    </a:lnTo>
                    <a:lnTo>
                      <a:pt x="2619" y="402"/>
                    </a:lnTo>
                    <a:lnTo>
                      <a:pt x="2696" y="355"/>
                    </a:lnTo>
                    <a:lnTo>
                      <a:pt x="2771" y="300"/>
                    </a:lnTo>
                    <a:lnTo>
                      <a:pt x="2846" y="240"/>
                    </a:lnTo>
                    <a:lnTo>
                      <a:pt x="2925" y="178"/>
                    </a:lnTo>
                    <a:lnTo>
                      <a:pt x="2927" y="178"/>
                    </a:lnTo>
                    <a:lnTo>
                      <a:pt x="3006" y="124"/>
                    </a:lnTo>
                    <a:lnTo>
                      <a:pt x="3008" y="122"/>
                    </a:lnTo>
                    <a:lnTo>
                      <a:pt x="3094" y="71"/>
                    </a:lnTo>
                    <a:lnTo>
                      <a:pt x="3126" y="51"/>
                    </a:lnTo>
                    <a:lnTo>
                      <a:pt x="3132" y="49"/>
                    </a:lnTo>
                    <a:lnTo>
                      <a:pt x="3171" y="34"/>
                    </a:lnTo>
                    <a:lnTo>
                      <a:pt x="3210" y="21"/>
                    </a:lnTo>
                    <a:lnTo>
                      <a:pt x="3212" y="21"/>
                    </a:lnTo>
                    <a:lnTo>
                      <a:pt x="3237" y="15"/>
                    </a:lnTo>
                    <a:lnTo>
                      <a:pt x="3252" y="11"/>
                    </a:lnTo>
                    <a:lnTo>
                      <a:pt x="3254" y="11"/>
                    </a:lnTo>
                    <a:lnTo>
                      <a:pt x="3276" y="7"/>
                    </a:lnTo>
                    <a:lnTo>
                      <a:pt x="3284" y="6"/>
                    </a:lnTo>
                    <a:lnTo>
                      <a:pt x="3289" y="4"/>
                    </a:lnTo>
                    <a:lnTo>
                      <a:pt x="3295" y="4"/>
                    </a:lnTo>
                    <a:lnTo>
                      <a:pt x="3297" y="2"/>
                    </a:lnTo>
                    <a:lnTo>
                      <a:pt x="3306" y="0"/>
                    </a:lnTo>
                    <a:lnTo>
                      <a:pt x="3361" y="0"/>
                    </a:lnTo>
                    <a:lnTo>
                      <a:pt x="3370" y="2"/>
                    </a:lnTo>
                    <a:lnTo>
                      <a:pt x="3376" y="4"/>
                    </a:lnTo>
                    <a:lnTo>
                      <a:pt x="3389" y="4"/>
                    </a:lnTo>
                    <a:lnTo>
                      <a:pt x="3406" y="6"/>
                    </a:lnTo>
                    <a:lnTo>
                      <a:pt x="3407" y="7"/>
                    </a:lnTo>
                    <a:lnTo>
                      <a:pt x="3422" y="11"/>
                    </a:lnTo>
                    <a:lnTo>
                      <a:pt x="3469" y="21"/>
                    </a:lnTo>
                    <a:lnTo>
                      <a:pt x="3473" y="21"/>
                    </a:lnTo>
                    <a:lnTo>
                      <a:pt x="3505" y="34"/>
                    </a:lnTo>
                    <a:lnTo>
                      <a:pt x="3507" y="34"/>
                    </a:lnTo>
                    <a:lnTo>
                      <a:pt x="3588" y="69"/>
                    </a:lnTo>
                    <a:lnTo>
                      <a:pt x="3589" y="71"/>
                    </a:lnTo>
                    <a:lnTo>
                      <a:pt x="3668" y="122"/>
                    </a:lnTo>
                    <a:lnTo>
                      <a:pt x="3668" y="124"/>
                    </a:lnTo>
                    <a:lnTo>
                      <a:pt x="3747" y="178"/>
                    </a:lnTo>
                    <a:lnTo>
                      <a:pt x="3749" y="178"/>
                    </a:lnTo>
                    <a:lnTo>
                      <a:pt x="3830" y="238"/>
                    </a:lnTo>
                    <a:lnTo>
                      <a:pt x="3909" y="300"/>
                    </a:lnTo>
                    <a:lnTo>
                      <a:pt x="3985" y="355"/>
                    </a:lnTo>
                    <a:lnTo>
                      <a:pt x="4066" y="403"/>
                    </a:lnTo>
                    <a:lnTo>
                      <a:pt x="4102" y="420"/>
                    </a:lnTo>
                    <a:lnTo>
                      <a:pt x="4141" y="437"/>
                    </a:lnTo>
                    <a:lnTo>
                      <a:pt x="4181" y="452"/>
                    </a:lnTo>
                    <a:lnTo>
                      <a:pt x="4192" y="456"/>
                    </a:lnTo>
                    <a:lnTo>
                      <a:pt x="4213" y="458"/>
                    </a:lnTo>
                    <a:lnTo>
                      <a:pt x="4214" y="460"/>
                    </a:lnTo>
                    <a:lnTo>
                      <a:pt x="4239" y="463"/>
                    </a:lnTo>
                    <a:lnTo>
                      <a:pt x="4259" y="463"/>
                    </a:lnTo>
                    <a:lnTo>
                      <a:pt x="4269" y="465"/>
                    </a:lnTo>
                    <a:lnTo>
                      <a:pt x="4271" y="467"/>
                    </a:lnTo>
                    <a:lnTo>
                      <a:pt x="4303" y="467"/>
                    </a:lnTo>
                    <a:lnTo>
                      <a:pt x="4304" y="465"/>
                    </a:lnTo>
                    <a:lnTo>
                      <a:pt x="4314" y="463"/>
                    </a:lnTo>
                    <a:lnTo>
                      <a:pt x="4342" y="463"/>
                    </a:lnTo>
                    <a:lnTo>
                      <a:pt x="4366" y="460"/>
                    </a:lnTo>
                    <a:lnTo>
                      <a:pt x="4402" y="452"/>
                    </a:lnTo>
                    <a:lnTo>
                      <a:pt x="4440" y="437"/>
                    </a:lnTo>
                    <a:lnTo>
                      <a:pt x="4518" y="402"/>
                    </a:lnTo>
                    <a:lnTo>
                      <a:pt x="4597" y="355"/>
                    </a:lnTo>
                    <a:lnTo>
                      <a:pt x="4672" y="300"/>
                    </a:lnTo>
                    <a:lnTo>
                      <a:pt x="4751" y="238"/>
                    </a:lnTo>
                    <a:lnTo>
                      <a:pt x="4757" y="235"/>
                    </a:lnTo>
                    <a:lnTo>
                      <a:pt x="4766" y="233"/>
                    </a:lnTo>
                    <a:lnTo>
                      <a:pt x="4768" y="233"/>
                    </a:lnTo>
                    <a:lnTo>
                      <a:pt x="4768" y="235"/>
                    </a:lnTo>
                    <a:lnTo>
                      <a:pt x="5727" y="83"/>
                    </a:lnTo>
                    <a:lnTo>
                      <a:pt x="5734" y="129"/>
                    </a:lnTo>
                    <a:lnTo>
                      <a:pt x="4774" y="281"/>
                    </a:lnTo>
                    <a:lnTo>
                      <a:pt x="4702" y="338"/>
                    </a:lnTo>
                    <a:lnTo>
                      <a:pt x="4702" y="340"/>
                    </a:lnTo>
                    <a:lnTo>
                      <a:pt x="4624" y="396"/>
                    </a:lnTo>
                    <a:lnTo>
                      <a:pt x="4622" y="396"/>
                    </a:lnTo>
                    <a:lnTo>
                      <a:pt x="4541" y="445"/>
                    </a:lnTo>
                    <a:lnTo>
                      <a:pt x="4539" y="447"/>
                    </a:lnTo>
                    <a:lnTo>
                      <a:pt x="4460" y="482"/>
                    </a:lnTo>
                    <a:lnTo>
                      <a:pt x="4458" y="482"/>
                    </a:lnTo>
                    <a:lnTo>
                      <a:pt x="4419" y="497"/>
                    </a:lnTo>
                    <a:lnTo>
                      <a:pt x="4415" y="499"/>
                    </a:lnTo>
                    <a:lnTo>
                      <a:pt x="4376" y="507"/>
                    </a:lnTo>
                    <a:lnTo>
                      <a:pt x="4374" y="507"/>
                    </a:lnTo>
                    <a:lnTo>
                      <a:pt x="4351" y="510"/>
                    </a:lnTo>
                    <a:lnTo>
                      <a:pt x="4344" y="512"/>
                    </a:lnTo>
                    <a:lnTo>
                      <a:pt x="4325" y="512"/>
                    </a:lnTo>
                    <a:lnTo>
                      <a:pt x="4323" y="514"/>
                    </a:lnTo>
                    <a:lnTo>
                      <a:pt x="4314" y="516"/>
                    </a:lnTo>
                    <a:lnTo>
                      <a:pt x="4267" y="516"/>
                    </a:lnTo>
                    <a:lnTo>
                      <a:pt x="4258" y="514"/>
                    </a:lnTo>
                    <a:lnTo>
                      <a:pt x="4254" y="512"/>
                    </a:lnTo>
                    <a:lnTo>
                      <a:pt x="4235" y="512"/>
                    </a:lnTo>
                    <a:lnTo>
                      <a:pt x="4226" y="510"/>
                    </a:lnTo>
                    <a:lnTo>
                      <a:pt x="4224" y="508"/>
                    </a:lnTo>
                    <a:lnTo>
                      <a:pt x="4207" y="507"/>
                    </a:lnTo>
                    <a:lnTo>
                      <a:pt x="4184" y="505"/>
                    </a:lnTo>
                    <a:lnTo>
                      <a:pt x="4179" y="503"/>
                    </a:lnTo>
                    <a:lnTo>
                      <a:pt x="4164" y="497"/>
                    </a:lnTo>
                    <a:lnTo>
                      <a:pt x="4124" y="482"/>
                    </a:lnTo>
                    <a:lnTo>
                      <a:pt x="4122" y="482"/>
                    </a:lnTo>
                    <a:lnTo>
                      <a:pt x="4083" y="465"/>
                    </a:lnTo>
                    <a:lnTo>
                      <a:pt x="4044" y="447"/>
                    </a:lnTo>
                    <a:lnTo>
                      <a:pt x="4042" y="445"/>
                    </a:lnTo>
                    <a:lnTo>
                      <a:pt x="3961" y="396"/>
                    </a:lnTo>
                    <a:lnTo>
                      <a:pt x="3959" y="396"/>
                    </a:lnTo>
                    <a:lnTo>
                      <a:pt x="3880" y="340"/>
                    </a:lnTo>
                    <a:lnTo>
                      <a:pt x="3878" y="338"/>
                    </a:lnTo>
                    <a:lnTo>
                      <a:pt x="3802" y="278"/>
                    </a:lnTo>
                    <a:lnTo>
                      <a:pt x="3721" y="218"/>
                    </a:lnTo>
                    <a:lnTo>
                      <a:pt x="3642" y="163"/>
                    </a:lnTo>
                    <a:lnTo>
                      <a:pt x="3565" y="113"/>
                    </a:lnTo>
                    <a:lnTo>
                      <a:pt x="3486" y="79"/>
                    </a:lnTo>
                    <a:lnTo>
                      <a:pt x="3458" y="68"/>
                    </a:lnTo>
                    <a:lnTo>
                      <a:pt x="3413" y="58"/>
                    </a:lnTo>
                    <a:lnTo>
                      <a:pt x="3411" y="58"/>
                    </a:lnTo>
                    <a:lnTo>
                      <a:pt x="3396" y="54"/>
                    </a:lnTo>
                    <a:lnTo>
                      <a:pt x="3383" y="53"/>
                    </a:lnTo>
                    <a:lnTo>
                      <a:pt x="3370" y="53"/>
                    </a:lnTo>
                    <a:lnTo>
                      <a:pt x="3361" y="51"/>
                    </a:lnTo>
                    <a:lnTo>
                      <a:pt x="3357" y="49"/>
                    </a:lnTo>
                    <a:lnTo>
                      <a:pt x="3317" y="49"/>
                    </a:lnTo>
                    <a:lnTo>
                      <a:pt x="3316" y="51"/>
                    </a:lnTo>
                    <a:lnTo>
                      <a:pt x="3306" y="53"/>
                    </a:lnTo>
                    <a:lnTo>
                      <a:pt x="3295" y="53"/>
                    </a:lnTo>
                    <a:lnTo>
                      <a:pt x="3287" y="54"/>
                    </a:lnTo>
                    <a:lnTo>
                      <a:pt x="3285" y="54"/>
                    </a:lnTo>
                    <a:lnTo>
                      <a:pt x="3263" y="58"/>
                    </a:lnTo>
                    <a:lnTo>
                      <a:pt x="3248" y="62"/>
                    </a:lnTo>
                    <a:lnTo>
                      <a:pt x="3224" y="68"/>
                    </a:lnTo>
                    <a:lnTo>
                      <a:pt x="3224" y="66"/>
                    </a:lnTo>
                    <a:lnTo>
                      <a:pt x="3188" y="79"/>
                    </a:lnTo>
                    <a:lnTo>
                      <a:pt x="3150" y="94"/>
                    </a:lnTo>
                    <a:lnTo>
                      <a:pt x="3120" y="113"/>
                    </a:lnTo>
                    <a:lnTo>
                      <a:pt x="3032" y="163"/>
                    </a:lnTo>
                    <a:lnTo>
                      <a:pt x="2953" y="218"/>
                    </a:lnTo>
                    <a:lnTo>
                      <a:pt x="2876" y="278"/>
                    </a:lnTo>
                    <a:lnTo>
                      <a:pt x="2801" y="338"/>
                    </a:lnTo>
                    <a:lnTo>
                      <a:pt x="2801" y="340"/>
                    </a:lnTo>
                    <a:lnTo>
                      <a:pt x="2723" y="396"/>
                    </a:lnTo>
                    <a:lnTo>
                      <a:pt x="2721" y="396"/>
                    </a:lnTo>
                    <a:lnTo>
                      <a:pt x="2642" y="445"/>
                    </a:lnTo>
                    <a:lnTo>
                      <a:pt x="2640" y="447"/>
                    </a:lnTo>
                    <a:lnTo>
                      <a:pt x="2561" y="482"/>
                    </a:lnTo>
                    <a:lnTo>
                      <a:pt x="2559" y="482"/>
                    </a:lnTo>
                    <a:lnTo>
                      <a:pt x="2520" y="497"/>
                    </a:lnTo>
                    <a:lnTo>
                      <a:pt x="2516" y="499"/>
                    </a:lnTo>
                    <a:lnTo>
                      <a:pt x="2477" y="507"/>
                    </a:lnTo>
                    <a:lnTo>
                      <a:pt x="2475" y="507"/>
                    </a:lnTo>
                    <a:lnTo>
                      <a:pt x="2452" y="510"/>
                    </a:lnTo>
                    <a:lnTo>
                      <a:pt x="2445" y="512"/>
                    </a:lnTo>
                    <a:lnTo>
                      <a:pt x="2428" y="512"/>
                    </a:lnTo>
                    <a:lnTo>
                      <a:pt x="2426" y="514"/>
                    </a:lnTo>
                    <a:lnTo>
                      <a:pt x="2417" y="516"/>
                    </a:lnTo>
                    <a:lnTo>
                      <a:pt x="2368" y="516"/>
                    </a:lnTo>
                    <a:lnTo>
                      <a:pt x="2358" y="514"/>
                    </a:lnTo>
                    <a:lnTo>
                      <a:pt x="2355" y="512"/>
                    </a:lnTo>
                    <a:lnTo>
                      <a:pt x="2336" y="512"/>
                    </a:lnTo>
                    <a:lnTo>
                      <a:pt x="2327" y="510"/>
                    </a:lnTo>
                    <a:lnTo>
                      <a:pt x="2325" y="508"/>
                    </a:lnTo>
                    <a:lnTo>
                      <a:pt x="2310" y="507"/>
                    </a:lnTo>
                    <a:lnTo>
                      <a:pt x="2287" y="505"/>
                    </a:lnTo>
                    <a:lnTo>
                      <a:pt x="2281" y="503"/>
                    </a:lnTo>
                    <a:lnTo>
                      <a:pt x="2266" y="497"/>
                    </a:lnTo>
                    <a:lnTo>
                      <a:pt x="2227" y="482"/>
                    </a:lnTo>
                    <a:lnTo>
                      <a:pt x="2225" y="482"/>
                    </a:lnTo>
                    <a:lnTo>
                      <a:pt x="2186" y="465"/>
                    </a:lnTo>
                    <a:lnTo>
                      <a:pt x="2146" y="447"/>
                    </a:lnTo>
                    <a:lnTo>
                      <a:pt x="2145" y="445"/>
                    </a:lnTo>
                    <a:lnTo>
                      <a:pt x="2066" y="396"/>
                    </a:lnTo>
                    <a:lnTo>
                      <a:pt x="2064" y="396"/>
                    </a:lnTo>
                    <a:lnTo>
                      <a:pt x="1985" y="340"/>
                    </a:lnTo>
                    <a:lnTo>
                      <a:pt x="1983" y="338"/>
                    </a:lnTo>
                    <a:lnTo>
                      <a:pt x="1904" y="276"/>
                    </a:lnTo>
                    <a:lnTo>
                      <a:pt x="1827" y="216"/>
                    </a:lnTo>
                    <a:lnTo>
                      <a:pt x="1827" y="218"/>
                    </a:lnTo>
                    <a:lnTo>
                      <a:pt x="1747" y="163"/>
                    </a:lnTo>
                    <a:lnTo>
                      <a:pt x="1668" y="113"/>
                    </a:lnTo>
                    <a:lnTo>
                      <a:pt x="1593" y="79"/>
                    </a:lnTo>
                    <a:lnTo>
                      <a:pt x="1567" y="68"/>
                    </a:lnTo>
                    <a:lnTo>
                      <a:pt x="1520" y="58"/>
                    </a:lnTo>
                    <a:lnTo>
                      <a:pt x="1518" y="58"/>
                    </a:lnTo>
                    <a:lnTo>
                      <a:pt x="1503" y="54"/>
                    </a:lnTo>
                    <a:lnTo>
                      <a:pt x="1491" y="53"/>
                    </a:lnTo>
                    <a:lnTo>
                      <a:pt x="1476" y="53"/>
                    </a:lnTo>
                    <a:lnTo>
                      <a:pt x="1467" y="51"/>
                    </a:lnTo>
                    <a:lnTo>
                      <a:pt x="1463" y="49"/>
                    </a:lnTo>
                    <a:lnTo>
                      <a:pt x="1426" y="49"/>
                    </a:lnTo>
                    <a:lnTo>
                      <a:pt x="1424" y="51"/>
                    </a:lnTo>
                    <a:lnTo>
                      <a:pt x="1415" y="53"/>
                    </a:lnTo>
                    <a:lnTo>
                      <a:pt x="1403" y="53"/>
                    </a:lnTo>
                    <a:lnTo>
                      <a:pt x="1396" y="54"/>
                    </a:lnTo>
                    <a:lnTo>
                      <a:pt x="1394" y="54"/>
                    </a:lnTo>
                    <a:lnTo>
                      <a:pt x="1371" y="58"/>
                    </a:lnTo>
                    <a:lnTo>
                      <a:pt x="1356" y="62"/>
                    </a:lnTo>
                    <a:lnTo>
                      <a:pt x="1332" y="68"/>
                    </a:lnTo>
                    <a:lnTo>
                      <a:pt x="1332" y="66"/>
                    </a:lnTo>
                    <a:lnTo>
                      <a:pt x="1296" y="79"/>
                    </a:lnTo>
                    <a:lnTo>
                      <a:pt x="1259" y="94"/>
                    </a:lnTo>
                    <a:lnTo>
                      <a:pt x="1229" y="113"/>
                    </a:lnTo>
                    <a:lnTo>
                      <a:pt x="1142" y="163"/>
                    </a:lnTo>
                    <a:lnTo>
                      <a:pt x="1064" y="218"/>
                    </a:lnTo>
                    <a:lnTo>
                      <a:pt x="987" y="276"/>
                    </a:lnTo>
                    <a:lnTo>
                      <a:pt x="981" y="280"/>
                    </a:lnTo>
                    <a:lnTo>
                      <a:pt x="975" y="281"/>
                    </a:lnTo>
                    <a:lnTo>
                      <a:pt x="7" y="418"/>
                    </a:lnTo>
                    <a:lnTo>
                      <a:pt x="0" y="371"/>
                    </a:lnTo>
                    <a:lnTo>
                      <a:pt x="962" y="235"/>
                    </a:lnTo>
                    <a:lnTo>
                      <a:pt x="964" y="235"/>
                    </a:lnTo>
                    <a:lnTo>
                      <a:pt x="1037" y="178"/>
                    </a:lnTo>
                    <a:lnTo>
                      <a:pt x="1116" y="124"/>
                    </a:lnTo>
                    <a:lnTo>
                      <a:pt x="1118" y="122"/>
                    </a:lnTo>
                    <a:lnTo>
                      <a:pt x="1202" y="71"/>
                    </a:lnTo>
                    <a:lnTo>
                      <a:pt x="1234" y="51"/>
                    </a:lnTo>
                    <a:lnTo>
                      <a:pt x="1240" y="49"/>
                    </a:lnTo>
                    <a:lnTo>
                      <a:pt x="1279" y="34"/>
                    </a:lnTo>
                    <a:lnTo>
                      <a:pt x="1319" y="21"/>
                    </a:lnTo>
                    <a:lnTo>
                      <a:pt x="1321" y="21"/>
                    </a:lnTo>
                    <a:lnTo>
                      <a:pt x="1345" y="15"/>
                    </a:lnTo>
                    <a:lnTo>
                      <a:pt x="1360" y="11"/>
                    </a:lnTo>
                    <a:lnTo>
                      <a:pt x="1362" y="11"/>
                    </a:lnTo>
                    <a:lnTo>
                      <a:pt x="1384" y="7"/>
                    </a:lnTo>
                    <a:lnTo>
                      <a:pt x="1392" y="6"/>
                    </a:lnTo>
                    <a:lnTo>
                      <a:pt x="1398" y="4"/>
                    </a:lnTo>
                    <a:lnTo>
                      <a:pt x="1403" y="4"/>
                    </a:lnTo>
                    <a:lnTo>
                      <a:pt x="1405" y="2"/>
                    </a:lnTo>
                    <a:lnTo>
                      <a:pt x="1415"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5" name="Freeform 1922"/>
              <p:cNvSpPr>
                <a:spLocks/>
              </p:cNvSpPr>
              <p:nvPr/>
            </p:nvSpPr>
            <p:spPr bwMode="auto">
              <a:xfrm>
                <a:off x="1333704" y="6155181"/>
                <a:ext cx="3032906" cy="178520"/>
              </a:xfrm>
              <a:custGeom>
                <a:avLst/>
                <a:gdLst>
                  <a:gd name="T0" fmla="*/ 2147483647 w 3819"/>
                  <a:gd name="T1" fmla="*/ 0 h 224"/>
                  <a:gd name="T2" fmla="*/ 2147483647 w 3819"/>
                  <a:gd name="T3" fmla="*/ 2147483647 h 224"/>
                  <a:gd name="T4" fmla="*/ 2147483647 w 3819"/>
                  <a:gd name="T5" fmla="*/ 2147483647 h 224"/>
                  <a:gd name="T6" fmla="*/ 2147483647 w 3819"/>
                  <a:gd name="T7" fmla="*/ 2147483647 h 224"/>
                  <a:gd name="T8" fmla="*/ 2147483647 w 3819"/>
                  <a:gd name="T9" fmla="*/ 2147483647 h 224"/>
                  <a:gd name="T10" fmla="*/ 2147483647 w 3819"/>
                  <a:gd name="T11" fmla="*/ 2147483647 h 224"/>
                  <a:gd name="T12" fmla="*/ 2147483647 w 3819"/>
                  <a:gd name="T13" fmla="*/ 2147483647 h 224"/>
                  <a:gd name="T14" fmla="*/ 2147483647 w 3819"/>
                  <a:gd name="T15" fmla="*/ 2147483647 h 224"/>
                  <a:gd name="T16" fmla="*/ 2147483647 w 3819"/>
                  <a:gd name="T17" fmla="*/ 2147483647 h 224"/>
                  <a:gd name="T18" fmla="*/ 2147483647 w 3819"/>
                  <a:gd name="T19" fmla="*/ 2147483647 h 224"/>
                  <a:gd name="T20" fmla="*/ 2147483647 w 3819"/>
                  <a:gd name="T21" fmla="*/ 2147483647 h 224"/>
                  <a:gd name="T22" fmla="*/ 2147483647 w 3819"/>
                  <a:gd name="T23" fmla="*/ 2147483647 h 224"/>
                  <a:gd name="T24" fmla="*/ 2147483647 w 3819"/>
                  <a:gd name="T25" fmla="*/ 2147483647 h 224"/>
                  <a:gd name="T26" fmla="*/ 2147483647 w 3819"/>
                  <a:gd name="T27" fmla="*/ 2147483647 h 224"/>
                  <a:gd name="T28" fmla="*/ 2147483647 w 3819"/>
                  <a:gd name="T29" fmla="*/ 2147483647 h 224"/>
                  <a:gd name="T30" fmla="*/ 2147483647 w 3819"/>
                  <a:gd name="T31" fmla="*/ 2147483647 h 224"/>
                  <a:gd name="T32" fmla="*/ 2147483647 w 3819"/>
                  <a:gd name="T33" fmla="*/ 2147483647 h 224"/>
                  <a:gd name="T34" fmla="*/ 2147483647 w 3819"/>
                  <a:gd name="T35" fmla="*/ 2147483647 h 224"/>
                  <a:gd name="T36" fmla="*/ 2147483647 w 3819"/>
                  <a:gd name="T37" fmla="*/ 2147483647 h 224"/>
                  <a:gd name="T38" fmla="*/ 2147483647 w 3819"/>
                  <a:gd name="T39" fmla="*/ 2147483647 h 224"/>
                  <a:gd name="T40" fmla="*/ 2147483647 w 3819"/>
                  <a:gd name="T41" fmla="*/ 2147483647 h 224"/>
                  <a:gd name="T42" fmla="*/ 2147483647 w 3819"/>
                  <a:gd name="T43" fmla="*/ 2147483647 h 224"/>
                  <a:gd name="T44" fmla="*/ 2147483647 w 3819"/>
                  <a:gd name="T45" fmla="*/ 2147483647 h 224"/>
                  <a:gd name="T46" fmla="*/ 2147483647 w 3819"/>
                  <a:gd name="T47" fmla="*/ 2147483647 h 224"/>
                  <a:gd name="T48" fmla="*/ 2147483647 w 3819"/>
                  <a:gd name="T49" fmla="*/ 2147483647 h 224"/>
                  <a:gd name="T50" fmla="*/ 2147483647 w 3819"/>
                  <a:gd name="T51" fmla="*/ 2147483647 h 224"/>
                  <a:gd name="T52" fmla="*/ 2147483647 w 3819"/>
                  <a:gd name="T53" fmla="*/ 2147483647 h 224"/>
                  <a:gd name="T54" fmla="*/ 2147483647 w 3819"/>
                  <a:gd name="T55" fmla="*/ 2147483647 h 224"/>
                  <a:gd name="T56" fmla="*/ 2147483647 w 3819"/>
                  <a:gd name="T57" fmla="*/ 2147483647 h 224"/>
                  <a:gd name="T58" fmla="*/ 2147483647 w 3819"/>
                  <a:gd name="T59" fmla="*/ 2147483647 h 224"/>
                  <a:gd name="T60" fmla="*/ 2147483647 w 3819"/>
                  <a:gd name="T61" fmla="*/ 2147483647 h 224"/>
                  <a:gd name="T62" fmla="*/ 2147483647 w 3819"/>
                  <a:gd name="T63" fmla="*/ 2147483647 h 22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819"/>
                  <a:gd name="T97" fmla="*/ 0 h 224"/>
                  <a:gd name="T98" fmla="*/ 3819 w 3819"/>
                  <a:gd name="T99" fmla="*/ 224 h 22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819" h="224">
                    <a:moveTo>
                      <a:pt x="1836" y="0"/>
                    </a:moveTo>
                    <a:lnTo>
                      <a:pt x="1991" y="0"/>
                    </a:lnTo>
                    <a:lnTo>
                      <a:pt x="2010" y="2"/>
                    </a:lnTo>
                    <a:lnTo>
                      <a:pt x="2104" y="2"/>
                    </a:lnTo>
                    <a:lnTo>
                      <a:pt x="2153" y="4"/>
                    </a:lnTo>
                    <a:lnTo>
                      <a:pt x="2239" y="8"/>
                    </a:lnTo>
                    <a:lnTo>
                      <a:pt x="2395" y="17"/>
                    </a:lnTo>
                    <a:lnTo>
                      <a:pt x="2543" y="27"/>
                    </a:lnTo>
                    <a:lnTo>
                      <a:pt x="2710" y="40"/>
                    </a:lnTo>
                    <a:lnTo>
                      <a:pt x="2864" y="57"/>
                    </a:lnTo>
                    <a:lnTo>
                      <a:pt x="3012" y="75"/>
                    </a:lnTo>
                    <a:lnTo>
                      <a:pt x="3179" y="96"/>
                    </a:lnTo>
                    <a:lnTo>
                      <a:pt x="3327" y="118"/>
                    </a:lnTo>
                    <a:lnTo>
                      <a:pt x="3502" y="143"/>
                    </a:lnTo>
                    <a:lnTo>
                      <a:pt x="3504" y="143"/>
                    </a:lnTo>
                    <a:lnTo>
                      <a:pt x="3658" y="167"/>
                    </a:lnTo>
                    <a:lnTo>
                      <a:pt x="3819" y="194"/>
                    </a:lnTo>
                    <a:lnTo>
                      <a:pt x="3813" y="224"/>
                    </a:lnTo>
                    <a:lnTo>
                      <a:pt x="3652" y="197"/>
                    </a:lnTo>
                    <a:lnTo>
                      <a:pt x="3498" y="173"/>
                    </a:lnTo>
                    <a:lnTo>
                      <a:pt x="3498" y="175"/>
                    </a:lnTo>
                    <a:lnTo>
                      <a:pt x="3324" y="150"/>
                    </a:lnTo>
                    <a:lnTo>
                      <a:pt x="3324" y="149"/>
                    </a:lnTo>
                    <a:lnTo>
                      <a:pt x="3175" y="126"/>
                    </a:lnTo>
                    <a:lnTo>
                      <a:pt x="3175" y="128"/>
                    </a:lnTo>
                    <a:lnTo>
                      <a:pt x="3008" y="107"/>
                    </a:lnTo>
                    <a:lnTo>
                      <a:pt x="2860" y="88"/>
                    </a:lnTo>
                    <a:lnTo>
                      <a:pt x="2706" y="72"/>
                    </a:lnTo>
                    <a:lnTo>
                      <a:pt x="2541" y="58"/>
                    </a:lnTo>
                    <a:lnTo>
                      <a:pt x="2393" y="49"/>
                    </a:lnTo>
                    <a:lnTo>
                      <a:pt x="2237" y="40"/>
                    </a:lnTo>
                    <a:lnTo>
                      <a:pt x="2151" y="36"/>
                    </a:lnTo>
                    <a:lnTo>
                      <a:pt x="2102" y="34"/>
                    </a:lnTo>
                    <a:lnTo>
                      <a:pt x="2006" y="34"/>
                    </a:lnTo>
                    <a:lnTo>
                      <a:pt x="1988" y="32"/>
                    </a:lnTo>
                    <a:lnTo>
                      <a:pt x="1837" y="32"/>
                    </a:lnTo>
                    <a:lnTo>
                      <a:pt x="1819" y="34"/>
                    </a:lnTo>
                    <a:lnTo>
                      <a:pt x="1719" y="34"/>
                    </a:lnTo>
                    <a:lnTo>
                      <a:pt x="1590" y="40"/>
                    </a:lnTo>
                    <a:lnTo>
                      <a:pt x="1522" y="43"/>
                    </a:lnTo>
                    <a:lnTo>
                      <a:pt x="1436" y="49"/>
                    </a:lnTo>
                    <a:lnTo>
                      <a:pt x="1280" y="58"/>
                    </a:lnTo>
                    <a:lnTo>
                      <a:pt x="1121" y="72"/>
                    </a:lnTo>
                    <a:lnTo>
                      <a:pt x="965" y="88"/>
                    </a:lnTo>
                    <a:lnTo>
                      <a:pt x="811" y="107"/>
                    </a:lnTo>
                    <a:lnTo>
                      <a:pt x="650" y="128"/>
                    </a:lnTo>
                    <a:lnTo>
                      <a:pt x="496" y="150"/>
                    </a:lnTo>
                    <a:lnTo>
                      <a:pt x="162" y="199"/>
                    </a:lnTo>
                    <a:lnTo>
                      <a:pt x="162" y="197"/>
                    </a:lnTo>
                    <a:lnTo>
                      <a:pt x="6" y="224"/>
                    </a:lnTo>
                    <a:lnTo>
                      <a:pt x="0" y="194"/>
                    </a:lnTo>
                    <a:lnTo>
                      <a:pt x="158" y="167"/>
                    </a:lnTo>
                    <a:lnTo>
                      <a:pt x="492" y="118"/>
                    </a:lnTo>
                    <a:lnTo>
                      <a:pt x="646" y="96"/>
                    </a:lnTo>
                    <a:lnTo>
                      <a:pt x="807" y="75"/>
                    </a:lnTo>
                    <a:lnTo>
                      <a:pt x="961" y="57"/>
                    </a:lnTo>
                    <a:lnTo>
                      <a:pt x="1117" y="40"/>
                    </a:lnTo>
                    <a:lnTo>
                      <a:pt x="1119" y="40"/>
                    </a:lnTo>
                    <a:lnTo>
                      <a:pt x="1278" y="27"/>
                    </a:lnTo>
                    <a:lnTo>
                      <a:pt x="1434" y="17"/>
                    </a:lnTo>
                    <a:lnTo>
                      <a:pt x="1520" y="12"/>
                    </a:lnTo>
                    <a:lnTo>
                      <a:pt x="1588" y="8"/>
                    </a:lnTo>
                    <a:lnTo>
                      <a:pt x="1717" y="2"/>
                    </a:lnTo>
                    <a:lnTo>
                      <a:pt x="1817" y="2"/>
                    </a:lnTo>
                    <a:lnTo>
                      <a:pt x="1836" y="0"/>
                    </a:lnTo>
                    <a:close/>
                  </a:path>
                </a:pathLst>
              </a:custGeom>
              <a:solidFill>
                <a:srgbClr val="0817FF"/>
              </a:solidFill>
              <a:ln w="0">
                <a:solidFill>
                  <a:srgbClr val="0817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6" name="Rectangle 1923"/>
              <p:cNvSpPr>
                <a:spLocks noChangeAspect="1" noChangeArrowheads="1"/>
              </p:cNvSpPr>
              <p:nvPr/>
            </p:nvSpPr>
            <p:spPr bwMode="auto">
              <a:xfrm>
                <a:off x="4374580" y="4407094"/>
                <a:ext cx="25400" cy="2157413"/>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37" name="Rectangle 1924"/>
              <p:cNvSpPr>
                <a:spLocks noChangeAspect="1" noChangeArrowheads="1"/>
              </p:cNvSpPr>
              <p:nvPr/>
            </p:nvSpPr>
            <p:spPr bwMode="auto">
              <a:xfrm>
                <a:off x="1335658" y="4407094"/>
                <a:ext cx="23813" cy="21590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38" name="Freeform 1925"/>
              <p:cNvSpPr>
                <a:spLocks/>
              </p:cNvSpPr>
              <p:nvPr/>
            </p:nvSpPr>
            <p:spPr bwMode="auto">
              <a:xfrm>
                <a:off x="571508" y="4451307"/>
                <a:ext cx="4551343" cy="408613"/>
              </a:xfrm>
              <a:custGeom>
                <a:avLst/>
                <a:gdLst>
                  <a:gd name="T0" fmla="*/ 2147483647 w 5735"/>
                  <a:gd name="T1" fmla="*/ 2147483647 h 514"/>
                  <a:gd name="T2" fmla="*/ 2147483647 w 5735"/>
                  <a:gd name="T3" fmla="*/ 2147483647 h 514"/>
                  <a:gd name="T4" fmla="*/ 2147483647 w 5735"/>
                  <a:gd name="T5" fmla="*/ 2147483647 h 514"/>
                  <a:gd name="T6" fmla="*/ 2147483647 w 5735"/>
                  <a:gd name="T7" fmla="*/ 2147483647 h 514"/>
                  <a:gd name="T8" fmla="*/ 2147483647 w 5735"/>
                  <a:gd name="T9" fmla="*/ 2147483647 h 514"/>
                  <a:gd name="T10" fmla="*/ 2147483647 w 5735"/>
                  <a:gd name="T11" fmla="*/ 2147483647 h 514"/>
                  <a:gd name="T12" fmla="*/ 2147483647 w 5735"/>
                  <a:gd name="T13" fmla="*/ 2147483647 h 514"/>
                  <a:gd name="T14" fmla="*/ 2147483647 w 5735"/>
                  <a:gd name="T15" fmla="*/ 2147483647 h 514"/>
                  <a:gd name="T16" fmla="*/ 2147483647 w 5735"/>
                  <a:gd name="T17" fmla="*/ 2147483647 h 514"/>
                  <a:gd name="T18" fmla="*/ 2147483647 w 5735"/>
                  <a:gd name="T19" fmla="*/ 2147483647 h 514"/>
                  <a:gd name="T20" fmla="*/ 2147483647 w 5735"/>
                  <a:gd name="T21" fmla="*/ 2147483647 h 514"/>
                  <a:gd name="T22" fmla="*/ 2147483647 w 5735"/>
                  <a:gd name="T23" fmla="*/ 2147483647 h 514"/>
                  <a:gd name="T24" fmla="*/ 2147483647 w 5735"/>
                  <a:gd name="T25" fmla="*/ 0 h 514"/>
                  <a:gd name="T26" fmla="*/ 2147483647 w 5735"/>
                  <a:gd name="T27" fmla="*/ 2147483647 h 514"/>
                  <a:gd name="T28" fmla="*/ 2147483647 w 5735"/>
                  <a:gd name="T29" fmla="*/ 2147483647 h 514"/>
                  <a:gd name="T30" fmla="*/ 2147483647 w 5735"/>
                  <a:gd name="T31" fmla="*/ 2147483647 h 514"/>
                  <a:gd name="T32" fmla="*/ 2147483647 w 5735"/>
                  <a:gd name="T33" fmla="*/ 2147483647 h 514"/>
                  <a:gd name="T34" fmla="*/ 2147483647 w 5735"/>
                  <a:gd name="T35" fmla="*/ 2147483647 h 514"/>
                  <a:gd name="T36" fmla="*/ 2147483647 w 5735"/>
                  <a:gd name="T37" fmla="*/ 2147483647 h 514"/>
                  <a:gd name="T38" fmla="*/ 2147483647 w 5735"/>
                  <a:gd name="T39" fmla="*/ 2147483647 h 514"/>
                  <a:gd name="T40" fmla="*/ 2147483647 w 5735"/>
                  <a:gd name="T41" fmla="*/ 2147483647 h 514"/>
                  <a:gd name="T42" fmla="*/ 2147483647 w 5735"/>
                  <a:gd name="T43" fmla="*/ 2147483647 h 514"/>
                  <a:gd name="T44" fmla="*/ 2147483647 w 5735"/>
                  <a:gd name="T45" fmla="*/ 2147483647 h 514"/>
                  <a:gd name="T46" fmla="*/ 2147483647 w 5735"/>
                  <a:gd name="T47" fmla="*/ 2147483647 h 514"/>
                  <a:gd name="T48" fmla="*/ 2147483647 w 5735"/>
                  <a:gd name="T49" fmla="*/ 2147483647 h 514"/>
                  <a:gd name="T50" fmla="*/ 2147483647 w 5735"/>
                  <a:gd name="T51" fmla="*/ 2147483647 h 514"/>
                  <a:gd name="T52" fmla="*/ 2147483647 w 5735"/>
                  <a:gd name="T53" fmla="*/ 2147483647 h 514"/>
                  <a:gd name="T54" fmla="*/ 2147483647 w 5735"/>
                  <a:gd name="T55" fmla="*/ 2147483647 h 514"/>
                  <a:gd name="T56" fmla="*/ 2147483647 w 5735"/>
                  <a:gd name="T57" fmla="*/ 2147483647 h 514"/>
                  <a:gd name="T58" fmla="*/ 2147483647 w 5735"/>
                  <a:gd name="T59" fmla="*/ 2147483647 h 514"/>
                  <a:gd name="T60" fmla="*/ 2147483647 w 5735"/>
                  <a:gd name="T61" fmla="*/ 2147483647 h 514"/>
                  <a:gd name="T62" fmla="*/ 2147483647 w 5735"/>
                  <a:gd name="T63" fmla="*/ 2147483647 h 514"/>
                  <a:gd name="T64" fmla="*/ 2147483647 w 5735"/>
                  <a:gd name="T65" fmla="*/ 2147483647 h 514"/>
                  <a:gd name="T66" fmla="*/ 2147483647 w 5735"/>
                  <a:gd name="T67" fmla="*/ 2147483647 h 514"/>
                  <a:gd name="T68" fmla="*/ 2147483647 w 5735"/>
                  <a:gd name="T69" fmla="*/ 2147483647 h 514"/>
                  <a:gd name="T70" fmla="*/ 2147483647 w 5735"/>
                  <a:gd name="T71" fmla="*/ 2147483647 h 514"/>
                  <a:gd name="T72" fmla="*/ 2147483647 w 5735"/>
                  <a:gd name="T73" fmla="*/ 2147483647 h 514"/>
                  <a:gd name="T74" fmla="*/ 2147483647 w 5735"/>
                  <a:gd name="T75" fmla="*/ 2147483647 h 514"/>
                  <a:gd name="T76" fmla="*/ 2147483647 w 5735"/>
                  <a:gd name="T77" fmla="*/ 2147483647 h 514"/>
                  <a:gd name="T78" fmla="*/ 2147483647 w 5735"/>
                  <a:gd name="T79" fmla="*/ 2147483647 h 514"/>
                  <a:gd name="T80" fmla="*/ 2147483647 w 5735"/>
                  <a:gd name="T81" fmla="*/ 2147483647 h 514"/>
                  <a:gd name="T82" fmla="*/ 2147483647 w 5735"/>
                  <a:gd name="T83" fmla="*/ 2147483647 h 514"/>
                  <a:gd name="T84" fmla="*/ 2147483647 w 5735"/>
                  <a:gd name="T85" fmla="*/ 2147483647 h 514"/>
                  <a:gd name="T86" fmla="*/ 2147483647 w 5735"/>
                  <a:gd name="T87" fmla="*/ 2147483647 h 514"/>
                  <a:gd name="T88" fmla="*/ 2147483647 w 5735"/>
                  <a:gd name="T89" fmla="*/ 2147483647 h 514"/>
                  <a:gd name="T90" fmla="*/ 2147483647 w 5735"/>
                  <a:gd name="T91" fmla="*/ 2147483647 h 514"/>
                  <a:gd name="T92" fmla="*/ 2147483647 w 5735"/>
                  <a:gd name="T93" fmla="*/ 2147483647 h 514"/>
                  <a:gd name="T94" fmla="*/ 2147483647 w 5735"/>
                  <a:gd name="T95" fmla="*/ 2147483647 h 514"/>
                  <a:gd name="T96" fmla="*/ 2147483647 w 5735"/>
                  <a:gd name="T97" fmla="*/ 2147483647 h 514"/>
                  <a:gd name="T98" fmla="*/ 2147483647 w 5735"/>
                  <a:gd name="T99" fmla="*/ 2147483647 h 514"/>
                  <a:gd name="T100" fmla="*/ 2147483647 w 5735"/>
                  <a:gd name="T101" fmla="*/ 2147483647 h 514"/>
                  <a:gd name="T102" fmla="*/ 2147483647 w 5735"/>
                  <a:gd name="T103" fmla="*/ 2147483647 h 514"/>
                  <a:gd name="T104" fmla="*/ 2147483647 w 5735"/>
                  <a:gd name="T105" fmla="*/ 2147483647 h 514"/>
                  <a:gd name="T106" fmla="*/ 2147483647 w 5735"/>
                  <a:gd name="T107" fmla="*/ 2147483647 h 51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735"/>
                  <a:gd name="T163" fmla="*/ 0 h 514"/>
                  <a:gd name="T164" fmla="*/ 5735 w 5735"/>
                  <a:gd name="T165" fmla="*/ 514 h 51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735" h="514">
                    <a:moveTo>
                      <a:pt x="1413" y="0"/>
                    </a:moveTo>
                    <a:lnTo>
                      <a:pt x="1470" y="0"/>
                    </a:lnTo>
                    <a:lnTo>
                      <a:pt x="1475" y="2"/>
                    </a:lnTo>
                    <a:lnTo>
                      <a:pt x="1492" y="2"/>
                    </a:lnTo>
                    <a:lnTo>
                      <a:pt x="1498" y="3"/>
                    </a:lnTo>
                    <a:lnTo>
                      <a:pt x="1515" y="7"/>
                    </a:lnTo>
                    <a:lnTo>
                      <a:pt x="1528" y="9"/>
                    </a:lnTo>
                    <a:lnTo>
                      <a:pt x="1530" y="9"/>
                    </a:lnTo>
                    <a:lnTo>
                      <a:pt x="1577" y="18"/>
                    </a:lnTo>
                    <a:lnTo>
                      <a:pt x="1581" y="18"/>
                    </a:lnTo>
                    <a:lnTo>
                      <a:pt x="1612" y="32"/>
                    </a:lnTo>
                    <a:lnTo>
                      <a:pt x="1614" y="33"/>
                    </a:lnTo>
                    <a:lnTo>
                      <a:pt x="1693" y="71"/>
                    </a:lnTo>
                    <a:lnTo>
                      <a:pt x="1695" y="71"/>
                    </a:lnTo>
                    <a:lnTo>
                      <a:pt x="1774" y="120"/>
                    </a:lnTo>
                    <a:lnTo>
                      <a:pt x="1774" y="122"/>
                    </a:lnTo>
                    <a:lnTo>
                      <a:pt x="1853" y="176"/>
                    </a:lnTo>
                    <a:lnTo>
                      <a:pt x="1854" y="176"/>
                    </a:lnTo>
                    <a:lnTo>
                      <a:pt x="1933" y="236"/>
                    </a:lnTo>
                    <a:lnTo>
                      <a:pt x="2012" y="300"/>
                    </a:lnTo>
                    <a:lnTo>
                      <a:pt x="2091" y="356"/>
                    </a:lnTo>
                    <a:lnTo>
                      <a:pt x="2091" y="354"/>
                    </a:lnTo>
                    <a:lnTo>
                      <a:pt x="2170" y="401"/>
                    </a:lnTo>
                    <a:lnTo>
                      <a:pt x="2205" y="420"/>
                    </a:lnTo>
                    <a:lnTo>
                      <a:pt x="2245" y="437"/>
                    </a:lnTo>
                    <a:lnTo>
                      <a:pt x="2282" y="450"/>
                    </a:lnTo>
                    <a:lnTo>
                      <a:pt x="2284" y="450"/>
                    </a:lnTo>
                    <a:lnTo>
                      <a:pt x="2295" y="454"/>
                    </a:lnTo>
                    <a:lnTo>
                      <a:pt x="2316" y="456"/>
                    </a:lnTo>
                    <a:lnTo>
                      <a:pt x="2318" y="458"/>
                    </a:lnTo>
                    <a:lnTo>
                      <a:pt x="2341" y="461"/>
                    </a:lnTo>
                    <a:lnTo>
                      <a:pt x="2361" y="461"/>
                    </a:lnTo>
                    <a:lnTo>
                      <a:pt x="2371" y="463"/>
                    </a:lnTo>
                    <a:lnTo>
                      <a:pt x="2372" y="465"/>
                    </a:lnTo>
                    <a:lnTo>
                      <a:pt x="2404" y="465"/>
                    </a:lnTo>
                    <a:lnTo>
                      <a:pt x="2406" y="463"/>
                    </a:lnTo>
                    <a:lnTo>
                      <a:pt x="2416" y="461"/>
                    </a:lnTo>
                    <a:lnTo>
                      <a:pt x="2444" y="461"/>
                    </a:lnTo>
                    <a:lnTo>
                      <a:pt x="2468" y="458"/>
                    </a:lnTo>
                    <a:lnTo>
                      <a:pt x="2504" y="450"/>
                    </a:lnTo>
                    <a:lnTo>
                      <a:pt x="2543" y="437"/>
                    </a:lnTo>
                    <a:lnTo>
                      <a:pt x="2618" y="401"/>
                    </a:lnTo>
                    <a:lnTo>
                      <a:pt x="2697" y="354"/>
                    </a:lnTo>
                    <a:lnTo>
                      <a:pt x="2772" y="300"/>
                    </a:lnTo>
                    <a:lnTo>
                      <a:pt x="2847" y="238"/>
                    </a:lnTo>
                    <a:lnTo>
                      <a:pt x="2926" y="176"/>
                    </a:lnTo>
                    <a:lnTo>
                      <a:pt x="2928" y="176"/>
                    </a:lnTo>
                    <a:lnTo>
                      <a:pt x="3007" y="122"/>
                    </a:lnTo>
                    <a:lnTo>
                      <a:pt x="3009" y="120"/>
                    </a:lnTo>
                    <a:lnTo>
                      <a:pt x="3095" y="71"/>
                    </a:lnTo>
                    <a:lnTo>
                      <a:pt x="3127" y="50"/>
                    </a:lnTo>
                    <a:lnTo>
                      <a:pt x="3131" y="48"/>
                    </a:lnTo>
                    <a:lnTo>
                      <a:pt x="3170" y="32"/>
                    </a:lnTo>
                    <a:lnTo>
                      <a:pt x="3172" y="32"/>
                    </a:lnTo>
                    <a:lnTo>
                      <a:pt x="3211" y="18"/>
                    </a:lnTo>
                    <a:lnTo>
                      <a:pt x="3213" y="18"/>
                    </a:lnTo>
                    <a:lnTo>
                      <a:pt x="3238" y="13"/>
                    </a:lnTo>
                    <a:lnTo>
                      <a:pt x="3253" y="9"/>
                    </a:lnTo>
                    <a:lnTo>
                      <a:pt x="3256" y="7"/>
                    </a:lnTo>
                    <a:lnTo>
                      <a:pt x="3281" y="5"/>
                    </a:lnTo>
                    <a:lnTo>
                      <a:pt x="3281" y="3"/>
                    </a:lnTo>
                    <a:lnTo>
                      <a:pt x="3290" y="2"/>
                    </a:lnTo>
                    <a:lnTo>
                      <a:pt x="3298" y="2"/>
                    </a:lnTo>
                    <a:lnTo>
                      <a:pt x="3307" y="0"/>
                    </a:lnTo>
                    <a:lnTo>
                      <a:pt x="3361" y="0"/>
                    </a:lnTo>
                    <a:lnTo>
                      <a:pt x="3367" y="2"/>
                    </a:lnTo>
                    <a:lnTo>
                      <a:pt x="3386" y="2"/>
                    </a:lnTo>
                    <a:lnTo>
                      <a:pt x="3391" y="3"/>
                    </a:lnTo>
                    <a:lnTo>
                      <a:pt x="3405" y="7"/>
                    </a:lnTo>
                    <a:lnTo>
                      <a:pt x="3405" y="5"/>
                    </a:lnTo>
                    <a:lnTo>
                      <a:pt x="3421" y="7"/>
                    </a:lnTo>
                    <a:lnTo>
                      <a:pt x="3423" y="9"/>
                    </a:lnTo>
                    <a:lnTo>
                      <a:pt x="3470" y="18"/>
                    </a:lnTo>
                    <a:lnTo>
                      <a:pt x="3474" y="18"/>
                    </a:lnTo>
                    <a:lnTo>
                      <a:pt x="3506" y="32"/>
                    </a:lnTo>
                    <a:lnTo>
                      <a:pt x="3508" y="33"/>
                    </a:lnTo>
                    <a:lnTo>
                      <a:pt x="3588" y="71"/>
                    </a:lnTo>
                    <a:lnTo>
                      <a:pt x="3590" y="71"/>
                    </a:lnTo>
                    <a:lnTo>
                      <a:pt x="3669" y="120"/>
                    </a:lnTo>
                    <a:lnTo>
                      <a:pt x="3669" y="122"/>
                    </a:lnTo>
                    <a:lnTo>
                      <a:pt x="3748" y="176"/>
                    </a:lnTo>
                    <a:lnTo>
                      <a:pt x="3750" y="176"/>
                    </a:lnTo>
                    <a:lnTo>
                      <a:pt x="3829" y="236"/>
                    </a:lnTo>
                    <a:lnTo>
                      <a:pt x="3909" y="300"/>
                    </a:lnTo>
                    <a:lnTo>
                      <a:pt x="3986" y="354"/>
                    </a:lnTo>
                    <a:lnTo>
                      <a:pt x="4065" y="401"/>
                    </a:lnTo>
                    <a:lnTo>
                      <a:pt x="4103" y="420"/>
                    </a:lnTo>
                    <a:lnTo>
                      <a:pt x="4142" y="437"/>
                    </a:lnTo>
                    <a:lnTo>
                      <a:pt x="4180" y="450"/>
                    </a:lnTo>
                    <a:lnTo>
                      <a:pt x="4181" y="450"/>
                    </a:lnTo>
                    <a:lnTo>
                      <a:pt x="4193" y="454"/>
                    </a:lnTo>
                    <a:lnTo>
                      <a:pt x="4213" y="456"/>
                    </a:lnTo>
                    <a:lnTo>
                      <a:pt x="4215" y="458"/>
                    </a:lnTo>
                    <a:lnTo>
                      <a:pt x="4240" y="461"/>
                    </a:lnTo>
                    <a:lnTo>
                      <a:pt x="4258" y="461"/>
                    </a:lnTo>
                    <a:lnTo>
                      <a:pt x="4268" y="463"/>
                    </a:lnTo>
                    <a:lnTo>
                      <a:pt x="4273" y="465"/>
                    </a:lnTo>
                    <a:lnTo>
                      <a:pt x="4303" y="465"/>
                    </a:lnTo>
                    <a:lnTo>
                      <a:pt x="4305" y="463"/>
                    </a:lnTo>
                    <a:lnTo>
                      <a:pt x="4315" y="461"/>
                    </a:lnTo>
                    <a:lnTo>
                      <a:pt x="4343" y="461"/>
                    </a:lnTo>
                    <a:lnTo>
                      <a:pt x="4367" y="458"/>
                    </a:lnTo>
                    <a:lnTo>
                      <a:pt x="4403" y="450"/>
                    </a:lnTo>
                    <a:lnTo>
                      <a:pt x="4442" y="437"/>
                    </a:lnTo>
                    <a:lnTo>
                      <a:pt x="4517" y="401"/>
                    </a:lnTo>
                    <a:lnTo>
                      <a:pt x="4598" y="354"/>
                    </a:lnTo>
                    <a:lnTo>
                      <a:pt x="4673" y="300"/>
                    </a:lnTo>
                    <a:lnTo>
                      <a:pt x="4752" y="236"/>
                    </a:lnTo>
                    <a:lnTo>
                      <a:pt x="4758" y="232"/>
                    </a:lnTo>
                    <a:lnTo>
                      <a:pt x="4767" y="231"/>
                    </a:lnTo>
                    <a:lnTo>
                      <a:pt x="4769" y="231"/>
                    </a:lnTo>
                    <a:lnTo>
                      <a:pt x="4769" y="232"/>
                    </a:lnTo>
                    <a:lnTo>
                      <a:pt x="5728" y="82"/>
                    </a:lnTo>
                    <a:lnTo>
                      <a:pt x="5735" y="129"/>
                    </a:lnTo>
                    <a:lnTo>
                      <a:pt x="4776" y="279"/>
                    </a:lnTo>
                    <a:lnTo>
                      <a:pt x="4703" y="337"/>
                    </a:lnTo>
                    <a:lnTo>
                      <a:pt x="4703" y="339"/>
                    </a:lnTo>
                    <a:lnTo>
                      <a:pt x="4624" y="396"/>
                    </a:lnTo>
                    <a:lnTo>
                      <a:pt x="4622" y="396"/>
                    </a:lnTo>
                    <a:lnTo>
                      <a:pt x="4542" y="443"/>
                    </a:lnTo>
                    <a:lnTo>
                      <a:pt x="4540" y="444"/>
                    </a:lnTo>
                    <a:lnTo>
                      <a:pt x="4461" y="482"/>
                    </a:lnTo>
                    <a:lnTo>
                      <a:pt x="4457" y="482"/>
                    </a:lnTo>
                    <a:lnTo>
                      <a:pt x="4418" y="495"/>
                    </a:lnTo>
                    <a:lnTo>
                      <a:pt x="4416" y="497"/>
                    </a:lnTo>
                    <a:lnTo>
                      <a:pt x="4377" y="504"/>
                    </a:lnTo>
                    <a:lnTo>
                      <a:pt x="4375" y="504"/>
                    </a:lnTo>
                    <a:lnTo>
                      <a:pt x="4352" y="508"/>
                    </a:lnTo>
                    <a:lnTo>
                      <a:pt x="4345" y="510"/>
                    </a:lnTo>
                    <a:lnTo>
                      <a:pt x="4326" y="510"/>
                    </a:lnTo>
                    <a:lnTo>
                      <a:pt x="4324" y="512"/>
                    </a:lnTo>
                    <a:lnTo>
                      <a:pt x="4315" y="514"/>
                    </a:lnTo>
                    <a:lnTo>
                      <a:pt x="4268" y="514"/>
                    </a:lnTo>
                    <a:lnTo>
                      <a:pt x="4258" y="512"/>
                    </a:lnTo>
                    <a:lnTo>
                      <a:pt x="4255" y="510"/>
                    </a:lnTo>
                    <a:lnTo>
                      <a:pt x="4236" y="510"/>
                    </a:lnTo>
                    <a:lnTo>
                      <a:pt x="4227" y="508"/>
                    </a:lnTo>
                    <a:lnTo>
                      <a:pt x="4225" y="506"/>
                    </a:lnTo>
                    <a:lnTo>
                      <a:pt x="4208" y="504"/>
                    </a:lnTo>
                    <a:lnTo>
                      <a:pt x="4185" y="503"/>
                    </a:lnTo>
                    <a:lnTo>
                      <a:pt x="4180" y="501"/>
                    </a:lnTo>
                    <a:lnTo>
                      <a:pt x="4165" y="495"/>
                    </a:lnTo>
                    <a:lnTo>
                      <a:pt x="4125" y="482"/>
                    </a:lnTo>
                    <a:lnTo>
                      <a:pt x="4123" y="482"/>
                    </a:lnTo>
                    <a:lnTo>
                      <a:pt x="4084" y="465"/>
                    </a:lnTo>
                    <a:lnTo>
                      <a:pt x="4043" y="444"/>
                    </a:lnTo>
                    <a:lnTo>
                      <a:pt x="4041" y="443"/>
                    </a:lnTo>
                    <a:lnTo>
                      <a:pt x="3962" y="396"/>
                    </a:lnTo>
                    <a:lnTo>
                      <a:pt x="3960" y="396"/>
                    </a:lnTo>
                    <a:lnTo>
                      <a:pt x="3881" y="339"/>
                    </a:lnTo>
                    <a:lnTo>
                      <a:pt x="3879" y="337"/>
                    </a:lnTo>
                    <a:lnTo>
                      <a:pt x="3799" y="274"/>
                    </a:lnTo>
                    <a:lnTo>
                      <a:pt x="3722" y="214"/>
                    </a:lnTo>
                    <a:lnTo>
                      <a:pt x="3722" y="215"/>
                    </a:lnTo>
                    <a:lnTo>
                      <a:pt x="3643" y="161"/>
                    </a:lnTo>
                    <a:lnTo>
                      <a:pt x="3568" y="114"/>
                    </a:lnTo>
                    <a:lnTo>
                      <a:pt x="3487" y="77"/>
                    </a:lnTo>
                    <a:lnTo>
                      <a:pt x="3459" y="65"/>
                    </a:lnTo>
                    <a:lnTo>
                      <a:pt x="3414" y="56"/>
                    </a:lnTo>
                    <a:lnTo>
                      <a:pt x="3399" y="54"/>
                    </a:lnTo>
                    <a:lnTo>
                      <a:pt x="3395" y="54"/>
                    </a:lnTo>
                    <a:lnTo>
                      <a:pt x="3380" y="50"/>
                    </a:lnTo>
                    <a:lnTo>
                      <a:pt x="3363" y="50"/>
                    </a:lnTo>
                    <a:lnTo>
                      <a:pt x="3356" y="48"/>
                    </a:lnTo>
                    <a:lnTo>
                      <a:pt x="3316" y="48"/>
                    </a:lnTo>
                    <a:lnTo>
                      <a:pt x="3307" y="50"/>
                    </a:lnTo>
                    <a:lnTo>
                      <a:pt x="3298" y="50"/>
                    </a:lnTo>
                    <a:lnTo>
                      <a:pt x="3294" y="52"/>
                    </a:lnTo>
                    <a:lnTo>
                      <a:pt x="3292" y="52"/>
                    </a:lnTo>
                    <a:lnTo>
                      <a:pt x="3284" y="54"/>
                    </a:lnTo>
                    <a:lnTo>
                      <a:pt x="3264" y="56"/>
                    </a:lnTo>
                    <a:lnTo>
                      <a:pt x="3249" y="60"/>
                    </a:lnTo>
                    <a:lnTo>
                      <a:pt x="3224" y="65"/>
                    </a:lnTo>
                    <a:lnTo>
                      <a:pt x="3224" y="64"/>
                    </a:lnTo>
                    <a:lnTo>
                      <a:pt x="3189" y="77"/>
                    </a:lnTo>
                    <a:lnTo>
                      <a:pt x="3151" y="92"/>
                    </a:lnTo>
                    <a:lnTo>
                      <a:pt x="3121" y="112"/>
                    </a:lnTo>
                    <a:lnTo>
                      <a:pt x="3119" y="112"/>
                    </a:lnTo>
                    <a:lnTo>
                      <a:pt x="3033" y="161"/>
                    </a:lnTo>
                    <a:lnTo>
                      <a:pt x="2954" y="215"/>
                    </a:lnTo>
                    <a:lnTo>
                      <a:pt x="2877" y="276"/>
                    </a:lnTo>
                    <a:lnTo>
                      <a:pt x="2802" y="337"/>
                    </a:lnTo>
                    <a:lnTo>
                      <a:pt x="2802" y="339"/>
                    </a:lnTo>
                    <a:lnTo>
                      <a:pt x="2723" y="396"/>
                    </a:lnTo>
                    <a:lnTo>
                      <a:pt x="2721" y="396"/>
                    </a:lnTo>
                    <a:lnTo>
                      <a:pt x="2643" y="443"/>
                    </a:lnTo>
                    <a:lnTo>
                      <a:pt x="2641" y="444"/>
                    </a:lnTo>
                    <a:lnTo>
                      <a:pt x="2562" y="482"/>
                    </a:lnTo>
                    <a:lnTo>
                      <a:pt x="2558" y="482"/>
                    </a:lnTo>
                    <a:lnTo>
                      <a:pt x="2519" y="495"/>
                    </a:lnTo>
                    <a:lnTo>
                      <a:pt x="2517" y="497"/>
                    </a:lnTo>
                    <a:lnTo>
                      <a:pt x="2478" y="504"/>
                    </a:lnTo>
                    <a:lnTo>
                      <a:pt x="2476" y="504"/>
                    </a:lnTo>
                    <a:lnTo>
                      <a:pt x="2453" y="508"/>
                    </a:lnTo>
                    <a:lnTo>
                      <a:pt x="2446" y="510"/>
                    </a:lnTo>
                    <a:lnTo>
                      <a:pt x="2427" y="510"/>
                    </a:lnTo>
                    <a:lnTo>
                      <a:pt x="2425" y="512"/>
                    </a:lnTo>
                    <a:lnTo>
                      <a:pt x="2416" y="514"/>
                    </a:lnTo>
                    <a:lnTo>
                      <a:pt x="2369" y="514"/>
                    </a:lnTo>
                    <a:lnTo>
                      <a:pt x="2359" y="512"/>
                    </a:lnTo>
                    <a:lnTo>
                      <a:pt x="2356" y="510"/>
                    </a:lnTo>
                    <a:lnTo>
                      <a:pt x="2337" y="510"/>
                    </a:lnTo>
                    <a:lnTo>
                      <a:pt x="2327" y="508"/>
                    </a:lnTo>
                    <a:lnTo>
                      <a:pt x="2326" y="506"/>
                    </a:lnTo>
                    <a:lnTo>
                      <a:pt x="2311" y="504"/>
                    </a:lnTo>
                    <a:lnTo>
                      <a:pt x="2288" y="503"/>
                    </a:lnTo>
                    <a:lnTo>
                      <a:pt x="2282" y="501"/>
                    </a:lnTo>
                    <a:lnTo>
                      <a:pt x="2267" y="495"/>
                    </a:lnTo>
                    <a:lnTo>
                      <a:pt x="2228" y="482"/>
                    </a:lnTo>
                    <a:lnTo>
                      <a:pt x="2226" y="482"/>
                    </a:lnTo>
                    <a:lnTo>
                      <a:pt x="2187" y="465"/>
                    </a:lnTo>
                    <a:lnTo>
                      <a:pt x="2185" y="465"/>
                    </a:lnTo>
                    <a:lnTo>
                      <a:pt x="2145" y="444"/>
                    </a:lnTo>
                    <a:lnTo>
                      <a:pt x="2145" y="443"/>
                    </a:lnTo>
                    <a:lnTo>
                      <a:pt x="2067" y="396"/>
                    </a:lnTo>
                    <a:lnTo>
                      <a:pt x="2065" y="396"/>
                    </a:lnTo>
                    <a:lnTo>
                      <a:pt x="1984" y="339"/>
                    </a:lnTo>
                    <a:lnTo>
                      <a:pt x="1982" y="337"/>
                    </a:lnTo>
                    <a:lnTo>
                      <a:pt x="1903" y="274"/>
                    </a:lnTo>
                    <a:lnTo>
                      <a:pt x="1826" y="214"/>
                    </a:lnTo>
                    <a:lnTo>
                      <a:pt x="1826" y="215"/>
                    </a:lnTo>
                    <a:lnTo>
                      <a:pt x="1748" y="161"/>
                    </a:lnTo>
                    <a:lnTo>
                      <a:pt x="1672" y="114"/>
                    </a:lnTo>
                    <a:lnTo>
                      <a:pt x="1594" y="77"/>
                    </a:lnTo>
                    <a:lnTo>
                      <a:pt x="1565" y="65"/>
                    </a:lnTo>
                    <a:lnTo>
                      <a:pt x="1520" y="56"/>
                    </a:lnTo>
                    <a:lnTo>
                      <a:pt x="1507" y="54"/>
                    </a:lnTo>
                    <a:lnTo>
                      <a:pt x="1504" y="54"/>
                    </a:lnTo>
                    <a:lnTo>
                      <a:pt x="1487" y="50"/>
                    </a:lnTo>
                    <a:lnTo>
                      <a:pt x="1472" y="50"/>
                    </a:lnTo>
                    <a:lnTo>
                      <a:pt x="1464" y="48"/>
                    </a:lnTo>
                    <a:lnTo>
                      <a:pt x="1423" y="48"/>
                    </a:lnTo>
                    <a:lnTo>
                      <a:pt x="1413" y="50"/>
                    </a:lnTo>
                    <a:lnTo>
                      <a:pt x="1406" y="50"/>
                    </a:lnTo>
                    <a:lnTo>
                      <a:pt x="1402" y="52"/>
                    </a:lnTo>
                    <a:lnTo>
                      <a:pt x="1400" y="52"/>
                    </a:lnTo>
                    <a:lnTo>
                      <a:pt x="1393" y="54"/>
                    </a:lnTo>
                    <a:lnTo>
                      <a:pt x="1372" y="56"/>
                    </a:lnTo>
                    <a:lnTo>
                      <a:pt x="1357" y="60"/>
                    </a:lnTo>
                    <a:lnTo>
                      <a:pt x="1333" y="65"/>
                    </a:lnTo>
                    <a:lnTo>
                      <a:pt x="1333" y="64"/>
                    </a:lnTo>
                    <a:lnTo>
                      <a:pt x="1297" y="77"/>
                    </a:lnTo>
                    <a:lnTo>
                      <a:pt x="1260" y="92"/>
                    </a:lnTo>
                    <a:lnTo>
                      <a:pt x="1230" y="112"/>
                    </a:lnTo>
                    <a:lnTo>
                      <a:pt x="1228" y="112"/>
                    </a:lnTo>
                    <a:lnTo>
                      <a:pt x="1143" y="161"/>
                    </a:lnTo>
                    <a:lnTo>
                      <a:pt x="1064" y="215"/>
                    </a:lnTo>
                    <a:lnTo>
                      <a:pt x="988" y="274"/>
                    </a:lnTo>
                    <a:lnTo>
                      <a:pt x="982" y="277"/>
                    </a:lnTo>
                    <a:lnTo>
                      <a:pt x="976" y="279"/>
                    </a:lnTo>
                    <a:lnTo>
                      <a:pt x="8" y="416"/>
                    </a:lnTo>
                    <a:lnTo>
                      <a:pt x="0" y="369"/>
                    </a:lnTo>
                    <a:lnTo>
                      <a:pt x="963" y="232"/>
                    </a:lnTo>
                    <a:lnTo>
                      <a:pt x="965" y="232"/>
                    </a:lnTo>
                    <a:lnTo>
                      <a:pt x="1038" y="176"/>
                    </a:lnTo>
                    <a:lnTo>
                      <a:pt x="1117" y="122"/>
                    </a:lnTo>
                    <a:lnTo>
                      <a:pt x="1119" y="120"/>
                    </a:lnTo>
                    <a:lnTo>
                      <a:pt x="1203" y="71"/>
                    </a:lnTo>
                    <a:lnTo>
                      <a:pt x="1235" y="50"/>
                    </a:lnTo>
                    <a:lnTo>
                      <a:pt x="1239" y="48"/>
                    </a:lnTo>
                    <a:lnTo>
                      <a:pt x="1278" y="32"/>
                    </a:lnTo>
                    <a:lnTo>
                      <a:pt x="1280" y="32"/>
                    </a:lnTo>
                    <a:lnTo>
                      <a:pt x="1320" y="18"/>
                    </a:lnTo>
                    <a:lnTo>
                      <a:pt x="1322" y="18"/>
                    </a:lnTo>
                    <a:lnTo>
                      <a:pt x="1346" y="13"/>
                    </a:lnTo>
                    <a:lnTo>
                      <a:pt x="1361" y="9"/>
                    </a:lnTo>
                    <a:lnTo>
                      <a:pt x="1365" y="7"/>
                    </a:lnTo>
                    <a:lnTo>
                      <a:pt x="1389" y="5"/>
                    </a:lnTo>
                    <a:lnTo>
                      <a:pt x="1389" y="3"/>
                    </a:lnTo>
                    <a:lnTo>
                      <a:pt x="1398" y="2"/>
                    </a:lnTo>
                    <a:lnTo>
                      <a:pt x="1404" y="2"/>
                    </a:lnTo>
                    <a:lnTo>
                      <a:pt x="1413" y="0"/>
                    </a:lnTo>
                    <a:close/>
                  </a:path>
                </a:pathLst>
              </a:custGeom>
              <a:solidFill>
                <a:srgbClr val="FF0200"/>
              </a:solidFill>
              <a:ln w="0">
                <a:solidFill>
                  <a:srgbClr val="FF02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9" name="Freeform 1926"/>
              <p:cNvSpPr>
                <a:spLocks/>
              </p:cNvSpPr>
              <p:nvPr/>
            </p:nvSpPr>
            <p:spPr bwMode="auto">
              <a:xfrm>
                <a:off x="551659" y="4657597"/>
                <a:ext cx="579587" cy="914419"/>
              </a:xfrm>
              <a:custGeom>
                <a:avLst/>
                <a:gdLst>
                  <a:gd name="T0" fmla="*/ 2147483647 w 730"/>
                  <a:gd name="T1" fmla="*/ 0 h 1152"/>
                  <a:gd name="T2" fmla="*/ 2147483647 w 730"/>
                  <a:gd name="T3" fmla="*/ 2147483647 h 1152"/>
                  <a:gd name="T4" fmla="*/ 2147483647 w 730"/>
                  <a:gd name="T5" fmla="*/ 2147483647 h 1152"/>
                  <a:gd name="T6" fmla="*/ 2147483647 w 730"/>
                  <a:gd name="T7" fmla="*/ 2147483647 h 1152"/>
                  <a:gd name="T8" fmla="*/ 2147483647 w 730"/>
                  <a:gd name="T9" fmla="*/ 2147483647 h 1152"/>
                  <a:gd name="T10" fmla="*/ 2147483647 w 730"/>
                  <a:gd name="T11" fmla="*/ 2147483647 h 1152"/>
                  <a:gd name="T12" fmla="*/ 0 w 730"/>
                  <a:gd name="T13" fmla="*/ 2147483647 h 1152"/>
                  <a:gd name="T14" fmla="*/ 2147483647 w 730"/>
                  <a:gd name="T15" fmla="*/ 0 h 1152"/>
                  <a:gd name="T16" fmla="*/ 0 60000 65536"/>
                  <a:gd name="T17" fmla="*/ 0 60000 65536"/>
                  <a:gd name="T18" fmla="*/ 0 60000 65536"/>
                  <a:gd name="T19" fmla="*/ 0 60000 65536"/>
                  <a:gd name="T20" fmla="*/ 0 60000 65536"/>
                  <a:gd name="T21" fmla="*/ 0 60000 65536"/>
                  <a:gd name="T22" fmla="*/ 0 60000 65536"/>
                  <a:gd name="T23" fmla="*/ 0 60000 65536"/>
                  <a:gd name="T24" fmla="*/ 0 w 730"/>
                  <a:gd name="T25" fmla="*/ 0 h 1152"/>
                  <a:gd name="T26" fmla="*/ 730 w 730"/>
                  <a:gd name="T27" fmla="*/ 1152 h 1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0" h="1152">
                    <a:moveTo>
                      <a:pt x="218" y="0"/>
                    </a:moveTo>
                    <a:lnTo>
                      <a:pt x="218" y="287"/>
                    </a:lnTo>
                    <a:lnTo>
                      <a:pt x="730" y="287"/>
                    </a:lnTo>
                    <a:lnTo>
                      <a:pt x="730" y="863"/>
                    </a:lnTo>
                    <a:lnTo>
                      <a:pt x="218" y="863"/>
                    </a:lnTo>
                    <a:lnTo>
                      <a:pt x="218" y="1152"/>
                    </a:lnTo>
                    <a:lnTo>
                      <a:pt x="0" y="576"/>
                    </a:lnTo>
                    <a:lnTo>
                      <a:pt x="218"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40" name="Rectangle 1927"/>
              <p:cNvSpPr>
                <a:spLocks noChangeAspect="1" noChangeArrowheads="1"/>
              </p:cNvSpPr>
              <p:nvPr/>
            </p:nvSpPr>
            <p:spPr bwMode="auto">
              <a:xfrm>
                <a:off x="1219200" y="4886325"/>
                <a:ext cx="20638" cy="4572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41" name="Rectangle 1928"/>
              <p:cNvSpPr>
                <a:spLocks noChangeAspect="1" noChangeArrowheads="1"/>
              </p:cNvSpPr>
              <p:nvPr/>
            </p:nvSpPr>
            <p:spPr bwMode="auto">
              <a:xfrm>
                <a:off x="1154113" y="4886325"/>
                <a:ext cx="42862" cy="4572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42" name="Freeform 1929"/>
              <p:cNvSpPr>
                <a:spLocks/>
              </p:cNvSpPr>
              <p:nvPr/>
            </p:nvSpPr>
            <p:spPr bwMode="auto">
              <a:xfrm>
                <a:off x="539750" y="4649662"/>
                <a:ext cx="579587" cy="914419"/>
              </a:xfrm>
              <a:custGeom>
                <a:avLst/>
                <a:gdLst>
                  <a:gd name="T0" fmla="*/ 2147483647 w 730"/>
                  <a:gd name="T1" fmla="*/ 0 h 1152"/>
                  <a:gd name="T2" fmla="*/ 2147483647 w 730"/>
                  <a:gd name="T3" fmla="*/ 2147483647 h 1152"/>
                  <a:gd name="T4" fmla="*/ 2147483647 w 730"/>
                  <a:gd name="T5" fmla="*/ 2147483647 h 1152"/>
                  <a:gd name="T6" fmla="*/ 2147483647 w 730"/>
                  <a:gd name="T7" fmla="*/ 2147483647 h 1152"/>
                  <a:gd name="T8" fmla="*/ 2147483647 w 730"/>
                  <a:gd name="T9" fmla="*/ 2147483647 h 1152"/>
                  <a:gd name="T10" fmla="*/ 2147483647 w 730"/>
                  <a:gd name="T11" fmla="*/ 2147483647 h 1152"/>
                  <a:gd name="T12" fmla="*/ 0 w 730"/>
                  <a:gd name="T13" fmla="*/ 2147483647 h 1152"/>
                  <a:gd name="T14" fmla="*/ 2147483647 w 730"/>
                  <a:gd name="T15" fmla="*/ 0 h 1152"/>
                  <a:gd name="T16" fmla="*/ 0 60000 65536"/>
                  <a:gd name="T17" fmla="*/ 0 60000 65536"/>
                  <a:gd name="T18" fmla="*/ 0 60000 65536"/>
                  <a:gd name="T19" fmla="*/ 0 60000 65536"/>
                  <a:gd name="T20" fmla="*/ 0 60000 65536"/>
                  <a:gd name="T21" fmla="*/ 0 60000 65536"/>
                  <a:gd name="T22" fmla="*/ 0 60000 65536"/>
                  <a:gd name="T23" fmla="*/ 0 60000 65536"/>
                  <a:gd name="T24" fmla="*/ 0 w 730"/>
                  <a:gd name="T25" fmla="*/ 0 h 1152"/>
                  <a:gd name="T26" fmla="*/ 730 w 730"/>
                  <a:gd name="T27" fmla="*/ 1152 h 1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0" h="1152">
                    <a:moveTo>
                      <a:pt x="216" y="0"/>
                    </a:moveTo>
                    <a:lnTo>
                      <a:pt x="216" y="289"/>
                    </a:lnTo>
                    <a:lnTo>
                      <a:pt x="730" y="289"/>
                    </a:lnTo>
                    <a:lnTo>
                      <a:pt x="730" y="865"/>
                    </a:lnTo>
                    <a:lnTo>
                      <a:pt x="216" y="865"/>
                    </a:lnTo>
                    <a:lnTo>
                      <a:pt x="216" y="1152"/>
                    </a:lnTo>
                    <a:lnTo>
                      <a:pt x="0" y="576"/>
                    </a:lnTo>
                    <a:lnTo>
                      <a:pt x="216" y="0"/>
                    </a:lnTo>
                    <a:close/>
                  </a:path>
                </a:pathLst>
              </a:custGeom>
              <a:solidFill>
                <a:srgbClr val="339966"/>
              </a:solidFill>
              <a:ln w="0">
                <a:solidFill>
                  <a:srgbClr val="339966"/>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43" name="Rectangle 1930"/>
              <p:cNvSpPr>
                <a:spLocks noChangeAspect="1" noChangeArrowheads="1"/>
              </p:cNvSpPr>
              <p:nvPr/>
            </p:nvSpPr>
            <p:spPr bwMode="auto">
              <a:xfrm>
                <a:off x="1203325" y="4876800"/>
                <a:ext cx="22225" cy="457200"/>
              </a:xfrm>
              <a:prstGeom prst="rect">
                <a:avLst/>
              </a:prstGeom>
              <a:solidFill>
                <a:srgbClr val="339966"/>
              </a:solidFill>
              <a:ln w="0">
                <a:solidFill>
                  <a:srgbClr val="339966"/>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44" name="Rectangle 1931"/>
              <p:cNvSpPr>
                <a:spLocks noChangeAspect="1" noChangeArrowheads="1"/>
              </p:cNvSpPr>
              <p:nvPr/>
            </p:nvSpPr>
            <p:spPr bwMode="auto">
              <a:xfrm>
                <a:off x="1139825" y="4876800"/>
                <a:ext cx="42863" cy="457200"/>
              </a:xfrm>
              <a:prstGeom prst="rect">
                <a:avLst/>
              </a:prstGeom>
              <a:solidFill>
                <a:srgbClr val="339966"/>
              </a:solidFill>
              <a:ln w="0">
                <a:solidFill>
                  <a:srgbClr val="339966"/>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grpSp>
        <p:sp>
          <p:nvSpPr>
            <p:cNvPr id="8" name="Text Box 32"/>
            <p:cNvSpPr txBox="1">
              <a:spLocks noChangeAspect="1" noChangeArrowheads="1"/>
            </p:cNvSpPr>
            <p:nvPr/>
          </p:nvSpPr>
          <p:spPr bwMode="auto">
            <a:xfrm>
              <a:off x="6657484" y="1836390"/>
              <a:ext cx="542925" cy="118006"/>
            </a:xfrm>
            <a:prstGeom prst="rect">
              <a:avLst/>
            </a:prstGeom>
            <a:noFill/>
            <a:ln w="9525">
              <a:noFill/>
              <a:miter lim="800000"/>
              <a:headEnd/>
              <a:tailEnd/>
            </a:ln>
          </p:spPr>
          <p:txBody>
            <a:bodyPr lIns="0" tIns="0" rIns="0"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ja-JP" altLang="en-US" sz="1400" b="1" dirty="0" smtClean="0">
                  <a:solidFill>
                    <a:srgbClr val="FF0000"/>
                  </a:solidFill>
                  <a:effectLst>
                    <a:outerShdw blurRad="38100" dist="38100" dir="2700000" algn="tl">
                      <a:srgbClr val="C0C0C0"/>
                    </a:outerShdw>
                  </a:effectLst>
                  <a:ea typeface="ＪＳゴシック" pitchFamily="49" charset="-128"/>
                </a:rPr>
                <a:t>光波</a:t>
              </a:r>
              <a:endParaRPr lang="ja-JP" altLang="en-US" sz="1400" b="1" dirty="0">
                <a:solidFill>
                  <a:srgbClr val="FF0000"/>
                </a:solidFill>
                <a:effectLst>
                  <a:outerShdw blurRad="38100" dist="38100" dir="2700000" algn="tl">
                    <a:srgbClr val="C0C0C0"/>
                  </a:outerShdw>
                </a:effectLst>
                <a:ea typeface="ＪＳゴシック" pitchFamily="49" charset="-128"/>
              </a:endParaRPr>
            </a:p>
          </p:txBody>
        </p:sp>
        <p:sp>
          <p:nvSpPr>
            <p:cNvPr id="9" name="Text Box 32"/>
            <p:cNvSpPr txBox="1">
              <a:spLocks noChangeAspect="1" noChangeArrowheads="1"/>
            </p:cNvSpPr>
            <p:nvPr/>
          </p:nvSpPr>
          <p:spPr bwMode="auto">
            <a:xfrm>
              <a:off x="6640612" y="3826331"/>
              <a:ext cx="733425" cy="244475"/>
            </a:xfrm>
            <a:prstGeom prst="rect">
              <a:avLst/>
            </a:prstGeom>
            <a:noFill/>
            <a:ln w="9525">
              <a:noFill/>
              <a:miter lim="800000"/>
              <a:headEnd/>
              <a:tailEnd/>
            </a:ln>
          </p:spPr>
          <p:txBody>
            <a:bodyPr wrap="none" lIns="0" tIns="0" rIns="0"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sz="1600" dirty="0">
                  <a:solidFill>
                    <a:srgbClr val="0000FF"/>
                  </a:solidFill>
                  <a:effectLst>
                    <a:outerShdw blurRad="38100" dist="38100" dir="2700000" algn="tl">
                      <a:srgbClr val="C0C0C0"/>
                    </a:outerShdw>
                  </a:effectLst>
                  <a:ea typeface="ＪＳゴシック" pitchFamily="49" charset="-128"/>
                </a:rPr>
                <a:t>Exciton</a:t>
              </a:r>
              <a:endParaRPr lang="ja-JP" altLang="en-US" sz="1600" dirty="0">
                <a:solidFill>
                  <a:srgbClr val="0000FF"/>
                </a:solidFill>
                <a:effectLst>
                  <a:outerShdw blurRad="38100" dist="38100" dir="2700000" algn="tl">
                    <a:srgbClr val="C0C0C0"/>
                  </a:outerShdw>
                </a:effectLst>
                <a:ea typeface="ＪＳゴシック" pitchFamily="49" charset="-128"/>
              </a:endParaRPr>
            </a:p>
          </p:txBody>
        </p:sp>
      </p:grpSp>
      <mc:AlternateContent xmlns:mc="http://schemas.openxmlformats.org/markup-compatibility/2006">
        <mc:Choice xmlns:a14="http://schemas.microsoft.com/office/drawing/2010/main" Requires="a14">
          <p:sp>
            <p:nvSpPr>
              <p:cNvPr id="48" name="テキスト ボックス 47"/>
              <p:cNvSpPr txBox="1"/>
              <p:nvPr/>
            </p:nvSpPr>
            <p:spPr>
              <a:xfrm>
                <a:off x="4760482" y="1781508"/>
                <a:ext cx="4021881" cy="523220"/>
              </a:xfrm>
              <a:prstGeom prst="rect">
                <a:avLst/>
              </a:prstGeom>
              <a:noFill/>
            </p:spPr>
            <p:txBody>
              <a:bodyPr wrap="square" rtlCol="0">
                <a:spAutoFit/>
              </a:bodyPr>
              <a:lstStyle/>
              <a:p>
                <a:r>
                  <a:rPr kumimoji="1" lang="en-US" altLang="ja-JP" sz="2800" dirty="0" smtClean="0"/>
                  <a:t>Light and </a:t>
                </a:r>
                <a:r>
                  <a:rPr kumimoji="1" lang="en-US" altLang="ja-JP" sz="2800" dirty="0" err="1" smtClean="0"/>
                  <a:t>exciton</a:t>
                </a:r>
                <a:r>
                  <a:rPr lang="en-US" altLang="ja-JP" sz="2800" dirty="0" err="1" smtClean="0"/>
                  <a:t>s</a:t>
                </a:r>
                <a:r>
                  <a:rPr lang="en-US" altLang="ja-JP" sz="2800" dirty="0" smtClean="0"/>
                  <a:t> of n</a:t>
                </a:r>
                <a14:m>
                  <m:oMath xmlns:m="http://schemas.openxmlformats.org/officeDocument/2006/math">
                    <m:r>
                      <a:rPr lang="en-US" altLang="ja-JP" sz="2800" i="1" smtClean="0">
                        <a:latin typeface="Cambria Math" panose="02040503050406030204" pitchFamily="18" charset="0"/>
                        <a:ea typeface="Cambria Math" panose="02040503050406030204" pitchFamily="18" charset="0"/>
                      </a:rPr>
                      <m:t>≥</m:t>
                    </m:r>
                  </m:oMath>
                </a14:m>
                <a:r>
                  <a:rPr lang="en-US" altLang="ja-JP" sz="2800" dirty="0" smtClean="0">
                    <a:ea typeface="Cambria Math" panose="02040503050406030204" pitchFamily="18" charset="0"/>
                  </a:rPr>
                  <a:t>2</a:t>
                </a:r>
              </a:p>
            </p:txBody>
          </p:sp>
        </mc:Choice>
        <mc:Fallback>
          <p:sp>
            <p:nvSpPr>
              <p:cNvPr id="48" name="テキスト ボックス 47"/>
              <p:cNvSpPr txBox="1">
                <a:spLocks noRot="1" noChangeAspect="1" noMove="1" noResize="1" noEditPoints="1" noAdjustHandles="1" noChangeArrowheads="1" noChangeShapeType="1" noTextEdit="1"/>
              </p:cNvSpPr>
              <p:nvPr/>
            </p:nvSpPr>
            <p:spPr>
              <a:xfrm>
                <a:off x="4760482" y="1781508"/>
                <a:ext cx="4021881" cy="523220"/>
              </a:xfrm>
              <a:prstGeom prst="rect">
                <a:avLst/>
              </a:prstGeom>
              <a:blipFill rotWithShape="0">
                <a:blip r:embed="rId4"/>
                <a:stretch>
                  <a:fillRect l="-3182" t="-10465" b="-32558"/>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4284961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図 14"/>
          <p:cNvPicPr>
            <a:picLocks noChangeAspect="1"/>
          </p:cNvPicPr>
          <p:nvPr/>
        </p:nvPicPr>
        <p:blipFill>
          <a:blip r:embed="rId3"/>
          <a:stretch>
            <a:fillRect/>
          </a:stretch>
        </p:blipFill>
        <p:spPr>
          <a:xfrm>
            <a:off x="672859" y="1490905"/>
            <a:ext cx="4329354" cy="2414094"/>
          </a:xfrm>
          <a:prstGeom prst="rect">
            <a:avLst/>
          </a:prstGeom>
        </p:spPr>
      </p:pic>
      <p:pic>
        <p:nvPicPr>
          <p:cNvPr id="16" name="図 15"/>
          <p:cNvPicPr>
            <a:picLocks noChangeAspect="1"/>
          </p:cNvPicPr>
          <p:nvPr/>
        </p:nvPicPr>
        <p:blipFill>
          <a:blip r:embed="rId4"/>
          <a:stretch>
            <a:fillRect/>
          </a:stretch>
        </p:blipFill>
        <p:spPr>
          <a:xfrm>
            <a:off x="628651" y="3858498"/>
            <a:ext cx="4373562" cy="225797"/>
          </a:xfrm>
          <a:prstGeom prst="rect">
            <a:avLst/>
          </a:prstGeom>
        </p:spPr>
      </p:pic>
      <p:sp>
        <p:nvSpPr>
          <p:cNvPr id="2" name="タイトル 1"/>
          <p:cNvSpPr>
            <a:spLocks noGrp="1"/>
          </p:cNvSpPr>
          <p:nvPr>
            <p:ph type="title"/>
          </p:nvPr>
        </p:nvSpPr>
        <p:spPr/>
        <p:txBody>
          <a:bodyPr/>
          <a:lstStyle/>
          <a:p>
            <a:r>
              <a:rPr lang="en-US" altLang="ja-JP" dirty="0" smtClean="0"/>
              <a:t>Comparing with </a:t>
            </a:r>
            <a:r>
              <a:rPr lang="en-US" altLang="ja-JP" dirty="0"/>
              <a:t>m</a:t>
            </a:r>
            <a:r>
              <a:rPr kumimoji="1" lang="en-US" altLang="ja-JP" dirty="0" smtClean="0"/>
              <a:t>y work(DFWM)</a:t>
            </a:r>
            <a:endParaRPr kumimoji="1" lang="ja-JP" altLang="en-US" dirty="0"/>
          </a:p>
        </p:txBody>
      </p:sp>
      <p:pic>
        <p:nvPicPr>
          <p:cNvPr id="24" name="コンテンツ プレースホルダー 23"/>
          <p:cNvPicPr>
            <a:picLocks noGrp="1" noChangeAspect="1"/>
          </p:cNvPicPr>
          <p:nvPr>
            <p:ph idx="1"/>
          </p:nvPr>
        </p:nvPicPr>
        <p:blipFill>
          <a:blip r:embed="rId5"/>
          <a:stretch>
            <a:fillRect/>
          </a:stretch>
        </p:blipFill>
        <p:spPr>
          <a:xfrm>
            <a:off x="5157770" y="1379094"/>
            <a:ext cx="3789628" cy="2898149"/>
          </a:xfrm>
          <a:prstGeom prst="rect">
            <a:avLst/>
          </a:prstGeom>
        </p:spPr>
      </p:pic>
      <p:grpSp>
        <p:nvGrpSpPr>
          <p:cNvPr id="4" name="グループ化 3"/>
          <p:cNvGrpSpPr/>
          <p:nvPr/>
        </p:nvGrpSpPr>
        <p:grpSpPr>
          <a:xfrm>
            <a:off x="0" y="3905000"/>
            <a:ext cx="5002213" cy="2876540"/>
            <a:chOff x="0" y="2060848"/>
            <a:chExt cx="5002213" cy="2710433"/>
          </a:xfrm>
        </p:grpSpPr>
        <p:pic>
          <p:nvPicPr>
            <p:cNvPr id="5" name="Picture 67"/>
            <p:cNvPicPr>
              <a:picLocks noChangeAspect="1" noChangeArrowheads="1"/>
            </p:cNvPicPr>
            <p:nvPr/>
          </p:nvPicPr>
          <p:blipFill>
            <a:blip r:embed="rId6" cstate="print"/>
            <a:srcRect/>
            <a:stretch>
              <a:fillRect/>
            </a:stretch>
          </p:blipFill>
          <p:spPr bwMode="auto">
            <a:xfrm>
              <a:off x="0" y="2060848"/>
              <a:ext cx="5002213" cy="2710433"/>
            </a:xfrm>
            <a:prstGeom prst="rect">
              <a:avLst/>
            </a:prstGeom>
            <a:noFill/>
            <a:ln w="9525">
              <a:noFill/>
              <a:miter lim="800000"/>
              <a:headEnd/>
              <a:tailEnd/>
            </a:ln>
            <a:effectLst/>
          </p:spPr>
        </p:pic>
        <p:cxnSp>
          <p:nvCxnSpPr>
            <p:cNvPr id="6" name="直線コネクタ 5"/>
            <p:cNvCxnSpPr/>
            <p:nvPr/>
          </p:nvCxnSpPr>
          <p:spPr>
            <a:xfrm flipV="1">
              <a:off x="2771800" y="2132856"/>
              <a:ext cx="0" cy="2088232"/>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475656" y="2348880"/>
              <a:ext cx="504056" cy="369332"/>
            </a:xfrm>
            <a:prstGeom prst="rect">
              <a:avLst/>
            </a:prstGeom>
            <a:noFill/>
          </p:spPr>
          <p:txBody>
            <a:bodyPr wrap="square" rtlCol="0">
              <a:spAutoFit/>
            </a:bodyPr>
            <a:lstStyle/>
            <a:p>
              <a:r>
                <a:rPr lang="en-US" altLang="ja-JP" dirty="0" smtClean="0"/>
                <a:t>(1)</a:t>
              </a:r>
              <a:endParaRPr kumimoji="1" lang="ja-JP" altLang="en-US" dirty="0"/>
            </a:p>
          </p:txBody>
        </p:sp>
        <p:cxnSp>
          <p:nvCxnSpPr>
            <p:cNvPr id="9" name="直線矢印コネクタ 8"/>
            <p:cNvCxnSpPr/>
            <p:nvPr/>
          </p:nvCxnSpPr>
          <p:spPr>
            <a:xfrm>
              <a:off x="1835696" y="2636912"/>
              <a:ext cx="504056"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3258765" y="2369854"/>
              <a:ext cx="1224136" cy="870012"/>
            </a:xfrm>
            <a:prstGeom prst="rect">
              <a:avLst/>
            </a:prstGeom>
            <a:noFill/>
          </p:spPr>
          <p:txBody>
            <a:bodyPr wrap="square" rtlCol="0">
              <a:spAutoFit/>
            </a:bodyPr>
            <a:lstStyle/>
            <a:p>
              <a:r>
                <a:rPr lang="en-US" altLang="ja-JP" dirty="0" smtClean="0"/>
                <a:t>6</a:t>
              </a:r>
              <a:r>
                <a:rPr kumimoji="1" lang="en-US" altLang="ja-JP" dirty="0" smtClean="0"/>
                <a:t>K</a:t>
              </a:r>
            </a:p>
            <a:p>
              <a:r>
                <a:rPr lang="en-US" altLang="ja-JP" dirty="0" smtClean="0"/>
                <a:t>440nm</a:t>
              </a:r>
            </a:p>
            <a:p>
              <a:r>
                <a:rPr kumimoji="1" lang="en-US" altLang="ja-JP" dirty="0" smtClean="0"/>
                <a:t>Γ</a:t>
              </a:r>
              <a:r>
                <a:rPr kumimoji="1" lang="ja-JP" altLang="en-US" dirty="0" smtClean="0"/>
                <a:t>＝</a:t>
              </a:r>
              <a:r>
                <a:rPr kumimoji="1" lang="en-US" altLang="ja-JP" dirty="0" smtClean="0"/>
                <a:t>2.4meV</a:t>
              </a:r>
              <a:endParaRPr kumimoji="1" lang="ja-JP" altLang="en-US" dirty="0"/>
            </a:p>
          </p:txBody>
        </p:sp>
        <p:sp>
          <p:nvSpPr>
            <p:cNvPr id="12" name="テキスト ボックス 11"/>
            <p:cNvSpPr txBox="1"/>
            <p:nvPr/>
          </p:nvSpPr>
          <p:spPr>
            <a:xfrm>
              <a:off x="2771800" y="3717032"/>
              <a:ext cx="360040" cy="369332"/>
            </a:xfrm>
            <a:prstGeom prst="rect">
              <a:avLst/>
            </a:prstGeom>
            <a:noFill/>
          </p:spPr>
          <p:txBody>
            <a:bodyPr wrap="square" rtlCol="0">
              <a:spAutoFit/>
            </a:bodyPr>
            <a:lstStyle/>
            <a:p>
              <a:r>
                <a:rPr kumimoji="1" lang="en-US" altLang="ja-JP" dirty="0" smtClean="0">
                  <a:solidFill>
                    <a:srgbClr val="00B0F0"/>
                  </a:solidFill>
                </a:rPr>
                <a:t>A</a:t>
              </a:r>
              <a:endParaRPr kumimoji="1" lang="ja-JP" altLang="en-US" dirty="0">
                <a:solidFill>
                  <a:srgbClr val="00B0F0"/>
                </a:solidFill>
              </a:endParaRPr>
            </a:p>
          </p:txBody>
        </p:sp>
      </p:grpSp>
      <p:pic>
        <p:nvPicPr>
          <p:cNvPr id="13" name="Picture 69"/>
          <p:cNvPicPr>
            <a:picLocks noChangeAspect="1" noChangeArrowheads="1"/>
          </p:cNvPicPr>
          <p:nvPr/>
        </p:nvPicPr>
        <p:blipFill>
          <a:blip r:embed="rId7" cstate="print"/>
          <a:srcRect/>
          <a:stretch>
            <a:fillRect/>
          </a:stretch>
        </p:blipFill>
        <p:spPr bwMode="auto">
          <a:xfrm>
            <a:off x="4354410" y="4277244"/>
            <a:ext cx="4895119" cy="2293166"/>
          </a:xfrm>
          <a:prstGeom prst="rect">
            <a:avLst/>
          </a:prstGeom>
          <a:noFill/>
          <a:ln w="9525">
            <a:noFill/>
            <a:miter lim="800000"/>
            <a:headEnd/>
            <a:tailEnd/>
          </a:ln>
          <a:effectLst/>
        </p:spPr>
      </p:pic>
      <p:sp>
        <p:nvSpPr>
          <p:cNvPr id="14" name="テキスト ボックス 13"/>
          <p:cNvSpPr txBox="1"/>
          <p:nvPr/>
        </p:nvSpPr>
        <p:spPr>
          <a:xfrm>
            <a:off x="6224783" y="6428079"/>
            <a:ext cx="1988180" cy="400110"/>
          </a:xfrm>
          <a:prstGeom prst="rect">
            <a:avLst/>
          </a:prstGeom>
          <a:noFill/>
        </p:spPr>
        <p:txBody>
          <a:bodyPr wrap="square" rtlCol="0">
            <a:spAutoFit/>
          </a:bodyPr>
          <a:lstStyle/>
          <a:p>
            <a:r>
              <a:rPr kumimoji="1" lang="en-US" altLang="ja-JP" sz="2000" dirty="0" smtClean="0"/>
              <a:t>Delay time (fs)</a:t>
            </a:r>
            <a:endParaRPr kumimoji="1" lang="ja-JP" altLang="en-US" sz="2000" dirty="0"/>
          </a:p>
        </p:txBody>
      </p:sp>
      <p:cxnSp>
        <p:nvCxnSpPr>
          <p:cNvPr id="17" name="直線コネクタ 16"/>
          <p:cNvCxnSpPr/>
          <p:nvPr/>
        </p:nvCxnSpPr>
        <p:spPr>
          <a:xfrm flipV="1">
            <a:off x="2057304" y="1554320"/>
            <a:ext cx="0" cy="2304178"/>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2057304" y="1608004"/>
            <a:ext cx="328666" cy="369332"/>
          </a:xfrm>
          <a:prstGeom prst="rect">
            <a:avLst/>
          </a:prstGeom>
          <a:noFill/>
        </p:spPr>
        <p:txBody>
          <a:bodyPr wrap="square" rtlCol="0">
            <a:spAutoFit/>
          </a:bodyPr>
          <a:lstStyle/>
          <a:p>
            <a:r>
              <a:rPr kumimoji="1" lang="en-US" altLang="ja-JP" dirty="0" smtClean="0">
                <a:solidFill>
                  <a:srgbClr val="00B0F0"/>
                </a:solidFill>
              </a:rPr>
              <a:t>A</a:t>
            </a:r>
            <a:endParaRPr kumimoji="1" lang="ja-JP" altLang="en-US" dirty="0">
              <a:solidFill>
                <a:srgbClr val="00B0F0"/>
              </a:solidFill>
            </a:endParaRPr>
          </a:p>
        </p:txBody>
      </p:sp>
      <p:sp>
        <p:nvSpPr>
          <p:cNvPr id="21" name="テキスト ボックス 20"/>
          <p:cNvSpPr txBox="1"/>
          <p:nvPr/>
        </p:nvSpPr>
        <p:spPr>
          <a:xfrm>
            <a:off x="3626449" y="3231387"/>
            <a:ext cx="754518" cy="369332"/>
          </a:xfrm>
          <a:prstGeom prst="rect">
            <a:avLst/>
          </a:prstGeom>
          <a:noFill/>
        </p:spPr>
        <p:txBody>
          <a:bodyPr wrap="square" rtlCol="0">
            <a:spAutoFit/>
          </a:bodyPr>
          <a:lstStyle/>
          <a:p>
            <a:r>
              <a:rPr lang="en-US" altLang="ja-JP" dirty="0" smtClean="0"/>
              <a:t>55nm</a:t>
            </a:r>
            <a:endParaRPr kumimoji="1" lang="ja-JP" altLang="en-US" dirty="0"/>
          </a:p>
        </p:txBody>
      </p:sp>
      <p:sp>
        <p:nvSpPr>
          <p:cNvPr id="22" name="テキスト ボックス 21"/>
          <p:cNvSpPr txBox="1"/>
          <p:nvPr/>
        </p:nvSpPr>
        <p:spPr>
          <a:xfrm>
            <a:off x="5361470" y="4406667"/>
            <a:ext cx="504056" cy="391966"/>
          </a:xfrm>
          <a:prstGeom prst="rect">
            <a:avLst/>
          </a:prstGeom>
          <a:noFill/>
        </p:spPr>
        <p:txBody>
          <a:bodyPr wrap="square" rtlCol="0">
            <a:spAutoFit/>
          </a:bodyPr>
          <a:lstStyle/>
          <a:p>
            <a:r>
              <a:rPr lang="en-US" altLang="ja-JP" dirty="0" smtClean="0"/>
              <a:t>(1)</a:t>
            </a:r>
            <a:endParaRPr kumimoji="1" lang="ja-JP" altLang="en-US" dirty="0"/>
          </a:p>
        </p:txBody>
      </p:sp>
      <p:sp>
        <p:nvSpPr>
          <p:cNvPr id="25" name="スライド番号プレースホルダー 24"/>
          <p:cNvSpPr>
            <a:spLocks noGrp="1"/>
          </p:cNvSpPr>
          <p:nvPr>
            <p:ph type="sldNum" sz="quarter" idx="12"/>
          </p:nvPr>
        </p:nvSpPr>
        <p:spPr/>
        <p:txBody>
          <a:bodyPr/>
          <a:lstStyle/>
          <a:p>
            <a:fld id="{FB872024-6A85-46D5-9329-67AA5B2858FA}" type="slidenum">
              <a:rPr kumimoji="1" lang="ja-JP" altLang="en-US" smtClean="0"/>
              <a:t>14</a:t>
            </a:fld>
            <a:endParaRPr kumimoji="1" lang="ja-JP" altLang="en-US"/>
          </a:p>
        </p:txBody>
      </p:sp>
    </p:spTree>
    <p:extLst>
      <p:ext uri="{BB962C8B-B14F-4D97-AF65-F5344CB8AC3E}">
        <p14:creationId xmlns:p14="http://schemas.microsoft.com/office/powerpoint/2010/main" val="28128091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864096"/>
          </a:xfrm>
        </p:spPr>
        <p:txBody>
          <a:bodyPr>
            <a:normAutofit/>
          </a:bodyPr>
          <a:lstStyle/>
          <a:p>
            <a:r>
              <a:rPr lang="ja-JP" altLang="en-US" dirty="0" smtClean="0"/>
              <a:t>半導体ナノ構造中の光学応答</a:t>
            </a:r>
            <a:endParaRPr kumimoji="1" lang="ja-JP" altLang="en-US" dirty="0"/>
          </a:p>
        </p:txBody>
      </p:sp>
      <p:pic>
        <p:nvPicPr>
          <p:cNvPr id="4" name="Picture 4"/>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595820" y="1772816"/>
            <a:ext cx="3548180"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テキスト ボックス 47"/>
          <p:cNvSpPr txBox="1"/>
          <p:nvPr/>
        </p:nvSpPr>
        <p:spPr>
          <a:xfrm>
            <a:off x="251520" y="1772816"/>
            <a:ext cx="5184576" cy="4216539"/>
          </a:xfrm>
          <a:prstGeom prst="rect">
            <a:avLst/>
          </a:prstGeom>
          <a:noFill/>
        </p:spPr>
        <p:txBody>
          <a:bodyPr wrap="square" rtlCol="0">
            <a:spAutoFit/>
          </a:bodyPr>
          <a:lstStyle/>
          <a:p>
            <a:r>
              <a:rPr lang="ja-JP" altLang="en-US" sz="2800" dirty="0" smtClean="0"/>
              <a:t>励起子重心運動が閉じ込められており、</a:t>
            </a:r>
            <a:r>
              <a:rPr lang="ja-JP" altLang="en-US" sz="2800" dirty="0" smtClean="0">
                <a:solidFill>
                  <a:srgbClr val="FF0000"/>
                </a:solidFill>
              </a:rPr>
              <a:t>長波長</a:t>
            </a:r>
            <a:r>
              <a:rPr lang="ja-JP" altLang="en-US" sz="2800" dirty="0">
                <a:solidFill>
                  <a:srgbClr val="FF0000"/>
                </a:solidFill>
              </a:rPr>
              <a:t>近似</a:t>
            </a:r>
            <a:r>
              <a:rPr lang="ja-JP" altLang="en-US" sz="2800" dirty="0"/>
              <a:t>が</a:t>
            </a:r>
            <a:r>
              <a:rPr lang="ja-JP" altLang="en-US" sz="2800" dirty="0" smtClean="0"/>
              <a:t>成り立つ</a:t>
            </a:r>
            <a:endParaRPr lang="en-US" altLang="ja-JP" sz="2800" dirty="0" smtClean="0"/>
          </a:p>
          <a:p>
            <a:pPr algn="ctr"/>
            <a:r>
              <a:rPr lang="ja-JP" altLang="en-US" sz="2800" dirty="0" smtClean="0"/>
              <a:t>↓</a:t>
            </a:r>
            <a:endParaRPr lang="en-US" altLang="ja-JP" sz="2800" dirty="0" smtClean="0"/>
          </a:p>
          <a:p>
            <a:pPr algn="ctr"/>
            <a:r>
              <a:rPr lang="en-US" altLang="ja-JP" sz="2800" dirty="0" smtClean="0"/>
              <a:t>n=1</a:t>
            </a:r>
            <a:r>
              <a:rPr lang="ja-JP" altLang="en-US" sz="2800" dirty="0" err="1" smtClean="0"/>
              <a:t>の励起</a:t>
            </a:r>
            <a:r>
              <a:rPr lang="ja-JP" altLang="en-US" sz="2800" dirty="0" smtClean="0"/>
              <a:t>子が支配的に</a:t>
            </a:r>
            <a:endParaRPr lang="en-US" altLang="ja-JP" sz="2800" dirty="0" smtClean="0"/>
          </a:p>
          <a:p>
            <a:pPr algn="ctr"/>
            <a:r>
              <a:rPr lang="ja-JP" altLang="en-US" sz="2800" dirty="0" smtClean="0"/>
              <a:t>光と相互作用</a:t>
            </a:r>
            <a:endParaRPr lang="en-US" altLang="ja-JP" sz="2800" dirty="0" smtClean="0"/>
          </a:p>
          <a:p>
            <a:pPr algn="ctr"/>
            <a:endParaRPr lang="en-US" altLang="ja-JP" sz="2800" dirty="0" smtClean="0"/>
          </a:p>
          <a:p>
            <a:pPr algn="ctr"/>
            <a:endParaRPr lang="en-US" altLang="ja-JP" sz="1600" dirty="0" smtClean="0"/>
          </a:p>
          <a:p>
            <a:r>
              <a:rPr lang="ja-JP" altLang="en-US" sz="2800" u="sng" dirty="0" smtClean="0"/>
              <a:t>媒体の厚さに比例して信号強度、　　応答速度が増加するが、結晶性の問題によって飽和してしまう。</a:t>
            </a:r>
            <a:endParaRPr lang="ja-JP" altLang="en-US" sz="2800" u="sng" dirty="0"/>
          </a:p>
        </p:txBody>
      </p:sp>
      <p:sp>
        <p:nvSpPr>
          <p:cNvPr id="52" name="正方形/長方形 51"/>
          <p:cNvSpPr/>
          <p:nvPr/>
        </p:nvSpPr>
        <p:spPr>
          <a:xfrm>
            <a:off x="179512" y="1772816"/>
            <a:ext cx="5256584" cy="2232248"/>
          </a:xfrm>
          <a:prstGeom prst="rect">
            <a:avLst/>
          </a:prstGeom>
          <a:solidFill>
            <a:schemeClr val="accent1">
              <a:alpha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448439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32656"/>
            <a:ext cx="8229600" cy="922114"/>
          </a:xfrm>
        </p:spPr>
        <p:txBody>
          <a:bodyPr>
            <a:normAutofit/>
          </a:bodyPr>
          <a:lstStyle/>
          <a:p>
            <a:r>
              <a:rPr lang="ja-JP" altLang="en-US" dirty="0" smtClean="0"/>
              <a:t>光</a:t>
            </a:r>
            <a:r>
              <a:rPr lang="en-US" altLang="ja-JP" dirty="0" smtClean="0"/>
              <a:t>‐</a:t>
            </a:r>
            <a:r>
              <a:rPr lang="ja-JP" altLang="en-US" dirty="0" smtClean="0"/>
              <a:t>励起子結合系</a:t>
            </a:r>
            <a:endParaRPr kumimoji="1" lang="ja-JP" altLang="en-US" dirty="0"/>
          </a:p>
        </p:txBody>
      </p:sp>
      <p:sp>
        <p:nvSpPr>
          <p:cNvPr id="6" name="テキスト ボックス 5"/>
          <p:cNvSpPr txBox="1"/>
          <p:nvPr/>
        </p:nvSpPr>
        <p:spPr>
          <a:xfrm>
            <a:off x="179512" y="1268760"/>
            <a:ext cx="4392488" cy="4216539"/>
          </a:xfrm>
          <a:prstGeom prst="rect">
            <a:avLst/>
          </a:prstGeom>
          <a:noFill/>
        </p:spPr>
        <p:txBody>
          <a:bodyPr wrap="square" rtlCol="0">
            <a:spAutoFit/>
          </a:bodyPr>
          <a:lstStyle/>
          <a:p>
            <a:r>
              <a:rPr kumimoji="1" lang="ja-JP" altLang="en-US" sz="2400" dirty="0" smtClean="0"/>
              <a:t>長波長近似</a:t>
            </a:r>
            <a:r>
              <a:rPr lang="ja-JP" altLang="en-US" sz="2400" dirty="0" smtClean="0"/>
              <a:t>が破綻する</a:t>
            </a:r>
            <a:endParaRPr lang="en-US" altLang="ja-JP" sz="2400" dirty="0" smtClean="0"/>
          </a:p>
          <a:p>
            <a:r>
              <a:rPr lang="ja-JP" altLang="en-US" sz="2400" dirty="0" smtClean="0"/>
              <a:t>サイズ領域においても</a:t>
            </a:r>
            <a:endParaRPr kumimoji="1" lang="en-US" altLang="ja-JP" sz="2400" dirty="0" smtClean="0"/>
          </a:p>
          <a:p>
            <a:endParaRPr kumimoji="1" lang="en-US" altLang="ja-JP" sz="2800" dirty="0" smtClean="0"/>
          </a:p>
          <a:p>
            <a:r>
              <a:rPr kumimoji="1" lang="ja-JP" altLang="en-US" sz="2400" dirty="0" smtClean="0"/>
              <a:t>励起子の重心運動がコヒーレントに結晶全体に広がるほど</a:t>
            </a:r>
            <a:r>
              <a:rPr kumimoji="1" lang="ja-JP" altLang="en-US" sz="2400" dirty="0" smtClean="0">
                <a:solidFill>
                  <a:srgbClr val="FF0000"/>
                </a:solidFill>
              </a:rPr>
              <a:t>結晶性が高いとき</a:t>
            </a:r>
            <a:endParaRPr lang="en-US" altLang="ja-JP" sz="2400" dirty="0" smtClean="0">
              <a:solidFill>
                <a:srgbClr val="FF0000"/>
              </a:solidFill>
            </a:endParaRPr>
          </a:p>
          <a:p>
            <a:pPr algn="ctr"/>
            <a:r>
              <a:rPr lang="ja-JP" altLang="en-US" sz="2400" dirty="0" smtClean="0"/>
              <a:t>↓</a:t>
            </a:r>
            <a:endParaRPr lang="en-US" altLang="ja-JP" sz="2400" dirty="0" smtClean="0"/>
          </a:p>
          <a:p>
            <a:pPr algn="ctr"/>
            <a:r>
              <a:rPr kumimoji="1" lang="en-US" altLang="ja-JP" sz="2400" dirty="0" smtClean="0"/>
              <a:t>n≥2</a:t>
            </a:r>
            <a:r>
              <a:rPr kumimoji="1" lang="ja-JP" altLang="en-US" sz="2400" dirty="0" err="1" smtClean="0"/>
              <a:t>の励起</a:t>
            </a:r>
            <a:r>
              <a:rPr kumimoji="1" lang="ja-JP" altLang="en-US" sz="2400" dirty="0" smtClean="0"/>
              <a:t>子も</a:t>
            </a:r>
            <a:endParaRPr kumimoji="1" lang="en-US" altLang="ja-JP" sz="2400" dirty="0" smtClean="0"/>
          </a:p>
          <a:p>
            <a:pPr algn="ctr"/>
            <a:r>
              <a:rPr kumimoji="1" lang="ja-JP" altLang="en-US" sz="2400" dirty="0" smtClean="0"/>
              <a:t>光と相互作用が可能</a:t>
            </a:r>
            <a:endParaRPr kumimoji="1" lang="en-US" altLang="ja-JP" sz="2400" dirty="0" smtClean="0"/>
          </a:p>
          <a:p>
            <a:pPr algn="ctr"/>
            <a:endParaRPr lang="en-US" altLang="ja-JP" sz="2400" dirty="0" smtClean="0"/>
          </a:p>
          <a:p>
            <a:pPr algn="ctr"/>
            <a:r>
              <a:rPr kumimoji="1" lang="ja-JP" altLang="en-US" sz="2400" dirty="0" smtClean="0"/>
              <a:t>　　　　　　　　　　　　　　　</a:t>
            </a:r>
            <a:endParaRPr kumimoji="1" lang="en-US" altLang="ja-JP" sz="2400" dirty="0" smtClean="0"/>
          </a:p>
        </p:txBody>
      </p:sp>
      <p:grpSp>
        <p:nvGrpSpPr>
          <p:cNvPr id="7" name="グループ化 6"/>
          <p:cNvGrpSpPr/>
          <p:nvPr/>
        </p:nvGrpSpPr>
        <p:grpSpPr>
          <a:xfrm>
            <a:off x="4716016" y="1268760"/>
            <a:ext cx="4248472" cy="3856223"/>
            <a:chOff x="5148268" y="1836390"/>
            <a:chExt cx="3703677" cy="2234416"/>
          </a:xfrm>
        </p:grpSpPr>
        <p:grpSp>
          <p:nvGrpSpPr>
            <p:cNvPr id="8" name="グループ化 60"/>
            <p:cNvGrpSpPr>
              <a:grpSpLocks noChangeAspect="1"/>
            </p:cNvGrpSpPr>
            <p:nvPr/>
          </p:nvGrpSpPr>
          <p:grpSpPr bwMode="auto">
            <a:xfrm>
              <a:off x="5148268" y="2033596"/>
              <a:ext cx="3703677" cy="1778571"/>
              <a:chOff x="539750" y="4344195"/>
              <a:chExt cx="4630738" cy="2222294"/>
            </a:xfrm>
          </p:grpSpPr>
          <p:sp>
            <p:nvSpPr>
              <p:cNvPr id="11" name="Rectangle 1788"/>
              <p:cNvSpPr>
                <a:spLocks noChangeAspect="1" noChangeArrowheads="1"/>
              </p:cNvSpPr>
              <p:nvPr/>
            </p:nvSpPr>
            <p:spPr bwMode="auto">
              <a:xfrm>
                <a:off x="1333500" y="4386263"/>
                <a:ext cx="25400" cy="2157412"/>
              </a:xfrm>
              <a:prstGeom prst="rect">
                <a:avLst/>
              </a:prstGeom>
              <a:solidFill>
                <a:srgbClr val="677C7C"/>
              </a:solidFill>
              <a:ln w="0">
                <a:solidFill>
                  <a:srgbClr val="677C7C"/>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12" name="Rectangle 1789"/>
              <p:cNvSpPr>
                <a:spLocks noChangeAspect="1" noChangeArrowheads="1"/>
              </p:cNvSpPr>
              <p:nvPr/>
            </p:nvSpPr>
            <p:spPr bwMode="auto">
              <a:xfrm>
                <a:off x="1335658" y="4407093"/>
                <a:ext cx="3027363" cy="2159396"/>
              </a:xfrm>
              <a:prstGeom prst="rect">
                <a:avLst/>
              </a:prstGeom>
              <a:solidFill>
                <a:srgbClr val="EDFFE1"/>
              </a:solidFill>
              <a:ln w="0">
                <a:solidFill>
                  <a:srgbClr val="EDFFE1"/>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13" name="Freeform 1798"/>
              <p:cNvSpPr>
                <a:spLocks noEditPoints="1"/>
              </p:cNvSpPr>
              <p:nvPr/>
            </p:nvSpPr>
            <p:spPr bwMode="auto">
              <a:xfrm>
                <a:off x="1345614" y="5105881"/>
                <a:ext cx="2957480" cy="19836"/>
              </a:xfrm>
              <a:custGeom>
                <a:avLst/>
                <a:gdLst>
                  <a:gd name="T0" fmla="*/ 2147483647 w 3725"/>
                  <a:gd name="T1" fmla="*/ 0 h 25"/>
                  <a:gd name="T2" fmla="*/ 2147483647 w 3725"/>
                  <a:gd name="T3" fmla="*/ 2147483647 h 25"/>
                  <a:gd name="T4" fmla="*/ 2147483647 w 3725"/>
                  <a:gd name="T5" fmla="*/ 0 h 25"/>
                  <a:gd name="T6" fmla="*/ 2147483647 w 3725"/>
                  <a:gd name="T7" fmla="*/ 2147483647 h 25"/>
                  <a:gd name="T8" fmla="*/ 2147483647 w 3725"/>
                  <a:gd name="T9" fmla="*/ 0 h 25"/>
                  <a:gd name="T10" fmla="*/ 2147483647 w 3725"/>
                  <a:gd name="T11" fmla="*/ 0 h 25"/>
                  <a:gd name="T12" fmla="*/ 2147483647 w 3725"/>
                  <a:gd name="T13" fmla="*/ 2147483647 h 25"/>
                  <a:gd name="T14" fmla="*/ 2147483647 w 3725"/>
                  <a:gd name="T15" fmla="*/ 0 h 25"/>
                  <a:gd name="T16" fmla="*/ 2147483647 w 3725"/>
                  <a:gd name="T17" fmla="*/ 2147483647 h 25"/>
                  <a:gd name="T18" fmla="*/ 2147483647 w 3725"/>
                  <a:gd name="T19" fmla="*/ 0 h 25"/>
                  <a:gd name="T20" fmla="*/ 2147483647 w 3725"/>
                  <a:gd name="T21" fmla="*/ 0 h 25"/>
                  <a:gd name="T22" fmla="*/ 2147483647 w 3725"/>
                  <a:gd name="T23" fmla="*/ 2147483647 h 25"/>
                  <a:gd name="T24" fmla="*/ 2147483647 w 3725"/>
                  <a:gd name="T25" fmla="*/ 0 h 25"/>
                  <a:gd name="T26" fmla="*/ 2147483647 w 3725"/>
                  <a:gd name="T27" fmla="*/ 2147483647 h 25"/>
                  <a:gd name="T28" fmla="*/ 2147483647 w 3725"/>
                  <a:gd name="T29" fmla="*/ 0 h 25"/>
                  <a:gd name="T30" fmla="*/ 2147483647 w 3725"/>
                  <a:gd name="T31" fmla="*/ 0 h 25"/>
                  <a:gd name="T32" fmla="*/ 2147483647 w 3725"/>
                  <a:gd name="T33" fmla="*/ 2147483647 h 25"/>
                  <a:gd name="T34" fmla="*/ 2147483647 w 3725"/>
                  <a:gd name="T35" fmla="*/ 0 h 25"/>
                  <a:gd name="T36" fmla="*/ 2147483647 w 3725"/>
                  <a:gd name="T37" fmla="*/ 2147483647 h 25"/>
                  <a:gd name="T38" fmla="*/ 2147483647 w 3725"/>
                  <a:gd name="T39" fmla="*/ 0 h 25"/>
                  <a:gd name="T40" fmla="*/ 2147483647 w 3725"/>
                  <a:gd name="T41" fmla="*/ 0 h 25"/>
                  <a:gd name="T42" fmla="*/ 2147483647 w 3725"/>
                  <a:gd name="T43" fmla="*/ 2147483647 h 25"/>
                  <a:gd name="T44" fmla="*/ 2147483647 w 3725"/>
                  <a:gd name="T45" fmla="*/ 0 h 25"/>
                  <a:gd name="T46" fmla="*/ 2147483647 w 3725"/>
                  <a:gd name="T47" fmla="*/ 2147483647 h 25"/>
                  <a:gd name="T48" fmla="*/ 2147483647 w 3725"/>
                  <a:gd name="T49" fmla="*/ 0 h 25"/>
                  <a:gd name="T50" fmla="*/ 2147483647 w 3725"/>
                  <a:gd name="T51" fmla="*/ 0 h 25"/>
                  <a:gd name="T52" fmla="*/ 2147483647 w 3725"/>
                  <a:gd name="T53" fmla="*/ 2147483647 h 25"/>
                  <a:gd name="T54" fmla="*/ 2147483647 w 3725"/>
                  <a:gd name="T55" fmla="*/ 0 h 25"/>
                  <a:gd name="T56" fmla="*/ 2147483647 w 3725"/>
                  <a:gd name="T57" fmla="*/ 2147483647 h 25"/>
                  <a:gd name="T58" fmla="*/ 2147483647 w 3725"/>
                  <a:gd name="T59" fmla="*/ 0 h 25"/>
                  <a:gd name="T60" fmla="*/ 2147483647 w 3725"/>
                  <a:gd name="T61" fmla="*/ 0 h 25"/>
                  <a:gd name="T62" fmla="*/ 2147483647 w 3725"/>
                  <a:gd name="T63" fmla="*/ 2147483647 h 25"/>
                  <a:gd name="T64" fmla="*/ 2147483647 w 3725"/>
                  <a:gd name="T65" fmla="*/ 0 h 25"/>
                  <a:gd name="T66" fmla="*/ 2147483647 w 3725"/>
                  <a:gd name="T67" fmla="*/ 2147483647 h 25"/>
                  <a:gd name="T68" fmla="*/ 2147483647 w 3725"/>
                  <a:gd name="T69" fmla="*/ 0 h 25"/>
                  <a:gd name="T70" fmla="*/ 2147483647 w 3725"/>
                  <a:gd name="T71" fmla="*/ 0 h 25"/>
                  <a:gd name="T72" fmla="*/ 2147483647 w 3725"/>
                  <a:gd name="T73" fmla="*/ 2147483647 h 25"/>
                  <a:gd name="T74" fmla="*/ 2147483647 w 3725"/>
                  <a:gd name="T75" fmla="*/ 0 h 25"/>
                  <a:gd name="T76" fmla="*/ 2147483647 w 3725"/>
                  <a:gd name="T77" fmla="*/ 2147483647 h 25"/>
                  <a:gd name="T78" fmla="*/ 2147483647 w 3725"/>
                  <a:gd name="T79" fmla="*/ 0 h 25"/>
                  <a:gd name="T80" fmla="*/ 2147483647 w 3725"/>
                  <a:gd name="T81" fmla="*/ 0 h 25"/>
                  <a:gd name="T82" fmla="*/ 2147483647 w 3725"/>
                  <a:gd name="T83" fmla="*/ 2147483647 h 25"/>
                  <a:gd name="T84" fmla="*/ 2147483647 w 3725"/>
                  <a:gd name="T85" fmla="*/ 0 h 25"/>
                  <a:gd name="T86" fmla="*/ 2147483647 w 3725"/>
                  <a:gd name="T87" fmla="*/ 2147483647 h 25"/>
                  <a:gd name="T88" fmla="*/ 2147483647 w 3725"/>
                  <a:gd name="T89" fmla="*/ 0 h 25"/>
                  <a:gd name="T90" fmla="*/ 2147483647 w 3725"/>
                  <a:gd name="T91" fmla="*/ 0 h 25"/>
                  <a:gd name="T92" fmla="*/ 2147483647 w 3725"/>
                  <a:gd name="T93" fmla="*/ 2147483647 h 25"/>
                  <a:gd name="T94" fmla="*/ 0 w 3725"/>
                  <a:gd name="T95" fmla="*/ 0 h 25"/>
                  <a:gd name="T96" fmla="*/ 2147483647 w 3725"/>
                  <a:gd name="T97" fmla="*/ 2147483647 h 25"/>
                  <a:gd name="T98" fmla="*/ 0 w 3725"/>
                  <a:gd name="T99" fmla="*/ 0 h 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5"/>
                  <a:gd name="T152" fmla="*/ 3725 w 3725"/>
                  <a:gd name="T153" fmla="*/ 25 h 2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5">
                    <a:moveTo>
                      <a:pt x="3631" y="0"/>
                    </a:moveTo>
                    <a:lnTo>
                      <a:pt x="3725" y="0"/>
                    </a:lnTo>
                    <a:lnTo>
                      <a:pt x="3725" y="25"/>
                    </a:lnTo>
                    <a:lnTo>
                      <a:pt x="3631" y="25"/>
                    </a:lnTo>
                    <a:lnTo>
                      <a:pt x="3631" y="0"/>
                    </a:lnTo>
                    <a:close/>
                    <a:moveTo>
                      <a:pt x="3440" y="0"/>
                    </a:moveTo>
                    <a:lnTo>
                      <a:pt x="3536" y="0"/>
                    </a:lnTo>
                    <a:lnTo>
                      <a:pt x="3536" y="25"/>
                    </a:lnTo>
                    <a:lnTo>
                      <a:pt x="3440" y="25"/>
                    </a:lnTo>
                    <a:lnTo>
                      <a:pt x="3440" y="0"/>
                    </a:lnTo>
                    <a:close/>
                    <a:moveTo>
                      <a:pt x="3249" y="0"/>
                    </a:moveTo>
                    <a:lnTo>
                      <a:pt x="3344" y="0"/>
                    </a:lnTo>
                    <a:lnTo>
                      <a:pt x="3344" y="25"/>
                    </a:lnTo>
                    <a:lnTo>
                      <a:pt x="3249" y="25"/>
                    </a:lnTo>
                    <a:lnTo>
                      <a:pt x="3249" y="0"/>
                    </a:lnTo>
                    <a:close/>
                    <a:moveTo>
                      <a:pt x="3057" y="0"/>
                    </a:moveTo>
                    <a:lnTo>
                      <a:pt x="3153" y="0"/>
                    </a:lnTo>
                    <a:lnTo>
                      <a:pt x="3153" y="25"/>
                    </a:lnTo>
                    <a:lnTo>
                      <a:pt x="3057" y="25"/>
                    </a:lnTo>
                    <a:lnTo>
                      <a:pt x="3057" y="0"/>
                    </a:lnTo>
                    <a:close/>
                    <a:moveTo>
                      <a:pt x="2866" y="0"/>
                    </a:moveTo>
                    <a:lnTo>
                      <a:pt x="2962" y="0"/>
                    </a:lnTo>
                    <a:lnTo>
                      <a:pt x="2962" y="25"/>
                    </a:lnTo>
                    <a:lnTo>
                      <a:pt x="2866" y="25"/>
                    </a:lnTo>
                    <a:lnTo>
                      <a:pt x="2866" y="0"/>
                    </a:lnTo>
                    <a:close/>
                    <a:moveTo>
                      <a:pt x="2674" y="0"/>
                    </a:moveTo>
                    <a:lnTo>
                      <a:pt x="2770" y="0"/>
                    </a:lnTo>
                    <a:lnTo>
                      <a:pt x="2770" y="25"/>
                    </a:lnTo>
                    <a:lnTo>
                      <a:pt x="2674" y="25"/>
                    </a:lnTo>
                    <a:lnTo>
                      <a:pt x="2674" y="0"/>
                    </a:lnTo>
                    <a:close/>
                    <a:moveTo>
                      <a:pt x="2485" y="0"/>
                    </a:moveTo>
                    <a:lnTo>
                      <a:pt x="2581" y="0"/>
                    </a:lnTo>
                    <a:lnTo>
                      <a:pt x="2581" y="25"/>
                    </a:lnTo>
                    <a:lnTo>
                      <a:pt x="2485" y="25"/>
                    </a:lnTo>
                    <a:lnTo>
                      <a:pt x="2485" y="0"/>
                    </a:lnTo>
                    <a:close/>
                    <a:moveTo>
                      <a:pt x="2293" y="0"/>
                    </a:moveTo>
                    <a:lnTo>
                      <a:pt x="2389" y="0"/>
                    </a:lnTo>
                    <a:lnTo>
                      <a:pt x="2389" y="25"/>
                    </a:lnTo>
                    <a:lnTo>
                      <a:pt x="2293" y="25"/>
                    </a:lnTo>
                    <a:lnTo>
                      <a:pt x="2293" y="0"/>
                    </a:lnTo>
                    <a:close/>
                    <a:moveTo>
                      <a:pt x="2102" y="0"/>
                    </a:moveTo>
                    <a:lnTo>
                      <a:pt x="2198" y="0"/>
                    </a:lnTo>
                    <a:lnTo>
                      <a:pt x="2198" y="25"/>
                    </a:lnTo>
                    <a:lnTo>
                      <a:pt x="2102" y="25"/>
                    </a:lnTo>
                    <a:lnTo>
                      <a:pt x="2102" y="0"/>
                    </a:lnTo>
                    <a:close/>
                    <a:moveTo>
                      <a:pt x="1911" y="0"/>
                    </a:moveTo>
                    <a:lnTo>
                      <a:pt x="2006" y="0"/>
                    </a:lnTo>
                    <a:lnTo>
                      <a:pt x="2006" y="25"/>
                    </a:lnTo>
                    <a:lnTo>
                      <a:pt x="1911" y="25"/>
                    </a:lnTo>
                    <a:lnTo>
                      <a:pt x="1911" y="0"/>
                    </a:lnTo>
                    <a:close/>
                    <a:moveTo>
                      <a:pt x="1719" y="0"/>
                    </a:moveTo>
                    <a:lnTo>
                      <a:pt x="1815" y="0"/>
                    </a:lnTo>
                    <a:lnTo>
                      <a:pt x="1815" y="25"/>
                    </a:lnTo>
                    <a:lnTo>
                      <a:pt x="1719" y="25"/>
                    </a:lnTo>
                    <a:lnTo>
                      <a:pt x="1719" y="0"/>
                    </a:lnTo>
                    <a:close/>
                    <a:moveTo>
                      <a:pt x="1530" y="0"/>
                    </a:moveTo>
                    <a:lnTo>
                      <a:pt x="1624" y="0"/>
                    </a:lnTo>
                    <a:lnTo>
                      <a:pt x="1624" y="25"/>
                    </a:lnTo>
                    <a:lnTo>
                      <a:pt x="1530" y="25"/>
                    </a:lnTo>
                    <a:lnTo>
                      <a:pt x="1530" y="0"/>
                    </a:lnTo>
                    <a:close/>
                    <a:moveTo>
                      <a:pt x="1338" y="0"/>
                    </a:moveTo>
                    <a:lnTo>
                      <a:pt x="1434" y="0"/>
                    </a:lnTo>
                    <a:lnTo>
                      <a:pt x="1434" y="25"/>
                    </a:lnTo>
                    <a:lnTo>
                      <a:pt x="1338" y="25"/>
                    </a:lnTo>
                    <a:lnTo>
                      <a:pt x="1338" y="0"/>
                    </a:lnTo>
                    <a:close/>
                    <a:moveTo>
                      <a:pt x="1147" y="0"/>
                    </a:moveTo>
                    <a:lnTo>
                      <a:pt x="1243" y="0"/>
                    </a:lnTo>
                    <a:lnTo>
                      <a:pt x="1243" y="25"/>
                    </a:lnTo>
                    <a:lnTo>
                      <a:pt x="1147" y="25"/>
                    </a:lnTo>
                    <a:lnTo>
                      <a:pt x="1147" y="0"/>
                    </a:lnTo>
                    <a:close/>
                    <a:moveTo>
                      <a:pt x="955" y="0"/>
                    </a:moveTo>
                    <a:lnTo>
                      <a:pt x="1051" y="0"/>
                    </a:lnTo>
                    <a:lnTo>
                      <a:pt x="1051" y="25"/>
                    </a:lnTo>
                    <a:lnTo>
                      <a:pt x="955" y="25"/>
                    </a:lnTo>
                    <a:lnTo>
                      <a:pt x="955" y="0"/>
                    </a:lnTo>
                    <a:close/>
                    <a:moveTo>
                      <a:pt x="764" y="0"/>
                    </a:moveTo>
                    <a:lnTo>
                      <a:pt x="860" y="0"/>
                    </a:lnTo>
                    <a:lnTo>
                      <a:pt x="860" y="25"/>
                    </a:lnTo>
                    <a:lnTo>
                      <a:pt x="764" y="25"/>
                    </a:lnTo>
                    <a:lnTo>
                      <a:pt x="764" y="0"/>
                    </a:lnTo>
                    <a:close/>
                    <a:moveTo>
                      <a:pt x="573" y="0"/>
                    </a:moveTo>
                    <a:lnTo>
                      <a:pt x="668" y="0"/>
                    </a:lnTo>
                    <a:lnTo>
                      <a:pt x="668" y="25"/>
                    </a:lnTo>
                    <a:lnTo>
                      <a:pt x="573" y="25"/>
                    </a:lnTo>
                    <a:lnTo>
                      <a:pt x="573" y="0"/>
                    </a:lnTo>
                    <a:close/>
                    <a:moveTo>
                      <a:pt x="383" y="0"/>
                    </a:moveTo>
                    <a:lnTo>
                      <a:pt x="479" y="0"/>
                    </a:lnTo>
                    <a:lnTo>
                      <a:pt x="479" y="25"/>
                    </a:lnTo>
                    <a:lnTo>
                      <a:pt x="383" y="25"/>
                    </a:lnTo>
                    <a:lnTo>
                      <a:pt x="383" y="0"/>
                    </a:lnTo>
                    <a:close/>
                    <a:moveTo>
                      <a:pt x="192" y="0"/>
                    </a:moveTo>
                    <a:lnTo>
                      <a:pt x="287" y="0"/>
                    </a:lnTo>
                    <a:lnTo>
                      <a:pt x="287" y="25"/>
                    </a:lnTo>
                    <a:lnTo>
                      <a:pt x="192" y="25"/>
                    </a:lnTo>
                    <a:lnTo>
                      <a:pt x="192" y="0"/>
                    </a:lnTo>
                    <a:close/>
                    <a:moveTo>
                      <a:pt x="0" y="0"/>
                    </a:moveTo>
                    <a:lnTo>
                      <a:pt x="96" y="0"/>
                    </a:lnTo>
                    <a:lnTo>
                      <a:pt x="96" y="25"/>
                    </a:lnTo>
                    <a:lnTo>
                      <a:pt x="0" y="25"/>
                    </a:lnTo>
                    <a:lnTo>
                      <a:pt x="0"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4" name="Freeform 1799"/>
              <p:cNvSpPr>
                <a:spLocks noEditPoints="1"/>
              </p:cNvSpPr>
              <p:nvPr/>
            </p:nvSpPr>
            <p:spPr bwMode="auto">
              <a:xfrm>
                <a:off x="1335689" y="5097946"/>
                <a:ext cx="2957480" cy="19836"/>
              </a:xfrm>
              <a:custGeom>
                <a:avLst/>
                <a:gdLst>
                  <a:gd name="T0" fmla="*/ 2147483647 w 3725"/>
                  <a:gd name="T1" fmla="*/ 0 h 24"/>
                  <a:gd name="T2" fmla="*/ 2147483647 w 3725"/>
                  <a:gd name="T3" fmla="*/ 2147483647 h 24"/>
                  <a:gd name="T4" fmla="*/ 2147483647 w 3725"/>
                  <a:gd name="T5" fmla="*/ 0 h 24"/>
                  <a:gd name="T6" fmla="*/ 2147483647 w 3725"/>
                  <a:gd name="T7" fmla="*/ 2147483647 h 24"/>
                  <a:gd name="T8" fmla="*/ 2147483647 w 3725"/>
                  <a:gd name="T9" fmla="*/ 0 h 24"/>
                  <a:gd name="T10" fmla="*/ 2147483647 w 3725"/>
                  <a:gd name="T11" fmla="*/ 0 h 24"/>
                  <a:gd name="T12" fmla="*/ 2147483647 w 3725"/>
                  <a:gd name="T13" fmla="*/ 2147483647 h 24"/>
                  <a:gd name="T14" fmla="*/ 2147483647 w 3725"/>
                  <a:gd name="T15" fmla="*/ 0 h 24"/>
                  <a:gd name="T16" fmla="*/ 2147483647 w 3725"/>
                  <a:gd name="T17" fmla="*/ 2147483647 h 24"/>
                  <a:gd name="T18" fmla="*/ 2147483647 w 3725"/>
                  <a:gd name="T19" fmla="*/ 0 h 24"/>
                  <a:gd name="T20" fmla="*/ 2147483647 w 3725"/>
                  <a:gd name="T21" fmla="*/ 0 h 24"/>
                  <a:gd name="T22" fmla="*/ 2147483647 w 3725"/>
                  <a:gd name="T23" fmla="*/ 2147483647 h 24"/>
                  <a:gd name="T24" fmla="*/ 2147483647 w 3725"/>
                  <a:gd name="T25" fmla="*/ 0 h 24"/>
                  <a:gd name="T26" fmla="*/ 2147483647 w 3725"/>
                  <a:gd name="T27" fmla="*/ 2147483647 h 24"/>
                  <a:gd name="T28" fmla="*/ 2147483647 w 3725"/>
                  <a:gd name="T29" fmla="*/ 0 h 24"/>
                  <a:gd name="T30" fmla="*/ 2147483647 w 3725"/>
                  <a:gd name="T31" fmla="*/ 0 h 24"/>
                  <a:gd name="T32" fmla="*/ 2147483647 w 3725"/>
                  <a:gd name="T33" fmla="*/ 2147483647 h 24"/>
                  <a:gd name="T34" fmla="*/ 2147483647 w 3725"/>
                  <a:gd name="T35" fmla="*/ 0 h 24"/>
                  <a:gd name="T36" fmla="*/ 2147483647 w 3725"/>
                  <a:gd name="T37" fmla="*/ 2147483647 h 24"/>
                  <a:gd name="T38" fmla="*/ 2147483647 w 3725"/>
                  <a:gd name="T39" fmla="*/ 0 h 24"/>
                  <a:gd name="T40" fmla="*/ 2147483647 w 3725"/>
                  <a:gd name="T41" fmla="*/ 0 h 24"/>
                  <a:gd name="T42" fmla="*/ 2147483647 w 3725"/>
                  <a:gd name="T43" fmla="*/ 2147483647 h 24"/>
                  <a:gd name="T44" fmla="*/ 2147483647 w 3725"/>
                  <a:gd name="T45" fmla="*/ 0 h 24"/>
                  <a:gd name="T46" fmla="*/ 2147483647 w 3725"/>
                  <a:gd name="T47" fmla="*/ 2147483647 h 24"/>
                  <a:gd name="T48" fmla="*/ 2147483647 w 3725"/>
                  <a:gd name="T49" fmla="*/ 0 h 24"/>
                  <a:gd name="T50" fmla="*/ 2147483647 w 3725"/>
                  <a:gd name="T51" fmla="*/ 0 h 24"/>
                  <a:gd name="T52" fmla="*/ 2147483647 w 3725"/>
                  <a:gd name="T53" fmla="*/ 2147483647 h 24"/>
                  <a:gd name="T54" fmla="*/ 2147483647 w 3725"/>
                  <a:gd name="T55" fmla="*/ 0 h 24"/>
                  <a:gd name="T56" fmla="*/ 2147483647 w 3725"/>
                  <a:gd name="T57" fmla="*/ 2147483647 h 24"/>
                  <a:gd name="T58" fmla="*/ 2147483647 w 3725"/>
                  <a:gd name="T59" fmla="*/ 0 h 24"/>
                  <a:gd name="T60" fmla="*/ 2147483647 w 3725"/>
                  <a:gd name="T61" fmla="*/ 0 h 24"/>
                  <a:gd name="T62" fmla="*/ 2147483647 w 3725"/>
                  <a:gd name="T63" fmla="*/ 2147483647 h 24"/>
                  <a:gd name="T64" fmla="*/ 2147483647 w 3725"/>
                  <a:gd name="T65" fmla="*/ 0 h 24"/>
                  <a:gd name="T66" fmla="*/ 2147483647 w 3725"/>
                  <a:gd name="T67" fmla="*/ 2147483647 h 24"/>
                  <a:gd name="T68" fmla="*/ 2147483647 w 3725"/>
                  <a:gd name="T69" fmla="*/ 0 h 24"/>
                  <a:gd name="T70" fmla="*/ 2147483647 w 3725"/>
                  <a:gd name="T71" fmla="*/ 0 h 24"/>
                  <a:gd name="T72" fmla="*/ 2147483647 w 3725"/>
                  <a:gd name="T73" fmla="*/ 2147483647 h 24"/>
                  <a:gd name="T74" fmla="*/ 2147483647 w 3725"/>
                  <a:gd name="T75" fmla="*/ 0 h 24"/>
                  <a:gd name="T76" fmla="*/ 2147483647 w 3725"/>
                  <a:gd name="T77" fmla="*/ 2147483647 h 24"/>
                  <a:gd name="T78" fmla="*/ 2147483647 w 3725"/>
                  <a:gd name="T79" fmla="*/ 0 h 24"/>
                  <a:gd name="T80" fmla="*/ 2147483647 w 3725"/>
                  <a:gd name="T81" fmla="*/ 0 h 24"/>
                  <a:gd name="T82" fmla="*/ 2147483647 w 3725"/>
                  <a:gd name="T83" fmla="*/ 2147483647 h 24"/>
                  <a:gd name="T84" fmla="*/ 2147483647 w 3725"/>
                  <a:gd name="T85" fmla="*/ 0 h 24"/>
                  <a:gd name="T86" fmla="*/ 2147483647 w 3725"/>
                  <a:gd name="T87" fmla="*/ 2147483647 h 24"/>
                  <a:gd name="T88" fmla="*/ 2147483647 w 3725"/>
                  <a:gd name="T89" fmla="*/ 0 h 24"/>
                  <a:gd name="T90" fmla="*/ 2147483647 w 3725"/>
                  <a:gd name="T91" fmla="*/ 0 h 24"/>
                  <a:gd name="T92" fmla="*/ 2147483647 w 3725"/>
                  <a:gd name="T93" fmla="*/ 2147483647 h 24"/>
                  <a:gd name="T94" fmla="*/ 0 w 3725"/>
                  <a:gd name="T95" fmla="*/ 0 h 24"/>
                  <a:gd name="T96" fmla="*/ 2147483647 w 3725"/>
                  <a:gd name="T97" fmla="*/ 2147483647 h 24"/>
                  <a:gd name="T98" fmla="*/ 0 w 3725"/>
                  <a:gd name="T99" fmla="*/ 0 h 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4"/>
                  <a:gd name="T152" fmla="*/ 3725 w 3725"/>
                  <a:gd name="T153" fmla="*/ 24 h 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4">
                    <a:moveTo>
                      <a:pt x="3629" y="0"/>
                    </a:moveTo>
                    <a:lnTo>
                      <a:pt x="3725" y="0"/>
                    </a:lnTo>
                    <a:lnTo>
                      <a:pt x="3725" y="24"/>
                    </a:lnTo>
                    <a:lnTo>
                      <a:pt x="3629" y="24"/>
                    </a:lnTo>
                    <a:lnTo>
                      <a:pt x="3629" y="0"/>
                    </a:lnTo>
                    <a:close/>
                    <a:moveTo>
                      <a:pt x="3440" y="0"/>
                    </a:moveTo>
                    <a:lnTo>
                      <a:pt x="3536" y="0"/>
                    </a:lnTo>
                    <a:lnTo>
                      <a:pt x="3536" y="24"/>
                    </a:lnTo>
                    <a:lnTo>
                      <a:pt x="3440" y="24"/>
                    </a:lnTo>
                    <a:lnTo>
                      <a:pt x="3440" y="0"/>
                    </a:lnTo>
                    <a:close/>
                    <a:moveTo>
                      <a:pt x="3249" y="0"/>
                    </a:moveTo>
                    <a:lnTo>
                      <a:pt x="3344" y="0"/>
                    </a:lnTo>
                    <a:lnTo>
                      <a:pt x="3344" y="24"/>
                    </a:lnTo>
                    <a:lnTo>
                      <a:pt x="3249" y="24"/>
                    </a:lnTo>
                    <a:lnTo>
                      <a:pt x="3249" y="0"/>
                    </a:lnTo>
                    <a:close/>
                    <a:moveTo>
                      <a:pt x="3057" y="0"/>
                    </a:moveTo>
                    <a:lnTo>
                      <a:pt x="3153" y="0"/>
                    </a:lnTo>
                    <a:lnTo>
                      <a:pt x="3153" y="24"/>
                    </a:lnTo>
                    <a:lnTo>
                      <a:pt x="3057" y="24"/>
                    </a:lnTo>
                    <a:lnTo>
                      <a:pt x="3057" y="0"/>
                    </a:lnTo>
                    <a:close/>
                    <a:moveTo>
                      <a:pt x="2866" y="0"/>
                    </a:moveTo>
                    <a:lnTo>
                      <a:pt x="2961" y="0"/>
                    </a:lnTo>
                    <a:lnTo>
                      <a:pt x="2961" y="24"/>
                    </a:lnTo>
                    <a:lnTo>
                      <a:pt x="2866" y="24"/>
                    </a:lnTo>
                    <a:lnTo>
                      <a:pt x="2866" y="0"/>
                    </a:lnTo>
                    <a:close/>
                    <a:moveTo>
                      <a:pt x="2674" y="0"/>
                    </a:moveTo>
                    <a:lnTo>
                      <a:pt x="2770" y="0"/>
                    </a:lnTo>
                    <a:lnTo>
                      <a:pt x="2770" y="24"/>
                    </a:lnTo>
                    <a:lnTo>
                      <a:pt x="2674" y="24"/>
                    </a:lnTo>
                    <a:lnTo>
                      <a:pt x="2674" y="0"/>
                    </a:lnTo>
                    <a:close/>
                    <a:moveTo>
                      <a:pt x="2485" y="0"/>
                    </a:moveTo>
                    <a:lnTo>
                      <a:pt x="2580" y="0"/>
                    </a:lnTo>
                    <a:lnTo>
                      <a:pt x="2580" y="24"/>
                    </a:lnTo>
                    <a:lnTo>
                      <a:pt x="2485" y="24"/>
                    </a:lnTo>
                    <a:lnTo>
                      <a:pt x="2485" y="0"/>
                    </a:lnTo>
                    <a:close/>
                    <a:moveTo>
                      <a:pt x="2293" y="0"/>
                    </a:moveTo>
                    <a:lnTo>
                      <a:pt x="2389" y="0"/>
                    </a:lnTo>
                    <a:lnTo>
                      <a:pt x="2389" y="24"/>
                    </a:lnTo>
                    <a:lnTo>
                      <a:pt x="2293" y="24"/>
                    </a:lnTo>
                    <a:lnTo>
                      <a:pt x="2293" y="0"/>
                    </a:lnTo>
                    <a:close/>
                    <a:moveTo>
                      <a:pt x="2102" y="0"/>
                    </a:moveTo>
                    <a:lnTo>
                      <a:pt x="2198" y="0"/>
                    </a:lnTo>
                    <a:lnTo>
                      <a:pt x="2198" y="24"/>
                    </a:lnTo>
                    <a:lnTo>
                      <a:pt x="2102" y="24"/>
                    </a:lnTo>
                    <a:lnTo>
                      <a:pt x="2102" y="0"/>
                    </a:lnTo>
                    <a:close/>
                    <a:moveTo>
                      <a:pt x="1910" y="0"/>
                    </a:moveTo>
                    <a:lnTo>
                      <a:pt x="2006" y="0"/>
                    </a:lnTo>
                    <a:lnTo>
                      <a:pt x="2006" y="24"/>
                    </a:lnTo>
                    <a:lnTo>
                      <a:pt x="1910" y="24"/>
                    </a:lnTo>
                    <a:lnTo>
                      <a:pt x="1910" y="0"/>
                    </a:lnTo>
                    <a:close/>
                    <a:moveTo>
                      <a:pt x="1719" y="0"/>
                    </a:moveTo>
                    <a:lnTo>
                      <a:pt x="1815" y="0"/>
                    </a:lnTo>
                    <a:lnTo>
                      <a:pt x="1815" y="24"/>
                    </a:lnTo>
                    <a:lnTo>
                      <a:pt x="1719" y="24"/>
                    </a:lnTo>
                    <a:lnTo>
                      <a:pt x="1719" y="0"/>
                    </a:lnTo>
                    <a:close/>
                    <a:moveTo>
                      <a:pt x="1530" y="0"/>
                    </a:moveTo>
                    <a:lnTo>
                      <a:pt x="1623" y="0"/>
                    </a:lnTo>
                    <a:lnTo>
                      <a:pt x="1623" y="24"/>
                    </a:lnTo>
                    <a:lnTo>
                      <a:pt x="1530" y="24"/>
                    </a:lnTo>
                    <a:lnTo>
                      <a:pt x="1530" y="0"/>
                    </a:lnTo>
                    <a:close/>
                    <a:moveTo>
                      <a:pt x="1338" y="0"/>
                    </a:moveTo>
                    <a:lnTo>
                      <a:pt x="1434" y="0"/>
                    </a:lnTo>
                    <a:lnTo>
                      <a:pt x="1434" y="24"/>
                    </a:lnTo>
                    <a:lnTo>
                      <a:pt x="1338" y="24"/>
                    </a:lnTo>
                    <a:lnTo>
                      <a:pt x="1338" y="0"/>
                    </a:lnTo>
                    <a:close/>
                    <a:moveTo>
                      <a:pt x="1147" y="0"/>
                    </a:moveTo>
                    <a:lnTo>
                      <a:pt x="1242" y="0"/>
                    </a:lnTo>
                    <a:lnTo>
                      <a:pt x="1242" y="24"/>
                    </a:lnTo>
                    <a:lnTo>
                      <a:pt x="1147" y="24"/>
                    </a:lnTo>
                    <a:lnTo>
                      <a:pt x="1147" y="0"/>
                    </a:lnTo>
                    <a:close/>
                    <a:moveTo>
                      <a:pt x="955" y="0"/>
                    </a:moveTo>
                    <a:lnTo>
                      <a:pt x="1051" y="0"/>
                    </a:lnTo>
                    <a:lnTo>
                      <a:pt x="1051" y="24"/>
                    </a:lnTo>
                    <a:lnTo>
                      <a:pt x="955" y="24"/>
                    </a:lnTo>
                    <a:lnTo>
                      <a:pt x="955" y="0"/>
                    </a:lnTo>
                    <a:close/>
                    <a:moveTo>
                      <a:pt x="764" y="0"/>
                    </a:moveTo>
                    <a:lnTo>
                      <a:pt x="860" y="0"/>
                    </a:lnTo>
                    <a:lnTo>
                      <a:pt x="860" y="24"/>
                    </a:lnTo>
                    <a:lnTo>
                      <a:pt x="764" y="24"/>
                    </a:lnTo>
                    <a:lnTo>
                      <a:pt x="764" y="0"/>
                    </a:lnTo>
                    <a:close/>
                    <a:moveTo>
                      <a:pt x="572" y="0"/>
                    </a:moveTo>
                    <a:lnTo>
                      <a:pt x="668" y="0"/>
                    </a:lnTo>
                    <a:lnTo>
                      <a:pt x="668" y="24"/>
                    </a:lnTo>
                    <a:lnTo>
                      <a:pt x="572" y="24"/>
                    </a:lnTo>
                    <a:lnTo>
                      <a:pt x="572" y="0"/>
                    </a:lnTo>
                    <a:close/>
                    <a:moveTo>
                      <a:pt x="383" y="0"/>
                    </a:moveTo>
                    <a:lnTo>
                      <a:pt x="479" y="0"/>
                    </a:lnTo>
                    <a:lnTo>
                      <a:pt x="479" y="24"/>
                    </a:lnTo>
                    <a:lnTo>
                      <a:pt x="383" y="24"/>
                    </a:lnTo>
                    <a:lnTo>
                      <a:pt x="383" y="0"/>
                    </a:lnTo>
                    <a:close/>
                    <a:moveTo>
                      <a:pt x="192" y="0"/>
                    </a:moveTo>
                    <a:lnTo>
                      <a:pt x="287" y="0"/>
                    </a:lnTo>
                    <a:lnTo>
                      <a:pt x="287" y="24"/>
                    </a:lnTo>
                    <a:lnTo>
                      <a:pt x="192" y="24"/>
                    </a:lnTo>
                    <a:lnTo>
                      <a:pt x="192" y="0"/>
                    </a:lnTo>
                    <a:close/>
                    <a:moveTo>
                      <a:pt x="0" y="0"/>
                    </a:moveTo>
                    <a:lnTo>
                      <a:pt x="96" y="0"/>
                    </a:lnTo>
                    <a:lnTo>
                      <a:pt x="96" y="24"/>
                    </a:lnTo>
                    <a:lnTo>
                      <a:pt x="0" y="24"/>
                    </a:lnTo>
                    <a:lnTo>
                      <a:pt x="0" y="0"/>
                    </a:lnTo>
                    <a:close/>
                  </a:path>
                </a:pathLst>
              </a:custGeom>
              <a:solidFill>
                <a:srgbClr val="1E3BFF"/>
              </a:solidFill>
              <a:ln w="0">
                <a:solidFill>
                  <a:srgbClr val="1E3B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5" name="Freeform 1800"/>
              <p:cNvSpPr>
                <a:spLocks noEditPoints="1"/>
              </p:cNvSpPr>
              <p:nvPr/>
            </p:nvSpPr>
            <p:spPr bwMode="auto">
              <a:xfrm>
                <a:off x="1345614" y="5617638"/>
                <a:ext cx="2973359" cy="19836"/>
              </a:xfrm>
              <a:custGeom>
                <a:avLst/>
                <a:gdLst>
                  <a:gd name="T0" fmla="*/ 2147483647 w 3744"/>
                  <a:gd name="T1" fmla="*/ 0 h 24"/>
                  <a:gd name="T2" fmla="*/ 2147483647 w 3744"/>
                  <a:gd name="T3" fmla="*/ 2147483647 h 24"/>
                  <a:gd name="T4" fmla="*/ 2147483647 w 3744"/>
                  <a:gd name="T5" fmla="*/ 0 h 24"/>
                  <a:gd name="T6" fmla="*/ 2147483647 w 3744"/>
                  <a:gd name="T7" fmla="*/ 2147483647 h 24"/>
                  <a:gd name="T8" fmla="*/ 2147483647 w 3744"/>
                  <a:gd name="T9" fmla="*/ 0 h 24"/>
                  <a:gd name="T10" fmla="*/ 2147483647 w 3744"/>
                  <a:gd name="T11" fmla="*/ 0 h 24"/>
                  <a:gd name="T12" fmla="*/ 2147483647 w 3744"/>
                  <a:gd name="T13" fmla="*/ 2147483647 h 24"/>
                  <a:gd name="T14" fmla="*/ 2147483647 w 3744"/>
                  <a:gd name="T15" fmla="*/ 0 h 24"/>
                  <a:gd name="T16" fmla="*/ 2147483647 w 3744"/>
                  <a:gd name="T17" fmla="*/ 2147483647 h 24"/>
                  <a:gd name="T18" fmla="*/ 2147483647 w 3744"/>
                  <a:gd name="T19" fmla="*/ 0 h 24"/>
                  <a:gd name="T20" fmla="*/ 2147483647 w 3744"/>
                  <a:gd name="T21" fmla="*/ 0 h 24"/>
                  <a:gd name="T22" fmla="*/ 2147483647 w 3744"/>
                  <a:gd name="T23" fmla="*/ 2147483647 h 24"/>
                  <a:gd name="T24" fmla="*/ 2147483647 w 3744"/>
                  <a:gd name="T25" fmla="*/ 0 h 24"/>
                  <a:gd name="T26" fmla="*/ 2147483647 w 3744"/>
                  <a:gd name="T27" fmla="*/ 2147483647 h 24"/>
                  <a:gd name="T28" fmla="*/ 2147483647 w 3744"/>
                  <a:gd name="T29" fmla="*/ 0 h 24"/>
                  <a:gd name="T30" fmla="*/ 2147483647 w 3744"/>
                  <a:gd name="T31" fmla="*/ 0 h 24"/>
                  <a:gd name="T32" fmla="*/ 2147483647 w 3744"/>
                  <a:gd name="T33" fmla="*/ 2147483647 h 24"/>
                  <a:gd name="T34" fmla="*/ 2147483647 w 3744"/>
                  <a:gd name="T35" fmla="*/ 0 h 24"/>
                  <a:gd name="T36" fmla="*/ 2147483647 w 3744"/>
                  <a:gd name="T37" fmla="*/ 2147483647 h 24"/>
                  <a:gd name="T38" fmla="*/ 2147483647 w 3744"/>
                  <a:gd name="T39" fmla="*/ 0 h 24"/>
                  <a:gd name="T40" fmla="*/ 2147483647 w 3744"/>
                  <a:gd name="T41" fmla="*/ 0 h 24"/>
                  <a:gd name="T42" fmla="*/ 2147483647 w 3744"/>
                  <a:gd name="T43" fmla="*/ 2147483647 h 24"/>
                  <a:gd name="T44" fmla="*/ 2147483647 w 3744"/>
                  <a:gd name="T45" fmla="*/ 0 h 24"/>
                  <a:gd name="T46" fmla="*/ 2147483647 w 3744"/>
                  <a:gd name="T47" fmla="*/ 2147483647 h 24"/>
                  <a:gd name="T48" fmla="*/ 2147483647 w 3744"/>
                  <a:gd name="T49" fmla="*/ 0 h 24"/>
                  <a:gd name="T50" fmla="*/ 2147483647 w 3744"/>
                  <a:gd name="T51" fmla="*/ 0 h 24"/>
                  <a:gd name="T52" fmla="*/ 2147483647 w 3744"/>
                  <a:gd name="T53" fmla="*/ 2147483647 h 24"/>
                  <a:gd name="T54" fmla="*/ 2147483647 w 3744"/>
                  <a:gd name="T55" fmla="*/ 0 h 24"/>
                  <a:gd name="T56" fmla="*/ 2147483647 w 3744"/>
                  <a:gd name="T57" fmla="*/ 2147483647 h 24"/>
                  <a:gd name="T58" fmla="*/ 2147483647 w 3744"/>
                  <a:gd name="T59" fmla="*/ 0 h 24"/>
                  <a:gd name="T60" fmla="*/ 2147483647 w 3744"/>
                  <a:gd name="T61" fmla="*/ 0 h 24"/>
                  <a:gd name="T62" fmla="*/ 2147483647 w 3744"/>
                  <a:gd name="T63" fmla="*/ 2147483647 h 24"/>
                  <a:gd name="T64" fmla="*/ 2147483647 w 3744"/>
                  <a:gd name="T65" fmla="*/ 0 h 24"/>
                  <a:gd name="T66" fmla="*/ 2147483647 w 3744"/>
                  <a:gd name="T67" fmla="*/ 2147483647 h 24"/>
                  <a:gd name="T68" fmla="*/ 2147483647 w 3744"/>
                  <a:gd name="T69" fmla="*/ 0 h 24"/>
                  <a:gd name="T70" fmla="*/ 2147483647 w 3744"/>
                  <a:gd name="T71" fmla="*/ 0 h 24"/>
                  <a:gd name="T72" fmla="*/ 2147483647 w 3744"/>
                  <a:gd name="T73" fmla="*/ 2147483647 h 24"/>
                  <a:gd name="T74" fmla="*/ 2147483647 w 3744"/>
                  <a:gd name="T75" fmla="*/ 0 h 24"/>
                  <a:gd name="T76" fmla="*/ 2147483647 w 3744"/>
                  <a:gd name="T77" fmla="*/ 2147483647 h 24"/>
                  <a:gd name="T78" fmla="*/ 2147483647 w 3744"/>
                  <a:gd name="T79" fmla="*/ 0 h 24"/>
                  <a:gd name="T80" fmla="*/ 2147483647 w 3744"/>
                  <a:gd name="T81" fmla="*/ 0 h 24"/>
                  <a:gd name="T82" fmla="*/ 2147483647 w 3744"/>
                  <a:gd name="T83" fmla="*/ 2147483647 h 24"/>
                  <a:gd name="T84" fmla="*/ 2147483647 w 3744"/>
                  <a:gd name="T85" fmla="*/ 0 h 24"/>
                  <a:gd name="T86" fmla="*/ 2147483647 w 3744"/>
                  <a:gd name="T87" fmla="*/ 2147483647 h 24"/>
                  <a:gd name="T88" fmla="*/ 2147483647 w 3744"/>
                  <a:gd name="T89" fmla="*/ 0 h 24"/>
                  <a:gd name="T90" fmla="*/ 2147483647 w 3744"/>
                  <a:gd name="T91" fmla="*/ 0 h 24"/>
                  <a:gd name="T92" fmla="*/ 2147483647 w 3744"/>
                  <a:gd name="T93" fmla="*/ 2147483647 h 24"/>
                  <a:gd name="T94" fmla="*/ 0 w 3744"/>
                  <a:gd name="T95" fmla="*/ 0 h 24"/>
                  <a:gd name="T96" fmla="*/ 2147483647 w 3744"/>
                  <a:gd name="T97" fmla="*/ 2147483647 h 24"/>
                  <a:gd name="T98" fmla="*/ 0 w 3744"/>
                  <a:gd name="T99" fmla="*/ 0 h 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44"/>
                  <a:gd name="T151" fmla="*/ 0 h 24"/>
                  <a:gd name="T152" fmla="*/ 3744 w 3744"/>
                  <a:gd name="T153" fmla="*/ 24 h 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44" h="24">
                    <a:moveTo>
                      <a:pt x="3648" y="0"/>
                    </a:moveTo>
                    <a:lnTo>
                      <a:pt x="3744" y="0"/>
                    </a:lnTo>
                    <a:lnTo>
                      <a:pt x="3744" y="24"/>
                    </a:lnTo>
                    <a:lnTo>
                      <a:pt x="3648" y="24"/>
                    </a:lnTo>
                    <a:lnTo>
                      <a:pt x="3648" y="0"/>
                    </a:lnTo>
                    <a:close/>
                    <a:moveTo>
                      <a:pt x="3457" y="0"/>
                    </a:moveTo>
                    <a:lnTo>
                      <a:pt x="3553" y="0"/>
                    </a:lnTo>
                    <a:lnTo>
                      <a:pt x="3553" y="24"/>
                    </a:lnTo>
                    <a:lnTo>
                      <a:pt x="3457" y="24"/>
                    </a:lnTo>
                    <a:lnTo>
                      <a:pt x="3457" y="0"/>
                    </a:lnTo>
                    <a:close/>
                    <a:moveTo>
                      <a:pt x="3266" y="0"/>
                    </a:moveTo>
                    <a:lnTo>
                      <a:pt x="3361" y="0"/>
                    </a:lnTo>
                    <a:lnTo>
                      <a:pt x="3361" y="24"/>
                    </a:lnTo>
                    <a:lnTo>
                      <a:pt x="3266" y="24"/>
                    </a:lnTo>
                    <a:lnTo>
                      <a:pt x="3266" y="0"/>
                    </a:lnTo>
                    <a:close/>
                    <a:moveTo>
                      <a:pt x="3072" y="0"/>
                    </a:moveTo>
                    <a:lnTo>
                      <a:pt x="3168" y="0"/>
                    </a:lnTo>
                    <a:lnTo>
                      <a:pt x="3168" y="24"/>
                    </a:lnTo>
                    <a:lnTo>
                      <a:pt x="3072" y="24"/>
                    </a:lnTo>
                    <a:lnTo>
                      <a:pt x="3072" y="0"/>
                    </a:lnTo>
                    <a:close/>
                    <a:moveTo>
                      <a:pt x="2881" y="0"/>
                    </a:moveTo>
                    <a:lnTo>
                      <a:pt x="2977" y="0"/>
                    </a:lnTo>
                    <a:lnTo>
                      <a:pt x="2977" y="24"/>
                    </a:lnTo>
                    <a:lnTo>
                      <a:pt x="2881" y="24"/>
                    </a:lnTo>
                    <a:lnTo>
                      <a:pt x="2881" y="0"/>
                    </a:lnTo>
                    <a:close/>
                    <a:moveTo>
                      <a:pt x="2689" y="0"/>
                    </a:moveTo>
                    <a:lnTo>
                      <a:pt x="2785" y="0"/>
                    </a:lnTo>
                    <a:lnTo>
                      <a:pt x="2785" y="24"/>
                    </a:lnTo>
                    <a:lnTo>
                      <a:pt x="2689" y="24"/>
                    </a:lnTo>
                    <a:lnTo>
                      <a:pt x="2689" y="0"/>
                    </a:lnTo>
                    <a:close/>
                    <a:moveTo>
                      <a:pt x="2496" y="0"/>
                    </a:moveTo>
                    <a:lnTo>
                      <a:pt x="2592" y="0"/>
                    </a:lnTo>
                    <a:lnTo>
                      <a:pt x="2592" y="24"/>
                    </a:lnTo>
                    <a:lnTo>
                      <a:pt x="2496" y="24"/>
                    </a:lnTo>
                    <a:lnTo>
                      <a:pt x="2496" y="0"/>
                    </a:lnTo>
                    <a:close/>
                    <a:moveTo>
                      <a:pt x="2305" y="0"/>
                    </a:moveTo>
                    <a:lnTo>
                      <a:pt x="2400" y="0"/>
                    </a:lnTo>
                    <a:lnTo>
                      <a:pt x="2400" y="24"/>
                    </a:lnTo>
                    <a:lnTo>
                      <a:pt x="2305" y="24"/>
                    </a:lnTo>
                    <a:lnTo>
                      <a:pt x="2305" y="0"/>
                    </a:lnTo>
                    <a:close/>
                    <a:moveTo>
                      <a:pt x="2113" y="0"/>
                    </a:moveTo>
                    <a:lnTo>
                      <a:pt x="2209" y="0"/>
                    </a:lnTo>
                    <a:lnTo>
                      <a:pt x="2209" y="24"/>
                    </a:lnTo>
                    <a:lnTo>
                      <a:pt x="2113" y="24"/>
                    </a:lnTo>
                    <a:lnTo>
                      <a:pt x="2113" y="0"/>
                    </a:lnTo>
                    <a:close/>
                    <a:moveTo>
                      <a:pt x="1920" y="0"/>
                    </a:moveTo>
                    <a:lnTo>
                      <a:pt x="2016" y="0"/>
                    </a:lnTo>
                    <a:lnTo>
                      <a:pt x="2016" y="24"/>
                    </a:lnTo>
                    <a:lnTo>
                      <a:pt x="1920" y="24"/>
                    </a:lnTo>
                    <a:lnTo>
                      <a:pt x="1920" y="0"/>
                    </a:lnTo>
                    <a:close/>
                    <a:moveTo>
                      <a:pt x="1729" y="0"/>
                    </a:moveTo>
                    <a:lnTo>
                      <a:pt x="1824" y="0"/>
                    </a:lnTo>
                    <a:lnTo>
                      <a:pt x="1824" y="24"/>
                    </a:lnTo>
                    <a:lnTo>
                      <a:pt x="1729" y="24"/>
                    </a:lnTo>
                    <a:lnTo>
                      <a:pt x="1729" y="0"/>
                    </a:lnTo>
                    <a:close/>
                    <a:moveTo>
                      <a:pt x="1537" y="0"/>
                    </a:moveTo>
                    <a:lnTo>
                      <a:pt x="1633" y="0"/>
                    </a:lnTo>
                    <a:lnTo>
                      <a:pt x="1633" y="24"/>
                    </a:lnTo>
                    <a:lnTo>
                      <a:pt x="1537" y="24"/>
                    </a:lnTo>
                    <a:lnTo>
                      <a:pt x="1537" y="0"/>
                    </a:lnTo>
                    <a:close/>
                    <a:moveTo>
                      <a:pt x="1344" y="0"/>
                    </a:moveTo>
                    <a:lnTo>
                      <a:pt x="1440" y="0"/>
                    </a:lnTo>
                    <a:lnTo>
                      <a:pt x="1440" y="24"/>
                    </a:lnTo>
                    <a:lnTo>
                      <a:pt x="1344" y="24"/>
                    </a:lnTo>
                    <a:lnTo>
                      <a:pt x="1344" y="0"/>
                    </a:lnTo>
                    <a:close/>
                    <a:moveTo>
                      <a:pt x="1152" y="0"/>
                    </a:moveTo>
                    <a:lnTo>
                      <a:pt x="1248" y="0"/>
                    </a:lnTo>
                    <a:lnTo>
                      <a:pt x="1248" y="24"/>
                    </a:lnTo>
                    <a:lnTo>
                      <a:pt x="1152" y="24"/>
                    </a:lnTo>
                    <a:lnTo>
                      <a:pt x="1152" y="0"/>
                    </a:lnTo>
                    <a:close/>
                    <a:moveTo>
                      <a:pt x="961" y="0"/>
                    </a:moveTo>
                    <a:lnTo>
                      <a:pt x="1057" y="0"/>
                    </a:lnTo>
                    <a:lnTo>
                      <a:pt x="1057" y="24"/>
                    </a:lnTo>
                    <a:lnTo>
                      <a:pt x="961" y="24"/>
                    </a:lnTo>
                    <a:lnTo>
                      <a:pt x="961" y="0"/>
                    </a:lnTo>
                    <a:close/>
                    <a:moveTo>
                      <a:pt x="768" y="0"/>
                    </a:moveTo>
                    <a:lnTo>
                      <a:pt x="863" y="0"/>
                    </a:lnTo>
                    <a:lnTo>
                      <a:pt x="863" y="24"/>
                    </a:lnTo>
                    <a:lnTo>
                      <a:pt x="768" y="24"/>
                    </a:lnTo>
                    <a:lnTo>
                      <a:pt x="768" y="0"/>
                    </a:lnTo>
                    <a:close/>
                    <a:moveTo>
                      <a:pt x="576" y="0"/>
                    </a:moveTo>
                    <a:lnTo>
                      <a:pt x="672" y="0"/>
                    </a:lnTo>
                    <a:lnTo>
                      <a:pt x="672" y="24"/>
                    </a:lnTo>
                    <a:lnTo>
                      <a:pt x="576" y="24"/>
                    </a:lnTo>
                    <a:lnTo>
                      <a:pt x="576" y="0"/>
                    </a:lnTo>
                    <a:close/>
                    <a:moveTo>
                      <a:pt x="385" y="0"/>
                    </a:moveTo>
                    <a:lnTo>
                      <a:pt x="481" y="0"/>
                    </a:lnTo>
                    <a:lnTo>
                      <a:pt x="481" y="24"/>
                    </a:lnTo>
                    <a:lnTo>
                      <a:pt x="385" y="24"/>
                    </a:lnTo>
                    <a:lnTo>
                      <a:pt x="385" y="0"/>
                    </a:lnTo>
                    <a:close/>
                    <a:moveTo>
                      <a:pt x="192" y="0"/>
                    </a:moveTo>
                    <a:lnTo>
                      <a:pt x="289" y="0"/>
                    </a:lnTo>
                    <a:lnTo>
                      <a:pt x="289" y="24"/>
                    </a:lnTo>
                    <a:lnTo>
                      <a:pt x="192" y="24"/>
                    </a:lnTo>
                    <a:lnTo>
                      <a:pt x="192" y="0"/>
                    </a:lnTo>
                    <a:close/>
                    <a:moveTo>
                      <a:pt x="0" y="0"/>
                    </a:moveTo>
                    <a:lnTo>
                      <a:pt x="96" y="0"/>
                    </a:lnTo>
                    <a:lnTo>
                      <a:pt x="96" y="24"/>
                    </a:lnTo>
                    <a:lnTo>
                      <a:pt x="0" y="24"/>
                    </a:lnTo>
                    <a:lnTo>
                      <a:pt x="0"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6" name="Freeform 1801"/>
              <p:cNvSpPr>
                <a:spLocks noEditPoints="1"/>
              </p:cNvSpPr>
              <p:nvPr/>
            </p:nvSpPr>
            <p:spPr bwMode="auto">
              <a:xfrm>
                <a:off x="1335689" y="5611687"/>
                <a:ext cx="2971375" cy="19836"/>
              </a:xfrm>
              <a:custGeom>
                <a:avLst/>
                <a:gdLst>
                  <a:gd name="T0" fmla="*/ 2147483647 w 3744"/>
                  <a:gd name="T1" fmla="*/ 0 h 25"/>
                  <a:gd name="T2" fmla="*/ 2147483647 w 3744"/>
                  <a:gd name="T3" fmla="*/ 2147483647 h 25"/>
                  <a:gd name="T4" fmla="*/ 2147483647 w 3744"/>
                  <a:gd name="T5" fmla="*/ 0 h 25"/>
                  <a:gd name="T6" fmla="*/ 2147483647 w 3744"/>
                  <a:gd name="T7" fmla="*/ 2147483647 h 25"/>
                  <a:gd name="T8" fmla="*/ 2147483647 w 3744"/>
                  <a:gd name="T9" fmla="*/ 0 h 25"/>
                  <a:gd name="T10" fmla="*/ 2147483647 w 3744"/>
                  <a:gd name="T11" fmla="*/ 0 h 25"/>
                  <a:gd name="T12" fmla="*/ 2147483647 w 3744"/>
                  <a:gd name="T13" fmla="*/ 2147483647 h 25"/>
                  <a:gd name="T14" fmla="*/ 2147483647 w 3744"/>
                  <a:gd name="T15" fmla="*/ 0 h 25"/>
                  <a:gd name="T16" fmla="*/ 2147483647 w 3744"/>
                  <a:gd name="T17" fmla="*/ 2147483647 h 25"/>
                  <a:gd name="T18" fmla="*/ 2147483647 w 3744"/>
                  <a:gd name="T19" fmla="*/ 0 h 25"/>
                  <a:gd name="T20" fmla="*/ 2147483647 w 3744"/>
                  <a:gd name="T21" fmla="*/ 0 h 25"/>
                  <a:gd name="T22" fmla="*/ 2147483647 w 3744"/>
                  <a:gd name="T23" fmla="*/ 2147483647 h 25"/>
                  <a:gd name="T24" fmla="*/ 2147483647 w 3744"/>
                  <a:gd name="T25" fmla="*/ 0 h 25"/>
                  <a:gd name="T26" fmla="*/ 2147483647 w 3744"/>
                  <a:gd name="T27" fmla="*/ 2147483647 h 25"/>
                  <a:gd name="T28" fmla="*/ 2147483647 w 3744"/>
                  <a:gd name="T29" fmla="*/ 0 h 25"/>
                  <a:gd name="T30" fmla="*/ 2147483647 w 3744"/>
                  <a:gd name="T31" fmla="*/ 0 h 25"/>
                  <a:gd name="T32" fmla="*/ 2147483647 w 3744"/>
                  <a:gd name="T33" fmla="*/ 2147483647 h 25"/>
                  <a:gd name="T34" fmla="*/ 2147483647 w 3744"/>
                  <a:gd name="T35" fmla="*/ 0 h 25"/>
                  <a:gd name="T36" fmla="*/ 2147483647 w 3744"/>
                  <a:gd name="T37" fmla="*/ 2147483647 h 25"/>
                  <a:gd name="T38" fmla="*/ 2147483647 w 3744"/>
                  <a:gd name="T39" fmla="*/ 0 h 25"/>
                  <a:gd name="T40" fmla="*/ 2147483647 w 3744"/>
                  <a:gd name="T41" fmla="*/ 0 h 25"/>
                  <a:gd name="T42" fmla="*/ 2147483647 w 3744"/>
                  <a:gd name="T43" fmla="*/ 2147483647 h 25"/>
                  <a:gd name="T44" fmla="*/ 2147483647 w 3744"/>
                  <a:gd name="T45" fmla="*/ 0 h 25"/>
                  <a:gd name="T46" fmla="*/ 2147483647 w 3744"/>
                  <a:gd name="T47" fmla="*/ 2147483647 h 25"/>
                  <a:gd name="T48" fmla="*/ 2147483647 w 3744"/>
                  <a:gd name="T49" fmla="*/ 0 h 25"/>
                  <a:gd name="T50" fmla="*/ 2147483647 w 3744"/>
                  <a:gd name="T51" fmla="*/ 0 h 25"/>
                  <a:gd name="T52" fmla="*/ 2147483647 w 3744"/>
                  <a:gd name="T53" fmla="*/ 2147483647 h 25"/>
                  <a:gd name="T54" fmla="*/ 2147483647 w 3744"/>
                  <a:gd name="T55" fmla="*/ 0 h 25"/>
                  <a:gd name="T56" fmla="*/ 2147483647 w 3744"/>
                  <a:gd name="T57" fmla="*/ 2147483647 h 25"/>
                  <a:gd name="T58" fmla="*/ 2147483647 w 3744"/>
                  <a:gd name="T59" fmla="*/ 0 h 25"/>
                  <a:gd name="T60" fmla="*/ 2147483647 w 3744"/>
                  <a:gd name="T61" fmla="*/ 0 h 25"/>
                  <a:gd name="T62" fmla="*/ 2147483647 w 3744"/>
                  <a:gd name="T63" fmla="*/ 2147483647 h 25"/>
                  <a:gd name="T64" fmla="*/ 2147483647 w 3744"/>
                  <a:gd name="T65" fmla="*/ 0 h 25"/>
                  <a:gd name="T66" fmla="*/ 2147483647 w 3744"/>
                  <a:gd name="T67" fmla="*/ 2147483647 h 25"/>
                  <a:gd name="T68" fmla="*/ 2147483647 w 3744"/>
                  <a:gd name="T69" fmla="*/ 0 h 25"/>
                  <a:gd name="T70" fmla="*/ 2147483647 w 3744"/>
                  <a:gd name="T71" fmla="*/ 0 h 25"/>
                  <a:gd name="T72" fmla="*/ 2147483647 w 3744"/>
                  <a:gd name="T73" fmla="*/ 2147483647 h 25"/>
                  <a:gd name="T74" fmla="*/ 2147483647 w 3744"/>
                  <a:gd name="T75" fmla="*/ 0 h 25"/>
                  <a:gd name="T76" fmla="*/ 2147483647 w 3744"/>
                  <a:gd name="T77" fmla="*/ 2147483647 h 25"/>
                  <a:gd name="T78" fmla="*/ 2147483647 w 3744"/>
                  <a:gd name="T79" fmla="*/ 0 h 25"/>
                  <a:gd name="T80" fmla="*/ 2147483647 w 3744"/>
                  <a:gd name="T81" fmla="*/ 0 h 25"/>
                  <a:gd name="T82" fmla="*/ 2147483647 w 3744"/>
                  <a:gd name="T83" fmla="*/ 2147483647 h 25"/>
                  <a:gd name="T84" fmla="*/ 2147483647 w 3744"/>
                  <a:gd name="T85" fmla="*/ 0 h 25"/>
                  <a:gd name="T86" fmla="*/ 2147483647 w 3744"/>
                  <a:gd name="T87" fmla="*/ 2147483647 h 25"/>
                  <a:gd name="T88" fmla="*/ 2147483647 w 3744"/>
                  <a:gd name="T89" fmla="*/ 0 h 25"/>
                  <a:gd name="T90" fmla="*/ 2147483647 w 3744"/>
                  <a:gd name="T91" fmla="*/ 0 h 25"/>
                  <a:gd name="T92" fmla="*/ 2147483647 w 3744"/>
                  <a:gd name="T93" fmla="*/ 2147483647 h 25"/>
                  <a:gd name="T94" fmla="*/ 0 w 3744"/>
                  <a:gd name="T95" fmla="*/ 0 h 25"/>
                  <a:gd name="T96" fmla="*/ 2147483647 w 3744"/>
                  <a:gd name="T97" fmla="*/ 2147483647 h 25"/>
                  <a:gd name="T98" fmla="*/ 0 w 3744"/>
                  <a:gd name="T99" fmla="*/ 0 h 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44"/>
                  <a:gd name="T151" fmla="*/ 0 h 25"/>
                  <a:gd name="T152" fmla="*/ 3744 w 3744"/>
                  <a:gd name="T153" fmla="*/ 25 h 2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44" h="25">
                    <a:moveTo>
                      <a:pt x="3648" y="0"/>
                    </a:moveTo>
                    <a:lnTo>
                      <a:pt x="3744" y="0"/>
                    </a:lnTo>
                    <a:lnTo>
                      <a:pt x="3744" y="25"/>
                    </a:lnTo>
                    <a:lnTo>
                      <a:pt x="3648" y="25"/>
                    </a:lnTo>
                    <a:lnTo>
                      <a:pt x="3648" y="0"/>
                    </a:lnTo>
                    <a:close/>
                    <a:moveTo>
                      <a:pt x="3457" y="0"/>
                    </a:moveTo>
                    <a:lnTo>
                      <a:pt x="3553" y="0"/>
                    </a:lnTo>
                    <a:lnTo>
                      <a:pt x="3553" y="25"/>
                    </a:lnTo>
                    <a:lnTo>
                      <a:pt x="3457" y="25"/>
                    </a:lnTo>
                    <a:lnTo>
                      <a:pt x="3457" y="0"/>
                    </a:lnTo>
                    <a:close/>
                    <a:moveTo>
                      <a:pt x="3265" y="0"/>
                    </a:moveTo>
                    <a:lnTo>
                      <a:pt x="3361" y="0"/>
                    </a:lnTo>
                    <a:lnTo>
                      <a:pt x="3361" y="25"/>
                    </a:lnTo>
                    <a:lnTo>
                      <a:pt x="3265" y="25"/>
                    </a:lnTo>
                    <a:lnTo>
                      <a:pt x="3265" y="0"/>
                    </a:lnTo>
                    <a:close/>
                    <a:moveTo>
                      <a:pt x="3072" y="0"/>
                    </a:moveTo>
                    <a:lnTo>
                      <a:pt x="3168" y="0"/>
                    </a:lnTo>
                    <a:lnTo>
                      <a:pt x="3168" y="25"/>
                    </a:lnTo>
                    <a:lnTo>
                      <a:pt x="3072" y="25"/>
                    </a:lnTo>
                    <a:lnTo>
                      <a:pt x="3072" y="0"/>
                    </a:lnTo>
                    <a:close/>
                    <a:moveTo>
                      <a:pt x="2881" y="0"/>
                    </a:moveTo>
                    <a:lnTo>
                      <a:pt x="2976" y="0"/>
                    </a:lnTo>
                    <a:lnTo>
                      <a:pt x="2976" y="25"/>
                    </a:lnTo>
                    <a:lnTo>
                      <a:pt x="2881" y="25"/>
                    </a:lnTo>
                    <a:lnTo>
                      <a:pt x="2881" y="0"/>
                    </a:lnTo>
                    <a:close/>
                    <a:moveTo>
                      <a:pt x="2689" y="0"/>
                    </a:moveTo>
                    <a:lnTo>
                      <a:pt x="2785" y="0"/>
                    </a:lnTo>
                    <a:lnTo>
                      <a:pt x="2785" y="25"/>
                    </a:lnTo>
                    <a:lnTo>
                      <a:pt x="2689" y="25"/>
                    </a:lnTo>
                    <a:lnTo>
                      <a:pt x="2689" y="0"/>
                    </a:lnTo>
                    <a:close/>
                    <a:moveTo>
                      <a:pt x="2496" y="0"/>
                    </a:moveTo>
                    <a:lnTo>
                      <a:pt x="2592" y="0"/>
                    </a:lnTo>
                    <a:lnTo>
                      <a:pt x="2592" y="25"/>
                    </a:lnTo>
                    <a:lnTo>
                      <a:pt x="2496" y="25"/>
                    </a:lnTo>
                    <a:lnTo>
                      <a:pt x="2496" y="0"/>
                    </a:lnTo>
                    <a:close/>
                    <a:moveTo>
                      <a:pt x="2305" y="0"/>
                    </a:moveTo>
                    <a:lnTo>
                      <a:pt x="2400" y="0"/>
                    </a:lnTo>
                    <a:lnTo>
                      <a:pt x="2400" y="25"/>
                    </a:lnTo>
                    <a:lnTo>
                      <a:pt x="2305" y="25"/>
                    </a:lnTo>
                    <a:lnTo>
                      <a:pt x="2305" y="0"/>
                    </a:lnTo>
                    <a:close/>
                    <a:moveTo>
                      <a:pt x="2113" y="0"/>
                    </a:moveTo>
                    <a:lnTo>
                      <a:pt x="2209" y="0"/>
                    </a:lnTo>
                    <a:lnTo>
                      <a:pt x="2209" y="25"/>
                    </a:lnTo>
                    <a:lnTo>
                      <a:pt x="2113" y="25"/>
                    </a:lnTo>
                    <a:lnTo>
                      <a:pt x="2113" y="0"/>
                    </a:lnTo>
                    <a:close/>
                    <a:moveTo>
                      <a:pt x="1920" y="0"/>
                    </a:moveTo>
                    <a:lnTo>
                      <a:pt x="2016" y="0"/>
                    </a:lnTo>
                    <a:lnTo>
                      <a:pt x="2016" y="25"/>
                    </a:lnTo>
                    <a:lnTo>
                      <a:pt x="1920" y="25"/>
                    </a:lnTo>
                    <a:lnTo>
                      <a:pt x="1920" y="0"/>
                    </a:lnTo>
                    <a:close/>
                    <a:moveTo>
                      <a:pt x="1728" y="0"/>
                    </a:moveTo>
                    <a:lnTo>
                      <a:pt x="1824" y="0"/>
                    </a:lnTo>
                    <a:lnTo>
                      <a:pt x="1824" y="25"/>
                    </a:lnTo>
                    <a:lnTo>
                      <a:pt x="1728" y="25"/>
                    </a:lnTo>
                    <a:lnTo>
                      <a:pt x="1728" y="0"/>
                    </a:lnTo>
                    <a:close/>
                    <a:moveTo>
                      <a:pt x="1537" y="0"/>
                    </a:moveTo>
                    <a:lnTo>
                      <a:pt x="1633" y="0"/>
                    </a:lnTo>
                    <a:lnTo>
                      <a:pt x="1633" y="25"/>
                    </a:lnTo>
                    <a:lnTo>
                      <a:pt x="1537" y="25"/>
                    </a:lnTo>
                    <a:lnTo>
                      <a:pt x="1537" y="0"/>
                    </a:lnTo>
                    <a:close/>
                    <a:moveTo>
                      <a:pt x="1344" y="0"/>
                    </a:moveTo>
                    <a:lnTo>
                      <a:pt x="1439" y="0"/>
                    </a:lnTo>
                    <a:lnTo>
                      <a:pt x="1439" y="25"/>
                    </a:lnTo>
                    <a:lnTo>
                      <a:pt x="1344" y="25"/>
                    </a:lnTo>
                    <a:lnTo>
                      <a:pt x="1344" y="0"/>
                    </a:lnTo>
                    <a:close/>
                    <a:moveTo>
                      <a:pt x="1152" y="0"/>
                    </a:moveTo>
                    <a:lnTo>
                      <a:pt x="1248" y="0"/>
                    </a:lnTo>
                    <a:lnTo>
                      <a:pt x="1248" y="25"/>
                    </a:lnTo>
                    <a:lnTo>
                      <a:pt x="1152" y="25"/>
                    </a:lnTo>
                    <a:lnTo>
                      <a:pt x="1152" y="0"/>
                    </a:lnTo>
                    <a:close/>
                    <a:moveTo>
                      <a:pt x="961" y="0"/>
                    </a:moveTo>
                    <a:lnTo>
                      <a:pt x="1057" y="0"/>
                    </a:lnTo>
                    <a:lnTo>
                      <a:pt x="1057" y="25"/>
                    </a:lnTo>
                    <a:lnTo>
                      <a:pt x="961" y="25"/>
                    </a:lnTo>
                    <a:lnTo>
                      <a:pt x="961" y="0"/>
                    </a:lnTo>
                    <a:close/>
                    <a:moveTo>
                      <a:pt x="768" y="0"/>
                    </a:moveTo>
                    <a:lnTo>
                      <a:pt x="863" y="0"/>
                    </a:lnTo>
                    <a:lnTo>
                      <a:pt x="863" y="25"/>
                    </a:lnTo>
                    <a:lnTo>
                      <a:pt x="768" y="25"/>
                    </a:lnTo>
                    <a:lnTo>
                      <a:pt x="768" y="0"/>
                    </a:lnTo>
                    <a:close/>
                    <a:moveTo>
                      <a:pt x="576" y="0"/>
                    </a:moveTo>
                    <a:lnTo>
                      <a:pt x="672" y="0"/>
                    </a:lnTo>
                    <a:lnTo>
                      <a:pt x="672" y="25"/>
                    </a:lnTo>
                    <a:lnTo>
                      <a:pt x="576" y="25"/>
                    </a:lnTo>
                    <a:lnTo>
                      <a:pt x="576" y="0"/>
                    </a:lnTo>
                    <a:close/>
                    <a:moveTo>
                      <a:pt x="385" y="0"/>
                    </a:moveTo>
                    <a:lnTo>
                      <a:pt x="481" y="0"/>
                    </a:lnTo>
                    <a:lnTo>
                      <a:pt x="481" y="25"/>
                    </a:lnTo>
                    <a:lnTo>
                      <a:pt x="385" y="25"/>
                    </a:lnTo>
                    <a:lnTo>
                      <a:pt x="385" y="0"/>
                    </a:lnTo>
                    <a:close/>
                    <a:moveTo>
                      <a:pt x="192" y="0"/>
                    </a:moveTo>
                    <a:lnTo>
                      <a:pt x="289" y="0"/>
                    </a:lnTo>
                    <a:lnTo>
                      <a:pt x="289" y="25"/>
                    </a:lnTo>
                    <a:lnTo>
                      <a:pt x="192" y="25"/>
                    </a:lnTo>
                    <a:lnTo>
                      <a:pt x="192" y="0"/>
                    </a:lnTo>
                    <a:close/>
                    <a:moveTo>
                      <a:pt x="0" y="0"/>
                    </a:moveTo>
                    <a:lnTo>
                      <a:pt x="96" y="0"/>
                    </a:lnTo>
                    <a:lnTo>
                      <a:pt x="96" y="25"/>
                    </a:lnTo>
                    <a:lnTo>
                      <a:pt x="0" y="25"/>
                    </a:lnTo>
                    <a:lnTo>
                      <a:pt x="0" y="0"/>
                    </a:lnTo>
                    <a:close/>
                  </a:path>
                </a:pathLst>
              </a:custGeom>
              <a:solidFill>
                <a:srgbClr val="1E3BFF"/>
              </a:solidFill>
              <a:ln w="0">
                <a:solidFill>
                  <a:srgbClr val="1E3B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7" name="Freeform 1802"/>
              <p:cNvSpPr>
                <a:spLocks noEditPoints="1"/>
              </p:cNvSpPr>
              <p:nvPr/>
            </p:nvSpPr>
            <p:spPr bwMode="auto">
              <a:xfrm>
                <a:off x="1345614" y="6002448"/>
                <a:ext cx="2957480" cy="21819"/>
              </a:xfrm>
              <a:custGeom>
                <a:avLst/>
                <a:gdLst>
                  <a:gd name="T0" fmla="*/ 2147483647 w 3725"/>
                  <a:gd name="T1" fmla="*/ 2147483647 h 26"/>
                  <a:gd name="T2" fmla="*/ 0 w 3725"/>
                  <a:gd name="T3" fmla="*/ 2147483647 h 26"/>
                  <a:gd name="T4" fmla="*/ 2147483647 w 3725"/>
                  <a:gd name="T5" fmla="*/ 0 h 26"/>
                  <a:gd name="T6" fmla="*/ 2147483647 w 3725"/>
                  <a:gd name="T7" fmla="*/ 2147483647 h 26"/>
                  <a:gd name="T8" fmla="*/ 2147483647 w 3725"/>
                  <a:gd name="T9" fmla="*/ 0 h 26"/>
                  <a:gd name="T10" fmla="*/ 2147483647 w 3725"/>
                  <a:gd name="T11" fmla="*/ 0 h 26"/>
                  <a:gd name="T12" fmla="*/ 2147483647 w 3725"/>
                  <a:gd name="T13" fmla="*/ 2147483647 h 26"/>
                  <a:gd name="T14" fmla="*/ 2147483647 w 3725"/>
                  <a:gd name="T15" fmla="*/ 0 h 26"/>
                  <a:gd name="T16" fmla="*/ 2147483647 w 3725"/>
                  <a:gd name="T17" fmla="*/ 2147483647 h 26"/>
                  <a:gd name="T18" fmla="*/ 2147483647 w 3725"/>
                  <a:gd name="T19" fmla="*/ 0 h 26"/>
                  <a:gd name="T20" fmla="*/ 2147483647 w 3725"/>
                  <a:gd name="T21" fmla="*/ 0 h 26"/>
                  <a:gd name="T22" fmla="*/ 2147483647 w 3725"/>
                  <a:gd name="T23" fmla="*/ 2147483647 h 26"/>
                  <a:gd name="T24" fmla="*/ 2147483647 w 3725"/>
                  <a:gd name="T25" fmla="*/ 0 h 26"/>
                  <a:gd name="T26" fmla="*/ 2147483647 w 3725"/>
                  <a:gd name="T27" fmla="*/ 2147483647 h 26"/>
                  <a:gd name="T28" fmla="*/ 2147483647 w 3725"/>
                  <a:gd name="T29" fmla="*/ 0 h 26"/>
                  <a:gd name="T30" fmla="*/ 2147483647 w 3725"/>
                  <a:gd name="T31" fmla="*/ 0 h 26"/>
                  <a:gd name="T32" fmla="*/ 2147483647 w 3725"/>
                  <a:gd name="T33" fmla="*/ 2147483647 h 26"/>
                  <a:gd name="T34" fmla="*/ 2147483647 w 3725"/>
                  <a:gd name="T35" fmla="*/ 0 h 26"/>
                  <a:gd name="T36" fmla="*/ 2147483647 w 3725"/>
                  <a:gd name="T37" fmla="*/ 2147483647 h 26"/>
                  <a:gd name="T38" fmla="*/ 2147483647 w 3725"/>
                  <a:gd name="T39" fmla="*/ 0 h 26"/>
                  <a:gd name="T40" fmla="*/ 2147483647 w 3725"/>
                  <a:gd name="T41" fmla="*/ 0 h 26"/>
                  <a:gd name="T42" fmla="*/ 2147483647 w 3725"/>
                  <a:gd name="T43" fmla="*/ 2147483647 h 26"/>
                  <a:gd name="T44" fmla="*/ 2147483647 w 3725"/>
                  <a:gd name="T45" fmla="*/ 0 h 26"/>
                  <a:gd name="T46" fmla="*/ 2147483647 w 3725"/>
                  <a:gd name="T47" fmla="*/ 2147483647 h 26"/>
                  <a:gd name="T48" fmla="*/ 2147483647 w 3725"/>
                  <a:gd name="T49" fmla="*/ 0 h 26"/>
                  <a:gd name="T50" fmla="*/ 2147483647 w 3725"/>
                  <a:gd name="T51" fmla="*/ 0 h 26"/>
                  <a:gd name="T52" fmla="*/ 2147483647 w 3725"/>
                  <a:gd name="T53" fmla="*/ 2147483647 h 26"/>
                  <a:gd name="T54" fmla="*/ 2147483647 w 3725"/>
                  <a:gd name="T55" fmla="*/ 0 h 26"/>
                  <a:gd name="T56" fmla="*/ 2147483647 w 3725"/>
                  <a:gd name="T57" fmla="*/ 2147483647 h 26"/>
                  <a:gd name="T58" fmla="*/ 2147483647 w 3725"/>
                  <a:gd name="T59" fmla="*/ 0 h 26"/>
                  <a:gd name="T60" fmla="*/ 2147483647 w 3725"/>
                  <a:gd name="T61" fmla="*/ 0 h 26"/>
                  <a:gd name="T62" fmla="*/ 2147483647 w 3725"/>
                  <a:gd name="T63" fmla="*/ 2147483647 h 26"/>
                  <a:gd name="T64" fmla="*/ 2147483647 w 3725"/>
                  <a:gd name="T65" fmla="*/ 0 h 26"/>
                  <a:gd name="T66" fmla="*/ 2147483647 w 3725"/>
                  <a:gd name="T67" fmla="*/ 2147483647 h 26"/>
                  <a:gd name="T68" fmla="*/ 2147483647 w 3725"/>
                  <a:gd name="T69" fmla="*/ 0 h 26"/>
                  <a:gd name="T70" fmla="*/ 2147483647 w 3725"/>
                  <a:gd name="T71" fmla="*/ 0 h 26"/>
                  <a:gd name="T72" fmla="*/ 2147483647 w 3725"/>
                  <a:gd name="T73" fmla="*/ 2147483647 h 26"/>
                  <a:gd name="T74" fmla="*/ 2147483647 w 3725"/>
                  <a:gd name="T75" fmla="*/ 0 h 26"/>
                  <a:gd name="T76" fmla="*/ 2147483647 w 3725"/>
                  <a:gd name="T77" fmla="*/ 2147483647 h 26"/>
                  <a:gd name="T78" fmla="*/ 2147483647 w 3725"/>
                  <a:gd name="T79" fmla="*/ 0 h 26"/>
                  <a:gd name="T80" fmla="*/ 2147483647 w 3725"/>
                  <a:gd name="T81" fmla="*/ 0 h 26"/>
                  <a:gd name="T82" fmla="*/ 2147483647 w 3725"/>
                  <a:gd name="T83" fmla="*/ 2147483647 h 26"/>
                  <a:gd name="T84" fmla="*/ 2147483647 w 3725"/>
                  <a:gd name="T85" fmla="*/ 0 h 26"/>
                  <a:gd name="T86" fmla="*/ 2147483647 w 3725"/>
                  <a:gd name="T87" fmla="*/ 2147483647 h 26"/>
                  <a:gd name="T88" fmla="*/ 2147483647 w 3725"/>
                  <a:gd name="T89" fmla="*/ 0 h 26"/>
                  <a:gd name="T90" fmla="*/ 2147483647 w 3725"/>
                  <a:gd name="T91" fmla="*/ 0 h 26"/>
                  <a:gd name="T92" fmla="*/ 2147483647 w 3725"/>
                  <a:gd name="T93" fmla="*/ 2147483647 h 26"/>
                  <a:gd name="T94" fmla="*/ 2147483647 w 3725"/>
                  <a:gd name="T95" fmla="*/ 0 h 26"/>
                  <a:gd name="T96" fmla="*/ 2147483647 w 3725"/>
                  <a:gd name="T97" fmla="*/ 2147483647 h 26"/>
                  <a:gd name="T98" fmla="*/ 2147483647 w 3725"/>
                  <a:gd name="T99" fmla="*/ 0 h 2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6"/>
                  <a:gd name="T152" fmla="*/ 3725 w 3725"/>
                  <a:gd name="T153" fmla="*/ 26 h 2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6">
                    <a:moveTo>
                      <a:pt x="0" y="2"/>
                    </a:moveTo>
                    <a:lnTo>
                      <a:pt x="96" y="2"/>
                    </a:lnTo>
                    <a:lnTo>
                      <a:pt x="96" y="26"/>
                    </a:lnTo>
                    <a:lnTo>
                      <a:pt x="0" y="26"/>
                    </a:lnTo>
                    <a:lnTo>
                      <a:pt x="0" y="2"/>
                    </a:lnTo>
                    <a:close/>
                    <a:moveTo>
                      <a:pt x="3630" y="0"/>
                    </a:moveTo>
                    <a:lnTo>
                      <a:pt x="3725" y="0"/>
                    </a:lnTo>
                    <a:lnTo>
                      <a:pt x="3725" y="24"/>
                    </a:lnTo>
                    <a:lnTo>
                      <a:pt x="3630" y="24"/>
                    </a:lnTo>
                    <a:lnTo>
                      <a:pt x="3630" y="0"/>
                    </a:lnTo>
                    <a:close/>
                    <a:moveTo>
                      <a:pt x="3440" y="0"/>
                    </a:moveTo>
                    <a:lnTo>
                      <a:pt x="3536" y="0"/>
                    </a:lnTo>
                    <a:lnTo>
                      <a:pt x="3536" y="24"/>
                    </a:lnTo>
                    <a:lnTo>
                      <a:pt x="3440" y="24"/>
                    </a:lnTo>
                    <a:lnTo>
                      <a:pt x="3440" y="0"/>
                    </a:lnTo>
                    <a:close/>
                    <a:moveTo>
                      <a:pt x="3249" y="0"/>
                    </a:moveTo>
                    <a:lnTo>
                      <a:pt x="3344" y="0"/>
                    </a:lnTo>
                    <a:lnTo>
                      <a:pt x="3344" y="24"/>
                    </a:lnTo>
                    <a:lnTo>
                      <a:pt x="3249" y="24"/>
                    </a:lnTo>
                    <a:lnTo>
                      <a:pt x="3249" y="0"/>
                    </a:lnTo>
                    <a:close/>
                    <a:moveTo>
                      <a:pt x="3057" y="0"/>
                    </a:moveTo>
                    <a:lnTo>
                      <a:pt x="3153" y="0"/>
                    </a:lnTo>
                    <a:lnTo>
                      <a:pt x="3153" y="24"/>
                    </a:lnTo>
                    <a:lnTo>
                      <a:pt x="3057" y="24"/>
                    </a:lnTo>
                    <a:lnTo>
                      <a:pt x="3057" y="0"/>
                    </a:lnTo>
                    <a:close/>
                    <a:moveTo>
                      <a:pt x="2866" y="0"/>
                    </a:moveTo>
                    <a:lnTo>
                      <a:pt x="2962" y="0"/>
                    </a:lnTo>
                    <a:lnTo>
                      <a:pt x="2962" y="24"/>
                    </a:lnTo>
                    <a:lnTo>
                      <a:pt x="2866" y="24"/>
                    </a:lnTo>
                    <a:lnTo>
                      <a:pt x="2866" y="0"/>
                    </a:lnTo>
                    <a:close/>
                    <a:moveTo>
                      <a:pt x="2674" y="0"/>
                    </a:moveTo>
                    <a:lnTo>
                      <a:pt x="2770" y="0"/>
                    </a:lnTo>
                    <a:lnTo>
                      <a:pt x="2770" y="24"/>
                    </a:lnTo>
                    <a:lnTo>
                      <a:pt x="2674" y="24"/>
                    </a:lnTo>
                    <a:lnTo>
                      <a:pt x="2674" y="0"/>
                    </a:lnTo>
                    <a:close/>
                    <a:moveTo>
                      <a:pt x="2485" y="0"/>
                    </a:moveTo>
                    <a:lnTo>
                      <a:pt x="2581" y="0"/>
                    </a:lnTo>
                    <a:lnTo>
                      <a:pt x="2581" y="24"/>
                    </a:lnTo>
                    <a:lnTo>
                      <a:pt x="2485" y="24"/>
                    </a:lnTo>
                    <a:lnTo>
                      <a:pt x="2485" y="0"/>
                    </a:lnTo>
                    <a:close/>
                    <a:moveTo>
                      <a:pt x="2293" y="0"/>
                    </a:moveTo>
                    <a:lnTo>
                      <a:pt x="2389" y="0"/>
                    </a:lnTo>
                    <a:lnTo>
                      <a:pt x="2389" y="24"/>
                    </a:lnTo>
                    <a:lnTo>
                      <a:pt x="2293" y="24"/>
                    </a:lnTo>
                    <a:lnTo>
                      <a:pt x="2293" y="0"/>
                    </a:lnTo>
                    <a:close/>
                    <a:moveTo>
                      <a:pt x="2102" y="0"/>
                    </a:moveTo>
                    <a:lnTo>
                      <a:pt x="2198" y="0"/>
                    </a:lnTo>
                    <a:lnTo>
                      <a:pt x="2198" y="24"/>
                    </a:lnTo>
                    <a:lnTo>
                      <a:pt x="2102" y="24"/>
                    </a:lnTo>
                    <a:lnTo>
                      <a:pt x="2102" y="0"/>
                    </a:lnTo>
                    <a:close/>
                    <a:moveTo>
                      <a:pt x="1911" y="0"/>
                    </a:moveTo>
                    <a:lnTo>
                      <a:pt x="2006" y="0"/>
                    </a:lnTo>
                    <a:lnTo>
                      <a:pt x="2006" y="24"/>
                    </a:lnTo>
                    <a:lnTo>
                      <a:pt x="1911" y="24"/>
                    </a:lnTo>
                    <a:lnTo>
                      <a:pt x="1911" y="0"/>
                    </a:lnTo>
                    <a:close/>
                    <a:moveTo>
                      <a:pt x="1719" y="0"/>
                    </a:moveTo>
                    <a:lnTo>
                      <a:pt x="1815" y="0"/>
                    </a:lnTo>
                    <a:lnTo>
                      <a:pt x="1815" y="24"/>
                    </a:lnTo>
                    <a:lnTo>
                      <a:pt x="1719" y="24"/>
                    </a:lnTo>
                    <a:lnTo>
                      <a:pt x="1719" y="0"/>
                    </a:lnTo>
                    <a:close/>
                    <a:moveTo>
                      <a:pt x="1530" y="0"/>
                    </a:moveTo>
                    <a:lnTo>
                      <a:pt x="1624" y="0"/>
                    </a:lnTo>
                    <a:lnTo>
                      <a:pt x="1624" y="24"/>
                    </a:lnTo>
                    <a:lnTo>
                      <a:pt x="1530" y="24"/>
                    </a:lnTo>
                    <a:lnTo>
                      <a:pt x="1530" y="0"/>
                    </a:lnTo>
                    <a:close/>
                    <a:moveTo>
                      <a:pt x="1338" y="0"/>
                    </a:moveTo>
                    <a:lnTo>
                      <a:pt x="1434" y="0"/>
                    </a:lnTo>
                    <a:lnTo>
                      <a:pt x="1434" y="24"/>
                    </a:lnTo>
                    <a:lnTo>
                      <a:pt x="1338" y="24"/>
                    </a:lnTo>
                    <a:lnTo>
                      <a:pt x="1338" y="0"/>
                    </a:lnTo>
                    <a:close/>
                    <a:moveTo>
                      <a:pt x="1147" y="0"/>
                    </a:moveTo>
                    <a:lnTo>
                      <a:pt x="1243" y="0"/>
                    </a:lnTo>
                    <a:lnTo>
                      <a:pt x="1243" y="24"/>
                    </a:lnTo>
                    <a:lnTo>
                      <a:pt x="1147" y="24"/>
                    </a:lnTo>
                    <a:lnTo>
                      <a:pt x="1147" y="0"/>
                    </a:lnTo>
                    <a:close/>
                    <a:moveTo>
                      <a:pt x="955" y="0"/>
                    </a:moveTo>
                    <a:lnTo>
                      <a:pt x="1051" y="0"/>
                    </a:lnTo>
                    <a:lnTo>
                      <a:pt x="1051" y="24"/>
                    </a:lnTo>
                    <a:lnTo>
                      <a:pt x="955" y="24"/>
                    </a:lnTo>
                    <a:lnTo>
                      <a:pt x="955" y="0"/>
                    </a:lnTo>
                    <a:close/>
                    <a:moveTo>
                      <a:pt x="764" y="0"/>
                    </a:moveTo>
                    <a:lnTo>
                      <a:pt x="860" y="0"/>
                    </a:lnTo>
                    <a:lnTo>
                      <a:pt x="860" y="24"/>
                    </a:lnTo>
                    <a:lnTo>
                      <a:pt x="764" y="24"/>
                    </a:lnTo>
                    <a:lnTo>
                      <a:pt x="764" y="0"/>
                    </a:lnTo>
                    <a:close/>
                    <a:moveTo>
                      <a:pt x="573" y="0"/>
                    </a:moveTo>
                    <a:lnTo>
                      <a:pt x="668" y="0"/>
                    </a:lnTo>
                    <a:lnTo>
                      <a:pt x="668" y="24"/>
                    </a:lnTo>
                    <a:lnTo>
                      <a:pt x="573" y="24"/>
                    </a:lnTo>
                    <a:lnTo>
                      <a:pt x="573" y="0"/>
                    </a:lnTo>
                    <a:close/>
                    <a:moveTo>
                      <a:pt x="383" y="0"/>
                    </a:moveTo>
                    <a:lnTo>
                      <a:pt x="479" y="0"/>
                    </a:lnTo>
                    <a:lnTo>
                      <a:pt x="479" y="24"/>
                    </a:lnTo>
                    <a:lnTo>
                      <a:pt x="383" y="24"/>
                    </a:lnTo>
                    <a:lnTo>
                      <a:pt x="383" y="0"/>
                    </a:lnTo>
                    <a:close/>
                    <a:moveTo>
                      <a:pt x="192" y="0"/>
                    </a:moveTo>
                    <a:lnTo>
                      <a:pt x="287" y="0"/>
                    </a:lnTo>
                    <a:lnTo>
                      <a:pt x="287" y="24"/>
                    </a:lnTo>
                    <a:lnTo>
                      <a:pt x="192" y="24"/>
                    </a:lnTo>
                    <a:lnTo>
                      <a:pt x="192"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8" name="Freeform 1803"/>
              <p:cNvSpPr>
                <a:spLocks noEditPoints="1"/>
              </p:cNvSpPr>
              <p:nvPr/>
            </p:nvSpPr>
            <p:spPr bwMode="auto">
              <a:xfrm>
                <a:off x="1335689" y="5998481"/>
                <a:ext cx="2957480" cy="19836"/>
              </a:xfrm>
              <a:custGeom>
                <a:avLst/>
                <a:gdLst>
                  <a:gd name="T0" fmla="*/ 2147483647 w 3725"/>
                  <a:gd name="T1" fmla="*/ 2147483647 h 27"/>
                  <a:gd name="T2" fmla="*/ 0 w 3725"/>
                  <a:gd name="T3" fmla="*/ 2147483647 h 27"/>
                  <a:gd name="T4" fmla="*/ 2147483647 w 3725"/>
                  <a:gd name="T5" fmla="*/ 0 h 27"/>
                  <a:gd name="T6" fmla="*/ 2147483647 w 3725"/>
                  <a:gd name="T7" fmla="*/ 2147483647 h 27"/>
                  <a:gd name="T8" fmla="*/ 2147483647 w 3725"/>
                  <a:gd name="T9" fmla="*/ 0 h 27"/>
                  <a:gd name="T10" fmla="*/ 2147483647 w 3725"/>
                  <a:gd name="T11" fmla="*/ 0 h 27"/>
                  <a:gd name="T12" fmla="*/ 2147483647 w 3725"/>
                  <a:gd name="T13" fmla="*/ 2147483647 h 27"/>
                  <a:gd name="T14" fmla="*/ 2147483647 w 3725"/>
                  <a:gd name="T15" fmla="*/ 0 h 27"/>
                  <a:gd name="T16" fmla="*/ 2147483647 w 3725"/>
                  <a:gd name="T17" fmla="*/ 2147483647 h 27"/>
                  <a:gd name="T18" fmla="*/ 2147483647 w 3725"/>
                  <a:gd name="T19" fmla="*/ 0 h 27"/>
                  <a:gd name="T20" fmla="*/ 2147483647 w 3725"/>
                  <a:gd name="T21" fmla="*/ 0 h 27"/>
                  <a:gd name="T22" fmla="*/ 2147483647 w 3725"/>
                  <a:gd name="T23" fmla="*/ 2147483647 h 27"/>
                  <a:gd name="T24" fmla="*/ 2147483647 w 3725"/>
                  <a:gd name="T25" fmla="*/ 0 h 27"/>
                  <a:gd name="T26" fmla="*/ 2147483647 w 3725"/>
                  <a:gd name="T27" fmla="*/ 2147483647 h 27"/>
                  <a:gd name="T28" fmla="*/ 2147483647 w 3725"/>
                  <a:gd name="T29" fmla="*/ 0 h 27"/>
                  <a:gd name="T30" fmla="*/ 2147483647 w 3725"/>
                  <a:gd name="T31" fmla="*/ 0 h 27"/>
                  <a:gd name="T32" fmla="*/ 2147483647 w 3725"/>
                  <a:gd name="T33" fmla="*/ 2147483647 h 27"/>
                  <a:gd name="T34" fmla="*/ 2147483647 w 3725"/>
                  <a:gd name="T35" fmla="*/ 0 h 27"/>
                  <a:gd name="T36" fmla="*/ 2147483647 w 3725"/>
                  <a:gd name="T37" fmla="*/ 2147483647 h 27"/>
                  <a:gd name="T38" fmla="*/ 2147483647 w 3725"/>
                  <a:gd name="T39" fmla="*/ 0 h 27"/>
                  <a:gd name="T40" fmla="*/ 2147483647 w 3725"/>
                  <a:gd name="T41" fmla="*/ 0 h 27"/>
                  <a:gd name="T42" fmla="*/ 2147483647 w 3725"/>
                  <a:gd name="T43" fmla="*/ 2147483647 h 27"/>
                  <a:gd name="T44" fmla="*/ 2147483647 w 3725"/>
                  <a:gd name="T45" fmla="*/ 0 h 27"/>
                  <a:gd name="T46" fmla="*/ 2147483647 w 3725"/>
                  <a:gd name="T47" fmla="*/ 2147483647 h 27"/>
                  <a:gd name="T48" fmla="*/ 2147483647 w 3725"/>
                  <a:gd name="T49" fmla="*/ 0 h 27"/>
                  <a:gd name="T50" fmla="*/ 2147483647 w 3725"/>
                  <a:gd name="T51" fmla="*/ 0 h 27"/>
                  <a:gd name="T52" fmla="*/ 2147483647 w 3725"/>
                  <a:gd name="T53" fmla="*/ 2147483647 h 27"/>
                  <a:gd name="T54" fmla="*/ 2147483647 w 3725"/>
                  <a:gd name="T55" fmla="*/ 0 h 27"/>
                  <a:gd name="T56" fmla="*/ 2147483647 w 3725"/>
                  <a:gd name="T57" fmla="*/ 2147483647 h 27"/>
                  <a:gd name="T58" fmla="*/ 2147483647 w 3725"/>
                  <a:gd name="T59" fmla="*/ 0 h 27"/>
                  <a:gd name="T60" fmla="*/ 2147483647 w 3725"/>
                  <a:gd name="T61" fmla="*/ 0 h 27"/>
                  <a:gd name="T62" fmla="*/ 2147483647 w 3725"/>
                  <a:gd name="T63" fmla="*/ 2147483647 h 27"/>
                  <a:gd name="T64" fmla="*/ 2147483647 w 3725"/>
                  <a:gd name="T65" fmla="*/ 0 h 27"/>
                  <a:gd name="T66" fmla="*/ 2147483647 w 3725"/>
                  <a:gd name="T67" fmla="*/ 2147483647 h 27"/>
                  <a:gd name="T68" fmla="*/ 2147483647 w 3725"/>
                  <a:gd name="T69" fmla="*/ 0 h 27"/>
                  <a:gd name="T70" fmla="*/ 2147483647 w 3725"/>
                  <a:gd name="T71" fmla="*/ 0 h 27"/>
                  <a:gd name="T72" fmla="*/ 2147483647 w 3725"/>
                  <a:gd name="T73" fmla="*/ 2147483647 h 27"/>
                  <a:gd name="T74" fmla="*/ 2147483647 w 3725"/>
                  <a:gd name="T75" fmla="*/ 0 h 27"/>
                  <a:gd name="T76" fmla="*/ 2147483647 w 3725"/>
                  <a:gd name="T77" fmla="*/ 2147483647 h 27"/>
                  <a:gd name="T78" fmla="*/ 2147483647 w 3725"/>
                  <a:gd name="T79" fmla="*/ 0 h 27"/>
                  <a:gd name="T80" fmla="*/ 2147483647 w 3725"/>
                  <a:gd name="T81" fmla="*/ 0 h 27"/>
                  <a:gd name="T82" fmla="*/ 2147483647 w 3725"/>
                  <a:gd name="T83" fmla="*/ 2147483647 h 27"/>
                  <a:gd name="T84" fmla="*/ 2147483647 w 3725"/>
                  <a:gd name="T85" fmla="*/ 0 h 27"/>
                  <a:gd name="T86" fmla="*/ 2147483647 w 3725"/>
                  <a:gd name="T87" fmla="*/ 2147483647 h 27"/>
                  <a:gd name="T88" fmla="*/ 2147483647 w 3725"/>
                  <a:gd name="T89" fmla="*/ 0 h 27"/>
                  <a:gd name="T90" fmla="*/ 2147483647 w 3725"/>
                  <a:gd name="T91" fmla="*/ 0 h 27"/>
                  <a:gd name="T92" fmla="*/ 2147483647 w 3725"/>
                  <a:gd name="T93" fmla="*/ 2147483647 h 27"/>
                  <a:gd name="T94" fmla="*/ 2147483647 w 3725"/>
                  <a:gd name="T95" fmla="*/ 0 h 27"/>
                  <a:gd name="T96" fmla="*/ 2147483647 w 3725"/>
                  <a:gd name="T97" fmla="*/ 2147483647 h 27"/>
                  <a:gd name="T98" fmla="*/ 2147483647 w 3725"/>
                  <a:gd name="T99" fmla="*/ 0 h 2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7"/>
                  <a:gd name="T152" fmla="*/ 3725 w 3725"/>
                  <a:gd name="T153" fmla="*/ 27 h 2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7">
                    <a:moveTo>
                      <a:pt x="0" y="2"/>
                    </a:moveTo>
                    <a:lnTo>
                      <a:pt x="96" y="2"/>
                    </a:lnTo>
                    <a:lnTo>
                      <a:pt x="96" y="27"/>
                    </a:lnTo>
                    <a:lnTo>
                      <a:pt x="0" y="27"/>
                    </a:lnTo>
                    <a:lnTo>
                      <a:pt x="0" y="2"/>
                    </a:lnTo>
                    <a:close/>
                    <a:moveTo>
                      <a:pt x="3629" y="0"/>
                    </a:moveTo>
                    <a:lnTo>
                      <a:pt x="3725" y="0"/>
                    </a:lnTo>
                    <a:lnTo>
                      <a:pt x="3725" y="25"/>
                    </a:lnTo>
                    <a:lnTo>
                      <a:pt x="3629" y="25"/>
                    </a:lnTo>
                    <a:lnTo>
                      <a:pt x="3629" y="0"/>
                    </a:lnTo>
                    <a:close/>
                    <a:moveTo>
                      <a:pt x="3440" y="0"/>
                    </a:moveTo>
                    <a:lnTo>
                      <a:pt x="3536" y="0"/>
                    </a:lnTo>
                    <a:lnTo>
                      <a:pt x="3536" y="25"/>
                    </a:lnTo>
                    <a:lnTo>
                      <a:pt x="3440" y="25"/>
                    </a:lnTo>
                    <a:lnTo>
                      <a:pt x="3440" y="0"/>
                    </a:lnTo>
                    <a:close/>
                    <a:moveTo>
                      <a:pt x="3249" y="0"/>
                    </a:moveTo>
                    <a:lnTo>
                      <a:pt x="3344" y="0"/>
                    </a:lnTo>
                    <a:lnTo>
                      <a:pt x="3344" y="25"/>
                    </a:lnTo>
                    <a:lnTo>
                      <a:pt x="3249" y="25"/>
                    </a:lnTo>
                    <a:lnTo>
                      <a:pt x="3249" y="0"/>
                    </a:lnTo>
                    <a:close/>
                    <a:moveTo>
                      <a:pt x="3057" y="0"/>
                    </a:moveTo>
                    <a:lnTo>
                      <a:pt x="3153" y="0"/>
                    </a:lnTo>
                    <a:lnTo>
                      <a:pt x="3153" y="25"/>
                    </a:lnTo>
                    <a:lnTo>
                      <a:pt x="3057" y="25"/>
                    </a:lnTo>
                    <a:lnTo>
                      <a:pt x="3057" y="0"/>
                    </a:lnTo>
                    <a:close/>
                    <a:moveTo>
                      <a:pt x="2866" y="0"/>
                    </a:moveTo>
                    <a:lnTo>
                      <a:pt x="2961" y="0"/>
                    </a:lnTo>
                    <a:lnTo>
                      <a:pt x="2961" y="25"/>
                    </a:lnTo>
                    <a:lnTo>
                      <a:pt x="2866" y="25"/>
                    </a:lnTo>
                    <a:lnTo>
                      <a:pt x="2866" y="0"/>
                    </a:lnTo>
                    <a:close/>
                    <a:moveTo>
                      <a:pt x="2674" y="0"/>
                    </a:moveTo>
                    <a:lnTo>
                      <a:pt x="2770" y="0"/>
                    </a:lnTo>
                    <a:lnTo>
                      <a:pt x="2770" y="25"/>
                    </a:lnTo>
                    <a:lnTo>
                      <a:pt x="2674" y="25"/>
                    </a:lnTo>
                    <a:lnTo>
                      <a:pt x="2674" y="0"/>
                    </a:lnTo>
                    <a:close/>
                    <a:moveTo>
                      <a:pt x="2485" y="0"/>
                    </a:moveTo>
                    <a:lnTo>
                      <a:pt x="2580" y="0"/>
                    </a:lnTo>
                    <a:lnTo>
                      <a:pt x="2580" y="25"/>
                    </a:lnTo>
                    <a:lnTo>
                      <a:pt x="2485" y="25"/>
                    </a:lnTo>
                    <a:lnTo>
                      <a:pt x="2485" y="0"/>
                    </a:lnTo>
                    <a:close/>
                    <a:moveTo>
                      <a:pt x="2293" y="0"/>
                    </a:moveTo>
                    <a:lnTo>
                      <a:pt x="2389" y="0"/>
                    </a:lnTo>
                    <a:lnTo>
                      <a:pt x="2389" y="25"/>
                    </a:lnTo>
                    <a:lnTo>
                      <a:pt x="2293" y="25"/>
                    </a:lnTo>
                    <a:lnTo>
                      <a:pt x="2293" y="0"/>
                    </a:lnTo>
                    <a:close/>
                    <a:moveTo>
                      <a:pt x="2102" y="0"/>
                    </a:moveTo>
                    <a:lnTo>
                      <a:pt x="2198" y="0"/>
                    </a:lnTo>
                    <a:lnTo>
                      <a:pt x="2198" y="25"/>
                    </a:lnTo>
                    <a:lnTo>
                      <a:pt x="2102" y="25"/>
                    </a:lnTo>
                    <a:lnTo>
                      <a:pt x="2102" y="0"/>
                    </a:lnTo>
                    <a:close/>
                    <a:moveTo>
                      <a:pt x="1910" y="0"/>
                    </a:moveTo>
                    <a:lnTo>
                      <a:pt x="2006" y="0"/>
                    </a:lnTo>
                    <a:lnTo>
                      <a:pt x="2006" y="25"/>
                    </a:lnTo>
                    <a:lnTo>
                      <a:pt x="1910" y="25"/>
                    </a:lnTo>
                    <a:lnTo>
                      <a:pt x="1910" y="0"/>
                    </a:lnTo>
                    <a:close/>
                    <a:moveTo>
                      <a:pt x="1719" y="0"/>
                    </a:moveTo>
                    <a:lnTo>
                      <a:pt x="1815" y="0"/>
                    </a:lnTo>
                    <a:lnTo>
                      <a:pt x="1815" y="25"/>
                    </a:lnTo>
                    <a:lnTo>
                      <a:pt x="1719" y="25"/>
                    </a:lnTo>
                    <a:lnTo>
                      <a:pt x="1719" y="0"/>
                    </a:lnTo>
                    <a:close/>
                    <a:moveTo>
                      <a:pt x="1530" y="0"/>
                    </a:moveTo>
                    <a:lnTo>
                      <a:pt x="1623" y="0"/>
                    </a:lnTo>
                    <a:lnTo>
                      <a:pt x="1623" y="25"/>
                    </a:lnTo>
                    <a:lnTo>
                      <a:pt x="1530" y="25"/>
                    </a:lnTo>
                    <a:lnTo>
                      <a:pt x="1530" y="0"/>
                    </a:lnTo>
                    <a:close/>
                    <a:moveTo>
                      <a:pt x="1338" y="0"/>
                    </a:moveTo>
                    <a:lnTo>
                      <a:pt x="1434" y="0"/>
                    </a:lnTo>
                    <a:lnTo>
                      <a:pt x="1434" y="25"/>
                    </a:lnTo>
                    <a:lnTo>
                      <a:pt x="1338" y="25"/>
                    </a:lnTo>
                    <a:lnTo>
                      <a:pt x="1338" y="0"/>
                    </a:lnTo>
                    <a:close/>
                    <a:moveTo>
                      <a:pt x="1147" y="0"/>
                    </a:moveTo>
                    <a:lnTo>
                      <a:pt x="1242" y="0"/>
                    </a:lnTo>
                    <a:lnTo>
                      <a:pt x="1242" y="25"/>
                    </a:lnTo>
                    <a:lnTo>
                      <a:pt x="1147" y="25"/>
                    </a:lnTo>
                    <a:lnTo>
                      <a:pt x="1147" y="0"/>
                    </a:lnTo>
                    <a:close/>
                    <a:moveTo>
                      <a:pt x="955" y="0"/>
                    </a:moveTo>
                    <a:lnTo>
                      <a:pt x="1051" y="0"/>
                    </a:lnTo>
                    <a:lnTo>
                      <a:pt x="1051" y="25"/>
                    </a:lnTo>
                    <a:lnTo>
                      <a:pt x="955" y="25"/>
                    </a:lnTo>
                    <a:lnTo>
                      <a:pt x="955" y="0"/>
                    </a:lnTo>
                    <a:close/>
                    <a:moveTo>
                      <a:pt x="764" y="0"/>
                    </a:moveTo>
                    <a:lnTo>
                      <a:pt x="860" y="0"/>
                    </a:lnTo>
                    <a:lnTo>
                      <a:pt x="860" y="25"/>
                    </a:lnTo>
                    <a:lnTo>
                      <a:pt x="764" y="25"/>
                    </a:lnTo>
                    <a:lnTo>
                      <a:pt x="764" y="0"/>
                    </a:lnTo>
                    <a:close/>
                    <a:moveTo>
                      <a:pt x="572" y="0"/>
                    </a:moveTo>
                    <a:lnTo>
                      <a:pt x="668" y="0"/>
                    </a:lnTo>
                    <a:lnTo>
                      <a:pt x="668" y="25"/>
                    </a:lnTo>
                    <a:lnTo>
                      <a:pt x="572" y="25"/>
                    </a:lnTo>
                    <a:lnTo>
                      <a:pt x="572" y="0"/>
                    </a:lnTo>
                    <a:close/>
                    <a:moveTo>
                      <a:pt x="383" y="0"/>
                    </a:moveTo>
                    <a:lnTo>
                      <a:pt x="479" y="0"/>
                    </a:lnTo>
                    <a:lnTo>
                      <a:pt x="479" y="25"/>
                    </a:lnTo>
                    <a:lnTo>
                      <a:pt x="383" y="25"/>
                    </a:lnTo>
                    <a:lnTo>
                      <a:pt x="383" y="0"/>
                    </a:lnTo>
                    <a:close/>
                    <a:moveTo>
                      <a:pt x="192" y="0"/>
                    </a:moveTo>
                    <a:lnTo>
                      <a:pt x="287" y="0"/>
                    </a:lnTo>
                    <a:lnTo>
                      <a:pt x="287" y="25"/>
                    </a:lnTo>
                    <a:lnTo>
                      <a:pt x="192" y="25"/>
                    </a:lnTo>
                    <a:lnTo>
                      <a:pt x="192" y="0"/>
                    </a:lnTo>
                    <a:close/>
                  </a:path>
                </a:pathLst>
              </a:custGeom>
              <a:solidFill>
                <a:srgbClr val="1E3BFF"/>
              </a:solidFill>
              <a:ln w="0">
                <a:solidFill>
                  <a:srgbClr val="1E3B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19" name="Freeform 1804"/>
              <p:cNvSpPr>
                <a:spLocks noEditPoints="1"/>
              </p:cNvSpPr>
              <p:nvPr/>
            </p:nvSpPr>
            <p:spPr bwMode="auto">
              <a:xfrm>
                <a:off x="1345614" y="6317833"/>
                <a:ext cx="2957480" cy="19836"/>
              </a:xfrm>
              <a:custGeom>
                <a:avLst/>
                <a:gdLst>
                  <a:gd name="T0" fmla="*/ 2147483647 w 3725"/>
                  <a:gd name="T1" fmla="*/ 0 h 24"/>
                  <a:gd name="T2" fmla="*/ 2147483647 w 3725"/>
                  <a:gd name="T3" fmla="*/ 2147483647 h 24"/>
                  <a:gd name="T4" fmla="*/ 2147483647 w 3725"/>
                  <a:gd name="T5" fmla="*/ 0 h 24"/>
                  <a:gd name="T6" fmla="*/ 2147483647 w 3725"/>
                  <a:gd name="T7" fmla="*/ 2147483647 h 24"/>
                  <a:gd name="T8" fmla="*/ 2147483647 w 3725"/>
                  <a:gd name="T9" fmla="*/ 0 h 24"/>
                  <a:gd name="T10" fmla="*/ 2147483647 w 3725"/>
                  <a:gd name="T11" fmla="*/ 0 h 24"/>
                  <a:gd name="T12" fmla="*/ 2147483647 w 3725"/>
                  <a:gd name="T13" fmla="*/ 2147483647 h 24"/>
                  <a:gd name="T14" fmla="*/ 2147483647 w 3725"/>
                  <a:gd name="T15" fmla="*/ 0 h 24"/>
                  <a:gd name="T16" fmla="*/ 2147483647 w 3725"/>
                  <a:gd name="T17" fmla="*/ 2147483647 h 24"/>
                  <a:gd name="T18" fmla="*/ 2147483647 w 3725"/>
                  <a:gd name="T19" fmla="*/ 0 h 24"/>
                  <a:gd name="T20" fmla="*/ 2147483647 w 3725"/>
                  <a:gd name="T21" fmla="*/ 0 h 24"/>
                  <a:gd name="T22" fmla="*/ 2147483647 w 3725"/>
                  <a:gd name="T23" fmla="*/ 2147483647 h 24"/>
                  <a:gd name="T24" fmla="*/ 2147483647 w 3725"/>
                  <a:gd name="T25" fmla="*/ 0 h 24"/>
                  <a:gd name="T26" fmla="*/ 2147483647 w 3725"/>
                  <a:gd name="T27" fmla="*/ 2147483647 h 24"/>
                  <a:gd name="T28" fmla="*/ 2147483647 w 3725"/>
                  <a:gd name="T29" fmla="*/ 0 h 24"/>
                  <a:gd name="T30" fmla="*/ 2147483647 w 3725"/>
                  <a:gd name="T31" fmla="*/ 0 h 24"/>
                  <a:gd name="T32" fmla="*/ 2147483647 w 3725"/>
                  <a:gd name="T33" fmla="*/ 2147483647 h 24"/>
                  <a:gd name="T34" fmla="*/ 2147483647 w 3725"/>
                  <a:gd name="T35" fmla="*/ 0 h 24"/>
                  <a:gd name="T36" fmla="*/ 2147483647 w 3725"/>
                  <a:gd name="T37" fmla="*/ 2147483647 h 24"/>
                  <a:gd name="T38" fmla="*/ 2147483647 w 3725"/>
                  <a:gd name="T39" fmla="*/ 0 h 24"/>
                  <a:gd name="T40" fmla="*/ 2147483647 w 3725"/>
                  <a:gd name="T41" fmla="*/ 0 h 24"/>
                  <a:gd name="T42" fmla="*/ 2147483647 w 3725"/>
                  <a:gd name="T43" fmla="*/ 2147483647 h 24"/>
                  <a:gd name="T44" fmla="*/ 2147483647 w 3725"/>
                  <a:gd name="T45" fmla="*/ 0 h 24"/>
                  <a:gd name="T46" fmla="*/ 2147483647 w 3725"/>
                  <a:gd name="T47" fmla="*/ 2147483647 h 24"/>
                  <a:gd name="T48" fmla="*/ 2147483647 w 3725"/>
                  <a:gd name="T49" fmla="*/ 0 h 24"/>
                  <a:gd name="T50" fmla="*/ 2147483647 w 3725"/>
                  <a:gd name="T51" fmla="*/ 0 h 24"/>
                  <a:gd name="T52" fmla="*/ 2147483647 w 3725"/>
                  <a:gd name="T53" fmla="*/ 2147483647 h 24"/>
                  <a:gd name="T54" fmla="*/ 2147483647 w 3725"/>
                  <a:gd name="T55" fmla="*/ 0 h 24"/>
                  <a:gd name="T56" fmla="*/ 2147483647 w 3725"/>
                  <a:gd name="T57" fmla="*/ 2147483647 h 24"/>
                  <a:gd name="T58" fmla="*/ 2147483647 w 3725"/>
                  <a:gd name="T59" fmla="*/ 0 h 24"/>
                  <a:gd name="T60" fmla="*/ 2147483647 w 3725"/>
                  <a:gd name="T61" fmla="*/ 0 h 24"/>
                  <a:gd name="T62" fmla="*/ 2147483647 w 3725"/>
                  <a:gd name="T63" fmla="*/ 2147483647 h 24"/>
                  <a:gd name="T64" fmla="*/ 2147483647 w 3725"/>
                  <a:gd name="T65" fmla="*/ 0 h 24"/>
                  <a:gd name="T66" fmla="*/ 2147483647 w 3725"/>
                  <a:gd name="T67" fmla="*/ 2147483647 h 24"/>
                  <a:gd name="T68" fmla="*/ 2147483647 w 3725"/>
                  <a:gd name="T69" fmla="*/ 0 h 24"/>
                  <a:gd name="T70" fmla="*/ 2147483647 w 3725"/>
                  <a:gd name="T71" fmla="*/ 0 h 24"/>
                  <a:gd name="T72" fmla="*/ 2147483647 w 3725"/>
                  <a:gd name="T73" fmla="*/ 2147483647 h 24"/>
                  <a:gd name="T74" fmla="*/ 2147483647 w 3725"/>
                  <a:gd name="T75" fmla="*/ 0 h 24"/>
                  <a:gd name="T76" fmla="*/ 2147483647 w 3725"/>
                  <a:gd name="T77" fmla="*/ 2147483647 h 24"/>
                  <a:gd name="T78" fmla="*/ 2147483647 w 3725"/>
                  <a:gd name="T79" fmla="*/ 0 h 24"/>
                  <a:gd name="T80" fmla="*/ 2147483647 w 3725"/>
                  <a:gd name="T81" fmla="*/ 0 h 24"/>
                  <a:gd name="T82" fmla="*/ 2147483647 w 3725"/>
                  <a:gd name="T83" fmla="*/ 2147483647 h 24"/>
                  <a:gd name="T84" fmla="*/ 2147483647 w 3725"/>
                  <a:gd name="T85" fmla="*/ 0 h 24"/>
                  <a:gd name="T86" fmla="*/ 2147483647 w 3725"/>
                  <a:gd name="T87" fmla="*/ 2147483647 h 24"/>
                  <a:gd name="T88" fmla="*/ 2147483647 w 3725"/>
                  <a:gd name="T89" fmla="*/ 0 h 24"/>
                  <a:gd name="T90" fmla="*/ 2147483647 w 3725"/>
                  <a:gd name="T91" fmla="*/ 0 h 24"/>
                  <a:gd name="T92" fmla="*/ 2147483647 w 3725"/>
                  <a:gd name="T93" fmla="*/ 2147483647 h 24"/>
                  <a:gd name="T94" fmla="*/ 0 w 3725"/>
                  <a:gd name="T95" fmla="*/ 0 h 24"/>
                  <a:gd name="T96" fmla="*/ 2147483647 w 3725"/>
                  <a:gd name="T97" fmla="*/ 2147483647 h 24"/>
                  <a:gd name="T98" fmla="*/ 0 w 3725"/>
                  <a:gd name="T99" fmla="*/ 0 h 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4"/>
                  <a:gd name="T152" fmla="*/ 3725 w 3725"/>
                  <a:gd name="T153" fmla="*/ 24 h 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4">
                    <a:moveTo>
                      <a:pt x="3630" y="0"/>
                    </a:moveTo>
                    <a:lnTo>
                      <a:pt x="3725" y="0"/>
                    </a:lnTo>
                    <a:lnTo>
                      <a:pt x="3725" y="24"/>
                    </a:lnTo>
                    <a:lnTo>
                      <a:pt x="3630" y="24"/>
                    </a:lnTo>
                    <a:lnTo>
                      <a:pt x="3630" y="0"/>
                    </a:lnTo>
                    <a:close/>
                    <a:moveTo>
                      <a:pt x="3440" y="0"/>
                    </a:moveTo>
                    <a:lnTo>
                      <a:pt x="3536" y="0"/>
                    </a:lnTo>
                    <a:lnTo>
                      <a:pt x="3536" y="24"/>
                    </a:lnTo>
                    <a:lnTo>
                      <a:pt x="3440" y="24"/>
                    </a:lnTo>
                    <a:lnTo>
                      <a:pt x="3440" y="0"/>
                    </a:lnTo>
                    <a:close/>
                    <a:moveTo>
                      <a:pt x="3249" y="0"/>
                    </a:moveTo>
                    <a:lnTo>
                      <a:pt x="3344" y="0"/>
                    </a:lnTo>
                    <a:lnTo>
                      <a:pt x="3344" y="24"/>
                    </a:lnTo>
                    <a:lnTo>
                      <a:pt x="3249" y="24"/>
                    </a:lnTo>
                    <a:lnTo>
                      <a:pt x="3249" y="0"/>
                    </a:lnTo>
                    <a:close/>
                    <a:moveTo>
                      <a:pt x="3057" y="0"/>
                    </a:moveTo>
                    <a:lnTo>
                      <a:pt x="3153" y="0"/>
                    </a:lnTo>
                    <a:lnTo>
                      <a:pt x="3153" y="24"/>
                    </a:lnTo>
                    <a:lnTo>
                      <a:pt x="3057" y="24"/>
                    </a:lnTo>
                    <a:lnTo>
                      <a:pt x="3057" y="0"/>
                    </a:lnTo>
                    <a:close/>
                    <a:moveTo>
                      <a:pt x="2866" y="0"/>
                    </a:moveTo>
                    <a:lnTo>
                      <a:pt x="2962" y="0"/>
                    </a:lnTo>
                    <a:lnTo>
                      <a:pt x="2962" y="24"/>
                    </a:lnTo>
                    <a:lnTo>
                      <a:pt x="2866" y="24"/>
                    </a:lnTo>
                    <a:lnTo>
                      <a:pt x="2866" y="0"/>
                    </a:lnTo>
                    <a:close/>
                    <a:moveTo>
                      <a:pt x="2674" y="0"/>
                    </a:moveTo>
                    <a:lnTo>
                      <a:pt x="2770" y="0"/>
                    </a:lnTo>
                    <a:lnTo>
                      <a:pt x="2770" y="24"/>
                    </a:lnTo>
                    <a:lnTo>
                      <a:pt x="2674" y="24"/>
                    </a:lnTo>
                    <a:lnTo>
                      <a:pt x="2674" y="0"/>
                    </a:lnTo>
                    <a:close/>
                    <a:moveTo>
                      <a:pt x="2485" y="0"/>
                    </a:moveTo>
                    <a:lnTo>
                      <a:pt x="2581" y="0"/>
                    </a:lnTo>
                    <a:lnTo>
                      <a:pt x="2581" y="24"/>
                    </a:lnTo>
                    <a:lnTo>
                      <a:pt x="2485" y="24"/>
                    </a:lnTo>
                    <a:lnTo>
                      <a:pt x="2485" y="0"/>
                    </a:lnTo>
                    <a:close/>
                    <a:moveTo>
                      <a:pt x="2293" y="0"/>
                    </a:moveTo>
                    <a:lnTo>
                      <a:pt x="2389" y="0"/>
                    </a:lnTo>
                    <a:lnTo>
                      <a:pt x="2389" y="24"/>
                    </a:lnTo>
                    <a:lnTo>
                      <a:pt x="2293" y="24"/>
                    </a:lnTo>
                    <a:lnTo>
                      <a:pt x="2293" y="0"/>
                    </a:lnTo>
                    <a:close/>
                    <a:moveTo>
                      <a:pt x="2102" y="0"/>
                    </a:moveTo>
                    <a:lnTo>
                      <a:pt x="2198" y="0"/>
                    </a:lnTo>
                    <a:lnTo>
                      <a:pt x="2198" y="24"/>
                    </a:lnTo>
                    <a:lnTo>
                      <a:pt x="2102" y="24"/>
                    </a:lnTo>
                    <a:lnTo>
                      <a:pt x="2102" y="0"/>
                    </a:lnTo>
                    <a:close/>
                    <a:moveTo>
                      <a:pt x="1911" y="0"/>
                    </a:moveTo>
                    <a:lnTo>
                      <a:pt x="2006" y="0"/>
                    </a:lnTo>
                    <a:lnTo>
                      <a:pt x="2006" y="24"/>
                    </a:lnTo>
                    <a:lnTo>
                      <a:pt x="1911" y="24"/>
                    </a:lnTo>
                    <a:lnTo>
                      <a:pt x="1911" y="0"/>
                    </a:lnTo>
                    <a:close/>
                    <a:moveTo>
                      <a:pt x="1719" y="0"/>
                    </a:moveTo>
                    <a:lnTo>
                      <a:pt x="1815" y="0"/>
                    </a:lnTo>
                    <a:lnTo>
                      <a:pt x="1815" y="24"/>
                    </a:lnTo>
                    <a:lnTo>
                      <a:pt x="1719" y="24"/>
                    </a:lnTo>
                    <a:lnTo>
                      <a:pt x="1719" y="0"/>
                    </a:lnTo>
                    <a:close/>
                    <a:moveTo>
                      <a:pt x="1530" y="0"/>
                    </a:moveTo>
                    <a:lnTo>
                      <a:pt x="1624" y="0"/>
                    </a:lnTo>
                    <a:lnTo>
                      <a:pt x="1624" y="24"/>
                    </a:lnTo>
                    <a:lnTo>
                      <a:pt x="1530" y="24"/>
                    </a:lnTo>
                    <a:lnTo>
                      <a:pt x="1530" y="0"/>
                    </a:lnTo>
                    <a:close/>
                    <a:moveTo>
                      <a:pt x="1338" y="0"/>
                    </a:moveTo>
                    <a:lnTo>
                      <a:pt x="1434" y="0"/>
                    </a:lnTo>
                    <a:lnTo>
                      <a:pt x="1434" y="24"/>
                    </a:lnTo>
                    <a:lnTo>
                      <a:pt x="1338" y="24"/>
                    </a:lnTo>
                    <a:lnTo>
                      <a:pt x="1338" y="0"/>
                    </a:lnTo>
                    <a:close/>
                    <a:moveTo>
                      <a:pt x="1147" y="0"/>
                    </a:moveTo>
                    <a:lnTo>
                      <a:pt x="1243" y="0"/>
                    </a:lnTo>
                    <a:lnTo>
                      <a:pt x="1243" y="24"/>
                    </a:lnTo>
                    <a:lnTo>
                      <a:pt x="1147" y="24"/>
                    </a:lnTo>
                    <a:lnTo>
                      <a:pt x="1147" y="0"/>
                    </a:lnTo>
                    <a:close/>
                    <a:moveTo>
                      <a:pt x="955" y="0"/>
                    </a:moveTo>
                    <a:lnTo>
                      <a:pt x="1051" y="0"/>
                    </a:lnTo>
                    <a:lnTo>
                      <a:pt x="1051" y="24"/>
                    </a:lnTo>
                    <a:lnTo>
                      <a:pt x="955" y="24"/>
                    </a:lnTo>
                    <a:lnTo>
                      <a:pt x="955" y="0"/>
                    </a:lnTo>
                    <a:close/>
                    <a:moveTo>
                      <a:pt x="764" y="0"/>
                    </a:moveTo>
                    <a:lnTo>
                      <a:pt x="860" y="0"/>
                    </a:lnTo>
                    <a:lnTo>
                      <a:pt x="860" y="24"/>
                    </a:lnTo>
                    <a:lnTo>
                      <a:pt x="764" y="24"/>
                    </a:lnTo>
                    <a:lnTo>
                      <a:pt x="764" y="0"/>
                    </a:lnTo>
                    <a:close/>
                    <a:moveTo>
                      <a:pt x="573" y="0"/>
                    </a:moveTo>
                    <a:lnTo>
                      <a:pt x="668" y="0"/>
                    </a:lnTo>
                    <a:lnTo>
                      <a:pt x="668" y="24"/>
                    </a:lnTo>
                    <a:lnTo>
                      <a:pt x="573" y="24"/>
                    </a:lnTo>
                    <a:lnTo>
                      <a:pt x="573" y="0"/>
                    </a:lnTo>
                    <a:close/>
                    <a:moveTo>
                      <a:pt x="383" y="0"/>
                    </a:moveTo>
                    <a:lnTo>
                      <a:pt x="479" y="0"/>
                    </a:lnTo>
                    <a:lnTo>
                      <a:pt x="479" y="24"/>
                    </a:lnTo>
                    <a:lnTo>
                      <a:pt x="383" y="24"/>
                    </a:lnTo>
                    <a:lnTo>
                      <a:pt x="383" y="0"/>
                    </a:lnTo>
                    <a:close/>
                    <a:moveTo>
                      <a:pt x="192" y="0"/>
                    </a:moveTo>
                    <a:lnTo>
                      <a:pt x="287" y="0"/>
                    </a:lnTo>
                    <a:lnTo>
                      <a:pt x="287" y="24"/>
                    </a:lnTo>
                    <a:lnTo>
                      <a:pt x="192" y="24"/>
                    </a:lnTo>
                    <a:lnTo>
                      <a:pt x="192" y="0"/>
                    </a:lnTo>
                    <a:close/>
                    <a:moveTo>
                      <a:pt x="0" y="0"/>
                    </a:moveTo>
                    <a:lnTo>
                      <a:pt x="96" y="0"/>
                    </a:lnTo>
                    <a:lnTo>
                      <a:pt x="96" y="24"/>
                    </a:lnTo>
                    <a:lnTo>
                      <a:pt x="0" y="24"/>
                    </a:lnTo>
                    <a:lnTo>
                      <a:pt x="0"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0" name="Freeform 1805"/>
              <p:cNvSpPr>
                <a:spLocks noEditPoints="1"/>
              </p:cNvSpPr>
              <p:nvPr/>
            </p:nvSpPr>
            <p:spPr bwMode="auto">
              <a:xfrm>
                <a:off x="1335689" y="6311883"/>
                <a:ext cx="2957480" cy="19836"/>
              </a:xfrm>
              <a:custGeom>
                <a:avLst/>
                <a:gdLst>
                  <a:gd name="T0" fmla="*/ 2147483647 w 3725"/>
                  <a:gd name="T1" fmla="*/ 0 h 25"/>
                  <a:gd name="T2" fmla="*/ 2147483647 w 3725"/>
                  <a:gd name="T3" fmla="*/ 2147483647 h 25"/>
                  <a:gd name="T4" fmla="*/ 2147483647 w 3725"/>
                  <a:gd name="T5" fmla="*/ 0 h 25"/>
                  <a:gd name="T6" fmla="*/ 2147483647 w 3725"/>
                  <a:gd name="T7" fmla="*/ 2147483647 h 25"/>
                  <a:gd name="T8" fmla="*/ 2147483647 w 3725"/>
                  <a:gd name="T9" fmla="*/ 0 h 25"/>
                  <a:gd name="T10" fmla="*/ 2147483647 w 3725"/>
                  <a:gd name="T11" fmla="*/ 0 h 25"/>
                  <a:gd name="T12" fmla="*/ 2147483647 w 3725"/>
                  <a:gd name="T13" fmla="*/ 2147483647 h 25"/>
                  <a:gd name="T14" fmla="*/ 2147483647 w 3725"/>
                  <a:gd name="T15" fmla="*/ 0 h 25"/>
                  <a:gd name="T16" fmla="*/ 2147483647 w 3725"/>
                  <a:gd name="T17" fmla="*/ 2147483647 h 25"/>
                  <a:gd name="T18" fmla="*/ 2147483647 w 3725"/>
                  <a:gd name="T19" fmla="*/ 0 h 25"/>
                  <a:gd name="T20" fmla="*/ 2147483647 w 3725"/>
                  <a:gd name="T21" fmla="*/ 0 h 25"/>
                  <a:gd name="T22" fmla="*/ 2147483647 w 3725"/>
                  <a:gd name="T23" fmla="*/ 2147483647 h 25"/>
                  <a:gd name="T24" fmla="*/ 2147483647 w 3725"/>
                  <a:gd name="T25" fmla="*/ 0 h 25"/>
                  <a:gd name="T26" fmla="*/ 2147483647 w 3725"/>
                  <a:gd name="T27" fmla="*/ 2147483647 h 25"/>
                  <a:gd name="T28" fmla="*/ 2147483647 w 3725"/>
                  <a:gd name="T29" fmla="*/ 0 h 25"/>
                  <a:gd name="T30" fmla="*/ 2147483647 w 3725"/>
                  <a:gd name="T31" fmla="*/ 0 h 25"/>
                  <a:gd name="T32" fmla="*/ 2147483647 w 3725"/>
                  <a:gd name="T33" fmla="*/ 2147483647 h 25"/>
                  <a:gd name="T34" fmla="*/ 2147483647 w 3725"/>
                  <a:gd name="T35" fmla="*/ 0 h 25"/>
                  <a:gd name="T36" fmla="*/ 2147483647 w 3725"/>
                  <a:gd name="T37" fmla="*/ 2147483647 h 25"/>
                  <a:gd name="T38" fmla="*/ 2147483647 w 3725"/>
                  <a:gd name="T39" fmla="*/ 0 h 25"/>
                  <a:gd name="T40" fmla="*/ 2147483647 w 3725"/>
                  <a:gd name="T41" fmla="*/ 0 h 25"/>
                  <a:gd name="T42" fmla="*/ 2147483647 w 3725"/>
                  <a:gd name="T43" fmla="*/ 2147483647 h 25"/>
                  <a:gd name="T44" fmla="*/ 2147483647 w 3725"/>
                  <a:gd name="T45" fmla="*/ 0 h 25"/>
                  <a:gd name="T46" fmla="*/ 2147483647 w 3725"/>
                  <a:gd name="T47" fmla="*/ 2147483647 h 25"/>
                  <a:gd name="T48" fmla="*/ 2147483647 w 3725"/>
                  <a:gd name="T49" fmla="*/ 0 h 25"/>
                  <a:gd name="T50" fmla="*/ 2147483647 w 3725"/>
                  <a:gd name="T51" fmla="*/ 0 h 25"/>
                  <a:gd name="T52" fmla="*/ 2147483647 w 3725"/>
                  <a:gd name="T53" fmla="*/ 2147483647 h 25"/>
                  <a:gd name="T54" fmla="*/ 2147483647 w 3725"/>
                  <a:gd name="T55" fmla="*/ 0 h 25"/>
                  <a:gd name="T56" fmla="*/ 2147483647 w 3725"/>
                  <a:gd name="T57" fmla="*/ 2147483647 h 25"/>
                  <a:gd name="T58" fmla="*/ 2147483647 w 3725"/>
                  <a:gd name="T59" fmla="*/ 0 h 25"/>
                  <a:gd name="T60" fmla="*/ 2147483647 w 3725"/>
                  <a:gd name="T61" fmla="*/ 0 h 25"/>
                  <a:gd name="T62" fmla="*/ 2147483647 w 3725"/>
                  <a:gd name="T63" fmla="*/ 2147483647 h 25"/>
                  <a:gd name="T64" fmla="*/ 2147483647 w 3725"/>
                  <a:gd name="T65" fmla="*/ 0 h 25"/>
                  <a:gd name="T66" fmla="*/ 2147483647 w 3725"/>
                  <a:gd name="T67" fmla="*/ 2147483647 h 25"/>
                  <a:gd name="T68" fmla="*/ 2147483647 w 3725"/>
                  <a:gd name="T69" fmla="*/ 0 h 25"/>
                  <a:gd name="T70" fmla="*/ 2147483647 w 3725"/>
                  <a:gd name="T71" fmla="*/ 0 h 25"/>
                  <a:gd name="T72" fmla="*/ 2147483647 w 3725"/>
                  <a:gd name="T73" fmla="*/ 2147483647 h 25"/>
                  <a:gd name="T74" fmla="*/ 2147483647 w 3725"/>
                  <a:gd name="T75" fmla="*/ 0 h 25"/>
                  <a:gd name="T76" fmla="*/ 2147483647 w 3725"/>
                  <a:gd name="T77" fmla="*/ 2147483647 h 25"/>
                  <a:gd name="T78" fmla="*/ 2147483647 w 3725"/>
                  <a:gd name="T79" fmla="*/ 0 h 25"/>
                  <a:gd name="T80" fmla="*/ 2147483647 w 3725"/>
                  <a:gd name="T81" fmla="*/ 0 h 25"/>
                  <a:gd name="T82" fmla="*/ 2147483647 w 3725"/>
                  <a:gd name="T83" fmla="*/ 2147483647 h 25"/>
                  <a:gd name="T84" fmla="*/ 2147483647 w 3725"/>
                  <a:gd name="T85" fmla="*/ 0 h 25"/>
                  <a:gd name="T86" fmla="*/ 2147483647 w 3725"/>
                  <a:gd name="T87" fmla="*/ 2147483647 h 25"/>
                  <a:gd name="T88" fmla="*/ 2147483647 w 3725"/>
                  <a:gd name="T89" fmla="*/ 0 h 25"/>
                  <a:gd name="T90" fmla="*/ 2147483647 w 3725"/>
                  <a:gd name="T91" fmla="*/ 0 h 25"/>
                  <a:gd name="T92" fmla="*/ 2147483647 w 3725"/>
                  <a:gd name="T93" fmla="*/ 2147483647 h 25"/>
                  <a:gd name="T94" fmla="*/ 0 w 3725"/>
                  <a:gd name="T95" fmla="*/ 0 h 25"/>
                  <a:gd name="T96" fmla="*/ 2147483647 w 3725"/>
                  <a:gd name="T97" fmla="*/ 2147483647 h 25"/>
                  <a:gd name="T98" fmla="*/ 0 w 3725"/>
                  <a:gd name="T99" fmla="*/ 0 h 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25"/>
                  <a:gd name="T151" fmla="*/ 0 h 25"/>
                  <a:gd name="T152" fmla="*/ 3725 w 3725"/>
                  <a:gd name="T153" fmla="*/ 25 h 2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25" h="25">
                    <a:moveTo>
                      <a:pt x="3629" y="0"/>
                    </a:moveTo>
                    <a:lnTo>
                      <a:pt x="3725" y="0"/>
                    </a:lnTo>
                    <a:lnTo>
                      <a:pt x="3725" y="25"/>
                    </a:lnTo>
                    <a:lnTo>
                      <a:pt x="3629" y="25"/>
                    </a:lnTo>
                    <a:lnTo>
                      <a:pt x="3629" y="0"/>
                    </a:lnTo>
                    <a:close/>
                    <a:moveTo>
                      <a:pt x="3440" y="0"/>
                    </a:moveTo>
                    <a:lnTo>
                      <a:pt x="3536" y="0"/>
                    </a:lnTo>
                    <a:lnTo>
                      <a:pt x="3536" y="25"/>
                    </a:lnTo>
                    <a:lnTo>
                      <a:pt x="3440" y="25"/>
                    </a:lnTo>
                    <a:lnTo>
                      <a:pt x="3440" y="0"/>
                    </a:lnTo>
                    <a:close/>
                    <a:moveTo>
                      <a:pt x="3249" y="0"/>
                    </a:moveTo>
                    <a:lnTo>
                      <a:pt x="3344" y="0"/>
                    </a:lnTo>
                    <a:lnTo>
                      <a:pt x="3344" y="25"/>
                    </a:lnTo>
                    <a:lnTo>
                      <a:pt x="3249" y="25"/>
                    </a:lnTo>
                    <a:lnTo>
                      <a:pt x="3249" y="0"/>
                    </a:lnTo>
                    <a:close/>
                    <a:moveTo>
                      <a:pt x="3057" y="0"/>
                    </a:moveTo>
                    <a:lnTo>
                      <a:pt x="3153" y="0"/>
                    </a:lnTo>
                    <a:lnTo>
                      <a:pt x="3153" y="25"/>
                    </a:lnTo>
                    <a:lnTo>
                      <a:pt x="3057" y="25"/>
                    </a:lnTo>
                    <a:lnTo>
                      <a:pt x="3057" y="0"/>
                    </a:lnTo>
                    <a:close/>
                    <a:moveTo>
                      <a:pt x="2866" y="0"/>
                    </a:moveTo>
                    <a:lnTo>
                      <a:pt x="2961" y="0"/>
                    </a:lnTo>
                    <a:lnTo>
                      <a:pt x="2961" y="25"/>
                    </a:lnTo>
                    <a:lnTo>
                      <a:pt x="2866" y="25"/>
                    </a:lnTo>
                    <a:lnTo>
                      <a:pt x="2866" y="0"/>
                    </a:lnTo>
                    <a:close/>
                    <a:moveTo>
                      <a:pt x="2674" y="0"/>
                    </a:moveTo>
                    <a:lnTo>
                      <a:pt x="2770" y="0"/>
                    </a:lnTo>
                    <a:lnTo>
                      <a:pt x="2770" y="25"/>
                    </a:lnTo>
                    <a:lnTo>
                      <a:pt x="2674" y="25"/>
                    </a:lnTo>
                    <a:lnTo>
                      <a:pt x="2674" y="0"/>
                    </a:lnTo>
                    <a:close/>
                    <a:moveTo>
                      <a:pt x="2485" y="0"/>
                    </a:moveTo>
                    <a:lnTo>
                      <a:pt x="2580" y="0"/>
                    </a:lnTo>
                    <a:lnTo>
                      <a:pt x="2580" y="25"/>
                    </a:lnTo>
                    <a:lnTo>
                      <a:pt x="2485" y="25"/>
                    </a:lnTo>
                    <a:lnTo>
                      <a:pt x="2485" y="0"/>
                    </a:lnTo>
                    <a:close/>
                    <a:moveTo>
                      <a:pt x="2293" y="0"/>
                    </a:moveTo>
                    <a:lnTo>
                      <a:pt x="2389" y="0"/>
                    </a:lnTo>
                    <a:lnTo>
                      <a:pt x="2389" y="25"/>
                    </a:lnTo>
                    <a:lnTo>
                      <a:pt x="2293" y="25"/>
                    </a:lnTo>
                    <a:lnTo>
                      <a:pt x="2293" y="0"/>
                    </a:lnTo>
                    <a:close/>
                    <a:moveTo>
                      <a:pt x="2102" y="0"/>
                    </a:moveTo>
                    <a:lnTo>
                      <a:pt x="2198" y="0"/>
                    </a:lnTo>
                    <a:lnTo>
                      <a:pt x="2198" y="25"/>
                    </a:lnTo>
                    <a:lnTo>
                      <a:pt x="2102" y="25"/>
                    </a:lnTo>
                    <a:lnTo>
                      <a:pt x="2102" y="0"/>
                    </a:lnTo>
                    <a:close/>
                    <a:moveTo>
                      <a:pt x="1910" y="0"/>
                    </a:moveTo>
                    <a:lnTo>
                      <a:pt x="2006" y="0"/>
                    </a:lnTo>
                    <a:lnTo>
                      <a:pt x="2006" y="25"/>
                    </a:lnTo>
                    <a:lnTo>
                      <a:pt x="1910" y="25"/>
                    </a:lnTo>
                    <a:lnTo>
                      <a:pt x="1910" y="0"/>
                    </a:lnTo>
                    <a:close/>
                    <a:moveTo>
                      <a:pt x="1719" y="0"/>
                    </a:moveTo>
                    <a:lnTo>
                      <a:pt x="1815" y="0"/>
                    </a:lnTo>
                    <a:lnTo>
                      <a:pt x="1815" y="25"/>
                    </a:lnTo>
                    <a:lnTo>
                      <a:pt x="1719" y="25"/>
                    </a:lnTo>
                    <a:lnTo>
                      <a:pt x="1719" y="0"/>
                    </a:lnTo>
                    <a:close/>
                    <a:moveTo>
                      <a:pt x="1530" y="0"/>
                    </a:moveTo>
                    <a:lnTo>
                      <a:pt x="1623" y="0"/>
                    </a:lnTo>
                    <a:lnTo>
                      <a:pt x="1623" y="25"/>
                    </a:lnTo>
                    <a:lnTo>
                      <a:pt x="1530" y="25"/>
                    </a:lnTo>
                    <a:lnTo>
                      <a:pt x="1530" y="0"/>
                    </a:lnTo>
                    <a:close/>
                    <a:moveTo>
                      <a:pt x="1338" y="0"/>
                    </a:moveTo>
                    <a:lnTo>
                      <a:pt x="1434" y="0"/>
                    </a:lnTo>
                    <a:lnTo>
                      <a:pt x="1434" y="25"/>
                    </a:lnTo>
                    <a:lnTo>
                      <a:pt x="1338" y="25"/>
                    </a:lnTo>
                    <a:lnTo>
                      <a:pt x="1338" y="0"/>
                    </a:lnTo>
                    <a:close/>
                    <a:moveTo>
                      <a:pt x="1147" y="0"/>
                    </a:moveTo>
                    <a:lnTo>
                      <a:pt x="1242" y="0"/>
                    </a:lnTo>
                    <a:lnTo>
                      <a:pt x="1242" y="25"/>
                    </a:lnTo>
                    <a:lnTo>
                      <a:pt x="1147" y="25"/>
                    </a:lnTo>
                    <a:lnTo>
                      <a:pt x="1147" y="0"/>
                    </a:lnTo>
                    <a:close/>
                    <a:moveTo>
                      <a:pt x="955" y="0"/>
                    </a:moveTo>
                    <a:lnTo>
                      <a:pt x="1051" y="0"/>
                    </a:lnTo>
                    <a:lnTo>
                      <a:pt x="1051" y="25"/>
                    </a:lnTo>
                    <a:lnTo>
                      <a:pt x="955" y="25"/>
                    </a:lnTo>
                    <a:lnTo>
                      <a:pt x="955" y="0"/>
                    </a:lnTo>
                    <a:close/>
                    <a:moveTo>
                      <a:pt x="764" y="0"/>
                    </a:moveTo>
                    <a:lnTo>
                      <a:pt x="860" y="0"/>
                    </a:lnTo>
                    <a:lnTo>
                      <a:pt x="860" y="25"/>
                    </a:lnTo>
                    <a:lnTo>
                      <a:pt x="764" y="25"/>
                    </a:lnTo>
                    <a:lnTo>
                      <a:pt x="764" y="0"/>
                    </a:lnTo>
                    <a:close/>
                    <a:moveTo>
                      <a:pt x="572" y="0"/>
                    </a:moveTo>
                    <a:lnTo>
                      <a:pt x="668" y="0"/>
                    </a:lnTo>
                    <a:lnTo>
                      <a:pt x="668" y="25"/>
                    </a:lnTo>
                    <a:lnTo>
                      <a:pt x="572" y="25"/>
                    </a:lnTo>
                    <a:lnTo>
                      <a:pt x="572" y="0"/>
                    </a:lnTo>
                    <a:close/>
                    <a:moveTo>
                      <a:pt x="383" y="0"/>
                    </a:moveTo>
                    <a:lnTo>
                      <a:pt x="479" y="0"/>
                    </a:lnTo>
                    <a:lnTo>
                      <a:pt x="479" y="25"/>
                    </a:lnTo>
                    <a:lnTo>
                      <a:pt x="383" y="25"/>
                    </a:lnTo>
                    <a:lnTo>
                      <a:pt x="383" y="0"/>
                    </a:lnTo>
                    <a:close/>
                    <a:moveTo>
                      <a:pt x="192" y="0"/>
                    </a:moveTo>
                    <a:lnTo>
                      <a:pt x="287" y="0"/>
                    </a:lnTo>
                    <a:lnTo>
                      <a:pt x="287" y="25"/>
                    </a:lnTo>
                    <a:lnTo>
                      <a:pt x="192" y="25"/>
                    </a:lnTo>
                    <a:lnTo>
                      <a:pt x="192" y="0"/>
                    </a:lnTo>
                    <a:close/>
                    <a:moveTo>
                      <a:pt x="0" y="0"/>
                    </a:moveTo>
                    <a:lnTo>
                      <a:pt x="96" y="0"/>
                    </a:lnTo>
                    <a:lnTo>
                      <a:pt x="96" y="25"/>
                    </a:lnTo>
                    <a:lnTo>
                      <a:pt x="0" y="25"/>
                    </a:lnTo>
                    <a:lnTo>
                      <a:pt x="0" y="0"/>
                    </a:lnTo>
                    <a:close/>
                  </a:path>
                </a:pathLst>
              </a:custGeom>
              <a:solidFill>
                <a:srgbClr val="1E3BFF"/>
              </a:solidFill>
              <a:ln w="0">
                <a:solidFill>
                  <a:srgbClr val="1E3B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1" name="Freeform 1806"/>
              <p:cNvSpPr>
                <a:spLocks noEditPoints="1"/>
              </p:cNvSpPr>
              <p:nvPr/>
            </p:nvSpPr>
            <p:spPr bwMode="auto">
              <a:xfrm>
                <a:off x="1343628" y="6163116"/>
                <a:ext cx="3030921" cy="176537"/>
              </a:xfrm>
              <a:custGeom>
                <a:avLst/>
                <a:gdLst>
                  <a:gd name="T0" fmla="*/ 2147483647 w 3817"/>
                  <a:gd name="T1" fmla="*/ 2147483647 h 221"/>
                  <a:gd name="T2" fmla="*/ 2147483647 w 3817"/>
                  <a:gd name="T3" fmla="*/ 2147483647 h 221"/>
                  <a:gd name="T4" fmla="*/ 2147483647 w 3817"/>
                  <a:gd name="T5" fmla="*/ 0 h 221"/>
                  <a:gd name="T6" fmla="*/ 2147483647 w 3817"/>
                  <a:gd name="T7" fmla="*/ 2147483647 h 221"/>
                  <a:gd name="T8" fmla="*/ 2147483647 w 3817"/>
                  <a:gd name="T9" fmla="*/ 2147483647 h 221"/>
                  <a:gd name="T10" fmla="*/ 2147483647 w 3817"/>
                  <a:gd name="T11" fmla="*/ 2147483647 h 221"/>
                  <a:gd name="T12" fmla="*/ 2147483647 w 3817"/>
                  <a:gd name="T13" fmla="*/ 2147483647 h 221"/>
                  <a:gd name="T14" fmla="*/ 2147483647 w 3817"/>
                  <a:gd name="T15" fmla="*/ 2147483647 h 221"/>
                  <a:gd name="T16" fmla="*/ 2147483647 w 3817"/>
                  <a:gd name="T17" fmla="*/ 2147483647 h 221"/>
                  <a:gd name="T18" fmla="*/ 2147483647 w 3817"/>
                  <a:gd name="T19" fmla="*/ 2147483647 h 221"/>
                  <a:gd name="T20" fmla="*/ 2147483647 w 3817"/>
                  <a:gd name="T21" fmla="*/ 2147483647 h 221"/>
                  <a:gd name="T22" fmla="*/ 2147483647 w 3817"/>
                  <a:gd name="T23" fmla="*/ 2147483647 h 221"/>
                  <a:gd name="T24" fmla="*/ 2147483647 w 3817"/>
                  <a:gd name="T25" fmla="*/ 2147483647 h 221"/>
                  <a:gd name="T26" fmla="*/ 2147483647 w 3817"/>
                  <a:gd name="T27" fmla="*/ 2147483647 h 221"/>
                  <a:gd name="T28" fmla="*/ 2147483647 w 3817"/>
                  <a:gd name="T29" fmla="*/ 2147483647 h 221"/>
                  <a:gd name="T30" fmla="*/ 2147483647 w 3817"/>
                  <a:gd name="T31" fmla="*/ 2147483647 h 221"/>
                  <a:gd name="T32" fmla="*/ 2147483647 w 3817"/>
                  <a:gd name="T33" fmla="*/ 2147483647 h 221"/>
                  <a:gd name="T34" fmla="*/ 2147483647 w 3817"/>
                  <a:gd name="T35" fmla="*/ 2147483647 h 221"/>
                  <a:gd name="T36" fmla="*/ 2147483647 w 3817"/>
                  <a:gd name="T37" fmla="*/ 2147483647 h 221"/>
                  <a:gd name="T38" fmla="*/ 2147483647 w 3817"/>
                  <a:gd name="T39" fmla="*/ 2147483647 h 221"/>
                  <a:gd name="T40" fmla="*/ 2147483647 w 3817"/>
                  <a:gd name="T41" fmla="*/ 2147483647 h 221"/>
                  <a:gd name="T42" fmla="*/ 2147483647 w 3817"/>
                  <a:gd name="T43" fmla="*/ 2147483647 h 221"/>
                  <a:gd name="T44" fmla="*/ 2147483647 w 3817"/>
                  <a:gd name="T45" fmla="*/ 2147483647 h 221"/>
                  <a:gd name="T46" fmla="*/ 2147483647 w 3817"/>
                  <a:gd name="T47" fmla="*/ 2147483647 h 221"/>
                  <a:gd name="T48" fmla="*/ 2147483647 w 3817"/>
                  <a:gd name="T49" fmla="*/ 2147483647 h 221"/>
                  <a:gd name="T50" fmla="*/ 0 w 3817"/>
                  <a:gd name="T51" fmla="*/ 2147483647 h 221"/>
                  <a:gd name="T52" fmla="*/ 2147483647 w 3817"/>
                  <a:gd name="T53" fmla="*/ 2147483647 h 221"/>
                  <a:gd name="T54" fmla="*/ 2147483647 w 3817"/>
                  <a:gd name="T55" fmla="*/ 2147483647 h 221"/>
                  <a:gd name="T56" fmla="*/ 2147483647 w 3817"/>
                  <a:gd name="T57" fmla="*/ 2147483647 h 221"/>
                  <a:gd name="T58" fmla="*/ 2147483647 w 3817"/>
                  <a:gd name="T59" fmla="*/ 2147483647 h 221"/>
                  <a:gd name="T60" fmla="*/ 2147483647 w 3817"/>
                  <a:gd name="T61" fmla="*/ 2147483647 h 221"/>
                  <a:gd name="T62" fmla="*/ 2147483647 w 3817"/>
                  <a:gd name="T63" fmla="*/ 2147483647 h 22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817"/>
                  <a:gd name="T97" fmla="*/ 0 h 221"/>
                  <a:gd name="T98" fmla="*/ 3817 w 3817"/>
                  <a:gd name="T99" fmla="*/ 221 h 22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817" h="221">
                    <a:moveTo>
                      <a:pt x="329" y="174"/>
                    </a:moveTo>
                    <a:lnTo>
                      <a:pt x="287" y="180"/>
                    </a:lnTo>
                    <a:lnTo>
                      <a:pt x="289" y="180"/>
                    </a:lnTo>
                    <a:lnTo>
                      <a:pt x="329" y="174"/>
                    </a:lnTo>
                    <a:close/>
                    <a:moveTo>
                      <a:pt x="1717" y="0"/>
                    </a:moveTo>
                    <a:lnTo>
                      <a:pt x="2104" y="0"/>
                    </a:lnTo>
                    <a:lnTo>
                      <a:pt x="2153" y="2"/>
                    </a:lnTo>
                    <a:lnTo>
                      <a:pt x="2239" y="5"/>
                    </a:lnTo>
                    <a:lnTo>
                      <a:pt x="2393" y="15"/>
                    </a:lnTo>
                    <a:lnTo>
                      <a:pt x="2543" y="24"/>
                    </a:lnTo>
                    <a:lnTo>
                      <a:pt x="2710" y="37"/>
                    </a:lnTo>
                    <a:lnTo>
                      <a:pt x="2864" y="54"/>
                    </a:lnTo>
                    <a:lnTo>
                      <a:pt x="3012" y="73"/>
                    </a:lnTo>
                    <a:lnTo>
                      <a:pt x="3179" y="95"/>
                    </a:lnTo>
                    <a:lnTo>
                      <a:pt x="3328" y="116"/>
                    </a:lnTo>
                    <a:lnTo>
                      <a:pt x="3500" y="142"/>
                    </a:lnTo>
                    <a:lnTo>
                      <a:pt x="3624" y="161"/>
                    </a:lnTo>
                    <a:lnTo>
                      <a:pt x="3658" y="165"/>
                    </a:lnTo>
                    <a:lnTo>
                      <a:pt x="3817" y="191"/>
                    </a:lnTo>
                    <a:lnTo>
                      <a:pt x="3812" y="221"/>
                    </a:lnTo>
                    <a:lnTo>
                      <a:pt x="3652" y="195"/>
                    </a:lnTo>
                    <a:lnTo>
                      <a:pt x="3652" y="197"/>
                    </a:lnTo>
                    <a:lnTo>
                      <a:pt x="3496" y="174"/>
                    </a:lnTo>
                    <a:lnTo>
                      <a:pt x="3496" y="172"/>
                    </a:lnTo>
                    <a:lnTo>
                      <a:pt x="3324" y="146"/>
                    </a:lnTo>
                    <a:lnTo>
                      <a:pt x="3324" y="148"/>
                    </a:lnTo>
                    <a:lnTo>
                      <a:pt x="3176" y="127"/>
                    </a:lnTo>
                    <a:lnTo>
                      <a:pt x="3009" y="105"/>
                    </a:lnTo>
                    <a:lnTo>
                      <a:pt x="2860" y="86"/>
                    </a:lnTo>
                    <a:lnTo>
                      <a:pt x="2706" y="69"/>
                    </a:lnTo>
                    <a:lnTo>
                      <a:pt x="2541" y="56"/>
                    </a:lnTo>
                    <a:lnTo>
                      <a:pt x="2391" y="47"/>
                    </a:lnTo>
                    <a:lnTo>
                      <a:pt x="2237" y="37"/>
                    </a:lnTo>
                    <a:lnTo>
                      <a:pt x="2151" y="33"/>
                    </a:lnTo>
                    <a:lnTo>
                      <a:pt x="2102" y="32"/>
                    </a:lnTo>
                    <a:lnTo>
                      <a:pt x="1719" y="32"/>
                    </a:lnTo>
                    <a:lnTo>
                      <a:pt x="1590" y="37"/>
                    </a:lnTo>
                    <a:lnTo>
                      <a:pt x="1522" y="41"/>
                    </a:lnTo>
                    <a:lnTo>
                      <a:pt x="1436" y="47"/>
                    </a:lnTo>
                    <a:lnTo>
                      <a:pt x="1280" y="56"/>
                    </a:lnTo>
                    <a:lnTo>
                      <a:pt x="1119" y="69"/>
                    </a:lnTo>
                    <a:lnTo>
                      <a:pt x="965" y="86"/>
                    </a:lnTo>
                    <a:lnTo>
                      <a:pt x="811" y="105"/>
                    </a:lnTo>
                    <a:lnTo>
                      <a:pt x="650" y="127"/>
                    </a:lnTo>
                    <a:lnTo>
                      <a:pt x="496" y="148"/>
                    </a:lnTo>
                    <a:lnTo>
                      <a:pt x="496" y="146"/>
                    </a:lnTo>
                    <a:lnTo>
                      <a:pt x="329" y="172"/>
                    </a:lnTo>
                    <a:lnTo>
                      <a:pt x="289" y="180"/>
                    </a:lnTo>
                    <a:lnTo>
                      <a:pt x="162" y="197"/>
                    </a:lnTo>
                    <a:lnTo>
                      <a:pt x="162" y="195"/>
                    </a:lnTo>
                    <a:lnTo>
                      <a:pt x="6" y="221"/>
                    </a:lnTo>
                    <a:lnTo>
                      <a:pt x="0" y="191"/>
                    </a:lnTo>
                    <a:lnTo>
                      <a:pt x="158" y="165"/>
                    </a:lnTo>
                    <a:lnTo>
                      <a:pt x="325" y="142"/>
                    </a:lnTo>
                    <a:lnTo>
                      <a:pt x="492" y="116"/>
                    </a:lnTo>
                    <a:lnTo>
                      <a:pt x="646" y="95"/>
                    </a:lnTo>
                    <a:lnTo>
                      <a:pt x="807" y="73"/>
                    </a:lnTo>
                    <a:lnTo>
                      <a:pt x="961" y="54"/>
                    </a:lnTo>
                    <a:lnTo>
                      <a:pt x="1115" y="37"/>
                    </a:lnTo>
                    <a:lnTo>
                      <a:pt x="1117" y="37"/>
                    </a:lnTo>
                    <a:lnTo>
                      <a:pt x="1278" y="24"/>
                    </a:lnTo>
                    <a:lnTo>
                      <a:pt x="1434" y="15"/>
                    </a:lnTo>
                    <a:lnTo>
                      <a:pt x="1520" y="9"/>
                    </a:lnTo>
                    <a:lnTo>
                      <a:pt x="1588" y="5"/>
                    </a:lnTo>
                    <a:lnTo>
                      <a:pt x="1717"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2" name="Freeform 1807"/>
              <p:cNvSpPr>
                <a:spLocks/>
              </p:cNvSpPr>
              <p:nvPr/>
            </p:nvSpPr>
            <p:spPr bwMode="auto">
              <a:xfrm>
                <a:off x="1343628" y="5889385"/>
                <a:ext cx="3030921" cy="249928"/>
              </a:xfrm>
              <a:custGeom>
                <a:avLst/>
                <a:gdLst>
                  <a:gd name="T0" fmla="*/ 2147483647 w 3821"/>
                  <a:gd name="T1" fmla="*/ 0 h 314"/>
                  <a:gd name="T2" fmla="*/ 2147483647 w 3821"/>
                  <a:gd name="T3" fmla="*/ 2147483647 h 314"/>
                  <a:gd name="T4" fmla="*/ 2147483647 w 3821"/>
                  <a:gd name="T5" fmla="*/ 2147483647 h 314"/>
                  <a:gd name="T6" fmla="*/ 2147483647 w 3821"/>
                  <a:gd name="T7" fmla="*/ 2147483647 h 314"/>
                  <a:gd name="T8" fmla="*/ 2147483647 w 3821"/>
                  <a:gd name="T9" fmla="*/ 2147483647 h 314"/>
                  <a:gd name="T10" fmla="*/ 2147483647 w 3821"/>
                  <a:gd name="T11" fmla="*/ 2147483647 h 314"/>
                  <a:gd name="T12" fmla="*/ 2147483647 w 3821"/>
                  <a:gd name="T13" fmla="*/ 2147483647 h 314"/>
                  <a:gd name="T14" fmla="*/ 2147483647 w 3821"/>
                  <a:gd name="T15" fmla="*/ 2147483647 h 314"/>
                  <a:gd name="T16" fmla="*/ 2147483647 w 3821"/>
                  <a:gd name="T17" fmla="*/ 2147483647 h 314"/>
                  <a:gd name="T18" fmla="*/ 2147483647 w 3821"/>
                  <a:gd name="T19" fmla="*/ 2147483647 h 314"/>
                  <a:gd name="T20" fmla="*/ 2147483647 w 3821"/>
                  <a:gd name="T21" fmla="*/ 2147483647 h 314"/>
                  <a:gd name="T22" fmla="*/ 2147483647 w 3821"/>
                  <a:gd name="T23" fmla="*/ 2147483647 h 314"/>
                  <a:gd name="T24" fmla="*/ 2147483647 w 3821"/>
                  <a:gd name="T25" fmla="*/ 2147483647 h 314"/>
                  <a:gd name="T26" fmla="*/ 2147483647 w 3821"/>
                  <a:gd name="T27" fmla="*/ 2147483647 h 314"/>
                  <a:gd name="T28" fmla="*/ 2147483647 w 3821"/>
                  <a:gd name="T29" fmla="*/ 2147483647 h 314"/>
                  <a:gd name="T30" fmla="*/ 2147483647 w 3821"/>
                  <a:gd name="T31" fmla="*/ 2147483647 h 314"/>
                  <a:gd name="T32" fmla="*/ 2147483647 w 3821"/>
                  <a:gd name="T33" fmla="*/ 2147483647 h 314"/>
                  <a:gd name="T34" fmla="*/ 2147483647 w 3821"/>
                  <a:gd name="T35" fmla="*/ 2147483647 h 314"/>
                  <a:gd name="T36" fmla="*/ 2147483647 w 3821"/>
                  <a:gd name="T37" fmla="*/ 2147483647 h 314"/>
                  <a:gd name="T38" fmla="*/ 2147483647 w 3821"/>
                  <a:gd name="T39" fmla="*/ 2147483647 h 314"/>
                  <a:gd name="T40" fmla="*/ 2147483647 w 3821"/>
                  <a:gd name="T41" fmla="*/ 2147483647 h 314"/>
                  <a:gd name="T42" fmla="*/ 2147483647 w 3821"/>
                  <a:gd name="T43" fmla="*/ 2147483647 h 314"/>
                  <a:gd name="T44" fmla="*/ 2147483647 w 3821"/>
                  <a:gd name="T45" fmla="*/ 2147483647 h 314"/>
                  <a:gd name="T46" fmla="*/ 2147483647 w 3821"/>
                  <a:gd name="T47" fmla="*/ 2147483647 h 314"/>
                  <a:gd name="T48" fmla="*/ 2147483647 w 3821"/>
                  <a:gd name="T49" fmla="*/ 2147483647 h 314"/>
                  <a:gd name="T50" fmla="*/ 2147483647 w 3821"/>
                  <a:gd name="T51" fmla="*/ 2147483647 h 314"/>
                  <a:gd name="T52" fmla="*/ 2147483647 w 3821"/>
                  <a:gd name="T53" fmla="*/ 2147483647 h 314"/>
                  <a:gd name="T54" fmla="*/ 2147483647 w 3821"/>
                  <a:gd name="T55" fmla="*/ 2147483647 h 314"/>
                  <a:gd name="T56" fmla="*/ 2147483647 w 3821"/>
                  <a:gd name="T57" fmla="*/ 2147483647 h 314"/>
                  <a:gd name="T58" fmla="*/ 2147483647 w 3821"/>
                  <a:gd name="T59" fmla="*/ 2147483647 h 314"/>
                  <a:gd name="T60" fmla="*/ 2147483647 w 3821"/>
                  <a:gd name="T61" fmla="*/ 2147483647 h 314"/>
                  <a:gd name="T62" fmla="*/ 2147483647 w 3821"/>
                  <a:gd name="T63" fmla="*/ 2147483647 h 314"/>
                  <a:gd name="T64" fmla="*/ 2147483647 w 3821"/>
                  <a:gd name="T65" fmla="*/ 2147483647 h 314"/>
                  <a:gd name="T66" fmla="*/ 2147483647 w 3821"/>
                  <a:gd name="T67" fmla="*/ 2147483647 h 314"/>
                  <a:gd name="T68" fmla="*/ 2147483647 w 3821"/>
                  <a:gd name="T69" fmla="*/ 2147483647 h 314"/>
                  <a:gd name="T70" fmla="*/ 2147483647 w 3821"/>
                  <a:gd name="T71" fmla="*/ 2147483647 h 314"/>
                  <a:gd name="T72" fmla="*/ 2147483647 w 3821"/>
                  <a:gd name="T73" fmla="*/ 2147483647 h 314"/>
                  <a:gd name="T74" fmla="*/ 2147483647 w 3821"/>
                  <a:gd name="T75" fmla="*/ 2147483647 h 314"/>
                  <a:gd name="T76" fmla="*/ 2147483647 w 3821"/>
                  <a:gd name="T77" fmla="*/ 2147483647 h 314"/>
                  <a:gd name="T78" fmla="*/ 2147483647 w 3821"/>
                  <a:gd name="T79" fmla="*/ 2147483647 h 314"/>
                  <a:gd name="T80" fmla="*/ 2147483647 w 3821"/>
                  <a:gd name="T81" fmla="*/ 2147483647 h 314"/>
                  <a:gd name="T82" fmla="*/ 2147483647 w 3821"/>
                  <a:gd name="T83" fmla="*/ 2147483647 h 314"/>
                  <a:gd name="T84" fmla="*/ 2147483647 w 3821"/>
                  <a:gd name="T85" fmla="*/ 2147483647 h 314"/>
                  <a:gd name="T86" fmla="*/ 2147483647 w 3821"/>
                  <a:gd name="T87" fmla="*/ 2147483647 h 314"/>
                  <a:gd name="T88" fmla="*/ 2147483647 w 3821"/>
                  <a:gd name="T89" fmla="*/ 2147483647 h 314"/>
                  <a:gd name="T90" fmla="*/ 2147483647 w 3821"/>
                  <a:gd name="T91" fmla="*/ 0 h 31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821"/>
                  <a:gd name="T139" fmla="*/ 0 h 314"/>
                  <a:gd name="T140" fmla="*/ 3821 w 3821"/>
                  <a:gd name="T141" fmla="*/ 314 h 31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821" h="314">
                    <a:moveTo>
                      <a:pt x="852" y="0"/>
                    </a:moveTo>
                    <a:lnTo>
                      <a:pt x="1083" y="0"/>
                    </a:lnTo>
                    <a:lnTo>
                      <a:pt x="1119" y="4"/>
                    </a:lnTo>
                    <a:lnTo>
                      <a:pt x="1207" y="10"/>
                    </a:lnTo>
                    <a:lnTo>
                      <a:pt x="1280" y="15"/>
                    </a:lnTo>
                    <a:lnTo>
                      <a:pt x="1282" y="15"/>
                    </a:lnTo>
                    <a:lnTo>
                      <a:pt x="1438" y="38"/>
                    </a:lnTo>
                    <a:lnTo>
                      <a:pt x="1592" y="66"/>
                    </a:lnTo>
                    <a:lnTo>
                      <a:pt x="1753" y="100"/>
                    </a:lnTo>
                    <a:lnTo>
                      <a:pt x="1926" y="139"/>
                    </a:lnTo>
                    <a:lnTo>
                      <a:pt x="2082" y="173"/>
                    </a:lnTo>
                    <a:lnTo>
                      <a:pt x="2241" y="209"/>
                    </a:lnTo>
                    <a:lnTo>
                      <a:pt x="2397" y="237"/>
                    </a:lnTo>
                    <a:lnTo>
                      <a:pt x="2464" y="250"/>
                    </a:lnTo>
                    <a:lnTo>
                      <a:pt x="2543" y="259"/>
                    </a:lnTo>
                    <a:lnTo>
                      <a:pt x="2624" y="267"/>
                    </a:lnTo>
                    <a:lnTo>
                      <a:pt x="2626" y="267"/>
                    </a:lnTo>
                    <a:lnTo>
                      <a:pt x="2663" y="272"/>
                    </a:lnTo>
                    <a:lnTo>
                      <a:pt x="2710" y="272"/>
                    </a:lnTo>
                    <a:lnTo>
                      <a:pt x="2748" y="274"/>
                    </a:lnTo>
                    <a:lnTo>
                      <a:pt x="2750" y="274"/>
                    </a:lnTo>
                    <a:lnTo>
                      <a:pt x="2768" y="278"/>
                    </a:lnTo>
                    <a:lnTo>
                      <a:pt x="2952" y="278"/>
                    </a:lnTo>
                    <a:lnTo>
                      <a:pt x="2971" y="274"/>
                    </a:lnTo>
                    <a:lnTo>
                      <a:pt x="2975" y="274"/>
                    </a:lnTo>
                    <a:lnTo>
                      <a:pt x="3012" y="272"/>
                    </a:lnTo>
                    <a:lnTo>
                      <a:pt x="3097" y="267"/>
                    </a:lnTo>
                    <a:lnTo>
                      <a:pt x="3178" y="259"/>
                    </a:lnTo>
                    <a:lnTo>
                      <a:pt x="3326" y="237"/>
                    </a:lnTo>
                    <a:lnTo>
                      <a:pt x="3497" y="209"/>
                    </a:lnTo>
                    <a:lnTo>
                      <a:pt x="3652" y="173"/>
                    </a:lnTo>
                    <a:lnTo>
                      <a:pt x="3814" y="139"/>
                    </a:lnTo>
                    <a:lnTo>
                      <a:pt x="3821" y="173"/>
                    </a:lnTo>
                    <a:lnTo>
                      <a:pt x="3660" y="207"/>
                    </a:lnTo>
                    <a:lnTo>
                      <a:pt x="3504" y="242"/>
                    </a:lnTo>
                    <a:lnTo>
                      <a:pt x="3331" y="270"/>
                    </a:lnTo>
                    <a:lnTo>
                      <a:pt x="3331" y="272"/>
                    </a:lnTo>
                    <a:lnTo>
                      <a:pt x="3183" y="295"/>
                    </a:lnTo>
                    <a:lnTo>
                      <a:pt x="3181" y="295"/>
                    </a:lnTo>
                    <a:lnTo>
                      <a:pt x="3101" y="302"/>
                    </a:lnTo>
                    <a:lnTo>
                      <a:pt x="3014" y="308"/>
                    </a:lnTo>
                    <a:lnTo>
                      <a:pt x="2977" y="310"/>
                    </a:lnTo>
                    <a:lnTo>
                      <a:pt x="2977" y="308"/>
                    </a:lnTo>
                    <a:lnTo>
                      <a:pt x="2960" y="312"/>
                    </a:lnTo>
                    <a:lnTo>
                      <a:pt x="2956" y="314"/>
                    </a:lnTo>
                    <a:lnTo>
                      <a:pt x="2765" y="314"/>
                    </a:lnTo>
                    <a:lnTo>
                      <a:pt x="2761" y="312"/>
                    </a:lnTo>
                    <a:lnTo>
                      <a:pt x="2746" y="308"/>
                    </a:lnTo>
                    <a:lnTo>
                      <a:pt x="2746" y="310"/>
                    </a:lnTo>
                    <a:lnTo>
                      <a:pt x="2708" y="308"/>
                    </a:lnTo>
                    <a:lnTo>
                      <a:pt x="2658" y="308"/>
                    </a:lnTo>
                    <a:lnTo>
                      <a:pt x="2620" y="302"/>
                    </a:lnTo>
                    <a:lnTo>
                      <a:pt x="2540" y="295"/>
                    </a:lnTo>
                    <a:lnTo>
                      <a:pt x="2459" y="285"/>
                    </a:lnTo>
                    <a:lnTo>
                      <a:pt x="2457" y="284"/>
                    </a:lnTo>
                    <a:lnTo>
                      <a:pt x="2389" y="270"/>
                    </a:lnTo>
                    <a:lnTo>
                      <a:pt x="2236" y="242"/>
                    </a:lnTo>
                    <a:lnTo>
                      <a:pt x="2234" y="242"/>
                    </a:lnTo>
                    <a:lnTo>
                      <a:pt x="2074" y="207"/>
                    </a:lnTo>
                    <a:lnTo>
                      <a:pt x="1918" y="173"/>
                    </a:lnTo>
                    <a:lnTo>
                      <a:pt x="1746" y="133"/>
                    </a:lnTo>
                    <a:lnTo>
                      <a:pt x="1584" y="100"/>
                    </a:lnTo>
                    <a:lnTo>
                      <a:pt x="1432" y="72"/>
                    </a:lnTo>
                    <a:lnTo>
                      <a:pt x="1432" y="73"/>
                    </a:lnTo>
                    <a:lnTo>
                      <a:pt x="1277" y="51"/>
                    </a:lnTo>
                    <a:lnTo>
                      <a:pt x="1205" y="45"/>
                    </a:lnTo>
                    <a:lnTo>
                      <a:pt x="1117" y="40"/>
                    </a:lnTo>
                    <a:lnTo>
                      <a:pt x="1115" y="40"/>
                    </a:lnTo>
                    <a:lnTo>
                      <a:pt x="1080" y="36"/>
                    </a:lnTo>
                    <a:lnTo>
                      <a:pt x="854" y="36"/>
                    </a:lnTo>
                    <a:lnTo>
                      <a:pt x="811" y="40"/>
                    </a:lnTo>
                    <a:lnTo>
                      <a:pt x="766" y="40"/>
                    </a:lnTo>
                    <a:lnTo>
                      <a:pt x="723" y="45"/>
                    </a:lnTo>
                    <a:lnTo>
                      <a:pt x="650" y="51"/>
                    </a:lnTo>
                    <a:lnTo>
                      <a:pt x="563" y="62"/>
                    </a:lnTo>
                    <a:lnTo>
                      <a:pt x="563" y="60"/>
                    </a:lnTo>
                    <a:lnTo>
                      <a:pt x="496" y="72"/>
                    </a:lnTo>
                    <a:lnTo>
                      <a:pt x="329" y="100"/>
                    </a:lnTo>
                    <a:lnTo>
                      <a:pt x="164" y="133"/>
                    </a:lnTo>
                    <a:lnTo>
                      <a:pt x="10" y="173"/>
                    </a:lnTo>
                    <a:lnTo>
                      <a:pt x="0" y="139"/>
                    </a:lnTo>
                    <a:lnTo>
                      <a:pt x="154" y="100"/>
                    </a:lnTo>
                    <a:lnTo>
                      <a:pt x="321" y="66"/>
                    </a:lnTo>
                    <a:lnTo>
                      <a:pt x="323" y="66"/>
                    </a:lnTo>
                    <a:lnTo>
                      <a:pt x="490" y="38"/>
                    </a:lnTo>
                    <a:lnTo>
                      <a:pt x="560" y="27"/>
                    </a:lnTo>
                    <a:lnTo>
                      <a:pt x="646" y="15"/>
                    </a:lnTo>
                    <a:lnTo>
                      <a:pt x="648" y="15"/>
                    </a:lnTo>
                    <a:lnTo>
                      <a:pt x="719" y="10"/>
                    </a:lnTo>
                    <a:lnTo>
                      <a:pt x="762" y="4"/>
                    </a:lnTo>
                    <a:lnTo>
                      <a:pt x="809" y="4"/>
                    </a:lnTo>
                    <a:lnTo>
                      <a:pt x="852"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3" name="Freeform 1808"/>
              <p:cNvSpPr>
                <a:spLocks/>
              </p:cNvSpPr>
              <p:nvPr/>
            </p:nvSpPr>
            <p:spPr bwMode="auto">
              <a:xfrm>
                <a:off x="1331719" y="5883435"/>
                <a:ext cx="3034891" cy="247944"/>
              </a:xfrm>
              <a:custGeom>
                <a:avLst/>
                <a:gdLst>
                  <a:gd name="T0" fmla="*/ 2147483647 w 3821"/>
                  <a:gd name="T1" fmla="*/ 0 h 311"/>
                  <a:gd name="T2" fmla="*/ 2147483647 w 3821"/>
                  <a:gd name="T3" fmla="*/ 2147483647 h 311"/>
                  <a:gd name="T4" fmla="*/ 2147483647 w 3821"/>
                  <a:gd name="T5" fmla="*/ 2147483647 h 311"/>
                  <a:gd name="T6" fmla="*/ 2147483647 w 3821"/>
                  <a:gd name="T7" fmla="*/ 2147483647 h 311"/>
                  <a:gd name="T8" fmla="*/ 2147483647 w 3821"/>
                  <a:gd name="T9" fmla="*/ 2147483647 h 311"/>
                  <a:gd name="T10" fmla="*/ 2147483647 w 3821"/>
                  <a:gd name="T11" fmla="*/ 2147483647 h 311"/>
                  <a:gd name="T12" fmla="*/ 2147483647 w 3821"/>
                  <a:gd name="T13" fmla="*/ 2147483647 h 311"/>
                  <a:gd name="T14" fmla="*/ 2147483647 w 3821"/>
                  <a:gd name="T15" fmla="*/ 2147483647 h 311"/>
                  <a:gd name="T16" fmla="*/ 2147483647 w 3821"/>
                  <a:gd name="T17" fmla="*/ 2147483647 h 311"/>
                  <a:gd name="T18" fmla="*/ 2147483647 w 3821"/>
                  <a:gd name="T19" fmla="*/ 2147483647 h 311"/>
                  <a:gd name="T20" fmla="*/ 2147483647 w 3821"/>
                  <a:gd name="T21" fmla="*/ 2147483647 h 311"/>
                  <a:gd name="T22" fmla="*/ 2147483647 w 3821"/>
                  <a:gd name="T23" fmla="*/ 2147483647 h 311"/>
                  <a:gd name="T24" fmla="*/ 2147483647 w 3821"/>
                  <a:gd name="T25" fmla="*/ 2147483647 h 311"/>
                  <a:gd name="T26" fmla="*/ 2147483647 w 3821"/>
                  <a:gd name="T27" fmla="*/ 2147483647 h 311"/>
                  <a:gd name="T28" fmla="*/ 2147483647 w 3821"/>
                  <a:gd name="T29" fmla="*/ 2147483647 h 311"/>
                  <a:gd name="T30" fmla="*/ 2147483647 w 3821"/>
                  <a:gd name="T31" fmla="*/ 2147483647 h 311"/>
                  <a:gd name="T32" fmla="*/ 2147483647 w 3821"/>
                  <a:gd name="T33" fmla="*/ 2147483647 h 311"/>
                  <a:gd name="T34" fmla="*/ 2147483647 w 3821"/>
                  <a:gd name="T35" fmla="*/ 2147483647 h 311"/>
                  <a:gd name="T36" fmla="*/ 2147483647 w 3821"/>
                  <a:gd name="T37" fmla="*/ 2147483647 h 311"/>
                  <a:gd name="T38" fmla="*/ 2147483647 w 3821"/>
                  <a:gd name="T39" fmla="*/ 2147483647 h 311"/>
                  <a:gd name="T40" fmla="*/ 2147483647 w 3821"/>
                  <a:gd name="T41" fmla="*/ 2147483647 h 311"/>
                  <a:gd name="T42" fmla="*/ 2147483647 w 3821"/>
                  <a:gd name="T43" fmla="*/ 2147483647 h 311"/>
                  <a:gd name="T44" fmla="*/ 2147483647 w 3821"/>
                  <a:gd name="T45" fmla="*/ 2147483647 h 311"/>
                  <a:gd name="T46" fmla="*/ 2147483647 w 3821"/>
                  <a:gd name="T47" fmla="*/ 2147483647 h 311"/>
                  <a:gd name="T48" fmla="*/ 2147483647 w 3821"/>
                  <a:gd name="T49" fmla="*/ 2147483647 h 311"/>
                  <a:gd name="T50" fmla="*/ 2147483647 w 3821"/>
                  <a:gd name="T51" fmla="*/ 2147483647 h 311"/>
                  <a:gd name="T52" fmla="*/ 2147483647 w 3821"/>
                  <a:gd name="T53" fmla="*/ 2147483647 h 311"/>
                  <a:gd name="T54" fmla="*/ 2147483647 w 3821"/>
                  <a:gd name="T55" fmla="*/ 2147483647 h 311"/>
                  <a:gd name="T56" fmla="*/ 2147483647 w 3821"/>
                  <a:gd name="T57" fmla="*/ 2147483647 h 311"/>
                  <a:gd name="T58" fmla="*/ 2147483647 w 3821"/>
                  <a:gd name="T59" fmla="*/ 2147483647 h 311"/>
                  <a:gd name="T60" fmla="*/ 2147483647 w 3821"/>
                  <a:gd name="T61" fmla="*/ 2147483647 h 311"/>
                  <a:gd name="T62" fmla="*/ 2147483647 w 3821"/>
                  <a:gd name="T63" fmla="*/ 2147483647 h 311"/>
                  <a:gd name="T64" fmla="*/ 2147483647 w 3821"/>
                  <a:gd name="T65" fmla="*/ 2147483647 h 311"/>
                  <a:gd name="T66" fmla="*/ 2147483647 w 3821"/>
                  <a:gd name="T67" fmla="*/ 2147483647 h 311"/>
                  <a:gd name="T68" fmla="*/ 2147483647 w 3821"/>
                  <a:gd name="T69" fmla="*/ 2147483647 h 311"/>
                  <a:gd name="T70" fmla="*/ 2147483647 w 3821"/>
                  <a:gd name="T71" fmla="*/ 2147483647 h 311"/>
                  <a:gd name="T72" fmla="*/ 2147483647 w 3821"/>
                  <a:gd name="T73" fmla="*/ 2147483647 h 311"/>
                  <a:gd name="T74" fmla="*/ 2147483647 w 3821"/>
                  <a:gd name="T75" fmla="*/ 2147483647 h 311"/>
                  <a:gd name="T76" fmla="*/ 2147483647 w 3821"/>
                  <a:gd name="T77" fmla="*/ 2147483647 h 311"/>
                  <a:gd name="T78" fmla="*/ 2147483647 w 3821"/>
                  <a:gd name="T79" fmla="*/ 2147483647 h 311"/>
                  <a:gd name="T80" fmla="*/ 2147483647 w 3821"/>
                  <a:gd name="T81" fmla="*/ 2147483647 h 311"/>
                  <a:gd name="T82" fmla="*/ 2147483647 w 3821"/>
                  <a:gd name="T83" fmla="*/ 2147483647 h 311"/>
                  <a:gd name="T84" fmla="*/ 2147483647 w 3821"/>
                  <a:gd name="T85" fmla="*/ 2147483647 h 311"/>
                  <a:gd name="T86" fmla="*/ 2147483647 w 3821"/>
                  <a:gd name="T87" fmla="*/ 2147483647 h 311"/>
                  <a:gd name="T88" fmla="*/ 2147483647 w 3821"/>
                  <a:gd name="T89" fmla="*/ 2147483647 h 311"/>
                  <a:gd name="T90" fmla="*/ 2147483647 w 3821"/>
                  <a:gd name="T91" fmla="*/ 2147483647 h 311"/>
                  <a:gd name="T92" fmla="*/ 2147483647 w 3821"/>
                  <a:gd name="T93" fmla="*/ 2147483647 h 31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821"/>
                  <a:gd name="T142" fmla="*/ 0 h 311"/>
                  <a:gd name="T143" fmla="*/ 3821 w 3821"/>
                  <a:gd name="T144" fmla="*/ 311 h 31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821" h="311">
                    <a:moveTo>
                      <a:pt x="854" y="0"/>
                    </a:moveTo>
                    <a:lnTo>
                      <a:pt x="1064" y="0"/>
                    </a:lnTo>
                    <a:lnTo>
                      <a:pt x="1121" y="5"/>
                    </a:lnTo>
                    <a:lnTo>
                      <a:pt x="1207" y="11"/>
                    </a:lnTo>
                    <a:lnTo>
                      <a:pt x="1280" y="17"/>
                    </a:lnTo>
                    <a:lnTo>
                      <a:pt x="1436" y="39"/>
                    </a:lnTo>
                    <a:lnTo>
                      <a:pt x="1438" y="39"/>
                    </a:lnTo>
                    <a:lnTo>
                      <a:pt x="1592" y="67"/>
                    </a:lnTo>
                    <a:lnTo>
                      <a:pt x="1753" y="101"/>
                    </a:lnTo>
                    <a:lnTo>
                      <a:pt x="1926" y="139"/>
                    </a:lnTo>
                    <a:lnTo>
                      <a:pt x="2082" y="174"/>
                    </a:lnTo>
                    <a:lnTo>
                      <a:pt x="2241" y="210"/>
                    </a:lnTo>
                    <a:lnTo>
                      <a:pt x="2397" y="238"/>
                    </a:lnTo>
                    <a:lnTo>
                      <a:pt x="2464" y="251"/>
                    </a:lnTo>
                    <a:lnTo>
                      <a:pt x="2543" y="261"/>
                    </a:lnTo>
                    <a:lnTo>
                      <a:pt x="2624" y="268"/>
                    </a:lnTo>
                    <a:lnTo>
                      <a:pt x="2661" y="274"/>
                    </a:lnTo>
                    <a:lnTo>
                      <a:pt x="2710" y="274"/>
                    </a:lnTo>
                    <a:lnTo>
                      <a:pt x="2748" y="276"/>
                    </a:lnTo>
                    <a:lnTo>
                      <a:pt x="2750" y="276"/>
                    </a:lnTo>
                    <a:lnTo>
                      <a:pt x="2768" y="279"/>
                    </a:lnTo>
                    <a:lnTo>
                      <a:pt x="2954" y="279"/>
                    </a:lnTo>
                    <a:lnTo>
                      <a:pt x="2973" y="276"/>
                    </a:lnTo>
                    <a:lnTo>
                      <a:pt x="2975" y="276"/>
                    </a:lnTo>
                    <a:lnTo>
                      <a:pt x="3012" y="274"/>
                    </a:lnTo>
                    <a:lnTo>
                      <a:pt x="3099" y="268"/>
                    </a:lnTo>
                    <a:lnTo>
                      <a:pt x="3177" y="261"/>
                    </a:lnTo>
                    <a:lnTo>
                      <a:pt x="3326" y="238"/>
                    </a:lnTo>
                    <a:lnTo>
                      <a:pt x="3496" y="210"/>
                    </a:lnTo>
                    <a:lnTo>
                      <a:pt x="3652" y="174"/>
                    </a:lnTo>
                    <a:lnTo>
                      <a:pt x="3654" y="174"/>
                    </a:lnTo>
                    <a:lnTo>
                      <a:pt x="3815" y="139"/>
                    </a:lnTo>
                    <a:lnTo>
                      <a:pt x="3821" y="169"/>
                    </a:lnTo>
                    <a:lnTo>
                      <a:pt x="3660" y="204"/>
                    </a:lnTo>
                    <a:lnTo>
                      <a:pt x="3504" y="240"/>
                    </a:lnTo>
                    <a:lnTo>
                      <a:pt x="3502" y="240"/>
                    </a:lnTo>
                    <a:lnTo>
                      <a:pt x="3329" y="268"/>
                    </a:lnTo>
                    <a:lnTo>
                      <a:pt x="3181" y="291"/>
                    </a:lnTo>
                    <a:lnTo>
                      <a:pt x="3181" y="292"/>
                    </a:lnTo>
                    <a:lnTo>
                      <a:pt x="3101" y="300"/>
                    </a:lnTo>
                    <a:lnTo>
                      <a:pt x="3014" y="306"/>
                    </a:lnTo>
                    <a:lnTo>
                      <a:pt x="2977" y="307"/>
                    </a:lnTo>
                    <a:lnTo>
                      <a:pt x="2977" y="306"/>
                    </a:lnTo>
                    <a:lnTo>
                      <a:pt x="2960" y="309"/>
                    </a:lnTo>
                    <a:lnTo>
                      <a:pt x="2956" y="311"/>
                    </a:lnTo>
                    <a:lnTo>
                      <a:pt x="2765" y="311"/>
                    </a:lnTo>
                    <a:lnTo>
                      <a:pt x="2763" y="309"/>
                    </a:lnTo>
                    <a:lnTo>
                      <a:pt x="2746" y="306"/>
                    </a:lnTo>
                    <a:lnTo>
                      <a:pt x="2746" y="307"/>
                    </a:lnTo>
                    <a:lnTo>
                      <a:pt x="2708" y="306"/>
                    </a:lnTo>
                    <a:lnTo>
                      <a:pt x="2658" y="306"/>
                    </a:lnTo>
                    <a:lnTo>
                      <a:pt x="2620" y="300"/>
                    </a:lnTo>
                    <a:lnTo>
                      <a:pt x="2541" y="292"/>
                    </a:lnTo>
                    <a:lnTo>
                      <a:pt x="2539" y="292"/>
                    </a:lnTo>
                    <a:lnTo>
                      <a:pt x="2459" y="283"/>
                    </a:lnTo>
                    <a:lnTo>
                      <a:pt x="2459" y="281"/>
                    </a:lnTo>
                    <a:lnTo>
                      <a:pt x="2391" y="268"/>
                    </a:lnTo>
                    <a:lnTo>
                      <a:pt x="2235" y="240"/>
                    </a:lnTo>
                    <a:lnTo>
                      <a:pt x="2234" y="240"/>
                    </a:lnTo>
                    <a:lnTo>
                      <a:pt x="2074" y="204"/>
                    </a:lnTo>
                    <a:lnTo>
                      <a:pt x="1918" y="169"/>
                    </a:lnTo>
                    <a:lnTo>
                      <a:pt x="1747" y="131"/>
                    </a:lnTo>
                    <a:lnTo>
                      <a:pt x="1586" y="97"/>
                    </a:lnTo>
                    <a:lnTo>
                      <a:pt x="1432" y="69"/>
                    </a:lnTo>
                    <a:lnTo>
                      <a:pt x="1432" y="71"/>
                    </a:lnTo>
                    <a:lnTo>
                      <a:pt x="1276" y="49"/>
                    </a:lnTo>
                    <a:lnTo>
                      <a:pt x="1205" y="43"/>
                    </a:lnTo>
                    <a:lnTo>
                      <a:pt x="1119" y="37"/>
                    </a:lnTo>
                    <a:lnTo>
                      <a:pt x="1117" y="37"/>
                    </a:lnTo>
                    <a:lnTo>
                      <a:pt x="1061" y="32"/>
                    </a:lnTo>
                    <a:lnTo>
                      <a:pt x="858" y="32"/>
                    </a:lnTo>
                    <a:lnTo>
                      <a:pt x="854" y="34"/>
                    </a:lnTo>
                    <a:lnTo>
                      <a:pt x="811" y="37"/>
                    </a:lnTo>
                    <a:lnTo>
                      <a:pt x="766" y="37"/>
                    </a:lnTo>
                    <a:lnTo>
                      <a:pt x="723" y="43"/>
                    </a:lnTo>
                    <a:lnTo>
                      <a:pt x="650" y="49"/>
                    </a:lnTo>
                    <a:lnTo>
                      <a:pt x="563" y="60"/>
                    </a:lnTo>
                    <a:lnTo>
                      <a:pt x="563" y="58"/>
                    </a:lnTo>
                    <a:lnTo>
                      <a:pt x="496" y="69"/>
                    </a:lnTo>
                    <a:lnTo>
                      <a:pt x="329" y="97"/>
                    </a:lnTo>
                    <a:lnTo>
                      <a:pt x="162" y="131"/>
                    </a:lnTo>
                    <a:lnTo>
                      <a:pt x="8" y="169"/>
                    </a:lnTo>
                    <a:lnTo>
                      <a:pt x="0" y="139"/>
                    </a:lnTo>
                    <a:lnTo>
                      <a:pt x="154" y="101"/>
                    </a:lnTo>
                    <a:lnTo>
                      <a:pt x="156" y="101"/>
                    </a:lnTo>
                    <a:lnTo>
                      <a:pt x="323" y="67"/>
                    </a:lnTo>
                    <a:lnTo>
                      <a:pt x="490" y="39"/>
                    </a:lnTo>
                    <a:lnTo>
                      <a:pt x="560" y="28"/>
                    </a:lnTo>
                    <a:lnTo>
                      <a:pt x="646" y="17"/>
                    </a:lnTo>
                    <a:lnTo>
                      <a:pt x="648" y="17"/>
                    </a:lnTo>
                    <a:lnTo>
                      <a:pt x="719" y="11"/>
                    </a:lnTo>
                    <a:lnTo>
                      <a:pt x="762" y="5"/>
                    </a:lnTo>
                    <a:lnTo>
                      <a:pt x="809" y="5"/>
                    </a:lnTo>
                    <a:lnTo>
                      <a:pt x="849" y="2"/>
                    </a:lnTo>
                    <a:lnTo>
                      <a:pt x="854" y="0"/>
                    </a:lnTo>
                    <a:close/>
                  </a:path>
                </a:pathLst>
              </a:custGeom>
              <a:solidFill>
                <a:srgbClr val="0817FF"/>
              </a:solidFill>
              <a:ln w="0">
                <a:solidFill>
                  <a:srgbClr val="0817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4" name="Freeform 1809"/>
              <p:cNvSpPr>
                <a:spLocks/>
              </p:cNvSpPr>
              <p:nvPr/>
            </p:nvSpPr>
            <p:spPr bwMode="auto">
              <a:xfrm>
                <a:off x="1343628" y="5504575"/>
                <a:ext cx="3030921" cy="249928"/>
              </a:xfrm>
              <a:custGeom>
                <a:avLst/>
                <a:gdLst>
                  <a:gd name="T0" fmla="*/ 2147483647 w 3821"/>
                  <a:gd name="T1" fmla="*/ 2147483647 h 314"/>
                  <a:gd name="T2" fmla="*/ 2147483647 w 3821"/>
                  <a:gd name="T3" fmla="*/ 2147483647 h 314"/>
                  <a:gd name="T4" fmla="*/ 2147483647 w 3821"/>
                  <a:gd name="T5" fmla="*/ 2147483647 h 314"/>
                  <a:gd name="T6" fmla="*/ 2147483647 w 3821"/>
                  <a:gd name="T7" fmla="*/ 2147483647 h 314"/>
                  <a:gd name="T8" fmla="*/ 2147483647 w 3821"/>
                  <a:gd name="T9" fmla="*/ 2147483647 h 314"/>
                  <a:gd name="T10" fmla="*/ 2147483647 w 3821"/>
                  <a:gd name="T11" fmla="*/ 2147483647 h 314"/>
                  <a:gd name="T12" fmla="*/ 2147483647 w 3821"/>
                  <a:gd name="T13" fmla="*/ 2147483647 h 314"/>
                  <a:gd name="T14" fmla="*/ 2147483647 w 3821"/>
                  <a:gd name="T15" fmla="*/ 2147483647 h 314"/>
                  <a:gd name="T16" fmla="*/ 2147483647 w 3821"/>
                  <a:gd name="T17" fmla="*/ 2147483647 h 314"/>
                  <a:gd name="T18" fmla="*/ 2147483647 w 3821"/>
                  <a:gd name="T19" fmla="*/ 2147483647 h 314"/>
                  <a:gd name="T20" fmla="*/ 2147483647 w 3821"/>
                  <a:gd name="T21" fmla="*/ 2147483647 h 314"/>
                  <a:gd name="T22" fmla="*/ 2147483647 w 3821"/>
                  <a:gd name="T23" fmla="*/ 2147483647 h 314"/>
                  <a:gd name="T24" fmla="*/ 2147483647 w 3821"/>
                  <a:gd name="T25" fmla="*/ 2147483647 h 314"/>
                  <a:gd name="T26" fmla="*/ 2147483647 w 3821"/>
                  <a:gd name="T27" fmla="*/ 2147483647 h 314"/>
                  <a:gd name="T28" fmla="*/ 2147483647 w 3821"/>
                  <a:gd name="T29" fmla="*/ 2147483647 h 314"/>
                  <a:gd name="T30" fmla="*/ 2147483647 w 3821"/>
                  <a:gd name="T31" fmla="*/ 2147483647 h 314"/>
                  <a:gd name="T32" fmla="*/ 2147483647 w 3821"/>
                  <a:gd name="T33" fmla="*/ 2147483647 h 314"/>
                  <a:gd name="T34" fmla="*/ 2147483647 w 3821"/>
                  <a:gd name="T35" fmla="*/ 2147483647 h 314"/>
                  <a:gd name="T36" fmla="*/ 2147483647 w 3821"/>
                  <a:gd name="T37" fmla="*/ 2147483647 h 314"/>
                  <a:gd name="T38" fmla="*/ 2147483647 w 3821"/>
                  <a:gd name="T39" fmla="*/ 2147483647 h 314"/>
                  <a:gd name="T40" fmla="*/ 2147483647 w 3821"/>
                  <a:gd name="T41" fmla="*/ 2147483647 h 314"/>
                  <a:gd name="T42" fmla="*/ 2147483647 w 3821"/>
                  <a:gd name="T43" fmla="*/ 2147483647 h 314"/>
                  <a:gd name="T44" fmla="*/ 2147483647 w 3821"/>
                  <a:gd name="T45" fmla="*/ 2147483647 h 314"/>
                  <a:gd name="T46" fmla="*/ 2147483647 w 3821"/>
                  <a:gd name="T47" fmla="*/ 2147483647 h 314"/>
                  <a:gd name="T48" fmla="*/ 2147483647 w 3821"/>
                  <a:gd name="T49" fmla="*/ 2147483647 h 314"/>
                  <a:gd name="T50" fmla="*/ 2147483647 w 3821"/>
                  <a:gd name="T51" fmla="*/ 2147483647 h 314"/>
                  <a:gd name="T52" fmla="*/ 2147483647 w 3821"/>
                  <a:gd name="T53" fmla="*/ 2147483647 h 314"/>
                  <a:gd name="T54" fmla="*/ 2147483647 w 3821"/>
                  <a:gd name="T55" fmla="*/ 2147483647 h 314"/>
                  <a:gd name="T56" fmla="*/ 2147483647 w 3821"/>
                  <a:gd name="T57" fmla="*/ 2147483647 h 314"/>
                  <a:gd name="T58" fmla="*/ 2147483647 w 3821"/>
                  <a:gd name="T59" fmla="*/ 2147483647 h 314"/>
                  <a:gd name="T60" fmla="*/ 2147483647 w 3821"/>
                  <a:gd name="T61" fmla="*/ 2147483647 h 314"/>
                  <a:gd name="T62" fmla="*/ 2147483647 w 3821"/>
                  <a:gd name="T63" fmla="*/ 2147483647 h 314"/>
                  <a:gd name="T64" fmla="*/ 2147483647 w 3821"/>
                  <a:gd name="T65" fmla="*/ 2147483647 h 314"/>
                  <a:gd name="T66" fmla="*/ 2147483647 w 3821"/>
                  <a:gd name="T67" fmla="*/ 2147483647 h 314"/>
                  <a:gd name="T68" fmla="*/ 2147483647 w 3821"/>
                  <a:gd name="T69" fmla="*/ 2147483647 h 314"/>
                  <a:gd name="T70" fmla="*/ 2147483647 w 3821"/>
                  <a:gd name="T71" fmla="*/ 2147483647 h 314"/>
                  <a:gd name="T72" fmla="*/ 2147483647 w 3821"/>
                  <a:gd name="T73" fmla="*/ 2147483647 h 314"/>
                  <a:gd name="T74" fmla="*/ 2147483647 w 3821"/>
                  <a:gd name="T75" fmla="*/ 2147483647 h 314"/>
                  <a:gd name="T76" fmla="*/ 2147483647 w 3821"/>
                  <a:gd name="T77" fmla="*/ 2147483647 h 314"/>
                  <a:gd name="T78" fmla="*/ 2147483647 w 3821"/>
                  <a:gd name="T79" fmla="*/ 2147483647 h 314"/>
                  <a:gd name="T80" fmla="*/ 2147483647 w 3821"/>
                  <a:gd name="T81" fmla="*/ 2147483647 h 314"/>
                  <a:gd name="T82" fmla="*/ 2147483647 w 3821"/>
                  <a:gd name="T83" fmla="*/ 2147483647 h 314"/>
                  <a:gd name="T84" fmla="*/ 2147483647 w 3821"/>
                  <a:gd name="T85" fmla="*/ 2147483647 h 314"/>
                  <a:gd name="T86" fmla="*/ 2147483647 w 3821"/>
                  <a:gd name="T87" fmla="*/ 2147483647 h 314"/>
                  <a:gd name="T88" fmla="*/ 2147483647 w 3821"/>
                  <a:gd name="T89" fmla="*/ 2147483647 h 314"/>
                  <a:gd name="T90" fmla="*/ 2147483647 w 3821"/>
                  <a:gd name="T91" fmla="*/ 2147483647 h 314"/>
                  <a:gd name="T92" fmla="*/ 2147483647 w 3821"/>
                  <a:gd name="T93" fmla="*/ 2147483647 h 314"/>
                  <a:gd name="T94" fmla="*/ 2147483647 w 3821"/>
                  <a:gd name="T95" fmla="*/ 2147483647 h 314"/>
                  <a:gd name="T96" fmla="*/ 2147483647 w 3821"/>
                  <a:gd name="T97" fmla="*/ 2147483647 h 314"/>
                  <a:gd name="T98" fmla="*/ 2147483647 w 3821"/>
                  <a:gd name="T99" fmla="*/ 2147483647 h 314"/>
                  <a:gd name="T100" fmla="*/ 2147483647 w 3821"/>
                  <a:gd name="T101" fmla="*/ 2147483647 h 314"/>
                  <a:gd name="T102" fmla="*/ 2147483647 w 3821"/>
                  <a:gd name="T103" fmla="*/ 2147483647 h 314"/>
                  <a:gd name="T104" fmla="*/ 2147483647 w 3821"/>
                  <a:gd name="T105" fmla="*/ 0 h 31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821"/>
                  <a:gd name="T160" fmla="*/ 0 h 314"/>
                  <a:gd name="T161" fmla="*/ 3821 w 3821"/>
                  <a:gd name="T162" fmla="*/ 314 h 31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821" h="314">
                    <a:moveTo>
                      <a:pt x="610" y="0"/>
                    </a:moveTo>
                    <a:lnTo>
                      <a:pt x="684" y="0"/>
                    </a:lnTo>
                    <a:lnTo>
                      <a:pt x="689" y="4"/>
                    </a:lnTo>
                    <a:lnTo>
                      <a:pt x="704" y="4"/>
                    </a:lnTo>
                    <a:lnTo>
                      <a:pt x="723" y="6"/>
                    </a:lnTo>
                    <a:lnTo>
                      <a:pt x="766" y="10"/>
                    </a:lnTo>
                    <a:lnTo>
                      <a:pt x="811" y="10"/>
                    </a:lnTo>
                    <a:lnTo>
                      <a:pt x="881" y="27"/>
                    </a:lnTo>
                    <a:lnTo>
                      <a:pt x="967" y="42"/>
                    </a:lnTo>
                    <a:lnTo>
                      <a:pt x="969" y="42"/>
                    </a:lnTo>
                    <a:lnTo>
                      <a:pt x="1123" y="88"/>
                    </a:lnTo>
                    <a:lnTo>
                      <a:pt x="1284" y="139"/>
                    </a:lnTo>
                    <a:lnTo>
                      <a:pt x="1438" y="195"/>
                    </a:lnTo>
                    <a:lnTo>
                      <a:pt x="1524" y="218"/>
                    </a:lnTo>
                    <a:lnTo>
                      <a:pt x="1526" y="218"/>
                    </a:lnTo>
                    <a:lnTo>
                      <a:pt x="1594" y="240"/>
                    </a:lnTo>
                    <a:lnTo>
                      <a:pt x="1678" y="259"/>
                    </a:lnTo>
                    <a:lnTo>
                      <a:pt x="1753" y="272"/>
                    </a:lnTo>
                    <a:lnTo>
                      <a:pt x="1789" y="274"/>
                    </a:lnTo>
                    <a:lnTo>
                      <a:pt x="1819" y="276"/>
                    </a:lnTo>
                    <a:lnTo>
                      <a:pt x="1838" y="278"/>
                    </a:lnTo>
                    <a:lnTo>
                      <a:pt x="1879" y="278"/>
                    </a:lnTo>
                    <a:lnTo>
                      <a:pt x="1885" y="282"/>
                    </a:lnTo>
                    <a:lnTo>
                      <a:pt x="1943" y="282"/>
                    </a:lnTo>
                    <a:lnTo>
                      <a:pt x="1948" y="278"/>
                    </a:lnTo>
                    <a:lnTo>
                      <a:pt x="1990" y="278"/>
                    </a:lnTo>
                    <a:lnTo>
                      <a:pt x="2033" y="274"/>
                    </a:lnTo>
                    <a:lnTo>
                      <a:pt x="2076" y="272"/>
                    </a:lnTo>
                    <a:lnTo>
                      <a:pt x="2149" y="259"/>
                    </a:lnTo>
                    <a:lnTo>
                      <a:pt x="2234" y="240"/>
                    </a:lnTo>
                    <a:lnTo>
                      <a:pt x="2388" y="195"/>
                    </a:lnTo>
                    <a:lnTo>
                      <a:pt x="2536" y="139"/>
                    </a:lnTo>
                    <a:lnTo>
                      <a:pt x="2538" y="139"/>
                    </a:lnTo>
                    <a:lnTo>
                      <a:pt x="2705" y="88"/>
                    </a:lnTo>
                    <a:lnTo>
                      <a:pt x="2791" y="64"/>
                    </a:lnTo>
                    <a:lnTo>
                      <a:pt x="2859" y="42"/>
                    </a:lnTo>
                    <a:lnTo>
                      <a:pt x="2860" y="42"/>
                    </a:lnTo>
                    <a:lnTo>
                      <a:pt x="2939" y="27"/>
                    </a:lnTo>
                    <a:lnTo>
                      <a:pt x="2971" y="19"/>
                    </a:lnTo>
                    <a:lnTo>
                      <a:pt x="3009" y="10"/>
                    </a:lnTo>
                    <a:lnTo>
                      <a:pt x="3057" y="10"/>
                    </a:lnTo>
                    <a:lnTo>
                      <a:pt x="3071" y="6"/>
                    </a:lnTo>
                    <a:lnTo>
                      <a:pt x="3099" y="6"/>
                    </a:lnTo>
                    <a:lnTo>
                      <a:pt x="3118" y="4"/>
                    </a:lnTo>
                    <a:lnTo>
                      <a:pt x="3136" y="4"/>
                    </a:lnTo>
                    <a:lnTo>
                      <a:pt x="3142" y="0"/>
                    </a:lnTo>
                    <a:lnTo>
                      <a:pt x="3209" y="0"/>
                    </a:lnTo>
                    <a:lnTo>
                      <a:pt x="3221" y="4"/>
                    </a:lnTo>
                    <a:lnTo>
                      <a:pt x="3243" y="4"/>
                    </a:lnTo>
                    <a:lnTo>
                      <a:pt x="3262" y="6"/>
                    </a:lnTo>
                    <a:lnTo>
                      <a:pt x="3305" y="10"/>
                    </a:lnTo>
                    <a:lnTo>
                      <a:pt x="3331" y="10"/>
                    </a:lnTo>
                    <a:lnTo>
                      <a:pt x="3418" y="27"/>
                    </a:lnTo>
                    <a:lnTo>
                      <a:pt x="3504" y="42"/>
                    </a:lnTo>
                    <a:lnTo>
                      <a:pt x="3506" y="42"/>
                    </a:lnTo>
                    <a:lnTo>
                      <a:pt x="3662" y="88"/>
                    </a:lnTo>
                    <a:lnTo>
                      <a:pt x="3821" y="139"/>
                    </a:lnTo>
                    <a:lnTo>
                      <a:pt x="3812" y="169"/>
                    </a:lnTo>
                    <a:lnTo>
                      <a:pt x="3652" y="119"/>
                    </a:lnTo>
                    <a:lnTo>
                      <a:pt x="3497" y="72"/>
                    </a:lnTo>
                    <a:lnTo>
                      <a:pt x="3412" y="57"/>
                    </a:lnTo>
                    <a:lnTo>
                      <a:pt x="3328" y="40"/>
                    </a:lnTo>
                    <a:lnTo>
                      <a:pt x="3328" y="42"/>
                    </a:lnTo>
                    <a:lnTo>
                      <a:pt x="3303" y="42"/>
                    </a:lnTo>
                    <a:lnTo>
                      <a:pt x="3260" y="38"/>
                    </a:lnTo>
                    <a:lnTo>
                      <a:pt x="3258" y="38"/>
                    </a:lnTo>
                    <a:lnTo>
                      <a:pt x="3240" y="36"/>
                    </a:lnTo>
                    <a:lnTo>
                      <a:pt x="3215" y="36"/>
                    </a:lnTo>
                    <a:lnTo>
                      <a:pt x="3211" y="34"/>
                    </a:lnTo>
                    <a:lnTo>
                      <a:pt x="3204" y="32"/>
                    </a:lnTo>
                    <a:lnTo>
                      <a:pt x="3157" y="32"/>
                    </a:lnTo>
                    <a:lnTo>
                      <a:pt x="3153" y="34"/>
                    </a:lnTo>
                    <a:lnTo>
                      <a:pt x="3148" y="34"/>
                    </a:lnTo>
                    <a:lnTo>
                      <a:pt x="3148" y="36"/>
                    </a:lnTo>
                    <a:lnTo>
                      <a:pt x="3119" y="36"/>
                    </a:lnTo>
                    <a:lnTo>
                      <a:pt x="3101" y="38"/>
                    </a:lnTo>
                    <a:lnTo>
                      <a:pt x="3074" y="38"/>
                    </a:lnTo>
                    <a:lnTo>
                      <a:pt x="3067" y="40"/>
                    </a:lnTo>
                    <a:lnTo>
                      <a:pt x="3061" y="40"/>
                    </a:lnTo>
                    <a:lnTo>
                      <a:pt x="3061" y="42"/>
                    </a:lnTo>
                    <a:lnTo>
                      <a:pt x="3012" y="42"/>
                    </a:lnTo>
                    <a:lnTo>
                      <a:pt x="2979" y="49"/>
                    </a:lnTo>
                    <a:lnTo>
                      <a:pt x="2947" y="57"/>
                    </a:lnTo>
                    <a:lnTo>
                      <a:pt x="2868" y="72"/>
                    </a:lnTo>
                    <a:lnTo>
                      <a:pt x="2800" y="94"/>
                    </a:lnTo>
                    <a:lnTo>
                      <a:pt x="2799" y="94"/>
                    </a:lnTo>
                    <a:lnTo>
                      <a:pt x="2714" y="119"/>
                    </a:lnTo>
                    <a:lnTo>
                      <a:pt x="2547" y="169"/>
                    </a:lnTo>
                    <a:lnTo>
                      <a:pt x="2399" y="225"/>
                    </a:lnTo>
                    <a:lnTo>
                      <a:pt x="2243" y="270"/>
                    </a:lnTo>
                    <a:lnTo>
                      <a:pt x="2241" y="270"/>
                    </a:lnTo>
                    <a:lnTo>
                      <a:pt x="2155" y="289"/>
                    </a:lnTo>
                    <a:lnTo>
                      <a:pt x="2082" y="302"/>
                    </a:lnTo>
                    <a:lnTo>
                      <a:pt x="2080" y="304"/>
                    </a:lnTo>
                    <a:lnTo>
                      <a:pt x="2035" y="306"/>
                    </a:lnTo>
                    <a:lnTo>
                      <a:pt x="1992" y="310"/>
                    </a:lnTo>
                    <a:lnTo>
                      <a:pt x="1962" y="310"/>
                    </a:lnTo>
                    <a:lnTo>
                      <a:pt x="1960" y="312"/>
                    </a:lnTo>
                    <a:lnTo>
                      <a:pt x="1954" y="312"/>
                    </a:lnTo>
                    <a:lnTo>
                      <a:pt x="1954" y="314"/>
                    </a:lnTo>
                    <a:lnTo>
                      <a:pt x="1873" y="314"/>
                    </a:lnTo>
                    <a:lnTo>
                      <a:pt x="1868" y="312"/>
                    </a:lnTo>
                    <a:lnTo>
                      <a:pt x="1864" y="310"/>
                    </a:lnTo>
                    <a:lnTo>
                      <a:pt x="1834" y="310"/>
                    </a:lnTo>
                    <a:lnTo>
                      <a:pt x="1815" y="308"/>
                    </a:lnTo>
                    <a:lnTo>
                      <a:pt x="1787" y="306"/>
                    </a:lnTo>
                    <a:lnTo>
                      <a:pt x="1749" y="304"/>
                    </a:lnTo>
                    <a:lnTo>
                      <a:pt x="1748" y="302"/>
                    </a:lnTo>
                    <a:lnTo>
                      <a:pt x="1673" y="289"/>
                    </a:lnTo>
                    <a:lnTo>
                      <a:pt x="1586" y="270"/>
                    </a:lnTo>
                    <a:lnTo>
                      <a:pt x="1584" y="270"/>
                    </a:lnTo>
                    <a:lnTo>
                      <a:pt x="1517" y="248"/>
                    </a:lnTo>
                    <a:lnTo>
                      <a:pt x="1429" y="225"/>
                    </a:lnTo>
                    <a:lnTo>
                      <a:pt x="1427" y="225"/>
                    </a:lnTo>
                    <a:lnTo>
                      <a:pt x="1273" y="169"/>
                    </a:lnTo>
                    <a:lnTo>
                      <a:pt x="1113" y="119"/>
                    </a:lnTo>
                    <a:lnTo>
                      <a:pt x="959" y="72"/>
                    </a:lnTo>
                    <a:lnTo>
                      <a:pt x="875" y="57"/>
                    </a:lnTo>
                    <a:lnTo>
                      <a:pt x="873" y="57"/>
                    </a:lnTo>
                    <a:lnTo>
                      <a:pt x="807" y="40"/>
                    </a:lnTo>
                    <a:lnTo>
                      <a:pt x="807" y="42"/>
                    </a:lnTo>
                    <a:lnTo>
                      <a:pt x="764" y="42"/>
                    </a:lnTo>
                    <a:lnTo>
                      <a:pt x="721" y="38"/>
                    </a:lnTo>
                    <a:lnTo>
                      <a:pt x="719" y="38"/>
                    </a:lnTo>
                    <a:lnTo>
                      <a:pt x="700" y="36"/>
                    </a:lnTo>
                    <a:lnTo>
                      <a:pt x="678" y="36"/>
                    </a:lnTo>
                    <a:lnTo>
                      <a:pt x="672" y="34"/>
                    </a:lnTo>
                    <a:lnTo>
                      <a:pt x="669" y="32"/>
                    </a:lnTo>
                    <a:lnTo>
                      <a:pt x="620" y="32"/>
                    </a:lnTo>
                    <a:lnTo>
                      <a:pt x="616" y="34"/>
                    </a:lnTo>
                    <a:lnTo>
                      <a:pt x="610" y="34"/>
                    </a:lnTo>
                    <a:lnTo>
                      <a:pt x="610" y="36"/>
                    </a:lnTo>
                    <a:lnTo>
                      <a:pt x="580" y="36"/>
                    </a:lnTo>
                    <a:lnTo>
                      <a:pt x="562" y="38"/>
                    </a:lnTo>
                    <a:lnTo>
                      <a:pt x="556" y="38"/>
                    </a:lnTo>
                    <a:lnTo>
                      <a:pt x="526" y="42"/>
                    </a:lnTo>
                    <a:lnTo>
                      <a:pt x="492" y="42"/>
                    </a:lnTo>
                    <a:lnTo>
                      <a:pt x="492" y="40"/>
                    </a:lnTo>
                    <a:lnTo>
                      <a:pt x="453" y="49"/>
                    </a:lnTo>
                    <a:lnTo>
                      <a:pt x="410" y="57"/>
                    </a:lnTo>
                    <a:lnTo>
                      <a:pt x="329" y="72"/>
                    </a:lnTo>
                    <a:lnTo>
                      <a:pt x="248" y="94"/>
                    </a:lnTo>
                    <a:lnTo>
                      <a:pt x="164" y="119"/>
                    </a:lnTo>
                    <a:lnTo>
                      <a:pt x="10" y="169"/>
                    </a:lnTo>
                    <a:lnTo>
                      <a:pt x="0" y="139"/>
                    </a:lnTo>
                    <a:lnTo>
                      <a:pt x="154" y="88"/>
                    </a:lnTo>
                    <a:lnTo>
                      <a:pt x="241" y="64"/>
                    </a:lnTo>
                    <a:lnTo>
                      <a:pt x="321" y="42"/>
                    </a:lnTo>
                    <a:lnTo>
                      <a:pt x="323" y="42"/>
                    </a:lnTo>
                    <a:lnTo>
                      <a:pt x="404" y="27"/>
                    </a:lnTo>
                    <a:lnTo>
                      <a:pt x="447" y="19"/>
                    </a:lnTo>
                    <a:lnTo>
                      <a:pt x="490" y="10"/>
                    </a:lnTo>
                    <a:lnTo>
                      <a:pt x="522" y="10"/>
                    </a:lnTo>
                    <a:lnTo>
                      <a:pt x="552" y="6"/>
                    </a:lnTo>
                    <a:lnTo>
                      <a:pt x="560" y="6"/>
                    </a:lnTo>
                    <a:lnTo>
                      <a:pt x="578" y="4"/>
                    </a:lnTo>
                    <a:lnTo>
                      <a:pt x="605" y="4"/>
                    </a:lnTo>
                    <a:lnTo>
                      <a:pt x="609" y="2"/>
                    </a:lnTo>
                    <a:lnTo>
                      <a:pt x="610"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5" name="Freeform 1810"/>
              <p:cNvSpPr>
                <a:spLocks/>
              </p:cNvSpPr>
              <p:nvPr/>
            </p:nvSpPr>
            <p:spPr bwMode="auto">
              <a:xfrm>
                <a:off x="1331719" y="5498625"/>
                <a:ext cx="3034891" cy="247944"/>
              </a:xfrm>
              <a:custGeom>
                <a:avLst/>
                <a:gdLst>
                  <a:gd name="T0" fmla="*/ 2147483647 w 3823"/>
                  <a:gd name="T1" fmla="*/ 2147483647 h 313"/>
                  <a:gd name="T2" fmla="*/ 2147483647 w 3823"/>
                  <a:gd name="T3" fmla="*/ 2147483647 h 313"/>
                  <a:gd name="T4" fmla="*/ 2147483647 w 3823"/>
                  <a:gd name="T5" fmla="*/ 2147483647 h 313"/>
                  <a:gd name="T6" fmla="*/ 2147483647 w 3823"/>
                  <a:gd name="T7" fmla="*/ 2147483647 h 313"/>
                  <a:gd name="T8" fmla="*/ 2147483647 w 3823"/>
                  <a:gd name="T9" fmla="*/ 2147483647 h 313"/>
                  <a:gd name="T10" fmla="*/ 2147483647 w 3823"/>
                  <a:gd name="T11" fmla="*/ 2147483647 h 313"/>
                  <a:gd name="T12" fmla="*/ 2147483647 w 3823"/>
                  <a:gd name="T13" fmla="*/ 2147483647 h 313"/>
                  <a:gd name="T14" fmla="*/ 2147483647 w 3823"/>
                  <a:gd name="T15" fmla="*/ 2147483647 h 313"/>
                  <a:gd name="T16" fmla="*/ 2147483647 w 3823"/>
                  <a:gd name="T17" fmla="*/ 2147483647 h 313"/>
                  <a:gd name="T18" fmla="*/ 2147483647 w 3823"/>
                  <a:gd name="T19" fmla="*/ 2147483647 h 313"/>
                  <a:gd name="T20" fmla="*/ 2147483647 w 3823"/>
                  <a:gd name="T21" fmla="*/ 2147483647 h 313"/>
                  <a:gd name="T22" fmla="*/ 2147483647 w 3823"/>
                  <a:gd name="T23" fmla="*/ 2147483647 h 313"/>
                  <a:gd name="T24" fmla="*/ 2147483647 w 3823"/>
                  <a:gd name="T25" fmla="*/ 2147483647 h 313"/>
                  <a:gd name="T26" fmla="*/ 2147483647 w 3823"/>
                  <a:gd name="T27" fmla="*/ 2147483647 h 313"/>
                  <a:gd name="T28" fmla="*/ 2147483647 w 3823"/>
                  <a:gd name="T29" fmla="*/ 2147483647 h 313"/>
                  <a:gd name="T30" fmla="*/ 2147483647 w 3823"/>
                  <a:gd name="T31" fmla="*/ 2147483647 h 313"/>
                  <a:gd name="T32" fmla="*/ 2147483647 w 3823"/>
                  <a:gd name="T33" fmla="*/ 2147483647 h 313"/>
                  <a:gd name="T34" fmla="*/ 2147483647 w 3823"/>
                  <a:gd name="T35" fmla="*/ 2147483647 h 313"/>
                  <a:gd name="T36" fmla="*/ 2147483647 w 3823"/>
                  <a:gd name="T37" fmla="*/ 2147483647 h 313"/>
                  <a:gd name="T38" fmla="*/ 2147483647 w 3823"/>
                  <a:gd name="T39" fmla="*/ 2147483647 h 313"/>
                  <a:gd name="T40" fmla="*/ 2147483647 w 3823"/>
                  <a:gd name="T41" fmla="*/ 2147483647 h 313"/>
                  <a:gd name="T42" fmla="*/ 2147483647 w 3823"/>
                  <a:gd name="T43" fmla="*/ 2147483647 h 313"/>
                  <a:gd name="T44" fmla="*/ 2147483647 w 3823"/>
                  <a:gd name="T45" fmla="*/ 2147483647 h 313"/>
                  <a:gd name="T46" fmla="*/ 2147483647 w 3823"/>
                  <a:gd name="T47" fmla="*/ 2147483647 h 313"/>
                  <a:gd name="T48" fmla="*/ 2147483647 w 3823"/>
                  <a:gd name="T49" fmla="*/ 2147483647 h 313"/>
                  <a:gd name="T50" fmla="*/ 2147483647 w 3823"/>
                  <a:gd name="T51" fmla="*/ 2147483647 h 313"/>
                  <a:gd name="T52" fmla="*/ 2147483647 w 3823"/>
                  <a:gd name="T53" fmla="*/ 2147483647 h 313"/>
                  <a:gd name="T54" fmla="*/ 2147483647 w 3823"/>
                  <a:gd name="T55" fmla="*/ 2147483647 h 313"/>
                  <a:gd name="T56" fmla="*/ 2147483647 w 3823"/>
                  <a:gd name="T57" fmla="*/ 2147483647 h 313"/>
                  <a:gd name="T58" fmla="*/ 2147483647 w 3823"/>
                  <a:gd name="T59" fmla="*/ 2147483647 h 313"/>
                  <a:gd name="T60" fmla="*/ 2147483647 w 3823"/>
                  <a:gd name="T61" fmla="*/ 2147483647 h 313"/>
                  <a:gd name="T62" fmla="*/ 2147483647 w 3823"/>
                  <a:gd name="T63" fmla="*/ 2147483647 h 313"/>
                  <a:gd name="T64" fmla="*/ 2147483647 w 3823"/>
                  <a:gd name="T65" fmla="*/ 2147483647 h 313"/>
                  <a:gd name="T66" fmla="*/ 2147483647 w 3823"/>
                  <a:gd name="T67" fmla="*/ 2147483647 h 313"/>
                  <a:gd name="T68" fmla="*/ 2147483647 w 3823"/>
                  <a:gd name="T69" fmla="*/ 2147483647 h 313"/>
                  <a:gd name="T70" fmla="*/ 2147483647 w 3823"/>
                  <a:gd name="T71" fmla="*/ 2147483647 h 313"/>
                  <a:gd name="T72" fmla="*/ 2147483647 w 3823"/>
                  <a:gd name="T73" fmla="*/ 2147483647 h 313"/>
                  <a:gd name="T74" fmla="*/ 2147483647 w 3823"/>
                  <a:gd name="T75" fmla="*/ 2147483647 h 313"/>
                  <a:gd name="T76" fmla="*/ 2147483647 w 3823"/>
                  <a:gd name="T77" fmla="*/ 2147483647 h 313"/>
                  <a:gd name="T78" fmla="*/ 2147483647 w 3823"/>
                  <a:gd name="T79" fmla="*/ 2147483647 h 313"/>
                  <a:gd name="T80" fmla="*/ 2147483647 w 3823"/>
                  <a:gd name="T81" fmla="*/ 2147483647 h 313"/>
                  <a:gd name="T82" fmla="*/ 2147483647 w 3823"/>
                  <a:gd name="T83" fmla="*/ 2147483647 h 313"/>
                  <a:gd name="T84" fmla="*/ 2147483647 w 3823"/>
                  <a:gd name="T85" fmla="*/ 2147483647 h 313"/>
                  <a:gd name="T86" fmla="*/ 2147483647 w 3823"/>
                  <a:gd name="T87" fmla="*/ 2147483647 h 313"/>
                  <a:gd name="T88" fmla="*/ 2147483647 w 3823"/>
                  <a:gd name="T89" fmla="*/ 2147483647 h 313"/>
                  <a:gd name="T90" fmla="*/ 2147483647 w 3823"/>
                  <a:gd name="T91" fmla="*/ 2147483647 h 313"/>
                  <a:gd name="T92" fmla="*/ 2147483647 w 3823"/>
                  <a:gd name="T93" fmla="*/ 2147483647 h 313"/>
                  <a:gd name="T94" fmla="*/ 2147483647 w 3823"/>
                  <a:gd name="T95" fmla="*/ 2147483647 h 313"/>
                  <a:gd name="T96" fmla="*/ 2147483647 w 3823"/>
                  <a:gd name="T97" fmla="*/ 2147483647 h 313"/>
                  <a:gd name="T98" fmla="*/ 2147483647 w 3823"/>
                  <a:gd name="T99" fmla="*/ 2147483647 h 313"/>
                  <a:gd name="T100" fmla="*/ 2147483647 w 3823"/>
                  <a:gd name="T101" fmla="*/ 2147483647 h 313"/>
                  <a:gd name="T102" fmla="*/ 2147483647 w 3823"/>
                  <a:gd name="T103" fmla="*/ 2147483647 h 31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823"/>
                  <a:gd name="T157" fmla="*/ 0 h 313"/>
                  <a:gd name="T158" fmla="*/ 3823 w 3823"/>
                  <a:gd name="T159" fmla="*/ 313 h 31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823" h="313">
                    <a:moveTo>
                      <a:pt x="610" y="0"/>
                    </a:moveTo>
                    <a:lnTo>
                      <a:pt x="683" y="0"/>
                    </a:lnTo>
                    <a:lnTo>
                      <a:pt x="689" y="4"/>
                    </a:lnTo>
                    <a:lnTo>
                      <a:pt x="706" y="4"/>
                    </a:lnTo>
                    <a:lnTo>
                      <a:pt x="723" y="5"/>
                    </a:lnTo>
                    <a:lnTo>
                      <a:pt x="766" y="7"/>
                    </a:lnTo>
                    <a:lnTo>
                      <a:pt x="811" y="9"/>
                    </a:lnTo>
                    <a:lnTo>
                      <a:pt x="813" y="9"/>
                    </a:lnTo>
                    <a:lnTo>
                      <a:pt x="880" y="26"/>
                    </a:lnTo>
                    <a:lnTo>
                      <a:pt x="967" y="41"/>
                    </a:lnTo>
                    <a:lnTo>
                      <a:pt x="969" y="41"/>
                    </a:lnTo>
                    <a:lnTo>
                      <a:pt x="1124" y="88"/>
                    </a:lnTo>
                    <a:lnTo>
                      <a:pt x="1284" y="139"/>
                    </a:lnTo>
                    <a:lnTo>
                      <a:pt x="1440" y="195"/>
                    </a:lnTo>
                    <a:lnTo>
                      <a:pt x="1524" y="217"/>
                    </a:lnTo>
                    <a:lnTo>
                      <a:pt x="1526" y="217"/>
                    </a:lnTo>
                    <a:lnTo>
                      <a:pt x="1594" y="240"/>
                    </a:lnTo>
                    <a:lnTo>
                      <a:pt x="1753" y="272"/>
                    </a:lnTo>
                    <a:lnTo>
                      <a:pt x="1789" y="272"/>
                    </a:lnTo>
                    <a:lnTo>
                      <a:pt x="1819" y="276"/>
                    </a:lnTo>
                    <a:lnTo>
                      <a:pt x="1838" y="277"/>
                    </a:lnTo>
                    <a:lnTo>
                      <a:pt x="1879" y="277"/>
                    </a:lnTo>
                    <a:lnTo>
                      <a:pt x="1884" y="281"/>
                    </a:lnTo>
                    <a:lnTo>
                      <a:pt x="1943" y="281"/>
                    </a:lnTo>
                    <a:lnTo>
                      <a:pt x="1948" y="277"/>
                    </a:lnTo>
                    <a:lnTo>
                      <a:pt x="1990" y="277"/>
                    </a:lnTo>
                    <a:lnTo>
                      <a:pt x="2033" y="272"/>
                    </a:lnTo>
                    <a:lnTo>
                      <a:pt x="2076" y="272"/>
                    </a:lnTo>
                    <a:lnTo>
                      <a:pt x="2149" y="257"/>
                    </a:lnTo>
                    <a:lnTo>
                      <a:pt x="2234" y="240"/>
                    </a:lnTo>
                    <a:lnTo>
                      <a:pt x="2387" y="195"/>
                    </a:lnTo>
                    <a:lnTo>
                      <a:pt x="2536" y="139"/>
                    </a:lnTo>
                    <a:lnTo>
                      <a:pt x="2538" y="139"/>
                    </a:lnTo>
                    <a:lnTo>
                      <a:pt x="2705" y="88"/>
                    </a:lnTo>
                    <a:lnTo>
                      <a:pt x="2791" y="64"/>
                    </a:lnTo>
                    <a:lnTo>
                      <a:pt x="2860" y="41"/>
                    </a:lnTo>
                    <a:lnTo>
                      <a:pt x="2862" y="41"/>
                    </a:lnTo>
                    <a:lnTo>
                      <a:pt x="2941" y="26"/>
                    </a:lnTo>
                    <a:lnTo>
                      <a:pt x="3009" y="9"/>
                    </a:lnTo>
                    <a:lnTo>
                      <a:pt x="3012" y="9"/>
                    </a:lnTo>
                    <a:lnTo>
                      <a:pt x="3059" y="7"/>
                    </a:lnTo>
                    <a:lnTo>
                      <a:pt x="3072" y="5"/>
                    </a:lnTo>
                    <a:lnTo>
                      <a:pt x="3099" y="5"/>
                    </a:lnTo>
                    <a:lnTo>
                      <a:pt x="3117" y="4"/>
                    </a:lnTo>
                    <a:lnTo>
                      <a:pt x="3136" y="4"/>
                    </a:lnTo>
                    <a:lnTo>
                      <a:pt x="3142" y="0"/>
                    </a:lnTo>
                    <a:lnTo>
                      <a:pt x="3209" y="0"/>
                    </a:lnTo>
                    <a:lnTo>
                      <a:pt x="3222" y="4"/>
                    </a:lnTo>
                    <a:lnTo>
                      <a:pt x="3243" y="4"/>
                    </a:lnTo>
                    <a:lnTo>
                      <a:pt x="3262" y="5"/>
                    </a:lnTo>
                    <a:lnTo>
                      <a:pt x="3305" y="7"/>
                    </a:lnTo>
                    <a:lnTo>
                      <a:pt x="3329" y="9"/>
                    </a:lnTo>
                    <a:lnTo>
                      <a:pt x="3331" y="9"/>
                    </a:lnTo>
                    <a:lnTo>
                      <a:pt x="3418" y="26"/>
                    </a:lnTo>
                    <a:lnTo>
                      <a:pt x="3504" y="41"/>
                    </a:lnTo>
                    <a:lnTo>
                      <a:pt x="3506" y="41"/>
                    </a:lnTo>
                    <a:lnTo>
                      <a:pt x="3662" y="88"/>
                    </a:lnTo>
                    <a:lnTo>
                      <a:pt x="3823" y="139"/>
                    </a:lnTo>
                    <a:lnTo>
                      <a:pt x="3814" y="169"/>
                    </a:lnTo>
                    <a:lnTo>
                      <a:pt x="3652" y="118"/>
                    </a:lnTo>
                    <a:lnTo>
                      <a:pt x="3496" y="71"/>
                    </a:lnTo>
                    <a:lnTo>
                      <a:pt x="3412" y="56"/>
                    </a:lnTo>
                    <a:lnTo>
                      <a:pt x="3328" y="39"/>
                    </a:lnTo>
                    <a:lnTo>
                      <a:pt x="3328" y="41"/>
                    </a:lnTo>
                    <a:lnTo>
                      <a:pt x="3303" y="39"/>
                    </a:lnTo>
                    <a:lnTo>
                      <a:pt x="3260" y="37"/>
                    </a:lnTo>
                    <a:lnTo>
                      <a:pt x="3258" y="37"/>
                    </a:lnTo>
                    <a:lnTo>
                      <a:pt x="3239" y="35"/>
                    </a:lnTo>
                    <a:lnTo>
                      <a:pt x="3217" y="35"/>
                    </a:lnTo>
                    <a:lnTo>
                      <a:pt x="3213" y="34"/>
                    </a:lnTo>
                    <a:lnTo>
                      <a:pt x="3204" y="32"/>
                    </a:lnTo>
                    <a:lnTo>
                      <a:pt x="3157" y="32"/>
                    </a:lnTo>
                    <a:lnTo>
                      <a:pt x="3153" y="34"/>
                    </a:lnTo>
                    <a:lnTo>
                      <a:pt x="3147" y="34"/>
                    </a:lnTo>
                    <a:lnTo>
                      <a:pt x="3147" y="35"/>
                    </a:lnTo>
                    <a:lnTo>
                      <a:pt x="3119" y="35"/>
                    </a:lnTo>
                    <a:lnTo>
                      <a:pt x="3101" y="37"/>
                    </a:lnTo>
                    <a:lnTo>
                      <a:pt x="3076" y="37"/>
                    </a:lnTo>
                    <a:lnTo>
                      <a:pt x="3063" y="39"/>
                    </a:lnTo>
                    <a:lnTo>
                      <a:pt x="3061" y="39"/>
                    </a:lnTo>
                    <a:lnTo>
                      <a:pt x="3012" y="41"/>
                    </a:lnTo>
                    <a:lnTo>
                      <a:pt x="2949" y="56"/>
                    </a:lnTo>
                    <a:lnTo>
                      <a:pt x="2870" y="71"/>
                    </a:lnTo>
                    <a:lnTo>
                      <a:pt x="2800" y="94"/>
                    </a:lnTo>
                    <a:lnTo>
                      <a:pt x="2798" y="94"/>
                    </a:lnTo>
                    <a:lnTo>
                      <a:pt x="2714" y="118"/>
                    </a:lnTo>
                    <a:lnTo>
                      <a:pt x="2547" y="169"/>
                    </a:lnTo>
                    <a:lnTo>
                      <a:pt x="2399" y="225"/>
                    </a:lnTo>
                    <a:lnTo>
                      <a:pt x="2243" y="270"/>
                    </a:lnTo>
                    <a:lnTo>
                      <a:pt x="2241" y="270"/>
                    </a:lnTo>
                    <a:lnTo>
                      <a:pt x="2155" y="287"/>
                    </a:lnTo>
                    <a:lnTo>
                      <a:pt x="2082" y="302"/>
                    </a:lnTo>
                    <a:lnTo>
                      <a:pt x="2078" y="304"/>
                    </a:lnTo>
                    <a:lnTo>
                      <a:pt x="2036" y="304"/>
                    </a:lnTo>
                    <a:lnTo>
                      <a:pt x="1993" y="309"/>
                    </a:lnTo>
                    <a:lnTo>
                      <a:pt x="1963" y="309"/>
                    </a:lnTo>
                    <a:lnTo>
                      <a:pt x="1960" y="311"/>
                    </a:lnTo>
                    <a:lnTo>
                      <a:pt x="1954" y="311"/>
                    </a:lnTo>
                    <a:lnTo>
                      <a:pt x="1954" y="313"/>
                    </a:lnTo>
                    <a:lnTo>
                      <a:pt x="1873" y="313"/>
                    </a:lnTo>
                    <a:lnTo>
                      <a:pt x="1868" y="311"/>
                    </a:lnTo>
                    <a:lnTo>
                      <a:pt x="1866" y="309"/>
                    </a:lnTo>
                    <a:lnTo>
                      <a:pt x="1834" y="309"/>
                    </a:lnTo>
                    <a:lnTo>
                      <a:pt x="1815" y="308"/>
                    </a:lnTo>
                    <a:lnTo>
                      <a:pt x="1785" y="304"/>
                    </a:lnTo>
                    <a:lnTo>
                      <a:pt x="1749" y="304"/>
                    </a:lnTo>
                    <a:lnTo>
                      <a:pt x="1747" y="302"/>
                    </a:lnTo>
                    <a:lnTo>
                      <a:pt x="1672" y="287"/>
                    </a:lnTo>
                    <a:lnTo>
                      <a:pt x="1586" y="270"/>
                    </a:lnTo>
                    <a:lnTo>
                      <a:pt x="1584" y="270"/>
                    </a:lnTo>
                    <a:lnTo>
                      <a:pt x="1517" y="247"/>
                    </a:lnTo>
                    <a:lnTo>
                      <a:pt x="1430" y="225"/>
                    </a:lnTo>
                    <a:lnTo>
                      <a:pt x="1428" y="225"/>
                    </a:lnTo>
                    <a:lnTo>
                      <a:pt x="1273" y="169"/>
                    </a:lnTo>
                    <a:lnTo>
                      <a:pt x="1115" y="118"/>
                    </a:lnTo>
                    <a:lnTo>
                      <a:pt x="959" y="71"/>
                    </a:lnTo>
                    <a:lnTo>
                      <a:pt x="875" y="56"/>
                    </a:lnTo>
                    <a:lnTo>
                      <a:pt x="873" y="56"/>
                    </a:lnTo>
                    <a:lnTo>
                      <a:pt x="809" y="41"/>
                    </a:lnTo>
                    <a:lnTo>
                      <a:pt x="764" y="39"/>
                    </a:lnTo>
                    <a:lnTo>
                      <a:pt x="721" y="37"/>
                    </a:lnTo>
                    <a:lnTo>
                      <a:pt x="719" y="37"/>
                    </a:lnTo>
                    <a:lnTo>
                      <a:pt x="702" y="35"/>
                    </a:lnTo>
                    <a:lnTo>
                      <a:pt x="678" y="35"/>
                    </a:lnTo>
                    <a:lnTo>
                      <a:pt x="672" y="34"/>
                    </a:lnTo>
                    <a:lnTo>
                      <a:pt x="668" y="32"/>
                    </a:lnTo>
                    <a:lnTo>
                      <a:pt x="620" y="32"/>
                    </a:lnTo>
                    <a:lnTo>
                      <a:pt x="616" y="34"/>
                    </a:lnTo>
                    <a:lnTo>
                      <a:pt x="610" y="34"/>
                    </a:lnTo>
                    <a:lnTo>
                      <a:pt x="610" y="35"/>
                    </a:lnTo>
                    <a:lnTo>
                      <a:pt x="582" y="35"/>
                    </a:lnTo>
                    <a:lnTo>
                      <a:pt x="563" y="37"/>
                    </a:lnTo>
                    <a:lnTo>
                      <a:pt x="556" y="37"/>
                    </a:lnTo>
                    <a:lnTo>
                      <a:pt x="526" y="39"/>
                    </a:lnTo>
                    <a:lnTo>
                      <a:pt x="494" y="41"/>
                    </a:lnTo>
                    <a:lnTo>
                      <a:pt x="494" y="39"/>
                    </a:lnTo>
                    <a:lnTo>
                      <a:pt x="453" y="49"/>
                    </a:lnTo>
                    <a:lnTo>
                      <a:pt x="409" y="56"/>
                    </a:lnTo>
                    <a:lnTo>
                      <a:pt x="329" y="71"/>
                    </a:lnTo>
                    <a:lnTo>
                      <a:pt x="248" y="94"/>
                    </a:lnTo>
                    <a:lnTo>
                      <a:pt x="164" y="118"/>
                    </a:lnTo>
                    <a:lnTo>
                      <a:pt x="10" y="169"/>
                    </a:lnTo>
                    <a:lnTo>
                      <a:pt x="0" y="139"/>
                    </a:lnTo>
                    <a:lnTo>
                      <a:pt x="154" y="88"/>
                    </a:lnTo>
                    <a:lnTo>
                      <a:pt x="241" y="64"/>
                    </a:lnTo>
                    <a:lnTo>
                      <a:pt x="321" y="41"/>
                    </a:lnTo>
                    <a:lnTo>
                      <a:pt x="323" y="41"/>
                    </a:lnTo>
                    <a:lnTo>
                      <a:pt x="404" y="26"/>
                    </a:lnTo>
                    <a:lnTo>
                      <a:pt x="447" y="19"/>
                    </a:lnTo>
                    <a:lnTo>
                      <a:pt x="490" y="9"/>
                    </a:lnTo>
                    <a:lnTo>
                      <a:pt x="492" y="9"/>
                    </a:lnTo>
                    <a:lnTo>
                      <a:pt x="524" y="7"/>
                    </a:lnTo>
                    <a:lnTo>
                      <a:pt x="554" y="5"/>
                    </a:lnTo>
                    <a:lnTo>
                      <a:pt x="561" y="5"/>
                    </a:lnTo>
                    <a:lnTo>
                      <a:pt x="580" y="4"/>
                    </a:lnTo>
                    <a:lnTo>
                      <a:pt x="605" y="4"/>
                    </a:lnTo>
                    <a:lnTo>
                      <a:pt x="608" y="2"/>
                    </a:lnTo>
                    <a:lnTo>
                      <a:pt x="610" y="0"/>
                    </a:lnTo>
                    <a:close/>
                  </a:path>
                </a:pathLst>
              </a:custGeom>
              <a:solidFill>
                <a:srgbClr val="0817FF"/>
              </a:solidFill>
              <a:ln w="0">
                <a:solidFill>
                  <a:srgbClr val="0817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6" name="Freeform 1811"/>
              <p:cNvSpPr>
                <a:spLocks/>
              </p:cNvSpPr>
              <p:nvPr/>
            </p:nvSpPr>
            <p:spPr bwMode="auto">
              <a:xfrm>
                <a:off x="1327749" y="4986867"/>
                <a:ext cx="3054740" cy="257862"/>
              </a:xfrm>
              <a:custGeom>
                <a:avLst/>
                <a:gdLst>
                  <a:gd name="T0" fmla="*/ 2147483647 w 3845"/>
                  <a:gd name="T1" fmla="*/ 2147483647 h 325"/>
                  <a:gd name="T2" fmla="*/ 2147483647 w 3845"/>
                  <a:gd name="T3" fmla="*/ 2147483647 h 325"/>
                  <a:gd name="T4" fmla="*/ 2147483647 w 3845"/>
                  <a:gd name="T5" fmla="*/ 2147483647 h 325"/>
                  <a:gd name="T6" fmla="*/ 2147483647 w 3845"/>
                  <a:gd name="T7" fmla="*/ 2147483647 h 325"/>
                  <a:gd name="T8" fmla="*/ 2147483647 w 3845"/>
                  <a:gd name="T9" fmla="*/ 2147483647 h 325"/>
                  <a:gd name="T10" fmla="*/ 2147483647 w 3845"/>
                  <a:gd name="T11" fmla="*/ 2147483647 h 325"/>
                  <a:gd name="T12" fmla="*/ 2147483647 w 3845"/>
                  <a:gd name="T13" fmla="*/ 2147483647 h 325"/>
                  <a:gd name="T14" fmla="*/ 2147483647 w 3845"/>
                  <a:gd name="T15" fmla="*/ 2147483647 h 325"/>
                  <a:gd name="T16" fmla="*/ 2147483647 w 3845"/>
                  <a:gd name="T17" fmla="*/ 2147483647 h 325"/>
                  <a:gd name="T18" fmla="*/ 2147483647 w 3845"/>
                  <a:gd name="T19" fmla="*/ 2147483647 h 325"/>
                  <a:gd name="T20" fmla="*/ 2147483647 w 3845"/>
                  <a:gd name="T21" fmla="*/ 2147483647 h 325"/>
                  <a:gd name="T22" fmla="*/ 2147483647 w 3845"/>
                  <a:gd name="T23" fmla="*/ 2147483647 h 325"/>
                  <a:gd name="T24" fmla="*/ 2147483647 w 3845"/>
                  <a:gd name="T25" fmla="*/ 2147483647 h 325"/>
                  <a:gd name="T26" fmla="*/ 2147483647 w 3845"/>
                  <a:gd name="T27" fmla="*/ 0 h 325"/>
                  <a:gd name="T28" fmla="*/ 2147483647 w 3845"/>
                  <a:gd name="T29" fmla="*/ 2147483647 h 325"/>
                  <a:gd name="T30" fmla="*/ 2147483647 w 3845"/>
                  <a:gd name="T31" fmla="*/ 2147483647 h 325"/>
                  <a:gd name="T32" fmla="*/ 2147483647 w 3845"/>
                  <a:gd name="T33" fmla="*/ 2147483647 h 325"/>
                  <a:gd name="T34" fmla="*/ 2147483647 w 3845"/>
                  <a:gd name="T35" fmla="*/ 2147483647 h 325"/>
                  <a:gd name="T36" fmla="*/ 2147483647 w 3845"/>
                  <a:gd name="T37" fmla="*/ 2147483647 h 325"/>
                  <a:gd name="T38" fmla="*/ 2147483647 w 3845"/>
                  <a:gd name="T39" fmla="*/ 2147483647 h 325"/>
                  <a:gd name="T40" fmla="*/ 2147483647 w 3845"/>
                  <a:gd name="T41" fmla="*/ 2147483647 h 325"/>
                  <a:gd name="T42" fmla="*/ 2147483647 w 3845"/>
                  <a:gd name="T43" fmla="*/ 2147483647 h 325"/>
                  <a:gd name="T44" fmla="*/ 2147483647 w 3845"/>
                  <a:gd name="T45" fmla="*/ 2147483647 h 325"/>
                  <a:gd name="T46" fmla="*/ 2147483647 w 3845"/>
                  <a:gd name="T47" fmla="*/ 2147483647 h 325"/>
                  <a:gd name="T48" fmla="*/ 2147483647 w 3845"/>
                  <a:gd name="T49" fmla="*/ 2147483647 h 325"/>
                  <a:gd name="T50" fmla="*/ 2147483647 w 3845"/>
                  <a:gd name="T51" fmla="*/ 2147483647 h 325"/>
                  <a:gd name="T52" fmla="*/ 2147483647 w 3845"/>
                  <a:gd name="T53" fmla="*/ 2147483647 h 325"/>
                  <a:gd name="T54" fmla="*/ 2147483647 w 3845"/>
                  <a:gd name="T55" fmla="*/ 2147483647 h 325"/>
                  <a:gd name="T56" fmla="*/ 2147483647 w 3845"/>
                  <a:gd name="T57" fmla="*/ 2147483647 h 325"/>
                  <a:gd name="T58" fmla="*/ 2147483647 w 3845"/>
                  <a:gd name="T59" fmla="*/ 2147483647 h 325"/>
                  <a:gd name="T60" fmla="*/ 2147483647 w 3845"/>
                  <a:gd name="T61" fmla="*/ 2147483647 h 325"/>
                  <a:gd name="T62" fmla="*/ 2147483647 w 3845"/>
                  <a:gd name="T63" fmla="*/ 2147483647 h 325"/>
                  <a:gd name="T64" fmla="*/ 2147483647 w 3845"/>
                  <a:gd name="T65" fmla="*/ 2147483647 h 325"/>
                  <a:gd name="T66" fmla="*/ 2147483647 w 3845"/>
                  <a:gd name="T67" fmla="*/ 2147483647 h 325"/>
                  <a:gd name="T68" fmla="*/ 2147483647 w 3845"/>
                  <a:gd name="T69" fmla="*/ 2147483647 h 325"/>
                  <a:gd name="T70" fmla="*/ 2147483647 w 3845"/>
                  <a:gd name="T71" fmla="*/ 2147483647 h 325"/>
                  <a:gd name="T72" fmla="*/ 2147483647 w 3845"/>
                  <a:gd name="T73" fmla="*/ 2147483647 h 325"/>
                  <a:gd name="T74" fmla="*/ 2147483647 w 3845"/>
                  <a:gd name="T75" fmla="*/ 2147483647 h 325"/>
                  <a:gd name="T76" fmla="*/ 2147483647 w 3845"/>
                  <a:gd name="T77" fmla="*/ 2147483647 h 325"/>
                  <a:gd name="T78" fmla="*/ 2147483647 w 3845"/>
                  <a:gd name="T79" fmla="*/ 2147483647 h 325"/>
                  <a:gd name="T80" fmla="*/ 2147483647 w 3845"/>
                  <a:gd name="T81" fmla="*/ 2147483647 h 325"/>
                  <a:gd name="T82" fmla="*/ 2147483647 w 3845"/>
                  <a:gd name="T83" fmla="*/ 2147483647 h 325"/>
                  <a:gd name="T84" fmla="*/ 2147483647 w 3845"/>
                  <a:gd name="T85" fmla="*/ 2147483647 h 325"/>
                  <a:gd name="T86" fmla="*/ 2147483647 w 3845"/>
                  <a:gd name="T87" fmla="*/ 2147483647 h 325"/>
                  <a:gd name="T88" fmla="*/ 2147483647 w 3845"/>
                  <a:gd name="T89" fmla="*/ 2147483647 h 325"/>
                  <a:gd name="T90" fmla="*/ 2147483647 w 3845"/>
                  <a:gd name="T91" fmla="*/ 2147483647 h 325"/>
                  <a:gd name="T92" fmla="*/ 2147483647 w 3845"/>
                  <a:gd name="T93" fmla="*/ 2147483647 h 325"/>
                  <a:gd name="T94" fmla="*/ 2147483647 w 3845"/>
                  <a:gd name="T95" fmla="*/ 2147483647 h 325"/>
                  <a:gd name="T96" fmla="*/ 2147483647 w 3845"/>
                  <a:gd name="T97" fmla="*/ 2147483647 h 325"/>
                  <a:gd name="T98" fmla="*/ 2147483647 w 3845"/>
                  <a:gd name="T99" fmla="*/ 2147483647 h 325"/>
                  <a:gd name="T100" fmla="*/ 2147483647 w 3845"/>
                  <a:gd name="T101" fmla="*/ 2147483647 h 325"/>
                  <a:gd name="T102" fmla="*/ 2147483647 w 3845"/>
                  <a:gd name="T103" fmla="*/ 2147483647 h 325"/>
                  <a:gd name="T104" fmla="*/ 2147483647 w 3845"/>
                  <a:gd name="T105" fmla="*/ 2147483647 h 325"/>
                  <a:gd name="T106" fmla="*/ 2147483647 w 3845"/>
                  <a:gd name="T107" fmla="*/ 2147483647 h 325"/>
                  <a:gd name="T108" fmla="*/ 2147483647 w 3845"/>
                  <a:gd name="T109" fmla="*/ 2147483647 h 325"/>
                  <a:gd name="T110" fmla="*/ 2147483647 w 3845"/>
                  <a:gd name="T111" fmla="*/ 2147483647 h 325"/>
                  <a:gd name="T112" fmla="*/ 2147483647 w 3845"/>
                  <a:gd name="T113" fmla="*/ 2147483647 h 325"/>
                  <a:gd name="T114" fmla="*/ 2147483647 w 3845"/>
                  <a:gd name="T115" fmla="*/ 2147483647 h 325"/>
                  <a:gd name="T116" fmla="*/ 2147483647 w 3845"/>
                  <a:gd name="T117" fmla="*/ 2147483647 h 32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845"/>
                  <a:gd name="T178" fmla="*/ 0 h 325"/>
                  <a:gd name="T179" fmla="*/ 3845 w 3845"/>
                  <a:gd name="T180" fmla="*/ 325 h 32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845" h="325">
                    <a:moveTo>
                      <a:pt x="454" y="0"/>
                    </a:moveTo>
                    <a:lnTo>
                      <a:pt x="551" y="0"/>
                    </a:lnTo>
                    <a:lnTo>
                      <a:pt x="557" y="2"/>
                    </a:lnTo>
                    <a:lnTo>
                      <a:pt x="576" y="6"/>
                    </a:lnTo>
                    <a:lnTo>
                      <a:pt x="579" y="6"/>
                    </a:lnTo>
                    <a:lnTo>
                      <a:pt x="628" y="10"/>
                    </a:lnTo>
                    <a:lnTo>
                      <a:pt x="632" y="12"/>
                    </a:lnTo>
                    <a:lnTo>
                      <a:pt x="670" y="21"/>
                    </a:lnTo>
                    <a:lnTo>
                      <a:pt x="671" y="21"/>
                    </a:lnTo>
                    <a:lnTo>
                      <a:pt x="745" y="43"/>
                    </a:lnTo>
                    <a:lnTo>
                      <a:pt x="833" y="70"/>
                    </a:lnTo>
                    <a:lnTo>
                      <a:pt x="837" y="72"/>
                    </a:lnTo>
                    <a:lnTo>
                      <a:pt x="1141" y="212"/>
                    </a:lnTo>
                    <a:lnTo>
                      <a:pt x="1229" y="240"/>
                    </a:lnTo>
                    <a:lnTo>
                      <a:pt x="1302" y="263"/>
                    </a:lnTo>
                    <a:lnTo>
                      <a:pt x="1358" y="272"/>
                    </a:lnTo>
                    <a:lnTo>
                      <a:pt x="1358" y="271"/>
                    </a:lnTo>
                    <a:lnTo>
                      <a:pt x="1383" y="272"/>
                    </a:lnTo>
                    <a:lnTo>
                      <a:pt x="1394" y="276"/>
                    </a:lnTo>
                    <a:lnTo>
                      <a:pt x="1505" y="276"/>
                    </a:lnTo>
                    <a:lnTo>
                      <a:pt x="1505" y="278"/>
                    </a:lnTo>
                    <a:lnTo>
                      <a:pt x="1533" y="274"/>
                    </a:lnTo>
                    <a:lnTo>
                      <a:pt x="1570" y="269"/>
                    </a:lnTo>
                    <a:lnTo>
                      <a:pt x="1598" y="263"/>
                    </a:lnTo>
                    <a:lnTo>
                      <a:pt x="1683" y="240"/>
                    </a:lnTo>
                    <a:lnTo>
                      <a:pt x="1756" y="212"/>
                    </a:lnTo>
                    <a:lnTo>
                      <a:pt x="1929" y="141"/>
                    </a:lnTo>
                    <a:lnTo>
                      <a:pt x="2085" y="70"/>
                    </a:lnTo>
                    <a:lnTo>
                      <a:pt x="2086" y="70"/>
                    </a:lnTo>
                    <a:lnTo>
                      <a:pt x="2160" y="43"/>
                    </a:lnTo>
                    <a:lnTo>
                      <a:pt x="2197" y="30"/>
                    </a:lnTo>
                    <a:lnTo>
                      <a:pt x="2201" y="30"/>
                    </a:lnTo>
                    <a:lnTo>
                      <a:pt x="2246" y="21"/>
                    </a:lnTo>
                    <a:lnTo>
                      <a:pt x="2263" y="13"/>
                    </a:lnTo>
                    <a:lnTo>
                      <a:pt x="2263" y="12"/>
                    </a:lnTo>
                    <a:lnTo>
                      <a:pt x="2270" y="12"/>
                    </a:lnTo>
                    <a:lnTo>
                      <a:pt x="2302" y="8"/>
                    </a:lnTo>
                    <a:lnTo>
                      <a:pt x="2304" y="6"/>
                    </a:lnTo>
                    <a:lnTo>
                      <a:pt x="2321" y="6"/>
                    </a:lnTo>
                    <a:lnTo>
                      <a:pt x="2334" y="4"/>
                    </a:lnTo>
                    <a:lnTo>
                      <a:pt x="2338" y="2"/>
                    </a:lnTo>
                    <a:lnTo>
                      <a:pt x="2347" y="0"/>
                    </a:lnTo>
                    <a:lnTo>
                      <a:pt x="2447" y="0"/>
                    </a:lnTo>
                    <a:lnTo>
                      <a:pt x="2452" y="2"/>
                    </a:lnTo>
                    <a:lnTo>
                      <a:pt x="2471" y="6"/>
                    </a:lnTo>
                    <a:lnTo>
                      <a:pt x="2479" y="8"/>
                    </a:lnTo>
                    <a:lnTo>
                      <a:pt x="2479" y="6"/>
                    </a:lnTo>
                    <a:lnTo>
                      <a:pt x="2522" y="10"/>
                    </a:lnTo>
                    <a:lnTo>
                      <a:pt x="2526" y="12"/>
                    </a:lnTo>
                    <a:lnTo>
                      <a:pt x="2563" y="21"/>
                    </a:lnTo>
                    <a:lnTo>
                      <a:pt x="2565" y="21"/>
                    </a:lnTo>
                    <a:lnTo>
                      <a:pt x="2646" y="43"/>
                    </a:lnTo>
                    <a:lnTo>
                      <a:pt x="2732" y="70"/>
                    </a:lnTo>
                    <a:lnTo>
                      <a:pt x="2736" y="70"/>
                    </a:lnTo>
                    <a:lnTo>
                      <a:pt x="2891" y="141"/>
                    </a:lnTo>
                    <a:lnTo>
                      <a:pt x="2891" y="143"/>
                    </a:lnTo>
                    <a:lnTo>
                      <a:pt x="3036" y="212"/>
                    </a:lnTo>
                    <a:lnTo>
                      <a:pt x="3122" y="240"/>
                    </a:lnTo>
                    <a:lnTo>
                      <a:pt x="3169" y="252"/>
                    </a:lnTo>
                    <a:lnTo>
                      <a:pt x="3173" y="252"/>
                    </a:lnTo>
                    <a:lnTo>
                      <a:pt x="3205" y="263"/>
                    </a:lnTo>
                    <a:lnTo>
                      <a:pt x="3237" y="269"/>
                    </a:lnTo>
                    <a:lnTo>
                      <a:pt x="3261" y="272"/>
                    </a:lnTo>
                    <a:lnTo>
                      <a:pt x="3261" y="271"/>
                    </a:lnTo>
                    <a:lnTo>
                      <a:pt x="3280" y="272"/>
                    </a:lnTo>
                    <a:lnTo>
                      <a:pt x="3284" y="274"/>
                    </a:lnTo>
                    <a:lnTo>
                      <a:pt x="3289" y="276"/>
                    </a:lnTo>
                    <a:lnTo>
                      <a:pt x="3419" y="276"/>
                    </a:lnTo>
                    <a:lnTo>
                      <a:pt x="3421" y="274"/>
                    </a:lnTo>
                    <a:lnTo>
                      <a:pt x="3428" y="274"/>
                    </a:lnTo>
                    <a:lnTo>
                      <a:pt x="3473" y="269"/>
                    </a:lnTo>
                    <a:lnTo>
                      <a:pt x="3507" y="263"/>
                    </a:lnTo>
                    <a:lnTo>
                      <a:pt x="3590" y="240"/>
                    </a:lnTo>
                    <a:lnTo>
                      <a:pt x="3663" y="212"/>
                    </a:lnTo>
                    <a:lnTo>
                      <a:pt x="3824" y="141"/>
                    </a:lnTo>
                    <a:lnTo>
                      <a:pt x="3845" y="186"/>
                    </a:lnTo>
                    <a:lnTo>
                      <a:pt x="3683" y="257"/>
                    </a:lnTo>
                    <a:lnTo>
                      <a:pt x="3682" y="257"/>
                    </a:lnTo>
                    <a:lnTo>
                      <a:pt x="3606" y="286"/>
                    </a:lnTo>
                    <a:lnTo>
                      <a:pt x="3605" y="287"/>
                    </a:lnTo>
                    <a:lnTo>
                      <a:pt x="3520" y="310"/>
                    </a:lnTo>
                    <a:lnTo>
                      <a:pt x="3516" y="310"/>
                    </a:lnTo>
                    <a:lnTo>
                      <a:pt x="3481" y="316"/>
                    </a:lnTo>
                    <a:lnTo>
                      <a:pt x="3438" y="321"/>
                    </a:lnTo>
                    <a:lnTo>
                      <a:pt x="3434" y="323"/>
                    </a:lnTo>
                    <a:lnTo>
                      <a:pt x="3424" y="325"/>
                    </a:lnTo>
                    <a:lnTo>
                      <a:pt x="3287" y="325"/>
                    </a:lnTo>
                    <a:lnTo>
                      <a:pt x="3280" y="323"/>
                    </a:lnTo>
                    <a:lnTo>
                      <a:pt x="3274" y="321"/>
                    </a:lnTo>
                    <a:lnTo>
                      <a:pt x="3256" y="319"/>
                    </a:lnTo>
                    <a:lnTo>
                      <a:pt x="3254" y="319"/>
                    </a:lnTo>
                    <a:lnTo>
                      <a:pt x="3229" y="316"/>
                    </a:lnTo>
                    <a:lnTo>
                      <a:pt x="3192" y="310"/>
                    </a:lnTo>
                    <a:lnTo>
                      <a:pt x="3188" y="308"/>
                    </a:lnTo>
                    <a:lnTo>
                      <a:pt x="3158" y="297"/>
                    </a:lnTo>
                    <a:lnTo>
                      <a:pt x="3158" y="299"/>
                    </a:lnTo>
                    <a:lnTo>
                      <a:pt x="3109" y="287"/>
                    </a:lnTo>
                    <a:lnTo>
                      <a:pt x="3107" y="286"/>
                    </a:lnTo>
                    <a:lnTo>
                      <a:pt x="3021" y="257"/>
                    </a:lnTo>
                    <a:lnTo>
                      <a:pt x="3019" y="257"/>
                    </a:lnTo>
                    <a:lnTo>
                      <a:pt x="2871" y="186"/>
                    </a:lnTo>
                    <a:lnTo>
                      <a:pt x="2717" y="117"/>
                    </a:lnTo>
                    <a:lnTo>
                      <a:pt x="2631" y="90"/>
                    </a:lnTo>
                    <a:lnTo>
                      <a:pt x="2552" y="68"/>
                    </a:lnTo>
                    <a:lnTo>
                      <a:pt x="2514" y="58"/>
                    </a:lnTo>
                    <a:lnTo>
                      <a:pt x="2475" y="55"/>
                    </a:lnTo>
                    <a:lnTo>
                      <a:pt x="2473" y="55"/>
                    </a:lnTo>
                    <a:lnTo>
                      <a:pt x="2462" y="53"/>
                    </a:lnTo>
                    <a:lnTo>
                      <a:pt x="2443" y="49"/>
                    </a:lnTo>
                    <a:lnTo>
                      <a:pt x="2358" y="49"/>
                    </a:lnTo>
                    <a:lnTo>
                      <a:pt x="2357" y="51"/>
                    </a:lnTo>
                    <a:lnTo>
                      <a:pt x="2349" y="53"/>
                    </a:lnTo>
                    <a:lnTo>
                      <a:pt x="2325" y="55"/>
                    </a:lnTo>
                    <a:lnTo>
                      <a:pt x="2308" y="55"/>
                    </a:lnTo>
                    <a:lnTo>
                      <a:pt x="2282" y="58"/>
                    </a:lnTo>
                    <a:lnTo>
                      <a:pt x="2265" y="66"/>
                    </a:lnTo>
                    <a:lnTo>
                      <a:pt x="2263" y="66"/>
                    </a:lnTo>
                    <a:lnTo>
                      <a:pt x="2259" y="68"/>
                    </a:lnTo>
                    <a:lnTo>
                      <a:pt x="2210" y="77"/>
                    </a:lnTo>
                    <a:lnTo>
                      <a:pt x="2176" y="89"/>
                    </a:lnTo>
                    <a:lnTo>
                      <a:pt x="2105" y="115"/>
                    </a:lnTo>
                    <a:lnTo>
                      <a:pt x="1949" y="186"/>
                    </a:lnTo>
                    <a:lnTo>
                      <a:pt x="1948" y="186"/>
                    </a:lnTo>
                    <a:lnTo>
                      <a:pt x="1775" y="257"/>
                    </a:lnTo>
                    <a:lnTo>
                      <a:pt x="1700" y="286"/>
                    </a:lnTo>
                    <a:lnTo>
                      <a:pt x="1698" y="287"/>
                    </a:lnTo>
                    <a:lnTo>
                      <a:pt x="1612" y="310"/>
                    </a:lnTo>
                    <a:lnTo>
                      <a:pt x="1610" y="310"/>
                    </a:lnTo>
                    <a:lnTo>
                      <a:pt x="1580" y="316"/>
                    </a:lnTo>
                    <a:lnTo>
                      <a:pt x="1578" y="316"/>
                    </a:lnTo>
                    <a:lnTo>
                      <a:pt x="1540" y="321"/>
                    </a:lnTo>
                    <a:lnTo>
                      <a:pt x="1508" y="325"/>
                    </a:lnTo>
                    <a:lnTo>
                      <a:pt x="1388" y="325"/>
                    </a:lnTo>
                    <a:lnTo>
                      <a:pt x="1375" y="321"/>
                    </a:lnTo>
                    <a:lnTo>
                      <a:pt x="1355" y="319"/>
                    </a:lnTo>
                    <a:lnTo>
                      <a:pt x="1353" y="319"/>
                    </a:lnTo>
                    <a:lnTo>
                      <a:pt x="1328" y="316"/>
                    </a:lnTo>
                    <a:lnTo>
                      <a:pt x="1291" y="310"/>
                    </a:lnTo>
                    <a:lnTo>
                      <a:pt x="1287" y="310"/>
                    </a:lnTo>
                    <a:lnTo>
                      <a:pt x="1214" y="287"/>
                    </a:lnTo>
                    <a:lnTo>
                      <a:pt x="1214" y="286"/>
                    </a:lnTo>
                    <a:lnTo>
                      <a:pt x="1126" y="257"/>
                    </a:lnTo>
                    <a:lnTo>
                      <a:pt x="1124" y="257"/>
                    </a:lnTo>
                    <a:lnTo>
                      <a:pt x="818" y="117"/>
                    </a:lnTo>
                    <a:lnTo>
                      <a:pt x="730" y="90"/>
                    </a:lnTo>
                    <a:lnTo>
                      <a:pt x="656" y="68"/>
                    </a:lnTo>
                    <a:lnTo>
                      <a:pt x="621" y="58"/>
                    </a:lnTo>
                    <a:lnTo>
                      <a:pt x="576" y="55"/>
                    </a:lnTo>
                    <a:lnTo>
                      <a:pt x="572" y="55"/>
                    </a:lnTo>
                    <a:lnTo>
                      <a:pt x="564" y="53"/>
                    </a:lnTo>
                    <a:lnTo>
                      <a:pt x="548" y="49"/>
                    </a:lnTo>
                    <a:lnTo>
                      <a:pt x="459" y="49"/>
                    </a:lnTo>
                    <a:lnTo>
                      <a:pt x="441" y="53"/>
                    </a:lnTo>
                    <a:lnTo>
                      <a:pt x="439" y="53"/>
                    </a:lnTo>
                    <a:lnTo>
                      <a:pt x="426" y="55"/>
                    </a:lnTo>
                    <a:lnTo>
                      <a:pt x="424" y="55"/>
                    </a:lnTo>
                    <a:lnTo>
                      <a:pt x="384" y="58"/>
                    </a:lnTo>
                    <a:lnTo>
                      <a:pt x="349" y="68"/>
                    </a:lnTo>
                    <a:lnTo>
                      <a:pt x="319" y="77"/>
                    </a:lnTo>
                    <a:lnTo>
                      <a:pt x="317" y="77"/>
                    </a:lnTo>
                    <a:lnTo>
                      <a:pt x="268" y="90"/>
                    </a:lnTo>
                    <a:lnTo>
                      <a:pt x="182" y="117"/>
                    </a:lnTo>
                    <a:lnTo>
                      <a:pt x="20" y="190"/>
                    </a:lnTo>
                    <a:lnTo>
                      <a:pt x="0" y="145"/>
                    </a:lnTo>
                    <a:lnTo>
                      <a:pt x="165" y="70"/>
                    </a:lnTo>
                    <a:lnTo>
                      <a:pt x="167" y="70"/>
                    </a:lnTo>
                    <a:lnTo>
                      <a:pt x="253" y="43"/>
                    </a:lnTo>
                    <a:lnTo>
                      <a:pt x="255" y="43"/>
                    </a:lnTo>
                    <a:lnTo>
                      <a:pt x="304" y="30"/>
                    </a:lnTo>
                    <a:lnTo>
                      <a:pt x="334" y="21"/>
                    </a:lnTo>
                    <a:lnTo>
                      <a:pt x="336" y="21"/>
                    </a:lnTo>
                    <a:lnTo>
                      <a:pt x="373" y="12"/>
                    </a:lnTo>
                    <a:lnTo>
                      <a:pt x="377" y="10"/>
                    </a:lnTo>
                    <a:lnTo>
                      <a:pt x="420" y="6"/>
                    </a:lnTo>
                    <a:lnTo>
                      <a:pt x="420" y="8"/>
                    </a:lnTo>
                    <a:lnTo>
                      <a:pt x="431" y="6"/>
                    </a:lnTo>
                    <a:lnTo>
                      <a:pt x="450" y="2"/>
                    </a:lnTo>
                    <a:lnTo>
                      <a:pt x="454"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7" name="Freeform 1812"/>
              <p:cNvSpPr>
                <a:spLocks/>
              </p:cNvSpPr>
              <p:nvPr/>
            </p:nvSpPr>
            <p:spPr bwMode="auto">
              <a:xfrm>
                <a:off x="1327749" y="4976949"/>
                <a:ext cx="3042831" cy="257862"/>
              </a:xfrm>
              <a:custGeom>
                <a:avLst/>
                <a:gdLst>
                  <a:gd name="T0" fmla="*/ 2147483647 w 3834"/>
                  <a:gd name="T1" fmla="*/ 2147483647 h 325"/>
                  <a:gd name="T2" fmla="*/ 2147483647 w 3834"/>
                  <a:gd name="T3" fmla="*/ 2147483647 h 325"/>
                  <a:gd name="T4" fmla="*/ 2147483647 w 3834"/>
                  <a:gd name="T5" fmla="*/ 2147483647 h 325"/>
                  <a:gd name="T6" fmla="*/ 2147483647 w 3834"/>
                  <a:gd name="T7" fmla="*/ 2147483647 h 325"/>
                  <a:gd name="T8" fmla="*/ 2147483647 w 3834"/>
                  <a:gd name="T9" fmla="*/ 2147483647 h 325"/>
                  <a:gd name="T10" fmla="*/ 2147483647 w 3834"/>
                  <a:gd name="T11" fmla="*/ 2147483647 h 325"/>
                  <a:gd name="T12" fmla="*/ 2147483647 w 3834"/>
                  <a:gd name="T13" fmla="*/ 2147483647 h 325"/>
                  <a:gd name="T14" fmla="*/ 2147483647 w 3834"/>
                  <a:gd name="T15" fmla="*/ 2147483647 h 325"/>
                  <a:gd name="T16" fmla="*/ 2147483647 w 3834"/>
                  <a:gd name="T17" fmla="*/ 2147483647 h 325"/>
                  <a:gd name="T18" fmla="*/ 2147483647 w 3834"/>
                  <a:gd name="T19" fmla="*/ 2147483647 h 325"/>
                  <a:gd name="T20" fmla="*/ 2147483647 w 3834"/>
                  <a:gd name="T21" fmla="*/ 2147483647 h 325"/>
                  <a:gd name="T22" fmla="*/ 2147483647 w 3834"/>
                  <a:gd name="T23" fmla="*/ 0 h 325"/>
                  <a:gd name="T24" fmla="*/ 2147483647 w 3834"/>
                  <a:gd name="T25" fmla="*/ 2147483647 h 325"/>
                  <a:gd name="T26" fmla="*/ 2147483647 w 3834"/>
                  <a:gd name="T27" fmla="*/ 2147483647 h 325"/>
                  <a:gd name="T28" fmla="*/ 2147483647 w 3834"/>
                  <a:gd name="T29" fmla="*/ 2147483647 h 325"/>
                  <a:gd name="T30" fmla="*/ 2147483647 w 3834"/>
                  <a:gd name="T31" fmla="*/ 2147483647 h 325"/>
                  <a:gd name="T32" fmla="*/ 2147483647 w 3834"/>
                  <a:gd name="T33" fmla="*/ 2147483647 h 325"/>
                  <a:gd name="T34" fmla="*/ 2147483647 w 3834"/>
                  <a:gd name="T35" fmla="*/ 2147483647 h 325"/>
                  <a:gd name="T36" fmla="*/ 2147483647 w 3834"/>
                  <a:gd name="T37" fmla="*/ 2147483647 h 325"/>
                  <a:gd name="T38" fmla="*/ 2147483647 w 3834"/>
                  <a:gd name="T39" fmla="*/ 2147483647 h 325"/>
                  <a:gd name="T40" fmla="*/ 2147483647 w 3834"/>
                  <a:gd name="T41" fmla="*/ 2147483647 h 325"/>
                  <a:gd name="T42" fmla="*/ 2147483647 w 3834"/>
                  <a:gd name="T43" fmla="*/ 2147483647 h 325"/>
                  <a:gd name="T44" fmla="*/ 2147483647 w 3834"/>
                  <a:gd name="T45" fmla="*/ 2147483647 h 325"/>
                  <a:gd name="T46" fmla="*/ 2147483647 w 3834"/>
                  <a:gd name="T47" fmla="*/ 2147483647 h 325"/>
                  <a:gd name="T48" fmla="*/ 2147483647 w 3834"/>
                  <a:gd name="T49" fmla="*/ 2147483647 h 325"/>
                  <a:gd name="T50" fmla="*/ 2147483647 w 3834"/>
                  <a:gd name="T51" fmla="*/ 2147483647 h 325"/>
                  <a:gd name="T52" fmla="*/ 2147483647 w 3834"/>
                  <a:gd name="T53" fmla="*/ 2147483647 h 325"/>
                  <a:gd name="T54" fmla="*/ 2147483647 w 3834"/>
                  <a:gd name="T55" fmla="*/ 2147483647 h 325"/>
                  <a:gd name="T56" fmla="*/ 2147483647 w 3834"/>
                  <a:gd name="T57" fmla="*/ 2147483647 h 325"/>
                  <a:gd name="T58" fmla="*/ 2147483647 w 3834"/>
                  <a:gd name="T59" fmla="*/ 2147483647 h 325"/>
                  <a:gd name="T60" fmla="*/ 2147483647 w 3834"/>
                  <a:gd name="T61" fmla="*/ 2147483647 h 325"/>
                  <a:gd name="T62" fmla="*/ 2147483647 w 3834"/>
                  <a:gd name="T63" fmla="*/ 2147483647 h 325"/>
                  <a:gd name="T64" fmla="*/ 2147483647 w 3834"/>
                  <a:gd name="T65" fmla="*/ 2147483647 h 325"/>
                  <a:gd name="T66" fmla="*/ 2147483647 w 3834"/>
                  <a:gd name="T67" fmla="*/ 2147483647 h 325"/>
                  <a:gd name="T68" fmla="*/ 2147483647 w 3834"/>
                  <a:gd name="T69" fmla="*/ 2147483647 h 325"/>
                  <a:gd name="T70" fmla="*/ 2147483647 w 3834"/>
                  <a:gd name="T71" fmla="*/ 2147483647 h 325"/>
                  <a:gd name="T72" fmla="*/ 2147483647 w 3834"/>
                  <a:gd name="T73" fmla="*/ 2147483647 h 325"/>
                  <a:gd name="T74" fmla="*/ 2147483647 w 3834"/>
                  <a:gd name="T75" fmla="*/ 2147483647 h 325"/>
                  <a:gd name="T76" fmla="*/ 2147483647 w 3834"/>
                  <a:gd name="T77" fmla="*/ 2147483647 h 325"/>
                  <a:gd name="T78" fmla="*/ 2147483647 w 3834"/>
                  <a:gd name="T79" fmla="*/ 2147483647 h 325"/>
                  <a:gd name="T80" fmla="*/ 2147483647 w 3834"/>
                  <a:gd name="T81" fmla="*/ 2147483647 h 325"/>
                  <a:gd name="T82" fmla="*/ 2147483647 w 3834"/>
                  <a:gd name="T83" fmla="*/ 2147483647 h 325"/>
                  <a:gd name="T84" fmla="*/ 2147483647 w 3834"/>
                  <a:gd name="T85" fmla="*/ 2147483647 h 325"/>
                  <a:gd name="T86" fmla="*/ 2147483647 w 3834"/>
                  <a:gd name="T87" fmla="*/ 2147483647 h 325"/>
                  <a:gd name="T88" fmla="*/ 2147483647 w 3834"/>
                  <a:gd name="T89" fmla="*/ 2147483647 h 325"/>
                  <a:gd name="T90" fmla="*/ 2147483647 w 3834"/>
                  <a:gd name="T91" fmla="*/ 2147483647 h 325"/>
                  <a:gd name="T92" fmla="*/ 2147483647 w 3834"/>
                  <a:gd name="T93" fmla="*/ 2147483647 h 325"/>
                  <a:gd name="T94" fmla="*/ 2147483647 w 3834"/>
                  <a:gd name="T95" fmla="*/ 2147483647 h 325"/>
                  <a:gd name="T96" fmla="*/ 2147483647 w 3834"/>
                  <a:gd name="T97" fmla="*/ 2147483647 h 325"/>
                  <a:gd name="T98" fmla="*/ 2147483647 w 3834"/>
                  <a:gd name="T99" fmla="*/ 0 h 32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834"/>
                  <a:gd name="T151" fmla="*/ 0 h 325"/>
                  <a:gd name="T152" fmla="*/ 3834 w 3834"/>
                  <a:gd name="T153" fmla="*/ 325 h 32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834" h="325">
                    <a:moveTo>
                      <a:pt x="441" y="0"/>
                    </a:moveTo>
                    <a:lnTo>
                      <a:pt x="544" y="0"/>
                    </a:lnTo>
                    <a:lnTo>
                      <a:pt x="563" y="2"/>
                    </a:lnTo>
                    <a:lnTo>
                      <a:pt x="565" y="4"/>
                    </a:lnTo>
                    <a:lnTo>
                      <a:pt x="572" y="6"/>
                    </a:lnTo>
                    <a:lnTo>
                      <a:pt x="619" y="11"/>
                    </a:lnTo>
                    <a:lnTo>
                      <a:pt x="621" y="11"/>
                    </a:lnTo>
                    <a:lnTo>
                      <a:pt x="658" y="19"/>
                    </a:lnTo>
                    <a:lnTo>
                      <a:pt x="660" y="19"/>
                    </a:lnTo>
                    <a:lnTo>
                      <a:pt x="733" y="41"/>
                    </a:lnTo>
                    <a:lnTo>
                      <a:pt x="822" y="69"/>
                    </a:lnTo>
                    <a:lnTo>
                      <a:pt x="825" y="69"/>
                    </a:lnTo>
                    <a:lnTo>
                      <a:pt x="979" y="139"/>
                    </a:lnTo>
                    <a:lnTo>
                      <a:pt x="979" y="141"/>
                    </a:lnTo>
                    <a:lnTo>
                      <a:pt x="1129" y="210"/>
                    </a:lnTo>
                    <a:lnTo>
                      <a:pt x="1218" y="238"/>
                    </a:lnTo>
                    <a:lnTo>
                      <a:pt x="1291" y="261"/>
                    </a:lnTo>
                    <a:lnTo>
                      <a:pt x="1323" y="268"/>
                    </a:lnTo>
                    <a:lnTo>
                      <a:pt x="1323" y="267"/>
                    </a:lnTo>
                    <a:lnTo>
                      <a:pt x="1372" y="270"/>
                    </a:lnTo>
                    <a:lnTo>
                      <a:pt x="1383" y="274"/>
                    </a:lnTo>
                    <a:lnTo>
                      <a:pt x="1407" y="274"/>
                    </a:lnTo>
                    <a:lnTo>
                      <a:pt x="1417" y="276"/>
                    </a:lnTo>
                    <a:lnTo>
                      <a:pt x="1460" y="276"/>
                    </a:lnTo>
                    <a:lnTo>
                      <a:pt x="1469" y="274"/>
                    </a:lnTo>
                    <a:lnTo>
                      <a:pt x="1494" y="274"/>
                    </a:lnTo>
                    <a:lnTo>
                      <a:pt x="1494" y="276"/>
                    </a:lnTo>
                    <a:lnTo>
                      <a:pt x="1524" y="272"/>
                    </a:lnTo>
                    <a:lnTo>
                      <a:pt x="1524" y="270"/>
                    </a:lnTo>
                    <a:lnTo>
                      <a:pt x="1561" y="267"/>
                    </a:lnTo>
                    <a:lnTo>
                      <a:pt x="1587" y="261"/>
                    </a:lnTo>
                    <a:lnTo>
                      <a:pt x="1672" y="238"/>
                    </a:lnTo>
                    <a:lnTo>
                      <a:pt x="1745" y="210"/>
                    </a:lnTo>
                    <a:lnTo>
                      <a:pt x="1918" y="139"/>
                    </a:lnTo>
                    <a:lnTo>
                      <a:pt x="2073" y="69"/>
                    </a:lnTo>
                    <a:lnTo>
                      <a:pt x="2075" y="69"/>
                    </a:lnTo>
                    <a:lnTo>
                      <a:pt x="2148" y="41"/>
                    </a:lnTo>
                    <a:lnTo>
                      <a:pt x="2186" y="28"/>
                    </a:lnTo>
                    <a:lnTo>
                      <a:pt x="2190" y="28"/>
                    </a:lnTo>
                    <a:lnTo>
                      <a:pt x="2235" y="21"/>
                    </a:lnTo>
                    <a:lnTo>
                      <a:pt x="2235" y="19"/>
                    </a:lnTo>
                    <a:lnTo>
                      <a:pt x="2252" y="11"/>
                    </a:lnTo>
                    <a:lnTo>
                      <a:pt x="2257" y="11"/>
                    </a:lnTo>
                    <a:lnTo>
                      <a:pt x="2289" y="6"/>
                    </a:lnTo>
                    <a:lnTo>
                      <a:pt x="2293" y="4"/>
                    </a:lnTo>
                    <a:lnTo>
                      <a:pt x="2310" y="4"/>
                    </a:lnTo>
                    <a:lnTo>
                      <a:pt x="2327" y="2"/>
                    </a:lnTo>
                    <a:lnTo>
                      <a:pt x="2336" y="0"/>
                    </a:lnTo>
                    <a:lnTo>
                      <a:pt x="2439" y="0"/>
                    </a:lnTo>
                    <a:lnTo>
                      <a:pt x="2458" y="2"/>
                    </a:lnTo>
                    <a:lnTo>
                      <a:pt x="2458" y="4"/>
                    </a:lnTo>
                    <a:lnTo>
                      <a:pt x="2469" y="6"/>
                    </a:lnTo>
                    <a:lnTo>
                      <a:pt x="2513" y="11"/>
                    </a:lnTo>
                    <a:lnTo>
                      <a:pt x="2514" y="11"/>
                    </a:lnTo>
                    <a:lnTo>
                      <a:pt x="2552" y="19"/>
                    </a:lnTo>
                    <a:lnTo>
                      <a:pt x="2554" y="19"/>
                    </a:lnTo>
                    <a:lnTo>
                      <a:pt x="2634" y="41"/>
                    </a:lnTo>
                    <a:lnTo>
                      <a:pt x="2721" y="69"/>
                    </a:lnTo>
                    <a:lnTo>
                      <a:pt x="2725" y="69"/>
                    </a:lnTo>
                    <a:lnTo>
                      <a:pt x="2880" y="139"/>
                    </a:lnTo>
                    <a:lnTo>
                      <a:pt x="2880" y="141"/>
                    </a:lnTo>
                    <a:lnTo>
                      <a:pt x="3025" y="210"/>
                    </a:lnTo>
                    <a:lnTo>
                      <a:pt x="3111" y="238"/>
                    </a:lnTo>
                    <a:lnTo>
                      <a:pt x="3158" y="250"/>
                    </a:lnTo>
                    <a:lnTo>
                      <a:pt x="3162" y="250"/>
                    </a:lnTo>
                    <a:lnTo>
                      <a:pt x="3194" y="261"/>
                    </a:lnTo>
                    <a:lnTo>
                      <a:pt x="3224" y="268"/>
                    </a:lnTo>
                    <a:lnTo>
                      <a:pt x="3224" y="267"/>
                    </a:lnTo>
                    <a:lnTo>
                      <a:pt x="3248" y="268"/>
                    </a:lnTo>
                    <a:lnTo>
                      <a:pt x="3250" y="268"/>
                    </a:lnTo>
                    <a:lnTo>
                      <a:pt x="3269" y="270"/>
                    </a:lnTo>
                    <a:lnTo>
                      <a:pt x="3273" y="272"/>
                    </a:lnTo>
                    <a:lnTo>
                      <a:pt x="3278" y="274"/>
                    </a:lnTo>
                    <a:lnTo>
                      <a:pt x="3312" y="274"/>
                    </a:lnTo>
                    <a:lnTo>
                      <a:pt x="3331" y="276"/>
                    </a:lnTo>
                    <a:lnTo>
                      <a:pt x="3364" y="276"/>
                    </a:lnTo>
                    <a:lnTo>
                      <a:pt x="3364" y="278"/>
                    </a:lnTo>
                    <a:lnTo>
                      <a:pt x="3379" y="276"/>
                    </a:lnTo>
                    <a:lnTo>
                      <a:pt x="3381" y="274"/>
                    </a:lnTo>
                    <a:lnTo>
                      <a:pt x="3408" y="274"/>
                    </a:lnTo>
                    <a:lnTo>
                      <a:pt x="3410" y="272"/>
                    </a:lnTo>
                    <a:lnTo>
                      <a:pt x="3417" y="270"/>
                    </a:lnTo>
                    <a:lnTo>
                      <a:pt x="3464" y="267"/>
                    </a:lnTo>
                    <a:lnTo>
                      <a:pt x="3464" y="268"/>
                    </a:lnTo>
                    <a:lnTo>
                      <a:pt x="3498" y="261"/>
                    </a:lnTo>
                    <a:lnTo>
                      <a:pt x="3578" y="238"/>
                    </a:lnTo>
                    <a:lnTo>
                      <a:pt x="3652" y="210"/>
                    </a:lnTo>
                    <a:lnTo>
                      <a:pt x="3813" y="139"/>
                    </a:lnTo>
                    <a:lnTo>
                      <a:pt x="3834" y="184"/>
                    </a:lnTo>
                    <a:lnTo>
                      <a:pt x="3672" y="255"/>
                    </a:lnTo>
                    <a:lnTo>
                      <a:pt x="3670" y="255"/>
                    </a:lnTo>
                    <a:lnTo>
                      <a:pt x="3595" y="283"/>
                    </a:lnTo>
                    <a:lnTo>
                      <a:pt x="3593" y="285"/>
                    </a:lnTo>
                    <a:lnTo>
                      <a:pt x="3511" y="308"/>
                    </a:lnTo>
                    <a:lnTo>
                      <a:pt x="3509" y="308"/>
                    </a:lnTo>
                    <a:lnTo>
                      <a:pt x="3471" y="315"/>
                    </a:lnTo>
                    <a:lnTo>
                      <a:pt x="3468" y="315"/>
                    </a:lnTo>
                    <a:lnTo>
                      <a:pt x="3426" y="319"/>
                    </a:lnTo>
                    <a:lnTo>
                      <a:pt x="3423" y="321"/>
                    </a:lnTo>
                    <a:lnTo>
                      <a:pt x="3413" y="323"/>
                    </a:lnTo>
                    <a:lnTo>
                      <a:pt x="3385" y="323"/>
                    </a:lnTo>
                    <a:lnTo>
                      <a:pt x="3368" y="325"/>
                    </a:lnTo>
                    <a:lnTo>
                      <a:pt x="3325" y="325"/>
                    </a:lnTo>
                    <a:lnTo>
                      <a:pt x="3306" y="323"/>
                    </a:lnTo>
                    <a:lnTo>
                      <a:pt x="3276" y="323"/>
                    </a:lnTo>
                    <a:lnTo>
                      <a:pt x="3269" y="321"/>
                    </a:lnTo>
                    <a:lnTo>
                      <a:pt x="3263" y="319"/>
                    </a:lnTo>
                    <a:lnTo>
                      <a:pt x="3244" y="317"/>
                    </a:lnTo>
                    <a:lnTo>
                      <a:pt x="3220" y="315"/>
                    </a:lnTo>
                    <a:lnTo>
                      <a:pt x="3218" y="315"/>
                    </a:lnTo>
                    <a:lnTo>
                      <a:pt x="3181" y="308"/>
                    </a:lnTo>
                    <a:lnTo>
                      <a:pt x="3177" y="306"/>
                    </a:lnTo>
                    <a:lnTo>
                      <a:pt x="3147" y="295"/>
                    </a:lnTo>
                    <a:lnTo>
                      <a:pt x="3147" y="297"/>
                    </a:lnTo>
                    <a:lnTo>
                      <a:pt x="3098" y="285"/>
                    </a:lnTo>
                    <a:lnTo>
                      <a:pt x="3096" y="283"/>
                    </a:lnTo>
                    <a:lnTo>
                      <a:pt x="3010" y="255"/>
                    </a:lnTo>
                    <a:lnTo>
                      <a:pt x="3008" y="255"/>
                    </a:lnTo>
                    <a:lnTo>
                      <a:pt x="2860" y="184"/>
                    </a:lnTo>
                    <a:lnTo>
                      <a:pt x="2704" y="115"/>
                    </a:lnTo>
                    <a:lnTo>
                      <a:pt x="2621" y="86"/>
                    </a:lnTo>
                    <a:lnTo>
                      <a:pt x="2621" y="88"/>
                    </a:lnTo>
                    <a:lnTo>
                      <a:pt x="2541" y="66"/>
                    </a:lnTo>
                    <a:lnTo>
                      <a:pt x="2505" y="58"/>
                    </a:lnTo>
                    <a:lnTo>
                      <a:pt x="2464" y="53"/>
                    </a:lnTo>
                    <a:lnTo>
                      <a:pt x="2462" y="53"/>
                    </a:lnTo>
                    <a:lnTo>
                      <a:pt x="2451" y="51"/>
                    </a:lnTo>
                    <a:lnTo>
                      <a:pt x="2434" y="49"/>
                    </a:lnTo>
                    <a:lnTo>
                      <a:pt x="2345" y="49"/>
                    </a:lnTo>
                    <a:lnTo>
                      <a:pt x="2338" y="51"/>
                    </a:lnTo>
                    <a:lnTo>
                      <a:pt x="2314" y="53"/>
                    </a:lnTo>
                    <a:lnTo>
                      <a:pt x="2297" y="53"/>
                    </a:lnTo>
                    <a:lnTo>
                      <a:pt x="2270" y="56"/>
                    </a:lnTo>
                    <a:lnTo>
                      <a:pt x="2255" y="64"/>
                    </a:lnTo>
                    <a:lnTo>
                      <a:pt x="2254" y="64"/>
                    </a:lnTo>
                    <a:lnTo>
                      <a:pt x="2250" y="66"/>
                    </a:lnTo>
                    <a:lnTo>
                      <a:pt x="2199" y="75"/>
                    </a:lnTo>
                    <a:lnTo>
                      <a:pt x="2165" y="86"/>
                    </a:lnTo>
                    <a:lnTo>
                      <a:pt x="2094" y="115"/>
                    </a:lnTo>
                    <a:lnTo>
                      <a:pt x="1938" y="184"/>
                    </a:lnTo>
                    <a:lnTo>
                      <a:pt x="1936" y="184"/>
                    </a:lnTo>
                    <a:lnTo>
                      <a:pt x="1764" y="255"/>
                    </a:lnTo>
                    <a:lnTo>
                      <a:pt x="1689" y="283"/>
                    </a:lnTo>
                    <a:lnTo>
                      <a:pt x="1687" y="285"/>
                    </a:lnTo>
                    <a:lnTo>
                      <a:pt x="1600" y="308"/>
                    </a:lnTo>
                    <a:lnTo>
                      <a:pt x="1599" y="308"/>
                    </a:lnTo>
                    <a:lnTo>
                      <a:pt x="1569" y="315"/>
                    </a:lnTo>
                    <a:lnTo>
                      <a:pt x="1565" y="315"/>
                    </a:lnTo>
                    <a:lnTo>
                      <a:pt x="1529" y="319"/>
                    </a:lnTo>
                    <a:lnTo>
                      <a:pt x="1497" y="323"/>
                    </a:lnTo>
                    <a:lnTo>
                      <a:pt x="1478" y="323"/>
                    </a:lnTo>
                    <a:lnTo>
                      <a:pt x="1469" y="325"/>
                    </a:lnTo>
                    <a:lnTo>
                      <a:pt x="1407" y="325"/>
                    </a:lnTo>
                    <a:lnTo>
                      <a:pt x="1398" y="323"/>
                    </a:lnTo>
                    <a:lnTo>
                      <a:pt x="1377" y="323"/>
                    </a:lnTo>
                    <a:lnTo>
                      <a:pt x="1364" y="319"/>
                    </a:lnTo>
                    <a:lnTo>
                      <a:pt x="1319" y="315"/>
                    </a:lnTo>
                    <a:lnTo>
                      <a:pt x="1317" y="315"/>
                    </a:lnTo>
                    <a:lnTo>
                      <a:pt x="1280" y="308"/>
                    </a:lnTo>
                    <a:lnTo>
                      <a:pt x="1276" y="308"/>
                    </a:lnTo>
                    <a:lnTo>
                      <a:pt x="1203" y="285"/>
                    </a:lnTo>
                    <a:lnTo>
                      <a:pt x="1203" y="283"/>
                    </a:lnTo>
                    <a:lnTo>
                      <a:pt x="1114" y="255"/>
                    </a:lnTo>
                    <a:lnTo>
                      <a:pt x="1113" y="255"/>
                    </a:lnTo>
                    <a:lnTo>
                      <a:pt x="959" y="184"/>
                    </a:lnTo>
                    <a:lnTo>
                      <a:pt x="805" y="115"/>
                    </a:lnTo>
                    <a:lnTo>
                      <a:pt x="718" y="86"/>
                    </a:lnTo>
                    <a:lnTo>
                      <a:pt x="718" y="88"/>
                    </a:lnTo>
                    <a:lnTo>
                      <a:pt x="645" y="66"/>
                    </a:lnTo>
                    <a:lnTo>
                      <a:pt x="611" y="58"/>
                    </a:lnTo>
                    <a:lnTo>
                      <a:pt x="565" y="53"/>
                    </a:lnTo>
                    <a:lnTo>
                      <a:pt x="561" y="53"/>
                    </a:lnTo>
                    <a:lnTo>
                      <a:pt x="553" y="51"/>
                    </a:lnTo>
                    <a:lnTo>
                      <a:pt x="538" y="49"/>
                    </a:lnTo>
                    <a:lnTo>
                      <a:pt x="444" y="49"/>
                    </a:lnTo>
                    <a:lnTo>
                      <a:pt x="428" y="51"/>
                    </a:lnTo>
                    <a:lnTo>
                      <a:pt x="414" y="53"/>
                    </a:lnTo>
                    <a:lnTo>
                      <a:pt x="373" y="58"/>
                    </a:lnTo>
                    <a:lnTo>
                      <a:pt x="338" y="66"/>
                    </a:lnTo>
                    <a:lnTo>
                      <a:pt x="307" y="75"/>
                    </a:lnTo>
                    <a:lnTo>
                      <a:pt x="306" y="75"/>
                    </a:lnTo>
                    <a:lnTo>
                      <a:pt x="255" y="88"/>
                    </a:lnTo>
                    <a:lnTo>
                      <a:pt x="255" y="86"/>
                    </a:lnTo>
                    <a:lnTo>
                      <a:pt x="174" y="113"/>
                    </a:lnTo>
                    <a:lnTo>
                      <a:pt x="174" y="115"/>
                    </a:lnTo>
                    <a:lnTo>
                      <a:pt x="20" y="184"/>
                    </a:lnTo>
                    <a:lnTo>
                      <a:pt x="0" y="139"/>
                    </a:lnTo>
                    <a:lnTo>
                      <a:pt x="154" y="69"/>
                    </a:lnTo>
                    <a:lnTo>
                      <a:pt x="155" y="69"/>
                    </a:lnTo>
                    <a:lnTo>
                      <a:pt x="242" y="41"/>
                    </a:lnTo>
                    <a:lnTo>
                      <a:pt x="244" y="41"/>
                    </a:lnTo>
                    <a:lnTo>
                      <a:pt x="292" y="28"/>
                    </a:lnTo>
                    <a:lnTo>
                      <a:pt x="323" y="19"/>
                    </a:lnTo>
                    <a:lnTo>
                      <a:pt x="326" y="19"/>
                    </a:lnTo>
                    <a:lnTo>
                      <a:pt x="364" y="11"/>
                    </a:lnTo>
                    <a:lnTo>
                      <a:pt x="366" y="11"/>
                    </a:lnTo>
                    <a:lnTo>
                      <a:pt x="407" y="6"/>
                    </a:lnTo>
                    <a:lnTo>
                      <a:pt x="420" y="4"/>
                    </a:lnTo>
                    <a:lnTo>
                      <a:pt x="422" y="2"/>
                    </a:lnTo>
                    <a:lnTo>
                      <a:pt x="441" y="0"/>
                    </a:lnTo>
                    <a:close/>
                  </a:path>
                </a:pathLst>
              </a:custGeom>
              <a:solidFill>
                <a:srgbClr val="FFFF00"/>
              </a:solidFill>
              <a:ln w="0">
                <a:solidFill>
                  <a:srgbClr val="FFFF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28" name="Rectangle 1813"/>
              <p:cNvSpPr>
                <a:spLocks noChangeAspect="1" noChangeArrowheads="1"/>
              </p:cNvSpPr>
              <p:nvPr/>
            </p:nvSpPr>
            <p:spPr bwMode="auto">
              <a:xfrm>
                <a:off x="4360863" y="4386263"/>
                <a:ext cx="25400" cy="2157412"/>
              </a:xfrm>
              <a:prstGeom prst="rect">
                <a:avLst/>
              </a:prstGeom>
              <a:solidFill>
                <a:srgbClr val="677C7C"/>
              </a:solidFill>
              <a:ln w="0">
                <a:solidFill>
                  <a:srgbClr val="677C7C"/>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29" name="Freeform 1814"/>
              <p:cNvSpPr>
                <a:spLocks/>
              </p:cNvSpPr>
              <p:nvPr/>
            </p:nvSpPr>
            <p:spPr bwMode="auto">
              <a:xfrm>
                <a:off x="589372" y="4358079"/>
                <a:ext cx="629209" cy="285632"/>
              </a:xfrm>
              <a:custGeom>
                <a:avLst/>
                <a:gdLst>
                  <a:gd name="T0" fmla="*/ 2147483647 w 794"/>
                  <a:gd name="T1" fmla="*/ 0 h 361"/>
                  <a:gd name="T2" fmla="*/ 2147483647 w 794"/>
                  <a:gd name="T3" fmla="*/ 2147483647 h 361"/>
                  <a:gd name="T4" fmla="*/ 2147483647 w 794"/>
                  <a:gd name="T5" fmla="*/ 2147483647 h 361"/>
                  <a:gd name="T6" fmla="*/ 2147483647 w 794"/>
                  <a:gd name="T7" fmla="*/ 2147483647 h 361"/>
                  <a:gd name="T8" fmla="*/ 0 w 794"/>
                  <a:gd name="T9" fmla="*/ 2147483647 h 361"/>
                  <a:gd name="T10" fmla="*/ 0 w 794"/>
                  <a:gd name="T11" fmla="*/ 2147483647 h 361"/>
                  <a:gd name="T12" fmla="*/ 2147483647 w 794"/>
                  <a:gd name="T13" fmla="*/ 2147483647 h 361"/>
                  <a:gd name="T14" fmla="*/ 2147483647 w 794"/>
                  <a:gd name="T15" fmla="*/ 0 h 361"/>
                  <a:gd name="T16" fmla="*/ 0 60000 65536"/>
                  <a:gd name="T17" fmla="*/ 0 60000 65536"/>
                  <a:gd name="T18" fmla="*/ 0 60000 65536"/>
                  <a:gd name="T19" fmla="*/ 0 60000 65536"/>
                  <a:gd name="T20" fmla="*/ 0 60000 65536"/>
                  <a:gd name="T21" fmla="*/ 0 60000 65536"/>
                  <a:gd name="T22" fmla="*/ 0 60000 65536"/>
                  <a:gd name="T23" fmla="*/ 0 60000 65536"/>
                  <a:gd name="T24" fmla="*/ 0 w 794"/>
                  <a:gd name="T25" fmla="*/ 0 h 361"/>
                  <a:gd name="T26" fmla="*/ 794 w 794"/>
                  <a:gd name="T27" fmla="*/ 361 h 36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94" h="361">
                    <a:moveTo>
                      <a:pt x="595" y="0"/>
                    </a:moveTo>
                    <a:lnTo>
                      <a:pt x="794" y="181"/>
                    </a:lnTo>
                    <a:lnTo>
                      <a:pt x="595" y="361"/>
                    </a:lnTo>
                    <a:lnTo>
                      <a:pt x="595" y="271"/>
                    </a:lnTo>
                    <a:lnTo>
                      <a:pt x="0" y="271"/>
                    </a:lnTo>
                    <a:lnTo>
                      <a:pt x="0" y="91"/>
                    </a:lnTo>
                    <a:lnTo>
                      <a:pt x="595" y="91"/>
                    </a:lnTo>
                    <a:lnTo>
                      <a:pt x="595"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0" name="Freeform 1815"/>
              <p:cNvSpPr>
                <a:spLocks/>
              </p:cNvSpPr>
              <p:nvPr/>
            </p:nvSpPr>
            <p:spPr bwMode="auto">
              <a:xfrm>
                <a:off x="575478" y="4344195"/>
                <a:ext cx="627224" cy="285632"/>
              </a:xfrm>
              <a:custGeom>
                <a:avLst/>
                <a:gdLst>
                  <a:gd name="T0" fmla="*/ 2147483647 w 792"/>
                  <a:gd name="T1" fmla="*/ 0 h 360"/>
                  <a:gd name="T2" fmla="*/ 2147483647 w 792"/>
                  <a:gd name="T3" fmla="*/ 2147483647 h 360"/>
                  <a:gd name="T4" fmla="*/ 2147483647 w 792"/>
                  <a:gd name="T5" fmla="*/ 2147483647 h 360"/>
                  <a:gd name="T6" fmla="*/ 2147483647 w 792"/>
                  <a:gd name="T7" fmla="*/ 2147483647 h 360"/>
                  <a:gd name="T8" fmla="*/ 0 w 792"/>
                  <a:gd name="T9" fmla="*/ 2147483647 h 360"/>
                  <a:gd name="T10" fmla="*/ 0 w 792"/>
                  <a:gd name="T11" fmla="*/ 2147483647 h 360"/>
                  <a:gd name="T12" fmla="*/ 2147483647 w 792"/>
                  <a:gd name="T13" fmla="*/ 2147483647 h 360"/>
                  <a:gd name="T14" fmla="*/ 2147483647 w 792"/>
                  <a:gd name="T15" fmla="*/ 0 h 360"/>
                  <a:gd name="T16" fmla="*/ 0 60000 65536"/>
                  <a:gd name="T17" fmla="*/ 0 60000 65536"/>
                  <a:gd name="T18" fmla="*/ 0 60000 65536"/>
                  <a:gd name="T19" fmla="*/ 0 60000 65536"/>
                  <a:gd name="T20" fmla="*/ 0 60000 65536"/>
                  <a:gd name="T21" fmla="*/ 0 60000 65536"/>
                  <a:gd name="T22" fmla="*/ 0 60000 65536"/>
                  <a:gd name="T23" fmla="*/ 0 60000 65536"/>
                  <a:gd name="T24" fmla="*/ 0 w 792"/>
                  <a:gd name="T25" fmla="*/ 0 h 360"/>
                  <a:gd name="T26" fmla="*/ 792 w 792"/>
                  <a:gd name="T27" fmla="*/ 360 h 36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92" h="360">
                    <a:moveTo>
                      <a:pt x="595" y="0"/>
                    </a:moveTo>
                    <a:lnTo>
                      <a:pt x="792" y="180"/>
                    </a:lnTo>
                    <a:lnTo>
                      <a:pt x="595" y="360"/>
                    </a:lnTo>
                    <a:lnTo>
                      <a:pt x="595" y="270"/>
                    </a:lnTo>
                    <a:lnTo>
                      <a:pt x="0" y="270"/>
                    </a:lnTo>
                    <a:lnTo>
                      <a:pt x="0" y="90"/>
                    </a:lnTo>
                    <a:lnTo>
                      <a:pt x="595" y="90"/>
                    </a:lnTo>
                    <a:lnTo>
                      <a:pt x="595" y="0"/>
                    </a:lnTo>
                    <a:close/>
                  </a:path>
                </a:pathLst>
              </a:custGeom>
              <a:solidFill>
                <a:srgbClr val="FF0200"/>
              </a:solidFill>
              <a:ln w="0">
                <a:solidFill>
                  <a:srgbClr val="FF02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1" name="Freeform 1825"/>
              <p:cNvSpPr>
                <a:spLocks/>
              </p:cNvSpPr>
              <p:nvPr/>
            </p:nvSpPr>
            <p:spPr bwMode="auto">
              <a:xfrm>
                <a:off x="4590901" y="4657597"/>
                <a:ext cx="579587" cy="914419"/>
              </a:xfrm>
              <a:custGeom>
                <a:avLst/>
                <a:gdLst>
                  <a:gd name="T0" fmla="*/ 2147483647 w 730"/>
                  <a:gd name="T1" fmla="*/ 0 h 1152"/>
                  <a:gd name="T2" fmla="*/ 2147483647 w 730"/>
                  <a:gd name="T3" fmla="*/ 2147483647 h 1152"/>
                  <a:gd name="T4" fmla="*/ 2147483647 w 730"/>
                  <a:gd name="T5" fmla="*/ 2147483647 h 1152"/>
                  <a:gd name="T6" fmla="*/ 2147483647 w 730"/>
                  <a:gd name="T7" fmla="*/ 2147483647 h 1152"/>
                  <a:gd name="T8" fmla="*/ 0 w 730"/>
                  <a:gd name="T9" fmla="*/ 2147483647 h 1152"/>
                  <a:gd name="T10" fmla="*/ 0 w 730"/>
                  <a:gd name="T11" fmla="*/ 2147483647 h 1152"/>
                  <a:gd name="T12" fmla="*/ 2147483647 w 730"/>
                  <a:gd name="T13" fmla="*/ 2147483647 h 1152"/>
                  <a:gd name="T14" fmla="*/ 2147483647 w 730"/>
                  <a:gd name="T15" fmla="*/ 0 h 1152"/>
                  <a:gd name="T16" fmla="*/ 0 60000 65536"/>
                  <a:gd name="T17" fmla="*/ 0 60000 65536"/>
                  <a:gd name="T18" fmla="*/ 0 60000 65536"/>
                  <a:gd name="T19" fmla="*/ 0 60000 65536"/>
                  <a:gd name="T20" fmla="*/ 0 60000 65536"/>
                  <a:gd name="T21" fmla="*/ 0 60000 65536"/>
                  <a:gd name="T22" fmla="*/ 0 60000 65536"/>
                  <a:gd name="T23" fmla="*/ 0 60000 65536"/>
                  <a:gd name="T24" fmla="*/ 0 w 730"/>
                  <a:gd name="T25" fmla="*/ 0 h 1152"/>
                  <a:gd name="T26" fmla="*/ 730 w 730"/>
                  <a:gd name="T27" fmla="*/ 1152 h 1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0" h="1152">
                    <a:moveTo>
                      <a:pt x="515" y="0"/>
                    </a:moveTo>
                    <a:lnTo>
                      <a:pt x="730" y="576"/>
                    </a:lnTo>
                    <a:lnTo>
                      <a:pt x="515" y="1152"/>
                    </a:lnTo>
                    <a:lnTo>
                      <a:pt x="515" y="863"/>
                    </a:lnTo>
                    <a:lnTo>
                      <a:pt x="0" y="863"/>
                    </a:lnTo>
                    <a:lnTo>
                      <a:pt x="0" y="287"/>
                    </a:lnTo>
                    <a:lnTo>
                      <a:pt x="515" y="287"/>
                    </a:lnTo>
                    <a:lnTo>
                      <a:pt x="515"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2" name="Rectangle 1826"/>
              <p:cNvSpPr>
                <a:spLocks noChangeAspect="1" noChangeArrowheads="1"/>
              </p:cNvSpPr>
              <p:nvPr/>
            </p:nvSpPr>
            <p:spPr bwMode="auto">
              <a:xfrm>
                <a:off x="4486275" y="4886325"/>
                <a:ext cx="20638" cy="4572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33" name="Rectangle 1827"/>
              <p:cNvSpPr>
                <a:spLocks noChangeAspect="1" noChangeArrowheads="1"/>
              </p:cNvSpPr>
              <p:nvPr/>
            </p:nvSpPr>
            <p:spPr bwMode="auto">
              <a:xfrm>
                <a:off x="4527550" y="4886325"/>
                <a:ext cx="42863" cy="4572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grpSp>
            <p:nvGrpSpPr>
              <p:cNvPr id="34" name="Group 1932"/>
              <p:cNvGrpSpPr>
                <a:grpSpLocks noChangeAspect="1"/>
              </p:cNvGrpSpPr>
              <p:nvPr/>
            </p:nvGrpSpPr>
            <p:grpSpPr bwMode="auto">
              <a:xfrm>
                <a:off x="4470400" y="4652963"/>
                <a:ext cx="687388" cy="914400"/>
                <a:chOff x="2816" y="2931"/>
                <a:chExt cx="433" cy="576"/>
              </a:xfrm>
            </p:grpSpPr>
            <p:sp>
              <p:nvSpPr>
                <p:cNvPr id="46" name="Freeform 1828"/>
                <p:cNvSpPr>
                  <a:spLocks/>
                </p:cNvSpPr>
                <p:nvPr/>
              </p:nvSpPr>
              <p:spPr bwMode="auto">
                <a:xfrm>
                  <a:off x="2883" y="2931"/>
                  <a:ext cx="366" cy="576"/>
                </a:xfrm>
                <a:custGeom>
                  <a:avLst/>
                  <a:gdLst>
                    <a:gd name="T0" fmla="*/ 9 w 730"/>
                    <a:gd name="T1" fmla="*/ 0 h 1152"/>
                    <a:gd name="T2" fmla="*/ 11 w 730"/>
                    <a:gd name="T3" fmla="*/ 9 h 1152"/>
                    <a:gd name="T4" fmla="*/ 9 w 730"/>
                    <a:gd name="T5" fmla="*/ 18 h 1152"/>
                    <a:gd name="T6" fmla="*/ 9 w 730"/>
                    <a:gd name="T7" fmla="*/ 13 h 1152"/>
                    <a:gd name="T8" fmla="*/ 0 w 730"/>
                    <a:gd name="T9" fmla="*/ 13 h 1152"/>
                    <a:gd name="T10" fmla="*/ 0 w 730"/>
                    <a:gd name="T11" fmla="*/ 5 h 1152"/>
                    <a:gd name="T12" fmla="*/ 9 w 730"/>
                    <a:gd name="T13" fmla="*/ 5 h 1152"/>
                    <a:gd name="T14" fmla="*/ 9 w 730"/>
                    <a:gd name="T15" fmla="*/ 0 h 1152"/>
                    <a:gd name="T16" fmla="*/ 0 60000 65536"/>
                    <a:gd name="T17" fmla="*/ 0 60000 65536"/>
                    <a:gd name="T18" fmla="*/ 0 60000 65536"/>
                    <a:gd name="T19" fmla="*/ 0 60000 65536"/>
                    <a:gd name="T20" fmla="*/ 0 60000 65536"/>
                    <a:gd name="T21" fmla="*/ 0 60000 65536"/>
                    <a:gd name="T22" fmla="*/ 0 60000 65536"/>
                    <a:gd name="T23" fmla="*/ 0 60000 65536"/>
                    <a:gd name="T24" fmla="*/ 0 w 730"/>
                    <a:gd name="T25" fmla="*/ 0 h 1152"/>
                    <a:gd name="T26" fmla="*/ 730 w 730"/>
                    <a:gd name="T27" fmla="*/ 1152 h 1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0" h="1152">
                      <a:moveTo>
                        <a:pt x="513" y="0"/>
                      </a:moveTo>
                      <a:lnTo>
                        <a:pt x="730" y="576"/>
                      </a:lnTo>
                      <a:lnTo>
                        <a:pt x="513" y="1152"/>
                      </a:lnTo>
                      <a:lnTo>
                        <a:pt x="513" y="865"/>
                      </a:lnTo>
                      <a:lnTo>
                        <a:pt x="0" y="865"/>
                      </a:lnTo>
                      <a:lnTo>
                        <a:pt x="0" y="289"/>
                      </a:lnTo>
                      <a:lnTo>
                        <a:pt x="513" y="289"/>
                      </a:lnTo>
                      <a:lnTo>
                        <a:pt x="513" y="0"/>
                      </a:lnTo>
                      <a:close/>
                    </a:path>
                  </a:pathLst>
                </a:custGeom>
                <a:solidFill>
                  <a:srgbClr val="339966"/>
                </a:solidFill>
                <a:ln w="0">
                  <a:solidFill>
                    <a:srgbClr val="339966"/>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47" name="Rectangle 1829"/>
                <p:cNvSpPr>
                  <a:spLocks noChangeAspect="1" noChangeArrowheads="1"/>
                </p:cNvSpPr>
                <p:nvPr/>
              </p:nvSpPr>
              <p:spPr bwMode="auto">
                <a:xfrm>
                  <a:off x="2816" y="3072"/>
                  <a:ext cx="13" cy="288"/>
                </a:xfrm>
                <a:prstGeom prst="rect">
                  <a:avLst/>
                </a:prstGeom>
                <a:solidFill>
                  <a:srgbClr val="339966"/>
                </a:solidFill>
                <a:ln w="0">
                  <a:solidFill>
                    <a:srgbClr val="339966"/>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48" name="Rectangle 1830"/>
                <p:cNvSpPr>
                  <a:spLocks noChangeAspect="1" noChangeArrowheads="1"/>
                </p:cNvSpPr>
                <p:nvPr/>
              </p:nvSpPr>
              <p:spPr bwMode="auto">
                <a:xfrm>
                  <a:off x="2843" y="3072"/>
                  <a:ext cx="28" cy="288"/>
                </a:xfrm>
                <a:prstGeom prst="rect">
                  <a:avLst/>
                </a:prstGeom>
                <a:solidFill>
                  <a:srgbClr val="339966"/>
                </a:solidFill>
                <a:ln w="0">
                  <a:solidFill>
                    <a:srgbClr val="339966"/>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grpSp>
          <p:sp>
            <p:nvSpPr>
              <p:cNvPr id="35" name="Freeform 1831"/>
              <p:cNvSpPr>
                <a:spLocks/>
              </p:cNvSpPr>
              <p:nvPr/>
            </p:nvSpPr>
            <p:spPr bwMode="auto">
              <a:xfrm>
                <a:off x="581432" y="4459241"/>
                <a:ext cx="4553328" cy="410596"/>
              </a:xfrm>
              <a:custGeom>
                <a:avLst/>
                <a:gdLst>
                  <a:gd name="T0" fmla="*/ 2147483647 w 5734"/>
                  <a:gd name="T1" fmla="*/ 2147483647 h 516"/>
                  <a:gd name="T2" fmla="*/ 2147483647 w 5734"/>
                  <a:gd name="T3" fmla="*/ 2147483647 h 516"/>
                  <a:gd name="T4" fmla="*/ 2147483647 w 5734"/>
                  <a:gd name="T5" fmla="*/ 2147483647 h 516"/>
                  <a:gd name="T6" fmla="*/ 2147483647 w 5734"/>
                  <a:gd name="T7" fmla="*/ 2147483647 h 516"/>
                  <a:gd name="T8" fmla="*/ 2147483647 w 5734"/>
                  <a:gd name="T9" fmla="*/ 2147483647 h 516"/>
                  <a:gd name="T10" fmla="*/ 2147483647 w 5734"/>
                  <a:gd name="T11" fmla="*/ 2147483647 h 516"/>
                  <a:gd name="T12" fmla="*/ 2147483647 w 5734"/>
                  <a:gd name="T13" fmla="*/ 2147483647 h 516"/>
                  <a:gd name="T14" fmla="*/ 2147483647 w 5734"/>
                  <a:gd name="T15" fmla="*/ 2147483647 h 516"/>
                  <a:gd name="T16" fmla="*/ 2147483647 w 5734"/>
                  <a:gd name="T17" fmla="*/ 2147483647 h 516"/>
                  <a:gd name="T18" fmla="*/ 2147483647 w 5734"/>
                  <a:gd name="T19" fmla="*/ 2147483647 h 516"/>
                  <a:gd name="T20" fmla="*/ 2147483647 w 5734"/>
                  <a:gd name="T21" fmla="*/ 2147483647 h 516"/>
                  <a:gd name="T22" fmla="*/ 2147483647 w 5734"/>
                  <a:gd name="T23" fmla="*/ 2147483647 h 516"/>
                  <a:gd name="T24" fmla="*/ 2147483647 w 5734"/>
                  <a:gd name="T25" fmla="*/ 2147483647 h 516"/>
                  <a:gd name="T26" fmla="*/ 2147483647 w 5734"/>
                  <a:gd name="T27" fmla="*/ 2147483647 h 516"/>
                  <a:gd name="T28" fmla="*/ 2147483647 w 5734"/>
                  <a:gd name="T29" fmla="*/ 2147483647 h 516"/>
                  <a:gd name="T30" fmla="*/ 2147483647 w 5734"/>
                  <a:gd name="T31" fmla="*/ 2147483647 h 516"/>
                  <a:gd name="T32" fmla="*/ 2147483647 w 5734"/>
                  <a:gd name="T33" fmla="*/ 2147483647 h 516"/>
                  <a:gd name="T34" fmla="*/ 2147483647 w 5734"/>
                  <a:gd name="T35" fmla="*/ 2147483647 h 516"/>
                  <a:gd name="T36" fmla="*/ 2147483647 w 5734"/>
                  <a:gd name="T37" fmla="*/ 2147483647 h 516"/>
                  <a:gd name="T38" fmla="*/ 2147483647 w 5734"/>
                  <a:gd name="T39" fmla="*/ 2147483647 h 516"/>
                  <a:gd name="T40" fmla="*/ 2147483647 w 5734"/>
                  <a:gd name="T41" fmla="*/ 2147483647 h 516"/>
                  <a:gd name="T42" fmla="*/ 2147483647 w 5734"/>
                  <a:gd name="T43" fmla="*/ 2147483647 h 516"/>
                  <a:gd name="T44" fmla="*/ 2147483647 w 5734"/>
                  <a:gd name="T45" fmla="*/ 2147483647 h 516"/>
                  <a:gd name="T46" fmla="*/ 2147483647 w 5734"/>
                  <a:gd name="T47" fmla="*/ 2147483647 h 516"/>
                  <a:gd name="T48" fmla="*/ 2147483647 w 5734"/>
                  <a:gd name="T49" fmla="*/ 2147483647 h 516"/>
                  <a:gd name="T50" fmla="*/ 2147483647 w 5734"/>
                  <a:gd name="T51" fmla="*/ 2147483647 h 516"/>
                  <a:gd name="T52" fmla="*/ 2147483647 w 5734"/>
                  <a:gd name="T53" fmla="*/ 2147483647 h 516"/>
                  <a:gd name="T54" fmla="*/ 2147483647 w 5734"/>
                  <a:gd name="T55" fmla="*/ 2147483647 h 516"/>
                  <a:gd name="T56" fmla="*/ 2147483647 w 5734"/>
                  <a:gd name="T57" fmla="*/ 2147483647 h 516"/>
                  <a:gd name="T58" fmla="*/ 2147483647 w 5734"/>
                  <a:gd name="T59" fmla="*/ 2147483647 h 516"/>
                  <a:gd name="T60" fmla="*/ 2147483647 w 5734"/>
                  <a:gd name="T61" fmla="*/ 2147483647 h 516"/>
                  <a:gd name="T62" fmla="*/ 2147483647 w 5734"/>
                  <a:gd name="T63" fmla="*/ 2147483647 h 516"/>
                  <a:gd name="T64" fmla="*/ 2147483647 w 5734"/>
                  <a:gd name="T65" fmla="*/ 2147483647 h 516"/>
                  <a:gd name="T66" fmla="*/ 2147483647 w 5734"/>
                  <a:gd name="T67" fmla="*/ 2147483647 h 516"/>
                  <a:gd name="T68" fmla="*/ 2147483647 w 5734"/>
                  <a:gd name="T69" fmla="*/ 2147483647 h 516"/>
                  <a:gd name="T70" fmla="*/ 2147483647 w 5734"/>
                  <a:gd name="T71" fmla="*/ 2147483647 h 516"/>
                  <a:gd name="T72" fmla="*/ 2147483647 w 5734"/>
                  <a:gd name="T73" fmla="*/ 2147483647 h 516"/>
                  <a:gd name="T74" fmla="*/ 2147483647 w 5734"/>
                  <a:gd name="T75" fmla="*/ 2147483647 h 516"/>
                  <a:gd name="T76" fmla="*/ 2147483647 w 5734"/>
                  <a:gd name="T77" fmla="*/ 2147483647 h 516"/>
                  <a:gd name="T78" fmla="*/ 2147483647 w 5734"/>
                  <a:gd name="T79" fmla="*/ 2147483647 h 516"/>
                  <a:gd name="T80" fmla="*/ 2147483647 w 5734"/>
                  <a:gd name="T81" fmla="*/ 2147483647 h 516"/>
                  <a:gd name="T82" fmla="*/ 2147483647 w 5734"/>
                  <a:gd name="T83" fmla="*/ 2147483647 h 516"/>
                  <a:gd name="T84" fmla="*/ 2147483647 w 5734"/>
                  <a:gd name="T85" fmla="*/ 2147483647 h 516"/>
                  <a:gd name="T86" fmla="*/ 2147483647 w 5734"/>
                  <a:gd name="T87" fmla="*/ 2147483647 h 516"/>
                  <a:gd name="T88" fmla="*/ 2147483647 w 5734"/>
                  <a:gd name="T89" fmla="*/ 2147483647 h 516"/>
                  <a:gd name="T90" fmla="*/ 2147483647 w 5734"/>
                  <a:gd name="T91" fmla="*/ 2147483647 h 516"/>
                  <a:gd name="T92" fmla="*/ 2147483647 w 5734"/>
                  <a:gd name="T93" fmla="*/ 2147483647 h 516"/>
                  <a:gd name="T94" fmla="*/ 2147483647 w 5734"/>
                  <a:gd name="T95" fmla="*/ 2147483647 h 516"/>
                  <a:gd name="T96" fmla="*/ 2147483647 w 5734"/>
                  <a:gd name="T97" fmla="*/ 2147483647 h 516"/>
                  <a:gd name="T98" fmla="*/ 2147483647 w 5734"/>
                  <a:gd name="T99" fmla="*/ 2147483647 h 516"/>
                  <a:gd name="T100" fmla="*/ 2147483647 w 5734"/>
                  <a:gd name="T101" fmla="*/ 2147483647 h 516"/>
                  <a:gd name="T102" fmla="*/ 2147483647 w 5734"/>
                  <a:gd name="T103" fmla="*/ 2147483647 h 516"/>
                  <a:gd name="T104" fmla="*/ 2147483647 w 5734"/>
                  <a:gd name="T105" fmla="*/ 2147483647 h 51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734"/>
                  <a:gd name="T160" fmla="*/ 0 h 516"/>
                  <a:gd name="T161" fmla="*/ 5734 w 5734"/>
                  <a:gd name="T162" fmla="*/ 516 h 51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734" h="516">
                    <a:moveTo>
                      <a:pt x="1415" y="0"/>
                    </a:moveTo>
                    <a:lnTo>
                      <a:pt x="1469" y="0"/>
                    </a:lnTo>
                    <a:lnTo>
                      <a:pt x="1478" y="2"/>
                    </a:lnTo>
                    <a:lnTo>
                      <a:pt x="1480" y="4"/>
                    </a:lnTo>
                    <a:lnTo>
                      <a:pt x="1493" y="4"/>
                    </a:lnTo>
                    <a:lnTo>
                      <a:pt x="1497" y="6"/>
                    </a:lnTo>
                    <a:lnTo>
                      <a:pt x="1512" y="7"/>
                    </a:lnTo>
                    <a:lnTo>
                      <a:pt x="1514" y="7"/>
                    </a:lnTo>
                    <a:lnTo>
                      <a:pt x="1529" y="11"/>
                    </a:lnTo>
                    <a:lnTo>
                      <a:pt x="1578" y="21"/>
                    </a:lnTo>
                    <a:lnTo>
                      <a:pt x="1582" y="21"/>
                    </a:lnTo>
                    <a:lnTo>
                      <a:pt x="1612" y="34"/>
                    </a:lnTo>
                    <a:lnTo>
                      <a:pt x="1613" y="34"/>
                    </a:lnTo>
                    <a:lnTo>
                      <a:pt x="1692" y="69"/>
                    </a:lnTo>
                    <a:lnTo>
                      <a:pt x="1694" y="71"/>
                    </a:lnTo>
                    <a:lnTo>
                      <a:pt x="1773" y="122"/>
                    </a:lnTo>
                    <a:lnTo>
                      <a:pt x="1773" y="124"/>
                    </a:lnTo>
                    <a:lnTo>
                      <a:pt x="1854" y="178"/>
                    </a:lnTo>
                    <a:lnTo>
                      <a:pt x="1856" y="178"/>
                    </a:lnTo>
                    <a:lnTo>
                      <a:pt x="1934" y="238"/>
                    </a:lnTo>
                    <a:lnTo>
                      <a:pt x="2013" y="300"/>
                    </a:lnTo>
                    <a:lnTo>
                      <a:pt x="2090" y="355"/>
                    </a:lnTo>
                    <a:lnTo>
                      <a:pt x="2169" y="403"/>
                    </a:lnTo>
                    <a:lnTo>
                      <a:pt x="2205" y="420"/>
                    </a:lnTo>
                    <a:lnTo>
                      <a:pt x="2244" y="437"/>
                    </a:lnTo>
                    <a:lnTo>
                      <a:pt x="2283" y="452"/>
                    </a:lnTo>
                    <a:lnTo>
                      <a:pt x="2295" y="456"/>
                    </a:lnTo>
                    <a:lnTo>
                      <a:pt x="2315" y="458"/>
                    </a:lnTo>
                    <a:lnTo>
                      <a:pt x="2317" y="460"/>
                    </a:lnTo>
                    <a:lnTo>
                      <a:pt x="2340" y="463"/>
                    </a:lnTo>
                    <a:lnTo>
                      <a:pt x="2360" y="463"/>
                    </a:lnTo>
                    <a:lnTo>
                      <a:pt x="2370" y="465"/>
                    </a:lnTo>
                    <a:lnTo>
                      <a:pt x="2372" y="467"/>
                    </a:lnTo>
                    <a:lnTo>
                      <a:pt x="2405" y="467"/>
                    </a:lnTo>
                    <a:lnTo>
                      <a:pt x="2407" y="465"/>
                    </a:lnTo>
                    <a:lnTo>
                      <a:pt x="2417" y="463"/>
                    </a:lnTo>
                    <a:lnTo>
                      <a:pt x="2443" y="463"/>
                    </a:lnTo>
                    <a:lnTo>
                      <a:pt x="2467" y="460"/>
                    </a:lnTo>
                    <a:lnTo>
                      <a:pt x="2503" y="452"/>
                    </a:lnTo>
                    <a:lnTo>
                      <a:pt x="2540" y="437"/>
                    </a:lnTo>
                    <a:lnTo>
                      <a:pt x="2619" y="402"/>
                    </a:lnTo>
                    <a:lnTo>
                      <a:pt x="2696" y="355"/>
                    </a:lnTo>
                    <a:lnTo>
                      <a:pt x="2771" y="300"/>
                    </a:lnTo>
                    <a:lnTo>
                      <a:pt x="2846" y="240"/>
                    </a:lnTo>
                    <a:lnTo>
                      <a:pt x="2925" y="178"/>
                    </a:lnTo>
                    <a:lnTo>
                      <a:pt x="2927" y="178"/>
                    </a:lnTo>
                    <a:lnTo>
                      <a:pt x="3006" y="124"/>
                    </a:lnTo>
                    <a:lnTo>
                      <a:pt x="3008" y="122"/>
                    </a:lnTo>
                    <a:lnTo>
                      <a:pt x="3094" y="71"/>
                    </a:lnTo>
                    <a:lnTo>
                      <a:pt x="3126" y="51"/>
                    </a:lnTo>
                    <a:lnTo>
                      <a:pt x="3132" y="49"/>
                    </a:lnTo>
                    <a:lnTo>
                      <a:pt x="3171" y="34"/>
                    </a:lnTo>
                    <a:lnTo>
                      <a:pt x="3210" y="21"/>
                    </a:lnTo>
                    <a:lnTo>
                      <a:pt x="3212" y="21"/>
                    </a:lnTo>
                    <a:lnTo>
                      <a:pt x="3237" y="15"/>
                    </a:lnTo>
                    <a:lnTo>
                      <a:pt x="3252" y="11"/>
                    </a:lnTo>
                    <a:lnTo>
                      <a:pt x="3254" y="11"/>
                    </a:lnTo>
                    <a:lnTo>
                      <a:pt x="3276" y="7"/>
                    </a:lnTo>
                    <a:lnTo>
                      <a:pt x="3284" y="6"/>
                    </a:lnTo>
                    <a:lnTo>
                      <a:pt x="3289" y="4"/>
                    </a:lnTo>
                    <a:lnTo>
                      <a:pt x="3295" y="4"/>
                    </a:lnTo>
                    <a:lnTo>
                      <a:pt x="3297" y="2"/>
                    </a:lnTo>
                    <a:lnTo>
                      <a:pt x="3306" y="0"/>
                    </a:lnTo>
                    <a:lnTo>
                      <a:pt x="3361" y="0"/>
                    </a:lnTo>
                    <a:lnTo>
                      <a:pt x="3370" y="2"/>
                    </a:lnTo>
                    <a:lnTo>
                      <a:pt x="3376" y="4"/>
                    </a:lnTo>
                    <a:lnTo>
                      <a:pt x="3389" y="4"/>
                    </a:lnTo>
                    <a:lnTo>
                      <a:pt x="3406" y="6"/>
                    </a:lnTo>
                    <a:lnTo>
                      <a:pt x="3407" y="7"/>
                    </a:lnTo>
                    <a:lnTo>
                      <a:pt x="3422" y="11"/>
                    </a:lnTo>
                    <a:lnTo>
                      <a:pt x="3469" y="21"/>
                    </a:lnTo>
                    <a:lnTo>
                      <a:pt x="3473" y="21"/>
                    </a:lnTo>
                    <a:lnTo>
                      <a:pt x="3505" y="34"/>
                    </a:lnTo>
                    <a:lnTo>
                      <a:pt x="3507" y="34"/>
                    </a:lnTo>
                    <a:lnTo>
                      <a:pt x="3588" y="69"/>
                    </a:lnTo>
                    <a:lnTo>
                      <a:pt x="3589" y="71"/>
                    </a:lnTo>
                    <a:lnTo>
                      <a:pt x="3668" y="122"/>
                    </a:lnTo>
                    <a:lnTo>
                      <a:pt x="3668" y="124"/>
                    </a:lnTo>
                    <a:lnTo>
                      <a:pt x="3747" y="178"/>
                    </a:lnTo>
                    <a:lnTo>
                      <a:pt x="3749" y="178"/>
                    </a:lnTo>
                    <a:lnTo>
                      <a:pt x="3830" y="238"/>
                    </a:lnTo>
                    <a:lnTo>
                      <a:pt x="3909" y="300"/>
                    </a:lnTo>
                    <a:lnTo>
                      <a:pt x="3985" y="355"/>
                    </a:lnTo>
                    <a:lnTo>
                      <a:pt x="4066" y="403"/>
                    </a:lnTo>
                    <a:lnTo>
                      <a:pt x="4102" y="420"/>
                    </a:lnTo>
                    <a:lnTo>
                      <a:pt x="4141" y="437"/>
                    </a:lnTo>
                    <a:lnTo>
                      <a:pt x="4181" y="452"/>
                    </a:lnTo>
                    <a:lnTo>
                      <a:pt x="4192" y="456"/>
                    </a:lnTo>
                    <a:lnTo>
                      <a:pt x="4213" y="458"/>
                    </a:lnTo>
                    <a:lnTo>
                      <a:pt x="4214" y="460"/>
                    </a:lnTo>
                    <a:lnTo>
                      <a:pt x="4239" y="463"/>
                    </a:lnTo>
                    <a:lnTo>
                      <a:pt x="4259" y="463"/>
                    </a:lnTo>
                    <a:lnTo>
                      <a:pt x="4269" y="465"/>
                    </a:lnTo>
                    <a:lnTo>
                      <a:pt x="4271" y="467"/>
                    </a:lnTo>
                    <a:lnTo>
                      <a:pt x="4303" y="467"/>
                    </a:lnTo>
                    <a:lnTo>
                      <a:pt x="4304" y="465"/>
                    </a:lnTo>
                    <a:lnTo>
                      <a:pt x="4314" y="463"/>
                    </a:lnTo>
                    <a:lnTo>
                      <a:pt x="4342" y="463"/>
                    </a:lnTo>
                    <a:lnTo>
                      <a:pt x="4366" y="460"/>
                    </a:lnTo>
                    <a:lnTo>
                      <a:pt x="4402" y="452"/>
                    </a:lnTo>
                    <a:lnTo>
                      <a:pt x="4440" y="437"/>
                    </a:lnTo>
                    <a:lnTo>
                      <a:pt x="4518" y="402"/>
                    </a:lnTo>
                    <a:lnTo>
                      <a:pt x="4597" y="355"/>
                    </a:lnTo>
                    <a:lnTo>
                      <a:pt x="4672" y="300"/>
                    </a:lnTo>
                    <a:lnTo>
                      <a:pt x="4751" y="238"/>
                    </a:lnTo>
                    <a:lnTo>
                      <a:pt x="4757" y="235"/>
                    </a:lnTo>
                    <a:lnTo>
                      <a:pt x="4766" y="233"/>
                    </a:lnTo>
                    <a:lnTo>
                      <a:pt x="4768" y="233"/>
                    </a:lnTo>
                    <a:lnTo>
                      <a:pt x="4768" y="235"/>
                    </a:lnTo>
                    <a:lnTo>
                      <a:pt x="5727" y="83"/>
                    </a:lnTo>
                    <a:lnTo>
                      <a:pt x="5734" y="129"/>
                    </a:lnTo>
                    <a:lnTo>
                      <a:pt x="4774" y="281"/>
                    </a:lnTo>
                    <a:lnTo>
                      <a:pt x="4702" y="338"/>
                    </a:lnTo>
                    <a:lnTo>
                      <a:pt x="4702" y="340"/>
                    </a:lnTo>
                    <a:lnTo>
                      <a:pt x="4624" y="396"/>
                    </a:lnTo>
                    <a:lnTo>
                      <a:pt x="4622" y="396"/>
                    </a:lnTo>
                    <a:lnTo>
                      <a:pt x="4541" y="445"/>
                    </a:lnTo>
                    <a:lnTo>
                      <a:pt x="4539" y="447"/>
                    </a:lnTo>
                    <a:lnTo>
                      <a:pt x="4460" y="482"/>
                    </a:lnTo>
                    <a:lnTo>
                      <a:pt x="4458" y="482"/>
                    </a:lnTo>
                    <a:lnTo>
                      <a:pt x="4419" y="497"/>
                    </a:lnTo>
                    <a:lnTo>
                      <a:pt x="4415" y="499"/>
                    </a:lnTo>
                    <a:lnTo>
                      <a:pt x="4376" y="507"/>
                    </a:lnTo>
                    <a:lnTo>
                      <a:pt x="4374" y="507"/>
                    </a:lnTo>
                    <a:lnTo>
                      <a:pt x="4351" y="510"/>
                    </a:lnTo>
                    <a:lnTo>
                      <a:pt x="4344" y="512"/>
                    </a:lnTo>
                    <a:lnTo>
                      <a:pt x="4325" y="512"/>
                    </a:lnTo>
                    <a:lnTo>
                      <a:pt x="4323" y="514"/>
                    </a:lnTo>
                    <a:lnTo>
                      <a:pt x="4314" y="516"/>
                    </a:lnTo>
                    <a:lnTo>
                      <a:pt x="4267" y="516"/>
                    </a:lnTo>
                    <a:lnTo>
                      <a:pt x="4258" y="514"/>
                    </a:lnTo>
                    <a:lnTo>
                      <a:pt x="4254" y="512"/>
                    </a:lnTo>
                    <a:lnTo>
                      <a:pt x="4235" y="512"/>
                    </a:lnTo>
                    <a:lnTo>
                      <a:pt x="4226" y="510"/>
                    </a:lnTo>
                    <a:lnTo>
                      <a:pt x="4224" y="508"/>
                    </a:lnTo>
                    <a:lnTo>
                      <a:pt x="4207" y="507"/>
                    </a:lnTo>
                    <a:lnTo>
                      <a:pt x="4184" y="505"/>
                    </a:lnTo>
                    <a:lnTo>
                      <a:pt x="4179" y="503"/>
                    </a:lnTo>
                    <a:lnTo>
                      <a:pt x="4164" y="497"/>
                    </a:lnTo>
                    <a:lnTo>
                      <a:pt x="4124" y="482"/>
                    </a:lnTo>
                    <a:lnTo>
                      <a:pt x="4122" y="482"/>
                    </a:lnTo>
                    <a:lnTo>
                      <a:pt x="4083" y="465"/>
                    </a:lnTo>
                    <a:lnTo>
                      <a:pt x="4044" y="447"/>
                    </a:lnTo>
                    <a:lnTo>
                      <a:pt x="4042" y="445"/>
                    </a:lnTo>
                    <a:lnTo>
                      <a:pt x="3961" y="396"/>
                    </a:lnTo>
                    <a:lnTo>
                      <a:pt x="3959" y="396"/>
                    </a:lnTo>
                    <a:lnTo>
                      <a:pt x="3880" y="340"/>
                    </a:lnTo>
                    <a:lnTo>
                      <a:pt x="3878" y="338"/>
                    </a:lnTo>
                    <a:lnTo>
                      <a:pt x="3802" y="278"/>
                    </a:lnTo>
                    <a:lnTo>
                      <a:pt x="3721" y="218"/>
                    </a:lnTo>
                    <a:lnTo>
                      <a:pt x="3642" y="163"/>
                    </a:lnTo>
                    <a:lnTo>
                      <a:pt x="3565" y="113"/>
                    </a:lnTo>
                    <a:lnTo>
                      <a:pt x="3486" y="79"/>
                    </a:lnTo>
                    <a:lnTo>
                      <a:pt x="3458" y="68"/>
                    </a:lnTo>
                    <a:lnTo>
                      <a:pt x="3413" y="58"/>
                    </a:lnTo>
                    <a:lnTo>
                      <a:pt x="3411" y="58"/>
                    </a:lnTo>
                    <a:lnTo>
                      <a:pt x="3396" y="54"/>
                    </a:lnTo>
                    <a:lnTo>
                      <a:pt x="3383" y="53"/>
                    </a:lnTo>
                    <a:lnTo>
                      <a:pt x="3370" y="53"/>
                    </a:lnTo>
                    <a:lnTo>
                      <a:pt x="3361" y="51"/>
                    </a:lnTo>
                    <a:lnTo>
                      <a:pt x="3357" y="49"/>
                    </a:lnTo>
                    <a:lnTo>
                      <a:pt x="3317" y="49"/>
                    </a:lnTo>
                    <a:lnTo>
                      <a:pt x="3316" y="51"/>
                    </a:lnTo>
                    <a:lnTo>
                      <a:pt x="3306" y="53"/>
                    </a:lnTo>
                    <a:lnTo>
                      <a:pt x="3295" y="53"/>
                    </a:lnTo>
                    <a:lnTo>
                      <a:pt x="3287" y="54"/>
                    </a:lnTo>
                    <a:lnTo>
                      <a:pt x="3285" y="54"/>
                    </a:lnTo>
                    <a:lnTo>
                      <a:pt x="3263" y="58"/>
                    </a:lnTo>
                    <a:lnTo>
                      <a:pt x="3248" y="62"/>
                    </a:lnTo>
                    <a:lnTo>
                      <a:pt x="3224" y="68"/>
                    </a:lnTo>
                    <a:lnTo>
                      <a:pt x="3224" y="66"/>
                    </a:lnTo>
                    <a:lnTo>
                      <a:pt x="3188" y="79"/>
                    </a:lnTo>
                    <a:lnTo>
                      <a:pt x="3150" y="94"/>
                    </a:lnTo>
                    <a:lnTo>
                      <a:pt x="3120" y="113"/>
                    </a:lnTo>
                    <a:lnTo>
                      <a:pt x="3032" y="163"/>
                    </a:lnTo>
                    <a:lnTo>
                      <a:pt x="2953" y="218"/>
                    </a:lnTo>
                    <a:lnTo>
                      <a:pt x="2876" y="278"/>
                    </a:lnTo>
                    <a:lnTo>
                      <a:pt x="2801" y="338"/>
                    </a:lnTo>
                    <a:lnTo>
                      <a:pt x="2801" y="340"/>
                    </a:lnTo>
                    <a:lnTo>
                      <a:pt x="2723" y="396"/>
                    </a:lnTo>
                    <a:lnTo>
                      <a:pt x="2721" y="396"/>
                    </a:lnTo>
                    <a:lnTo>
                      <a:pt x="2642" y="445"/>
                    </a:lnTo>
                    <a:lnTo>
                      <a:pt x="2640" y="447"/>
                    </a:lnTo>
                    <a:lnTo>
                      <a:pt x="2561" y="482"/>
                    </a:lnTo>
                    <a:lnTo>
                      <a:pt x="2559" y="482"/>
                    </a:lnTo>
                    <a:lnTo>
                      <a:pt x="2520" y="497"/>
                    </a:lnTo>
                    <a:lnTo>
                      <a:pt x="2516" y="499"/>
                    </a:lnTo>
                    <a:lnTo>
                      <a:pt x="2477" y="507"/>
                    </a:lnTo>
                    <a:lnTo>
                      <a:pt x="2475" y="507"/>
                    </a:lnTo>
                    <a:lnTo>
                      <a:pt x="2452" y="510"/>
                    </a:lnTo>
                    <a:lnTo>
                      <a:pt x="2445" y="512"/>
                    </a:lnTo>
                    <a:lnTo>
                      <a:pt x="2428" y="512"/>
                    </a:lnTo>
                    <a:lnTo>
                      <a:pt x="2426" y="514"/>
                    </a:lnTo>
                    <a:lnTo>
                      <a:pt x="2417" y="516"/>
                    </a:lnTo>
                    <a:lnTo>
                      <a:pt x="2368" y="516"/>
                    </a:lnTo>
                    <a:lnTo>
                      <a:pt x="2358" y="514"/>
                    </a:lnTo>
                    <a:lnTo>
                      <a:pt x="2355" y="512"/>
                    </a:lnTo>
                    <a:lnTo>
                      <a:pt x="2336" y="512"/>
                    </a:lnTo>
                    <a:lnTo>
                      <a:pt x="2327" y="510"/>
                    </a:lnTo>
                    <a:lnTo>
                      <a:pt x="2325" y="508"/>
                    </a:lnTo>
                    <a:lnTo>
                      <a:pt x="2310" y="507"/>
                    </a:lnTo>
                    <a:lnTo>
                      <a:pt x="2287" y="505"/>
                    </a:lnTo>
                    <a:lnTo>
                      <a:pt x="2281" y="503"/>
                    </a:lnTo>
                    <a:lnTo>
                      <a:pt x="2266" y="497"/>
                    </a:lnTo>
                    <a:lnTo>
                      <a:pt x="2227" y="482"/>
                    </a:lnTo>
                    <a:lnTo>
                      <a:pt x="2225" y="482"/>
                    </a:lnTo>
                    <a:lnTo>
                      <a:pt x="2186" y="465"/>
                    </a:lnTo>
                    <a:lnTo>
                      <a:pt x="2146" y="447"/>
                    </a:lnTo>
                    <a:lnTo>
                      <a:pt x="2145" y="445"/>
                    </a:lnTo>
                    <a:lnTo>
                      <a:pt x="2066" y="396"/>
                    </a:lnTo>
                    <a:lnTo>
                      <a:pt x="2064" y="396"/>
                    </a:lnTo>
                    <a:lnTo>
                      <a:pt x="1985" y="340"/>
                    </a:lnTo>
                    <a:lnTo>
                      <a:pt x="1983" y="338"/>
                    </a:lnTo>
                    <a:lnTo>
                      <a:pt x="1904" y="276"/>
                    </a:lnTo>
                    <a:lnTo>
                      <a:pt x="1827" y="216"/>
                    </a:lnTo>
                    <a:lnTo>
                      <a:pt x="1827" y="218"/>
                    </a:lnTo>
                    <a:lnTo>
                      <a:pt x="1747" y="163"/>
                    </a:lnTo>
                    <a:lnTo>
                      <a:pt x="1668" y="113"/>
                    </a:lnTo>
                    <a:lnTo>
                      <a:pt x="1593" y="79"/>
                    </a:lnTo>
                    <a:lnTo>
                      <a:pt x="1567" y="68"/>
                    </a:lnTo>
                    <a:lnTo>
                      <a:pt x="1520" y="58"/>
                    </a:lnTo>
                    <a:lnTo>
                      <a:pt x="1518" y="58"/>
                    </a:lnTo>
                    <a:lnTo>
                      <a:pt x="1503" y="54"/>
                    </a:lnTo>
                    <a:lnTo>
                      <a:pt x="1491" y="53"/>
                    </a:lnTo>
                    <a:lnTo>
                      <a:pt x="1476" y="53"/>
                    </a:lnTo>
                    <a:lnTo>
                      <a:pt x="1467" y="51"/>
                    </a:lnTo>
                    <a:lnTo>
                      <a:pt x="1463" y="49"/>
                    </a:lnTo>
                    <a:lnTo>
                      <a:pt x="1426" y="49"/>
                    </a:lnTo>
                    <a:lnTo>
                      <a:pt x="1424" y="51"/>
                    </a:lnTo>
                    <a:lnTo>
                      <a:pt x="1415" y="53"/>
                    </a:lnTo>
                    <a:lnTo>
                      <a:pt x="1403" y="53"/>
                    </a:lnTo>
                    <a:lnTo>
                      <a:pt x="1396" y="54"/>
                    </a:lnTo>
                    <a:lnTo>
                      <a:pt x="1394" y="54"/>
                    </a:lnTo>
                    <a:lnTo>
                      <a:pt x="1371" y="58"/>
                    </a:lnTo>
                    <a:lnTo>
                      <a:pt x="1356" y="62"/>
                    </a:lnTo>
                    <a:lnTo>
                      <a:pt x="1332" y="68"/>
                    </a:lnTo>
                    <a:lnTo>
                      <a:pt x="1332" y="66"/>
                    </a:lnTo>
                    <a:lnTo>
                      <a:pt x="1296" y="79"/>
                    </a:lnTo>
                    <a:lnTo>
                      <a:pt x="1259" y="94"/>
                    </a:lnTo>
                    <a:lnTo>
                      <a:pt x="1229" y="113"/>
                    </a:lnTo>
                    <a:lnTo>
                      <a:pt x="1142" y="163"/>
                    </a:lnTo>
                    <a:lnTo>
                      <a:pt x="1064" y="218"/>
                    </a:lnTo>
                    <a:lnTo>
                      <a:pt x="987" y="276"/>
                    </a:lnTo>
                    <a:lnTo>
                      <a:pt x="981" y="280"/>
                    </a:lnTo>
                    <a:lnTo>
                      <a:pt x="975" y="281"/>
                    </a:lnTo>
                    <a:lnTo>
                      <a:pt x="7" y="418"/>
                    </a:lnTo>
                    <a:lnTo>
                      <a:pt x="0" y="371"/>
                    </a:lnTo>
                    <a:lnTo>
                      <a:pt x="962" y="235"/>
                    </a:lnTo>
                    <a:lnTo>
                      <a:pt x="964" y="235"/>
                    </a:lnTo>
                    <a:lnTo>
                      <a:pt x="1037" y="178"/>
                    </a:lnTo>
                    <a:lnTo>
                      <a:pt x="1116" y="124"/>
                    </a:lnTo>
                    <a:lnTo>
                      <a:pt x="1118" y="122"/>
                    </a:lnTo>
                    <a:lnTo>
                      <a:pt x="1202" y="71"/>
                    </a:lnTo>
                    <a:lnTo>
                      <a:pt x="1234" y="51"/>
                    </a:lnTo>
                    <a:lnTo>
                      <a:pt x="1240" y="49"/>
                    </a:lnTo>
                    <a:lnTo>
                      <a:pt x="1279" y="34"/>
                    </a:lnTo>
                    <a:lnTo>
                      <a:pt x="1319" y="21"/>
                    </a:lnTo>
                    <a:lnTo>
                      <a:pt x="1321" y="21"/>
                    </a:lnTo>
                    <a:lnTo>
                      <a:pt x="1345" y="15"/>
                    </a:lnTo>
                    <a:lnTo>
                      <a:pt x="1360" y="11"/>
                    </a:lnTo>
                    <a:lnTo>
                      <a:pt x="1362" y="11"/>
                    </a:lnTo>
                    <a:lnTo>
                      <a:pt x="1384" y="7"/>
                    </a:lnTo>
                    <a:lnTo>
                      <a:pt x="1392" y="6"/>
                    </a:lnTo>
                    <a:lnTo>
                      <a:pt x="1398" y="4"/>
                    </a:lnTo>
                    <a:lnTo>
                      <a:pt x="1403" y="4"/>
                    </a:lnTo>
                    <a:lnTo>
                      <a:pt x="1405" y="2"/>
                    </a:lnTo>
                    <a:lnTo>
                      <a:pt x="1415"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6" name="Freeform 1922"/>
              <p:cNvSpPr>
                <a:spLocks/>
              </p:cNvSpPr>
              <p:nvPr/>
            </p:nvSpPr>
            <p:spPr bwMode="auto">
              <a:xfrm>
                <a:off x="1333704" y="6155181"/>
                <a:ext cx="3032906" cy="178520"/>
              </a:xfrm>
              <a:custGeom>
                <a:avLst/>
                <a:gdLst>
                  <a:gd name="T0" fmla="*/ 2147483647 w 3819"/>
                  <a:gd name="T1" fmla="*/ 0 h 224"/>
                  <a:gd name="T2" fmla="*/ 2147483647 w 3819"/>
                  <a:gd name="T3" fmla="*/ 2147483647 h 224"/>
                  <a:gd name="T4" fmla="*/ 2147483647 w 3819"/>
                  <a:gd name="T5" fmla="*/ 2147483647 h 224"/>
                  <a:gd name="T6" fmla="*/ 2147483647 w 3819"/>
                  <a:gd name="T7" fmla="*/ 2147483647 h 224"/>
                  <a:gd name="T8" fmla="*/ 2147483647 w 3819"/>
                  <a:gd name="T9" fmla="*/ 2147483647 h 224"/>
                  <a:gd name="T10" fmla="*/ 2147483647 w 3819"/>
                  <a:gd name="T11" fmla="*/ 2147483647 h 224"/>
                  <a:gd name="T12" fmla="*/ 2147483647 w 3819"/>
                  <a:gd name="T13" fmla="*/ 2147483647 h 224"/>
                  <a:gd name="T14" fmla="*/ 2147483647 w 3819"/>
                  <a:gd name="T15" fmla="*/ 2147483647 h 224"/>
                  <a:gd name="T16" fmla="*/ 2147483647 w 3819"/>
                  <a:gd name="T17" fmla="*/ 2147483647 h 224"/>
                  <a:gd name="T18" fmla="*/ 2147483647 w 3819"/>
                  <a:gd name="T19" fmla="*/ 2147483647 h 224"/>
                  <a:gd name="T20" fmla="*/ 2147483647 w 3819"/>
                  <a:gd name="T21" fmla="*/ 2147483647 h 224"/>
                  <a:gd name="T22" fmla="*/ 2147483647 w 3819"/>
                  <a:gd name="T23" fmla="*/ 2147483647 h 224"/>
                  <a:gd name="T24" fmla="*/ 2147483647 w 3819"/>
                  <a:gd name="T25" fmla="*/ 2147483647 h 224"/>
                  <a:gd name="T26" fmla="*/ 2147483647 w 3819"/>
                  <a:gd name="T27" fmla="*/ 2147483647 h 224"/>
                  <a:gd name="T28" fmla="*/ 2147483647 w 3819"/>
                  <a:gd name="T29" fmla="*/ 2147483647 h 224"/>
                  <a:gd name="T30" fmla="*/ 2147483647 w 3819"/>
                  <a:gd name="T31" fmla="*/ 2147483647 h 224"/>
                  <a:gd name="T32" fmla="*/ 2147483647 w 3819"/>
                  <a:gd name="T33" fmla="*/ 2147483647 h 224"/>
                  <a:gd name="T34" fmla="*/ 2147483647 w 3819"/>
                  <a:gd name="T35" fmla="*/ 2147483647 h 224"/>
                  <a:gd name="T36" fmla="*/ 2147483647 w 3819"/>
                  <a:gd name="T37" fmla="*/ 2147483647 h 224"/>
                  <a:gd name="T38" fmla="*/ 2147483647 w 3819"/>
                  <a:gd name="T39" fmla="*/ 2147483647 h 224"/>
                  <a:gd name="T40" fmla="*/ 2147483647 w 3819"/>
                  <a:gd name="T41" fmla="*/ 2147483647 h 224"/>
                  <a:gd name="T42" fmla="*/ 2147483647 w 3819"/>
                  <a:gd name="T43" fmla="*/ 2147483647 h 224"/>
                  <a:gd name="T44" fmla="*/ 2147483647 w 3819"/>
                  <a:gd name="T45" fmla="*/ 2147483647 h 224"/>
                  <a:gd name="T46" fmla="*/ 2147483647 w 3819"/>
                  <a:gd name="T47" fmla="*/ 2147483647 h 224"/>
                  <a:gd name="T48" fmla="*/ 2147483647 w 3819"/>
                  <a:gd name="T49" fmla="*/ 2147483647 h 224"/>
                  <a:gd name="T50" fmla="*/ 2147483647 w 3819"/>
                  <a:gd name="T51" fmla="*/ 2147483647 h 224"/>
                  <a:gd name="T52" fmla="*/ 2147483647 w 3819"/>
                  <a:gd name="T53" fmla="*/ 2147483647 h 224"/>
                  <a:gd name="T54" fmla="*/ 2147483647 w 3819"/>
                  <a:gd name="T55" fmla="*/ 2147483647 h 224"/>
                  <a:gd name="T56" fmla="*/ 2147483647 w 3819"/>
                  <a:gd name="T57" fmla="*/ 2147483647 h 224"/>
                  <a:gd name="T58" fmla="*/ 2147483647 w 3819"/>
                  <a:gd name="T59" fmla="*/ 2147483647 h 224"/>
                  <a:gd name="T60" fmla="*/ 2147483647 w 3819"/>
                  <a:gd name="T61" fmla="*/ 2147483647 h 224"/>
                  <a:gd name="T62" fmla="*/ 2147483647 w 3819"/>
                  <a:gd name="T63" fmla="*/ 2147483647 h 22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819"/>
                  <a:gd name="T97" fmla="*/ 0 h 224"/>
                  <a:gd name="T98" fmla="*/ 3819 w 3819"/>
                  <a:gd name="T99" fmla="*/ 224 h 22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819" h="224">
                    <a:moveTo>
                      <a:pt x="1836" y="0"/>
                    </a:moveTo>
                    <a:lnTo>
                      <a:pt x="1991" y="0"/>
                    </a:lnTo>
                    <a:lnTo>
                      <a:pt x="2010" y="2"/>
                    </a:lnTo>
                    <a:lnTo>
                      <a:pt x="2104" y="2"/>
                    </a:lnTo>
                    <a:lnTo>
                      <a:pt x="2153" y="4"/>
                    </a:lnTo>
                    <a:lnTo>
                      <a:pt x="2239" y="8"/>
                    </a:lnTo>
                    <a:lnTo>
                      <a:pt x="2395" y="17"/>
                    </a:lnTo>
                    <a:lnTo>
                      <a:pt x="2543" y="27"/>
                    </a:lnTo>
                    <a:lnTo>
                      <a:pt x="2710" y="40"/>
                    </a:lnTo>
                    <a:lnTo>
                      <a:pt x="2864" y="57"/>
                    </a:lnTo>
                    <a:lnTo>
                      <a:pt x="3012" y="75"/>
                    </a:lnTo>
                    <a:lnTo>
                      <a:pt x="3179" y="96"/>
                    </a:lnTo>
                    <a:lnTo>
                      <a:pt x="3327" y="118"/>
                    </a:lnTo>
                    <a:lnTo>
                      <a:pt x="3502" y="143"/>
                    </a:lnTo>
                    <a:lnTo>
                      <a:pt x="3504" y="143"/>
                    </a:lnTo>
                    <a:lnTo>
                      <a:pt x="3658" y="167"/>
                    </a:lnTo>
                    <a:lnTo>
                      <a:pt x="3819" y="194"/>
                    </a:lnTo>
                    <a:lnTo>
                      <a:pt x="3813" y="224"/>
                    </a:lnTo>
                    <a:lnTo>
                      <a:pt x="3652" y="197"/>
                    </a:lnTo>
                    <a:lnTo>
                      <a:pt x="3498" y="173"/>
                    </a:lnTo>
                    <a:lnTo>
                      <a:pt x="3498" y="175"/>
                    </a:lnTo>
                    <a:lnTo>
                      <a:pt x="3324" y="150"/>
                    </a:lnTo>
                    <a:lnTo>
                      <a:pt x="3324" y="149"/>
                    </a:lnTo>
                    <a:lnTo>
                      <a:pt x="3175" y="126"/>
                    </a:lnTo>
                    <a:lnTo>
                      <a:pt x="3175" y="128"/>
                    </a:lnTo>
                    <a:lnTo>
                      <a:pt x="3008" y="107"/>
                    </a:lnTo>
                    <a:lnTo>
                      <a:pt x="2860" y="88"/>
                    </a:lnTo>
                    <a:lnTo>
                      <a:pt x="2706" y="72"/>
                    </a:lnTo>
                    <a:lnTo>
                      <a:pt x="2541" y="58"/>
                    </a:lnTo>
                    <a:lnTo>
                      <a:pt x="2393" y="49"/>
                    </a:lnTo>
                    <a:lnTo>
                      <a:pt x="2237" y="40"/>
                    </a:lnTo>
                    <a:lnTo>
                      <a:pt x="2151" y="36"/>
                    </a:lnTo>
                    <a:lnTo>
                      <a:pt x="2102" y="34"/>
                    </a:lnTo>
                    <a:lnTo>
                      <a:pt x="2006" y="34"/>
                    </a:lnTo>
                    <a:lnTo>
                      <a:pt x="1988" y="32"/>
                    </a:lnTo>
                    <a:lnTo>
                      <a:pt x="1837" y="32"/>
                    </a:lnTo>
                    <a:lnTo>
                      <a:pt x="1819" y="34"/>
                    </a:lnTo>
                    <a:lnTo>
                      <a:pt x="1719" y="34"/>
                    </a:lnTo>
                    <a:lnTo>
                      <a:pt x="1590" y="40"/>
                    </a:lnTo>
                    <a:lnTo>
                      <a:pt x="1522" y="43"/>
                    </a:lnTo>
                    <a:lnTo>
                      <a:pt x="1436" y="49"/>
                    </a:lnTo>
                    <a:lnTo>
                      <a:pt x="1280" y="58"/>
                    </a:lnTo>
                    <a:lnTo>
                      <a:pt x="1121" y="72"/>
                    </a:lnTo>
                    <a:lnTo>
                      <a:pt x="965" y="88"/>
                    </a:lnTo>
                    <a:lnTo>
                      <a:pt x="811" y="107"/>
                    </a:lnTo>
                    <a:lnTo>
                      <a:pt x="650" y="128"/>
                    </a:lnTo>
                    <a:lnTo>
                      <a:pt x="496" y="150"/>
                    </a:lnTo>
                    <a:lnTo>
                      <a:pt x="162" y="199"/>
                    </a:lnTo>
                    <a:lnTo>
                      <a:pt x="162" y="197"/>
                    </a:lnTo>
                    <a:lnTo>
                      <a:pt x="6" y="224"/>
                    </a:lnTo>
                    <a:lnTo>
                      <a:pt x="0" y="194"/>
                    </a:lnTo>
                    <a:lnTo>
                      <a:pt x="158" y="167"/>
                    </a:lnTo>
                    <a:lnTo>
                      <a:pt x="492" y="118"/>
                    </a:lnTo>
                    <a:lnTo>
                      <a:pt x="646" y="96"/>
                    </a:lnTo>
                    <a:lnTo>
                      <a:pt x="807" y="75"/>
                    </a:lnTo>
                    <a:lnTo>
                      <a:pt x="961" y="57"/>
                    </a:lnTo>
                    <a:lnTo>
                      <a:pt x="1117" y="40"/>
                    </a:lnTo>
                    <a:lnTo>
                      <a:pt x="1119" y="40"/>
                    </a:lnTo>
                    <a:lnTo>
                      <a:pt x="1278" y="27"/>
                    </a:lnTo>
                    <a:lnTo>
                      <a:pt x="1434" y="17"/>
                    </a:lnTo>
                    <a:lnTo>
                      <a:pt x="1520" y="12"/>
                    </a:lnTo>
                    <a:lnTo>
                      <a:pt x="1588" y="8"/>
                    </a:lnTo>
                    <a:lnTo>
                      <a:pt x="1717" y="2"/>
                    </a:lnTo>
                    <a:lnTo>
                      <a:pt x="1817" y="2"/>
                    </a:lnTo>
                    <a:lnTo>
                      <a:pt x="1836" y="0"/>
                    </a:lnTo>
                    <a:close/>
                  </a:path>
                </a:pathLst>
              </a:custGeom>
              <a:solidFill>
                <a:srgbClr val="0817FF"/>
              </a:solidFill>
              <a:ln w="0">
                <a:solidFill>
                  <a:srgbClr val="0817FF"/>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37" name="Rectangle 1923"/>
              <p:cNvSpPr>
                <a:spLocks noChangeAspect="1" noChangeArrowheads="1"/>
              </p:cNvSpPr>
              <p:nvPr/>
            </p:nvSpPr>
            <p:spPr bwMode="auto">
              <a:xfrm>
                <a:off x="4374580" y="4407094"/>
                <a:ext cx="25400" cy="2157413"/>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38" name="Rectangle 1924"/>
              <p:cNvSpPr>
                <a:spLocks noChangeAspect="1" noChangeArrowheads="1"/>
              </p:cNvSpPr>
              <p:nvPr/>
            </p:nvSpPr>
            <p:spPr bwMode="auto">
              <a:xfrm>
                <a:off x="1335658" y="4407094"/>
                <a:ext cx="23813" cy="21590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39" name="Freeform 1925"/>
              <p:cNvSpPr>
                <a:spLocks/>
              </p:cNvSpPr>
              <p:nvPr/>
            </p:nvSpPr>
            <p:spPr bwMode="auto">
              <a:xfrm>
                <a:off x="571508" y="4451307"/>
                <a:ext cx="4551343" cy="408613"/>
              </a:xfrm>
              <a:custGeom>
                <a:avLst/>
                <a:gdLst>
                  <a:gd name="T0" fmla="*/ 2147483647 w 5735"/>
                  <a:gd name="T1" fmla="*/ 2147483647 h 514"/>
                  <a:gd name="T2" fmla="*/ 2147483647 w 5735"/>
                  <a:gd name="T3" fmla="*/ 2147483647 h 514"/>
                  <a:gd name="T4" fmla="*/ 2147483647 w 5735"/>
                  <a:gd name="T5" fmla="*/ 2147483647 h 514"/>
                  <a:gd name="T6" fmla="*/ 2147483647 w 5735"/>
                  <a:gd name="T7" fmla="*/ 2147483647 h 514"/>
                  <a:gd name="T8" fmla="*/ 2147483647 w 5735"/>
                  <a:gd name="T9" fmla="*/ 2147483647 h 514"/>
                  <a:gd name="T10" fmla="*/ 2147483647 w 5735"/>
                  <a:gd name="T11" fmla="*/ 2147483647 h 514"/>
                  <a:gd name="T12" fmla="*/ 2147483647 w 5735"/>
                  <a:gd name="T13" fmla="*/ 2147483647 h 514"/>
                  <a:gd name="T14" fmla="*/ 2147483647 w 5735"/>
                  <a:gd name="T15" fmla="*/ 2147483647 h 514"/>
                  <a:gd name="T16" fmla="*/ 2147483647 w 5735"/>
                  <a:gd name="T17" fmla="*/ 2147483647 h 514"/>
                  <a:gd name="T18" fmla="*/ 2147483647 w 5735"/>
                  <a:gd name="T19" fmla="*/ 2147483647 h 514"/>
                  <a:gd name="T20" fmla="*/ 2147483647 w 5735"/>
                  <a:gd name="T21" fmla="*/ 2147483647 h 514"/>
                  <a:gd name="T22" fmla="*/ 2147483647 w 5735"/>
                  <a:gd name="T23" fmla="*/ 2147483647 h 514"/>
                  <a:gd name="T24" fmla="*/ 2147483647 w 5735"/>
                  <a:gd name="T25" fmla="*/ 0 h 514"/>
                  <a:gd name="T26" fmla="*/ 2147483647 w 5735"/>
                  <a:gd name="T27" fmla="*/ 2147483647 h 514"/>
                  <a:gd name="T28" fmla="*/ 2147483647 w 5735"/>
                  <a:gd name="T29" fmla="*/ 2147483647 h 514"/>
                  <a:gd name="T30" fmla="*/ 2147483647 w 5735"/>
                  <a:gd name="T31" fmla="*/ 2147483647 h 514"/>
                  <a:gd name="T32" fmla="*/ 2147483647 w 5735"/>
                  <a:gd name="T33" fmla="*/ 2147483647 h 514"/>
                  <a:gd name="T34" fmla="*/ 2147483647 w 5735"/>
                  <a:gd name="T35" fmla="*/ 2147483647 h 514"/>
                  <a:gd name="T36" fmla="*/ 2147483647 w 5735"/>
                  <a:gd name="T37" fmla="*/ 2147483647 h 514"/>
                  <a:gd name="T38" fmla="*/ 2147483647 w 5735"/>
                  <a:gd name="T39" fmla="*/ 2147483647 h 514"/>
                  <a:gd name="T40" fmla="*/ 2147483647 w 5735"/>
                  <a:gd name="T41" fmla="*/ 2147483647 h 514"/>
                  <a:gd name="T42" fmla="*/ 2147483647 w 5735"/>
                  <a:gd name="T43" fmla="*/ 2147483647 h 514"/>
                  <a:gd name="T44" fmla="*/ 2147483647 w 5735"/>
                  <a:gd name="T45" fmla="*/ 2147483647 h 514"/>
                  <a:gd name="T46" fmla="*/ 2147483647 w 5735"/>
                  <a:gd name="T47" fmla="*/ 2147483647 h 514"/>
                  <a:gd name="T48" fmla="*/ 2147483647 w 5735"/>
                  <a:gd name="T49" fmla="*/ 2147483647 h 514"/>
                  <a:gd name="T50" fmla="*/ 2147483647 w 5735"/>
                  <a:gd name="T51" fmla="*/ 2147483647 h 514"/>
                  <a:gd name="T52" fmla="*/ 2147483647 w 5735"/>
                  <a:gd name="T53" fmla="*/ 2147483647 h 514"/>
                  <a:gd name="T54" fmla="*/ 2147483647 w 5735"/>
                  <a:gd name="T55" fmla="*/ 2147483647 h 514"/>
                  <a:gd name="T56" fmla="*/ 2147483647 w 5735"/>
                  <a:gd name="T57" fmla="*/ 2147483647 h 514"/>
                  <a:gd name="T58" fmla="*/ 2147483647 w 5735"/>
                  <a:gd name="T59" fmla="*/ 2147483647 h 514"/>
                  <a:gd name="T60" fmla="*/ 2147483647 w 5735"/>
                  <a:gd name="T61" fmla="*/ 2147483647 h 514"/>
                  <a:gd name="T62" fmla="*/ 2147483647 w 5735"/>
                  <a:gd name="T63" fmla="*/ 2147483647 h 514"/>
                  <a:gd name="T64" fmla="*/ 2147483647 w 5735"/>
                  <a:gd name="T65" fmla="*/ 2147483647 h 514"/>
                  <a:gd name="T66" fmla="*/ 2147483647 w 5735"/>
                  <a:gd name="T67" fmla="*/ 2147483647 h 514"/>
                  <a:gd name="T68" fmla="*/ 2147483647 w 5735"/>
                  <a:gd name="T69" fmla="*/ 2147483647 h 514"/>
                  <a:gd name="T70" fmla="*/ 2147483647 w 5735"/>
                  <a:gd name="T71" fmla="*/ 2147483647 h 514"/>
                  <a:gd name="T72" fmla="*/ 2147483647 w 5735"/>
                  <a:gd name="T73" fmla="*/ 2147483647 h 514"/>
                  <a:gd name="T74" fmla="*/ 2147483647 w 5735"/>
                  <a:gd name="T75" fmla="*/ 2147483647 h 514"/>
                  <a:gd name="T76" fmla="*/ 2147483647 w 5735"/>
                  <a:gd name="T77" fmla="*/ 2147483647 h 514"/>
                  <a:gd name="T78" fmla="*/ 2147483647 w 5735"/>
                  <a:gd name="T79" fmla="*/ 2147483647 h 514"/>
                  <a:gd name="T80" fmla="*/ 2147483647 w 5735"/>
                  <a:gd name="T81" fmla="*/ 2147483647 h 514"/>
                  <a:gd name="T82" fmla="*/ 2147483647 w 5735"/>
                  <a:gd name="T83" fmla="*/ 2147483647 h 514"/>
                  <a:gd name="T84" fmla="*/ 2147483647 w 5735"/>
                  <a:gd name="T85" fmla="*/ 2147483647 h 514"/>
                  <a:gd name="T86" fmla="*/ 2147483647 w 5735"/>
                  <a:gd name="T87" fmla="*/ 2147483647 h 514"/>
                  <a:gd name="T88" fmla="*/ 2147483647 w 5735"/>
                  <a:gd name="T89" fmla="*/ 2147483647 h 514"/>
                  <a:gd name="T90" fmla="*/ 2147483647 w 5735"/>
                  <a:gd name="T91" fmla="*/ 2147483647 h 514"/>
                  <a:gd name="T92" fmla="*/ 2147483647 w 5735"/>
                  <a:gd name="T93" fmla="*/ 2147483647 h 514"/>
                  <a:gd name="T94" fmla="*/ 2147483647 w 5735"/>
                  <a:gd name="T95" fmla="*/ 2147483647 h 514"/>
                  <a:gd name="T96" fmla="*/ 2147483647 w 5735"/>
                  <a:gd name="T97" fmla="*/ 2147483647 h 514"/>
                  <a:gd name="T98" fmla="*/ 2147483647 w 5735"/>
                  <a:gd name="T99" fmla="*/ 2147483647 h 514"/>
                  <a:gd name="T100" fmla="*/ 2147483647 w 5735"/>
                  <a:gd name="T101" fmla="*/ 2147483647 h 514"/>
                  <a:gd name="T102" fmla="*/ 2147483647 w 5735"/>
                  <a:gd name="T103" fmla="*/ 2147483647 h 514"/>
                  <a:gd name="T104" fmla="*/ 2147483647 w 5735"/>
                  <a:gd name="T105" fmla="*/ 2147483647 h 514"/>
                  <a:gd name="T106" fmla="*/ 2147483647 w 5735"/>
                  <a:gd name="T107" fmla="*/ 2147483647 h 51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735"/>
                  <a:gd name="T163" fmla="*/ 0 h 514"/>
                  <a:gd name="T164" fmla="*/ 5735 w 5735"/>
                  <a:gd name="T165" fmla="*/ 514 h 51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735" h="514">
                    <a:moveTo>
                      <a:pt x="1413" y="0"/>
                    </a:moveTo>
                    <a:lnTo>
                      <a:pt x="1470" y="0"/>
                    </a:lnTo>
                    <a:lnTo>
                      <a:pt x="1475" y="2"/>
                    </a:lnTo>
                    <a:lnTo>
                      <a:pt x="1492" y="2"/>
                    </a:lnTo>
                    <a:lnTo>
                      <a:pt x="1498" y="3"/>
                    </a:lnTo>
                    <a:lnTo>
                      <a:pt x="1515" y="7"/>
                    </a:lnTo>
                    <a:lnTo>
                      <a:pt x="1528" y="9"/>
                    </a:lnTo>
                    <a:lnTo>
                      <a:pt x="1530" y="9"/>
                    </a:lnTo>
                    <a:lnTo>
                      <a:pt x="1577" y="18"/>
                    </a:lnTo>
                    <a:lnTo>
                      <a:pt x="1581" y="18"/>
                    </a:lnTo>
                    <a:lnTo>
                      <a:pt x="1612" y="32"/>
                    </a:lnTo>
                    <a:lnTo>
                      <a:pt x="1614" y="33"/>
                    </a:lnTo>
                    <a:lnTo>
                      <a:pt x="1693" y="71"/>
                    </a:lnTo>
                    <a:lnTo>
                      <a:pt x="1695" y="71"/>
                    </a:lnTo>
                    <a:lnTo>
                      <a:pt x="1774" y="120"/>
                    </a:lnTo>
                    <a:lnTo>
                      <a:pt x="1774" y="122"/>
                    </a:lnTo>
                    <a:lnTo>
                      <a:pt x="1853" y="176"/>
                    </a:lnTo>
                    <a:lnTo>
                      <a:pt x="1854" y="176"/>
                    </a:lnTo>
                    <a:lnTo>
                      <a:pt x="1933" y="236"/>
                    </a:lnTo>
                    <a:lnTo>
                      <a:pt x="2012" y="300"/>
                    </a:lnTo>
                    <a:lnTo>
                      <a:pt x="2091" y="356"/>
                    </a:lnTo>
                    <a:lnTo>
                      <a:pt x="2091" y="354"/>
                    </a:lnTo>
                    <a:lnTo>
                      <a:pt x="2170" y="401"/>
                    </a:lnTo>
                    <a:lnTo>
                      <a:pt x="2205" y="420"/>
                    </a:lnTo>
                    <a:lnTo>
                      <a:pt x="2245" y="437"/>
                    </a:lnTo>
                    <a:lnTo>
                      <a:pt x="2282" y="450"/>
                    </a:lnTo>
                    <a:lnTo>
                      <a:pt x="2284" y="450"/>
                    </a:lnTo>
                    <a:lnTo>
                      <a:pt x="2295" y="454"/>
                    </a:lnTo>
                    <a:lnTo>
                      <a:pt x="2316" y="456"/>
                    </a:lnTo>
                    <a:lnTo>
                      <a:pt x="2318" y="458"/>
                    </a:lnTo>
                    <a:lnTo>
                      <a:pt x="2341" y="461"/>
                    </a:lnTo>
                    <a:lnTo>
                      <a:pt x="2361" y="461"/>
                    </a:lnTo>
                    <a:lnTo>
                      <a:pt x="2371" y="463"/>
                    </a:lnTo>
                    <a:lnTo>
                      <a:pt x="2372" y="465"/>
                    </a:lnTo>
                    <a:lnTo>
                      <a:pt x="2404" y="465"/>
                    </a:lnTo>
                    <a:lnTo>
                      <a:pt x="2406" y="463"/>
                    </a:lnTo>
                    <a:lnTo>
                      <a:pt x="2416" y="461"/>
                    </a:lnTo>
                    <a:lnTo>
                      <a:pt x="2444" y="461"/>
                    </a:lnTo>
                    <a:lnTo>
                      <a:pt x="2468" y="458"/>
                    </a:lnTo>
                    <a:lnTo>
                      <a:pt x="2504" y="450"/>
                    </a:lnTo>
                    <a:lnTo>
                      <a:pt x="2543" y="437"/>
                    </a:lnTo>
                    <a:lnTo>
                      <a:pt x="2618" y="401"/>
                    </a:lnTo>
                    <a:lnTo>
                      <a:pt x="2697" y="354"/>
                    </a:lnTo>
                    <a:lnTo>
                      <a:pt x="2772" y="300"/>
                    </a:lnTo>
                    <a:lnTo>
                      <a:pt x="2847" y="238"/>
                    </a:lnTo>
                    <a:lnTo>
                      <a:pt x="2926" y="176"/>
                    </a:lnTo>
                    <a:lnTo>
                      <a:pt x="2928" y="176"/>
                    </a:lnTo>
                    <a:lnTo>
                      <a:pt x="3007" y="122"/>
                    </a:lnTo>
                    <a:lnTo>
                      <a:pt x="3009" y="120"/>
                    </a:lnTo>
                    <a:lnTo>
                      <a:pt x="3095" y="71"/>
                    </a:lnTo>
                    <a:lnTo>
                      <a:pt x="3127" y="50"/>
                    </a:lnTo>
                    <a:lnTo>
                      <a:pt x="3131" y="48"/>
                    </a:lnTo>
                    <a:lnTo>
                      <a:pt x="3170" y="32"/>
                    </a:lnTo>
                    <a:lnTo>
                      <a:pt x="3172" y="32"/>
                    </a:lnTo>
                    <a:lnTo>
                      <a:pt x="3211" y="18"/>
                    </a:lnTo>
                    <a:lnTo>
                      <a:pt x="3213" y="18"/>
                    </a:lnTo>
                    <a:lnTo>
                      <a:pt x="3238" y="13"/>
                    </a:lnTo>
                    <a:lnTo>
                      <a:pt x="3253" y="9"/>
                    </a:lnTo>
                    <a:lnTo>
                      <a:pt x="3256" y="7"/>
                    </a:lnTo>
                    <a:lnTo>
                      <a:pt x="3281" y="5"/>
                    </a:lnTo>
                    <a:lnTo>
                      <a:pt x="3281" y="3"/>
                    </a:lnTo>
                    <a:lnTo>
                      <a:pt x="3290" y="2"/>
                    </a:lnTo>
                    <a:lnTo>
                      <a:pt x="3298" y="2"/>
                    </a:lnTo>
                    <a:lnTo>
                      <a:pt x="3307" y="0"/>
                    </a:lnTo>
                    <a:lnTo>
                      <a:pt x="3361" y="0"/>
                    </a:lnTo>
                    <a:lnTo>
                      <a:pt x="3367" y="2"/>
                    </a:lnTo>
                    <a:lnTo>
                      <a:pt x="3386" y="2"/>
                    </a:lnTo>
                    <a:lnTo>
                      <a:pt x="3391" y="3"/>
                    </a:lnTo>
                    <a:lnTo>
                      <a:pt x="3405" y="7"/>
                    </a:lnTo>
                    <a:lnTo>
                      <a:pt x="3405" y="5"/>
                    </a:lnTo>
                    <a:lnTo>
                      <a:pt x="3421" y="7"/>
                    </a:lnTo>
                    <a:lnTo>
                      <a:pt x="3423" y="9"/>
                    </a:lnTo>
                    <a:lnTo>
                      <a:pt x="3470" y="18"/>
                    </a:lnTo>
                    <a:lnTo>
                      <a:pt x="3474" y="18"/>
                    </a:lnTo>
                    <a:lnTo>
                      <a:pt x="3506" y="32"/>
                    </a:lnTo>
                    <a:lnTo>
                      <a:pt x="3508" y="33"/>
                    </a:lnTo>
                    <a:lnTo>
                      <a:pt x="3588" y="71"/>
                    </a:lnTo>
                    <a:lnTo>
                      <a:pt x="3590" y="71"/>
                    </a:lnTo>
                    <a:lnTo>
                      <a:pt x="3669" y="120"/>
                    </a:lnTo>
                    <a:lnTo>
                      <a:pt x="3669" y="122"/>
                    </a:lnTo>
                    <a:lnTo>
                      <a:pt x="3748" y="176"/>
                    </a:lnTo>
                    <a:lnTo>
                      <a:pt x="3750" y="176"/>
                    </a:lnTo>
                    <a:lnTo>
                      <a:pt x="3829" y="236"/>
                    </a:lnTo>
                    <a:lnTo>
                      <a:pt x="3909" y="300"/>
                    </a:lnTo>
                    <a:lnTo>
                      <a:pt x="3986" y="354"/>
                    </a:lnTo>
                    <a:lnTo>
                      <a:pt x="4065" y="401"/>
                    </a:lnTo>
                    <a:lnTo>
                      <a:pt x="4103" y="420"/>
                    </a:lnTo>
                    <a:lnTo>
                      <a:pt x="4142" y="437"/>
                    </a:lnTo>
                    <a:lnTo>
                      <a:pt x="4180" y="450"/>
                    </a:lnTo>
                    <a:lnTo>
                      <a:pt x="4181" y="450"/>
                    </a:lnTo>
                    <a:lnTo>
                      <a:pt x="4193" y="454"/>
                    </a:lnTo>
                    <a:lnTo>
                      <a:pt x="4213" y="456"/>
                    </a:lnTo>
                    <a:lnTo>
                      <a:pt x="4215" y="458"/>
                    </a:lnTo>
                    <a:lnTo>
                      <a:pt x="4240" y="461"/>
                    </a:lnTo>
                    <a:lnTo>
                      <a:pt x="4258" y="461"/>
                    </a:lnTo>
                    <a:lnTo>
                      <a:pt x="4268" y="463"/>
                    </a:lnTo>
                    <a:lnTo>
                      <a:pt x="4273" y="465"/>
                    </a:lnTo>
                    <a:lnTo>
                      <a:pt x="4303" y="465"/>
                    </a:lnTo>
                    <a:lnTo>
                      <a:pt x="4305" y="463"/>
                    </a:lnTo>
                    <a:lnTo>
                      <a:pt x="4315" y="461"/>
                    </a:lnTo>
                    <a:lnTo>
                      <a:pt x="4343" y="461"/>
                    </a:lnTo>
                    <a:lnTo>
                      <a:pt x="4367" y="458"/>
                    </a:lnTo>
                    <a:lnTo>
                      <a:pt x="4403" y="450"/>
                    </a:lnTo>
                    <a:lnTo>
                      <a:pt x="4442" y="437"/>
                    </a:lnTo>
                    <a:lnTo>
                      <a:pt x="4517" y="401"/>
                    </a:lnTo>
                    <a:lnTo>
                      <a:pt x="4598" y="354"/>
                    </a:lnTo>
                    <a:lnTo>
                      <a:pt x="4673" y="300"/>
                    </a:lnTo>
                    <a:lnTo>
                      <a:pt x="4752" y="236"/>
                    </a:lnTo>
                    <a:lnTo>
                      <a:pt x="4758" y="232"/>
                    </a:lnTo>
                    <a:lnTo>
                      <a:pt x="4767" y="231"/>
                    </a:lnTo>
                    <a:lnTo>
                      <a:pt x="4769" y="231"/>
                    </a:lnTo>
                    <a:lnTo>
                      <a:pt x="4769" y="232"/>
                    </a:lnTo>
                    <a:lnTo>
                      <a:pt x="5728" y="82"/>
                    </a:lnTo>
                    <a:lnTo>
                      <a:pt x="5735" y="129"/>
                    </a:lnTo>
                    <a:lnTo>
                      <a:pt x="4776" y="279"/>
                    </a:lnTo>
                    <a:lnTo>
                      <a:pt x="4703" y="337"/>
                    </a:lnTo>
                    <a:lnTo>
                      <a:pt x="4703" y="339"/>
                    </a:lnTo>
                    <a:lnTo>
                      <a:pt x="4624" y="396"/>
                    </a:lnTo>
                    <a:lnTo>
                      <a:pt x="4622" y="396"/>
                    </a:lnTo>
                    <a:lnTo>
                      <a:pt x="4542" y="443"/>
                    </a:lnTo>
                    <a:lnTo>
                      <a:pt x="4540" y="444"/>
                    </a:lnTo>
                    <a:lnTo>
                      <a:pt x="4461" y="482"/>
                    </a:lnTo>
                    <a:lnTo>
                      <a:pt x="4457" y="482"/>
                    </a:lnTo>
                    <a:lnTo>
                      <a:pt x="4418" y="495"/>
                    </a:lnTo>
                    <a:lnTo>
                      <a:pt x="4416" y="497"/>
                    </a:lnTo>
                    <a:lnTo>
                      <a:pt x="4377" y="504"/>
                    </a:lnTo>
                    <a:lnTo>
                      <a:pt x="4375" y="504"/>
                    </a:lnTo>
                    <a:lnTo>
                      <a:pt x="4352" y="508"/>
                    </a:lnTo>
                    <a:lnTo>
                      <a:pt x="4345" y="510"/>
                    </a:lnTo>
                    <a:lnTo>
                      <a:pt x="4326" y="510"/>
                    </a:lnTo>
                    <a:lnTo>
                      <a:pt x="4324" y="512"/>
                    </a:lnTo>
                    <a:lnTo>
                      <a:pt x="4315" y="514"/>
                    </a:lnTo>
                    <a:lnTo>
                      <a:pt x="4268" y="514"/>
                    </a:lnTo>
                    <a:lnTo>
                      <a:pt x="4258" y="512"/>
                    </a:lnTo>
                    <a:lnTo>
                      <a:pt x="4255" y="510"/>
                    </a:lnTo>
                    <a:lnTo>
                      <a:pt x="4236" y="510"/>
                    </a:lnTo>
                    <a:lnTo>
                      <a:pt x="4227" y="508"/>
                    </a:lnTo>
                    <a:lnTo>
                      <a:pt x="4225" y="506"/>
                    </a:lnTo>
                    <a:lnTo>
                      <a:pt x="4208" y="504"/>
                    </a:lnTo>
                    <a:lnTo>
                      <a:pt x="4185" y="503"/>
                    </a:lnTo>
                    <a:lnTo>
                      <a:pt x="4180" y="501"/>
                    </a:lnTo>
                    <a:lnTo>
                      <a:pt x="4165" y="495"/>
                    </a:lnTo>
                    <a:lnTo>
                      <a:pt x="4125" y="482"/>
                    </a:lnTo>
                    <a:lnTo>
                      <a:pt x="4123" y="482"/>
                    </a:lnTo>
                    <a:lnTo>
                      <a:pt x="4084" y="465"/>
                    </a:lnTo>
                    <a:lnTo>
                      <a:pt x="4043" y="444"/>
                    </a:lnTo>
                    <a:lnTo>
                      <a:pt x="4041" y="443"/>
                    </a:lnTo>
                    <a:lnTo>
                      <a:pt x="3962" y="396"/>
                    </a:lnTo>
                    <a:lnTo>
                      <a:pt x="3960" y="396"/>
                    </a:lnTo>
                    <a:lnTo>
                      <a:pt x="3881" y="339"/>
                    </a:lnTo>
                    <a:lnTo>
                      <a:pt x="3879" y="337"/>
                    </a:lnTo>
                    <a:lnTo>
                      <a:pt x="3799" y="274"/>
                    </a:lnTo>
                    <a:lnTo>
                      <a:pt x="3722" y="214"/>
                    </a:lnTo>
                    <a:lnTo>
                      <a:pt x="3722" y="215"/>
                    </a:lnTo>
                    <a:lnTo>
                      <a:pt x="3643" y="161"/>
                    </a:lnTo>
                    <a:lnTo>
                      <a:pt x="3568" y="114"/>
                    </a:lnTo>
                    <a:lnTo>
                      <a:pt x="3487" y="77"/>
                    </a:lnTo>
                    <a:lnTo>
                      <a:pt x="3459" y="65"/>
                    </a:lnTo>
                    <a:lnTo>
                      <a:pt x="3414" y="56"/>
                    </a:lnTo>
                    <a:lnTo>
                      <a:pt x="3399" y="54"/>
                    </a:lnTo>
                    <a:lnTo>
                      <a:pt x="3395" y="54"/>
                    </a:lnTo>
                    <a:lnTo>
                      <a:pt x="3380" y="50"/>
                    </a:lnTo>
                    <a:lnTo>
                      <a:pt x="3363" y="50"/>
                    </a:lnTo>
                    <a:lnTo>
                      <a:pt x="3356" y="48"/>
                    </a:lnTo>
                    <a:lnTo>
                      <a:pt x="3316" y="48"/>
                    </a:lnTo>
                    <a:lnTo>
                      <a:pt x="3307" y="50"/>
                    </a:lnTo>
                    <a:lnTo>
                      <a:pt x="3298" y="50"/>
                    </a:lnTo>
                    <a:lnTo>
                      <a:pt x="3294" y="52"/>
                    </a:lnTo>
                    <a:lnTo>
                      <a:pt x="3292" y="52"/>
                    </a:lnTo>
                    <a:lnTo>
                      <a:pt x="3284" y="54"/>
                    </a:lnTo>
                    <a:lnTo>
                      <a:pt x="3264" y="56"/>
                    </a:lnTo>
                    <a:lnTo>
                      <a:pt x="3249" y="60"/>
                    </a:lnTo>
                    <a:lnTo>
                      <a:pt x="3224" y="65"/>
                    </a:lnTo>
                    <a:lnTo>
                      <a:pt x="3224" y="64"/>
                    </a:lnTo>
                    <a:lnTo>
                      <a:pt x="3189" y="77"/>
                    </a:lnTo>
                    <a:lnTo>
                      <a:pt x="3151" y="92"/>
                    </a:lnTo>
                    <a:lnTo>
                      <a:pt x="3121" y="112"/>
                    </a:lnTo>
                    <a:lnTo>
                      <a:pt x="3119" y="112"/>
                    </a:lnTo>
                    <a:lnTo>
                      <a:pt x="3033" y="161"/>
                    </a:lnTo>
                    <a:lnTo>
                      <a:pt x="2954" y="215"/>
                    </a:lnTo>
                    <a:lnTo>
                      <a:pt x="2877" y="276"/>
                    </a:lnTo>
                    <a:lnTo>
                      <a:pt x="2802" y="337"/>
                    </a:lnTo>
                    <a:lnTo>
                      <a:pt x="2802" y="339"/>
                    </a:lnTo>
                    <a:lnTo>
                      <a:pt x="2723" y="396"/>
                    </a:lnTo>
                    <a:lnTo>
                      <a:pt x="2721" y="396"/>
                    </a:lnTo>
                    <a:lnTo>
                      <a:pt x="2643" y="443"/>
                    </a:lnTo>
                    <a:lnTo>
                      <a:pt x="2641" y="444"/>
                    </a:lnTo>
                    <a:lnTo>
                      <a:pt x="2562" y="482"/>
                    </a:lnTo>
                    <a:lnTo>
                      <a:pt x="2558" y="482"/>
                    </a:lnTo>
                    <a:lnTo>
                      <a:pt x="2519" y="495"/>
                    </a:lnTo>
                    <a:lnTo>
                      <a:pt x="2517" y="497"/>
                    </a:lnTo>
                    <a:lnTo>
                      <a:pt x="2478" y="504"/>
                    </a:lnTo>
                    <a:lnTo>
                      <a:pt x="2476" y="504"/>
                    </a:lnTo>
                    <a:lnTo>
                      <a:pt x="2453" y="508"/>
                    </a:lnTo>
                    <a:lnTo>
                      <a:pt x="2446" y="510"/>
                    </a:lnTo>
                    <a:lnTo>
                      <a:pt x="2427" y="510"/>
                    </a:lnTo>
                    <a:lnTo>
                      <a:pt x="2425" y="512"/>
                    </a:lnTo>
                    <a:lnTo>
                      <a:pt x="2416" y="514"/>
                    </a:lnTo>
                    <a:lnTo>
                      <a:pt x="2369" y="514"/>
                    </a:lnTo>
                    <a:lnTo>
                      <a:pt x="2359" y="512"/>
                    </a:lnTo>
                    <a:lnTo>
                      <a:pt x="2356" y="510"/>
                    </a:lnTo>
                    <a:lnTo>
                      <a:pt x="2337" y="510"/>
                    </a:lnTo>
                    <a:lnTo>
                      <a:pt x="2327" y="508"/>
                    </a:lnTo>
                    <a:lnTo>
                      <a:pt x="2326" y="506"/>
                    </a:lnTo>
                    <a:lnTo>
                      <a:pt x="2311" y="504"/>
                    </a:lnTo>
                    <a:lnTo>
                      <a:pt x="2288" y="503"/>
                    </a:lnTo>
                    <a:lnTo>
                      <a:pt x="2282" y="501"/>
                    </a:lnTo>
                    <a:lnTo>
                      <a:pt x="2267" y="495"/>
                    </a:lnTo>
                    <a:lnTo>
                      <a:pt x="2228" y="482"/>
                    </a:lnTo>
                    <a:lnTo>
                      <a:pt x="2226" y="482"/>
                    </a:lnTo>
                    <a:lnTo>
                      <a:pt x="2187" y="465"/>
                    </a:lnTo>
                    <a:lnTo>
                      <a:pt x="2185" y="465"/>
                    </a:lnTo>
                    <a:lnTo>
                      <a:pt x="2145" y="444"/>
                    </a:lnTo>
                    <a:lnTo>
                      <a:pt x="2145" y="443"/>
                    </a:lnTo>
                    <a:lnTo>
                      <a:pt x="2067" y="396"/>
                    </a:lnTo>
                    <a:lnTo>
                      <a:pt x="2065" y="396"/>
                    </a:lnTo>
                    <a:lnTo>
                      <a:pt x="1984" y="339"/>
                    </a:lnTo>
                    <a:lnTo>
                      <a:pt x="1982" y="337"/>
                    </a:lnTo>
                    <a:lnTo>
                      <a:pt x="1903" y="274"/>
                    </a:lnTo>
                    <a:lnTo>
                      <a:pt x="1826" y="214"/>
                    </a:lnTo>
                    <a:lnTo>
                      <a:pt x="1826" y="215"/>
                    </a:lnTo>
                    <a:lnTo>
                      <a:pt x="1748" y="161"/>
                    </a:lnTo>
                    <a:lnTo>
                      <a:pt x="1672" y="114"/>
                    </a:lnTo>
                    <a:lnTo>
                      <a:pt x="1594" y="77"/>
                    </a:lnTo>
                    <a:lnTo>
                      <a:pt x="1565" y="65"/>
                    </a:lnTo>
                    <a:lnTo>
                      <a:pt x="1520" y="56"/>
                    </a:lnTo>
                    <a:lnTo>
                      <a:pt x="1507" y="54"/>
                    </a:lnTo>
                    <a:lnTo>
                      <a:pt x="1504" y="54"/>
                    </a:lnTo>
                    <a:lnTo>
                      <a:pt x="1487" y="50"/>
                    </a:lnTo>
                    <a:lnTo>
                      <a:pt x="1472" y="50"/>
                    </a:lnTo>
                    <a:lnTo>
                      <a:pt x="1464" y="48"/>
                    </a:lnTo>
                    <a:lnTo>
                      <a:pt x="1423" y="48"/>
                    </a:lnTo>
                    <a:lnTo>
                      <a:pt x="1413" y="50"/>
                    </a:lnTo>
                    <a:lnTo>
                      <a:pt x="1406" y="50"/>
                    </a:lnTo>
                    <a:lnTo>
                      <a:pt x="1402" y="52"/>
                    </a:lnTo>
                    <a:lnTo>
                      <a:pt x="1400" y="52"/>
                    </a:lnTo>
                    <a:lnTo>
                      <a:pt x="1393" y="54"/>
                    </a:lnTo>
                    <a:lnTo>
                      <a:pt x="1372" y="56"/>
                    </a:lnTo>
                    <a:lnTo>
                      <a:pt x="1357" y="60"/>
                    </a:lnTo>
                    <a:lnTo>
                      <a:pt x="1333" y="65"/>
                    </a:lnTo>
                    <a:lnTo>
                      <a:pt x="1333" y="64"/>
                    </a:lnTo>
                    <a:lnTo>
                      <a:pt x="1297" y="77"/>
                    </a:lnTo>
                    <a:lnTo>
                      <a:pt x="1260" y="92"/>
                    </a:lnTo>
                    <a:lnTo>
                      <a:pt x="1230" y="112"/>
                    </a:lnTo>
                    <a:lnTo>
                      <a:pt x="1228" y="112"/>
                    </a:lnTo>
                    <a:lnTo>
                      <a:pt x="1143" y="161"/>
                    </a:lnTo>
                    <a:lnTo>
                      <a:pt x="1064" y="215"/>
                    </a:lnTo>
                    <a:lnTo>
                      <a:pt x="988" y="274"/>
                    </a:lnTo>
                    <a:lnTo>
                      <a:pt x="982" y="277"/>
                    </a:lnTo>
                    <a:lnTo>
                      <a:pt x="976" y="279"/>
                    </a:lnTo>
                    <a:lnTo>
                      <a:pt x="8" y="416"/>
                    </a:lnTo>
                    <a:lnTo>
                      <a:pt x="0" y="369"/>
                    </a:lnTo>
                    <a:lnTo>
                      <a:pt x="963" y="232"/>
                    </a:lnTo>
                    <a:lnTo>
                      <a:pt x="965" y="232"/>
                    </a:lnTo>
                    <a:lnTo>
                      <a:pt x="1038" y="176"/>
                    </a:lnTo>
                    <a:lnTo>
                      <a:pt x="1117" y="122"/>
                    </a:lnTo>
                    <a:lnTo>
                      <a:pt x="1119" y="120"/>
                    </a:lnTo>
                    <a:lnTo>
                      <a:pt x="1203" y="71"/>
                    </a:lnTo>
                    <a:lnTo>
                      <a:pt x="1235" y="50"/>
                    </a:lnTo>
                    <a:lnTo>
                      <a:pt x="1239" y="48"/>
                    </a:lnTo>
                    <a:lnTo>
                      <a:pt x="1278" y="32"/>
                    </a:lnTo>
                    <a:lnTo>
                      <a:pt x="1280" y="32"/>
                    </a:lnTo>
                    <a:lnTo>
                      <a:pt x="1320" y="18"/>
                    </a:lnTo>
                    <a:lnTo>
                      <a:pt x="1322" y="18"/>
                    </a:lnTo>
                    <a:lnTo>
                      <a:pt x="1346" y="13"/>
                    </a:lnTo>
                    <a:lnTo>
                      <a:pt x="1361" y="9"/>
                    </a:lnTo>
                    <a:lnTo>
                      <a:pt x="1365" y="7"/>
                    </a:lnTo>
                    <a:lnTo>
                      <a:pt x="1389" y="5"/>
                    </a:lnTo>
                    <a:lnTo>
                      <a:pt x="1389" y="3"/>
                    </a:lnTo>
                    <a:lnTo>
                      <a:pt x="1398" y="2"/>
                    </a:lnTo>
                    <a:lnTo>
                      <a:pt x="1404" y="2"/>
                    </a:lnTo>
                    <a:lnTo>
                      <a:pt x="1413" y="0"/>
                    </a:lnTo>
                    <a:close/>
                  </a:path>
                </a:pathLst>
              </a:custGeom>
              <a:solidFill>
                <a:srgbClr val="FF0200"/>
              </a:solidFill>
              <a:ln w="0">
                <a:solidFill>
                  <a:srgbClr val="FF02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40" name="Freeform 1926"/>
              <p:cNvSpPr>
                <a:spLocks/>
              </p:cNvSpPr>
              <p:nvPr/>
            </p:nvSpPr>
            <p:spPr bwMode="auto">
              <a:xfrm>
                <a:off x="551659" y="4657597"/>
                <a:ext cx="579587" cy="914419"/>
              </a:xfrm>
              <a:custGeom>
                <a:avLst/>
                <a:gdLst>
                  <a:gd name="T0" fmla="*/ 2147483647 w 730"/>
                  <a:gd name="T1" fmla="*/ 0 h 1152"/>
                  <a:gd name="T2" fmla="*/ 2147483647 w 730"/>
                  <a:gd name="T3" fmla="*/ 2147483647 h 1152"/>
                  <a:gd name="T4" fmla="*/ 2147483647 w 730"/>
                  <a:gd name="T5" fmla="*/ 2147483647 h 1152"/>
                  <a:gd name="T6" fmla="*/ 2147483647 w 730"/>
                  <a:gd name="T7" fmla="*/ 2147483647 h 1152"/>
                  <a:gd name="T8" fmla="*/ 2147483647 w 730"/>
                  <a:gd name="T9" fmla="*/ 2147483647 h 1152"/>
                  <a:gd name="T10" fmla="*/ 2147483647 w 730"/>
                  <a:gd name="T11" fmla="*/ 2147483647 h 1152"/>
                  <a:gd name="T12" fmla="*/ 0 w 730"/>
                  <a:gd name="T13" fmla="*/ 2147483647 h 1152"/>
                  <a:gd name="T14" fmla="*/ 2147483647 w 730"/>
                  <a:gd name="T15" fmla="*/ 0 h 1152"/>
                  <a:gd name="T16" fmla="*/ 0 60000 65536"/>
                  <a:gd name="T17" fmla="*/ 0 60000 65536"/>
                  <a:gd name="T18" fmla="*/ 0 60000 65536"/>
                  <a:gd name="T19" fmla="*/ 0 60000 65536"/>
                  <a:gd name="T20" fmla="*/ 0 60000 65536"/>
                  <a:gd name="T21" fmla="*/ 0 60000 65536"/>
                  <a:gd name="T22" fmla="*/ 0 60000 65536"/>
                  <a:gd name="T23" fmla="*/ 0 60000 65536"/>
                  <a:gd name="T24" fmla="*/ 0 w 730"/>
                  <a:gd name="T25" fmla="*/ 0 h 1152"/>
                  <a:gd name="T26" fmla="*/ 730 w 730"/>
                  <a:gd name="T27" fmla="*/ 1152 h 1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0" h="1152">
                    <a:moveTo>
                      <a:pt x="218" y="0"/>
                    </a:moveTo>
                    <a:lnTo>
                      <a:pt x="218" y="287"/>
                    </a:lnTo>
                    <a:lnTo>
                      <a:pt x="730" y="287"/>
                    </a:lnTo>
                    <a:lnTo>
                      <a:pt x="730" y="863"/>
                    </a:lnTo>
                    <a:lnTo>
                      <a:pt x="218" y="863"/>
                    </a:lnTo>
                    <a:lnTo>
                      <a:pt x="218" y="1152"/>
                    </a:lnTo>
                    <a:lnTo>
                      <a:pt x="0" y="576"/>
                    </a:lnTo>
                    <a:lnTo>
                      <a:pt x="218" y="0"/>
                    </a:lnTo>
                    <a:close/>
                  </a:path>
                </a:pathLst>
              </a:custGeom>
              <a:solidFill>
                <a:srgbClr val="000000"/>
              </a:solidFill>
              <a:ln w="0">
                <a:solidFill>
                  <a:srgbClr val="000000"/>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41" name="Rectangle 1927"/>
              <p:cNvSpPr>
                <a:spLocks noChangeAspect="1" noChangeArrowheads="1"/>
              </p:cNvSpPr>
              <p:nvPr/>
            </p:nvSpPr>
            <p:spPr bwMode="auto">
              <a:xfrm>
                <a:off x="1219200" y="4886325"/>
                <a:ext cx="20638" cy="4572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42" name="Rectangle 1928"/>
              <p:cNvSpPr>
                <a:spLocks noChangeAspect="1" noChangeArrowheads="1"/>
              </p:cNvSpPr>
              <p:nvPr/>
            </p:nvSpPr>
            <p:spPr bwMode="auto">
              <a:xfrm>
                <a:off x="1154113" y="4886325"/>
                <a:ext cx="42862" cy="457200"/>
              </a:xfrm>
              <a:prstGeom prst="rect">
                <a:avLst/>
              </a:prstGeom>
              <a:solidFill>
                <a:srgbClr val="000000"/>
              </a:solidFill>
              <a:ln w="0">
                <a:solidFill>
                  <a:srgbClr val="000000"/>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43" name="Freeform 1929"/>
              <p:cNvSpPr>
                <a:spLocks/>
              </p:cNvSpPr>
              <p:nvPr/>
            </p:nvSpPr>
            <p:spPr bwMode="auto">
              <a:xfrm>
                <a:off x="539750" y="4649662"/>
                <a:ext cx="579587" cy="914419"/>
              </a:xfrm>
              <a:custGeom>
                <a:avLst/>
                <a:gdLst>
                  <a:gd name="T0" fmla="*/ 2147483647 w 730"/>
                  <a:gd name="T1" fmla="*/ 0 h 1152"/>
                  <a:gd name="T2" fmla="*/ 2147483647 w 730"/>
                  <a:gd name="T3" fmla="*/ 2147483647 h 1152"/>
                  <a:gd name="T4" fmla="*/ 2147483647 w 730"/>
                  <a:gd name="T5" fmla="*/ 2147483647 h 1152"/>
                  <a:gd name="T6" fmla="*/ 2147483647 w 730"/>
                  <a:gd name="T7" fmla="*/ 2147483647 h 1152"/>
                  <a:gd name="T8" fmla="*/ 2147483647 w 730"/>
                  <a:gd name="T9" fmla="*/ 2147483647 h 1152"/>
                  <a:gd name="T10" fmla="*/ 2147483647 w 730"/>
                  <a:gd name="T11" fmla="*/ 2147483647 h 1152"/>
                  <a:gd name="T12" fmla="*/ 0 w 730"/>
                  <a:gd name="T13" fmla="*/ 2147483647 h 1152"/>
                  <a:gd name="T14" fmla="*/ 2147483647 w 730"/>
                  <a:gd name="T15" fmla="*/ 0 h 1152"/>
                  <a:gd name="T16" fmla="*/ 0 60000 65536"/>
                  <a:gd name="T17" fmla="*/ 0 60000 65536"/>
                  <a:gd name="T18" fmla="*/ 0 60000 65536"/>
                  <a:gd name="T19" fmla="*/ 0 60000 65536"/>
                  <a:gd name="T20" fmla="*/ 0 60000 65536"/>
                  <a:gd name="T21" fmla="*/ 0 60000 65536"/>
                  <a:gd name="T22" fmla="*/ 0 60000 65536"/>
                  <a:gd name="T23" fmla="*/ 0 60000 65536"/>
                  <a:gd name="T24" fmla="*/ 0 w 730"/>
                  <a:gd name="T25" fmla="*/ 0 h 1152"/>
                  <a:gd name="T26" fmla="*/ 730 w 730"/>
                  <a:gd name="T27" fmla="*/ 1152 h 11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30" h="1152">
                    <a:moveTo>
                      <a:pt x="216" y="0"/>
                    </a:moveTo>
                    <a:lnTo>
                      <a:pt x="216" y="289"/>
                    </a:lnTo>
                    <a:lnTo>
                      <a:pt x="730" y="289"/>
                    </a:lnTo>
                    <a:lnTo>
                      <a:pt x="730" y="865"/>
                    </a:lnTo>
                    <a:lnTo>
                      <a:pt x="216" y="865"/>
                    </a:lnTo>
                    <a:lnTo>
                      <a:pt x="216" y="1152"/>
                    </a:lnTo>
                    <a:lnTo>
                      <a:pt x="0" y="576"/>
                    </a:lnTo>
                    <a:lnTo>
                      <a:pt x="216" y="0"/>
                    </a:lnTo>
                    <a:close/>
                  </a:path>
                </a:pathLst>
              </a:custGeom>
              <a:solidFill>
                <a:srgbClr val="339966"/>
              </a:solidFill>
              <a:ln w="0">
                <a:solidFill>
                  <a:srgbClr val="339966"/>
                </a:solidFill>
                <a:prstDash val="solid"/>
                <a:round/>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dirty="0">
                  <a:effectLst>
                    <a:outerShdw blurRad="38100" dist="38100" dir="2700000" algn="tl">
                      <a:srgbClr val="000000">
                        <a:alpha val="43137"/>
                      </a:srgbClr>
                    </a:outerShdw>
                  </a:effectLst>
                </a:endParaRPr>
              </a:p>
            </p:txBody>
          </p:sp>
          <p:sp>
            <p:nvSpPr>
              <p:cNvPr id="44" name="Rectangle 1930"/>
              <p:cNvSpPr>
                <a:spLocks noChangeAspect="1" noChangeArrowheads="1"/>
              </p:cNvSpPr>
              <p:nvPr/>
            </p:nvSpPr>
            <p:spPr bwMode="auto">
              <a:xfrm>
                <a:off x="1203325" y="4876800"/>
                <a:ext cx="22225" cy="457200"/>
              </a:xfrm>
              <a:prstGeom prst="rect">
                <a:avLst/>
              </a:prstGeom>
              <a:solidFill>
                <a:srgbClr val="339966"/>
              </a:solidFill>
              <a:ln w="0">
                <a:solidFill>
                  <a:srgbClr val="339966"/>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sp>
            <p:nvSpPr>
              <p:cNvPr id="45" name="Rectangle 1931"/>
              <p:cNvSpPr>
                <a:spLocks noChangeAspect="1" noChangeArrowheads="1"/>
              </p:cNvSpPr>
              <p:nvPr/>
            </p:nvSpPr>
            <p:spPr bwMode="auto">
              <a:xfrm>
                <a:off x="1139825" y="4876800"/>
                <a:ext cx="42863" cy="457200"/>
              </a:xfrm>
              <a:prstGeom prst="rect">
                <a:avLst/>
              </a:prstGeom>
              <a:solidFill>
                <a:srgbClr val="339966"/>
              </a:solidFill>
              <a:ln w="0">
                <a:solidFill>
                  <a:srgbClr val="339966"/>
                </a:solidFill>
                <a:miter lim="800000"/>
                <a:headEnd/>
                <a:tailEnd/>
              </a:ln>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ja-JP" altLang="en-US" sz="2000" b="0"/>
              </a:p>
            </p:txBody>
          </p:sp>
        </p:grpSp>
        <p:sp>
          <p:nvSpPr>
            <p:cNvPr id="9" name="Text Box 32"/>
            <p:cNvSpPr txBox="1">
              <a:spLocks noChangeAspect="1" noChangeArrowheads="1"/>
            </p:cNvSpPr>
            <p:nvPr/>
          </p:nvSpPr>
          <p:spPr bwMode="auto">
            <a:xfrm>
              <a:off x="6657484" y="1836390"/>
              <a:ext cx="542925" cy="118006"/>
            </a:xfrm>
            <a:prstGeom prst="rect">
              <a:avLst/>
            </a:prstGeom>
            <a:noFill/>
            <a:ln w="9525">
              <a:noFill/>
              <a:miter lim="800000"/>
              <a:headEnd/>
              <a:tailEnd/>
            </a:ln>
          </p:spPr>
          <p:txBody>
            <a:bodyPr lIns="0" tIns="0" rIns="0"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ja-JP" altLang="en-US" sz="1400" b="1" dirty="0" smtClean="0">
                  <a:solidFill>
                    <a:srgbClr val="FF0000"/>
                  </a:solidFill>
                  <a:effectLst>
                    <a:outerShdw blurRad="38100" dist="38100" dir="2700000" algn="tl">
                      <a:srgbClr val="C0C0C0"/>
                    </a:outerShdw>
                  </a:effectLst>
                  <a:ea typeface="ＪＳゴシック" pitchFamily="49" charset="-128"/>
                </a:rPr>
                <a:t>光波</a:t>
              </a:r>
              <a:endParaRPr lang="ja-JP" altLang="en-US" sz="1400" b="1" dirty="0">
                <a:solidFill>
                  <a:srgbClr val="FF0000"/>
                </a:solidFill>
                <a:effectLst>
                  <a:outerShdw blurRad="38100" dist="38100" dir="2700000" algn="tl">
                    <a:srgbClr val="C0C0C0"/>
                  </a:outerShdw>
                </a:effectLst>
                <a:ea typeface="ＪＳゴシック" pitchFamily="49" charset="-128"/>
              </a:endParaRPr>
            </a:p>
          </p:txBody>
        </p:sp>
        <p:sp>
          <p:nvSpPr>
            <p:cNvPr id="10" name="Text Box 32"/>
            <p:cNvSpPr txBox="1">
              <a:spLocks noChangeAspect="1" noChangeArrowheads="1"/>
            </p:cNvSpPr>
            <p:nvPr/>
          </p:nvSpPr>
          <p:spPr bwMode="auto">
            <a:xfrm>
              <a:off x="6640612" y="3826331"/>
              <a:ext cx="733425" cy="244475"/>
            </a:xfrm>
            <a:prstGeom prst="rect">
              <a:avLst/>
            </a:prstGeom>
            <a:noFill/>
            <a:ln w="9525">
              <a:noFill/>
              <a:miter lim="800000"/>
              <a:headEnd/>
              <a:tailEnd/>
            </a:ln>
          </p:spPr>
          <p:txBody>
            <a:bodyPr wrap="none" lIns="0" tIns="0" rIns="0" bIns="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en-US" altLang="ja-JP" sz="1600" dirty="0">
                  <a:solidFill>
                    <a:srgbClr val="0000FF"/>
                  </a:solidFill>
                  <a:effectLst>
                    <a:outerShdw blurRad="38100" dist="38100" dir="2700000" algn="tl">
                      <a:srgbClr val="C0C0C0"/>
                    </a:outerShdw>
                  </a:effectLst>
                  <a:ea typeface="ＪＳゴシック" pitchFamily="49" charset="-128"/>
                </a:rPr>
                <a:t>Exciton</a:t>
              </a:r>
              <a:endParaRPr lang="ja-JP" altLang="en-US" sz="1600" dirty="0">
                <a:solidFill>
                  <a:srgbClr val="0000FF"/>
                </a:solidFill>
                <a:effectLst>
                  <a:outerShdw blurRad="38100" dist="38100" dir="2700000" algn="tl">
                    <a:srgbClr val="C0C0C0"/>
                  </a:outerShdw>
                </a:effectLst>
                <a:ea typeface="ＪＳゴシック" pitchFamily="49" charset="-128"/>
              </a:endParaRPr>
            </a:p>
          </p:txBody>
        </p:sp>
      </p:grpSp>
      <p:sp>
        <p:nvSpPr>
          <p:cNvPr id="49" name="正方形/長方形 48"/>
          <p:cNvSpPr/>
          <p:nvPr/>
        </p:nvSpPr>
        <p:spPr>
          <a:xfrm>
            <a:off x="179512" y="2348880"/>
            <a:ext cx="4248472" cy="2448272"/>
          </a:xfrm>
          <a:prstGeom prst="rect">
            <a:avLst/>
          </a:prstGeom>
          <a:solidFill>
            <a:schemeClr val="accent1">
              <a:alpha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755576" y="5373216"/>
            <a:ext cx="7704856" cy="954107"/>
          </a:xfrm>
          <a:prstGeom prst="rect">
            <a:avLst/>
          </a:prstGeom>
          <a:noFill/>
        </p:spPr>
        <p:txBody>
          <a:bodyPr wrap="square" rtlCol="0">
            <a:spAutoFit/>
          </a:bodyPr>
          <a:lstStyle/>
          <a:p>
            <a:r>
              <a:rPr lang="ja-JP" altLang="en-US" sz="2800" dirty="0" smtClean="0"/>
              <a:t>このとき、媒体の厚さに対しての増大に加え、</a:t>
            </a:r>
            <a:endParaRPr lang="en-US" altLang="ja-JP" sz="2800" dirty="0" smtClean="0"/>
          </a:p>
          <a:p>
            <a:r>
              <a:rPr lang="ja-JP" altLang="en-US" sz="2800" dirty="0" smtClean="0">
                <a:solidFill>
                  <a:srgbClr val="FF0000"/>
                </a:solidFill>
              </a:rPr>
              <a:t>サイズ共鳴的に信号強度、応答速度が増大</a:t>
            </a:r>
            <a:r>
              <a:rPr lang="ja-JP" altLang="en-US" sz="2800" dirty="0" smtClean="0"/>
              <a:t>する。</a:t>
            </a:r>
            <a:endParaRPr lang="en-US" altLang="ja-JP" sz="2800" dirty="0" smtClean="0"/>
          </a:p>
        </p:txBody>
      </p:sp>
    </p:spTree>
    <p:extLst>
      <p:ext uri="{BB962C8B-B14F-4D97-AF65-F5344CB8AC3E}">
        <p14:creationId xmlns:p14="http://schemas.microsoft.com/office/powerpoint/2010/main" val="23675899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 name="図 6"/>
          <p:cNvPicPr>
            <a:picLocks noChangeAspect="1"/>
          </p:cNvPicPr>
          <p:nvPr/>
        </p:nvPicPr>
        <p:blipFill>
          <a:blip r:embed="rId3"/>
          <a:stretch>
            <a:fillRect/>
          </a:stretch>
        </p:blipFill>
        <p:spPr>
          <a:xfrm>
            <a:off x="4859667" y="1839278"/>
            <a:ext cx="4011234" cy="5018722"/>
          </a:xfrm>
          <a:prstGeom prst="rect">
            <a:avLst/>
          </a:prstGeom>
        </p:spPr>
      </p:pic>
      <p:sp>
        <p:nvSpPr>
          <p:cNvPr id="2" name="タイトル 1"/>
          <p:cNvSpPr>
            <a:spLocks noGrp="1"/>
          </p:cNvSpPr>
          <p:nvPr>
            <p:ph type="title"/>
          </p:nvPr>
        </p:nvSpPr>
        <p:spPr>
          <a:xfrm>
            <a:off x="628650" y="365126"/>
            <a:ext cx="8244894" cy="1325563"/>
          </a:xfrm>
        </p:spPr>
        <p:txBody>
          <a:bodyPr/>
          <a:lstStyle/>
          <a:p>
            <a:r>
              <a:rPr lang="en-US" altLang="ja-JP" dirty="0" smtClean="0">
                <a:effectLst>
                  <a:outerShdw blurRad="38100" dist="38100" dir="2700000" algn="tl">
                    <a:srgbClr val="000000">
                      <a:alpha val="43137"/>
                    </a:srgbClr>
                  </a:outerShdw>
                </a:effectLst>
              </a:rPr>
              <a:t>Third-order </a:t>
            </a:r>
            <a:r>
              <a:rPr lang="en-US" altLang="ja-JP" dirty="0">
                <a:effectLst>
                  <a:outerShdw blurRad="38100" dist="38100" dir="2700000" algn="tl">
                    <a:srgbClr val="000000">
                      <a:alpha val="43137"/>
                    </a:srgbClr>
                  </a:outerShdw>
                </a:effectLst>
              </a:rPr>
              <a:t>non-linear susceptibility</a:t>
            </a:r>
            <a:endParaRPr kumimoji="1" lang="ja-JP" altLang="en-US" dirty="0">
              <a:effectLst>
                <a:outerShdw blurRad="38100" dist="38100" dir="2700000" algn="tl">
                  <a:srgbClr val="000000">
                    <a:alpha val="43137"/>
                  </a:srgbClr>
                </a:outerShdw>
              </a:effectLst>
            </a:endParaRPr>
          </a:p>
        </p:txBody>
      </p:sp>
      <p:pic>
        <p:nvPicPr>
          <p:cNvPr id="5" name="図 4"/>
          <p:cNvPicPr>
            <a:picLocks noChangeAspect="1"/>
          </p:cNvPicPr>
          <p:nvPr/>
        </p:nvPicPr>
        <p:blipFill>
          <a:blip r:embed="rId4"/>
          <a:stretch>
            <a:fillRect/>
          </a:stretch>
        </p:blipFill>
        <p:spPr>
          <a:xfrm>
            <a:off x="194872" y="1626565"/>
            <a:ext cx="5139226" cy="1111401"/>
          </a:xfrm>
          <a:prstGeom prst="rect">
            <a:avLst/>
          </a:prstGeom>
        </p:spPr>
      </p:pic>
      <mc:AlternateContent xmlns:mc="http://schemas.openxmlformats.org/markup-compatibility/2006" xmlns:a14="http://schemas.microsoft.com/office/drawing/2010/main">
        <mc:Choice Requires="a14">
          <p:sp>
            <p:nvSpPr>
              <p:cNvPr id="6" name="コンテンツ プレースホルダー 5"/>
              <p:cNvSpPr>
                <a:spLocks noGrp="1"/>
              </p:cNvSpPr>
              <p:nvPr>
                <p:ph idx="1"/>
              </p:nvPr>
            </p:nvSpPr>
            <p:spPr>
              <a:xfrm>
                <a:off x="86334" y="2886555"/>
                <a:ext cx="5052892" cy="3834921"/>
              </a:xfrm>
            </p:spPr>
            <p:txBody>
              <a:bodyPr>
                <a:normAutofit/>
              </a:bodyPr>
              <a:lstStyle/>
              <a:p>
                <a:pPr marL="0" indent="0" algn="ctr">
                  <a:buNone/>
                </a:pPr>
                <a14:m>
                  <m:oMathPara xmlns:m="http://schemas.openxmlformats.org/officeDocument/2006/math">
                    <m:oMathParaPr>
                      <m:jc m:val="centerGroup"/>
                    </m:oMathParaPr>
                    <m:oMath xmlns:m="http://schemas.openxmlformats.org/officeDocument/2006/math">
                      <m:sSup>
                        <m:sSupPr>
                          <m:ctrlPr>
                            <a:rPr lang="en-US" altLang="ja-JP" sz="2400" i="1" smtClean="0">
                              <a:solidFill>
                                <a:schemeClr val="tx1"/>
                              </a:solidFill>
                              <a:latin typeface="Cambria Math" panose="02040503050406030204" pitchFamily="18" charset="0"/>
                              <a:ea typeface="Cambria Math" panose="02040503050406030204" pitchFamily="18" charset="0"/>
                            </a:rPr>
                          </m:ctrlPr>
                        </m:sSupPr>
                        <m:e>
                          <m:sSub>
                            <m:sSubPr>
                              <m:ctrlPr>
                                <a:rPr lang="en-US" altLang="ja-JP" sz="2400" i="1" smtClean="0">
                                  <a:solidFill>
                                    <a:schemeClr val="tx1"/>
                                  </a:solidFill>
                                  <a:latin typeface="Cambria Math" panose="02040503050406030204" pitchFamily="18" charset="0"/>
                                  <a:ea typeface="Cambria Math" panose="02040503050406030204" pitchFamily="18" charset="0"/>
                                </a:rPr>
                              </m:ctrlPr>
                            </m:sSubPr>
                            <m:e>
                              <m:r>
                                <a:rPr lang="el-GR" altLang="ja-JP" sz="2400" i="1">
                                  <a:latin typeface="Cambria Math"/>
                                  <a:ea typeface="Cambria Math" panose="02040503050406030204" pitchFamily="18" charset="0"/>
                                </a:rPr>
                                <m:t>𝜒</m:t>
                              </m:r>
                            </m:e>
                            <m:sub>
                              <m:r>
                                <m:rPr>
                                  <m:sty m:val="p"/>
                                </m:rPr>
                                <a:rPr lang="en-US" altLang="ja-JP" sz="2400" i="1">
                                  <a:latin typeface="Cambria Math"/>
                                  <a:ea typeface="Cambria Math" panose="02040503050406030204" pitchFamily="18" charset="0"/>
                                </a:rPr>
                                <m:t>r</m:t>
                              </m:r>
                            </m:sub>
                          </m:sSub>
                        </m:e>
                        <m:sup>
                          <m:d>
                            <m:dPr>
                              <m:ctrlPr>
                                <a:rPr lang="en-US" altLang="ja-JP" sz="2400" i="1">
                                  <a:solidFill>
                                    <a:schemeClr val="tx1"/>
                                  </a:solidFill>
                                  <a:latin typeface="Cambria Math" panose="02040503050406030204" pitchFamily="18" charset="0"/>
                                  <a:ea typeface="Cambria Math" panose="02040503050406030204" pitchFamily="18" charset="0"/>
                                </a:rPr>
                              </m:ctrlPr>
                            </m:dPr>
                            <m:e>
                              <m:r>
                                <a:rPr lang="en-US" altLang="ja-JP" sz="2400" i="1">
                                  <a:solidFill>
                                    <a:schemeClr val="tx1"/>
                                  </a:solidFill>
                                  <a:latin typeface="Cambria Math"/>
                                  <a:ea typeface="Cambria Math" panose="02040503050406030204" pitchFamily="18" charset="0"/>
                                </a:rPr>
                                <m:t>3</m:t>
                              </m:r>
                            </m:e>
                          </m:d>
                        </m:sup>
                      </m:sSup>
                      <m:r>
                        <a:rPr lang="en-US" altLang="ja-JP" sz="2400" b="0" i="0" smtClean="0">
                          <a:solidFill>
                            <a:schemeClr val="tx1"/>
                          </a:solidFill>
                          <a:latin typeface="Cambria Math"/>
                          <a:ea typeface="Cambria Math" panose="02040503050406030204" pitchFamily="18" charset="0"/>
                        </a:rPr>
                        <m:t> </m:t>
                      </m:r>
                      <m:r>
                        <m:rPr>
                          <m:sty m:val="p"/>
                        </m:rPr>
                        <a:rPr lang="en-US" altLang="ja-JP" sz="2400" b="0" i="0" smtClean="0">
                          <a:solidFill>
                            <a:schemeClr val="tx1"/>
                          </a:solidFill>
                          <a:latin typeface="Cambria Math"/>
                          <a:ea typeface="Cambria Math" panose="02040503050406030204" pitchFamily="18" charset="0"/>
                        </a:rPr>
                        <m:t>refers</m:t>
                      </m:r>
                      <m:r>
                        <a:rPr lang="en-US" altLang="ja-JP" sz="2400" b="0" i="0" smtClean="0">
                          <a:solidFill>
                            <a:schemeClr val="tx1"/>
                          </a:solidFill>
                          <a:latin typeface="Cambria Math"/>
                          <a:ea typeface="Cambria Math" panose="02040503050406030204" pitchFamily="18" charset="0"/>
                        </a:rPr>
                        <m:t> </m:t>
                      </m:r>
                      <m:r>
                        <m:rPr>
                          <m:sty m:val="p"/>
                        </m:rPr>
                        <a:rPr lang="en-US" altLang="ja-JP" sz="2400" b="0" i="0" smtClean="0">
                          <a:solidFill>
                            <a:schemeClr val="tx1"/>
                          </a:solidFill>
                          <a:latin typeface="Cambria Math"/>
                          <a:ea typeface="Cambria Math" panose="02040503050406030204" pitchFamily="18" charset="0"/>
                        </a:rPr>
                        <m:t>to</m:t>
                      </m:r>
                      <m:r>
                        <a:rPr lang="en-US" altLang="ja-JP" sz="2400" b="0" i="0" smtClean="0">
                          <a:solidFill>
                            <a:schemeClr val="tx1"/>
                          </a:solidFill>
                          <a:latin typeface="Cambria Math"/>
                          <a:ea typeface="Cambria Math" panose="02040503050406030204" pitchFamily="18" charset="0"/>
                        </a:rPr>
                        <m:t> </m:t>
                      </m:r>
                      <m:r>
                        <m:rPr>
                          <m:sty m:val="p"/>
                        </m:rPr>
                        <a:rPr lang="en-US" altLang="ja-JP" sz="2400" b="0" i="0" smtClean="0">
                          <a:solidFill>
                            <a:schemeClr val="tx1"/>
                          </a:solidFill>
                          <a:latin typeface="Cambria Math"/>
                          <a:ea typeface="Cambria Math" panose="02040503050406030204" pitchFamily="18" charset="0"/>
                        </a:rPr>
                        <m:t>the</m:t>
                      </m:r>
                      <m:r>
                        <a:rPr lang="en-US" altLang="ja-JP" sz="2400" b="0" i="0" smtClean="0">
                          <a:solidFill>
                            <a:schemeClr val="tx1"/>
                          </a:solidFill>
                          <a:latin typeface="Cambria Math"/>
                          <a:ea typeface="Cambria Math" panose="02040503050406030204" pitchFamily="18" charset="0"/>
                        </a:rPr>
                        <m:t> </m:t>
                      </m:r>
                      <m:r>
                        <m:rPr>
                          <m:sty m:val="p"/>
                        </m:rPr>
                        <a:rPr lang="en-US" altLang="ja-JP" sz="2400" b="0" i="0" smtClean="0">
                          <a:solidFill>
                            <a:schemeClr val="tx1"/>
                          </a:solidFill>
                          <a:latin typeface="Cambria Math"/>
                          <a:ea typeface="Cambria Math" panose="02040503050406030204" pitchFamily="18" charset="0"/>
                        </a:rPr>
                        <m:t>fused</m:t>
                      </m:r>
                      <m:r>
                        <a:rPr lang="en-US" altLang="ja-JP" sz="2400" b="0" i="0" smtClean="0">
                          <a:solidFill>
                            <a:schemeClr val="tx1"/>
                          </a:solidFill>
                          <a:latin typeface="Cambria Math"/>
                          <a:ea typeface="Cambria Math" panose="02040503050406030204" pitchFamily="18" charset="0"/>
                        </a:rPr>
                        <m:t> </m:t>
                      </m:r>
                      <m:r>
                        <m:rPr>
                          <m:sty m:val="p"/>
                        </m:rPr>
                        <a:rPr lang="en-US" altLang="ja-JP" sz="2400" b="0" i="0" smtClean="0">
                          <a:solidFill>
                            <a:schemeClr val="tx1"/>
                          </a:solidFill>
                          <a:latin typeface="Cambria Math"/>
                          <a:ea typeface="Cambria Math" panose="02040503050406030204" pitchFamily="18" charset="0"/>
                        </a:rPr>
                        <m:t>silica</m:t>
                      </m:r>
                    </m:oMath>
                  </m:oMathPara>
                </a14:m>
                <a:endParaRPr lang="en-US" altLang="ja-JP" sz="2400" b="0" i="1" dirty="0" smtClean="0">
                  <a:solidFill>
                    <a:schemeClr val="tx1"/>
                  </a:solidFill>
                  <a:ea typeface="Cambria Math" panose="02040503050406030204" pitchFamily="18" charset="0"/>
                </a:endParaRPr>
              </a:p>
              <a:p>
                <a:pPr marL="0" indent="0" algn="ctr">
                  <a:buNone/>
                </a:pPr>
                <a:endParaRPr lang="en-US" altLang="ja-JP" sz="2000" i="1" dirty="0">
                  <a:latin typeface="Cambria Math" panose="02040503050406030204" pitchFamily="18" charset="0"/>
                  <a:ea typeface="Cambria Math" panose="02040503050406030204" pitchFamily="18" charset="0"/>
                </a:endParaRPr>
              </a:p>
              <a:p>
                <a:pPr marL="0" indent="0">
                  <a:buNone/>
                </a:pPr>
                <a14:m>
                  <m:oMath xmlns:m="http://schemas.openxmlformats.org/officeDocument/2006/math">
                    <m:sSup>
                      <m:sSupPr>
                        <m:ctrlPr>
                          <a:rPr lang="en-US" altLang="ja-JP" i="1" u="sng" smtClean="0">
                            <a:solidFill>
                              <a:srgbClr val="00B050"/>
                            </a:solidFill>
                            <a:latin typeface="Cambria Math" panose="02040503050406030204" pitchFamily="18" charset="0"/>
                            <a:ea typeface="Cambria Math" panose="02040503050406030204" pitchFamily="18" charset="0"/>
                          </a:rPr>
                        </m:ctrlPr>
                      </m:sSupPr>
                      <m:e>
                        <m:r>
                          <a:rPr lang="el-GR" altLang="ja-JP" i="1" u="sng">
                            <a:solidFill>
                              <a:srgbClr val="00B050"/>
                            </a:solidFill>
                            <a:latin typeface="Cambria Math" panose="02040503050406030204" pitchFamily="18" charset="0"/>
                            <a:ea typeface="Cambria Math" panose="02040503050406030204" pitchFamily="18" charset="0"/>
                          </a:rPr>
                          <m:t>𝜒</m:t>
                        </m:r>
                      </m:e>
                      <m:sup>
                        <m:d>
                          <m:dPr>
                            <m:ctrlPr>
                              <a:rPr lang="en-US" altLang="ja-JP" i="1" u="sng">
                                <a:solidFill>
                                  <a:srgbClr val="00B050"/>
                                </a:solidFill>
                                <a:latin typeface="Cambria Math" panose="02040503050406030204" pitchFamily="18" charset="0"/>
                                <a:ea typeface="Cambria Math" panose="02040503050406030204" pitchFamily="18" charset="0"/>
                              </a:rPr>
                            </m:ctrlPr>
                          </m:dPr>
                          <m:e>
                            <m:r>
                              <a:rPr lang="en-US" altLang="ja-JP" i="1" u="sng">
                                <a:solidFill>
                                  <a:srgbClr val="00B050"/>
                                </a:solidFill>
                                <a:latin typeface="Cambria Math" panose="02040503050406030204" pitchFamily="18" charset="0"/>
                                <a:ea typeface="Cambria Math" panose="02040503050406030204" pitchFamily="18" charset="0"/>
                              </a:rPr>
                              <m:t>3</m:t>
                            </m:r>
                          </m:e>
                        </m:d>
                      </m:sup>
                    </m:sSup>
                    <m:r>
                      <m:rPr>
                        <m:nor/>
                      </m:rPr>
                      <a:rPr lang="en-US" altLang="ja-JP" u="sng" dirty="0">
                        <a:solidFill>
                          <a:srgbClr val="00B050"/>
                        </a:solidFill>
                      </a:rPr>
                      <m:t>(4.2</m:t>
                    </m:r>
                    <m:r>
                      <m:rPr>
                        <m:nor/>
                      </m:rPr>
                      <a:rPr lang="en-US" altLang="ja-JP" u="sng" dirty="0">
                        <a:solidFill>
                          <a:srgbClr val="00B050"/>
                        </a:solidFill>
                      </a:rPr>
                      <m:t>K</m:t>
                    </m:r>
                    <m:r>
                      <m:rPr>
                        <m:nor/>
                      </m:rPr>
                      <a:rPr lang="en-US" altLang="ja-JP" u="sng" dirty="0">
                        <a:solidFill>
                          <a:srgbClr val="00B050"/>
                        </a:solidFill>
                      </a:rPr>
                      <m:t>)</m:t>
                    </m:r>
                  </m:oMath>
                </a14:m>
                <a:r>
                  <a:rPr lang="en-US" altLang="ja-JP" u="sng" dirty="0" smtClean="0">
                    <a:solidFill>
                      <a:srgbClr val="00B050"/>
                    </a:solidFill>
                  </a:rPr>
                  <a:t> = from </a:t>
                </a:r>
                <a:r>
                  <a:rPr lang="en-US" altLang="ja-JP" u="sng" dirty="0">
                    <a:solidFill>
                      <a:srgbClr val="00B050"/>
                    </a:solidFill>
                  </a:rPr>
                  <a:t>10</a:t>
                </a:r>
                <a:r>
                  <a:rPr lang="en-US" altLang="ja-JP" u="sng" baseline="30000" dirty="0">
                    <a:solidFill>
                      <a:srgbClr val="00B050"/>
                    </a:solidFill>
                  </a:rPr>
                  <a:t>-7</a:t>
                </a:r>
                <a:r>
                  <a:rPr lang="en-US" altLang="ja-JP" u="sng" dirty="0">
                    <a:solidFill>
                      <a:srgbClr val="00B050"/>
                    </a:solidFill>
                  </a:rPr>
                  <a:t> to 10</a:t>
                </a:r>
                <a:r>
                  <a:rPr lang="en-US" altLang="ja-JP" u="sng" baseline="30000" dirty="0">
                    <a:solidFill>
                      <a:srgbClr val="00B050"/>
                    </a:solidFill>
                  </a:rPr>
                  <a:t>-4</a:t>
                </a:r>
                <a:r>
                  <a:rPr lang="en-US" altLang="ja-JP" u="sng" dirty="0">
                    <a:solidFill>
                      <a:srgbClr val="00B050"/>
                    </a:solidFill>
                  </a:rPr>
                  <a:t> </a:t>
                </a:r>
                <a:r>
                  <a:rPr lang="en-US" altLang="ja-JP" u="sng" dirty="0" err="1">
                    <a:solidFill>
                      <a:srgbClr val="00B050"/>
                    </a:solidFill>
                  </a:rPr>
                  <a:t>esu</a:t>
                </a:r>
                <a:r>
                  <a:rPr lang="en-US" altLang="ja-JP" u="sng" dirty="0">
                    <a:solidFill>
                      <a:srgbClr val="00B050"/>
                    </a:solidFill>
                  </a:rPr>
                  <a:t>. </a:t>
                </a:r>
                <a:endParaRPr lang="en-US" altLang="ja-JP" u="sng" dirty="0" smtClean="0">
                  <a:solidFill>
                    <a:srgbClr val="00B050"/>
                  </a:solidFill>
                </a:endParaRPr>
              </a:p>
              <a:p>
                <a:pPr marL="0" indent="0">
                  <a:buNone/>
                </a:pPr>
                <a14:m>
                  <m:oMath xmlns:m="http://schemas.openxmlformats.org/officeDocument/2006/math">
                    <m:sSup>
                      <m:sSupPr>
                        <m:ctrlPr>
                          <a:rPr lang="en-US" altLang="ja-JP" i="1" u="sng">
                            <a:solidFill>
                              <a:srgbClr val="00B050"/>
                            </a:solidFill>
                            <a:latin typeface="Cambria Math" panose="02040503050406030204" pitchFamily="18" charset="0"/>
                            <a:ea typeface="Cambria Math" panose="02040503050406030204" pitchFamily="18" charset="0"/>
                          </a:rPr>
                        </m:ctrlPr>
                      </m:sSupPr>
                      <m:e>
                        <m:r>
                          <a:rPr lang="el-GR" altLang="ja-JP" i="1" u="sng">
                            <a:solidFill>
                              <a:srgbClr val="00B050"/>
                            </a:solidFill>
                            <a:latin typeface="Cambria Math" panose="02040503050406030204" pitchFamily="18" charset="0"/>
                            <a:ea typeface="Cambria Math" panose="02040503050406030204" pitchFamily="18" charset="0"/>
                          </a:rPr>
                          <m:t>𝜒</m:t>
                        </m:r>
                      </m:e>
                      <m:sup>
                        <m:d>
                          <m:dPr>
                            <m:ctrlPr>
                              <a:rPr lang="en-US" altLang="ja-JP" i="1" u="sng">
                                <a:solidFill>
                                  <a:srgbClr val="00B050"/>
                                </a:solidFill>
                                <a:latin typeface="Cambria Math" panose="02040503050406030204" pitchFamily="18" charset="0"/>
                                <a:ea typeface="Cambria Math" panose="02040503050406030204" pitchFamily="18" charset="0"/>
                              </a:rPr>
                            </m:ctrlPr>
                          </m:dPr>
                          <m:e>
                            <m:r>
                              <a:rPr lang="en-US" altLang="ja-JP" i="1" u="sng">
                                <a:solidFill>
                                  <a:srgbClr val="00B050"/>
                                </a:solidFill>
                                <a:latin typeface="Cambria Math" panose="02040503050406030204" pitchFamily="18" charset="0"/>
                                <a:ea typeface="Cambria Math" panose="02040503050406030204" pitchFamily="18" charset="0"/>
                              </a:rPr>
                              <m:t>3</m:t>
                            </m:r>
                          </m:e>
                        </m:d>
                      </m:sup>
                    </m:sSup>
                  </m:oMath>
                </a14:m>
                <a:r>
                  <a:rPr lang="en-US" altLang="ja-JP" u="sng" dirty="0">
                    <a:solidFill>
                      <a:srgbClr val="00B050"/>
                    </a:solidFill>
                  </a:rPr>
                  <a:t>(</a:t>
                </a:r>
                <a:r>
                  <a:rPr lang="en-US" altLang="ja-JP" u="sng" dirty="0" smtClean="0">
                    <a:solidFill>
                      <a:srgbClr val="00B050"/>
                    </a:solidFill>
                  </a:rPr>
                  <a:t>RT) = </a:t>
                </a:r>
                <a:r>
                  <a:rPr lang="en-US" altLang="ja-JP" u="sng" dirty="0">
                    <a:solidFill>
                      <a:srgbClr val="00B050"/>
                    </a:solidFill>
                  </a:rPr>
                  <a:t>from </a:t>
                </a:r>
                <a:r>
                  <a:rPr lang="en-US" altLang="ja-JP" u="sng" dirty="0" smtClean="0">
                    <a:solidFill>
                      <a:srgbClr val="00B050"/>
                    </a:solidFill>
                  </a:rPr>
                  <a:t>10</a:t>
                </a:r>
                <a:r>
                  <a:rPr lang="en-US" altLang="ja-JP" u="sng" baseline="30000" dirty="0" smtClean="0">
                    <a:solidFill>
                      <a:srgbClr val="00B050"/>
                    </a:solidFill>
                  </a:rPr>
                  <a:t>-8</a:t>
                </a:r>
                <a:r>
                  <a:rPr lang="en-US" altLang="ja-JP" u="sng" dirty="0" smtClean="0">
                    <a:solidFill>
                      <a:srgbClr val="00B050"/>
                    </a:solidFill>
                  </a:rPr>
                  <a:t> </a:t>
                </a:r>
                <a:r>
                  <a:rPr lang="en-US" altLang="ja-JP" u="sng" dirty="0">
                    <a:solidFill>
                      <a:srgbClr val="00B050"/>
                    </a:solidFill>
                  </a:rPr>
                  <a:t>to </a:t>
                </a:r>
                <a:r>
                  <a:rPr lang="en-US" altLang="ja-JP" u="sng" dirty="0" smtClean="0">
                    <a:solidFill>
                      <a:srgbClr val="00B050"/>
                    </a:solidFill>
                  </a:rPr>
                  <a:t>10</a:t>
                </a:r>
                <a:r>
                  <a:rPr lang="en-US" altLang="ja-JP" u="sng" baseline="30000" dirty="0" smtClean="0">
                    <a:solidFill>
                      <a:srgbClr val="00B050"/>
                    </a:solidFill>
                  </a:rPr>
                  <a:t>-6</a:t>
                </a:r>
                <a:r>
                  <a:rPr lang="en-US" altLang="ja-JP" u="sng" dirty="0" smtClean="0">
                    <a:solidFill>
                      <a:srgbClr val="00B050"/>
                    </a:solidFill>
                  </a:rPr>
                  <a:t> </a:t>
                </a:r>
                <a:r>
                  <a:rPr lang="en-US" altLang="ja-JP" u="sng" dirty="0" err="1">
                    <a:solidFill>
                      <a:srgbClr val="00B050"/>
                    </a:solidFill>
                  </a:rPr>
                  <a:t>esu</a:t>
                </a:r>
                <a:r>
                  <a:rPr lang="en-US" altLang="ja-JP" u="sng" dirty="0">
                    <a:solidFill>
                      <a:srgbClr val="00B050"/>
                    </a:solidFill>
                  </a:rPr>
                  <a:t>. </a:t>
                </a:r>
                <a:endParaRPr lang="en-US" altLang="ja-JP" u="sng" dirty="0" smtClean="0">
                  <a:solidFill>
                    <a:srgbClr val="00B050"/>
                  </a:solidFill>
                </a:endParaRPr>
              </a:p>
              <a:p>
                <a:pPr marL="0" indent="0">
                  <a:buNone/>
                </a:pPr>
                <a:endParaRPr lang="en-US" altLang="ja-JP" sz="1600" dirty="0"/>
              </a:p>
              <a:p>
                <a:pPr marL="0" indent="0" algn="ctr">
                  <a:buNone/>
                </a:pPr>
                <a:r>
                  <a:rPr lang="en-US" altLang="ja-JP" dirty="0" smtClean="0">
                    <a:ea typeface="Cambria Math" panose="02040503050406030204" pitchFamily="18" charset="0"/>
                  </a:rPr>
                  <a:t>Magnitude of </a:t>
                </a:r>
                <a14:m>
                  <m:oMath xmlns:m="http://schemas.openxmlformats.org/officeDocument/2006/math">
                    <m:sSup>
                      <m:sSupPr>
                        <m:ctrlPr>
                          <a:rPr lang="en-US" altLang="ja-JP" i="1">
                            <a:latin typeface="Cambria Math" panose="02040503050406030204" pitchFamily="18" charset="0"/>
                            <a:ea typeface="Cambria Math" panose="02040503050406030204" pitchFamily="18" charset="0"/>
                          </a:rPr>
                        </m:ctrlPr>
                      </m:sSupPr>
                      <m:e>
                        <m:r>
                          <a:rPr lang="el-GR" altLang="ja-JP" i="1">
                            <a:latin typeface="Cambria Math" panose="02040503050406030204" pitchFamily="18" charset="0"/>
                            <a:ea typeface="Cambria Math" panose="02040503050406030204" pitchFamily="18" charset="0"/>
                          </a:rPr>
                          <m:t>𝜒</m:t>
                        </m:r>
                      </m:e>
                      <m:sup>
                        <m:d>
                          <m:dPr>
                            <m:ctrlPr>
                              <a:rPr lang="en-US" altLang="ja-JP" i="1">
                                <a:latin typeface="Cambria Math" panose="02040503050406030204" pitchFamily="18" charset="0"/>
                                <a:ea typeface="Cambria Math" panose="02040503050406030204" pitchFamily="18" charset="0"/>
                              </a:rPr>
                            </m:ctrlPr>
                          </m:dPr>
                          <m:e>
                            <m:r>
                              <a:rPr lang="en-US" altLang="ja-JP" i="1">
                                <a:latin typeface="Cambria Math" panose="02040503050406030204" pitchFamily="18" charset="0"/>
                                <a:ea typeface="Cambria Math" panose="02040503050406030204" pitchFamily="18" charset="0"/>
                              </a:rPr>
                              <m:t>3</m:t>
                            </m:r>
                          </m:e>
                        </m:d>
                      </m:sup>
                    </m:sSup>
                    <m:r>
                      <a:rPr lang="en-US" altLang="ja-JP" b="0" i="0" smtClean="0">
                        <a:latin typeface="Cambria Math" panose="02040503050406030204" pitchFamily="18" charset="0"/>
                        <a:ea typeface="Cambria Math" panose="02040503050406030204" pitchFamily="18" charset="0"/>
                      </a:rPr>
                      <m:t> </m:t>
                    </m:r>
                  </m:oMath>
                </a14:m>
                <a:r>
                  <a:rPr lang="en-US" altLang="ja-JP" b="0" dirty="0" smtClean="0">
                    <a:ea typeface="Cambria Math" panose="02040503050406030204" pitchFamily="18" charset="0"/>
                  </a:rPr>
                  <a:t>is determined </a:t>
                </a:r>
              </a:p>
              <a:p>
                <a:pPr marL="0" indent="0" algn="ctr">
                  <a:buNone/>
                </a:pPr>
                <a:r>
                  <a:rPr lang="en-US" altLang="ja-JP" b="0" dirty="0" smtClean="0">
                    <a:ea typeface="Cambria Math" panose="02040503050406030204" pitchFamily="18" charset="0"/>
                  </a:rPr>
                  <a:t>by absorption strength.</a:t>
                </a:r>
              </a:p>
            </p:txBody>
          </p:sp>
        </mc:Choice>
        <mc:Fallback xmlns="">
          <p:sp>
            <p:nvSpPr>
              <p:cNvPr id="6" name="コンテンツ プレースホルダー 5"/>
              <p:cNvSpPr>
                <a:spLocks noGrp="1" noRot="1" noChangeAspect="1" noMove="1" noResize="1" noEditPoints="1" noAdjustHandles="1" noChangeArrowheads="1" noChangeShapeType="1" noTextEdit="1"/>
              </p:cNvSpPr>
              <p:nvPr>
                <p:ph idx="1"/>
              </p:nvPr>
            </p:nvSpPr>
            <p:spPr>
              <a:xfrm>
                <a:off x="86334" y="2886555"/>
                <a:ext cx="5052892" cy="3834921"/>
              </a:xfrm>
              <a:blipFill rotWithShape="0">
                <a:blip r:embed="rId5"/>
                <a:stretch>
                  <a:fillRect l="-724" r="-3257"/>
                </a:stretch>
              </a:blipFill>
            </p:spPr>
            <p:txBody>
              <a:bodyPr/>
              <a:lstStyle/>
              <a:p>
                <a:r>
                  <a:rPr lang="ja-JP" altLang="en-US">
                    <a:noFill/>
                  </a:rPr>
                  <a:t> </a:t>
                </a:r>
              </a:p>
            </p:txBody>
          </p:sp>
        </mc:Fallback>
      </mc:AlternateContent>
      <p:sp>
        <p:nvSpPr>
          <p:cNvPr id="8" name="スライド番号プレースホルダー 7"/>
          <p:cNvSpPr>
            <a:spLocks noGrp="1"/>
          </p:cNvSpPr>
          <p:nvPr>
            <p:ph type="sldNum" sz="quarter" idx="12"/>
          </p:nvPr>
        </p:nvSpPr>
        <p:spPr/>
        <p:txBody>
          <a:bodyPr/>
          <a:lstStyle/>
          <a:p>
            <a:fld id="{FB872024-6A85-46D5-9329-67AA5B2858FA}" type="slidenum">
              <a:rPr kumimoji="1" lang="ja-JP" altLang="en-US" smtClean="0"/>
              <a:t>17</a:t>
            </a:fld>
            <a:endParaRPr kumimoji="1" lang="ja-JP" altLang="en-US"/>
          </a:p>
        </p:txBody>
      </p:sp>
    </p:spTree>
    <p:extLst>
      <p:ext uri="{BB962C8B-B14F-4D97-AF65-F5344CB8AC3E}">
        <p14:creationId xmlns:p14="http://schemas.microsoft.com/office/powerpoint/2010/main" val="8850971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Sample </a:t>
            </a:r>
            <a:r>
              <a:rPr kumimoji="1" lang="en-US" altLang="ja-JP" dirty="0" smtClean="0"/>
              <a:t> </a:t>
            </a:r>
            <a:endParaRPr kumimoji="1" lang="ja-JP" altLang="en-US" dirty="0"/>
          </a:p>
        </p:txBody>
      </p:sp>
      <p:pic>
        <p:nvPicPr>
          <p:cNvPr id="5" name="コンテンツ プレースホルダー 4"/>
          <p:cNvPicPr>
            <a:picLocks noGrp="1" noChangeAspect="1"/>
          </p:cNvPicPr>
          <p:nvPr>
            <p:ph idx="1"/>
          </p:nvPr>
        </p:nvPicPr>
        <p:blipFill>
          <a:blip r:embed="rId2"/>
          <a:stretch>
            <a:fillRect/>
          </a:stretch>
        </p:blipFill>
        <p:spPr>
          <a:xfrm>
            <a:off x="1274128" y="1978702"/>
            <a:ext cx="6595744" cy="4033370"/>
          </a:xfrm>
          <a:prstGeom prst="rect">
            <a:avLst/>
          </a:prstGeom>
        </p:spPr>
      </p:pic>
      <p:sp>
        <p:nvSpPr>
          <p:cNvPr id="6" name="スライド番号プレースホルダー 5"/>
          <p:cNvSpPr>
            <a:spLocks noGrp="1"/>
          </p:cNvSpPr>
          <p:nvPr>
            <p:ph type="sldNum" sz="quarter" idx="12"/>
          </p:nvPr>
        </p:nvSpPr>
        <p:spPr/>
        <p:txBody>
          <a:bodyPr/>
          <a:lstStyle/>
          <a:p>
            <a:fld id="{FB872024-6A85-46D5-9329-67AA5B2858FA}" type="slidenum">
              <a:rPr kumimoji="1" lang="ja-JP" altLang="en-US" smtClean="0"/>
              <a:t>18</a:t>
            </a:fld>
            <a:endParaRPr kumimoji="1" lang="ja-JP" altLang="en-US"/>
          </a:p>
        </p:txBody>
      </p:sp>
    </p:spTree>
    <p:extLst>
      <p:ext uri="{BB962C8B-B14F-4D97-AF65-F5344CB8AC3E}">
        <p14:creationId xmlns:p14="http://schemas.microsoft.com/office/powerpoint/2010/main" val="4025742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effectLst>
                  <a:outerShdw blurRad="38100" dist="38100" dir="2700000" algn="tl">
                    <a:srgbClr val="000000">
                      <a:alpha val="43137"/>
                    </a:srgbClr>
                  </a:outerShdw>
                </a:effectLst>
              </a:rPr>
              <a:t>Contents </a:t>
            </a:r>
            <a:endParaRPr kumimoji="1" lang="ja-JP" altLang="en-US" dirty="0">
              <a:effectLst>
                <a:outerShdw blurRad="38100" dist="38100" dir="2700000" algn="tl">
                  <a:srgbClr val="000000">
                    <a:alpha val="43137"/>
                  </a:srgbClr>
                </a:outerShdw>
              </a:effectLst>
            </a:endParaRPr>
          </a:p>
        </p:txBody>
      </p:sp>
      <p:sp>
        <p:nvSpPr>
          <p:cNvPr id="3" name="コンテンツ プレースホルダー 2"/>
          <p:cNvSpPr>
            <a:spLocks noGrp="1"/>
          </p:cNvSpPr>
          <p:nvPr>
            <p:ph idx="1"/>
          </p:nvPr>
        </p:nvSpPr>
        <p:spPr>
          <a:xfrm>
            <a:off x="628650" y="1690690"/>
            <a:ext cx="7886700" cy="5167310"/>
          </a:xfrm>
        </p:spPr>
        <p:txBody>
          <a:bodyPr>
            <a:normAutofit/>
          </a:bodyPr>
          <a:lstStyle/>
          <a:p>
            <a:pPr marL="0" indent="0">
              <a:buNone/>
            </a:pPr>
            <a:r>
              <a:rPr kumimoji="1" lang="en-US" altLang="ja-JP" dirty="0" smtClean="0"/>
              <a:t>Introduction</a:t>
            </a:r>
          </a:p>
          <a:p>
            <a:pPr marL="0" indent="0">
              <a:buNone/>
            </a:pPr>
            <a:r>
              <a:rPr kumimoji="1" lang="en-US" altLang="ja-JP" dirty="0" smtClean="0"/>
              <a:t>  </a:t>
            </a:r>
            <a:r>
              <a:rPr kumimoji="1" lang="en-US" altLang="ja-JP" dirty="0" err="1" smtClean="0"/>
              <a:t>Exciton</a:t>
            </a:r>
            <a:r>
              <a:rPr kumimoji="1" lang="en-US" altLang="ja-JP" dirty="0" smtClean="0"/>
              <a:t> </a:t>
            </a:r>
          </a:p>
          <a:p>
            <a:pPr marL="0" indent="0">
              <a:buNone/>
            </a:pPr>
            <a:r>
              <a:rPr lang="en-US" altLang="ja-JP" dirty="0"/>
              <a:t> </a:t>
            </a:r>
            <a:r>
              <a:rPr lang="ja-JP" altLang="en-US" dirty="0"/>
              <a:t> </a:t>
            </a:r>
            <a:r>
              <a:rPr lang="en-US" altLang="ja-JP" dirty="0" smtClean="0"/>
              <a:t>Phase </a:t>
            </a:r>
            <a:r>
              <a:rPr lang="en-US" altLang="ja-JP" dirty="0"/>
              <a:t>and population relaxation</a:t>
            </a:r>
            <a:endParaRPr kumimoji="1" lang="en-US" altLang="ja-JP" dirty="0" smtClean="0"/>
          </a:p>
          <a:p>
            <a:pPr marL="0" indent="0">
              <a:buNone/>
            </a:pPr>
            <a:r>
              <a:rPr lang="en-US" altLang="ja-JP" dirty="0"/>
              <a:t> </a:t>
            </a:r>
            <a:r>
              <a:rPr lang="en-US" altLang="ja-JP" dirty="0" smtClean="0"/>
              <a:t> Third-order </a:t>
            </a:r>
            <a:r>
              <a:rPr lang="en-US" altLang="ja-JP" dirty="0"/>
              <a:t>o</a:t>
            </a:r>
            <a:r>
              <a:rPr lang="en-US" altLang="ja-JP" dirty="0" smtClean="0"/>
              <a:t>ptical </a:t>
            </a:r>
            <a:r>
              <a:rPr lang="en-US" altLang="ja-JP" dirty="0"/>
              <a:t>nonlinearity </a:t>
            </a:r>
            <a:endParaRPr lang="en-US" altLang="ja-JP" dirty="0" smtClean="0"/>
          </a:p>
          <a:p>
            <a:pPr marL="0" indent="0">
              <a:buNone/>
            </a:pPr>
            <a:r>
              <a:rPr lang="en-US" altLang="ja-JP" dirty="0"/>
              <a:t> </a:t>
            </a:r>
            <a:r>
              <a:rPr lang="en-US" altLang="ja-JP" dirty="0" smtClean="0"/>
              <a:t> DFWM</a:t>
            </a:r>
          </a:p>
          <a:p>
            <a:pPr marL="0" indent="0">
              <a:buNone/>
            </a:pPr>
            <a:r>
              <a:rPr lang="en-US" altLang="ja-JP" dirty="0" smtClean="0"/>
              <a:t>Sample </a:t>
            </a:r>
            <a:endParaRPr kumimoji="1" lang="en-US" altLang="ja-JP" dirty="0" smtClean="0"/>
          </a:p>
          <a:p>
            <a:pPr marL="0" indent="0">
              <a:buNone/>
            </a:pPr>
            <a:r>
              <a:rPr lang="en-US" altLang="ja-JP" dirty="0" smtClean="0"/>
              <a:t>Results </a:t>
            </a:r>
          </a:p>
          <a:p>
            <a:pPr marL="0" indent="0">
              <a:buNone/>
            </a:pPr>
            <a:r>
              <a:rPr lang="en-US" altLang="ja-JP" dirty="0" smtClean="0"/>
              <a:t>Summary</a:t>
            </a:r>
          </a:p>
          <a:p>
            <a:pPr marL="0" indent="0">
              <a:buNone/>
            </a:pPr>
            <a:r>
              <a:rPr lang="en-US" altLang="ja-JP" dirty="0" smtClean="0"/>
              <a:t>My work</a:t>
            </a:r>
          </a:p>
          <a:p>
            <a:pPr marL="0" indent="0">
              <a:buNone/>
            </a:pPr>
            <a:endParaRPr lang="en-US" altLang="ja-JP" dirty="0" smtClean="0"/>
          </a:p>
          <a:p>
            <a:pPr marL="0" indent="0">
              <a:buNone/>
            </a:pP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FB872024-6A85-46D5-9329-67AA5B2858FA}" type="slidenum">
              <a:rPr kumimoji="1" lang="ja-JP" altLang="en-US" smtClean="0"/>
              <a:t>2</a:t>
            </a:fld>
            <a:endParaRPr kumimoji="1" lang="ja-JP" altLang="en-US"/>
          </a:p>
        </p:txBody>
      </p:sp>
    </p:spTree>
    <p:extLst>
      <p:ext uri="{BB962C8B-B14F-4D97-AF65-F5344CB8AC3E}">
        <p14:creationId xmlns:p14="http://schemas.microsoft.com/office/powerpoint/2010/main" val="1303197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523719" y="1690689"/>
            <a:ext cx="7720871" cy="1637127"/>
          </a:xfrm>
          <a:prstGeom prst="roundRect">
            <a:avLst/>
          </a:prstGeom>
          <a:solidFill>
            <a:schemeClr val="accent1">
              <a:alpha val="2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effectLst>
                  <a:outerShdw blurRad="38100" dist="38100" dir="2700000" algn="tl">
                    <a:srgbClr val="000000">
                      <a:alpha val="43137"/>
                    </a:srgbClr>
                  </a:outerShdw>
                </a:effectLst>
              </a:rPr>
              <a:t>Abstract </a:t>
            </a:r>
            <a:endParaRPr kumimoji="1" lang="ja-JP" altLang="en-US" dirty="0">
              <a:effectLst>
                <a:outerShdw blurRad="38100" dist="38100" dir="2700000" algn="tl">
                  <a:srgbClr val="000000">
                    <a:alpha val="43137"/>
                  </a:srgbClr>
                </a:outerShdw>
              </a:effectLst>
            </a:endParaRPr>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628650" y="1810611"/>
                <a:ext cx="7886700" cy="4916172"/>
              </a:xfrm>
            </p:spPr>
            <p:txBody>
              <a:bodyPr>
                <a:normAutofit/>
              </a:bodyPr>
              <a:lstStyle/>
              <a:p>
                <a:pPr marL="0" indent="0">
                  <a:buNone/>
                </a:pPr>
                <a:r>
                  <a:rPr lang="en-US" altLang="ja-JP" sz="2400" dirty="0"/>
                  <a:t>We report the measurement </a:t>
                </a:r>
                <a:r>
                  <a:rPr lang="en-US" altLang="ja-JP" sz="2400" dirty="0" smtClean="0"/>
                  <a:t>of</a:t>
                </a:r>
                <a:r>
                  <a:rPr lang="en-US" altLang="ja-JP" sz="2400" dirty="0" smtClean="0">
                    <a:solidFill>
                      <a:srgbClr val="FF0000"/>
                    </a:solidFill>
                  </a:rPr>
                  <a:t> third-order optical nonlinearity (</a:t>
                </a:r>
                <a14:m>
                  <m:oMath xmlns:m="http://schemas.openxmlformats.org/officeDocument/2006/math">
                    <m:sSup>
                      <m:sSupPr>
                        <m:ctrlPr>
                          <a:rPr lang="en-US" altLang="ja-JP" sz="2400" i="1">
                            <a:solidFill>
                              <a:srgbClr val="FF0000"/>
                            </a:solidFill>
                            <a:latin typeface="Cambria Math" panose="02040503050406030204" pitchFamily="18" charset="0"/>
                            <a:ea typeface="Cambria Math" panose="02040503050406030204" pitchFamily="18" charset="0"/>
                          </a:rPr>
                        </m:ctrlPr>
                      </m:sSupPr>
                      <m:e>
                        <m:r>
                          <a:rPr lang="el-GR" altLang="ja-JP" sz="2400" i="1">
                            <a:solidFill>
                              <a:srgbClr val="FF0000"/>
                            </a:solidFill>
                            <a:latin typeface="Cambria Math" panose="02040503050406030204" pitchFamily="18" charset="0"/>
                            <a:ea typeface="Cambria Math" panose="02040503050406030204" pitchFamily="18" charset="0"/>
                          </a:rPr>
                          <m:t>𝜒</m:t>
                        </m:r>
                      </m:e>
                      <m:sup>
                        <m:d>
                          <m:dPr>
                            <m:ctrlPr>
                              <a:rPr lang="en-US" altLang="ja-JP" sz="2400" i="1">
                                <a:solidFill>
                                  <a:srgbClr val="FF0000"/>
                                </a:solidFill>
                                <a:latin typeface="Cambria Math" panose="02040503050406030204" pitchFamily="18" charset="0"/>
                                <a:ea typeface="Cambria Math" panose="02040503050406030204" pitchFamily="18" charset="0"/>
                              </a:rPr>
                            </m:ctrlPr>
                          </m:dPr>
                          <m:e>
                            <m:r>
                              <a:rPr lang="en-US" altLang="ja-JP" sz="2400" i="1" smtClean="0">
                                <a:solidFill>
                                  <a:srgbClr val="FF0000"/>
                                </a:solidFill>
                                <a:latin typeface="Cambria Math" panose="02040503050406030204" pitchFamily="18" charset="0"/>
                                <a:ea typeface="Cambria Math" panose="02040503050406030204" pitchFamily="18" charset="0"/>
                              </a:rPr>
                              <m:t>3</m:t>
                            </m:r>
                          </m:e>
                        </m:d>
                      </m:sup>
                    </m:sSup>
                  </m:oMath>
                </a14:m>
                <a:r>
                  <a:rPr lang="en-US" altLang="ja-JP" sz="2400" dirty="0" smtClean="0">
                    <a:solidFill>
                      <a:srgbClr val="FF0000"/>
                    </a:solidFill>
                  </a:rPr>
                  <a:t>)</a:t>
                </a:r>
                <a:r>
                  <a:rPr lang="en-US" altLang="ja-JP" sz="2400" dirty="0" smtClean="0"/>
                  <a:t> </a:t>
                </a:r>
                <a:r>
                  <a:rPr lang="en-US" altLang="ja-JP" sz="2400" dirty="0"/>
                  <a:t>of </a:t>
                </a:r>
                <a:r>
                  <a:rPr lang="en-US" altLang="ja-JP" sz="2400" dirty="0" err="1">
                    <a:solidFill>
                      <a:srgbClr val="FF0000"/>
                    </a:solidFill>
                  </a:rPr>
                  <a:t>ZnO</a:t>
                </a:r>
                <a:r>
                  <a:rPr lang="en-US" altLang="ja-JP" sz="2400" dirty="0"/>
                  <a:t> </a:t>
                </a:r>
                <a:r>
                  <a:rPr lang="en-US" altLang="ja-JP" sz="2400" dirty="0" err="1"/>
                  <a:t>microcrystallite</a:t>
                </a:r>
                <a:r>
                  <a:rPr lang="en-US" altLang="ja-JP" sz="2400" dirty="0"/>
                  <a:t> </a:t>
                </a:r>
                <a:r>
                  <a:rPr lang="en-US" altLang="ja-JP" sz="2400" dirty="0" smtClean="0"/>
                  <a:t>thin films </a:t>
                </a:r>
                <a:r>
                  <a:rPr lang="en-US" altLang="ja-JP" sz="2400" dirty="0"/>
                  <a:t>near the </a:t>
                </a:r>
                <a:r>
                  <a:rPr lang="en-US" altLang="ja-JP" sz="2400" dirty="0" err="1"/>
                  <a:t>excitonic</a:t>
                </a:r>
                <a:r>
                  <a:rPr lang="en-US" altLang="ja-JP" sz="2400" dirty="0"/>
                  <a:t> resonance at various temperatures using the femtosecond </a:t>
                </a:r>
                <a:r>
                  <a:rPr lang="en-US" altLang="ja-JP" sz="2400" dirty="0" smtClean="0">
                    <a:solidFill>
                      <a:srgbClr val="FF0000"/>
                    </a:solidFill>
                  </a:rPr>
                  <a:t>degenerate four-wave-mixing </a:t>
                </a:r>
                <a:r>
                  <a:rPr lang="en-US" altLang="ja-JP" sz="2400" dirty="0">
                    <a:solidFill>
                      <a:srgbClr val="FF0000"/>
                    </a:solidFill>
                  </a:rPr>
                  <a:t>technique</a:t>
                </a:r>
                <a:r>
                  <a:rPr lang="en-US" altLang="ja-JP" sz="2400" dirty="0"/>
                  <a:t>. </a:t>
                </a:r>
                <a:endParaRPr lang="en-US" altLang="ja-JP" sz="2400" dirty="0" smtClean="0"/>
              </a:p>
              <a:p>
                <a:pPr marL="0" indent="0">
                  <a:buNone/>
                </a:pPr>
                <a:endParaRPr lang="en-US" altLang="ja-JP" dirty="0" smtClean="0"/>
              </a:p>
              <a:p>
                <a:pPr marL="0" indent="0">
                  <a:buNone/>
                </a:pPr>
                <a:r>
                  <a:rPr lang="en-US" altLang="ja-JP" sz="2400" dirty="0" smtClean="0"/>
                  <a:t>The </a:t>
                </a:r>
                <a:r>
                  <a:rPr lang="en-US" altLang="ja-JP" sz="2400" dirty="0"/>
                  <a:t>measured </a:t>
                </a:r>
                <a14:m>
                  <m:oMath xmlns:m="http://schemas.openxmlformats.org/officeDocument/2006/math">
                    <m:sSup>
                      <m:sSupPr>
                        <m:ctrlPr>
                          <a:rPr lang="en-US" altLang="ja-JP" sz="2400" i="1">
                            <a:latin typeface="Cambria Math" panose="02040503050406030204" pitchFamily="18" charset="0"/>
                            <a:ea typeface="Cambria Math" panose="02040503050406030204" pitchFamily="18" charset="0"/>
                          </a:rPr>
                        </m:ctrlPr>
                      </m:sSupPr>
                      <m:e>
                        <m:r>
                          <a:rPr lang="el-GR" altLang="ja-JP" sz="2400" i="1">
                            <a:latin typeface="Cambria Math" panose="02040503050406030204" pitchFamily="18" charset="0"/>
                            <a:ea typeface="Cambria Math" panose="02040503050406030204" pitchFamily="18" charset="0"/>
                          </a:rPr>
                          <m:t>𝜒</m:t>
                        </m:r>
                      </m:e>
                      <m:sup>
                        <m:d>
                          <m:dPr>
                            <m:ctrlPr>
                              <a:rPr lang="en-US" altLang="ja-JP" sz="2400" i="1">
                                <a:latin typeface="Cambria Math" panose="02040503050406030204" pitchFamily="18" charset="0"/>
                                <a:ea typeface="Cambria Math" panose="02040503050406030204" pitchFamily="18" charset="0"/>
                              </a:rPr>
                            </m:ctrlPr>
                          </m:dPr>
                          <m:e>
                            <m:r>
                              <a:rPr lang="en-US" altLang="ja-JP" sz="2400" i="1">
                                <a:latin typeface="Cambria Math" panose="02040503050406030204" pitchFamily="18" charset="0"/>
                                <a:ea typeface="Cambria Math" panose="02040503050406030204" pitchFamily="18" charset="0"/>
                              </a:rPr>
                              <m:t>3</m:t>
                            </m:r>
                          </m:e>
                        </m:d>
                      </m:sup>
                    </m:sSup>
                  </m:oMath>
                </a14:m>
                <a:r>
                  <a:rPr lang="en-US" altLang="ja-JP" sz="2400" dirty="0"/>
                  <a:t>response times are 270, 240, and 160 fs at 4.2 </a:t>
                </a:r>
                <a:r>
                  <a:rPr lang="en-US" altLang="ja-JP" sz="2400" dirty="0" smtClean="0"/>
                  <a:t>K, 77 </a:t>
                </a:r>
                <a:r>
                  <a:rPr lang="en-US" altLang="ja-JP" sz="2400" dirty="0"/>
                  <a:t>K, and room temperature, respectively. </a:t>
                </a:r>
                <a:endParaRPr lang="en-US" altLang="ja-JP" sz="2400" dirty="0" smtClean="0"/>
              </a:p>
              <a:p>
                <a:pPr marL="0" indent="0">
                  <a:buNone/>
                </a:pPr>
                <a:r>
                  <a:rPr lang="en-US" altLang="ja-JP" sz="2400" dirty="0" smtClean="0"/>
                  <a:t>The </a:t>
                </a:r>
                <a:r>
                  <a:rPr lang="en-US" altLang="ja-JP" sz="2400" dirty="0" smtClean="0"/>
                  <a:t>maximum </a:t>
                </a:r>
                <a:r>
                  <a:rPr lang="en-US" altLang="ja-JP" sz="2400" dirty="0"/>
                  <a:t>values of </a:t>
                </a:r>
                <a14:m>
                  <m:oMath xmlns:m="http://schemas.openxmlformats.org/officeDocument/2006/math">
                    <m:sSup>
                      <m:sSupPr>
                        <m:ctrlPr>
                          <a:rPr lang="en-US" altLang="ja-JP" sz="2400" i="1">
                            <a:latin typeface="Cambria Math" panose="02040503050406030204" pitchFamily="18" charset="0"/>
                            <a:ea typeface="Cambria Math" panose="02040503050406030204" pitchFamily="18" charset="0"/>
                          </a:rPr>
                        </m:ctrlPr>
                      </m:sSupPr>
                      <m:e>
                        <m:r>
                          <a:rPr lang="el-GR" altLang="ja-JP" sz="2400" i="1">
                            <a:latin typeface="Cambria Math" panose="02040503050406030204" pitchFamily="18" charset="0"/>
                            <a:ea typeface="Cambria Math" panose="02040503050406030204" pitchFamily="18" charset="0"/>
                          </a:rPr>
                          <m:t>𝜒</m:t>
                        </m:r>
                      </m:e>
                      <m:sup>
                        <m:d>
                          <m:dPr>
                            <m:ctrlPr>
                              <a:rPr lang="en-US" altLang="ja-JP" sz="2400" i="1">
                                <a:latin typeface="Cambria Math" panose="02040503050406030204" pitchFamily="18" charset="0"/>
                                <a:ea typeface="Cambria Math" panose="02040503050406030204" pitchFamily="18" charset="0"/>
                              </a:rPr>
                            </m:ctrlPr>
                          </m:dPr>
                          <m:e>
                            <m:r>
                              <a:rPr lang="en-US" altLang="ja-JP" sz="2400" i="1">
                                <a:latin typeface="Cambria Math" panose="02040503050406030204" pitchFamily="18" charset="0"/>
                                <a:ea typeface="Cambria Math" panose="02040503050406030204" pitchFamily="18" charset="0"/>
                              </a:rPr>
                              <m:t>3</m:t>
                            </m:r>
                          </m:e>
                        </m:d>
                      </m:sup>
                    </m:sSup>
                  </m:oMath>
                </a14:m>
                <a:r>
                  <a:rPr lang="en-US" altLang="ja-JP" sz="2400" dirty="0"/>
                  <a:t>always correspond to the absorption peaks at different </a:t>
                </a:r>
                <a:r>
                  <a:rPr lang="en-US" altLang="ja-JP" sz="2400" dirty="0" smtClean="0"/>
                  <a:t>temperatures.</a:t>
                </a:r>
              </a:p>
              <a:p>
                <a:pPr marL="0" indent="0">
                  <a:buNone/>
                </a:pPr>
                <a:r>
                  <a:rPr lang="en-US" altLang="ja-JP" sz="2400" dirty="0" smtClean="0"/>
                  <a:t>Room-temperature </a:t>
                </a:r>
                <a:r>
                  <a:rPr lang="en-US" altLang="ja-JP" sz="2400" dirty="0" err="1"/>
                  <a:t>excitonic</a:t>
                </a:r>
                <a:r>
                  <a:rPr lang="en-US" altLang="ja-JP" sz="2400" dirty="0"/>
                  <a:t> enhancement of </a:t>
                </a:r>
                <a14:m>
                  <m:oMath xmlns:m="http://schemas.openxmlformats.org/officeDocument/2006/math">
                    <m:sSup>
                      <m:sSupPr>
                        <m:ctrlPr>
                          <a:rPr lang="en-US" altLang="ja-JP" sz="2400" i="1">
                            <a:latin typeface="Cambria Math" panose="02040503050406030204" pitchFamily="18" charset="0"/>
                            <a:ea typeface="Cambria Math" panose="02040503050406030204" pitchFamily="18" charset="0"/>
                          </a:rPr>
                        </m:ctrlPr>
                      </m:sSupPr>
                      <m:e>
                        <m:r>
                          <a:rPr lang="el-GR" altLang="ja-JP" sz="2400" i="1">
                            <a:latin typeface="Cambria Math" panose="02040503050406030204" pitchFamily="18" charset="0"/>
                            <a:ea typeface="Cambria Math" panose="02040503050406030204" pitchFamily="18" charset="0"/>
                          </a:rPr>
                          <m:t>𝜒</m:t>
                        </m:r>
                      </m:e>
                      <m:sup>
                        <m:d>
                          <m:dPr>
                            <m:ctrlPr>
                              <a:rPr lang="en-US" altLang="ja-JP" sz="2400" i="1">
                                <a:latin typeface="Cambria Math" panose="02040503050406030204" pitchFamily="18" charset="0"/>
                                <a:ea typeface="Cambria Math" panose="02040503050406030204" pitchFamily="18" charset="0"/>
                              </a:rPr>
                            </m:ctrlPr>
                          </m:dPr>
                          <m:e>
                            <m:r>
                              <a:rPr lang="en-US" altLang="ja-JP" sz="2400" i="1">
                                <a:latin typeface="Cambria Math" panose="02040503050406030204" pitchFamily="18" charset="0"/>
                                <a:ea typeface="Cambria Math" panose="02040503050406030204" pitchFamily="18" charset="0"/>
                              </a:rPr>
                              <m:t>3</m:t>
                            </m:r>
                          </m:e>
                        </m:d>
                      </m:sup>
                    </m:sSup>
                  </m:oMath>
                </a14:m>
                <a:r>
                  <a:rPr lang="en-US" altLang="ja-JP" sz="2400" dirty="0"/>
                  <a:t>is also observed.</a:t>
                </a:r>
                <a:endParaRPr kumimoji="1" lang="ja-JP" altLang="en-US" sz="2400" dirty="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628650" y="1810611"/>
                <a:ext cx="7886700" cy="4916172"/>
              </a:xfrm>
              <a:blipFill rotWithShape="0">
                <a:blip r:embed="rId3"/>
                <a:stretch>
                  <a:fillRect l="-1159" t="-1737" r="-386"/>
                </a:stretch>
              </a:blipFill>
            </p:spPr>
            <p:txBody>
              <a:bodyPr/>
              <a:lstStyle/>
              <a:p>
                <a:r>
                  <a:rPr lang="ja-JP" altLang="en-US">
                    <a:noFill/>
                  </a:rPr>
                  <a:t> </a:t>
                </a:r>
              </a:p>
            </p:txBody>
          </p:sp>
        </mc:Fallback>
      </mc:AlternateContent>
      <p:sp>
        <p:nvSpPr>
          <p:cNvPr id="5" name="スライド番号プレースホルダー 4"/>
          <p:cNvSpPr>
            <a:spLocks noGrp="1"/>
          </p:cNvSpPr>
          <p:nvPr>
            <p:ph type="sldNum" sz="quarter" idx="12"/>
          </p:nvPr>
        </p:nvSpPr>
        <p:spPr/>
        <p:txBody>
          <a:bodyPr/>
          <a:lstStyle/>
          <a:p>
            <a:fld id="{FB872024-6A85-46D5-9329-67AA5B2858FA}" type="slidenum">
              <a:rPr kumimoji="1" lang="ja-JP" altLang="en-US" smtClean="0"/>
              <a:t>3</a:t>
            </a:fld>
            <a:endParaRPr kumimoji="1" lang="ja-JP" altLang="en-US"/>
          </a:p>
        </p:txBody>
      </p:sp>
    </p:spTree>
    <p:extLst>
      <p:ext uri="{BB962C8B-B14F-4D97-AF65-F5344CB8AC3E}">
        <p14:creationId xmlns:p14="http://schemas.microsoft.com/office/powerpoint/2010/main" val="2258164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972905" y="1690689"/>
            <a:ext cx="7166754" cy="4978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Background </a:t>
            </a:r>
            <a:endParaRPr kumimoji="1" lang="ja-JP" altLang="en-US" dirty="0"/>
          </a:p>
        </p:txBody>
      </p:sp>
      <p:sp>
        <p:nvSpPr>
          <p:cNvPr id="3" name="コンテンツ プレースホルダー 2"/>
          <p:cNvSpPr>
            <a:spLocks noGrp="1"/>
          </p:cNvSpPr>
          <p:nvPr>
            <p:ph idx="1"/>
          </p:nvPr>
        </p:nvSpPr>
        <p:spPr>
          <a:xfrm>
            <a:off x="209862" y="1690689"/>
            <a:ext cx="8739266" cy="5030786"/>
          </a:xfrm>
        </p:spPr>
        <p:txBody>
          <a:bodyPr>
            <a:normAutofit/>
          </a:bodyPr>
          <a:lstStyle/>
          <a:p>
            <a:pPr marL="0" indent="0" algn="ctr">
              <a:buNone/>
            </a:pPr>
            <a:r>
              <a:rPr lang="en-US" altLang="ja-JP" sz="3200" dirty="0" smtClean="0"/>
              <a:t>The </a:t>
            </a:r>
            <a:r>
              <a:rPr lang="en-US" altLang="ja-JP" sz="3200" dirty="0"/>
              <a:t>realization </a:t>
            </a:r>
            <a:r>
              <a:rPr lang="en-US" altLang="ja-JP" sz="3200" dirty="0" smtClean="0"/>
              <a:t>of </a:t>
            </a:r>
            <a:r>
              <a:rPr lang="en-US" altLang="ja-JP" sz="3200" dirty="0" smtClean="0">
                <a:solidFill>
                  <a:srgbClr val="FF0000"/>
                </a:solidFill>
              </a:rPr>
              <a:t>o</a:t>
            </a:r>
            <a:r>
              <a:rPr lang="en-US" altLang="ja-JP" sz="3200" dirty="0" smtClean="0">
                <a:solidFill>
                  <a:srgbClr val="FF0000"/>
                </a:solidFill>
              </a:rPr>
              <a:t>ptical switching </a:t>
            </a:r>
            <a:r>
              <a:rPr lang="en-US" altLang="ja-JP" sz="3200" dirty="0" smtClean="0"/>
              <a:t>device </a:t>
            </a:r>
          </a:p>
          <a:p>
            <a:pPr marL="0" indent="0" algn="ctr">
              <a:buNone/>
            </a:pPr>
            <a:r>
              <a:rPr lang="ja-JP" altLang="en-US" dirty="0" smtClean="0"/>
              <a:t>↑</a:t>
            </a:r>
            <a:endParaRPr lang="en-US" altLang="ja-JP" dirty="0" smtClean="0"/>
          </a:p>
          <a:p>
            <a:pPr marL="0" indent="0" algn="ctr">
              <a:buNone/>
            </a:pPr>
            <a:r>
              <a:rPr lang="en-US" altLang="ja-JP" dirty="0" smtClean="0"/>
              <a:t>require </a:t>
            </a:r>
            <a:r>
              <a:rPr lang="en-US" altLang="ja-JP" u="sng" dirty="0" smtClean="0"/>
              <a:t>high </a:t>
            </a:r>
            <a:r>
              <a:rPr lang="en-US" altLang="ja-JP" u="sng" dirty="0" smtClean="0">
                <a:solidFill>
                  <a:srgbClr val="00B050"/>
                </a:solidFill>
              </a:rPr>
              <a:t>efficiency</a:t>
            </a:r>
            <a:r>
              <a:rPr lang="en-US" altLang="ja-JP" u="sng" dirty="0" smtClean="0"/>
              <a:t> </a:t>
            </a:r>
            <a:r>
              <a:rPr lang="en-US" altLang="ja-JP" dirty="0" smtClean="0"/>
              <a:t>and </a:t>
            </a:r>
            <a:r>
              <a:rPr lang="en-US" altLang="ja-JP" u="sng" dirty="0" smtClean="0"/>
              <a:t>high </a:t>
            </a:r>
            <a:r>
              <a:rPr lang="en-US" altLang="ja-JP" u="sng" dirty="0" smtClean="0">
                <a:solidFill>
                  <a:srgbClr val="00B050"/>
                </a:solidFill>
              </a:rPr>
              <a:t>speed</a:t>
            </a:r>
            <a:r>
              <a:rPr lang="en-US" altLang="ja-JP" u="sng" dirty="0" smtClean="0"/>
              <a:t> </a:t>
            </a:r>
          </a:p>
          <a:p>
            <a:pPr marL="0" indent="0" algn="ctr">
              <a:buNone/>
            </a:pPr>
            <a:r>
              <a:rPr lang="en-US" altLang="ja-JP" dirty="0" smtClean="0"/>
              <a:t>of </a:t>
            </a:r>
            <a:r>
              <a:rPr lang="en-US" altLang="ja-JP" dirty="0" smtClean="0"/>
              <a:t>t</a:t>
            </a:r>
            <a:r>
              <a:rPr lang="en-US" altLang="ja-JP" dirty="0" smtClean="0"/>
              <a:t>hird-order </a:t>
            </a:r>
            <a:r>
              <a:rPr lang="en-US" altLang="ja-JP" dirty="0"/>
              <a:t>optical nonlinearity </a:t>
            </a:r>
            <a:endParaRPr lang="en-US" altLang="ja-JP" dirty="0" smtClean="0"/>
          </a:p>
          <a:p>
            <a:pPr marL="0" indent="0" algn="ctr">
              <a:buNone/>
            </a:pPr>
            <a:endParaRPr lang="en-US" altLang="ja-JP" sz="1200" dirty="0" smtClean="0"/>
          </a:p>
          <a:p>
            <a:pPr marL="0" indent="0" algn="ctr">
              <a:buNone/>
            </a:pPr>
            <a:endParaRPr lang="en-US" altLang="ja-JP" dirty="0" smtClean="0"/>
          </a:p>
          <a:p>
            <a:pPr marL="0" indent="0" algn="ctr">
              <a:buNone/>
            </a:pPr>
            <a:endParaRPr lang="en-US" altLang="ja-JP" dirty="0"/>
          </a:p>
          <a:p>
            <a:pPr marL="0" indent="0" algn="ctr">
              <a:buNone/>
            </a:pPr>
            <a:endParaRPr lang="en-US" altLang="ja-JP" dirty="0"/>
          </a:p>
          <a:p>
            <a:r>
              <a:rPr lang="en-US" altLang="ja-JP" dirty="0" err="1" smtClean="0"/>
              <a:t>Exciton</a:t>
            </a:r>
            <a:r>
              <a:rPr lang="en-US" altLang="ja-JP" dirty="0" smtClean="0"/>
              <a:t> resonance encourages high </a:t>
            </a:r>
            <a:r>
              <a:rPr lang="en-US" altLang="ja-JP" dirty="0" smtClean="0">
                <a:solidFill>
                  <a:srgbClr val="00B050"/>
                </a:solidFill>
              </a:rPr>
              <a:t>efficiency</a:t>
            </a:r>
            <a:endParaRPr lang="en-US" altLang="ja-JP" dirty="0">
              <a:solidFill>
                <a:srgbClr val="00B050"/>
              </a:solidFill>
            </a:endParaRPr>
          </a:p>
          <a:p>
            <a:r>
              <a:rPr kumimoji="1" lang="en-US" altLang="ja-JP" dirty="0" smtClean="0"/>
              <a:t>We require </a:t>
            </a:r>
            <a:r>
              <a:rPr lang="en-US" altLang="ja-JP" dirty="0" err="1"/>
              <a:t>e</a:t>
            </a:r>
            <a:r>
              <a:rPr kumimoji="1" lang="en-US" altLang="ja-JP" dirty="0" err="1" smtClean="0"/>
              <a:t>xciton</a:t>
            </a:r>
            <a:r>
              <a:rPr kumimoji="1" lang="en-US" altLang="ja-JP" dirty="0" smtClean="0"/>
              <a:t> decay time of 10ps order (high </a:t>
            </a:r>
            <a:r>
              <a:rPr kumimoji="1" lang="en-US" altLang="ja-JP" dirty="0" smtClean="0">
                <a:solidFill>
                  <a:srgbClr val="00B050"/>
                </a:solidFill>
              </a:rPr>
              <a:t>speed</a:t>
            </a:r>
            <a:r>
              <a:rPr kumimoji="1" lang="en-US" altLang="ja-JP" dirty="0" smtClean="0"/>
              <a:t>) </a:t>
            </a:r>
            <a:endParaRPr kumimoji="1" lang="ja-JP" altLang="en-US" dirty="0"/>
          </a:p>
        </p:txBody>
      </p:sp>
      <p:sp>
        <p:nvSpPr>
          <p:cNvPr id="4" name="スライド番号プレースホルダー 3"/>
          <p:cNvSpPr>
            <a:spLocks noGrp="1"/>
          </p:cNvSpPr>
          <p:nvPr>
            <p:ph type="sldNum" sz="quarter" idx="12"/>
          </p:nvPr>
        </p:nvSpPr>
        <p:spPr/>
        <p:txBody>
          <a:bodyPr/>
          <a:lstStyle/>
          <a:p>
            <a:fld id="{FB872024-6A85-46D5-9329-67AA5B2858FA}" type="slidenum">
              <a:rPr kumimoji="1" lang="ja-JP" altLang="en-US" smtClean="0"/>
              <a:t>4</a:t>
            </a:fld>
            <a:endParaRPr kumimoji="1" lang="ja-JP" altLang="en-US"/>
          </a:p>
        </p:txBody>
      </p:sp>
      <p:pic>
        <p:nvPicPr>
          <p:cNvPr id="5" name="Picture 3"/>
          <p:cNvPicPr>
            <a:picLocks noChangeAspect="1" noChangeArrowheads="1"/>
          </p:cNvPicPr>
          <p:nvPr/>
        </p:nvPicPr>
        <p:blipFill>
          <a:blip r:embed="rId3" cstate="print"/>
          <a:srcRect/>
          <a:stretch>
            <a:fillRect/>
          </a:stretch>
        </p:blipFill>
        <p:spPr bwMode="auto">
          <a:xfrm>
            <a:off x="1726891" y="4068457"/>
            <a:ext cx="5705207" cy="1279551"/>
          </a:xfrm>
          <a:prstGeom prst="rect">
            <a:avLst/>
          </a:prstGeom>
          <a:noFill/>
          <a:ln w="9525">
            <a:noFill/>
            <a:miter lim="800000"/>
            <a:headEnd/>
            <a:tailEnd/>
          </a:ln>
        </p:spPr>
      </p:pic>
      <p:sp>
        <p:nvSpPr>
          <p:cNvPr id="6" name="テキスト ボックス 9"/>
          <p:cNvSpPr txBox="1">
            <a:spLocks noChangeArrowheads="1"/>
          </p:cNvSpPr>
          <p:nvPr/>
        </p:nvSpPr>
        <p:spPr bwMode="auto">
          <a:xfrm>
            <a:off x="2935391" y="3928639"/>
            <a:ext cx="2657027" cy="461666"/>
          </a:xfrm>
          <a:prstGeom prst="rect">
            <a:avLst/>
          </a:prstGeom>
          <a:noFill/>
          <a:ln w="9525">
            <a:noFill/>
            <a:miter lim="800000"/>
            <a:headEnd/>
            <a:tailEnd/>
          </a:ln>
        </p:spPr>
        <p:txBody>
          <a:bodyPr>
            <a:spAutoFit/>
          </a:bodyPr>
          <a:lstStyle/>
          <a:p>
            <a:r>
              <a:rPr lang="en-US" altLang="ja-JP" sz="2400" dirty="0" smtClean="0">
                <a:latin typeface="Trebuchet MS" pitchFamily="34" charset="0"/>
                <a:ea typeface="HG丸ｺﾞｼｯｸM-PRO" pitchFamily="50" charset="-128"/>
              </a:rPr>
              <a:t>Grating</a:t>
            </a:r>
            <a:endParaRPr lang="ja-JP" altLang="en-US" sz="2400" dirty="0">
              <a:latin typeface="Trebuchet MS" pitchFamily="34" charset="0"/>
              <a:ea typeface="HG丸ｺﾞｼｯｸM-PRO" pitchFamily="50" charset="-128"/>
            </a:endParaRPr>
          </a:p>
        </p:txBody>
      </p:sp>
      <p:sp>
        <p:nvSpPr>
          <p:cNvPr id="7" name="テキスト ボックス 7"/>
          <p:cNvSpPr txBox="1">
            <a:spLocks noChangeArrowheads="1"/>
          </p:cNvSpPr>
          <p:nvPr/>
        </p:nvSpPr>
        <p:spPr bwMode="auto">
          <a:xfrm>
            <a:off x="848362" y="4194069"/>
            <a:ext cx="2657027" cy="461666"/>
          </a:xfrm>
          <a:prstGeom prst="rect">
            <a:avLst/>
          </a:prstGeom>
          <a:noFill/>
          <a:ln w="9525">
            <a:noFill/>
            <a:miter lim="800000"/>
            <a:headEnd/>
            <a:tailEnd/>
          </a:ln>
        </p:spPr>
        <p:txBody>
          <a:bodyPr>
            <a:spAutoFit/>
          </a:bodyPr>
          <a:lstStyle/>
          <a:p>
            <a:r>
              <a:rPr lang="en-US" altLang="ja-JP" sz="2400" dirty="0" smtClean="0">
                <a:solidFill>
                  <a:srgbClr val="00B050"/>
                </a:solidFill>
                <a:latin typeface="Trebuchet MS" pitchFamily="34" charset="0"/>
                <a:ea typeface="HG丸ｺﾞｼｯｸM-PRO" pitchFamily="50" charset="-128"/>
              </a:rPr>
              <a:t>Probe</a:t>
            </a:r>
            <a:endParaRPr lang="ja-JP" altLang="en-US" sz="2400" dirty="0">
              <a:solidFill>
                <a:srgbClr val="00B050"/>
              </a:solidFill>
              <a:latin typeface="Trebuchet MS" pitchFamily="34" charset="0"/>
              <a:ea typeface="HG丸ｺﾞｼｯｸM-PRO" pitchFamily="50" charset="-128"/>
            </a:endParaRPr>
          </a:p>
        </p:txBody>
      </p:sp>
      <p:sp>
        <p:nvSpPr>
          <p:cNvPr id="8" name="テキスト ボックス 3"/>
          <p:cNvSpPr txBox="1">
            <a:spLocks noChangeArrowheads="1"/>
          </p:cNvSpPr>
          <p:nvPr/>
        </p:nvSpPr>
        <p:spPr bwMode="auto">
          <a:xfrm>
            <a:off x="848362" y="4886343"/>
            <a:ext cx="2657027" cy="461666"/>
          </a:xfrm>
          <a:prstGeom prst="rect">
            <a:avLst/>
          </a:prstGeom>
          <a:noFill/>
          <a:ln w="9525">
            <a:noFill/>
            <a:miter lim="800000"/>
            <a:headEnd/>
            <a:tailEnd/>
          </a:ln>
        </p:spPr>
        <p:txBody>
          <a:bodyPr>
            <a:spAutoFit/>
          </a:bodyPr>
          <a:lstStyle/>
          <a:p>
            <a:r>
              <a:rPr lang="en-US" altLang="ja-JP" sz="2400" dirty="0" smtClean="0">
                <a:solidFill>
                  <a:srgbClr val="0070C0"/>
                </a:solidFill>
                <a:latin typeface="Trebuchet MS" pitchFamily="34" charset="0"/>
                <a:ea typeface="HG丸ｺﾞｼｯｸM-PRO" pitchFamily="50" charset="-128"/>
              </a:rPr>
              <a:t>Pump</a:t>
            </a:r>
            <a:endParaRPr lang="ja-JP" altLang="en-US" sz="2400" dirty="0">
              <a:solidFill>
                <a:srgbClr val="0070C0"/>
              </a:solidFill>
              <a:latin typeface="Trebuchet MS" pitchFamily="34" charset="0"/>
              <a:ea typeface="HG丸ｺﾞｼｯｸM-PRO" pitchFamily="50" charset="-128"/>
            </a:endParaRPr>
          </a:p>
        </p:txBody>
      </p:sp>
      <p:sp>
        <p:nvSpPr>
          <p:cNvPr id="9" name="テキスト ボックス 8"/>
          <p:cNvSpPr txBox="1"/>
          <p:nvPr/>
        </p:nvSpPr>
        <p:spPr bwMode="auto">
          <a:xfrm>
            <a:off x="6486646" y="5079584"/>
            <a:ext cx="2657354" cy="461665"/>
          </a:xfrm>
          <a:prstGeom prst="rect">
            <a:avLst/>
          </a:prstGeom>
          <a:noFill/>
        </p:spPr>
        <p:txBody>
          <a:bodyP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2400" dirty="0" smtClean="0">
                <a:solidFill>
                  <a:srgbClr val="FF0000"/>
                </a:solidFill>
              </a:rPr>
              <a:t>DFWM </a:t>
            </a:r>
            <a:r>
              <a:rPr lang="en-US" altLang="ja-JP" sz="2400" dirty="0" smtClean="0">
                <a:solidFill>
                  <a:srgbClr val="FF0000"/>
                </a:solidFill>
              </a:rPr>
              <a:t>signal</a:t>
            </a:r>
            <a:endParaRPr lang="en-US" altLang="ja-JP" sz="2400" dirty="0" smtClean="0">
              <a:solidFill>
                <a:srgbClr val="FF0000"/>
              </a:solidFill>
            </a:endParaRPr>
          </a:p>
        </p:txBody>
      </p:sp>
    </p:spTree>
    <p:extLst>
      <p:ext uri="{BB962C8B-B14F-4D97-AF65-F5344CB8AC3E}">
        <p14:creationId xmlns:p14="http://schemas.microsoft.com/office/powerpoint/2010/main" val="5500741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円/楕円 56"/>
          <p:cNvSpPr/>
          <p:nvPr/>
        </p:nvSpPr>
        <p:spPr>
          <a:xfrm>
            <a:off x="286286" y="2613105"/>
            <a:ext cx="1375189" cy="4435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err="1" smtClean="0">
                <a:effectLst>
                  <a:outerShdw blurRad="38100" dist="38100" dir="2700000" algn="tl">
                    <a:srgbClr val="000000">
                      <a:alpha val="43137"/>
                    </a:srgbClr>
                  </a:outerShdw>
                </a:effectLst>
              </a:rPr>
              <a:t>Exciton</a:t>
            </a:r>
            <a:endParaRPr kumimoji="1" lang="ja-JP" altLang="en-US" dirty="0">
              <a:effectLst>
                <a:outerShdw blurRad="38100" dist="38100" dir="2700000" algn="tl">
                  <a:srgbClr val="000000">
                    <a:alpha val="43137"/>
                  </a:srgbClr>
                </a:outerShdw>
              </a:effectLst>
            </a:endParaRPr>
          </a:p>
        </p:txBody>
      </p:sp>
      <p:sp>
        <p:nvSpPr>
          <p:cNvPr id="3" name="コンテンツ プレースホルダー 2"/>
          <p:cNvSpPr>
            <a:spLocks noGrp="1"/>
          </p:cNvSpPr>
          <p:nvPr>
            <p:ph idx="1"/>
          </p:nvPr>
        </p:nvSpPr>
        <p:spPr>
          <a:xfrm>
            <a:off x="572672" y="6972736"/>
            <a:ext cx="7315200" cy="2237912"/>
          </a:xfrm>
        </p:spPr>
        <p:txBody>
          <a:bodyPr/>
          <a:lstStyle/>
          <a:p>
            <a:endParaRPr kumimoji="1" lang="ja-JP" altLang="en-US" dirty="0"/>
          </a:p>
        </p:txBody>
      </p:sp>
      <p:grpSp>
        <p:nvGrpSpPr>
          <p:cNvPr id="4" name="グループ化 4"/>
          <p:cNvGrpSpPr>
            <a:grpSpLocks/>
          </p:cNvGrpSpPr>
          <p:nvPr/>
        </p:nvGrpSpPr>
        <p:grpSpPr bwMode="auto">
          <a:xfrm>
            <a:off x="1171973" y="1495396"/>
            <a:ext cx="1464561" cy="2075342"/>
            <a:chOff x="281616" y="2497126"/>
            <a:chExt cx="1465480" cy="2075288"/>
          </a:xfrm>
        </p:grpSpPr>
        <p:grpSp>
          <p:nvGrpSpPr>
            <p:cNvPr id="5" name="グループ化 5"/>
            <p:cNvGrpSpPr>
              <a:grpSpLocks/>
            </p:cNvGrpSpPr>
            <p:nvPr/>
          </p:nvGrpSpPr>
          <p:grpSpPr bwMode="auto">
            <a:xfrm>
              <a:off x="281616" y="2497126"/>
              <a:ext cx="1441925" cy="1796069"/>
              <a:chOff x="281616" y="2471419"/>
              <a:chExt cx="1441925" cy="1796069"/>
            </a:xfrm>
          </p:grpSpPr>
          <p:grpSp>
            <p:nvGrpSpPr>
              <p:cNvPr id="7" name="Group 61"/>
              <p:cNvGrpSpPr>
                <a:grpSpLocks noChangeAspect="1"/>
              </p:cNvGrpSpPr>
              <p:nvPr/>
            </p:nvGrpSpPr>
            <p:grpSpPr bwMode="auto">
              <a:xfrm rot="10800000">
                <a:off x="377447" y="2755319"/>
                <a:ext cx="1346094" cy="1512169"/>
                <a:chOff x="512" y="3432"/>
                <a:chExt cx="164" cy="196"/>
              </a:xfrm>
            </p:grpSpPr>
            <p:sp>
              <p:nvSpPr>
                <p:cNvPr id="9" name="Oval 62"/>
                <p:cNvSpPr>
                  <a:spLocks noChangeAspect="1" noChangeArrowheads="1"/>
                </p:cNvSpPr>
                <p:nvPr/>
              </p:nvSpPr>
              <p:spPr bwMode="auto">
                <a:xfrm>
                  <a:off x="528" y="3456"/>
                  <a:ext cx="144" cy="144"/>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10" name="Oval 63"/>
                <p:cNvSpPr>
                  <a:spLocks noChangeAspect="1" noChangeArrowheads="1"/>
                </p:cNvSpPr>
                <p:nvPr/>
              </p:nvSpPr>
              <p:spPr bwMode="auto">
                <a:xfrm>
                  <a:off x="512" y="3432"/>
                  <a:ext cx="96" cy="96"/>
                </a:xfrm>
                <a:prstGeom prst="ellipse">
                  <a:avLst/>
                </a:prstGeom>
                <a:solidFill>
                  <a:srgbClr val="00B05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11" name="Oval 64"/>
                <p:cNvSpPr>
                  <a:spLocks noChangeAspect="1" noChangeArrowheads="1"/>
                </p:cNvSpPr>
                <p:nvPr/>
              </p:nvSpPr>
              <p:spPr bwMode="auto">
                <a:xfrm>
                  <a:off x="580" y="3532"/>
                  <a:ext cx="96" cy="96"/>
                </a:xfrm>
                <a:prstGeom prst="ellipse">
                  <a:avLst/>
                </a:prstGeom>
                <a:solidFill>
                  <a:srgbClr val="FFC0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grpSp>
          <p:sp>
            <p:nvSpPr>
              <p:cNvPr id="8" name="テキスト ボックス 8"/>
              <p:cNvSpPr txBox="1">
                <a:spLocks noChangeArrowheads="1"/>
              </p:cNvSpPr>
              <p:nvPr/>
            </p:nvSpPr>
            <p:spPr bwMode="auto">
              <a:xfrm>
                <a:off x="281616" y="2471419"/>
                <a:ext cx="12955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r>
                  <a:rPr lang="en-US" altLang="ja-JP" sz="1800" dirty="0"/>
                  <a:t>electron</a:t>
                </a:r>
                <a:endParaRPr lang="ja-JP" altLang="en-US" sz="1800" dirty="0"/>
              </a:p>
            </p:txBody>
          </p:sp>
        </p:grpSp>
        <p:sp>
          <p:nvSpPr>
            <p:cNvPr id="6" name="テキスト ボックス 10"/>
            <p:cNvSpPr txBox="1">
              <a:spLocks noChangeArrowheads="1"/>
            </p:cNvSpPr>
            <p:nvPr/>
          </p:nvSpPr>
          <p:spPr bwMode="auto">
            <a:xfrm>
              <a:off x="959139" y="4203082"/>
              <a:ext cx="7879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r>
                <a:rPr lang="en-US" altLang="ja-JP" sz="1800" dirty="0"/>
                <a:t>hole</a:t>
              </a:r>
              <a:endParaRPr lang="ja-JP" altLang="en-US" sz="1800" dirty="0"/>
            </a:p>
          </p:txBody>
        </p:sp>
      </p:grpSp>
      <p:grpSp>
        <p:nvGrpSpPr>
          <p:cNvPr id="40" name="グループ化 39"/>
          <p:cNvGrpSpPr/>
          <p:nvPr/>
        </p:nvGrpSpPr>
        <p:grpSpPr>
          <a:xfrm>
            <a:off x="1319670" y="2782341"/>
            <a:ext cx="7029550" cy="3098742"/>
            <a:chOff x="286457" y="3594769"/>
            <a:chExt cx="7029550" cy="3098742"/>
          </a:xfrm>
        </p:grpSpPr>
        <p:grpSp>
          <p:nvGrpSpPr>
            <p:cNvPr id="12" name="グループ化 12"/>
            <p:cNvGrpSpPr>
              <a:grpSpLocks/>
            </p:cNvGrpSpPr>
            <p:nvPr/>
          </p:nvGrpSpPr>
          <p:grpSpPr bwMode="auto">
            <a:xfrm>
              <a:off x="1868921" y="3594769"/>
              <a:ext cx="3033411" cy="3098742"/>
              <a:chOff x="6096000" y="1295400"/>
              <a:chExt cx="2724472" cy="2667002"/>
            </a:xfrm>
          </p:grpSpPr>
          <p:sp>
            <p:nvSpPr>
              <p:cNvPr id="13" name="Oval 21"/>
              <p:cNvSpPr>
                <a:spLocks noChangeArrowheads="1"/>
              </p:cNvSpPr>
              <p:nvPr/>
            </p:nvSpPr>
            <p:spPr bwMode="auto">
              <a:xfrm>
                <a:off x="8305800" y="3048000"/>
                <a:ext cx="152400" cy="152400"/>
              </a:xfrm>
              <a:prstGeom prst="ellipse">
                <a:avLst/>
              </a:prstGeom>
              <a:solidFill>
                <a:srgbClr val="FF99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14" name="Oval 22"/>
              <p:cNvSpPr>
                <a:spLocks noChangeArrowheads="1"/>
              </p:cNvSpPr>
              <p:nvPr/>
            </p:nvSpPr>
            <p:spPr bwMode="auto">
              <a:xfrm>
                <a:off x="8077200" y="2981325"/>
                <a:ext cx="152400" cy="152400"/>
              </a:xfrm>
              <a:prstGeom prst="ellipse">
                <a:avLst/>
              </a:prstGeom>
              <a:solidFill>
                <a:srgbClr val="FF99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15" name="Oval 23"/>
              <p:cNvSpPr>
                <a:spLocks noChangeArrowheads="1"/>
              </p:cNvSpPr>
              <p:nvPr/>
            </p:nvSpPr>
            <p:spPr bwMode="auto">
              <a:xfrm>
                <a:off x="7848600" y="2943225"/>
                <a:ext cx="152400" cy="152400"/>
              </a:xfrm>
              <a:prstGeom prst="ellipse">
                <a:avLst/>
              </a:prstGeom>
              <a:solidFill>
                <a:srgbClr val="FF99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16" name="Oval 24"/>
              <p:cNvSpPr>
                <a:spLocks noChangeArrowheads="1"/>
              </p:cNvSpPr>
              <p:nvPr/>
            </p:nvSpPr>
            <p:spPr bwMode="auto">
              <a:xfrm>
                <a:off x="7620000" y="2914650"/>
                <a:ext cx="152400" cy="152400"/>
              </a:xfrm>
              <a:prstGeom prst="ellipse">
                <a:avLst/>
              </a:prstGeom>
              <a:solidFill>
                <a:srgbClr val="FF99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17" name="Oval 25"/>
              <p:cNvSpPr>
                <a:spLocks noChangeArrowheads="1"/>
              </p:cNvSpPr>
              <p:nvPr/>
            </p:nvSpPr>
            <p:spPr bwMode="auto">
              <a:xfrm>
                <a:off x="7164288" y="2924944"/>
                <a:ext cx="152400" cy="152400"/>
              </a:xfrm>
              <a:prstGeom prst="ellipse">
                <a:avLst/>
              </a:prstGeom>
              <a:solidFill>
                <a:srgbClr val="FF99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18" name="Oval 26"/>
              <p:cNvSpPr>
                <a:spLocks noChangeArrowheads="1"/>
              </p:cNvSpPr>
              <p:nvPr/>
            </p:nvSpPr>
            <p:spPr bwMode="auto">
              <a:xfrm>
                <a:off x="7380312" y="2132856"/>
                <a:ext cx="152400" cy="152400"/>
              </a:xfrm>
              <a:prstGeom prst="ellipse">
                <a:avLst/>
              </a:prstGeom>
              <a:solidFill>
                <a:srgbClr val="FF99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19" name="Oval 27"/>
              <p:cNvSpPr>
                <a:spLocks noChangeArrowheads="1"/>
              </p:cNvSpPr>
              <p:nvPr/>
            </p:nvSpPr>
            <p:spPr bwMode="auto">
              <a:xfrm>
                <a:off x="6934200" y="2943225"/>
                <a:ext cx="152400" cy="152400"/>
              </a:xfrm>
              <a:prstGeom prst="ellipse">
                <a:avLst/>
              </a:prstGeom>
              <a:solidFill>
                <a:srgbClr val="FF99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20" name="Oval 28"/>
              <p:cNvSpPr>
                <a:spLocks noChangeArrowheads="1"/>
              </p:cNvSpPr>
              <p:nvPr/>
            </p:nvSpPr>
            <p:spPr bwMode="auto">
              <a:xfrm>
                <a:off x="6705600" y="2981325"/>
                <a:ext cx="152400" cy="152400"/>
              </a:xfrm>
              <a:prstGeom prst="ellipse">
                <a:avLst/>
              </a:prstGeom>
              <a:solidFill>
                <a:srgbClr val="FF99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21" name="Oval 29"/>
              <p:cNvSpPr>
                <a:spLocks noChangeArrowheads="1"/>
              </p:cNvSpPr>
              <p:nvPr/>
            </p:nvSpPr>
            <p:spPr bwMode="auto">
              <a:xfrm>
                <a:off x="6477000" y="3048000"/>
                <a:ext cx="152400" cy="152400"/>
              </a:xfrm>
              <a:prstGeom prst="ellipse">
                <a:avLst/>
              </a:prstGeom>
              <a:solidFill>
                <a:srgbClr val="FF99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22" name="Oval 30"/>
              <p:cNvSpPr>
                <a:spLocks noChangeAspect="1" noChangeArrowheads="1"/>
              </p:cNvSpPr>
              <p:nvPr/>
            </p:nvSpPr>
            <p:spPr bwMode="auto">
              <a:xfrm>
                <a:off x="7380312" y="2924944"/>
                <a:ext cx="207963" cy="207963"/>
              </a:xfrm>
              <a:prstGeom prst="ellipse">
                <a:avLst/>
              </a:prstGeom>
              <a:solidFill>
                <a:srgbClr val="0080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sp>
            <p:nvSpPr>
              <p:cNvPr id="23" name="Line 31"/>
              <p:cNvSpPr>
                <a:spLocks noChangeShapeType="1"/>
              </p:cNvSpPr>
              <p:nvPr/>
            </p:nvSpPr>
            <p:spPr bwMode="auto">
              <a:xfrm flipV="1">
                <a:off x="7380312" y="2348880"/>
                <a:ext cx="0" cy="533400"/>
              </a:xfrm>
              <a:prstGeom prst="line">
                <a:avLst/>
              </a:prstGeom>
              <a:noFill/>
              <a:ln w="190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24" name="Text Box 32"/>
              <p:cNvSpPr txBox="1">
                <a:spLocks noChangeArrowheads="1"/>
              </p:cNvSpPr>
              <p:nvPr/>
            </p:nvSpPr>
            <p:spPr bwMode="auto">
              <a:xfrm>
                <a:off x="7543800" y="1295400"/>
                <a:ext cx="336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r>
                  <a:rPr lang="en-US" altLang="ja-JP" sz="1800">
                    <a:latin typeface="Arial" panose="020B0604020202020204" pitchFamily="34" charset="0"/>
                  </a:rPr>
                  <a:t>E</a:t>
                </a:r>
              </a:p>
            </p:txBody>
          </p:sp>
          <p:sp>
            <p:nvSpPr>
              <p:cNvPr id="25" name="Text Box 33"/>
              <p:cNvSpPr txBox="1">
                <a:spLocks noChangeArrowheads="1"/>
              </p:cNvSpPr>
              <p:nvPr/>
            </p:nvSpPr>
            <p:spPr bwMode="auto">
              <a:xfrm>
                <a:off x="7458503" y="2147155"/>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r>
                  <a:rPr lang="en-US" altLang="ja-JP" sz="1800" dirty="0">
                    <a:solidFill>
                      <a:srgbClr val="FF9900"/>
                    </a:solidFill>
                    <a:latin typeface="Arial" panose="020B0604020202020204" pitchFamily="34" charset="0"/>
                  </a:rPr>
                  <a:t>electron</a:t>
                </a:r>
              </a:p>
            </p:txBody>
          </p:sp>
          <p:sp>
            <p:nvSpPr>
              <p:cNvPr id="26" name="Text Box 34"/>
              <p:cNvSpPr txBox="1">
                <a:spLocks noChangeArrowheads="1"/>
              </p:cNvSpPr>
              <p:nvPr/>
            </p:nvSpPr>
            <p:spPr bwMode="auto">
              <a:xfrm>
                <a:off x="7456511" y="264495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r>
                  <a:rPr lang="en-US" altLang="ja-JP" sz="1800" dirty="0">
                    <a:solidFill>
                      <a:srgbClr val="009900"/>
                    </a:solidFill>
                    <a:latin typeface="Arial" panose="020B0604020202020204" pitchFamily="34" charset="0"/>
                  </a:rPr>
                  <a:t>hole</a:t>
                </a:r>
              </a:p>
            </p:txBody>
          </p:sp>
          <p:cxnSp>
            <p:nvCxnSpPr>
              <p:cNvPr id="27" name="直線矢印コネクタ 26"/>
              <p:cNvCxnSpPr/>
              <p:nvPr/>
            </p:nvCxnSpPr>
            <p:spPr>
              <a:xfrm>
                <a:off x="6096000" y="3467102"/>
                <a:ext cx="2724472"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8" name="直線矢印コネクタ 27"/>
              <p:cNvCxnSpPr/>
              <p:nvPr/>
            </p:nvCxnSpPr>
            <p:spPr>
              <a:xfrm flipH="1" flipV="1">
                <a:off x="7456649" y="1477963"/>
                <a:ext cx="26990" cy="248443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9" name="円弧 28"/>
              <p:cNvSpPr/>
              <p:nvPr/>
            </p:nvSpPr>
            <p:spPr>
              <a:xfrm>
                <a:off x="6300812" y="2987676"/>
                <a:ext cx="2375181" cy="585788"/>
              </a:xfrm>
              <a:prstGeom prst="arc">
                <a:avLst>
                  <a:gd name="adj1" fmla="val 10824774"/>
                  <a:gd name="adj2" fmla="val 0"/>
                </a:avLst>
              </a:prstGeom>
            </p:spPr>
            <p:style>
              <a:lnRef idx="2">
                <a:schemeClr val="accent2"/>
              </a:lnRef>
              <a:fillRef idx="0">
                <a:schemeClr val="accent2"/>
              </a:fillRef>
              <a:effectRef idx="1">
                <a:schemeClr val="accent2"/>
              </a:effectRef>
              <a:fontRef idx="minor">
                <a:schemeClr val="tx1"/>
              </a:fontRef>
            </p:style>
            <p:txBody>
              <a:bodyPr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a:p>
            </p:txBody>
          </p:sp>
          <p:sp>
            <p:nvSpPr>
              <p:cNvPr id="30" name="円弧 29"/>
              <p:cNvSpPr/>
              <p:nvPr/>
            </p:nvSpPr>
            <p:spPr>
              <a:xfrm>
                <a:off x="6300812" y="1620264"/>
                <a:ext cx="2375181" cy="582612"/>
              </a:xfrm>
              <a:prstGeom prst="arc">
                <a:avLst>
                  <a:gd name="adj1" fmla="val 21580467"/>
                  <a:gd name="adj2" fmla="val 10818037"/>
                </a:avLst>
              </a:prstGeom>
            </p:spPr>
            <p:style>
              <a:lnRef idx="2">
                <a:schemeClr val="accent2"/>
              </a:lnRef>
              <a:fillRef idx="0">
                <a:schemeClr val="accent2"/>
              </a:fillRef>
              <a:effectRef idx="1">
                <a:schemeClr val="accent2"/>
              </a:effectRef>
              <a:fontRef idx="minor">
                <a:schemeClr val="tx1"/>
              </a:fontRef>
            </p:style>
            <p:txBody>
              <a:bodyPr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endParaRPr lang="ja-JP" altLang="en-US"/>
              </a:p>
            </p:txBody>
          </p:sp>
        </p:grpSp>
        <p:cxnSp>
          <p:nvCxnSpPr>
            <p:cNvPr id="32" name="直線矢印コネクタ 31"/>
            <p:cNvCxnSpPr/>
            <p:nvPr/>
          </p:nvCxnSpPr>
          <p:spPr>
            <a:xfrm>
              <a:off x="989241" y="5086633"/>
              <a:ext cx="1794833" cy="0"/>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286457" y="5020715"/>
              <a:ext cx="1810500" cy="461665"/>
            </a:xfrm>
            <a:prstGeom prst="rect">
              <a:avLst/>
            </a:prstGeom>
            <a:noFill/>
          </p:spPr>
          <p:txBody>
            <a:bodyPr wrap="square" rtlCol="0">
              <a:spAutoFit/>
            </a:bodyPr>
            <a:lstStyle/>
            <a:p>
              <a:r>
                <a:rPr kumimoji="1" lang="en-US" altLang="ja-JP" sz="2400" dirty="0" smtClean="0">
                  <a:solidFill>
                    <a:schemeClr val="accent1"/>
                  </a:solidFill>
                </a:rPr>
                <a:t>Pump pulse</a:t>
              </a:r>
              <a:endParaRPr kumimoji="1" lang="ja-JP" altLang="en-US" sz="2400" dirty="0">
                <a:solidFill>
                  <a:schemeClr val="accent1"/>
                </a:solidFill>
              </a:endParaRPr>
            </a:p>
          </p:txBody>
        </p:sp>
        <p:sp>
          <p:nvSpPr>
            <p:cNvPr id="35" name="テキスト ボックス 5"/>
            <p:cNvSpPr txBox="1">
              <a:spLocks noChangeArrowheads="1"/>
            </p:cNvSpPr>
            <p:nvPr/>
          </p:nvSpPr>
          <p:spPr bwMode="auto">
            <a:xfrm>
              <a:off x="4677582" y="4020734"/>
              <a:ext cx="26384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r>
                <a:rPr lang="en-US" altLang="ja-JP" sz="2000" dirty="0">
                  <a:latin typeface="Arial" panose="020B0604020202020204" pitchFamily="34" charset="0"/>
                  <a:ea typeface="ＭＳ Ｐゴシック" panose="020B0600070205080204" pitchFamily="50" charset="-128"/>
                </a:rPr>
                <a:t>Conduction </a:t>
              </a:r>
            </a:p>
            <a:p>
              <a:pPr eaLnBrk="1" hangingPunct="1">
                <a:spcBef>
                  <a:spcPct val="0"/>
                </a:spcBef>
                <a:buClrTx/>
                <a:buSzTx/>
                <a:buFontTx/>
                <a:buNone/>
              </a:pPr>
              <a:r>
                <a:rPr lang="en-US" altLang="ja-JP" sz="2000" dirty="0">
                  <a:latin typeface="Arial" panose="020B0604020202020204" pitchFamily="34" charset="0"/>
                  <a:ea typeface="ＭＳ Ｐゴシック" panose="020B0600070205080204" pitchFamily="50" charset="-128"/>
                </a:rPr>
                <a:t>band</a:t>
              </a:r>
              <a:endParaRPr lang="ja-JP" altLang="en-US" sz="2000" dirty="0">
                <a:latin typeface="Arial" panose="020B0604020202020204" pitchFamily="34" charset="0"/>
                <a:ea typeface="ＭＳ Ｐゴシック" panose="020B0600070205080204" pitchFamily="50" charset="-128"/>
              </a:endParaRPr>
            </a:p>
          </p:txBody>
        </p:sp>
        <p:sp>
          <p:nvSpPr>
            <p:cNvPr id="36" name="テキスト ボックス 6"/>
            <p:cNvSpPr txBox="1">
              <a:spLocks noChangeArrowheads="1"/>
            </p:cNvSpPr>
            <p:nvPr/>
          </p:nvSpPr>
          <p:spPr bwMode="auto">
            <a:xfrm>
              <a:off x="4821246" y="5610125"/>
              <a:ext cx="17843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r>
                <a:rPr lang="en-US" altLang="ja-JP" sz="2000" dirty="0">
                  <a:latin typeface="Arial" panose="020B0604020202020204" pitchFamily="34" charset="0"/>
                  <a:ea typeface="ＭＳ Ｐゴシック" panose="020B0600070205080204" pitchFamily="50" charset="-128"/>
                </a:rPr>
                <a:t>Valence</a:t>
              </a:r>
            </a:p>
            <a:p>
              <a:pPr eaLnBrk="1" hangingPunct="1">
                <a:spcBef>
                  <a:spcPct val="0"/>
                </a:spcBef>
                <a:buClrTx/>
                <a:buSzTx/>
                <a:buFontTx/>
                <a:buNone/>
              </a:pPr>
              <a:r>
                <a:rPr lang="en-US" altLang="ja-JP" sz="2000" dirty="0">
                  <a:latin typeface="Arial" panose="020B0604020202020204" pitchFamily="34" charset="0"/>
                  <a:ea typeface="ＭＳ Ｐゴシック" panose="020B0600070205080204" pitchFamily="50" charset="-128"/>
                </a:rPr>
                <a:t>band</a:t>
              </a:r>
              <a:endParaRPr lang="ja-JP" altLang="en-US" sz="2000" dirty="0">
                <a:latin typeface="Arial" panose="020B0604020202020204" pitchFamily="34" charset="0"/>
                <a:ea typeface="ＭＳ Ｐゴシック" panose="020B0600070205080204" pitchFamily="50" charset="-128"/>
              </a:endParaRPr>
            </a:p>
          </p:txBody>
        </p:sp>
        <p:sp>
          <p:nvSpPr>
            <p:cNvPr id="37" name="右中かっこ 36"/>
            <p:cNvSpPr/>
            <p:nvPr/>
          </p:nvSpPr>
          <p:spPr>
            <a:xfrm>
              <a:off x="5675695" y="4649149"/>
              <a:ext cx="214066" cy="91184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
        <p:nvSpPr>
          <p:cNvPr id="38" name="テキスト ボックス 37"/>
          <p:cNvSpPr txBox="1"/>
          <p:nvPr/>
        </p:nvSpPr>
        <p:spPr>
          <a:xfrm>
            <a:off x="7135329" y="4055527"/>
            <a:ext cx="2342896" cy="461665"/>
          </a:xfrm>
          <a:prstGeom prst="rect">
            <a:avLst/>
          </a:prstGeom>
          <a:noFill/>
        </p:spPr>
        <p:txBody>
          <a:bodyPr wrap="square" rtlCol="0">
            <a:spAutoFit/>
          </a:bodyPr>
          <a:lstStyle/>
          <a:p>
            <a:r>
              <a:rPr kumimoji="1" lang="en-US" altLang="ja-JP" sz="2400" dirty="0" smtClean="0"/>
              <a:t>Band gap</a:t>
            </a:r>
            <a:endParaRPr kumimoji="1" lang="ja-JP" altLang="en-US" sz="2400" dirty="0"/>
          </a:p>
        </p:txBody>
      </p:sp>
      <p:sp>
        <p:nvSpPr>
          <p:cNvPr id="39" name="テキスト ボックス 38"/>
          <p:cNvSpPr txBox="1"/>
          <p:nvPr/>
        </p:nvSpPr>
        <p:spPr>
          <a:xfrm>
            <a:off x="3496018" y="2312369"/>
            <a:ext cx="4949616" cy="461665"/>
          </a:xfrm>
          <a:prstGeom prst="rect">
            <a:avLst/>
          </a:prstGeom>
          <a:noFill/>
        </p:spPr>
        <p:txBody>
          <a:bodyPr wrap="square" rtlCol="0">
            <a:spAutoFit/>
          </a:bodyPr>
          <a:lstStyle/>
          <a:p>
            <a:r>
              <a:rPr kumimoji="1" lang="ja-JP" altLang="en-US" sz="2400" dirty="0" smtClean="0"/>
              <a:t>・</a:t>
            </a:r>
            <a:r>
              <a:rPr kumimoji="1" lang="en-US" altLang="ja-JP" sz="2400" dirty="0" smtClean="0"/>
              <a:t>Binding energy </a:t>
            </a:r>
            <a:r>
              <a:rPr lang="en-US" altLang="ja-JP" sz="2400" dirty="0" smtClean="0"/>
              <a:t>= Stability of </a:t>
            </a:r>
            <a:r>
              <a:rPr lang="en-US" altLang="ja-JP" sz="2400" dirty="0" err="1" smtClean="0"/>
              <a:t>exciton</a:t>
            </a:r>
            <a:endParaRPr kumimoji="1" lang="ja-JP" altLang="en-US" sz="2400" dirty="0"/>
          </a:p>
        </p:txBody>
      </p:sp>
      <p:sp>
        <p:nvSpPr>
          <p:cNvPr id="42" name="コンテンツ プレースホルダー 2"/>
          <p:cNvSpPr txBox="1">
            <a:spLocks/>
          </p:cNvSpPr>
          <p:nvPr/>
        </p:nvSpPr>
        <p:spPr>
          <a:xfrm>
            <a:off x="1171973" y="6066732"/>
            <a:ext cx="6890596" cy="4796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dirty="0" smtClean="0"/>
              <a:t>What do </a:t>
            </a:r>
            <a:r>
              <a:rPr lang="en-US" altLang="ja-JP" dirty="0" err="1" smtClean="0"/>
              <a:t>Exciton</a:t>
            </a:r>
            <a:r>
              <a:rPr lang="en-US" altLang="ja-JP" dirty="0" smtClean="0"/>
              <a:t> relaxation time depend on?</a:t>
            </a:r>
            <a:endParaRPr lang="ja-JP" altLang="en-US" dirty="0"/>
          </a:p>
        </p:txBody>
      </p:sp>
      <p:sp>
        <p:nvSpPr>
          <p:cNvPr id="43" name="テキスト ボックス 42"/>
          <p:cNvSpPr txBox="1"/>
          <p:nvPr/>
        </p:nvSpPr>
        <p:spPr>
          <a:xfrm>
            <a:off x="2616898" y="1607037"/>
            <a:ext cx="2776328" cy="461665"/>
          </a:xfrm>
          <a:prstGeom prst="rect">
            <a:avLst/>
          </a:prstGeom>
          <a:noFill/>
          <a:ln w="12700">
            <a:solidFill>
              <a:srgbClr val="7030A0"/>
            </a:solidFill>
            <a:bevel/>
          </a:ln>
        </p:spPr>
        <p:txBody>
          <a:bodyPr wrap="square" rtlCol="0">
            <a:spAutoFit/>
          </a:bodyPr>
          <a:lstStyle/>
          <a:p>
            <a:r>
              <a:rPr lang="en-US" altLang="ja-JP" sz="2400" dirty="0"/>
              <a:t>C</a:t>
            </a:r>
            <a:r>
              <a:rPr lang="en-US" altLang="ja-JP" sz="2400" dirty="0" smtClean="0"/>
              <a:t>oulomb interaction </a:t>
            </a:r>
            <a:endParaRPr kumimoji="1" lang="ja-JP" altLang="en-US" sz="2400" dirty="0"/>
          </a:p>
        </p:txBody>
      </p:sp>
      <p:cxnSp>
        <p:nvCxnSpPr>
          <p:cNvPr id="45" name="曲線コネクタ 44"/>
          <p:cNvCxnSpPr/>
          <p:nvPr/>
        </p:nvCxnSpPr>
        <p:spPr>
          <a:xfrm rot="5400000">
            <a:off x="2061421" y="1896340"/>
            <a:ext cx="597149" cy="513808"/>
          </a:xfrm>
          <a:prstGeom prst="curvedConnector3">
            <a:avLst>
              <a:gd name="adj1" fmla="val 80124"/>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140772" y="2594947"/>
            <a:ext cx="1661218" cy="461665"/>
          </a:xfrm>
          <a:prstGeom prst="rect">
            <a:avLst/>
          </a:prstGeom>
          <a:noFill/>
        </p:spPr>
        <p:txBody>
          <a:bodyPr wrap="square" rtlCol="0">
            <a:spAutoFit/>
          </a:bodyPr>
          <a:lstStyle/>
          <a:p>
            <a:r>
              <a:rPr lang="en-US" altLang="ja-JP" sz="2400" dirty="0" smtClean="0"/>
              <a:t>polarization</a:t>
            </a:r>
            <a:endParaRPr kumimoji="1" lang="ja-JP" altLang="en-US" sz="2400" dirty="0"/>
          </a:p>
        </p:txBody>
      </p:sp>
      <p:sp>
        <p:nvSpPr>
          <p:cNvPr id="58" name="スライド番号プレースホルダー 57"/>
          <p:cNvSpPr>
            <a:spLocks noGrp="1"/>
          </p:cNvSpPr>
          <p:nvPr>
            <p:ph type="sldNum" sz="quarter" idx="12"/>
          </p:nvPr>
        </p:nvSpPr>
        <p:spPr/>
        <p:txBody>
          <a:bodyPr/>
          <a:lstStyle/>
          <a:p>
            <a:fld id="{FB872024-6A85-46D5-9329-67AA5B2858FA}" type="slidenum">
              <a:rPr kumimoji="1" lang="ja-JP" altLang="en-US" smtClean="0"/>
              <a:t>5</a:t>
            </a:fld>
            <a:endParaRPr kumimoji="1" lang="ja-JP" altLang="en-US"/>
          </a:p>
        </p:txBody>
      </p:sp>
    </p:spTree>
    <p:extLst>
      <p:ext uri="{BB962C8B-B14F-4D97-AF65-F5344CB8AC3E}">
        <p14:creationId xmlns:p14="http://schemas.microsoft.com/office/powerpoint/2010/main" val="1012892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49" y="365126"/>
            <a:ext cx="8515351" cy="1325563"/>
          </a:xfrm>
        </p:spPr>
        <p:txBody>
          <a:bodyPr/>
          <a:lstStyle/>
          <a:p>
            <a:r>
              <a:rPr lang="en-US" altLang="ja-JP" dirty="0" err="1">
                <a:effectLst>
                  <a:outerShdw blurRad="38100" dist="38100" dir="2700000" algn="tl">
                    <a:srgbClr val="000000">
                      <a:alpha val="43137"/>
                    </a:srgbClr>
                  </a:outerShdw>
                </a:effectLst>
              </a:rPr>
              <a:t>D</a:t>
            </a:r>
            <a:r>
              <a:rPr lang="en-US" altLang="ja-JP" dirty="0" err="1" smtClean="0">
                <a:effectLst>
                  <a:outerShdw blurRad="38100" dist="38100" dir="2700000" algn="tl">
                    <a:srgbClr val="000000">
                      <a:alpha val="43137"/>
                    </a:srgbClr>
                  </a:outerShdw>
                </a:effectLst>
              </a:rPr>
              <a:t>ephasing</a:t>
            </a:r>
            <a:r>
              <a:rPr lang="en-US" altLang="ja-JP" dirty="0" smtClean="0">
                <a:effectLst>
                  <a:outerShdw blurRad="38100" dist="38100" dir="2700000" algn="tl">
                    <a:srgbClr val="000000">
                      <a:alpha val="43137"/>
                    </a:srgbClr>
                  </a:outerShdw>
                </a:effectLst>
              </a:rPr>
              <a:t> </a:t>
            </a:r>
            <a:r>
              <a:rPr lang="en-US" altLang="ja-JP" dirty="0">
                <a:effectLst>
                  <a:outerShdw blurRad="38100" dist="38100" dir="2700000" algn="tl">
                    <a:srgbClr val="000000">
                      <a:alpha val="43137"/>
                    </a:srgbClr>
                  </a:outerShdw>
                </a:effectLst>
              </a:rPr>
              <a:t>and population relaxation</a:t>
            </a:r>
            <a:endParaRPr kumimoji="1" lang="ja-JP" altLang="en-US" dirty="0">
              <a:effectLst>
                <a:outerShdw blurRad="38100" dist="38100" dir="2700000" algn="tl">
                  <a:srgbClr val="000000">
                    <a:alpha val="43137"/>
                  </a:srgbClr>
                </a:outerShdw>
              </a:effectLst>
            </a:endParaRPr>
          </a:p>
        </p:txBody>
      </p:sp>
      <p:sp>
        <p:nvSpPr>
          <p:cNvPr id="3" name="コンテンツ プレースホルダー 2"/>
          <p:cNvSpPr>
            <a:spLocks noGrp="1"/>
          </p:cNvSpPr>
          <p:nvPr>
            <p:ph idx="1"/>
          </p:nvPr>
        </p:nvSpPr>
        <p:spPr>
          <a:xfrm>
            <a:off x="233817" y="2052412"/>
            <a:ext cx="2897746" cy="479693"/>
          </a:xfrm>
        </p:spPr>
        <p:txBody>
          <a:bodyPr>
            <a:normAutofit/>
          </a:bodyPr>
          <a:lstStyle/>
          <a:p>
            <a:pPr marL="0" indent="0">
              <a:buNone/>
            </a:pPr>
            <a:r>
              <a:rPr lang="en-US" altLang="ja-JP" dirty="0" err="1" smtClean="0"/>
              <a:t>Exciton</a:t>
            </a:r>
            <a:r>
              <a:rPr lang="en-US" altLang="ja-JP" dirty="0" smtClean="0"/>
              <a:t> relaxation</a:t>
            </a:r>
            <a:endParaRPr kumimoji="1" lang="ja-JP" altLang="en-US" dirty="0"/>
          </a:p>
        </p:txBody>
      </p:sp>
      <p:sp>
        <p:nvSpPr>
          <p:cNvPr id="8" name="テキスト ボックス 7"/>
          <p:cNvSpPr txBox="1"/>
          <p:nvPr/>
        </p:nvSpPr>
        <p:spPr>
          <a:xfrm>
            <a:off x="4078177" y="1618046"/>
            <a:ext cx="4082603" cy="1384995"/>
          </a:xfrm>
          <a:prstGeom prst="rect">
            <a:avLst/>
          </a:prstGeom>
          <a:noFill/>
        </p:spPr>
        <p:txBody>
          <a:bodyPr wrap="square" rtlCol="0">
            <a:spAutoFit/>
          </a:bodyPr>
          <a:lstStyle/>
          <a:p>
            <a:r>
              <a:rPr lang="en-US" altLang="ja-JP" sz="2800" dirty="0" err="1" smtClean="0"/>
              <a:t>Dephasing</a:t>
            </a:r>
            <a:r>
              <a:rPr lang="en-US" altLang="ja-JP" sz="2800" dirty="0" smtClean="0"/>
              <a:t> </a:t>
            </a:r>
            <a:endParaRPr kumimoji="1" lang="en-US" altLang="ja-JP" sz="2800" dirty="0" smtClean="0"/>
          </a:p>
          <a:p>
            <a:endParaRPr lang="en-US" altLang="ja-JP" sz="2800" dirty="0"/>
          </a:p>
          <a:p>
            <a:r>
              <a:rPr kumimoji="1" lang="en-US" altLang="ja-JP" sz="2800" dirty="0" smtClean="0"/>
              <a:t>Population </a:t>
            </a:r>
            <a:r>
              <a:rPr lang="en-US" altLang="ja-JP" sz="2800" dirty="0" smtClean="0"/>
              <a:t>relaxation  </a:t>
            </a:r>
            <a:r>
              <a:rPr kumimoji="1" lang="en-US" altLang="ja-JP" sz="2800" dirty="0" smtClean="0"/>
              <a:t> </a:t>
            </a:r>
            <a:endParaRPr kumimoji="1" lang="ja-JP" altLang="en-US" sz="2800" dirty="0"/>
          </a:p>
        </p:txBody>
      </p:sp>
      <p:sp>
        <p:nvSpPr>
          <p:cNvPr id="11" name="テキスト ボックス 10"/>
          <p:cNvSpPr txBox="1"/>
          <p:nvPr/>
        </p:nvSpPr>
        <p:spPr>
          <a:xfrm>
            <a:off x="5985135" y="85841"/>
            <a:ext cx="2653048" cy="523220"/>
          </a:xfrm>
          <a:prstGeom prst="rect">
            <a:avLst/>
          </a:prstGeom>
          <a:noFill/>
        </p:spPr>
        <p:txBody>
          <a:bodyPr wrap="square" rtlCol="0">
            <a:spAutoFit/>
          </a:bodyPr>
          <a:lstStyle/>
          <a:p>
            <a:r>
              <a:rPr kumimoji="1" lang="en-US" altLang="ja-JP" sz="2800" dirty="0" smtClean="0"/>
              <a:t> </a:t>
            </a:r>
            <a:endParaRPr kumimoji="1" lang="ja-JP" altLang="en-US" sz="2800" dirty="0"/>
          </a:p>
        </p:txBody>
      </p:sp>
      <p:sp>
        <p:nvSpPr>
          <p:cNvPr id="12" name="等号 11"/>
          <p:cNvSpPr/>
          <p:nvPr/>
        </p:nvSpPr>
        <p:spPr>
          <a:xfrm>
            <a:off x="3065896" y="2058973"/>
            <a:ext cx="504000" cy="4680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mc:AlternateContent xmlns:mc="http://schemas.openxmlformats.org/markup-compatibility/2006" xmlns:a14="http://schemas.microsoft.com/office/drawing/2010/main">
        <mc:Choice Requires="a14">
          <p:sp>
            <p:nvSpPr>
              <p:cNvPr id="13" name="テキスト ボックス 12"/>
              <p:cNvSpPr txBox="1"/>
              <p:nvPr/>
            </p:nvSpPr>
            <p:spPr>
              <a:xfrm>
                <a:off x="-373454" y="5885215"/>
                <a:ext cx="7886700" cy="9103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m:rPr>
                          <m:sty m:val="p"/>
                        </m:rPr>
                        <a:rPr lang="el-GR" altLang="ja-JP" sz="2800" i="1" smtClean="0">
                          <a:latin typeface="Cambria Math" panose="02040503050406030204" pitchFamily="18" charset="0"/>
                          <a:ea typeface="Cambria Math" panose="02040503050406030204" pitchFamily="18" charset="0"/>
                        </a:rPr>
                        <m:t>Γ</m:t>
                      </m:r>
                      <m:r>
                        <a:rPr lang="en-US" altLang="ja-JP" sz="2800" b="0" i="1" smtClean="0">
                          <a:latin typeface="Cambria Math" panose="02040503050406030204" pitchFamily="18" charset="0"/>
                          <a:ea typeface="Cambria Math" panose="02040503050406030204" pitchFamily="18" charset="0"/>
                        </a:rPr>
                        <m:t>=</m:t>
                      </m:r>
                      <m:f>
                        <m:fPr>
                          <m:ctrlPr>
                            <a:rPr lang="el-GR" altLang="ja-JP" sz="2800" i="1">
                              <a:latin typeface="Cambria Math" panose="02040503050406030204" pitchFamily="18" charset="0"/>
                              <a:ea typeface="Cambria Math" panose="02040503050406030204" pitchFamily="18" charset="0"/>
                            </a:rPr>
                          </m:ctrlPr>
                        </m:fPr>
                        <m:num>
                          <m:r>
                            <a:rPr lang="el-GR" altLang="ja-JP" sz="2800" i="1">
                              <a:latin typeface="Cambria Math" panose="02040503050406030204" pitchFamily="18" charset="0"/>
                              <a:ea typeface="Cambria Math" panose="02040503050406030204" pitchFamily="18" charset="0"/>
                            </a:rPr>
                            <m:t>ℏ</m:t>
                          </m:r>
                        </m:num>
                        <m:den>
                          <m:r>
                            <a:rPr lang="en-US" altLang="ja-JP" sz="2800" b="0" i="1" smtClean="0">
                              <a:latin typeface="Cambria Math" panose="02040503050406030204" pitchFamily="18" charset="0"/>
                              <a:ea typeface="Cambria Math" panose="02040503050406030204" pitchFamily="18" charset="0"/>
                            </a:rPr>
                            <m:t>2</m:t>
                          </m:r>
                          <m:r>
                            <a:rPr lang="ja-JP" altLang="el-GR" sz="2800" i="1">
                              <a:latin typeface="Cambria Math" panose="02040503050406030204" pitchFamily="18" charset="0"/>
                              <a:ea typeface="Cambria Math" panose="02040503050406030204" pitchFamily="18" charset="0"/>
                            </a:rPr>
                            <m:t>𝜏</m:t>
                          </m:r>
                        </m:den>
                      </m:f>
                      <m:r>
                        <a:rPr lang="en-US" altLang="ja-JP" sz="2800" b="0" i="1" smtClean="0">
                          <a:latin typeface="Cambria Math" panose="02040503050406030204" pitchFamily="18" charset="0"/>
                          <a:ea typeface="Cambria Math" panose="02040503050406030204" pitchFamily="18" charset="0"/>
                        </a:rPr>
                        <m:t>  </m:t>
                      </m:r>
                      <m:r>
                        <a:rPr kumimoji="1" lang="en-US" altLang="ja-JP" sz="2800" b="0" i="1" smtClean="0">
                          <a:latin typeface="Cambria Math" panose="02040503050406030204" pitchFamily="18" charset="0"/>
                          <a:ea typeface="Cambria Math" panose="02040503050406030204" pitchFamily="18" charset="0"/>
                        </a:rPr>
                        <m:t>(</m:t>
                      </m:r>
                      <m:r>
                        <a:rPr kumimoji="1" lang="ja-JP" altLang="el-GR" sz="2800" i="1" smtClean="0">
                          <a:latin typeface="Cambria Math" panose="02040503050406030204" pitchFamily="18" charset="0"/>
                          <a:ea typeface="Cambria Math" panose="02040503050406030204" pitchFamily="18" charset="0"/>
                        </a:rPr>
                        <m:t>𝜏</m:t>
                      </m:r>
                      <m:r>
                        <a:rPr kumimoji="1" lang="en-US" altLang="ja-JP" sz="2800" b="0" i="1" smtClean="0">
                          <a:latin typeface="Cambria Math" panose="02040503050406030204" pitchFamily="18" charset="0"/>
                          <a:ea typeface="Cambria Math" panose="02040503050406030204" pitchFamily="18" charset="0"/>
                        </a:rPr>
                        <m:t>:</m:t>
                      </m:r>
                      <m:r>
                        <a:rPr kumimoji="1" lang="en-US" altLang="ja-JP" sz="2800" b="0" i="1" smtClean="0">
                          <a:latin typeface="Cambria Math" panose="02040503050406030204" pitchFamily="18" charset="0"/>
                          <a:ea typeface="Cambria Math" panose="02040503050406030204" pitchFamily="18" charset="0"/>
                        </a:rPr>
                        <m:t>𝑑𝑒𝑝h𝑎𝑠𝑖𝑛𝑔</m:t>
                      </m:r>
                      <m:r>
                        <a:rPr kumimoji="1" lang="en-US" altLang="ja-JP" sz="2800" b="0" i="1" smtClean="0">
                          <a:latin typeface="Cambria Math" panose="02040503050406030204" pitchFamily="18" charset="0"/>
                          <a:ea typeface="Cambria Math" panose="02040503050406030204" pitchFamily="18" charset="0"/>
                        </a:rPr>
                        <m:t> </m:t>
                      </m:r>
                      <m:r>
                        <a:rPr kumimoji="1" lang="en-US" altLang="ja-JP" sz="2800" b="0" i="1" smtClean="0">
                          <a:latin typeface="Cambria Math" panose="02040503050406030204" pitchFamily="18" charset="0"/>
                          <a:ea typeface="Cambria Math" panose="02040503050406030204" pitchFamily="18" charset="0"/>
                        </a:rPr>
                        <m:t>𝑡𝑖𝑚𝑒</m:t>
                      </m:r>
                      <m:r>
                        <a:rPr kumimoji="1" lang="en-US" altLang="ja-JP" sz="2800" b="0" i="1" smtClean="0">
                          <a:latin typeface="Cambria Math" panose="02040503050406030204" pitchFamily="18" charset="0"/>
                          <a:ea typeface="Cambria Math" panose="02040503050406030204" pitchFamily="18" charset="0"/>
                        </a:rPr>
                        <m:t> , </m:t>
                      </m:r>
                      <m:r>
                        <m:rPr>
                          <m:sty m:val="p"/>
                        </m:rPr>
                        <a:rPr kumimoji="1" lang="el-GR" altLang="ja-JP" sz="2800" b="0" i="1" smtClean="0">
                          <a:latin typeface="Cambria Math" panose="02040503050406030204" pitchFamily="18" charset="0"/>
                          <a:ea typeface="Cambria Math" panose="02040503050406030204" pitchFamily="18" charset="0"/>
                        </a:rPr>
                        <m:t>Γ</m:t>
                      </m:r>
                      <m:r>
                        <a:rPr kumimoji="1" lang="en-US" altLang="ja-JP" sz="2800" b="0" i="1" smtClean="0">
                          <a:latin typeface="Cambria Math" panose="02040503050406030204" pitchFamily="18" charset="0"/>
                          <a:ea typeface="Cambria Math" panose="02040503050406030204" pitchFamily="18" charset="0"/>
                        </a:rPr>
                        <m:t>:</m:t>
                      </m:r>
                      <m:r>
                        <a:rPr kumimoji="1" lang="en-US" altLang="ja-JP" sz="2800" b="0" i="1" smtClean="0">
                          <a:latin typeface="Cambria Math" panose="02040503050406030204" pitchFamily="18" charset="0"/>
                          <a:ea typeface="Cambria Math" panose="02040503050406030204" pitchFamily="18" charset="0"/>
                        </a:rPr>
                        <m:t>𝑑𝑎𝑚𝑝𝑖𝑛𝑔</m:t>
                      </m:r>
                      <m:r>
                        <a:rPr kumimoji="1" lang="en-US" altLang="ja-JP" sz="2800" b="0" i="1" smtClean="0">
                          <a:latin typeface="Cambria Math" panose="02040503050406030204" pitchFamily="18" charset="0"/>
                          <a:ea typeface="Cambria Math" panose="02040503050406030204" pitchFamily="18" charset="0"/>
                        </a:rPr>
                        <m:t>)</m:t>
                      </m:r>
                    </m:oMath>
                  </m:oMathPara>
                </a14:m>
                <a:endParaRPr kumimoji="1" lang="ja-JP" altLang="en-US" sz="2800" dirty="0"/>
              </a:p>
            </p:txBody>
          </p:sp>
        </mc:Choice>
        <mc:Fallback xmlns="">
          <p:sp>
            <p:nvSpPr>
              <p:cNvPr id="13" name="テキスト ボックス 12"/>
              <p:cNvSpPr txBox="1">
                <a:spLocks noRot="1" noChangeAspect="1" noMove="1" noResize="1" noEditPoints="1" noAdjustHandles="1" noChangeArrowheads="1" noChangeShapeType="1" noTextEdit="1"/>
              </p:cNvSpPr>
              <p:nvPr/>
            </p:nvSpPr>
            <p:spPr>
              <a:xfrm>
                <a:off x="-373454" y="5885215"/>
                <a:ext cx="7886700" cy="910377"/>
              </a:xfrm>
              <a:prstGeom prst="rect">
                <a:avLst/>
              </a:prstGeom>
              <a:blipFill rotWithShape="0">
                <a:blip r:embed="rId3"/>
                <a:stretch>
                  <a:fillRect/>
                </a:stretch>
              </a:blipFill>
            </p:spPr>
            <p:txBody>
              <a:bodyPr/>
              <a:lstStyle/>
              <a:p>
                <a:r>
                  <a:rPr lang="ja-JP" altLang="en-US">
                    <a:noFill/>
                  </a:rPr>
                  <a:t> </a:t>
                </a:r>
              </a:p>
            </p:txBody>
          </p:sp>
        </mc:Fallback>
      </mc:AlternateContent>
      <p:sp>
        <p:nvSpPr>
          <p:cNvPr id="14" name="テキスト ボックス 13"/>
          <p:cNvSpPr txBox="1"/>
          <p:nvPr/>
        </p:nvSpPr>
        <p:spPr>
          <a:xfrm>
            <a:off x="588451" y="2822104"/>
            <a:ext cx="1988521" cy="954107"/>
          </a:xfrm>
          <a:prstGeom prst="rect">
            <a:avLst/>
          </a:prstGeom>
          <a:noFill/>
        </p:spPr>
        <p:txBody>
          <a:bodyPr wrap="square" rtlCol="0">
            <a:spAutoFit/>
          </a:bodyPr>
          <a:lstStyle/>
          <a:p>
            <a:r>
              <a:rPr lang="en-US" altLang="ja-JP" sz="2800" dirty="0" err="1" smtClean="0"/>
              <a:t>Dephasing</a:t>
            </a:r>
            <a:endParaRPr lang="en-US" altLang="ja-JP" sz="2800" dirty="0" smtClean="0"/>
          </a:p>
          <a:p>
            <a:endParaRPr kumimoji="1" lang="ja-JP" altLang="en-US" sz="2800" dirty="0"/>
          </a:p>
        </p:txBody>
      </p:sp>
      <p:grpSp>
        <p:nvGrpSpPr>
          <p:cNvPr id="59" name="グループ化 58"/>
          <p:cNvGrpSpPr/>
          <p:nvPr/>
        </p:nvGrpSpPr>
        <p:grpSpPr>
          <a:xfrm>
            <a:off x="5200087" y="3575299"/>
            <a:ext cx="3595224" cy="1985177"/>
            <a:chOff x="5200087" y="3575299"/>
            <a:chExt cx="3595224" cy="1985177"/>
          </a:xfrm>
        </p:grpSpPr>
        <p:sp>
          <p:nvSpPr>
            <p:cNvPr id="40" name="円弧 39"/>
            <p:cNvSpPr/>
            <p:nvPr/>
          </p:nvSpPr>
          <p:spPr>
            <a:xfrm rot="16200000">
              <a:off x="6286244" y="4471957"/>
              <a:ext cx="1037177" cy="916156"/>
            </a:xfrm>
            <a:prstGeom prst="arc">
              <a:avLst>
                <a:gd name="adj1" fmla="val 10601385"/>
                <a:gd name="adj2" fmla="val 0"/>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テキスト ボックス 28"/>
            <p:cNvSpPr txBox="1"/>
            <p:nvPr/>
          </p:nvSpPr>
          <p:spPr>
            <a:xfrm>
              <a:off x="5200087" y="3575299"/>
              <a:ext cx="3595224" cy="523220"/>
            </a:xfrm>
            <a:prstGeom prst="rect">
              <a:avLst/>
            </a:prstGeom>
            <a:noFill/>
          </p:spPr>
          <p:txBody>
            <a:bodyPr wrap="square" rtlCol="0">
              <a:spAutoFit/>
            </a:bodyPr>
            <a:lstStyle/>
            <a:p>
              <a:r>
                <a:rPr kumimoji="1" lang="en-US" altLang="ja-JP" sz="2800" dirty="0" smtClean="0"/>
                <a:t>Population </a:t>
              </a:r>
              <a:r>
                <a:rPr lang="en-US" altLang="ja-JP" sz="2800" dirty="0" smtClean="0"/>
                <a:t>relaxation</a:t>
              </a:r>
              <a:r>
                <a:rPr kumimoji="1" lang="en-US" altLang="ja-JP" sz="2800" dirty="0" smtClean="0"/>
                <a:t>  </a:t>
              </a:r>
              <a:endParaRPr kumimoji="1" lang="ja-JP" altLang="en-US" sz="2800" dirty="0"/>
            </a:p>
          </p:txBody>
        </p:sp>
        <p:cxnSp>
          <p:nvCxnSpPr>
            <p:cNvPr id="32" name="直線コネクタ 31"/>
            <p:cNvCxnSpPr/>
            <p:nvPr/>
          </p:nvCxnSpPr>
          <p:spPr>
            <a:xfrm>
              <a:off x="5737412" y="4410635"/>
              <a:ext cx="227703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5737412" y="5448624"/>
              <a:ext cx="2312894"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Oval 64"/>
            <p:cNvSpPr>
              <a:spLocks noChangeAspect="1" noChangeArrowheads="1"/>
            </p:cNvSpPr>
            <p:nvPr/>
          </p:nvSpPr>
          <p:spPr bwMode="auto">
            <a:xfrm rot="10800000">
              <a:off x="6768360" y="4272947"/>
              <a:ext cx="215137" cy="202354"/>
            </a:xfrm>
            <a:prstGeom prst="ellipse">
              <a:avLst/>
            </a:prstGeom>
            <a:solidFill>
              <a:srgbClr val="FFC00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cxnSp>
          <p:nvCxnSpPr>
            <p:cNvPr id="38" name="直線矢印コネクタ 37"/>
            <p:cNvCxnSpPr>
              <a:stCxn id="35" idx="0"/>
              <a:endCxn id="36" idx="4"/>
            </p:cNvCxnSpPr>
            <p:nvPr/>
          </p:nvCxnSpPr>
          <p:spPr>
            <a:xfrm>
              <a:off x="6875928" y="4475301"/>
              <a:ext cx="11974" cy="87863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39" name="円弧 38"/>
            <p:cNvSpPr/>
            <p:nvPr/>
          </p:nvSpPr>
          <p:spPr>
            <a:xfrm rot="813260">
              <a:off x="6349673" y="4396912"/>
              <a:ext cx="1052510" cy="1072843"/>
            </a:xfrm>
            <a:prstGeom prst="arc">
              <a:avLst>
                <a:gd name="adj1" fmla="val 16200000"/>
                <a:gd name="adj2" fmla="val 363311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Oval 63"/>
            <p:cNvSpPr>
              <a:spLocks noChangeAspect="1" noChangeArrowheads="1"/>
            </p:cNvSpPr>
            <p:nvPr/>
          </p:nvSpPr>
          <p:spPr bwMode="auto">
            <a:xfrm rot="10800000">
              <a:off x="6778106" y="5353931"/>
              <a:ext cx="219593" cy="206545"/>
            </a:xfrm>
            <a:prstGeom prst="ellipse">
              <a:avLst/>
            </a:prstGeom>
            <a:solidFill>
              <a:srgbClr val="00B050"/>
            </a:solidFill>
            <a:ln w="9525">
              <a:solidFill>
                <a:schemeClr val="tx1"/>
              </a:solidFill>
              <a:round/>
              <a:headEnd/>
              <a:tailEnd/>
            </a:ln>
          </p:spPr>
          <p:txBody>
            <a:bodyPr wrap="none" anchor="ctr"/>
            <a:lstStyle>
              <a:lvl1pPr eaLnBrk="0" hangingPunct="0">
                <a:spcBef>
                  <a:spcPts val="600"/>
                </a:spcBef>
                <a:buClr>
                  <a:schemeClr val="tx2"/>
                </a:buClr>
                <a:buSzPct val="73000"/>
                <a:buFont typeface="Wingdings 2" panose="05020102010507070707" pitchFamily="18" charset="2"/>
                <a:buChar char=""/>
                <a:defRPr kumimoji="1" sz="2600">
                  <a:solidFill>
                    <a:schemeClr val="tx1"/>
                  </a:solidFill>
                  <a:latin typeface="Trebuchet MS" panose="020B0603020202020204" pitchFamily="34" charset="0"/>
                  <a:ea typeface="HG丸ｺﾞｼｯｸM-PRO" panose="020F0600000000000000" pitchFamily="50" charset="-128"/>
                </a:defRPr>
              </a:lvl1pPr>
              <a:lvl2pPr marL="742950" indent="-285750" eaLnBrk="0" hangingPunct="0">
                <a:spcBef>
                  <a:spcPts val="500"/>
                </a:spcBef>
                <a:buClr>
                  <a:srgbClr val="F9B639"/>
                </a:buClr>
                <a:buSzPct val="80000"/>
                <a:buFont typeface="Wingdings 2" panose="05020102010507070707" pitchFamily="18" charset="2"/>
                <a:buChar char=""/>
                <a:defRPr kumimoji="1" sz="2300">
                  <a:solidFill>
                    <a:srgbClr val="6C6C6C"/>
                  </a:solidFill>
                  <a:latin typeface="Trebuchet MS" panose="020B0603020202020204" pitchFamily="34" charset="0"/>
                  <a:ea typeface="HG丸ｺﾞｼｯｸM-PRO" panose="020F0600000000000000" pitchFamily="50" charset="-128"/>
                </a:defRPr>
              </a:lvl2pPr>
              <a:lvl3pPr marL="1143000" indent="-228600" eaLnBrk="0" hangingPunct="0">
                <a:spcBef>
                  <a:spcPts val="400"/>
                </a:spcBef>
                <a:buClr>
                  <a:srgbClr val="F9B639"/>
                </a:buClr>
                <a:buSzPct val="60000"/>
                <a:buFont typeface="Wingdings" panose="05000000000000000000" pitchFamily="2" charset="2"/>
                <a:buChar char=""/>
                <a:defRPr kumimoji="1" sz="2000">
                  <a:solidFill>
                    <a:schemeClr val="tx1"/>
                  </a:solidFill>
                  <a:latin typeface="Trebuchet MS" panose="020B0603020202020204" pitchFamily="34" charset="0"/>
                  <a:ea typeface="HG丸ｺﾞｼｯｸM-PRO" panose="020F0600000000000000" pitchFamily="50" charset="-128"/>
                </a:defRPr>
              </a:lvl3pPr>
              <a:lvl4pPr marL="1600200" indent="-228600" eaLnBrk="0" hangingPunct="0">
                <a:spcBef>
                  <a:spcPct val="20000"/>
                </a:spcBef>
                <a:buClr>
                  <a:srgbClr val="F9B639"/>
                </a:buClr>
                <a:buSzPct val="80000"/>
                <a:buFont typeface="Wingdings 2" panose="05020102010507070707" pitchFamily="18" charset="2"/>
                <a:buChar char=""/>
                <a:defRPr kumimoji="1" sz="2000">
                  <a:solidFill>
                    <a:srgbClr val="6C6C6C"/>
                  </a:solidFill>
                  <a:latin typeface="Trebuchet MS" panose="020B0603020202020204" pitchFamily="34" charset="0"/>
                  <a:ea typeface="HG丸ｺﾞｼｯｸM-PRO" panose="020F0600000000000000" pitchFamily="50" charset="-128"/>
                </a:defRPr>
              </a:lvl4pPr>
              <a:lvl5pPr marL="2057400" indent="-228600" eaLnBrk="0" hangingPunct="0">
                <a:spcBef>
                  <a:spcPts val="400"/>
                </a:spcBef>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5pPr>
              <a:lvl6pPr marL="25146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6pPr>
              <a:lvl7pPr marL="29718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7pPr>
              <a:lvl8pPr marL="34290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8pPr>
              <a:lvl9pPr marL="3886200" indent="-228600" eaLnBrk="0" fontAlgn="base" hangingPunct="0">
                <a:spcBef>
                  <a:spcPts val="400"/>
                </a:spcBef>
                <a:spcAft>
                  <a:spcPct val="0"/>
                </a:spcAft>
                <a:buClr>
                  <a:srgbClr val="F9B639"/>
                </a:buClr>
                <a:buSzPct val="70000"/>
                <a:buFont typeface="Wingdings" panose="05000000000000000000" pitchFamily="2" charset="2"/>
                <a:buChar char=""/>
                <a:defRPr kumimoji="1">
                  <a:solidFill>
                    <a:schemeClr val="tx1"/>
                  </a:solidFill>
                  <a:latin typeface="Trebuchet MS" panose="020B0603020202020204" pitchFamily="34" charset="0"/>
                  <a:ea typeface="HG丸ｺﾞｼｯｸM-PRO" panose="020F0600000000000000" pitchFamily="50" charset="-128"/>
                </a:defRPr>
              </a:lvl9pPr>
            </a:lstStyle>
            <a:p>
              <a:pPr eaLnBrk="1" hangingPunct="1">
                <a:spcBef>
                  <a:spcPct val="0"/>
                </a:spcBef>
                <a:buClrTx/>
                <a:buSzTx/>
                <a:buFontTx/>
                <a:buNone/>
              </a:pPr>
              <a:endParaRPr lang="ja-JP" altLang="en-US" sz="1800"/>
            </a:p>
          </p:txBody>
        </p:sp>
        <p:cxnSp>
          <p:nvCxnSpPr>
            <p:cNvPr id="44" name="直線矢印コネクタ 43"/>
            <p:cNvCxnSpPr/>
            <p:nvPr/>
          </p:nvCxnSpPr>
          <p:spPr>
            <a:xfrm>
              <a:off x="6997699" y="4930035"/>
              <a:ext cx="1517651"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grpSp>
      <p:sp>
        <p:nvSpPr>
          <p:cNvPr id="45" name="テキスト ボックス 44"/>
          <p:cNvSpPr txBox="1"/>
          <p:nvPr/>
        </p:nvSpPr>
        <p:spPr>
          <a:xfrm>
            <a:off x="7382681" y="4548338"/>
            <a:ext cx="1881089" cy="707886"/>
          </a:xfrm>
          <a:prstGeom prst="rect">
            <a:avLst/>
          </a:prstGeom>
          <a:noFill/>
        </p:spPr>
        <p:txBody>
          <a:bodyPr wrap="square" rtlCol="0">
            <a:spAutoFit/>
          </a:bodyPr>
          <a:lstStyle/>
          <a:p>
            <a:r>
              <a:rPr kumimoji="1" lang="en-US" altLang="ja-JP" sz="2000" dirty="0" smtClean="0"/>
              <a:t>Photo- </a:t>
            </a:r>
          </a:p>
          <a:p>
            <a:r>
              <a:rPr lang="en-US" altLang="ja-JP" sz="2000" dirty="0" smtClean="0"/>
              <a:t>luminescence</a:t>
            </a:r>
            <a:endParaRPr kumimoji="1" lang="ja-JP" altLang="en-US" sz="2000" dirty="0"/>
          </a:p>
        </p:txBody>
      </p:sp>
      <p:sp>
        <p:nvSpPr>
          <p:cNvPr id="56" name="左中かっこ 55"/>
          <p:cNvSpPr/>
          <p:nvPr/>
        </p:nvSpPr>
        <p:spPr>
          <a:xfrm>
            <a:off x="3887333" y="1599760"/>
            <a:ext cx="190844" cy="1384995"/>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58" name="グループ化 57"/>
          <p:cNvGrpSpPr/>
          <p:nvPr/>
        </p:nvGrpSpPr>
        <p:grpSpPr>
          <a:xfrm>
            <a:off x="567228" y="3401651"/>
            <a:ext cx="4277065" cy="1555360"/>
            <a:chOff x="716422" y="4281042"/>
            <a:chExt cx="4277065" cy="1555360"/>
          </a:xfrm>
        </p:grpSpPr>
        <p:sp>
          <p:nvSpPr>
            <p:cNvPr id="54" name="フローチャート: 結合子 53"/>
            <p:cNvSpPr/>
            <p:nvPr/>
          </p:nvSpPr>
          <p:spPr>
            <a:xfrm>
              <a:off x="4803928" y="5308207"/>
              <a:ext cx="189559" cy="180939"/>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フローチャート: 結合子 54"/>
            <p:cNvSpPr/>
            <p:nvPr/>
          </p:nvSpPr>
          <p:spPr>
            <a:xfrm>
              <a:off x="3942738" y="4547100"/>
              <a:ext cx="187577" cy="204783"/>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フローチャート: 結合子 52"/>
            <p:cNvSpPr/>
            <p:nvPr/>
          </p:nvSpPr>
          <p:spPr>
            <a:xfrm>
              <a:off x="1890217" y="5286792"/>
              <a:ext cx="175203" cy="202354"/>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フローチャート: 結合子 50"/>
            <p:cNvSpPr/>
            <p:nvPr/>
          </p:nvSpPr>
          <p:spPr>
            <a:xfrm>
              <a:off x="1480519" y="4513858"/>
              <a:ext cx="175203" cy="202354"/>
            </a:xfrm>
            <a:prstGeom prst="flowChart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リーフォーム 17"/>
            <p:cNvSpPr/>
            <p:nvPr/>
          </p:nvSpPr>
          <p:spPr>
            <a:xfrm>
              <a:off x="716422" y="5084627"/>
              <a:ext cx="1275647" cy="678203"/>
            </a:xfrm>
            <a:custGeom>
              <a:avLst/>
              <a:gdLst>
                <a:gd name="connsiteX0" fmla="*/ 0 w 1081825"/>
                <a:gd name="connsiteY0" fmla="*/ 508179 h 1098782"/>
                <a:gd name="connsiteX1" fmla="*/ 321972 w 1081825"/>
                <a:gd name="connsiteY1" fmla="*/ 18782 h 1098782"/>
                <a:gd name="connsiteX2" fmla="*/ 746975 w 1081825"/>
                <a:gd name="connsiteY2" fmla="*/ 1087729 h 1098782"/>
                <a:gd name="connsiteX3" fmla="*/ 1081825 w 1081825"/>
                <a:gd name="connsiteY3" fmla="*/ 482422 h 1098782"/>
              </a:gdLst>
              <a:ahLst/>
              <a:cxnLst>
                <a:cxn ang="0">
                  <a:pos x="connsiteX0" y="connsiteY0"/>
                </a:cxn>
                <a:cxn ang="0">
                  <a:pos x="connsiteX1" y="connsiteY1"/>
                </a:cxn>
                <a:cxn ang="0">
                  <a:pos x="connsiteX2" y="connsiteY2"/>
                </a:cxn>
                <a:cxn ang="0">
                  <a:pos x="connsiteX3" y="connsiteY3"/>
                </a:cxn>
              </a:cxnLst>
              <a:rect l="l" t="t" r="r" b="b"/>
              <a:pathLst>
                <a:path w="1081825" h="1098782">
                  <a:moveTo>
                    <a:pt x="0" y="508179"/>
                  </a:moveTo>
                  <a:cubicBezTo>
                    <a:pt x="98738" y="215184"/>
                    <a:pt x="197476" y="-77810"/>
                    <a:pt x="321972" y="18782"/>
                  </a:cubicBezTo>
                  <a:cubicBezTo>
                    <a:pt x="446468" y="115374"/>
                    <a:pt x="620333" y="1010456"/>
                    <a:pt x="746975" y="1087729"/>
                  </a:cubicBezTo>
                  <a:cubicBezTo>
                    <a:pt x="873617" y="1165002"/>
                    <a:pt x="977721" y="823712"/>
                    <a:pt x="1081825" y="482422"/>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右矢印 18"/>
            <p:cNvSpPr/>
            <p:nvPr/>
          </p:nvSpPr>
          <p:spPr>
            <a:xfrm>
              <a:off x="2082655" y="4845997"/>
              <a:ext cx="920839" cy="408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フリーフォーム 20"/>
            <p:cNvSpPr/>
            <p:nvPr/>
          </p:nvSpPr>
          <p:spPr>
            <a:xfrm>
              <a:off x="716422" y="4337345"/>
              <a:ext cx="891057" cy="678203"/>
            </a:xfrm>
            <a:custGeom>
              <a:avLst/>
              <a:gdLst>
                <a:gd name="connsiteX0" fmla="*/ 0 w 1081825"/>
                <a:gd name="connsiteY0" fmla="*/ 508179 h 1098782"/>
                <a:gd name="connsiteX1" fmla="*/ 321972 w 1081825"/>
                <a:gd name="connsiteY1" fmla="*/ 18782 h 1098782"/>
                <a:gd name="connsiteX2" fmla="*/ 746975 w 1081825"/>
                <a:gd name="connsiteY2" fmla="*/ 1087729 h 1098782"/>
                <a:gd name="connsiteX3" fmla="*/ 1081825 w 1081825"/>
                <a:gd name="connsiteY3" fmla="*/ 482422 h 1098782"/>
              </a:gdLst>
              <a:ahLst/>
              <a:cxnLst>
                <a:cxn ang="0">
                  <a:pos x="connsiteX0" y="connsiteY0"/>
                </a:cxn>
                <a:cxn ang="0">
                  <a:pos x="connsiteX1" y="connsiteY1"/>
                </a:cxn>
                <a:cxn ang="0">
                  <a:pos x="connsiteX2" y="connsiteY2"/>
                </a:cxn>
                <a:cxn ang="0">
                  <a:pos x="connsiteX3" y="connsiteY3"/>
                </a:cxn>
              </a:cxnLst>
              <a:rect l="l" t="t" r="r" b="b"/>
              <a:pathLst>
                <a:path w="1081825" h="1098782">
                  <a:moveTo>
                    <a:pt x="0" y="508179"/>
                  </a:moveTo>
                  <a:cubicBezTo>
                    <a:pt x="98738" y="215184"/>
                    <a:pt x="197476" y="-77810"/>
                    <a:pt x="321972" y="18782"/>
                  </a:cubicBezTo>
                  <a:cubicBezTo>
                    <a:pt x="446468" y="115374"/>
                    <a:pt x="620333" y="1010456"/>
                    <a:pt x="746975" y="1087729"/>
                  </a:cubicBezTo>
                  <a:cubicBezTo>
                    <a:pt x="873617" y="1165002"/>
                    <a:pt x="977721" y="823712"/>
                    <a:pt x="1081825" y="482422"/>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p:nvPr/>
          </p:nvCxnSpPr>
          <p:spPr>
            <a:xfrm>
              <a:off x="716422" y="4281042"/>
              <a:ext cx="0" cy="146901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1607479" y="4332851"/>
              <a:ext cx="0" cy="1503551"/>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3142322" y="4315582"/>
              <a:ext cx="0" cy="1469011"/>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4036527" y="4332851"/>
              <a:ext cx="0" cy="1469011"/>
            </a:xfrm>
            <a:prstGeom prst="line">
              <a:avLst/>
            </a:prstGeom>
          </p:spPr>
          <p:style>
            <a:lnRef idx="1">
              <a:schemeClr val="accent1"/>
            </a:lnRef>
            <a:fillRef idx="0">
              <a:schemeClr val="accent1"/>
            </a:fillRef>
            <a:effectRef idx="0">
              <a:schemeClr val="accent1"/>
            </a:effectRef>
            <a:fontRef idx="minor">
              <a:schemeClr val="tx1"/>
            </a:fontRef>
          </p:style>
        </p:cxnSp>
      </p:grpSp>
      <p:sp>
        <p:nvSpPr>
          <p:cNvPr id="60" name="角丸四角形 59"/>
          <p:cNvSpPr/>
          <p:nvPr/>
        </p:nvSpPr>
        <p:spPr>
          <a:xfrm>
            <a:off x="4937339" y="3435580"/>
            <a:ext cx="4092315" cy="2302819"/>
          </a:xfrm>
          <a:prstGeom prst="roundRect">
            <a:avLst/>
          </a:prstGeom>
          <a:solidFill>
            <a:schemeClr val="accent1">
              <a:alpha val="0"/>
            </a:schemeClr>
          </a:solidFill>
          <a:ln w="444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576387" y="5147909"/>
            <a:ext cx="4349962" cy="707886"/>
          </a:xfrm>
          <a:prstGeom prst="rect">
            <a:avLst/>
          </a:prstGeom>
          <a:noFill/>
        </p:spPr>
        <p:txBody>
          <a:bodyPr wrap="square" rtlCol="0">
            <a:spAutoFit/>
          </a:bodyPr>
          <a:lstStyle/>
          <a:p>
            <a:r>
              <a:rPr lang="en-US" altLang="ja-JP" sz="2000" dirty="0" smtClean="0"/>
              <a:t>A loss of the synchronization or coherence caused by a perturbation</a:t>
            </a:r>
            <a:endParaRPr kumimoji="1" lang="ja-JP" altLang="en-US" sz="2000" dirty="0"/>
          </a:p>
        </p:txBody>
      </p:sp>
      <p:sp>
        <p:nvSpPr>
          <p:cNvPr id="62" name="フリーフォーム 61"/>
          <p:cNvSpPr/>
          <p:nvPr/>
        </p:nvSpPr>
        <p:spPr>
          <a:xfrm>
            <a:off x="2997310" y="3457953"/>
            <a:ext cx="891057" cy="678203"/>
          </a:xfrm>
          <a:custGeom>
            <a:avLst/>
            <a:gdLst>
              <a:gd name="connsiteX0" fmla="*/ 0 w 1081825"/>
              <a:gd name="connsiteY0" fmla="*/ 508179 h 1098782"/>
              <a:gd name="connsiteX1" fmla="*/ 321972 w 1081825"/>
              <a:gd name="connsiteY1" fmla="*/ 18782 h 1098782"/>
              <a:gd name="connsiteX2" fmla="*/ 746975 w 1081825"/>
              <a:gd name="connsiteY2" fmla="*/ 1087729 h 1098782"/>
              <a:gd name="connsiteX3" fmla="*/ 1081825 w 1081825"/>
              <a:gd name="connsiteY3" fmla="*/ 482422 h 1098782"/>
            </a:gdLst>
            <a:ahLst/>
            <a:cxnLst>
              <a:cxn ang="0">
                <a:pos x="connsiteX0" y="connsiteY0"/>
              </a:cxn>
              <a:cxn ang="0">
                <a:pos x="connsiteX1" y="connsiteY1"/>
              </a:cxn>
              <a:cxn ang="0">
                <a:pos x="connsiteX2" y="connsiteY2"/>
              </a:cxn>
              <a:cxn ang="0">
                <a:pos x="connsiteX3" y="connsiteY3"/>
              </a:cxn>
            </a:cxnLst>
            <a:rect l="l" t="t" r="r" b="b"/>
            <a:pathLst>
              <a:path w="1081825" h="1098782">
                <a:moveTo>
                  <a:pt x="0" y="508179"/>
                </a:moveTo>
                <a:cubicBezTo>
                  <a:pt x="98738" y="215184"/>
                  <a:pt x="197476" y="-77810"/>
                  <a:pt x="321972" y="18782"/>
                </a:cubicBezTo>
                <a:cubicBezTo>
                  <a:pt x="446468" y="115374"/>
                  <a:pt x="620333" y="1010456"/>
                  <a:pt x="746975" y="1087729"/>
                </a:cubicBezTo>
                <a:cubicBezTo>
                  <a:pt x="873617" y="1165002"/>
                  <a:pt x="977721" y="823712"/>
                  <a:pt x="1081825" y="482422"/>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フリーフォーム 62"/>
          <p:cNvSpPr/>
          <p:nvPr/>
        </p:nvSpPr>
        <p:spPr>
          <a:xfrm>
            <a:off x="3491700" y="4209236"/>
            <a:ext cx="1275647" cy="678203"/>
          </a:xfrm>
          <a:custGeom>
            <a:avLst/>
            <a:gdLst>
              <a:gd name="connsiteX0" fmla="*/ 0 w 1081825"/>
              <a:gd name="connsiteY0" fmla="*/ 508179 h 1098782"/>
              <a:gd name="connsiteX1" fmla="*/ 321972 w 1081825"/>
              <a:gd name="connsiteY1" fmla="*/ 18782 h 1098782"/>
              <a:gd name="connsiteX2" fmla="*/ 746975 w 1081825"/>
              <a:gd name="connsiteY2" fmla="*/ 1087729 h 1098782"/>
              <a:gd name="connsiteX3" fmla="*/ 1081825 w 1081825"/>
              <a:gd name="connsiteY3" fmla="*/ 482422 h 1098782"/>
            </a:gdLst>
            <a:ahLst/>
            <a:cxnLst>
              <a:cxn ang="0">
                <a:pos x="connsiteX0" y="connsiteY0"/>
              </a:cxn>
              <a:cxn ang="0">
                <a:pos x="connsiteX1" y="connsiteY1"/>
              </a:cxn>
              <a:cxn ang="0">
                <a:pos x="connsiteX2" y="connsiteY2"/>
              </a:cxn>
              <a:cxn ang="0">
                <a:pos x="connsiteX3" y="connsiteY3"/>
              </a:cxn>
            </a:cxnLst>
            <a:rect l="l" t="t" r="r" b="b"/>
            <a:pathLst>
              <a:path w="1081825" h="1098782">
                <a:moveTo>
                  <a:pt x="0" y="508179"/>
                </a:moveTo>
                <a:cubicBezTo>
                  <a:pt x="98738" y="215184"/>
                  <a:pt x="197476" y="-77810"/>
                  <a:pt x="321972" y="18782"/>
                </a:cubicBezTo>
                <a:cubicBezTo>
                  <a:pt x="446468" y="115374"/>
                  <a:pt x="620333" y="1010456"/>
                  <a:pt x="746975" y="1087729"/>
                </a:cubicBezTo>
                <a:cubicBezTo>
                  <a:pt x="873617" y="1165002"/>
                  <a:pt x="977721" y="823712"/>
                  <a:pt x="1081825" y="482422"/>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スライド番号プレースホルダー 64"/>
          <p:cNvSpPr>
            <a:spLocks noGrp="1"/>
          </p:cNvSpPr>
          <p:nvPr>
            <p:ph type="sldNum" sz="quarter" idx="12"/>
          </p:nvPr>
        </p:nvSpPr>
        <p:spPr/>
        <p:txBody>
          <a:bodyPr/>
          <a:lstStyle/>
          <a:p>
            <a:fld id="{FB872024-6A85-46D5-9329-67AA5B2858FA}" type="slidenum">
              <a:rPr kumimoji="1" lang="ja-JP" altLang="en-US" smtClean="0"/>
              <a:t>6</a:t>
            </a:fld>
            <a:endParaRPr kumimoji="1" lang="ja-JP" altLang="en-US"/>
          </a:p>
        </p:txBody>
      </p:sp>
    </p:spTree>
    <p:extLst>
      <p:ext uri="{BB962C8B-B14F-4D97-AF65-F5344CB8AC3E}">
        <p14:creationId xmlns:p14="http://schemas.microsoft.com/office/powerpoint/2010/main" val="9496209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0" indent="0"/>
            <a:r>
              <a:rPr lang="en-US" altLang="ja-JP" dirty="0" smtClean="0">
                <a:effectLst>
                  <a:outerShdw blurRad="38100" dist="38100" dir="2700000" algn="tl">
                    <a:srgbClr val="000000">
                      <a:alpha val="43137"/>
                    </a:srgbClr>
                  </a:outerShdw>
                </a:effectLst>
              </a:rPr>
              <a:t>Third-order optical </a:t>
            </a:r>
            <a:r>
              <a:rPr lang="en-US" altLang="ja-JP" dirty="0">
                <a:effectLst>
                  <a:outerShdw blurRad="38100" dist="38100" dir="2700000" algn="tl">
                    <a:srgbClr val="000000">
                      <a:alpha val="43137"/>
                    </a:srgbClr>
                  </a:outerShdw>
                </a:effectLst>
              </a:rPr>
              <a:t>nonlinearity </a:t>
            </a:r>
          </a:p>
        </p:txBody>
      </p:sp>
      <p:sp>
        <p:nvSpPr>
          <p:cNvPr id="3" name="コンテンツ プレースホルダー 2"/>
          <p:cNvSpPr>
            <a:spLocks noGrp="1"/>
          </p:cNvSpPr>
          <p:nvPr>
            <p:ph idx="1"/>
          </p:nvPr>
        </p:nvSpPr>
        <p:spPr>
          <a:xfrm>
            <a:off x="4134115" y="1949169"/>
            <a:ext cx="3041829" cy="518330"/>
          </a:xfrm>
        </p:spPr>
        <p:txBody>
          <a:bodyPr/>
          <a:lstStyle/>
          <a:p>
            <a:pPr marL="0" indent="0">
              <a:buNone/>
            </a:pPr>
            <a:r>
              <a:rPr lang="en-US" altLang="ja-JP" dirty="0"/>
              <a:t>L</a:t>
            </a:r>
            <a:r>
              <a:rPr kumimoji="1" lang="en-US" altLang="ja-JP" b="0" dirty="0" smtClean="0"/>
              <a:t>inear </a:t>
            </a:r>
            <a:r>
              <a:rPr lang="en-US" altLang="ja-JP" dirty="0" smtClean="0"/>
              <a:t>optics</a:t>
            </a:r>
            <a:r>
              <a:rPr kumimoji="1" lang="en-US" altLang="ja-JP" b="0" dirty="0" smtClean="0"/>
              <a:t> </a:t>
            </a:r>
            <a:endParaRPr kumimoji="1" lang="en-US" altLang="ja-JP" b="0" dirty="0" smtClean="0">
              <a:ea typeface="Cambria Math" panose="02040503050406030204" pitchFamily="18" charset="0"/>
            </a:endParaRPr>
          </a:p>
          <a:p>
            <a:pPr marL="0" indent="0">
              <a:buNone/>
            </a:pPr>
            <a:endParaRPr kumimoji="1" lang="en-US" altLang="ja-JP" b="0" dirty="0" smtClean="0"/>
          </a:p>
        </p:txBody>
      </p:sp>
      <mc:AlternateContent xmlns:mc="http://schemas.openxmlformats.org/markup-compatibility/2006" xmlns:a14="http://schemas.microsoft.com/office/drawing/2010/main">
        <mc:Choice Requires="a14">
          <p:sp>
            <p:nvSpPr>
              <p:cNvPr id="4" name="正方形/長方形 3"/>
              <p:cNvSpPr/>
              <p:nvPr/>
            </p:nvSpPr>
            <p:spPr>
              <a:xfrm>
                <a:off x="3859850" y="2467499"/>
                <a:ext cx="4276991" cy="95410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ja-JP" sz="2800" b="0" i="1" smtClean="0">
                          <a:latin typeface="Cambria Math" panose="02040503050406030204" pitchFamily="18" charset="0"/>
                        </a:rPr>
                        <m:t>𝑃</m:t>
                      </m:r>
                      <m:r>
                        <a:rPr lang="en-US" altLang="ja-JP" sz="2800" b="0" i="1" smtClean="0">
                          <a:latin typeface="Cambria Math" panose="02040503050406030204" pitchFamily="18" charset="0"/>
                          <a:ea typeface="Cambria Math" panose="02040503050406030204" pitchFamily="18" charset="0"/>
                        </a:rPr>
                        <m:t>∝</m:t>
                      </m:r>
                      <m:r>
                        <a:rPr lang="en-US" altLang="ja-JP" sz="2800" b="0" i="1" smtClean="0">
                          <a:latin typeface="Cambria Math" panose="02040503050406030204" pitchFamily="18" charset="0"/>
                          <a:ea typeface="Cambria Math" panose="02040503050406030204" pitchFamily="18" charset="0"/>
                        </a:rPr>
                        <m:t>𝐸</m:t>
                      </m:r>
                      <m:r>
                        <a:rPr lang="en-US" altLang="ja-JP" sz="2800" b="0" i="1" smtClean="0">
                          <a:latin typeface="Cambria Math" panose="02040503050406030204" pitchFamily="18" charset="0"/>
                          <a:ea typeface="Cambria Math" panose="02040503050406030204" pitchFamily="18" charset="0"/>
                        </a:rPr>
                        <m:t>   </m:t>
                      </m:r>
                    </m:oMath>
                  </m:oMathPara>
                </a14:m>
                <a:endParaRPr lang="en-US" altLang="ja-JP" sz="2800" b="0" i="1" dirty="0" smtClean="0">
                  <a:latin typeface="Cambria Math" panose="02040503050406030204" pitchFamily="18" charset="0"/>
                  <a:ea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altLang="ja-JP" sz="2800" b="0" i="1" smtClean="0">
                          <a:latin typeface="Cambria Math" panose="02040503050406030204" pitchFamily="18" charset="0"/>
                          <a:ea typeface="Cambria Math" panose="02040503050406030204" pitchFamily="18" charset="0"/>
                        </a:rPr>
                        <m:t>(</m:t>
                      </m:r>
                      <m:r>
                        <a:rPr lang="en-US" altLang="ja-JP" sz="2800" i="1">
                          <a:latin typeface="Cambria Math" panose="02040503050406030204" pitchFamily="18" charset="0"/>
                        </a:rPr>
                        <m:t>𝑃</m:t>
                      </m:r>
                      <m:r>
                        <a:rPr lang="en-US" altLang="ja-JP" sz="2800">
                          <a:latin typeface="Cambria Math" panose="02040503050406030204" pitchFamily="18" charset="0"/>
                        </a:rPr>
                        <m:t>=</m:t>
                      </m:r>
                      <m:sSub>
                        <m:sSubPr>
                          <m:ctrlPr>
                            <a:rPr lang="en-US" altLang="ja-JP" sz="2800" i="1">
                              <a:latin typeface="Cambria Math" panose="02040503050406030204" pitchFamily="18" charset="0"/>
                              <a:ea typeface="Cambria Math" panose="02040503050406030204" pitchFamily="18" charset="0"/>
                            </a:rPr>
                          </m:ctrlPr>
                        </m:sSubPr>
                        <m:e>
                          <m:r>
                            <a:rPr lang="el-GR" altLang="ja-JP" sz="2800" i="1" smtClean="0">
                              <a:latin typeface="Cambria Math" panose="02040503050406030204" pitchFamily="18" charset="0"/>
                              <a:ea typeface="Cambria Math" panose="02040503050406030204" pitchFamily="18" charset="0"/>
                            </a:rPr>
                            <m:t>𝜀</m:t>
                          </m:r>
                        </m:e>
                        <m:sub>
                          <m:r>
                            <a:rPr lang="en-US" altLang="ja-JP" sz="2800" i="1">
                              <a:latin typeface="Cambria Math" panose="02040503050406030204" pitchFamily="18" charset="0"/>
                              <a:ea typeface="Cambria Math" panose="02040503050406030204" pitchFamily="18" charset="0"/>
                            </a:rPr>
                            <m:t>0</m:t>
                          </m:r>
                        </m:sub>
                      </m:sSub>
                      <m:r>
                        <a:rPr lang="en-US" altLang="ja-JP" sz="2800" i="1">
                          <a:latin typeface="Cambria Math" panose="02040503050406030204" pitchFamily="18" charset="0"/>
                          <a:ea typeface="Cambria Math" panose="02040503050406030204" pitchFamily="18" charset="0"/>
                        </a:rPr>
                        <m:t> </m:t>
                      </m:r>
                      <m:r>
                        <a:rPr lang="ja-JP" altLang="en-US" sz="2800" i="1">
                          <a:latin typeface="Cambria Math" panose="02040503050406030204" pitchFamily="18" charset="0"/>
                          <a:ea typeface="Cambria Math" panose="02040503050406030204" pitchFamily="18" charset="0"/>
                        </a:rPr>
                        <m:t>𝜒</m:t>
                      </m:r>
                      <m:r>
                        <a:rPr lang="en-US" altLang="ja-JP" sz="2800" i="1">
                          <a:latin typeface="Cambria Math" panose="02040503050406030204" pitchFamily="18" charset="0"/>
                          <a:ea typeface="Cambria Math" panose="02040503050406030204" pitchFamily="18" charset="0"/>
                        </a:rPr>
                        <m:t>𝐸</m:t>
                      </m:r>
                      <m:r>
                        <a:rPr lang="en-US" altLang="ja-JP" sz="2800" b="0" i="1" smtClean="0">
                          <a:latin typeface="Cambria Math" panose="02040503050406030204" pitchFamily="18" charset="0"/>
                          <a:ea typeface="Cambria Math" panose="02040503050406030204" pitchFamily="18" charset="0"/>
                        </a:rPr>
                        <m:t>)</m:t>
                      </m:r>
                    </m:oMath>
                  </m:oMathPara>
                </a14:m>
                <a:endParaRPr lang="en-US" altLang="ja-JP" sz="2800" dirty="0">
                  <a:ea typeface="Cambria Math" panose="02040503050406030204" pitchFamily="18" charset="0"/>
                </a:endParaRPr>
              </a:p>
            </p:txBody>
          </p:sp>
        </mc:Choice>
        <mc:Fallback xmlns="">
          <p:sp>
            <p:nvSpPr>
              <p:cNvPr id="4" name="正方形/長方形 3"/>
              <p:cNvSpPr>
                <a:spLocks noRot="1" noChangeAspect="1" noMove="1" noResize="1" noEditPoints="1" noAdjustHandles="1" noChangeArrowheads="1" noChangeShapeType="1" noTextEdit="1"/>
              </p:cNvSpPr>
              <p:nvPr/>
            </p:nvSpPr>
            <p:spPr>
              <a:xfrm>
                <a:off x="3859850" y="2467499"/>
                <a:ext cx="4276991" cy="954107"/>
              </a:xfrm>
              <a:prstGeom prst="rect">
                <a:avLst/>
              </a:prstGeom>
              <a:blipFill rotWithShape="0">
                <a:blip r:embed="rId3"/>
                <a:stretch>
                  <a:fillRect/>
                </a:stretch>
              </a:blipFill>
            </p:spPr>
            <p:txBody>
              <a:bodyPr/>
              <a:lstStyle/>
              <a:p>
                <a:r>
                  <a:rPr lang="ja-JP" altLang="en-US">
                    <a:noFill/>
                  </a:rPr>
                  <a:t> </a:t>
                </a:r>
              </a:p>
            </p:txBody>
          </p:sp>
        </mc:Fallback>
      </mc:AlternateContent>
      <p:sp>
        <p:nvSpPr>
          <p:cNvPr id="6" name="テキスト ボックス 5"/>
          <p:cNvSpPr txBox="1"/>
          <p:nvPr/>
        </p:nvSpPr>
        <p:spPr>
          <a:xfrm>
            <a:off x="4134115" y="3653338"/>
            <a:ext cx="3084880" cy="523220"/>
          </a:xfrm>
          <a:prstGeom prst="rect">
            <a:avLst/>
          </a:prstGeom>
          <a:noFill/>
        </p:spPr>
        <p:txBody>
          <a:bodyPr wrap="square" rtlCol="0">
            <a:spAutoFit/>
          </a:bodyPr>
          <a:lstStyle/>
          <a:p>
            <a:r>
              <a:rPr lang="en-US" altLang="ja-JP" sz="2800" dirty="0" smtClean="0"/>
              <a:t>Nonlinear Optics </a:t>
            </a:r>
            <a:endParaRPr kumimoji="1" lang="ja-JP" altLang="en-US" sz="2800" dirty="0"/>
          </a:p>
        </p:txBody>
      </p:sp>
      <p:sp>
        <p:nvSpPr>
          <p:cNvPr id="7" name="テキスト ボックス 6"/>
          <p:cNvSpPr txBox="1"/>
          <p:nvPr/>
        </p:nvSpPr>
        <p:spPr>
          <a:xfrm>
            <a:off x="376691" y="2572140"/>
            <a:ext cx="2044535" cy="954107"/>
          </a:xfrm>
          <a:prstGeom prst="rect">
            <a:avLst/>
          </a:prstGeom>
          <a:noFill/>
        </p:spPr>
        <p:txBody>
          <a:bodyPr wrap="square" rtlCol="0">
            <a:spAutoFit/>
          </a:bodyPr>
          <a:lstStyle/>
          <a:p>
            <a:r>
              <a:rPr kumimoji="1" lang="en-US" altLang="ja-JP" sz="2800" dirty="0" smtClean="0"/>
              <a:t>Optical phenomena </a:t>
            </a:r>
            <a:endParaRPr kumimoji="1" lang="ja-JP" altLang="en-US" sz="2800" dirty="0"/>
          </a:p>
        </p:txBody>
      </p:sp>
      <p:cxnSp>
        <p:nvCxnSpPr>
          <p:cNvPr id="14" name="カギ線コネクタ 13"/>
          <p:cNvCxnSpPr>
            <a:stCxn id="7" idx="3"/>
          </p:cNvCxnSpPr>
          <p:nvPr/>
        </p:nvCxnSpPr>
        <p:spPr>
          <a:xfrm flipV="1">
            <a:off x="2421226" y="2208334"/>
            <a:ext cx="1532585" cy="840860"/>
          </a:xfrm>
          <a:prstGeom prst="bentConnector3">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7" name="カギ線コネクタ 16"/>
          <p:cNvCxnSpPr>
            <a:stCxn id="7" idx="3"/>
          </p:cNvCxnSpPr>
          <p:nvPr/>
        </p:nvCxnSpPr>
        <p:spPr>
          <a:xfrm>
            <a:off x="2421226" y="3049194"/>
            <a:ext cx="1532585" cy="840226"/>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8" name="テキスト ボックス 27"/>
              <p:cNvSpPr txBox="1"/>
              <p:nvPr/>
            </p:nvSpPr>
            <p:spPr>
              <a:xfrm>
                <a:off x="1931831" y="4177324"/>
                <a:ext cx="7212170" cy="983154"/>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a:rPr kumimoji="1" lang="en-US" altLang="ja-JP" sz="2800" b="0" i="1" smtClean="0">
                          <a:latin typeface="Cambria Math" panose="02040503050406030204" pitchFamily="18" charset="0"/>
                        </a:rPr>
                        <m:t>                                            </m:t>
                      </m:r>
                      <m:r>
                        <a:rPr kumimoji="1" lang="en-US" altLang="ja-JP" sz="2800" b="0" i="1" smtClean="0">
                          <a:latin typeface="Cambria Math" panose="02040503050406030204" pitchFamily="18" charset="0"/>
                        </a:rPr>
                        <m:t>𝑃</m:t>
                      </m:r>
                      <m:r>
                        <a:rPr kumimoji="1" lang="ja-JP" altLang="en-US" sz="2800" i="1" smtClean="0">
                          <a:latin typeface="Cambria Math" panose="02040503050406030204" pitchFamily="18" charset="0"/>
                        </a:rPr>
                        <m:t>∝</m:t>
                      </m:r>
                      <m:r>
                        <a:rPr kumimoji="1" lang="en-US" altLang="ja-JP" sz="2800" b="0" i="1" smtClean="0">
                          <a:latin typeface="Cambria Math" panose="02040503050406030204" pitchFamily="18" charset="0"/>
                        </a:rPr>
                        <m:t>𝐸</m:t>
                      </m:r>
                    </m:oMath>
                  </m:oMathPara>
                </a14:m>
                <a:endParaRPr kumimoji="1" lang="en-US" altLang="ja-JP" sz="2800" b="0" i="1" dirty="0" smtClean="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r>
                        <a:rPr kumimoji="1" lang="en-US" altLang="ja-JP" sz="2800" b="0" i="1" smtClean="0">
                          <a:latin typeface="Cambria Math" panose="02040503050406030204" pitchFamily="18" charset="0"/>
                        </a:rPr>
                        <m:t>            (</m:t>
                      </m:r>
                      <m:r>
                        <a:rPr kumimoji="1" lang="en-US" altLang="ja-JP" sz="2800" b="0" i="1" smtClean="0">
                          <a:latin typeface="Cambria Math" panose="02040503050406030204" pitchFamily="18" charset="0"/>
                        </a:rPr>
                        <m:t>𝑃</m:t>
                      </m:r>
                      <m:r>
                        <a:rPr kumimoji="1" lang="en-US" altLang="ja-JP" sz="2800" b="0" i="1" smtClean="0">
                          <a:latin typeface="Cambria Math" panose="02040503050406030204" pitchFamily="18" charset="0"/>
                        </a:rPr>
                        <m:t>=</m:t>
                      </m:r>
                      <m:sSub>
                        <m:sSubPr>
                          <m:ctrlPr>
                            <a:rPr kumimoji="1" lang="en-US" altLang="ja-JP" sz="2800" b="0" i="1" smtClean="0">
                              <a:latin typeface="Cambria Math" panose="02040503050406030204" pitchFamily="18" charset="0"/>
                            </a:rPr>
                          </m:ctrlPr>
                        </m:sSubPr>
                        <m:e>
                          <m:r>
                            <a:rPr kumimoji="1" lang="ja-JP" altLang="en-US" sz="2800" b="0" i="1" smtClean="0">
                              <a:latin typeface="Cambria Math" panose="02040503050406030204" pitchFamily="18" charset="0"/>
                            </a:rPr>
                            <m:t>𝜀</m:t>
                          </m:r>
                        </m:e>
                        <m:sub>
                          <m:r>
                            <a:rPr kumimoji="1" lang="en-US" altLang="ja-JP" sz="2800" b="0" i="1" smtClean="0">
                              <a:latin typeface="Cambria Math" panose="02040503050406030204" pitchFamily="18" charset="0"/>
                            </a:rPr>
                            <m:t>0</m:t>
                          </m:r>
                        </m:sub>
                      </m:sSub>
                      <m:sSup>
                        <m:sSupPr>
                          <m:ctrlPr>
                            <a:rPr lang="en-US" altLang="ja-JP" sz="2800" b="0" i="1" smtClean="0">
                              <a:latin typeface="Cambria Math" panose="02040503050406030204" pitchFamily="18" charset="0"/>
                              <a:ea typeface="Cambria Math" panose="02040503050406030204" pitchFamily="18" charset="0"/>
                            </a:rPr>
                          </m:ctrlPr>
                        </m:sSupPr>
                        <m:e>
                          <m:r>
                            <a:rPr lang="en-US" altLang="ja-JP" sz="2800" b="0" i="1" smtClean="0">
                              <a:latin typeface="Cambria Math" panose="02040503050406030204" pitchFamily="18" charset="0"/>
                              <a:ea typeface="Cambria Math" panose="02040503050406030204" pitchFamily="18" charset="0"/>
                            </a:rPr>
                            <m:t>(</m:t>
                          </m:r>
                          <m:r>
                            <a:rPr lang="en-US" altLang="ja-JP" sz="2800" i="1" smtClean="0">
                              <a:latin typeface="Cambria Math" panose="02040503050406030204" pitchFamily="18" charset="0"/>
                              <a:ea typeface="Cambria Math" panose="02040503050406030204" pitchFamily="18" charset="0"/>
                            </a:rPr>
                            <m:t>𝜒</m:t>
                          </m:r>
                        </m:e>
                        <m:sup>
                          <m:d>
                            <m:dPr>
                              <m:ctrlPr>
                                <a:rPr lang="en-US" altLang="ja-JP" sz="2800" b="0" i="1" smtClean="0">
                                  <a:latin typeface="Cambria Math" panose="02040503050406030204" pitchFamily="18" charset="0"/>
                                  <a:ea typeface="Cambria Math" panose="02040503050406030204" pitchFamily="18" charset="0"/>
                                </a:rPr>
                              </m:ctrlPr>
                            </m:dPr>
                            <m:e>
                              <m:r>
                                <a:rPr lang="en-US" altLang="ja-JP" sz="2800" b="0" i="1" smtClean="0">
                                  <a:latin typeface="Cambria Math" panose="02040503050406030204" pitchFamily="18" charset="0"/>
                                  <a:ea typeface="Cambria Math" panose="02040503050406030204" pitchFamily="18" charset="0"/>
                                </a:rPr>
                                <m:t>1</m:t>
                              </m:r>
                            </m:e>
                          </m:d>
                        </m:sup>
                      </m:sSup>
                      <m:r>
                        <m:rPr>
                          <m:sty m:val="p"/>
                        </m:rPr>
                        <a:rPr lang="en-US" altLang="ja-JP" sz="2800" b="0" i="0" smtClean="0">
                          <a:latin typeface="Cambria Math" panose="02040503050406030204" pitchFamily="18" charset="0"/>
                          <a:ea typeface="Cambria Math" panose="02040503050406030204" pitchFamily="18" charset="0"/>
                        </a:rPr>
                        <m:t>E</m:t>
                      </m:r>
                      <m:r>
                        <a:rPr lang="en-US" altLang="ja-JP" sz="2800" b="0" i="0" smtClean="0">
                          <a:latin typeface="Cambria Math" panose="02040503050406030204" pitchFamily="18" charset="0"/>
                          <a:ea typeface="Cambria Math" panose="02040503050406030204" pitchFamily="18" charset="0"/>
                        </a:rPr>
                        <m:t>+</m:t>
                      </m:r>
                      <m:sSup>
                        <m:sSupPr>
                          <m:ctrlPr>
                            <a:rPr lang="en-US" altLang="ja-JP" sz="2800" b="0" i="1" smtClean="0">
                              <a:latin typeface="Cambria Math" panose="02040503050406030204" pitchFamily="18" charset="0"/>
                              <a:ea typeface="Cambria Math" panose="02040503050406030204" pitchFamily="18" charset="0"/>
                            </a:rPr>
                          </m:ctrlPr>
                        </m:sSupPr>
                        <m:e>
                          <m:r>
                            <a:rPr lang="el-GR" altLang="ja-JP" sz="2800" i="1">
                              <a:latin typeface="Cambria Math" panose="02040503050406030204" pitchFamily="18" charset="0"/>
                              <a:ea typeface="Cambria Math" panose="02040503050406030204" pitchFamily="18" charset="0"/>
                            </a:rPr>
                            <m:t>𝜒</m:t>
                          </m:r>
                        </m:e>
                        <m:sup>
                          <m:d>
                            <m:dPr>
                              <m:ctrlPr>
                                <a:rPr lang="en-US" altLang="ja-JP" sz="2800" b="0" i="1" smtClean="0">
                                  <a:latin typeface="Cambria Math" panose="02040503050406030204" pitchFamily="18" charset="0"/>
                                  <a:ea typeface="Cambria Math" panose="02040503050406030204" pitchFamily="18" charset="0"/>
                                </a:rPr>
                              </m:ctrlPr>
                            </m:dPr>
                            <m:e>
                              <m:r>
                                <a:rPr lang="en-US" altLang="ja-JP" sz="2800" b="0" i="1" smtClean="0">
                                  <a:latin typeface="Cambria Math" panose="02040503050406030204" pitchFamily="18" charset="0"/>
                                  <a:ea typeface="Cambria Math" panose="02040503050406030204" pitchFamily="18" charset="0"/>
                                </a:rPr>
                                <m:t>2</m:t>
                              </m:r>
                            </m:e>
                          </m:d>
                        </m:sup>
                      </m:sSup>
                      <m:sSup>
                        <m:sSupPr>
                          <m:ctrlPr>
                            <a:rPr lang="en-US" altLang="ja-JP" sz="2800" b="0" i="1" smtClean="0">
                              <a:latin typeface="Cambria Math" panose="02040503050406030204" pitchFamily="18" charset="0"/>
                              <a:ea typeface="Cambria Math" panose="02040503050406030204" pitchFamily="18" charset="0"/>
                            </a:rPr>
                          </m:ctrlPr>
                        </m:sSupPr>
                        <m:e>
                          <m:r>
                            <a:rPr lang="en-US" altLang="ja-JP" sz="2800" b="0" i="1" smtClean="0">
                              <a:latin typeface="Cambria Math" panose="02040503050406030204" pitchFamily="18" charset="0"/>
                              <a:ea typeface="Cambria Math" panose="02040503050406030204" pitchFamily="18" charset="0"/>
                            </a:rPr>
                            <m:t>𝐸</m:t>
                          </m:r>
                        </m:e>
                        <m:sup>
                          <m:r>
                            <a:rPr lang="en-US" altLang="ja-JP" sz="2800" b="0" i="1" smtClean="0">
                              <a:latin typeface="Cambria Math" panose="02040503050406030204" pitchFamily="18" charset="0"/>
                              <a:ea typeface="Cambria Math" panose="02040503050406030204" pitchFamily="18" charset="0"/>
                            </a:rPr>
                            <m:t>2</m:t>
                          </m:r>
                        </m:sup>
                      </m:sSup>
                      <m:r>
                        <a:rPr lang="en-US" altLang="ja-JP" sz="2800" b="0" i="1" smtClean="0">
                          <a:latin typeface="Cambria Math" panose="02040503050406030204" pitchFamily="18" charset="0"/>
                          <a:ea typeface="Cambria Math" panose="02040503050406030204" pitchFamily="18" charset="0"/>
                        </a:rPr>
                        <m:t>+</m:t>
                      </m:r>
                      <m:sSup>
                        <m:sSupPr>
                          <m:ctrlPr>
                            <a:rPr lang="en-US" altLang="ja-JP" sz="2800" b="0" i="1" smtClean="0">
                              <a:solidFill>
                                <a:srgbClr val="FF0000"/>
                              </a:solidFill>
                              <a:latin typeface="Cambria Math" panose="02040503050406030204" pitchFamily="18" charset="0"/>
                              <a:ea typeface="Cambria Math" panose="02040503050406030204" pitchFamily="18" charset="0"/>
                            </a:rPr>
                          </m:ctrlPr>
                        </m:sSupPr>
                        <m:e>
                          <m:r>
                            <a:rPr lang="ja-JP" altLang="en-US" sz="2800" b="0" i="1" smtClean="0">
                              <a:solidFill>
                                <a:srgbClr val="FF0000"/>
                              </a:solidFill>
                              <a:latin typeface="Cambria Math" panose="02040503050406030204" pitchFamily="18" charset="0"/>
                              <a:ea typeface="Cambria Math" panose="02040503050406030204" pitchFamily="18" charset="0"/>
                            </a:rPr>
                            <m:t>𝜒</m:t>
                          </m:r>
                        </m:e>
                        <m:sup>
                          <m:d>
                            <m:dPr>
                              <m:ctrlPr>
                                <a:rPr lang="en-US" altLang="ja-JP" sz="2800" b="0" i="1" smtClean="0">
                                  <a:solidFill>
                                    <a:srgbClr val="FF0000"/>
                                  </a:solidFill>
                                  <a:latin typeface="Cambria Math" panose="02040503050406030204" pitchFamily="18" charset="0"/>
                                  <a:ea typeface="Cambria Math" panose="02040503050406030204" pitchFamily="18" charset="0"/>
                                </a:rPr>
                              </m:ctrlPr>
                            </m:dPr>
                            <m:e>
                              <m:r>
                                <a:rPr lang="en-US" altLang="ja-JP" sz="2800" b="0" i="1" smtClean="0">
                                  <a:solidFill>
                                    <a:srgbClr val="FF0000"/>
                                  </a:solidFill>
                                  <a:latin typeface="Cambria Math" panose="02040503050406030204" pitchFamily="18" charset="0"/>
                                  <a:ea typeface="Cambria Math" panose="02040503050406030204" pitchFamily="18" charset="0"/>
                                </a:rPr>
                                <m:t>3</m:t>
                              </m:r>
                            </m:e>
                          </m:d>
                        </m:sup>
                      </m:sSup>
                      <m:sSup>
                        <m:sSupPr>
                          <m:ctrlPr>
                            <a:rPr lang="en-US" altLang="ja-JP" sz="2800" b="0" i="1" smtClean="0">
                              <a:solidFill>
                                <a:srgbClr val="FF0000"/>
                              </a:solidFill>
                              <a:latin typeface="Cambria Math" panose="02040503050406030204" pitchFamily="18" charset="0"/>
                              <a:ea typeface="Cambria Math" panose="02040503050406030204" pitchFamily="18" charset="0"/>
                            </a:rPr>
                          </m:ctrlPr>
                        </m:sSupPr>
                        <m:e>
                          <m:r>
                            <a:rPr lang="en-US" altLang="ja-JP" sz="2800" b="0" i="1" smtClean="0">
                              <a:solidFill>
                                <a:srgbClr val="FF0000"/>
                              </a:solidFill>
                              <a:latin typeface="Cambria Math" panose="02040503050406030204" pitchFamily="18" charset="0"/>
                              <a:ea typeface="Cambria Math" panose="02040503050406030204" pitchFamily="18" charset="0"/>
                            </a:rPr>
                            <m:t>𝐸</m:t>
                          </m:r>
                        </m:e>
                        <m:sup>
                          <m:r>
                            <a:rPr lang="en-US" altLang="ja-JP" sz="2800" b="0" i="1" smtClean="0">
                              <a:solidFill>
                                <a:srgbClr val="FF0000"/>
                              </a:solidFill>
                              <a:latin typeface="Cambria Math" panose="02040503050406030204" pitchFamily="18" charset="0"/>
                              <a:ea typeface="Cambria Math" panose="02040503050406030204" pitchFamily="18" charset="0"/>
                            </a:rPr>
                            <m:t>3</m:t>
                          </m:r>
                        </m:sup>
                      </m:sSup>
                      <m:r>
                        <a:rPr lang="en-US" altLang="ja-JP" sz="2800" b="0" i="1" smtClean="0">
                          <a:latin typeface="Cambria Math" panose="02040503050406030204" pitchFamily="18" charset="0"/>
                          <a:ea typeface="Cambria Math" panose="02040503050406030204" pitchFamily="18" charset="0"/>
                        </a:rPr>
                        <m:t>+…)</m:t>
                      </m:r>
                      <m:r>
                        <a:rPr lang="en-US" altLang="ja-JP" sz="2800" b="0" i="0" smtClean="0">
                          <a:latin typeface="Cambria Math" panose="02040503050406030204" pitchFamily="18" charset="0"/>
                          <a:ea typeface="Cambria Math" panose="02040503050406030204" pitchFamily="18" charset="0"/>
                        </a:rPr>
                        <m:t>)</m:t>
                      </m:r>
                    </m:oMath>
                  </m:oMathPara>
                </a14:m>
                <a:endParaRPr kumimoji="1" lang="en-US" altLang="ja-JP" sz="2800" b="0" dirty="0" smtClean="0"/>
              </a:p>
            </p:txBody>
          </p:sp>
        </mc:Choice>
        <mc:Fallback xmlns="">
          <p:sp>
            <p:nvSpPr>
              <p:cNvPr id="28" name="テキスト ボックス 27"/>
              <p:cNvSpPr txBox="1">
                <a:spLocks noRot="1" noChangeAspect="1" noMove="1" noResize="1" noEditPoints="1" noAdjustHandles="1" noChangeArrowheads="1" noChangeShapeType="1" noTextEdit="1"/>
              </p:cNvSpPr>
              <p:nvPr/>
            </p:nvSpPr>
            <p:spPr>
              <a:xfrm>
                <a:off x="1931831" y="4177324"/>
                <a:ext cx="7212170" cy="983154"/>
              </a:xfrm>
              <a:prstGeom prst="rect">
                <a:avLst/>
              </a:prstGeom>
              <a:blipFill rotWithShape="0">
                <a:blip r:embed="rId4"/>
                <a:stretch>
                  <a:fillRect/>
                </a:stretch>
              </a:blipFill>
            </p:spPr>
            <p:txBody>
              <a:bodyPr/>
              <a:lstStyle/>
              <a:p>
                <a:r>
                  <a:rPr lang="ja-JP" altLang="en-US">
                    <a:noFill/>
                  </a:rPr>
                  <a:t> </a:t>
                </a:r>
              </a:p>
            </p:txBody>
          </p:sp>
        </mc:Fallback>
      </mc:AlternateContent>
      <p:cxnSp>
        <p:nvCxnSpPr>
          <p:cNvPr id="30" name="直線コネクタ 29"/>
          <p:cNvCxnSpPr/>
          <p:nvPr/>
        </p:nvCxnSpPr>
        <p:spPr>
          <a:xfrm flipH="1">
            <a:off x="5898524" y="4327301"/>
            <a:ext cx="38637" cy="270457"/>
          </a:xfrm>
          <a:prstGeom prst="line">
            <a:avLst/>
          </a:prstGeom>
          <a:ln w="28575"/>
        </p:spPr>
        <p:style>
          <a:lnRef idx="3">
            <a:schemeClr val="dk1"/>
          </a:lnRef>
          <a:fillRef idx="0">
            <a:schemeClr val="dk1"/>
          </a:fillRef>
          <a:effectRef idx="2">
            <a:schemeClr val="dk1"/>
          </a:effectRef>
          <a:fontRef idx="minor">
            <a:schemeClr val="tx1"/>
          </a:fontRef>
        </p:style>
      </p:cxnSp>
      <p:cxnSp>
        <p:nvCxnSpPr>
          <p:cNvPr id="34" name="直線矢印コネクタ 33"/>
          <p:cNvCxnSpPr>
            <a:stCxn id="35" idx="0"/>
          </p:cNvCxnSpPr>
          <p:nvPr/>
        </p:nvCxnSpPr>
        <p:spPr>
          <a:xfrm flipV="1">
            <a:off x="6761034" y="5160478"/>
            <a:ext cx="457961" cy="59637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5006716" y="5756856"/>
            <a:ext cx="3508636" cy="954107"/>
          </a:xfrm>
          <a:prstGeom prst="rect">
            <a:avLst/>
          </a:prstGeom>
          <a:noFill/>
        </p:spPr>
        <p:txBody>
          <a:bodyPr wrap="square" rtlCol="0">
            <a:spAutoFit/>
          </a:bodyPr>
          <a:lstStyle/>
          <a:p>
            <a:r>
              <a:rPr lang="en-US" altLang="ja-JP" sz="2800" u="sng" dirty="0" smtClean="0"/>
              <a:t>Third-order </a:t>
            </a:r>
          </a:p>
          <a:p>
            <a:r>
              <a:rPr lang="en-US" altLang="ja-JP" sz="2800" u="sng" dirty="0" smtClean="0"/>
              <a:t>optical nonlinearity </a:t>
            </a:r>
            <a:endParaRPr kumimoji="1" lang="ja-JP" altLang="en-US" sz="2800" u="sng" dirty="0"/>
          </a:p>
        </p:txBody>
      </p:sp>
      <p:sp>
        <p:nvSpPr>
          <p:cNvPr id="39" name="スライド番号プレースホルダー 38"/>
          <p:cNvSpPr>
            <a:spLocks noGrp="1"/>
          </p:cNvSpPr>
          <p:nvPr>
            <p:ph type="sldNum" sz="quarter" idx="12"/>
          </p:nvPr>
        </p:nvSpPr>
        <p:spPr/>
        <p:txBody>
          <a:bodyPr/>
          <a:lstStyle/>
          <a:p>
            <a:fld id="{FB872024-6A85-46D5-9329-67AA5B2858FA}" type="slidenum">
              <a:rPr kumimoji="1" lang="ja-JP" altLang="en-US" smtClean="0"/>
              <a:t>7</a:t>
            </a:fld>
            <a:endParaRPr kumimoji="1" lang="ja-JP" altLang="en-US"/>
          </a:p>
        </p:txBody>
      </p:sp>
    </p:spTree>
    <p:extLst>
      <p:ext uri="{BB962C8B-B14F-4D97-AF65-F5344CB8AC3E}">
        <p14:creationId xmlns:p14="http://schemas.microsoft.com/office/powerpoint/2010/main" val="23334879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p:cNvPicPr>
            <a:picLocks noChangeAspect="1" noChangeArrowheads="1"/>
          </p:cNvPicPr>
          <p:nvPr/>
        </p:nvPicPr>
        <p:blipFill>
          <a:blip r:embed="rId3" cstate="print"/>
          <a:srcRect/>
          <a:stretch>
            <a:fillRect/>
          </a:stretch>
        </p:blipFill>
        <p:spPr bwMode="auto">
          <a:xfrm>
            <a:off x="673101" y="1733472"/>
            <a:ext cx="7560840" cy="1952625"/>
          </a:xfrm>
          <a:prstGeom prst="rect">
            <a:avLst/>
          </a:prstGeom>
          <a:noFill/>
          <a:ln w="9525">
            <a:noFill/>
            <a:miter lim="800000"/>
            <a:headEnd/>
            <a:tailEnd/>
          </a:ln>
        </p:spPr>
      </p:pic>
      <p:sp>
        <p:nvSpPr>
          <p:cNvPr id="2" name="タイトル 1"/>
          <p:cNvSpPr>
            <a:spLocks noGrp="1"/>
          </p:cNvSpPr>
          <p:nvPr>
            <p:ph type="title"/>
          </p:nvPr>
        </p:nvSpPr>
        <p:spPr/>
        <p:txBody>
          <a:bodyPr/>
          <a:lstStyle/>
          <a:p>
            <a:r>
              <a:rPr kumimoji="1" lang="en-US" altLang="ja-JP" dirty="0" smtClean="0">
                <a:effectLst>
                  <a:outerShdw blurRad="38100" dist="38100" dir="2700000" algn="tl">
                    <a:srgbClr val="000000">
                      <a:alpha val="43137"/>
                    </a:srgbClr>
                  </a:outerShdw>
                </a:effectLst>
              </a:rPr>
              <a:t>Degenerate four-wave mixing</a:t>
            </a:r>
            <a:endParaRPr kumimoji="1" lang="ja-JP" altLang="en-US"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551318" y="4658682"/>
                <a:ext cx="7886700" cy="2199318"/>
              </a:xfrm>
            </p:spPr>
            <p:txBody>
              <a:bodyPr>
                <a:normAutofit/>
              </a:bodyPr>
              <a:lstStyle/>
              <a:p>
                <a:r>
                  <a:rPr lang="en-US" altLang="ja-JP" dirty="0" smtClean="0"/>
                  <a:t>The contrasting density of </a:t>
                </a:r>
                <a:r>
                  <a:rPr lang="en-US" altLang="ja-JP" dirty="0" err="1" smtClean="0"/>
                  <a:t>excitons</a:t>
                </a:r>
                <a:r>
                  <a:rPr lang="en-US" altLang="ja-JP" dirty="0" smtClean="0"/>
                  <a:t> generated </a:t>
                </a:r>
                <a:r>
                  <a:rPr lang="en-US" altLang="ja-JP" dirty="0"/>
                  <a:t>by </a:t>
                </a:r>
                <a:r>
                  <a:rPr lang="en-US" altLang="ja-JP" dirty="0" smtClean="0"/>
                  <a:t>the interference of two pulses makes grating in </a:t>
                </a:r>
                <a:r>
                  <a:rPr lang="en-US" altLang="ja-JP" dirty="0" err="1" smtClean="0"/>
                  <a:t>ZnO</a:t>
                </a:r>
                <a:r>
                  <a:rPr lang="en-US" altLang="ja-JP" dirty="0" smtClean="0"/>
                  <a:t>.</a:t>
                </a:r>
              </a:p>
              <a:p>
                <a:endParaRPr kumimoji="1" lang="en-US" altLang="ja-JP" sz="800" b="0" i="1" dirty="0" smtClean="0">
                  <a:latin typeface="Cambria Math" panose="02040503050406030204" pitchFamily="18" charset="0"/>
                </a:endParaRPr>
              </a:p>
              <a:p>
                <a:r>
                  <a:rPr lang="en-US" altLang="ja-JP" u="sng" dirty="0" smtClean="0">
                    <a:latin typeface="Cambria Math" panose="02040503050406030204" pitchFamily="18" charset="0"/>
                  </a:rPr>
                  <a:t>DFWM is </a:t>
                </a:r>
                <a:r>
                  <a:rPr lang="en-US" altLang="ja-JP" u="sng" dirty="0" smtClean="0"/>
                  <a:t>third-order nonlinear optical effect</a:t>
                </a:r>
                <a:r>
                  <a:rPr lang="en-US" altLang="ja-JP" dirty="0" smtClean="0"/>
                  <a:t>. </a:t>
                </a:r>
                <a:r>
                  <a:rPr lang="en-US" altLang="ja-JP" dirty="0" smtClean="0">
                    <a:latin typeface="Cambria Math" panose="02040503050406030204" pitchFamily="18" charset="0"/>
                  </a:rPr>
                  <a:t> </a:t>
                </a:r>
                <a:endParaRPr kumimoji="1" lang="en-US" altLang="ja-JP" sz="900" b="0" i="1" dirty="0" smtClean="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𝑃</m:t>
                      </m:r>
                      <m:r>
                        <a:rPr kumimoji="1" lang="en-US" altLang="ja-JP" b="0" i="1" smtClean="0">
                          <a:latin typeface="Cambria Math" panose="02040503050406030204" pitchFamily="18" charset="0"/>
                        </a:rPr>
                        <m:t>=</m:t>
                      </m:r>
                      <m:sSub>
                        <m:sSubPr>
                          <m:ctrlPr>
                            <a:rPr kumimoji="1" lang="en-US" altLang="ja-JP" b="0" i="1" smtClean="0">
                              <a:latin typeface="Cambria Math" panose="02040503050406030204" pitchFamily="18" charset="0"/>
                            </a:rPr>
                          </m:ctrlPr>
                        </m:sSubPr>
                        <m:e>
                          <m:r>
                            <a:rPr kumimoji="1" lang="ja-JP" altLang="en-US" b="0" i="1" smtClean="0">
                              <a:latin typeface="Cambria Math" panose="02040503050406030204" pitchFamily="18" charset="0"/>
                            </a:rPr>
                            <m:t>𝜀</m:t>
                          </m:r>
                        </m:e>
                        <m:sub>
                          <m:r>
                            <a:rPr kumimoji="1" lang="en-US" altLang="ja-JP" b="0" i="1" smtClean="0">
                              <a:latin typeface="Cambria Math" panose="02040503050406030204" pitchFamily="18" charset="0"/>
                            </a:rPr>
                            <m:t>0</m:t>
                          </m:r>
                        </m:sub>
                      </m:sSub>
                      <m:sSup>
                        <m:sSupPr>
                          <m:ctrlPr>
                            <a:rPr kumimoji="1" lang="en-US" altLang="ja-JP" b="0" i="1" smtClean="0">
                              <a:latin typeface="Cambria Math" panose="02040503050406030204" pitchFamily="18" charset="0"/>
                            </a:rPr>
                          </m:ctrlPr>
                        </m:sSupPr>
                        <m:e>
                          <m:r>
                            <a:rPr kumimoji="1" lang="ja-JP" altLang="en-US" b="0" i="1" smtClean="0">
                              <a:latin typeface="Cambria Math" panose="02040503050406030204" pitchFamily="18" charset="0"/>
                            </a:rPr>
                            <m:t>𝜒</m:t>
                          </m:r>
                        </m:e>
                        <m:sup>
                          <m:r>
                            <a:rPr kumimoji="1" lang="en-US" altLang="ja-JP" b="0" i="1" smtClean="0">
                              <a:latin typeface="Cambria Math" panose="02040503050406030204" pitchFamily="18" charset="0"/>
                            </a:rPr>
                            <m:t>(3)</m:t>
                          </m:r>
                        </m:sup>
                      </m:sSup>
                      <m:sSup>
                        <m:sSupPr>
                          <m:ctrlPr>
                            <a:rPr kumimoji="1" lang="en-US" altLang="ja-JP" b="0" i="1" smtClean="0">
                              <a:latin typeface="Cambria Math" panose="02040503050406030204" pitchFamily="18" charset="0"/>
                            </a:rPr>
                          </m:ctrlPr>
                        </m:sSupPr>
                        <m:e>
                          <m:r>
                            <a:rPr kumimoji="1" lang="en-US" altLang="ja-JP" b="0" i="1" smtClean="0">
                              <a:latin typeface="Cambria Math" panose="02040503050406030204" pitchFamily="18" charset="0"/>
                            </a:rPr>
                            <m:t>𝐸</m:t>
                          </m:r>
                        </m:e>
                        <m:sup>
                          <m:r>
                            <a:rPr kumimoji="1" lang="en-US" altLang="ja-JP" b="0" i="1" smtClean="0">
                              <a:latin typeface="Cambria Math" panose="02040503050406030204" pitchFamily="18" charset="0"/>
                            </a:rPr>
                            <m:t>3</m:t>
                          </m:r>
                        </m:sup>
                      </m:sSup>
                    </m:oMath>
                  </m:oMathPara>
                </a14:m>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551318" y="4658682"/>
                <a:ext cx="7886700" cy="2199318"/>
              </a:xfrm>
              <a:blipFill rotWithShape="0">
                <a:blip r:embed="rId4"/>
                <a:stretch>
                  <a:fillRect l="-1391" t="-4432" r="-2241"/>
                </a:stretch>
              </a:blipFill>
            </p:spPr>
            <p:txBody>
              <a:bodyPr/>
              <a:lstStyle/>
              <a:p>
                <a:r>
                  <a:rPr lang="ja-JP" altLang="en-US">
                    <a:noFill/>
                  </a:rPr>
                  <a:t> </a:t>
                </a:r>
              </a:p>
            </p:txBody>
          </p:sp>
        </mc:Fallback>
      </mc:AlternateContent>
      <p:grpSp>
        <p:nvGrpSpPr>
          <p:cNvPr id="4" name="グループ化 4"/>
          <p:cNvGrpSpPr>
            <a:grpSpLocks noGrp="1"/>
          </p:cNvGrpSpPr>
          <p:nvPr/>
        </p:nvGrpSpPr>
        <p:grpSpPr bwMode="auto">
          <a:xfrm>
            <a:off x="218941" y="1733872"/>
            <a:ext cx="8822028" cy="2493093"/>
            <a:chOff x="79666" y="3045555"/>
            <a:chExt cx="9085249" cy="1552108"/>
          </a:xfrm>
        </p:grpSpPr>
        <p:sp>
          <p:nvSpPr>
            <p:cNvPr id="5" name="テキスト ボックス 4"/>
            <p:cNvSpPr txBox="1"/>
            <p:nvPr/>
          </p:nvSpPr>
          <p:spPr>
            <a:xfrm>
              <a:off x="6428274" y="3957520"/>
              <a:ext cx="2736641" cy="517348"/>
            </a:xfrm>
            <a:prstGeom prst="rect">
              <a:avLst/>
            </a:prstGeom>
            <a:noFill/>
          </p:spPr>
          <p:txBody>
            <a:bodyP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en-US" altLang="ja-JP" sz="2400" dirty="0" smtClean="0">
                  <a:solidFill>
                    <a:srgbClr val="FF0000"/>
                  </a:solidFill>
                </a:rPr>
                <a:t>DFWM signal</a:t>
              </a:r>
            </a:p>
            <a:p>
              <a:pPr>
                <a:defRPr/>
              </a:pPr>
              <a:r>
                <a:rPr lang="en-US" altLang="ja-JP" sz="2400" dirty="0" smtClean="0">
                  <a:solidFill>
                    <a:srgbClr val="FF0000"/>
                  </a:solidFill>
                </a:rPr>
                <a:t>2k</a:t>
              </a:r>
              <a:r>
                <a:rPr lang="en-US" altLang="ja-JP" sz="2400" baseline="-25000" dirty="0" smtClean="0">
                  <a:solidFill>
                    <a:srgbClr val="FF0000"/>
                  </a:solidFill>
                </a:rPr>
                <a:t>2</a:t>
              </a:r>
              <a:r>
                <a:rPr lang="en-US" altLang="ja-JP" sz="2400" dirty="0" smtClean="0">
                  <a:solidFill>
                    <a:srgbClr val="FF0000"/>
                  </a:solidFill>
                </a:rPr>
                <a:t>-k</a:t>
              </a:r>
              <a:r>
                <a:rPr lang="en-US" altLang="ja-JP" sz="2400" baseline="-25000" dirty="0" smtClean="0">
                  <a:solidFill>
                    <a:srgbClr val="FF0000"/>
                  </a:solidFill>
                </a:rPr>
                <a:t>1</a:t>
              </a:r>
              <a:endParaRPr lang="ja-JP" altLang="en-US" sz="2400" dirty="0">
                <a:solidFill>
                  <a:srgbClr val="FF0000"/>
                </a:solidFill>
              </a:endParaRPr>
            </a:p>
          </p:txBody>
        </p:sp>
        <p:sp>
          <p:nvSpPr>
            <p:cNvPr id="6" name="テキスト ボックス 9"/>
            <p:cNvSpPr txBox="1">
              <a:spLocks noChangeArrowheads="1"/>
            </p:cNvSpPr>
            <p:nvPr/>
          </p:nvSpPr>
          <p:spPr bwMode="auto">
            <a:xfrm>
              <a:off x="2661041" y="3045555"/>
              <a:ext cx="2736304" cy="287416"/>
            </a:xfrm>
            <a:prstGeom prst="rect">
              <a:avLst/>
            </a:prstGeom>
            <a:noFill/>
            <a:ln w="9525">
              <a:noFill/>
              <a:miter lim="800000"/>
              <a:headEnd/>
              <a:tailEnd/>
            </a:ln>
          </p:spPr>
          <p:txBody>
            <a:bodyPr>
              <a:spAutoFit/>
            </a:bodyPr>
            <a:lstStyle/>
            <a:p>
              <a:r>
                <a:rPr lang="en-US" altLang="ja-JP" sz="2400" dirty="0" smtClean="0">
                  <a:latin typeface="Trebuchet MS" pitchFamily="34" charset="0"/>
                  <a:ea typeface="HG丸ｺﾞｼｯｸM-PRO" pitchFamily="50" charset="-128"/>
                </a:rPr>
                <a:t>Grating</a:t>
              </a:r>
              <a:endParaRPr lang="ja-JP" altLang="en-US" sz="2400" dirty="0">
                <a:latin typeface="Trebuchet MS" pitchFamily="34" charset="0"/>
                <a:ea typeface="HG丸ｺﾞｼｯｸM-PRO" pitchFamily="50" charset="-128"/>
              </a:endParaRPr>
            </a:p>
          </p:txBody>
        </p:sp>
        <p:sp>
          <p:nvSpPr>
            <p:cNvPr id="7" name="テキスト ボックス 10"/>
            <p:cNvSpPr txBox="1">
              <a:spLocks noChangeArrowheads="1"/>
            </p:cNvSpPr>
            <p:nvPr/>
          </p:nvSpPr>
          <p:spPr bwMode="auto">
            <a:xfrm>
              <a:off x="3503137" y="3850382"/>
              <a:ext cx="2440418" cy="747281"/>
            </a:xfrm>
            <a:prstGeom prst="rect">
              <a:avLst/>
            </a:prstGeom>
            <a:noFill/>
            <a:ln w="9525">
              <a:noFill/>
              <a:miter lim="800000"/>
              <a:headEnd/>
              <a:tailEnd/>
            </a:ln>
          </p:spPr>
          <p:txBody>
            <a:bodyPr wrap="square">
              <a:spAutoFit/>
            </a:bodyPr>
            <a:lstStyle/>
            <a:p>
              <a:r>
                <a:rPr lang="en-US" altLang="ja-JP" sz="2400" dirty="0" err="1" smtClean="0">
                  <a:latin typeface="Trebuchet MS" pitchFamily="34" charset="0"/>
                  <a:ea typeface="HG丸ｺﾞｼｯｸM-PRO" pitchFamily="50" charset="-128"/>
                </a:rPr>
                <a:t>ZnO</a:t>
              </a:r>
              <a:r>
                <a:rPr lang="ja-JP" altLang="en-US" sz="2400" dirty="0" smtClean="0">
                  <a:latin typeface="Trebuchet MS" pitchFamily="34" charset="0"/>
                  <a:ea typeface="HG丸ｺﾞｼｯｸM-PRO" pitchFamily="50" charset="-128"/>
                </a:rPr>
                <a:t> </a:t>
              </a:r>
              <a:r>
                <a:rPr lang="en-US" altLang="ja-JP" sz="2400" dirty="0" err="1" smtClean="0">
                  <a:latin typeface="Trebuchet MS" pitchFamily="34" charset="0"/>
                  <a:ea typeface="HG丸ｺﾞｼｯｸM-PRO" pitchFamily="50" charset="-128"/>
                </a:rPr>
                <a:t>microcrystallite</a:t>
              </a:r>
              <a:r>
                <a:rPr lang="en-US" altLang="ja-JP" sz="2400" dirty="0" smtClean="0">
                  <a:latin typeface="Trebuchet MS" pitchFamily="34" charset="0"/>
                  <a:ea typeface="HG丸ｺﾞｼｯｸM-PRO" pitchFamily="50" charset="-128"/>
                </a:rPr>
                <a:t> thin film </a:t>
              </a:r>
              <a:endParaRPr lang="ja-JP" altLang="en-US" sz="2400" dirty="0">
                <a:latin typeface="Trebuchet MS" pitchFamily="34" charset="0"/>
                <a:ea typeface="HG丸ｺﾞｼｯｸM-PRO" pitchFamily="50" charset="-128"/>
              </a:endParaRPr>
            </a:p>
          </p:txBody>
        </p:sp>
        <p:sp>
          <p:nvSpPr>
            <p:cNvPr id="8" name="テキスト ボックス 3"/>
            <p:cNvSpPr txBox="1">
              <a:spLocks noChangeArrowheads="1"/>
            </p:cNvSpPr>
            <p:nvPr/>
          </p:nvSpPr>
          <p:spPr bwMode="auto">
            <a:xfrm>
              <a:off x="547377" y="4080315"/>
              <a:ext cx="2736304" cy="287416"/>
            </a:xfrm>
            <a:prstGeom prst="rect">
              <a:avLst/>
            </a:prstGeom>
            <a:noFill/>
            <a:ln w="9525">
              <a:noFill/>
              <a:miter lim="800000"/>
              <a:headEnd/>
              <a:tailEnd/>
            </a:ln>
          </p:spPr>
          <p:txBody>
            <a:bodyPr>
              <a:spAutoFit/>
            </a:bodyPr>
            <a:lstStyle/>
            <a:p>
              <a:r>
                <a:rPr lang="en-US" altLang="ja-JP" sz="2400" dirty="0" smtClean="0">
                  <a:solidFill>
                    <a:srgbClr val="0070C0"/>
                  </a:solidFill>
                  <a:latin typeface="Trebuchet MS" pitchFamily="34" charset="0"/>
                  <a:ea typeface="HG丸ｺﾞｼｯｸM-PRO" pitchFamily="50" charset="-128"/>
                </a:rPr>
                <a:t>Pump k</a:t>
              </a:r>
              <a:r>
                <a:rPr lang="en-US" altLang="ja-JP" sz="2400" baseline="-25000" dirty="0" smtClean="0">
                  <a:solidFill>
                    <a:srgbClr val="0070C0"/>
                  </a:solidFill>
                  <a:latin typeface="Trebuchet MS" pitchFamily="34" charset="0"/>
                  <a:ea typeface="HG丸ｺﾞｼｯｸM-PRO" pitchFamily="50" charset="-128"/>
                </a:rPr>
                <a:t>1</a:t>
              </a:r>
              <a:endParaRPr lang="ja-JP" altLang="en-US" sz="2400" dirty="0">
                <a:solidFill>
                  <a:srgbClr val="0070C0"/>
                </a:solidFill>
                <a:latin typeface="Trebuchet MS" pitchFamily="34" charset="0"/>
                <a:ea typeface="HG丸ｺﾞｼｯｸM-PRO" pitchFamily="50" charset="-128"/>
              </a:endParaRPr>
            </a:p>
          </p:txBody>
        </p:sp>
        <p:sp>
          <p:nvSpPr>
            <p:cNvPr id="9" name="テキスト ボックス 7"/>
            <p:cNvSpPr txBox="1">
              <a:spLocks noChangeArrowheads="1"/>
            </p:cNvSpPr>
            <p:nvPr/>
          </p:nvSpPr>
          <p:spPr bwMode="auto">
            <a:xfrm>
              <a:off x="79666" y="3129195"/>
              <a:ext cx="2736304" cy="287416"/>
            </a:xfrm>
            <a:prstGeom prst="rect">
              <a:avLst/>
            </a:prstGeom>
            <a:noFill/>
            <a:ln w="9525">
              <a:noFill/>
              <a:miter lim="800000"/>
              <a:headEnd/>
              <a:tailEnd/>
            </a:ln>
          </p:spPr>
          <p:txBody>
            <a:bodyPr>
              <a:spAutoFit/>
            </a:bodyPr>
            <a:lstStyle/>
            <a:p>
              <a:r>
                <a:rPr lang="en-US" altLang="ja-JP" sz="2400" dirty="0" smtClean="0">
                  <a:solidFill>
                    <a:srgbClr val="00B050"/>
                  </a:solidFill>
                  <a:latin typeface="Trebuchet MS" pitchFamily="34" charset="0"/>
                  <a:ea typeface="HG丸ｺﾞｼｯｸM-PRO" pitchFamily="50" charset="-128"/>
                </a:rPr>
                <a:t>Probe k</a:t>
              </a:r>
              <a:r>
                <a:rPr lang="en-US" altLang="ja-JP" sz="2400" baseline="-25000" dirty="0" smtClean="0">
                  <a:solidFill>
                    <a:srgbClr val="00B050"/>
                  </a:solidFill>
                  <a:latin typeface="Trebuchet MS" pitchFamily="34" charset="0"/>
                  <a:ea typeface="HG丸ｺﾞｼｯｸM-PRO" pitchFamily="50" charset="-128"/>
                </a:rPr>
                <a:t>2</a:t>
              </a:r>
              <a:endParaRPr lang="ja-JP" altLang="en-US" sz="2400" dirty="0">
                <a:solidFill>
                  <a:srgbClr val="00B050"/>
                </a:solidFill>
                <a:latin typeface="Trebuchet MS" pitchFamily="34" charset="0"/>
                <a:ea typeface="HG丸ｺﾞｼｯｸM-PRO" pitchFamily="50" charset="-128"/>
              </a:endParaRPr>
            </a:p>
          </p:txBody>
        </p:sp>
      </p:grpSp>
      <p:sp>
        <p:nvSpPr>
          <p:cNvPr id="11" name="右矢印 10"/>
          <p:cNvSpPr/>
          <p:nvPr/>
        </p:nvSpPr>
        <p:spPr>
          <a:xfrm>
            <a:off x="2408639" y="6274074"/>
            <a:ext cx="934658" cy="2683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スライド番号プレースホルダー 11"/>
          <p:cNvSpPr>
            <a:spLocks noGrp="1"/>
          </p:cNvSpPr>
          <p:nvPr>
            <p:ph type="sldNum" sz="quarter" idx="12"/>
          </p:nvPr>
        </p:nvSpPr>
        <p:spPr/>
        <p:txBody>
          <a:bodyPr/>
          <a:lstStyle/>
          <a:p>
            <a:fld id="{FB872024-6A85-46D5-9329-67AA5B2858FA}" type="slidenum">
              <a:rPr kumimoji="1" lang="ja-JP" altLang="en-US" smtClean="0"/>
              <a:t>8</a:t>
            </a:fld>
            <a:endParaRPr kumimoji="1" lang="ja-JP" altLang="en-US"/>
          </a:p>
        </p:txBody>
      </p:sp>
    </p:spTree>
    <p:extLst>
      <p:ext uri="{BB962C8B-B14F-4D97-AF65-F5344CB8AC3E}">
        <p14:creationId xmlns:p14="http://schemas.microsoft.com/office/powerpoint/2010/main" val="1444631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p:cNvPicPr/>
          <p:nvPr/>
        </p:nvPicPr>
        <p:blipFill>
          <a:blip r:embed="rId3" cstate="print"/>
          <a:srcRect/>
          <a:stretch>
            <a:fillRect/>
          </a:stretch>
        </p:blipFill>
        <p:spPr bwMode="auto">
          <a:xfrm>
            <a:off x="6119289" y="2244877"/>
            <a:ext cx="2201079" cy="1898165"/>
          </a:xfrm>
          <a:prstGeom prst="rect">
            <a:avLst/>
          </a:prstGeom>
          <a:noFill/>
          <a:ln w="9525">
            <a:noFill/>
            <a:miter lim="800000"/>
            <a:headEnd/>
            <a:tailEnd/>
          </a:ln>
        </p:spPr>
      </p:pic>
      <p:sp>
        <p:nvSpPr>
          <p:cNvPr id="2" name="タイトル 1"/>
          <p:cNvSpPr>
            <a:spLocks noGrp="1"/>
          </p:cNvSpPr>
          <p:nvPr>
            <p:ph type="title"/>
          </p:nvPr>
        </p:nvSpPr>
        <p:spPr/>
        <p:txBody>
          <a:bodyPr/>
          <a:lstStyle/>
          <a:p>
            <a:r>
              <a:rPr lang="en-US" altLang="ja-JP" dirty="0">
                <a:effectLst>
                  <a:outerShdw blurRad="38100" dist="38100" dir="2700000" algn="tl">
                    <a:srgbClr val="000000">
                      <a:alpha val="43137"/>
                    </a:srgbClr>
                  </a:outerShdw>
                </a:effectLst>
              </a:rPr>
              <a:t>S</a:t>
            </a:r>
            <a:r>
              <a:rPr kumimoji="1" lang="en-US" altLang="ja-JP" dirty="0" smtClean="0">
                <a:effectLst>
                  <a:outerShdw blurRad="38100" dist="38100" dir="2700000" algn="tl">
                    <a:srgbClr val="000000">
                      <a:alpha val="43137"/>
                    </a:srgbClr>
                  </a:outerShdw>
                </a:effectLst>
              </a:rPr>
              <a:t>ample (</a:t>
            </a:r>
            <a:r>
              <a:rPr kumimoji="1" lang="en-US" altLang="ja-JP" dirty="0" err="1" smtClean="0">
                <a:effectLst>
                  <a:outerShdw blurRad="38100" dist="38100" dir="2700000" algn="tl">
                    <a:srgbClr val="000000">
                      <a:alpha val="43137"/>
                    </a:srgbClr>
                  </a:outerShdw>
                </a:effectLst>
              </a:rPr>
              <a:t>ZnO</a:t>
            </a:r>
            <a:r>
              <a:rPr kumimoji="1" lang="en-US" altLang="ja-JP" dirty="0" smtClean="0">
                <a:effectLst>
                  <a:outerShdw blurRad="38100" dist="38100" dir="2700000" algn="tl">
                    <a:srgbClr val="000000">
                      <a:alpha val="43137"/>
                    </a:srgbClr>
                  </a:outerShdw>
                </a:effectLst>
              </a:rPr>
              <a:t>) </a:t>
            </a:r>
            <a:endParaRPr kumimoji="1" lang="ja-JP" altLang="en-US" dirty="0">
              <a:effectLst>
                <a:outerShdw blurRad="38100" dist="38100" dir="2700000" algn="tl">
                  <a:srgbClr val="000000">
                    <a:alpha val="43137"/>
                  </a:srgbClr>
                </a:outerShdw>
              </a:effectLst>
            </a:endParaRPr>
          </a:p>
        </p:txBody>
      </p:sp>
      <p:sp>
        <p:nvSpPr>
          <p:cNvPr id="3" name="コンテンツ プレースホルダー 2"/>
          <p:cNvSpPr>
            <a:spLocks noGrp="1"/>
          </p:cNvSpPr>
          <p:nvPr>
            <p:ph idx="1"/>
          </p:nvPr>
        </p:nvSpPr>
        <p:spPr>
          <a:xfrm>
            <a:off x="731680" y="1836051"/>
            <a:ext cx="8412320" cy="2962141"/>
          </a:xfrm>
        </p:spPr>
        <p:txBody>
          <a:bodyPr>
            <a:normAutofit lnSpcReduction="10000"/>
          </a:bodyPr>
          <a:lstStyle/>
          <a:p>
            <a:r>
              <a:rPr lang="en-US" altLang="ja-JP" dirty="0"/>
              <a:t>A</a:t>
            </a:r>
            <a:r>
              <a:rPr lang="en-US" altLang="ja-JP" dirty="0" smtClean="0"/>
              <a:t> </a:t>
            </a:r>
            <a:r>
              <a:rPr lang="en-US" altLang="ja-JP" dirty="0"/>
              <a:t>room-temperature band </a:t>
            </a:r>
            <a:r>
              <a:rPr lang="en-US" altLang="ja-JP" dirty="0" smtClean="0"/>
              <a:t>gap of </a:t>
            </a:r>
            <a:r>
              <a:rPr lang="ja-JP" altLang="en-US" dirty="0" smtClean="0"/>
              <a:t>～</a:t>
            </a:r>
            <a:r>
              <a:rPr lang="en-US" altLang="ja-JP" dirty="0" smtClean="0"/>
              <a:t>3.37 </a:t>
            </a:r>
            <a:r>
              <a:rPr lang="en-US" altLang="ja-JP" dirty="0"/>
              <a:t>eV </a:t>
            </a:r>
            <a:r>
              <a:rPr lang="en-US" altLang="ja-JP" dirty="0" smtClean="0"/>
              <a:t>(368 nm)</a:t>
            </a:r>
          </a:p>
          <a:p>
            <a:r>
              <a:rPr lang="en-US" altLang="ja-JP" dirty="0" smtClean="0"/>
              <a:t>Large </a:t>
            </a:r>
            <a:r>
              <a:rPr lang="en-US" altLang="ja-JP" dirty="0" err="1"/>
              <a:t>exciton</a:t>
            </a:r>
            <a:r>
              <a:rPr lang="en-US" altLang="ja-JP" dirty="0"/>
              <a:t> binding </a:t>
            </a:r>
            <a:r>
              <a:rPr lang="en-US" altLang="ja-JP" dirty="0" smtClean="0"/>
              <a:t>energy</a:t>
            </a:r>
          </a:p>
          <a:p>
            <a:r>
              <a:rPr lang="en-US" altLang="ja-JP" dirty="0"/>
              <a:t>High </a:t>
            </a:r>
            <a:r>
              <a:rPr lang="en-US" altLang="ja-JP" dirty="0" err="1"/>
              <a:t>excitonic</a:t>
            </a:r>
            <a:r>
              <a:rPr lang="en-US" altLang="ja-JP" dirty="0"/>
              <a:t> gain</a:t>
            </a:r>
            <a:r>
              <a:rPr lang="ja-JP" altLang="en-US" dirty="0"/>
              <a:t> </a:t>
            </a:r>
            <a:endParaRPr lang="en-US" altLang="ja-JP" dirty="0"/>
          </a:p>
          <a:p>
            <a:pPr marL="0" indent="0">
              <a:buNone/>
            </a:pPr>
            <a:endParaRPr lang="en-US" altLang="ja-JP" dirty="0"/>
          </a:p>
          <a:p>
            <a:pPr marL="0" indent="0">
              <a:buNone/>
            </a:pPr>
            <a:r>
              <a:rPr lang="en-US" altLang="ja-JP" dirty="0"/>
              <a:t>A</a:t>
            </a:r>
            <a:r>
              <a:rPr lang="en-US" altLang="ja-JP" dirty="0" smtClean="0"/>
              <a:t> suitable</a:t>
            </a:r>
            <a:r>
              <a:rPr lang="ja-JP" altLang="en-US" dirty="0" smtClean="0"/>
              <a:t> </a:t>
            </a:r>
            <a:r>
              <a:rPr lang="en-US" altLang="ja-JP" dirty="0" smtClean="0"/>
              <a:t>candidate</a:t>
            </a:r>
          </a:p>
          <a:p>
            <a:pPr marL="0" indent="0">
              <a:buNone/>
            </a:pPr>
            <a:r>
              <a:rPr lang="en-US" altLang="ja-JP" dirty="0" smtClean="0"/>
              <a:t>for </a:t>
            </a:r>
            <a:r>
              <a:rPr lang="en-US" altLang="ja-JP" dirty="0"/>
              <a:t>ultraviolet optoelectronic device applications.</a:t>
            </a:r>
            <a:endParaRPr kumimoji="1" lang="ja-JP" altLang="en-US" dirty="0"/>
          </a:p>
        </p:txBody>
      </p:sp>
      <p:sp>
        <p:nvSpPr>
          <p:cNvPr id="4" name="下矢印 3"/>
          <p:cNvSpPr/>
          <p:nvPr/>
        </p:nvSpPr>
        <p:spPr>
          <a:xfrm>
            <a:off x="3303431" y="3193960"/>
            <a:ext cx="463640" cy="4765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左中かっこ 4"/>
          <p:cNvSpPr/>
          <p:nvPr/>
        </p:nvSpPr>
        <p:spPr>
          <a:xfrm>
            <a:off x="501068" y="1725768"/>
            <a:ext cx="255163" cy="1468192"/>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p:cNvSpPr txBox="1"/>
          <p:nvPr/>
        </p:nvSpPr>
        <p:spPr>
          <a:xfrm>
            <a:off x="628649" y="5000560"/>
            <a:ext cx="7886701" cy="1384995"/>
          </a:xfrm>
          <a:prstGeom prst="rect">
            <a:avLst/>
          </a:prstGeom>
          <a:solidFill>
            <a:schemeClr val="accent4"/>
          </a:solidFill>
        </p:spPr>
        <p:txBody>
          <a:bodyPr wrap="square" rtlCol="0">
            <a:spAutoFit/>
          </a:bodyPr>
          <a:lstStyle/>
          <a:p>
            <a:pPr marL="457200" indent="-457200">
              <a:buFont typeface="Arial" panose="020B0604020202020204" pitchFamily="34" charset="0"/>
              <a:buChar char="•"/>
            </a:pPr>
            <a:r>
              <a:rPr lang="en-US" altLang="ja-JP" sz="2800" dirty="0" smtClean="0"/>
              <a:t>By laser </a:t>
            </a:r>
            <a:r>
              <a:rPr lang="en-US" altLang="ja-JP" sz="2800" dirty="0"/>
              <a:t>molecular-beam </a:t>
            </a:r>
            <a:r>
              <a:rPr lang="en-US" altLang="ja-JP" sz="2800" dirty="0" smtClean="0"/>
              <a:t>epitaxy  (PLD)</a:t>
            </a:r>
          </a:p>
          <a:p>
            <a:pPr marL="457200" indent="-457200">
              <a:buFont typeface="Arial" panose="020B0604020202020204" pitchFamily="34" charset="0"/>
              <a:buChar char="•"/>
            </a:pPr>
            <a:r>
              <a:rPr lang="en-US" altLang="ja-JP" sz="2800" dirty="0"/>
              <a:t>S</a:t>
            </a:r>
            <a:r>
              <a:rPr lang="en-US" altLang="ja-JP" sz="2800" dirty="0" smtClean="0"/>
              <a:t>apphire  </a:t>
            </a:r>
            <a:r>
              <a:rPr lang="en-US" altLang="ja-JP" sz="2800" dirty="0"/>
              <a:t>substrates</a:t>
            </a:r>
            <a:r>
              <a:rPr lang="en-US" altLang="ja-JP" sz="2800" dirty="0" smtClean="0"/>
              <a:t>.</a:t>
            </a:r>
          </a:p>
          <a:p>
            <a:pPr marL="457200" indent="-457200">
              <a:buFont typeface="Arial" panose="020B0604020202020204" pitchFamily="34" charset="0"/>
              <a:buChar char="•"/>
            </a:pPr>
            <a:r>
              <a:rPr lang="en-US" altLang="ja-JP" sz="2800" dirty="0" smtClean="0"/>
              <a:t>Hexagonal-column-shape </a:t>
            </a:r>
            <a:r>
              <a:rPr lang="en-US" altLang="ja-JP" sz="2800" dirty="0" err="1" smtClean="0"/>
              <a:t>microcrystallite</a:t>
            </a:r>
            <a:endParaRPr kumimoji="1" lang="ja-JP" altLang="en-US" sz="2800" dirty="0"/>
          </a:p>
        </p:txBody>
      </p:sp>
      <p:sp>
        <p:nvSpPr>
          <p:cNvPr id="10" name="スライド番号プレースホルダー 9"/>
          <p:cNvSpPr>
            <a:spLocks noGrp="1"/>
          </p:cNvSpPr>
          <p:nvPr>
            <p:ph type="sldNum" sz="quarter" idx="12"/>
          </p:nvPr>
        </p:nvSpPr>
        <p:spPr/>
        <p:txBody>
          <a:bodyPr/>
          <a:lstStyle/>
          <a:p>
            <a:fld id="{FB872024-6A85-46D5-9329-67AA5B2858FA}" type="slidenum">
              <a:rPr kumimoji="1" lang="ja-JP" altLang="en-US" smtClean="0"/>
              <a:t>9</a:t>
            </a:fld>
            <a:endParaRPr kumimoji="1" lang="ja-JP" altLang="en-US"/>
          </a:p>
        </p:txBody>
      </p:sp>
    </p:spTree>
    <p:extLst>
      <p:ext uri="{BB962C8B-B14F-4D97-AF65-F5344CB8AC3E}">
        <p14:creationId xmlns:p14="http://schemas.microsoft.com/office/powerpoint/2010/main" val="6258189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17941</TotalTime>
  <Words>1853</Words>
  <Application>Microsoft Office PowerPoint</Application>
  <PresentationFormat>画面に合わせる (4:3)</PresentationFormat>
  <Paragraphs>210</Paragraphs>
  <Slides>18</Slides>
  <Notes>15</Notes>
  <HiddenSlides>4</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18</vt:i4>
      </vt:variant>
    </vt:vector>
  </HeadingPairs>
  <TitlesOfParts>
    <vt:vector size="27" baseType="lpstr">
      <vt:lpstr>HG丸ｺﾞｼｯｸM-PRO</vt:lpstr>
      <vt:lpstr>ＪＳゴシック</vt:lpstr>
      <vt:lpstr>ＭＳ Ｐゴシック</vt:lpstr>
      <vt:lpstr>Arial</vt:lpstr>
      <vt:lpstr>Calibri</vt:lpstr>
      <vt:lpstr>Calibri Light</vt:lpstr>
      <vt:lpstr>Cambria Math</vt:lpstr>
      <vt:lpstr>Trebuchet MS</vt:lpstr>
      <vt:lpstr>Office テーマ</vt:lpstr>
      <vt:lpstr>Third-order optical nonlinearity in ZnO microcrystallite thin films</vt:lpstr>
      <vt:lpstr>Contents </vt:lpstr>
      <vt:lpstr>Abstract </vt:lpstr>
      <vt:lpstr>Background </vt:lpstr>
      <vt:lpstr>Exciton</vt:lpstr>
      <vt:lpstr>Dephasing and population relaxation</vt:lpstr>
      <vt:lpstr>Third-order optical nonlinearity </vt:lpstr>
      <vt:lpstr>Degenerate four-wave mixing</vt:lpstr>
      <vt:lpstr>Sample (ZnO) </vt:lpstr>
      <vt:lpstr>Absorption and DFWM signal</vt:lpstr>
      <vt:lpstr>DFWM signals  as a function of delay times</vt:lpstr>
      <vt:lpstr>Summary </vt:lpstr>
      <vt:lpstr>Coupling of light and excitons</vt:lpstr>
      <vt:lpstr>Comparing with my work(DFWM)</vt:lpstr>
      <vt:lpstr>半導体ナノ構造中の光学応答</vt:lpstr>
      <vt:lpstr>光‐励起子結合系</vt:lpstr>
      <vt:lpstr>Third-order non-linear susceptibility</vt:lpstr>
      <vt:lpstr>Sample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Third-order optical nonlinearity in ZnO microcrystallite thin films</dc:title>
  <dc:creator>ashidalab</dc:creator>
  <cp:lastModifiedBy>ashidalab</cp:lastModifiedBy>
  <cp:revision>127</cp:revision>
  <cp:lastPrinted>2014-05-26T05:19:40Z</cp:lastPrinted>
  <dcterms:created xsi:type="dcterms:W3CDTF">2014-05-19T07:17:10Z</dcterms:created>
  <dcterms:modified xsi:type="dcterms:W3CDTF">2014-06-03T10:19:27Z</dcterms:modified>
</cp:coreProperties>
</file>