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0"/>
  </p:notesMasterIdLst>
  <p:sldIdLst>
    <p:sldId id="256" r:id="rId2"/>
    <p:sldId id="312" r:id="rId3"/>
    <p:sldId id="313" r:id="rId4"/>
    <p:sldId id="314" r:id="rId5"/>
    <p:sldId id="320" r:id="rId6"/>
    <p:sldId id="315" r:id="rId7"/>
    <p:sldId id="318" r:id="rId8"/>
    <p:sldId id="319" r:id="rId9"/>
    <p:sldId id="322" r:id="rId10"/>
    <p:sldId id="324" r:id="rId11"/>
    <p:sldId id="272" r:id="rId12"/>
    <p:sldId id="300" r:id="rId13"/>
    <p:sldId id="283" r:id="rId14"/>
    <p:sldId id="305" r:id="rId15"/>
    <p:sldId id="325" r:id="rId16"/>
    <p:sldId id="306" r:id="rId17"/>
    <p:sldId id="267" r:id="rId18"/>
    <p:sldId id="323" r:id="rId19"/>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EE7D3E"/>
    <a:srgbClr val="E5F8FF"/>
    <a:srgbClr val="ABE9FF"/>
    <a:srgbClr val="79DCFF"/>
    <a:srgbClr val="79F2FF"/>
    <a:srgbClr val="3BCCFF"/>
    <a:srgbClr val="FFFFEB"/>
    <a:srgbClr val="F9D2BD"/>
    <a:srgbClr val="EEF9F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9" autoAdjust="0"/>
    <p:restoredTop sz="62540" autoAdjust="0"/>
  </p:normalViewPr>
  <p:slideViewPr>
    <p:cSldViewPr>
      <p:cViewPr varScale="1">
        <p:scale>
          <a:sx n="50" d="100"/>
          <a:sy n="50" d="100"/>
        </p:scale>
        <p:origin x="-1416"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p:cViewPr varScale="1">
        <p:scale>
          <a:sx n="54" d="100"/>
          <a:sy n="54" d="100"/>
        </p:scale>
        <p:origin x="-2634" y="-96"/>
      </p:cViewPr>
      <p:guideLst>
        <p:guide orient="horz" pos="3130"/>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9" y="0"/>
            <a:ext cx="2949787" cy="496967"/>
          </a:xfrm>
          <a:prstGeom prst="rect">
            <a:avLst/>
          </a:prstGeom>
        </p:spPr>
        <p:txBody>
          <a:bodyPr vert="horz" lIns="91433" tIns="45716" rIns="91433" bIns="45716" rtlCol="0"/>
          <a:lstStyle>
            <a:lvl1pPr algn="r">
              <a:defRPr sz="1200"/>
            </a:lvl1pPr>
          </a:lstStyle>
          <a:p>
            <a:fld id="{BD0385BD-FCB5-460A-8A96-5AA138C8B47A}" type="datetimeFigureOut">
              <a:rPr kumimoji="1" lang="ja-JP" altLang="en-US" smtClean="0"/>
              <a:pPr/>
              <a:t>2014/6/3</a:t>
            </a:fld>
            <a:endParaRPr kumimoji="1"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 4"/>
          <p:cNvSpPr>
            <a:spLocks noGrp="1"/>
          </p:cNvSpPr>
          <p:nvPr>
            <p:ph type="body" sz="quarter" idx="3"/>
          </p:nvPr>
        </p:nvSpPr>
        <p:spPr>
          <a:xfrm>
            <a:off x="680721" y="4721187"/>
            <a:ext cx="5445760" cy="4472702"/>
          </a:xfrm>
          <a:prstGeom prst="rect">
            <a:avLst/>
          </a:prstGeom>
        </p:spPr>
        <p:txBody>
          <a:bodyPr vert="horz" lIns="91433" tIns="45716" rIns="91433"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9" y="9440646"/>
            <a:ext cx="2949787" cy="496967"/>
          </a:xfrm>
          <a:prstGeom prst="rect">
            <a:avLst/>
          </a:prstGeom>
        </p:spPr>
        <p:txBody>
          <a:bodyPr vert="horz" lIns="91433" tIns="45716" rIns="91433" bIns="45716" rtlCol="0" anchor="b"/>
          <a:lstStyle>
            <a:lvl1pPr algn="r">
              <a:defRPr sz="1200"/>
            </a:lvl1pPr>
          </a:lstStyle>
          <a:p>
            <a:fld id="{D5FF9316-C8E8-4D41-A24D-FC0117C095C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では宮坂研究室の池上がこのようなタイトルで発表させていただきます。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次に私がおこなっている超解像顕微鏡法の研究について紹介します。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私は蛍光スイッチング分子を用いて新たな超解像顕微鏡法を開発することを目的として研究をおこなっています。</a:t>
            </a:r>
            <a:endParaRPr lang="en-US" altLang="ja-JP" dirty="0" smtClean="0"/>
          </a:p>
          <a:p>
            <a:r>
              <a:rPr lang="en-US" altLang="ja-JP" dirty="0" smtClean="0"/>
              <a:t> </a:t>
            </a:r>
            <a:r>
              <a:rPr lang="ja-JP" altLang="ja-JP" dirty="0" smtClean="0"/>
              <a:t>ここに示しますのが、その蛍光スイッチング分子であるジエリールエテン誘導体</a:t>
            </a:r>
            <a:r>
              <a:rPr lang="ja-JP" altLang="en-US" dirty="0" smtClean="0"/>
              <a:t>です。以下</a:t>
            </a:r>
            <a:r>
              <a:rPr lang="en-US" altLang="ja-JP" dirty="0" smtClean="0"/>
              <a:t>DE</a:t>
            </a:r>
            <a:r>
              <a:rPr lang="ja-JP" altLang="ja-JP" dirty="0" smtClean="0"/>
              <a:t>１</a:t>
            </a:r>
            <a:r>
              <a:rPr lang="ja-JP" altLang="en-US" dirty="0" smtClean="0"/>
              <a:t>と呼びま</a:t>
            </a:r>
            <a:r>
              <a:rPr lang="ja-JP" altLang="ja-JP" dirty="0" smtClean="0"/>
              <a:t>す。</a:t>
            </a:r>
          </a:p>
          <a:p>
            <a:r>
              <a:rPr lang="en-US" altLang="ja-JP" dirty="0" smtClean="0"/>
              <a:t>DE1</a:t>
            </a:r>
            <a:r>
              <a:rPr lang="ja-JP" altLang="ja-JP" dirty="0" smtClean="0"/>
              <a:t>は紫外光で無蛍光性の開環体から蛍光性の閉環体へと異性化を起こし、励起光</a:t>
            </a:r>
            <a:r>
              <a:rPr lang="ja-JP" altLang="en-US" dirty="0" smtClean="0"/>
              <a:t>によって</a:t>
            </a:r>
            <a:r>
              <a:rPr lang="ja-JP" altLang="ja-JP" dirty="0" smtClean="0"/>
              <a:t>蛍光を発しま</a:t>
            </a:r>
            <a:r>
              <a:rPr lang="ja-JP" altLang="en-US" dirty="0" smtClean="0"/>
              <a:t>す。しかし</a:t>
            </a:r>
            <a:r>
              <a:rPr lang="ja-JP" altLang="ja-JP" dirty="0" smtClean="0"/>
              <a:t>、この励起光によって開環反応も同時に</a:t>
            </a:r>
            <a:r>
              <a:rPr lang="ja-JP" altLang="en-US" dirty="0" smtClean="0"/>
              <a:t>起こります。</a:t>
            </a:r>
            <a:endParaRPr lang="en-US" altLang="ja-JP" dirty="0" smtClean="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閉環反応は非常に小さい強度でも起こるので、紫外光を非常に小さい強度にします。一方、閉環反応に比べると蛍光を観測するための励起光強度は非常に大きくなければならないので、励起光として可視光を高強度で照射します。すると紫外光でも蛍光は発せられますが、その強度が可視光と大きく違うために実質的な蛍光は可視光によるものしか観測できません。すなわち紫外光、可視光がどちらも照射されている領域のみ蛍光を観測し続けることができ、どちらか一方のみ照射されている領域では蛍光が観測されないようになります。 </a:t>
            </a:r>
          </a:p>
          <a:p>
            <a:r>
              <a:rPr lang="ja-JP" altLang="ja-JP" dirty="0" smtClean="0"/>
              <a:t>われわれは紫外光、可視光の強度の違いによって生じる</a:t>
            </a:r>
            <a:r>
              <a:rPr lang="en-US" altLang="ja-JP" dirty="0" smtClean="0"/>
              <a:t>DE</a:t>
            </a:r>
            <a:r>
              <a:rPr lang="ja-JP" altLang="ja-JP" dirty="0" smtClean="0"/>
              <a:t>１の性質を利用し、可視光と紫外光が重なって照射される面積を小さくすると、実効的な蛍光スポットを小さくできるのではないかと考えました。これを確認するために数値計算によって見積をおこない、実験によって最適条件の検討をおこないました。</a:t>
            </a:r>
            <a:r>
              <a:rPr lang="en-US" altLang="ja-JP" dirty="0" smtClean="0"/>
              <a:t> </a:t>
            </a:r>
            <a:endParaRPr lang="ja-JP" altLang="ja-JP"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まず数値計算ですが、</a:t>
            </a:r>
            <a:r>
              <a:rPr kumimoji="1" lang="en-US" altLang="ja-JP" sz="1200" kern="1200" dirty="0" smtClean="0">
                <a:solidFill>
                  <a:schemeClr val="tx1"/>
                </a:solidFill>
                <a:latin typeface="+mn-lt"/>
                <a:ea typeface="+mn-ea"/>
                <a:cs typeface="+mn-cs"/>
              </a:rPr>
              <a:t>PMMA</a:t>
            </a:r>
            <a:r>
              <a:rPr kumimoji="1" lang="ja-JP" altLang="ja-JP" sz="1200" kern="1200" dirty="0" smtClean="0">
                <a:solidFill>
                  <a:schemeClr val="tx1"/>
                </a:solidFill>
                <a:latin typeface="+mn-lt"/>
                <a:ea typeface="+mn-ea"/>
                <a:cs typeface="+mn-cs"/>
              </a:rPr>
              <a:t>中に</a:t>
            </a:r>
            <a:r>
              <a:rPr kumimoji="1" lang="en-US" altLang="ja-JP" sz="1200" kern="1200" dirty="0" smtClean="0">
                <a:solidFill>
                  <a:schemeClr val="tx1"/>
                </a:solidFill>
                <a:latin typeface="+mn-lt"/>
                <a:ea typeface="+mn-ea"/>
                <a:cs typeface="+mn-cs"/>
              </a:rPr>
              <a:t>DE1</a:t>
            </a:r>
            <a:r>
              <a:rPr kumimoji="1" lang="ja-JP" altLang="ja-JP" sz="1200" kern="1200" dirty="0" smtClean="0">
                <a:solidFill>
                  <a:schemeClr val="tx1"/>
                </a:solidFill>
                <a:latin typeface="+mn-lt"/>
                <a:ea typeface="+mn-ea"/>
                <a:cs typeface="+mn-cs"/>
              </a:rPr>
              <a:t>をしきつめて可視光および紫外光を照射したときに</a:t>
            </a:r>
            <a:r>
              <a:rPr kumimoji="1" lang="en-US" altLang="ja-JP" sz="1200" kern="1200" dirty="0" smtClean="0">
                <a:solidFill>
                  <a:schemeClr val="tx1"/>
                </a:solidFill>
                <a:latin typeface="+mn-lt"/>
                <a:ea typeface="+mn-ea"/>
                <a:cs typeface="+mn-cs"/>
              </a:rPr>
              <a:t>DE1</a:t>
            </a:r>
            <a:r>
              <a:rPr kumimoji="1" lang="ja-JP" altLang="ja-JP" sz="1200" kern="1200" dirty="0" smtClean="0">
                <a:solidFill>
                  <a:schemeClr val="tx1"/>
                </a:solidFill>
                <a:latin typeface="+mn-lt"/>
                <a:ea typeface="+mn-ea"/>
                <a:cs typeface="+mn-cs"/>
              </a:rPr>
              <a:t>がどのような蛍光強度分布を表わすかをシミュレーションしました。反応収率やレーザー強度、開閉環体濃度などの種々のパラメーターを検討することにより実効的な蛍光スポットの見積をおこないました。図の緑の線が可視光で、紫の線が紫外光、そしてオレンジの線が計算によって見積もった実質的な蛍光スポットの強度です。 紫外光の照射位置はそのままにして可視光の照射位置を左にシフトさせていくと蛍光スポット、オレンジの線のカタチが変形しています。 </a:t>
            </a:r>
          </a:p>
          <a:p>
            <a:r>
              <a:rPr kumimoji="1" lang="ja-JP" altLang="ja-JP" sz="1200" kern="1200" dirty="0" smtClean="0">
                <a:solidFill>
                  <a:schemeClr val="tx1"/>
                </a:solidFill>
                <a:latin typeface="+mn-lt"/>
                <a:ea typeface="+mn-ea"/>
                <a:cs typeface="+mn-cs"/>
              </a:rPr>
              <a:t>この内、可視光の照射位置が真ん中にあるときと、最も左にあるときについて半値全幅、</a:t>
            </a:r>
            <a:r>
              <a:rPr kumimoji="1" lang="en-US" altLang="ja-JP" sz="1200" kern="1200" dirty="0" smtClean="0">
                <a:solidFill>
                  <a:schemeClr val="tx1"/>
                </a:solidFill>
                <a:latin typeface="+mn-lt"/>
                <a:ea typeface="+mn-ea"/>
                <a:cs typeface="+mn-cs"/>
              </a:rPr>
              <a:t>FWHM</a:t>
            </a:r>
            <a:r>
              <a:rPr kumimoji="1" lang="ja-JP" altLang="ja-JP" sz="1200" kern="1200" dirty="0" smtClean="0">
                <a:solidFill>
                  <a:schemeClr val="tx1"/>
                </a:solidFill>
                <a:latin typeface="+mn-lt"/>
                <a:ea typeface="+mn-ea"/>
                <a:cs typeface="+mn-cs"/>
              </a:rPr>
              <a:t>を比べてみると、可視光が左にシフトしているときのほうが蛍光スポットの幅は細くなっています。両レーザー光の中心間距離、つまり可視光の位置をどれだけ動かしたという距離について</a:t>
            </a:r>
            <a:r>
              <a:rPr kumimoji="1" lang="en-US" altLang="ja-JP" sz="1200" kern="1200" dirty="0" smtClean="0">
                <a:solidFill>
                  <a:schemeClr val="tx1"/>
                </a:solidFill>
                <a:latin typeface="+mn-lt"/>
                <a:ea typeface="+mn-ea"/>
                <a:cs typeface="+mn-cs"/>
              </a:rPr>
              <a:t>FWHM</a:t>
            </a:r>
            <a:r>
              <a:rPr kumimoji="1" lang="ja-JP" altLang="ja-JP" sz="1200" kern="1200" dirty="0" smtClean="0">
                <a:solidFill>
                  <a:schemeClr val="tx1"/>
                </a:solidFill>
                <a:latin typeface="+mn-lt"/>
                <a:ea typeface="+mn-ea"/>
                <a:cs typeface="+mn-cs"/>
              </a:rPr>
              <a:t>をプロットしていくと、中心間距離が大きくなるにつれて</a:t>
            </a:r>
            <a:r>
              <a:rPr kumimoji="1" lang="en-US" altLang="ja-JP" sz="1200" kern="1200" dirty="0" smtClean="0">
                <a:solidFill>
                  <a:schemeClr val="tx1"/>
                </a:solidFill>
                <a:latin typeface="+mn-lt"/>
                <a:ea typeface="+mn-ea"/>
                <a:cs typeface="+mn-cs"/>
              </a:rPr>
              <a:t>FWHM</a:t>
            </a:r>
            <a:r>
              <a:rPr kumimoji="1" lang="ja-JP" altLang="ja-JP" sz="1200" kern="1200" dirty="0" smtClean="0">
                <a:solidFill>
                  <a:schemeClr val="tx1"/>
                </a:solidFill>
                <a:latin typeface="+mn-lt"/>
                <a:ea typeface="+mn-ea"/>
                <a:cs typeface="+mn-cs"/>
              </a:rPr>
              <a:t>が小さくなっており、したがって両レーザー光の重なる面積を小さくすることによって蛍光スポットサイズを小さくできることが数値計算では確認できました。</a:t>
            </a:r>
            <a:endParaRPr lang="ja-JP" altLang="ja-JP"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次に実験結果を示します。 </a:t>
            </a:r>
          </a:p>
          <a:p>
            <a:r>
              <a:rPr lang="ja-JP" altLang="ja-JP" dirty="0" smtClean="0"/>
              <a:t>光強度や照射位置などのパラメーターを変えることにより蛍光スポットが小さくなる条件を検討しました。図の白い部分が蛍光スポットで、可視光の照射位置を左にシフトさせていくと蛍光スポットが小さくなっていっていることがわかります。 このうち赤線部分の蛍光強度をグラフのように表わすと、スケールは大きく異なりますが、先ほど数値計算によって見積もられた蛍光スポットの概形に類似していることが確認できます。数値計算と</a:t>
            </a:r>
            <a:r>
              <a:rPr lang="ja-JP" altLang="en-US" dirty="0" smtClean="0"/>
              <a:t>同様</a:t>
            </a:r>
            <a:r>
              <a:rPr lang="ja-JP" altLang="ja-JP" dirty="0" smtClean="0"/>
              <a:t>に両レーザー光の中心間距離について</a:t>
            </a:r>
            <a:r>
              <a:rPr lang="en-US" altLang="ja-JP" dirty="0" smtClean="0"/>
              <a:t>FWHM</a:t>
            </a:r>
            <a:r>
              <a:rPr lang="ja-JP" altLang="ja-JP" dirty="0" smtClean="0"/>
              <a:t>をプロットすると、両レーザー光の中心間距離が大きくなるにつれて蛍光スポットの幅が小さくなっていることが確認できます。</a:t>
            </a:r>
            <a:r>
              <a:rPr lang="ja-JP" altLang="en-US" dirty="0" smtClean="0"/>
              <a:t>しかし実験では</a:t>
            </a:r>
            <a:r>
              <a:rPr lang="en-US" altLang="ja-JP" dirty="0" smtClean="0"/>
              <a:t>CCD</a:t>
            </a:r>
            <a:r>
              <a:rPr lang="ja-JP" altLang="en-US" dirty="0" smtClean="0"/>
              <a:t>カメラを用いて蛍光像を取得したのですが</a:t>
            </a:r>
            <a:r>
              <a:rPr lang="ja-JP" altLang="en-US" dirty="0" smtClean="0"/>
              <a:t>、</a:t>
            </a:r>
            <a:r>
              <a:rPr lang="en-US" altLang="ja-JP" dirty="0" smtClean="0"/>
              <a:t>CCD</a:t>
            </a:r>
            <a:r>
              <a:rPr lang="ja-JP" altLang="en-US" dirty="0" smtClean="0"/>
              <a:t>カメラを用いた場合だと得られる</a:t>
            </a:r>
            <a:r>
              <a:rPr lang="ja-JP" altLang="en-US" dirty="0" smtClean="0"/>
              <a:t>蛍光像は回折限界以下にはなりません。</a:t>
            </a:r>
            <a:endParaRPr lang="ja-JP" altLang="ja-JP"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そこで回折</a:t>
            </a:r>
            <a:r>
              <a:rPr lang="ja-JP" altLang="en-US" dirty="0" smtClean="0"/>
              <a:t>限界以下の蛍光像を取得するために</a:t>
            </a:r>
            <a:r>
              <a:rPr lang="ja-JP" altLang="ja-JP" dirty="0" smtClean="0"/>
              <a:t>アバランシェフォトダイオードとステージスキャンを組み合わせて測定</a:t>
            </a:r>
            <a:r>
              <a:rPr lang="ja-JP" altLang="en-US" dirty="0" smtClean="0"/>
              <a:t>をおこないました。その条件と原理について説明します</a:t>
            </a:r>
            <a:r>
              <a:rPr lang="ja-JP" altLang="ja-JP" dirty="0" smtClean="0"/>
              <a:t>。数マイクロメートル</a:t>
            </a:r>
            <a:r>
              <a:rPr lang="ja-JP" altLang="en-US" dirty="0" smtClean="0"/>
              <a:t>四方</a:t>
            </a:r>
            <a:r>
              <a:rPr lang="ja-JP" altLang="ja-JP" dirty="0" smtClean="0"/>
              <a:t>に色素が数個しか存在しないようなサンプルを調製し、レーザー</a:t>
            </a:r>
            <a:r>
              <a:rPr lang="ja-JP" altLang="en-US" dirty="0" smtClean="0"/>
              <a:t>照射体積</a:t>
            </a:r>
            <a:r>
              <a:rPr lang="ja-JP" altLang="ja-JP" dirty="0" smtClean="0"/>
              <a:t>中に色素が一つだけ存在する条件にします</a:t>
            </a:r>
            <a:r>
              <a:rPr lang="ja-JP" altLang="ja-JP" dirty="0" smtClean="0"/>
              <a:t>。</a:t>
            </a:r>
            <a:r>
              <a:rPr lang="ja-JP" altLang="en-US" dirty="0" smtClean="0"/>
              <a:t>こちらが測定する光学系です。レーザーをこちらから入射し、ダイクロミックミラーではねてサンプルに照射します。サンプルから出た蛍光をレンズ、ピンホールを通してアバランシェフォトダイオードに入射し、フォトン数を測定します。レーザー</a:t>
            </a:r>
            <a:r>
              <a:rPr lang="ja-JP" altLang="ja-JP" dirty="0" smtClean="0"/>
              <a:t>強度</a:t>
            </a:r>
            <a:r>
              <a:rPr lang="ja-JP" altLang="ja-JP" dirty="0" smtClean="0"/>
              <a:t>がこのように分布する</a:t>
            </a:r>
            <a:r>
              <a:rPr lang="ja-JP" altLang="en-US" dirty="0" smtClean="0"/>
              <a:t>ステージ上</a:t>
            </a:r>
            <a:r>
              <a:rPr lang="ja-JP" altLang="ja-JP" dirty="0" smtClean="0"/>
              <a:t>で色素分子を</a:t>
            </a:r>
            <a:r>
              <a:rPr lang="en-US" altLang="ja-JP" dirty="0" smtClean="0"/>
              <a:t>A</a:t>
            </a:r>
            <a:r>
              <a:rPr lang="ja-JP" altLang="ja-JP" dirty="0" err="1" smtClean="0"/>
              <a:t>、</a:t>
            </a:r>
            <a:r>
              <a:rPr lang="en-US" altLang="ja-JP" dirty="0" smtClean="0"/>
              <a:t>B</a:t>
            </a:r>
            <a:r>
              <a:rPr lang="ja-JP" altLang="ja-JP" dirty="0" err="1" smtClean="0"/>
              <a:t>、</a:t>
            </a:r>
            <a:r>
              <a:rPr lang="en-US" altLang="ja-JP" dirty="0" smtClean="0"/>
              <a:t>C</a:t>
            </a:r>
            <a:r>
              <a:rPr lang="ja-JP" altLang="ja-JP" dirty="0" err="1" smtClean="0"/>
              <a:t>、</a:t>
            </a:r>
            <a:r>
              <a:rPr lang="en-US" altLang="ja-JP" dirty="0" smtClean="0"/>
              <a:t>D</a:t>
            </a:r>
            <a:r>
              <a:rPr lang="ja-JP" altLang="ja-JP" dirty="0" err="1" smtClean="0"/>
              <a:t>、</a:t>
            </a:r>
            <a:r>
              <a:rPr lang="en-US" altLang="ja-JP" dirty="0" smtClean="0"/>
              <a:t>E</a:t>
            </a:r>
            <a:r>
              <a:rPr lang="ja-JP" altLang="ja-JP" dirty="0" smtClean="0"/>
              <a:t>の順に動かしていき、そのフォトン数をアバランシェフォトダイオードでそれぞれ測定すると、そのフォトン数は右図の</a:t>
            </a:r>
            <a:r>
              <a:rPr lang="en-US" altLang="ja-JP" dirty="0" smtClean="0"/>
              <a:t>A</a:t>
            </a:r>
            <a:r>
              <a:rPr lang="ja-JP" altLang="ja-JP" dirty="0" err="1" smtClean="0"/>
              <a:t>、</a:t>
            </a:r>
            <a:r>
              <a:rPr lang="en-US" altLang="ja-JP" dirty="0" smtClean="0"/>
              <a:t>B</a:t>
            </a:r>
            <a:r>
              <a:rPr lang="ja-JP" altLang="ja-JP" dirty="0" err="1" smtClean="0"/>
              <a:t>、</a:t>
            </a:r>
            <a:r>
              <a:rPr lang="en-US" altLang="ja-JP" dirty="0" smtClean="0"/>
              <a:t>C</a:t>
            </a:r>
            <a:r>
              <a:rPr lang="ja-JP" altLang="ja-JP" dirty="0" err="1" smtClean="0"/>
              <a:t>、</a:t>
            </a:r>
            <a:r>
              <a:rPr lang="en-US" altLang="ja-JP" dirty="0" smtClean="0"/>
              <a:t>D</a:t>
            </a:r>
            <a:r>
              <a:rPr lang="ja-JP" altLang="ja-JP" dirty="0" err="1" smtClean="0"/>
              <a:t>、</a:t>
            </a:r>
            <a:r>
              <a:rPr lang="en-US" altLang="ja-JP" dirty="0" smtClean="0"/>
              <a:t>E</a:t>
            </a:r>
            <a:r>
              <a:rPr lang="ja-JP" altLang="ja-JP" dirty="0" err="1" smtClean="0"/>
              <a:t>のような</a:t>
            </a:r>
            <a:r>
              <a:rPr lang="ja-JP" altLang="ja-JP" dirty="0" smtClean="0"/>
              <a:t>値をとり、レーザー強度分布を反映したカタチになります。すなわち、</a:t>
            </a:r>
            <a:r>
              <a:rPr lang="ja-JP" altLang="en-US" dirty="0" smtClean="0"/>
              <a:t>単純に色素が発する</a:t>
            </a:r>
            <a:r>
              <a:rPr lang="ja-JP" altLang="ja-JP" dirty="0" smtClean="0"/>
              <a:t>蛍光像</a:t>
            </a:r>
            <a:r>
              <a:rPr lang="ja-JP" altLang="en-US" dirty="0" smtClean="0"/>
              <a:t>を取得しているの</a:t>
            </a:r>
            <a:r>
              <a:rPr lang="ja-JP" altLang="ja-JP" dirty="0" smtClean="0"/>
              <a:t>ではなく</a:t>
            </a:r>
            <a:r>
              <a:rPr lang="ja-JP" altLang="en-US" dirty="0" smtClean="0"/>
              <a:t>、蛍光が発せられる部分の</a:t>
            </a:r>
            <a:r>
              <a:rPr lang="ja-JP" altLang="ja-JP" dirty="0" smtClean="0"/>
              <a:t>レーザー強度を測定して</a:t>
            </a:r>
            <a:r>
              <a:rPr lang="ja-JP" altLang="en-US" dirty="0" smtClean="0"/>
              <a:t>いることになります。したがってこの蛍光が発せられる部分の</a:t>
            </a:r>
            <a:r>
              <a:rPr lang="ja-JP" altLang="ja-JP" dirty="0" smtClean="0"/>
              <a:t>レーザー</a:t>
            </a:r>
            <a:r>
              <a:rPr lang="ja-JP" altLang="en-US" dirty="0" smtClean="0"/>
              <a:t>スポットサイズが回折限界</a:t>
            </a:r>
            <a:r>
              <a:rPr lang="ja-JP" altLang="ja-JP" dirty="0" smtClean="0"/>
              <a:t>より</a:t>
            </a:r>
            <a:r>
              <a:rPr lang="ja-JP" altLang="en-US" dirty="0" smtClean="0"/>
              <a:t>も小さけ</a:t>
            </a:r>
            <a:r>
              <a:rPr lang="ja-JP" altLang="ja-JP" dirty="0" smtClean="0"/>
              <a:t>れば、得られる</a:t>
            </a:r>
            <a:r>
              <a:rPr lang="ja-JP" altLang="en-US" dirty="0" smtClean="0"/>
              <a:t>蛍光像</a:t>
            </a:r>
            <a:r>
              <a:rPr lang="ja-JP" altLang="ja-JP" dirty="0" smtClean="0"/>
              <a:t>も</a:t>
            </a:r>
            <a:r>
              <a:rPr lang="ja-JP" altLang="en-US" dirty="0" smtClean="0"/>
              <a:t>回折限界よりも小さく</a:t>
            </a:r>
            <a:r>
              <a:rPr lang="ja-JP" altLang="ja-JP" dirty="0" smtClean="0"/>
              <a:t>なります。この場合の分解能は</a:t>
            </a:r>
            <a:r>
              <a:rPr lang="ja-JP" altLang="en-US" dirty="0" smtClean="0"/>
              <a:t>レーザースポットサイズに加えて</a:t>
            </a:r>
            <a:r>
              <a:rPr lang="ja-JP" altLang="ja-JP" dirty="0" smtClean="0"/>
              <a:t>ステージの動かせる細かさによって決まり、そのステップ長を小さくすることができれば、</a:t>
            </a:r>
            <a:r>
              <a:rPr lang="ja-JP" altLang="en-US" dirty="0" smtClean="0"/>
              <a:t>より分解能の高い</a:t>
            </a:r>
            <a:r>
              <a:rPr lang="ja-JP" altLang="ja-JP" dirty="0" smtClean="0"/>
              <a:t>蛍光像の取得が可能となります。この方法</a:t>
            </a:r>
            <a:r>
              <a:rPr lang="ja-JP" altLang="en-US" dirty="0" smtClean="0"/>
              <a:t>を用いて</a:t>
            </a:r>
            <a:r>
              <a:rPr lang="ja-JP" altLang="ja-JP" dirty="0" smtClean="0"/>
              <a:t>実効的な蛍光スポットの大きさを測定しました。</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その結果がこちらです。</a:t>
            </a:r>
            <a:r>
              <a:rPr lang="ja-JP" altLang="en-US" dirty="0" smtClean="0"/>
              <a:t>上に載せているのが</a:t>
            </a:r>
            <a:r>
              <a:rPr lang="ja-JP" altLang="ja-JP" dirty="0" smtClean="0"/>
              <a:t>紫外光と可視光を完全に重ねて照射したときの</a:t>
            </a:r>
            <a:r>
              <a:rPr lang="ja-JP" altLang="en-US" dirty="0" smtClean="0"/>
              <a:t>場合で、得られた</a:t>
            </a:r>
            <a:r>
              <a:rPr lang="ja-JP" altLang="ja-JP" dirty="0" smtClean="0"/>
              <a:t>蛍光スポット像の</a:t>
            </a:r>
            <a:r>
              <a:rPr lang="en-US" altLang="ja-JP" dirty="0" smtClean="0"/>
              <a:t>FWHM</a:t>
            </a:r>
            <a:r>
              <a:rPr lang="ja-JP" altLang="ja-JP" dirty="0" smtClean="0"/>
              <a:t>は</a:t>
            </a:r>
            <a:r>
              <a:rPr lang="en-US" altLang="ja-JP" dirty="0" smtClean="0"/>
              <a:t>772nm</a:t>
            </a:r>
            <a:r>
              <a:rPr lang="ja-JP" altLang="ja-JP" dirty="0" smtClean="0"/>
              <a:t>という値であるのに対して、</a:t>
            </a:r>
            <a:r>
              <a:rPr lang="ja-JP" altLang="en-US" dirty="0" smtClean="0"/>
              <a:t>下が</a:t>
            </a:r>
            <a:r>
              <a:rPr lang="ja-JP" altLang="ja-JP" dirty="0" smtClean="0"/>
              <a:t>紫外光と可視光の一部だけを重ねて照射した</a:t>
            </a:r>
            <a:r>
              <a:rPr lang="ja-JP" altLang="en-US" dirty="0" smtClean="0"/>
              <a:t>ときの</a:t>
            </a:r>
            <a:r>
              <a:rPr lang="ja-JP" altLang="ja-JP" dirty="0" smtClean="0"/>
              <a:t>場合</a:t>
            </a:r>
            <a:r>
              <a:rPr lang="ja-JP" altLang="en-US" dirty="0" smtClean="0"/>
              <a:t>で、得られる</a:t>
            </a:r>
            <a:r>
              <a:rPr lang="ja-JP" altLang="ja-JP" dirty="0" smtClean="0"/>
              <a:t>蛍光スポット像の</a:t>
            </a:r>
            <a:r>
              <a:rPr lang="en-US" altLang="ja-JP" dirty="0" smtClean="0"/>
              <a:t>FWHM</a:t>
            </a:r>
            <a:r>
              <a:rPr lang="ja-JP" altLang="ja-JP" dirty="0" smtClean="0"/>
              <a:t>は</a:t>
            </a:r>
            <a:r>
              <a:rPr lang="en-US" altLang="ja-JP" dirty="0" smtClean="0"/>
              <a:t>241nm</a:t>
            </a:r>
            <a:r>
              <a:rPr lang="ja-JP" altLang="ja-JP" dirty="0" smtClean="0"/>
              <a:t>であり、実質的な蛍光スポットサイズが</a:t>
            </a:r>
            <a:r>
              <a:rPr lang="ja-JP" altLang="en-US" dirty="0" smtClean="0"/>
              <a:t>小さ</a:t>
            </a:r>
            <a:r>
              <a:rPr lang="ja-JP" altLang="ja-JP" dirty="0" smtClean="0"/>
              <a:t>くなっていることが確認できました。</a:t>
            </a:r>
            <a:r>
              <a:rPr lang="en-US" altLang="ja-JP" dirty="0" smtClean="0"/>
              <a:t> </a:t>
            </a:r>
            <a:endParaRPr lang="ja-JP" altLang="ja-JP"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以上をまとめると、</a:t>
            </a:r>
            <a:endParaRPr kumimoji="1" lang="en-US" altLang="ja-JP" dirty="0" smtClean="0"/>
          </a:p>
          <a:p>
            <a:r>
              <a:rPr kumimoji="1" lang="ja-JP" altLang="en-US" dirty="0" smtClean="0"/>
              <a:t>例として</a:t>
            </a:r>
            <a:r>
              <a:rPr kumimoji="1" lang="en-US" altLang="ja-JP" dirty="0" smtClean="0"/>
              <a:t>STED</a:t>
            </a:r>
            <a:r>
              <a:rPr kumimoji="1" lang="ja-JP" altLang="en-US" dirty="0" smtClean="0"/>
              <a:t>や</a:t>
            </a:r>
            <a:r>
              <a:rPr kumimoji="1" lang="en-US" altLang="ja-JP" dirty="0" smtClean="0"/>
              <a:t>STORM</a:t>
            </a:r>
            <a:r>
              <a:rPr kumimoji="1" lang="ja-JP" altLang="en-US" dirty="0" err="1" smtClean="0"/>
              <a:t>、</a:t>
            </a:r>
            <a:r>
              <a:rPr kumimoji="1" lang="en-US" altLang="ja-JP" dirty="0" smtClean="0"/>
              <a:t>PALM</a:t>
            </a:r>
            <a:r>
              <a:rPr kumimoji="1" lang="ja-JP" altLang="en-US" dirty="0" smtClean="0"/>
              <a:t>をあげて蛍光顕微鏡および超解像顕微鏡について説明しました。</a:t>
            </a:r>
            <a:endParaRPr kumimoji="1" lang="en-US" altLang="ja-JP" dirty="0" smtClean="0"/>
          </a:p>
          <a:p>
            <a:r>
              <a:rPr lang="ja-JP" altLang="en-US" dirty="0" smtClean="0">
                <a:latin typeface="Calibri" pitchFamily="34" charset="0"/>
                <a:ea typeface="ＭＳ Ｐゴシック" pitchFamily="50" charset="-128"/>
              </a:rPr>
              <a:t>数値計算および繰り返しの実験により蛍光スイッチング分子を用いて蛍光スポットを小さくすることが可能な条件を決定しました。</a:t>
            </a:r>
            <a:endParaRPr lang="en-US" altLang="ja-JP" dirty="0" smtClean="0">
              <a:latin typeface="Calibri" pitchFamily="34" charset="0"/>
              <a:ea typeface="ＭＳ Ｐゴシック" pitchFamily="50" charset="-128"/>
            </a:endParaRPr>
          </a:p>
          <a:p>
            <a:endParaRPr lang="en-US" altLang="ja-JP" dirty="0" smtClean="0">
              <a:latin typeface="Calibri" pitchFamily="34" charset="0"/>
              <a:ea typeface="ＭＳ Ｐゴシック" pitchFamily="50" charset="-128"/>
            </a:endParaRPr>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今後おこなっていくこととしては</a:t>
            </a:r>
            <a:endParaRPr kumimoji="1" lang="en-US" altLang="ja-JP" dirty="0" smtClean="0"/>
          </a:p>
          <a:p>
            <a:endParaRPr kumimoji="1" lang="en-US" altLang="ja-JP" dirty="0" smtClean="0"/>
          </a:p>
          <a:p>
            <a:r>
              <a:rPr kumimoji="1" lang="ja-JP" altLang="en-US" dirty="0" smtClean="0"/>
              <a:t>まず回折限界よりも小さい蛍光像を取得すること</a:t>
            </a:r>
            <a:endParaRPr kumimoji="1" lang="en-US" altLang="ja-JP" dirty="0" smtClean="0"/>
          </a:p>
          <a:p>
            <a:endParaRPr kumimoji="1" lang="en-US" altLang="ja-JP" dirty="0" smtClean="0"/>
          </a:p>
          <a:p>
            <a:r>
              <a:rPr kumimoji="1" lang="ja-JP" altLang="en-US" dirty="0" smtClean="0"/>
              <a:t>次にこのようなドーナツビームを可視光として用いて等方的な蛍光スポットをつくること</a:t>
            </a:r>
            <a:endParaRPr kumimoji="1" lang="en-US" altLang="ja-JP" dirty="0" smtClean="0"/>
          </a:p>
          <a:p>
            <a:endParaRPr kumimoji="1" lang="en-US" altLang="ja-JP" dirty="0" smtClean="0"/>
          </a:p>
          <a:p>
            <a:r>
              <a:rPr kumimoji="1" lang="ja-JP" altLang="en-US" dirty="0" smtClean="0"/>
              <a:t>生物組織や高分子の構造体に</a:t>
            </a:r>
            <a:r>
              <a:rPr kumimoji="1" lang="en-US" altLang="ja-JP" dirty="0" smtClean="0"/>
              <a:t>DE1</a:t>
            </a:r>
            <a:r>
              <a:rPr kumimoji="1" lang="ja-JP" altLang="en-US" dirty="0" smtClean="0"/>
              <a:t>を修飾してその構造を観察するということをおこなっていきたいと考えています。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18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発表の流れですが、まず研究の背景として蛍光顕微鏡および超解像顕微鏡について例をあげて説明したあと、自分のおこなっている研究について紹介し、最後にまとめを述べ、今後おこなっていく研究について述べさせていただきま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ではまずは研究の背景について説明します。</a:t>
            </a:r>
            <a:endParaRPr kumimoji="1" lang="en-US" altLang="ja-JP" dirty="0" smtClean="0"/>
          </a:p>
          <a:p>
            <a:r>
              <a:rPr kumimoji="1" lang="ja-JP" altLang="en-US" dirty="0" smtClean="0"/>
              <a:t>みなさんは今までに顕微鏡を使ったことがありますか？おそらく多くの人が小学生のときに理科の授業でプレパラートに微生物を乗せて観察をおこなったと思います。このイメージをもって聞いていただくと少しわかりやすく聞けるのではな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さらに細かい構造の観察にはどうするのかといいますと、電子線を利用して観察する電子顕微鏡や、実際にサンプル表面をなぞって観察する原子間力顕微鏡。さらに蛍光色素でサンプルを修飾し、そこに光を当ててその蛍光を観測する蛍光顕微鏡がおもに用いられています。この内蛍光顕微鏡は比較的簡単な微小領域の観測法として用いられていて、おそらく物理系の人たちにはなじみがないと思われますのでその原理について説明していきま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まず観察対象を色素分子で修飾し、そこにレーザー光をあてて蛍光を発せさせます。そこから得られる蛍光像を</a:t>
            </a:r>
            <a:r>
              <a:rPr kumimoji="1" lang="en-US" altLang="ja-JP" dirty="0" smtClean="0"/>
              <a:t>CCD</a:t>
            </a:r>
            <a:r>
              <a:rPr kumimoji="1" lang="ja-JP" altLang="en-US" dirty="0" smtClean="0"/>
              <a:t>で取得して画像化する方法や、アバランシェフォトダイオードというフォトン数を観測する機器を用いて、レーザー光を動かしていったそれぞれの位置についてフォトン数を計測し、画像化する方法があります。</a:t>
            </a:r>
            <a:endParaRPr kumimoji="1" lang="en-US" altLang="ja-JP" dirty="0" smtClean="0"/>
          </a:p>
          <a:p>
            <a:r>
              <a:rPr kumimoji="1" lang="ja-JP" altLang="en-US" dirty="0" smtClean="0"/>
              <a:t>観察対象としては生物組織や、高分子のポリマーの構造を観測するのに蛍光顕微鏡はよく用いられております。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蛍光顕微鏡にはどのような利点があるのかについて述べていきます。まず電子顕微鏡などはサンプル表面しか観測できませんが、蛍光顕微鏡だとサンプル内部を観察することが可能です。次に、蛍光顕微鏡はサンプルから出てきた光を測定するのでサンプルに非接触で観察することができます。さらに</a:t>
            </a:r>
            <a:r>
              <a:rPr kumimoji="1" lang="en-US" altLang="ja-JP" dirty="0" smtClean="0"/>
              <a:t>CCD</a:t>
            </a:r>
            <a:r>
              <a:rPr kumimoji="1" lang="ja-JP" altLang="en-US" dirty="0" smtClean="0"/>
              <a:t>カメラを用いた場合、リアルタイムで微小領域の観察ができるというメリットがあります。</a:t>
            </a:r>
            <a:endParaRPr kumimoji="1" lang="en-US" altLang="ja-JP" dirty="0" smtClean="0"/>
          </a:p>
          <a:p>
            <a:r>
              <a:rPr kumimoji="1" lang="ja-JP" altLang="en-US" dirty="0" smtClean="0"/>
              <a:t>しかし、空間分解能の点で蛍光顕微鏡の分解能は電子顕微鏡や原子間力顕微鏡の分解能にはかないません。なぜならレーザースポットは光の半波長程度よりも小さくならないという回折限界と呼ばれる現象があるからで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回折限界が蛍光顕微鏡の分解能にどのように影響を与えているかについて説明します。対物レンズを通して照射されるレーザーのスポットが大きい場合、得られる蛍光分布はこのように大きくなります。もし下の図のようにレーザースポットを小さくすることができれば、得られる蛍光分布も小さくなり、分解能も向上しますが、このレーザースポットが回折限界よりも小さくならないために得られる蛍光も回折限界よりも小さくならず、分解能はそれ以上上がりません。</a:t>
            </a:r>
            <a:endParaRPr kumimoji="1" lang="en-US" altLang="ja-JP" dirty="0" smtClean="0"/>
          </a:p>
          <a:p>
            <a:r>
              <a:rPr kumimoji="1" lang="ja-JP" altLang="en-US" dirty="0" smtClean="0"/>
              <a:t>一方でさきほど述べました蛍光顕微鏡の利点は他の顕微鏡にはなく、これらの優位性を保ったまま高い分解能をもつ蛍光顕微鏡が求められてきました。今ではある特別な方法を用いれば回折限界よりも小さい蛍光像を取得することが可能であり、そのような蛍光顕微鏡を超解像顕微鏡と呼びます。今回、その代表例である</a:t>
            </a:r>
            <a:r>
              <a:rPr kumimoji="1" lang="en-US" altLang="ja-JP" dirty="0" smtClean="0"/>
              <a:t>STED</a:t>
            </a:r>
            <a:r>
              <a:rPr kumimoji="1" lang="ja-JP" altLang="en-US" dirty="0" smtClean="0"/>
              <a:t>と</a:t>
            </a:r>
            <a:r>
              <a:rPr kumimoji="1" lang="en-US" altLang="ja-JP" dirty="0" smtClean="0"/>
              <a:t>PALM</a:t>
            </a:r>
            <a:r>
              <a:rPr kumimoji="1" lang="ja-JP" altLang="en-US" dirty="0" err="1" smtClean="0"/>
              <a:t>、</a:t>
            </a:r>
            <a:r>
              <a:rPr kumimoji="1" lang="en-US" altLang="ja-JP" dirty="0" smtClean="0"/>
              <a:t>STORM</a:t>
            </a:r>
            <a:r>
              <a:rPr kumimoji="1" lang="ja-JP" altLang="en-US" dirty="0" smtClean="0"/>
              <a:t>について簡単に説明します。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a:t>
            </a:r>
            <a:r>
              <a:rPr kumimoji="1" lang="en-US" altLang="ja-JP" dirty="0" smtClean="0"/>
              <a:t>STED</a:t>
            </a:r>
            <a:r>
              <a:rPr kumimoji="1" lang="ja-JP" altLang="en-US" dirty="0" smtClean="0"/>
              <a:t>ですが</a:t>
            </a:r>
            <a:r>
              <a:rPr kumimoji="1" lang="en-US" altLang="ja-JP" dirty="0" smtClean="0"/>
              <a:t>stimulated emission depletion</a:t>
            </a:r>
            <a:r>
              <a:rPr kumimoji="1" lang="ja-JP" altLang="en-US" dirty="0" smtClean="0"/>
              <a:t>の略で誘導放出を利用した超解像顕微鏡法です。誘導放出とは励起状態の分子にある波長の強い光を照射して分子を基底状態に戻すという現象のことをいいます。つまり誘導放出光を照射した部分では本来の蛍光は発せられないということになります。したがってオレンジの励起光に対して誘導放出を起こすドーナツ型の</a:t>
            </a:r>
            <a:r>
              <a:rPr kumimoji="1" lang="en-US" altLang="ja-JP" dirty="0" smtClean="0"/>
              <a:t>STED</a:t>
            </a:r>
            <a:r>
              <a:rPr kumimoji="1" lang="ja-JP" altLang="en-US" dirty="0" smtClean="0"/>
              <a:t>ビームを重ねて照射すると</a:t>
            </a:r>
            <a:r>
              <a:rPr kumimoji="1" lang="en-US" altLang="ja-JP" dirty="0" smtClean="0"/>
              <a:t>STED</a:t>
            </a:r>
            <a:r>
              <a:rPr kumimoji="1" lang="ja-JP" altLang="en-US" dirty="0" smtClean="0"/>
              <a:t>ビームの強度が</a:t>
            </a:r>
            <a:r>
              <a:rPr kumimoji="1" lang="en-US" altLang="ja-JP" dirty="0" smtClean="0"/>
              <a:t>0</a:t>
            </a:r>
            <a:r>
              <a:rPr kumimoji="1" lang="ja-JP" altLang="en-US" dirty="0" smtClean="0"/>
              <a:t>である真ん中の部分、ドーナツの穴にあたる部分のみ蛍光が観測され元の励起光に比べてその蛍光スポットは小さくなります。この図は横軸が位置で縦軸が蛍光強度を表わした図になっていて、励起光のみだと青色の線のように表わされる蛍光強度分布が誘導放出光によって細くなっている様子がわかります。これは理論について述べた論文なのですが、ローダミン</a:t>
            </a:r>
            <a:r>
              <a:rPr kumimoji="1" lang="en-US" altLang="ja-JP" dirty="0" smtClean="0"/>
              <a:t>B</a:t>
            </a:r>
            <a:r>
              <a:rPr kumimoji="1" lang="ja-JP" altLang="en-US" dirty="0" smtClean="0"/>
              <a:t>を色素として用いた場合に、</a:t>
            </a:r>
            <a:r>
              <a:rPr kumimoji="1" lang="en-US" altLang="ja-JP" dirty="0" smtClean="0"/>
              <a:t>STED</a:t>
            </a:r>
            <a:r>
              <a:rPr kumimoji="1" lang="ja-JP" altLang="en-US" dirty="0" smtClean="0"/>
              <a:t>ビームとして波長</a:t>
            </a:r>
            <a:r>
              <a:rPr kumimoji="1" lang="en-US" altLang="ja-JP" dirty="0" smtClean="0"/>
              <a:t>600nm</a:t>
            </a:r>
            <a:r>
              <a:rPr kumimoji="1" lang="ja-JP" altLang="en-US" dirty="0" smtClean="0"/>
              <a:t>の光、励起光として波長</a:t>
            </a:r>
            <a:r>
              <a:rPr kumimoji="1" lang="en-US" altLang="ja-JP" dirty="0" smtClean="0"/>
              <a:t>490nm</a:t>
            </a:r>
            <a:r>
              <a:rPr kumimoji="1" lang="ja-JP" altLang="en-US" dirty="0" smtClean="0"/>
              <a:t>の光を開口数</a:t>
            </a:r>
            <a:r>
              <a:rPr kumimoji="1" lang="en-US" altLang="ja-JP" dirty="0" smtClean="0"/>
              <a:t>1.4</a:t>
            </a:r>
            <a:r>
              <a:rPr kumimoji="1" lang="ja-JP" altLang="en-US" dirty="0" smtClean="0"/>
              <a:t>の対物レンズを通して照射するとその蛍光強度分布の</a:t>
            </a:r>
            <a:r>
              <a:rPr kumimoji="1" lang="en-US" altLang="ja-JP" dirty="0" smtClean="0"/>
              <a:t>FWHM</a:t>
            </a:r>
            <a:r>
              <a:rPr kumimoji="1" lang="ja-JP" altLang="en-US" dirty="0" smtClean="0"/>
              <a:t>が</a:t>
            </a:r>
            <a:r>
              <a:rPr kumimoji="1" lang="en-US" altLang="ja-JP" dirty="0" smtClean="0"/>
              <a:t>50nm</a:t>
            </a:r>
            <a:r>
              <a:rPr kumimoji="1" lang="ja-JP" altLang="en-US" dirty="0" smtClean="0"/>
              <a:t>となると筆者は述べており、これは励起光の回折限界よりも小さい蛍光スポットが形成可能であることを示しています。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次に</a:t>
            </a:r>
            <a:r>
              <a:rPr kumimoji="1" lang="en-US" altLang="ja-JP" sz="1200" kern="1200" dirty="0" smtClean="0">
                <a:solidFill>
                  <a:schemeClr val="tx1"/>
                </a:solidFill>
                <a:latin typeface="+mn-lt"/>
                <a:ea typeface="+mn-ea"/>
                <a:cs typeface="+mn-cs"/>
              </a:rPr>
              <a:t>PALM</a:t>
            </a:r>
            <a:r>
              <a:rPr kumimoji="1" lang="ja-JP" altLang="ja-JP" sz="1200" kern="1200" dirty="0" smtClean="0">
                <a:solidFill>
                  <a:schemeClr val="tx1"/>
                </a:solidFill>
                <a:latin typeface="+mn-lt"/>
                <a:ea typeface="+mn-ea"/>
                <a:cs typeface="+mn-cs"/>
              </a:rPr>
              <a:t>と</a:t>
            </a:r>
            <a:r>
              <a:rPr kumimoji="1" lang="en-US" altLang="ja-JP" sz="1200" kern="1200" dirty="0" smtClean="0">
                <a:solidFill>
                  <a:schemeClr val="tx1"/>
                </a:solidFill>
                <a:latin typeface="+mn-lt"/>
                <a:ea typeface="+mn-ea"/>
                <a:cs typeface="+mn-cs"/>
              </a:rPr>
              <a:t>STORM</a:t>
            </a:r>
            <a:r>
              <a:rPr kumimoji="1" lang="ja-JP" altLang="ja-JP" sz="1200" kern="1200" dirty="0" smtClean="0">
                <a:solidFill>
                  <a:schemeClr val="tx1"/>
                </a:solidFill>
                <a:latin typeface="+mn-lt"/>
                <a:ea typeface="+mn-ea"/>
                <a:cs typeface="+mn-cs"/>
              </a:rPr>
              <a:t>について述べます。この</a:t>
            </a:r>
            <a:r>
              <a:rPr kumimoji="1" lang="en-US" altLang="ja-JP" sz="1200" kern="1200" dirty="0" smtClean="0">
                <a:solidFill>
                  <a:schemeClr val="tx1"/>
                </a:solidFill>
                <a:latin typeface="+mn-lt"/>
                <a:ea typeface="+mn-ea"/>
                <a:cs typeface="+mn-cs"/>
              </a:rPr>
              <a:t>2</a:t>
            </a:r>
            <a:r>
              <a:rPr kumimoji="1" lang="ja-JP" altLang="ja-JP" sz="1200" kern="1200" dirty="0" err="1" smtClean="0">
                <a:solidFill>
                  <a:schemeClr val="tx1"/>
                </a:solidFill>
                <a:latin typeface="+mn-lt"/>
                <a:ea typeface="+mn-ea"/>
                <a:cs typeface="+mn-cs"/>
              </a:rPr>
              <a:t>つの</a:t>
            </a:r>
            <a:r>
              <a:rPr kumimoji="1" lang="ja-JP" altLang="ja-JP" sz="1200" kern="1200" dirty="0" smtClean="0">
                <a:solidFill>
                  <a:schemeClr val="tx1"/>
                </a:solidFill>
                <a:latin typeface="+mn-lt"/>
                <a:ea typeface="+mn-ea"/>
                <a:cs typeface="+mn-cs"/>
              </a:rPr>
              <a:t>超解像法の原理は似ていて、サンプルに蛍光性をコントロールできる特別な色素をつけて、少しの色素分子だけ蛍光が発せられるような条件にして測定を</a:t>
            </a:r>
            <a:r>
              <a:rPr kumimoji="1" lang="ja-JP" altLang="en-US" sz="1200" kern="1200" dirty="0" smtClean="0">
                <a:solidFill>
                  <a:schemeClr val="tx1"/>
                </a:solidFill>
                <a:latin typeface="+mn-lt"/>
                <a:ea typeface="+mn-ea"/>
                <a:cs typeface="+mn-cs"/>
              </a:rPr>
              <a:t>おこない位置決定を</a:t>
            </a:r>
            <a:r>
              <a:rPr kumimoji="1" lang="ja-JP" altLang="ja-JP" sz="1200" kern="1200" dirty="0" smtClean="0">
                <a:solidFill>
                  <a:schemeClr val="tx1"/>
                </a:solidFill>
                <a:latin typeface="+mn-lt"/>
                <a:ea typeface="+mn-ea"/>
                <a:cs typeface="+mn-cs"/>
              </a:rPr>
              <a:t>します。その色素分子の蛍光が消えたあとまた別の分子の蛍光をつけて測定</a:t>
            </a:r>
            <a:r>
              <a:rPr kumimoji="1" lang="ja-JP" altLang="en-US" sz="1200" kern="1200" dirty="0" smtClean="0">
                <a:solidFill>
                  <a:schemeClr val="tx1"/>
                </a:solidFill>
                <a:latin typeface="+mn-lt"/>
                <a:ea typeface="+mn-ea"/>
                <a:cs typeface="+mn-cs"/>
              </a:rPr>
              <a:t>し、位置決定をおこなう</a:t>
            </a:r>
            <a:r>
              <a:rPr kumimoji="1" lang="ja-JP" altLang="ja-JP" sz="1200" kern="1200" dirty="0" smtClean="0">
                <a:solidFill>
                  <a:schemeClr val="tx1"/>
                </a:solidFill>
                <a:latin typeface="+mn-lt"/>
                <a:ea typeface="+mn-ea"/>
                <a:cs typeface="+mn-cs"/>
              </a:rPr>
              <a:t>という操作を繰り返していき、最終的に得られた画像を一つの画像にまとめると分解能の高い画像を得ることが可能となります。なぜ部分的に色素分子の蛍光が発せられる条件にすると分解能が上がるのかというと、通常の色素を用いた場合、色素が全部蛍光を発するので得られる蛍光強度分布はこのように大きくなります。しかし、特別な色素を用いた場合、部分的に蛍光を発するので</a:t>
            </a:r>
            <a:r>
              <a:rPr kumimoji="1" lang="ja-JP" altLang="en-US" sz="1200" kern="1200" dirty="0" smtClean="0">
                <a:solidFill>
                  <a:schemeClr val="tx1"/>
                </a:solidFill>
                <a:latin typeface="+mn-lt"/>
                <a:ea typeface="+mn-ea"/>
                <a:cs typeface="+mn-cs"/>
              </a:rPr>
              <a:t>個々の分子で位置決定ができるため詳細な画像取得が可能となります</a:t>
            </a:r>
            <a:r>
              <a:rPr kumimoji="1" lang="ja-JP" altLang="ja-JP" sz="1200" kern="1200" dirty="0" smtClean="0">
                <a:solidFill>
                  <a:schemeClr val="tx1"/>
                </a:solidFill>
                <a:latin typeface="+mn-lt"/>
                <a:ea typeface="+mn-ea"/>
                <a:cs typeface="+mn-cs"/>
              </a:rPr>
              <a:t>。実際に得られる画像を比べてみると通常の場合このように大きい蛍光像であるのに対して</a:t>
            </a:r>
            <a:r>
              <a:rPr kumimoji="1" lang="en-US" altLang="ja-JP" sz="1200" kern="1200" dirty="0" smtClean="0">
                <a:solidFill>
                  <a:schemeClr val="tx1"/>
                </a:solidFill>
                <a:latin typeface="+mn-lt"/>
                <a:ea typeface="+mn-ea"/>
                <a:cs typeface="+mn-cs"/>
              </a:rPr>
              <a:t>STORM</a:t>
            </a:r>
            <a:r>
              <a:rPr kumimoji="1" lang="ja-JP" altLang="ja-JP" sz="1200" kern="1200" dirty="0" smtClean="0">
                <a:solidFill>
                  <a:schemeClr val="tx1"/>
                </a:solidFill>
                <a:latin typeface="+mn-lt"/>
                <a:ea typeface="+mn-ea"/>
                <a:cs typeface="+mn-cs"/>
              </a:rPr>
              <a:t>の場合得られる像はこのように細かい部分まで情報を得ることができます。 </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D5FF9316-C8E8-4D41-A24D-FC0117C095C8}"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2476500" y="3124200"/>
            <a:ext cx="668655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8506923" y="1158222"/>
            <a:ext cx="2286000" cy="412750"/>
          </a:xfrm>
        </p:spPr>
        <p:txBody>
          <a:bodyPr/>
          <a:lstStyle/>
          <a:p>
            <a:fld id="{6A021CFF-C8E9-4088-80E0-BF65C24C8BE1}" type="datetimeFigureOut">
              <a:rPr kumimoji="1" lang="ja-JP" altLang="en-US" smtClean="0"/>
              <a:pPr/>
              <a:t>2014/6/3</a:t>
            </a:fld>
            <a:endParaRPr kumimoji="1" lang="ja-JP" altLang="en-US"/>
          </a:p>
        </p:txBody>
      </p:sp>
      <p:sp>
        <p:nvSpPr>
          <p:cNvPr id="17" name="フッター プレースホルダ 16"/>
          <p:cNvSpPr>
            <a:spLocks noGrp="1"/>
          </p:cNvSpPr>
          <p:nvPr>
            <p:ph type="ftr" sz="quarter" idx="11"/>
          </p:nvPr>
        </p:nvSpPr>
        <p:spPr bwMode="auto">
          <a:xfrm rot="5400000">
            <a:off x="7819441" y="4165667"/>
            <a:ext cx="3657600" cy="416052"/>
          </a:xfrm>
        </p:spPr>
        <p:txBody>
          <a:bodyPr/>
          <a:lstStyle/>
          <a:p>
            <a:endParaRPr kumimoji="1" lang="ja-JP" altLang="en-US"/>
          </a:p>
        </p:txBody>
      </p:sp>
      <p:sp>
        <p:nvSpPr>
          <p:cNvPr id="10" name="正方形/長方形 9"/>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8733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60400" y="3429000"/>
            <a:ext cx="140335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418768"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802892" y="5788152"/>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2063750" y="4495800"/>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436006" y="4928702"/>
            <a:ext cx="660400" cy="517524"/>
          </a:xfrm>
        </p:spPr>
        <p:txBody>
          <a:bodyPr/>
          <a:lstStyle/>
          <a:p>
            <a:fld id="{79C717A8-3B4E-481C-B15A-F275B18BCAE0}"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6A021CFF-C8E9-4088-80E0-BF65C24C8BE1}" type="datetimeFigureOut">
              <a:rPr kumimoji="1" lang="ja-JP" altLang="en-US" smtClean="0"/>
              <a:pPr/>
              <a:t>2014/6/3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9C717A8-3B4E-481C-B15A-F275B18BCAE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18161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6A021CFF-C8E9-4088-80E0-BF65C24C8BE1}" type="datetimeFigureOut">
              <a:rPr kumimoji="1" lang="ja-JP" altLang="en-US" smtClean="0"/>
              <a:pPr/>
              <a:t>2014/6/3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9C717A8-3B4E-481C-B15A-F275B18BCAE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95300" y="1600200"/>
            <a:ext cx="80899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6A021CFF-C8E9-4088-80E0-BF65C24C8BE1}" type="datetimeFigureOut">
              <a:rPr kumimoji="1" lang="ja-JP" altLang="en-US" smtClean="0"/>
              <a:pPr/>
              <a:t>2014/6/3</a:t>
            </a:fld>
            <a:endParaRPr kumimoji="1" lang="ja-JP" altLang="en-US"/>
          </a:p>
        </p:txBody>
      </p:sp>
      <p:sp>
        <p:nvSpPr>
          <p:cNvPr id="9" name="スライド番号プレースホルダ 8"/>
          <p:cNvSpPr>
            <a:spLocks noGrp="1"/>
          </p:cNvSpPr>
          <p:nvPr>
            <p:ph type="sldNum" sz="quarter" idx="15"/>
          </p:nvPr>
        </p:nvSpPr>
        <p:spPr/>
        <p:txBody>
          <a:bodyPr rtlCol="0"/>
          <a:lstStyle/>
          <a:p>
            <a:fld id="{79C717A8-3B4E-481C-B15A-F275B18BCAE0}"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476500" y="2895600"/>
            <a:ext cx="668655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476500" y="5010150"/>
            <a:ext cx="668655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8505444" y="1154557"/>
            <a:ext cx="2286000" cy="412750"/>
          </a:xfrm>
        </p:spPr>
        <p:txBody>
          <a:bodyPr/>
          <a:lstStyle/>
          <a:p>
            <a:fld id="{6A021CFF-C8E9-4088-80E0-BF65C24C8BE1}" type="datetimeFigureOut">
              <a:rPr kumimoji="1" lang="ja-JP" altLang="en-US" smtClean="0"/>
              <a:pPr/>
              <a:t>2014/6/3</a:t>
            </a:fld>
            <a:endParaRPr kumimoji="1" lang="ja-JP" altLang="en-US"/>
          </a:p>
        </p:txBody>
      </p:sp>
      <p:sp>
        <p:nvSpPr>
          <p:cNvPr id="5" name="フッター プレースホルダ 4"/>
          <p:cNvSpPr>
            <a:spLocks noGrp="1"/>
          </p:cNvSpPr>
          <p:nvPr>
            <p:ph type="ftr" sz="quarter" idx="11"/>
          </p:nvPr>
        </p:nvSpPr>
        <p:spPr bwMode="auto">
          <a:xfrm rot="5400000">
            <a:off x="7819644" y="4162806"/>
            <a:ext cx="3657600" cy="416052"/>
          </a:xfrm>
        </p:spPr>
        <p:txBody>
          <a:bodyPr/>
          <a:lstStyle/>
          <a:p>
            <a:endParaRPr kumimoji="1" lang="ja-JP" altLang="en-US"/>
          </a:p>
        </p:txBody>
      </p:sp>
      <p:sp>
        <p:nvSpPr>
          <p:cNvPr id="9" name="正方形/長方形 8"/>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60400" y="3429000"/>
            <a:ext cx="140335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435096"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802892" y="5791200"/>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2035627" y="4479888"/>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85610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452334" y="4928702"/>
            <a:ext cx="660400" cy="517524"/>
          </a:xfrm>
        </p:spPr>
        <p:txBody>
          <a:bodyPr/>
          <a:lstStyle/>
          <a:p>
            <a:fld id="{79C717A8-3B4E-481C-B15A-F275B18BCAE0}"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6A021CFF-C8E9-4088-80E0-BF65C24C8BE1}" type="datetimeFigureOut">
              <a:rPr kumimoji="1" lang="ja-JP" altLang="en-US" smtClean="0"/>
              <a:pPr/>
              <a:t>2014/6/3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9C717A8-3B4E-481C-B15A-F275B18BCAE0}"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95300" y="1600200"/>
            <a:ext cx="39624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626102" y="1600200"/>
            <a:ext cx="39624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817245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6A021CFF-C8E9-4088-80E0-BF65C24C8BE1}" type="datetimeFigureOut">
              <a:rPr kumimoji="1" lang="ja-JP" altLang="en-US" smtClean="0"/>
              <a:pPr/>
              <a:t>2014/6/3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9C717A8-3B4E-481C-B15A-F275B18BCAE0}"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95300" y="2362200"/>
            <a:ext cx="39624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736306" y="2362200"/>
            <a:ext cx="39624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9530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70535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6A021CFF-C8E9-4088-80E0-BF65C24C8BE1}" type="datetimeFigureOut">
              <a:rPr kumimoji="1" lang="ja-JP" altLang="en-US" smtClean="0"/>
              <a:pPr/>
              <a:t>2014/6/3</a:t>
            </a:fld>
            <a:endParaRPr kumimoji="1" lang="ja-JP" altLang="en-US"/>
          </a:p>
        </p:txBody>
      </p:sp>
      <p:sp>
        <p:nvSpPr>
          <p:cNvPr id="7" name="スライド番号プレースホルダ 6"/>
          <p:cNvSpPr>
            <a:spLocks noGrp="1"/>
          </p:cNvSpPr>
          <p:nvPr>
            <p:ph type="sldNum" sz="quarter" idx="11"/>
          </p:nvPr>
        </p:nvSpPr>
        <p:spPr/>
        <p:txBody>
          <a:bodyPr rtlCol="0"/>
          <a:lstStyle/>
          <a:p>
            <a:fld id="{79C717A8-3B4E-481C-B15A-F275B18BCAE0}"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A021CFF-C8E9-4088-80E0-BF65C24C8BE1}" type="datetimeFigureOut">
              <a:rPr kumimoji="1" lang="ja-JP" altLang="en-US" smtClean="0"/>
              <a:pPr/>
              <a:t>2014/6/3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9C717A8-3B4E-481C-B15A-F275B18BCAE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915728" y="3181350"/>
            <a:ext cx="6309360" cy="4953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7379970" y="274320"/>
            <a:ext cx="1654302"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30200" y="274320"/>
            <a:ext cx="61087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6A021CFF-C8E9-4088-80E0-BF65C24C8BE1}" type="datetimeFigureOut">
              <a:rPr kumimoji="1" lang="ja-JP" altLang="en-US" smtClean="0"/>
              <a:pPr/>
              <a:t>2014/6/3</a:t>
            </a:fld>
            <a:endParaRPr kumimoji="1" lang="ja-JP" altLang="en-US"/>
          </a:p>
        </p:txBody>
      </p:sp>
      <p:sp>
        <p:nvSpPr>
          <p:cNvPr id="22" name="スライド番号プレースホルダ 21"/>
          <p:cNvSpPr>
            <a:spLocks noGrp="1"/>
          </p:cNvSpPr>
          <p:nvPr>
            <p:ph type="sldNum" sz="quarter" idx="15"/>
          </p:nvPr>
        </p:nvSpPr>
        <p:spPr/>
        <p:txBody>
          <a:bodyPr rtlCol="0"/>
          <a:lstStyle/>
          <a:p>
            <a:fld id="{79C717A8-3B4E-481C-B15A-F275B18BCAE0}"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94932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892201" y="3181350"/>
            <a:ext cx="6309360" cy="4953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68655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7329615" y="264795"/>
            <a:ext cx="1651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97409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9575800" y="0"/>
            <a:ext cx="3302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6A021CFF-C8E9-4088-80E0-BF65C24C8BE1}" type="datetimeFigureOut">
              <a:rPr kumimoji="1" lang="ja-JP" altLang="en-US" smtClean="0"/>
              <a:pPr/>
              <a:t>2014/6/3</a:t>
            </a:fld>
            <a:endParaRPr kumimoji="1" lang="ja-JP" altLang="en-US"/>
          </a:p>
        </p:txBody>
      </p:sp>
      <p:sp>
        <p:nvSpPr>
          <p:cNvPr id="18" name="スライド番号プレースホルダ 17"/>
          <p:cNvSpPr>
            <a:spLocks noGrp="1"/>
          </p:cNvSpPr>
          <p:nvPr>
            <p:ph type="sldNum" sz="quarter" idx="11"/>
          </p:nvPr>
        </p:nvSpPr>
        <p:spPr/>
        <p:txBody>
          <a:bodyPr rtlCol="0"/>
          <a:lstStyle/>
          <a:p>
            <a:fld id="{79C717A8-3B4E-481C-B15A-F275B18BCAE0}"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95300" y="274638"/>
            <a:ext cx="80899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95300" y="1600200"/>
            <a:ext cx="80899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8305800" y="1065849"/>
            <a:ext cx="2011680" cy="416052"/>
          </a:xfrm>
          <a:prstGeom prst="rect">
            <a:avLst/>
          </a:prstGeom>
        </p:spPr>
        <p:txBody>
          <a:bodyPr vert="horz" anchor="ctr" anchorCtr="0"/>
          <a:lstStyle>
            <a:lvl1pPr algn="r" eaLnBrk="1" latinLnBrk="0" hangingPunct="1">
              <a:defRPr kumimoji="0" sz="1200">
                <a:solidFill>
                  <a:schemeClr val="tx2"/>
                </a:solidFill>
              </a:defRPr>
            </a:lvl1pPr>
          </a:lstStyle>
          <a:p>
            <a:fld id="{6A021CFF-C8E9-4088-80E0-BF65C24C8BE1}" type="datetimeFigureOut">
              <a:rPr kumimoji="1" lang="ja-JP" altLang="en-US" smtClean="0"/>
              <a:pPr/>
              <a:t>2014/6/3</a:t>
            </a:fld>
            <a:endParaRPr kumimoji="1" lang="ja-JP" altLang="en-US"/>
          </a:p>
        </p:txBody>
      </p:sp>
      <p:sp>
        <p:nvSpPr>
          <p:cNvPr id="3" name="フッター プレースホルダ 2"/>
          <p:cNvSpPr>
            <a:spLocks noGrp="1"/>
          </p:cNvSpPr>
          <p:nvPr>
            <p:ph type="ftr" sz="quarter" idx="3"/>
          </p:nvPr>
        </p:nvSpPr>
        <p:spPr>
          <a:xfrm rot="5400000">
            <a:off x="7706052" y="3722000"/>
            <a:ext cx="3200400" cy="39624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8255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806434" y="5734050"/>
            <a:ext cx="660400" cy="521208"/>
          </a:xfrm>
          <a:prstGeom prst="rect">
            <a:avLst/>
          </a:prstGeom>
        </p:spPr>
        <p:txBody>
          <a:bodyPr vert="horz" anchor="ctr"/>
          <a:lstStyle>
            <a:lvl1pPr algn="ctr" eaLnBrk="1" latinLnBrk="0" hangingPunct="1">
              <a:defRPr kumimoji="0" sz="1400" b="1">
                <a:solidFill>
                  <a:srgbClr val="FFFFFF"/>
                </a:solidFill>
              </a:defRPr>
            </a:lvl1pPr>
          </a:lstStyle>
          <a:p>
            <a:fld id="{79C717A8-3B4E-481C-B15A-F275B18BCAE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3.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notesSlide" Target="../notesSlides/notesSlide14.xml"/><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072680" y="2099643"/>
            <a:ext cx="2304256" cy="609277"/>
          </a:xfrm>
        </p:spPr>
        <p:txBody>
          <a:bodyPr>
            <a:normAutofit/>
          </a:bodyPr>
          <a:lstStyle/>
          <a:p>
            <a:pPr>
              <a:lnSpc>
                <a:spcPts val="1700"/>
              </a:lnSpc>
            </a:pPr>
            <a:r>
              <a:rPr lang="en-US" altLang="ja-JP" b="0" dirty="0" err="1" smtClean="0">
                <a:solidFill>
                  <a:schemeClr val="tx1"/>
                </a:solidFill>
                <a:latin typeface="Calibri" pitchFamily="34" charset="0"/>
                <a:ea typeface="ＭＳ Ｐゴシック" pitchFamily="50" charset="-128"/>
              </a:rPr>
              <a:t>Miyasaka</a:t>
            </a:r>
            <a:r>
              <a:rPr lang="en-US" altLang="ja-JP" b="0" dirty="0" smtClean="0">
                <a:solidFill>
                  <a:schemeClr val="tx1"/>
                </a:solidFill>
                <a:latin typeface="Calibri" pitchFamily="34" charset="0"/>
                <a:ea typeface="ＭＳ Ｐゴシック" pitchFamily="50" charset="-128"/>
              </a:rPr>
              <a:t> Lab.</a:t>
            </a:r>
          </a:p>
          <a:p>
            <a:pPr>
              <a:lnSpc>
                <a:spcPts val="1700"/>
              </a:lnSpc>
            </a:pPr>
            <a:r>
              <a:rPr lang="en-US" altLang="ja-JP" b="0" dirty="0" smtClean="0">
                <a:solidFill>
                  <a:schemeClr val="tx1"/>
                </a:solidFill>
                <a:latin typeface="Calibri" pitchFamily="34" charset="0"/>
                <a:ea typeface="ＭＳ Ｐゴシック" pitchFamily="50" charset="-128"/>
              </a:rPr>
              <a:t>I</a:t>
            </a:r>
            <a:r>
              <a:rPr kumimoji="1" lang="en-US" altLang="ja-JP" b="0" dirty="0" smtClean="0">
                <a:solidFill>
                  <a:schemeClr val="tx1"/>
                </a:solidFill>
                <a:latin typeface="Calibri" pitchFamily="34" charset="0"/>
                <a:ea typeface="ＭＳ Ｐゴシック" pitchFamily="50" charset="-128"/>
              </a:rPr>
              <a:t>kegami Takahiro</a:t>
            </a:r>
            <a:endParaRPr kumimoji="1" lang="ja-JP" altLang="en-US" b="0" dirty="0">
              <a:solidFill>
                <a:schemeClr val="tx1"/>
              </a:solidFill>
              <a:latin typeface="Calibri" pitchFamily="34" charset="0"/>
              <a:ea typeface="ＭＳ Ｐゴシック" pitchFamily="50" charset="-128"/>
            </a:endParaRPr>
          </a:p>
        </p:txBody>
      </p:sp>
      <p:pic>
        <p:nvPicPr>
          <p:cNvPr id="7" name="Picture 3"/>
          <p:cNvPicPr>
            <a:picLocks noChangeAspect="1" noChangeArrowheads="1"/>
          </p:cNvPicPr>
          <p:nvPr/>
        </p:nvPicPr>
        <p:blipFill>
          <a:blip r:embed="rId3" cstate="print"/>
          <a:srcRect/>
          <a:stretch>
            <a:fillRect/>
          </a:stretch>
        </p:blipFill>
        <p:spPr bwMode="auto">
          <a:xfrm>
            <a:off x="3539090" y="2924944"/>
            <a:ext cx="3096344" cy="2964619"/>
          </a:xfrm>
          <a:prstGeom prst="rect">
            <a:avLst/>
          </a:prstGeom>
          <a:noFill/>
          <a:ln w="9525">
            <a:noFill/>
            <a:miter lim="800000"/>
            <a:headEnd/>
            <a:tailEnd/>
          </a:ln>
        </p:spPr>
      </p:pic>
      <p:sp>
        <p:nvSpPr>
          <p:cNvPr id="9" name="テキスト ボックス 8"/>
          <p:cNvSpPr txBox="1"/>
          <p:nvPr/>
        </p:nvSpPr>
        <p:spPr>
          <a:xfrm>
            <a:off x="5961112" y="3003902"/>
            <a:ext cx="1008112" cy="307777"/>
          </a:xfrm>
          <a:prstGeom prst="rect">
            <a:avLst/>
          </a:prstGeom>
          <a:noFill/>
        </p:spPr>
        <p:txBody>
          <a:bodyPr wrap="square" rtlCol="0">
            <a:spAutoFit/>
          </a:bodyPr>
          <a:lstStyle/>
          <a:p>
            <a:r>
              <a:rPr kumimoji="1" lang="en-US" altLang="ja-JP" sz="1400" dirty="0" smtClean="0">
                <a:solidFill>
                  <a:schemeClr val="bg1"/>
                </a:solidFill>
                <a:latin typeface="Calibri" pitchFamily="34" charset="0"/>
                <a:ea typeface="ＭＳ Ｐゴシック" pitchFamily="50" charset="-128"/>
              </a:rPr>
              <a:t>100nm</a:t>
            </a:r>
            <a:endParaRPr kumimoji="1" lang="ja-JP" altLang="en-US" sz="1400" dirty="0" smtClean="0">
              <a:solidFill>
                <a:schemeClr val="bg1"/>
              </a:solidFill>
              <a:latin typeface="Calibri" pitchFamily="34" charset="0"/>
              <a:ea typeface="ＭＳ Ｐゴシック" pitchFamily="50" charset="-128"/>
            </a:endParaRPr>
          </a:p>
        </p:txBody>
      </p:sp>
      <p:sp>
        <p:nvSpPr>
          <p:cNvPr id="6" name="テキスト ボックス 5"/>
          <p:cNvSpPr txBox="1"/>
          <p:nvPr/>
        </p:nvSpPr>
        <p:spPr>
          <a:xfrm>
            <a:off x="3440832" y="5877272"/>
            <a:ext cx="4680520" cy="253916"/>
          </a:xfrm>
          <a:prstGeom prst="rect">
            <a:avLst/>
          </a:prstGeom>
          <a:noFill/>
        </p:spPr>
        <p:txBody>
          <a:bodyPr wrap="square" rtlCol="0">
            <a:spAutoFit/>
          </a:bodyPr>
          <a:lstStyle/>
          <a:p>
            <a:r>
              <a:rPr lang="en-US" altLang="ja-JP" sz="1050" dirty="0" err="1" smtClean="0">
                <a:latin typeface="Calibri" pitchFamily="34" charset="0"/>
              </a:rPr>
              <a:t>Ke</a:t>
            </a:r>
            <a:r>
              <a:rPr lang="en-US" altLang="ja-JP" sz="1050" dirty="0" smtClean="0">
                <a:latin typeface="Calibri" pitchFamily="34" charset="0"/>
              </a:rPr>
              <a:t> </a:t>
            </a:r>
            <a:r>
              <a:rPr lang="en-US" altLang="ja-JP" sz="1050" dirty="0" err="1" smtClean="0">
                <a:latin typeface="Calibri" pitchFamily="34" charset="0"/>
              </a:rPr>
              <a:t>Xu</a:t>
            </a:r>
            <a:r>
              <a:rPr lang="en-US" altLang="ja-JP" sz="1050" dirty="0" smtClean="0">
                <a:latin typeface="Calibri" pitchFamily="34" charset="0"/>
              </a:rPr>
              <a:t>, H. P. Babcock,</a:t>
            </a:r>
            <a:r>
              <a:rPr lang="ja-JP" altLang="en-US" sz="1050" dirty="0" smtClean="0">
                <a:latin typeface="Calibri" pitchFamily="34" charset="0"/>
              </a:rPr>
              <a:t>　</a:t>
            </a:r>
            <a:r>
              <a:rPr lang="en-US" altLang="ja-JP" sz="1050" dirty="0" smtClean="0">
                <a:latin typeface="Calibri" pitchFamily="34" charset="0"/>
              </a:rPr>
              <a:t>X. </a:t>
            </a:r>
            <a:r>
              <a:rPr lang="en-US" altLang="ja-JP" sz="1050" dirty="0" err="1" smtClean="0">
                <a:latin typeface="Calibri" pitchFamily="34" charset="0"/>
              </a:rPr>
              <a:t>Zhuang</a:t>
            </a:r>
            <a:r>
              <a:rPr lang="en-US" altLang="ja-JP" sz="1050" dirty="0" smtClean="0">
                <a:latin typeface="Calibri" pitchFamily="34" charset="0"/>
              </a:rPr>
              <a:t>, </a:t>
            </a:r>
            <a:r>
              <a:rPr lang="en-US" altLang="ja-JP" sz="1050" i="1" dirty="0" smtClean="0">
                <a:latin typeface="Calibri" pitchFamily="34" charset="0"/>
              </a:rPr>
              <a:t>Nature Methods</a:t>
            </a:r>
            <a:r>
              <a:rPr lang="en-US" altLang="ja-JP" sz="1050" dirty="0" smtClean="0">
                <a:latin typeface="Calibri" pitchFamily="34" charset="0"/>
              </a:rPr>
              <a:t>, </a:t>
            </a:r>
            <a:r>
              <a:rPr lang="en-US" altLang="ja-JP" sz="1050" b="1" dirty="0" smtClean="0">
                <a:latin typeface="Calibri" pitchFamily="34" charset="0"/>
              </a:rPr>
              <a:t>2012</a:t>
            </a:r>
            <a:r>
              <a:rPr lang="en-US" altLang="ja-JP" sz="1050" dirty="0" smtClean="0">
                <a:latin typeface="Calibri" pitchFamily="34" charset="0"/>
              </a:rPr>
              <a:t>, </a:t>
            </a:r>
            <a:r>
              <a:rPr lang="en-US" altLang="ja-JP" sz="1050" i="1" dirty="0" smtClean="0">
                <a:latin typeface="Calibri" pitchFamily="34" charset="0"/>
              </a:rPr>
              <a:t>9</a:t>
            </a:r>
            <a:r>
              <a:rPr lang="en-US" altLang="ja-JP" sz="1050" dirty="0" smtClean="0">
                <a:latin typeface="Calibri" pitchFamily="34" charset="0"/>
              </a:rPr>
              <a:t>, 185–188.</a:t>
            </a:r>
            <a:endParaRPr kumimoji="1" lang="ja-JP" altLang="en-US" sz="1050" dirty="0" smtClean="0">
              <a:latin typeface="Calibri" pitchFamily="34" charset="0"/>
              <a:ea typeface="ＭＳ Ｐゴシック" pitchFamily="50" charset="-128"/>
            </a:endParaRPr>
          </a:p>
        </p:txBody>
      </p:sp>
      <p:sp>
        <p:nvSpPr>
          <p:cNvPr id="10" name="テキスト ボックス 9"/>
          <p:cNvSpPr txBox="1"/>
          <p:nvPr/>
        </p:nvSpPr>
        <p:spPr>
          <a:xfrm>
            <a:off x="2000672" y="788511"/>
            <a:ext cx="6768752" cy="1200329"/>
          </a:xfrm>
          <a:prstGeom prst="rect">
            <a:avLst/>
          </a:prstGeom>
          <a:noFill/>
        </p:spPr>
        <p:txBody>
          <a:bodyPr wrap="square" rtlCol="0">
            <a:spAutoFit/>
          </a:bodyPr>
          <a:lstStyle/>
          <a:p>
            <a:r>
              <a:rPr kumimoji="1" lang="en-US" altLang="ja-JP" sz="2400" b="1" dirty="0" smtClean="0">
                <a:latin typeface="ＭＳ Ｐゴシック" pitchFamily="50" charset="-128"/>
                <a:ea typeface="ＭＳ Ｐゴシック" pitchFamily="50" charset="-128"/>
              </a:rPr>
              <a:t>Sub-diffraction </a:t>
            </a:r>
            <a:r>
              <a:rPr lang="en-US" altLang="ja-JP" sz="2400" b="1" dirty="0" smtClean="0">
                <a:latin typeface="ＭＳ Ｐゴシック" pitchFamily="50" charset="-128"/>
                <a:ea typeface="ＭＳ Ｐゴシック" pitchFamily="50" charset="-128"/>
              </a:rPr>
              <a:t>l</a:t>
            </a:r>
            <a:r>
              <a:rPr kumimoji="1" lang="en-US" altLang="ja-JP" sz="2400" b="1" dirty="0" smtClean="0">
                <a:latin typeface="ＭＳ Ｐゴシック" pitchFamily="50" charset="-128"/>
                <a:ea typeface="ＭＳ Ｐゴシック" pitchFamily="50" charset="-128"/>
              </a:rPr>
              <a:t>imited </a:t>
            </a:r>
            <a:r>
              <a:rPr lang="en-US" altLang="ja-JP" sz="2400" b="1" dirty="0" smtClean="0">
                <a:latin typeface="ＭＳ Ｐゴシック" pitchFamily="50" charset="-128"/>
                <a:ea typeface="ＭＳ Ｐゴシック" pitchFamily="50" charset="-128"/>
              </a:rPr>
              <a:t>p</a:t>
            </a:r>
            <a:r>
              <a:rPr kumimoji="1" lang="en-US" altLang="ja-JP" sz="2400" b="1" dirty="0" smtClean="0">
                <a:latin typeface="ＭＳ Ｐゴシック" pitchFamily="50" charset="-128"/>
                <a:ea typeface="ＭＳ Ｐゴシック" pitchFamily="50" charset="-128"/>
              </a:rPr>
              <a:t>oint spread function achieved by using </a:t>
            </a:r>
            <a:r>
              <a:rPr lang="en-US" altLang="ja-JP" sz="2400" b="1" dirty="0" smtClean="0">
                <a:latin typeface="ＭＳ Ｐゴシック" pitchFamily="50" charset="-128"/>
                <a:ea typeface="ＭＳ Ｐゴシック" pitchFamily="50" charset="-128"/>
              </a:rPr>
              <a:t>p</a:t>
            </a:r>
            <a:r>
              <a:rPr kumimoji="1" lang="en-US" altLang="ja-JP" sz="2400" b="1" dirty="0" smtClean="0">
                <a:latin typeface="ＭＳ Ｐゴシック" pitchFamily="50" charset="-128"/>
                <a:ea typeface="ＭＳ Ｐゴシック" pitchFamily="50" charset="-128"/>
              </a:rPr>
              <a:t>hoto-</a:t>
            </a:r>
            <a:r>
              <a:rPr lang="en-US" altLang="ja-JP" sz="2400" b="1" dirty="0" smtClean="0">
                <a:latin typeface="ＭＳ Ｐゴシック" pitchFamily="50" charset="-128"/>
                <a:ea typeface="ＭＳ Ｐゴシック" pitchFamily="50" charset="-128"/>
              </a:rPr>
              <a:t>s</a:t>
            </a:r>
            <a:r>
              <a:rPr kumimoji="1" lang="en-US" altLang="ja-JP" sz="2400" b="1" dirty="0" smtClean="0">
                <a:latin typeface="ＭＳ Ｐゴシック" pitchFamily="50" charset="-128"/>
                <a:ea typeface="ＭＳ Ｐゴシック" pitchFamily="50" charset="-128"/>
              </a:rPr>
              <a:t>witchable fluorescence of </a:t>
            </a:r>
            <a:r>
              <a:rPr lang="en-US" altLang="ja-JP" sz="2400" b="1" dirty="0" err="1" smtClean="0">
                <a:latin typeface="ＭＳ Ｐゴシック" pitchFamily="50" charset="-128"/>
                <a:ea typeface="ＭＳ Ｐゴシック" pitchFamily="50" charset="-128"/>
              </a:rPr>
              <a:t>d</a:t>
            </a:r>
            <a:r>
              <a:rPr kumimoji="1" lang="en-US" altLang="ja-JP" sz="2400" b="1" dirty="0" err="1" smtClean="0">
                <a:latin typeface="ＭＳ Ｐゴシック" pitchFamily="50" charset="-128"/>
                <a:ea typeface="ＭＳ Ｐゴシック" pitchFamily="50" charset="-128"/>
              </a:rPr>
              <a:t>iarylethene</a:t>
            </a:r>
            <a:r>
              <a:rPr kumimoji="1" lang="en-US" altLang="ja-JP" sz="2400" b="1" dirty="0" smtClean="0">
                <a:latin typeface="ＭＳ Ｐゴシック" pitchFamily="50" charset="-128"/>
                <a:ea typeface="ＭＳ Ｐゴシック" pitchFamily="50" charset="-128"/>
              </a:rPr>
              <a:t> derivatives</a:t>
            </a:r>
            <a:endParaRPr kumimoji="1" lang="ja-JP" altLang="en-US" sz="2400" b="1" dirty="0">
              <a:latin typeface="ＭＳ Ｐゴシック" pitchFamily="50" charset="-128"/>
              <a:ea typeface="ＭＳ Ｐゴシック" pitchFamily="50" charset="-128"/>
            </a:endParaRPr>
          </a:p>
        </p:txBody>
      </p:sp>
    </p:spTree>
  </p:cSld>
  <p:clrMapOvr>
    <a:masterClrMapping/>
  </p:clrMapOvr>
  <p:transition advTm="318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0552" y="908720"/>
            <a:ext cx="7632848" cy="4893647"/>
          </a:xfrm>
          <a:prstGeom prst="rect">
            <a:avLst/>
          </a:prstGeom>
          <a:noFill/>
        </p:spPr>
        <p:txBody>
          <a:bodyPr wrap="square" rtlCol="0">
            <a:spAutoFit/>
          </a:bodyPr>
          <a:lstStyle/>
          <a:p>
            <a:pPr marL="400050" indent="-400050"/>
            <a:r>
              <a:rPr lang="en-US" altLang="ja-JP" sz="2400" b="1" dirty="0" smtClean="0">
                <a:solidFill>
                  <a:schemeClr val="bg1">
                    <a:lumMod val="85000"/>
                  </a:schemeClr>
                </a:solidFill>
              </a:rPr>
              <a:t>I. Background</a:t>
            </a:r>
          </a:p>
          <a:p>
            <a:pPr marL="400050" indent="-400050"/>
            <a:r>
              <a:rPr lang="en-US" altLang="ja-JP" sz="2400" dirty="0" smtClean="0">
                <a:solidFill>
                  <a:schemeClr val="bg1">
                    <a:lumMod val="85000"/>
                  </a:schemeClr>
                </a:solidFill>
              </a:rPr>
              <a:t>	Microscopy</a:t>
            </a:r>
          </a:p>
          <a:p>
            <a:pPr marL="400050" indent="-400050"/>
            <a:r>
              <a:rPr lang="en-US" altLang="ja-JP" sz="2400" dirty="0" smtClean="0">
                <a:solidFill>
                  <a:schemeClr val="bg1">
                    <a:lumMod val="85000"/>
                  </a:schemeClr>
                </a:solidFill>
              </a:rPr>
              <a:t>	Fluorescence</a:t>
            </a:r>
            <a:r>
              <a:rPr lang="ja-JP" altLang="en-US" sz="2400" dirty="0" smtClean="0">
                <a:solidFill>
                  <a:schemeClr val="bg1">
                    <a:lumMod val="85000"/>
                  </a:schemeClr>
                </a:solidFill>
              </a:rPr>
              <a:t> </a:t>
            </a:r>
            <a:r>
              <a:rPr lang="en-US" altLang="ja-JP" sz="2400" dirty="0" smtClean="0">
                <a:solidFill>
                  <a:schemeClr val="bg1">
                    <a:lumMod val="85000"/>
                  </a:schemeClr>
                </a:solidFill>
              </a:rPr>
              <a:t>Microscopy</a:t>
            </a:r>
          </a:p>
          <a:p>
            <a:pPr marL="400050" indent="-400050"/>
            <a:r>
              <a:rPr kumimoji="1" lang="en-US" altLang="ja-JP" sz="2400" dirty="0" smtClean="0">
                <a:solidFill>
                  <a:schemeClr val="bg1">
                    <a:lumMod val="85000"/>
                  </a:schemeClr>
                </a:solidFill>
              </a:rPr>
              <a:t>	Super-resolution Microscopy ( </a:t>
            </a:r>
            <a:r>
              <a:rPr lang="en-US" altLang="ja-JP" sz="2400" dirty="0" smtClean="0">
                <a:solidFill>
                  <a:schemeClr val="bg1">
                    <a:lumMod val="85000"/>
                  </a:schemeClr>
                </a:solidFill>
              </a:rPr>
              <a:t>STED, PALM &amp; STORM )</a:t>
            </a:r>
          </a:p>
          <a:p>
            <a:pPr marL="400050" indent="-400050"/>
            <a:endParaRPr lang="en-US" altLang="ja-JP" sz="2400" dirty="0" smtClean="0"/>
          </a:p>
          <a:p>
            <a:pPr marL="400050" indent="-400050"/>
            <a:r>
              <a:rPr lang="en-US" altLang="ja-JP" sz="2400" b="1" dirty="0" smtClean="0"/>
              <a:t>II. My work</a:t>
            </a:r>
          </a:p>
          <a:p>
            <a:pPr marL="400050" indent="-400050"/>
            <a:r>
              <a:rPr lang="en-US" altLang="ja-JP" sz="2400" dirty="0" smtClean="0"/>
              <a:t>	Principle</a:t>
            </a:r>
          </a:p>
          <a:p>
            <a:pPr marL="400050" indent="-400050"/>
            <a:r>
              <a:rPr kumimoji="1" lang="en-US" altLang="ja-JP" sz="2400" dirty="0" smtClean="0"/>
              <a:t>	Simulation</a:t>
            </a:r>
          </a:p>
          <a:p>
            <a:pPr marL="400050" indent="-400050"/>
            <a:r>
              <a:rPr lang="en-US" altLang="ja-JP" sz="2400" dirty="0" smtClean="0"/>
              <a:t>	Experience</a:t>
            </a:r>
            <a:endParaRPr kumimoji="1" lang="en-US" altLang="ja-JP" sz="2400" dirty="0" smtClean="0"/>
          </a:p>
          <a:p>
            <a:r>
              <a:rPr lang="en-US" altLang="ja-JP" sz="2400" dirty="0" smtClean="0"/>
              <a:t>	</a:t>
            </a:r>
            <a:endParaRPr kumimoji="1" lang="en-US" altLang="ja-JP" sz="2400" dirty="0" smtClean="0"/>
          </a:p>
          <a:p>
            <a:r>
              <a:rPr lang="en-US" altLang="ja-JP" sz="2400" b="1" dirty="0" smtClean="0">
                <a:solidFill>
                  <a:schemeClr val="bg1">
                    <a:lumMod val="85000"/>
                  </a:schemeClr>
                </a:solidFill>
              </a:rPr>
              <a:t>III. Summary</a:t>
            </a:r>
          </a:p>
          <a:p>
            <a:endParaRPr kumimoji="1" lang="en-US" altLang="ja-JP" sz="2400" dirty="0" smtClean="0">
              <a:solidFill>
                <a:schemeClr val="bg1">
                  <a:lumMod val="85000"/>
                </a:schemeClr>
              </a:solidFill>
            </a:endParaRPr>
          </a:p>
          <a:p>
            <a:r>
              <a:rPr lang="en-US" altLang="ja-JP" sz="2400" b="1" dirty="0" smtClean="0">
                <a:solidFill>
                  <a:schemeClr val="bg1">
                    <a:lumMod val="85000"/>
                  </a:schemeClr>
                </a:solidFill>
              </a:rPr>
              <a:t>IV. Future work</a:t>
            </a:r>
            <a:endParaRPr kumimoji="1" lang="ja-JP" altLang="en-US" sz="2400" b="1" dirty="0">
              <a:solidFill>
                <a:schemeClr val="bg1">
                  <a:lumMod val="85000"/>
                </a:schemeClr>
              </a:solidFill>
            </a:endParaRPr>
          </a:p>
        </p:txBody>
      </p:sp>
      <p:pic>
        <p:nvPicPr>
          <p:cNvPr id="3" name="Picture 1" descr="C:\Users\gami\AppData\Local\Microsoft\Windows\Temporary Internet Files\Content.IE5\DBV7RWC4\MC900382575[1].jpg"/>
          <p:cNvPicPr>
            <a:picLocks noChangeAspect="1" noChangeArrowheads="1"/>
          </p:cNvPicPr>
          <p:nvPr/>
        </p:nvPicPr>
        <p:blipFill>
          <a:blip r:embed="rId3" cstate="print"/>
          <a:srcRect/>
          <a:stretch>
            <a:fillRect/>
          </a:stretch>
        </p:blipFill>
        <p:spPr bwMode="auto">
          <a:xfrm>
            <a:off x="4664968" y="2708920"/>
            <a:ext cx="3272408" cy="32724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95288" y="1095127"/>
            <a:ext cx="4125664" cy="400110"/>
          </a:xfrm>
          <a:prstGeom prst="rect">
            <a:avLst/>
          </a:prstGeom>
          <a:noFill/>
        </p:spPr>
        <p:txBody>
          <a:bodyPr wrap="square" rtlCol="0">
            <a:spAutoFit/>
          </a:bodyPr>
          <a:lstStyle/>
          <a:p>
            <a:r>
              <a:rPr kumimoji="1" lang="en-US" altLang="ja-JP" sz="2000" u="sng" dirty="0" err="1" smtClean="0">
                <a:latin typeface="Calibri" pitchFamily="34" charset="0"/>
                <a:ea typeface="ＭＳ Ｐゴシック" pitchFamily="50" charset="-128"/>
              </a:rPr>
              <a:t>diarylethene</a:t>
            </a:r>
            <a:r>
              <a:rPr kumimoji="1" lang="en-US" altLang="ja-JP" sz="2000" u="sng" dirty="0" smtClean="0">
                <a:latin typeface="Calibri" pitchFamily="34" charset="0"/>
                <a:ea typeface="ＭＳ Ｐゴシック" pitchFamily="50" charset="-128"/>
              </a:rPr>
              <a:t> derivative</a:t>
            </a:r>
            <a:r>
              <a:rPr kumimoji="1" lang="ja-JP" altLang="en-US" sz="2000" u="sng" dirty="0" smtClean="0">
                <a:latin typeface="Calibri" pitchFamily="34" charset="0"/>
                <a:ea typeface="ＭＳ Ｐゴシック" pitchFamily="50" charset="-128"/>
              </a:rPr>
              <a:t> </a:t>
            </a:r>
            <a:r>
              <a:rPr kumimoji="1" lang="en-US" altLang="ja-JP" sz="2000" u="sng" dirty="0" smtClean="0">
                <a:latin typeface="Calibri" pitchFamily="34" charset="0"/>
                <a:ea typeface="ＭＳ Ｐゴシック" pitchFamily="50" charset="-128"/>
              </a:rPr>
              <a:t>(DE</a:t>
            </a:r>
            <a:r>
              <a:rPr lang="en-US" altLang="ja-JP" sz="2000" u="sng" dirty="0" smtClean="0">
                <a:latin typeface="Calibri" pitchFamily="34" charset="0"/>
                <a:ea typeface="ＭＳ Ｐゴシック" pitchFamily="50" charset="-128"/>
              </a:rPr>
              <a:t>1</a:t>
            </a:r>
            <a:r>
              <a:rPr kumimoji="1" lang="en-US" altLang="ja-JP" sz="2000" u="sng" dirty="0" smtClean="0">
                <a:latin typeface="Calibri" pitchFamily="34" charset="0"/>
                <a:ea typeface="ＭＳ Ｐゴシック" pitchFamily="50" charset="-128"/>
              </a:rPr>
              <a:t>)</a:t>
            </a:r>
          </a:p>
        </p:txBody>
      </p:sp>
      <p:sp>
        <p:nvSpPr>
          <p:cNvPr id="54" name="角丸四角形吹き出し 53"/>
          <p:cNvSpPr/>
          <p:nvPr/>
        </p:nvSpPr>
        <p:spPr>
          <a:xfrm rot="10800000">
            <a:off x="2072679" y="3573013"/>
            <a:ext cx="5688631" cy="2813041"/>
          </a:xfrm>
          <a:prstGeom prst="wedgeRoundRectCallout">
            <a:avLst>
              <a:gd name="adj1" fmla="val 9644"/>
              <a:gd name="adj2" fmla="val 62847"/>
              <a:gd name="adj3" fmla="val 16667"/>
            </a:avLst>
          </a:prstGeom>
          <a:noFill/>
          <a:ln w="25400">
            <a:solidFill>
              <a:srgbClr val="E8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039" name="Picture 7"/>
          <p:cNvPicPr>
            <a:picLocks noChangeAspect="1" noChangeArrowheads="1"/>
          </p:cNvPicPr>
          <p:nvPr/>
        </p:nvPicPr>
        <p:blipFill>
          <a:blip r:embed="rId4" cstate="print"/>
          <a:srcRect/>
          <a:stretch>
            <a:fillRect/>
          </a:stretch>
        </p:blipFill>
        <p:spPr bwMode="auto">
          <a:xfrm>
            <a:off x="1929304" y="3573016"/>
            <a:ext cx="5760000" cy="2862076"/>
          </a:xfrm>
          <a:prstGeom prst="rect">
            <a:avLst/>
          </a:prstGeom>
          <a:noFill/>
          <a:ln w="9525">
            <a:noFill/>
            <a:miter lim="800000"/>
            <a:headEnd/>
            <a:tailEnd/>
          </a:ln>
          <a:effectLst/>
        </p:spPr>
      </p:pic>
      <p:grpSp>
        <p:nvGrpSpPr>
          <p:cNvPr id="24" name="グループ化 23"/>
          <p:cNvGrpSpPr/>
          <p:nvPr/>
        </p:nvGrpSpPr>
        <p:grpSpPr>
          <a:xfrm>
            <a:off x="272480" y="1052736"/>
            <a:ext cx="9293763" cy="2403018"/>
            <a:chOff x="267749" y="1331476"/>
            <a:chExt cx="9293763" cy="2403018"/>
          </a:xfrm>
        </p:grpSpPr>
        <p:sp>
          <p:nvSpPr>
            <p:cNvPr id="42" name="テキスト ボックス 41"/>
            <p:cNvSpPr txBox="1"/>
            <p:nvPr/>
          </p:nvSpPr>
          <p:spPr>
            <a:xfrm>
              <a:off x="8121352" y="1331476"/>
              <a:ext cx="1368152" cy="369332"/>
            </a:xfrm>
            <a:prstGeom prst="rect">
              <a:avLst/>
            </a:prstGeom>
            <a:noFill/>
          </p:spPr>
          <p:txBody>
            <a:bodyPr wrap="square" rtlCol="0">
              <a:spAutoFit/>
            </a:bodyPr>
            <a:lstStyle/>
            <a:p>
              <a:r>
                <a:rPr lang="en-US" altLang="ja-JP" dirty="0" smtClean="0">
                  <a:latin typeface="Calibri" pitchFamily="34" charset="0"/>
                  <a:ea typeface="ＭＳ Ｐゴシック" pitchFamily="50" charset="-128"/>
                </a:rPr>
                <a:t>Fluorescent</a:t>
              </a:r>
              <a:endParaRPr kumimoji="1" lang="ja-JP" altLang="en-US" dirty="0" smtClean="0">
                <a:latin typeface="Calibri" pitchFamily="34" charset="0"/>
                <a:ea typeface="ＭＳ Ｐゴシック" pitchFamily="50" charset="-128"/>
              </a:endParaRPr>
            </a:p>
          </p:txBody>
        </p:sp>
        <p:grpSp>
          <p:nvGrpSpPr>
            <p:cNvPr id="23" name="グループ化 22"/>
            <p:cNvGrpSpPr/>
            <p:nvPr/>
          </p:nvGrpSpPr>
          <p:grpSpPr>
            <a:xfrm>
              <a:off x="267749" y="1578248"/>
              <a:ext cx="9293763" cy="2156246"/>
              <a:chOff x="272480" y="1578248"/>
              <a:chExt cx="9293763" cy="2156246"/>
            </a:xfrm>
          </p:grpSpPr>
          <p:sp>
            <p:nvSpPr>
              <p:cNvPr id="47" name="円/楕円 46"/>
              <p:cNvSpPr/>
              <p:nvPr/>
            </p:nvSpPr>
            <p:spPr>
              <a:xfrm>
                <a:off x="7066632" y="2270373"/>
                <a:ext cx="720080" cy="648072"/>
              </a:xfrm>
              <a:prstGeom prst="ellipse">
                <a:avLst/>
              </a:prstGeom>
              <a:solidFill>
                <a:srgbClr val="FFFF00">
                  <a:alpha val="50000"/>
                </a:srgbClr>
              </a:solidFill>
              <a:ln w="6350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a typeface="ＭＳ Ｐゴシック" pitchFamily="50" charset="-128"/>
                </a:endParaRPr>
              </a:p>
            </p:txBody>
          </p:sp>
          <p:sp>
            <p:nvSpPr>
              <p:cNvPr id="44" name="円/楕円 43"/>
              <p:cNvSpPr/>
              <p:nvPr/>
            </p:nvSpPr>
            <p:spPr>
              <a:xfrm>
                <a:off x="2085380" y="2283073"/>
                <a:ext cx="720080" cy="648072"/>
              </a:xfrm>
              <a:prstGeom prst="ellipse">
                <a:avLst/>
              </a:prstGeom>
              <a:solidFill>
                <a:schemeClr val="accent2">
                  <a:lumMod val="20000"/>
                  <a:lumOff val="80000"/>
                  <a:alpha val="50000"/>
                </a:schemeClr>
              </a:solidFill>
              <a:ln w="6350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a typeface="ＭＳ Ｐゴシック" pitchFamily="50" charset="-128"/>
                </a:endParaRPr>
              </a:p>
            </p:txBody>
          </p:sp>
          <p:sp>
            <p:nvSpPr>
              <p:cNvPr id="33" name="テキスト ボックス 32"/>
              <p:cNvSpPr txBox="1"/>
              <p:nvPr/>
            </p:nvSpPr>
            <p:spPr>
              <a:xfrm>
                <a:off x="4050804" y="2965053"/>
                <a:ext cx="1656184" cy="769441"/>
              </a:xfrm>
              <a:prstGeom prst="rect">
                <a:avLst/>
              </a:prstGeom>
              <a:noFill/>
            </p:spPr>
            <p:txBody>
              <a:bodyPr wrap="square" rtlCol="0">
                <a:spAutoFit/>
              </a:bodyPr>
              <a:lstStyle/>
              <a:p>
                <a:pPr algn="ctr"/>
                <a:r>
                  <a:rPr kumimoji="1" lang="en-US" altLang="ja-JP" sz="2800" dirty="0" smtClean="0">
                    <a:latin typeface="Calibri" pitchFamily="34" charset="0"/>
                    <a:ea typeface="ＭＳ Ｐゴシック" pitchFamily="50" charset="-128"/>
                  </a:rPr>
                  <a:t>UV</a:t>
                </a:r>
              </a:p>
              <a:p>
                <a:pPr algn="ctr"/>
                <a:r>
                  <a:rPr kumimoji="1" lang="en-US" altLang="ja-JP" sz="1600" dirty="0" smtClean="0">
                    <a:latin typeface="Calibri" pitchFamily="34" charset="0"/>
                    <a:ea typeface="ＭＳ Ｐゴシック" pitchFamily="50" charset="-128"/>
                  </a:rPr>
                  <a:t>(</a:t>
                </a:r>
                <a:r>
                  <a:rPr lang="en-US" altLang="ja-JP" sz="1600" dirty="0" err="1" smtClean="0">
                    <a:latin typeface="Calibri" pitchFamily="34" charset="0"/>
                    <a:ea typeface="ＭＳ Ｐゴシック" pitchFamily="50" charset="-128"/>
                  </a:rPr>
                  <a:t>Φ</a:t>
                </a:r>
                <a:r>
                  <a:rPr lang="en-US" altLang="ja-JP" sz="1600" baseline="-25000" dirty="0" err="1" smtClean="0">
                    <a:latin typeface="Calibri" pitchFamily="34" charset="0"/>
                    <a:ea typeface="ＭＳ Ｐゴシック" pitchFamily="50" charset="-128"/>
                  </a:rPr>
                  <a:t>oc</a:t>
                </a:r>
                <a:r>
                  <a:rPr lang="en-US" altLang="ja-JP" sz="1600" dirty="0" smtClean="0">
                    <a:latin typeface="Calibri" pitchFamily="34" charset="0"/>
                    <a:ea typeface="ＭＳ Ｐゴシック" pitchFamily="50" charset="-128"/>
                  </a:rPr>
                  <a:t>= 0.43)</a:t>
                </a:r>
              </a:p>
            </p:txBody>
          </p:sp>
          <p:sp>
            <p:nvSpPr>
              <p:cNvPr id="40" name="テキスト ボックス 39"/>
              <p:cNvSpPr txBox="1"/>
              <p:nvPr/>
            </p:nvSpPr>
            <p:spPr>
              <a:xfrm>
                <a:off x="6776060" y="3212976"/>
                <a:ext cx="1533376" cy="369332"/>
              </a:xfrm>
              <a:prstGeom prst="rect">
                <a:avLst/>
              </a:prstGeom>
              <a:noFill/>
            </p:spPr>
            <p:txBody>
              <a:bodyPr wrap="square" rtlCol="0">
                <a:spAutoFit/>
              </a:bodyPr>
              <a:lstStyle/>
              <a:p>
                <a:r>
                  <a:rPr kumimoji="1" lang="en-US" altLang="ja-JP" dirty="0" smtClean="0">
                    <a:latin typeface="Calibri" pitchFamily="34" charset="0"/>
                    <a:ea typeface="ＭＳ Ｐゴシック" pitchFamily="50" charset="-128"/>
                  </a:rPr>
                  <a:t>Closed-form</a:t>
                </a:r>
                <a:endParaRPr kumimoji="1" lang="ja-JP" altLang="en-US" dirty="0" smtClean="0">
                  <a:latin typeface="Calibri" pitchFamily="34" charset="0"/>
                  <a:ea typeface="ＭＳ Ｐゴシック" pitchFamily="50" charset="-128"/>
                </a:endParaRPr>
              </a:p>
            </p:txBody>
          </p:sp>
          <p:sp>
            <p:nvSpPr>
              <p:cNvPr id="39" name="テキスト ボックス 38"/>
              <p:cNvSpPr txBox="1"/>
              <p:nvPr/>
            </p:nvSpPr>
            <p:spPr>
              <a:xfrm>
                <a:off x="1856656" y="3203684"/>
                <a:ext cx="1512168" cy="369332"/>
              </a:xfrm>
              <a:prstGeom prst="rect">
                <a:avLst/>
              </a:prstGeom>
              <a:noFill/>
            </p:spPr>
            <p:txBody>
              <a:bodyPr wrap="square" rtlCol="0">
                <a:spAutoFit/>
              </a:bodyPr>
              <a:lstStyle/>
              <a:p>
                <a:r>
                  <a:rPr lang="en-US" altLang="ja-JP" dirty="0" smtClean="0">
                    <a:latin typeface="Calibri" pitchFamily="34" charset="0"/>
                    <a:ea typeface="ＭＳ Ｐゴシック" pitchFamily="50" charset="-128"/>
                  </a:rPr>
                  <a:t>Open-form</a:t>
                </a:r>
                <a:endParaRPr kumimoji="1" lang="ja-JP" altLang="en-US" dirty="0" smtClean="0">
                  <a:latin typeface="Calibri" pitchFamily="34" charset="0"/>
                  <a:ea typeface="ＭＳ Ｐゴシック" pitchFamily="50" charset="-128"/>
                </a:endParaRPr>
              </a:p>
            </p:txBody>
          </p:sp>
          <p:graphicFrame>
            <p:nvGraphicFramePr>
              <p:cNvPr id="44038" name="Object 6"/>
              <p:cNvGraphicFramePr>
                <a:graphicFrameLocks noChangeAspect="1"/>
              </p:cNvGraphicFramePr>
              <p:nvPr/>
            </p:nvGraphicFramePr>
            <p:xfrm>
              <a:off x="5291832" y="1825625"/>
              <a:ext cx="4274411" cy="1504800"/>
            </p:xfrm>
            <a:graphic>
              <a:graphicData uri="http://schemas.openxmlformats.org/presentationml/2006/ole">
                <p:oleObj spid="_x0000_s44038" name="CS ChemDraw Drawing" r:id="rId5" imgW="3139170" imgH="1104360" progId="ChemDraw.Document.6.0">
                  <p:embed/>
                </p:oleObj>
              </a:graphicData>
            </a:graphic>
          </p:graphicFrame>
          <p:cxnSp>
            <p:nvCxnSpPr>
              <p:cNvPr id="37" name="直線矢印コネクタ 36"/>
              <p:cNvCxnSpPr/>
              <p:nvPr/>
            </p:nvCxnSpPr>
            <p:spPr>
              <a:xfrm>
                <a:off x="4624382" y="2944037"/>
                <a:ext cx="576064"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4716146" y="2786926"/>
                <a:ext cx="288032" cy="32"/>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1" name="フローチャート : 手操作入力 50"/>
              <p:cNvSpPr/>
              <p:nvPr/>
            </p:nvSpPr>
            <p:spPr>
              <a:xfrm rot="18518261">
                <a:off x="7896267" y="1650256"/>
                <a:ext cx="360040" cy="216024"/>
              </a:xfrm>
              <a:prstGeom prst="flowChartManualInput">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56" name="フローチャート : 手操作入力 55"/>
              <p:cNvSpPr/>
              <p:nvPr/>
            </p:nvSpPr>
            <p:spPr>
              <a:xfrm rot="19814791">
                <a:off x="8130014" y="1972732"/>
                <a:ext cx="360040" cy="216024"/>
              </a:xfrm>
              <a:prstGeom prst="flowChartManualInput">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4" name="テキスト ボックス 33"/>
              <p:cNvSpPr txBox="1"/>
              <p:nvPr/>
            </p:nvSpPr>
            <p:spPr>
              <a:xfrm>
                <a:off x="3742087" y="1897633"/>
                <a:ext cx="2350341" cy="769441"/>
              </a:xfrm>
              <a:prstGeom prst="rect">
                <a:avLst/>
              </a:prstGeom>
              <a:noFill/>
            </p:spPr>
            <p:txBody>
              <a:bodyPr wrap="square" rtlCol="0">
                <a:spAutoFit/>
              </a:bodyPr>
              <a:lstStyle/>
              <a:p>
                <a:pPr algn="ctr"/>
                <a:r>
                  <a:rPr lang="en-US" altLang="ja-JP" sz="2800" dirty="0" smtClean="0">
                    <a:latin typeface="Calibri" pitchFamily="34" charset="0"/>
                    <a:ea typeface="ＭＳ Ｐゴシック" pitchFamily="50" charset="-128"/>
                  </a:rPr>
                  <a:t>Vis.</a:t>
                </a:r>
                <a:r>
                  <a:rPr lang="ja-JP" altLang="en-US" sz="2800" dirty="0" smtClean="0">
                    <a:latin typeface="Calibri" pitchFamily="34" charset="0"/>
                    <a:ea typeface="ＭＳ Ｐゴシック" pitchFamily="50" charset="-128"/>
                  </a:rPr>
                  <a:t> </a:t>
                </a:r>
                <a:endParaRPr lang="en-US" altLang="ja-JP" sz="2800" dirty="0" smtClean="0">
                  <a:latin typeface="Calibri" pitchFamily="34" charset="0"/>
                  <a:ea typeface="ＭＳ Ｐゴシック" pitchFamily="50" charset="-128"/>
                </a:endParaRPr>
              </a:p>
              <a:p>
                <a:pPr algn="ctr"/>
                <a:r>
                  <a:rPr lang="en-US" altLang="ja-JP" sz="1600" dirty="0" smtClean="0">
                    <a:latin typeface="Calibri" pitchFamily="34" charset="0"/>
                    <a:ea typeface="ＭＳ Ｐゴシック" pitchFamily="50" charset="-128"/>
                  </a:rPr>
                  <a:t>(</a:t>
                </a:r>
                <a:r>
                  <a:rPr lang="en-US" altLang="ja-JP" sz="1600" dirty="0" err="1" smtClean="0">
                    <a:latin typeface="Calibri" pitchFamily="34" charset="0"/>
                    <a:ea typeface="ＭＳ Ｐゴシック" pitchFamily="50" charset="-128"/>
                  </a:rPr>
                  <a:t>Φ</a:t>
                </a:r>
                <a:r>
                  <a:rPr lang="en-US" altLang="ja-JP" sz="1600" baseline="-25000" dirty="0" err="1" smtClean="0">
                    <a:latin typeface="Calibri" pitchFamily="34" charset="0"/>
                    <a:ea typeface="ＭＳ Ｐゴシック" pitchFamily="50" charset="-128"/>
                  </a:rPr>
                  <a:t>co</a:t>
                </a:r>
                <a:r>
                  <a:rPr lang="en-US" altLang="ja-JP" sz="1600" dirty="0" smtClean="0">
                    <a:latin typeface="Calibri" pitchFamily="34" charset="0"/>
                    <a:ea typeface="ＭＳ Ｐゴシック" pitchFamily="50" charset="-128"/>
                  </a:rPr>
                  <a:t>= 1.6×10</a:t>
                </a:r>
                <a:r>
                  <a:rPr lang="en-US" altLang="ja-JP" sz="1600" baseline="30000" dirty="0" smtClean="0">
                    <a:latin typeface="Calibri" pitchFamily="34" charset="0"/>
                    <a:ea typeface="ＭＳ Ｐゴシック" pitchFamily="50" charset="-128"/>
                  </a:rPr>
                  <a:t>-4</a:t>
                </a:r>
                <a:r>
                  <a:rPr lang="en-US" altLang="ja-JP" sz="1600" dirty="0" smtClean="0">
                    <a:latin typeface="Calibri" pitchFamily="34" charset="0"/>
                    <a:ea typeface="ＭＳ Ｐゴシック" pitchFamily="50" charset="-128"/>
                  </a:rPr>
                  <a:t>)</a:t>
                </a:r>
              </a:p>
            </p:txBody>
          </p:sp>
          <p:sp>
            <p:nvSpPr>
              <p:cNvPr id="80" name="正方形/長方形 31"/>
              <p:cNvSpPr>
                <a:spLocks noChangeArrowheads="1"/>
              </p:cNvSpPr>
              <p:nvPr/>
            </p:nvSpPr>
            <p:spPr bwMode="auto">
              <a:xfrm>
                <a:off x="8339584" y="1588790"/>
                <a:ext cx="10779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000" dirty="0">
                    <a:latin typeface="Calibri" pitchFamily="34" charset="0"/>
                  </a:rPr>
                  <a:t>Φ</a:t>
                </a:r>
                <a:r>
                  <a:rPr lang="en-US" altLang="ja-JP" sz="2000" baseline="-25000" dirty="0">
                    <a:latin typeface="Calibri" pitchFamily="34" charset="0"/>
                  </a:rPr>
                  <a:t>F </a:t>
                </a:r>
                <a:r>
                  <a:rPr lang="en-US" altLang="ja-JP" sz="2000" dirty="0">
                    <a:latin typeface="Calibri" pitchFamily="34" charset="0"/>
                  </a:rPr>
                  <a:t>=0.88</a:t>
                </a:r>
                <a:endParaRPr lang="ja-JP" altLang="en-US" sz="2000" dirty="0">
                  <a:latin typeface="Calibri" pitchFamily="34" charset="0"/>
                </a:endParaRPr>
              </a:p>
            </p:txBody>
          </p:sp>
          <p:sp>
            <p:nvSpPr>
              <p:cNvPr id="22" name="テキスト ボックス 21"/>
              <p:cNvSpPr txBox="1"/>
              <p:nvPr/>
            </p:nvSpPr>
            <p:spPr>
              <a:xfrm>
                <a:off x="272480" y="1916832"/>
                <a:ext cx="1944216" cy="369332"/>
              </a:xfrm>
              <a:prstGeom prst="rect">
                <a:avLst/>
              </a:prstGeom>
              <a:noFill/>
            </p:spPr>
            <p:txBody>
              <a:bodyPr wrap="square" rtlCol="0">
                <a:spAutoFit/>
              </a:bodyPr>
              <a:lstStyle/>
              <a:p>
                <a:r>
                  <a:rPr lang="en-US" altLang="ja-JP" dirty="0" smtClean="0">
                    <a:latin typeface="Calibri" pitchFamily="34" charset="0"/>
                    <a:ea typeface="ＭＳ Ｐゴシック" pitchFamily="50" charset="-128"/>
                  </a:rPr>
                  <a:t>non-Fluorescent</a:t>
                </a:r>
                <a:endParaRPr kumimoji="1" lang="ja-JP" altLang="en-US" dirty="0" smtClean="0">
                  <a:latin typeface="Calibri" pitchFamily="34" charset="0"/>
                  <a:ea typeface="ＭＳ Ｐゴシック" pitchFamily="50" charset="-128"/>
                </a:endParaRPr>
              </a:p>
            </p:txBody>
          </p:sp>
          <p:graphicFrame>
            <p:nvGraphicFramePr>
              <p:cNvPr id="44037" name="Object 5"/>
              <p:cNvGraphicFramePr>
                <a:graphicFrameLocks noChangeAspect="1"/>
              </p:cNvGraphicFramePr>
              <p:nvPr/>
            </p:nvGraphicFramePr>
            <p:xfrm>
              <a:off x="311850" y="1831510"/>
              <a:ext cx="4272485" cy="1506283"/>
            </p:xfrm>
            <a:graphic>
              <a:graphicData uri="http://schemas.openxmlformats.org/presentationml/2006/ole">
                <p:oleObj spid="_x0000_s44037" name="CS ChemDraw Drawing" r:id="rId6" imgW="3138901" imgH="1105981" progId="ChemDraw.Document.6.0">
                  <p:embed/>
                </p:oleObj>
              </a:graphicData>
            </a:graphic>
          </p:graphicFrame>
        </p:grpSp>
      </p:grpSp>
      <p:sp>
        <p:nvSpPr>
          <p:cNvPr id="25" name="テキスト ボックス 24"/>
          <p:cNvSpPr txBox="1"/>
          <p:nvPr/>
        </p:nvSpPr>
        <p:spPr>
          <a:xfrm>
            <a:off x="632520" y="476672"/>
            <a:ext cx="9073008" cy="461665"/>
          </a:xfrm>
          <a:prstGeom prst="rect">
            <a:avLst/>
          </a:prstGeom>
          <a:noFill/>
        </p:spPr>
        <p:txBody>
          <a:bodyPr wrap="square" rtlCol="0">
            <a:spAutoFit/>
          </a:bodyPr>
          <a:lstStyle/>
          <a:p>
            <a:r>
              <a:rPr kumimoji="1" lang="en-US" altLang="ja-JP" sz="2400" b="1" dirty="0" smtClean="0">
                <a:latin typeface="Calibri" pitchFamily="34" charset="0"/>
                <a:ea typeface="ＭＳ Ｐゴシック" pitchFamily="50" charset="-128"/>
              </a:rPr>
              <a:t>Super-resolution by </a:t>
            </a:r>
            <a:r>
              <a:rPr lang="en-US" altLang="ja-JP" sz="2400" b="1" dirty="0" smtClean="0">
                <a:latin typeface="ＭＳ Ｐゴシック" pitchFamily="50" charset="-128"/>
                <a:ea typeface="ＭＳ Ｐゴシック" pitchFamily="50" charset="-128"/>
              </a:rPr>
              <a:t>using photo-switchable fluorescent molecule</a:t>
            </a:r>
            <a:endParaRPr kumimoji="1" lang="ja-JP" altLang="en-US" sz="2400" b="1" dirty="0">
              <a:latin typeface="Calibri" pitchFamily="34" charset="0"/>
              <a:ea typeface="ＭＳ Ｐゴシック" pitchFamily="50" charset="-128"/>
            </a:endParaRPr>
          </a:p>
        </p:txBody>
      </p:sp>
    </p:spTree>
  </p:cSld>
  <p:clrMapOvr>
    <a:masterClrMapping/>
  </p:clrMapOvr>
  <p:transition advTm="7154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図 75" descr="dae1_mini.png"/>
          <p:cNvPicPr>
            <a:picLocks noChangeAspect="1"/>
          </p:cNvPicPr>
          <p:nvPr/>
        </p:nvPicPr>
        <p:blipFill>
          <a:blip r:embed="rId3" cstate="print"/>
          <a:stretch>
            <a:fillRect/>
          </a:stretch>
        </p:blipFill>
        <p:spPr>
          <a:xfrm>
            <a:off x="704528" y="952302"/>
            <a:ext cx="6214845" cy="1224136"/>
          </a:xfrm>
          <a:prstGeom prst="rect">
            <a:avLst/>
          </a:prstGeom>
        </p:spPr>
      </p:pic>
      <p:sp>
        <p:nvSpPr>
          <p:cNvPr id="10" name="正方形/長方形 9"/>
          <p:cNvSpPr/>
          <p:nvPr/>
        </p:nvSpPr>
        <p:spPr>
          <a:xfrm>
            <a:off x="2648744" y="3717032"/>
            <a:ext cx="891791" cy="1755576"/>
          </a:xfrm>
          <a:prstGeom prst="rect">
            <a:avLst/>
          </a:prstGeom>
          <a:solidFill>
            <a:srgbClr val="00B050">
              <a:alpha val="56000"/>
            </a:srgbClr>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1" name="正方形/長方形 10"/>
          <p:cNvSpPr/>
          <p:nvPr/>
        </p:nvSpPr>
        <p:spPr>
          <a:xfrm>
            <a:off x="2872388" y="3717032"/>
            <a:ext cx="465282" cy="1755576"/>
          </a:xfrm>
          <a:prstGeom prst="rect">
            <a:avLst/>
          </a:prstGeom>
          <a:solidFill>
            <a:srgbClr val="B51BAA">
              <a:alpha val="55686"/>
            </a:srgbClr>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pic>
        <p:nvPicPr>
          <p:cNvPr id="12" name="図 11" descr="対物レンズ.png"/>
          <p:cNvPicPr>
            <a:picLocks noChangeAspect="1"/>
          </p:cNvPicPr>
          <p:nvPr/>
        </p:nvPicPr>
        <p:blipFill>
          <a:blip r:embed="rId4" cstate="print"/>
          <a:stretch>
            <a:fillRect/>
          </a:stretch>
        </p:blipFill>
        <p:spPr>
          <a:xfrm>
            <a:off x="1773570" y="3140968"/>
            <a:ext cx="2592288" cy="648072"/>
          </a:xfrm>
          <a:prstGeom prst="rect">
            <a:avLst/>
          </a:prstGeom>
        </p:spPr>
      </p:pic>
      <p:sp>
        <p:nvSpPr>
          <p:cNvPr id="13" name="下矢印 12"/>
          <p:cNvSpPr/>
          <p:nvPr/>
        </p:nvSpPr>
        <p:spPr>
          <a:xfrm>
            <a:off x="2728372" y="3284984"/>
            <a:ext cx="731158" cy="360040"/>
          </a:xfrm>
          <a:prstGeom prst="downArrow">
            <a:avLst/>
          </a:prstGeom>
          <a:solidFill>
            <a:srgbClr val="00B05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4" name="フリーフォーム 13"/>
          <p:cNvSpPr/>
          <p:nvPr/>
        </p:nvSpPr>
        <p:spPr>
          <a:xfrm>
            <a:off x="2848634" y="3980012"/>
            <a:ext cx="489397" cy="637512"/>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noFill/>
          <a:ln w="22225">
            <a:solidFill>
              <a:srgbClr val="3818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cxnSp>
        <p:nvCxnSpPr>
          <p:cNvPr id="15" name="直線コネクタ 14"/>
          <p:cNvCxnSpPr/>
          <p:nvPr/>
        </p:nvCxnSpPr>
        <p:spPr>
          <a:xfrm>
            <a:off x="2561184" y="4653136"/>
            <a:ext cx="108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144688" y="4005064"/>
            <a:ext cx="576064"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PSF</a:t>
            </a:r>
            <a:endParaRPr kumimoji="1" lang="ja-JP" altLang="en-US" sz="1400" dirty="0" smtClean="0">
              <a:latin typeface="+mj-lt"/>
              <a:ea typeface="ＭＳ Ｐゴシック" pitchFamily="50" charset="-128"/>
            </a:endParaRPr>
          </a:p>
        </p:txBody>
      </p:sp>
      <p:sp>
        <p:nvSpPr>
          <p:cNvPr id="17" name="テキスト ボックス 16"/>
          <p:cNvSpPr txBox="1"/>
          <p:nvPr/>
        </p:nvSpPr>
        <p:spPr>
          <a:xfrm>
            <a:off x="848544" y="3212976"/>
            <a:ext cx="1008112"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Objective</a:t>
            </a:r>
            <a:endParaRPr kumimoji="1" lang="ja-JP" altLang="en-US" sz="1400" dirty="0" smtClean="0">
              <a:latin typeface="+mj-lt"/>
              <a:ea typeface="ＭＳ Ｐゴシック" pitchFamily="50" charset="-128"/>
            </a:endParaRPr>
          </a:p>
        </p:txBody>
      </p:sp>
      <p:sp>
        <p:nvSpPr>
          <p:cNvPr id="18" name="正方形/長方形 17"/>
          <p:cNvSpPr/>
          <p:nvPr/>
        </p:nvSpPr>
        <p:spPr>
          <a:xfrm>
            <a:off x="6743674" y="3717032"/>
            <a:ext cx="891791" cy="1755576"/>
          </a:xfrm>
          <a:prstGeom prst="rect">
            <a:avLst/>
          </a:prstGeom>
          <a:solidFill>
            <a:srgbClr val="00B050">
              <a:alpha val="56000"/>
            </a:srgbClr>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9" name="正方形/長方形 18"/>
          <p:cNvSpPr/>
          <p:nvPr/>
        </p:nvSpPr>
        <p:spPr>
          <a:xfrm>
            <a:off x="7430520" y="3717032"/>
            <a:ext cx="465282" cy="1755576"/>
          </a:xfrm>
          <a:prstGeom prst="rect">
            <a:avLst/>
          </a:prstGeom>
          <a:solidFill>
            <a:srgbClr val="B51BAA">
              <a:alpha val="55686"/>
            </a:srgbClr>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pic>
        <p:nvPicPr>
          <p:cNvPr id="20" name="図 19" descr="対物レンズ.png"/>
          <p:cNvPicPr>
            <a:picLocks noChangeAspect="1"/>
          </p:cNvPicPr>
          <p:nvPr/>
        </p:nvPicPr>
        <p:blipFill>
          <a:blip r:embed="rId4" cstate="print"/>
          <a:stretch>
            <a:fillRect/>
          </a:stretch>
        </p:blipFill>
        <p:spPr>
          <a:xfrm>
            <a:off x="6033120" y="3140968"/>
            <a:ext cx="2592288" cy="648072"/>
          </a:xfrm>
          <a:prstGeom prst="rect">
            <a:avLst/>
          </a:prstGeom>
        </p:spPr>
      </p:pic>
      <p:cxnSp>
        <p:nvCxnSpPr>
          <p:cNvPr id="26" name="直線コネクタ 25"/>
          <p:cNvCxnSpPr/>
          <p:nvPr/>
        </p:nvCxnSpPr>
        <p:spPr>
          <a:xfrm>
            <a:off x="1906508" y="5229200"/>
            <a:ext cx="2326412" cy="0"/>
          </a:xfrm>
          <a:prstGeom prst="line">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2144688"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28" name="円/楕円 27"/>
          <p:cNvSpPr/>
          <p:nvPr/>
        </p:nvSpPr>
        <p:spPr>
          <a:xfrm>
            <a:off x="2792760" y="5085200"/>
            <a:ext cx="144000" cy="144000"/>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29" name="円/楕円 28"/>
          <p:cNvSpPr/>
          <p:nvPr/>
        </p:nvSpPr>
        <p:spPr>
          <a:xfrm>
            <a:off x="3468406"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0" name="円/楕円 29"/>
          <p:cNvSpPr/>
          <p:nvPr/>
        </p:nvSpPr>
        <p:spPr>
          <a:xfrm>
            <a:off x="2581790"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1" name="円/楕円 30"/>
          <p:cNvSpPr/>
          <p:nvPr/>
        </p:nvSpPr>
        <p:spPr>
          <a:xfrm>
            <a:off x="3246480" y="5085200"/>
            <a:ext cx="144000" cy="144000"/>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2" name="円/楕円 31"/>
          <p:cNvSpPr/>
          <p:nvPr/>
        </p:nvSpPr>
        <p:spPr>
          <a:xfrm>
            <a:off x="3899606"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3" name="円/楕円 32"/>
          <p:cNvSpPr/>
          <p:nvPr/>
        </p:nvSpPr>
        <p:spPr>
          <a:xfrm>
            <a:off x="1928664"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4" name="円/楕円 33"/>
          <p:cNvSpPr/>
          <p:nvPr/>
        </p:nvSpPr>
        <p:spPr>
          <a:xfrm>
            <a:off x="2360728"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5" name="円/楕円 34"/>
          <p:cNvSpPr/>
          <p:nvPr/>
        </p:nvSpPr>
        <p:spPr>
          <a:xfrm>
            <a:off x="3008800" y="5085184"/>
            <a:ext cx="144000" cy="144000"/>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6" name="円/楕円 35"/>
          <p:cNvSpPr/>
          <p:nvPr/>
        </p:nvSpPr>
        <p:spPr>
          <a:xfrm>
            <a:off x="3682256" y="5085184"/>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7" name="円/楕円 36"/>
          <p:cNvSpPr/>
          <p:nvPr/>
        </p:nvSpPr>
        <p:spPr>
          <a:xfrm>
            <a:off x="4114320" y="5085184"/>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8" name="テキスト ボックス 37"/>
          <p:cNvSpPr txBox="1"/>
          <p:nvPr/>
        </p:nvSpPr>
        <p:spPr>
          <a:xfrm>
            <a:off x="898419" y="5013176"/>
            <a:ext cx="1152128" cy="307777"/>
          </a:xfrm>
          <a:prstGeom prst="rect">
            <a:avLst/>
          </a:prstGeom>
          <a:noFill/>
        </p:spPr>
        <p:txBody>
          <a:bodyPr wrap="square" rtlCol="0">
            <a:spAutoFit/>
          </a:bodyPr>
          <a:lstStyle/>
          <a:p>
            <a:r>
              <a:rPr lang="en-US" altLang="ja-JP" sz="1400" dirty="0" smtClean="0">
                <a:latin typeface="+mj-lt"/>
                <a:ea typeface="ＭＳ Ｐゴシック" pitchFamily="50" charset="-128"/>
              </a:rPr>
              <a:t>Dye (DAE1)</a:t>
            </a:r>
            <a:endParaRPr kumimoji="1" lang="ja-JP" altLang="en-US" sz="1400" dirty="0" smtClean="0">
              <a:latin typeface="+mj-lt"/>
              <a:ea typeface="ＭＳ Ｐゴシック" pitchFamily="50" charset="-128"/>
            </a:endParaRPr>
          </a:p>
        </p:txBody>
      </p:sp>
      <p:cxnSp>
        <p:nvCxnSpPr>
          <p:cNvPr id="39" name="直線コネクタ 38"/>
          <p:cNvCxnSpPr/>
          <p:nvPr/>
        </p:nvCxnSpPr>
        <p:spPr>
          <a:xfrm>
            <a:off x="6120054" y="5229200"/>
            <a:ext cx="2326412" cy="0"/>
          </a:xfrm>
          <a:prstGeom prst="line">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6358234"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1" name="円/楕円 40"/>
          <p:cNvSpPr/>
          <p:nvPr/>
        </p:nvSpPr>
        <p:spPr>
          <a:xfrm>
            <a:off x="7006306"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2" name="円/楕円 41"/>
          <p:cNvSpPr/>
          <p:nvPr/>
        </p:nvSpPr>
        <p:spPr>
          <a:xfrm>
            <a:off x="7681952"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3" name="円/楕円 42"/>
          <p:cNvSpPr/>
          <p:nvPr/>
        </p:nvSpPr>
        <p:spPr>
          <a:xfrm>
            <a:off x="6795336"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4" name="円/楕円 43"/>
          <p:cNvSpPr/>
          <p:nvPr/>
        </p:nvSpPr>
        <p:spPr>
          <a:xfrm>
            <a:off x="7460026" y="5085200"/>
            <a:ext cx="144000" cy="144000"/>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5" name="円/楕円 44"/>
          <p:cNvSpPr/>
          <p:nvPr/>
        </p:nvSpPr>
        <p:spPr>
          <a:xfrm>
            <a:off x="8113152"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6" name="円/楕円 45"/>
          <p:cNvSpPr/>
          <p:nvPr/>
        </p:nvSpPr>
        <p:spPr>
          <a:xfrm>
            <a:off x="6142210"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7" name="円/楕円 46"/>
          <p:cNvSpPr/>
          <p:nvPr/>
        </p:nvSpPr>
        <p:spPr>
          <a:xfrm>
            <a:off x="6574274" y="5085200"/>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8" name="円/楕円 47"/>
          <p:cNvSpPr/>
          <p:nvPr/>
        </p:nvSpPr>
        <p:spPr>
          <a:xfrm>
            <a:off x="7222346" y="5085184"/>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9" name="円/楕円 48"/>
          <p:cNvSpPr/>
          <p:nvPr/>
        </p:nvSpPr>
        <p:spPr>
          <a:xfrm>
            <a:off x="7895802" y="5085184"/>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0" name="円/楕円 49"/>
          <p:cNvSpPr/>
          <p:nvPr/>
        </p:nvSpPr>
        <p:spPr>
          <a:xfrm>
            <a:off x="8327866" y="5085184"/>
            <a:ext cx="144000" cy="144000"/>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1" name="下矢印 50"/>
          <p:cNvSpPr/>
          <p:nvPr/>
        </p:nvSpPr>
        <p:spPr>
          <a:xfrm>
            <a:off x="2962390" y="3284984"/>
            <a:ext cx="265876" cy="360040"/>
          </a:xfrm>
          <a:prstGeom prst="downArrow">
            <a:avLst/>
          </a:prstGeom>
          <a:solidFill>
            <a:srgbClr val="B51BAA"/>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6" name="下矢印 55"/>
          <p:cNvSpPr/>
          <p:nvPr/>
        </p:nvSpPr>
        <p:spPr>
          <a:xfrm>
            <a:off x="6835056" y="3356992"/>
            <a:ext cx="731158" cy="360040"/>
          </a:xfrm>
          <a:prstGeom prst="downArrow">
            <a:avLst/>
          </a:prstGeom>
          <a:solidFill>
            <a:srgbClr val="00B05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61" name="下矢印 60"/>
          <p:cNvSpPr/>
          <p:nvPr/>
        </p:nvSpPr>
        <p:spPr>
          <a:xfrm>
            <a:off x="7537668" y="3353564"/>
            <a:ext cx="265876" cy="360040"/>
          </a:xfrm>
          <a:prstGeom prst="downArrow">
            <a:avLst/>
          </a:prstGeom>
          <a:solidFill>
            <a:srgbClr val="B51BAA"/>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71" name="テキスト ボックス 70"/>
          <p:cNvSpPr txBox="1"/>
          <p:nvPr/>
        </p:nvSpPr>
        <p:spPr>
          <a:xfrm>
            <a:off x="776536" y="519063"/>
            <a:ext cx="1296144" cy="461665"/>
          </a:xfrm>
          <a:prstGeom prst="rect">
            <a:avLst/>
          </a:prstGeom>
          <a:noFill/>
        </p:spPr>
        <p:txBody>
          <a:bodyPr wrap="square" rtlCol="0">
            <a:spAutoFit/>
          </a:bodyPr>
          <a:lstStyle/>
          <a:p>
            <a:r>
              <a:rPr lang="en-US" altLang="ja-JP" sz="2400" b="1" u="sng" dirty="0" smtClean="0">
                <a:latin typeface="+mj-lt"/>
                <a:ea typeface="ＭＳ Ｐゴシック" pitchFamily="50" charset="-128"/>
              </a:rPr>
              <a:t>Principle</a:t>
            </a:r>
            <a:endParaRPr lang="ja-JP" altLang="en-US" sz="2400" b="1" u="sng" dirty="0" smtClean="0">
              <a:latin typeface="+mj-lt"/>
              <a:ea typeface="ＭＳ Ｐゴシック" pitchFamily="50" charset="-128"/>
            </a:endParaRPr>
          </a:p>
        </p:txBody>
      </p:sp>
      <p:sp>
        <p:nvSpPr>
          <p:cNvPr id="63" name="フリーフォーム 62"/>
          <p:cNvSpPr/>
          <p:nvPr/>
        </p:nvSpPr>
        <p:spPr>
          <a:xfrm>
            <a:off x="2617952" y="3861048"/>
            <a:ext cx="936104" cy="758180"/>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noFill/>
          <a:ln w="22225">
            <a:solidFill>
              <a:srgbClr val="0086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sp>
        <p:nvSpPr>
          <p:cNvPr id="64" name="フリーフォーム 63"/>
          <p:cNvSpPr/>
          <p:nvPr/>
        </p:nvSpPr>
        <p:spPr>
          <a:xfrm>
            <a:off x="7408580" y="3980012"/>
            <a:ext cx="489397" cy="637512"/>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noFill/>
          <a:ln w="22225">
            <a:solidFill>
              <a:srgbClr val="3818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cxnSp>
        <p:nvCxnSpPr>
          <p:cNvPr id="66" name="直線コネクタ 65"/>
          <p:cNvCxnSpPr/>
          <p:nvPr/>
        </p:nvCxnSpPr>
        <p:spPr>
          <a:xfrm>
            <a:off x="6609184" y="4653136"/>
            <a:ext cx="14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フリーフォーム 66"/>
          <p:cNvSpPr/>
          <p:nvPr/>
        </p:nvSpPr>
        <p:spPr>
          <a:xfrm>
            <a:off x="6714788" y="3861048"/>
            <a:ext cx="936104" cy="758180"/>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noFill/>
          <a:ln w="22225">
            <a:solidFill>
              <a:srgbClr val="0086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sp>
        <p:nvSpPr>
          <p:cNvPr id="68" name="右矢印 67"/>
          <p:cNvSpPr/>
          <p:nvPr/>
        </p:nvSpPr>
        <p:spPr>
          <a:xfrm>
            <a:off x="4681593" y="4084253"/>
            <a:ext cx="1136576" cy="712899"/>
          </a:xfrm>
          <a:prstGeom prst="rightArrow">
            <a:avLst>
              <a:gd name="adj1" fmla="val 50000"/>
              <a:gd name="adj2" fmla="val 46609"/>
            </a:avLst>
          </a:prstGeom>
          <a:solidFill>
            <a:srgbClr val="FFC000"/>
          </a:solidFill>
          <a:ln w="635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73" name="テキスト ボックス 72"/>
          <p:cNvSpPr txBox="1"/>
          <p:nvPr/>
        </p:nvSpPr>
        <p:spPr>
          <a:xfrm>
            <a:off x="4088904" y="3801952"/>
            <a:ext cx="2430574"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Visible position is shifted.</a:t>
            </a:r>
            <a:endParaRPr kumimoji="1" lang="ja-JP" altLang="en-US" sz="1600" dirty="0" smtClean="0">
              <a:latin typeface="+mj-lt"/>
              <a:ea typeface="ＭＳ Ｐゴシック" pitchFamily="50" charset="-128"/>
            </a:endParaRPr>
          </a:p>
        </p:txBody>
      </p:sp>
      <p:grpSp>
        <p:nvGrpSpPr>
          <p:cNvPr id="81" name="グループ化 80"/>
          <p:cNvGrpSpPr/>
          <p:nvPr/>
        </p:nvGrpSpPr>
        <p:grpSpPr>
          <a:xfrm>
            <a:off x="7185248" y="620688"/>
            <a:ext cx="1754420" cy="1920886"/>
            <a:chOff x="704528" y="2295477"/>
            <a:chExt cx="1690641" cy="1944216"/>
          </a:xfrm>
        </p:grpSpPr>
        <p:grpSp>
          <p:nvGrpSpPr>
            <p:cNvPr id="82" name="グループ化 1"/>
            <p:cNvGrpSpPr/>
            <p:nvPr/>
          </p:nvGrpSpPr>
          <p:grpSpPr>
            <a:xfrm>
              <a:off x="704528" y="2295477"/>
              <a:ext cx="1650184" cy="1944216"/>
              <a:chOff x="1475656" y="1484784"/>
              <a:chExt cx="3312368" cy="3816425"/>
            </a:xfrm>
          </p:grpSpPr>
          <p:cxnSp>
            <p:nvCxnSpPr>
              <p:cNvPr id="85" name="直線コネクタ 2"/>
              <p:cNvCxnSpPr/>
              <p:nvPr/>
            </p:nvCxnSpPr>
            <p:spPr>
              <a:xfrm>
                <a:off x="2411760" y="3284984"/>
                <a:ext cx="0" cy="7920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627784" y="2996952"/>
                <a:ext cx="0" cy="108012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843808" y="2852936"/>
                <a:ext cx="0" cy="122413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059832" y="2780928"/>
                <a:ext cx="0" cy="12961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275856" y="2708920"/>
                <a:ext cx="0" cy="12961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93" idx="0"/>
              </p:cNvCxnSpPr>
              <p:nvPr/>
            </p:nvCxnSpPr>
            <p:spPr>
              <a:xfrm>
                <a:off x="3486737" y="2677417"/>
                <a:ext cx="5143" cy="118363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3707904" y="2708920"/>
                <a:ext cx="0" cy="1008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923928" y="2780928"/>
                <a:ext cx="0" cy="64807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3" name="円/楕円 92"/>
              <p:cNvSpPr/>
              <p:nvPr/>
            </p:nvSpPr>
            <p:spPr>
              <a:xfrm>
                <a:off x="2185449" y="2677417"/>
                <a:ext cx="2602575" cy="2623792"/>
              </a:xfrm>
              <a:prstGeom prst="ellipse">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ＭＳ Ｐゴシック" pitchFamily="50" charset="-128"/>
                </a:endParaRPr>
              </a:p>
            </p:txBody>
          </p:sp>
          <p:sp>
            <p:nvSpPr>
              <p:cNvPr id="94" name="円/楕円 93"/>
              <p:cNvSpPr/>
              <p:nvPr/>
            </p:nvSpPr>
            <p:spPr>
              <a:xfrm>
                <a:off x="1475656" y="1484784"/>
                <a:ext cx="2602575" cy="2623792"/>
              </a:xfrm>
              <a:prstGeom prst="ellipse">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ＭＳ Ｐゴシック" pitchFamily="50" charset="-128"/>
                </a:endParaRPr>
              </a:p>
            </p:txBody>
          </p:sp>
          <p:cxnSp>
            <p:nvCxnSpPr>
              <p:cNvPr id="95" name="直線矢印コネクタ 94"/>
              <p:cNvCxnSpPr/>
              <p:nvPr/>
            </p:nvCxnSpPr>
            <p:spPr>
              <a:xfrm>
                <a:off x="2771800" y="2924944"/>
                <a:ext cx="720081" cy="936104"/>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83" name="テキスト ボックス 82"/>
            <p:cNvSpPr txBox="1"/>
            <p:nvPr/>
          </p:nvSpPr>
          <p:spPr>
            <a:xfrm>
              <a:off x="870548" y="2409354"/>
              <a:ext cx="684310" cy="377717"/>
            </a:xfrm>
            <a:prstGeom prst="rect">
              <a:avLst/>
            </a:prstGeom>
            <a:noFill/>
          </p:spPr>
          <p:txBody>
            <a:bodyPr wrap="square" rtlCol="0">
              <a:spAutoFit/>
            </a:bodyPr>
            <a:lstStyle/>
            <a:p>
              <a:r>
                <a:rPr kumimoji="1" lang="en-US" altLang="ja-JP" dirty="0" smtClean="0">
                  <a:latin typeface="+mj-lt"/>
                  <a:ea typeface="ＭＳ Ｐゴシック" pitchFamily="50" charset="-128"/>
                </a:rPr>
                <a:t>UV</a:t>
              </a:r>
              <a:endParaRPr kumimoji="1" lang="ja-JP" altLang="en-US" dirty="0">
                <a:latin typeface="+mj-lt"/>
                <a:ea typeface="ＭＳ Ｐゴシック" pitchFamily="50" charset="-128"/>
              </a:endParaRPr>
            </a:p>
          </p:txBody>
        </p:sp>
        <p:sp>
          <p:nvSpPr>
            <p:cNvPr id="84" name="テキスト ボックス 83"/>
            <p:cNvSpPr txBox="1"/>
            <p:nvPr/>
          </p:nvSpPr>
          <p:spPr>
            <a:xfrm>
              <a:off x="1638852" y="3735953"/>
              <a:ext cx="756317" cy="373818"/>
            </a:xfrm>
            <a:prstGeom prst="rect">
              <a:avLst/>
            </a:prstGeom>
            <a:noFill/>
          </p:spPr>
          <p:txBody>
            <a:bodyPr wrap="square" rtlCol="0">
              <a:spAutoFit/>
            </a:bodyPr>
            <a:lstStyle/>
            <a:p>
              <a:r>
                <a:rPr kumimoji="1" lang="en-US" altLang="ja-JP" dirty="0" smtClean="0">
                  <a:latin typeface="+mj-lt"/>
                  <a:ea typeface="ＭＳ Ｐゴシック" pitchFamily="50" charset="-128"/>
                </a:rPr>
                <a:t>Vis.</a:t>
              </a:r>
              <a:endParaRPr kumimoji="1" lang="ja-JP" altLang="en-US" dirty="0">
                <a:latin typeface="+mj-lt"/>
                <a:ea typeface="ＭＳ Ｐゴシック" pitchFamily="50" charset="-128"/>
              </a:endParaRPr>
            </a:p>
          </p:txBody>
        </p:sp>
      </p:grpSp>
      <p:sp>
        <p:nvSpPr>
          <p:cNvPr id="97" name="テキスト ボックス 96"/>
          <p:cNvSpPr txBox="1"/>
          <p:nvPr/>
        </p:nvSpPr>
        <p:spPr>
          <a:xfrm>
            <a:off x="1643780" y="5547297"/>
            <a:ext cx="6981628" cy="707886"/>
          </a:xfrm>
          <a:prstGeom prst="rect">
            <a:avLst/>
          </a:prstGeom>
          <a:noFill/>
        </p:spPr>
        <p:txBody>
          <a:bodyPr wrap="square" rtlCol="0">
            <a:spAutoFit/>
          </a:bodyPr>
          <a:lstStyle/>
          <a:p>
            <a:r>
              <a:rPr lang="en-US" altLang="ja-JP" sz="2000" dirty="0" smtClean="0">
                <a:latin typeface="+mj-lt"/>
                <a:ea typeface="ＭＳ Ｐゴシック" pitchFamily="50" charset="-128"/>
              </a:rPr>
              <a:t>Effective fluorescent spot size is changed by modulating a overlap of UV and Visible light.</a:t>
            </a:r>
            <a:endParaRPr kumimoji="1" lang="ja-JP" altLang="en-US" sz="2000" dirty="0" smtClean="0">
              <a:latin typeface="+mj-lt"/>
              <a:ea typeface="ＭＳ Ｐゴシック" pitchFamily="50" charset="-128"/>
            </a:endParaRPr>
          </a:p>
        </p:txBody>
      </p:sp>
      <p:sp>
        <p:nvSpPr>
          <p:cNvPr id="75" name="テキスト ボックス 74"/>
          <p:cNvSpPr txBox="1"/>
          <p:nvPr/>
        </p:nvSpPr>
        <p:spPr>
          <a:xfrm>
            <a:off x="1352600" y="5543595"/>
            <a:ext cx="639688" cy="400110"/>
          </a:xfrm>
          <a:prstGeom prst="rect">
            <a:avLst/>
          </a:prstGeom>
          <a:noFill/>
        </p:spPr>
        <p:txBody>
          <a:bodyPr wrap="square" rtlCol="0">
            <a:spAutoFit/>
          </a:bodyPr>
          <a:lstStyle/>
          <a:p>
            <a:r>
              <a:rPr lang="en-US" altLang="ja-JP" sz="2000" dirty="0" smtClean="0">
                <a:latin typeface="+mj-lt"/>
                <a:ea typeface="ＭＳ Ｐゴシック" pitchFamily="50" charset="-128"/>
              </a:rPr>
              <a:t>※</a:t>
            </a:r>
            <a:endParaRPr kumimoji="1" lang="ja-JP" altLang="en-US" sz="2000" dirty="0" smtClean="0">
              <a:latin typeface="+mj-lt"/>
              <a:ea typeface="ＭＳ Ｐゴシック" pitchFamily="50" charset="-128"/>
            </a:endParaRPr>
          </a:p>
        </p:txBody>
      </p:sp>
      <p:sp>
        <p:nvSpPr>
          <p:cNvPr id="96" name="テキスト ボックス 95"/>
          <p:cNvSpPr txBox="1"/>
          <p:nvPr/>
        </p:nvSpPr>
        <p:spPr>
          <a:xfrm>
            <a:off x="3317501" y="1956920"/>
            <a:ext cx="915419" cy="400110"/>
          </a:xfrm>
          <a:prstGeom prst="rect">
            <a:avLst/>
          </a:prstGeom>
          <a:noFill/>
        </p:spPr>
        <p:txBody>
          <a:bodyPr wrap="square" rtlCol="0">
            <a:spAutoFit/>
          </a:bodyPr>
          <a:lstStyle/>
          <a:p>
            <a:pPr algn="ctr"/>
            <a:r>
              <a:rPr kumimoji="1" lang="en-US" altLang="ja-JP" sz="2000" dirty="0" smtClean="0">
                <a:latin typeface="+mj-lt"/>
                <a:ea typeface="ＭＳ Ｐゴシック" pitchFamily="50" charset="-128"/>
              </a:rPr>
              <a:t>UV</a:t>
            </a:r>
          </a:p>
        </p:txBody>
      </p:sp>
      <p:sp>
        <p:nvSpPr>
          <p:cNvPr id="98" name="テキスト ボックス 97"/>
          <p:cNvSpPr txBox="1"/>
          <p:nvPr/>
        </p:nvSpPr>
        <p:spPr>
          <a:xfrm>
            <a:off x="3249192" y="1272272"/>
            <a:ext cx="1080119" cy="400110"/>
          </a:xfrm>
          <a:prstGeom prst="rect">
            <a:avLst/>
          </a:prstGeom>
          <a:noFill/>
        </p:spPr>
        <p:txBody>
          <a:bodyPr wrap="square" rtlCol="0">
            <a:spAutoFit/>
          </a:bodyPr>
          <a:lstStyle/>
          <a:p>
            <a:pPr algn="ctr"/>
            <a:r>
              <a:rPr lang="en-US" altLang="ja-JP" sz="2000" dirty="0" smtClean="0">
                <a:latin typeface="+mj-lt"/>
                <a:ea typeface="ＭＳ Ｐゴシック" pitchFamily="50" charset="-128"/>
              </a:rPr>
              <a:t>Vis.</a:t>
            </a:r>
            <a:r>
              <a:rPr lang="ja-JP" altLang="en-US" sz="2000" dirty="0" smtClean="0">
                <a:latin typeface="+mj-lt"/>
                <a:ea typeface="ＭＳ Ｐゴシック" pitchFamily="50" charset="-128"/>
              </a:rPr>
              <a:t> </a:t>
            </a:r>
            <a:endParaRPr lang="en-US" altLang="ja-JP" sz="2000" dirty="0" smtClean="0">
              <a:latin typeface="+mj-lt"/>
              <a:ea typeface="ＭＳ Ｐゴシック" pitchFamily="50" charset="-128"/>
            </a:endParaRPr>
          </a:p>
        </p:txBody>
      </p:sp>
      <p:sp>
        <p:nvSpPr>
          <p:cNvPr id="99" name="円/楕円 98"/>
          <p:cNvSpPr/>
          <p:nvPr/>
        </p:nvSpPr>
        <p:spPr>
          <a:xfrm>
            <a:off x="3500648" y="1336726"/>
            <a:ext cx="576064" cy="288032"/>
          </a:xfrm>
          <a:prstGeom prst="ellipse">
            <a:avLst/>
          </a:prstGeom>
          <a:noFill/>
          <a:ln w="15875">
            <a:solidFill>
              <a:srgbClr val="00B05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00" name="円/楕円 99"/>
          <p:cNvSpPr/>
          <p:nvPr/>
        </p:nvSpPr>
        <p:spPr>
          <a:xfrm>
            <a:off x="3500648" y="2021374"/>
            <a:ext cx="576064" cy="288032"/>
          </a:xfrm>
          <a:prstGeom prst="ellipse">
            <a:avLst/>
          </a:prstGeom>
          <a:noFill/>
          <a:ln w="15875">
            <a:solidFill>
              <a:srgbClr val="7030A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01" name="テキスト ボックス 100"/>
          <p:cNvSpPr txBox="1"/>
          <p:nvPr/>
        </p:nvSpPr>
        <p:spPr>
          <a:xfrm>
            <a:off x="4843274" y="2072278"/>
            <a:ext cx="1440160" cy="369332"/>
          </a:xfrm>
          <a:prstGeom prst="rect">
            <a:avLst/>
          </a:prstGeom>
          <a:noFill/>
        </p:spPr>
        <p:txBody>
          <a:bodyPr wrap="square" rtlCol="0">
            <a:spAutoFit/>
          </a:bodyPr>
          <a:lstStyle/>
          <a:p>
            <a:r>
              <a:rPr lang="en-US" altLang="ja-JP" dirty="0" smtClean="0">
                <a:latin typeface="+mj-lt"/>
                <a:ea typeface="ＭＳ Ｐゴシック" pitchFamily="50" charset="-128"/>
              </a:rPr>
              <a:t>Closed-form</a:t>
            </a:r>
            <a:endParaRPr kumimoji="1" lang="ja-JP" altLang="en-US" dirty="0" smtClean="0">
              <a:latin typeface="+mj-lt"/>
              <a:ea typeface="ＭＳ Ｐゴシック" pitchFamily="50" charset="-128"/>
            </a:endParaRPr>
          </a:p>
        </p:txBody>
      </p:sp>
      <p:sp>
        <p:nvSpPr>
          <p:cNvPr id="102" name="テキスト ボックス 101"/>
          <p:cNvSpPr txBox="1"/>
          <p:nvPr/>
        </p:nvSpPr>
        <p:spPr>
          <a:xfrm>
            <a:off x="1522904" y="2066712"/>
            <a:ext cx="1440160" cy="369332"/>
          </a:xfrm>
          <a:prstGeom prst="rect">
            <a:avLst/>
          </a:prstGeom>
          <a:noFill/>
        </p:spPr>
        <p:txBody>
          <a:bodyPr wrap="square" rtlCol="0">
            <a:spAutoFit/>
          </a:bodyPr>
          <a:lstStyle/>
          <a:p>
            <a:r>
              <a:rPr lang="en-US" altLang="ja-JP" dirty="0" smtClean="0">
                <a:latin typeface="+mj-lt"/>
                <a:ea typeface="ＭＳ Ｐゴシック" pitchFamily="50" charset="-128"/>
              </a:rPr>
              <a:t>Open-form</a:t>
            </a:r>
            <a:endParaRPr kumimoji="1" lang="ja-JP" altLang="en-US" dirty="0" smtClean="0">
              <a:latin typeface="+mj-lt"/>
              <a:ea typeface="ＭＳ Ｐゴシック" pitchFamily="50" charset="-128"/>
            </a:endParaRPr>
          </a:p>
        </p:txBody>
      </p:sp>
      <p:sp>
        <p:nvSpPr>
          <p:cNvPr id="103" name="テキスト ボックス 102"/>
          <p:cNvSpPr txBox="1"/>
          <p:nvPr/>
        </p:nvSpPr>
        <p:spPr>
          <a:xfrm>
            <a:off x="5651872" y="692696"/>
            <a:ext cx="1677392" cy="369332"/>
          </a:xfrm>
          <a:prstGeom prst="rect">
            <a:avLst/>
          </a:prstGeom>
          <a:noFill/>
        </p:spPr>
        <p:txBody>
          <a:bodyPr wrap="square" rtlCol="0">
            <a:spAutoFit/>
          </a:bodyPr>
          <a:lstStyle/>
          <a:p>
            <a:r>
              <a:rPr kumimoji="1" lang="en-US" altLang="ja-JP" dirty="0" smtClean="0">
                <a:latin typeface="+mj-lt"/>
                <a:ea typeface="ＭＳ Ｐゴシック" pitchFamily="50" charset="-128"/>
              </a:rPr>
              <a:t>Fluorescent</a:t>
            </a:r>
            <a:endParaRPr kumimoji="1" lang="ja-JP" altLang="en-US" dirty="0" smtClean="0">
              <a:latin typeface="+mj-lt"/>
              <a:ea typeface="ＭＳ Ｐゴシック" pitchFamily="50" charset="-128"/>
            </a:endParaRPr>
          </a:p>
        </p:txBody>
      </p:sp>
      <p:sp>
        <p:nvSpPr>
          <p:cNvPr id="78" name="角丸四角形 77"/>
          <p:cNvSpPr/>
          <p:nvPr/>
        </p:nvSpPr>
        <p:spPr>
          <a:xfrm>
            <a:off x="776536" y="2852936"/>
            <a:ext cx="8280920" cy="3456384"/>
          </a:xfrm>
          <a:prstGeom prst="roundRect">
            <a:avLst>
              <a:gd name="adj" fmla="val 5423"/>
            </a:avLst>
          </a:prstGeom>
          <a:noFill/>
          <a:ln w="19050">
            <a:solidFill>
              <a:schemeClr val="bg2">
                <a:lumMod val="5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ＭＳ Ｐゴシック"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vis_shift.gif"/>
          <p:cNvPicPr>
            <a:picLocks noChangeAspect="1"/>
          </p:cNvPicPr>
          <p:nvPr/>
        </p:nvPicPr>
        <p:blipFill>
          <a:blip r:embed="rId4" cstate="print"/>
          <a:stretch>
            <a:fillRect/>
          </a:stretch>
        </p:blipFill>
        <p:spPr>
          <a:xfrm>
            <a:off x="4366172" y="643548"/>
            <a:ext cx="4547269" cy="2304256"/>
          </a:xfrm>
          <a:prstGeom prst="rect">
            <a:avLst/>
          </a:prstGeom>
        </p:spPr>
      </p:pic>
      <p:sp useBgFill="1">
        <p:nvSpPr>
          <p:cNvPr id="45" name="角丸四角形吹き出し 44"/>
          <p:cNvSpPr/>
          <p:nvPr/>
        </p:nvSpPr>
        <p:spPr>
          <a:xfrm rot="10800000">
            <a:off x="923582" y="3042672"/>
            <a:ext cx="8050436" cy="3600400"/>
          </a:xfrm>
          <a:prstGeom prst="wedgeRoundRectCallout">
            <a:avLst>
              <a:gd name="adj1" fmla="val -3848"/>
              <a:gd name="adj2" fmla="val 56789"/>
              <a:gd name="adj3" fmla="val 16667"/>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705" name="Picture 1"/>
          <p:cNvPicPr>
            <a:picLocks noChangeAspect="1" noChangeArrowheads="1"/>
          </p:cNvPicPr>
          <p:nvPr/>
        </p:nvPicPr>
        <p:blipFill>
          <a:blip r:embed="rId5" cstate="print"/>
          <a:srcRect/>
          <a:stretch>
            <a:fillRect/>
          </a:stretch>
        </p:blipFill>
        <p:spPr bwMode="auto">
          <a:xfrm>
            <a:off x="1064568" y="3302135"/>
            <a:ext cx="2961524" cy="1638000"/>
          </a:xfrm>
          <a:prstGeom prst="rect">
            <a:avLst/>
          </a:prstGeom>
          <a:noFill/>
          <a:ln w="9525">
            <a:noFill/>
            <a:miter lim="800000"/>
            <a:headEnd/>
            <a:tailEnd/>
          </a:ln>
          <a:effectLst/>
        </p:spPr>
      </p:pic>
      <p:pic>
        <p:nvPicPr>
          <p:cNvPr id="72706" name="Picture 2"/>
          <p:cNvPicPr>
            <a:picLocks noChangeAspect="1" noChangeArrowheads="1"/>
          </p:cNvPicPr>
          <p:nvPr/>
        </p:nvPicPr>
        <p:blipFill>
          <a:blip r:embed="rId6" cstate="print"/>
          <a:srcRect/>
          <a:stretch>
            <a:fillRect/>
          </a:stretch>
        </p:blipFill>
        <p:spPr bwMode="auto">
          <a:xfrm>
            <a:off x="1073764" y="5049360"/>
            <a:ext cx="2928980" cy="1620000"/>
          </a:xfrm>
          <a:prstGeom prst="rect">
            <a:avLst/>
          </a:prstGeom>
          <a:noFill/>
          <a:ln w="9525">
            <a:noFill/>
            <a:miter lim="800000"/>
            <a:headEnd/>
            <a:tailEnd/>
          </a:ln>
          <a:effectLst/>
        </p:spPr>
      </p:pic>
      <p:pic>
        <p:nvPicPr>
          <p:cNvPr id="78" name="Picture 4"/>
          <p:cNvPicPr>
            <a:picLocks noChangeAspect="1" noChangeArrowheads="1"/>
          </p:cNvPicPr>
          <p:nvPr/>
        </p:nvPicPr>
        <p:blipFill>
          <a:blip r:embed="rId7" cstate="print"/>
          <a:srcRect/>
          <a:stretch>
            <a:fillRect/>
          </a:stretch>
        </p:blipFill>
        <p:spPr bwMode="auto">
          <a:xfrm>
            <a:off x="4160912" y="3834534"/>
            <a:ext cx="4653469" cy="2618802"/>
          </a:xfrm>
          <a:prstGeom prst="rect">
            <a:avLst/>
          </a:prstGeom>
          <a:noFill/>
          <a:ln w="9525">
            <a:noFill/>
            <a:miter lim="800000"/>
            <a:headEnd/>
            <a:tailEnd/>
          </a:ln>
          <a:effectLst/>
        </p:spPr>
      </p:pic>
      <p:sp>
        <p:nvSpPr>
          <p:cNvPr id="34" name="テキスト ボックス 33"/>
          <p:cNvSpPr txBox="1"/>
          <p:nvPr/>
        </p:nvSpPr>
        <p:spPr>
          <a:xfrm>
            <a:off x="4304928" y="3594502"/>
            <a:ext cx="4813457" cy="338554"/>
          </a:xfrm>
          <a:prstGeom prst="rect">
            <a:avLst/>
          </a:prstGeom>
          <a:noFill/>
        </p:spPr>
        <p:txBody>
          <a:bodyPr wrap="square" rtlCol="0">
            <a:spAutoFit/>
          </a:bodyPr>
          <a:lstStyle/>
          <a:p>
            <a:r>
              <a:rPr lang="en-US" altLang="ja-JP" sz="1600" u="sng" dirty="0" smtClean="0">
                <a:latin typeface="Calibri" pitchFamily="34" charset="0"/>
                <a:ea typeface="ＭＳ Ｐゴシック" pitchFamily="50" charset="-128"/>
              </a:rPr>
              <a:t>Relation between Inter-spot distance &amp; FWHM</a:t>
            </a:r>
            <a:endParaRPr kumimoji="1" lang="en-US" altLang="ja-JP" sz="1600" u="sng" dirty="0" smtClean="0">
              <a:latin typeface="Calibri" pitchFamily="34" charset="0"/>
              <a:ea typeface="ＭＳ Ｐゴシック" pitchFamily="50" charset="-128"/>
            </a:endParaRPr>
          </a:p>
        </p:txBody>
      </p:sp>
      <p:sp>
        <p:nvSpPr>
          <p:cNvPr id="85" name="テキスト ボックス 84"/>
          <p:cNvSpPr txBox="1"/>
          <p:nvPr/>
        </p:nvSpPr>
        <p:spPr>
          <a:xfrm>
            <a:off x="1342752" y="3060989"/>
            <a:ext cx="1928664" cy="338554"/>
          </a:xfrm>
          <a:prstGeom prst="rect">
            <a:avLst/>
          </a:prstGeom>
          <a:noFill/>
        </p:spPr>
        <p:txBody>
          <a:bodyPr wrap="square" rtlCol="0">
            <a:spAutoFit/>
          </a:bodyPr>
          <a:lstStyle/>
          <a:p>
            <a:r>
              <a:rPr kumimoji="1" lang="en-US" altLang="ja-JP" sz="1600" b="1" dirty="0" smtClean="0">
                <a:latin typeface="Calibri" pitchFamily="34" charset="0"/>
                <a:ea typeface="ＭＳ Ｐゴシック" pitchFamily="50" charset="-128"/>
              </a:rPr>
              <a:t>Vis. </a:t>
            </a:r>
            <a:r>
              <a:rPr lang="en-US" altLang="ja-JP" sz="1600" b="1" dirty="0" smtClean="0">
                <a:latin typeface="Calibri" pitchFamily="34" charset="0"/>
                <a:ea typeface="ＭＳ Ｐゴシック" pitchFamily="50" charset="-128"/>
              </a:rPr>
              <a:t>position =</a:t>
            </a:r>
            <a:r>
              <a:rPr kumimoji="1" lang="en-US" altLang="ja-JP" sz="1600" b="1" dirty="0" smtClean="0">
                <a:latin typeface="Calibri" pitchFamily="34" charset="0"/>
                <a:ea typeface="ＭＳ Ｐゴシック" pitchFamily="50" charset="-128"/>
              </a:rPr>
              <a:t> 0 nm</a:t>
            </a:r>
          </a:p>
        </p:txBody>
      </p:sp>
      <p:sp>
        <p:nvSpPr>
          <p:cNvPr id="86" name="テキスト ボックス 85"/>
          <p:cNvSpPr txBox="1"/>
          <p:nvPr/>
        </p:nvSpPr>
        <p:spPr>
          <a:xfrm>
            <a:off x="1339248" y="4816185"/>
            <a:ext cx="2172500" cy="338554"/>
          </a:xfrm>
          <a:prstGeom prst="rect">
            <a:avLst/>
          </a:prstGeom>
          <a:noFill/>
        </p:spPr>
        <p:txBody>
          <a:bodyPr wrap="square" rtlCol="0">
            <a:spAutoFit/>
          </a:bodyPr>
          <a:lstStyle/>
          <a:p>
            <a:r>
              <a:rPr kumimoji="1" lang="en-US" altLang="ja-JP" sz="1600" b="1" dirty="0" smtClean="0">
                <a:latin typeface="Calibri" pitchFamily="34" charset="0"/>
                <a:ea typeface="ＭＳ Ｐゴシック" pitchFamily="50" charset="-128"/>
              </a:rPr>
              <a:t>Vis.</a:t>
            </a:r>
            <a:r>
              <a:rPr lang="ja-JP" altLang="en-US" sz="1600" b="1" dirty="0" smtClean="0">
                <a:latin typeface="Calibri" pitchFamily="34" charset="0"/>
                <a:ea typeface="ＭＳ Ｐゴシック" pitchFamily="50" charset="-128"/>
              </a:rPr>
              <a:t> </a:t>
            </a:r>
            <a:r>
              <a:rPr lang="en-US" altLang="ja-JP" sz="1600" b="1" dirty="0" smtClean="0">
                <a:latin typeface="Calibri" pitchFamily="34" charset="0"/>
                <a:ea typeface="ＭＳ Ｐゴシック" pitchFamily="50" charset="-128"/>
              </a:rPr>
              <a:t>position=</a:t>
            </a:r>
            <a:r>
              <a:rPr kumimoji="1" lang="en-US" altLang="ja-JP" sz="1600" b="1" dirty="0" smtClean="0">
                <a:latin typeface="Calibri" pitchFamily="34" charset="0"/>
                <a:ea typeface="ＭＳ Ｐゴシック" pitchFamily="50" charset="-128"/>
              </a:rPr>
              <a:t> - 550 nm</a:t>
            </a:r>
          </a:p>
        </p:txBody>
      </p:sp>
      <p:cxnSp>
        <p:nvCxnSpPr>
          <p:cNvPr id="88" name="直線コネクタ 87"/>
          <p:cNvCxnSpPr/>
          <p:nvPr/>
        </p:nvCxnSpPr>
        <p:spPr>
          <a:xfrm>
            <a:off x="2584133" y="4063825"/>
            <a:ext cx="432000" cy="0"/>
          </a:xfrm>
          <a:prstGeom prst="line">
            <a:avLst/>
          </a:prstGeom>
          <a:ln w="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238777" y="5868723"/>
            <a:ext cx="144000" cy="0"/>
          </a:xfrm>
          <a:prstGeom prst="line">
            <a:avLst/>
          </a:prstGeom>
          <a:ln w="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2303165" y="4124217"/>
            <a:ext cx="1627569" cy="338554"/>
          </a:xfrm>
          <a:prstGeom prst="rect">
            <a:avLst/>
          </a:prstGeom>
          <a:noFill/>
        </p:spPr>
        <p:txBody>
          <a:bodyPr wrap="square" rtlCol="0">
            <a:spAutoFit/>
          </a:bodyPr>
          <a:lstStyle/>
          <a:p>
            <a:r>
              <a:rPr kumimoji="1" lang="en-US" altLang="ja-JP" sz="1600" dirty="0" smtClean="0">
                <a:latin typeface="Calibri" pitchFamily="34" charset="0"/>
                <a:ea typeface="ＭＳ Ｐゴシック" pitchFamily="50" charset="-128"/>
              </a:rPr>
              <a:t>FWHM = 230 nm</a:t>
            </a:r>
            <a:endParaRPr kumimoji="1" lang="ja-JP" altLang="en-US" sz="1600" dirty="0" smtClean="0">
              <a:latin typeface="Calibri" pitchFamily="34" charset="0"/>
              <a:ea typeface="ＭＳ Ｐゴシック" pitchFamily="50" charset="-128"/>
            </a:endParaRPr>
          </a:p>
        </p:txBody>
      </p:sp>
      <p:sp>
        <p:nvSpPr>
          <p:cNvPr id="92" name="テキスト ボックス 91"/>
          <p:cNvSpPr txBox="1"/>
          <p:nvPr/>
        </p:nvSpPr>
        <p:spPr>
          <a:xfrm>
            <a:off x="2359901" y="5840060"/>
            <a:ext cx="1661999" cy="338554"/>
          </a:xfrm>
          <a:prstGeom prst="rect">
            <a:avLst/>
          </a:prstGeom>
          <a:noFill/>
        </p:spPr>
        <p:txBody>
          <a:bodyPr wrap="square" rtlCol="0">
            <a:spAutoFit/>
          </a:bodyPr>
          <a:lstStyle/>
          <a:p>
            <a:r>
              <a:rPr kumimoji="1" lang="en-US" altLang="ja-JP" sz="1600" dirty="0" smtClean="0">
                <a:latin typeface="Calibri" pitchFamily="34" charset="0"/>
                <a:ea typeface="ＭＳ Ｐゴシック" pitchFamily="50" charset="-128"/>
              </a:rPr>
              <a:t>FWHM = 40 nm</a:t>
            </a:r>
            <a:endParaRPr kumimoji="1" lang="ja-JP" altLang="en-US" sz="1600" dirty="0" smtClean="0">
              <a:latin typeface="Calibri" pitchFamily="34" charset="0"/>
              <a:ea typeface="ＭＳ Ｐゴシック" pitchFamily="50" charset="-128"/>
            </a:endParaRPr>
          </a:p>
        </p:txBody>
      </p:sp>
      <p:sp>
        <p:nvSpPr>
          <p:cNvPr id="35" name="テキスト ボックス 34"/>
          <p:cNvSpPr txBox="1"/>
          <p:nvPr/>
        </p:nvSpPr>
        <p:spPr>
          <a:xfrm>
            <a:off x="3600400" y="6309320"/>
            <a:ext cx="2216696" cy="307777"/>
          </a:xfrm>
          <a:prstGeom prst="rect">
            <a:avLst/>
          </a:prstGeom>
          <a:noFill/>
        </p:spPr>
        <p:txBody>
          <a:bodyPr wrap="square" rtlCol="0">
            <a:spAutoFit/>
          </a:bodyPr>
          <a:lstStyle/>
          <a:p>
            <a:r>
              <a:rPr kumimoji="1" lang="en-US" altLang="ja-JP" sz="1400" dirty="0" smtClean="0">
                <a:latin typeface="Calibri" pitchFamily="34" charset="0"/>
                <a:ea typeface="ＭＳ Ｐゴシック" pitchFamily="50" charset="-128"/>
              </a:rPr>
              <a:t>※FWHM : </a:t>
            </a:r>
            <a:r>
              <a:rPr lang="ja-JP" altLang="en-US" sz="1400" dirty="0" smtClean="0">
                <a:latin typeface="Calibri" pitchFamily="34" charset="0"/>
                <a:ea typeface="ＭＳ Ｐゴシック" pitchFamily="50" charset="-128"/>
              </a:rPr>
              <a:t>半値全幅</a:t>
            </a:r>
            <a:endParaRPr kumimoji="1" lang="ja-JP" altLang="en-US" sz="1400" dirty="0" smtClean="0">
              <a:latin typeface="Calibri" pitchFamily="34" charset="0"/>
              <a:ea typeface="ＭＳ Ｐゴシック" pitchFamily="50" charset="-128"/>
            </a:endParaRPr>
          </a:p>
        </p:txBody>
      </p:sp>
      <p:sp>
        <p:nvSpPr>
          <p:cNvPr id="47" name="右矢印 46"/>
          <p:cNvSpPr/>
          <p:nvPr/>
        </p:nvSpPr>
        <p:spPr>
          <a:xfrm rot="1558270">
            <a:off x="5146365" y="4642264"/>
            <a:ext cx="3059580" cy="648072"/>
          </a:xfrm>
          <a:prstGeom prst="rightArrow">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67" name="テキスト ボックス 66"/>
          <p:cNvSpPr txBox="1"/>
          <p:nvPr/>
        </p:nvSpPr>
        <p:spPr>
          <a:xfrm>
            <a:off x="848544" y="241484"/>
            <a:ext cx="1728191" cy="523220"/>
          </a:xfrm>
          <a:prstGeom prst="rect">
            <a:avLst/>
          </a:prstGeom>
        </p:spPr>
        <p:txBody>
          <a:bodyPr wrap="square" rtlCol="0">
            <a:spAutoFit/>
          </a:bodyPr>
          <a:lstStyle/>
          <a:p>
            <a:r>
              <a:rPr lang="en-US" altLang="ja-JP" sz="2800" dirty="0" smtClean="0">
                <a:latin typeface="Calibri" pitchFamily="34" charset="0"/>
                <a:ea typeface="ＭＳ Ｐゴシック" pitchFamily="50" charset="-128"/>
              </a:rPr>
              <a:t>Simulation</a:t>
            </a:r>
            <a:endParaRPr kumimoji="1" lang="ja-JP" altLang="en-US" dirty="0">
              <a:latin typeface="Calibri" pitchFamily="34" charset="0"/>
              <a:ea typeface="ＭＳ Ｐゴシック" pitchFamily="50" charset="-128"/>
            </a:endParaRPr>
          </a:p>
        </p:txBody>
      </p:sp>
      <p:sp>
        <p:nvSpPr>
          <p:cNvPr id="63" name="テキスト ボックス 62"/>
          <p:cNvSpPr txBox="1"/>
          <p:nvPr/>
        </p:nvSpPr>
        <p:spPr>
          <a:xfrm>
            <a:off x="4304929" y="344086"/>
            <a:ext cx="5112568" cy="338554"/>
          </a:xfrm>
          <a:prstGeom prst="rect">
            <a:avLst/>
          </a:prstGeom>
          <a:noFill/>
          <a:ln>
            <a:noFill/>
          </a:ln>
        </p:spPr>
        <p:txBody>
          <a:bodyPr wrap="square" rtlCol="0">
            <a:spAutoFit/>
          </a:bodyPr>
          <a:lstStyle/>
          <a:p>
            <a:r>
              <a:rPr lang="en-US" altLang="ja-JP" sz="1600" dirty="0" smtClean="0">
                <a:latin typeface="Calibri" pitchFamily="34" charset="0"/>
                <a:ea typeface="ＭＳ Ｐゴシック" pitchFamily="50" charset="-128"/>
              </a:rPr>
              <a:t>Laser &amp;</a:t>
            </a:r>
            <a:r>
              <a:rPr lang="ja-JP" altLang="en-US" sz="1600" dirty="0" smtClean="0">
                <a:latin typeface="Calibri" pitchFamily="34" charset="0"/>
                <a:ea typeface="ＭＳ Ｐゴシック" pitchFamily="50" charset="-128"/>
              </a:rPr>
              <a:t> </a:t>
            </a:r>
            <a:r>
              <a:rPr lang="en-US" altLang="ja-JP" sz="1600" dirty="0" smtClean="0">
                <a:latin typeface="Calibri" pitchFamily="34" charset="0"/>
                <a:ea typeface="ＭＳ Ｐゴシック" pitchFamily="50" charset="-128"/>
              </a:rPr>
              <a:t>Fluorescence Intensity Distribution </a:t>
            </a:r>
            <a:endParaRPr kumimoji="1" lang="ja-JP" altLang="en-US" sz="1600" dirty="0" smtClean="0">
              <a:latin typeface="Calibri" pitchFamily="34" charset="0"/>
              <a:ea typeface="ＭＳ Ｐゴシック" pitchFamily="50" charset="-128"/>
            </a:endParaRPr>
          </a:p>
        </p:txBody>
      </p:sp>
      <p:sp>
        <p:nvSpPr>
          <p:cNvPr id="20" name="テキスト ボックス 19"/>
          <p:cNvSpPr txBox="1"/>
          <p:nvPr/>
        </p:nvSpPr>
        <p:spPr>
          <a:xfrm>
            <a:off x="1784648" y="1988840"/>
            <a:ext cx="1872208" cy="984885"/>
          </a:xfrm>
          <a:prstGeom prst="rect">
            <a:avLst/>
          </a:prstGeom>
          <a:noFill/>
        </p:spPr>
        <p:txBody>
          <a:bodyPr wrap="square" rtlCol="0">
            <a:spAutoFit/>
          </a:bodyPr>
          <a:lstStyle/>
          <a:p>
            <a:r>
              <a:rPr lang="en-US" altLang="ja-JP" sz="1600" u="sng" dirty="0" smtClean="0">
                <a:latin typeface="Calibri" pitchFamily="34" charset="0"/>
                <a:ea typeface="ＭＳ Ｐゴシック" pitchFamily="50" charset="-128"/>
              </a:rPr>
              <a:t>parameter</a:t>
            </a:r>
            <a:endParaRPr kumimoji="1" lang="en-US" altLang="ja-JP" sz="1600" u="sng" dirty="0" smtClean="0">
              <a:latin typeface="Calibri" pitchFamily="34" charset="0"/>
              <a:ea typeface="ＭＳ Ｐゴシック" pitchFamily="50" charset="-128"/>
            </a:endParaRPr>
          </a:p>
          <a:p>
            <a:r>
              <a:rPr kumimoji="1" lang="en-US" altLang="ja-JP" sz="1400" dirty="0" smtClean="0">
                <a:latin typeface="Calibri" pitchFamily="34" charset="0"/>
                <a:ea typeface="ＭＳ Ｐゴシック" pitchFamily="50" charset="-128"/>
              </a:rPr>
              <a:t>Φ : </a:t>
            </a:r>
            <a:r>
              <a:rPr lang="en-US" altLang="ja-JP" sz="1400" dirty="0" smtClean="0">
                <a:latin typeface="Calibri" pitchFamily="34" charset="0"/>
                <a:ea typeface="ＭＳ Ｐゴシック" pitchFamily="50" charset="-128"/>
              </a:rPr>
              <a:t>R</a:t>
            </a:r>
            <a:r>
              <a:rPr lang="en-US" altLang="ja-JP" sz="1400" dirty="0" smtClean="0">
                <a:latin typeface="Calibri" pitchFamily="34" charset="0"/>
                <a:ea typeface="ＭＳ Ｐゴシック" pitchFamily="50" charset="-128"/>
              </a:rPr>
              <a:t>ing </a:t>
            </a:r>
            <a:r>
              <a:rPr lang="en-US" altLang="ja-JP" sz="1400" dirty="0" smtClean="0">
                <a:latin typeface="Calibri" pitchFamily="34" charset="0"/>
                <a:ea typeface="ＭＳ Ｐゴシック" pitchFamily="50" charset="-128"/>
              </a:rPr>
              <a:t>reaction </a:t>
            </a:r>
            <a:r>
              <a:rPr lang="en-US" altLang="ja-JP" sz="1400" dirty="0" smtClean="0">
                <a:latin typeface="Calibri" pitchFamily="34" charset="0"/>
                <a:ea typeface="ＭＳ Ｐゴシック" pitchFamily="50" charset="-128"/>
              </a:rPr>
              <a:t>yield</a:t>
            </a:r>
            <a:endParaRPr lang="en-US" altLang="ja-JP" sz="1400" dirty="0" smtClean="0">
              <a:latin typeface="Calibri" pitchFamily="34" charset="0"/>
              <a:ea typeface="ＭＳ Ｐゴシック" pitchFamily="50" charset="-128"/>
            </a:endParaRPr>
          </a:p>
          <a:p>
            <a:r>
              <a:rPr lang="en-US" altLang="ja-JP" sz="1400" dirty="0" smtClean="0">
                <a:latin typeface="Calibri" pitchFamily="34" charset="0"/>
                <a:ea typeface="ＭＳ Ｐゴシック" pitchFamily="50" charset="-128"/>
              </a:rPr>
              <a:t>I </a:t>
            </a:r>
            <a:r>
              <a:rPr lang="en-US" altLang="ja-JP" sz="1400" baseline="-25000" dirty="0" smtClean="0">
                <a:latin typeface="Calibri" pitchFamily="34" charset="0"/>
                <a:ea typeface="ＭＳ Ｐゴシック" pitchFamily="50" charset="-128"/>
              </a:rPr>
              <a:t> </a:t>
            </a:r>
            <a:r>
              <a:rPr lang="en-US" altLang="ja-JP" sz="1400" dirty="0" smtClean="0">
                <a:latin typeface="Calibri" pitchFamily="34" charset="0"/>
                <a:ea typeface="ＭＳ Ｐゴシック" pitchFamily="50" charset="-128"/>
              </a:rPr>
              <a:t>: </a:t>
            </a:r>
            <a:r>
              <a:rPr lang="en-US" altLang="ja-JP" sz="1400" dirty="0" smtClean="0">
                <a:latin typeface="Calibri" pitchFamily="34" charset="0"/>
                <a:ea typeface="ＭＳ Ｐゴシック" pitchFamily="50" charset="-128"/>
              </a:rPr>
              <a:t>Intensity</a:t>
            </a:r>
            <a:endParaRPr lang="en-US" altLang="ja-JP" sz="1400" dirty="0" smtClean="0">
              <a:latin typeface="Calibri" pitchFamily="34" charset="0"/>
              <a:ea typeface="ＭＳ Ｐゴシック" pitchFamily="50" charset="-128"/>
            </a:endParaRPr>
          </a:p>
          <a:p>
            <a:r>
              <a:rPr lang="en-US" altLang="ja-JP" sz="1400" dirty="0" smtClean="0">
                <a:latin typeface="Calibri" pitchFamily="34" charset="0"/>
                <a:ea typeface="ＭＳ Ｐゴシック" pitchFamily="50" charset="-128"/>
              </a:rPr>
              <a:t>C : Concentration</a:t>
            </a:r>
            <a:endParaRPr lang="en-US" altLang="ja-JP" sz="1400" dirty="0" smtClean="0">
              <a:latin typeface="Calibri" pitchFamily="34" charset="0"/>
              <a:ea typeface="ＭＳ Ｐゴシック" pitchFamily="50" charset="-128"/>
            </a:endParaRPr>
          </a:p>
        </p:txBody>
      </p:sp>
      <p:sp>
        <p:nvSpPr>
          <p:cNvPr id="21" name="角丸四角形吹き出し 20"/>
          <p:cNvSpPr/>
          <p:nvPr/>
        </p:nvSpPr>
        <p:spPr>
          <a:xfrm rot="16200000">
            <a:off x="2284237" y="1264293"/>
            <a:ext cx="873030" cy="2448272"/>
          </a:xfrm>
          <a:prstGeom prst="wedgeRoundRectCallout">
            <a:avLst>
              <a:gd name="adj1" fmla="val 56689"/>
              <a:gd name="adj2" fmla="val 69608"/>
              <a:gd name="adj3" fmla="val 16667"/>
            </a:avLst>
          </a:prstGeom>
          <a:noFill/>
          <a:ln w="6350">
            <a:solidFill>
              <a:schemeClr val="tx1">
                <a:lumMod val="50000"/>
                <a:lumOff val="50000"/>
              </a:schemeClr>
            </a:solidFill>
            <a:prstDash val="sysDash"/>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a typeface="ＭＳ Ｐゴシック" pitchFamily="50" charset="-128"/>
            </a:endParaRPr>
          </a:p>
        </p:txBody>
      </p:sp>
      <p:pic>
        <p:nvPicPr>
          <p:cNvPr id="22" name="図 21" descr="DE1_polymer.png"/>
          <p:cNvPicPr>
            <a:picLocks noChangeAspect="1"/>
          </p:cNvPicPr>
          <p:nvPr/>
        </p:nvPicPr>
        <p:blipFill>
          <a:blip r:embed="rId8" cstate="print"/>
          <a:stretch>
            <a:fillRect/>
          </a:stretch>
        </p:blipFill>
        <p:spPr>
          <a:xfrm>
            <a:off x="1496616" y="1196752"/>
            <a:ext cx="2166909" cy="544135"/>
          </a:xfrm>
          <a:prstGeom prst="rect">
            <a:avLst/>
          </a:prstGeom>
        </p:spPr>
      </p:pic>
      <p:sp>
        <p:nvSpPr>
          <p:cNvPr id="23" name="正方形/長方形 22"/>
          <p:cNvSpPr/>
          <p:nvPr/>
        </p:nvSpPr>
        <p:spPr>
          <a:xfrm>
            <a:off x="2792760" y="980728"/>
            <a:ext cx="360041" cy="864096"/>
          </a:xfrm>
          <a:prstGeom prst="rect">
            <a:avLst/>
          </a:prstGeom>
          <a:solidFill>
            <a:srgbClr val="00B050">
              <a:alpha val="56000"/>
            </a:srgbClr>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24" name="正方形/長方形 23"/>
          <p:cNvSpPr/>
          <p:nvPr/>
        </p:nvSpPr>
        <p:spPr>
          <a:xfrm>
            <a:off x="2916226" y="980728"/>
            <a:ext cx="112693" cy="864096"/>
          </a:xfrm>
          <a:prstGeom prst="rect">
            <a:avLst/>
          </a:prstGeom>
          <a:solidFill>
            <a:srgbClr val="B51BAA">
              <a:alpha val="55686"/>
            </a:srgbClr>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25" name="下矢印 24"/>
          <p:cNvSpPr/>
          <p:nvPr/>
        </p:nvSpPr>
        <p:spPr>
          <a:xfrm>
            <a:off x="2694250" y="565572"/>
            <a:ext cx="543258" cy="360040"/>
          </a:xfrm>
          <a:prstGeom prst="downArrow">
            <a:avLst/>
          </a:prstGeom>
          <a:solidFill>
            <a:srgbClr val="00B05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26" name="下矢印 25"/>
          <p:cNvSpPr/>
          <p:nvPr/>
        </p:nvSpPr>
        <p:spPr>
          <a:xfrm>
            <a:off x="2877468" y="565572"/>
            <a:ext cx="197549" cy="360040"/>
          </a:xfrm>
          <a:prstGeom prst="downArrow">
            <a:avLst/>
          </a:prstGeom>
          <a:solidFill>
            <a:srgbClr val="B51BAA"/>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27" name="テキスト ボックス 26"/>
          <p:cNvSpPr txBox="1"/>
          <p:nvPr/>
        </p:nvSpPr>
        <p:spPr>
          <a:xfrm>
            <a:off x="2664296" y="282134"/>
            <a:ext cx="704528" cy="338554"/>
          </a:xfrm>
          <a:prstGeom prst="rect">
            <a:avLst/>
          </a:prstGeom>
          <a:noFill/>
        </p:spPr>
        <p:txBody>
          <a:bodyPr wrap="square" rtlCol="0">
            <a:spAutoFit/>
          </a:bodyPr>
          <a:lstStyle/>
          <a:p>
            <a:r>
              <a:rPr lang="en-US" altLang="ja-JP" sz="1600" dirty="0" smtClean="0"/>
              <a:t>L</a:t>
            </a:r>
            <a:r>
              <a:rPr kumimoji="1" lang="en-US" altLang="ja-JP" sz="1600" dirty="0" smtClean="0"/>
              <a:t>aser</a:t>
            </a:r>
            <a:endParaRPr kumimoji="1" lang="ja-JP" altLang="en-US" sz="1600" dirty="0"/>
          </a:p>
        </p:txBody>
      </p:sp>
      <p:sp>
        <p:nvSpPr>
          <p:cNvPr id="37" name="テキスト ボックス 36"/>
          <p:cNvSpPr txBox="1"/>
          <p:nvPr/>
        </p:nvSpPr>
        <p:spPr>
          <a:xfrm>
            <a:off x="1640632" y="836712"/>
            <a:ext cx="648072"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Dyes</a:t>
            </a:r>
            <a:endParaRPr kumimoji="1" lang="ja-JP" altLang="en-US" sz="1400" dirty="0" smtClean="0">
              <a:latin typeface="+mj-lt"/>
              <a:ea typeface="ＭＳ Ｐゴシック" pitchFamily="50" charset="-128"/>
            </a:endParaRPr>
          </a:p>
        </p:txBody>
      </p:sp>
      <p:sp>
        <p:nvSpPr>
          <p:cNvPr id="38" name="テキスト ボックス 37"/>
          <p:cNvSpPr txBox="1"/>
          <p:nvPr/>
        </p:nvSpPr>
        <p:spPr>
          <a:xfrm>
            <a:off x="848544" y="1609055"/>
            <a:ext cx="855712"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PMMA</a:t>
            </a:r>
            <a:endParaRPr kumimoji="1" lang="ja-JP" altLang="en-US" sz="1400" dirty="0" smtClean="0">
              <a:latin typeface="+mj-lt"/>
              <a:ea typeface="ＭＳ Ｐゴシック" pitchFamily="50" charset="-128"/>
            </a:endParaRPr>
          </a:p>
        </p:txBody>
      </p:sp>
      <p:sp>
        <p:nvSpPr>
          <p:cNvPr id="39" name="テキスト ボックス 38"/>
          <p:cNvSpPr txBox="1"/>
          <p:nvPr/>
        </p:nvSpPr>
        <p:spPr>
          <a:xfrm>
            <a:off x="3296816" y="1749006"/>
            <a:ext cx="1215752"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cover glass</a:t>
            </a:r>
            <a:endParaRPr kumimoji="1" lang="ja-JP" altLang="en-US" sz="1400" dirty="0" smtClean="0">
              <a:latin typeface="+mj-lt"/>
              <a:ea typeface="ＭＳ Ｐゴシック" pitchFamily="50" charset="-128"/>
            </a:endParaRPr>
          </a:p>
        </p:txBody>
      </p:sp>
      <p:cxnSp>
        <p:nvCxnSpPr>
          <p:cNvPr id="41" name="直線コネクタ 40"/>
          <p:cNvCxnSpPr/>
          <p:nvPr/>
        </p:nvCxnSpPr>
        <p:spPr>
          <a:xfrm flipH="1" flipV="1">
            <a:off x="1928664" y="1100929"/>
            <a:ext cx="72008" cy="144016"/>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3440832" y="1733122"/>
            <a:ext cx="72008" cy="12440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1280592" y="1484784"/>
            <a:ext cx="288032" cy="19641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759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808984" y="129856"/>
            <a:ext cx="3960440" cy="3803200"/>
          </a:xfrm>
          <a:prstGeom prst="rect">
            <a:avLst/>
          </a:prstGeom>
          <a:solidFill>
            <a:srgbClr val="F9D2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useBgFill="1">
        <p:nvSpPr>
          <p:cNvPr id="30" name="正方形/長方形 29"/>
          <p:cNvSpPr/>
          <p:nvPr/>
        </p:nvSpPr>
        <p:spPr>
          <a:xfrm>
            <a:off x="4817336" y="4054212"/>
            <a:ext cx="4498787" cy="2592288"/>
          </a:xfrm>
          <a:prstGeom prst="rect">
            <a:avLst/>
          </a:prstGeom>
          <a:ln w="19050">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ＭＳ Ｐゴシック" pitchFamily="50" charset="-128"/>
            </a:endParaRPr>
          </a:p>
        </p:txBody>
      </p:sp>
      <p:pic>
        <p:nvPicPr>
          <p:cNvPr id="15" name="Picture 6"/>
          <p:cNvPicPr>
            <a:picLocks noChangeAspect="1" noChangeArrowheads="1"/>
          </p:cNvPicPr>
          <p:nvPr/>
        </p:nvPicPr>
        <p:blipFill>
          <a:blip r:embed="rId4" cstate="print"/>
          <a:srcRect/>
          <a:stretch>
            <a:fillRect/>
          </a:stretch>
        </p:blipFill>
        <p:spPr bwMode="auto">
          <a:xfrm>
            <a:off x="5029933" y="4302577"/>
            <a:ext cx="4176464" cy="2440881"/>
          </a:xfrm>
          <a:prstGeom prst="rect">
            <a:avLst/>
          </a:prstGeom>
          <a:noFill/>
          <a:ln w="9525">
            <a:noFill/>
            <a:miter lim="800000"/>
            <a:headEnd/>
            <a:tailEnd/>
          </a:ln>
          <a:effectLst/>
        </p:spPr>
      </p:pic>
      <p:pic>
        <p:nvPicPr>
          <p:cNvPr id="21" name="Picture 24"/>
          <p:cNvPicPr>
            <a:picLocks noChangeAspect="1" noChangeArrowheads="1"/>
          </p:cNvPicPr>
          <p:nvPr/>
        </p:nvPicPr>
        <p:blipFill>
          <a:blip r:embed="rId5" cstate="print"/>
          <a:srcRect/>
          <a:stretch>
            <a:fillRect/>
          </a:stretch>
        </p:blipFill>
        <p:spPr bwMode="auto">
          <a:xfrm>
            <a:off x="1477567" y="2216294"/>
            <a:ext cx="2504728" cy="767674"/>
          </a:xfrm>
          <a:prstGeom prst="rect">
            <a:avLst/>
          </a:prstGeom>
          <a:noFill/>
          <a:ln w="9525">
            <a:noFill/>
            <a:miter lim="800000"/>
            <a:headEnd/>
            <a:tailEnd/>
          </a:ln>
          <a:effectLst/>
        </p:spPr>
      </p:pic>
      <p:sp useBgFill="1">
        <p:nvSpPr>
          <p:cNvPr id="20" name="角丸四角形吹き出し 19"/>
          <p:cNvSpPr/>
          <p:nvPr/>
        </p:nvSpPr>
        <p:spPr>
          <a:xfrm rot="10800000">
            <a:off x="1125145" y="3016697"/>
            <a:ext cx="3168351" cy="1800200"/>
          </a:xfrm>
          <a:prstGeom prst="wedgeRoundRectCallout">
            <a:avLst>
              <a:gd name="adj1" fmla="val 26762"/>
              <a:gd name="adj2" fmla="val 59835"/>
              <a:gd name="adj3" fmla="val 16667"/>
            </a:avLst>
          </a:prstGeom>
          <a:ln w="15875">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ＭＳ Ｐゴシック" pitchFamily="50" charset="-128"/>
            </a:endParaRPr>
          </a:p>
        </p:txBody>
      </p:sp>
      <p:pic>
        <p:nvPicPr>
          <p:cNvPr id="19" name="Picture 9"/>
          <p:cNvPicPr>
            <a:picLocks noChangeAspect="1" noChangeArrowheads="1"/>
          </p:cNvPicPr>
          <p:nvPr/>
        </p:nvPicPr>
        <p:blipFill>
          <a:blip r:embed="rId6" cstate="print"/>
          <a:srcRect/>
          <a:stretch>
            <a:fillRect/>
          </a:stretch>
        </p:blipFill>
        <p:spPr bwMode="auto">
          <a:xfrm>
            <a:off x="1264691" y="3160747"/>
            <a:ext cx="3024336" cy="1738890"/>
          </a:xfrm>
          <a:prstGeom prst="rect">
            <a:avLst/>
          </a:prstGeom>
          <a:noFill/>
          <a:ln w="9525">
            <a:noFill/>
            <a:miter lim="800000"/>
            <a:headEnd/>
            <a:tailEnd/>
          </a:ln>
          <a:effectLst/>
        </p:spPr>
      </p:pic>
      <p:sp>
        <p:nvSpPr>
          <p:cNvPr id="35" name="テキスト ボックス 34"/>
          <p:cNvSpPr txBox="1"/>
          <p:nvPr/>
        </p:nvSpPr>
        <p:spPr>
          <a:xfrm>
            <a:off x="1208584" y="2996952"/>
            <a:ext cx="2376264" cy="307777"/>
          </a:xfrm>
          <a:prstGeom prst="rect">
            <a:avLst/>
          </a:prstGeom>
          <a:noFill/>
        </p:spPr>
        <p:txBody>
          <a:bodyPr wrap="square" rtlCol="0">
            <a:spAutoFit/>
          </a:bodyPr>
          <a:lstStyle/>
          <a:p>
            <a:r>
              <a:rPr kumimoji="1" lang="en-US" altLang="ja-JP" sz="1400" b="1" u="sng" dirty="0" smtClean="0">
                <a:latin typeface="+mj-lt"/>
                <a:ea typeface="ＭＳ Ｐゴシック" pitchFamily="50" charset="-128"/>
              </a:rPr>
              <a:t>Fluorescent intensity</a:t>
            </a:r>
            <a:endParaRPr kumimoji="1" lang="ja-JP" altLang="en-US" sz="1400" b="1" u="sng" dirty="0" smtClean="0">
              <a:latin typeface="+mj-lt"/>
              <a:ea typeface="ＭＳ Ｐゴシック" pitchFamily="50" charset="-128"/>
            </a:endParaRPr>
          </a:p>
        </p:txBody>
      </p:sp>
      <p:sp>
        <p:nvSpPr>
          <p:cNvPr id="36" name="テキスト ボックス 35"/>
          <p:cNvSpPr txBox="1"/>
          <p:nvPr/>
        </p:nvSpPr>
        <p:spPr>
          <a:xfrm>
            <a:off x="1208584" y="4867616"/>
            <a:ext cx="2655425" cy="307777"/>
          </a:xfrm>
          <a:prstGeom prst="rect">
            <a:avLst/>
          </a:prstGeom>
          <a:noFill/>
        </p:spPr>
        <p:txBody>
          <a:bodyPr wrap="square" rtlCol="0">
            <a:spAutoFit/>
          </a:bodyPr>
          <a:lstStyle/>
          <a:p>
            <a:r>
              <a:rPr lang="en-US" altLang="ja-JP" sz="1400" b="1" u="sng" dirty="0" smtClean="0">
                <a:latin typeface="+mj-lt"/>
                <a:ea typeface="ＭＳ Ｐゴシック" pitchFamily="50" charset="-128"/>
              </a:rPr>
              <a:t>EFS by Simulation</a:t>
            </a:r>
            <a:endParaRPr kumimoji="1" lang="ja-JP" altLang="en-US" sz="1400" b="1" u="sng" dirty="0" smtClean="0">
              <a:latin typeface="+mj-lt"/>
              <a:ea typeface="ＭＳ Ｐゴシック" pitchFamily="50" charset="-128"/>
            </a:endParaRPr>
          </a:p>
        </p:txBody>
      </p:sp>
      <p:sp>
        <p:nvSpPr>
          <p:cNvPr id="37" name="右矢印 36"/>
          <p:cNvSpPr/>
          <p:nvPr/>
        </p:nvSpPr>
        <p:spPr>
          <a:xfrm rot="1480405">
            <a:off x="5832942" y="5074505"/>
            <a:ext cx="2723985" cy="648072"/>
          </a:xfrm>
          <a:prstGeom prst="rightArrow">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pic>
        <p:nvPicPr>
          <p:cNvPr id="70657" name="Picture 1"/>
          <p:cNvPicPr>
            <a:picLocks noChangeAspect="1" noChangeArrowheads="1"/>
          </p:cNvPicPr>
          <p:nvPr/>
        </p:nvPicPr>
        <p:blipFill>
          <a:blip r:embed="rId7" cstate="print"/>
          <a:srcRect/>
          <a:stretch>
            <a:fillRect/>
          </a:stretch>
        </p:blipFill>
        <p:spPr bwMode="auto">
          <a:xfrm>
            <a:off x="920552" y="5108993"/>
            <a:ext cx="3368475" cy="1632375"/>
          </a:xfrm>
          <a:prstGeom prst="rect">
            <a:avLst/>
          </a:prstGeom>
          <a:noFill/>
          <a:ln w="9525">
            <a:noFill/>
            <a:miter lim="800000"/>
            <a:headEnd/>
            <a:tailEnd/>
          </a:ln>
          <a:effectLst/>
        </p:spPr>
      </p:pic>
      <p:sp>
        <p:nvSpPr>
          <p:cNvPr id="43" name="テキスト ボックス 42"/>
          <p:cNvSpPr txBox="1"/>
          <p:nvPr/>
        </p:nvSpPr>
        <p:spPr>
          <a:xfrm>
            <a:off x="1064568" y="116632"/>
            <a:ext cx="2754764" cy="461665"/>
          </a:xfrm>
          <a:prstGeom prst="rect">
            <a:avLst/>
          </a:prstGeom>
          <a:noFill/>
        </p:spPr>
        <p:txBody>
          <a:bodyPr wrap="square" rtlCol="0">
            <a:spAutoFit/>
          </a:bodyPr>
          <a:lstStyle/>
          <a:p>
            <a:r>
              <a:rPr lang="en-US" altLang="ja-JP" sz="2400" u="sng" dirty="0" smtClean="0">
                <a:latin typeface="+mj-lt"/>
                <a:ea typeface="ＭＳ Ｐゴシック" pitchFamily="50" charset="-128"/>
              </a:rPr>
              <a:t>Experimental result</a:t>
            </a:r>
          </a:p>
        </p:txBody>
      </p:sp>
      <p:sp>
        <p:nvSpPr>
          <p:cNvPr id="13" name="テキスト ボックス 12"/>
          <p:cNvSpPr txBox="1"/>
          <p:nvPr/>
        </p:nvSpPr>
        <p:spPr>
          <a:xfrm>
            <a:off x="1256405" y="633214"/>
            <a:ext cx="1752379" cy="1300356"/>
          </a:xfrm>
          <a:prstGeom prst="rect">
            <a:avLst/>
          </a:prstGeom>
          <a:noFill/>
        </p:spPr>
        <p:txBody>
          <a:bodyPr wrap="square" rtlCol="0">
            <a:spAutoFit/>
          </a:bodyPr>
          <a:lstStyle/>
          <a:p>
            <a:r>
              <a:rPr lang="en-US" altLang="ja-JP" b="1" dirty="0" smtClean="0">
                <a:latin typeface="+mj-lt"/>
                <a:ea typeface="ＭＳ Ｐゴシック" pitchFamily="50" charset="-128"/>
              </a:rPr>
              <a:t>Guest</a:t>
            </a:r>
          </a:p>
          <a:p>
            <a:r>
              <a:rPr lang="en-US" altLang="ja-JP" sz="1600" dirty="0" smtClean="0">
                <a:latin typeface="+mj-lt"/>
                <a:ea typeface="ＭＳ Ｐゴシック" pitchFamily="50" charset="-128"/>
              </a:rPr>
              <a:t>DE1</a:t>
            </a:r>
          </a:p>
          <a:p>
            <a:endParaRPr lang="en-US" altLang="ja-JP" sz="1050" dirty="0" smtClean="0">
              <a:latin typeface="+mj-lt"/>
              <a:ea typeface="ＭＳ Ｐゴシック" pitchFamily="50" charset="-128"/>
            </a:endParaRPr>
          </a:p>
          <a:p>
            <a:r>
              <a:rPr lang="en-US" altLang="ja-JP" b="1" dirty="0" smtClean="0">
                <a:latin typeface="+mj-lt"/>
                <a:ea typeface="ＭＳ Ｐゴシック" pitchFamily="50" charset="-128"/>
              </a:rPr>
              <a:t>H</a:t>
            </a:r>
            <a:r>
              <a:rPr kumimoji="1" lang="en-US" altLang="ja-JP" b="1" dirty="0" smtClean="0">
                <a:latin typeface="+mj-lt"/>
                <a:ea typeface="ＭＳ Ｐゴシック" pitchFamily="50" charset="-128"/>
              </a:rPr>
              <a:t>ost</a:t>
            </a:r>
          </a:p>
          <a:p>
            <a:r>
              <a:rPr lang="en-US" altLang="ja-JP" sz="1600" dirty="0" smtClean="0">
                <a:latin typeface="+mj-lt"/>
                <a:ea typeface="ＭＳ Ｐゴシック" pitchFamily="50" charset="-128"/>
              </a:rPr>
              <a:t>PMMA</a:t>
            </a:r>
          </a:p>
        </p:txBody>
      </p:sp>
      <p:sp>
        <p:nvSpPr>
          <p:cNvPr id="18" name="テキスト ボックス 17"/>
          <p:cNvSpPr txBox="1"/>
          <p:nvPr/>
        </p:nvSpPr>
        <p:spPr>
          <a:xfrm>
            <a:off x="4953000" y="3573016"/>
            <a:ext cx="3944888" cy="307777"/>
          </a:xfrm>
          <a:prstGeom prst="rect">
            <a:avLst/>
          </a:prstGeom>
          <a:noFill/>
        </p:spPr>
        <p:txBody>
          <a:bodyPr wrap="square" rtlCol="0">
            <a:spAutoFit/>
          </a:bodyPr>
          <a:lstStyle/>
          <a:p>
            <a:r>
              <a:rPr lang="en-US" altLang="ja-JP" sz="1400" dirty="0" smtClean="0">
                <a:latin typeface="+mj-lt"/>
                <a:ea typeface="ＭＳ Ｐゴシック" pitchFamily="50" charset="-128"/>
              </a:rPr>
              <a:t>※ Position of visible light was shifted to left.</a:t>
            </a:r>
            <a:endParaRPr kumimoji="1" lang="ja-JP" altLang="en-US" sz="1400" dirty="0" smtClean="0">
              <a:latin typeface="+mj-lt"/>
              <a:ea typeface="ＭＳ Ｐゴシック" pitchFamily="50" charset="-128"/>
            </a:endParaRPr>
          </a:p>
        </p:txBody>
      </p:sp>
      <p:cxnSp>
        <p:nvCxnSpPr>
          <p:cNvPr id="22" name="直線コネクタ 21"/>
          <p:cNvCxnSpPr/>
          <p:nvPr/>
        </p:nvCxnSpPr>
        <p:spPr>
          <a:xfrm>
            <a:off x="1453507" y="2648342"/>
            <a:ext cx="252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図 32" descr="small_spot.gif"/>
          <p:cNvPicPr>
            <a:picLocks noChangeAspect="1"/>
          </p:cNvPicPr>
          <p:nvPr/>
        </p:nvPicPr>
        <p:blipFill>
          <a:blip r:embed="rId8" cstate="print"/>
          <a:stretch>
            <a:fillRect/>
          </a:stretch>
        </p:blipFill>
        <p:spPr>
          <a:xfrm>
            <a:off x="5097016" y="289204"/>
            <a:ext cx="3312368" cy="3283812"/>
          </a:xfrm>
          <a:prstGeom prst="rect">
            <a:avLst/>
          </a:prstGeom>
        </p:spPr>
      </p:pic>
      <p:grpSp>
        <p:nvGrpSpPr>
          <p:cNvPr id="2" name="グループ化 24"/>
          <p:cNvGrpSpPr/>
          <p:nvPr/>
        </p:nvGrpSpPr>
        <p:grpSpPr>
          <a:xfrm>
            <a:off x="7160160" y="2998693"/>
            <a:ext cx="1033200" cy="369332"/>
            <a:chOff x="3756476" y="4249663"/>
            <a:chExt cx="820857" cy="369332"/>
          </a:xfrm>
        </p:grpSpPr>
        <p:cxnSp>
          <p:nvCxnSpPr>
            <p:cNvPr id="25" name="直線コネクタ 24"/>
            <p:cNvCxnSpPr/>
            <p:nvPr/>
          </p:nvCxnSpPr>
          <p:spPr>
            <a:xfrm>
              <a:off x="3756476" y="4581128"/>
              <a:ext cx="8208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918151" y="4249663"/>
              <a:ext cx="648072" cy="369332"/>
            </a:xfrm>
            <a:prstGeom prst="rect">
              <a:avLst/>
            </a:prstGeom>
            <a:noFill/>
          </p:spPr>
          <p:txBody>
            <a:bodyPr wrap="square" rtlCol="0">
              <a:spAutoFit/>
            </a:bodyPr>
            <a:lstStyle/>
            <a:p>
              <a:r>
                <a:rPr lang="en-US" altLang="ja-JP" dirty="0" smtClean="0">
                  <a:solidFill>
                    <a:schemeClr val="bg1"/>
                  </a:solidFill>
                  <a:latin typeface="+mj-lt"/>
                  <a:ea typeface="ＭＳ Ｐゴシック" pitchFamily="50" charset="-128"/>
                </a:rPr>
                <a:t>1μm</a:t>
              </a:r>
              <a:endParaRPr kumimoji="1" lang="ja-JP" altLang="en-US" dirty="0" smtClean="0">
                <a:solidFill>
                  <a:schemeClr val="bg1"/>
                </a:solidFill>
                <a:latin typeface="+mj-lt"/>
                <a:ea typeface="ＭＳ Ｐゴシック" pitchFamily="50" charset="-128"/>
              </a:endParaRPr>
            </a:p>
          </p:txBody>
        </p:sp>
      </p:grpSp>
      <p:sp>
        <p:nvSpPr>
          <p:cNvPr id="24" name="テキスト ボックス 23"/>
          <p:cNvSpPr txBox="1"/>
          <p:nvPr/>
        </p:nvSpPr>
        <p:spPr>
          <a:xfrm>
            <a:off x="2192509" y="620688"/>
            <a:ext cx="2256435" cy="1107996"/>
          </a:xfrm>
          <a:prstGeom prst="rect">
            <a:avLst/>
          </a:prstGeom>
          <a:noFill/>
        </p:spPr>
        <p:txBody>
          <a:bodyPr wrap="square" rtlCol="0">
            <a:spAutoFit/>
          </a:bodyPr>
          <a:lstStyle/>
          <a:p>
            <a:r>
              <a:rPr kumimoji="1" lang="en-US" altLang="ja-JP" b="1" dirty="0" smtClean="0">
                <a:latin typeface="+mj-lt"/>
                <a:ea typeface="ＭＳ Ｐゴシック" pitchFamily="50" charset="-128"/>
              </a:rPr>
              <a:t>Parameter</a:t>
            </a:r>
          </a:p>
          <a:p>
            <a:r>
              <a:rPr lang="en-US" altLang="ja-JP" sz="1600" dirty="0" smtClean="0">
                <a:latin typeface="+mj-lt"/>
                <a:ea typeface="ＭＳ Ｐゴシック" pitchFamily="50" charset="-128"/>
              </a:rPr>
              <a:t>Sample preparation</a:t>
            </a:r>
            <a:endParaRPr kumimoji="1" lang="en-US" altLang="ja-JP" sz="1600" dirty="0" smtClean="0">
              <a:latin typeface="+mj-lt"/>
              <a:ea typeface="ＭＳ Ｐゴシック" pitchFamily="50" charset="-128"/>
            </a:endParaRPr>
          </a:p>
          <a:p>
            <a:r>
              <a:rPr lang="en-US" altLang="ja-JP" sz="1600" dirty="0" smtClean="0">
                <a:latin typeface="+mj-lt"/>
                <a:ea typeface="ＭＳ Ｐゴシック" pitchFamily="50" charset="-128"/>
              </a:rPr>
              <a:t>Intensity ( UV &amp; Vis.)</a:t>
            </a:r>
          </a:p>
          <a:p>
            <a:r>
              <a:rPr lang="en-US" altLang="ja-JP" sz="1600" dirty="0" smtClean="0">
                <a:latin typeface="+mj-lt"/>
                <a:ea typeface="ＭＳ Ｐゴシック" pitchFamily="50" charset="-128"/>
              </a:rPr>
              <a:t>Irradiated position (Vis.)</a:t>
            </a:r>
          </a:p>
        </p:txBody>
      </p:sp>
      <p:sp>
        <p:nvSpPr>
          <p:cNvPr id="28" name="角丸四角形吹き出し 27"/>
          <p:cNvSpPr/>
          <p:nvPr/>
        </p:nvSpPr>
        <p:spPr>
          <a:xfrm rot="16200000">
            <a:off x="2042940" y="-320106"/>
            <a:ext cx="1355623" cy="3312368"/>
          </a:xfrm>
          <a:prstGeom prst="wedgeRoundRectCallout">
            <a:avLst>
              <a:gd name="adj1" fmla="val 12872"/>
              <a:gd name="adj2" fmla="val 69858"/>
              <a:gd name="adj3" fmla="val 16667"/>
            </a:avLst>
          </a:prstGeom>
          <a:noFill/>
          <a:ln w="6350">
            <a:solidFill>
              <a:schemeClr val="tx1"/>
            </a:solidFill>
            <a:prstDash val="sysDash"/>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a typeface="ＭＳ Ｐゴシック" pitchFamily="50" charset="-128"/>
            </a:endParaRPr>
          </a:p>
        </p:txBody>
      </p:sp>
      <p:sp>
        <p:nvSpPr>
          <p:cNvPr id="29" name="角丸四角形 28"/>
          <p:cNvSpPr/>
          <p:nvPr/>
        </p:nvSpPr>
        <p:spPr>
          <a:xfrm>
            <a:off x="1064568" y="2132856"/>
            <a:ext cx="3274789" cy="4536504"/>
          </a:xfrm>
          <a:prstGeom prst="roundRect">
            <a:avLst>
              <a:gd name="adj" fmla="val 863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7" name="テキスト ボックス 26"/>
          <p:cNvSpPr txBox="1"/>
          <p:nvPr/>
        </p:nvSpPr>
        <p:spPr>
          <a:xfrm>
            <a:off x="5010150" y="4098558"/>
            <a:ext cx="4191322" cy="338554"/>
          </a:xfrm>
          <a:prstGeom prst="rect">
            <a:avLst/>
          </a:prstGeom>
          <a:noFill/>
        </p:spPr>
        <p:txBody>
          <a:bodyPr wrap="square" rtlCol="0">
            <a:spAutoFit/>
          </a:bodyPr>
          <a:lstStyle/>
          <a:p>
            <a:r>
              <a:rPr lang="en-US" altLang="ja-JP" sz="1600" u="sng" dirty="0" smtClean="0">
                <a:latin typeface="+mj-lt"/>
                <a:ea typeface="ＭＳ Ｐゴシック" pitchFamily="50" charset="-128"/>
              </a:rPr>
              <a:t>Relation between Inter-spot distance &amp; FWHM</a:t>
            </a:r>
            <a:endParaRPr kumimoji="1" lang="en-US" altLang="ja-JP" sz="1600" u="sng" dirty="0" smtClean="0">
              <a:latin typeface="+mj-lt"/>
              <a:ea typeface="ＭＳ Ｐゴシック" pitchFamily="50" charset="-128"/>
            </a:endParaRPr>
          </a:p>
        </p:txBody>
      </p:sp>
    </p:spTree>
    <p:custDataLst>
      <p:tags r:id="rId1"/>
    </p:custDataLst>
  </p:cSld>
  <p:clrMapOvr>
    <a:masterClrMapping/>
  </p:clrMapOvr>
  <p:transition advTm="508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2520" y="332656"/>
            <a:ext cx="5544616" cy="523220"/>
          </a:xfrm>
          <a:prstGeom prst="rect">
            <a:avLst/>
          </a:prstGeom>
          <a:noFill/>
        </p:spPr>
        <p:txBody>
          <a:bodyPr wrap="square" rtlCol="0">
            <a:spAutoFit/>
          </a:bodyPr>
          <a:lstStyle/>
          <a:p>
            <a:r>
              <a:rPr lang="en-US" altLang="ja-JP" sz="2800" u="sng" dirty="0" smtClean="0">
                <a:latin typeface="+mj-lt"/>
                <a:ea typeface="ＭＳ Ｐゴシック" pitchFamily="50" charset="-128"/>
              </a:rPr>
              <a:t>Stage scan imaging with APD</a:t>
            </a:r>
            <a:endParaRPr kumimoji="1" lang="ja-JP" altLang="en-US" sz="2800" u="sng" baseline="30000" dirty="0" smtClean="0">
              <a:latin typeface="+mj-lt"/>
              <a:ea typeface="ＭＳ Ｐゴシック" pitchFamily="50" charset="-128"/>
            </a:endParaRPr>
          </a:p>
        </p:txBody>
      </p:sp>
      <p:sp>
        <p:nvSpPr>
          <p:cNvPr id="31" name="角丸四角形 30"/>
          <p:cNvSpPr/>
          <p:nvPr/>
        </p:nvSpPr>
        <p:spPr>
          <a:xfrm>
            <a:off x="6825208" y="2492896"/>
            <a:ext cx="2664296" cy="2397154"/>
          </a:xfrm>
          <a:prstGeom prst="roundRect">
            <a:avLst>
              <a:gd name="adj" fmla="val 4608"/>
            </a:avLst>
          </a:prstGeom>
          <a:solidFill>
            <a:schemeClr val="bg1"/>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grpSp>
        <p:nvGrpSpPr>
          <p:cNvPr id="139" name="グループ化 138"/>
          <p:cNvGrpSpPr/>
          <p:nvPr/>
        </p:nvGrpSpPr>
        <p:grpSpPr>
          <a:xfrm>
            <a:off x="6335427" y="2546147"/>
            <a:ext cx="3253643" cy="1956623"/>
            <a:chOff x="6544407" y="97875"/>
            <a:chExt cx="3253643" cy="1956623"/>
          </a:xfrm>
        </p:grpSpPr>
        <p:pic>
          <p:nvPicPr>
            <p:cNvPr id="89091" name="Picture 3"/>
            <p:cNvPicPr>
              <a:picLocks noChangeAspect="1" noChangeArrowheads="1"/>
            </p:cNvPicPr>
            <p:nvPr/>
          </p:nvPicPr>
          <p:blipFill>
            <a:blip r:embed="rId3" cstate="print"/>
            <a:srcRect/>
            <a:stretch>
              <a:fillRect/>
            </a:stretch>
          </p:blipFill>
          <p:spPr bwMode="auto">
            <a:xfrm>
              <a:off x="6544407" y="97875"/>
              <a:ext cx="3253643" cy="1956623"/>
            </a:xfrm>
            <a:prstGeom prst="rect">
              <a:avLst/>
            </a:prstGeom>
            <a:noFill/>
            <a:ln w="9525">
              <a:noFill/>
              <a:miter lim="800000"/>
              <a:headEnd/>
              <a:tailEnd/>
            </a:ln>
            <a:effectLst/>
          </p:spPr>
        </p:pic>
        <p:sp>
          <p:nvSpPr>
            <p:cNvPr id="32" name="テキスト ボックス 31"/>
            <p:cNvSpPr txBox="1"/>
            <p:nvPr/>
          </p:nvSpPr>
          <p:spPr>
            <a:xfrm>
              <a:off x="7550204" y="1206719"/>
              <a:ext cx="216024"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A</a:t>
              </a:r>
              <a:endParaRPr kumimoji="1" lang="ja-JP" altLang="en-US" sz="1600" dirty="0" smtClean="0">
                <a:latin typeface="+mj-lt"/>
                <a:ea typeface="ＭＳ Ｐゴシック" pitchFamily="50" charset="-128"/>
              </a:endParaRPr>
            </a:p>
          </p:txBody>
        </p:sp>
        <p:sp>
          <p:nvSpPr>
            <p:cNvPr id="33" name="テキスト ボックス 32"/>
            <p:cNvSpPr txBox="1"/>
            <p:nvPr/>
          </p:nvSpPr>
          <p:spPr>
            <a:xfrm>
              <a:off x="7864524" y="877159"/>
              <a:ext cx="216024"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B</a:t>
              </a:r>
              <a:endParaRPr kumimoji="1" lang="ja-JP" altLang="en-US" sz="1600" dirty="0" smtClean="0">
                <a:latin typeface="+mj-lt"/>
                <a:ea typeface="ＭＳ Ｐゴシック" pitchFamily="50" charset="-128"/>
              </a:endParaRPr>
            </a:p>
          </p:txBody>
        </p:sp>
        <p:sp>
          <p:nvSpPr>
            <p:cNvPr id="34" name="テキスト ボックス 33"/>
            <p:cNvSpPr txBox="1"/>
            <p:nvPr/>
          </p:nvSpPr>
          <p:spPr>
            <a:xfrm>
              <a:off x="8288952" y="240135"/>
              <a:ext cx="216024"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C</a:t>
              </a:r>
              <a:endParaRPr kumimoji="1" lang="ja-JP" altLang="en-US" sz="1600" dirty="0" smtClean="0">
                <a:latin typeface="+mj-lt"/>
                <a:ea typeface="ＭＳ Ｐゴシック" pitchFamily="50" charset="-128"/>
              </a:endParaRPr>
            </a:p>
          </p:txBody>
        </p:sp>
        <p:sp>
          <p:nvSpPr>
            <p:cNvPr id="35" name="テキスト ボックス 34"/>
            <p:cNvSpPr txBox="1"/>
            <p:nvPr/>
          </p:nvSpPr>
          <p:spPr>
            <a:xfrm>
              <a:off x="8732812" y="880170"/>
              <a:ext cx="216024"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D</a:t>
              </a:r>
              <a:endParaRPr kumimoji="1" lang="ja-JP" altLang="en-US" sz="1600" dirty="0" smtClean="0">
                <a:latin typeface="+mj-lt"/>
                <a:ea typeface="ＭＳ Ｐゴシック" pitchFamily="50" charset="-128"/>
              </a:endParaRPr>
            </a:p>
          </p:txBody>
        </p:sp>
        <p:sp>
          <p:nvSpPr>
            <p:cNvPr id="36" name="テキスト ボックス 35"/>
            <p:cNvSpPr txBox="1"/>
            <p:nvPr/>
          </p:nvSpPr>
          <p:spPr>
            <a:xfrm>
              <a:off x="9088660" y="1199099"/>
              <a:ext cx="216024" cy="338554"/>
            </a:xfrm>
            <a:prstGeom prst="rect">
              <a:avLst/>
            </a:prstGeom>
            <a:noFill/>
          </p:spPr>
          <p:txBody>
            <a:bodyPr wrap="square" rtlCol="0">
              <a:spAutoFit/>
            </a:bodyPr>
            <a:lstStyle/>
            <a:p>
              <a:r>
                <a:rPr lang="en-US" altLang="ja-JP" sz="1600" dirty="0" smtClean="0">
                  <a:latin typeface="+mj-lt"/>
                  <a:ea typeface="ＭＳ Ｐゴシック" pitchFamily="50" charset="-128"/>
                </a:rPr>
                <a:t>E</a:t>
              </a:r>
              <a:endParaRPr kumimoji="1" lang="ja-JP" altLang="en-US" sz="1600" dirty="0" smtClean="0">
                <a:latin typeface="+mj-lt"/>
                <a:ea typeface="ＭＳ Ｐゴシック" pitchFamily="50" charset="-128"/>
              </a:endParaRPr>
            </a:p>
          </p:txBody>
        </p:sp>
        <p:sp>
          <p:nvSpPr>
            <p:cNvPr id="38" name="円/楕円 37"/>
            <p:cNvSpPr/>
            <p:nvPr/>
          </p:nvSpPr>
          <p:spPr>
            <a:xfrm>
              <a:off x="7661982" y="1477617"/>
              <a:ext cx="97200" cy="79200"/>
            </a:xfrm>
            <a:prstGeom prst="ellipse">
              <a:avLst/>
            </a:prstGeom>
            <a:gradFill flip="none" rotWithShape="1">
              <a:gsLst>
                <a:gs pos="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9" name="円/楕円 38"/>
            <p:cNvSpPr/>
            <p:nvPr/>
          </p:nvSpPr>
          <p:spPr>
            <a:xfrm>
              <a:off x="8069647" y="1118419"/>
              <a:ext cx="97200" cy="79200"/>
            </a:xfrm>
            <a:prstGeom prst="ellipse">
              <a:avLst/>
            </a:prstGeom>
            <a:gradFill flip="none" rotWithShape="1">
              <a:gsLst>
                <a:gs pos="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0" name="円/楕円 39"/>
            <p:cNvSpPr/>
            <p:nvPr/>
          </p:nvSpPr>
          <p:spPr>
            <a:xfrm>
              <a:off x="8402382" y="497698"/>
              <a:ext cx="97200" cy="79200"/>
            </a:xfrm>
            <a:prstGeom prst="ellipse">
              <a:avLst/>
            </a:prstGeom>
            <a:gradFill flip="none" rotWithShape="1">
              <a:gsLst>
                <a:gs pos="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1" name="円/楕円 40"/>
            <p:cNvSpPr/>
            <p:nvPr/>
          </p:nvSpPr>
          <p:spPr>
            <a:xfrm>
              <a:off x="8723287" y="1117577"/>
              <a:ext cx="97200" cy="79200"/>
            </a:xfrm>
            <a:prstGeom prst="ellipse">
              <a:avLst/>
            </a:prstGeom>
            <a:gradFill flip="none" rotWithShape="1">
              <a:gsLst>
                <a:gs pos="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2" name="円/楕円 41"/>
            <p:cNvSpPr/>
            <p:nvPr/>
          </p:nvSpPr>
          <p:spPr>
            <a:xfrm>
              <a:off x="9182097" y="1477617"/>
              <a:ext cx="97200" cy="79200"/>
            </a:xfrm>
            <a:prstGeom prst="ellipse">
              <a:avLst/>
            </a:prstGeom>
            <a:gradFill flip="none" rotWithShape="1">
              <a:gsLst>
                <a:gs pos="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8" name="フリーフォーム 47"/>
            <p:cNvSpPr/>
            <p:nvPr/>
          </p:nvSpPr>
          <p:spPr>
            <a:xfrm rot="21033655">
              <a:off x="7800925" y="1244005"/>
              <a:ext cx="257175" cy="209550"/>
            </a:xfrm>
            <a:custGeom>
              <a:avLst/>
              <a:gdLst>
                <a:gd name="connsiteX0" fmla="*/ 0 w 257175"/>
                <a:gd name="connsiteY0" fmla="*/ 209550 h 209550"/>
                <a:gd name="connsiteX1" fmla="*/ 123825 w 257175"/>
                <a:gd name="connsiteY1" fmla="*/ 171450 h 209550"/>
                <a:gd name="connsiteX2" fmla="*/ 257175 w 257175"/>
                <a:gd name="connsiteY2" fmla="*/ 0 h 209550"/>
              </a:gdLst>
              <a:ahLst/>
              <a:cxnLst>
                <a:cxn ang="0">
                  <a:pos x="connsiteX0" y="connsiteY0"/>
                </a:cxn>
                <a:cxn ang="0">
                  <a:pos x="connsiteX1" y="connsiteY1"/>
                </a:cxn>
                <a:cxn ang="0">
                  <a:pos x="connsiteX2" y="connsiteY2"/>
                </a:cxn>
              </a:cxnLst>
              <a:rect l="l" t="t" r="r" b="b"/>
              <a:pathLst>
                <a:path w="257175" h="209550">
                  <a:moveTo>
                    <a:pt x="0" y="209550"/>
                  </a:moveTo>
                  <a:cubicBezTo>
                    <a:pt x="40481" y="207962"/>
                    <a:pt x="80963" y="206375"/>
                    <a:pt x="123825" y="171450"/>
                  </a:cubicBezTo>
                  <a:cubicBezTo>
                    <a:pt x="166687" y="136525"/>
                    <a:pt x="211931" y="68262"/>
                    <a:pt x="257175" y="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sp>
          <p:nvSpPr>
            <p:cNvPr id="49" name="フリーフォーム 48"/>
            <p:cNvSpPr/>
            <p:nvPr/>
          </p:nvSpPr>
          <p:spPr>
            <a:xfrm>
              <a:off x="8153350" y="545505"/>
              <a:ext cx="200025" cy="393700"/>
            </a:xfrm>
            <a:custGeom>
              <a:avLst/>
              <a:gdLst>
                <a:gd name="connsiteX0" fmla="*/ 0 w 200025"/>
                <a:gd name="connsiteY0" fmla="*/ 393700 h 393700"/>
                <a:gd name="connsiteX1" fmla="*/ 142875 w 200025"/>
                <a:gd name="connsiteY1" fmla="*/ 60325 h 393700"/>
                <a:gd name="connsiteX2" fmla="*/ 200025 w 200025"/>
                <a:gd name="connsiteY2" fmla="*/ 31750 h 393700"/>
              </a:gdLst>
              <a:ahLst/>
              <a:cxnLst>
                <a:cxn ang="0">
                  <a:pos x="connsiteX0" y="connsiteY0"/>
                </a:cxn>
                <a:cxn ang="0">
                  <a:pos x="connsiteX1" y="connsiteY1"/>
                </a:cxn>
                <a:cxn ang="0">
                  <a:pos x="connsiteX2" y="connsiteY2"/>
                </a:cxn>
              </a:cxnLst>
              <a:rect l="l" t="t" r="r" b="b"/>
              <a:pathLst>
                <a:path w="200025" h="393700">
                  <a:moveTo>
                    <a:pt x="0" y="393700"/>
                  </a:moveTo>
                  <a:cubicBezTo>
                    <a:pt x="54768" y="257175"/>
                    <a:pt x="109537" y="120650"/>
                    <a:pt x="142875" y="60325"/>
                  </a:cubicBezTo>
                  <a:cubicBezTo>
                    <a:pt x="176213" y="0"/>
                    <a:pt x="188119" y="15875"/>
                    <a:pt x="200025" y="3175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sp>
          <p:nvSpPr>
            <p:cNvPr id="50" name="フリーフォーム 49"/>
            <p:cNvSpPr/>
            <p:nvPr/>
          </p:nvSpPr>
          <p:spPr>
            <a:xfrm>
              <a:off x="8553400" y="548680"/>
              <a:ext cx="209550" cy="428625"/>
            </a:xfrm>
            <a:custGeom>
              <a:avLst/>
              <a:gdLst>
                <a:gd name="connsiteX0" fmla="*/ 0 w 209550"/>
                <a:gd name="connsiteY0" fmla="*/ 0 h 428625"/>
                <a:gd name="connsiteX1" fmla="*/ 66675 w 209550"/>
                <a:gd name="connsiteY1" fmla="*/ 76200 h 428625"/>
                <a:gd name="connsiteX2" fmla="*/ 209550 w 209550"/>
                <a:gd name="connsiteY2" fmla="*/ 428625 h 428625"/>
              </a:gdLst>
              <a:ahLst/>
              <a:cxnLst>
                <a:cxn ang="0">
                  <a:pos x="connsiteX0" y="connsiteY0"/>
                </a:cxn>
                <a:cxn ang="0">
                  <a:pos x="connsiteX1" y="connsiteY1"/>
                </a:cxn>
                <a:cxn ang="0">
                  <a:pos x="connsiteX2" y="connsiteY2"/>
                </a:cxn>
              </a:cxnLst>
              <a:rect l="l" t="t" r="r" b="b"/>
              <a:pathLst>
                <a:path w="209550" h="428625">
                  <a:moveTo>
                    <a:pt x="0" y="0"/>
                  </a:moveTo>
                  <a:cubicBezTo>
                    <a:pt x="15875" y="2381"/>
                    <a:pt x="31750" y="4763"/>
                    <a:pt x="66675" y="76200"/>
                  </a:cubicBezTo>
                  <a:cubicBezTo>
                    <a:pt x="101600" y="147637"/>
                    <a:pt x="155575" y="288131"/>
                    <a:pt x="209550" y="428625"/>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sp>
          <p:nvSpPr>
            <p:cNvPr id="51" name="フリーフォーム 50"/>
            <p:cNvSpPr/>
            <p:nvPr/>
          </p:nvSpPr>
          <p:spPr>
            <a:xfrm rot="21377947">
              <a:off x="8839150" y="1196380"/>
              <a:ext cx="295275" cy="296862"/>
            </a:xfrm>
            <a:custGeom>
              <a:avLst/>
              <a:gdLst>
                <a:gd name="connsiteX0" fmla="*/ 0 w 295275"/>
                <a:gd name="connsiteY0" fmla="*/ 0 h 296862"/>
                <a:gd name="connsiteX1" fmla="*/ 152400 w 295275"/>
                <a:gd name="connsiteY1" fmla="*/ 247650 h 296862"/>
                <a:gd name="connsiteX2" fmla="*/ 295275 w 295275"/>
                <a:gd name="connsiteY2" fmla="*/ 295275 h 296862"/>
              </a:gdLst>
              <a:ahLst/>
              <a:cxnLst>
                <a:cxn ang="0">
                  <a:pos x="connsiteX0" y="connsiteY0"/>
                </a:cxn>
                <a:cxn ang="0">
                  <a:pos x="connsiteX1" y="connsiteY1"/>
                </a:cxn>
                <a:cxn ang="0">
                  <a:pos x="connsiteX2" y="connsiteY2"/>
                </a:cxn>
              </a:cxnLst>
              <a:rect l="l" t="t" r="r" b="b"/>
              <a:pathLst>
                <a:path w="295275" h="296862">
                  <a:moveTo>
                    <a:pt x="0" y="0"/>
                  </a:moveTo>
                  <a:cubicBezTo>
                    <a:pt x="51594" y="99219"/>
                    <a:pt x="103188" y="198438"/>
                    <a:pt x="152400" y="247650"/>
                  </a:cubicBezTo>
                  <a:cubicBezTo>
                    <a:pt x="201612" y="296862"/>
                    <a:pt x="248443" y="296068"/>
                    <a:pt x="295275" y="295275"/>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grpSp>
      <p:sp>
        <p:nvSpPr>
          <p:cNvPr id="52" name="右矢印 51"/>
          <p:cNvSpPr/>
          <p:nvPr/>
        </p:nvSpPr>
        <p:spPr>
          <a:xfrm>
            <a:off x="5961112" y="3501008"/>
            <a:ext cx="720080" cy="432048"/>
          </a:xfrm>
          <a:prstGeom prst="rightArrow">
            <a:avLst/>
          </a:prstGeom>
          <a:solidFill>
            <a:srgbClr val="FFC0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3" name="テキスト ボックス 52"/>
          <p:cNvSpPr txBox="1"/>
          <p:nvPr/>
        </p:nvSpPr>
        <p:spPr>
          <a:xfrm>
            <a:off x="5932537" y="2905894"/>
            <a:ext cx="864096" cy="646331"/>
          </a:xfrm>
          <a:prstGeom prst="rect">
            <a:avLst/>
          </a:prstGeom>
          <a:noFill/>
        </p:spPr>
        <p:txBody>
          <a:bodyPr wrap="square" rtlCol="0">
            <a:spAutoFit/>
          </a:bodyPr>
          <a:lstStyle/>
          <a:p>
            <a:r>
              <a:rPr lang="en-US" altLang="ja-JP" sz="1200" dirty="0" smtClean="0">
                <a:latin typeface="+mj-lt"/>
                <a:ea typeface="ＭＳ Ｐゴシック" pitchFamily="50" charset="-128"/>
              </a:rPr>
              <a:t>Measure photon number</a:t>
            </a:r>
            <a:endParaRPr kumimoji="1" lang="ja-JP" altLang="en-US" sz="1200" dirty="0" smtClean="0">
              <a:latin typeface="+mj-lt"/>
              <a:ea typeface="ＭＳ Ｐゴシック" pitchFamily="50" charset="-128"/>
            </a:endParaRPr>
          </a:p>
        </p:txBody>
      </p:sp>
      <p:sp>
        <p:nvSpPr>
          <p:cNvPr id="54" name="テキスト ボックス 53"/>
          <p:cNvSpPr txBox="1"/>
          <p:nvPr/>
        </p:nvSpPr>
        <p:spPr>
          <a:xfrm>
            <a:off x="7113240" y="4293096"/>
            <a:ext cx="2520280" cy="523220"/>
          </a:xfrm>
          <a:prstGeom prst="rect">
            <a:avLst/>
          </a:prstGeom>
          <a:noFill/>
        </p:spPr>
        <p:txBody>
          <a:bodyPr wrap="square" rtlCol="0">
            <a:spAutoFit/>
          </a:bodyPr>
          <a:lstStyle/>
          <a:p>
            <a:r>
              <a:rPr lang="en-US" altLang="ja-JP" sz="1400" dirty="0" smtClean="0">
                <a:latin typeface="+mj-lt"/>
                <a:ea typeface="ＭＳ Ｐゴシック" pitchFamily="50" charset="-128"/>
              </a:rPr>
              <a:t>※ Depend</a:t>
            </a:r>
            <a:r>
              <a:rPr kumimoji="1" lang="en-US" altLang="ja-JP" sz="1400" dirty="0" smtClean="0">
                <a:latin typeface="+mj-lt"/>
                <a:ea typeface="ＭＳ Ｐゴシック" pitchFamily="50" charset="-128"/>
              </a:rPr>
              <a:t>ed on the distribution of laser intensity</a:t>
            </a:r>
            <a:endParaRPr kumimoji="1" lang="ja-JP" altLang="en-US" sz="1400" dirty="0" smtClean="0">
              <a:latin typeface="+mj-lt"/>
              <a:ea typeface="ＭＳ Ｐゴシック" pitchFamily="50" charset="-128"/>
            </a:endParaRPr>
          </a:p>
        </p:txBody>
      </p:sp>
      <p:pic>
        <p:nvPicPr>
          <p:cNvPr id="58" name="図 57" descr="stage_scan_sample.png"/>
          <p:cNvPicPr>
            <a:picLocks noChangeAspect="1"/>
          </p:cNvPicPr>
          <p:nvPr/>
        </p:nvPicPr>
        <p:blipFill>
          <a:blip r:embed="rId4" cstate="print"/>
          <a:stretch>
            <a:fillRect/>
          </a:stretch>
        </p:blipFill>
        <p:spPr>
          <a:xfrm>
            <a:off x="1712640" y="1247235"/>
            <a:ext cx="2736304" cy="671004"/>
          </a:xfrm>
          <a:prstGeom prst="rect">
            <a:avLst/>
          </a:prstGeom>
        </p:spPr>
      </p:pic>
      <p:sp>
        <p:nvSpPr>
          <p:cNvPr id="60" name="テキスト ボックス 59"/>
          <p:cNvSpPr txBox="1"/>
          <p:nvPr/>
        </p:nvSpPr>
        <p:spPr>
          <a:xfrm>
            <a:off x="2288704" y="980728"/>
            <a:ext cx="1872208"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single molecule</a:t>
            </a:r>
            <a:endParaRPr kumimoji="1" lang="ja-JP" altLang="en-US" sz="1400" dirty="0" smtClean="0">
              <a:latin typeface="+mj-lt"/>
              <a:ea typeface="ＭＳ Ｐゴシック" pitchFamily="50" charset="-128"/>
            </a:endParaRPr>
          </a:p>
        </p:txBody>
      </p:sp>
      <p:sp>
        <p:nvSpPr>
          <p:cNvPr id="61" name="テキスト ボックス 60"/>
          <p:cNvSpPr txBox="1"/>
          <p:nvPr/>
        </p:nvSpPr>
        <p:spPr>
          <a:xfrm>
            <a:off x="1793032" y="1898422"/>
            <a:ext cx="855712"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PMMA</a:t>
            </a:r>
            <a:endParaRPr kumimoji="1" lang="ja-JP" altLang="en-US" sz="1400" dirty="0" smtClean="0">
              <a:latin typeface="+mj-lt"/>
              <a:ea typeface="ＭＳ Ｐゴシック" pitchFamily="50" charset="-128"/>
            </a:endParaRPr>
          </a:p>
        </p:txBody>
      </p:sp>
      <p:sp>
        <p:nvSpPr>
          <p:cNvPr id="62" name="テキスト ボックス 61"/>
          <p:cNvSpPr txBox="1"/>
          <p:nvPr/>
        </p:nvSpPr>
        <p:spPr>
          <a:xfrm>
            <a:off x="3089176" y="1875562"/>
            <a:ext cx="1215752"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cover glass</a:t>
            </a:r>
            <a:endParaRPr kumimoji="1" lang="ja-JP" altLang="en-US" sz="1400" dirty="0" smtClean="0">
              <a:latin typeface="+mj-lt"/>
              <a:ea typeface="ＭＳ Ｐゴシック" pitchFamily="50" charset="-128"/>
            </a:endParaRPr>
          </a:p>
        </p:txBody>
      </p:sp>
      <p:cxnSp>
        <p:nvCxnSpPr>
          <p:cNvPr id="63" name="直線コネクタ 62"/>
          <p:cNvCxnSpPr/>
          <p:nvPr/>
        </p:nvCxnSpPr>
        <p:spPr>
          <a:xfrm flipV="1">
            <a:off x="2144688" y="1618705"/>
            <a:ext cx="144016" cy="340425"/>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2260126" y="1224375"/>
            <a:ext cx="172594" cy="172594"/>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flipV="1">
            <a:off x="3440832" y="1823299"/>
            <a:ext cx="72008" cy="12440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useBgFill="1">
        <p:nvSpPr>
          <p:cNvPr id="68" name="角丸四角形 67"/>
          <p:cNvSpPr/>
          <p:nvPr/>
        </p:nvSpPr>
        <p:spPr>
          <a:xfrm>
            <a:off x="2288704" y="5229200"/>
            <a:ext cx="7128792" cy="1296144"/>
          </a:xfrm>
          <a:prstGeom prst="roundRect">
            <a:avLst/>
          </a:prstGeom>
          <a:ln w="25400">
            <a:solidFill>
              <a:srgbClr val="FFC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74" name="テキスト ボックス 73"/>
          <p:cNvSpPr txBox="1"/>
          <p:nvPr/>
        </p:nvSpPr>
        <p:spPr>
          <a:xfrm>
            <a:off x="632520" y="796642"/>
            <a:ext cx="1512168" cy="400110"/>
          </a:xfrm>
          <a:prstGeom prst="rect">
            <a:avLst/>
          </a:prstGeom>
          <a:noFill/>
        </p:spPr>
        <p:txBody>
          <a:bodyPr wrap="square" rtlCol="0">
            <a:spAutoFit/>
          </a:bodyPr>
          <a:lstStyle/>
          <a:p>
            <a:r>
              <a:rPr lang="en-US" altLang="ja-JP" sz="2000" dirty="0" smtClean="0">
                <a:latin typeface="+mj-lt"/>
                <a:ea typeface="ＭＳ Ｐゴシック" pitchFamily="50" charset="-128"/>
              </a:rPr>
              <a:t>Condition</a:t>
            </a:r>
            <a:endParaRPr kumimoji="1" lang="ja-JP" altLang="en-US" sz="2000" dirty="0" smtClean="0">
              <a:latin typeface="+mj-lt"/>
              <a:ea typeface="ＭＳ Ｐゴシック" pitchFamily="50" charset="-128"/>
            </a:endParaRPr>
          </a:p>
        </p:txBody>
      </p:sp>
      <p:cxnSp>
        <p:nvCxnSpPr>
          <p:cNvPr id="78" name="直線コネクタ 77"/>
          <p:cNvCxnSpPr/>
          <p:nvPr/>
        </p:nvCxnSpPr>
        <p:spPr>
          <a:xfrm>
            <a:off x="632520" y="2204864"/>
            <a:ext cx="8352928"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632520" y="2164794"/>
            <a:ext cx="1512168" cy="400110"/>
          </a:xfrm>
          <a:prstGeom prst="rect">
            <a:avLst/>
          </a:prstGeom>
          <a:noFill/>
        </p:spPr>
        <p:txBody>
          <a:bodyPr wrap="square" rtlCol="0">
            <a:spAutoFit/>
          </a:bodyPr>
          <a:lstStyle/>
          <a:p>
            <a:r>
              <a:rPr kumimoji="1" lang="en-US" altLang="ja-JP" sz="2000" dirty="0" smtClean="0">
                <a:latin typeface="+mj-lt"/>
                <a:ea typeface="ＭＳ Ｐゴシック" pitchFamily="50" charset="-128"/>
              </a:rPr>
              <a:t>Principle</a:t>
            </a:r>
            <a:endParaRPr kumimoji="1" lang="ja-JP" altLang="en-US" sz="2000" dirty="0" smtClean="0">
              <a:latin typeface="+mj-lt"/>
              <a:ea typeface="ＭＳ Ｐゴシック" pitchFamily="50" charset="-128"/>
            </a:endParaRPr>
          </a:p>
        </p:txBody>
      </p:sp>
      <p:sp>
        <p:nvSpPr>
          <p:cNvPr id="85" name="二等辺三角形 84"/>
          <p:cNvSpPr/>
          <p:nvPr/>
        </p:nvSpPr>
        <p:spPr>
          <a:xfrm rot="10800000">
            <a:off x="992561" y="5397026"/>
            <a:ext cx="576000" cy="288032"/>
          </a:xfrm>
          <a:prstGeom prst="triangl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p:cNvSpPr/>
          <p:nvPr/>
        </p:nvSpPr>
        <p:spPr>
          <a:xfrm rot="10800000">
            <a:off x="984940" y="4774608"/>
            <a:ext cx="576000" cy="288032"/>
          </a:xfrm>
          <a:prstGeom prst="triangl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992560" y="3724968"/>
            <a:ext cx="576064" cy="1008112"/>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beam_shape3.png"/>
          <p:cNvPicPr>
            <a:picLocks noChangeAspect="1"/>
          </p:cNvPicPr>
          <p:nvPr/>
        </p:nvPicPr>
        <p:blipFill>
          <a:blip r:embed="rId5" cstate="print"/>
          <a:stretch>
            <a:fillRect/>
          </a:stretch>
        </p:blipFill>
        <p:spPr>
          <a:xfrm>
            <a:off x="977702" y="2636912"/>
            <a:ext cx="590922" cy="591620"/>
          </a:xfrm>
          <a:prstGeom prst="rect">
            <a:avLst/>
          </a:prstGeom>
          <a:noFill/>
        </p:spPr>
      </p:pic>
      <p:pic>
        <p:nvPicPr>
          <p:cNvPr id="3" name="図 2" descr="対物レンズ.png"/>
          <p:cNvPicPr>
            <a:picLocks noChangeAspect="1"/>
          </p:cNvPicPr>
          <p:nvPr/>
        </p:nvPicPr>
        <p:blipFill>
          <a:blip r:embed="rId6" cstate="print"/>
          <a:stretch>
            <a:fillRect/>
          </a:stretch>
        </p:blipFill>
        <p:spPr>
          <a:xfrm rot="10800000">
            <a:off x="861244" y="3220912"/>
            <a:ext cx="838696" cy="648072"/>
          </a:xfrm>
          <a:prstGeom prst="rect">
            <a:avLst/>
          </a:prstGeom>
        </p:spPr>
      </p:pic>
      <p:sp>
        <p:nvSpPr>
          <p:cNvPr id="28" name="上矢印 27"/>
          <p:cNvSpPr/>
          <p:nvPr/>
        </p:nvSpPr>
        <p:spPr>
          <a:xfrm>
            <a:off x="1096318" y="3429000"/>
            <a:ext cx="360040" cy="288032"/>
          </a:xfrm>
          <a:prstGeom prst="upArrow">
            <a:avLst/>
          </a:prstGeom>
          <a:solidFill>
            <a:srgbClr val="79DCFF"/>
          </a:solidFill>
          <a:ln w="15875">
            <a:solidFill>
              <a:schemeClr val="tx1">
                <a:lumMod val="50000"/>
                <a:lumOff val="5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70" name="正方形/長方形 69"/>
          <p:cNvSpPr/>
          <p:nvPr/>
        </p:nvSpPr>
        <p:spPr>
          <a:xfrm>
            <a:off x="1136576" y="4013000"/>
            <a:ext cx="1512168" cy="576064"/>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776536" y="4733080"/>
            <a:ext cx="1008112" cy="72008"/>
          </a:xfrm>
          <a:prstGeom prst="ellipse">
            <a:avLst/>
          </a:prstGeom>
          <a:solidFill>
            <a:srgbClr val="E5F8FF"/>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二等辺三角形 78"/>
          <p:cNvSpPr/>
          <p:nvPr/>
        </p:nvSpPr>
        <p:spPr>
          <a:xfrm>
            <a:off x="985417" y="5053653"/>
            <a:ext cx="576000" cy="288032"/>
          </a:xfrm>
          <a:prstGeom prst="triangl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p:cNvCxnSpPr/>
          <p:nvPr/>
        </p:nvCxnSpPr>
        <p:spPr>
          <a:xfrm>
            <a:off x="879497" y="5056612"/>
            <a:ext cx="36004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309742" y="5056612"/>
            <a:ext cx="36004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3" name="円/楕円 82"/>
          <p:cNvSpPr/>
          <p:nvPr/>
        </p:nvSpPr>
        <p:spPr>
          <a:xfrm>
            <a:off x="776536" y="5339308"/>
            <a:ext cx="1008112" cy="72008"/>
          </a:xfrm>
          <a:prstGeom prst="ellipse">
            <a:avLst/>
          </a:prstGeom>
          <a:solidFill>
            <a:srgbClr val="E5F8FF"/>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1064568" y="5691981"/>
            <a:ext cx="432048" cy="288032"/>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1056184" y="5687789"/>
            <a:ext cx="488504" cy="276999"/>
          </a:xfrm>
          <a:prstGeom prst="rect">
            <a:avLst/>
          </a:prstGeom>
          <a:noFill/>
        </p:spPr>
        <p:txBody>
          <a:bodyPr wrap="square" rtlCol="0">
            <a:spAutoFit/>
          </a:bodyPr>
          <a:lstStyle/>
          <a:p>
            <a:r>
              <a:rPr kumimoji="1" lang="en-US" altLang="ja-JP" sz="1200" dirty="0" smtClean="0">
                <a:latin typeface="+mj-lt"/>
                <a:ea typeface="ＭＳ Ｐゴシック" pitchFamily="50" charset="-128"/>
              </a:rPr>
              <a:t>APD</a:t>
            </a:r>
            <a:endParaRPr kumimoji="1" lang="ja-JP" altLang="en-US" sz="1200" dirty="0" smtClean="0">
              <a:latin typeface="+mj-lt"/>
              <a:ea typeface="ＭＳ Ｐゴシック" pitchFamily="50" charset="-128"/>
            </a:endParaRPr>
          </a:p>
        </p:txBody>
      </p:sp>
      <p:sp>
        <p:nvSpPr>
          <p:cNvPr id="88" name="上矢印 87"/>
          <p:cNvSpPr/>
          <p:nvPr/>
        </p:nvSpPr>
        <p:spPr>
          <a:xfrm rot="16200000">
            <a:off x="2084305" y="4017255"/>
            <a:ext cx="446906" cy="566541"/>
          </a:xfrm>
          <a:prstGeom prst="upArrow">
            <a:avLst/>
          </a:prstGeom>
          <a:solidFill>
            <a:srgbClr val="79DCFF"/>
          </a:solidFill>
          <a:ln w="15875">
            <a:solidFill>
              <a:schemeClr val="tx1">
                <a:lumMod val="50000"/>
                <a:lumOff val="5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89" name="テキスト ボックス 88"/>
          <p:cNvSpPr txBox="1"/>
          <p:nvPr/>
        </p:nvSpPr>
        <p:spPr>
          <a:xfrm>
            <a:off x="2044554" y="4129335"/>
            <a:ext cx="639688"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Laser</a:t>
            </a:r>
            <a:endParaRPr kumimoji="1" lang="ja-JP" altLang="en-US" sz="1400" dirty="0" smtClean="0">
              <a:latin typeface="+mj-lt"/>
              <a:ea typeface="ＭＳ Ｐゴシック" pitchFamily="50" charset="-128"/>
            </a:endParaRPr>
          </a:p>
        </p:txBody>
      </p:sp>
      <p:cxnSp>
        <p:nvCxnSpPr>
          <p:cNvPr id="95" name="直線コネクタ 94"/>
          <p:cNvCxnSpPr/>
          <p:nvPr/>
        </p:nvCxnSpPr>
        <p:spPr>
          <a:xfrm flipH="1">
            <a:off x="1280592" y="430833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1280592" y="4058602"/>
            <a:ext cx="0" cy="25200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1136576" y="3986277"/>
            <a:ext cx="0" cy="59485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992560" y="4017764"/>
            <a:ext cx="576064" cy="57606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1278211" y="2934468"/>
            <a:ext cx="0" cy="216024"/>
          </a:xfrm>
          <a:prstGeom prst="line">
            <a:avLst/>
          </a:prstGeom>
          <a:ln w="12700">
            <a:tailEnd type="stealth"/>
          </a:ln>
        </p:spPr>
        <p:style>
          <a:lnRef idx="1">
            <a:schemeClr val="accent1"/>
          </a:lnRef>
          <a:fillRef idx="0">
            <a:schemeClr val="accent1"/>
          </a:fillRef>
          <a:effectRef idx="0">
            <a:schemeClr val="accent1"/>
          </a:effectRef>
          <a:fontRef idx="minor">
            <a:schemeClr val="tx1"/>
          </a:fontRef>
        </p:style>
      </p:cxnSp>
      <p:sp>
        <p:nvSpPr>
          <p:cNvPr id="107" name="円/楕円 106"/>
          <p:cNvSpPr>
            <a:spLocks/>
          </p:cNvSpPr>
          <p:nvPr/>
        </p:nvSpPr>
        <p:spPr>
          <a:xfrm>
            <a:off x="1261544" y="2905894"/>
            <a:ext cx="36000" cy="36000"/>
          </a:xfrm>
          <a:prstGeom prst="ellipse">
            <a:avLst/>
          </a:prstGeom>
          <a:gradFill flip="none" rotWithShape="1">
            <a:gsLst>
              <a:gs pos="0">
                <a:schemeClr val="accent3">
                  <a:alpha val="70000"/>
                </a:schemeClr>
              </a:gs>
              <a:gs pos="30000">
                <a:srgbClr val="FD8C2F"/>
              </a:gs>
              <a:gs pos="70000">
                <a:srgbClr val="E87A00"/>
              </a:gs>
              <a:gs pos="97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cxnSp>
        <p:nvCxnSpPr>
          <p:cNvPr id="104" name="直線コネクタ 103"/>
          <p:cNvCxnSpPr/>
          <p:nvPr/>
        </p:nvCxnSpPr>
        <p:spPr>
          <a:xfrm>
            <a:off x="980719" y="2944376"/>
            <a:ext cx="57600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3" name="図 112" descr="beam_shape3.png"/>
          <p:cNvPicPr>
            <a:picLocks noChangeAspect="1"/>
          </p:cNvPicPr>
          <p:nvPr/>
        </p:nvPicPr>
        <p:blipFill>
          <a:blip r:embed="rId5" cstate="print"/>
          <a:stretch>
            <a:fillRect/>
          </a:stretch>
        </p:blipFill>
        <p:spPr>
          <a:xfrm>
            <a:off x="3642796" y="2545853"/>
            <a:ext cx="1944216" cy="1696092"/>
          </a:xfrm>
          <a:prstGeom prst="rect">
            <a:avLst/>
          </a:prstGeom>
        </p:spPr>
      </p:pic>
      <p:sp>
        <p:nvSpPr>
          <p:cNvPr id="114" name="フリーフォーム 113"/>
          <p:cNvSpPr/>
          <p:nvPr/>
        </p:nvSpPr>
        <p:spPr>
          <a:xfrm>
            <a:off x="4039919" y="2765052"/>
            <a:ext cx="1152128" cy="637512"/>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noFill/>
          <a:ln w="222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j-lt"/>
            </a:endParaRPr>
          </a:p>
        </p:txBody>
      </p:sp>
      <p:sp>
        <p:nvSpPr>
          <p:cNvPr id="115" name="テキスト ボックス 114"/>
          <p:cNvSpPr txBox="1"/>
          <p:nvPr/>
        </p:nvSpPr>
        <p:spPr>
          <a:xfrm>
            <a:off x="3736012" y="3378085"/>
            <a:ext cx="216024"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A</a:t>
            </a:r>
            <a:endParaRPr kumimoji="1" lang="ja-JP" altLang="en-US" sz="1600" dirty="0" smtClean="0">
              <a:latin typeface="+mj-lt"/>
              <a:ea typeface="ＭＳ Ｐゴシック" pitchFamily="50" charset="-128"/>
            </a:endParaRPr>
          </a:p>
        </p:txBody>
      </p:sp>
      <p:sp>
        <p:nvSpPr>
          <p:cNvPr id="116" name="テキスト ボックス 115"/>
          <p:cNvSpPr txBox="1"/>
          <p:nvPr/>
        </p:nvSpPr>
        <p:spPr>
          <a:xfrm>
            <a:off x="4100558" y="3365757"/>
            <a:ext cx="216024"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B</a:t>
            </a:r>
            <a:endParaRPr kumimoji="1" lang="ja-JP" altLang="en-US" sz="1600" dirty="0" smtClean="0">
              <a:latin typeface="+mj-lt"/>
              <a:ea typeface="ＭＳ Ｐゴシック" pitchFamily="50" charset="-128"/>
            </a:endParaRPr>
          </a:p>
        </p:txBody>
      </p:sp>
      <p:sp>
        <p:nvSpPr>
          <p:cNvPr id="117" name="テキスト ボックス 116"/>
          <p:cNvSpPr txBox="1"/>
          <p:nvPr/>
        </p:nvSpPr>
        <p:spPr>
          <a:xfrm>
            <a:off x="4452978" y="3371720"/>
            <a:ext cx="216024"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C</a:t>
            </a:r>
            <a:endParaRPr kumimoji="1" lang="ja-JP" altLang="en-US" sz="1600" dirty="0" smtClean="0">
              <a:latin typeface="+mj-lt"/>
              <a:ea typeface="ＭＳ Ｐゴシック" pitchFamily="50" charset="-128"/>
            </a:endParaRPr>
          </a:p>
        </p:txBody>
      </p:sp>
      <p:sp>
        <p:nvSpPr>
          <p:cNvPr id="118" name="テキスト ボックス 117"/>
          <p:cNvSpPr txBox="1"/>
          <p:nvPr/>
        </p:nvSpPr>
        <p:spPr>
          <a:xfrm>
            <a:off x="4787304" y="3369195"/>
            <a:ext cx="216024"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D</a:t>
            </a:r>
            <a:endParaRPr kumimoji="1" lang="ja-JP" altLang="en-US" sz="1600" dirty="0" smtClean="0">
              <a:latin typeface="+mj-lt"/>
              <a:ea typeface="ＭＳ Ｐゴシック" pitchFamily="50" charset="-128"/>
            </a:endParaRPr>
          </a:p>
        </p:txBody>
      </p:sp>
      <p:sp>
        <p:nvSpPr>
          <p:cNvPr id="119" name="テキスト ボックス 118"/>
          <p:cNvSpPr txBox="1"/>
          <p:nvPr/>
        </p:nvSpPr>
        <p:spPr>
          <a:xfrm>
            <a:off x="5133535" y="3373878"/>
            <a:ext cx="216024" cy="338554"/>
          </a:xfrm>
          <a:prstGeom prst="rect">
            <a:avLst/>
          </a:prstGeom>
          <a:noFill/>
        </p:spPr>
        <p:txBody>
          <a:bodyPr wrap="square" rtlCol="0">
            <a:spAutoFit/>
          </a:bodyPr>
          <a:lstStyle/>
          <a:p>
            <a:r>
              <a:rPr lang="en-US" altLang="ja-JP" sz="1600" dirty="0" smtClean="0">
                <a:latin typeface="+mj-lt"/>
                <a:ea typeface="ＭＳ Ｐゴシック" pitchFamily="50" charset="-128"/>
              </a:rPr>
              <a:t>E</a:t>
            </a:r>
            <a:endParaRPr kumimoji="1" lang="ja-JP" altLang="en-US" sz="1600" dirty="0" smtClean="0">
              <a:latin typeface="+mj-lt"/>
              <a:ea typeface="ＭＳ Ｐゴシック" pitchFamily="50" charset="-128"/>
            </a:endParaRPr>
          </a:p>
        </p:txBody>
      </p:sp>
      <p:pic>
        <p:nvPicPr>
          <p:cNvPr id="120" name="図 119" descr="対物レンズ.png"/>
          <p:cNvPicPr>
            <a:picLocks noChangeAspect="1"/>
          </p:cNvPicPr>
          <p:nvPr/>
        </p:nvPicPr>
        <p:blipFill>
          <a:blip r:embed="rId6" cstate="print"/>
          <a:stretch>
            <a:fillRect/>
          </a:stretch>
        </p:blipFill>
        <p:spPr>
          <a:xfrm rot="10800000">
            <a:off x="3315866" y="4221087"/>
            <a:ext cx="2592288" cy="648072"/>
          </a:xfrm>
          <a:prstGeom prst="rect">
            <a:avLst/>
          </a:prstGeom>
        </p:spPr>
      </p:pic>
      <p:cxnSp>
        <p:nvCxnSpPr>
          <p:cNvPr id="121" name="直線コネクタ 120"/>
          <p:cNvCxnSpPr/>
          <p:nvPr/>
        </p:nvCxnSpPr>
        <p:spPr>
          <a:xfrm>
            <a:off x="3498780" y="3428999"/>
            <a:ext cx="216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2" name="円/楕円 121"/>
          <p:cNvSpPr/>
          <p:nvPr/>
        </p:nvSpPr>
        <p:spPr>
          <a:xfrm>
            <a:off x="3833628" y="3349799"/>
            <a:ext cx="97200" cy="79200"/>
          </a:xfrm>
          <a:prstGeom prst="ellipse">
            <a:avLst/>
          </a:prstGeom>
          <a:gradFill flip="none" rotWithShape="1">
            <a:gsLst>
              <a:gs pos="100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23" name="円/楕円 122"/>
          <p:cNvSpPr/>
          <p:nvPr/>
        </p:nvSpPr>
        <p:spPr>
          <a:xfrm>
            <a:off x="4193668" y="3350641"/>
            <a:ext cx="97200" cy="79200"/>
          </a:xfrm>
          <a:prstGeom prst="ellipse">
            <a:avLst/>
          </a:prstGeom>
          <a:gradFill flip="none" rotWithShape="1">
            <a:gsLst>
              <a:gs pos="100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24" name="円/楕円 123"/>
          <p:cNvSpPr/>
          <p:nvPr/>
        </p:nvSpPr>
        <p:spPr>
          <a:xfrm>
            <a:off x="4556883" y="3349799"/>
            <a:ext cx="97200" cy="79200"/>
          </a:xfrm>
          <a:prstGeom prst="ellipse">
            <a:avLst/>
          </a:prstGeom>
          <a:gradFill flip="none" rotWithShape="1">
            <a:gsLst>
              <a:gs pos="100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25" name="円/楕円 124"/>
          <p:cNvSpPr/>
          <p:nvPr/>
        </p:nvSpPr>
        <p:spPr>
          <a:xfrm>
            <a:off x="4885982" y="3349799"/>
            <a:ext cx="97200" cy="79200"/>
          </a:xfrm>
          <a:prstGeom prst="ellipse">
            <a:avLst/>
          </a:prstGeom>
          <a:gradFill flip="none" rotWithShape="1">
            <a:gsLst>
              <a:gs pos="100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26" name="円/楕円 125"/>
          <p:cNvSpPr/>
          <p:nvPr/>
        </p:nvSpPr>
        <p:spPr>
          <a:xfrm>
            <a:off x="5226972" y="3349799"/>
            <a:ext cx="97200" cy="79200"/>
          </a:xfrm>
          <a:prstGeom prst="ellipse">
            <a:avLst/>
          </a:prstGeom>
          <a:gradFill flip="none" rotWithShape="1">
            <a:gsLst>
              <a:gs pos="1000">
                <a:srgbClr val="EE7D3E"/>
              </a:gs>
              <a:gs pos="30000">
                <a:srgbClr val="FD8C2F"/>
              </a:gs>
              <a:gs pos="70000">
                <a:srgbClr val="E87A00"/>
              </a:gs>
              <a:gs pos="72000">
                <a:srgbClr val="8C5306"/>
              </a:gs>
            </a:gsLst>
            <a:path path="shape">
              <a:fillToRect l="50000" t="50000" r="50000" b="50000"/>
            </a:path>
            <a:tileRect/>
          </a:gra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cxnSp>
        <p:nvCxnSpPr>
          <p:cNvPr id="127" name="直線矢印コネクタ 126"/>
          <p:cNvCxnSpPr/>
          <p:nvPr/>
        </p:nvCxnSpPr>
        <p:spPr>
          <a:xfrm>
            <a:off x="3956228" y="3391916"/>
            <a:ext cx="216024"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4316268" y="3390899"/>
            <a:ext cx="216024"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4665642" y="3390899"/>
            <a:ext cx="216024"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4995842" y="3390899"/>
            <a:ext cx="216024"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4794924" y="3140967"/>
            <a:ext cx="216024" cy="276999"/>
          </a:xfrm>
          <a:prstGeom prst="rect">
            <a:avLst/>
          </a:prstGeom>
          <a:noFill/>
        </p:spPr>
        <p:txBody>
          <a:bodyPr wrap="square" rtlCol="0">
            <a:spAutoFit/>
          </a:bodyPr>
          <a:lstStyle/>
          <a:p>
            <a:endParaRPr kumimoji="1" lang="ja-JP" altLang="en-US" sz="1200" dirty="0" smtClean="0">
              <a:latin typeface="+mj-lt"/>
              <a:ea typeface="ＭＳ Ｐゴシック" pitchFamily="50" charset="-128"/>
            </a:endParaRPr>
          </a:p>
        </p:txBody>
      </p:sp>
      <p:sp>
        <p:nvSpPr>
          <p:cNvPr id="132" name="テキスト ボックス 131"/>
          <p:cNvSpPr txBox="1"/>
          <p:nvPr/>
        </p:nvSpPr>
        <p:spPr>
          <a:xfrm>
            <a:off x="4736976" y="2636912"/>
            <a:ext cx="1440160" cy="461665"/>
          </a:xfrm>
          <a:prstGeom prst="rect">
            <a:avLst/>
          </a:prstGeom>
          <a:noFill/>
        </p:spPr>
        <p:txBody>
          <a:bodyPr wrap="square" rtlCol="0">
            <a:spAutoFit/>
          </a:bodyPr>
          <a:lstStyle/>
          <a:p>
            <a:r>
              <a:rPr lang="en-US" altLang="ja-JP" sz="1200" dirty="0" smtClean="0">
                <a:latin typeface="+mj-lt"/>
                <a:ea typeface="ＭＳ Ｐゴシック" pitchFamily="50" charset="-128"/>
              </a:rPr>
              <a:t>D</a:t>
            </a:r>
            <a:r>
              <a:rPr kumimoji="1" lang="en-US" altLang="ja-JP" sz="1200" dirty="0" smtClean="0">
                <a:latin typeface="+mj-lt"/>
                <a:ea typeface="ＭＳ Ｐゴシック" pitchFamily="50" charset="-128"/>
              </a:rPr>
              <a:t>istribution of </a:t>
            </a:r>
          </a:p>
          <a:p>
            <a:r>
              <a:rPr kumimoji="1" lang="en-US" altLang="ja-JP" sz="1200" dirty="0" smtClean="0">
                <a:latin typeface="+mj-lt"/>
                <a:ea typeface="ＭＳ Ｐゴシック" pitchFamily="50" charset="-128"/>
              </a:rPr>
              <a:t>laser intensity</a:t>
            </a:r>
            <a:endParaRPr kumimoji="1" lang="ja-JP" altLang="en-US" sz="1200" dirty="0" smtClean="0">
              <a:latin typeface="+mj-lt"/>
              <a:ea typeface="ＭＳ Ｐゴシック" pitchFamily="50" charset="-128"/>
            </a:endParaRPr>
          </a:p>
        </p:txBody>
      </p:sp>
      <p:sp>
        <p:nvSpPr>
          <p:cNvPr id="133" name="上矢印 132"/>
          <p:cNvSpPr/>
          <p:nvPr/>
        </p:nvSpPr>
        <p:spPr>
          <a:xfrm>
            <a:off x="4453934" y="4365103"/>
            <a:ext cx="432048" cy="288032"/>
          </a:xfrm>
          <a:prstGeom prst="upArrow">
            <a:avLst/>
          </a:prstGeom>
          <a:solidFill>
            <a:srgbClr val="79DCFF"/>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34" name="テキスト ボックス 133"/>
          <p:cNvSpPr txBox="1"/>
          <p:nvPr/>
        </p:nvSpPr>
        <p:spPr>
          <a:xfrm>
            <a:off x="2595786" y="4581128"/>
            <a:ext cx="1008112" cy="276999"/>
          </a:xfrm>
          <a:prstGeom prst="rect">
            <a:avLst/>
          </a:prstGeom>
          <a:noFill/>
        </p:spPr>
        <p:txBody>
          <a:bodyPr wrap="square" rtlCol="0">
            <a:spAutoFit/>
          </a:bodyPr>
          <a:lstStyle/>
          <a:p>
            <a:r>
              <a:rPr lang="en-US" altLang="ja-JP" sz="1200" dirty="0" smtClean="0">
                <a:latin typeface="+mj-lt"/>
                <a:ea typeface="ＭＳ Ｐゴシック" pitchFamily="50" charset="-128"/>
              </a:rPr>
              <a:t>Objective</a:t>
            </a:r>
            <a:endParaRPr kumimoji="1" lang="ja-JP" altLang="en-US" sz="1200" dirty="0" smtClean="0">
              <a:latin typeface="+mj-lt"/>
              <a:ea typeface="ＭＳ Ｐゴシック" pitchFamily="50" charset="-128"/>
            </a:endParaRPr>
          </a:p>
        </p:txBody>
      </p:sp>
      <p:sp>
        <p:nvSpPr>
          <p:cNvPr id="135" name="テキスト ボックス 134"/>
          <p:cNvSpPr txBox="1"/>
          <p:nvPr/>
        </p:nvSpPr>
        <p:spPr>
          <a:xfrm>
            <a:off x="5321422" y="3193231"/>
            <a:ext cx="711698" cy="276999"/>
          </a:xfrm>
          <a:prstGeom prst="rect">
            <a:avLst/>
          </a:prstGeom>
          <a:noFill/>
        </p:spPr>
        <p:txBody>
          <a:bodyPr wrap="square" rtlCol="0">
            <a:spAutoFit/>
          </a:bodyPr>
          <a:lstStyle/>
          <a:p>
            <a:r>
              <a:rPr lang="en-US" altLang="ja-JP" sz="1200" dirty="0" smtClean="0">
                <a:latin typeface="+mj-lt"/>
                <a:ea typeface="ＭＳ Ｐゴシック" pitchFamily="50" charset="-128"/>
              </a:rPr>
              <a:t>S</a:t>
            </a:r>
            <a:r>
              <a:rPr kumimoji="1" lang="en-US" altLang="ja-JP" sz="1200" dirty="0" smtClean="0">
                <a:latin typeface="+mj-lt"/>
                <a:ea typeface="ＭＳ Ｐゴシック" pitchFamily="50" charset="-128"/>
              </a:rPr>
              <a:t>tage</a:t>
            </a:r>
            <a:endParaRPr kumimoji="1" lang="ja-JP" altLang="en-US" sz="1200" dirty="0" smtClean="0">
              <a:latin typeface="+mj-lt"/>
              <a:ea typeface="ＭＳ Ｐゴシック" pitchFamily="50" charset="-128"/>
            </a:endParaRPr>
          </a:p>
        </p:txBody>
      </p:sp>
      <p:grpSp>
        <p:nvGrpSpPr>
          <p:cNvPr id="136" name="グループ化 135"/>
          <p:cNvGrpSpPr/>
          <p:nvPr/>
        </p:nvGrpSpPr>
        <p:grpSpPr>
          <a:xfrm>
            <a:off x="4736976" y="1065510"/>
            <a:ext cx="4290002" cy="923330"/>
            <a:chOff x="3975366" y="1147392"/>
            <a:chExt cx="4290002" cy="923330"/>
          </a:xfrm>
        </p:grpSpPr>
        <p:sp>
          <p:nvSpPr>
            <p:cNvPr id="137" name="テキスト ボックス 136"/>
            <p:cNvSpPr txBox="1"/>
            <p:nvPr/>
          </p:nvSpPr>
          <p:spPr>
            <a:xfrm>
              <a:off x="3975366" y="1147392"/>
              <a:ext cx="4290002" cy="923330"/>
            </a:xfrm>
            <a:prstGeom prst="rect">
              <a:avLst/>
            </a:prstGeom>
            <a:noFill/>
          </p:spPr>
          <p:txBody>
            <a:bodyPr wrap="square" rtlCol="0">
              <a:spAutoFit/>
            </a:bodyPr>
            <a:lstStyle/>
            <a:p>
              <a:r>
                <a:rPr lang="ja-JP" altLang="en-US" dirty="0" smtClean="0">
                  <a:latin typeface="+mj-lt"/>
                  <a:ea typeface="ＭＳ Ｐゴシック" pitchFamily="50" charset="-128"/>
                </a:rPr>
                <a:t>･ </a:t>
              </a:r>
              <a:r>
                <a:rPr lang="en-US" altLang="ja-JP" dirty="0" smtClean="0">
                  <a:latin typeface="+mj-lt"/>
                  <a:ea typeface="ＭＳ Ｐゴシック" pitchFamily="50" charset="-128"/>
                </a:rPr>
                <a:t>a few dye in several micrometers</a:t>
              </a:r>
              <a:r>
                <a:rPr lang="ja-JP" altLang="en-US" dirty="0" smtClean="0">
                  <a:latin typeface="+mj-lt"/>
                  <a:ea typeface="ＭＳ Ｐゴシック" pitchFamily="50" charset="-128"/>
                </a:rPr>
                <a:t> </a:t>
              </a:r>
              <a:r>
                <a:rPr lang="en-US" altLang="ja-JP" dirty="0" smtClean="0">
                  <a:latin typeface="+mj-lt"/>
                  <a:ea typeface="ＭＳ Ｐゴシック" pitchFamily="50" charset="-128"/>
                </a:rPr>
                <a:t>square</a:t>
              </a:r>
            </a:p>
            <a:p>
              <a:endParaRPr lang="en-US" altLang="ja-JP" dirty="0" smtClean="0">
                <a:latin typeface="+mj-lt"/>
                <a:ea typeface="ＭＳ Ｐゴシック" pitchFamily="50" charset="-128"/>
              </a:endParaRPr>
            </a:p>
            <a:p>
              <a:r>
                <a:rPr lang="ja-JP" altLang="en-US" dirty="0" smtClean="0">
                  <a:latin typeface="+mj-lt"/>
                  <a:ea typeface="ＭＳ Ｐゴシック" pitchFamily="50" charset="-128"/>
                </a:rPr>
                <a:t>･ </a:t>
              </a:r>
              <a:r>
                <a:rPr lang="en-US" altLang="ja-JP" dirty="0" smtClean="0">
                  <a:latin typeface="+mj-lt"/>
                  <a:ea typeface="ＭＳ Ｐゴシック" pitchFamily="50" charset="-128"/>
                </a:rPr>
                <a:t>only a dye in laser light</a:t>
              </a:r>
            </a:p>
          </p:txBody>
        </p:sp>
        <p:sp>
          <p:nvSpPr>
            <p:cNvPr id="138" name="下矢印 137"/>
            <p:cNvSpPr/>
            <p:nvPr/>
          </p:nvSpPr>
          <p:spPr>
            <a:xfrm>
              <a:off x="5097016" y="1507644"/>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grpSp>
      <p:sp>
        <p:nvSpPr>
          <p:cNvPr id="67" name="テキスト ボックス 66"/>
          <p:cNvSpPr txBox="1"/>
          <p:nvPr/>
        </p:nvSpPr>
        <p:spPr>
          <a:xfrm>
            <a:off x="2489176" y="5264632"/>
            <a:ext cx="6784304" cy="1200329"/>
          </a:xfrm>
          <a:prstGeom prst="rect">
            <a:avLst/>
          </a:prstGeom>
          <a:noFill/>
        </p:spPr>
        <p:txBody>
          <a:bodyPr wrap="square" rtlCol="0">
            <a:spAutoFit/>
          </a:bodyPr>
          <a:lstStyle/>
          <a:p>
            <a:r>
              <a:rPr lang="ja-JP" altLang="en-US" dirty="0" smtClean="0">
                <a:latin typeface="+mj-lt"/>
                <a:ea typeface="ＭＳ Ｐゴシック" pitchFamily="50" charset="-128"/>
              </a:rPr>
              <a:t>・</a:t>
            </a:r>
            <a:r>
              <a:rPr lang="en-US" altLang="ja-JP" dirty="0" smtClean="0">
                <a:latin typeface="+mj-lt"/>
                <a:ea typeface="ＭＳ Ｐゴシック" pitchFamily="50" charset="-128"/>
              </a:rPr>
              <a:t>Laser intensity is measured.</a:t>
            </a:r>
          </a:p>
          <a:p>
            <a:r>
              <a:rPr lang="ja-JP" altLang="en-US" dirty="0" smtClean="0">
                <a:latin typeface="+mj-lt"/>
                <a:ea typeface="ＭＳ Ｐゴシック" pitchFamily="50" charset="-128"/>
              </a:rPr>
              <a:t>・</a:t>
            </a:r>
            <a:r>
              <a:rPr lang="en-US" altLang="ja-JP" dirty="0" smtClean="0">
                <a:latin typeface="+mj-lt"/>
                <a:ea typeface="ＭＳ Ｐゴシック" pitchFamily="50" charset="-128"/>
              </a:rPr>
              <a:t>A fluorescence spot which is smaller than diffraction limit can be got.</a:t>
            </a:r>
            <a:endParaRPr kumimoji="1" lang="en-US" altLang="ja-JP" dirty="0" smtClean="0">
              <a:latin typeface="+mj-lt"/>
              <a:ea typeface="ＭＳ Ｐゴシック" pitchFamily="50" charset="-128"/>
            </a:endParaRPr>
          </a:p>
          <a:p>
            <a:r>
              <a:rPr kumimoji="1" lang="ja-JP" altLang="en-US" dirty="0" smtClean="0">
                <a:latin typeface="+mj-lt"/>
                <a:ea typeface="ＭＳ Ｐゴシック" pitchFamily="50" charset="-128"/>
              </a:rPr>
              <a:t>・</a:t>
            </a:r>
            <a:r>
              <a:rPr lang="en-US" altLang="ja-JP" dirty="0" smtClean="0">
                <a:latin typeface="+mj-lt"/>
                <a:ea typeface="ＭＳ Ｐゴシック" pitchFamily="50" charset="-128"/>
              </a:rPr>
              <a:t>The resolution is depended on the laser spot size and the step length of a stage. </a:t>
            </a:r>
            <a:endParaRPr kumimoji="1" lang="ja-JP" altLang="en-US" dirty="0" smtClean="0">
              <a:latin typeface="+mj-lt"/>
              <a:ea typeface="ＭＳ Ｐゴシック" pitchFamily="50" charset="-128"/>
            </a:endParaRPr>
          </a:p>
        </p:txBody>
      </p:sp>
      <p:sp>
        <p:nvSpPr>
          <p:cNvPr id="142" name="角丸四角形 141"/>
          <p:cNvSpPr/>
          <p:nvPr/>
        </p:nvSpPr>
        <p:spPr>
          <a:xfrm>
            <a:off x="776536" y="2564904"/>
            <a:ext cx="1008112" cy="79208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1778000" y="2408767"/>
            <a:ext cx="1676400" cy="601133"/>
          </a:xfrm>
          <a:custGeom>
            <a:avLst/>
            <a:gdLst>
              <a:gd name="connsiteX0" fmla="*/ 0 w 1676400"/>
              <a:gd name="connsiteY0" fmla="*/ 601133 h 601133"/>
              <a:gd name="connsiteX1" fmla="*/ 939800 w 1676400"/>
              <a:gd name="connsiteY1" fmla="*/ 55033 h 601133"/>
              <a:gd name="connsiteX2" fmla="*/ 1676400 w 1676400"/>
              <a:gd name="connsiteY2" fmla="*/ 270933 h 601133"/>
            </a:gdLst>
            <a:ahLst/>
            <a:cxnLst>
              <a:cxn ang="0">
                <a:pos x="connsiteX0" y="connsiteY0"/>
              </a:cxn>
              <a:cxn ang="0">
                <a:pos x="connsiteX1" y="connsiteY1"/>
              </a:cxn>
              <a:cxn ang="0">
                <a:pos x="connsiteX2" y="connsiteY2"/>
              </a:cxn>
            </a:cxnLst>
            <a:rect l="l" t="t" r="r" b="b"/>
            <a:pathLst>
              <a:path w="1676400" h="601133">
                <a:moveTo>
                  <a:pt x="0" y="601133"/>
                </a:moveTo>
                <a:cubicBezTo>
                  <a:pt x="330200" y="355599"/>
                  <a:pt x="660400" y="110066"/>
                  <a:pt x="939800" y="55033"/>
                </a:cubicBezTo>
                <a:cubicBezTo>
                  <a:pt x="1219200" y="0"/>
                  <a:pt x="1447800" y="135466"/>
                  <a:pt x="1676400" y="270933"/>
                </a:cubicBezTo>
              </a:path>
            </a:pathLst>
          </a:cu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4" name="テキスト ボックス 143"/>
          <p:cNvSpPr txBox="1"/>
          <p:nvPr/>
        </p:nvSpPr>
        <p:spPr>
          <a:xfrm>
            <a:off x="704528" y="6001543"/>
            <a:ext cx="1512168"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Optical setup</a:t>
            </a:r>
            <a:endParaRPr kumimoji="1" lang="ja-JP" altLang="en-US" sz="1400" dirty="0" smtClean="0">
              <a:latin typeface="+mj-lt"/>
              <a:ea typeface="ＭＳ Ｐゴシック" pitchFamily="50" charset="-128"/>
            </a:endParaRPr>
          </a:p>
        </p:txBody>
      </p:sp>
      <p:sp>
        <p:nvSpPr>
          <p:cNvPr id="145" name="テキスト ボックス 144"/>
          <p:cNvSpPr txBox="1"/>
          <p:nvPr/>
        </p:nvSpPr>
        <p:spPr>
          <a:xfrm>
            <a:off x="344488" y="4592161"/>
            <a:ext cx="504056" cy="276999"/>
          </a:xfrm>
          <a:prstGeom prst="rect">
            <a:avLst/>
          </a:prstGeom>
          <a:noFill/>
        </p:spPr>
        <p:txBody>
          <a:bodyPr wrap="square" rtlCol="0">
            <a:spAutoFit/>
          </a:bodyPr>
          <a:lstStyle/>
          <a:p>
            <a:r>
              <a:rPr kumimoji="1" lang="en-US" altLang="ja-JP" sz="1200" dirty="0" smtClean="0">
                <a:latin typeface="+mj-lt"/>
                <a:ea typeface="ＭＳ Ｐゴシック" pitchFamily="50" charset="-128"/>
              </a:rPr>
              <a:t>Lens</a:t>
            </a:r>
            <a:endParaRPr kumimoji="1" lang="ja-JP" altLang="en-US" sz="1200" dirty="0" smtClean="0">
              <a:latin typeface="+mj-lt"/>
              <a:ea typeface="ＭＳ Ｐゴシック" pitchFamily="50" charset="-128"/>
            </a:endParaRPr>
          </a:p>
        </p:txBody>
      </p:sp>
      <p:sp>
        <p:nvSpPr>
          <p:cNvPr id="146" name="テキスト ボックス 145"/>
          <p:cNvSpPr txBox="1"/>
          <p:nvPr/>
        </p:nvSpPr>
        <p:spPr>
          <a:xfrm>
            <a:off x="344488" y="5240233"/>
            <a:ext cx="504056" cy="276999"/>
          </a:xfrm>
          <a:prstGeom prst="rect">
            <a:avLst/>
          </a:prstGeom>
          <a:noFill/>
        </p:spPr>
        <p:txBody>
          <a:bodyPr wrap="square" rtlCol="0">
            <a:spAutoFit/>
          </a:bodyPr>
          <a:lstStyle/>
          <a:p>
            <a:r>
              <a:rPr kumimoji="1" lang="en-US" altLang="ja-JP" sz="1200" dirty="0" smtClean="0">
                <a:latin typeface="+mj-lt"/>
                <a:ea typeface="ＭＳ Ｐゴシック" pitchFamily="50" charset="-128"/>
              </a:rPr>
              <a:t>Lens</a:t>
            </a:r>
            <a:endParaRPr kumimoji="1" lang="ja-JP" altLang="en-US" sz="1200" dirty="0" smtClean="0">
              <a:latin typeface="+mj-lt"/>
              <a:ea typeface="ＭＳ Ｐゴシック" pitchFamily="50" charset="-128"/>
            </a:endParaRPr>
          </a:p>
        </p:txBody>
      </p:sp>
      <p:sp>
        <p:nvSpPr>
          <p:cNvPr id="147" name="テキスト ボックス 146"/>
          <p:cNvSpPr txBox="1"/>
          <p:nvPr/>
        </p:nvSpPr>
        <p:spPr>
          <a:xfrm>
            <a:off x="632520" y="3944089"/>
            <a:ext cx="504056" cy="276999"/>
          </a:xfrm>
          <a:prstGeom prst="rect">
            <a:avLst/>
          </a:prstGeom>
          <a:noFill/>
        </p:spPr>
        <p:txBody>
          <a:bodyPr wrap="square" rtlCol="0">
            <a:spAutoFit/>
          </a:bodyPr>
          <a:lstStyle/>
          <a:p>
            <a:r>
              <a:rPr kumimoji="1" lang="en-US" altLang="ja-JP" sz="1200" dirty="0" smtClean="0">
                <a:latin typeface="+mj-lt"/>
                <a:ea typeface="ＭＳ Ｐゴシック" pitchFamily="50" charset="-128"/>
              </a:rPr>
              <a:t>DM</a:t>
            </a:r>
            <a:endParaRPr kumimoji="1" lang="ja-JP" altLang="en-US" sz="1200" dirty="0" smtClean="0">
              <a:latin typeface="+mj-lt"/>
              <a:ea typeface="ＭＳ Ｐゴシック" pitchFamily="50" charset="-128"/>
            </a:endParaRPr>
          </a:p>
        </p:txBody>
      </p:sp>
      <p:sp>
        <p:nvSpPr>
          <p:cNvPr id="148" name="テキスト ボックス 147"/>
          <p:cNvSpPr txBox="1"/>
          <p:nvPr/>
        </p:nvSpPr>
        <p:spPr>
          <a:xfrm>
            <a:off x="272480" y="4925928"/>
            <a:ext cx="720080" cy="276999"/>
          </a:xfrm>
          <a:prstGeom prst="rect">
            <a:avLst/>
          </a:prstGeom>
          <a:noFill/>
        </p:spPr>
        <p:txBody>
          <a:bodyPr wrap="square" rtlCol="0">
            <a:spAutoFit/>
          </a:bodyPr>
          <a:lstStyle/>
          <a:p>
            <a:r>
              <a:rPr kumimoji="1" lang="en-US" altLang="ja-JP" sz="1200" dirty="0" smtClean="0">
                <a:latin typeface="+mj-lt"/>
                <a:ea typeface="ＭＳ Ｐゴシック" pitchFamily="50" charset="-128"/>
              </a:rPr>
              <a:t>Pinhole</a:t>
            </a:r>
            <a:endParaRPr kumimoji="1" lang="ja-JP" altLang="en-US" sz="1200" dirty="0" smtClean="0">
              <a:latin typeface="+mj-lt"/>
              <a:ea typeface="ＭＳ Ｐゴシック" pitchFamily="50" charset="-128"/>
            </a:endParaRPr>
          </a:p>
        </p:txBody>
      </p:sp>
      <p:sp>
        <p:nvSpPr>
          <p:cNvPr id="149" name="テキスト ボックス 148"/>
          <p:cNvSpPr txBox="1"/>
          <p:nvPr/>
        </p:nvSpPr>
        <p:spPr>
          <a:xfrm>
            <a:off x="158944" y="3338324"/>
            <a:ext cx="1008112" cy="276999"/>
          </a:xfrm>
          <a:prstGeom prst="rect">
            <a:avLst/>
          </a:prstGeom>
          <a:noFill/>
        </p:spPr>
        <p:txBody>
          <a:bodyPr wrap="square" rtlCol="0">
            <a:spAutoFit/>
          </a:bodyPr>
          <a:lstStyle/>
          <a:p>
            <a:r>
              <a:rPr lang="en-US" altLang="ja-JP" sz="1200" dirty="0" smtClean="0">
                <a:latin typeface="+mj-lt"/>
                <a:ea typeface="ＭＳ Ｐゴシック" pitchFamily="50" charset="-128"/>
              </a:rPr>
              <a:t>Objective</a:t>
            </a:r>
            <a:endParaRPr kumimoji="1" lang="ja-JP" altLang="en-US" sz="1200" dirty="0" smtClean="0">
              <a:latin typeface="+mj-lt"/>
              <a:ea typeface="ＭＳ Ｐゴシック" pitchFamily="50" charset="-128"/>
            </a:endParaRPr>
          </a:p>
        </p:txBody>
      </p:sp>
      <p:sp>
        <p:nvSpPr>
          <p:cNvPr id="150" name="テキスト ボックス 149"/>
          <p:cNvSpPr txBox="1"/>
          <p:nvPr/>
        </p:nvSpPr>
        <p:spPr>
          <a:xfrm>
            <a:off x="537652" y="2780928"/>
            <a:ext cx="711698" cy="276999"/>
          </a:xfrm>
          <a:prstGeom prst="rect">
            <a:avLst/>
          </a:prstGeom>
          <a:noFill/>
        </p:spPr>
        <p:txBody>
          <a:bodyPr wrap="square" rtlCol="0">
            <a:spAutoFit/>
          </a:bodyPr>
          <a:lstStyle/>
          <a:p>
            <a:r>
              <a:rPr lang="en-US" altLang="ja-JP" sz="1200" dirty="0" smtClean="0">
                <a:latin typeface="+mj-lt"/>
                <a:ea typeface="ＭＳ Ｐゴシック" pitchFamily="50" charset="-128"/>
              </a:rPr>
              <a:t>S</a:t>
            </a:r>
            <a:r>
              <a:rPr kumimoji="1" lang="en-US" altLang="ja-JP" sz="1200" dirty="0" smtClean="0">
                <a:latin typeface="+mj-lt"/>
                <a:ea typeface="ＭＳ Ｐゴシック" pitchFamily="50" charset="-128"/>
              </a:rPr>
              <a:t>tage</a:t>
            </a:r>
            <a:endParaRPr kumimoji="1" lang="ja-JP" altLang="en-US" sz="1200" dirty="0" smtClean="0">
              <a:latin typeface="+mj-lt"/>
              <a:ea typeface="ＭＳ Ｐゴシック"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角丸四角形 33"/>
          <p:cNvSpPr/>
          <p:nvPr/>
        </p:nvSpPr>
        <p:spPr>
          <a:xfrm>
            <a:off x="136972" y="1124744"/>
            <a:ext cx="9349610" cy="5328592"/>
          </a:xfrm>
          <a:prstGeom prst="roundRect">
            <a:avLst>
              <a:gd name="adj" fmla="val 1881"/>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Picture 3"/>
          <p:cNvPicPr>
            <a:picLocks noChangeAspect="1" noChangeArrowheads="1"/>
          </p:cNvPicPr>
          <p:nvPr/>
        </p:nvPicPr>
        <p:blipFill>
          <a:blip r:embed="rId3" cstate="print"/>
          <a:srcRect/>
          <a:stretch>
            <a:fillRect/>
          </a:stretch>
        </p:blipFill>
        <p:spPr bwMode="auto">
          <a:xfrm>
            <a:off x="3953396" y="4232518"/>
            <a:ext cx="2145600" cy="2145600"/>
          </a:xfrm>
          <a:prstGeom prst="rect">
            <a:avLst/>
          </a:prstGeom>
          <a:noFill/>
          <a:ln w="9525">
            <a:noFill/>
            <a:miter lim="800000"/>
            <a:headEnd/>
            <a:tailEnd/>
          </a:ln>
          <a:effectLst/>
        </p:spPr>
      </p:pic>
      <p:pic>
        <p:nvPicPr>
          <p:cNvPr id="37" name="Picture 4"/>
          <p:cNvPicPr>
            <a:picLocks noChangeAspect="1" noChangeArrowheads="1"/>
          </p:cNvPicPr>
          <p:nvPr/>
        </p:nvPicPr>
        <p:blipFill>
          <a:blip r:embed="rId4" cstate="print"/>
          <a:srcRect/>
          <a:stretch>
            <a:fillRect/>
          </a:stretch>
        </p:blipFill>
        <p:spPr bwMode="auto">
          <a:xfrm>
            <a:off x="3945176" y="1897182"/>
            <a:ext cx="2145600" cy="2145600"/>
          </a:xfrm>
          <a:prstGeom prst="rect">
            <a:avLst/>
          </a:prstGeom>
          <a:noFill/>
          <a:ln w="9525">
            <a:noFill/>
            <a:miter lim="800000"/>
            <a:headEnd/>
            <a:tailEnd/>
          </a:ln>
          <a:effectLst/>
        </p:spPr>
      </p:pic>
      <p:pic>
        <p:nvPicPr>
          <p:cNvPr id="95240" name="Picture 8"/>
          <p:cNvPicPr>
            <a:picLocks noChangeAspect="1" noChangeArrowheads="1"/>
          </p:cNvPicPr>
          <p:nvPr/>
        </p:nvPicPr>
        <p:blipFill>
          <a:blip r:embed="rId5" cstate="print"/>
          <a:srcRect/>
          <a:stretch>
            <a:fillRect/>
          </a:stretch>
        </p:blipFill>
        <p:spPr bwMode="auto">
          <a:xfrm>
            <a:off x="5954068" y="2049418"/>
            <a:ext cx="3751641" cy="1980000"/>
          </a:xfrm>
          <a:prstGeom prst="rect">
            <a:avLst/>
          </a:prstGeom>
          <a:noFill/>
          <a:ln w="9525">
            <a:noFill/>
            <a:miter lim="800000"/>
            <a:headEnd/>
            <a:tailEnd/>
          </a:ln>
          <a:effectLst/>
        </p:spPr>
      </p:pic>
      <p:grpSp>
        <p:nvGrpSpPr>
          <p:cNvPr id="5" name="グループ化 8"/>
          <p:cNvGrpSpPr/>
          <p:nvPr/>
        </p:nvGrpSpPr>
        <p:grpSpPr>
          <a:xfrm>
            <a:off x="1818992" y="4594528"/>
            <a:ext cx="1845678" cy="1354752"/>
            <a:chOff x="683568" y="3429000"/>
            <a:chExt cx="3433181" cy="2520000"/>
          </a:xfrm>
        </p:grpSpPr>
        <p:sp>
          <p:nvSpPr>
            <p:cNvPr id="10" name="フリーフォーム 9"/>
            <p:cNvSpPr/>
            <p:nvPr/>
          </p:nvSpPr>
          <p:spPr>
            <a:xfrm>
              <a:off x="2308224" y="3829050"/>
              <a:ext cx="903600" cy="1676400"/>
            </a:xfrm>
            <a:custGeom>
              <a:avLst/>
              <a:gdLst>
                <a:gd name="connsiteX0" fmla="*/ 561975 w 892175"/>
                <a:gd name="connsiteY0" fmla="*/ 0 h 1676400"/>
                <a:gd name="connsiteX1" fmla="*/ 561975 w 892175"/>
                <a:gd name="connsiteY1" fmla="*/ 0 h 1676400"/>
                <a:gd name="connsiteX2" fmla="*/ 536575 w 892175"/>
                <a:gd name="connsiteY2" fmla="*/ 15875 h 1676400"/>
                <a:gd name="connsiteX3" fmla="*/ 508000 w 892175"/>
                <a:gd name="connsiteY3" fmla="*/ 34925 h 1676400"/>
                <a:gd name="connsiteX4" fmla="*/ 485775 w 892175"/>
                <a:gd name="connsiteY4" fmla="*/ 38100 h 1676400"/>
                <a:gd name="connsiteX5" fmla="*/ 454025 w 892175"/>
                <a:gd name="connsiteY5" fmla="*/ 57150 h 1676400"/>
                <a:gd name="connsiteX6" fmla="*/ 441325 w 892175"/>
                <a:gd name="connsiteY6" fmla="*/ 60325 h 1676400"/>
                <a:gd name="connsiteX7" fmla="*/ 431800 w 892175"/>
                <a:gd name="connsiteY7" fmla="*/ 63500 h 1676400"/>
                <a:gd name="connsiteX8" fmla="*/ 412750 w 892175"/>
                <a:gd name="connsiteY8" fmla="*/ 79375 h 1676400"/>
                <a:gd name="connsiteX9" fmla="*/ 396875 w 892175"/>
                <a:gd name="connsiteY9" fmla="*/ 95250 h 1676400"/>
                <a:gd name="connsiteX10" fmla="*/ 377825 w 892175"/>
                <a:gd name="connsiteY10" fmla="*/ 111125 h 1676400"/>
                <a:gd name="connsiteX11" fmla="*/ 371475 w 892175"/>
                <a:gd name="connsiteY11" fmla="*/ 120650 h 1676400"/>
                <a:gd name="connsiteX12" fmla="*/ 352425 w 892175"/>
                <a:gd name="connsiteY12" fmla="*/ 130175 h 1676400"/>
                <a:gd name="connsiteX13" fmla="*/ 323850 w 892175"/>
                <a:gd name="connsiteY13" fmla="*/ 152400 h 1676400"/>
                <a:gd name="connsiteX14" fmla="*/ 314325 w 892175"/>
                <a:gd name="connsiteY14" fmla="*/ 161925 h 1676400"/>
                <a:gd name="connsiteX15" fmla="*/ 307975 w 892175"/>
                <a:gd name="connsiteY15" fmla="*/ 171450 h 1676400"/>
                <a:gd name="connsiteX16" fmla="*/ 298450 w 892175"/>
                <a:gd name="connsiteY16" fmla="*/ 177800 h 1676400"/>
                <a:gd name="connsiteX17" fmla="*/ 282575 w 892175"/>
                <a:gd name="connsiteY17" fmla="*/ 196850 h 1676400"/>
                <a:gd name="connsiteX18" fmla="*/ 263525 w 892175"/>
                <a:gd name="connsiteY18" fmla="*/ 212725 h 1676400"/>
                <a:gd name="connsiteX19" fmla="*/ 254000 w 892175"/>
                <a:gd name="connsiteY19" fmla="*/ 222250 h 1676400"/>
                <a:gd name="connsiteX20" fmla="*/ 238125 w 892175"/>
                <a:gd name="connsiteY20" fmla="*/ 241300 h 1676400"/>
                <a:gd name="connsiteX21" fmla="*/ 219075 w 892175"/>
                <a:gd name="connsiteY21" fmla="*/ 254000 h 1676400"/>
                <a:gd name="connsiteX22" fmla="*/ 200025 w 892175"/>
                <a:gd name="connsiteY22" fmla="*/ 276225 h 1676400"/>
                <a:gd name="connsiteX23" fmla="*/ 187325 w 892175"/>
                <a:gd name="connsiteY23" fmla="*/ 295275 h 1676400"/>
                <a:gd name="connsiteX24" fmla="*/ 180975 w 892175"/>
                <a:gd name="connsiteY24" fmla="*/ 307975 h 1676400"/>
                <a:gd name="connsiteX25" fmla="*/ 177800 w 892175"/>
                <a:gd name="connsiteY25" fmla="*/ 317500 h 1676400"/>
                <a:gd name="connsiteX26" fmla="*/ 158750 w 892175"/>
                <a:gd name="connsiteY26" fmla="*/ 333375 h 1676400"/>
                <a:gd name="connsiteX27" fmla="*/ 139700 w 892175"/>
                <a:gd name="connsiteY27" fmla="*/ 361950 h 1676400"/>
                <a:gd name="connsiteX28" fmla="*/ 133350 w 892175"/>
                <a:gd name="connsiteY28" fmla="*/ 371475 h 1676400"/>
                <a:gd name="connsiteX29" fmla="*/ 127000 w 892175"/>
                <a:gd name="connsiteY29" fmla="*/ 384175 h 1676400"/>
                <a:gd name="connsiteX30" fmla="*/ 117475 w 892175"/>
                <a:gd name="connsiteY30" fmla="*/ 403225 h 1676400"/>
                <a:gd name="connsiteX31" fmla="*/ 107950 w 892175"/>
                <a:gd name="connsiteY31" fmla="*/ 409575 h 1676400"/>
                <a:gd name="connsiteX32" fmla="*/ 104775 w 892175"/>
                <a:gd name="connsiteY32" fmla="*/ 422275 h 1676400"/>
                <a:gd name="connsiteX33" fmla="*/ 98425 w 892175"/>
                <a:gd name="connsiteY33" fmla="*/ 441325 h 1676400"/>
                <a:gd name="connsiteX34" fmla="*/ 92075 w 892175"/>
                <a:gd name="connsiteY34" fmla="*/ 479425 h 1676400"/>
                <a:gd name="connsiteX35" fmla="*/ 88900 w 892175"/>
                <a:gd name="connsiteY35" fmla="*/ 488950 h 1676400"/>
                <a:gd name="connsiteX36" fmla="*/ 79375 w 892175"/>
                <a:gd name="connsiteY36" fmla="*/ 514350 h 1676400"/>
                <a:gd name="connsiteX37" fmla="*/ 69850 w 892175"/>
                <a:gd name="connsiteY37" fmla="*/ 549275 h 1676400"/>
                <a:gd name="connsiteX38" fmla="*/ 66675 w 892175"/>
                <a:gd name="connsiteY38" fmla="*/ 558800 h 1676400"/>
                <a:gd name="connsiteX39" fmla="*/ 63500 w 892175"/>
                <a:gd name="connsiteY39" fmla="*/ 568325 h 1676400"/>
                <a:gd name="connsiteX40" fmla="*/ 57150 w 892175"/>
                <a:gd name="connsiteY40" fmla="*/ 577850 h 1676400"/>
                <a:gd name="connsiteX41" fmla="*/ 47625 w 892175"/>
                <a:gd name="connsiteY41" fmla="*/ 615950 h 1676400"/>
                <a:gd name="connsiteX42" fmla="*/ 44450 w 892175"/>
                <a:gd name="connsiteY42" fmla="*/ 631825 h 1676400"/>
                <a:gd name="connsiteX43" fmla="*/ 34925 w 892175"/>
                <a:gd name="connsiteY43" fmla="*/ 650875 h 1676400"/>
                <a:gd name="connsiteX44" fmla="*/ 25400 w 892175"/>
                <a:gd name="connsiteY44" fmla="*/ 676275 h 1676400"/>
                <a:gd name="connsiteX45" fmla="*/ 19050 w 892175"/>
                <a:gd name="connsiteY45" fmla="*/ 695325 h 1676400"/>
                <a:gd name="connsiteX46" fmla="*/ 6350 w 892175"/>
                <a:gd name="connsiteY46" fmla="*/ 723900 h 1676400"/>
                <a:gd name="connsiteX47" fmla="*/ 3175 w 892175"/>
                <a:gd name="connsiteY47" fmla="*/ 733425 h 1676400"/>
                <a:gd name="connsiteX48" fmla="*/ 0 w 892175"/>
                <a:gd name="connsiteY48" fmla="*/ 742950 h 1676400"/>
                <a:gd name="connsiteX49" fmla="*/ 3175 w 892175"/>
                <a:gd name="connsiteY49" fmla="*/ 787400 h 1676400"/>
                <a:gd name="connsiteX50" fmla="*/ 6350 w 892175"/>
                <a:gd name="connsiteY50" fmla="*/ 825500 h 1676400"/>
                <a:gd name="connsiteX51" fmla="*/ 12700 w 892175"/>
                <a:gd name="connsiteY51" fmla="*/ 882650 h 1676400"/>
                <a:gd name="connsiteX52" fmla="*/ 15875 w 892175"/>
                <a:gd name="connsiteY52" fmla="*/ 949325 h 1676400"/>
                <a:gd name="connsiteX53" fmla="*/ 19050 w 892175"/>
                <a:gd name="connsiteY53" fmla="*/ 968375 h 1676400"/>
                <a:gd name="connsiteX54" fmla="*/ 22225 w 892175"/>
                <a:gd name="connsiteY54" fmla="*/ 1019175 h 1676400"/>
                <a:gd name="connsiteX55" fmla="*/ 28575 w 892175"/>
                <a:gd name="connsiteY55" fmla="*/ 1044575 h 1676400"/>
                <a:gd name="connsiteX56" fmla="*/ 31750 w 892175"/>
                <a:gd name="connsiteY56" fmla="*/ 1057275 h 1676400"/>
                <a:gd name="connsiteX57" fmla="*/ 41275 w 892175"/>
                <a:gd name="connsiteY57" fmla="*/ 1082675 h 1676400"/>
                <a:gd name="connsiteX58" fmla="*/ 50800 w 892175"/>
                <a:gd name="connsiteY58" fmla="*/ 1114425 h 1676400"/>
                <a:gd name="connsiteX59" fmla="*/ 53975 w 892175"/>
                <a:gd name="connsiteY59" fmla="*/ 1123950 h 1676400"/>
                <a:gd name="connsiteX60" fmla="*/ 57150 w 892175"/>
                <a:gd name="connsiteY60" fmla="*/ 1133475 h 1676400"/>
                <a:gd name="connsiteX61" fmla="*/ 73025 w 892175"/>
                <a:gd name="connsiteY61" fmla="*/ 1190625 h 1676400"/>
                <a:gd name="connsiteX62" fmla="*/ 85725 w 892175"/>
                <a:gd name="connsiteY62" fmla="*/ 1212850 h 1676400"/>
                <a:gd name="connsiteX63" fmla="*/ 92075 w 892175"/>
                <a:gd name="connsiteY63" fmla="*/ 1225550 h 1676400"/>
                <a:gd name="connsiteX64" fmla="*/ 101600 w 892175"/>
                <a:gd name="connsiteY64" fmla="*/ 1257300 h 1676400"/>
                <a:gd name="connsiteX65" fmla="*/ 107950 w 892175"/>
                <a:gd name="connsiteY65" fmla="*/ 1285875 h 1676400"/>
                <a:gd name="connsiteX66" fmla="*/ 114300 w 892175"/>
                <a:gd name="connsiteY66" fmla="*/ 1301750 h 1676400"/>
                <a:gd name="connsiteX67" fmla="*/ 117475 w 892175"/>
                <a:gd name="connsiteY67" fmla="*/ 1314450 h 1676400"/>
                <a:gd name="connsiteX68" fmla="*/ 123825 w 892175"/>
                <a:gd name="connsiteY68" fmla="*/ 1323975 h 1676400"/>
                <a:gd name="connsiteX69" fmla="*/ 130175 w 892175"/>
                <a:gd name="connsiteY69" fmla="*/ 1339850 h 1676400"/>
                <a:gd name="connsiteX70" fmla="*/ 149225 w 892175"/>
                <a:gd name="connsiteY70" fmla="*/ 1355725 h 1676400"/>
                <a:gd name="connsiteX71" fmla="*/ 187325 w 892175"/>
                <a:gd name="connsiteY71" fmla="*/ 1371600 h 1676400"/>
                <a:gd name="connsiteX72" fmla="*/ 200025 w 892175"/>
                <a:gd name="connsiteY72" fmla="*/ 1393825 h 1676400"/>
                <a:gd name="connsiteX73" fmla="*/ 215900 w 892175"/>
                <a:gd name="connsiteY73" fmla="*/ 1419225 h 1676400"/>
                <a:gd name="connsiteX74" fmla="*/ 231775 w 892175"/>
                <a:gd name="connsiteY74" fmla="*/ 1447800 h 1676400"/>
                <a:gd name="connsiteX75" fmla="*/ 241300 w 892175"/>
                <a:gd name="connsiteY75" fmla="*/ 1457325 h 1676400"/>
                <a:gd name="connsiteX76" fmla="*/ 250825 w 892175"/>
                <a:gd name="connsiteY76" fmla="*/ 1460500 h 1676400"/>
                <a:gd name="connsiteX77" fmla="*/ 257175 w 892175"/>
                <a:gd name="connsiteY77" fmla="*/ 1470025 h 1676400"/>
                <a:gd name="connsiteX78" fmla="*/ 266700 w 892175"/>
                <a:gd name="connsiteY78" fmla="*/ 1476375 h 1676400"/>
                <a:gd name="connsiteX79" fmla="*/ 273050 w 892175"/>
                <a:gd name="connsiteY79" fmla="*/ 1489075 h 1676400"/>
                <a:gd name="connsiteX80" fmla="*/ 298450 w 892175"/>
                <a:gd name="connsiteY80" fmla="*/ 1501775 h 1676400"/>
                <a:gd name="connsiteX81" fmla="*/ 307975 w 892175"/>
                <a:gd name="connsiteY81" fmla="*/ 1511300 h 1676400"/>
                <a:gd name="connsiteX82" fmla="*/ 317500 w 892175"/>
                <a:gd name="connsiteY82" fmla="*/ 1514475 h 1676400"/>
                <a:gd name="connsiteX83" fmla="*/ 323850 w 892175"/>
                <a:gd name="connsiteY83" fmla="*/ 1524000 h 1676400"/>
                <a:gd name="connsiteX84" fmla="*/ 346075 w 892175"/>
                <a:gd name="connsiteY84" fmla="*/ 1539875 h 1676400"/>
                <a:gd name="connsiteX85" fmla="*/ 361950 w 892175"/>
                <a:gd name="connsiteY85" fmla="*/ 1555750 h 1676400"/>
                <a:gd name="connsiteX86" fmla="*/ 387350 w 892175"/>
                <a:gd name="connsiteY86" fmla="*/ 1574800 h 1676400"/>
                <a:gd name="connsiteX87" fmla="*/ 406400 w 892175"/>
                <a:gd name="connsiteY87" fmla="*/ 1581150 h 1676400"/>
                <a:gd name="connsiteX88" fmla="*/ 415925 w 892175"/>
                <a:gd name="connsiteY88" fmla="*/ 1587500 h 1676400"/>
                <a:gd name="connsiteX89" fmla="*/ 431800 w 892175"/>
                <a:gd name="connsiteY89" fmla="*/ 1593850 h 1676400"/>
                <a:gd name="connsiteX90" fmla="*/ 441325 w 892175"/>
                <a:gd name="connsiteY90" fmla="*/ 1600200 h 1676400"/>
                <a:gd name="connsiteX91" fmla="*/ 469900 w 892175"/>
                <a:gd name="connsiteY91" fmla="*/ 1609725 h 1676400"/>
                <a:gd name="connsiteX92" fmla="*/ 479425 w 892175"/>
                <a:gd name="connsiteY92" fmla="*/ 1616075 h 1676400"/>
                <a:gd name="connsiteX93" fmla="*/ 495300 w 892175"/>
                <a:gd name="connsiteY93" fmla="*/ 1635125 h 1676400"/>
                <a:gd name="connsiteX94" fmla="*/ 504825 w 892175"/>
                <a:gd name="connsiteY94" fmla="*/ 1641475 h 1676400"/>
                <a:gd name="connsiteX95" fmla="*/ 533400 w 892175"/>
                <a:gd name="connsiteY95" fmla="*/ 1663700 h 1676400"/>
                <a:gd name="connsiteX96" fmla="*/ 542925 w 892175"/>
                <a:gd name="connsiteY96" fmla="*/ 1670050 h 1676400"/>
                <a:gd name="connsiteX97" fmla="*/ 584200 w 892175"/>
                <a:gd name="connsiteY97" fmla="*/ 1676400 h 1676400"/>
                <a:gd name="connsiteX98" fmla="*/ 603250 w 892175"/>
                <a:gd name="connsiteY98" fmla="*/ 1670050 h 1676400"/>
                <a:gd name="connsiteX99" fmla="*/ 619125 w 892175"/>
                <a:gd name="connsiteY99" fmla="*/ 1651000 h 1676400"/>
                <a:gd name="connsiteX100" fmla="*/ 631825 w 892175"/>
                <a:gd name="connsiteY100" fmla="*/ 1631950 h 1676400"/>
                <a:gd name="connsiteX101" fmla="*/ 644525 w 892175"/>
                <a:gd name="connsiteY101" fmla="*/ 1612900 h 1676400"/>
                <a:gd name="connsiteX102" fmla="*/ 669925 w 892175"/>
                <a:gd name="connsiteY102" fmla="*/ 1574800 h 1676400"/>
                <a:gd name="connsiteX103" fmla="*/ 676275 w 892175"/>
                <a:gd name="connsiteY103" fmla="*/ 1565275 h 1676400"/>
                <a:gd name="connsiteX104" fmla="*/ 682625 w 892175"/>
                <a:gd name="connsiteY104" fmla="*/ 1555750 h 1676400"/>
                <a:gd name="connsiteX105" fmla="*/ 695325 w 892175"/>
                <a:gd name="connsiteY105" fmla="*/ 1527175 h 1676400"/>
                <a:gd name="connsiteX106" fmla="*/ 698500 w 892175"/>
                <a:gd name="connsiteY106" fmla="*/ 1517650 h 1676400"/>
                <a:gd name="connsiteX107" fmla="*/ 711200 w 892175"/>
                <a:gd name="connsiteY107" fmla="*/ 1498600 h 1676400"/>
                <a:gd name="connsiteX108" fmla="*/ 723900 w 892175"/>
                <a:gd name="connsiteY108" fmla="*/ 1479550 h 1676400"/>
                <a:gd name="connsiteX109" fmla="*/ 739775 w 892175"/>
                <a:gd name="connsiteY109" fmla="*/ 1463675 h 1676400"/>
                <a:gd name="connsiteX110" fmla="*/ 749300 w 892175"/>
                <a:gd name="connsiteY110" fmla="*/ 1441450 h 1676400"/>
                <a:gd name="connsiteX111" fmla="*/ 752475 w 892175"/>
                <a:gd name="connsiteY111" fmla="*/ 1431925 h 1676400"/>
                <a:gd name="connsiteX112" fmla="*/ 771525 w 892175"/>
                <a:gd name="connsiteY112" fmla="*/ 1403350 h 1676400"/>
                <a:gd name="connsiteX113" fmla="*/ 777875 w 892175"/>
                <a:gd name="connsiteY113" fmla="*/ 1393825 h 1676400"/>
                <a:gd name="connsiteX114" fmla="*/ 781050 w 892175"/>
                <a:gd name="connsiteY114" fmla="*/ 1384300 h 1676400"/>
                <a:gd name="connsiteX115" fmla="*/ 787400 w 892175"/>
                <a:gd name="connsiteY115" fmla="*/ 1374775 h 1676400"/>
                <a:gd name="connsiteX116" fmla="*/ 793750 w 892175"/>
                <a:gd name="connsiteY116" fmla="*/ 1355725 h 1676400"/>
                <a:gd name="connsiteX117" fmla="*/ 796925 w 892175"/>
                <a:gd name="connsiteY117" fmla="*/ 1346200 h 1676400"/>
                <a:gd name="connsiteX118" fmla="*/ 800100 w 892175"/>
                <a:gd name="connsiteY118" fmla="*/ 1336675 h 1676400"/>
                <a:gd name="connsiteX119" fmla="*/ 806450 w 892175"/>
                <a:gd name="connsiteY119" fmla="*/ 1308100 h 1676400"/>
                <a:gd name="connsiteX120" fmla="*/ 809625 w 892175"/>
                <a:gd name="connsiteY120" fmla="*/ 1298575 h 1676400"/>
                <a:gd name="connsiteX121" fmla="*/ 812800 w 892175"/>
                <a:gd name="connsiteY121" fmla="*/ 1285875 h 1676400"/>
                <a:gd name="connsiteX122" fmla="*/ 819150 w 892175"/>
                <a:gd name="connsiteY122" fmla="*/ 1266825 h 1676400"/>
                <a:gd name="connsiteX123" fmla="*/ 831850 w 892175"/>
                <a:gd name="connsiteY123" fmla="*/ 1228725 h 1676400"/>
                <a:gd name="connsiteX124" fmla="*/ 841375 w 892175"/>
                <a:gd name="connsiteY124" fmla="*/ 1209675 h 1676400"/>
                <a:gd name="connsiteX125" fmla="*/ 844550 w 892175"/>
                <a:gd name="connsiteY125" fmla="*/ 1200150 h 1676400"/>
                <a:gd name="connsiteX126" fmla="*/ 857250 w 892175"/>
                <a:gd name="connsiteY126" fmla="*/ 1181100 h 1676400"/>
                <a:gd name="connsiteX127" fmla="*/ 863600 w 892175"/>
                <a:gd name="connsiteY127" fmla="*/ 1162050 h 1676400"/>
                <a:gd name="connsiteX128" fmla="*/ 866775 w 892175"/>
                <a:gd name="connsiteY128" fmla="*/ 1152525 h 1676400"/>
                <a:gd name="connsiteX129" fmla="*/ 873125 w 892175"/>
                <a:gd name="connsiteY129" fmla="*/ 1143000 h 1676400"/>
                <a:gd name="connsiteX130" fmla="*/ 876300 w 892175"/>
                <a:gd name="connsiteY130" fmla="*/ 1120775 h 1676400"/>
                <a:gd name="connsiteX131" fmla="*/ 879475 w 892175"/>
                <a:gd name="connsiteY131" fmla="*/ 1111250 h 1676400"/>
                <a:gd name="connsiteX132" fmla="*/ 876300 w 892175"/>
                <a:gd name="connsiteY132" fmla="*/ 1050925 h 1676400"/>
                <a:gd name="connsiteX133" fmla="*/ 876300 w 892175"/>
                <a:gd name="connsiteY133" fmla="*/ 968375 h 1676400"/>
                <a:gd name="connsiteX134" fmla="*/ 873125 w 892175"/>
                <a:gd name="connsiteY134" fmla="*/ 958850 h 1676400"/>
                <a:gd name="connsiteX135" fmla="*/ 876300 w 892175"/>
                <a:gd name="connsiteY135" fmla="*/ 895350 h 1676400"/>
                <a:gd name="connsiteX136" fmla="*/ 882650 w 892175"/>
                <a:gd name="connsiteY136" fmla="*/ 885825 h 1676400"/>
                <a:gd name="connsiteX137" fmla="*/ 885825 w 892175"/>
                <a:gd name="connsiteY137" fmla="*/ 866775 h 1676400"/>
                <a:gd name="connsiteX138" fmla="*/ 892175 w 892175"/>
                <a:gd name="connsiteY138" fmla="*/ 847725 h 1676400"/>
                <a:gd name="connsiteX139" fmla="*/ 889000 w 892175"/>
                <a:gd name="connsiteY139" fmla="*/ 819150 h 1676400"/>
                <a:gd name="connsiteX140" fmla="*/ 879475 w 892175"/>
                <a:gd name="connsiteY140" fmla="*/ 787400 h 1676400"/>
                <a:gd name="connsiteX141" fmla="*/ 873125 w 892175"/>
                <a:gd name="connsiteY141" fmla="*/ 765175 h 1676400"/>
                <a:gd name="connsiteX142" fmla="*/ 857250 w 892175"/>
                <a:gd name="connsiteY142" fmla="*/ 685800 h 1676400"/>
                <a:gd name="connsiteX143" fmla="*/ 857250 w 892175"/>
                <a:gd name="connsiteY143" fmla="*/ 685800 h 1676400"/>
                <a:gd name="connsiteX144" fmla="*/ 847725 w 892175"/>
                <a:gd name="connsiteY144" fmla="*/ 657225 h 1676400"/>
                <a:gd name="connsiteX145" fmla="*/ 844550 w 892175"/>
                <a:gd name="connsiteY145" fmla="*/ 647700 h 1676400"/>
                <a:gd name="connsiteX146" fmla="*/ 841375 w 892175"/>
                <a:gd name="connsiteY146" fmla="*/ 587375 h 1676400"/>
                <a:gd name="connsiteX147" fmla="*/ 835025 w 892175"/>
                <a:gd name="connsiteY147" fmla="*/ 568325 h 1676400"/>
                <a:gd name="connsiteX148" fmla="*/ 831850 w 892175"/>
                <a:gd name="connsiteY148" fmla="*/ 558800 h 1676400"/>
                <a:gd name="connsiteX149" fmla="*/ 825500 w 892175"/>
                <a:gd name="connsiteY149" fmla="*/ 549275 h 1676400"/>
                <a:gd name="connsiteX150" fmla="*/ 815975 w 892175"/>
                <a:gd name="connsiteY150" fmla="*/ 530225 h 1676400"/>
                <a:gd name="connsiteX151" fmla="*/ 806450 w 892175"/>
                <a:gd name="connsiteY151" fmla="*/ 463550 h 1676400"/>
                <a:gd name="connsiteX152" fmla="*/ 800100 w 892175"/>
                <a:gd name="connsiteY152" fmla="*/ 454025 h 1676400"/>
                <a:gd name="connsiteX153" fmla="*/ 796925 w 892175"/>
                <a:gd name="connsiteY153" fmla="*/ 444500 h 1676400"/>
                <a:gd name="connsiteX154" fmla="*/ 787400 w 892175"/>
                <a:gd name="connsiteY154" fmla="*/ 434975 h 1676400"/>
                <a:gd name="connsiteX155" fmla="*/ 774700 w 892175"/>
                <a:gd name="connsiteY155" fmla="*/ 415925 h 1676400"/>
                <a:gd name="connsiteX156" fmla="*/ 768350 w 892175"/>
                <a:gd name="connsiteY156" fmla="*/ 406400 h 1676400"/>
                <a:gd name="connsiteX157" fmla="*/ 765175 w 892175"/>
                <a:gd name="connsiteY157" fmla="*/ 396875 h 1676400"/>
                <a:gd name="connsiteX158" fmla="*/ 758825 w 892175"/>
                <a:gd name="connsiteY158" fmla="*/ 368300 h 1676400"/>
                <a:gd name="connsiteX159" fmla="*/ 749300 w 892175"/>
                <a:gd name="connsiteY159" fmla="*/ 307975 h 1676400"/>
                <a:gd name="connsiteX160" fmla="*/ 746125 w 892175"/>
                <a:gd name="connsiteY160" fmla="*/ 298450 h 1676400"/>
                <a:gd name="connsiteX161" fmla="*/ 733425 w 892175"/>
                <a:gd name="connsiteY161" fmla="*/ 279400 h 1676400"/>
                <a:gd name="connsiteX162" fmla="*/ 723900 w 892175"/>
                <a:gd name="connsiteY162" fmla="*/ 273050 h 1676400"/>
                <a:gd name="connsiteX163" fmla="*/ 711200 w 892175"/>
                <a:gd name="connsiteY163" fmla="*/ 257175 h 1676400"/>
                <a:gd name="connsiteX164" fmla="*/ 704850 w 892175"/>
                <a:gd name="connsiteY164" fmla="*/ 244475 h 1676400"/>
                <a:gd name="connsiteX165" fmla="*/ 695325 w 892175"/>
                <a:gd name="connsiteY165" fmla="*/ 234950 h 1676400"/>
                <a:gd name="connsiteX166" fmla="*/ 692150 w 892175"/>
                <a:gd name="connsiteY166" fmla="*/ 212725 h 1676400"/>
                <a:gd name="connsiteX167" fmla="*/ 688975 w 892175"/>
                <a:gd name="connsiteY167" fmla="*/ 187325 h 1676400"/>
                <a:gd name="connsiteX168" fmla="*/ 682625 w 892175"/>
                <a:gd name="connsiteY168" fmla="*/ 177800 h 1676400"/>
                <a:gd name="connsiteX169" fmla="*/ 663575 w 892175"/>
                <a:gd name="connsiteY169" fmla="*/ 158750 h 1676400"/>
                <a:gd name="connsiteX170" fmla="*/ 660400 w 892175"/>
                <a:gd name="connsiteY170" fmla="*/ 149225 h 1676400"/>
                <a:gd name="connsiteX171" fmla="*/ 647700 w 892175"/>
                <a:gd name="connsiteY171" fmla="*/ 127000 h 1676400"/>
                <a:gd name="connsiteX172" fmla="*/ 644525 w 892175"/>
                <a:gd name="connsiteY172" fmla="*/ 117475 h 1676400"/>
                <a:gd name="connsiteX173" fmla="*/ 638175 w 892175"/>
                <a:gd name="connsiteY173" fmla="*/ 107950 h 1676400"/>
                <a:gd name="connsiteX174" fmla="*/ 631825 w 892175"/>
                <a:gd name="connsiteY174" fmla="*/ 88900 h 1676400"/>
                <a:gd name="connsiteX175" fmla="*/ 628650 w 892175"/>
                <a:gd name="connsiteY175" fmla="*/ 76200 h 1676400"/>
                <a:gd name="connsiteX176" fmla="*/ 622300 w 892175"/>
                <a:gd name="connsiteY176" fmla="*/ 66675 h 1676400"/>
                <a:gd name="connsiteX177" fmla="*/ 612775 w 892175"/>
                <a:gd name="connsiteY177" fmla="*/ 47625 h 1676400"/>
                <a:gd name="connsiteX178" fmla="*/ 603250 w 892175"/>
                <a:gd name="connsiteY178" fmla="*/ 41275 h 1676400"/>
                <a:gd name="connsiteX179" fmla="*/ 574675 w 892175"/>
                <a:gd name="connsiteY179" fmla="*/ 25400 h 1676400"/>
                <a:gd name="connsiteX180" fmla="*/ 558800 w 892175"/>
                <a:gd name="connsiteY180" fmla="*/ 6350 h 1676400"/>
                <a:gd name="connsiteX181" fmla="*/ 561975 w 892175"/>
                <a:gd name="connsiteY181"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892175" h="1676400">
                  <a:moveTo>
                    <a:pt x="561975" y="0"/>
                  </a:moveTo>
                  <a:lnTo>
                    <a:pt x="561975" y="0"/>
                  </a:lnTo>
                  <a:cubicBezTo>
                    <a:pt x="553508" y="5292"/>
                    <a:pt x="544882" y="10337"/>
                    <a:pt x="536575" y="15875"/>
                  </a:cubicBezTo>
                  <a:cubicBezTo>
                    <a:pt x="528532" y="21237"/>
                    <a:pt x="517225" y="31850"/>
                    <a:pt x="508000" y="34925"/>
                  </a:cubicBezTo>
                  <a:cubicBezTo>
                    <a:pt x="500900" y="37292"/>
                    <a:pt x="493183" y="37042"/>
                    <a:pt x="485775" y="38100"/>
                  </a:cubicBezTo>
                  <a:cubicBezTo>
                    <a:pt x="435986" y="54696"/>
                    <a:pt x="493872" y="32246"/>
                    <a:pt x="454025" y="57150"/>
                  </a:cubicBezTo>
                  <a:cubicBezTo>
                    <a:pt x="450325" y="59463"/>
                    <a:pt x="445521" y="59126"/>
                    <a:pt x="441325" y="60325"/>
                  </a:cubicBezTo>
                  <a:cubicBezTo>
                    <a:pt x="438107" y="61244"/>
                    <a:pt x="434975" y="62442"/>
                    <a:pt x="431800" y="63500"/>
                  </a:cubicBezTo>
                  <a:cubicBezTo>
                    <a:pt x="393570" y="101730"/>
                    <a:pt x="448113" y="48433"/>
                    <a:pt x="412750" y="79375"/>
                  </a:cubicBezTo>
                  <a:cubicBezTo>
                    <a:pt x="407118" y="84303"/>
                    <a:pt x="401847" y="89657"/>
                    <a:pt x="396875" y="95250"/>
                  </a:cubicBezTo>
                  <a:cubicBezTo>
                    <a:pt x="382307" y="111639"/>
                    <a:pt x="394290" y="105637"/>
                    <a:pt x="377825" y="111125"/>
                  </a:cubicBezTo>
                  <a:cubicBezTo>
                    <a:pt x="375708" y="114300"/>
                    <a:pt x="374173" y="117952"/>
                    <a:pt x="371475" y="120650"/>
                  </a:cubicBezTo>
                  <a:cubicBezTo>
                    <a:pt x="365320" y="126805"/>
                    <a:pt x="360172" y="127593"/>
                    <a:pt x="352425" y="130175"/>
                  </a:cubicBezTo>
                  <a:cubicBezTo>
                    <a:pt x="331008" y="151592"/>
                    <a:pt x="341894" y="146385"/>
                    <a:pt x="323850" y="152400"/>
                  </a:cubicBezTo>
                  <a:cubicBezTo>
                    <a:pt x="320675" y="155575"/>
                    <a:pt x="317200" y="158476"/>
                    <a:pt x="314325" y="161925"/>
                  </a:cubicBezTo>
                  <a:cubicBezTo>
                    <a:pt x="311882" y="164856"/>
                    <a:pt x="310673" y="168752"/>
                    <a:pt x="307975" y="171450"/>
                  </a:cubicBezTo>
                  <a:cubicBezTo>
                    <a:pt x="305277" y="174148"/>
                    <a:pt x="301381" y="175357"/>
                    <a:pt x="298450" y="177800"/>
                  </a:cubicBezTo>
                  <a:cubicBezTo>
                    <a:pt x="283271" y="190449"/>
                    <a:pt x="293927" y="183227"/>
                    <a:pt x="282575" y="196850"/>
                  </a:cubicBezTo>
                  <a:cubicBezTo>
                    <a:pt x="269926" y="212029"/>
                    <a:pt x="277148" y="201373"/>
                    <a:pt x="263525" y="212725"/>
                  </a:cubicBezTo>
                  <a:cubicBezTo>
                    <a:pt x="260076" y="215600"/>
                    <a:pt x="256875" y="218801"/>
                    <a:pt x="254000" y="222250"/>
                  </a:cubicBezTo>
                  <a:cubicBezTo>
                    <a:pt x="244345" y="233836"/>
                    <a:pt x="251306" y="231048"/>
                    <a:pt x="238125" y="241300"/>
                  </a:cubicBezTo>
                  <a:cubicBezTo>
                    <a:pt x="232101" y="245985"/>
                    <a:pt x="224471" y="248604"/>
                    <a:pt x="219075" y="254000"/>
                  </a:cubicBezTo>
                  <a:cubicBezTo>
                    <a:pt x="205808" y="267267"/>
                    <a:pt x="212244" y="259933"/>
                    <a:pt x="200025" y="276225"/>
                  </a:cubicBezTo>
                  <a:cubicBezTo>
                    <a:pt x="193214" y="296657"/>
                    <a:pt x="202189" y="274465"/>
                    <a:pt x="187325" y="295275"/>
                  </a:cubicBezTo>
                  <a:cubicBezTo>
                    <a:pt x="184574" y="299126"/>
                    <a:pt x="182839" y="303625"/>
                    <a:pt x="180975" y="307975"/>
                  </a:cubicBezTo>
                  <a:cubicBezTo>
                    <a:pt x="179657" y="311051"/>
                    <a:pt x="179656" y="314715"/>
                    <a:pt x="177800" y="317500"/>
                  </a:cubicBezTo>
                  <a:cubicBezTo>
                    <a:pt x="172911" y="324834"/>
                    <a:pt x="165778" y="328689"/>
                    <a:pt x="158750" y="333375"/>
                  </a:cubicBezTo>
                  <a:lnTo>
                    <a:pt x="139700" y="361950"/>
                  </a:lnTo>
                  <a:cubicBezTo>
                    <a:pt x="137583" y="365125"/>
                    <a:pt x="135057" y="368062"/>
                    <a:pt x="133350" y="371475"/>
                  </a:cubicBezTo>
                  <a:cubicBezTo>
                    <a:pt x="131233" y="375708"/>
                    <a:pt x="128864" y="379825"/>
                    <a:pt x="127000" y="384175"/>
                  </a:cubicBezTo>
                  <a:cubicBezTo>
                    <a:pt x="123127" y="393213"/>
                    <a:pt x="125102" y="395598"/>
                    <a:pt x="117475" y="403225"/>
                  </a:cubicBezTo>
                  <a:cubicBezTo>
                    <a:pt x="114777" y="405923"/>
                    <a:pt x="111125" y="407458"/>
                    <a:pt x="107950" y="409575"/>
                  </a:cubicBezTo>
                  <a:cubicBezTo>
                    <a:pt x="106892" y="413808"/>
                    <a:pt x="106029" y="418095"/>
                    <a:pt x="104775" y="422275"/>
                  </a:cubicBezTo>
                  <a:cubicBezTo>
                    <a:pt x="102852" y="428686"/>
                    <a:pt x="98425" y="441325"/>
                    <a:pt x="98425" y="441325"/>
                  </a:cubicBezTo>
                  <a:cubicBezTo>
                    <a:pt x="96633" y="453870"/>
                    <a:pt x="95170" y="467045"/>
                    <a:pt x="92075" y="479425"/>
                  </a:cubicBezTo>
                  <a:cubicBezTo>
                    <a:pt x="91263" y="482672"/>
                    <a:pt x="89712" y="485703"/>
                    <a:pt x="88900" y="488950"/>
                  </a:cubicBezTo>
                  <a:cubicBezTo>
                    <a:pt x="83407" y="510921"/>
                    <a:pt x="89828" y="498670"/>
                    <a:pt x="79375" y="514350"/>
                  </a:cubicBezTo>
                  <a:cubicBezTo>
                    <a:pt x="74887" y="536789"/>
                    <a:pt x="77907" y="525105"/>
                    <a:pt x="69850" y="549275"/>
                  </a:cubicBezTo>
                  <a:lnTo>
                    <a:pt x="66675" y="558800"/>
                  </a:lnTo>
                  <a:cubicBezTo>
                    <a:pt x="65617" y="561975"/>
                    <a:pt x="65356" y="565540"/>
                    <a:pt x="63500" y="568325"/>
                  </a:cubicBezTo>
                  <a:lnTo>
                    <a:pt x="57150" y="577850"/>
                  </a:lnTo>
                  <a:cubicBezTo>
                    <a:pt x="49723" y="637269"/>
                    <a:pt x="59824" y="579353"/>
                    <a:pt x="47625" y="615950"/>
                  </a:cubicBezTo>
                  <a:cubicBezTo>
                    <a:pt x="45918" y="621070"/>
                    <a:pt x="46345" y="626772"/>
                    <a:pt x="44450" y="631825"/>
                  </a:cubicBezTo>
                  <a:cubicBezTo>
                    <a:pt x="32810" y="662865"/>
                    <a:pt x="42318" y="621302"/>
                    <a:pt x="34925" y="650875"/>
                  </a:cubicBezTo>
                  <a:cubicBezTo>
                    <a:pt x="23097" y="698188"/>
                    <a:pt x="40333" y="642676"/>
                    <a:pt x="25400" y="676275"/>
                  </a:cubicBezTo>
                  <a:cubicBezTo>
                    <a:pt x="22682" y="682392"/>
                    <a:pt x="22763" y="689756"/>
                    <a:pt x="19050" y="695325"/>
                  </a:cubicBezTo>
                  <a:cubicBezTo>
                    <a:pt x="8987" y="710419"/>
                    <a:pt x="13907" y="701230"/>
                    <a:pt x="6350" y="723900"/>
                  </a:cubicBezTo>
                  <a:lnTo>
                    <a:pt x="3175" y="733425"/>
                  </a:lnTo>
                  <a:lnTo>
                    <a:pt x="0" y="742950"/>
                  </a:lnTo>
                  <a:cubicBezTo>
                    <a:pt x="1058" y="757767"/>
                    <a:pt x="2036" y="772589"/>
                    <a:pt x="3175" y="787400"/>
                  </a:cubicBezTo>
                  <a:cubicBezTo>
                    <a:pt x="4152" y="800106"/>
                    <a:pt x="5409" y="812791"/>
                    <a:pt x="6350" y="825500"/>
                  </a:cubicBezTo>
                  <a:cubicBezTo>
                    <a:pt x="10233" y="877920"/>
                    <a:pt x="4392" y="857725"/>
                    <a:pt x="12700" y="882650"/>
                  </a:cubicBezTo>
                  <a:cubicBezTo>
                    <a:pt x="13758" y="904875"/>
                    <a:pt x="14231" y="927136"/>
                    <a:pt x="15875" y="949325"/>
                  </a:cubicBezTo>
                  <a:cubicBezTo>
                    <a:pt x="16351" y="955745"/>
                    <a:pt x="18467" y="961964"/>
                    <a:pt x="19050" y="968375"/>
                  </a:cubicBezTo>
                  <a:cubicBezTo>
                    <a:pt x="20586" y="985272"/>
                    <a:pt x="20121" y="1002340"/>
                    <a:pt x="22225" y="1019175"/>
                  </a:cubicBezTo>
                  <a:cubicBezTo>
                    <a:pt x="23307" y="1027835"/>
                    <a:pt x="26458" y="1036108"/>
                    <a:pt x="28575" y="1044575"/>
                  </a:cubicBezTo>
                  <a:cubicBezTo>
                    <a:pt x="29633" y="1048808"/>
                    <a:pt x="30129" y="1053223"/>
                    <a:pt x="31750" y="1057275"/>
                  </a:cubicBezTo>
                  <a:cubicBezTo>
                    <a:pt x="35105" y="1065662"/>
                    <a:pt x="38786" y="1073965"/>
                    <a:pt x="41275" y="1082675"/>
                  </a:cubicBezTo>
                  <a:cubicBezTo>
                    <a:pt x="50872" y="1116264"/>
                    <a:pt x="35710" y="1069154"/>
                    <a:pt x="50800" y="1114425"/>
                  </a:cubicBezTo>
                  <a:lnTo>
                    <a:pt x="53975" y="1123950"/>
                  </a:lnTo>
                  <a:cubicBezTo>
                    <a:pt x="55033" y="1127125"/>
                    <a:pt x="56600" y="1130174"/>
                    <a:pt x="57150" y="1133475"/>
                  </a:cubicBezTo>
                  <a:cubicBezTo>
                    <a:pt x="60754" y="1155101"/>
                    <a:pt x="61973" y="1168521"/>
                    <a:pt x="73025" y="1190625"/>
                  </a:cubicBezTo>
                  <a:cubicBezTo>
                    <a:pt x="92214" y="1229003"/>
                    <a:pt x="67774" y="1181436"/>
                    <a:pt x="85725" y="1212850"/>
                  </a:cubicBezTo>
                  <a:cubicBezTo>
                    <a:pt x="88073" y="1216959"/>
                    <a:pt x="89958" y="1221317"/>
                    <a:pt x="92075" y="1225550"/>
                  </a:cubicBezTo>
                  <a:cubicBezTo>
                    <a:pt x="100323" y="1266789"/>
                    <a:pt x="89069" y="1215529"/>
                    <a:pt x="101600" y="1257300"/>
                  </a:cubicBezTo>
                  <a:cubicBezTo>
                    <a:pt x="109149" y="1282464"/>
                    <a:pt x="100621" y="1263888"/>
                    <a:pt x="107950" y="1285875"/>
                  </a:cubicBezTo>
                  <a:cubicBezTo>
                    <a:pt x="109752" y="1291282"/>
                    <a:pt x="112498" y="1296343"/>
                    <a:pt x="114300" y="1301750"/>
                  </a:cubicBezTo>
                  <a:cubicBezTo>
                    <a:pt x="115680" y="1305890"/>
                    <a:pt x="115756" y="1310439"/>
                    <a:pt x="117475" y="1314450"/>
                  </a:cubicBezTo>
                  <a:cubicBezTo>
                    <a:pt x="118978" y="1317957"/>
                    <a:pt x="122118" y="1320562"/>
                    <a:pt x="123825" y="1323975"/>
                  </a:cubicBezTo>
                  <a:cubicBezTo>
                    <a:pt x="126374" y="1329073"/>
                    <a:pt x="127154" y="1335017"/>
                    <a:pt x="130175" y="1339850"/>
                  </a:cubicBezTo>
                  <a:cubicBezTo>
                    <a:pt x="133823" y="1345687"/>
                    <a:pt x="143251" y="1352312"/>
                    <a:pt x="149225" y="1355725"/>
                  </a:cubicBezTo>
                  <a:cubicBezTo>
                    <a:pt x="161235" y="1362588"/>
                    <a:pt x="174259" y="1367245"/>
                    <a:pt x="187325" y="1371600"/>
                  </a:cubicBezTo>
                  <a:cubicBezTo>
                    <a:pt x="195010" y="1394655"/>
                    <a:pt x="184007" y="1364992"/>
                    <a:pt x="200025" y="1393825"/>
                  </a:cubicBezTo>
                  <a:cubicBezTo>
                    <a:pt x="215058" y="1420884"/>
                    <a:pt x="196818" y="1400143"/>
                    <a:pt x="215900" y="1419225"/>
                  </a:cubicBezTo>
                  <a:cubicBezTo>
                    <a:pt x="219893" y="1431203"/>
                    <a:pt x="220858" y="1436883"/>
                    <a:pt x="231775" y="1447800"/>
                  </a:cubicBezTo>
                  <a:cubicBezTo>
                    <a:pt x="234950" y="1450975"/>
                    <a:pt x="237564" y="1454834"/>
                    <a:pt x="241300" y="1457325"/>
                  </a:cubicBezTo>
                  <a:cubicBezTo>
                    <a:pt x="244085" y="1459181"/>
                    <a:pt x="247650" y="1459442"/>
                    <a:pt x="250825" y="1460500"/>
                  </a:cubicBezTo>
                  <a:cubicBezTo>
                    <a:pt x="252942" y="1463675"/>
                    <a:pt x="254477" y="1467327"/>
                    <a:pt x="257175" y="1470025"/>
                  </a:cubicBezTo>
                  <a:cubicBezTo>
                    <a:pt x="259873" y="1472723"/>
                    <a:pt x="264257" y="1473444"/>
                    <a:pt x="266700" y="1476375"/>
                  </a:cubicBezTo>
                  <a:cubicBezTo>
                    <a:pt x="269730" y="1480011"/>
                    <a:pt x="270020" y="1485439"/>
                    <a:pt x="273050" y="1489075"/>
                  </a:cubicBezTo>
                  <a:cubicBezTo>
                    <a:pt x="277806" y="1494782"/>
                    <a:pt x="293238" y="1499690"/>
                    <a:pt x="298450" y="1501775"/>
                  </a:cubicBezTo>
                  <a:cubicBezTo>
                    <a:pt x="301625" y="1504950"/>
                    <a:pt x="304239" y="1508809"/>
                    <a:pt x="307975" y="1511300"/>
                  </a:cubicBezTo>
                  <a:cubicBezTo>
                    <a:pt x="310760" y="1513156"/>
                    <a:pt x="314887" y="1512384"/>
                    <a:pt x="317500" y="1514475"/>
                  </a:cubicBezTo>
                  <a:cubicBezTo>
                    <a:pt x="320480" y="1516859"/>
                    <a:pt x="321152" y="1521302"/>
                    <a:pt x="323850" y="1524000"/>
                  </a:cubicBezTo>
                  <a:cubicBezTo>
                    <a:pt x="327788" y="1527938"/>
                    <a:pt x="340667" y="1536269"/>
                    <a:pt x="346075" y="1539875"/>
                  </a:cubicBezTo>
                  <a:cubicBezTo>
                    <a:pt x="355538" y="1554069"/>
                    <a:pt x="348254" y="1545789"/>
                    <a:pt x="361950" y="1555750"/>
                  </a:cubicBezTo>
                  <a:cubicBezTo>
                    <a:pt x="370509" y="1561975"/>
                    <a:pt x="377310" y="1571453"/>
                    <a:pt x="387350" y="1574800"/>
                  </a:cubicBezTo>
                  <a:cubicBezTo>
                    <a:pt x="393700" y="1576917"/>
                    <a:pt x="400283" y="1578432"/>
                    <a:pt x="406400" y="1581150"/>
                  </a:cubicBezTo>
                  <a:cubicBezTo>
                    <a:pt x="409887" y="1582700"/>
                    <a:pt x="412512" y="1585793"/>
                    <a:pt x="415925" y="1587500"/>
                  </a:cubicBezTo>
                  <a:cubicBezTo>
                    <a:pt x="421023" y="1590049"/>
                    <a:pt x="426702" y="1591301"/>
                    <a:pt x="431800" y="1593850"/>
                  </a:cubicBezTo>
                  <a:cubicBezTo>
                    <a:pt x="435213" y="1595557"/>
                    <a:pt x="437912" y="1598493"/>
                    <a:pt x="441325" y="1600200"/>
                  </a:cubicBezTo>
                  <a:cubicBezTo>
                    <a:pt x="453281" y="1606178"/>
                    <a:pt x="457773" y="1606693"/>
                    <a:pt x="469900" y="1609725"/>
                  </a:cubicBezTo>
                  <a:cubicBezTo>
                    <a:pt x="473075" y="1611842"/>
                    <a:pt x="476727" y="1613377"/>
                    <a:pt x="479425" y="1616075"/>
                  </a:cubicBezTo>
                  <a:cubicBezTo>
                    <a:pt x="504400" y="1641050"/>
                    <a:pt x="464092" y="1609118"/>
                    <a:pt x="495300" y="1635125"/>
                  </a:cubicBezTo>
                  <a:cubicBezTo>
                    <a:pt x="498231" y="1637568"/>
                    <a:pt x="501894" y="1639032"/>
                    <a:pt x="504825" y="1641475"/>
                  </a:cubicBezTo>
                  <a:cubicBezTo>
                    <a:pt x="534668" y="1666344"/>
                    <a:pt x="485252" y="1631602"/>
                    <a:pt x="533400" y="1663700"/>
                  </a:cubicBezTo>
                  <a:cubicBezTo>
                    <a:pt x="536575" y="1665817"/>
                    <a:pt x="539223" y="1669125"/>
                    <a:pt x="542925" y="1670050"/>
                  </a:cubicBezTo>
                  <a:cubicBezTo>
                    <a:pt x="564922" y="1675549"/>
                    <a:pt x="551288" y="1672743"/>
                    <a:pt x="584200" y="1676400"/>
                  </a:cubicBezTo>
                  <a:cubicBezTo>
                    <a:pt x="590550" y="1674283"/>
                    <a:pt x="599537" y="1675619"/>
                    <a:pt x="603250" y="1670050"/>
                  </a:cubicBezTo>
                  <a:cubicBezTo>
                    <a:pt x="612091" y="1656789"/>
                    <a:pt x="606902" y="1663223"/>
                    <a:pt x="619125" y="1651000"/>
                  </a:cubicBezTo>
                  <a:cubicBezTo>
                    <a:pt x="625197" y="1632784"/>
                    <a:pt x="617952" y="1649787"/>
                    <a:pt x="631825" y="1631950"/>
                  </a:cubicBezTo>
                  <a:cubicBezTo>
                    <a:pt x="636510" y="1625926"/>
                    <a:pt x="640292" y="1619250"/>
                    <a:pt x="644525" y="1612900"/>
                  </a:cubicBezTo>
                  <a:lnTo>
                    <a:pt x="669925" y="1574800"/>
                  </a:lnTo>
                  <a:lnTo>
                    <a:pt x="676275" y="1565275"/>
                  </a:lnTo>
                  <a:cubicBezTo>
                    <a:pt x="678392" y="1562100"/>
                    <a:pt x="681418" y="1559370"/>
                    <a:pt x="682625" y="1555750"/>
                  </a:cubicBezTo>
                  <a:cubicBezTo>
                    <a:pt x="699007" y="1506603"/>
                    <a:pt x="680231" y="1557364"/>
                    <a:pt x="695325" y="1527175"/>
                  </a:cubicBezTo>
                  <a:cubicBezTo>
                    <a:pt x="696822" y="1524182"/>
                    <a:pt x="696875" y="1520576"/>
                    <a:pt x="698500" y="1517650"/>
                  </a:cubicBezTo>
                  <a:cubicBezTo>
                    <a:pt x="702206" y="1510979"/>
                    <a:pt x="708787" y="1505840"/>
                    <a:pt x="711200" y="1498600"/>
                  </a:cubicBezTo>
                  <a:cubicBezTo>
                    <a:pt x="716780" y="1481861"/>
                    <a:pt x="710687" y="1495405"/>
                    <a:pt x="723900" y="1479550"/>
                  </a:cubicBezTo>
                  <a:cubicBezTo>
                    <a:pt x="737129" y="1463675"/>
                    <a:pt x="722313" y="1475317"/>
                    <a:pt x="739775" y="1463675"/>
                  </a:cubicBezTo>
                  <a:cubicBezTo>
                    <a:pt x="747221" y="1441337"/>
                    <a:pt x="737530" y="1468913"/>
                    <a:pt x="749300" y="1441450"/>
                  </a:cubicBezTo>
                  <a:cubicBezTo>
                    <a:pt x="750618" y="1438374"/>
                    <a:pt x="750850" y="1434851"/>
                    <a:pt x="752475" y="1431925"/>
                  </a:cubicBezTo>
                  <a:lnTo>
                    <a:pt x="771525" y="1403350"/>
                  </a:lnTo>
                  <a:cubicBezTo>
                    <a:pt x="773642" y="1400175"/>
                    <a:pt x="776668" y="1397445"/>
                    <a:pt x="777875" y="1393825"/>
                  </a:cubicBezTo>
                  <a:cubicBezTo>
                    <a:pt x="778933" y="1390650"/>
                    <a:pt x="779553" y="1387293"/>
                    <a:pt x="781050" y="1384300"/>
                  </a:cubicBezTo>
                  <a:cubicBezTo>
                    <a:pt x="782757" y="1380887"/>
                    <a:pt x="785850" y="1378262"/>
                    <a:pt x="787400" y="1374775"/>
                  </a:cubicBezTo>
                  <a:cubicBezTo>
                    <a:pt x="790118" y="1368658"/>
                    <a:pt x="791633" y="1362075"/>
                    <a:pt x="793750" y="1355725"/>
                  </a:cubicBezTo>
                  <a:lnTo>
                    <a:pt x="796925" y="1346200"/>
                  </a:lnTo>
                  <a:cubicBezTo>
                    <a:pt x="797983" y="1343025"/>
                    <a:pt x="799444" y="1339957"/>
                    <a:pt x="800100" y="1336675"/>
                  </a:cubicBezTo>
                  <a:cubicBezTo>
                    <a:pt x="802282" y="1325763"/>
                    <a:pt x="803461" y="1318562"/>
                    <a:pt x="806450" y="1308100"/>
                  </a:cubicBezTo>
                  <a:cubicBezTo>
                    <a:pt x="807369" y="1304882"/>
                    <a:pt x="808706" y="1301793"/>
                    <a:pt x="809625" y="1298575"/>
                  </a:cubicBezTo>
                  <a:cubicBezTo>
                    <a:pt x="810824" y="1294379"/>
                    <a:pt x="811546" y="1290055"/>
                    <a:pt x="812800" y="1285875"/>
                  </a:cubicBezTo>
                  <a:cubicBezTo>
                    <a:pt x="814723" y="1279464"/>
                    <a:pt x="817033" y="1273175"/>
                    <a:pt x="819150" y="1266825"/>
                  </a:cubicBezTo>
                  <a:lnTo>
                    <a:pt x="831850" y="1228725"/>
                  </a:lnTo>
                  <a:cubicBezTo>
                    <a:pt x="839830" y="1204784"/>
                    <a:pt x="829065" y="1234294"/>
                    <a:pt x="841375" y="1209675"/>
                  </a:cubicBezTo>
                  <a:cubicBezTo>
                    <a:pt x="842872" y="1206682"/>
                    <a:pt x="842925" y="1203076"/>
                    <a:pt x="844550" y="1200150"/>
                  </a:cubicBezTo>
                  <a:cubicBezTo>
                    <a:pt x="848256" y="1193479"/>
                    <a:pt x="854837" y="1188340"/>
                    <a:pt x="857250" y="1181100"/>
                  </a:cubicBezTo>
                  <a:lnTo>
                    <a:pt x="863600" y="1162050"/>
                  </a:lnTo>
                  <a:cubicBezTo>
                    <a:pt x="864658" y="1158875"/>
                    <a:pt x="864919" y="1155310"/>
                    <a:pt x="866775" y="1152525"/>
                  </a:cubicBezTo>
                  <a:lnTo>
                    <a:pt x="873125" y="1143000"/>
                  </a:lnTo>
                  <a:cubicBezTo>
                    <a:pt x="874183" y="1135592"/>
                    <a:pt x="874832" y="1128113"/>
                    <a:pt x="876300" y="1120775"/>
                  </a:cubicBezTo>
                  <a:cubicBezTo>
                    <a:pt x="876956" y="1117493"/>
                    <a:pt x="879475" y="1114597"/>
                    <a:pt x="879475" y="1111250"/>
                  </a:cubicBezTo>
                  <a:cubicBezTo>
                    <a:pt x="879475" y="1091114"/>
                    <a:pt x="877358" y="1071033"/>
                    <a:pt x="876300" y="1050925"/>
                  </a:cubicBezTo>
                  <a:cubicBezTo>
                    <a:pt x="880733" y="1011028"/>
                    <a:pt x="881415" y="1019523"/>
                    <a:pt x="876300" y="968375"/>
                  </a:cubicBezTo>
                  <a:cubicBezTo>
                    <a:pt x="875967" y="965045"/>
                    <a:pt x="874183" y="962025"/>
                    <a:pt x="873125" y="958850"/>
                  </a:cubicBezTo>
                  <a:cubicBezTo>
                    <a:pt x="874183" y="937683"/>
                    <a:pt x="873559" y="916365"/>
                    <a:pt x="876300" y="895350"/>
                  </a:cubicBezTo>
                  <a:cubicBezTo>
                    <a:pt x="876794" y="891566"/>
                    <a:pt x="881443" y="889445"/>
                    <a:pt x="882650" y="885825"/>
                  </a:cubicBezTo>
                  <a:cubicBezTo>
                    <a:pt x="884686" y="879718"/>
                    <a:pt x="884264" y="873020"/>
                    <a:pt x="885825" y="866775"/>
                  </a:cubicBezTo>
                  <a:cubicBezTo>
                    <a:pt x="887448" y="860281"/>
                    <a:pt x="892175" y="847725"/>
                    <a:pt x="892175" y="847725"/>
                  </a:cubicBezTo>
                  <a:cubicBezTo>
                    <a:pt x="891117" y="838200"/>
                    <a:pt x="890457" y="828622"/>
                    <a:pt x="889000" y="819150"/>
                  </a:cubicBezTo>
                  <a:cubicBezTo>
                    <a:pt x="886984" y="806048"/>
                    <a:pt x="882936" y="801246"/>
                    <a:pt x="879475" y="787400"/>
                  </a:cubicBezTo>
                  <a:cubicBezTo>
                    <a:pt x="875488" y="771453"/>
                    <a:pt x="877680" y="778840"/>
                    <a:pt x="873125" y="765175"/>
                  </a:cubicBezTo>
                  <a:cubicBezTo>
                    <a:pt x="869549" y="697229"/>
                    <a:pt x="881120" y="721604"/>
                    <a:pt x="857250" y="685800"/>
                  </a:cubicBezTo>
                  <a:lnTo>
                    <a:pt x="857250" y="685800"/>
                  </a:lnTo>
                  <a:lnTo>
                    <a:pt x="847725" y="657225"/>
                  </a:lnTo>
                  <a:lnTo>
                    <a:pt x="844550" y="647700"/>
                  </a:lnTo>
                  <a:cubicBezTo>
                    <a:pt x="843492" y="627592"/>
                    <a:pt x="843774" y="607368"/>
                    <a:pt x="841375" y="587375"/>
                  </a:cubicBezTo>
                  <a:cubicBezTo>
                    <a:pt x="840578" y="580729"/>
                    <a:pt x="837142" y="574675"/>
                    <a:pt x="835025" y="568325"/>
                  </a:cubicBezTo>
                  <a:cubicBezTo>
                    <a:pt x="833967" y="565150"/>
                    <a:pt x="833706" y="561585"/>
                    <a:pt x="831850" y="558800"/>
                  </a:cubicBezTo>
                  <a:cubicBezTo>
                    <a:pt x="829733" y="555625"/>
                    <a:pt x="827207" y="552688"/>
                    <a:pt x="825500" y="549275"/>
                  </a:cubicBezTo>
                  <a:cubicBezTo>
                    <a:pt x="812355" y="522985"/>
                    <a:pt x="834173" y="557522"/>
                    <a:pt x="815975" y="530225"/>
                  </a:cubicBezTo>
                  <a:cubicBezTo>
                    <a:pt x="815361" y="521010"/>
                    <a:pt x="816567" y="478725"/>
                    <a:pt x="806450" y="463550"/>
                  </a:cubicBezTo>
                  <a:cubicBezTo>
                    <a:pt x="804333" y="460375"/>
                    <a:pt x="801807" y="457438"/>
                    <a:pt x="800100" y="454025"/>
                  </a:cubicBezTo>
                  <a:cubicBezTo>
                    <a:pt x="798603" y="451032"/>
                    <a:pt x="798781" y="447285"/>
                    <a:pt x="796925" y="444500"/>
                  </a:cubicBezTo>
                  <a:cubicBezTo>
                    <a:pt x="794434" y="440764"/>
                    <a:pt x="790157" y="438519"/>
                    <a:pt x="787400" y="434975"/>
                  </a:cubicBezTo>
                  <a:cubicBezTo>
                    <a:pt x="782715" y="428951"/>
                    <a:pt x="778933" y="422275"/>
                    <a:pt x="774700" y="415925"/>
                  </a:cubicBezTo>
                  <a:cubicBezTo>
                    <a:pt x="772583" y="412750"/>
                    <a:pt x="769557" y="410020"/>
                    <a:pt x="768350" y="406400"/>
                  </a:cubicBezTo>
                  <a:cubicBezTo>
                    <a:pt x="767292" y="403225"/>
                    <a:pt x="766094" y="400093"/>
                    <a:pt x="765175" y="396875"/>
                  </a:cubicBezTo>
                  <a:cubicBezTo>
                    <a:pt x="762186" y="386413"/>
                    <a:pt x="761007" y="379212"/>
                    <a:pt x="758825" y="368300"/>
                  </a:cubicBezTo>
                  <a:cubicBezTo>
                    <a:pt x="755137" y="320351"/>
                    <a:pt x="760014" y="340116"/>
                    <a:pt x="749300" y="307975"/>
                  </a:cubicBezTo>
                  <a:cubicBezTo>
                    <a:pt x="748242" y="304800"/>
                    <a:pt x="747981" y="301235"/>
                    <a:pt x="746125" y="298450"/>
                  </a:cubicBezTo>
                  <a:cubicBezTo>
                    <a:pt x="741892" y="292100"/>
                    <a:pt x="739775" y="283633"/>
                    <a:pt x="733425" y="279400"/>
                  </a:cubicBezTo>
                  <a:lnTo>
                    <a:pt x="723900" y="273050"/>
                  </a:lnTo>
                  <a:cubicBezTo>
                    <a:pt x="716319" y="250308"/>
                    <a:pt x="727157" y="276323"/>
                    <a:pt x="711200" y="257175"/>
                  </a:cubicBezTo>
                  <a:cubicBezTo>
                    <a:pt x="708170" y="253539"/>
                    <a:pt x="707601" y="248326"/>
                    <a:pt x="704850" y="244475"/>
                  </a:cubicBezTo>
                  <a:cubicBezTo>
                    <a:pt x="702240" y="240821"/>
                    <a:pt x="698500" y="238125"/>
                    <a:pt x="695325" y="234950"/>
                  </a:cubicBezTo>
                  <a:cubicBezTo>
                    <a:pt x="694267" y="227542"/>
                    <a:pt x="693139" y="220143"/>
                    <a:pt x="692150" y="212725"/>
                  </a:cubicBezTo>
                  <a:cubicBezTo>
                    <a:pt x="691022" y="204267"/>
                    <a:pt x="691220" y="195557"/>
                    <a:pt x="688975" y="187325"/>
                  </a:cubicBezTo>
                  <a:cubicBezTo>
                    <a:pt x="687971" y="183644"/>
                    <a:pt x="685160" y="180652"/>
                    <a:pt x="682625" y="177800"/>
                  </a:cubicBezTo>
                  <a:cubicBezTo>
                    <a:pt x="676659" y="171088"/>
                    <a:pt x="663575" y="158750"/>
                    <a:pt x="663575" y="158750"/>
                  </a:cubicBezTo>
                  <a:cubicBezTo>
                    <a:pt x="662517" y="155575"/>
                    <a:pt x="661897" y="152218"/>
                    <a:pt x="660400" y="149225"/>
                  </a:cubicBezTo>
                  <a:cubicBezTo>
                    <a:pt x="644457" y="117339"/>
                    <a:pt x="664399" y="165964"/>
                    <a:pt x="647700" y="127000"/>
                  </a:cubicBezTo>
                  <a:cubicBezTo>
                    <a:pt x="646382" y="123924"/>
                    <a:pt x="646022" y="120468"/>
                    <a:pt x="644525" y="117475"/>
                  </a:cubicBezTo>
                  <a:cubicBezTo>
                    <a:pt x="642818" y="114062"/>
                    <a:pt x="639725" y="111437"/>
                    <a:pt x="638175" y="107950"/>
                  </a:cubicBezTo>
                  <a:cubicBezTo>
                    <a:pt x="635457" y="101833"/>
                    <a:pt x="633448" y="95394"/>
                    <a:pt x="631825" y="88900"/>
                  </a:cubicBezTo>
                  <a:cubicBezTo>
                    <a:pt x="630767" y="84667"/>
                    <a:pt x="630369" y="80211"/>
                    <a:pt x="628650" y="76200"/>
                  </a:cubicBezTo>
                  <a:cubicBezTo>
                    <a:pt x="627147" y="72693"/>
                    <a:pt x="624007" y="70088"/>
                    <a:pt x="622300" y="66675"/>
                  </a:cubicBezTo>
                  <a:cubicBezTo>
                    <a:pt x="617135" y="56346"/>
                    <a:pt x="621874" y="56724"/>
                    <a:pt x="612775" y="47625"/>
                  </a:cubicBezTo>
                  <a:cubicBezTo>
                    <a:pt x="610077" y="44927"/>
                    <a:pt x="606355" y="43493"/>
                    <a:pt x="603250" y="41275"/>
                  </a:cubicBezTo>
                  <a:cubicBezTo>
                    <a:pt x="584029" y="27546"/>
                    <a:pt x="597576" y="34560"/>
                    <a:pt x="574675" y="25400"/>
                  </a:cubicBezTo>
                  <a:cubicBezTo>
                    <a:pt x="567653" y="18378"/>
                    <a:pt x="563220" y="15191"/>
                    <a:pt x="558800" y="6350"/>
                  </a:cubicBezTo>
                  <a:lnTo>
                    <a:pt x="561975" y="0"/>
                  </a:lnTo>
                  <a:close/>
                </a:path>
              </a:pathLst>
            </a:custGeom>
            <a:solidFill>
              <a:srgbClr val="FFC000"/>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楕円 10"/>
            <p:cNvSpPr/>
            <p:nvPr/>
          </p:nvSpPr>
          <p:spPr>
            <a:xfrm>
              <a:off x="683568" y="3429000"/>
              <a:ext cx="2520000" cy="2520000"/>
            </a:xfrm>
            <a:prstGeom prst="ellipse">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rot="21583299">
              <a:off x="2316749" y="3774990"/>
              <a:ext cx="1800000" cy="1800000"/>
            </a:xfrm>
            <a:prstGeom prst="ellipse">
              <a:avLst/>
            </a:prstGeom>
            <a:noFill/>
            <a:ln w="63500">
              <a:solidFill>
                <a:srgbClr val="7030A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7329445" y="2877290"/>
            <a:ext cx="1887760" cy="338554"/>
          </a:xfrm>
          <a:prstGeom prst="rect">
            <a:avLst/>
          </a:prstGeom>
          <a:noFill/>
        </p:spPr>
        <p:txBody>
          <a:bodyPr wrap="square" rtlCol="0">
            <a:spAutoFit/>
          </a:bodyPr>
          <a:lstStyle/>
          <a:p>
            <a:r>
              <a:rPr kumimoji="1" lang="en-US" altLang="ja-JP" sz="1600" dirty="0" smtClean="0">
                <a:latin typeface="Calibri" pitchFamily="34" charset="0"/>
                <a:ea typeface="ＭＳ Ｐゴシック" pitchFamily="50" charset="-128"/>
              </a:rPr>
              <a:t>FWHM </a:t>
            </a:r>
            <a:r>
              <a:rPr lang="en-US" altLang="ja-JP" sz="1600" dirty="0" smtClean="0">
                <a:latin typeface="Calibri" pitchFamily="34" charset="0"/>
                <a:ea typeface="ＭＳ Ｐゴシック" pitchFamily="50" charset="-128"/>
              </a:rPr>
              <a:t>= 772 nm</a:t>
            </a:r>
            <a:endParaRPr kumimoji="1" lang="ja-JP" altLang="en-US" sz="1600" dirty="0" smtClean="0">
              <a:latin typeface="Calibri" pitchFamily="34" charset="0"/>
              <a:ea typeface="ＭＳ Ｐゴシック" pitchFamily="50" charset="-128"/>
            </a:endParaRPr>
          </a:p>
        </p:txBody>
      </p:sp>
      <p:sp>
        <p:nvSpPr>
          <p:cNvPr id="23" name="テキスト ボックス 22"/>
          <p:cNvSpPr txBox="1"/>
          <p:nvPr/>
        </p:nvSpPr>
        <p:spPr>
          <a:xfrm>
            <a:off x="136972" y="1980128"/>
            <a:ext cx="1856656" cy="923330"/>
          </a:xfrm>
          <a:prstGeom prst="rect">
            <a:avLst/>
          </a:prstGeom>
          <a:noFill/>
        </p:spPr>
        <p:txBody>
          <a:bodyPr wrap="square" rtlCol="0">
            <a:spAutoFit/>
          </a:bodyPr>
          <a:lstStyle/>
          <a:p>
            <a:r>
              <a:rPr kumimoji="1" lang="en-US" altLang="ja-JP" u="sng" dirty="0" smtClean="0">
                <a:latin typeface="Calibri" pitchFamily="34" charset="0"/>
                <a:ea typeface="ＭＳ Ｐゴシック" pitchFamily="50" charset="-128"/>
              </a:rPr>
              <a:t>UV &amp; Vis. </a:t>
            </a:r>
            <a:r>
              <a:rPr lang="en-US" altLang="ja-JP" u="sng" dirty="0" smtClean="0">
                <a:latin typeface="Calibri" pitchFamily="34" charset="0"/>
                <a:ea typeface="ＭＳ Ｐゴシック" pitchFamily="50" charset="-128"/>
              </a:rPr>
              <a:t> </a:t>
            </a:r>
            <a:r>
              <a:rPr lang="en-US" altLang="ja-JP" b="1" u="sng" dirty="0" smtClean="0">
                <a:latin typeface="Calibri" pitchFamily="34" charset="0"/>
                <a:ea typeface="ＭＳ Ｐゴシック" pitchFamily="50" charset="-128"/>
              </a:rPr>
              <a:t>completely</a:t>
            </a:r>
            <a:r>
              <a:rPr lang="en-US" altLang="ja-JP" u="sng" dirty="0" smtClean="0">
                <a:latin typeface="Calibri" pitchFamily="34" charset="0"/>
                <a:ea typeface="ＭＳ Ｐゴシック" pitchFamily="50" charset="-128"/>
              </a:rPr>
              <a:t> </a:t>
            </a:r>
            <a:r>
              <a:rPr lang="en-US" altLang="ja-JP" u="sng" dirty="0" err="1" smtClean="0">
                <a:latin typeface="Calibri" pitchFamily="34" charset="0"/>
                <a:ea typeface="ＭＳ Ｐゴシック" pitchFamily="50" charset="-128"/>
              </a:rPr>
              <a:t>overlaped</a:t>
            </a:r>
            <a:r>
              <a:rPr lang="en-US" altLang="ja-JP" u="sng" dirty="0" smtClean="0">
                <a:latin typeface="Calibri" pitchFamily="34" charset="0"/>
                <a:ea typeface="ＭＳ Ｐゴシック" pitchFamily="50" charset="-128"/>
              </a:rPr>
              <a:t>.</a:t>
            </a:r>
            <a:endParaRPr kumimoji="1" lang="ja-JP" altLang="en-US" u="sng" dirty="0" smtClean="0">
              <a:latin typeface="Calibri" pitchFamily="34" charset="0"/>
              <a:ea typeface="ＭＳ Ｐゴシック" pitchFamily="50" charset="-128"/>
            </a:endParaRPr>
          </a:p>
        </p:txBody>
      </p:sp>
      <p:grpSp>
        <p:nvGrpSpPr>
          <p:cNvPr id="6" name="グループ化 24"/>
          <p:cNvGrpSpPr/>
          <p:nvPr/>
        </p:nvGrpSpPr>
        <p:grpSpPr>
          <a:xfrm>
            <a:off x="5177532" y="5816694"/>
            <a:ext cx="876622" cy="307777"/>
            <a:chOff x="3870900" y="4320978"/>
            <a:chExt cx="696460" cy="307777"/>
          </a:xfrm>
        </p:grpSpPr>
        <p:cxnSp>
          <p:nvCxnSpPr>
            <p:cNvPr id="31" name="直線コネクタ 30"/>
            <p:cNvCxnSpPr/>
            <p:nvPr/>
          </p:nvCxnSpPr>
          <p:spPr>
            <a:xfrm>
              <a:off x="3948445" y="4581128"/>
              <a:ext cx="3889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870900" y="4320978"/>
              <a:ext cx="696460" cy="307777"/>
            </a:xfrm>
            <a:prstGeom prst="rect">
              <a:avLst/>
            </a:prstGeom>
            <a:noFill/>
          </p:spPr>
          <p:txBody>
            <a:bodyPr wrap="square" rtlCol="0">
              <a:spAutoFit/>
            </a:bodyPr>
            <a:lstStyle/>
            <a:p>
              <a:r>
                <a:rPr lang="en-US" altLang="ja-JP" sz="1400" dirty="0" smtClean="0">
                  <a:solidFill>
                    <a:schemeClr val="bg1"/>
                  </a:solidFill>
                  <a:latin typeface="Calibri" pitchFamily="34" charset="0"/>
                  <a:ea typeface="ＭＳ Ｐゴシック" pitchFamily="50" charset="-128"/>
                </a:rPr>
                <a:t>300nm</a:t>
              </a:r>
              <a:endParaRPr kumimoji="1" lang="ja-JP" altLang="en-US" sz="1400" dirty="0" smtClean="0">
                <a:solidFill>
                  <a:schemeClr val="bg1"/>
                </a:solidFill>
                <a:latin typeface="Calibri" pitchFamily="34" charset="0"/>
                <a:ea typeface="ＭＳ Ｐゴシック" pitchFamily="50" charset="-128"/>
              </a:endParaRPr>
            </a:p>
          </p:txBody>
        </p:sp>
      </p:grpSp>
      <p:pic>
        <p:nvPicPr>
          <p:cNvPr id="95239" name="Picture 7"/>
          <p:cNvPicPr>
            <a:picLocks noChangeAspect="1" noChangeArrowheads="1"/>
          </p:cNvPicPr>
          <p:nvPr/>
        </p:nvPicPr>
        <p:blipFill>
          <a:blip r:embed="rId6" cstate="print"/>
          <a:srcRect/>
          <a:stretch>
            <a:fillRect/>
          </a:stretch>
        </p:blipFill>
        <p:spPr bwMode="auto">
          <a:xfrm>
            <a:off x="5985255" y="4437112"/>
            <a:ext cx="3751641" cy="1980000"/>
          </a:xfrm>
          <a:prstGeom prst="rect">
            <a:avLst/>
          </a:prstGeom>
          <a:noFill/>
          <a:ln w="9525">
            <a:noFill/>
            <a:miter lim="800000"/>
            <a:headEnd/>
            <a:tailEnd/>
          </a:ln>
          <a:effectLst/>
        </p:spPr>
      </p:pic>
      <p:sp>
        <p:nvSpPr>
          <p:cNvPr id="20" name="テキスト ボックス 19"/>
          <p:cNvSpPr txBox="1"/>
          <p:nvPr/>
        </p:nvSpPr>
        <p:spPr>
          <a:xfrm>
            <a:off x="7562648" y="5430446"/>
            <a:ext cx="2016224" cy="338554"/>
          </a:xfrm>
          <a:prstGeom prst="rect">
            <a:avLst/>
          </a:prstGeom>
          <a:noFill/>
        </p:spPr>
        <p:txBody>
          <a:bodyPr wrap="square" rtlCol="0">
            <a:spAutoFit/>
          </a:bodyPr>
          <a:lstStyle/>
          <a:p>
            <a:r>
              <a:rPr kumimoji="1" lang="en-US" altLang="ja-JP" sz="1600" dirty="0" smtClean="0">
                <a:latin typeface="Calibri" pitchFamily="34" charset="0"/>
                <a:ea typeface="ＭＳ Ｐゴシック" pitchFamily="50" charset="-128"/>
              </a:rPr>
              <a:t>FWHM = 241 nm</a:t>
            </a:r>
            <a:endParaRPr kumimoji="1" lang="ja-JP" altLang="en-US" sz="1600" dirty="0" smtClean="0">
              <a:latin typeface="Calibri" pitchFamily="34" charset="0"/>
              <a:ea typeface="ＭＳ Ｐゴシック" pitchFamily="50" charset="-128"/>
            </a:endParaRPr>
          </a:p>
        </p:txBody>
      </p:sp>
      <p:grpSp>
        <p:nvGrpSpPr>
          <p:cNvPr id="48" name="グループ化 47"/>
          <p:cNvGrpSpPr/>
          <p:nvPr/>
        </p:nvGrpSpPr>
        <p:grpSpPr>
          <a:xfrm>
            <a:off x="1341676" y="2026558"/>
            <a:ext cx="2074832" cy="1516806"/>
            <a:chOff x="1496616" y="1967354"/>
            <a:chExt cx="2074832" cy="1516806"/>
          </a:xfrm>
        </p:grpSpPr>
        <p:grpSp>
          <p:nvGrpSpPr>
            <p:cNvPr id="4" name="グループ化 5"/>
            <p:cNvGrpSpPr/>
            <p:nvPr/>
          </p:nvGrpSpPr>
          <p:grpSpPr>
            <a:xfrm>
              <a:off x="2216696" y="2129408"/>
              <a:ext cx="1354752" cy="1354752"/>
              <a:chOff x="4932040" y="2781208"/>
              <a:chExt cx="2520000" cy="2520000"/>
            </a:xfrm>
          </p:grpSpPr>
          <p:sp>
            <p:nvSpPr>
              <p:cNvPr id="7" name="円/楕円 6"/>
              <p:cNvSpPr/>
              <p:nvPr/>
            </p:nvSpPr>
            <p:spPr>
              <a:xfrm rot="21583299">
                <a:off x="5296442" y="3127198"/>
                <a:ext cx="1800000" cy="1800000"/>
              </a:xfrm>
              <a:prstGeom prst="ellipse">
                <a:avLst/>
              </a:prstGeom>
              <a:solidFill>
                <a:srgbClr val="FFC000"/>
              </a:solidFill>
              <a:ln w="63500">
                <a:solidFill>
                  <a:srgbClr val="7030A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932040" y="2781208"/>
                <a:ext cx="2520000" cy="2520000"/>
              </a:xfrm>
              <a:prstGeom prst="ellipse">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ボックス 60"/>
            <p:cNvSpPr txBox="1"/>
            <p:nvPr/>
          </p:nvSpPr>
          <p:spPr>
            <a:xfrm>
              <a:off x="2648744" y="2764080"/>
              <a:ext cx="915419" cy="400110"/>
            </a:xfrm>
            <a:prstGeom prst="rect">
              <a:avLst/>
            </a:prstGeom>
            <a:noFill/>
          </p:spPr>
          <p:txBody>
            <a:bodyPr wrap="square" rtlCol="0">
              <a:spAutoFit/>
            </a:bodyPr>
            <a:lstStyle/>
            <a:p>
              <a:pPr algn="ctr"/>
              <a:r>
                <a:rPr kumimoji="1" lang="en-US" altLang="ja-JP" sz="2000" b="1" dirty="0" smtClean="0">
                  <a:solidFill>
                    <a:srgbClr val="7030A0"/>
                  </a:solidFill>
                  <a:latin typeface="Calibri" pitchFamily="34" charset="0"/>
                  <a:ea typeface="ＭＳ Ｐゴシック" pitchFamily="50" charset="-128"/>
                </a:rPr>
                <a:t>UV</a:t>
              </a:r>
            </a:p>
          </p:txBody>
        </p:sp>
        <p:sp>
          <p:nvSpPr>
            <p:cNvPr id="62" name="テキスト ボックス 61"/>
            <p:cNvSpPr txBox="1"/>
            <p:nvPr/>
          </p:nvSpPr>
          <p:spPr>
            <a:xfrm>
              <a:off x="1496616" y="1967354"/>
              <a:ext cx="1080119" cy="400110"/>
            </a:xfrm>
            <a:prstGeom prst="rect">
              <a:avLst/>
            </a:prstGeom>
            <a:noFill/>
          </p:spPr>
          <p:txBody>
            <a:bodyPr wrap="square" rtlCol="0">
              <a:spAutoFit/>
            </a:bodyPr>
            <a:lstStyle/>
            <a:p>
              <a:pPr lvl="1"/>
              <a:r>
                <a:rPr lang="en-US" altLang="ja-JP" sz="2000" b="1" dirty="0" smtClean="0">
                  <a:solidFill>
                    <a:srgbClr val="83C937"/>
                  </a:solidFill>
                  <a:latin typeface="Calibri" pitchFamily="34" charset="0"/>
                  <a:ea typeface="ＭＳ Ｐゴシック" pitchFamily="50" charset="-128"/>
                </a:rPr>
                <a:t>Vis.</a:t>
              </a:r>
              <a:r>
                <a:rPr lang="ja-JP" altLang="en-US" sz="2000" b="1" dirty="0" smtClean="0">
                  <a:solidFill>
                    <a:srgbClr val="83C937"/>
                  </a:solidFill>
                  <a:latin typeface="Calibri" pitchFamily="34" charset="0"/>
                  <a:ea typeface="ＭＳ Ｐゴシック" pitchFamily="50" charset="-128"/>
                </a:rPr>
                <a:t> </a:t>
              </a:r>
              <a:endParaRPr lang="en-US" altLang="ja-JP" sz="2000" b="1" dirty="0" smtClean="0">
                <a:solidFill>
                  <a:srgbClr val="83C937"/>
                </a:solidFill>
                <a:latin typeface="Calibri" pitchFamily="34" charset="0"/>
                <a:ea typeface="ＭＳ Ｐゴシック" pitchFamily="50" charset="-128"/>
              </a:endParaRPr>
            </a:p>
          </p:txBody>
        </p:sp>
      </p:grpSp>
      <p:sp>
        <p:nvSpPr>
          <p:cNvPr id="65" name="テキスト ボックス 64"/>
          <p:cNvSpPr txBox="1"/>
          <p:nvPr/>
        </p:nvSpPr>
        <p:spPr>
          <a:xfrm>
            <a:off x="1334820" y="4325034"/>
            <a:ext cx="1080119" cy="400110"/>
          </a:xfrm>
          <a:prstGeom prst="rect">
            <a:avLst/>
          </a:prstGeom>
          <a:noFill/>
        </p:spPr>
        <p:txBody>
          <a:bodyPr wrap="square" rtlCol="0">
            <a:spAutoFit/>
          </a:bodyPr>
          <a:lstStyle/>
          <a:p>
            <a:pPr lvl="1"/>
            <a:r>
              <a:rPr lang="en-US" altLang="ja-JP" sz="2000" b="1" dirty="0" smtClean="0">
                <a:solidFill>
                  <a:srgbClr val="83C937"/>
                </a:solidFill>
                <a:latin typeface="Calibri" pitchFamily="34" charset="0"/>
                <a:ea typeface="ＭＳ Ｐゴシック" pitchFamily="50" charset="-128"/>
              </a:rPr>
              <a:t>Vis.</a:t>
            </a:r>
            <a:r>
              <a:rPr lang="ja-JP" altLang="en-US" sz="2000" b="1" dirty="0" smtClean="0">
                <a:solidFill>
                  <a:srgbClr val="83C937"/>
                </a:solidFill>
                <a:latin typeface="Calibri" pitchFamily="34" charset="0"/>
                <a:ea typeface="ＭＳ Ｐゴシック" pitchFamily="50" charset="-128"/>
              </a:rPr>
              <a:t> </a:t>
            </a:r>
            <a:endParaRPr lang="en-US" altLang="ja-JP" sz="2000" b="1" dirty="0" smtClean="0">
              <a:solidFill>
                <a:srgbClr val="83C937"/>
              </a:solidFill>
              <a:latin typeface="Calibri" pitchFamily="34" charset="0"/>
              <a:ea typeface="ＭＳ Ｐゴシック" pitchFamily="50" charset="-128"/>
            </a:endParaRPr>
          </a:p>
        </p:txBody>
      </p:sp>
      <p:sp>
        <p:nvSpPr>
          <p:cNvPr id="66" name="テキスト ボックス 65"/>
          <p:cNvSpPr txBox="1"/>
          <p:nvPr/>
        </p:nvSpPr>
        <p:spPr>
          <a:xfrm>
            <a:off x="3052835" y="5661248"/>
            <a:ext cx="915419" cy="400110"/>
          </a:xfrm>
          <a:prstGeom prst="rect">
            <a:avLst/>
          </a:prstGeom>
          <a:noFill/>
        </p:spPr>
        <p:txBody>
          <a:bodyPr wrap="square" rtlCol="0">
            <a:spAutoFit/>
          </a:bodyPr>
          <a:lstStyle/>
          <a:p>
            <a:pPr algn="ctr"/>
            <a:r>
              <a:rPr kumimoji="1" lang="en-US" altLang="ja-JP" sz="2000" b="1" dirty="0" smtClean="0">
                <a:solidFill>
                  <a:srgbClr val="7030A0"/>
                </a:solidFill>
                <a:latin typeface="Calibri" pitchFamily="34" charset="0"/>
                <a:ea typeface="ＭＳ Ｐゴシック" pitchFamily="50" charset="-128"/>
              </a:rPr>
              <a:t>UV</a:t>
            </a:r>
          </a:p>
        </p:txBody>
      </p:sp>
      <p:sp>
        <p:nvSpPr>
          <p:cNvPr id="17" name="円/楕円 16"/>
          <p:cNvSpPr/>
          <p:nvPr/>
        </p:nvSpPr>
        <p:spPr>
          <a:xfrm>
            <a:off x="4025404" y="4664566"/>
            <a:ext cx="792088" cy="647832"/>
          </a:xfrm>
          <a:prstGeom prst="ellipse">
            <a:avLst/>
          </a:prstGeom>
          <a:noFill/>
          <a:ln w="31750">
            <a:solidFill>
              <a:srgbClr val="FFC000"/>
            </a:solidFill>
            <a:prstDash val="sysDash"/>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6" name="円/楕円 15"/>
          <p:cNvSpPr/>
          <p:nvPr/>
        </p:nvSpPr>
        <p:spPr>
          <a:xfrm>
            <a:off x="3945176" y="1969190"/>
            <a:ext cx="1440160" cy="1008112"/>
          </a:xfrm>
          <a:prstGeom prst="ellipse">
            <a:avLst/>
          </a:prstGeom>
          <a:noFill/>
          <a:ln w="31750">
            <a:solidFill>
              <a:srgbClr val="FFC000"/>
            </a:solidFill>
            <a:prstDash val="sysDash"/>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grpSp>
        <p:nvGrpSpPr>
          <p:cNvPr id="3" name="グループ化 24"/>
          <p:cNvGrpSpPr/>
          <p:nvPr/>
        </p:nvGrpSpPr>
        <p:grpSpPr>
          <a:xfrm>
            <a:off x="5169312" y="3461613"/>
            <a:ext cx="876622" cy="307777"/>
            <a:chOff x="3882252" y="4320978"/>
            <a:chExt cx="696460" cy="307777"/>
          </a:xfrm>
        </p:grpSpPr>
        <p:sp>
          <p:nvSpPr>
            <p:cNvPr id="29" name="テキスト ボックス 28"/>
            <p:cNvSpPr txBox="1"/>
            <p:nvPr/>
          </p:nvSpPr>
          <p:spPr>
            <a:xfrm>
              <a:off x="3882252" y="4320978"/>
              <a:ext cx="696460" cy="307777"/>
            </a:xfrm>
            <a:prstGeom prst="rect">
              <a:avLst/>
            </a:prstGeom>
            <a:noFill/>
          </p:spPr>
          <p:txBody>
            <a:bodyPr wrap="square" rtlCol="0">
              <a:spAutoFit/>
            </a:bodyPr>
            <a:lstStyle/>
            <a:p>
              <a:r>
                <a:rPr lang="en-US" altLang="ja-JP" sz="1400" dirty="0" smtClean="0">
                  <a:solidFill>
                    <a:schemeClr val="bg1"/>
                  </a:solidFill>
                  <a:latin typeface="Calibri" pitchFamily="34" charset="0"/>
                  <a:ea typeface="ＭＳ Ｐゴシック" pitchFamily="50" charset="-128"/>
                </a:rPr>
                <a:t>300nm</a:t>
              </a:r>
              <a:endParaRPr kumimoji="1" lang="ja-JP" altLang="en-US" sz="1400" dirty="0" smtClean="0">
                <a:solidFill>
                  <a:schemeClr val="bg1"/>
                </a:solidFill>
                <a:latin typeface="Calibri" pitchFamily="34" charset="0"/>
                <a:ea typeface="ＭＳ Ｐゴシック" pitchFamily="50" charset="-128"/>
              </a:endParaRPr>
            </a:p>
          </p:txBody>
        </p:sp>
        <p:cxnSp>
          <p:nvCxnSpPr>
            <p:cNvPr id="28" name="直線コネクタ 27"/>
            <p:cNvCxnSpPr/>
            <p:nvPr/>
          </p:nvCxnSpPr>
          <p:spPr>
            <a:xfrm>
              <a:off x="3948448" y="4581128"/>
              <a:ext cx="40327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p:cNvSpPr txBox="1"/>
          <p:nvPr/>
        </p:nvSpPr>
        <p:spPr>
          <a:xfrm>
            <a:off x="272480" y="385500"/>
            <a:ext cx="5544616" cy="523220"/>
          </a:xfrm>
          <a:prstGeom prst="rect">
            <a:avLst/>
          </a:prstGeom>
          <a:noFill/>
        </p:spPr>
        <p:txBody>
          <a:bodyPr wrap="square" rtlCol="0">
            <a:spAutoFit/>
          </a:bodyPr>
          <a:lstStyle/>
          <a:p>
            <a:r>
              <a:rPr lang="en-US" altLang="ja-JP" sz="2800" u="sng" dirty="0" smtClean="0">
                <a:latin typeface="+mj-lt"/>
                <a:ea typeface="ＭＳ Ｐゴシック" pitchFamily="50" charset="-128"/>
              </a:rPr>
              <a:t>Stage scan imaging with APD</a:t>
            </a:r>
            <a:endParaRPr kumimoji="1" lang="ja-JP" altLang="en-US" sz="2800" u="sng" baseline="30000" dirty="0" smtClean="0">
              <a:latin typeface="+mj-lt"/>
              <a:ea typeface="ＭＳ Ｐゴシック" pitchFamily="50" charset="-128"/>
            </a:endParaRPr>
          </a:p>
        </p:txBody>
      </p:sp>
      <p:sp>
        <p:nvSpPr>
          <p:cNvPr id="39" name="テキスト ボックス 38"/>
          <p:cNvSpPr txBox="1"/>
          <p:nvPr/>
        </p:nvSpPr>
        <p:spPr>
          <a:xfrm>
            <a:off x="152524" y="4377878"/>
            <a:ext cx="1640632" cy="923330"/>
          </a:xfrm>
          <a:prstGeom prst="rect">
            <a:avLst/>
          </a:prstGeom>
          <a:noFill/>
        </p:spPr>
        <p:txBody>
          <a:bodyPr wrap="square" rtlCol="0">
            <a:spAutoFit/>
          </a:bodyPr>
          <a:lstStyle/>
          <a:p>
            <a:r>
              <a:rPr kumimoji="1" lang="en-US" altLang="ja-JP" u="sng" dirty="0" smtClean="0">
                <a:latin typeface="Calibri" pitchFamily="34" charset="0"/>
                <a:ea typeface="ＭＳ Ｐゴシック" pitchFamily="50" charset="-128"/>
              </a:rPr>
              <a:t>UV &amp; Vis.</a:t>
            </a:r>
            <a:r>
              <a:rPr lang="en-US" altLang="ja-JP" u="sng" dirty="0" smtClean="0">
                <a:latin typeface="Calibri" pitchFamily="34" charset="0"/>
                <a:ea typeface="ＭＳ Ｐゴシック" pitchFamily="50" charset="-128"/>
              </a:rPr>
              <a:t>  </a:t>
            </a:r>
            <a:r>
              <a:rPr lang="en-US" altLang="ja-JP" b="1" u="sng" dirty="0" smtClean="0">
                <a:latin typeface="Calibri" pitchFamily="34" charset="0"/>
                <a:ea typeface="ＭＳ Ｐゴシック" pitchFamily="50" charset="-128"/>
              </a:rPr>
              <a:t>partly</a:t>
            </a:r>
            <a:r>
              <a:rPr lang="en-US" altLang="ja-JP" u="sng" dirty="0" smtClean="0">
                <a:latin typeface="Calibri" pitchFamily="34" charset="0"/>
                <a:ea typeface="ＭＳ Ｐゴシック" pitchFamily="50" charset="-128"/>
              </a:rPr>
              <a:t> </a:t>
            </a:r>
            <a:r>
              <a:rPr lang="en-US" altLang="ja-JP" u="sng" dirty="0" err="1" smtClean="0">
                <a:latin typeface="Calibri" pitchFamily="34" charset="0"/>
                <a:ea typeface="ＭＳ Ｐゴシック" pitchFamily="50" charset="-128"/>
              </a:rPr>
              <a:t>overlaped</a:t>
            </a:r>
            <a:r>
              <a:rPr lang="en-US" altLang="ja-JP" u="sng" dirty="0" smtClean="0">
                <a:latin typeface="Calibri" pitchFamily="34" charset="0"/>
                <a:ea typeface="ＭＳ Ｐゴシック" pitchFamily="50" charset="-128"/>
              </a:rPr>
              <a:t>.</a:t>
            </a:r>
            <a:endParaRPr kumimoji="1" lang="ja-JP" altLang="en-US" u="sng" dirty="0" smtClean="0">
              <a:latin typeface="Calibri" pitchFamily="34" charset="0"/>
              <a:ea typeface="ＭＳ Ｐゴシック" pitchFamily="50" charset="-128"/>
            </a:endParaRPr>
          </a:p>
        </p:txBody>
      </p:sp>
      <p:sp>
        <p:nvSpPr>
          <p:cNvPr id="33" name="テキスト ボックス 32"/>
          <p:cNvSpPr txBox="1"/>
          <p:nvPr/>
        </p:nvSpPr>
        <p:spPr>
          <a:xfrm>
            <a:off x="1937172" y="1303050"/>
            <a:ext cx="1728192" cy="338554"/>
          </a:xfrm>
          <a:prstGeom prst="rect">
            <a:avLst/>
          </a:prstGeom>
          <a:noFill/>
        </p:spPr>
        <p:txBody>
          <a:bodyPr wrap="square" rtlCol="0">
            <a:spAutoFit/>
          </a:bodyPr>
          <a:lstStyle/>
          <a:p>
            <a:r>
              <a:rPr lang="en-US" altLang="ja-JP" sz="1600" dirty="0" smtClean="0"/>
              <a:t>Laser spot model</a:t>
            </a:r>
            <a:endParaRPr kumimoji="1" lang="ja-JP" altLang="en-US" sz="1600" dirty="0"/>
          </a:p>
        </p:txBody>
      </p:sp>
      <p:sp>
        <p:nvSpPr>
          <p:cNvPr id="36" name="テキスト ボックス 35"/>
          <p:cNvSpPr txBox="1"/>
          <p:nvPr/>
        </p:nvSpPr>
        <p:spPr>
          <a:xfrm>
            <a:off x="4097412" y="1290246"/>
            <a:ext cx="1800200" cy="338554"/>
          </a:xfrm>
          <a:prstGeom prst="rect">
            <a:avLst/>
          </a:prstGeom>
          <a:noFill/>
        </p:spPr>
        <p:txBody>
          <a:bodyPr wrap="square" rtlCol="0">
            <a:spAutoFit/>
          </a:bodyPr>
          <a:lstStyle/>
          <a:p>
            <a:r>
              <a:rPr kumimoji="1" lang="en-US" altLang="ja-JP" sz="1600" dirty="0" smtClean="0"/>
              <a:t>Stage scan imaging</a:t>
            </a:r>
            <a:endParaRPr kumimoji="1" lang="ja-JP" altLang="en-US" sz="1600" dirty="0"/>
          </a:p>
        </p:txBody>
      </p:sp>
      <p:sp>
        <p:nvSpPr>
          <p:cNvPr id="40" name="テキスト ボックス 39"/>
          <p:cNvSpPr txBox="1"/>
          <p:nvPr/>
        </p:nvSpPr>
        <p:spPr>
          <a:xfrm>
            <a:off x="7121748" y="1196752"/>
            <a:ext cx="1872208" cy="584775"/>
          </a:xfrm>
          <a:prstGeom prst="rect">
            <a:avLst/>
          </a:prstGeom>
          <a:noFill/>
        </p:spPr>
        <p:txBody>
          <a:bodyPr wrap="square" rtlCol="0">
            <a:spAutoFit/>
          </a:bodyPr>
          <a:lstStyle/>
          <a:p>
            <a:r>
              <a:rPr lang="en-US" altLang="ja-JP" sz="1600" dirty="0" smtClean="0"/>
              <a:t>Distribution of photon number</a:t>
            </a:r>
            <a:endParaRPr kumimoji="1" lang="ja-JP" altLang="en-US" sz="1600" dirty="0"/>
          </a:p>
        </p:txBody>
      </p:sp>
      <p:cxnSp>
        <p:nvCxnSpPr>
          <p:cNvPr id="42" name="直線コネクタ 41"/>
          <p:cNvCxnSpPr/>
          <p:nvPr/>
        </p:nvCxnSpPr>
        <p:spPr>
          <a:xfrm>
            <a:off x="136972" y="1761386"/>
            <a:ext cx="9349200"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41546" y="4122792"/>
            <a:ext cx="9349200" cy="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1648758" y="1124744"/>
            <a:ext cx="382" cy="532800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3808998" y="1124744"/>
            <a:ext cx="382" cy="532800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6090776" y="1124744"/>
            <a:ext cx="382" cy="532800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0552" y="836712"/>
            <a:ext cx="3240360" cy="523220"/>
          </a:xfrm>
          <a:prstGeom prst="rect">
            <a:avLst/>
          </a:prstGeom>
          <a:noFill/>
        </p:spPr>
        <p:txBody>
          <a:bodyPr wrap="square" rtlCol="0">
            <a:spAutoFit/>
          </a:bodyPr>
          <a:lstStyle/>
          <a:p>
            <a:r>
              <a:rPr lang="en-US" altLang="ja-JP" sz="2800" u="sng" dirty="0" smtClean="0">
                <a:latin typeface="Calibri" pitchFamily="34" charset="0"/>
                <a:ea typeface="ＭＳ Ｐゴシック" pitchFamily="50" charset="-128"/>
              </a:rPr>
              <a:t>Summary</a:t>
            </a:r>
            <a:endParaRPr kumimoji="1" lang="ja-JP" altLang="en-US" sz="2800" u="sng" dirty="0">
              <a:latin typeface="Calibri" pitchFamily="34" charset="0"/>
              <a:ea typeface="ＭＳ Ｐゴシック" pitchFamily="50" charset="-128"/>
            </a:endParaRPr>
          </a:p>
        </p:txBody>
      </p:sp>
      <p:sp>
        <p:nvSpPr>
          <p:cNvPr id="3" name="テキスト ボックス 2"/>
          <p:cNvSpPr txBox="1"/>
          <p:nvPr/>
        </p:nvSpPr>
        <p:spPr>
          <a:xfrm>
            <a:off x="1064568" y="1661899"/>
            <a:ext cx="7848872" cy="1938992"/>
          </a:xfrm>
          <a:prstGeom prst="rect">
            <a:avLst/>
          </a:prstGeom>
          <a:noFill/>
        </p:spPr>
        <p:txBody>
          <a:bodyPr wrap="square" rtlCol="0">
            <a:spAutoFit/>
          </a:bodyPr>
          <a:lstStyle/>
          <a:p>
            <a:r>
              <a:rPr lang="ja-JP" altLang="en-US" sz="2400" dirty="0" smtClean="0">
                <a:latin typeface="+mj-lt"/>
                <a:ea typeface="ＭＳ Ｐゴシック" pitchFamily="50" charset="-128"/>
              </a:rPr>
              <a:t>・</a:t>
            </a:r>
            <a:r>
              <a:rPr lang="en-US" altLang="ja-JP" sz="2400" dirty="0" smtClean="0">
                <a:latin typeface="+mj-lt"/>
                <a:ea typeface="ＭＳ Ｐゴシック" pitchFamily="50" charset="-128"/>
              </a:rPr>
              <a:t>I explained about super-resolution microscopes such as STED, STORM, and PALM.</a:t>
            </a:r>
          </a:p>
          <a:p>
            <a:endParaRPr lang="en-US" altLang="ja-JP" sz="2400" dirty="0" smtClean="0">
              <a:latin typeface="+mj-lt"/>
              <a:ea typeface="ＭＳ Ｐゴシック" pitchFamily="50" charset="-128"/>
            </a:endParaRPr>
          </a:p>
          <a:p>
            <a:r>
              <a:rPr lang="ja-JP" altLang="en-US" sz="2400" dirty="0" smtClean="0">
                <a:latin typeface="+mj-lt"/>
                <a:ea typeface="ＭＳ Ｐゴシック" pitchFamily="50" charset="-128"/>
              </a:rPr>
              <a:t>・</a:t>
            </a:r>
            <a:r>
              <a:rPr lang="en-US" altLang="ja-JP" sz="2400" dirty="0" smtClean="0">
                <a:latin typeface="+mj-lt"/>
                <a:ea typeface="ＭＳ Ｐゴシック" pitchFamily="50" charset="-128"/>
              </a:rPr>
              <a:t>We observed that the smaller UV &amp; Visible light overlap was, the smaller a fluorescence spot size became.</a:t>
            </a:r>
            <a:endParaRPr lang="ja-JP" altLang="ja-JP" sz="2400" dirty="0">
              <a:latin typeface="+mj-lt"/>
              <a:ea typeface="ＭＳ Ｐゴシック" pitchFamily="50" charset="-128"/>
            </a:endParaRPr>
          </a:p>
        </p:txBody>
      </p:sp>
      <p:grpSp>
        <p:nvGrpSpPr>
          <p:cNvPr id="74" name="グループ化 73"/>
          <p:cNvGrpSpPr/>
          <p:nvPr/>
        </p:nvGrpSpPr>
        <p:grpSpPr>
          <a:xfrm>
            <a:off x="5763485" y="3933056"/>
            <a:ext cx="1925819" cy="2160240"/>
            <a:chOff x="5601072" y="4077072"/>
            <a:chExt cx="1925819" cy="2160240"/>
          </a:xfrm>
        </p:grpSpPr>
        <p:grpSp>
          <p:nvGrpSpPr>
            <p:cNvPr id="9" name="グループ化 1"/>
            <p:cNvGrpSpPr>
              <a:grpSpLocks noChangeAspect="1"/>
            </p:cNvGrpSpPr>
            <p:nvPr/>
          </p:nvGrpSpPr>
          <p:grpSpPr>
            <a:xfrm>
              <a:off x="5601072" y="4077072"/>
              <a:ext cx="1925819" cy="2160240"/>
              <a:chOff x="1475656" y="1484784"/>
              <a:chExt cx="3312368" cy="3816425"/>
            </a:xfrm>
          </p:grpSpPr>
          <p:cxnSp>
            <p:nvCxnSpPr>
              <p:cNvPr id="12" name="直線コネクタ 2"/>
              <p:cNvCxnSpPr/>
              <p:nvPr/>
            </p:nvCxnSpPr>
            <p:spPr>
              <a:xfrm>
                <a:off x="2411760" y="3284984"/>
                <a:ext cx="0" cy="7920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627784" y="2996952"/>
                <a:ext cx="0" cy="108012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843808" y="2852936"/>
                <a:ext cx="0" cy="122413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059832" y="2780928"/>
                <a:ext cx="0" cy="12961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275856" y="2708920"/>
                <a:ext cx="0" cy="12961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20" idx="0"/>
              </p:cNvCxnSpPr>
              <p:nvPr/>
            </p:nvCxnSpPr>
            <p:spPr>
              <a:xfrm>
                <a:off x="3486737" y="2677417"/>
                <a:ext cx="5143" cy="118363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07904" y="2708920"/>
                <a:ext cx="0" cy="1008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923928" y="2780928"/>
                <a:ext cx="0" cy="64807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185449" y="2677417"/>
                <a:ext cx="2602575" cy="2623792"/>
              </a:xfrm>
              <a:prstGeom prst="ellipse">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a typeface="ＭＳ Ｐゴシック" pitchFamily="50" charset="-128"/>
                </a:endParaRPr>
              </a:p>
            </p:txBody>
          </p:sp>
          <p:sp>
            <p:nvSpPr>
              <p:cNvPr id="21" name="円/楕円 20"/>
              <p:cNvSpPr/>
              <p:nvPr/>
            </p:nvSpPr>
            <p:spPr>
              <a:xfrm>
                <a:off x="1475656" y="1484784"/>
                <a:ext cx="2602575" cy="2623792"/>
              </a:xfrm>
              <a:prstGeom prst="ellipse">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a typeface="ＭＳ Ｐゴシック" pitchFamily="50" charset="-128"/>
                </a:endParaRPr>
              </a:p>
            </p:txBody>
          </p:sp>
          <p:cxnSp>
            <p:nvCxnSpPr>
              <p:cNvPr id="22" name="直線矢印コネクタ 21"/>
              <p:cNvCxnSpPr/>
              <p:nvPr/>
            </p:nvCxnSpPr>
            <p:spPr>
              <a:xfrm>
                <a:off x="2771800" y="2924944"/>
                <a:ext cx="720081" cy="936104"/>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0" name="テキスト ボックス 9"/>
            <p:cNvSpPr txBox="1"/>
            <p:nvPr/>
          </p:nvSpPr>
          <p:spPr>
            <a:xfrm>
              <a:off x="5745088" y="4221088"/>
              <a:ext cx="532408" cy="279790"/>
            </a:xfrm>
            <a:prstGeom prst="rect">
              <a:avLst/>
            </a:prstGeom>
            <a:noFill/>
          </p:spPr>
          <p:txBody>
            <a:bodyPr wrap="square" rtlCol="0">
              <a:spAutoFit/>
            </a:bodyPr>
            <a:lstStyle/>
            <a:p>
              <a:r>
                <a:rPr kumimoji="1" lang="en-US" altLang="ja-JP" dirty="0" smtClean="0">
                  <a:latin typeface="Calibri" pitchFamily="34" charset="0"/>
                  <a:ea typeface="ＭＳ Ｐゴシック" pitchFamily="50" charset="-128"/>
                </a:rPr>
                <a:t>UV</a:t>
              </a:r>
              <a:endParaRPr kumimoji="1" lang="ja-JP" altLang="en-US" dirty="0">
                <a:latin typeface="Calibri" pitchFamily="34" charset="0"/>
                <a:ea typeface="ＭＳ Ｐゴシック" pitchFamily="50" charset="-128"/>
              </a:endParaRPr>
            </a:p>
          </p:txBody>
        </p:sp>
        <p:sp>
          <p:nvSpPr>
            <p:cNvPr id="11" name="テキスト ボックス 10"/>
            <p:cNvSpPr txBox="1"/>
            <p:nvPr/>
          </p:nvSpPr>
          <p:spPr>
            <a:xfrm>
              <a:off x="6897216" y="5675701"/>
              <a:ext cx="588432" cy="273579"/>
            </a:xfrm>
            <a:prstGeom prst="rect">
              <a:avLst/>
            </a:prstGeom>
            <a:noFill/>
          </p:spPr>
          <p:txBody>
            <a:bodyPr wrap="square" rtlCol="0">
              <a:spAutoFit/>
            </a:bodyPr>
            <a:lstStyle/>
            <a:p>
              <a:r>
                <a:rPr kumimoji="1" lang="en-US" altLang="ja-JP" dirty="0" smtClean="0">
                  <a:latin typeface="Calibri" pitchFamily="34" charset="0"/>
                  <a:ea typeface="ＭＳ Ｐゴシック" pitchFamily="50" charset="-128"/>
                </a:rPr>
                <a:t>Vis.</a:t>
              </a:r>
              <a:endParaRPr kumimoji="1" lang="ja-JP" altLang="en-US" dirty="0">
                <a:latin typeface="Calibri" pitchFamily="34" charset="0"/>
                <a:ea typeface="ＭＳ Ｐゴシック" pitchFamily="50" charset="-128"/>
              </a:endParaRPr>
            </a:p>
          </p:txBody>
        </p:sp>
      </p:grpSp>
    </p:spTree>
  </p:cSld>
  <p:clrMapOvr>
    <a:masterClrMapping/>
  </p:clrMapOvr>
  <p:transition advTm="1202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992560" y="3952220"/>
            <a:ext cx="5760640" cy="2448272"/>
          </a:xfrm>
          <a:prstGeom prst="roundRect">
            <a:avLst>
              <a:gd name="adj" fmla="val 4996"/>
            </a:avLst>
          </a:prstGeom>
          <a:solidFill>
            <a:srgbClr val="FEF9E2"/>
          </a:solidFill>
          <a:ln w="15875">
            <a:solidFill>
              <a:schemeClr val="bg1">
                <a:lumMod val="5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43" name="テキスト ボックス 42"/>
          <p:cNvSpPr txBox="1"/>
          <p:nvPr/>
        </p:nvSpPr>
        <p:spPr>
          <a:xfrm>
            <a:off x="1208584" y="5968444"/>
            <a:ext cx="1177528" cy="369332"/>
          </a:xfrm>
          <a:prstGeom prst="rect">
            <a:avLst/>
          </a:prstGeom>
          <a:noFill/>
        </p:spPr>
        <p:txBody>
          <a:bodyPr wrap="square" rtlCol="0">
            <a:spAutoFit/>
          </a:bodyPr>
          <a:lstStyle/>
          <a:p>
            <a:r>
              <a:rPr kumimoji="1" lang="en-US" altLang="ja-JP" dirty="0" smtClean="0">
                <a:latin typeface="Calibri" pitchFamily="34" charset="0"/>
                <a:ea typeface="ＭＳ Ｐゴシック" pitchFamily="50" charset="-128"/>
              </a:rPr>
              <a:t>UV beam</a:t>
            </a:r>
            <a:endParaRPr kumimoji="1" lang="ja-JP" altLang="en-US" dirty="0" smtClean="0">
              <a:latin typeface="Calibri" pitchFamily="34" charset="0"/>
              <a:ea typeface="ＭＳ Ｐゴシック" pitchFamily="50" charset="-128"/>
            </a:endParaRPr>
          </a:p>
        </p:txBody>
      </p:sp>
      <p:sp>
        <p:nvSpPr>
          <p:cNvPr id="44" name="テキスト ボックス 43"/>
          <p:cNvSpPr txBox="1"/>
          <p:nvPr/>
        </p:nvSpPr>
        <p:spPr>
          <a:xfrm>
            <a:off x="2880320" y="5959152"/>
            <a:ext cx="2288704" cy="369332"/>
          </a:xfrm>
          <a:prstGeom prst="rect">
            <a:avLst/>
          </a:prstGeom>
          <a:noFill/>
        </p:spPr>
        <p:txBody>
          <a:bodyPr wrap="square" rtlCol="0">
            <a:spAutoFit/>
          </a:bodyPr>
          <a:lstStyle/>
          <a:p>
            <a:r>
              <a:rPr lang="en-US" altLang="ja-JP" dirty="0" smtClean="0">
                <a:latin typeface="Calibri" pitchFamily="34" charset="0"/>
                <a:ea typeface="ＭＳ Ｐゴシック" pitchFamily="50" charset="-128"/>
              </a:rPr>
              <a:t>Visible donuts </a:t>
            </a:r>
            <a:r>
              <a:rPr kumimoji="1" lang="en-US" altLang="ja-JP" dirty="0" smtClean="0">
                <a:latin typeface="Calibri" pitchFamily="34" charset="0"/>
                <a:ea typeface="ＭＳ Ｐゴシック" pitchFamily="50" charset="-128"/>
              </a:rPr>
              <a:t>beam</a:t>
            </a:r>
            <a:endParaRPr kumimoji="1" lang="ja-JP" altLang="en-US" dirty="0" smtClean="0">
              <a:latin typeface="Calibri" pitchFamily="34" charset="0"/>
              <a:ea typeface="ＭＳ Ｐゴシック" pitchFamily="50" charset="-128"/>
            </a:endParaRPr>
          </a:p>
        </p:txBody>
      </p:sp>
      <p:sp>
        <p:nvSpPr>
          <p:cNvPr id="45" name="テキスト ボックス 44"/>
          <p:cNvSpPr txBox="1"/>
          <p:nvPr/>
        </p:nvSpPr>
        <p:spPr>
          <a:xfrm>
            <a:off x="5889104" y="5968444"/>
            <a:ext cx="639688" cy="369332"/>
          </a:xfrm>
          <a:prstGeom prst="rect">
            <a:avLst/>
          </a:prstGeom>
          <a:noFill/>
        </p:spPr>
        <p:txBody>
          <a:bodyPr wrap="square" rtlCol="0">
            <a:spAutoFit/>
          </a:bodyPr>
          <a:lstStyle/>
          <a:p>
            <a:r>
              <a:rPr kumimoji="1" lang="en-US" altLang="ja-JP" dirty="0" smtClean="0">
                <a:latin typeface="Calibri" pitchFamily="34" charset="0"/>
                <a:ea typeface="ＭＳ Ｐゴシック" pitchFamily="50" charset="-128"/>
              </a:rPr>
              <a:t>EFS</a:t>
            </a:r>
            <a:endParaRPr kumimoji="1" lang="ja-JP" altLang="en-US" dirty="0" smtClean="0">
              <a:latin typeface="Calibri" pitchFamily="34" charset="0"/>
              <a:ea typeface="ＭＳ Ｐゴシック" pitchFamily="50" charset="-128"/>
            </a:endParaRPr>
          </a:p>
        </p:txBody>
      </p:sp>
      <p:sp>
        <p:nvSpPr>
          <p:cNvPr id="2" name="テキスト ボックス 1"/>
          <p:cNvSpPr txBox="1"/>
          <p:nvPr/>
        </p:nvSpPr>
        <p:spPr>
          <a:xfrm>
            <a:off x="920552" y="404664"/>
            <a:ext cx="3240360" cy="523220"/>
          </a:xfrm>
          <a:prstGeom prst="rect">
            <a:avLst/>
          </a:prstGeom>
          <a:noFill/>
        </p:spPr>
        <p:txBody>
          <a:bodyPr wrap="square" rtlCol="0">
            <a:spAutoFit/>
          </a:bodyPr>
          <a:lstStyle/>
          <a:p>
            <a:r>
              <a:rPr kumimoji="1" lang="en-US" altLang="ja-JP" sz="2800" u="sng" dirty="0" smtClean="0">
                <a:latin typeface="Calibri" pitchFamily="34" charset="0"/>
                <a:ea typeface="ＭＳ Ｐゴシック" pitchFamily="50" charset="-128"/>
              </a:rPr>
              <a:t>Future work</a:t>
            </a:r>
            <a:endParaRPr kumimoji="1" lang="ja-JP" altLang="en-US" sz="2800" u="sng" dirty="0">
              <a:latin typeface="Calibri" pitchFamily="34" charset="0"/>
              <a:ea typeface="ＭＳ Ｐゴシック" pitchFamily="50" charset="-128"/>
            </a:endParaRPr>
          </a:p>
        </p:txBody>
      </p:sp>
      <p:grpSp>
        <p:nvGrpSpPr>
          <p:cNvPr id="4" name="グループ化 3"/>
          <p:cNvGrpSpPr/>
          <p:nvPr/>
        </p:nvGrpSpPr>
        <p:grpSpPr>
          <a:xfrm>
            <a:off x="7329264" y="4456276"/>
            <a:ext cx="1310433" cy="1512168"/>
            <a:chOff x="7963047" y="4976500"/>
            <a:chExt cx="1310433" cy="1512168"/>
          </a:xfrm>
        </p:grpSpPr>
        <p:grpSp>
          <p:nvGrpSpPr>
            <p:cNvPr id="5" name="グループ化 30"/>
            <p:cNvGrpSpPr/>
            <p:nvPr/>
          </p:nvGrpSpPr>
          <p:grpSpPr>
            <a:xfrm>
              <a:off x="7977336" y="5048508"/>
              <a:ext cx="1296144" cy="1440160"/>
              <a:chOff x="3224808" y="1556792"/>
              <a:chExt cx="1296144" cy="1440160"/>
            </a:xfrm>
          </p:grpSpPr>
          <p:sp>
            <p:nvSpPr>
              <p:cNvPr id="32" name="フリーフォーム 31"/>
              <p:cNvSpPr/>
              <p:nvPr/>
            </p:nvSpPr>
            <p:spPr>
              <a:xfrm>
                <a:off x="3224808" y="1556792"/>
                <a:ext cx="1296144" cy="1440160"/>
              </a:xfrm>
              <a:custGeom>
                <a:avLst/>
                <a:gdLst>
                  <a:gd name="connsiteX0" fmla="*/ 647700 w 1865339"/>
                  <a:gd name="connsiteY0" fmla="*/ 25400 h 1829297"/>
                  <a:gd name="connsiteX1" fmla="*/ 647700 w 1865339"/>
                  <a:gd name="connsiteY1" fmla="*/ 25400 h 1829297"/>
                  <a:gd name="connsiteX2" fmla="*/ 533400 w 1865339"/>
                  <a:gd name="connsiteY2" fmla="*/ 12700 h 1829297"/>
                  <a:gd name="connsiteX3" fmla="*/ 482600 w 1865339"/>
                  <a:gd name="connsiteY3" fmla="*/ 0 h 1829297"/>
                  <a:gd name="connsiteX4" fmla="*/ 241300 w 1865339"/>
                  <a:gd name="connsiteY4" fmla="*/ 12700 h 1829297"/>
                  <a:gd name="connsiteX5" fmla="*/ 165100 w 1865339"/>
                  <a:gd name="connsiteY5" fmla="*/ 50800 h 1829297"/>
                  <a:gd name="connsiteX6" fmla="*/ 152400 w 1865339"/>
                  <a:gd name="connsiteY6" fmla="*/ 88900 h 1829297"/>
                  <a:gd name="connsiteX7" fmla="*/ 114300 w 1865339"/>
                  <a:gd name="connsiteY7" fmla="*/ 127000 h 1829297"/>
                  <a:gd name="connsiteX8" fmla="*/ 50800 w 1865339"/>
                  <a:gd name="connsiteY8" fmla="*/ 190500 h 1829297"/>
                  <a:gd name="connsiteX9" fmla="*/ 12700 w 1865339"/>
                  <a:gd name="connsiteY9" fmla="*/ 304800 h 1829297"/>
                  <a:gd name="connsiteX10" fmla="*/ 0 w 1865339"/>
                  <a:gd name="connsiteY10" fmla="*/ 342900 h 1829297"/>
                  <a:gd name="connsiteX11" fmla="*/ 12700 w 1865339"/>
                  <a:gd name="connsiteY11" fmla="*/ 596900 h 1829297"/>
                  <a:gd name="connsiteX12" fmla="*/ 25400 w 1865339"/>
                  <a:gd name="connsiteY12" fmla="*/ 647700 h 1829297"/>
                  <a:gd name="connsiteX13" fmla="*/ 38100 w 1865339"/>
                  <a:gd name="connsiteY13" fmla="*/ 939800 h 1829297"/>
                  <a:gd name="connsiteX14" fmla="*/ 101600 w 1865339"/>
                  <a:gd name="connsiteY14" fmla="*/ 1054100 h 1829297"/>
                  <a:gd name="connsiteX15" fmla="*/ 165100 w 1865339"/>
                  <a:gd name="connsiteY15" fmla="*/ 1117600 h 1829297"/>
                  <a:gd name="connsiteX16" fmla="*/ 266700 w 1865339"/>
                  <a:gd name="connsiteY16" fmla="*/ 1206500 h 1829297"/>
                  <a:gd name="connsiteX17" fmla="*/ 304800 w 1865339"/>
                  <a:gd name="connsiteY17" fmla="*/ 1244600 h 1829297"/>
                  <a:gd name="connsiteX18" fmla="*/ 381000 w 1865339"/>
                  <a:gd name="connsiteY18" fmla="*/ 1295400 h 1829297"/>
                  <a:gd name="connsiteX19" fmla="*/ 495300 w 1865339"/>
                  <a:gd name="connsiteY19" fmla="*/ 1371600 h 1829297"/>
                  <a:gd name="connsiteX20" fmla="*/ 533400 w 1865339"/>
                  <a:gd name="connsiteY20" fmla="*/ 1397000 h 1829297"/>
                  <a:gd name="connsiteX21" fmla="*/ 571500 w 1865339"/>
                  <a:gd name="connsiteY21" fmla="*/ 1422400 h 1829297"/>
                  <a:gd name="connsiteX22" fmla="*/ 609600 w 1865339"/>
                  <a:gd name="connsiteY22" fmla="*/ 1460500 h 1829297"/>
                  <a:gd name="connsiteX23" fmla="*/ 647700 w 1865339"/>
                  <a:gd name="connsiteY23" fmla="*/ 1485900 h 1829297"/>
                  <a:gd name="connsiteX24" fmla="*/ 762000 w 1865339"/>
                  <a:gd name="connsiteY24" fmla="*/ 1600200 h 1829297"/>
                  <a:gd name="connsiteX25" fmla="*/ 800100 w 1865339"/>
                  <a:gd name="connsiteY25" fmla="*/ 1638300 h 1829297"/>
                  <a:gd name="connsiteX26" fmla="*/ 876300 w 1865339"/>
                  <a:gd name="connsiteY26" fmla="*/ 1689100 h 1829297"/>
                  <a:gd name="connsiteX27" fmla="*/ 914400 w 1865339"/>
                  <a:gd name="connsiteY27" fmla="*/ 1714500 h 1829297"/>
                  <a:gd name="connsiteX28" fmla="*/ 952500 w 1865339"/>
                  <a:gd name="connsiteY28" fmla="*/ 1739900 h 1829297"/>
                  <a:gd name="connsiteX29" fmla="*/ 1066800 w 1865339"/>
                  <a:gd name="connsiteY29" fmla="*/ 1778000 h 1829297"/>
                  <a:gd name="connsiteX30" fmla="*/ 1104900 w 1865339"/>
                  <a:gd name="connsiteY30" fmla="*/ 1790700 h 1829297"/>
                  <a:gd name="connsiteX31" fmla="*/ 1257300 w 1865339"/>
                  <a:gd name="connsiteY31" fmla="*/ 1803400 h 1829297"/>
                  <a:gd name="connsiteX32" fmla="*/ 1447800 w 1865339"/>
                  <a:gd name="connsiteY32" fmla="*/ 1803400 h 1829297"/>
                  <a:gd name="connsiteX33" fmla="*/ 1485900 w 1865339"/>
                  <a:gd name="connsiteY33" fmla="*/ 1778000 h 1829297"/>
                  <a:gd name="connsiteX34" fmla="*/ 1574800 w 1865339"/>
                  <a:gd name="connsiteY34" fmla="*/ 1663700 h 1829297"/>
                  <a:gd name="connsiteX35" fmla="*/ 1612900 w 1865339"/>
                  <a:gd name="connsiteY35" fmla="*/ 1625600 h 1829297"/>
                  <a:gd name="connsiteX36" fmla="*/ 1663700 w 1865339"/>
                  <a:gd name="connsiteY36" fmla="*/ 1549400 h 1829297"/>
                  <a:gd name="connsiteX37" fmla="*/ 1714500 w 1865339"/>
                  <a:gd name="connsiteY37" fmla="*/ 1473200 h 1829297"/>
                  <a:gd name="connsiteX38" fmla="*/ 1739900 w 1865339"/>
                  <a:gd name="connsiteY38" fmla="*/ 1435100 h 1829297"/>
                  <a:gd name="connsiteX39" fmla="*/ 1765300 w 1865339"/>
                  <a:gd name="connsiteY39" fmla="*/ 1397000 h 1829297"/>
                  <a:gd name="connsiteX40" fmla="*/ 1778000 w 1865339"/>
                  <a:gd name="connsiteY40" fmla="*/ 1358900 h 1829297"/>
                  <a:gd name="connsiteX41" fmla="*/ 1803400 w 1865339"/>
                  <a:gd name="connsiteY41" fmla="*/ 1320800 h 1829297"/>
                  <a:gd name="connsiteX42" fmla="*/ 1816100 w 1865339"/>
                  <a:gd name="connsiteY42" fmla="*/ 1282700 h 1829297"/>
                  <a:gd name="connsiteX43" fmla="*/ 1854200 w 1865339"/>
                  <a:gd name="connsiteY43" fmla="*/ 1206500 h 1829297"/>
                  <a:gd name="connsiteX44" fmla="*/ 1841500 w 1865339"/>
                  <a:gd name="connsiteY44" fmla="*/ 1041400 h 1829297"/>
                  <a:gd name="connsiteX45" fmla="*/ 1816100 w 1865339"/>
                  <a:gd name="connsiteY45" fmla="*/ 965200 h 1829297"/>
                  <a:gd name="connsiteX46" fmla="*/ 1803400 w 1865339"/>
                  <a:gd name="connsiteY46" fmla="*/ 901700 h 1829297"/>
                  <a:gd name="connsiteX47" fmla="*/ 1790700 w 1865339"/>
                  <a:gd name="connsiteY47" fmla="*/ 863600 h 1829297"/>
                  <a:gd name="connsiteX48" fmla="*/ 1765300 w 1865339"/>
                  <a:gd name="connsiteY48" fmla="*/ 736600 h 1829297"/>
                  <a:gd name="connsiteX49" fmla="*/ 1752600 w 1865339"/>
                  <a:gd name="connsiteY49" fmla="*/ 698500 h 1829297"/>
                  <a:gd name="connsiteX50" fmla="*/ 1676400 w 1865339"/>
                  <a:gd name="connsiteY50" fmla="*/ 622300 h 1829297"/>
                  <a:gd name="connsiteX51" fmla="*/ 1562100 w 1865339"/>
                  <a:gd name="connsiteY51" fmla="*/ 508000 h 1829297"/>
                  <a:gd name="connsiteX52" fmla="*/ 1524000 w 1865339"/>
                  <a:gd name="connsiteY52" fmla="*/ 469900 h 1829297"/>
                  <a:gd name="connsiteX53" fmla="*/ 1485900 w 1865339"/>
                  <a:gd name="connsiteY53" fmla="*/ 431800 h 1829297"/>
                  <a:gd name="connsiteX54" fmla="*/ 1358900 w 1865339"/>
                  <a:gd name="connsiteY54" fmla="*/ 381000 h 1829297"/>
                  <a:gd name="connsiteX55" fmla="*/ 1282700 w 1865339"/>
                  <a:gd name="connsiteY55" fmla="*/ 330200 h 1829297"/>
                  <a:gd name="connsiteX56" fmla="*/ 1244600 w 1865339"/>
                  <a:gd name="connsiteY56" fmla="*/ 304800 h 1829297"/>
                  <a:gd name="connsiteX57" fmla="*/ 1206500 w 1865339"/>
                  <a:gd name="connsiteY57" fmla="*/ 279400 h 1829297"/>
                  <a:gd name="connsiteX58" fmla="*/ 1168400 w 1865339"/>
                  <a:gd name="connsiteY58" fmla="*/ 254000 h 1829297"/>
                  <a:gd name="connsiteX59" fmla="*/ 1092200 w 1865339"/>
                  <a:gd name="connsiteY59" fmla="*/ 203200 h 1829297"/>
                  <a:gd name="connsiteX60" fmla="*/ 1066800 w 1865339"/>
                  <a:gd name="connsiteY60" fmla="*/ 165100 h 1829297"/>
                  <a:gd name="connsiteX61" fmla="*/ 952500 w 1865339"/>
                  <a:gd name="connsiteY61" fmla="*/ 127000 h 1829297"/>
                  <a:gd name="connsiteX62" fmla="*/ 914400 w 1865339"/>
                  <a:gd name="connsiteY62" fmla="*/ 114300 h 1829297"/>
                  <a:gd name="connsiteX63" fmla="*/ 825500 w 1865339"/>
                  <a:gd name="connsiteY63" fmla="*/ 76200 h 1829297"/>
                  <a:gd name="connsiteX64" fmla="*/ 711200 w 1865339"/>
                  <a:gd name="connsiteY64" fmla="*/ 38100 h 1829297"/>
                  <a:gd name="connsiteX65" fmla="*/ 673100 w 1865339"/>
                  <a:gd name="connsiteY65" fmla="*/ 25400 h 1829297"/>
                  <a:gd name="connsiteX66" fmla="*/ 584200 w 1865339"/>
                  <a:gd name="connsiteY66" fmla="*/ 12700 h 1829297"/>
                  <a:gd name="connsiteX67" fmla="*/ 457200 w 1865339"/>
                  <a:gd name="connsiteY67" fmla="*/ 12700 h 1829297"/>
                  <a:gd name="connsiteX68" fmla="*/ 457200 w 1865339"/>
                  <a:gd name="connsiteY68" fmla="*/ 12700 h 182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65339" h="1829297">
                    <a:moveTo>
                      <a:pt x="647700" y="25400"/>
                    </a:moveTo>
                    <a:lnTo>
                      <a:pt x="647700" y="25400"/>
                    </a:lnTo>
                    <a:cubicBezTo>
                      <a:pt x="609600" y="21167"/>
                      <a:pt x="571289" y="18529"/>
                      <a:pt x="533400" y="12700"/>
                    </a:cubicBezTo>
                    <a:cubicBezTo>
                      <a:pt x="516148" y="10046"/>
                      <a:pt x="500054" y="0"/>
                      <a:pt x="482600" y="0"/>
                    </a:cubicBezTo>
                    <a:cubicBezTo>
                      <a:pt x="402055" y="0"/>
                      <a:pt x="321733" y="8467"/>
                      <a:pt x="241300" y="12700"/>
                    </a:cubicBezTo>
                    <a:cubicBezTo>
                      <a:pt x="216201" y="21066"/>
                      <a:pt x="183005" y="28419"/>
                      <a:pt x="165100" y="50800"/>
                    </a:cubicBezTo>
                    <a:cubicBezTo>
                      <a:pt x="156737" y="61253"/>
                      <a:pt x="159826" y="77761"/>
                      <a:pt x="152400" y="88900"/>
                    </a:cubicBezTo>
                    <a:cubicBezTo>
                      <a:pt x="142437" y="103844"/>
                      <a:pt x="125798" y="113202"/>
                      <a:pt x="114300" y="127000"/>
                    </a:cubicBezTo>
                    <a:cubicBezTo>
                      <a:pt x="61383" y="190500"/>
                      <a:pt x="120650" y="143933"/>
                      <a:pt x="50800" y="190500"/>
                    </a:cubicBezTo>
                    <a:lnTo>
                      <a:pt x="12700" y="304800"/>
                    </a:lnTo>
                    <a:lnTo>
                      <a:pt x="0" y="342900"/>
                    </a:lnTo>
                    <a:cubicBezTo>
                      <a:pt x="4233" y="427567"/>
                      <a:pt x="5660" y="512420"/>
                      <a:pt x="12700" y="596900"/>
                    </a:cubicBezTo>
                    <a:cubicBezTo>
                      <a:pt x="14150" y="614294"/>
                      <a:pt x="24111" y="630293"/>
                      <a:pt x="25400" y="647700"/>
                    </a:cubicBezTo>
                    <a:cubicBezTo>
                      <a:pt x="32599" y="744892"/>
                      <a:pt x="30625" y="842628"/>
                      <a:pt x="38100" y="939800"/>
                    </a:cubicBezTo>
                    <a:cubicBezTo>
                      <a:pt x="41016" y="977704"/>
                      <a:pt x="87699" y="1033249"/>
                      <a:pt x="101600" y="1054100"/>
                    </a:cubicBezTo>
                    <a:cubicBezTo>
                      <a:pt x="135467" y="1104900"/>
                      <a:pt x="114300" y="1083733"/>
                      <a:pt x="165100" y="1117600"/>
                    </a:cubicBezTo>
                    <a:cubicBezTo>
                      <a:pt x="237067" y="1225550"/>
                      <a:pt x="118533" y="1058333"/>
                      <a:pt x="266700" y="1206500"/>
                    </a:cubicBezTo>
                    <a:cubicBezTo>
                      <a:pt x="279400" y="1219200"/>
                      <a:pt x="290623" y="1233573"/>
                      <a:pt x="304800" y="1244600"/>
                    </a:cubicBezTo>
                    <a:cubicBezTo>
                      <a:pt x="328897" y="1263342"/>
                      <a:pt x="355600" y="1278467"/>
                      <a:pt x="381000" y="1295400"/>
                    </a:cubicBezTo>
                    <a:lnTo>
                      <a:pt x="495300" y="1371600"/>
                    </a:lnTo>
                    <a:lnTo>
                      <a:pt x="533400" y="1397000"/>
                    </a:lnTo>
                    <a:cubicBezTo>
                      <a:pt x="546100" y="1405467"/>
                      <a:pt x="560707" y="1411607"/>
                      <a:pt x="571500" y="1422400"/>
                    </a:cubicBezTo>
                    <a:cubicBezTo>
                      <a:pt x="584200" y="1435100"/>
                      <a:pt x="595802" y="1449002"/>
                      <a:pt x="609600" y="1460500"/>
                    </a:cubicBezTo>
                    <a:cubicBezTo>
                      <a:pt x="621326" y="1470271"/>
                      <a:pt x="636292" y="1475759"/>
                      <a:pt x="647700" y="1485900"/>
                    </a:cubicBezTo>
                    <a:lnTo>
                      <a:pt x="762000" y="1600200"/>
                    </a:lnTo>
                    <a:cubicBezTo>
                      <a:pt x="774700" y="1612900"/>
                      <a:pt x="785156" y="1628337"/>
                      <a:pt x="800100" y="1638300"/>
                    </a:cubicBezTo>
                    <a:lnTo>
                      <a:pt x="876300" y="1689100"/>
                    </a:lnTo>
                    <a:lnTo>
                      <a:pt x="914400" y="1714500"/>
                    </a:lnTo>
                    <a:cubicBezTo>
                      <a:pt x="927100" y="1722967"/>
                      <a:pt x="938020" y="1735073"/>
                      <a:pt x="952500" y="1739900"/>
                    </a:cubicBezTo>
                    <a:lnTo>
                      <a:pt x="1066800" y="1778000"/>
                    </a:lnTo>
                    <a:cubicBezTo>
                      <a:pt x="1079500" y="1782233"/>
                      <a:pt x="1091559" y="1789588"/>
                      <a:pt x="1104900" y="1790700"/>
                    </a:cubicBezTo>
                    <a:lnTo>
                      <a:pt x="1257300" y="1803400"/>
                    </a:lnTo>
                    <a:cubicBezTo>
                      <a:pt x="1334239" y="1829046"/>
                      <a:pt x="1318315" y="1829297"/>
                      <a:pt x="1447800" y="1803400"/>
                    </a:cubicBezTo>
                    <a:cubicBezTo>
                      <a:pt x="1462767" y="1800407"/>
                      <a:pt x="1474174" y="1787771"/>
                      <a:pt x="1485900" y="1778000"/>
                    </a:cubicBezTo>
                    <a:cubicBezTo>
                      <a:pt x="1593149" y="1688626"/>
                      <a:pt x="1433196" y="1805304"/>
                      <a:pt x="1574800" y="1663700"/>
                    </a:cubicBezTo>
                    <a:cubicBezTo>
                      <a:pt x="1587500" y="1651000"/>
                      <a:pt x="1601873" y="1639777"/>
                      <a:pt x="1612900" y="1625600"/>
                    </a:cubicBezTo>
                    <a:cubicBezTo>
                      <a:pt x="1631642" y="1601503"/>
                      <a:pt x="1646767" y="1574800"/>
                      <a:pt x="1663700" y="1549400"/>
                    </a:cubicBezTo>
                    <a:lnTo>
                      <a:pt x="1714500" y="1473200"/>
                    </a:lnTo>
                    <a:lnTo>
                      <a:pt x="1739900" y="1435100"/>
                    </a:lnTo>
                    <a:cubicBezTo>
                      <a:pt x="1748367" y="1422400"/>
                      <a:pt x="1760473" y="1411480"/>
                      <a:pt x="1765300" y="1397000"/>
                    </a:cubicBezTo>
                    <a:cubicBezTo>
                      <a:pt x="1769533" y="1384300"/>
                      <a:pt x="1772013" y="1370874"/>
                      <a:pt x="1778000" y="1358900"/>
                    </a:cubicBezTo>
                    <a:cubicBezTo>
                      <a:pt x="1784826" y="1345248"/>
                      <a:pt x="1796574" y="1334452"/>
                      <a:pt x="1803400" y="1320800"/>
                    </a:cubicBezTo>
                    <a:cubicBezTo>
                      <a:pt x="1809387" y="1308826"/>
                      <a:pt x="1810113" y="1294674"/>
                      <a:pt x="1816100" y="1282700"/>
                    </a:cubicBezTo>
                    <a:cubicBezTo>
                      <a:pt x="1865339" y="1184223"/>
                      <a:pt x="1822278" y="1302265"/>
                      <a:pt x="1854200" y="1206500"/>
                    </a:cubicBezTo>
                    <a:cubicBezTo>
                      <a:pt x="1849967" y="1151467"/>
                      <a:pt x="1850108" y="1095920"/>
                      <a:pt x="1841500" y="1041400"/>
                    </a:cubicBezTo>
                    <a:cubicBezTo>
                      <a:pt x="1837324" y="1014954"/>
                      <a:pt x="1821351" y="991454"/>
                      <a:pt x="1816100" y="965200"/>
                    </a:cubicBezTo>
                    <a:cubicBezTo>
                      <a:pt x="1811867" y="944033"/>
                      <a:pt x="1808635" y="922641"/>
                      <a:pt x="1803400" y="901700"/>
                    </a:cubicBezTo>
                    <a:cubicBezTo>
                      <a:pt x="1800153" y="888713"/>
                      <a:pt x="1793604" y="876668"/>
                      <a:pt x="1790700" y="863600"/>
                    </a:cubicBezTo>
                    <a:cubicBezTo>
                      <a:pt x="1765751" y="751330"/>
                      <a:pt x="1790603" y="825161"/>
                      <a:pt x="1765300" y="736600"/>
                    </a:cubicBezTo>
                    <a:cubicBezTo>
                      <a:pt x="1761622" y="723728"/>
                      <a:pt x="1760819" y="709067"/>
                      <a:pt x="1752600" y="698500"/>
                    </a:cubicBezTo>
                    <a:cubicBezTo>
                      <a:pt x="1730547" y="670146"/>
                      <a:pt x="1701800" y="647700"/>
                      <a:pt x="1676400" y="622300"/>
                    </a:cubicBezTo>
                    <a:lnTo>
                      <a:pt x="1562100" y="508000"/>
                    </a:lnTo>
                    <a:lnTo>
                      <a:pt x="1524000" y="469900"/>
                    </a:lnTo>
                    <a:cubicBezTo>
                      <a:pt x="1511300" y="457200"/>
                      <a:pt x="1502939" y="437480"/>
                      <a:pt x="1485900" y="431800"/>
                    </a:cubicBezTo>
                    <a:cubicBezTo>
                      <a:pt x="1431380" y="413627"/>
                      <a:pt x="1405617" y="409030"/>
                      <a:pt x="1358900" y="381000"/>
                    </a:cubicBezTo>
                    <a:cubicBezTo>
                      <a:pt x="1332723" y="365294"/>
                      <a:pt x="1308100" y="347133"/>
                      <a:pt x="1282700" y="330200"/>
                    </a:cubicBezTo>
                    <a:lnTo>
                      <a:pt x="1244600" y="304800"/>
                    </a:lnTo>
                    <a:lnTo>
                      <a:pt x="1206500" y="279400"/>
                    </a:lnTo>
                    <a:cubicBezTo>
                      <a:pt x="1193800" y="270933"/>
                      <a:pt x="1179193" y="264793"/>
                      <a:pt x="1168400" y="254000"/>
                    </a:cubicBezTo>
                    <a:cubicBezTo>
                      <a:pt x="1120834" y="206434"/>
                      <a:pt x="1147339" y="221580"/>
                      <a:pt x="1092200" y="203200"/>
                    </a:cubicBezTo>
                    <a:cubicBezTo>
                      <a:pt x="1083733" y="190500"/>
                      <a:pt x="1079743" y="173190"/>
                      <a:pt x="1066800" y="165100"/>
                    </a:cubicBezTo>
                    <a:lnTo>
                      <a:pt x="952500" y="127000"/>
                    </a:lnTo>
                    <a:cubicBezTo>
                      <a:pt x="939800" y="122767"/>
                      <a:pt x="925539" y="121726"/>
                      <a:pt x="914400" y="114300"/>
                    </a:cubicBezTo>
                    <a:cubicBezTo>
                      <a:pt x="853953" y="74002"/>
                      <a:pt x="900054" y="98566"/>
                      <a:pt x="825500" y="76200"/>
                    </a:cubicBezTo>
                    <a:lnTo>
                      <a:pt x="711200" y="38100"/>
                    </a:lnTo>
                    <a:cubicBezTo>
                      <a:pt x="698500" y="33867"/>
                      <a:pt x="686352" y="27293"/>
                      <a:pt x="673100" y="25400"/>
                    </a:cubicBezTo>
                    <a:cubicBezTo>
                      <a:pt x="643467" y="21167"/>
                      <a:pt x="614083" y="14458"/>
                      <a:pt x="584200" y="12700"/>
                    </a:cubicBezTo>
                    <a:cubicBezTo>
                      <a:pt x="541940" y="10214"/>
                      <a:pt x="499533" y="12700"/>
                      <a:pt x="457200" y="12700"/>
                    </a:cubicBezTo>
                    <a:lnTo>
                      <a:pt x="457200" y="12700"/>
                    </a:lnTo>
                  </a:path>
                </a:pathLst>
              </a:custGeom>
              <a:solidFill>
                <a:schemeClr val="accent3">
                  <a:lumMod val="20000"/>
                  <a:lumOff val="80000"/>
                </a:schemeClr>
              </a:solidFill>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libri" pitchFamily="34" charset="0"/>
                  <a:ea typeface="ＭＳ Ｐゴシック" pitchFamily="50" charset="-128"/>
                </a:endParaRPr>
              </a:p>
            </p:txBody>
          </p:sp>
          <p:sp>
            <p:nvSpPr>
              <p:cNvPr id="33" name="円/楕円 32"/>
              <p:cNvSpPr/>
              <p:nvPr/>
            </p:nvSpPr>
            <p:spPr>
              <a:xfrm rot="13284571">
                <a:off x="3576840" y="2071236"/>
                <a:ext cx="594337" cy="472653"/>
              </a:xfrm>
              <a:prstGeom prst="ellipse">
                <a:avLst/>
              </a:prstGeom>
              <a:solidFill>
                <a:schemeClr val="bg2">
                  <a:lumMod val="50000"/>
                </a:schemeClr>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libri" pitchFamily="34" charset="0"/>
                  <a:ea typeface="ＭＳ Ｐゴシック" pitchFamily="50" charset="-128"/>
                </a:endParaRPr>
              </a:p>
            </p:txBody>
          </p:sp>
          <p:sp>
            <p:nvSpPr>
              <p:cNvPr id="34" name="円/楕円 33"/>
              <p:cNvSpPr/>
              <p:nvPr/>
            </p:nvSpPr>
            <p:spPr>
              <a:xfrm rot="13284571">
                <a:off x="3800109" y="2319766"/>
                <a:ext cx="95612" cy="110395"/>
              </a:xfrm>
              <a:prstGeom prst="ellipse">
                <a:avLst/>
              </a:prstGeom>
              <a:solidFill>
                <a:schemeClr val="tx1"/>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libri" pitchFamily="34" charset="0"/>
                  <a:ea typeface="ＭＳ Ｐゴシック" pitchFamily="50" charset="-128"/>
                </a:endParaRPr>
              </a:p>
            </p:txBody>
          </p:sp>
          <p:sp>
            <p:nvSpPr>
              <p:cNvPr id="35" name="円/楕円 34"/>
              <p:cNvSpPr/>
              <p:nvPr/>
            </p:nvSpPr>
            <p:spPr>
              <a:xfrm rot="13284571">
                <a:off x="3685809" y="2182547"/>
                <a:ext cx="150574" cy="173854"/>
              </a:xfrm>
              <a:prstGeom prst="ellipse">
                <a:avLst/>
              </a:prstGeom>
              <a:solidFill>
                <a:schemeClr val="tx1"/>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libri" pitchFamily="34" charset="0"/>
                  <a:ea typeface="ＭＳ Ｐゴシック" pitchFamily="50" charset="-128"/>
                </a:endParaRPr>
              </a:p>
            </p:txBody>
          </p:sp>
        </p:grpSp>
        <p:sp>
          <p:nvSpPr>
            <p:cNvPr id="6" name="円/楕円 5"/>
            <p:cNvSpPr/>
            <p:nvPr/>
          </p:nvSpPr>
          <p:spPr>
            <a:xfrm>
              <a:off x="8553400" y="555256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7" name="円/楕円 6"/>
            <p:cNvSpPr/>
            <p:nvPr/>
          </p:nvSpPr>
          <p:spPr>
            <a:xfrm>
              <a:off x="9129464" y="605662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8" name="円/楕円 7"/>
            <p:cNvSpPr/>
            <p:nvPr/>
          </p:nvSpPr>
          <p:spPr>
            <a:xfrm>
              <a:off x="9129464" y="569658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9" name="円/楕円 8"/>
            <p:cNvSpPr/>
            <p:nvPr/>
          </p:nvSpPr>
          <p:spPr>
            <a:xfrm>
              <a:off x="7968936" y="5394259"/>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0" name="円/楕円 9"/>
            <p:cNvSpPr/>
            <p:nvPr/>
          </p:nvSpPr>
          <p:spPr>
            <a:xfrm>
              <a:off x="9100886" y="614768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1" name="円/楕円 10"/>
            <p:cNvSpPr/>
            <p:nvPr/>
          </p:nvSpPr>
          <p:spPr>
            <a:xfrm>
              <a:off x="8481392" y="5120516"/>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2" name="円/楕円 11"/>
            <p:cNvSpPr/>
            <p:nvPr/>
          </p:nvSpPr>
          <p:spPr>
            <a:xfrm>
              <a:off x="8697416" y="591260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3" name="円/楕円 12"/>
            <p:cNvSpPr/>
            <p:nvPr/>
          </p:nvSpPr>
          <p:spPr>
            <a:xfrm>
              <a:off x="8960507" y="5408548"/>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4" name="円/楕円 13"/>
            <p:cNvSpPr/>
            <p:nvPr/>
          </p:nvSpPr>
          <p:spPr>
            <a:xfrm>
              <a:off x="8409384" y="569658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5" name="円/楕円 14"/>
            <p:cNvSpPr/>
            <p:nvPr/>
          </p:nvSpPr>
          <p:spPr>
            <a:xfrm>
              <a:off x="8553400" y="591260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6" name="円/楕円 15"/>
            <p:cNvSpPr/>
            <p:nvPr/>
          </p:nvSpPr>
          <p:spPr>
            <a:xfrm>
              <a:off x="8702179" y="5240717"/>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7" name="円/楕円 16"/>
            <p:cNvSpPr/>
            <p:nvPr/>
          </p:nvSpPr>
          <p:spPr>
            <a:xfrm>
              <a:off x="8625408" y="5768588"/>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8" name="円/楕円 17"/>
            <p:cNvSpPr/>
            <p:nvPr/>
          </p:nvSpPr>
          <p:spPr>
            <a:xfrm>
              <a:off x="8625408" y="6344652"/>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9" name="円/楕円 18"/>
            <p:cNvSpPr/>
            <p:nvPr/>
          </p:nvSpPr>
          <p:spPr>
            <a:xfrm>
              <a:off x="8841432" y="641666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0" name="円/楕円 19"/>
            <p:cNvSpPr/>
            <p:nvPr/>
          </p:nvSpPr>
          <p:spPr>
            <a:xfrm>
              <a:off x="7963047" y="5494845"/>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1" name="円/楕円 20"/>
            <p:cNvSpPr/>
            <p:nvPr/>
          </p:nvSpPr>
          <p:spPr>
            <a:xfrm>
              <a:off x="8409384" y="6128628"/>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2" name="円/楕円 21"/>
            <p:cNvSpPr/>
            <p:nvPr/>
          </p:nvSpPr>
          <p:spPr>
            <a:xfrm>
              <a:off x="8265368" y="605662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3" name="円/楕円 22"/>
            <p:cNvSpPr/>
            <p:nvPr/>
          </p:nvSpPr>
          <p:spPr>
            <a:xfrm>
              <a:off x="7977336" y="5840596"/>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4" name="円/楕円 23"/>
            <p:cNvSpPr/>
            <p:nvPr/>
          </p:nvSpPr>
          <p:spPr>
            <a:xfrm>
              <a:off x="8193360" y="497650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5" name="円/楕円 24"/>
            <p:cNvSpPr/>
            <p:nvPr/>
          </p:nvSpPr>
          <p:spPr>
            <a:xfrm>
              <a:off x="8092774" y="5048508"/>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6" name="円/楕円 25"/>
            <p:cNvSpPr/>
            <p:nvPr/>
          </p:nvSpPr>
          <p:spPr>
            <a:xfrm>
              <a:off x="9062219" y="5485319"/>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7" name="円/楕円 26"/>
            <p:cNvSpPr/>
            <p:nvPr/>
          </p:nvSpPr>
          <p:spPr>
            <a:xfrm>
              <a:off x="8409384" y="5840596"/>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8" name="円/楕円 27"/>
            <p:cNvSpPr/>
            <p:nvPr/>
          </p:nvSpPr>
          <p:spPr>
            <a:xfrm>
              <a:off x="8841432" y="5768588"/>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9" name="円/楕円 28"/>
            <p:cNvSpPr/>
            <p:nvPr/>
          </p:nvSpPr>
          <p:spPr>
            <a:xfrm>
              <a:off x="8553400" y="569658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0" name="円/楕円 29"/>
            <p:cNvSpPr/>
            <p:nvPr/>
          </p:nvSpPr>
          <p:spPr>
            <a:xfrm>
              <a:off x="8697416" y="569658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1" name="円/楕円 30"/>
            <p:cNvSpPr/>
            <p:nvPr/>
          </p:nvSpPr>
          <p:spPr>
            <a:xfrm>
              <a:off x="8116026" y="591260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grpSp>
      <p:sp>
        <p:nvSpPr>
          <p:cNvPr id="36" name="テキスト ボックス 35"/>
          <p:cNvSpPr txBox="1"/>
          <p:nvPr/>
        </p:nvSpPr>
        <p:spPr>
          <a:xfrm>
            <a:off x="992560" y="1071900"/>
            <a:ext cx="8208912" cy="2677656"/>
          </a:xfrm>
          <a:prstGeom prst="rect">
            <a:avLst/>
          </a:prstGeom>
          <a:noFill/>
        </p:spPr>
        <p:txBody>
          <a:bodyPr wrap="square" rtlCol="0">
            <a:spAutoFit/>
          </a:bodyPr>
          <a:lstStyle/>
          <a:p>
            <a:r>
              <a:rPr lang="ja-JP" altLang="en-US" sz="2400" dirty="0" smtClean="0"/>
              <a:t>・</a:t>
            </a:r>
            <a:r>
              <a:rPr lang="en-US" altLang="ja-JP" sz="2400" dirty="0" smtClean="0"/>
              <a:t> Smaller spots than diffraction limit are made.</a:t>
            </a:r>
          </a:p>
          <a:p>
            <a:endParaRPr lang="en-US" altLang="ja-JP" sz="2400" dirty="0" smtClean="0"/>
          </a:p>
          <a:p>
            <a:r>
              <a:rPr lang="ja-JP" altLang="en-US" sz="2400" dirty="0" smtClean="0"/>
              <a:t>・ </a:t>
            </a:r>
            <a:r>
              <a:rPr lang="en-US" altLang="ja-JP" sz="2400" dirty="0" smtClean="0"/>
              <a:t>The visible donuts beam is used, and isotropic fluorescent spots is made. </a:t>
            </a:r>
          </a:p>
          <a:p>
            <a:endParaRPr kumimoji="1" lang="en-US" altLang="ja-JP" sz="2400" dirty="0" smtClean="0"/>
          </a:p>
          <a:p>
            <a:r>
              <a:rPr lang="ja-JP" altLang="en-US" sz="2400" dirty="0" smtClean="0"/>
              <a:t>・ </a:t>
            </a:r>
            <a:r>
              <a:rPr lang="en-US" altLang="ja-JP" sz="2400" dirty="0" smtClean="0"/>
              <a:t>Biological tissues or structures of polymer are modified by DE1, and they are observed.</a:t>
            </a:r>
            <a:endParaRPr kumimoji="1" lang="ja-JP" altLang="en-US" sz="2400" dirty="0"/>
          </a:p>
        </p:txBody>
      </p:sp>
      <p:sp>
        <p:nvSpPr>
          <p:cNvPr id="37" name="円/楕円 36"/>
          <p:cNvSpPr/>
          <p:nvPr/>
        </p:nvSpPr>
        <p:spPr>
          <a:xfrm>
            <a:off x="1280376" y="4587592"/>
            <a:ext cx="972108" cy="972108"/>
          </a:xfrm>
          <a:prstGeom prst="ellipse">
            <a:avLst/>
          </a:prstGeom>
          <a:gradFill flip="none" rotWithShape="1">
            <a:gsLst>
              <a:gs pos="67000">
                <a:schemeClr val="bg1"/>
              </a:gs>
              <a:gs pos="40000">
                <a:srgbClr val="E767E7"/>
              </a:gs>
              <a:gs pos="16000">
                <a:srgbClr val="7030A0"/>
              </a:gs>
            </a:gsLst>
            <a:path path="circle">
              <a:fillToRect l="50000" t="50000" r="50000" b="50000"/>
            </a:path>
            <a:tileRect/>
          </a:gra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円/楕円 37"/>
          <p:cNvSpPr/>
          <p:nvPr/>
        </p:nvSpPr>
        <p:spPr>
          <a:xfrm>
            <a:off x="2936776" y="4096236"/>
            <a:ext cx="1944000" cy="1944000"/>
          </a:xfrm>
          <a:prstGeom prst="ellipse">
            <a:avLst/>
          </a:prstGeom>
          <a:gradFill flip="none" rotWithShape="1">
            <a:gsLst>
              <a:gs pos="3000">
                <a:srgbClr val="92D050">
                  <a:alpha val="39000"/>
                </a:srgbClr>
              </a:gs>
              <a:gs pos="27000">
                <a:srgbClr val="00863D"/>
              </a:gs>
              <a:gs pos="14000">
                <a:srgbClr val="00B050"/>
              </a:gs>
              <a:gs pos="100000">
                <a:schemeClr val="bg1"/>
              </a:gs>
            </a:gsLst>
            <a:path path="circle">
              <a:fillToRect l="50000" t="50000" r="50000" b="50000"/>
            </a:path>
            <a:tileRect/>
          </a:gra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円/楕円 38"/>
          <p:cNvSpPr/>
          <p:nvPr/>
        </p:nvSpPr>
        <p:spPr>
          <a:xfrm>
            <a:off x="5961112" y="4888324"/>
            <a:ext cx="364500" cy="364500"/>
          </a:xfrm>
          <a:prstGeom prst="ellipse">
            <a:avLst/>
          </a:prstGeom>
          <a:gradFill flip="none" rotWithShape="1">
            <a:gsLst>
              <a:gs pos="68000">
                <a:srgbClr val="FFC000"/>
              </a:gs>
              <a:gs pos="31000">
                <a:srgbClr val="FF7A00"/>
              </a:gs>
              <a:gs pos="68000">
                <a:schemeClr val="bg1"/>
              </a:gs>
            </a:gsLst>
            <a:path path="circle">
              <a:fillToRect l="50000" t="50000" r="50000" b="50000"/>
            </a:path>
            <a:tileRect/>
          </a:gra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加算記号 39"/>
          <p:cNvSpPr/>
          <p:nvPr/>
        </p:nvSpPr>
        <p:spPr>
          <a:xfrm>
            <a:off x="2360712" y="4841716"/>
            <a:ext cx="486000" cy="486000"/>
          </a:xfrm>
          <a:prstGeom prst="mathPlus">
            <a:avLst/>
          </a:prstGeom>
          <a:solidFill>
            <a:schemeClr val="bg1">
              <a:lumMod val="65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41" name="等号 40"/>
          <p:cNvSpPr/>
          <p:nvPr/>
        </p:nvSpPr>
        <p:spPr>
          <a:xfrm>
            <a:off x="5169024" y="4841716"/>
            <a:ext cx="486000" cy="486000"/>
          </a:xfrm>
          <a:prstGeom prst="mathEqual">
            <a:avLst/>
          </a:prstGeom>
          <a:solidFill>
            <a:schemeClr val="bg1">
              <a:lumMod val="65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20552" y="908720"/>
            <a:ext cx="7632848" cy="4893647"/>
          </a:xfrm>
          <a:prstGeom prst="rect">
            <a:avLst/>
          </a:prstGeom>
          <a:noFill/>
        </p:spPr>
        <p:txBody>
          <a:bodyPr wrap="square" rtlCol="0">
            <a:spAutoFit/>
          </a:bodyPr>
          <a:lstStyle/>
          <a:p>
            <a:pPr marL="400050" indent="-400050"/>
            <a:r>
              <a:rPr lang="en-US" altLang="ja-JP" sz="2400" b="1" dirty="0" smtClean="0"/>
              <a:t>I. Background</a:t>
            </a:r>
          </a:p>
          <a:p>
            <a:pPr marL="400050" indent="-400050"/>
            <a:r>
              <a:rPr lang="en-US" altLang="ja-JP" sz="2400" dirty="0" smtClean="0"/>
              <a:t>	Microscopy</a:t>
            </a:r>
          </a:p>
          <a:p>
            <a:pPr marL="400050" indent="-400050"/>
            <a:r>
              <a:rPr lang="en-US" altLang="ja-JP" sz="2400" dirty="0" smtClean="0"/>
              <a:t>	Fluorescence</a:t>
            </a:r>
            <a:r>
              <a:rPr lang="ja-JP" altLang="en-US" sz="2400" dirty="0" smtClean="0"/>
              <a:t> </a:t>
            </a:r>
            <a:r>
              <a:rPr lang="en-US" altLang="ja-JP" sz="2400" dirty="0" smtClean="0"/>
              <a:t>Microscopy</a:t>
            </a:r>
          </a:p>
          <a:p>
            <a:pPr marL="400050" indent="-400050"/>
            <a:r>
              <a:rPr kumimoji="1" lang="en-US" altLang="ja-JP" sz="2400" dirty="0" smtClean="0"/>
              <a:t>	Super-resolution Microscopy ( </a:t>
            </a:r>
            <a:r>
              <a:rPr lang="en-US" altLang="ja-JP" sz="2400" dirty="0" smtClean="0"/>
              <a:t>STED, PALM &amp; STORM )</a:t>
            </a:r>
          </a:p>
          <a:p>
            <a:pPr marL="400050" indent="-400050"/>
            <a:endParaRPr lang="en-US" altLang="ja-JP" sz="2400" dirty="0" smtClean="0"/>
          </a:p>
          <a:p>
            <a:pPr marL="400050" indent="-400050"/>
            <a:r>
              <a:rPr lang="en-US" altLang="ja-JP" sz="2400" b="1" dirty="0" smtClean="0"/>
              <a:t>II. My work</a:t>
            </a:r>
          </a:p>
          <a:p>
            <a:pPr marL="400050" indent="-400050"/>
            <a:r>
              <a:rPr lang="en-US" altLang="ja-JP" sz="2400" dirty="0" smtClean="0"/>
              <a:t>	Principle</a:t>
            </a:r>
          </a:p>
          <a:p>
            <a:pPr marL="400050" indent="-400050"/>
            <a:r>
              <a:rPr kumimoji="1" lang="en-US" altLang="ja-JP" sz="2400" dirty="0" smtClean="0"/>
              <a:t>	Simulation</a:t>
            </a:r>
          </a:p>
          <a:p>
            <a:pPr marL="400050" indent="-400050"/>
            <a:r>
              <a:rPr lang="en-US" altLang="ja-JP" sz="2400" dirty="0" smtClean="0"/>
              <a:t>	Experience</a:t>
            </a:r>
            <a:endParaRPr kumimoji="1" lang="en-US" altLang="ja-JP" sz="2400" dirty="0" smtClean="0"/>
          </a:p>
          <a:p>
            <a:r>
              <a:rPr lang="en-US" altLang="ja-JP" sz="2400" dirty="0" smtClean="0"/>
              <a:t>	</a:t>
            </a:r>
            <a:endParaRPr kumimoji="1" lang="en-US" altLang="ja-JP" sz="2400" dirty="0" smtClean="0"/>
          </a:p>
          <a:p>
            <a:r>
              <a:rPr lang="en-US" altLang="ja-JP" sz="2400" b="1" dirty="0" smtClean="0"/>
              <a:t>III. Summary</a:t>
            </a:r>
          </a:p>
          <a:p>
            <a:endParaRPr kumimoji="1" lang="en-US" altLang="ja-JP" sz="2400" dirty="0" smtClean="0"/>
          </a:p>
          <a:p>
            <a:r>
              <a:rPr lang="en-US" altLang="ja-JP" sz="2400" b="1" dirty="0" smtClean="0"/>
              <a:t>IV. Future work</a:t>
            </a:r>
            <a:endParaRPr kumimoji="1" lang="ja-JP" altLang="en-US" sz="2400" b="1" dirty="0"/>
          </a:p>
        </p:txBody>
      </p:sp>
      <p:pic>
        <p:nvPicPr>
          <p:cNvPr id="52225" name="Picture 1" descr="C:\Users\gami\AppData\Local\Microsoft\Windows\Temporary Internet Files\Content.IE5\DBV7RWC4\MC900382575[1].jpg"/>
          <p:cNvPicPr>
            <a:picLocks noChangeAspect="1" noChangeArrowheads="1"/>
          </p:cNvPicPr>
          <p:nvPr/>
        </p:nvPicPr>
        <p:blipFill>
          <a:blip r:embed="rId3" cstate="print"/>
          <a:srcRect/>
          <a:stretch>
            <a:fillRect/>
          </a:stretch>
        </p:blipFill>
        <p:spPr bwMode="auto">
          <a:xfrm>
            <a:off x="4664968" y="2708920"/>
            <a:ext cx="3272408" cy="32724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20552" y="908720"/>
            <a:ext cx="7632848" cy="4893647"/>
          </a:xfrm>
          <a:prstGeom prst="rect">
            <a:avLst/>
          </a:prstGeom>
          <a:noFill/>
        </p:spPr>
        <p:txBody>
          <a:bodyPr wrap="square" rtlCol="0">
            <a:spAutoFit/>
          </a:bodyPr>
          <a:lstStyle/>
          <a:p>
            <a:pPr marL="400050" indent="-400050"/>
            <a:r>
              <a:rPr lang="en-US" altLang="ja-JP" sz="2400" b="1" dirty="0" smtClean="0"/>
              <a:t>I. Background</a:t>
            </a:r>
          </a:p>
          <a:p>
            <a:pPr marL="400050" indent="-400050"/>
            <a:r>
              <a:rPr lang="en-US" altLang="ja-JP" sz="2400" dirty="0" smtClean="0"/>
              <a:t>	Microscopy</a:t>
            </a:r>
          </a:p>
          <a:p>
            <a:pPr marL="400050" indent="-400050"/>
            <a:r>
              <a:rPr lang="en-US" altLang="ja-JP" sz="2400" dirty="0" smtClean="0"/>
              <a:t>	Fluorescence</a:t>
            </a:r>
            <a:r>
              <a:rPr lang="ja-JP" altLang="en-US" sz="2400" dirty="0" smtClean="0"/>
              <a:t> </a:t>
            </a:r>
            <a:r>
              <a:rPr lang="en-US" altLang="ja-JP" sz="2400" dirty="0" smtClean="0"/>
              <a:t>Microscopy</a:t>
            </a:r>
          </a:p>
          <a:p>
            <a:pPr marL="400050" indent="-400050"/>
            <a:r>
              <a:rPr kumimoji="1" lang="en-US" altLang="ja-JP" sz="2400" dirty="0" smtClean="0"/>
              <a:t>	Super-resolution Microscopy ( </a:t>
            </a:r>
            <a:r>
              <a:rPr lang="en-US" altLang="ja-JP" sz="2400" dirty="0" smtClean="0"/>
              <a:t>STED, PALM &amp; STORM )</a:t>
            </a:r>
          </a:p>
          <a:p>
            <a:pPr marL="400050" indent="-400050"/>
            <a:endParaRPr lang="en-US" altLang="ja-JP" sz="2400" dirty="0" smtClean="0"/>
          </a:p>
          <a:p>
            <a:pPr marL="400050" indent="-400050"/>
            <a:r>
              <a:rPr lang="en-US" altLang="ja-JP" sz="2400" b="1" dirty="0" smtClean="0">
                <a:solidFill>
                  <a:schemeClr val="bg1">
                    <a:lumMod val="85000"/>
                  </a:schemeClr>
                </a:solidFill>
              </a:rPr>
              <a:t>II. My work</a:t>
            </a:r>
          </a:p>
          <a:p>
            <a:pPr marL="400050" indent="-400050"/>
            <a:r>
              <a:rPr lang="en-US" altLang="ja-JP" sz="2400" dirty="0" smtClean="0">
                <a:solidFill>
                  <a:schemeClr val="bg1">
                    <a:lumMod val="85000"/>
                  </a:schemeClr>
                </a:solidFill>
              </a:rPr>
              <a:t>	Principle</a:t>
            </a:r>
          </a:p>
          <a:p>
            <a:pPr marL="400050" indent="-400050"/>
            <a:r>
              <a:rPr kumimoji="1" lang="en-US" altLang="ja-JP" sz="2400" dirty="0" smtClean="0">
                <a:solidFill>
                  <a:schemeClr val="bg1">
                    <a:lumMod val="85000"/>
                  </a:schemeClr>
                </a:solidFill>
              </a:rPr>
              <a:t>	Simulation</a:t>
            </a:r>
          </a:p>
          <a:p>
            <a:pPr marL="400050" indent="-400050"/>
            <a:r>
              <a:rPr lang="en-US" altLang="ja-JP" sz="2400" dirty="0" smtClean="0">
                <a:solidFill>
                  <a:schemeClr val="bg1">
                    <a:lumMod val="85000"/>
                  </a:schemeClr>
                </a:solidFill>
              </a:rPr>
              <a:t>	Experience</a:t>
            </a:r>
            <a:endParaRPr kumimoji="1" lang="en-US" altLang="ja-JP" sz="2400" dirty="0" smtClean="0">
              <a:solidFill>
                <a:schemeClr val="bg1">
                  <a:lumMod val="85000"/>
                </a:schemeClr>
              </a:solidFill>
            </a:endParaRPr>
          </a:p>
          <a:p>
            <a:r>
              <a:rPr lang="en-US" altLang="ja-JP" sz="2400" dirty="0" smtClean="0">
                <a:solidFill>
                  <a:schemeClr val="bg1">
                    <a:lumMod val="85000"/>
                  </a:schemeClr>
                </a:solidFill>
              </a:rPr>
              <a:t>	</a:t>
            </a:r>
            <a:endParaRPr kumimoji="1" lang="en-US" altLang="ja-JP" sz="2400" dirty="0" smtClean="0">
              <a:solidFill>
                <a:schemeClr val="bg1">
                  <a:lumMod val="85000"/>
                </a:schemeClr>
              </a:solidFill>
            </a:endParaRPr>
          </a:p>
          <a:p>
            <a:r>
              <a:rPr lang="en-US" altLang="ja-JP" sz="2400" b="1" dirty="0" smtClean="0">
                <a:solidFill>
                  <a:schemeClr val="bg1">
                    <a:lumMod val="85000"/>
                  </a:schemeClr>
                </a:solidFill>
              </a:rPr>
              <a:t>III. Summary</a:t>
            </a:r>
          </a:p>
          <a:p>
            <a:endParaRPr kumimoji="1" lang="en-US" altLang="ja-JP" sz="2400" dirty="0" smtClean="0">
              <a:solidFill>
                <a:schemeClr val="bg1">
                  <a:lumMod val="85000"/>
                </a:schemeClr>
              </a:solidFill>
            </a:endParaRPr>
          </a:p>
          <a:p>
            <a:r>
              <a:rPr lang="en-US" altLang="ja-JP" sz="2400" b="1" dirty="0" smtClean="0">
                <a:solidFill>
                  <a:schemeClr val="bg1">
                    <a:lumMod val="85000"/>
                  </a:schemeClr>
                </a:solidFill>
              </a:rPr>
              <a:t>IV. Future work</a:t>
            </a:r>
            <a:endParaRPr kumimoji="1" lang="ja-JP" altLang="en-US" sz="2400" b="1" dirty="0">
              <a:solidFill>
                <a:schemeClr val="bg1">
                  <a:lumMod val="85000"/>
                </a:schemeClr>
              </a:solidFill>
            </a:endParaRPr>
          </a:p>
        </p:txBody>
      </p:sp>
      <p:sp>
        <p:nvSpPr>
          <p:cNvPr id="2" name="テキスト ボックス 1"/>
          <p:cNvSpPr txBox="1"/>
          <p:nvPr/>
        </p:nvSpPr>
        <p:spPr>
          <a:xfrm>
            <a:off x="1064568" y="1836113"/>
            <a:ext cx="6840760" cy="584775"/>
          </a:xfrm>
          <a:prstGeom prst="rect">
            <a:avLst/>
          </a:prstGeom>
          <a:noFill/>
        </p:spPr>
        <p:txBody>
          <a:bodyPr wrap="square" rtlCol="0">
            <a:spAutoFit/>
          </a:bodyPr>
          <a:lstStyle/>
          <a:p>
            <a:r>
              <a:rPr lang="en-US" altLang="ja-JP" sz="3200" dirty="0" smtClean="0"/>
              <a:t>Have you ever used a microscope?</a:t>
            </a:r>
            <a:endParaRPr kumimoji="1" lang="ja-JP" altLang="en-US" sz="3200" dirty="0"/>
          </a:p>
        </p:txBody>
      </p:sp>
      <p:pic>
        <p:nvPicPr>
          <p:cNvPr id="6" name="Picture 1" descr="C:\Users\gami\AppData\Local\Microsoft\Windows\Temporary Internet Files\Content.IE5\DBV7RWC4\MC900382575[1].jpg"/>
          <p:cNvPicPr>
            <a:picLocks noChangeAspect="1" noChangeArrowheads="1"/>
          </p:cNvPicPr>
          <p:nvPr/>
        </p:nvPicPr>
        <p:blipFill>
          <a:blip r:embed="rId4" cstate="print"/>
          <a:srcRect/>
          <a:stretch>
            <a:fillRect/>
          </a:stretch>
        </p:blipFill>
        <p:spPr bwMode="auto">
          <a:xfrm>
            <a:off x="4664968" y="2708920"/>
            <a:ext cx="3272408" cy="3272408"/>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srcRect/>
          <a:stretch>
            <a:fillRect/>
          </a:stretch>
        </p:blipFill>
        <p:spPr bwMode="auto">
          <a:xfrm>
            <a:off x="787966" y="4365104"/>
            <a:ext cx="1915200" cy="1762662"/>
          </a:xfrm>
          <a:prstGeom prst="rect">
            <a:avLst/>
          </a:prstGeom>
          <a:noFill/>
          <a:ln w="9525">
            <a:noFill/>
            <a:miter lim="800000"/>
            <a:headEnd/>
            <a:tailEnd/>
          </a:ln>
        </p:spPr>
      </p:pic>
      <p:grpSp>
        <p:nvGrpSpPr>
          <p:cNvPr id="11" name="グループ化 10"/>
          <p:cNvGrpSpPr/>
          <p:nvPr/>
        </p:nvGrpSpPr>
        <p:grpSpPr>
          <a:xfrm>
            <a:off x="787966" y="908720"/>
            <a:ext cx="1916496" cy="1613545"/>
            <a:chOff x="1928664" y="620688"/>
            <a:chExt cx="1916496" cy="1613545"/>
          </a:xfrm>
        </p:grpSpPr>
        <p:pic>
          <p:nvPicPr>
            <p:cNvPr id="104450" name="Picture 2"/>
            <p:cNvPicPr>
              <a:picLocks noChangeAspect="1" noChangeArrowheads="1"/>
            </p:cNvPicPr>
            <p:nvPr/>
          </p:nvPicPr>
          <p:blipFill>
            <a:blip r:embed="rId4" cstate="print"/>
            <a:srcRect/>
            <a:stretch>
              <a:fillRect/>
            </a:stretch>
          </p:blipFill>
          <p:spPr bwMode="auto">
            <a:xfrm>
              <a:off x="1928664" y="620688"/>
              <a:ext cx="1916496" cy="1613545"/>
            </a:xfrm>
            <a:prstGeom prst="rect">
              <a:avLst/>
            </a:prstGeom>
            <a:noFill/>
            <a:ln w="9525">
              <a:noFill/>
              <a:miter lim="800000"/>
              <a:headEnd/>
              <a:tailEnd/>
            </a:ln>
          </p:spPr>
        </p:pic>
        <p:sp>
          <p:nvSpPr>
            <p:cNvPr id="3" name="テキスト ボックス 2"/>
            <p:cNvSpPr txBox="1"/>
            <p:nvPr/>
          </p:nvSpPr>
          <p:spPr>
            <a:xfrm>
              <a:off x="2960221" y="1966578"/>
              <a:ext cx="576064" cy="253916"/>
            </a:xfrm>
            <a:prstGeom prst="rect">
              <a:avLst/>
            </a:prstGeom>
            <a:noFill/>
          </p:spPr>
          <p:txBody>
            <a:bodyPr wrap="square" rtlCol="0">
              <a:spAutoFit/>
            </a:bodyPr>
            <a:lstStyle/>
            <a:p>
              <a:r>
                <a:rPr kumimoji="1" lang="en-US" altLang="ja-JP" sz="1050" b="1" dirty="0" smtClean="0">
                  <a:solidFill>
                    <a:srgbClr val="F0F0F0"/>
                  </a:solidFill>
                </a:rPr>
                <a:t>20 </a:t>
              </a:r>
              <a:r>
                <a:rPr lang="en-US" altLang="ja-JP" sz="1050" b="1" dirty="0" err="1" smtClean="0">
                  <a:solidFill>
                    <a:srgbClr val="F0F0F0"/>
                  </a:solidFill>
                </a:rPr>
                <a:t>μm</a:t>
              </a:r>
              <a:endParaRPr kumimoji="1" lang="ja-JP" altLang="en-US" sz="1050" b="1" dirty="0">
                <a:solidFill>
                  <a:srgbClr val="F0F0F0"/>
                </a:solidFill>
              </a:endParaRPr>
            </a:p>
          </p:txBody>
        </p:sp>
      </p:grpSp>
      <p:sp>
        <p:nvSpPr>
          <p:cNvPr id="4" name="正方形/長方形 3"/>
          <p:cNvSpPr/>
          <p:nvPr/>
        </p:nvSpPr>
        <p:spPr>
          <a:xfrm>
            <a:off x="715958" y="2492896"/>
            <a:ext cx="2088232" cy="577081"/>
          </a:xfrm>
          <a:prstGeom prst="rect">
            <a:avLst/>
          </a:prstGeom>
        </p:spPr>
        <p:txBody>
          <a:bodyPr wrap="square">
            <a:spAutoFit/>
          </a:bodyPr>
          <a:lstStyle/>
          <a:p>
            <a:r>
              <a:rPr lang="en-US" altLang="ja-JP" sz="1050" dirty="0" smtClean="0"/>
              <a:t>Shigeru </a:t>
            </a:r>
            <a:r>
              <a:rPr lang="en-US" altLang="ja-JP" sz="1050" dirty="0" err="1" smtClean="0"/>
              <a:t>Amemiya</a:t>
            </a:r>
            <a:r>
              <a:rPr lang="en-US" altLang="ja-JP" sz="1050" dirty="0" smtClean="0"/>
              <a:t>, </a:t>
            </a:r>
            <a:r>
              <a:rPr lang="en-US" altLang="ja-JP" sz="1050" dirty="0" err="1" smtClean="0"/>
              <a:t>Jidong</a:t>
            </a:r>
            <a:r>
              <a:rPr lang="en-US" altLang="ja-JP" sz="1050" dirty="0" smtClean="0"/>
              <a:t> </a:t>
            </a:r>
            <a:r>
              <a:rPr lang="en-US" altLang="ja-JP" sz="1050" dirty="0" err="1" smtClean="0"/>
              <a:t>Guo</a:t>
            </a:r>
            <a:r>
              <a:rPr lang="en-US" altLang="ja-JP" sz="1050" dirty="0" smtClean="0"/>
              <a:t>, </a:t>
            </a:r>
            <a:r>
              <a:rPr lang="en-US" altLang="ja-JP" sz="1050" dirty="0" err="1" smtClean="0"/>
              <a:t>Hui</a:t>
            </a:r>
            <a:r>
              <a:rPr lang="en-US" altLang="ja-JP" sz="1050" dirty="0" smtClean="0"/>
              <a:t> </a:t>
            </a:r>
            <a:r>
              <a:rPr lang="en-US" altLang="ja-JP" sz="1050" dirty="0" err="1" smtClean="0"/>
              <a:t>Xiong</a:t>
            </a:r>
            <a:r>
              <a:rPr lang="en-US" altLang="ja-JP" sz="1050" dirty="0" smtClean="0"/>
              <a:t>, </a:t>
            </a:r>
            <a:r>
              <a:rPr lang="en-US" altLang="ja-JP" sz="1050" dirty="0" err="1" smtClean="0"/>
              <a:t>Darrick</a:t>
            </a:r>
            <a:r>
              <a:rPr lang="en-US" altLang="ja-JP" sz="1050" dirty="0" smtClean="0"/>
              <a:t> A. Gross, </a:t>
            </a:r>
            <a:r>
              <a:rPr lang="en-US" altLang="ja-JP" sz="1050" i="1" dirty="0" smtClean="0"/>
              <a:t>Anal </a:t>
            </a:r>
            <a:r>
              <a:rPr lang="en-US" altLang="ja-JP" sz="1050" i="1" dirty="0" err="1" smtClean="0"/>
              <a:t>Bioanal</a:t>
            </a:r>
            <a:r>
              <a:rPr lang="en-US" altLang="ja-JP" sz="1050" i="1" dirty="0" smtClean="0"/>
              <a:t> </a:t>
            </a:r>
            <a:r>
              <a:rPr lang="en-US" altLang="ja-JP" sz="1050" i="1" dirty="0" err="1" smtClean="0"/>
              <a:t>Chem</a:t>
            </a:r>
            <a:r>
              <a:rPr lang="en-US" altLang="ja-JP" sz="1050" dirty="0" smtClean="0"/>
              <a:t>, </a:t>
            </a:r>
            <a:r>
              <a:rPr lang="en-US" altLang="ja-JP" sz="1050" b="1" dirty="0" smtClean="0"/>
              <a:t>2006</a:t>
            </a:r>
            <a:r>
              <a:rPr lang="en-US" altLang="ja-JP" sz="1050" dirty="0" smtClean="0"/>
              <a:t>, </a:t>
            </a:r>
            <a:r>
              <a:rPr lang="en-US" altLang="ja-JP" sz="1050" i="1" dirty="0" smtClean="0"/>
              <a:t>386</a:t>
            </a:r>
            <a:r>
              <a:rPr lang="en-US" altLang="ja-JP" sz="1050" dirty="0" smtClean="0"/>
              <a:t>, 458–471.</a:t>
            </a:r>
            <a:endParaRPr lang="ja-JP" altLang="en-US" sz="1050" dirty="0"/>
          </a:p>
        </p:txBody>
      </p:sp>
      <p:grpSp>
        <p:nvGrpSpPr>
          <p:cNvPr id="12" name="グループ化 11"/>
          <p:cNvGrpSpPr/>
          <p:nvPr/>
        </p:nvGrpSpPr>
        <p:grpSpPr>
          <a:xfrm>
            <a:off x="6980654" y="2492896"/>
            <a:ext cx="2358777" cy="1754994"/>
            <a:chOff x="5961112" y="2636912"/>
            <a:chExt cx="2358777" cy="1754994"/>
          </a:xfrm>
        </p:grpSpPr>
        <p:pic>
          <p:nvPicPr>
            <p:cNvPr id="104451" name="Picture 3"/>
            <p:cNvPicPr>
              <a:picLocks noChangeAspect="1" noChangeArrowheads="1"/>
            </p:cNvPicPr>
            <p:nvPr/>
          </p:nvPicPr>
          <p:blipFill>
            <a:blip r:embed="rId5" cstate="print"/>
            <a:srcRect/>
            <a:stretch>
              <a:fillRect/>
            </a:stretch>
          </p:blipFill>
          <p:spPr bwMode="auto">
            <a:xfrm>
              <a:off x="5961112" y="2636912"/>
              <a:ext cx="2358777" cy="1754994"/>
            </a:xfrm>
            <a:prstGeom prst="rect">
              <a:avLst/>
            </a:prstGeom>
            <a:noFill/>
            <a:ln w="9525">
              <a:noFill/>
              <a:miter lim="800000"/>
              <a:headEnd/>
              <a:tailEnd/>
            </a:ln>
          </p:spPr>
        </p:pic>
        <p:sp>
          <p:nvSpPr>
            <p:cNvPr id="10" name="フリーフォーム 9"/>
            <p:cNvSpPr/>
            <p:nvPr/>
          </p:nvSpPr>
          <p:spPr>
            <a:xfrm rot="21407069">
              <a:off x="6683423" y="3915508"/>
              <a:ext cx="1532777" cy="401190"/>
            </a:xfrm>
            <a:custGeom>
              <a:avLst/>
              <a:gdLst>
                <a:gd name="connsiteX0" fmla="*/ 0 w 1477107"/>
                <a:gd name="connsiteY0" fmla="*/ 343877 h 401190"/>
                <a:gd name="connsiteX1" fmla="*/ 1094153 w 1477107"/>
                <a:gd name="connsiteY1" fmla="*/ 343877 h 401190"/>
                <a:gd name="connsiteX2" fmla="*/ 1477107 w 1477107"/>
                <a:gd name="connsiteY2" fmla="*/ 0 h 401190"/>
              </a:gdLst>
              <a:ahLst/>
              <a:cxnLst>
                <a:cxn ang="0">
                  <a:pos x="connsiteX0" y="connsiteY0"/>
                </a:cxn>
                <a:cxn ang="0">
                  <a:pos x="connsiteX1" y="connsiteY1"/>
                </a:cxn>
                <a:cxn ang="0">
                  <a:pos x="connsiteX2" y="connsiteY2"/>
                </a:cxn>
              </a:cxnLst>
              <a:rect l="l" t="t" r="r" b="b"/>
              <a:pathLst>
                <a:path w="1477107" h="401190">
                  <a:moveTo>
                    <a:pt x="0" y="343877"/>
                  </a:moveTo>
                  <a:cubicBezTo>
                    <a:pt x="423984" y="372533"/>
                    <a:pt x="847969" y="401190"/>
                    <a:pt x="1094153" y="343877"/>
                  </a:cubicBezTo>
                  <a:cubicBezTo>
                    <a:pt x="1340338" y="286564"/>
                    <a:pt x="1408722" y="143282"/>
                    <a:pt x="1477107" y="0"/>
                  </a:cubicBezTo>
                </a:path>
              </a:pathLst>
            </a:custGeom>
            <a:ln w="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7643584" y="4077072"/>
              <a:ext cx="648072" cy="253916"/>
            </a:xfrm>
            <a:prstGeom prst="rect">
              <a:avLst/>
            </a:prstGeom>
            <a:solidFill>
              <a:schemeClr val="bg1"/>
            </a:solidFill>
          </p:spPr>
          <p:txBody>
            <a:bodyPr wrap="square" rtlCol="0">
              <a:spAutoFit/>
            </a:bodyPr>
            <a:lstStyle/>
            <a:p>
              <a:r>
                <a:rPr lang="en-US" altLang="ja-JP" sz="1050" b="1" dirty="0" smtClean="0"/>
                <a:t>50</a:t>
              </a:r>
              <a:r>
                <a:rPr kumimoji="1" lang="en-US" altLang="ja-JP" sz="1050" b="1" dirty="0" smtClean="0"/>
                <a:t>0 </a:t>
              </a:r>
              <a:r>
                <a:rPr lang="en-US" altLang="ja-JP" sz="1050" b="1" dirty="0" smtClean="0"/>
                <a:t>nm</a:t>
              </a:r>
              <a:endParaRPr kumimoji="1" lang="ja-JP" altLang="en-US" sz="1050" b="1" dirty="0"/>
            </a:p>
          </p:txBody>
        </p:sp>
      </p:grpSp>
      <p:sp>
        <p:nvSpPr>
          <p:cNvPr id="14" name="テキスト ボックス 13"/>
          <p:cNvSpPr txBox="1"/>
          <p:nvPr/>
        </p:nvSpPr>
        <p:spPr>
          <a:xfrm>
            <a:off x="2156118" y="5828709"/>
            <a:ext cx="576064" cy="253916"/>
          </a:xfrm>
          <a:prstGeom prst="rect">
            <a:avLst/>
          </a:prstGeom>
          <a:noFill/>
        </p:spPr>
        <p:txBody>
          <a:bodyPr wrap="square" rtlCol="0">
            <a:spAutoFit/>
          </a:bodyPr>
          <a:lstStyle/>
          <a:p>
            <a:r>
              <a:rPr lang="en-US" altLang="ja-JP" sz="1050" b="1" dirty="0" smtClean="0">
                <a:solidFill>
                  <a:srgbClr val="F0F0F0"/>
                </a:solidFill>
              </a:rPr>
              <a:t>5</a:t>
            </a:r>
            <a:r>
              <a:rPr kumimoji="1" lang="en-US" altLang="ja-JP" sz="1050" b="1" dirty="0" smtClean="0">
                <a:solidFill>
                  <a:srgbClr val="F0F0F0"/>
                </a:solidFill>
              </a:rPr>
              <a:t> </a:t>
            </a:r>
            <a:r>
              <a:rPr lang="en-US" altLang="ja-JP" sz="1050" b="1" dirty="0" err="1" smtClean="0">
                <a:solidFill>
                  <a:srgbClr val="F0F0F0"/>
                </a:solidFill>
              </a:rPr>
              <a:t>μm</a:t>
            </a:r>
            <a:endParaRPr kumimoji="1" lang="ja-JP" altLang="en-US" sz="1050" b="1" dirty="0">
              <a:solidFill>
                <a:srgbClr val="F0F0F0"/>
              </a:solidFill>
            </a:endParaRPr>
          </a:p>
        </p:txBody>
      </p:sp>
      <p:sp>
        <p:nvSpPr>
          <p:cNvPr id="15" name="テキスト ボックス 14"/>
          <p:cNvSpPr txBox="1"/>
          <p:nvPr/>
        </p:nvSpPr>
        <p:spPr>
          <a:xfrm>
            <a:off x="1003990" y="5805264"/>
            <a:ext cx="576064" cy="253916"/>
          </a:xfrm>
          <a:prstGeom prst="rect">
            <a:avLst/>
          </a:prstGeom>
          <a:noFill/>
        </p:spPr>
        <p:txBody>
          <a:bodyPr wrap="square" rtlCol="0">
            <a:spAutoFit/>
          </a:bodyPr>
          <a:lstStyle/>
          <a:p>
            <a:r>
              <a:rPr lang="en-US" altLang="ja-JP" sz="1050" b="1" dirty="0" smtClean="0">
                <a:solidFill>
                  <a:srgbClr val="F0F0F0"/>
                </a:solidFill>
              </a:rPr>
              <a:t>0.5</a:t>
            </a:r>
            <a:r>
              <a:rPr kumimoji="1" lang="en-US" altLang="ja-JP" sz="1050" b="1" dirty="0" smtClean="0">
                <a:solidFill>
                  <a:srgbClr val="F0F0F0"/>
                </a:solidFill>
              </a:rPr>
              <a:t> </a:t>
            </a:r>
            <a:r>
              <a:rPr lang="en-US" altLang="ja-JP" sz="1050" b="1" dirty="0" err="1" smtClean="0">
                <a:solidFill>
                  <a:srgbClr val="F0F0F0"/>
                </a:solidFill>
              </a:rPr>
              <a:t>μm</a:t>
            </a:r>
            <a:endParaRPr kumimoji="1" lang="ja-JP" altLang="en-US" sz="1050" b="1" dirty="0">
              <a:solidFill>
                <a:srgbClr val="F0F0F0"/>
              </a:solidFill>
            </a:endParaRPr>
          </a:p>
        </p:txBody>
      </p:sp>
      <p:sp>
        <p:nvSpPr>
          <p:cNvPr id="17" name="テキスト ボックス 16"/>
          <p:cNvSpPr txBox="1"/>
          <p:nvPr/>
        </p:nvSpPr>
        <p:spPr>
          <a:xfrm>
            <a:off x="2732182" y="908720"/>
            <a:ext cx="4968552" cy="461665"/>
          </a:xfrm>
          <a:prstGeom prst="rect">
            <a:avLst/>
          </a:prstGeom>
          <a:noFill/>
        </p:spPr>
        <p:txBody>
          <a:bodyPr wrap="square" rtlCol="0">
            <a:spAutoFit/>
          </a:bodyPr>
          <a:lstStyle/>
          <a:p>
            <a:r>
              <a:rPr kumimoji="1" lang="en-US" altLang="ja-JP" sz="2400" dirty="0" smtClean="0"/>
              <a:t>Scanning Electron Microscopy ( SEM )</a:t>
            </a:r>
            <a:endParaRPr kumimoji="1" lang="ja-JP" altLang="en-US" sz="2400" dirty="0"/>
          </a:p>
        </p:txBody>
      </p:sp>
      <p:sp>
        <p:nvSpPr>
          <p:cNvPr id="18" name="テキスト ボックス 17"/>
          <p:cNvSpPr txBox="1"/>
          <p:nvPr/>
        </p:nvSpPr>
        <p:spPr>
          <a:xfrm>
            <a:off x="2948206" y="3183359"/>
            <a:ext cx="4608512" cy="461665"/>
          </a:xfrm>
          <a:prstGeom prst="rect">
            <a:avLst/>
          </a:prstGeom>
          <a:noFill/>
        </p:spPr>
        <p:txBody>
          <a:bodyPr wrap="square" rtlCol="0">
            <a:spAutoFit/>
          </a:bodyPr>
          <a:lstStyle/>
          <a:p>
            <a:r>
              <a:rPr kumimoji="1" lang="en-US" altLang="ja-JP" sz="2400" dirty="0" smtClean="0"/>
              <a:t>Atomic Force Microscopy ( AFM )</a:t>
            </a:r>
            <a:endParaRPr kumimoji="1" lang="ja-JP" altLang="en-US" sz="2400" dirty="0"/>
          </a:p>
        </p:txBody>
      </p:sp>
      <p:sp>
        <p:nvSpPr>
          <p:cNvPr id="19" name="テキスト ボックス 18"/>
          <p:cNvSpPr txBox="1"/>
          <p:nvPr/>
        </p:nvSpPr>
        <p:spPr>
          <a:xfrm>
            <a:off x="2722694" y="5343599"/>
            <a:ext cx="4176464" cy="461665"/>
          </a:xfrm>
          <a:prstGeom prst="rect">
            <a:avLst/>
          </a:prstGeom>
          <a:noFill/>
        </p:spPr>
        <p:txBody>
          <a:bodyPr wrap="square" rtlCol="0">
            <a:spAutoFit/>
          </a:bodyPr>
          <a:lstStyle/>
          <a:p>
            <a:r>
              <a:rPr lang="en-US" altLang="ja-JP" sz="2400" dirty="0" smtClean="0"/>
              <a:t>Fluorescence</a:t>
            </a:r>
            <a:r>
              <a:rPr kumimoji="1" lang="en-US" altLang="ja-JP" sz="2400" dirty="0" smtClean="0"/>
              <a:t> Microscopy</a:t>
            </a:r>
            <a:endParaRPr kumimoji="1" lang="ja-JP" altLang="en-US" sz="2400" dirty="0"/>
          </a:p>
        </p:txBody>
      </p:sp>
      <p:sp>
        <p:nvSpPr>
          <p:cNvPr id="20" name="テキスト ボックス 19"/>
          <p:cNvSpPr txBox="1"/>
          <p:nvPr/>
        </p:nvSpPr>
        <p:spPr>
          <a:xfrm>
            <a:off x="715958" y="241484"/>
            <a:ext cx="3456384" cy="523220"/>
          </a:xfrm>
          <a:prstGeom prst="rect">
            <a:avLst/>
          </a:prstGeom>
          <a:noFill/>
        </p:spPr>
        <p:txBody>
          <a:bodyPr wrap="square" rtlCol="0">
            <a:spAutoFit/>
          </a:bodyPr>
          <a:lstStyle/>
          <a:p>
            <a:r>
              <a:rPr kumimoji="1" lang="en-US" altLang="ja-JP" sz="2800" dirty="0" smtClean="0"/>
              <a:t>Various </a:t>
            </a:r>
            <a:r>
              <a:rPr lang="en-US" altLang="ja-JP" sz="2800" dirty="0" smtClean="0"/>
              <a:t>M</a:t>
            </a:r>
            <a:r>
              <a:rPr kumimoji="1" lang="en-US" altLang="ja-JP" sz="2800" dirty="0" smtClean="0"/>
              <a:t>icroscopy</a:t>
            </a:r>
            <a:endParaRPr kumimoji="1" lang="ja-JP" altLang="en-US" sz="2800" dirty="0"/>
          </a:p>
        </p:txBody>
      </p:sp>
      <p:sp>
        <p:nvSpPr>
          <p:cNvPr id="23" name="テキスト ボックス 22"/>
          <p:cNvSpPr txBox="1"/>
          <p:nvPr/>
        </p:nvSpPr>
        <p:spPr>
          <a:xfrm>
            <a:off x="704528" y="6093296"/>
            <a:ext cx="2160240" cy="577081"/>
          </a:xfrm>
          <a:prstGeom prst="rect">
            <a:avLst/>
          </a:prstGeom>
          <a:noFill/>
        </p:spPr>
        <p:txBody>
          <a:bodyPr wrap="square" rtlCol="0">
            <a:spAutoFit/>
          </a:bodyPr>
          <a:lstStyle/>
          <a:p>
            <a:r>
              <a:rPr lang="de-DE" altLang="ja-JP" sz="1050" dirty="0" smtClean="0"/>
              <a:t>L. Schermelleh, R. Heintzmann,  H. Leonhard,</a:t>
            </a:r>
            <a:r>
              <a:rPr kumimoji="1" lang="en-US" altLang="ja-JP" sz="1050" dirty="0" smtClean="0"/>
              <a:t> </a:t>
            </a:r>
            <a:r>
              <a:rPr kumimoji="1" lang="en-US" altLang="ja-JP" sz="1050" i="1" dirty="0" smtClean="0"/>
              <a:t>THE JOURNAL OF CELL BIOLOGY</a:t>
            </a:r>
            <a:r>
              <a:rPr kumimoji="1" lang="en-US" altLang="ja-JP" sz="1050" dirty="0" smtClean="0"/>
              <a:t>, </a:t>
            </a:r>
            <a:r>
              <a:rPr lang="en-US" altLang="ja-JP" sz="1050" b="1" dirty="0" smtClean="0"/>
              <a:t>2010</a:t>
            </a:r>
            <a:r>
              <a:rPr lang="en-US" altLang="ja-JP" sz="1050" dirty="0" smtClean="0"/>
              <a:t>, </a:t>
            </a:r>
            <a:r>
              <a:rPr lang="en-US" altLang="ja-JP" sz="1050" i="1" dirty="0" smtClean="0"/>
              <a:t>190</a:t>
            </a:r>
            <a:r>
              <a:rPr lang="en-US" altLang="ja-JP" sz="1050" dirty="0" smtClean="0"/>
              <a:t>, 165-175.</a:t>
            </a:r>
            <a:endParaRPr kumimoji="1" lang="ja-JP" altLang="en-US" sz="1050" dirty="0"/>
          </a:p>
        </p:txBody>
      </p:sp>
      <p:sp>
        <p:nvSpPr>
          <p:cNvPr id="24" name="テキスト ボックス 23"/>
          <p:cNvSpPr txBox="1"/>
          <p:nvPr/>
        </p:nvSpPr>
        <p:spPr>
          <a:xfrm>
            <a:off x="7052662" y="4293096"/>
            <a:ext cx="2304256" cy="577081"/>
          </a:xfrm>
          <a:prstGeom prst="rect">
            <a:avLst/>
          </a:prstGeom>
          <a:noFill/>
        </p:spPr>
        <p:txBody>
          <a:bodyPr wrap="square" rtlCol="0">
            <a:spAutoFit/>
          </a:bodyPr>
          <a:lstStyle/>
          <a:p>
            <a:r>
              <a:rPr lang="en-US" altLang="ja-JP" sz="1050" dirty="0" smtClean="0"/>
              <a:t>S. Sharma, R. W. Johnson, T. A. Desai, </a:t>
            </a:r>
            <a:r>
              <a:rPr lang="en-US" altLang="ja-JP" sz="1050" i="1" dirty="0" smtClean="0"/>
              <a:t>Biosensors and Bioelectronics</a:t>
            </a:r>
            <a:r>
              <a:rPr lang="en-US" altLang="ja-JP" sz="1050" dirty="0" smtClean="0"/>
              <a:t>, </a:t>
            </a:r>
            <a:r>
              <a:rPr lang="en-US" altLang="ja-JP" sz="1050" b="1" dirty="0" smtClean="0"/>
              <a:t>2004</a:t>
            </a:r>
            <a:r>
              <a:rPr lang="en-US" altLang="ja-JP" sz="1050" dirty="0" smtClean="0"/>
              <a:t>, </a:t>
            </a:r>
            <a:r>
              <a:rPr lang="en-US" altLang="ja-JP" sz="1050" i="1" dirty="0" smtClean="0"/>
              <a:t>20</a:t>
            </a:r>
            <a:r>
              <a:rPr lang="en-US" altLang="ja-JP" sz="1050" dirty="0" smtClean="0"/>
              <a:t>, 227-239.</a:t>
            </a:r>
            <a:endParaRPr kumimoji="1" lang="ja-JP" altLang="en-US" sz="10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4" cstate="print"/>
          <a:srcRect/>
          <a:stretch>
            <a:fillRect/>
          </a:stretch>
        </p:blipFill>
        <p:spPr bwMode="auto">
          <a:xfrm>
            <a:off x="6164535" y="1159034"/>
            <a:ext cx="2028825" cy="1914525"/>
          </a:xfrm>
          <a:prstGeom prst="rect">
            <a:avLst/>
          </a:prstGeom>
          <a:noFill/>
          <a:ln w="9525">
            <a:noFill/>
            <a:miter lim="800000"/>
            <a:headEnd/>
            <a:tailEnd/>
          </a:ln>
        </p:spPr>
      </p:pic>
      <p:grpSp>
        <p:nvGrpSpPr>
          <p:cNvPr id="2" name="グループ化 11"/>
          <p:cNvGrpSpPr/>
          <p:nvPr/>
        </p:nvGrpSpPr>
        <p:grpSpPr>
          <a:xfrm>
            <a:off x="3284215" y="1577092"/>
            <a:ext cx="1296144" cy="1440160"/>
            <a:chOff x="3224808" y="1556792"/>
            <a:chExt cx="1296144" cy="1440160"/>
          </a:xfrm>
        </p:grpSpPr>
        <p:sp>
          <p:nvSpPr>
            <p:cNvPr id="11" name="フリーフォーム 10"/>
            <p:cNvSpPr/>
            <p:nvPr/>
          </p:nvSpPr>
          <p:spPr>
            <a:xfrm>
              <a:off x="3224808" y="1556792"/>
              <a:ext cx="1296144" cy="1440160"/>
            </a:xfrm>
            <a:custGeom>
              <a:avLst/>
              <a:gdLst>
                <a:gd name="connsiteX0" fmla="*/ 647700 w 1865339"/>
                <a:gd name="connsiteY0" fmla="*/ 25400 h 1829297"/>
                <a:gd name="connsiteX1" fmla="*/ 647700 w 1865339"/>
                <a:gd name="connsiteY1" fmla="*/ 25400 h 1829297"/>
                <a:gd name="connsiteX2" fmla="*/ 533400 w 1865339"/>
                <a:gd name="connsiteY2" fmla="*/ 12700 h 1829297"/>
                <a:gd name="connsiteX3" fmla="*/ 482600 w 1865339"/>
                <a:gd name="connsiteY3" fmla="*/ 0 h 1829297"/>
                <a:gd name="connsiteX4" fmla="*/ 241300 w 1865339"/>
                <a:gd name="connsiteY4" fmla="*/ 12700 h 1829297"/>
                <a:gd name="connsiteX5" fmla="*/ 165100 w 1865339"/>
                <a:gd name="connsiteY5" fmla="*/ 50800 h 1829297"/>
                <a:gd name="connsiteX6" fmla="*/ 152400 w 1865339"/>
                <a:gd name="connsiteY6" fmla="*/ 88900 h 1829297"/>
                <a:gd name="connsiteX7" fmla="*/ 114300 w 1865339"/>
                <a:gd name="connsiteY7" fmla="*/ 127000 h 1829297"/>
                <a:gd name="connsiteX8" fmla="*/ 50800 w 1865339"/>
                <a:gd name="connsiteY8" fmla="*/ 190500 h 1829297"/>
                <a:gd name="connsiteX9" fmla="*/ 12700 w 1865339"/>
                <a:gd name="connsiteY9" fmla="*/ 304800 h 1829297"/>
                <a:gd name="connsiteX10" fmla="*/ 0 w 1865339"/>
                <a:gd name="connsiteY10" fmla="*/ 342900 h 1829297"/>
                <a:gd name="connsiteX11" fmla="*/ 12700 w 1865339"/>
                <a:gd name="connsiteY11" fmla="*/ 596900 h 1829297"/>
                <a:gd name="connsiteX12" fmla="*/ 25400 w 1865339"/>
                <a:gd name="connsiteY12" fmla="*/ 647700 h 1829297"/>
                <a:gd name="connsiteX13" fmla="*/ 38100 w 1865339"/>
                <a:gd name="connsiteY13" fmla="*/ 939800 h 1829297"/>
                <a:gd name="connsiteX14" fmla="*/ 101600 w 1865339"/>
                <a:gd name="connsiteY14" fmla="*/ 1054100 h 1829297"/>
                <a:gd name="connsiteX15" fmla="*/ 165100 w 1865339"/>
                <a:gd name="connsiteY15" fmla="*/ 1117600 h 1829297"/>
                <a:gd name="connsiteX16" fmla="*/ 266700 w 1865339"/>
                <a:gd name="connsiteY16" fmla="*/ 1206500 h 1829297"/>
                <a:gd name="connsiteX17" fmla="*/ 304800 w 1865339"/>
                <a:gd name="connsiteY17" fmla="*/ 1244600 h 1829297"/>
                <a:gd name="connsiteX18" fmla="*/ 381000 w 1865339"/>
                <a:gd name="connsiteY18" fmla="*/ 1295400 h 1829297"/>
                <a:gd name="connsiteX19" fmla="*/ 495300 w 1865339"/>
                <a:gd name="connsiteY19" fmla="*/ 1371600 h 1829297"/>
                <a:gd name="connsiteX20" fmla="*/ 533400 w 1865339"/>
                <a:gd name="connsiteY20" fmla="*/ 1397000 h 1829297"/>
                <a:gd name="connsiteX21" fmla="*/ 571500 w 1865339"/>
                <a:gd name="connsiteY21" fmla="*/ 1422400 h 1829297"/>
                <a:gd name="connsiteX22" fmla="*/ 609600 w 1865339"/>
                <a:gd name="connsiteY22" fmla="*/ 1460500 h 1829297"/>
                <a:gd name="connsiteX23" fmla="*/ 647700 w 1865339"/>
                <a:gd name="connsiteY23" fmla="*/ 1485900 h 1829297"/>
                <a:gd name="connsiteX24" fmla="*/ 762000 w 1865339"/>
                <a:gd name="connsiteY24" fmla="*/ 1600200 h 1829297"/>
                <a:gd name="connsiteX25" fmla="*/ 800100 w 1865339"/>
                <a:gd name="connsiteY25" fmla="*/ 1638300 h 1829297"/>
                <a:gd name="connsiteX26" fmla="*/ 876300 w 1865339"/>
                <a:gd name="connsiteY26" fmla="*/ 1689100 h 1829297"/>
                <a:gd name="connsiteX27" fmla="*/ 914400 w 1865339"/>
                <a:gd name="connsiteY27" fmla="*/ 1714500 h 1829297"/>
                <a:gd name="connsiteX28" fmla="*/ 952500 w 1865339"/>
                <a:gd name="connsiteY28" fmla="*/ 1739900 h 1829297"/>
                <a:gd name="connsiteX29" fmla="*/ 1066800 w 1865339"/>
                <a:gd name="connsiteY29" fmla="*/ 1778000 h 1829297"/>
                <a:gd name="connsiteX30" fmla="*/ 1104900 w 1865339"/>
                <a:gd name="connsiteY30" fmla="*/ 1790700 h 1829297"/>
                <a:gd name="connsiteX31" fmla="*/ 1257300 w 1865339"/>
                <a:gd name="connsiteY31" fmla="*/ 1803400 h 1829297"/>
                <a:gd name="connsiteX32" fmla="*/ 1447800 w 1865339"/>
                <a:gd name="connsiteY32" fmla="*/ 1803400 h 1829297"/>
                <a:gd name="connsiteX33" fmla="*/ 1485900 w 1865339"/>
                <a:gd name="connsiteY33" fmla="*/ 1778000 h 1829297"/>
                <a:gd name="connsiteX34" fmla="*/ 1574800 w 1865339"/>
                <a:gd name="connsiteY34" fmla="*/ 1663700 h 1829297"/>
                <a:gd name="connsiteX35" fmla="*/ 1612900 w 1865339"/>
                <a:gd name="connsiteY35" fmla="*/ 1625600 h 1829297"/>
                <a:gd name="connsiteX36" fmla="*/ 1663700 w 1865339"/>
                <a:gd name="connsiteY36" fmla="*/ 1549400 h 1829297"/>
                <a:gd name="connsiteX37" fmla="*/ 1714500 w 1865339"/>
                <a:gd name="connsiteY37" fmla="*/ 1473200 h 1829297"/>
                <a:gd name="connsiteX38" fmla="*/ 1739900 w 1865339"/>
                <a:gd name="connsiteY38" fmla="*/ 1435100 h 1829297"/>
                <a:gd name="connsiteX39" fmla="*/ 1765300 w 1865339"/>
                <a:gd name="connsiteY39" fmla="*/ 1397000 h 1829297"/>
                <a:gd name="connsiteX40" fmla="*/ 1778000 w 1865339"/>
                <a:gd name="connsiteY40" fmla="*/ 1358900 h 1829297"/>
                <a:gd name="connsiteX41" fmla="*/ 1803400 w 1865339"/>
                <a:gd name="connsiteY41" fmla="*/ 1320800 h 1829297"/>
                <a:gd name="connsiteX42" fmla="*/ 1816100 w 1865339"/>
                <a:gd name="connsiteY42" fmla="*/ 1282700 h 1829297"/>
                <a:gd name="connsiteX43" fmla="*/ 1854200 w 1865339"/>
                <a:gd name="connsiteY43" fmla="*/ 1206500 h 1829297"/>
                <a:gd name="connsiteX44" fmla="*/ 1841500 w 1865339"/>
                <a:gd name="connsiteY44" fmla="*/ 1041400 h 1829297"/>
                <a:gd name="connsiteX45" fmla="*/ 1816100 w 1865339"/>
                <a:gd name="connsiteY45" fmla="*/ 965200 h 1829297"/>
                <a:gd name="connsiteX46" fmla="*/ 1803400 w 1865339"/>
                <a:gd name="connsiteY46" fmla="*/ 901700 h 1829297"/>
                <a:gd name="connsiteX47" fmla="*/ 1790700 w 1865339"/>
                <a:gd name="connsiteY47" fmla="*/ 863600 h 1829297"/>
                <a:gd name="connsiteX48" fmla="*/ 1765300 w 1865339"/>
                <a:gd name="connsiteY48" fmla="*/ 736600 h 1829297"/>
                <a:gd name="connsiteX49" fmla="*/ 1752600 w 1865339"/>
                <a:gd name="connsiteY49" fmla="*/ 698500 h 1829297"/>
                <a:gd name="connsiteX50" fmla="*/ 1676400 w 1865339"/>
                <a:gd name="connsiteY50" fmla="*/ 622300 h 1829297"/>
                <a:gd name="connsiteX51" fmla="*/ 1562100 w 1865339"/>
                <a:gd name="connsiteY51" fmla="*/ 508000 h 1829297"/>
                <a:gd name="connsiteX52" fmla="*/ 1524000 w 1865339"/>
                <a:gd name="connsiteY52" fmla="*/ 469900 h 1829297"/>
                <a:gd name="connsiteX53" fmla="*/ 1485900 w 1865339"/>
                <a:gd name="connsiteY53" fmla="*/ 431800 h 1829297"/>
                <a:gd name="connsiteX54" fmla="*/ 1358900 w 1865339"/>
                <a:gd name="connsiteY54" fmla="*/ 381000 h 1829297"/>
                <a:gd name="connsiteX55" fmla="*/ 1282700 w 1865339"/>
                <a:gd name="connsiteY55" fmla="*/ 330200 h 1829297"/>
                <a:gd name="connsiteX56" fmla="*/ 1244600 w 1865339"/>
                <a:gd name="connsiteY56" fmla="*/ 304800 h 1829297"/>
                <a:gd name="connsiteX57" fmla="*/ 1206500 w 1865339"/>
                <a:gd name="connsiteY57" fmla="*/ 279400 h 1829297"/>
                <a:gd name="connsiteX58" fmla="*/ 1168400 w 1865339"/>
                <a:gd name="connsiteY58" fmla="*/ 254000 h 1829297"/>
                <a:gd name="connsiteX59" fmla="*/ 1092200 w 1865339"/>
                <a:gd name="connsiteY59" fmla="*/ 203200 h 1829297"/>
                <a:gd name="connsiteX60" fmla="*/ 1066800 w 1865339"/>
                <a:gd name="connsiteY60" fmla="*/ 165100 h 1829297"/>
                <a:gd name="connsiteX61" fmla="*/ 952500 w 1865339"/>
                <a:gd name="connsiteY61" fmla="*/ 127000 h 1829297"/>
                <a:gd name="connsiteX62" fmla="*/ 914400 w 1865339"/>
                <a:gd name="connsiteY62" fmla="*/ 114300 h 1829297"/>
                <a:gd name="connsiteX63" fmla="*/ 825500 w 1865339"/>
                <a:gd name="connsiteY63" fmla="*/ 76200 h 1829297"/>
                <a:gd name="connsiteX64" fmla="*/ 711200 w 1865339"/>
                <a:gd name="connsiteY64" fmla="*/ 38100 h 1829297"/>
                <a:gd name="connsiteX65" fmla="*/ 673100 w 1865339"/>
                <a:gd name="connsiteY65" fmla="*/ 25400 h 1829297"/>
                <a:gd name="connsiteX66" fmla="*/ 584200 w 1865339"/>
                <a:gd name="connsiteY66" fmla="*/ 12700 h 1829297"/>
                <a:gd name="connsiteX67" fmla="*/ 457200 w 1865339"/>
                <a:gd name="connsiteY67" fmla="*/ 12700 h 1829297"/>
                <a:gd name="connsiteX68" fmla="*/ 457200 w 1865339"/>
                <a:gd name="connsiteY68" fmla="*/ 12700 h 182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65339" h="1829297">
                  <a:moveTo>
                    <a:pt x="647700" y="25400"/>
                  </a:moveTo>
                  <a:lnTo>
                    <a:pt x="647700" y="25400"/>
                  </a:lnTo>
                  <a:cubicBezTo>
                    <a:pt x="609600" y="21167"/>
                    <a:pt x="571289" y="18529"/>
                    <a:pt x="533400" y="12700"/>
                  </a:cubicBezTo>
                  <a:cubicBezTo>
                    <a:pt x="516148" y="10046"/>
                    <a:pt x="500054" y="0"/>
                    <a:pt x="482600" y="0"/>
                  </a:cubicBezTo>
                  <a:cubicBezTo>
                    <a:pt x="402055" y="0"/>
                    <a:pt x="321733" y="8467"/>
                    <a:pt x="241300" y="12700"/>
                  </a:cubicBezTo>
                  <a:cubicBezTo>
                    <a:pt x="216201" y="21066"/>
                    <a:pt x="183005" y="28419"/>
                    <a:pt x="165100" y="50800"/>
                  </a:cubicBezTo>
                  <a:cubicBezTo>
                    <a:pt x="156737" y="61253"/>
                    <a:pt x="159826" y="77761"/>
                    <a:pt x="152400" y="88900"/>
                  </a:cubicBezTo>
                  <a:cubicBezTo>
                    <a:pt x="142437" y="103844"/>
                    <a:pt x="125798" y="113202"/>
                    <a:pt x="114300" y="127000"/>
                  </a:cubicBezTo>
                  <a:cubicBezTo>
                    <a:pt x="61383" y="190500"/>
                    <a:pt x="120650" y="143933"/>
                    <a:pt x="50800" y="190500"/>
                  </a:cubicBezTo>
                  <a:lnTo>
                    <a:pt x="12700" y="304800"/>
                  </a:lnTo>
                  <a:lnTo>
                    <a:pt x="0" y="342900"/>
                  </a:lnTo>
                  <a:cubicBezTo>
                    <a:pt x="4233" y="427567"/>
                    <a:pt x="5660" y="512420"/>
                    <a:pt x="12700" y="596900"/>
                  </a:cubicBezTo>
                  <a:cubicBezTo>
                    <a:pt x="14150" y="614294"/>
                    <a:pt x="24111" y="630293"/>
                    <a:pt x="25400" y="647700"/>
                  </a:cubicBezTo>
                  <a:cubicBezTo>
                    <a:pt x="32599" y="744892"/>
                    <a:pt x="30625" y="842628"/>
                    <a:pt x="38100" y="939800"/>
                  </a:cubicBezTo>
                  <a:cubicBezTo>
                    <a:pt x="41016" y="977704"/>
                    <a:pt x="87699" y="1033249"/>
                    <a:pt x="101600" y="1054100"/>
                  </a:cubicBezTo>
                  <a:cubicBezTo>
                    <a:pt x="135467" y="1104900"/>
                    <a:pt x="114300" y="1083733"/>
                    <a:pt x="165100" y="1117600"/>
                  </a:cubicBezTo>
                  <a:cubicBezTo>
                    <a:pt x="237067" y="1225550"/>
                    <a:pt x="118533" y="1058333"/>
                    <a:pt x="266700" y="1206500"/>
                  </a:cubicBezTo>
                  <a:cubicBezTo>
                    <a:pt x="279400" y="1219200"/>
                    <a:pt x="290623" y="1233573"/>
                    <a:pt x="304800" y="1244600"/>
                  </a:cubicBezTo>
                  <a:cubicBezTo>
                    <a:pt x="328897" y="1263342"/>
                    <a:pt x="355600" y="1278467"/>
                    <a:pt x="381000" y="1295400"/>
                  </a:cubicBezTo>
                  <a:lnTo>
                    <a:pt x="495300" y="1371600"/>
                  </a:lnTo>
                  <a:lnTo>
                    <a:pt x="533400" y="1397000"/>
                  </a:lnTo>
                  <a:cubicBezTo>
                    <a:pt x="546100" y="1405467"/>
                    <a:pt x="560707" y="1411607"/>
                    <a:pt x="571500" y="1422400"/>
                  </a:cubicBezTo>
                  <a:cubicBezTo>
                    <a:pt x="584200" y="1435100"/>
                    <a:pt x="595802" y="1449002"/>
                    <a:pt x="609600" y="1460500"/>
                  </a:cubicBezTo>
                  <a:cubicBezTo>
                    <a:pt x="621326" y="1470271"/>
                    <a:pt x="636292" y="1475759"/>
                    <a:pt x="647700" y="1485900"/>
                  </a:cubicBezTo>
                  <a:lnTo>
                    <a:pt x="762000" y="1600200"/>
                  </a:lnTo>
                  <a:cubicBezTo>
                    <a:pt x="774700" y="1612900"/>
                    <a:pt x="785156" y="1628337"/>
                    <a:pt x="800100" y="1638300"/>
                  </a:cubicBezTo>
                  <a:lnTo>
                    <a:pt x="876300" y="1689100"/>
                  </a:lnTo>
                  <a:lnTo>
                    <a:pt x="914400" y="1714500"/>
                  </a:lnTo>
                  <a:cubicBezTo>
                    <a:pt x="927100" y="1722967"/>
                    <a:pt x="938020" y="1735073"/>
                    <a:pt x="952500" y="1739900"/>
                  </a:cubicBezTo>
                  <a:lnTo>
                    <a:pt x="1066800" y="1778000"/>
                  </a:lnTo>
                  <a:cubicBezTo>
                    <a:pt x="1079500" y="1782233"/>
                    <a:pt x="1091559" y="1789588"/>
                    <a:pt x="1104900" y="1790700"/>
                  </a:cubicBezTo>
                  <a:lnTo>
                    <a:pt x="1257300" y="1803400"/>
                  </a:lnTo>
                  <a:cubicBezTo>
                    <a:pt x="1334239" y="1829046"/>
                    <a:pt x="1318315" y="1829297"/>
                    <a:pt x="1447800" y="1803400"/>
                  </a:cubicBezTo>
                  <a:cubicBezTo>
                    <a:pt x="1462767" y="1800407"/>
                    <a:pt x="1474174" y="1787771"/>
                    <a:pt x="1485900" y="1778000"/>
                  </a:cubicBezTo>
                  <a:cubicBezTo>
                    <a:pt x="1593149" y="1688626"/>
                    <a:pt x="1433196" y="1805304"/>
                    <a:pt x="1574800" y="1663700"/>
                  </a:cubicBezTo>
                  <a:cubicBezTo>
                    <a:pt x="1587500" y="1651000"/>
                    <a:pt x="1601873" y="1639777"/>
                    <a:pt x="1612900" y="1625600"/>
                  </a:cubicBezTo>
                  <a:cubicBezTo>
                    <a:pt x="1631642" y="1601503"/>
                    <a:pt x="1646767" y="1574800"/>
                    <a:pt x="1663700" y="1549400"/>
                  </a:cubicBezTo>
                  <a:lnTo>
                    <a:pt x="1714500" y="1473200"/>
                  </a:lnTo>
                  <a:lnTo>
                    <a:pt x="1739900" y="1435100"/>
                  </a:lnTo>
                  <a:cubicBezTo>
                    <a:pt x="1748367" y="1422400"/>
                    <a:pt x="1760473" y="1411480"/>
                    <a:pt x="1765300" y="1397000"/>
                  </a:cubicBezTo>
                  <a:cubicBezTo>
                    <a:pt x="1769533" y="1384300"/>
                    <a:pt x="1772013" y="1370874"/>
                    <a:pt x="1778000" y="1358900"/>
                  </a:cubicBezTo>
                  <a:cubicBezTo>
                    <a:pt x="1784826" y="1345248"/>
                    <a:pt x="1796574" y="1334452"/>
                    <a:pt x="1803400" y="1320800"/>
                  </a:cubicBezTo>
                  <a:cubicBezTo>
                    <a:pt x="1809387" y="1308826"/>
                    <a:pt x="1810113" y="1294674"/>
                    <a:pt x="1816100" y="1282700"/>
                  </a:cubicBezTo>
                  <a:cubicBezTo>
                    <a:pt x="1865339" y="1184223"/>
                    <a:pt x="1822278" y="1302265"/>
                    <a:pt x="1854200" y="1206500"/>
                  </a:cubicBezTo>
                  <a:cubicBezTo>
                    <a:pt x="1849967" y="1151467"/>
                    <a:pt x="1850108" y="1095920"/>
                    <a:pt x="1841500" y="1041400"/>
                  </a:cubicBezTo>
                  <a:cubicBezTo>
                    <a:pt x="1837324" y="1014954"/>
                    <a:pt x="1821351" y="991454"/>
                    <a:pt x="1816100" y="965200"/>
                  </a:cubicBezTo>
                  <a:cubicBezTo>
                    <a:pt x="1811867" y="944033"/>
                    <a:pt x="1808635" y="922641"/>
                    <a:pt x="1803400" y="901700"/>
                  </a:cubicBezTo>
                  <a:cubicBezTo>
                    <a:pt x="1800153" y="888713"/>
                    <a:pt x="1793604" y="876668"/>
                    <a:pt x="1790700" y="863600"/>
                  </a:cubicBezTo>
                  <a:cubicBezTo>
                    <a:pt x="1765751" y="751330"/>
                    <a:pt x="1790603" y="825161"/>
                    <a:pt x="1765300" y="736600"/>
                  </a:cubicBezTo>
                  <a:cubicBezTo>
                    <a:pt x="1761622" y="723728"/>
                    <a:pt x="1760819" y="709067"/>
                    <a:pt x="1752600" y="698500"/>
                  </a:cubicBezTo>
                  <a:cubicBezTo>
                    <a:pt x="1730547" y="670146"/>
                    <a:pt x="1701800" y="647700"/>
                    <a:pt x="1676400" y="622300"/>
                  </a:cubicBezTo>
                  <a:lnTo>
                    <a:pt x="1562100" y="508000"/>
                  </a:lnTo>
                  <a:lnTo>
                    <a:pt x="1524000" y="469900"/>
                  </a:lnTo>
                  <a:cubicBezTo>
                    <a:pt x="1511300" y="457200"/>
                    <a:pt x="1502939" y="437480"/>
                    <a:pt x="1485900" y="431800"/>
                  </a:cubicBezTo>
                  <a:cubicBezTo>
                    <a:pt x="1431380" y="413627"/>
                    <a:pt x="1405617" y="409030"/>
                    <a:pt x="1358900" y="381000"/>
                  </a:cubicBezTo>
                  <a:cubicBezTo>
                    <a:pt x="1332723" y="365294"/>
                    <a:pt x="1308100" y="347133"/>
                    <a:pt x="1282700" y="330200"/>
                  </a:cubicBezTo>
                  <a:lnTo>
                    <a:pt x="1244600" y="304800"/>
                  </a:lnTo>
                  <a:lnTo>
                    <a:pt x="1206500" y="279400"/>
                  </a:lnTo>
                  <a:cubicBezTo>
                    <a:pt x="1193800" y="270933"/>
                    <a:pt x="1179193" y="264793"/>
                    <a:pt x="1168400" y="254000"/>
                  </a:cubicBezTo>
                  <a:cubicBezTo>
                    <a:pt x="1120834" y="206434"/>
                    <a:pt x="1147339" y="221580"/>
                    <a:pt x="1092200" y="203200"/>
                  </a:cubicBezTo>
                  <a:cubicBezTo>
                    <a:pt x="1083733" y="190500"/>
                    <a:pt x="1079743" y="173190"/>
                    <a:pt x="1066800" y="165100"/>
                  </a:cubicBezTo>
                  <a:lnTo>
                    <a:pt x="952500" y="127000"/>
                  </a:lnTo>
                  <a:cubicBezTo>
                    <a:pt x="939800" y="122767"/>
                    <a:pt x="925539" y="121726"/>
                    <a:pt x="914400" y="114300"/>
                  </a:cubicBezTo>
                  <a:cubicBezTo>
                    <a:pt x="853953" y="74002"/>
                    <a:pt x="900054" y="98566"/>
                    <a:pt x="825500" y="76200"/>
                  </a:cubicBezTo>
                  <a:lnTo>
                    <a:pt x="711200" y="38100"/>
                  </a:lnTo>
                  <a:cubicBezTo>
                    <a:pt x="698500" y="33867"/>
                    <a:pt x="686352" y="27293"/>
                    <a:pt x="673100" y="25400"/>
                  </a:cubicBezTo>
                  <a:cubicBezTo>
                    <a:pt x="643467" y="21167"/>
                    <a:pt x="614083" y="14458"/>
                    <a:pt x="584200" y="12700"/>
                  </a:cubicBezTo>
                  <a:cubicBezTo>
                    <a:pt x="541940" y="10214"/>
                    <a:pt x="499533" y="12700"/>
                    <a:pt x="457200" y="12700"/>
                  </a:cubicBezTo>
                  <a:lnTo>
                    <a:pt x="457200" y="12700"/>
                  </a:lnTo>
                </a:path>
              </a:pathLst>
            </a:custGeom>
            <a:solidFill>
              <a:schemeClr val="accent3">
                <a:lumMod val="20000"/>
                <a:lumOff val="80000"/>
              </a:schemeClr>
            </a:solidFill>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libri" pitchFamily="34" charset="0"/>
                <a:ea typeface="ＭＳ Ｐゴシック" pitchFamily="50" charset="-128"/>
              </a:endParaRPr>
            </a:p>
          </p:txBody>
        </p:sp>
        <p:sp>
          <p:nvSpPr>
            <p:cNvPr id="6" name="円/楕円 5"/>
            <p:cNvSpPr/>
            <p:nvPr/>
          </p:nvSpPr>
          <p:spPr>
            <a:xfrm rot="13284571">
              <a:off x="3576840" y="2071236"/>
              <a:ext cx="594337" cy="472653"/>
            </a:xfrm>
            <a:prstGeom prst="ellipse">
              <a:avLst/>
            </a:prstGeom>
            <a:solidFill>
              <a:schemeClr val="bg2">
                <a:lumMod val="50000"/>
              </a:schemeClr>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libri" pitchFamily="34" charset="0"/>
                <a:ea typeface="ＭＳ Ｐゴシック" pitchFamily="50" charset="-128"/>
              </a:endParaRPr>
            </a:p>
          </p:txBody>
        </p:sp>
        <p:sp>
          <p:nvSpPr>
            <p:cNvPr id="7" name="円/楕円 6"/>
            <p:cNvSpPr/>
            <p:nvPr/>
          </p:nvSpPr>
          <p:spPr>
            <a:xfrm rot="13284571">
              <a:off x="3800109" y="2319766"/>
              <a:ext cx="95612" cy="110395"/>
            </a:xfrm>
            <a:prstGeom prst="ellipse">
              <a:avLst/>
            </a:prstGeom>
            <a:solidFill>
              <a:schemeClr val="tx1"/>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libri" pitchFamily="34" charset="0"/>
                <a:ea typeface="ＭＳ Ｐゴシック" pitchFamily="50" charset="-128"/>
              </a:endParaRPr>
            </a:p>
          </p:txBody>
        </p:sp>
        <p:sp>
          <p:nvSpPr>
            <p:cNvPr id="8" name="円/楕円 7"/>
            <p:cNvSpPr/>
            <p:nvPr/>
          </p:nvSpPr>
          <p:spPr>
            <a:xfrm rot="13284571">
              <a:off x="3685809" y="2182547"/>
              <a:ext cx="150574" cy="173854"/>
            </a:xfrm>
            <a:prstGeom prst="ellipse">
              <a:avLst/>
            </a:prstGeom>
            <a:solidFill>
              <a:schemeClr val="tx1"/>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libri" pitchFamily="34" charset="0"/>
                <a:ea typeface="ＭＳ Ｐゴシック" pitchFamily="50" charset="-128"/>
              </a:endParaRPr>
            </a:p>
          </p:txBody>
        </p:sp>
      </p:grpSp>
      <p:sp>
        <p:nvSpPr>
          <p:cNvPr id="13" name="円/楕円 12"/>
          <p:cNvSpPr/>
          <p:nvPr/>
        </p:nvSpPr>
        <p:spPr>
          <a:xfrm>
            <a:off x="3860279" y="2081148"/>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4" name="円/楕円 13"/>
          <p:cNvSpPr/>
          <p:nvPr/>
        </p:nvSpPr>
        <p:spPr>
          <a:xfrm>
            <a:off x="4436343" y="258520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5" name="円/楕円 14"/>
          <p:cNvSpPr/>
          <p:nvPr/>
        </p:nvSpPr>
        <p:spPr>
          <a:xfrm>
            <a:off x="4436343" y="222516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6" name="円/楕円 15"/>
          <p:cNvSpPr/>
          <p:nvPr/>
        </p:nvSpPr>
        <p:spPr>
          <a:xfrm>
            <a:off x="3275815" y="1922843"/>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7" name="円/楕円 16"/>
          <p:cNvSpPr/>
          <p:nvPr/>
        </p:nvSpPr>
        <p:spPr>
          <a:xfrm>
            <a:off x="4407765" y="267626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8" name="円/楕円 17"/>
          <p:cNvSpPr/>
          <p:nvPr/>
        </p:nvSpPr>
        <p:spPr>
          <a:xfrm>
            <a:off x="3788271" y="164910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9" name="円/楕円 18"/>
          <p:cNvSpPr/>
          <p:nvPr/>
        </p:nvSpPr>
        <p:spPr>
          <a:xfrm>
            <a:off x="4004295" y="2441188"/>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0" name="円/楕円 19"/>
          <p:cNvSpPr/>
          <p:nvPr/>
        </p:nvSpPr>
        <p:spPr>
          <a:xfrm>
            <a:off x="4267386" y="1937132"/>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1" name="円/楕円 20"/>
          <p:cNvSpPr/>
          <p:nvPr/>
        </p:nvSpPr>
        <p:spPr>
          <a:xfrm>
            <a:off x="3716263" y="222516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2" name="円/楕円 21"/>
          <p:cNvSpPr/>
          <p:nvPr/>
        </p:nvSpPr>
        <p:spPr>
          <a:xfrm>
            <a:off x="3860279" y="2441188"/>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3" name="円/楕円 22"/>
          <p:cNvSpPr/>
          <p:nvPr/>
        </p:nvSpPr>
        <p:spPr>
          <a:xfrm>
            <a:off x="4009058" y="1769301"/>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4" name="円/楕円 23"/>
          <p:cNvSpPr/>
          <p:nvPr/>
        </p:nvSpPr>
        <p:spPr>
          <a:xfrm>
            <a:off x="3932287" y="2297172"/>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5" name="円/楕円 24"/>
          <p:cNvSpPr/>
          <p:nvPr/>
        </p:nvSpPr>
        <p:spPr>
          <a:xfrm>
            <a:off x="1700039" y="2009140"/>
            <a:ext cx="504056" cy="504056"/>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6" name="テキスト ボックス 25"/>
          <p:cNvSpPr txBox="1"/>
          <p:nvPr/>
        </p:nvSpPr>
        <p:spPr>
          <a:xfrm>
            <a:off x="1628031" y="2503904"/>
            <a:ext cx="792088" cy="369332"/>
          </a:xfrm>
          <a:prstGeom prst="rect">
            <a:avLst/>
          </a:prstGeom>
          <a:noFill/>
        </p:spPr>
        <p:txBody>
          <a:bodyPr wrap="square" rtlCol="0">
            <a:spAutoFit/>
          </a:bodyPr>
          <a:lstStyle/>
          <a:p>
            <a:r>
              <a:rPr lang="en-US" altLang="ja-JP" dirty="0" smtClean="0">
                <a:latin typeface="Calibri" pitchFamily="34" charset="0"/>
                <a:ea typeface="ＭＳ Ｐゴシック" pitchFamily="50" charset="-128"/>
              </a:rPr>
              <a:t>Dye</a:t>
            </a:r>
            <a:endParaRPr kumimoji="1" lang="ja-JP" altLang="en-US" dirty="0" smtClean="0">
              <a:latin typeface="Calibri" pitchFamily="34" charset="0"/>
              <a:ea typeface="ＭＳ Ｐゴシック" pitchFamily="50" charset="-128"/>
            </a:endParaRPr>
          </a:p>
        </p:txBody>
      </p:sp>
      <p:sp>
        <p:nvSpPr>
          <p:cNvPr id="27" name="下カーブ矢印 26"/>
          <p:cNvSpPr/>
          <p:nvPr/>
        </p:nvSpPr>
        <p:spPr>
          <a:xfrm>
            <a:off x="1916063" y="1433076"/>
            <a:ext cx="1512168" cy="504056"/>
          </a:xfrm>
          <a:prstGeom prst="curvedDownArrow">
            <a:avLst/>
          </a:prstGeom>
          <a:solidFill>
            <a:srgbClr val="00B0F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Calibri" pitchFamily="34" charset="0"/>
              <a:ea typeface="ＭＳ Ｐゴシック" pitchFamily="50" charset="-128"/>
            </a:endParaRPr>
          </a:p>
        </p:txBody>
      </p:sp>
      <p:sp>
        <p:nvSpPr>
          <p:cNvPr id="28" name="円/楕円 27"/>
          <p:cNvSpPr/>
          <p:nvPr/>
        </p:nvSpPr>
        <p:spPr>
          <a:xfrm>
            <a:off x="3932287" y="2873236"/>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9" name="円/楕円 28"/>
          <p:cNvSpPr/>
          <p:nvPr/>
        </p:nvSpPr>
        <p:spPr>
          <a:xfrm>
            <a:off x="4148311" y="294524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0" name="円/楕円 29"/>
          <p:cNvSpPr/>
          <p:nvPr/>
        </p:nvSpPr>
        <p:spPr>
          <a:xfrm>
            <a:off x="3269926" y="2023429"/>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1" name="円/楕円 30"/>
          <p:cNvSpPr/>
          <p:nvPr/>
        </p:nvSpPr>
        <p:spPr>
          <a:xfrm>
            <a:off x="3716263" y="2657212"/>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2" name="円/楕円 31"/>
          <p:cNvSpPr/>
          <p:nvPr/>
        </p:nvSpPr>
        <p:spPr>
          <a:xfrm>
            <a:off x="3572247" y="258520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3" name="円/楕円 32"/>
          <p:cNvSpPr/>
          <p:nvPr/>
        </p:nvSpPr>
        <p:spPr>
          <a:xfrm>
            <a:off x="3284215" y="236918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4" name="円/楕円 33"/>
          <p:cNvSpPr/>
          <p:nvPr/>
        </p:nvSpPr>
        <p:spPr>
          <a:xfrm>
            <a:off x="3500239" y="150508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5" name="円/楕円 34"/>
          <p:cNvSpPr/>
          <p:nvPr/>
        </p:nvSpPr>
        <p:spPr>
          <a:xfrm>
            <a:off x="3399653" y="1577092"/>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6" name="円/楕円 35"/>
          <p:cNvSpPr/>
          <p:nvPr/>
        </p:nvSpPr>
        <p:spPr>
          <a:xfrm>
            <a:off x="4369098" y="2013903"/>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7" name="円/楕円 36"/>
          <p:cNvSpPr/>
          <p:nvPr/>
        </p:nvSpPr>
        <p:spPr>
          <a:xfrm>
            <a:off x="3716263" y="2369180"/>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8" name="円/楕円 37"/>
          <p:cNvSpPr/>
          <p:nvPr/>
        </p:nvSpPr>
        <p:spPr>
          <a:xfrm>
            <a:off x="4148311" y="2297172"/>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39" name="円/楕円 38"/>
          <p:cNvSpPr/>
          <p:nvPr/>
        </p:nvSpPr>
        <p:spPr>
          <a:xfrm>
            <a:off x="3860279" y="222516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40" name="円/楕円 39"/>
          <p:cNvSpPr/>
          <p:nvPr/>
        </p:nvSpPr>
        <p:spPr>
          <a:xfrm>
            <a:off x="4004295" y="2225164"/>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41" name="円/楕円 40"/>
          <p:cNvSpPr/>
          <p:nvPr/>
        </p:nvSpPr>
        <p:spPr>
          <a:xfrm>
            <a:off x="3422905" y="2441188"/>
            <a:ext cx="72008" cy="72008"/>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42" name="フリーフォーム 41"/>
          <p:cNvSpPr/>
          <p:nvPr/>
        </p:nvSpPr>
        <p:spPr>
          <a:xfrm>
            <a:off x="2636143" y="1433076"/>
            <a:ext cx="2274358" cy="266700"/>
          </a:xfrm>
          <a:custGeom>
            <a:avLst/>
            <a:gdLst>
              <a:gd name="connsiteX0" fmla="*/ 145521 w 1137179"/>
              <a:gd name="connsiteY0" fmla="*/ 0 h 133350"/>
              <a:gd name="connsiteX1" fmla="*/ 967846 w 1137179"/>
              <a:gd name="connsiteY1" fmla="*/ 0 h 133350"/>
              <a:gd name="connsiteX2" fmla="*/ 983721 w 1137179"/>
              <a:gd name="connsiteY2" fmla="*/ 38100 h 133350"/>
              <a:gd name="connsiteX3" fmla="*/ 139171 w 1137179"/>
              <a:gd name="connsiteY3" fmla="*/ 50800 h 133350"/>
              <a:gd name="connsiteX4" fmla="*/ 148696 w 1137179"/>
              <a:gd name="connsiteY4" fmla="*/ 82550 h 133350"/>
              <a:gd name="connsiteX5" fmla="*/ 996421 w 1137179"/>
              <a:gd name="connsiteY5" fmla="*/ 85725 h 133350"/>
              <a:gd name="connsiteX6" fmla="*/ 993246 w 1137179"/>
              <a:gd name="connsiteY6" fmla="*/ 123825 h 133350"/>
              <a:gd name="connsiteX7" fmla="*/ 872596 w 1137179"/>
              <a:gd name="connsiteY7"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7179" h="133350">
                <a:moveTo>
                  <a:pt x="145521" y="0"/>
                </a:moveTo>
                <a:lnTo>
                  <a:pt x="967846" y="0"/>
                </a:lnTo>
                <a:cubicBezTo>
                  <a:pt x="1107546" y="6350"/>
                  <a:pt x="1121833" y="29633"/>
                  <a:pt x="983721" y="38100"/>
                </a:cubicBezTo>
                <a:cubicBezTo>
                  <a:pt x="845609" y="46567"/>
                  <a:pt x="278342" y="43392"/>
                  <a:pt x="139171" y="50800"/>
                </a:cubicBezTo>
                <a:cubicBezTo>
                  <a:pt x="0" y="58208"/>
                  <a:pt x="5821" y="76729"/>
                  <a:pt x="148696" y="82550"/>
                </a:cubicBezTo>
                <a:cubicBezTo>
                  <a:pt x="291571" y="88371"/>
                  <a:pt x="855663" y="78846"/>
                  <a:pt x="996421" y="85725"/>
                </a:cubicBezTo>
                <a:cubicBezTo>
                  <a:pt x="1137179" y="92604"/>
                  <a:pt x="1013884" y="115888"/>
                  <a:pt x="993246" y="123825"/>
                </a:cubicBezTo>
                <a:cubicBezTo>
                  <a:pt x="972609" y="131763"/>
                  <a:pt x="922602" y="132556"/>
                  <a:pt x="872596" y="133350"/>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libri" pitchFamily="34" charset="0"/>
              <a:ea typeface="ＭＳ Ｐゴシック" pitchFamily="50" charset="-128"/>
            </a:endParaRPr>
          </a:p>
        </p:txBody>
      </p:sp>
      <p:sp>
        <p:nvSpPr>
          <p:cNvPr id="43" name="円/楕円 42"/>
          <p:cNvSpPr/>
          <p:nvPr/>
        </p:nvSpPr>
        <p:spPr>
          <a:xfrm>
            <a:off x="4237672" y="1643411"/>
            <a:ext cx="144016" cy="144016"/>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a typeface="ＭＳ Ｐゴシック" pitchFamily="50" charset="-128"/>
            </a:endParaRPr>
          </a:p>
        </p:txBody>
      </p:sp>
      <p:sp>
        <p:nvSpPr>
          <p:cNvPr id="45" name="右矢印 44"/>
          <p:cNvSpPr/>
          <p:nvPr/>
        </p:nvSpPr>
        <p:spPr>
          <a:xfrm>
            <a:off x="4940399" y="2081148"/>
            <a:ext cx="864096" cy="504056"/>
          </a:xfrm>
          <a:prstGeom prst="rightArrow">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46" name="テキスト ボックス 45"/>
          <p:cNvSpPr txBox="1"/>
          <p:nvPr/>
        </p:nvSpPr>
        <p:spPr>
          <a:xfrm>
            <a:off x="3284215" y="3017252"/>
            <a:ext cx="1152128" cy="369332"/>
          </a:xfrm>
          <a:prstGeom prst="rect">
            <a:avLst/>
          </a:prstGeom>
          <a:noFill/>
        </p:spPr>
        <p:txBody>
          <a:bodyPr wrap="square" rtlCol="0">
            <a:spAutoFit/>
          </a:bodyPr>
          <a:lstStyle/>
          <a:p>
            <a:r>
              <a:rPr kumimoji="1" lang="en-US" altLang="ja-JP" dirty="0" smtClean="0">
                <a:latin typeface="Calibri" pitchFamily="34" charset="0"/>
                <a:ea typeface="ＭＳ Ｐゴシック" pitchFamily="50" charset="-128"/>
              </a:rPr>
              <a:t>Sample</a:t>
            </a:r>
            <a:endParaRPr kumimoji="1" lang="ja-JP" altLang="en-US" dirty="0" smtClean="0">
              <a:latin typeface="Calibri" pitchFamily="34" charset="0"/>
              <a:ea typeface="ＭＳ Ｐゴシック" pitchFamily="50" charset="-128"/>
            </a:endParaRPr>
          </a:p>
        </p:txBody>
      </p:sp>
      <p:sp>
        <p:nvSpPr>
          <p:cNvPr id="47" name="テキスト ボックス 46"/>
          <p:cNvSpPr txBox="1"/>
          <p:nvPr/>
        </p:nvSpPr>
        <p:spPr>
          <a:xfrm>
            <a:off x="6596583" y="3031242"/>
            <a:ext cx="1512168" cy="369332"/>
          </a:xfrm>
          <a:prstGeom prst="rect">
            <a:avLst/>
          </a:prstGeom>
          <a:noFill/>
        </p:spPr>
        <p:txBody>
          <a:bodyPr wrap="square" rtlCol="0">
            <a:spAutoFit/>
          </a:bodyPr>
          <a:lstStyle/>
          <a:p>
            <a:r>
              <a:rPr kumimoji="1" lang="en-US" altLang="ja-JP" dirty="0" smtClean="0">
                <a:latin typeface="Calibri" pitchFamily="34" charset="0"/>
                <a:ea typeface="ＭＳ Ｐゴシック" pitchFamily="50" charset="-128"/>
              </a:rPr>
              <a:t>example</a:t>
            </a:r>
            <a:endParaRPr kumimoji="1" lang="ja-JP" altLang="en-US" dirty="0" smtClean="0">
              <a:latin typeface="Calibri" pitchFamily="34" charset="0"/>
              <a:ea typeface="ＭＳ Ｐゴシック" pitchFamily="50" charset="-128"/>
            </a:endParaRPr>
          </a:p>
        </p:txBody>
      </p:sp>
      <p:sp>
        <p:nvSpPr>
          <p:cNvPr id="48" name="テキスト ボックス 47"/>
          <p:cNvSpPr txBox="1"/>
          <p:nvPr/>
        </p:nvSpPr>
        <p:spPr>
          <a:xfrm>
            <a:off x="4914999" y="2568312"/>
            <a:ext cx="936104" cy="338554"/>
          </a:xfrm>
          <a:prstGeom prst="rect">
            <a:avLst/>
          </a:prstGeom>
          <a:noFill/>
        </p:spPr>
        <p:txBody>
          <a:bodyPr wrap="square" rtlCol="0">
            <a:spAutoFit/>
          </a:bodyPr>
          <a:lstStyle/>
          <a:p>
            <a:r>
              <a:rPr lang="en-US" altLang="ja-JP" sz="1600" dirty="0" smtClean="0">
                <a:latin typeface="Calibri" pitchFamily="34" charset="0"/>
                <a:ea typeface="ＭＳ Ｐゴシック" pitchFamily="50" charset="-128"/>
              </a:rPr>
              <a:t>Imaging</a:t>
            </a:r>
            <a:endParaRPr kumimoji="1" lang="ja-JP" altLang="en-US" sz="1600" dirty="0" smtClean="0">
              <a:latin typeface="Calibri" pitchFamily="34" charset="0"/>
              <a:ea typeface="ＭＳ Ｐゴシック" pitchFamily="50" charset="-128"/>
            </a:endParaRPr>
          </a:p>
        </p:txBody>
      </p:sp>
      <p:sp>
        <p:nvSpPr>
          <p:cNvPr id="50" name="角丸四角形 49"/>
          <p:cNvSpPr/>
          <p:nvPr/>
        </p:nvSpPr>
        <p:spPr>
          <a:xfrm>
            <a:off x="992560" y="1052736"/>
            <a:ext cx="7920880" cy="2520280"/>
          </a:xfrm>
          <a:prstGeom prst="roundRect">
            <a:avLst>
              <a:gd name="adj" fmla="val 6236"/>
            </a:avLst>
          </a:prstGeom>
          <a:noFill/>
          <a:ln w="15875">
            <a:solidFill>
              <a:srgbClr val="FFC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211" name="テキスト ボックス 210"/>
          <p:cNvSpPr txBox="1"/>
          <p:nvPr/>
        </p:nvSpPr>
        <p:spPr>
          <a:xfrm>
            <a:off x="6098832" y="3279421"/>
            <a:ext cx="2880320" cy="276999"/>
          </a:xfrm>
          <a:prstGeom prst="rect">
            <a:avLst/>
          </a:prstGeom>
          <a:noFill/>
        </p:spPr>
        <p:txBody>
          <a:bodyPr wrap="square" rtlCol="0">
            <a:spAutoFit/>
          </a:bodyPr>
          <a:lstStyle/>
          <a:p>
            <a:r>
              <a:rPr lang="en-US" altLang="ja-JP" sz="1200" dirty="0" err="1" smtClean="0">
                <a:latin typeface="Calibri" pitchFamily="34" charset="0"/>
              </a:rPr>
              <a:t>Shtengel</a:t>
            </a:r>
            <a:r>
              <a:rPr lang="en-US" altLang="ja-JP" sz="1200" dirty="0" smtClean="0">
                <a:latin typeface="Calibri" pitchFamily="34" charset="0"/>
              </a:rPr>
              <a:t> et al</a:t>
            </a:r>
            <a:r>
              <a:rPr lang="en-US" altLang="ja-JP" sz="1200" i="1" dirty="0" smtClean="0">
                <a:latin typeface="Calibri" pitchFamily="34" charset="0"/>
              </a:rPr>
              <a:t>., PNAS. </a:t>
            </a:r>
            <a:r>
              <a:rPr lang="en-US" altLang="ja-JP" sz="1200" b="1" dirty="0" smtClean="0">
                <a:latin typeface="Calibri" pitchFamily="34" charset="0"/>
              </a:rPr>
              <a:t>2009</a:t>
            </a:r>
            <a:r>
              <a:rPr lang="en-US" altLang="ja-JP" sz="1200" i="1" dirty="0" smtClean="0">
                <a:latin typeface="Calibri" pitchFamily="34" charset="0"/>
              </a:rPr>
              <a:t>, 10,</a:t>
            </a:r>
            <a:r>
              <a:rPr lang="en-US" altLang="ja-JP" sz="1200" dirty="0" smtClean="0">
                <a:latin typeface="Calibri" pitchFamily="34" charset="0"/>
              </a:rPr>
              <a:t>1073</a:t>
            </a:r>
            <a:r>
              <a:rPr lang="en-US" altLang="ja-JP" sz="1200" i="1" dirty="0" smtClean="0">
                <a:latin typeface="Calibri" pitchFamily="34" charset="0"/>
              </a:rPr>
              <a:t>.</a:t>
            </a:r>
            <a:endParaRPr kumimoji="1" lang="ja-JP" altLang="en-US" sz="1200" dirty="0" smtClean="0">
              <a:latin typeface="Calibri" pitchFamily="34" charset="0"/>
              <a:ea typeface="ＭＳ Ｐゴシック" pitchFamily="50" charset="-128"/>
            </a:endParaRPr>
          </a:p>
        </p:txBody>
      </p:sp>
      <p:sp>
        <p:nvSpPr>
          <p:cNvPr id="51" name="テキスト ボックス 50"/>
          <p:cNvSpPr txBox="1"/>
          <p:nvPr/>
        </p:nvSpPr>
        <p:spPr>
          <a:xfrm>
            <a:off x="848544" y="476672"/>
            <a:ext cx="4104456" cy="461665"/>
          </a:xfrm>
          <a:prstGeom prst="rect">
            <a:avLst/>
          </a:prstGeom>
          <a:noFill/>
        </p:spPr>
        <p:txBody>
          <a:bodyPr wrap="square" rtlCol="0">
            <a:spAutoFit/>
          </a:bodyPr>
          <a:lstStyle/>
          <a:p>
            <a:r>
              <a:rPr lang="en-US" altLang="ja-JP" sz="2400" u="sng" dirty="0" smtClean="0"/>
              <a:t>Fluorescence</a:t>
            </a:r>
            <a:r>
              <a:rPr kumimoji="1" lang="en-US" altLang="ja-JP" sz="2400" u="sng" dirty="0" smtClean="0"/>
              <a:t> microscopy</a:t>
            </a:r>
            <a:endParaRPr kumimoji="1" lang="ja-JP" altLang="en-US" sz="2400" u="sng" dirty="0"/>
          </a:p>
        </p:txBody>
      </p:sp>
      <p:sp>
        <p:nvSpPr>
          <p:cNvPr id="56" name="テキスト ボックス 55"/>
          <p:cNvSpPr txBox="1"/>
          <p:nvPr/>
        </p:nvSpPr>
        <p:spPr>
          <a:xfrm>
            <a:off x="848544" y="3825622"/>
            <a:ext cx="3672408" cy="2123658"/>
          </a:xfrm>
          <a:prstGeom prst="rect">
            <a:avLst/>
          </a:prstGeom>
          <a:noFill/>
        </p:spPr>
        <p:txBody>
          <a:bodyPr wrap="square" rtlCol="0">
            <a:spAutoFit/>
          </a:bodyPr>
          <a:lstStyle/>
          <a:p>
            <a:r>
              <a:rPr lang="en-US" altLang="ja-JP" sz="2400" dirty="0" smtClean="0"/>
              <a:t>Observation t</a:t>
            </a:r>
            <a:r>
              <a:rPr kumimoji="1" lang="en-US" altLang="ja-JP" sz="2400" dirty="0" smtClean="0"/>
              <a:t>arget</a:t>
            </a:r>
          </a:p>
          <a:p>
            <a:endParaRPr lang="en-US" altLang="ja-JP" sz="2400" dirty="0" smtClean="0"/>
          </a:p>
          <a:p>
            <a:r>
              <a:rPr lang="ja-JP" altLang="en-US" sz="2000" dirty="0" smtClean="0"/>
              <a:t> ・</a:t>
            </a:r>
            <a:r>
              <a:rPr lang="en-US" altLang="ja-JP" sz="2000" dirty="0" smtClean="0"/>
              <a:t>Biological tissue</a:t>
            </a:r>
          </a:p>
          <a:p>
            <a:endParaRPr lang="en-US" altLang="ja-JP" sz="2000" dirty="0" smtClean="0"/>
          </a:p>
          <a:p>
            <a:r>
              <a:rPr lang="ja-JP" altLang="en-US" sz="2000" dirty="0" smtClean="0"/>
              <a:t> ・</a:t>
            </a:r>
            <a:r>
              <a:rPr lang="en-US" altLang="ja-JP" sz="2000" dirty="0" smtClean="0"/>
              <a:t>Polymer film</a:t>
            </a:r>
          </a:p>
          <a:p>
            <a:endParaRPr kumimoji="1" lang="ja-JP" altLang="en-US" sz="2400" dirty="0"/>
          </a:p>
        </p:txBody>
      </p:sp>
      <p:grpSp>
        <p:nvGrpSpPr>
          <p:cNvPr id="57" name="グループ化 56"/>
          <p:cNvGrpSpPr/>
          <p:nvPr/>
        </p:nvGrpSpPr>
        <p:grpSpPr>
          <a:xfrm rot="18389743">
            <a:off x="4437664" y="915465"/>
            <a:ext cx="735710" cy="360040"/>
            <a:chOff x="1985042" y="5229200"/>
            <a:chExt cx="735710" cy="360040"/>
          </a:xfrm>
        </p:grpSpPr>
        <p:sp>
          <p:nvSpPr>
            <p:cNvPr id="53" name="正方形/長方形 52"/>
            <p:cNvSpPr/>
            <p:nvPr/>
          </p:nvSpPr>
          <p:spPr>
            <a:xfrm>
              <a:off x="2216696" y="5229200"/>
              <a:ext cx="504056" cy="36004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台形 53"/>
            <p:cNvSpPr/>
            <p:nvPr/>
          </p:nvSpPr>
          <p:spPr>
            <a:xfrm rot="5400000">
              <a:off x="1985042" y="5229200"/>
              <a:ext cx="216024" cy="216024"/>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p:cNvSpPr txBox="1"/>
          <p:nvPr/>
        </p:nvSpPr>
        <p:spPr>
          <a:xfrm>
            <a:off x="4520952" y="476672"/>
            <a:ext cx="1368152" cy="307777"/>
          </a:xfrm>
          <a:prstGeom prst="rect">
            <a:avLst/>
          </a:prstGeom>
          <a:noFill/>
        </p:spPr>
        <p:txBody>
          <a:bodyPr wrap="square" rtlCol="0">
            <a:spAutoFit/>
          </a:bodyPr>
          <a:lstStyle/>
          <a:p>
            <a:r>
              <a:rPr kumimoji="1" lang="en-US" altLang="ja-JP" sz="1400" dirty="0" smtClean="0"/>
              <a:t>CCD camera</a:t>
            </a:r>
            <a:endParaRPr kumimoji="1" lang="ja-JP" altLang="en-US" sz="1400" dirty="0"/>
          </a:p>
        </p:txBody>
      </p:sp>
      <p:sp>
        <p:nvSpPr>
          <p:cNvPr id="59" name="テキスト ボックス 58"/>
          <p:cNvSpPr txBox="1"/>
          <p:nvPr/>
        </p:nvSpPr>
        <p:spPr>
          <a:xfrm>
            <a:off x="4448944" y="1641988"/>
            <a:ext cx="936104" cy="523220"/>
          </a:xfrm>
          <a:prstGeom prst="rect">
            <a:avLst/>
          </a:prstGeom>
          <a:noFill/>
        </p:spPr>
        <p:txBody>
          <a:bodyPr wrap="square" rtlCol="0">
            <a:spAutoFit/>
          </a:bodyPr>
          <a:lstStyle/>
          <a:p>
            <a:r>
              <a:rPr kumimoji="1" lang="en-US" altLang="ja-JP" sz="1400" dirty="0" smtClean="0"/>
              <a:t>Laser</a:t>
            </a:r>
          </a:p>
          <a:p>
            <a:r>
              <a:rPr kumimoji="1" lang="en-US" altLang="ja-JP" sz="1400" dirty="0" smtClean="0"/>
              <a:t>Scanning</a:t>
            </a:r>
            <a:endParaRPr kumimoji="1" lang="ja-JP" altLang="en-US" sz="1400" dirty="0"/>
          </a:p>
        </p:txBody>
      </p:sp>
      <p:sp>
        <p:nvSpPr>
          <p:cNvPr id="60" name="円/楕円 59"/>
          <p:cNvSpPr/>
          <p:nvPr/>
        </p:nvSpPr>
        <p:spPr>
          <a:xfrm>
            <a:off x="2944591" y="1262618"/>
            <a:ext cx="1944216" cy="1944000"/>
          </a:xfrm>
          <a:prstGeom prst="ellipse">
            <a:avLst/>
          </a:prstGeom>
          <a:solidFill>
            <a:srgbClr val="92D050">
              <a:alpha val="2300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a typeface="ＭＳ Ｐゴシック" pitchFamily="50" charset="-128"/>
            </a:endParaRPr>
          </a:p>
        </p:txBody>
      </p:sp>
      <p:sp>
        <p:nvSpPr>
          <p:cNvPr id="65" name="テキスト ボックス 64"/>
          <p:cNvSpPr txBox="1"/>
          <p:nvPr/>
        </p:nvSpPr>
        <p:spPr>
          <a:xfrm>
            <a:off x="2720752" y="2852936"/>
            <a:ext cx="720080" cy="307777"/>
          </a:xfrm>
          <a:prstGeom prst="rect">
            <a:avLst/>
          </a:prstGeom>
          <a:noFill/>
        </p:spPr>
        <p:txBody>
          <a:bodyPr wrap="square" rtlCol="0">
            <a:spAutoFit/>
          </a:bodyPr>
          <a:lstStyle/>
          <a:p>
            <a:r>
              <a:rPr lang="en-US" altLang="ja-JP" sz="1400" dirty="0" smtClean="0"/>
              <a:t>L</a:t>
            </a:r>
            <a:r>
              <a:rPr kumimoji="1" lang="en-US" altLang="ja-JP" sz="1400" dirty="0" smtClean="0"/>
              <a:t>aser</a:t>
            </a:r>
            <a:endParaRPr kumimoji="1" lang="ja-JP" altLang="en-US" sz="1400" dirty="0"/>
          </a:p>
        </p:txBody>
      </p:sp>
      <p:pic>
        <p:nvPicPr>
          <p:cNvPr id="55" name="Picture 2"/>
          <p:cNvPicPr>
            <a:picLocks noChangeAspect="1" noChangeArrowheads="1"/>
          </p:cNvPicPr>
          <p:nvPr/>
        </p:nvPicPr>
        <p:blipFill>
          <a:blip r:embed="rId5" cstate="print"/>
          <a:srcRect/>
          <a:stretch>
            <a:fillRect/>
          </a:stretch>
        </p:blipFill>
        <p:spPr bwMode="auto">
          <a:xfrm>
            <a:off x="3584848" y="3969638"/>
            <a:ext cx="1872208" cy="1872208"/>
          </a:xfrm>
          <a:prstGeom prst="rect">
            <a:avLst/>
          </a:prstGeom>
          <a:noFill/>
          <a:ln w="9525">
            <a:noFill/>
            <a:miter lim="800000"/>
            <a:headEnd/>
            <a:tailEnd/>
          </a:ln>
        </p:spPr>
      </p:pic>
      <p:pic>
        <p:nvPicPr>
          <p:cNvPr id="61" name="Picture 42" descr="C:\Users\yuhei\Documents\研究室\修論\修論（多賀）\Figures\MappingEffPosZ2_no-Label_no-scale.tif"/>
          <p:cNvPicPr>
            <a:picLocks noChangeAspect="1" noChangeArrowheads="1"/>
          </p:cNvPicPr>
          <p:nvPr/>
        </p:nvPicPr>
        <p:blipFill>
          <a:blip r:embed="rId6" cstate="print"/>
          <a:srcRect/>
          <a:stretch>
            <a:fillRect/>
          </a:stretch>
        </p:blipFill>
        <p:spPr bwMode="auto">
          <a:xfrm>
            <a:off x="7257256" y="3969638"/>
            <a:ext cx="1872208" cy="1872208"/>
          </a:xfrm>
          <a:prstGeom prst="rect">
            <a:avLst/>
          </a:prstGeom>
          <a:noFill/>
          <a:ln w="9525">
            <a:noFill/>
            <a:miter lim="800000"/>
            <a:headEnd/>
            <a:tailEnd/>
          </a:ln>
        </p:spPr>
      </p:pic>
      <p:grpSp>
        <p:nvGrpSpPr>
          <p:cNvPr id="62" name="グループ化 61"/>
          <p:cNvGrpSpPr/>
          <p:nvPr/>
        </p:nvGrpSpPr>
        <p:grpSpPr>
          <a:xfrm>
            <a:off x="5817096" y="4977750"/>
            <a:ext cx="1381894" cy="822325"/>
            <a:chOff x="776536" y="5607844"/>
            <a:chExt cx="1381894" cy="822325"/>
          </a:xfrm>
        </p:grpSpPr>
        <p:sp>
          <p:nvSpPr>
            <p:cNvPr id="63" name="正方形/長方形 62"/>
            <p:cNvSpPr/>
            <p:nvPr/>
          </p:nvSpPr>
          <p:spPr bwMode="auto">
            <a:xfrm>
              <a:off x="776778" y="6168231"/>
              <a:ext cx="1381125" cy="261938"/>
            </a:xfrm>
            <a:prstGeom prst="rect">
              <a:avLst/>
            </a:prstGeom>
            <a:solidFill>
              <a:sysClr val="window" lastClr="FFFFFF">
                <a:lumMod val="65000"/>
              </a:sysClr>
            </a:solidFill>
            <a:ln w="6350" cap="flat" cmpd="sng" algn="ctr">
              <a:noFill/>
              <a:prstDash val="solid"/>
            </a:ln>
            <a:effectLst/>
          </p:spPr>
          <p:txBody>
            <a:bodyPr anchor="ctr"/>
            <a:lstStyle/>
            <a:p>
              <a:pPr algn="r" fontAlgn="auto">
                <a:spcBef>
                  <a:spcPts val="0"/>
                </a:spcBef>
                <a:spcAft>
                  <a:spcPts val="0"/>
                </a:spcAft>
                <a:defRPr/>
              </a:pPr>
              <a:r>
                <a:rPr kumimoji="0" lang="en-US" altLang="ja-JP" sz="2000" kern="0" dirty="0">
                  <a:solidFill>
                    <a:prstClr val="white"/>
                  </a:solidFill>
                  <a:latin typeface="Calibri"/>
                  <a:ea typeface="ＭＳ Ｐゴシック"/>
                  <a:cs typeface="Times New Roman" pitchFamily="18" charset="0"/>
                </a:rPr>
                <a:t>Glass</a:t>
              </a:r>
              <a:endParaRPr kumimoji="0" lang="ja-JP" altLang="en-US" sz="2000" kern="0" dirty="0">
                <a:solidFill>
                  <a:prstClr val="white"/>
                </a:solidFill>
                <a:latin typeface="Calibri"/>
                <a:ea typeface="ＭＳ Ｐゴシック"/>
                <a:cs typeface="Times New Roman" pitchFamily="18" charset="0"/>
              </a:endParaRPr>
            </a:p>
          </p:txBody>
        </p:sp>
        <p:sp>
          <p:nvSpPr>
            <p:cNvPr id="64" name="正方形/長方形 63"/>
            <p:cNvSpPr/>
            <p:nvPr/>
          </p:nvSpPr>
          <p:spPr bwMode="auto">
            <a:xfrm>
              <a:off x="776778" y="5733256"/>
              <a:ext cx="1381125" cy="431800"/>
            </a:xfrm>
            <a:prstGeom prst="rect">
              <a:avLst/>
            </a:prstGeom>
            <a:solidFill>
              <a:srgbClr val="FFFFAA"/>
            </a:solidFill>
            <a:ln w="25400" cap="flat" cmpd="sng" algn="ctr">
              <a:noFill/>
              <a:prstDash val="solid"/>
            </a:ln>
            <a:effectLst/>
          </p:spPr>
          <p:txBody>
            <a:bodyPr anchor="ctr"/>
            <a:lstStyle/>
            <a:p>
              <a:pPr algn="ctr" fontAlgn="auto">
                <a:spcBef>
                  <a:spcPts val="0"/>
                </a:spcBef>
                <a:spcAft>
                  <a:spcPts val="0"/>
                </a:spcAft>
                <a:defRPr/>
              </a:pPr>
              <a:endParaRPr kumimoji="0" lang="ja-JP" altLang="en-US" kern="0" dirty="0">
                <a:solidFill>
                  <a:prstClr val="white"/>
                </a:solidFill>
                <a:latin typeface="Calibri"/>
                <a:ea typeface="ＭＳ Ｐゴシック"/>
              </a:endParaRPr>
            </a:p>
          </p:txBody>
        </p:sp>
        <p:cxnSp>
          <p:nvCxnSpPr>
            <p:cNvPr id="66" name="直線コネクタ 321"/>
            <p:cNvCxnSpPr>
              <a:cxnSpLocks noChangeShapeType="1"/>
            </p:cNvCxnSpPr>
            <p:nvPr/>
          </p:nvCxnSpPr>
          <p:spPr bwMode="auto">
            <a:xfrm>
              <a:off x="776536" y="6168690"/>
              <a:ext cx="1381894" cy="0"/>
            </a:xfrm>
            <a:prstGeom prst="line">
              <a:avLst/>
            </a:prstGeom>
            <a:noFill/>
            <a:ln w="3175" algn="ctr">
              <a:solidFill>
                <a:srgbClr val="000000"/>
              </a:solidFill>
              <a:round/>
              <a:headEnd/>
              <a:tailEnd/>
            </a:ln>
          </p:spPr>
        </p:cxnSp>
        <p:cxnSp>
          <p:nvCxnSpPr>
            <p:cNvPr id="67" name="直線コネクタ 322"/>
            <p:cNvCxnSpPr>
              <a:cxnSpLocks noChangeShapeType="1"/>
            </p:cNvCxnSpPr>
            <p:nvPr/>
          </p:nvCxnSpPr>
          <p:spPr bwMode="auto">
            <a:xfrm>
              <a:off x="776536" y="6429609"/>
              <a:ext cx="1381894" cy="0"/>
            </a:xfrm>
            <a:prstGeom prst="line">
              <a:avLst/>
            </a:prstGeom>
            <a:noFill/>
            <a:ln w="3175" algn="ctr">
              <a:solidFill>
                <a:srgbClr val="000000"/>
              </a:solidFill>
              <a:round/>
              <a:headEnd/>
              <a:tailEnd/>
            </a:ln>
          </p:spPr>
        </p:cxnSp>
        <p:cxnSp>
          <p:nvCxnSpPr>
            <p:cNvPr id="68" name="直線コネクタ 325"/>
            <p:cNvCxnSpPr>
              <a:cxnSpLocks noChangeShapeType="1"/>
            </p:cNvCxnSpPr>
            <p:nvPr/>
          </p:nvCxnSpPr>
          <p:spPr bwMode="auto">
            <a:xfrm>
              <a:off x="993724" y="5607844"/>
              <a:ext cx="22517" cy="165640"/>
            </a:xfrm>
            <a:prstGeom prst="line">
              <a:avLst/>
            </a:prstGeom>
            <a:noFill/>
            <a:ln w="12700" algn="ctr">
              <a:solidFill>
                <a:srgbClr val="000000"/>
              </a:solidFill>
              <a:prstDash val="dash"/>
              <a:round/>
              <a:headEnd/>
              <a:tailEnd/>
            </a:ln>
          </p:spPr>
        </p:cxnSp>
        <p:cxnSp>
          <p:nvCxnSpPr>
            <p:cNvPr id="69" name="直線コネクタ 329"/>
            <p:cNvCxnSpPr>
              <a:cxnSpLocks noChangeShapeType="1"/>
            </p:cNvCxnSpPr>
            <p:nvPr/>
          </p:nvCxnSpPr>
          <p:spPr bwMode="auto">
            <a:xfrm>
              <a:off x="776536" y="5732988"/>
              <a:ext cx="1381894" cy="0"/>
            </a:xfrm>
            <a:prstGeom prst="line">
              <a:avLst/>
            </a:prstGeom>
            <a:noFill/>
            <a:ln w="3175" algn="ctr">
              <a:solidFill>
                <a:srgbClr val="000000"/>
              </a:solidFill>
              <a:round/>
              <a:headEnd/>
              <a:tailEnd/>
            </a:ln>
          </p:spPr>
        </p:cxnSp>
        <p:cxnSp>
          <p:nvCxnSpPr>
            <p:cNvPr id="70" name="直線コネクタ 330"/>
            <p:cNvCxnSpPr>
              <a:cxnSpLocks noChangeShapeType="1"/>
            </p:cNvCxnSpPr>
            <p:nvPr/>
          </p:nvCxnSpPr>
          <p:spPr bwMode="auto">
            <a:xfrm flipV="1">
              <a:off x="1748913" y="5983217"/>
              <a:ext cx="142822" cy="60944"/>
            </a:xfrm>
            <a:prstGeom prst="line">
              <a:avLst/>
            </a:prstGeom>
            <a:noFill/>
            <a:ln w="12700" cap="rnd" algn="ctr">
              <a:solidFill>
                <a:srgbClr val="000000"/>
              </a:solidFill>
              <a:bevel/>
              <a:headEnd/>
              <a:tailEnd/>
            </a:ln>
          </p:spPr>
        </p:cxnSp>
        <p:cxnSp>
          <p:nvCxnSpPr>
            <p:cNvPr id="71" name="直線コネクタ 331"/>
            <p:cNvCxnSpPr>
              <a:cxnSpLocks/>
            </p:cNvCxnSpPr>
            <p:nvPr/>
          </p:nvCxnSpPr>
          <p:spPr bwMode="auto">
            <a:xfrm flipH="1" flipV="1">
              <a:off x="1748913" y="5935833"/>
              <a:ext cx="142821" cy="47383"/>
            </a:xfrm>
            <a:prstGeom prst="line">
              <a:avLst/>
            </a:prstGeom>
            <a:noFill/>
            <a:ln w="12700" cap="rnd" algn="ctr">
              <a:solidFill>
                <a:srgbClr val="000000"/>
              </a:solidFill>
              <a:bevel/>
              <a:headEnd/>
              <a:tailEnd/>
            </a:ln>
          </p:spPr>
        </p:cxnSp>
        <p:cxnSp>
          <p:nvCxnSpPr>
            <p:cNvPr id="72" name="直線コネクタ 332"/>
            <p:cNvCxnSpPr>
              <a:cxnSpLocks noChangeShapeType="1"/>
            </p:cNvCxnSpPr>
            <p:nvPr/>
          </p:nvCxnSpPr>
          <p:spPr bwMode="auto">
            <a:xfrm flipV="1">
              <a:off x="1908876" y="5996781"/>
              <a:ext cx="166960" cy="108326"/>
            </a:xfrm>
            <a:prstGeom prst="line">
              <a:avLst/>
            </a:prstGeom>
            <a:noFill/>
            <a:ln w="12700" cap="rnd" algn="ctr">
              <a:solidFill>
                <a:srgbClr val="000000"/>
              </a:solidFill>
              <a:bevel/>
              <a:headEnd/>
              <a:tailEnd type="triangle" w="med" len="lg"/>
            </a:ln>
          </p:spPr>
        </p:cxnSp>
        <p:sp>
          <p:nvSpPr>
            <p:cNvPr id="73" name="円/楕円 72"/>
            <p:cNvSpPr>
              <a:spLocks noChangeAspect="1"/>
            </p:cNvSpPr>
            <p:nvPr/>
          </p:nvSpPr>
          <p:spPr bwMode="auto">
            <a:xfrm flipV="1">
              <a:off x="1678371" y="6030740"/>
              <a:ext cx="86367" cy="86445"/>
            </a:xfrm>
            <a:prstGeom prst="ellipse">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anchor="ctr"/>
            <a:lstStyle/>
            <a:p>
              <a:pPr fontAlgn="auto">
                <a:spcBef>
                  <a:spcPts val="0"/>
                </a:spcBef>
                <a:spcAft>
                  <a:spcPts val="0"/>
                </a:spcAft>
                <a:defRPr/>
              </a:pPr>
              <a:endParaRPr kumimoji="0" lang="ja-JP" altLang="en-US" kern="0" dirty="0">
                <a:solidFill>
                  <a:prstClr val="white"/>
                </a:solidFill>
                <a:latin typeface="Calibri"/>
                <a:ea typeface="ＭＳ Ｐゴシック"/>
              </a:endParaRPr>
            </a:p>
          </p:txBody>
        </p:sp>
        <p:cxnSp>
          <p:nvCxnSpPr>
            <p:cNvPr id="74" name="直線コネクタ 334"/>
            <p:cNvCxnSpPr>
              <a:cxnSpLocks/>
            </p:cNvCxnSpPr>
            <p:nvPr/>
          </p:nvCxnSpPr>
          <p:spPr bwMode="auto">
            <a:xfrm>
              <a:off x="1748913" y="5935836"/>
              <a:ext cx="159962" cy="169271"/>
            </a:xfrm>
            <a:prstGeom prst="line">
              <a:avLst/>
            </a:prstGeom>
            <a:noFill/>
            <a:ln w="12700" cap="rnd" algn="ctr">
              <a:solidFill>
                <a:srgbClr val="000000"/>
              </a:solidFill>
              <a:bevel/>
              <a:headEnd/>
              <a:tailEnd/>
            </a:ln>
          </p:spPr>
        </p:cxnSp>
        <p:sp>
          <p:nvSpPr>
            <p:cNvPr id="75" name="正方形/長方形 74"/>
            <p:cNvSpPr/>
            <p:nvPr/>
          </p:nvSpPr>
          <p:spPr bwMode="auto">
            <a:xfrm>
              <a:off x="776778" y="5906294"/>
              <a:ext cx="690563" cy="258762"/>
            </a:xfrm>
            <a:prstGeom prst="rect">
              <a:avLst/>
            </a:prstGeom>
            <a:gradFill flip="none" rotWithShape="1">
              <a:gsLst>
                <a:gs pos="0">
                  <a:srgbClr val="4BACC6">
                    <a:tint val="50000"/>
                    <a:satMod val="300000"/>
                    <a:lumMod val="60000"/>
                    <a:lumOff val="40000"/>
                  </a:srgbClr>
                </a:gs>
                <a:gs pos="35000">
                  <a:srgbClr val="4BACC6">
                    <a:tint val="37000"/>
                    <a:satMod val="300000"/>
                    <a:lumMod val="40000"/>
                    <a:lumOff val="60000"/>
                  </a:srgbClr>
                </a:gs>
                <a:gs pos="99000">
                  <a:srgbClr val="4BACC6">
                    <a:tint val="15000"/>
                    <a:satMod val="350000"/>
                    <a:lumMod val="20000"/>
                    <a:lumOff val="80000"/>
                  </a:srgbClr>
                </a:gs>
              </a:gsLst>
              <a:lin ang="16200000" scaled="1"/>
              <a:tileRect/>
            </a:gradFill>
            <a:ln w="9525" cap="flat" cmpd="sng" algn="ctr">
              <a:noFill/>
              <a:prstDash val="solid"/>
            </a:ln>
            <a:effectLst/>
          </p:spPr>
          <p:txBody>
            <a:bodyPr anchor="ctr"/>
            <a:lstStyle/>
            <a:p>
              <a:pPr algn="ctr" fontAlgn="auto">
                <a:spcBef>
                  <a:spcPts val="0"/>
                </a:spcBef>
                <a:spcAft>
                  <a:spcPts val="0"/>
                </a:spcAft>
                <a:defRPr/>
              </a:pPr>
              <a:r>
                <a:rPr kumimoji="0" lang="en-US" altLang="ja-JP" sz="2000" kern="0" dirty="0">
                  <a:solidFill>
                    <a:prstClr val="black"/>
                  </a:solidFill>
                  <a:latin typeface="Calibri"/>
                  <a:ea typeface="ＭＳ Ｐゴシック"/>
                  <a:cs typeface="Times New Roman" panose="02020603050405020304" pitchFamily="18" charset="0"/>
                </a:rPr>
                <a:t>SiO</a:t>
              </a:r>
              <a:r>
                <a:rPr kumimoji="0" lang="en-US" altLang="ja-JP" sz="2000" kern="0" baseline="-2000" dirty="0">
                  <a:solidFill>
                    <a:prstClr val="black"/>
                  </a:solidFill>
                  <a:latin typeface="Calibri"/>
                  <a:ea typeface="ＭＳ Ｐゴシック"/>
                  <a:cs typeface="Times New Roman" panose="02020603050405020304" pitchFamily="18" charset="0"/>
                </a:rPr>
                <a:t>2</a:t>
              </a:r>
              <a:endParaRPr kumimoji="0" lang="ja-JP" altLang="en-US" sz="2000" kern="0" baseline="-2000" dirty="0">
                <a:solidFill>
                  <a:prstClr val="black"/>
                </a:solidFill>
                <a:latin typeface="Calibri"/>
                <a:ea typeface="ＭＳ Ｐゴシック"/>
                <a:cs typeface="Times New Roman" panose="02020603050405020304" pitchFamily="18" charset="0"/>
              </a:endParaRPr>
            </a:p>
          </p:txBody>
        </p:sp>
        <p:cxnSp>
          <p:nvCxnSpPr>
            <p:cNvPr id="76" name="直線コネクタ 336"/>
            <p:cNvCxnSpPr>
              <a:cxnSpLocks noChangeShapeType="1"/>
            </p:cNvCxnSpPr>
            <p:nvPr/>
          </p:nvCxnSpPr>
          <p:spPr bwMode="auto">
            <a:xfrm>
              <a:off x="776536" y="5905747"/>
              <a:ext cx="690948" cy="0"/>
            </a:xfrm>
            <a:prstGeom prst="line">
              <a:avLst/>
            </a:prstGeom>
            <a:noFill/>
            <a:ln w="6350" algn="ctr">
              <a:solidFill>
                <a:srgbClr val="46AAC5"/>
              </a:solidFill>
              <a:round/>
              <a:headEnd/>
              <a:tailEnd/>
            </a:ln>
          </p:spPr>
        </p:cxnSp>
        <p:cxnSp>
          <p:nvCxnSpPr>
            <p:cNvPr id="77" name="直線コネクタ 337"/>
            <p:cNvCxnSpPr>
              <a:cxnSpLocks noChangeShapeType="1"/>
            </p:cNvCxnSpPr>
            <p:nvPr/>
          </p:nvCxnSpPr>
          <p:spPr bwMode="auto">
            <a:xfrm>
              <a:off x="776536" y="6164881"/>
              <a:ext cx="690948" cy="0"/>
            </a:xfrm>
            <a:prstGeom prst="line">
              <a:avLst/>
            </a:prstGeom>
            <a:noFill/>
            <a:ln w="6350" algn="ctr">
              <a:solidFill>
                <a:srgbClr val="46AAC5"/>
              </a:solidFill>
              <a:round/>
              <a:headEnd/>
              <a:tailEnd/>
            </a:ln>
          </p:spPr>
        </p:cxnSp>
        <p:cxnSp>
          <p:nvCxnSpPr>
            <p:cNvPr id="78" name="直線コネクタ 338"/>
            <p:cNvCxnSpPr>
              <a:cxnSpLocks noChangeShapeType="1"/>
            </p:cNvCxnSpPr>
            <p:nvPr/>
          </p:nvCxnSpPr>
          <p:spPr bwMode="auto">
            <a:xfrm flipV="1">
              <a:off x="1059424" y="5785563"/>
              <a:ext cx="121087" cy="31143"/>
            </a:xfrm>
            <a:prstGeom prst="line">
              <a:avLst/>
            </a:prstGeom>
            <a:noFill/>
            <a:ln w="12700" cap="rnd" algn="ctr">
              <a:solidFill>
                <a:srgbClr val="000000"/>
              </a:solidFill>
              <a:bevel/>
              <a:headEnd/>
              <a:tailEnd/>
            </a:ln>
          </p:spPr>
        </p:cxnSp>
        <p:cxnSp>
          <p:nvCxnSpPr>
            <p:cNvPr id="79" name="直線コネクタ 339"/>
            <p:cNvCxnSpPr>
              <a:cxnSpLocks/>
            </p:cNvCxnSpPr>
            <p:nvPr/>
          </p:nvCxnSpPr>
          <p:spPr bwMode="auto">
            <a:xfrm flipH="1">
              <a:off x="1151808" y="5785563"/>
              <a:ext cx="28704" cy="74365"/>
            </a:xfrm>
            <a:prstGeom prst="line">
              <a:avLst/>
            </a:prstGeom>
            <a:noFill/>
            <a:ln w="12700" cap="rnd" algn="ctr">
              <a:solidFill>
                <a:srgbClr val="000000"/>
              </a:solidFill>
              <a:bevel/>
              <a:headEnd/>
              <a:tailEnd/>
            </a:ln>
          </p:spPr>
        </p:cxnSp>
        <p:cxnSp>
          <p:nvCxnSpPr>
            <p:cNvPr id="80" name="直線コネクタ 340"/>
            <p:cNvCxnSpPr>
              <a:cxnSpLocks noChangeShapeType="1"/>
            </p:cNvCxnSpPr>
            <p:nvPr/>
          </p:nvCxnSpPr>
          <p:spPr bwMode="auto">
            <a:xfrm flipV="1">
              <a:off x="1151808" y="5801134"/>
              <a:ext cx="271991" cy="58797"/>
            </a:xfrm>
            <a:prstGeom prst="line">
              <a:avLst/>
            </a:prstGeom>
            <a:noFill/>
            <a:ln w="12700" cap="rnd" algn="ctr">
              <a:solidFill>
                <a:srgbClr val="000000"/>
              </a:solidFill>
              <a:bevel/>
              <a:headEnd/>
              <a:tailEnd type="triangle" w="med" len="lg"/>
            </a:ln>
          </p:spPr>
        </p:cxnSp>
        <p:sp>
          <p:nvSpPr>
            <p:cNvPr id="81" name="円/楕円 80"/>
            <p:cNvSpPr>
              <a:spLocks noChangeAspect="1"/>
            </p:cNvSpPr>
            <p:nvPr/>
          </p:nvSpPr>
          <p:spPr bwMode="auto">
            <a:xfrm>
              <a:off x="973058" y="5773484"/>
              <a:ext cx="86367" cy="86445"/>
            </a:xfrm>
            <a:prstGeom prst="ellipse">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anchor="ctr"/>
            <a:lstStyle/>
            <a:p>
              <a:pPr fontAlgn="auto">
                <a:spcBef>
                  <a:spcPts val="0"/>
                </a:spcBef>
                <a:spcAft>
                  <a:spcPts val="0"/>
                </a:spcAft>
                <a:defRPr/>
              </a:pPr>
              <a:endParaRPr kumimoji="0" lang="ja-JP" altLang="en-US" kern="0" dirty="0">
                <a:solidFill>
                  <a:prstClr val="white"/>
                </a:solidFill>
                <a:latin typeface="Calibri"/>
                <a:ea typeface="ＭＳ Ｐゴシック"/>
              </a:endParaRPr>
            </a:p>
          </p:txBody>
        </p:sp>
      </p:grpSp>
      <p:sp>
        <p:nvSpPr>
          <p:cNvPr id="82" name="角丸四角形 81"/>
          <p:cNvSpPr/>
          <p:nvPr/>
        </p:nvSpPr>
        <p:spPr>
          <a:xfrm>
            <a:off x="5765540" y="3905672"/>
            <a:ext cx="3507940" cy="2403648"/>
          </a:xfrm>
          <a:prstGeom prst="roundRect">
            <a:avLst>
              <a:gd name="adj" fmla="val 2510"/>
            </a:avLst>
          </a:prstGeom>
          <a:noFill/>
          <a:ln w="15875">
            <a:solidFill>
              <a:schemeClr val="bg1">
                <a:lumMod val="5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83" name="テキスト ボックス 82"/>
          <p:cNvSpPr txBox="1"/>
          <p:nvPr/>
        </p:nvSpPr>
        <p:spPr>
          <a:xfrm>
            <a:off x="3440832" y="5805264"/>
            <a:ext cx="2329656" cy="461665"/>
          </a:xfrm>
          <a:prstGeom prst="rect">
            <a:avLst/>
          </a:prstGeom>
          <a:noFill/>
        </p:spPr>
        <p:txBody>
          <a:bodyPr wrap="square" rtlCol="0">
            <a:spAutoFit/>
          </a:bodyPr>
          <a:lstStyle/>
          <a:p>
            <a:r>
              <a:rPr lang="en-US" altLang="ja-JP" sz="1400" dirty="0" smtClean="0"/>
              <a:t>Trajectory</a:t>
            </a:r>
            <a:r>
              <a:rPr kumimoji="1" lang="en-US" altLang="ja-JP" sz="1400" dirty="0" smtClean="0"/>
              <a:t> of dye in </a:t>
            </a:r>
            <a:r>
              <a:rPr kumimoji="1" lang="en-US" altLang="ja-JP" sz="1400" dirty="0" err="1" smtClean="0"/>
              <a:t>PolyHEA</a:t>
            </a:r>
            <a:endParaRPr kumimoji="1" lang="en-US" altLang="ja-JP" sz="1400" dirty="0" smtClean="0"/>
          </a:p>
          <a:p>
            <a:r>
              <a:rPr lang="en-US" altLang="ja-JP" sz="1000" dirty="0" smtClean="0"/>
              <a:t>Arai </a:t>
            </a:r>
            <a:r>
              <a:rPr lang="en-US" altLang="ja-JP" sz="1000" dirty="0" err="1" smtClean="0"/>
              <a:t>Yuhei</a:t>
            </a:r>
            <a:r>
              <a:rPr lang="en-US" altLang="ja-JP" sz="1000" dirty="0" smtClean="0"/>
              <a:t>, </a:t>
            </a:r>
            <a:r>
              <a:rPr lang="en-US" altLang="ja-JP" sz="1000" i="1" dirty="0" smtClean="0"/>
              <a:t>graduation thesis</a:t>
            </a:r>
            <a:r>
              <a:rPr lang="en-US" altLang="ja-JP" sz="1000" dirty="0" smtClean="0"/>
              <a:t>, </a:t>
            </a:r>
            <a:r>
              <a:rPr lang="en-US" altLang="ja-JP" sz="1000" b="1" dirty="0" smtClean="0"/>
              <a:t>2014</a:t>
            </a:r>
            <a:endParaRPr lang="en-US" altLang="ja-JP" sz="1000" b="1" dirty="0" smtClean="0"/>
          </a:p>
        </p:txBody>
      </p:sp>
      <p:sp>
        <p:nvSpPr>
          <p:cNvPr id="84" name="テキスト ボックス 83"/>
          <p:cNvSpPr txBox="1"/>
          <p:nvPr/>
        </p:nvSpPr>
        <p:spPr>
          <a:xfrm>
            <a:off x="5817096" y="5805264"/>
            <a:ext cx="3600400" cy="469359"/>
          </a:xfrm>
          <a:prstGeom prst="rect">
            <a:avLst/>
          </a:prstGeom>
          <a:noFill/>
        </p:spPr>
        <p:txBody>
          <a:bodyPr wrap="square" rtlCol="0">
            <a:spAutoFit/>
          </a:bodyPr>
          <a:lstStyle/>
          <a:p>
            <a:r>
              <a:rPr lang="en-US" altLang="ja-JP" sz="1400" dirty="0" smtClean="0"/>
              <a:t>3D trajectory </a:t>
            </a:r>
            <a:r>
              <a:rPr lang="en-US" altLang="ja-JP" sz="1400" dirty="0" smtClean="0"/>
              <a:t>of dye in </a:t>
            </a:r>
            <a:r>
              <a:rPr lang="en-US" altLang="ja-JP" sz="1400" dirty="0" err="1" smtClean="0"/>
              <a:t>PolyHEA</a:t>
            </a:r>
            <a:endParaRPr kumimoji="1" lang="en-US" altLang="ja-JP" sz="1400" dirty="0" smtClean="0"/>
          </a:p>
          <a:p>
            <a:r>
              <a:rPr kumimoji="1" lang="en-US" altLang="ja-JP" sz="1050" dirty="0" err="1" smtClean="0"/>
              <a:t>Taga</a:t>
            </a:r>
            <a:r>
              <a:rPr kumimoji="1" lang="en-US" altLang="ja-JP" sz="1050" dirty="0" smtClean="0"/>
              <a:t> </a:t>
            </a:r>
            <a:r>
              <a:rPr kumimoji="1" lang="en-US" altLang="ja-JP" sz="1050" dirty="0" err="1" smtClean="0"/>
              <a:t>Yuhei</a:t>
            </a:r>
            <a:r>
              <a:rPr kumimoji="1" lang="en-US" altLang="ja-JP" sz="1050" dirty="0" smtClean="0"/>
              <a:t>, </a:t>
            </a:r>
            <a:r>
              <a:rPr kumimoji="1" lang="en-US" altLang="ja-JP" sz="1050" i="1" dirty="0" smtClean="0"/>
              <a:t>thesis for master degree</a:t>
            </a:r>
            <a:r>
              <a:rPr kumimoji="1" lang="en-US" altLang="ja-JP" sz="1050" dirty="0" smtClean="0"/>
              <a:t>, </a:t>
            </a:r>
            <a:r>
              <a:rPr kumimoji="1" lang="en-US" altLang="ja-JP" sz="1050" b="1" dirty="0" smtClean="0"/>
              <a:t>2014</a:t>
            </a:r>
            <a:endParaRPr kumimoji="1" lang="ja-JP" altLang="en-US" sz="105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0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0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20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0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20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20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20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2000"/>
                                        <p:tgtEl>
                                          <p:spTgt spid="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20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20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20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2000"/>
                                        <p:tgtEl>
                                          <p:spTgt spid="3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2000"/>
                                        <p:tgtEl>
                                          <p:spTgt spid="3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2000"/>
                                        <p:tgtEl>
                                          <p:spTgt spid="3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2000"/>
                                        <p:tgtEl>
                                          <p:spTgt spid="3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2000"/>
                                        <p:tgtEl>
                                          <p:spTgt spid="3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2000"/>
                                        <p:tgtEl>
                                          <p:spTgt spid="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2000"/>
                                        <p:tgtEl>
                                          <p:spTgt spid="41"/>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5"/>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57"/>
                                        </p:tgtEl>
                                        <p:attrNameLst>
                                          <p:attrName>style.visibility</p:attrName>
                                        </p:attrNameLst>
                                      </p:cBhvr>
                                      <p:to>
                                        <p:strVal val="visible"/>
                                      </p:to>
                                    </p:set>
                                  </p:childTnLst>
                                </p:cTn>
                              </p:par>
                              <p:par>
                                <p:cTn id="108" presetID="1" presetClass="entr" presetSubtype="0" fill="hold" grpId="1" nodeType="withEffect">
                                  <p:stCondLst>
                                    <p:cond delay="0"/>
                                  </p:stCondLst>
                                  <p:childTnLst>
                                    <p:set>
                                      <p:cBhvr>
                                        <p:cTn id="109" dur="1" fill="hold">
                                          <p:stCondLst>
                                            <p:cond delay="0"/>
                                          </p:stCondLst>
                                        </p:cTn>
                                        <p:tgtEl>
                                          <p:spTgt spid="60"/>
                                        </p:tgtEl>
                                        <p:attrNameLst>
                                          <p:attrName>style.visibility</p:attrName>
                                        </p:attrNameLst>
                                      </p:cBhvr>
                                      <p:to>
                                        <p:strVal val="visible"/>
                                      </p:to>
                                    </p:set>
                                  </p:childTnLst>
                                </p:cTn>
                              </p:par>
                              <p:par>
                                <p:cTn id="110" presetID="42" presetClass="entr" presetSubtype="0" fill="hold" grpId="0" nodeType="with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71683"/>
                                        </p:tgtEl>
                                        <p:attrNameLst>
                                          <p:attrName>style.visibility</p:attrName>
                                        </p:attrNameLst>
                                      </p:cBhvr>
                                      <p:to>
                                        <p:strVal val="visible"/>
                                      </p:to>
                                    </p:set>
                                    <p:animEffect transition="in" filter="fade">
                                      <p:cBhvr>
                                        <p:cTn id="122" dur="1000"/>
                                        <p:tgtEl>
                                          <p:spTgt spid="71683"/>
                                        </p:tgtEl>
                                      </p:cBhvr>
                                    </p:animEffect>
                                    <p:anim calcmode="lin" valueType="num">
                                      <p:cBhvr>
                                        <p:cTn id="123" dur="1000" fill="hold"/>
                                        <p:tgtEl>
                                          <p:spTgt spid="71683"/>
                                        </p:tgtEl>
                                        <p:attrNameLst>
                                          <p:attrName>ppt_x</p:attrName>
                                        </p:attrNameLst>
                                      </p:cBhvr>
                                      <p:tavLst>
                                        <p:tav tm="0">
                                          <p:val>
                                            <p:strVal val="#ppt_x"/>
                                          </p:val>
                                        </p:tav>
                                        <p:tav tm="100000">
                                          <p:val>
                                            <p:strVal val="#ppt_x"/>
                                          </p:val>
                                        </p:tav>
                                      </p:tavLst>
                                    </p:anim>
                                    <p:anim calcmode="lin" valueType="num">
                                      <p:cBhvr>
                                        <p:cTn id="124" dur="1000" fill="hold"/>
                                        <p:tgtEl>
                                          <p:spTgt spid="7168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1000"/>
                                        <p:tgtEl>
                                          <p:spTgt spid="48"/>
                                        </p:tgtEl>
                                      </p:cBhvr>
                                    </p:animEffect>
                                    <p:anim calcmode="lin" valueType="num">
                                      <p:cBhvr>
                                        <p:cTn id="128" dur="1000" fill="hold"/>
                                        <p:tgtEl>
                                          <p:spTgt spid="48"/>
                                        </p:tgtEl>
                                        <p:attrNameLst>
                                          <p:attrName>ppt_x</p:attrName>
                                        </p:attrNameLst>
                                      </p:cBhvr>
                                      <p:tavLst>
                                        <p:tav tm="0">
                                          <p:val>
                                            <p:strVal val="#ppt_x"/>
                                          </p:val>
                                        </p:tav>
                                        <p:tav tm="100000">
                                          <p:val>
                                            <p:strVal val="#ppt_x"/>
                                          </p:val>
                                        </p:tav>
                                      </p:tavLst>
                                    </p:anim>
                                    <p:anim calcmode="lin" valueType="num">
                                      <p:cBhvr>
                                        <p:cTn id="129" dur="1000" fill="hold"/>
                                        <p:tgtEl>
                                          <p:spTgt spid="4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11"/>
                                        </p:tgtEl>
                                        <p:attrNameLst>
                                          <p:attrName>style.visibility</p:attrName>
                                        </p:attrNameLst>
                                      </p:cBhvr>
                                      <p:to>
                                        <p:strVal val="visible"/>
                                      </p:to>
                                    </p:set>
                                    <p:animEffect transition="in" filter="fade">
                                      <p:cBhvr>
                                        <p:cTn id="132" dur="1000"/>
                                        <p:tgtEl>
                                          <p:spTgt spid="211"/>
                                        </p:tgtEl>
                                      </p:cBhvr>
                                    </p:animEffect>
                                    <p:anim calcmode="lin" valueType="num">
                                      <p:cBhvr>
                                        <p:cTn id="133" dur="1000" fill="hold"/>
                                        <p:tgtEl>
                                          <p:spTgt spid="211"/>
                                        </p:tgtEl>
                                        <p:attrNameLst>
                                          <p:attrName>ppt_x</p:attrName>
                                        </p:attrNameLst>
                                      </p:cBhvr>
                                      <p:tavLst>
                                        <p:tav tm="0">
                                          <p:val>
                                            <p:strVal val="#ppt_x"/>
                                          </p:val>
                                        </p:tav>
                                        <p:tav tm="100000">
                                          <p:val>
                                            <p:strVal val="#ppt_x"/>
                                          </p:val>
                                        </p:tav>
                                      </p:tavLst>
                                    </p:anim>
                                    <p:anim calcmode="lin" valueType="num">
                                      <p:cBhvr>
                                        <p:cTn id="134" dur="1000" fill="hold"/>
                                        <p:tgtEl>
                                          <p:spTgt spid="21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2000"/>
                                        <p:tgtEl>
                                          <p:spTgt spid="4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fade">
                                      <p:cBhvr>
                                        <p:cTn id="142" dur="2000"/>
                                        <p:tgtEl>
                                          <p:spTgt spid="43"/>
                                        </p:tgtEl>
                                      </p:cBhvr>
                                    </p:animEffect>
                                  </p:childTnLst>
                                </p:cTn>
                              </p:par>
                              <p:par>
                                <p:cTn id="143" presetID="1" presetClass="entr" presetSubtype="0" fill="hold" grpId="0" nodeType="withEffect">
                                  <p:stCondLst>
                                    <p:cond delay="0"/>
                                  </p:stCondLst>
                                  <p:childTnLst>
                                    <p:set>
                                      <p:cBhvr>
                                        <p:cTn id="144" dur="1" fill="hold">
                                          <p:stCondLst>
                                            <p:cond delay="0"/>
                                          </p:stCondLst>
                                        </p:cTn>
                                        <p:tgtEl>
                                          <p:spTgt spid="59"/>
                                        </p:tgtEl>
                                        <p:attrNameLst>
                                          <p:attrName>style.visibility</p:attrName>
                                        </p:attrNameLst>
                                      </p:cBhvr>
                                      <p:to>
                                        <p:strVal val="visible"/>
                                      </p:to>
                                    </p:set>
                                  </p:childTnLst>
                                </p:cTn>
                              </p:par>
                              <p:par>
                                <p:cTn id="145" presetID="1" presetClass="exit" presetSubtype="0" fill="hold" grpId="1" nodeType="withEffect">
                                  <p:stCondLst>
                                    <p:cond delay="0"/>
                                  </p:stCondLst>
                                  <p:childTnLst>
                                    <p:set>
                                      <p:cBhvr>
                                        <p:cTn id="146" dur="1" fill="hold">
                                          <p:stCondLst>
                                            <p:cond delay="0"/>
                                          </p:stCondLst>
                                        </p:cTn>
                                        <p:tgtEl>
                                          <p:spTgt spid="65"/>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58"/>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57"/>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60"/>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1000"/>
                                        <p:tgtEl>
                                          <p:spTgt spid="56"/>
                                        </p:tgtEl>
                                      </p:cBhvr>
                                    </p:animEffect>
                                    <p:anim calcmode="lin" valueType="num">
                                      <p:cBhvr>
                                        <p:cTn id="158" dur="1000" fill="hold"/>
                                        <p:tgtEl>
                                          <p:spTgt spid="56"/>
                                        </p:tgtEl>
                                        <p:attrNameLst>
                                          <p:attrName>ppt_x</p:attrName>
                                        </p:attrNameLst>
                                      </p:cBhvr>
                                      <p:tavLst>
                                        <p:tav tm="0">
                                          <p:val>
                                            <p:strVal val="#ppt_x"/>
                                          </p:val>
                                        </p:tav>
                                        <p:tav tm="100000">
                                          <p:val>
                                            <p:strVal val="#ppt_x"/>
                                          </p:val>
                                        </p:tav>
                                      </p:tavLst>
                                    </p:anim>
                                    <p:anim calcmode="lin" valueType="num">
                                      <p:cBhvr>
                                        <p:cTn id="159" dur="1000" fill="hold"/>
                                        <p:tgtEl>
                                          <p:spTgt spid="56"/>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fade">
                                      <p:cBhvr>
                                        <p:cTn id="167" dur="1000"/>
                                        <p:tgtEl>
                                          <p:spTgt spid="61"/>
                                        </p:tgtEl>
                                      </p:cBhvr>
                                    </p:animEffect>
                                    <p:anim calcmode="lin" valueType="num">
                                      <p:cBhvr>
                                        <p:cTn id="168" dur="1000" fill="hold"/>
                                        <p:tgtEl>
                                          <p:spTgt spid="61"/>
                                        </p:tgtEl>
                                        <p:attrNameLst>
                                          <p:attrName>ppt_x</p:attrName>
                                        </p:attrNameLst>
                                      </p:cBhvr>
                                      <p:tavLst>
                                        <p:tav tm="0">
                                          <p:val>
                                            <p:strVal val="#ppt_x"/>
                                          </p:val>
                                        </p:tav>
                                        <p:tav tm="100000">
                                          <p:val>
                                            <p:strVal val="#ppt_x"/>
                                          </p:val>
                                        </p:tav>
                                      </p:tavLst>
                                    </p:anim>
                                    <p:anim calcmode="lin" valueType="num">
                                      <p:cBhvr>
                                        <p:cTn id="169" dur="1000" fill="hold"/>
                                        <p:tgtEl>
                                          <p:spTgt spid="61"/>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2"/>
                                        </p:tgtEl>
                                        <p:attrNameLst>
                                          <p:attrName>style.visibility</p:attrName>
                                        </p:attrNameLst>
                                      </p:cBhvr>
                                      <p:to>
                                        <p:strVal val="visible"/>
                                      </p:to>
                                    </p:set>
                                    <p:animEffect transition="in" filter="fade">
                                      <p:cBhvr>
                                        <p:cTn id="172" dur="1000"/>
                                        <p:tgtEl>
                                          <p:spTgt spid="62"/>
                                        </p:tgtEl>
                                      </p:cBhvr>
                                    </p:animEffect>
                                    <p:anim calcmode="lin" valueType="num">
                                      <p:cBhvr>
                                        <p:cTn id="173" dur="1000" fill="hold"/>
                                        <p:tgtEl>
                                          <p:spTgt spid="62"/>
                                        </p:tgtEl>
                                        <p:attrNameLst>
                                          <p:attrName>ppt_x</p:attrName>
                                        </p:attrNameLst>
                                      </p:cBhvr>
                                      <p:tavLst>
                                        <p:tav tm="0">
                                          <p:val>
                                            <p:strVal val="#ppt_x"/>
                                          </p:val>
                                        </p:tav>
                                        <p:tav tm="100000">
                                          <p:val>
                                            <p:strVal val="#ppt_x"/>
                                          </p:val>
                                        </p:tav>
                                      </p:tavLst>
                                    </p:anim>
                                    <p:anim calcmode="lin" valueType="num">
                                      <p:cBhvr>
                                        <p:cTn id="174" dur="1000" fill="hold"/>
                                        <p:tgtEl>
                                          <p:spTgt spid="62"/>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82"/>
                                        </p:tgtEl>
                                        <p:attrNameLst>
                                          <p:attrName>style.visibility</p:attrName>
                                        </p:attrNameLst>
                                      </p:cBhvr>
                                      <p:to>
                                        <p:strVal val="visible"/>
                                      </p:to>
                                    </p:set>
                                    <p:animEffect transition="in" filter="fade">
                                      <p:cBhvr>
                                        <p:cTn id="177" dur="1000"/>
                                        <p:tgtEl>
                                          <p:spTgt spid="82"/>
                                        </p:tgtEl>
                                      </p:cBhvr>
                                    </p:animEffect>
                                    <p:anim calcmode="lin" valueType="num">
                                      <p:cBhvr>
                                        <p:cTn id="178" dur="1000" fill="hold"/>
                                        <p:tgtEl>
                                          <p:spTgt spid="82"/>
                                        </p:tgtEl>
                                        <p:attrNameLst>
                                          <p:attrName>ppt_x</p:attrName>
                                        </p:attrNameLst>
                                      </p:cBhvr>
                                      <p:tavLst>
                                        <p:tav tm="0">
                                          <p:val>
                                            <p:strVal val="#ppt_x"/>
                                          </p:val>
                                        </p:tav>
                                        <p:tav tm="100000">
                                          <p:val>
                                            <p:strVal val="#ppt_x"/>
                                          </p:val>
                                        </p:tav>
                                      </p:tavLst>
                                    </p:anim>
                                    <p:anim calcmode="lin" valueType="num">
                                      <p:cBhvr>
                                        <p:cTn id="179" dur="1000" fill="hold"/>
                                        <p:tgtEl>
                                          <p:spTgt spid="82"/>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83"/>
                                        </p:tgtEl>
                                        <p:attrNameLst>
                                          <p:attrName>style.visibility</p:attrName>
                                        </p:attrNameLst>
                                      </p:cBhvr>
                                      <p:to>
                                        <p:strVal val="visible"/>
                                      </p:to>
                                    </p:set>
                                    <p:animEffect transition="in" filter="fade">
                                      <p:cBhvr>
                                        <p:cTn id="182" dur="1000"/>
                                        <p:tgtEl>
                                          <p:spTgt spid="83"/>
                                        </p:tgtEl>
                                      </p:cBhvr>
                                    </p:animEffect>
                                    <p:anim calcmode="lin" valueType="num">
                                      <p:cBhvr>
                                        <p:cTn id="183" dur="1000" fill="hold"/>
                                        <p:tgtEl>
                                          <p:spTgt spid="83"/>
                                        </p:tgtEl>
                                        <p:attrNameLst>
                                          <p:attrName>ppt_x</p:attrName>
                                        </p:attrNameLst>
                                      </p:cBhvr>
                                      <p:tavLst>
                                        <p:tav tm="0">
                                          <p:val>
                                            <p:strVal val="#ppt_x"/>
                                          </p:val>
                                        </p:tav>
                                        <p:tav tm="100000">
                                          <p:val>
                                            <p:strVal val="#ppt_x"/>
                                          </p:val>
                                        </p:tav>
                                      </p:tavLst>
                                    </p:anim>
                                    <p:anim calcmode="lin" valueType="num">
                                      <p:cBhvr>
                                        <p:cTn id="184" dur="1000" fill="hold"/>
                                        <p:tgtEl>
                                          <p:spTgt spid="83"/>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fade">
                                      <p:cBhvr>
                                        <p:cTn id="187" dur="1000"/>
                                        <p:tgtEl>
                                          <p:spTgt spid="84"/>
                                        </p:tgtEl>
                                      </p:cBhvr>
                                    </p:animEffect>
                                    <p:anim calcmode="lin" valueType="num">
                                      <p:cBhvr>
                                        <p:cTn id="188" dur="1000" fill="hold"/>
                                        <p:tgtEl>
                                          <p:spTgt spid="84"/>
                                        </p:tgtEl>
                                        <p:attrNameLst>
                                          <p:attrName>ppt_x</p:attrName>
                                        </p:attrNameLst>
                                      </p:cBhvr>
                                      <p:tavLst>
                                        <p:tav tm="0">
                                          <p:val>
                                            <p:strVal val="#ppt_x"/>
                                          </p:val>
                                        </p:tav>
                                        <p:tav tm="100000">
                                          <p:val>
                                            <p:strVal val="#ppt_x"/>
                                          </p:val>
                                        </p:tav>
                                      </p:tavLst>
                                    </p:anim>
                                    <p:anim calcmode="lin" valueType="num">
                                      <p:cBhvr>
                                        <p:cTn id="18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5" grpId="0" animBg="1"/>
      <p:bldP spid="47" grpId="0"/>
      <p:bldP spid="48" grpId="0"/>
      <p:bldP spid="211" grpId="0"/>
      <p:bldP spid="56" grpId="0"/>
      <p:bldP spid="58" grpId="0"/>
      <p:bldP spid="58" grpId="1"/>
      <p:bldP spid="59" grpId="0"/>
      <p:bldP spid="60" grpId="1" animBg="1"/>
      <p:bldP spid="60" grpId="2" animBg="1"/>
      <p:bldP spid="65" grpId="0"/>
      <p:bldP spid="65" grpId="1"/>
      <p:bldP spid="82" grpId="0" animBg="1"/>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18310" y="1484784"/>
            <a:ext cx="3600400" cy="1938992"/>
          </a:xfrm>
          <a:prstGeom prst="rect">
            <a:avLst/>
          </a:prstGeom>
          <a:noFill/>
        </p:spPr>
        <p:txBody>
          <a:bodyPr wrap="square" rtlCol="0">
            <a:spAutoFit/>
          </a:bodyPr>
          <a:lstStyle/>
          <a:p>
            <a:r>
              <a:rPr lang="ja-JP" altLang="en-US" sz="2400" dirty="0" smtClean="0">
                <a:latin typeface="+mj-lt"/>
                <a:ea typeface="ＭＳ Ｐゴシック" pitchFamily="50" charset="-128"/>
              </a:rPr>
              <a:t>・ </a:t>
            </a:r>
            <a:r>
              <a:rPr lang="en-US" altLang="ja-JP" sz="2400" dirty="0" smtClean="0">
                <a:latin typeface="+mj-lt"/>
                <a:ea typeface="ＭＳ Ｐゴシック" pitchFamily="50" charset="-128"/>
              </a:rPr>
              <a:t>I</a:t>
            </a:r>
            <a:r>
              <a:rPr kumimoji="1" lang="en-US" altLang="ja-JP" sz="2400" dirty="0" smtClean="0">
                <a:latin typeface="+mj-lt"/>
                <a:ea typeface="ＭＳ Ｐゴシック" pitchFamily="50" charset="-128"/>
              </a:rPr>
              <a:t>nternal observation</a:t>
            </a:r>
          </a:p>
          <a:p>
            <a:r>
              <a:rPr kumimoji="1" lang="ja-JP" altLang="en-US" sz="2400" dirty="0" smtClean="0">
                <a:latin typeface="+mj-lt"/>
                <a:ea typeface="ＭＳ Ｐゴシック" pitchFamily="50" charset="-128"/>
              </a:rPr>
              <a:t> </a:t>
            </a:r>
            <a:endParaRPr kumimoji="1" lang="en-US" altLang="ja-JP" sz="2400" dirty="0" smtClean="0">
              <a:latin typeface="+mj-lt"/>
              <a:ea typeface="ＭＳ Ｐゴシック" pitchFamily="50" charset="-128"/>
            </a:endParaRPr>
          </a:p>
          <a:p>
            <a:r>
              <a:rPr kumimoji="1" lang="ja-JP" altLang="en-US" sz="2400" dirty="0" smtClean="0">
                <a:latin typeface="+mj-lt"/>
                <a:ea typeface="ＭＳ Ｐゴシック" pitchFamily="50" charset="-128"/>
              </a:rPr>
              <a:t>・ </a:t>
            </a:r>
            <a:r>
              <a:rPr lang="en-US" altLang="ja-JP" sz="2400" dirty="0" smtClean="0">
                <a:latin typeface="+mj-lt"/>
                <a:ea typeface="ＭＳ Ｐゴシック" pitchFamily="50" charset="-128"/>
              </a:rPr>
              <a:t>Contactless</a:t>
            </a:r>
            <a:endParaRPr kumimoji="1" lang="en-US" altLang="ja-JP" sz="2400" dirty="0" smtClean="0">
              <a:latin typeface="+mj-lt"/>
              <a:ea typeface="ＭＳ Ｐゴシック" pitchFamily="50" charset="-128"/>
            </a:endParaRPr>
          </a:p>
          <a:p>
            <a:endParaRPr lang="en-US" altLang="ja-JP" sz="2400" dirty="0" smtClean="0">
              <a:latin typeface="+mj-lt"/>
              <a:ea typeface="ＭＳ Ｐゴシック" pitchFamily="50" charset="-128"/>
            </a:endParaRPr>
          </a:p>
          <a:p>
            <a:r>
              <a:rPr lang="ja-JP" altLang="en-US" sz="2400" dirty="0" smtClean="0">
                <a:latin typeface="+mj-lt"/>
                <a:ea typeface="ＭＳ Ｐゴシック" pitchFamily="50" charset="-128"/>
              </a:rPr>
              <a:t>・ </a:t>
            </a:r>
            <a:r>
              <a:rPr lang="en-US" altLang="ja-JP" sz="2400" dirty="0" smtClean="0">
                <a:latin typeface="+mj-lt"/>
                <a:ea typeface="ＭＳ Ｐゴシック" pitchFamily="50" charset="-128"/>
              </a:rPr>
              <a:t>Time resolution</a:t>
            </a:r>
            <a:endParaRPr kumimoji="1" lang="ja-JP" altLang="en-US" sz="2400" dirty="0" smtClean="0">
              <a:latin typeface="+mj-lt"/>
              <a:ea typeface="ＭＳ Ｐゴシック" pitchFamily="50" charset="-128"/>
            </a:endParaRPr>
          </a:p>
        </p:txBody>
      </p:sp>
      <p:sp>
        <p:nvSpPr>
          <p:cNvPr id="3" name="テキスト ボックス 2"/>
          <p:cNvSpPr txBox="1"/>
          <p:nvPr/>
        </p:nvSpPr>
        <p:spPr>
          <a:xfrm>
            <a:off x="1102286" y="692696"/>
            <a:ext cx="6624736" cy="461665"/>
          </a:xfrm>
          <a:prstGeom prst="rect">
            <a:avLst/>
          </a:prstGeom>
          <a:noFill/>
        </p:spPr>
        <p:txBody>
          <a:bodyPr wrap="square" rtlCol="0">
            <a:spAutoFit/>
          </a:bodyPr>
          <a:lstStyle/>
          <a:p>
            <a:r>
              <a:rPr lang="en-US" altLang="ja-JP" sz="2400" u="sng" dirty="0" smtClean="0">
                <a:latin typeface="+mj-lt"/>
                <a:ea typeface="ＭＳ Ｐゴシック" pitchFamily="50" charset="-128"/>
              </a:rPr>
              <a:t>Advantage of fluorescence microscopy</a:t>
            </a:r>
          </a:p>
        </p:txBody>
      </p:sp>
      <p:sp>
        <p:nvSpPr>
          <p:cNvPr id="12" name="テキスト ボックス 11"/>
          <p:cNvSpPr txBox="1"/>
          <p:nvPr/>
        </p:nvSpPr>
        <p:spPr>
          <a:xfrm>
            <a:off x="1136576" y="4479503"/>
            <a:ext cx="2736304" cy="461665"/>
          </a:xfrm>
          <a:prstGeom prst="rect">
            <a:avLst/>
          </a:prstGeom>
          <a:noFill/>
        </p:spPr>
        <p:txBody>
          <a:bodyPr wrap="square" rtlCol="0">
            <a:spAutoFit/>
          </a:bodyPr>
          <a:lstStyle/>
          <a:p>
            <a:r>
              <a:rPr lang="en-US" altLang="ja-JP" sz="2400" u="sng" dirty="0" smtClean="0">
                <a:latin typeface="+mj-lt"/>
                <a:ea typeface="ＭＳ Ｐゴシック" pitchFamily="50" charset="-128"/>
              </a:rPr>
              <a:t>Spatial resolution</a:t>
            </a:r>
          </a:p>
        </p:txBody>
      </p:sp>
      <p:sp>
        <p:nvSpPr>
          <p:cNvPr id="14" name="テキスト ボックス 13"/>
          <p:cNvSpPr txBox="1"/>
          <p:nvPr/>
        </p:nvSpPr>
        <p:spPr>
          <a:xfrm>
            <a:off x="1208584" y="5155986"/>
            <a:ext cx="4102109" cy="738664"/>
          </a:xfrm>
          <a:prstGeom prst="rect">
            <a:avLst/>
          </a:prstGeom>
          <a:noFill/>
        </p:spPr>
        <p:txBody>
          <a:bodyPr wrap="square" rtlCol="0">
            <a:spAutoFit/>
          </a:bodyPr>
          <a:lstStyle/>
          <a:p>
            <a:r>
              <a:rPr lang="en-US" altLang="ja-JP" sz="2400" dirty="0" smtClean="0">
                <a:latin typeface="+mj-lt"/>
              </a:rPr>
              <a:t>Fluorescence Microscopy</a:t>
            </a:r>
            <a:endParaRPr lang="ja-JP" altLang="en-US" sz="2400" dirty="0" smtClean="0">
              <a:latin typeface="+mj-lt"/>
            </a:endParaRPr>
          </a:p>
          <a:p>
            <a:r>
              <a:rPr lang="en-US" altLang="ja-JP" dirty="0" smtClean="0">
                <a:latin typeface="+mj-lt"/>
                <a:ea typeface="ＭＳ Ｐゴシック" pitchFamily="50" charset="-128"/>
              </a:rPr>
              <a:t>λ/2 ( </a:t>
            </a:r>
            <a:r>
              <a:rPr lang="ja-JP" altLang="en-US" dirty="0" smtClean="0">
                <a:latin typeface="+mj-lt"/>
                <a:ea typeface="ＭＳ Ｐゴシック" pitchFamily="50" charset="-128"/>
              </a:rPr>
              <a:t>≧</a:t>
            </a:r>
            <a:r>
              <a:rPr lang="en-US" altLang="ja-JP" dirty="0" smtClean="0">
                <a:latin typeface="+mj-lt"/>
                <a:ea typeface="ＭＳ Ｐゴシック" pitchFamily="50" charset="-128"/>
              </a:rPr>
              <a:t>200 nm )</a:t>
            </a:r>
          </a:p>
        </p:txBody>
      </p:sp>
      <p:sp>
        <p:nvSpPr>
          <p:cNvPr id="15" name="テキスト ボックス 14"/>
          <p:cNvSpPr txBox="1"/>
          <p:nvPr/>
        </p:nvSpPr>
        <p:spPr>
          <a:xfrm>
            <a:off x="5272057" y="5097958"/>
            <a:ext cx="3857407" cy="923330"/>
          </a:xfrm>
          <a:prstGeom prst="rect">
            <a:avLst/>
          </a:prstGeom>
          <a:noFill/>
        </p:spPr>
        <p:txBody>
          <a:bodyPr wrap="square" rtlCol="0">
            <a:spAutoFit/>
          </a:bodyPr>
          <a:lstStyle/>
          <a:p>
            <a:r>
              <a:rPr lang="en-US" altLang="ja-JP" dirty="0" smtClean="0">
                <a:latin typeface="+mj-lt"/>
              </a:rPr>
              <a:t>Scanning Electron Microscopy ( SEM )</a:t>
            </a:r>
            <a:endParaRPr lang="ja-JP" altLang="en-US" dirty="0" smtClean="0">
              <a:latin typeface="+mj-lt"/>
            </a:endParaRPr>
          </a:p>
          <a:p>
            <a:r>
              <a:rPr lang="en-US" altLang="ja-JP" dirty="0" smtClean="0">
                <a:latin typeface="+mj-lt"/>
              </a:rPr>
              <a:t>Atomic Force Microscopy ( AFM )</a:t>
            </a:r>
            <a:endParaRPr lang="ja-JP" altLang="en-US" dirty="0" smtClean="0">
              <a:latin typeface="+mj-lt"/>
            </a:endParaRPr>
          </a:p>
          <a:p>
            <a:r>
              <a:rPr lang="en-US" altLang="ja-JP" dirty="0" smtClean="0">
                <a:latin typeface="+mj-lt"/>
                <a:ea typeface="ＭＳ Ｐゴシック" pitchFamily="50" charset="-128"/>
              </a:rPr>
              <a:t>( </a:t>
            </a:r>
            <a:r>
              <a:rPr lang="ja-JP" altLang="en-US" dirty="0" smtClean="0">
                <a:latin typeface="+mj-lt"/>
                <a:ea typeface="ＭＳ Ｐゴシック" pitchFamily="50" charset="-128"/>
              </a:rPr>
              <a:t>≧</a:t>
            </a:r>
            <a:r>
              <a:rPr lang="en-US" altLang="ja-JP" dirty="0" smtClean="0">
                <a:latin typeface="+mj-lt"/>
                <a:ea typeface="ＭＳ Ｐゴシック" pitchFamily="50" charset="-128"/>
              </a:rPr>
              <a:t>0.1 nm )</a:t>
            </a:r>
          </a:p>
        </p:txBody>
      </p:sp>
      <p:grpSp>
        <p:nvGrpSpPr>
          <p:cNvPr id="17" name="グループ化 23"/>
          <p:cNvGrpSpPr/>
          <p:nvPr/>
        </p:nvGrpSpPr>
        <p:grpSpPr>
          <a:xfrm>
            <a:off x="4479968" y="5086133"/>
            <a:ext cx="992761" cy="830997"/>
            <a:chOff x="3582501" y="1916832"/>
            <a:chExt cx="992761" cy="830997"/>
          </a:xfrm>
        </p:grpSpPr>
        <p:sp>
          <p:nvSpPr>
            <p:cNvPr id="18" name="テキスト ボックス 5"/>
            <p:cNvSpPr txBox="1"/>
            <p:nvPr/>
          </p:nvSpPr>
          <p:spPr>
            <a:xfrm>
              <a:off x="3582501" y="1916832"/>
              <a:ext cx="711571" cy="830997"/>
            </a:xfrm>
            <a:prstGeom prst="rect">
              <a:avLst/>
            </a:prstGeom>
            <a:noFill/>
          </p:spPr>
          <p:txBody>
            <a:bodyPr wrap="square" rtlCol="0">
              <a:spAutoFit/>
            </a:bodyPr>
            <a:lstStyle/>
            <a:p>
              <a:r>
                <a:rPr kumimoji="1" lang="en-US" altLang="ja-JP" sz="4800" b="1" dirty="0" smtClean="0">
                  <a:solidFill>
                    <a:srgbClr val="FF0000"/>
                  </a:solidFill>
                  <a:latin typeface="+mj-lt"/>
                  <a:ea typeface="ＭＳ Ｐゴシック" pitchFamily="50" charset="-128"/>
                </a:rPr>
                <a:t>&lt;</a:t>
              </a:r>
              <a:endParaRPr kumimoji="1" lang="ja-JP" altLang="en-US" sz="4800" b="1" dirty="0" smtClean="0">
                <a:solidFill>
                  <a:srgbClr val="FF0000"/>
                </a:solidFill>
                <a:latin typeface="+mj-lt"/>
                <a:ea typeface="ＭＳ Ｐゴシック" pitchFamily="50" charset="-128"/>
              </a:endParaRPr>
            </a:p>
          </p:txBody>
        </p:sp>
        <p:sp>
          <p:nvSpPr>
            <p:cNvPr id="19" name="テキスト ボックス 18"/>
            <p:cNvSpPr txBox="1"/>
            <p:nvPr/>
          </p:nvSpPr>
          <p:spPr>
            <a:xfrm>
              <a:off x="3863691" y="1916832"/>
              <a:ext cx="711571" cy="830997"/>
            </a:xfrm>
            <a:prstGeom prst="rect">
              <a:avLst/>
            </a:prstGeom>
            <a:noFill/>
          </p:spPr>
          <p:txBody>
            <a:bodyPr wrap="square" rtlCol="0">
              <a:spAutoFit/>
            </a:bodyPr>
            <a:lstStyle/>
            <a:p>
              <a:r>
                <a:rPr kumimoji="1" lang="en-US" altLang="ja-JP" sz="4800" b="1" dirty="0" smtClean="0">
                  <a:solidFill>
                    <a:srgbClr val="FF0000"/>
                  </a:solidFill>
                  <a:latin typeface="+mj-lt"/>
                  <a:ea typeface="ＭＳ Ｐゴシック" pitchFamily="50" charset="-128"/>
                </a:rPr>
                <a:t>&lt;</a:t>
              </a:r>
              <a:endParaRPr kumimoji="1" lang="ja-JP" altLang="en-US" sz="4800" b="1" dirty="0" smtClean="0">
                <a:solidFill>
                  <a:srgbClr val="FF0000"/>
                </a:solidFill>
                <a:latin typeface="+mj-lt"/>
                <a:ea typeface="ＭＳ Ｐゴシック" pitchFamily="50" charset="-128"/>
              </a:endParaRPr>
            </a:p>
          </p:txBody>
        </p:sp>
      </p:grpSp>
      <p:grpSp>
        <p:nvGrpSpPr>
          <p:cNvPr id="22" name="グループ化 21"/>
          <p:cNvGrpSpPr/>
          <p:nvPr/>
        </p:nvGrpSpPr>
        <p:grpSpPr>
          <a:xfrm>
            <a:off x="5206742" y="1167755"/>
            <a:ext cx="3295650" cy="2981325"/>
            <a:chOff x="1712640" y="1628800"/>
            <a:chExt cx="3295650" cy="2981325"/>
          </a:xfrm>
        </p:grpSpPr>
        <p:pic>
          <p:nvPicPr>
            <p:cNvPr id="105476" name="Picture 4"/>
            <p:cNvPicPr>
              <a:picLocks noChangeAspect="1" noChangeArrowheads="1"/>
            </p:cNvPicPr>
            <p:nvPr/>
          </p:nvPicPr>
          <p:blipFill>
            <a:blip r:embed="rId3" cstate="print"/>
            <a:srcRect/>
            <a:stretch>
              <a:fillRect/>
            </a:stretch>
          </p:blipFill>
          <p:spPr bwMode="auto">
            <a:xfrm>
              <a:off x="1712640" y="1628800"/>
              <a:ext cx="3295650" cy="2981325"/>
            </a:xfrm>
            <a:prstGeom prst="rect">
              <a:avLst/>
            </a:prstGeom>
            <a:noFill/>
            <a:ln w="9525">
              <a:noFill/>
              <a:miter lim="800000"/>
              <a:headEnd/>
              <a:tailEnd/>
            </a:ln>
          </p:spPr>
        </p:pic>
        <p:sp>
          <p:nvSpPr>
            <p:cNvPr id="7" name="テキスト ボックス 6"/>
            <p:cNvSpPr txBox="1"/>
            <p:nvPr/>
          </p:nvSpPr>
          <p:spPr>
            <a:xfrm>
              <a:off x="3849435" y="4228903"/>
              <a:ext cx="576064" cy="253916"/>
            </a:xfrm>
            <a:prstGeom prst="rect">
              <a:avLst/>
            </a:prstGeom>
            <a:noFill/>
          </p:spPr>
          <p:txBody>
            <a:bodyPr wrap="square" rtlCol="0">
              <a:spAutoFit/>
            </a:bodyPr>
            <a:lstStyle/>
            <a:p>
              <a:r>
                <a:rPr lang="en-US" altLang="ja-JP" sz="1050" b="1" dirty="0" smtClean="0">
                  <a:solidFill>
                    <a:srgbClr val="F0F0F0"/>
                  </a:solidFill>
                  <a:latin typeface="+mj-lt"/>
                </a:rPr>
                <a:t>0.5</a:t>
              </a:r>
              <a:r>
                <a:rPr kumimoji="1" lang="en-US" altLang="ja-JP" sz="1050" b="1" dirty="0" smtClean="0">
                  <a:solidFill>
                    <a:srgbClr val="F0F0F0"/>
                  </a:solidFill>
                  <a:latin typeface="+mj-lt"/>
                </a:rPr>
                <a:t> </a:t>
              </a:r>
              <a:r>
                <a:rPr lang="en-US" altLang="ja-JP" sz="1050" b="1" dirty="0" err="1" smtClean="0">
                  <a:solidFill>
                    <a:srgbClr val="F0F0F0"/>
                  </a:solidFill>
                  <a:latin typeface="+mj-lt"/>
                </a:rPr>
                <a:t>μm</a:t>
              </a:r>
              <a:endParaRPr kumimoji="1" lang="ja-JP" altLang="en-US" sz="1050" b="1" dirty="0">
                <a:solidFill>
                  <a:srgbClr val="F0F0F0"/>
                </a:solidFill>
                <a:latin typeface="+mj-lt"/>
              </a:endParaRPr>
            </a:p>
          </p:txBody>
        </p:sp>
        <p:sp>
          <p:nvSpPr>
            <p:cNvPr id="6" name="テキスト ボックス 5"/>
            <p:cNvSpPr txBox="1"/>
            <p:nvPr/>
          </p:nvSpPr>
          <p:spPr>
            <a:xfrm>
              <a:off x="2057050" y="4236718"/>
              <a:ext cx="504056" cy="253916"/>
            </a:xfrm>
            <a:prstGeom prst="rect">
              <a:avLst/>
            </a:prstGeom>
            <a:noFill/>
          </p:spPr>
          <p:txBody>
            <a:bodyPr wrap="square" rtlCol="0">
              <a:spAutoFit/>
            </a:bodyPr>
            <a:lstStyle/>
            <a:p>
              <a:r>
                <a:rPr lang="en-US" altLang="ja-JP" sz="1050" b="1" dirty="0" smtClean="0">
                  <a:solidFill>
                    <a:srgbClr val="F0F0F0"/>
                  </a:solidFill>
                  <a:latin typeface="+mj-lt"/>
                </a:rPr>
                <a:t>5</a:t>
              </a:r>
              <a:r>
                <a:rPr kumimoji="1" lang="en-US" altLang="ja-JP" sz="1050" b="1" dirty="0" smtClean="0">
                  <a:solidFill>
                    <a:srgbClr val="F0F0F0"/>
                  </a:solidFill>
                  <a:latin typeface="+mj-lt"/>
                </a:rPr>
                <a:t> </a:t>
              </a:r>
              <a:r>
                <a:rPr lang="en-US" altLang="ja-JP" sz="1050" b="1" dirty="0" err="1" smtClean="0">
                  <a:solidFill>
                    <a:srgbClr val="F0F0F0"/>
                  </a:solidFill>
                  <a:latin typeface="+mj-lt"/>
                </a:rPr>
                <a:t>μm</a:t>
              </a:r>
              <a:endParaRPr kumimoji="1" lang="ja-JP" altLang="en-US" sz="1050" b="1" dirty="0">
                <a:solidFill>
                  <a:srgbClr val="F0F0F0"/>
                </a:solidFill>
                <a:latin typeface="+mj-lt"/>
              </a:endParaRPr>
            </a:p>
          </p:txBody>
        </p:sp>
      </p:grpSp>
      <p:sp>
        <p:nvSpPr>
          <p:cNvPr id="16" name="テキスト ボックス 15"/>
          <p:cNvSpPr txBox="1"/>
          <p:nvPr/>
        </p:nvSpPr>
        <p:spPr>
          <a:xfrm>
            <a:off x="5157594" y="4149080"/>
            <a:ext cx="3456384" cy="415498"/>
          </a:xfrm>
          <a:prstGeom prst="rect">
            <a:avLst/>
          </a:prstGeom>
          <a:noFill/>
        </p:spPr>
        <p:txBody>
          <a:bodyPr wrap="square" rtlCol="0">
            <a:spAutoFit/>
          </a:bodyPr>
          <a:lstStyle/>
          <a:p>
            <a:r>
              <a:rPr lang="de-DE" altLang="ja-JP" sz="1050" dirty="0" smtClean="0"/>
              <a:t>L. Schermelleh, R. Heintzmann,  H. Leonhard,</a:t>
            </a:r>
            <a:r>
              <a:rPr kumimoji="1" lang="en-US" altLang="ja-JP" sz="1050" dirty="0" smtClean="0"/>
              <a:t> </a:t>
            </a:r>
            <a:r>
              <a:rPr kumimoji="1" lang="en-US" altLang="ja-JP" sz="1050" i="1" dirty="0" smtClean="0"/>
              <a:t>THE JOURNAL OF CELL BIOLOGY</a:t>
            </a:r>
            <a:r>
              <a:rPr kumimoji="1" lang="en-US" altLang="ja-JP" sz="1050" dirty="0" smtClean="0"/>
              <a:t>, </a:t>
            </a:r>
            <a:r>
              <a:rPr lang="en-US" altLang="ja-JP" sz="1050" b="1" dirty="0" smtClean="0"/>
              <a:t>2010</a:t>
            </a:r>
            <a:r>
              <a:rPr lang="en-US" altLang="ja-JP" sz="1050" dirty="0" smtClean="0"/>
              <a:t>, </a:t>
            </a:r>
            <a:r>
              <a:rPr lang="en-US" altLang="ja-JP" sz="1050" i="1" dirty="0" smtClean="0"/>
              <a:t>190</a:t>
            </a:r>
            <a:r>
              <a:rPr lang="en-US" altLang="ja-JP" sz="1050" dirty="0" smtClean="0"/>
              <a:t>, 165-175.</a:t>
            </a:r>
            <a:endParaRPr kumimoji="1" lang="ja-JP" altLang="en-US" sz="10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9"/>
          <p:cNvGrpSpPr/>
          <p:nvPr/>
        </p:nvGrpSpPr>
        <p:grpSpPr>
          <a:xfrm>
            <a:off x="2072680" y="1412776"/>
            <a:ext cx="2088232" cy="2016224"/>
            <a:chOff x="6228184" y="908720"/>
            <a:chExt cx="1924601" cy="1378240"/>
          </a:xfrm>
        </p:grpSpPr>
        <p:grpSp>
          <p:nvGrpSpPr>
            <p:cNvPr id="7" name="グループ化 195"/>
            <p:cNvGrpSpPr/>
            <p:nvPr/>
          </p:nvGrpSpPr>
          <p:grpSpPr>
            <a:xfrm>
              <a:off x="6228184" y="908720"/>
              <a:ext cx="1924601" cy="1378240"/>
              <a:chOff x="4866703" y="1258672"/>
              <a:chExt cx="1924601" cy="1378240"/>
            </a:xfrm>
          </p:grpSpPr>
          <p:sp>
            <p:nvSpPr>
              <p:cNvPr id="97" name="月 96"/>
              <p:cNvSpPr/>
              <p:nvPr/>
            </p:nvSpPr>
            <p:spPr>
              <a:xfrm rot="10800000">
                <a:off x="4880992" y="1268760"/>
                <a:ext cx="1224136" cy="1368152"/>
              </a:xfrm>
              <a:prstGeom prst="moon">
                <a:avLst>
                  <a:gd name="adj" fmla="val 69842"/>
                </a:avLst>
              </a:prstGeom>
              <a:solidFill>
                <a:srgbClr val="79DCFF"/>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98" name="二等辺三角形 97"/>
              <p:cNvSpPr/>
              <p:nvPr/>
            </p:nvSpPr>
            <p:spPr>
              <a:xfrm rot="10800000">
                <a:off x="4866703" y="1258672"/>
                <a:ext cx="1910312" cy="288032"/>
              </a:xfrm>
              <a:prstGeom prst="triangle">
                <a:avLst>
                  <a:gd name="adj" fmla="val 49755"/>
                </a:avLst>
              </a:prstGeom>
              <a:solidFill>
                <a:srgbClr val="79DCFF"/>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99" name="二等辺三角形 98"/>
              <p:cNvSpPr/>
              <p:nvPr/>
            </p:nvSpPr>
            <p:spPr>
              <a:xfrm>
                <a:off x="4880992" y="2348880"/>
                <a:ext cx="1910312" cy="288032"/>
              </a:xfrm>
              <a:prstGeom prst="triangle">
                <a:avLst>
                  <a:gd name="adj" fmla="val 49755"/>
                </a:avLst>
              </a:prstGeom>
              <a:solidFill>
                <a:srgbClr val="79DCFF"/>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grpSp>
        <p:sp>
          <p:nvSpPr>
            <p:cNvPr id="94" name="月 93"/>
            <p:cNvSpPr/>
            <p:nvPr/>
          </p:nvSpPr>
          <p:spPr>
            <a:xfrm>
              <a:off x="6904834" y="908720"/>
              <a:ext cx="1224136" cy="1368152"/>
            </a:xfrm>
            <a:prstGeom prst="moon">
              <a:avLst>
                <a:gd name="adj" fmla="val 69842"/>
              </a:avLst>
            </a:prstGeom>
            <a:solidFill>
              <a:srgbClr val="79DCFF"/>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grpSp>
      <p:pic>
        <p:nvPicPr>
          <p:cNvPr id="10" name="図 9" descr="対物レンズ.png"/>
          <p:cNvPicPr>
            <a:picLocks noChangeAspect="1"/>
          </p:cNvPicPr>
          <p:nvPr/>
        </p:nvPicPr>
        <p:blipFill>
          <a:blip r:embed="rId4" cstate="print"/>
          <a:stretch>
            <a:fillRect/>
          </a:stretch>
        </p:blipFill>
        <p:spPr>
          <a:xfrm>
            <a:off x="1712640" y="764705"/>
            <a:ext cx="2808312" cy="648072"/>
          </a:xfrm>
          <a:prstGeom prst="rect">
            <a:avLst/>
          </a:prstGeom>
        </p:spPr>
      </p:pic>
      <p:grpSp>
        <p:nvGrpSpPr>
          <p:cNvPr id="69" name="グループ化 69"/>
          <p:cNvGrpSpPr/>
          <p:nvPr/>
        </p:nvGrpSpPr>
        <p:grpSpPr>
          <a:xfrm>
            <a:off x="2761782" y="4509120"/>
            <a:ext cx="720080" cy="2016224"/>
            <a:chOff x="6228184" y="908720"/>
            <a:chExt cx="1924601" cy="1378240"/>
          </a:xfrm>
        </p:grpSpPr>
        <p:grpSp>
          <p:nvGrpSpPr>
            <p:cNvPr id="70" name="グループ化 195"/>
            <p:cNvGrpSpPr/>
            <p:nvPr/>
          </p:nvGrpSpPr>
          <p:grpSpPr>
            <a:xfrm>
              <a:off x="6228184" y="908720"/>
              <a:ext cx="1924601" cy="1378240"/>
              <a:chOff x="4866703" y="1258672"/>
              <a:chExt cx="1924601" cy="1378240"/>
            </a:xfrm>
          </p:grpSpPr>
          <p:sp>
            <p:nvSpPr>
              <p:cNvPr id="100" name="月 99"/>
              <p:cNvSpPr/>
              <p:nvPr/>
            </p:nvSpPr>
            <p:spPr>
              <a:xfrm rot="10800000">
                <a:off x="4880992" y="1268760"/>
                <a:ext cx="1224136" cy="1368152"/>
              </a:xfrm>
              <a:prstGeom prst="moon">
                <a:avLst>
                  <a:gd name="adj" fmla="val 69842"/>
                </a:avLst>
              </a:prstGeom>
              <a:solidFill>
                <a:srgbClr val="79DCFF"/>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01" name="二等辺三角形 100"/>
              <p:cNvSpPr/>
              <p:nvPr/>
            </p:nvSpPr>
            <p:spPr>
              <a:xfrm rot="10800000">
                <a:off x="4866703" y="1258672"/>
                <a:ext cx="1910312" cy="288032"/>
              </a:xfrm>
              <a:prstGeom prst="triangle">
                <a:avLst>
                  <a:gd name="adj" fmla="val 49755"/>
                </a:avLst>
              </a:prstGeom>
              <a:solidFill>
                <a:srgbClr val="79DCFF"/>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02" name="二等辺三角形 101"/>
              <p:cNvSpPr/>
              <p:nvPr/>
            </p:nvSpPr>
            <p:spPr>
              <a:xfrm>
                <a:off x="4880992" y="2348880"/>
                <a:ext cx="1910312" cy="288032"/>
              </a:xfrm>
              <a:prstGeom prst="triangle">
                <a:avLst>
                  <a:gd name="adj" fmla="val 49755"/>
                </a:avLst>
              </a:prstGeom>
              <a:solidFill>
                <a:srgbClr val="79DCFF"/>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grpSp>
        <p:sp>
          <p:nvSpPr>
            <p:cNvPr id="91" name="月 90"/>
            <p:cNvSpPr/>
            <p:nvPr/>
          </p:nvSpPr>
          <p:spPr>
            <a:xfrm>
              <a:off x="6904834" y="908720"/>
              <a:ext cx="1224136" cy="1368152"/>
            </a:xfrm>
            <a:prstGeom prst="moon">
              <a:avLst>
                <a:gd name="adj" fmla="val 69842"/>
              </a:avLst>
            </a:prstGeom>
            <a:solidFill>
              <a:srgbClr val="79DCFF"/>
            </a:solidFill>
            <a:ln w="1587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grpSp>
      <p:sp>
        <p:nvSpPr>
          <p:cNvPr id="68" name="フリーフォーム 67"/>
          <p:cNvSpPr/>
          <p:nvPr/>
        </p:nvSpPr>
        <p:spPr>
          <a:xfrm>
            <a:off x="6585739" y="1641326"/>
            <a:ext cx="1224136" cy="1141568"/>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solidFill>
            <a:srgbClr val="FFC000">
              <a:alpha val="85000"/>
            </a:srgbClr>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sp>
        <p:nvSpPr>
          <p:cNvPr id="41" name="角丸四角形 40"/>
          <p:cNvSpPr/>
          <p:nvPr/>
        </p:nvSpPr>
        <p:spPr>
          <a:xfrm>
            <a:off x="810444" y="692696"/>
            <a:ext cx="8280920" cy="2808312"/>
          </a:xfrm>
          <a:prstGeom prst="roundRect">
            <a:avLst>
              <a:gd name="adj" fmla="val 2510"/>
            </a:avLst>
          </a:prstGeom>
          <a:noFill/>
          <a:ln w="15875">
            <a:solidFill>
              <a:schemeClr val="bg1">
                <a:lumMod val="5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6" name="フリーフォーム 35"/>
          <p:cNvSpPr/>
          <p:nvPr/>
        </p:nvSpPr>
        <p:spPr>
          <a:xfrm>
            <a:off x="7002549" y="4653136"/>
            <a:ext cx="457100" cy="1213576"/>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solidFill>
            <a:srgbClr val="FFC000">
              <a:alpha val="85000"/>
            </a:srgbClr>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cxnSp>
        <p:nvCxnSpPr>
          <p:cNvPr id="3" name="直線コネクタ 2"/>
          <p:cNvCxnSpPr/>
          <p:nvPr/>
        </p:nvCxnSpPr>
        <p:spPr>
          <a:xfrm>
            <a:off x="1886243" y="2458466"/>
            <a:ext cx="2520280" cy="0"/>
          </a:xfrm>
          <a:prstGeom prst="line">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円/楕円 3"/>
          <p:cNvSpPr/>
          <p:nvPr/>
        </p:nvSpPr>
        <p:spPr>
          <a:xfrm>
            <a:off x="2297083" y="2242442"/>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 name="円/楕円 4"/>
          <p:cNvSpPr/>
          <p:nvPr/>
        </p:nvSpPr>
        <p:spPr>
          <a:xfrm>
            <a:off x="3017163" y="2242442"/>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6" name="円/楕円 5"/>
          <p:cNvSpPr/>
          <p:nvPr/>
        </p:nvSpPr>
        <p:spPr>
          <a:xfrm>
            <a:off x="3737243" y="2242442"/>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1" name="下矢印 10"/>
          <p:cNvSpPr/>
          <p:nvPr/>
        </p:nvSpPr>
        <p:spPr>
          <a:xfrm>
            <a:off x="3008784" y="908720"/>
            <a:ext cx="288032" cy="360040"/>
          </a:xfrm>
          <a:prstGeom prst="downArrow">
            <a:avLst/>
          </a:prstGeom>
          <a:solidFill>
            <a:srgbClr val="00B0F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2" name="右矢印 11"/>
          <p:cNvSpPr/>
          <p:nvPr/>
        </p:nvSpPr>
        <p:spPr>
          <a:xfrm>
            <a:off x="4953000" y="1916832"/>
            <a:ext cx="792088" cy="504056"/>
          </a:xfrm>
          <a:prstGeom prst="rightArrow">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39" name="テキスト ボックス 38"/>
          <p:cNvSpPr txBox="1"/>
          <p:nvPr/>
        </p:nvSpPr>
        <p:spPr>
          <a:xfrm>
            <a:off x="704528" y="188640"/>
            <a:ext cx="5256584" cy="461665"/>
          </a:xfrm>
          <a:prstGeom prst="rect">
            <a:avLst/>
          </a:prstGeom>
          <a:noFill/>
        </p:spPr>
        <p:txBody>
          <a:bodyPr wrap="square" rtlCol="0">
            <a:spAutoFit/>
          </a:bodyPr>
          <a:lstStyle/>
          <a:p>
            <a:r>
              <a:rPr lang="en-US" altLang="ja-JP" sz="2400" u="sng" dirty="0" smtClean="0">
                <a:latin typeface="+mj-lt"/>
                <a:ea typeface="ＭＳ Ｐゴシック" pitchFamily="50" charset="-128"/>
              </a:rPr>
              <a:t>Resolution of fluorescence microscopy</a:t>
            </a:r>
            <a:endParaRPr kumimoji="1" lang="ja-JP" altLang="en-US" sz="2400" u="sng" dirty="0" smtClean="0">
              <a:latin typeface="+mj-lt"/>
              <a:ea typeface="ＭＳ Ｐゴシック" pitchFamily="50" charset="-128"/>
            </a:endParaRPr>
          </a:p>
        </p:txBody>
      </p:sp>
      <p:sp>
        <p:nvSpPr>
          <p:cNvPr id="42" name="角丸四角形 41"/>
          <p:cNvSpPr/>
          <p:nvPr/>
        </p:nvSpPr>
        <p:spPr>
          <a:xfrm>
            <a:off x="801936" y="3717032"/>
            <a:ext cx="8280000" cy="2880320"/>
          </a:xfrm>
          <a:prstGeom prst="roundRect">
            <a:avLst>
              <a:gd name="adj" fmla="val 3324"/>
            </a:avLst>
          </a:prstGeom>
          <a:noFill/>
          <a:ln w="15875">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3" name="テキスト ボックス 42"/>
          <p:cNvSpPr txBox="1"/>
          <p:nvPr/>
        </p:nvSpPr>
        <p:spPr>
          <a:xfrm>
            <a:off x="6537176" y="2852936"/>
            <a:ext cx="2304256" cy="369332"/>
          </a:xfrm>
          <a:prstGeom prst="rect">
            <a:avLst/>
          </a:prstGeom>
          <a:noFill/>
        </p:spPr>
        <p:txBody>
          <a:bodyPr wrap="square" rtlCol="0">
            <a:spAutoFit/>
          </a:bodyPr>
          <a:lstStyle/>
          <a:p>
            <a:r>
              <a:rPr kumimoji="1" lang="en-US" altLang="ja-JP" b="1" dirty="0" smtClean="0">
                <a:latin typeface="+mj-lt"/>
                <a:ea typeface="ＭＳ Ｐゴシック" pitchFamily="50" charset="-128"/>
              </a:rPr>
              <a:t>Low Resolution</a:t>
            </a:r>
            <a:endParaRPr kumimoji="1" lang="ja-JP" altLang="en-US" b="1" dirty="0" smtClean="0">
              <a:latin typeface="+mj-lt"/>
              <a:ea typeface="ＭＳ Ｐゴシック" pitchFamily="50" charset="-128"/>
            </a:endParaRPr>
          </a:p>
        </p:txBody>
      </p:sp>
      <p:sp>
        <p:nvSpPr>
          <p:cNvPr id="44" name="テキスト ボックス 43"/>
          <p:cNvSpPr txBox="1"/>
          <p:nvPr/>
        </p:nvSpPr>
        <p:spPr>
          <a:xfrm>
            <a:off x="6553198" y="5867980"/>
            <a:ext cx="2304256" cy="369332"/>
          </a:xfrm>
          <a:prstGeom prst="rect">
            <a:avLst/>
          </a:prstGeom>
          <a:noFill/>
        </p:spPr>
        <p:txBody>
          <a:bodyPr wrap="square" rtlCol="0">
            <a:spAutoFit/>
          </a:bodyPr>
          <a:lstStyle/>
          <a:p>
            <a:r>
              <a:rPr lang="en-US" altLang="ja-JP" b="1" dirty="0" smtClean="0">
                <a:latin typeface="+mj-lt"/>
                <a:ea typeface="ＭＳ Ｐゴシック" pitchFamily="50" charset="-128"/>
              </a:rPr>
              <a:t>High Resolution</a:t>
            </a:r>
            <a:endParaRPr kumimoji="1" lang="ja-JP" altLang="en-US" b="1" dirty="0" smtClean="0">
              <a:latin typeface="+mj-lt"/>
              <a:ea typeface="ＭＳ Ｐゴシック" pitchFamily="50" charset="-128"/>
            </a:endParaRPr>
          </a:p>
        </p:txBody>
      </p:sp>
      <p:sp>
        <p:nvSpPr>
          <p:cNvPr id="45" name="右矢印 44"/>
          <p:cNvSpPr/>
          <p:nvPr/>
        </p:nvSpPr>
        <p:spPr>
          <a:xfrm>
            <a:off x="4906392" y="5085184"/>
            <a:ext cx="792088" cy="504056"/>
          </a:xfrm>
          <a:prstGeom prst="rightArrow">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46" name="テキスト ボックス 45"/>
          <p:cNvSpPr txBox="1"/>
          <p:nvPr/>
        </p:nvSpPr>
        <p:spPr>
          <a:xfrm>
            <a:off x="2177620" y="2564904"/>
            <a:ext cx="2271323" cy="369332"/>
          </a:xfrm>
          <a:prstGeom prst="rect">
            <a:avLst/>
          </a:prstGeom>
          <a:noFill/>
        </p:spPr>
        <p:txBody>
          <a:bodyPr wrap="square" rtlCol="0">
            <a:spAutoFit/>
          </a:bodyPr>
          <a:lstStyle/>
          <a:p>
            <a:r>
              <a:rPr lang="en-US" altLang="ja-JP" dirty="0" smtClean="0">
                <a:latin typeface="+mj-lt"/>
                <a:ea typeface="ＭＳ Ｐゴシック" pitchFamily="50" charset="-128"/>
              </a:rPr>
              <a:t>Larg</a:t>
            </a:r>
            <a:r>
              <a:rPr kumimoji="1" lang="en-US" altLang="ja-JP" dirty="0" smtClean="0">
                <a:latin typeface="+mj-lt"/>
                <a:ea typeface="ＭＳ Ｐゴシック" pitchFamily="50" charset="-128"/>
              </a:rPr>
              <a:t>e LASER Spot</a:t>
            </a:r>
            <a:endParaRPr kumimoji="1" lang="ja-JP" altLang="en-US" dirty="0" smtClean="0">
              <a:latin typeface="+mj-lt"/>
              <a:ea typeface="ＭＳ Ｐゴシック" pitchFamily="50" charset="-128"/>
            </a:endParaRPr>
          </a:p>
        </p:txBody>
      </p:sp>
      <p:sp>
        <p:nvSpPr>
          <p:cNvPr id="47" name="テキスト ボックス 46"/>
          <p:cNvSpPr txBox="1"/>
          <p:nvPr/>
        </p:nvSpPr>
        <p:spPr>
          <a:xfrm>
            <a:off x="2131012" y="5629988"/>
            <a:ext cx="2271324" cy="369332"/>
          </a:xfrm>
          <a:prstGeom prst="rect">
            <a:avLst/>
          </a:prstGeom>
          <a:noFill/>
        </p:spPr>
        <p:txBody>
          <a:bodyPr wrap="square" rtlCol="0">
            <a:spAutoFit/>
          </a:bodyPr>
          <a:lstStyle/>
          <a:p>
            <a:r>
              <a:rPr kumimoji="1" lang="en-US" altLang="ja-JP" dirty="0" smtClean="0">
                <a:latin typeface="+mj-lt"/>
                <a:ea typeface="ＭＳ Ｐゴシック" pitchFamily="50" charset="-128"/>
              </a:rPr>
              <a:t>Small LASER Spot</a:t>
            </a:r>
            <a:endParaRPr kumimoji="1" lang="ja-JP" altLang="en-US" dirty="0" smtClean="0">
              <a:latin typeface="+mj-lt"/>
              <a:ea typeface="ＭＳ Ｐゴシック" pitchFamily="50" charset="-128"/>
            </a:endParaRPr>
          </a:p>
        </p:txBody>
      </p:sp>
      <p:sp>
        <p:nvSpPr>
          <p:cNvPr id="49" name="円/楕円 48"/>
          <p:cNvSpPr/>
          <p:nvPr/>
        </p:nvSpPr>
        <p:spPr>
          <a:xfrm>
            <a:off x="2678505" y="2242442"/>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0" name="円/楕円 49"/>
          <p:cNvSpPr/>
          <p:nvPr/>
        </p:nvSpPr>
        <p:spPr>
          <a:xfrm>
            <a:off x="3398585" y="2242442"/>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1" name="円/楕円 50"/>
          <p:cNvSpPr/>
          <p:nvPr/>
        </p:nvSpPr>
        <p:spPr>
          <a:xfrm>
            <a:off x="4106139" y="2242442"/>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2" name="円/楕円 51"/>
          <p:cNvSpPr/>
          <p:nvPr/>
        </p:nvSpPr>
        <p:spPr>
          <a:xfrm>
            <a:off x="1970951" y="2242442"/>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6" name="テキスト ボックス 55"/>
          <p:cNvSpPr txBox="1"/>
          <p:nvPr/>
        </p:nvSpPr>
        <p:spPr>
          <a:xfrm>
            <a:off x="920552" y="1548081"/>
            <a:ext cx="2520280" cy="584775"/>
          </a:xfrm>
          <a:prstGeom prst="rect">
            <a:avLst/>
          </a:prstGeom>
          <a:noFill/>
        </p:spPr>
        <p:txBody>
          <a:bodyPr wrap="square" rtlCol="0">
            <a:spAutoFit/>
          </a:bodyPr>
          <a:lstStyle/>
          <a:p>
            <a:r>
              <a:rPr lang="en-US" altLang="ja-JP" sz="1600" dirty="0" smtClean="0">
                <a:latin typeface="+mj-lt"/>
                <a:ea typeface="ＭＳ Ｐゴシック" pitchFamily="50" charset="-128"/>
              </a:rPr>
              <a:t>Point Spread Function</a:t>
            </a:r>
          </a:p>
          <a:p>
            <a:r>
              <a:rPr kumimoji="1" lang="en-US" altLang="ja-JP" sz="1600" dirty="0" smtClean="0">
                <a:latin typeface="+mj-lt"/>
                <a:ea typeface="ＭＳ Ｐゴシック" pitchFamily="50" charset="-128"/>
              </a:rPr>
              <a:t>( PSF )</a:t>
            </a:r>
            <a:endParaRPr kumimoji="1" lang="ja-JP" altLang="en-US" sz="1600" dirty="0" smtClean="0">
              <a:latin typeface="+mj-lt"/>
              <a:ea typeface="ＭＳ Ｐゴシック" pitchFamily="50" charset="-128"/>
            </a:endParaRPr>
          </a:p>
        </p:txBody>
      </p:sp>
      <p:cxnSp>
        <p:nvCxnSpPr>
          <p:cNvPr id="57" name="直線コネクタ 56"/>
          <p:cNvCxnSpPr/>
          <p:nvPr/>
        </p:nvCxnSpPr>
        <p:spPr>
          <a:xfrm>
            <a:off x="5961112" y="2780928"/>
            <a:ext cx="2520280" cy="0"/>
          </a:xfrm>
          <a:prstGeom prst="line">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6371952" y="2564904"/>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59" name="円/楕円 58"/>
          <p:cNvSpPr/>
          <p:nvPr/>
        </p:nvSpPr>
        <p:spPr>
          <a:xfrm>
            <a:off x="7092032" y="256490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60" name="円/楕円 59"/>
          <p:cNvSpPr/>
          <p:nvPr/>
        </p:nvSpPr>
        <p:spPr>
          <a:xfrm>
            <a:off x="7812112" y="2564904"/>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61" name="円/楕円 60"/>
          <p:cNvSpPr/>
          <p:nvPr/>
        </p:nvSpPr>
        <p:spPr>
          <a:xfrm>
            <a:off x="6753374" y="256490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62" name="円/楕円 61"/>
          <p:cNvSpPr/>
          <p:nvPr/>
        </p:nvSpPr>
        <p:spPr>
          <a:xfrm>
            <a:off x="7473454" y="256490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63" name="円/楕円 62"/>
          <p:cNvSpPr/>
          <p:nvPr/>
        </p:nvSpPr>
        <p:spPr>
          <a:xfrm>
            <a:off x="8181008" y="2564904"/>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64" name="円/楕円 63"/>
          <p:cNvSpPr/>
          <p:nvPr/>
        </p:nvSpPr>
        <p:spPr>
          <a:xfrm>
            <a:off x="6033294" y="2564904"/>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pic>
        <p:nvPicPr>
          <p:cNvPr id="71" name="図 70" descr="対物レンズ.png"/>
          <p:cNvPicPr>
            <a:picLocks noChangeAspect="1"/>
          </p:cNvPicPr>
          <p:nvPr/>
        </p:nvPicPr>
        <p:blipFill>
          <a:blip r:embed="rId4" cstate="print"/>
          <a:stretch>
            <a:fillRect/>
          </a:stretch>
        </p:blipFill>
        <p:spPr>
          <a:xfrm>
            <a:off x="1738040" y="3861048"/>
            <a:ext cx="2808312" cy="648072"/>
          </a:xfrm>
          <a:prstGeom prst="rect">
            <a:avLst/>
          </a:prstGeom>
        </p:spPr>
      </p:pic>
      <p:sp>
        <p:nvSpPr>
          <p:cNvPr id="72" name="下矢印 71"/>
          <p:cNvSpPr/>
          <p:nvPr/>
        </p:nvSpPr>
        <p:spPr>
          <a:xfrm>
            <a:off x="3034184" y="4005064"/>
            <a:ext cx="288032" cy="360040"/>
          </a:xfrm>
          <a:prstGeom prst="downArrow">
            <a:avLst/>
          </a:prstGeom>
          <a:solidFill>
            <a:srgbClr val="00B0F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cxnSp>
        <p:nvCxnSpPr>
          <p:cNvPr id="73" name="直線コネクタ 72"/>
          <p:cNvCxnSpPr/>
          <p:nvPr/>
        </p:nvCxnSpPr>
        <p:spPr>
          <a:xfrm>
            <a:off x="1866426" y="5557980"/>
            <a:ext cx="2520280" cy="0"/>
          </a:xfrm>
          <a:prstGeom prst="line">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2277266" y="534195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75" name="円/楕円 74"/>
          <p:cNvSpPr/>
          <p:nvPr/>
        </p:nvSpPr>
        <p:spPr>
          <a:xfrm>
            <a:off x="3005161" y="5341956"/>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76" name="円/楕円 75"/>
          <p:cNvSpPr/>
          <p:nvPr/>
        </p:nvSpPr>
        <p:spPr>
          <a:xfrm>
            <a:off x="3717426" y="534195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77" name="円/楕円 76"/>
          <p:cNvSpPr/>
          <p:nvPr/>
        </p:nvSpPr>
        <p:spPr>
          <a:xfrm>
            <a:off x="2658688" y="534195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78" name="円/楕円 77"/>
          <p:cNvSpPr/>
          <p:nvPr/>
        </p:nvSpPr>
        <p:spPr>
          <a:xfrm>
            <a:off x="3378768" y="534195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79" name="円/楕円 78"/>
          <p:cNvSpPr/>
          <p:nvPr/>
        </p:nvSpPr>
        <p:spPr>
          <a:xfrm>
            <a:off x="4086322" y="534195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80" name="円/楕円 79"/>
          <p:cNvSpPr/>
          <p:nvPr/>
        </p:nvSpPr>
        <p:spPr>
          <a:xfrm>
            <a:off x="1951134" y="534195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81" name="フリーフォーム 80"/>
          <p:cNvSpPr/>
          <p:nvPr/>
        </p:nvSpPr>
        <p:spPr>
          <a:xfrm>
            <a:off x="2879249" y="4887652"/>
            <a:ext cx="444574" cy="637512"/>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no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cxnSp>
        <p:nvCxnSpPr>
          <p:cNvPr id="83" name="直線コネクタ 82"/>
          <p:cNvCxnSpPr/>
          <p:nvPr/>
        </p:nvCxnSpPr>
        <p:spPr>
          <a:xfrm>
            <a:off x="5986512" y="5877272"/>
            <a:ext cx="2520280" cy="0"/>
          </a:xfrm>
          <a:prstGeom prst="line">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4" name="円/楕円 83"/>
          <p:cNvSpPr/>
          <p:nvPr/>
        </p:nvSpPr>
        <p:spPr>
          <a:xfrm>
            <a:off x="6397352" y="5661248"/>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85" name="円/楕円 84"/>
          <p:cNvSpPr/>
          <p:nvPr/>
        </p:nvSpPr>
        <p:spPr>
          <a:xfrm>
            <a:off x="7117432" y="5661248"/>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86" name="円/楕円 85"/>
          <p:cNvSpPr/>
          <p:nvPr/>
        </p:nvSpPr>
        <p:spPr>
          <a:xfrm>
            <a:off x="7837512" y="5661248"/>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87" name="円/楕円 86"/>
          <p:cNvSpPr/>
          <p:nvPr/>
        </p:nvSpPr>
        <p:spPr>
          <a:xfrm>
            <a:off x="6778774" y="5661248"/>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88" name="円/楕円 87"/>
          <p:cNvSpPr/>
          <p:nvPr/>
        </p:nvSpPr>
        <p:spPr>
          <a:xfrm>
            <a:off x="7498854" y="5661248"/>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89" name="円/楕円 88"/>
          <p:cNvSpPr/>
          <p:nvPr/>
        </p:nvSpPr>
        <p:spPr>
          <a:xfrm>
            <a:off x="8206408" y="5661248"/>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90" name="円/楕円 89"/>
          <p:cNvSpPr/>
          <p:nvPr/>
        </p:nvSpPr>
        <p:spPr>
          <a:xfrm>
            <a:off x="6058694" y="5661248"/>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cxnSp>
        <p:nvCxnSpPr>
          <p:cNvPr id="92" name="直線コネクタ 91"/>
          <p:cNvCxnSpPr/>
          <p:nvPr/>
        </p:nvCxnSpPr>
        <p:spPr>
          <a:xfrm>
            <a:off x="6942768" y="2294065"/>
            <a:ext cx="540000" cy="0"/>
          </a:xfrm>
          <a:prstGeom prst="line">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129286" y="5360690"/>
            <a:ext cx="216000" cy="0"/>
          </a:xfrm>
          <a:prstGeom prst="line">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7329264" y="1700808"/>
            <a:ext cx="1800200"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Fluorescence PSF</a:t>
            </a:r>
            <a:endParaRPr kumimoji="1" lang="ja-JP" altLang="en-US" sz="1600" dirty="0" smtClean="0">
              <a:latin typeface="+mj-lt"/>
              <a:ea typeface="ＭＳ Ｐゴシック" pitchFamily="50" charset="-128"/>
            </a:endParaRPr>
          </a:p>
        </p:txBody>
      </p:sp>
      <p:sp>
        <p:nvSpPr>
          <p:cNvPr id="65" name="テキスト ボックス 64"/>
          <p:cNvSpPr txBox="1"/>
          <p:nvPr/>
        </p:nvSpPr>
        <p:spPr>
          <a:xfrm>
            <a:off x="848544" y="942628"/>
            <a:ext cx="1008112" cy="307777"/>
          </a:xfrm>
          <a:prstGeom prst="rect">
            <a:avLst/>
          </a:prstGeom>
          <a:noFill/>
        </p:spPr>
        <p:txBody>
          <a:bodyPr wrap="square" rtlCol="0">
            <a:spAutoFit/>
          </a:bodyPr>
          <a:lstStyle/>
          <a:p>
            <a:r>
              <a:rPr kumimoji="1" lang="en-US" altLang="ja-JP" sz="1400" dirty="0" smtClean="0">
                <a:latin typeface="+mj-lt"/>
                <a:ea typeface="ＭＳ Ｐゴシック" pitchFamily="50" charset="-128"/>
              </a:rPr>
              <a:t>Objective</a:t>
            </a:r>
            <a:endParaRPr kumimoji="1" lang="ja-JP" altLang="en-US" sz="1400" dirty="0" smtClean="0">
              <a:latin typeface="+mj-lt"/>
              <a:ea typeface="ＭＳ Ｐゴシック" pitchFamily="50" charset="-128"/>
            </a:endParaRPr>
          </a:p>
        </p:txBody>
      </p:sp>
      <p:sp>
        <p:nvSpPr>
          <p:cNvPr id="53" name="フリーフォーム 52"/>
          <p:cNvSpPr/>
          <p:nvPr/>
        </p:nvSpPr>
        <p:spPr>
          <a:xfrm>
            <a:off x="2496912" y="1525532"/>
            <a:ext cx="1224137" cy="864096"/>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no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sp>
        <p:nvSpPr>
          <p:cNvPr id="103" name="テキスト ボックス 102"/>
          <p:cNvSpPr txBox="1"/>
          <p:nvPr/>
        </p:nvSpPr>
        <p:spPr>
          <a:xfrm>
            <a:off x="7282656" y="3933056"/>
            <a:ext cx="1944216" cy="1200329"/>
          </a:xfrm>
          <a:prstGeom prst="rect">
            <a:avLst/>
          </a:prstGeom>
          <a:noFill/>
        </p:spPr>
        <p:txBody>
          <a:bodyPr wrap="square" rtlCol="0">
            <a:spAutoFit/>
          </a:bodyPr>
          <a:lstStyle/>
          <a:p>
            <a:r>
              <a:rPr lang="en-US" altLang="ja-JP" dirty="0" smtClean="0">
                <a:latin typeface="+mj-lt"/>
                <a:ea typeface="ＭＳ Ｐゴシック" pitchFamily="50" charset="-128"/>
              </a:rPr>
              <a:t>s</a:t>
            </a:r>
            <a:r>
              <a:rPr kumimoji="1" lang="en-US" altLang="ja-JP" dirty="0" smtClean="0">
                <a:latin typeface="+mj-lt"/>
                <a:ea typeface="ＭＳ Ｐゴシック" pitchFamily="50" charset="-128"/>
              </a:rPr>
              <a:t>maller than</a:t>
            </a:r>
          </a:p>
          <a:p>
            <a:r>
              <a:rPr kumimoji="1" lang="en-US" altLang="ja-JP" dirty="0" smtClean="0">
                <a:latin typeface="+mj-lt"/>
                <a:ea typeface="ＭＳ Ｐゴシック" pitchFamily="50" charset="-128"/>
              </a:rPr>
              <a:t>diffraction limit</a:t>
            </a:r>
          </a:p>
          <a:p>
            <a:r>
              <a:rPr lang="en-US" altLang="ja-JP" b="1" u="sng" dirty="0" smtClean="0">
                <a:latin typeface="+mj-lt"/>
                <a:ea typeface="ＭＳ Ｐゴシック" pitchFamily="50" charset="-128"/>
              </a:rPr>
              <a:t>Super-Resolution</a:t>
            </a:r>
          </a:p>
          <a:p>
            <a:r>
              <a:rPr kumimoji="1" lang="en-US" altLang="ja-JP" b="1" u="sng" dirty="0" smtClean="0">
                <a:latin typeface="+mj-lt"/>
                <a:ea typeface="ＭＳ Ｐゴシック" pitchFamily="50" charset="-128"/>
              </a:rPr>
              <a:t>Microscopy</a:t>
            </a:r>
            <a:endParaRPr kumimoji="1" lang="ja-JP" altLang="en-US" b="1" u="sng" dirty="0" smtClean="0">
              <a:latin typeface="+mj-lt"/>
              <a:ea typeface="ＭＳ Ｐゴシック" pitchFamily="50"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sted説明.png"/>
          <p:cNvPicPr>
            <a:picLocks noChangeAspect="1"/>
          </p:cNvPicPr>
          <p:nvPr/>
        </p:nvPicPr>
        <p:blipFill>
          <a:blip r:embed="rId3" cstate="print"/>
          <a:stretch>
            <a:fillRect/>
          </a:stretch>
        </p:blipFill>
        <p:spPr>
          <a:xfrm>
            <a:off x="2288704" y="1074660"/>
            <a:ext cx="5256584" cy="1418236"/>
          </a:xfrm>
          <a:prstGeom prst="rect">
            <a:avLst/>
          </a:prstGeom>
        </p:spPr>
      </p:pic>
      <p:sp>
        <p:nvSpPr>
          <p:cNvPr id="3" name="テキスト ボックス 2"/>
          <p:cNvSpPr txBox="1"/>
          <p:nvPr/>
        </p:nvSpPr>
        <p:spPr>
          <a:xfrm>
            <a:off x="1424608" y="642612"/>
            <a:ext cx="7200800" cy="461665"/>
          </a:xfrm>
          <a:prstGeom prst="rect">
            <a:avLst/>
          </a:prstGeom>
          <a:noFill/>
        </p:spPr>
        <p:txBody>
          <a:bodyPr wrap="square" rtlCol="0">
            <a:spAutoFit/>
          </a:bodyPr>
          <a:lstStyle/>
          <a:p>
            <a:r>
              <a:rPr kumimoji="1" lang="en-US" altLang="ja-JP" sz="2400" b="1" u="sng" dirty="0" smtClean="0">
                <a:latin typeface="+mj-lt"/>
                <a:ea typeface="ＭＳ Ｐゴシック" pitchFamily="50" charset="-128"/>
              </a:rPr>
              <a:t>STED</a:t>
            </a:r>
            <a:r>
              <a:rPr lang="ja-JP" altLang="en-US" sz="2400" b="1" u="sng" dirty="0" smtClean="0">
                <a:latin typeface="+mj-lt"/>
                <a:ea typeface="ＭＳ Ｐゴシック" pitchFamily="50" charset="-128"/>
              </a:rPr>
              <a:t> </a:t>
            </a:r>
            <a:r>
              <a:rPr kumimoji="1" lang="en-US" altLang="ja-JP" sz="2400" b="1" u="sng" dirty="0" smtClean="0">
                <a:latin typeface="+mj-lt"/>
                <a:ea typeface="ＭＳ Ｐゴシック" pitchFamily="50" charset="-128"/>
              </a:rPr>
              <a:t>( Stimulated Emission depletion )</a:t>
            </a:r>
            <a:endParaRPr kumimoji="1" lang="ja-JP" altLang="en-US" sz="2400" b="1" u="sng" dirty="0" smtClean="0">
              <a:latin typeface="+mj-lt"/>
              <a:ea typeface="ＭＳ Ｐゴシック" pitchFamily="50" charset="-128"/>
            </a:endParaRPr>
          </a:p>
        </p:txBody>
      </p:sp>
      <p:sp>
        <p:nvSpPr>
          <p:cNvPr id="46" name="テキスト ボックス 45"/>
          <p:cNvSpPr txBox="1"/>
          <p:nvPr/>
        </p:nvSpPr>
        <p:spPr>
          <a:xfrm>
            <a:off x="1424608" y="282572"/>
            <a:ext cx="3528392" cy="369332"/>
          </a:xfrm>
          <a:prstGeom prst="rect">
            <a:avLst/>
          </a:prstGeom>
          <a:noFill/>
        </p:spPr>
        <p:txBody>
          <a:bodyPr wrap="square" rtlCol="0">
            <a:spAutoFit/>
          </a:bodyPr>
          <a:lstStyle/>
          <a:p>
            <a:r>
              <a:rPr kumimoji="1" lang="en-US" altLang="ja-JP" dirty="0" smtClean="0"/>
              <a:t>Super-Resolution Microscopy</a:t>
            </a:r>
            <a:endParaRPr kumimoji="1" lang="ja-JP" altLang="en-US" dirty="0"/>
          </a:p>
        </p:txBody>
      </p:sp>
      <p:pic>
        <p:nvPicPr>
          <p:cNvPr id="45057" name="Picture 1"/>
          <p:cNvPicPr>
            <a:picLocks noChangeAspect="1" noChangeArrowheads="1"/>
          </p:cNvPicPr>
          <p:nvPr/>
        </p:nvPicPr>
        <p:blipFill>
          <a:blip r:embed="rId4" cstate="print"/>
          <a:srcRect/>
          <a:stretch>
            <a:fillRect/>
          </a:stretch>
        </p:blipFill>
        <p:spPr bwMode="auto">
          <a:xfrm>
            <a:off x="1712640" y="2492896"/>
            <a:ext cx="1880615" cy="2115692"/>
          </a:xfrm>
          <a:prstGeom prst="rect">
            <a:avLst/>
          </a:prstGeom>
          <a:noFill/>
          <a:ln w="9525">
            <a:noFill/>
            <a:miter lim="800000"/>
            <a:headEnd/>
            <a:tailEnd/>
          </a:ln>
        </p:spPr>
      </p:pic>
      <p:sp>
        <p:nvSpPr>
          <p:cNvPr id="14" name="角丸四角形 13"/>
          <p:cNvSpPr/>
          <p:nvPr/>
        </p:nvSpPr>
        <p:spPr>
          <a:xfrm>
            <a:off x="776536" y="4872275"/>
            <a:ext cx="8136904" cy="1440160"/>
          </a:xfrm>
          <a:prstGeom prst="roundRect">
            <a:avLst>
              <a:gd name="adj" fmla="val 6815"/>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4808984" y="2636912"/>
            <a:ext cx="3744416" cy="1993254"/>
            <a:chOff x="4736976" y="2545159"/>
            <a:chExt cx="3744416" cy="1993254"/>
          </a:xfrm>
        </p:grpSpPr>
        <p:pic>
          <p:nvPicPr>
            <p:cNvPr id="9" name="図 8" descr="PSF_offset2.png"/>
            <p:cNvPicPr>
              <a:picLocks noChangeAspect="1"/>
            </p:cNvPicPr>
            <p:nvPr/>
          </p:nvPicPr>
          <p:blipFill>
            <a:blip r:embed="rId5" cstate="print"/>
            <a:stretch>
              <a:fillRect/>
            </a:stretch>
          </p:blipFill>
          <p:spPr>
            <a:xfrm>
              <a:off x="4880992" y="2708920"/>
              <a:ext cx="3096344" cy="1829493"/>
            </a:xfrm>
            <a:prstGeom prst="rect">
              <a:avLst/>
            </a:prstGeom>
          </p:spPr>
        </p:pic>
        <p:sp>
          <p:nvSpPr>
            <p:cNvPr id="10" name="テキスト ボックス 9"/>
            <p:cNvSpPr txBox="1"/>
            <p:nvPr/>
          </p:nvSpPr>
          <p:spPr>
            <a:xfrm>
              <a:off x="4736976" y="2545159"/>
              <a:ext cx="583644" cy="307777"/>
            </a:xfrm>
            <a:prstGeom prst="rect">
              <a:avLst/>
            </a:prstGeom>
            <a:noFill/>
          </p:spPr>
          <p:txBody>
            <a:bodyPr wrap="square" rtlCol="0">
              <a:spAutoFit/>
            </a:bodyPr>
            <a:lstStyle/>
            <a:p>
              <a:r>
                <a:rPr lang="en-US" altLang="ja-JP" sz="1400" dirty="0" smtClean="0"/>
                <a:t>h</a:t>
              </a:r>
              <a:r>
                <a:rPr kumimoji="1" lang="en-US" altLang="ja-JP" sz="1400" dirty="0" smtClean="0"/>
                <a:t>(v)</a:t>
              </a:r>
              <a:endParaRPr kumimoji="1" lang="ja-JP" altLang="en-US" sz="1400" dirty="0"/>
            </a:p>
          </p:txBody>
        </p:sp>
        <p:sp>
          <p:nvSpPr>
            <p:cNvPr id="11" name="テキスト ボックス 10"/>
            <p:cNvSpPr txBox="1"/>
            <p:nvPr/>
          </p:nvSpPr>
          <p:spPr>
            <a:xfrm>
              <a:off x="7897748" y="4221088"/>
              <a:ext cx="583644" cy="307777"/>
            </a:xfrm>
            <a:prstGeom prst="rect">
              <a:avLst/>
            </a:prstGeom>
            <a:noFill/>
          </p:spPr>
          <p:txBody>
            <a:bodyPr wrap="square" rtlCol="0">
              <a:spAutoFit/>
            </a:bodyPr>
            <a:lstStyle/>
            <a:p>
              <a:r>
                <a:rPr kumimoji="1" lang="en-US" altLang="ja-JP" sz="1400" dirty="0" smtClean="0"/>
                <a:t>v</a:t>
              </a:r>
              <a:endParaRPr kumimoji="1" lang="ja-JP" altLang="en-US" sz="1400" dirty="0"/>
            </a:p>
          </p:txBody>
        </p:sp>
        <p:sp>
          <p:nvSpPr>
            <p:cNvPr id="13" name="テキスト ボックス 12"/>
            <p:cNvSpPr txBox="1"/>
            <p:nvPr/>
          </p:nvSpPr>
          <p:spPr>
            <a:xfrm>
              <a:off x="6465168" y="2708920"/>
              <a:ext cx="416888" cy="307777"/>
            </a:xfrm>
            <a:prstGeom prst="rect">
              <a:avLst/>
            </a:prstGeom>
            <a:noFill/>
          </p:spPr>
          <p:txBody>
            <a:bodyPr wrap="square" rtlCol="0">
              <a:spAutoFit/>
            </a:bodyPr>
            <a:lstStyle/>
            <a:p>
              <a:r>
                <a:rPr lang="en-US" altLang="ja-JP" sz="1400" dirty="0" err="1" smtClean="0"/>
                <a:t>Δν</a:t>
              </a:r>
              <a:endParaRPr kumimoji="1" lang="ja-JP" altLang="en-US" sz="1400" dirty="0"/>
            </a:p>
          </p:txBody>
        </p:sp>
        <p:sp>
          <p:nvSpPr>
            <p:cNvPr id="15" name="テキスト ボックス 14"/>
            <p:cNvSpPr txBox="1"/>
            <p:nvPr/>
          </p:nvSpPr>
          <p:spPr>
            <a:xfrm>
              <a:off x="6033120" y="3913311"/>
              <a:ext cx="936104" cy="307777"/>
            </a:xfrm>
            <a:prstGeom prst="rect">
              <a:avLst/>
            </a:prstGeom>
            <a:noFill/>
          </p:spPr>
          <p:txBody>
            <a:bodyPr wrap="square" rtlCol="0">
              <a:spAutoFit/>
            </a:bodyPr>
            <a:lstStyle/>
            <a:p>
              <a:r>
                <a:rPr lang="en-US" altLang="ja-JP" sz="1400" dirty="0" smtClean="0"/>
                <a:t>FWHM</a:t>
              </a:r>
              <a:endParaRPr kumimoji="1" lang="ja-JP" altLang="en-US" sz="1400" dirty="0"/>
            </a:p>
          </p:txBody>
        </p:sp>
      </p:grpSp>
      <p:sp>
        <p:nvSpPr>
          <p:cNvPr id="16" name="テキスト ボックス 15"/>
          <p:cNvSpPr txBox="1"/>
          <p:nvPr/>
        </p:nvSpPr>
        <p:spPr>
          <a:xfrm>
            <a:off x="992560" y="4993431"/>
            <a:ext cx="4752528" cy="1200329"/>
          </a:xfrm>
          <a:prstGeom prst="rect">
            <a:avLst/>
          </a:prstGeom>
          <a:noFill/>
        </p:spPr>
        <p:txBody>
          <a:bodyPr wrap="square" rtlCol="0">
            <a:spAutoFit/>
          </a:bodyPr>
          <a:lstStyle/>
          <a:p>
            <a:r>
              <a:rPr lang="en-US" altLang="ja-JP" dirty="0" smtClean="0"/>
              <a:t>Dye</a:t>
            </a:r>
            <a:r>
              <a:rPr lang="ja-JP" altLang="en-US" dirty="0" smtClean="0"/>
              <a:t>：</a:t>
            </a:r>
            <a:r>
              <a:rPr lang="en-US" altLang="ja-JP" dirty="0" err="1" smtClean="0"/>
              <a:t>RhodamineB</a:t>
            </a:r>
            <a:endParaRPr lang="en-US" altLang="ja-JP" dirty="0" smtClean="0"/>
          </a:p>
          <a:p>
            <a:r>
              <a:rPr lang="ja-JP" altLang="en-US" dirty="0" smtClean="0"/>
              <a:t>　</a:t>
            </a:r>
            <a:r>
              <a:rPr lang="en-US" altLang="ja-JP" dirty="0" err="1" smtClean="0"/>
              <a:t>λ</a:t>
            </a:r>
            <a:r>
              <a:rPr lang="en-US" altLang="ja-JP" baseline="-25000" dirty="0" err="1" smtClean="0"/>
              <a:t>STED</a:t>
            </a:r>
            <a:r>
              <a:rPr kumimoji="1" lang="en-US" altLang="ja-JP" dirty="0" smtClean="0"/>
              <a:t> = 600 nm : STED beam wavelength</a:t>
            </a:r>
          </a:p>
          <a:p>
            <a:r>
              <a:rPr lang="ja-JP" altLang="en-US" dirty="0" smtClean="0"/>
              <a:t>　</a:t>
            </a:r>
            <a:r>
              <a:rPr lang="en-US" altLang="ja-JP" dirty="0" err="1" smtClean="0"/>
              <a:t>λ</a:t>
            </a:r>
            <a:r>
              <a:rPr lang="en-US" altLang="ja-JP" baseline="-25000" dirty="0" err="1" smtClean="0"/>
              <a:t>exc</a:t>
            </a:r>
            <a:r>
              <a:rPr lang="en-US" altLang="ja-JP" dirty="0" smtClean="0"/>
              <a:t> = 490 nm : </a:t>
            </a:r>
            <a:r>
              <a:rPr lang="en-US" altLang="ja-JP" dirty="0" err="1" smtClean="0"/>
              <a:t>Ecitation</a:t>
            </a:r>
            <a:r>
              <a:rPr lang="en-US" altLang="ja-JP" dirty="0" smtClean="0"/>
              <a:t> beam wavelength</a:t>
            </a:r>
          </a:p>
          <a:p>
            <a:r>
              <a:rPr lang="ja-JP" altLang="en-US" dirty="0" smtClean="0"/>
              <a:t>　</a:t>
            </a:r>
            <a:r>
              <a:rPr lang="en-US" altLang="ja-JP" dirty="0" smtClean="0"/>
              <a:t>N.A.= 1.4 : Numerical aperture of objective</a:t>
            </a:r>
          </a:p>
        </p:txBody>
      </p:sp>
      <p:sp>
        <p:nvSpPr>
          <p:cNvPr id="17" name="右矢印 16"/>
          <p:cNvSpPr/>
          <p:nvPr/>
        </p:nvSpPr>
        <p:spPr>
          <a:xfrm>
            <a:off x="5457056" y="5497487"/>
            <a:ext cx="504056" cy="288032"/>
          </a:xfrm>
          <a:prstGeom prst="rightArrow">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89104" y="5355212"/>
            <a:ext cx="3096344" cy="646331"/>
          </a:xfrm>
          <a:prstGeom prst="rect">
            <a:avLst/>
          </a:prstGeom>
          <a:noFill/>
        </p:spPr>
        <p:txBody>
          <a:bodyPr wrap="square" rtlCol="0">
            <a:spAutoFit/>
          </a:bodyPr>
          <a:lstStyle/>
          <a:p>
            <a:pPr algn="ctr"/>
            <a:r>
              <a:rPr kumimoji="1" lang="en-US" altLang="ja-JP" b="1" u="sng" dirty="0" smtClean="0"/>
              <a:t>FWHM of effective PSF</a:t>
            </a:r>
          </a:p>
          <a:p>
            <a:pPr algn="ctr"/>
            <a:r>
              <a:rPr lang="en-US" altLang="ja-JP" b="1" u="sng" dirty="0" smtClean="0"/>
              <a:t>50 nm</a:t>
            </a:r>
            <a:endParaRPr kumimoji="1" lang="en-US" altLang="ja-JP" b="1" u="sng" dirty="0" smtClean="0"/>
          </a:p>
        </p:txBody>
      </p:sp>
      <p:sp>
        <p:nvSpPr>
          <p:cNvPr id="20" name="正方形/長方形 19"/>
          <p:cNvSpPr/>
          <p:nvPr/>
        </p:nvSpPr>
        <p:spPr>
          <a:xfrm>
            <a:off x="776536" y="6289575"/>
            <a:ext cx="4032448" cy="307777"/>
          </a:xfrm>
          <a:prstGeom prst="rect">
            <a:avLst/>
          </a:prstGeom>
        </p:spPr>
        <p:txBody>
          <a:bodyPr wrap="square">
            <a:spAutoFit/>
          </a:bodyPr>
          <a:lstStyle/>
          <a:p>
            <a:r>
              <a:rPr lang="en-US" altLang="ja-JP" sz="1400" dirty="0" smtClean="0"/>
              <a:t>S. W. Hell, J. </a:t>
            </a:r>
            <a:r>
              <a:rPr lang="en-US" altLang="ja-JP" sz="1400" dirty="0" err="1" smtClean="0"/>
              <a:t>Wichmann</a:t>
            </a:r>
            <a:r>
              <a:rPr lang="en-US" altLang="ja-JP" sz="1400" dirty="0" smtClean="0"/>
              <a:t>, </a:t>
            </a:r>
            <a:r>
              <a:rPr lang="en-US" altLang="ja-JP" sz="1400" i="1" dirty="0" smtClean="0"/>
              <a:t>OPICS LETTERS</a:t>
            </a:r>
            <a:r>
              <a:rPr lang="en-US" altLang="ja-JP" sz="1400" dirty="0" smtClean="0"/>
              <a:t>. </a:t>
            </a:r>
            <a:r>
              <a:rPr lang="en-US" altLang="ja-JP" sz="1400" b="1" dirty="0" smtClean="0"/>
              <a:t>1994</a:t>
            </a:r>
            <a:r>
              <a:rPr lang="en-US" altLang="ja-JP" sz="1400" dirty="0" smtClean="0"/>
              <a:t>, </a:t>
            </a:r>
            <a:r>
              <a:rPr lang="en-US" altLang="ja-JP" sz="1400" i="1" dirty="0" smtClean="0"/>
              <a:t>19</a:t>
            </a:r>
            <a:r>
              <a:rPr lang="en-US" altLang="ja-JP" sz="1400" dirty="0" smtClean="0"/>
              <a:t>, 11.</a:t>
            </a:r>
            <a:endParaRPr lang="ja-JP" altLang="ja-JP" sz="1400" dirty="0"/>
          </a:p>
        </p:txBody>
      </p:sp>
      <p:sp>
        <p:nvSpPr>
          <p:cNvPr id="21" name="テキスト ボックス 20"/>
          <p:cNvSpPr txBox="1"/>
          <p:nvPr/>
        </p:nvSpPr>
        <p:spPr>
          <a:xfrm>
            <a:off x="7484710" y="3728462"/>
            <a:ext cx="1296144" cy="307777"/>
          </a:xfrm>
          <a:prstGeom prst="rect">
            <a:avLst/>
          </a:prstGeom>
          <a:noFill/>
        </p:spPr>
        <p:txBody>
          <a:bodyPr wrap="square" rtlCol="0">
            <a:spAutoFit/>
          </a:bodyPr>
          <a:lstStyle/>
          <a:p>
            <a:r>
              <a:rPr lang="en-US" altLang="ja-JP" sz="1400" dirty="0" smtClean="0"/>
              <a:t>STED beam</a:t>
            </a:r>
            <a:endParaRPr kumimoji="1" lang="ja-JP" altLang="en-US" sz="1400" dirty="0"/>
          </a:p>
        </p:txBody>
      </p:sp>
      <p:sp>
        <p:nvSpPr>
          <p:cNvPr id="22" name="テキスト ボックス 21"/>
          <p:cNvSpPr txBox="1"/>
          <p:nvPr/>
        </p:nvSpPr>
        <p:spPr>
          <a:xfrm>
            <a:off x="5241032" y="2564904"/>
            <a:ext cx="1584176" cy="307777"/>
          </a:xfrm>
          <a:prstGeom prst="rect">
            <a:avLst/>
          </a:prstGeom>
          <a:noFill/>
        </p:spPr>
        <p:txBody>
          <a:bodyPr wrap="square" rtlCol="0">
            <a:spAutoFit/>
          </a:bodyPr>
          <a:lstStyle/>
          <a:p>
            <a:r>
              <a:rPr kumimoji="1" lang="en-US" altLang="ja-JP" sz="1400" dirty="0" smtClean="0"/>
              <a:t>Excitation beam</a:t>
            </a:r>
            <a:endParaRPr kumimoji="1" lang="ja-JP" altLang="en-US" sz="1400" dirty="0"/>
          </a:p>
        </p:txBody>
      </p:sp>
      <p:cxnSp>
        <p:nvCxnSpPr>
          <p:cNvPr id="24" name="直線コネクタ 23"/>
          <p:cNvCxnSpPr/>
          <p:nvPr/>
        </p:nvCxnSpPr>
        <p:spPr>
          <a:xfrm>
            <a:off x="5817096" y="2852936"/>
            <a:ext cx="360040" cy="576064"/>
          </a:xfrm>
          <a:prstGeom prst="line">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flipV="1">
            <a:off x="7473280" y="3573016"/>
            <a:ext cx="288032" cy="216024"/>
          </a:xfrm>
          <a:prstGeom prst="line">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フリーフォーム 108"/>
          <p:cNvSpPr>
            <a:spLocks/>
          </p:cNvSpPr>
          <p:nvPr/>
        </p:nvSpPr>
        <p:spPr>
          <a:xfrm>
            <a:off x="1005260" y="4987776"/>
            <a:ext cx="1371300" cy="1213576"/>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solidFill>
            <a:srgbClr val="FFC000">
              <a:alpha val="85000"/>
            </a:srgbClr>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sp>
        <p:nvSpPr>
          <p:cNvPr id="108" name="フリーフォーム 107"/>
          <p:cNvSpPr/>
          <p:nvPr/>
        </p:nvSpPr>
        <p:spPr>
          <a:xfrm>
            <a:off x="2843560" y="4979154"/>
            <a:ext cx="1371300" cy="1213576"/>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solidFill>
            <a:srgbClr val="FFC000">
              <a:alpha val="85000"/>
            </a:srgbClr>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lt"/>
            </a:endParaRPr>
          </a:p>
        </p:txBody>
      </p:sp>
      <p:sp>
        <p:nvSpPr>
          <p:cNvPr id="19" name="テキスト ボックス 18"/>
          <p:cNvSpPr txBox="1"/>
          <p:nvPr/>
        </p:nvSpPr>
        <p:spPr>
          <a:xfrm>
            <a:off x="992560" y="418599"/>
            <a:ext cx="7920880" cy="830997"/>
          </a:xfrm>
          <a:prstGeom prst="rect">
            <a:avLst/>
          </a:prstGeom>
          <a:noFill/>
        </p:spPr>
        <p:txBody>
          <a:bodyPr wrap="square" rtlCol="0">
            <a:spAutoFit/>
          </a:bodyPr>
          <a:lstStyle/>
          <a:p>
            <a:r>
              <a:rPr kumimoji="1" lang="en-US" altLang="ja-JP" sz="2400" b="1" u="sng" dirty="0" smtClean="0">
                <a:latin typeface="+mj-lt"/>
                <a:ea typeface="ＭＳ Ｐゴシック" pitchFamily="50" charset="-128"/>
              </a:rPr>
              <a:t>PALM</a:t>
            </a:r>
            <a:r>
              <a:rPr lang="ja-JP" altLang="en-US" sz="2400" b="1" u="sng" dirty="0" smtClean="0">
                <a:latin typeface="+mj-lt"/>
                <a:ea typeface="ＭＳ Ｐゴシック" pitchFamily="50" charset="-128"/>
              </a:rPr>
              <a:t> </a:t>
            </a:r>
            <a:r>
              <a:rPr lang="en-US" altLang="ja-JP" sz="2400" b="1" u="sng" dirty="0" smtClean="0">
                <a:latin typeface="+mj-lt"/>
                <a:ea typeface="ＭＳ Ｐゴシック" pitchFamily="50" charset="-128"/>
              </a:rPr>
              <a:t>( </a:t>
            </a:r>
            <a:r>
              <a:rPr lang="en-US" altLang="ja-JP" sz="2400" b="1" u="sng" dirty="0" err="1" smtClean="0">
                <a:latin typeface="+mj-lt"/>
                <a:ea typeface="ＭＳ Ｐゴシック" pitchFamily="50" charset="-128"/>
              </a:rPr>
              <a:t>PhotoActivated</a:t>
            </a:r>
            <a:r>
              <a:rPr lang="en-US" altLang="ja-JP" sz="2400" b="1" u="sng" dirty="0" smtClean="0">
                <a:latin typeface="+mj-lt"/>
                <a:ea typeface="ＭＳ Ｐゴシック" pitchFamily="50" charset="-128"/>
              </a:rPr>
              <a:t> Localization Microscopy )</a:t>
            </a:r>
          </a:p>
          <a:p>
            <a:r>
              <a:rPr lang="en-US" altLang="ja-JP" sz="2400" b="1" u="sng" dirty="0" smtClean="0">
                <a:latin typeface="+mj-lt"/>
                <a:ea typeface="ＭＳ Ｐゴシック" pitchFamily="50" charset="-128"/>
              </a:rPr>
              <a:t>&amp; STORM ( Stochastic Optical Reconstruction Microscopy )</a:t>
            </a:r>
            <a:endParaRPr kumimoji="1" lang="ja-JP" altLang="en-US" sz="2400" b="1" u="sng" dirty="0" smtClean="0">
              <a:latin typeface="+mj-lt"/>
              <a:ea typeface="ＭＳ Ｐゴシック" pitchFamily="50" charset="-128"/>
            </a:endParaRPr>
          </a:p>
        </p:txBody>
      </p:sp>
      <p:sp>
        <p:nvSpPr>
          <p:cNvPr id="59" name="テキスト ボックス 58"/>
          <p:cNvSpPr txBox="1"/>
          <p:nvPr/>
        </p:nvSpPr>
        <p:spPr>
          <a:xfrm>
            <a:off x="992560" y="130567"/>
            <a:ext cx="3528392" cy="369332"/>
          </a:xfrm>
          <a:prstGeom prst="rect">
            <a:avLst/>
          </a:prstGeom>
          <a:noFill/>
        </p:spPr>
        <p:txBody>
          <a:bodyPr wrap="square" rtlCol="0">
            <a:spAutoFit/>
          </a:bodyPr>
          <a:lstStyle/>
          <a:p>
            <a:r>
              <a:rPr kumimoji="1" lang="en-US" altLang="ja-JP" dirty="0" smtClean="0"/>
              <a:t>Super-Resolution Microscopy</a:t>
            </a:r>
            <a:endParaRPr kumimoji="1" lang="ja-JP" altLang="en-US" dirty="0"/>
          </a:p>
        </p:txBody>
      </p:sp>
      <p:pic>
        <p:nvPicPr>
          <p:cNvPr id="62" name="図 61" descr="STORM2.png"/>
          <p:cNvPicPr>
            <a:picLocks noChangeAspect="1"/>
          </p:cNvPicPr>
          <p:nvPr/>
        </p:nvPicPr>
        <p:blipFill>
          <a:blip r:embed="rId3" cstate="print"/>
          <a:stretch>
            <a:fillRect/>
          </a:stretch>
        </p:blipFill>
        <p:spPr>
          <a:xfrm>
            <a:off x="6825208" y="1393612"/>
            <a:ext cx="1874850" cy="1260404"/>
          </a:xfrm>
          <a:prstGeom prst="rect">
            <a:avLst/>
          </a:prstGeom>
        </p:spPr>
      </p:pic>
      <p:pic>
        <p:nvPicPr>
          <p:cNvPr id="64" name="図 63" descr="STORM_all.png"/>
          <p:cNvPicPr>
            <a:picLocks noChangeAspect="1"/>
          </p:cNvPicPr>
          <p:nvPr/>
        </p:nvPicPr>
        <p:blipFill>
          <a:blip r:embed="rId4" cstate="print"/>
          <a:stretch>
            <a:fillRect/>
          </a:stretch>
        </p:blipFill>
        <p:spPr>
          <a:xfrm>
            <a:off x="1064567" y="1393612"/>
            <a:ext cx="5256585" cy="1296144"/>
          </a:xfrm>
          <a:prstGeom prst="rect">
            <a:avLst/>
          </a:prstGeom>
        </p:spPr>
      </p:pic>
      <p:sp>
        <p:nvSpPr>
          <p:cNvPr id="65" name="右矢印 64"/>
          <p:cNvSpPr/>
          <p:nvPr/>
        </p:nvSpPr>
        <p:spPr>
          <a:xfrm>
            <a:off x="6105128" y="1825660"/>
            <a:ext cx="432048" cy="36004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057" name="Picture 1"/>
          <p:cNvPicPr>
            <a:picLocks noChangeAspect="1" noChangeArrowheads="1"/>
          </p:cNvPicPr>
          <p:nvPr/>
        </p:nvPicPr>
        <p:blipFill>
          <a:blip r:embed="rId5" cstate="print"/>
          <a:srcRect/>
          <a:stretch>
            <a:fillRect/>
          </a:stretch>
        </p:blipFill>
        <p:spPr bwMode="auto">
          <a:xfrm>
            <a:off x="4880992" y="3121804"/>
            <a:ext cx="1836420" cy="2910840"/>
          </a:xfrm>
          <a:prstGeom prst="rect">
            <a:avLst/>
          </a:prstGeom>
          <a:noFill/>
          <a:ln w="9525">
            <a:noFill/>
            <a:miter lim="800000"/>
            <a:headEnd/>
            <a:tailEnd/>
          </a:ln>
        </p:spPr>
      </p:pic>
      <p:pic>
        <p:nvPicPr>
          <p:cNvPr id="45058" name="Picture 2"/>
          <p:cNvPicPr>
            <a:picLocks noChangeAspect="1" noChangeArrowheads="1"/>
          </p:cNvPicPr>
          <p:nvPr/>
        </p:nvPicPr>
        <p:blipFill>
          <a:blip r:embed="rId6" cstate="print"/>
          <a:srcRect/>
          <a:stretch>
            <a:fillRect/>
          </a:stretch>
        </p:blipFill>
        <p:spPr bwMode="auto">
          <a:xfrm>
            <a:off x="6969224" y="3121804"/>
            <a:ext cx="1828800" cy="2910840"/>
          </a:xfrm>
          <a:prstGeom prst="rect">
            <a:avLst/>
          </a:prstGeom>
          <a:noFill/>
          <a:ln w="9525">
            <a:noFill/>
            <a:miter lim="800000"/>
            <a:headEnd/>
            <a:tailEnd/>
          </a:ln>
        </p:spPr>
      </p:pic>
      <p:grpSp>
        <p:nvGrpSpPr>
          <p:cNvPr id="68" name="グループ化 67"/>
          <p:cNvGrpSpPr/>
          <p:nvPr/>
        </p:nvGrpSpPr>
        <p:grpSpPr>
          <a:xfrm rot="19346931">
            <a:off x="5346541" y="1364487"/>
            <a:ext cx="735710" cy="360040"/>
            <a:chOff x="1985042" y="5229200"/>
            <a:chExt cx="735710" cy="360040"/>
          </a:xfrm>
        </p:grpSpPr>
        <p:sp>
          <p:nvSpPr>
            <p:cNvPr id="69" name="正方形/長方形 68"/>
            <p:cNvSpPr/>
            <p:nvPr/>
          </p:nvSpPr>
          <p:spPr>
            <a:xfrm>
              <a:off x="2216696" y="5229200"/>
              <a:ext cx="504056" cy="36004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台形 69"/>
            <p:cNvSpPr/>
            <p:nvPr/>
          </p:nvSpPr>
          <p:spPr>
            <a:xfrm rot="5400000">
              <a:off x="1985042" y="5229200"/>
              <a:ext cx="216024" cy="216024"/>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テキスト ボックス 70"/>
          <p:cNvSpPr txBox="1"/>
          <p:nvPr/>
        </p:nvSpPr>
        <p:spPr>
          <a:xfrm rot="19261049">
            <a:off x="5468687" y="1177588"/>
            <a:ext cx="864096" cy="415498"/>
          </a:xfrm>
          <a:prstGeom prst="rect">
            <a:avLst/>
          </a:prstGeom>
          <a:noFill/>
        </p:spPr>
        <p:txBody>
          <a:bodyPr wrap="square" rtlCol="0">
            <a:spAutoFit/>
          </a:bodyPr>
          <a:lstStyle/>
          <a:p>
            <a:r>
              <a:rPr kumimoji="1" lang="en-US" altLang="ja-JP" sz="1050" dirty="0" smtClean="0"/>
              <a:t>CCD</a:t>
            </a:r>
          </a:p>
          <a:p>
            <a:r>
              <a:rPr kumimoji="1" lang="en-US" altLang="ja-JP" sz="1050" dirty="0" smtClean="0"/>
              <a:t>camera</a:t>
            </a:r>
            <a:endParaRPr kumimoji="1" lang="ja-JP" altLang="en-US" sz="1050" dirty="0"/>
          </a:p>
        </p:txBody>
      </p:sp>
      <p:sp>
        <p:nvSpPr>
          <p:cNvPr id="72" name="正方形/長方形 71"/>
          <p:cNvSpPr/>
          <p:nvPr/>
        </p:nvSpPr>
        <p:spPr>
          <a:xfrm>
            <a:off x="4880992" y="6074132"/>
            <a:ext cx="3960440" cy="523220"/>
          </a:xfrm>
          <a:prstGeom prst="rect">
            <a:avLst/>
          </a:prstGeom>
        </p:spPr>
        <p:txBody>
          <a:bodyPr wrap="square">
            <a:spAutoFit/>
          </a:bodyPr>
          <a:lstStyle/>
          <a:p>
            <a:r>
              <a:rPr lang="en-US" altLang="ja-JP" sz="1400" dirty="0" smtClean="0"/>
              <a:t>B. Huang, W. Wang, M. Bates, X. </a:t>
            </a:r>
            <a:r>
              <a:rPr lang="en-US" altLang="ja-JP" sz="1400" dirty="0" err="1" smtClean="0"/>
              <a:t>Zhuang</a:t>
            </a:r>
            <a:r>
              <a:rPr lang="en-US" altLang="ja-JP" sz="1400" dirty="0" smtClean="0"/>
              <a:t>, </a:t>
            </a:r>
            <a:r>
              <a:rPr lang="en-US" altLang="ja-JP" sz="1400" i="1" dirty="0" smtClean="0"/>
              <a:t>Science</a:t>
            </a:r>
            <a:r>
              <a:rPr lang="en-US" altLang="ja-JP" sz="1400" dirty="0" smtClean="0"/>
              <a:t>, </a:t>
            </a:r>
            <a:r>
              <a:rPr lang="en-US" altLang="ja-JP" sz="1400" b="1" dirty="0" smtClean="0"/>
              <a:t>2008</a:t>
            </a:r>
            <a:r>
              <a:rPr lang="en-US" altLang="ja-JP" sz="1400" dirty="0" smtClean="0"/>
              <a:t>, </a:t>
            </a:r>
            <a:r>
              <a:rPr lang="en-US" altLang="ja-JP" sz="1400" i="1" dirty="0" smtClean="0"/>
              <a:t>319</a:t>
            </a:r>
            <a:r>
              <a:rPr lang="en-US" altLang="ja-JP" sz="1400" dirty="0" smtClean="0"/>
              <a:t>, 810-813.</a:t>
            </a:r>
            <a:endParaRPr lang="ja-JP" altLang="en-US" sz="1400" dirty="0"/>
          </a:p>
        </p:txBody>
      </p:sp>
      <p:sp>
        <p:nvSpPr>
          <p:cNvPr id="74" name="テキスト ボックス 73"/>
          <p:cNvSpPr txBox="1"/>
          <p:nvPr/>
        </p:nvSpPr>
        <p:spPr>
          <a:xfrm>
            <a:off x="1712640" y="4201924"/>
            <a:ext cx="2304256" cy="369332"/>
          </a:xfrm>
          <a:prstGeom prst="rect">
            <a:avLst/>
          </a:prstGeom>
          <a:noFill/>
        </p:spPr>
        <p:txBody>
          <a:bodyPr wrap="square" rtlCol="0">
            <a:spAutoFit/>
          </a:bodyPr>
          <a:lstStyle/>
          <a:p>
            <a:r>
              <a:rPr kumimoji="1" lang="en-US" altLang="ja-JP" b="1" dirty="0" smtClean="0">
                <a:latin typeface="+mj-lt"/>
                <a:ea typeface="ＭＳ Ｐゴシック" pitchFamily="50" charset="-128"/>
              </a:rPr>
              <a:t>Low Resolution</a:t>
            </a:r>
            <a:endParaRPr kumimoji="1" lang="ja-JP" altLang="en-US" b="1" dirty="0" smtClean="0">
              <a:latin typeface="+mj-lt"/>
              <a:ea typeface="ＭＳ Ｐゴシック" pitchFamily="50" charset="-128"/>
            </a:endParaRPr>
          </a:p>
        </p:txBody>
      </p:sp>
      <p:sp>
        <p:nvSpPr>
          <p:cNvPr id="84" name="テキスト ボックス 83"/>
          <p:cNvSpPr txBox="1"/>
          <p:nvPr/>
        </p:nvSpPr>
        <p:spPr>
          <a:xfrm>
            <a:off x="2648744" y="3040504"/>
            <a:ext cx="1800200" cy="338554"/>
          </a:xfrm>
          <a:prstGeom prst="rect">
            <a:avLst/>
          </a:prstGeom>
          <a:noFill/>
        </p:spPr>
        <p:txBody>
          <a:bodyPr wrap="square" rtlCol="0">
            <a:spAutoFit/>
          </a:bodyPr>
          <a:lstStyle/>
          <a:p>
            <a:r>
              <a:rPr kumimoji="1" lang="en-US" altLang="ja-JP" sz="1600" dirty="0" smtClean="0">
                <a:latin typeface="+mj-lt"/>
                <a:ea typeface="ＭＳ Ｐゴシック" pitchFamily="50" charset="-128"/>
              </a:rPr>
              <a:t>Fluorescence PSF</a:t>
            </a:r>
            <a:endParaRPr kumimoji="1" lang="ja-JP" altLang="en-US" sz="1600" dirty="0" smtClean="0">
              <a:latin typeface="+mj-lt"/>
              <a:ea typeface="ＭＳ Ｐゴシック" pitchFamily="50" charset="-128"/>
            </a:endParaRPr>
          </a:p>
        </p:txBody>
      </p:sp>
      <p:sp>
        <p:nvSpPr>
          <p:cNvPr id="86" name="テキスト ボックス 85"/>
          <p:cNvSpPr txBox="1"/>
          <p:nvPr/>
        </p:nvSpPr>
        <p:spPr>
          <a:xfrm>
            <a:off x="1775270" y="6193998"/>
            <a:ext cx="2304256" cy="369332"/>
          </a:xfrm>
          <a:prstGeom prst="rect">
            <a:avLst/>
          </a:prstGeom>
          <a:noFill/>
        </p:spPr>
        <p:txBody>
          <a:bodyPr wrap="square" rtlCol="0">
            <a:spAutoFit/>
          </a:bodyPr>
          <a:lstStyle/>
          <a:p>
            <a:r>
              <a:rPr kumimoji="1" lang="en-US" altLang="ja-JP" b="1" dirty="0" smtClean="0">
                <a:latin typeface="+mj-lt"/>
                <a:ea typeface="ＭＳ Ｐゴシック" pitchFamily="50" charset="-128"/>
              </a:rPr>
              <a:t>Localization</a:t>
            </a:r>
            <a:endParaRPr kumimoji="1" lang="ja-JP" altLang="en-US" b="1" dirty="0" smtClean="0">
              <a:latin typeface="+mj-lt"/>
              <a:ea typeface="ＭＳ Ｐゴシック" pitchFamily="50" charset="-128"/>
            </a:endParaRPr>
          </a:p>
        </p:txBody>
      </p:sp>
      <p:cxnSp>
        <p:nvCxnSpPr>
          <p:cNvPr id="87" name="直線コネクタ 86"/>
          <p:cNvCxnSpPr/>
          <p:nvPr/>
        </p:nvCxnSpPr>
        <p:spPr>
          <a:xfrm>
            <a:off x="1208584" y="6203290"/>
            <a:ext cx="2520280" cy="0"/>
          </a:xfrm>
          <a:prstGeom prst="line">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9" name="円/楕円 88"/>
          <p:cNvSpPr/>
          <p:nvPr/>
        </p:nvSpPr>
        <p:spPr>
          <a:xfrm>
            <a:off x="2352204" y="5987266"/>
            <a:ext cx="216024" cy="216024"/>
          </a:xfrm>
          <a:prstGeom prst="ellipse">
            <a:avLst/>
          </a:prstGeom>
          <a:solidFill>
            <a:schemeClr val="tx1">
              <a:lumMod val="50000"/>
              <a:lumOff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90" name="円/楕円 89"/>
          <p:cNvSpPr/>
          <p:nvPr/>
        </p:nvSpPr>
        <p:spPr>
          <a:xfrm>
            <a:off x="3059584" y="598726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91" name="円/楕円 90"/>
          <p:cNvSpPr/>
          <p:nvPr/>
        </p:nvSpPr>
        <p:spPr>
          <a:xfrm>
            <a:off x="2000846" y="598726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92" name="円/楕円 91"/>
          <p:cNvSpPr/>
          <p:nvPr/>
        </p:nvSpPr>
        <p:spPr>
          <a:xfrm>
            <a:off x="2720926" y="598726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94" name="円/楕円 93"/>
          <p:cNvSpPr/>
          <p:nvPr/>
        </p:nvSpPr>
        <p:spPr>
          <a:xfrm>
            <a:off x="1280766" y="5987266"/>
            <a:ext cx="216024" cy="216024"/>
          </a:xfrm>
          <a:prstGeom prst="ellipse">
            <a:avLst/>
          </a:prstGeom>
          <a:solidFill>
            <a:schemeClr val="bg1">
              <a:lumMod val="50000"/>
            </a:schemeClr>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grpSp>
        <p:nvGrpSpPr>
          <p:cNvPr id="107" name="グループ化 106"/>
          <p:cNvGrpSpPr/>
          <p:nvPr/>
        </p:nvGrpSpPr>
        <p:grpSpPr>
          <a:xfrm>
            <a:off x="1208584" y="3049796"/>
            <a:ext cx="2520280" cy="1141568"/>
            <a:chOff x="-951656" y="2132856"/>
            <a:chExt cx="2520280" cy="1141568"/>
          </a:xfrm>
        </p:grpSpPr>
        <p:sp>
          <p:nvSpPr>
            <p:cNvPr id="97" name="フリーフォーム 96"/>
            <p:cNvSpPr/>
            <p:nvPr/>
          </p:nvSpPr>
          <p:spPr>
            <a:xfrm>
              <a:off x="-951656" y="2132856"/>
              <a:ext cx="2415453" cy="1141568"/>
            </a:xfrm>
            <a:custGeom>
              <a:avLst/>
              <a:gdLst>
                <a:gd name="connsiteX0" fmla="*/ 0 w 2651760"/>
                <a:gd name="connsiteY0" fmla="*/ 2105297 h 2105297"/>
                <a:gd name="connsiteX1" fmla="*/ 653143 w 2651760"/>
                <a:gd name="connsiteY1" fmla="*/ 1582783 h 2105297"/>
                <a:gd name="connsiteX2" fmla="*/ 1371600 w 2651760"/>
                <a:gd name="connsiteY2" fmla="*/ 2177 h 2105297"/>
                <a:gd name="connsiteX3" fmla="*/ 2090058 w 2651760"/>
                <a:gd name="connsiteY3" fmla="*/ 1595846 h 2105297"/>
                <a:gd name="connsiteX4" fmla="*/ 2651760 w 2651760"/>
                <a:gd name="connsiteY4" fmla="*/ 2092234 h 210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105297">
                  <a:moveTo>
                    <a:pt x="0" y="2105297"/>
                  </a:moveTo>
                  <a:cubicBezTo>
                    <a:pt x="212271" y="2019300"/>
                    <a:pt x="424543" y="1933303"/>
                    <a:pt x="653143" y="1582783"/>
                  </a:cubicBezTo>
                  <a:cubicBezTo>
                    <a:pt x="881743" y="1232263"/>
                    <a:pt x="1132114" y="0"/>
                    <a:pt x="1371600" y="2177"/>
                  </a:cubicBezTo>
                  <a:cubicBezTo>
                    <a:pt x="1611086" y="4354"/>
                    <a:pt x="1876698" y="1247503"/>
                    <a:pt x="2090058" y="1595846"/>
                  </a:cubicBezTo>
                  <a:cubicBezTo>
                    <a:pt x="2303418" y="1944189"/>
                    <a:pt x="2477589" y="2018211"/>
                    <a:pt x="2651760" y="2092234"/>
                  </a:cubicBezTo>
                </a:path>
              </a:pathLst>
            </a:custGeom>
            <a:solidFill>
              <a:srgbClr val="FFC000">
                <a:alpha val="85000"/>
              </a:srgbClr>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8" name="直線コネクタ 97"/>
            <p:cNvCxnSpPr/>
            <p:nvPr/>
          </p:nvCxnSpPr>
          <p:spPr>
            <a:xfrm>
              <a:off x="-951656" y="3272458"/>
              <a:ext cx="2520280" cy="0"/>
            </a:xfrm>
            <a:prstGeom prst="line">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9" name="円/楕円 98"/>
            <p:cNvSpPr/>
            <p:nvPr/>
          </p:nvSpPr>
          <p:spPr>
            <a:xfrm>
              <a:off x="-540816" y="305643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00" name="円/楕円 99"/>
            <p:cNvSpPr/>
            <p:nvPr/>
          </p:nvSpPr>
          <p:spPr>
            <a:xfrm>
              <a:off x="179264" y="305643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01" name="円/楕円 100"/>
            <p:cNvSpPr/>
            <p:nvPr/>
          </p:nvSpPr>
          <p:spPr>
            <a:xfrm>
              <a:off x="899344" y="305643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02" name="円/楕円 101"/>
            <p:cNvSpPr/>
            <p:nvPr/>
          </p:nvSpPr>
          <p:spPr>
            <a:xfrm>
              <a:off x="-159394" y="305643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03" name="円/楕円 102"/>
            <p:cNvSpPr/>
            <p:nvPr/>
          </p:nvSpPr>
          <p:spPr>
            <a:xfrm>
              <a:off x="560686" y="305643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04" name="円/楕円 103"/>
            <p:cNvSpPr/>
            <p:nvPr/>
          </p:nvSpPr>
          <p:spPr>
            <a:xfrm>
              <a:off x="1268240" y="305643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sp>
          <p:nvSpPr>
            <p:cNvPr id="105" name="円/楕円 104"/>
            <p:cNvSpPr/>
            <p:nvPr/>
          </p:nvSpPr>
          <p:spPr>
            <a:xfrm>
              <a:off x="-879474" y="305643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itchFamily="34" charset="0"/>
                <a:ea typeface="ＭＳ Ｐゴシック" pitchFamily="50" charset="-128"/>
              </a:endParaRPr>
            </a:p>
          </p:txBody>
        </p:sp>
      </p:grpSp>
      <p:sp>
        <p:nvSpPr>
          <p:cNvPr id="110" name="円/楕円 109"/>
          <p:cNvSpPr/>
          <p:nvPr/>
        </p:nvSpPr>
        <p:spPr>
          <a:xfrm>
            <a:off x="1610276" y="5990694"/>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11" name="円/楕円 110"/>
          <p:cNvSpPr/>
          <p:nvPr/>
        </p:nvSpPr>
        <p:spPr>
          <a:xfrm>
            <a:off x="3434482" y="5980916"/>
            <a:ext cx="216024" cy="216024"/>
          </a:xfrm>
          <a:prstGeom prst="ellipse">
            <a:avLst/>
          </a:prstGeom>
          <a:solidFill>
            <a:srgbClr val="FFFF00"/>
          </a:solidFill>
          <a:ln w="158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a typeface="ＭＳ Ｐゴシック" pitchFamily="50" charset="-128"/>
            </a:endParaRPr>
          </a:p>
        </p:txBody>
      </p:sp>
      <p:sp>
        <p:nvSpPr>
          <p:cNvPr id="115" name="テキスト ボックス 114"/>
          <p:cNvSpPr txBox="1"/>
          <p:nvPr/>
        </p:nvSpPr>
        <p:spPr>
          <a:xfrm>
            <a:off x="4808984" y="2824480"/>
            <a:ext cx="1440160" cy="369332"/>
          </a:xfrm>
          <a:prstGeom prst="rect">
            <a:avLst/>
          </a:prstGeom>
          <a:noFill/>
        </p:spPr>
        <p:txBody>
          <a:bodyPr wrap="square" rtlCol="0">
            <a:spAutoFit/>
          </a:bodyPr>
          <a:lstStyle/>
          <a:p>
            <a:r>
              <a:rPr kumimoji="1" lang="en-US" altLang="ja-JP" dirty="0" smtClean="0"/>
              <a:t>(A) Normal</a:t>
            </a:r>
            <a:endParaRPr kumimoji="1" lang="ja-JP" altLang="en-US" dirty="0"/>
          </a:p>
        </p:txBody>
      </p:sp>
      <p:sp>
        <p:nvSpPr>
          <p:cNvPr id="116" name="テキスト ボックス 115"/>
          <p:cNvSpPr txBox="1"/>
          <p:nvPr/>
        </p:nvSpPr>
        <p:spPr>
          <a:xfrm>
            <a:off x="848544" y="4630544"/>
            <a:ext cx="1728192" cy="369332"/>
          </a:xfrm>
          <a:prstGeom prst="rect">
            <a:avLst/>
          </a:prstGeom>
          <a:noFill/>
        </p:spPr>
        <p:txBody>
          <a:bodyPr wrap="square" rtlCol="0">
            <a:spAutoFit/>
          </a:bodyPr>
          <a:lstStyle/>
          <a:p>
            <a:r>
              <a:rPr kumimoji="1" lang="en-US" altLang="ja-JP" dirty="0" smtClean="0"/>
              <a:t>PALM &amp; STORM</a:t>
            </a:r>
            <a:endParaRPr kumimoji="1" lang="ja-JP" altLang="en-US" dirty="0"/>
          </a:p>
        </p:txBody>
      </p:sp>
      <p:sp>
        <p:nvSpPr>
          <p:cNvPr id="117" name="角丸四角形 116"/>
          <p:cNvSpPr/>
          <p:nvPr/>
        </p:nvSpPr>
        <p:spPr>
          <a:xfrm>
            <a:off x="776536" y="2799482"/>
            <a:ext cx="3528392" cy="3778706"/>
          </a:xfrm>
          <a:prstGeom prst="roundRect">
            <a:avLst>
              <a:gd name="adj" fmla="val 6815"/>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848544" y="2905780"/>
            <a:ext cx="1008112" cy="369332"/>
          </a:xfrm>
          <a:prstGeom prst="rect">
            <a:avLst/>
          </a:prstGeom>
          <a:noFill/>
        </p:spPr>
        <p:txBody>
          <a:bodyPr wrap="square" rtlCol="0">
            <a:spAutoFit/>
          </a:bodyPr>
          <a:lstStyle/>
          <a:p>
            <a:r>
              <a:rPr kumimoji="1" lang="en-US" altLang="ja-JP" dirty="0" smtClean="0"/>
              <a:t>Normal</a:t>
            </a:r>
            <a:endParaRPr kumimoji="1" lang="ja-JP" altLang="en-US" dirty="0"/>
          </a:p>
        </p:txBody>
      </p:sp>
      <p:cxnSp>
        <p:nvCxnSpPr>
          <p:cNvPr id="120" name="直線コネクタ 119"/>
          <p:cNvCxnSpPr/>
          <p:nvPr/>
        </p:nvCxnSpPr>
        <p:spPr>
          <a:xfrm>
            <a:off x="969700" y="4596254"/>
            <a:ext cx="309634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6897216" y="2824480"/>
            <a:ext cx="1440160" cy="369332"/>
          </a:xfrm>
          <a:prstGeom prst="rect">
            <a:avLst/>
          </a:prstGeom>
          <a:noFill/>
        </p:spPr>
        <p:txBody>
          <a:bodyPr wrap="square" rtlCol="0">
            <a:spAutoFit/>
          </a:bodyPr>
          <a:lstStyle/>
          <a:p>
            <a:r>
              <a:rPr kumimoji="1" lang="en-US" altLang="ja-JP" dirty="0" smtClean="0"/>
              <a:t>(B) STORM</a:t>
            </a:r>
            <a:endParaRPr kumimoji="1" lang="ja-JP" altLang="en-US" dirty="0"/>
          </a:p>
        </p:txBody>
      </p:sp>
      <p:sp>
        <p:nvSpPr>
          <p:cNvPr id="49" name="乗算記号 48"/>
          <p:cNvSpPr/>
          <p:nvPr/>
        </p:nvSpPr>
        <p:spPr>
          <a:xfrm>
            <a:off x="1568624" y="4941168"/>
            <a:ext cx="288032" cy="2880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乗算記号 49"/>
          <p:cNvSpPr/>
          <p:nvPr/>
        </p:nvSpPr>
        <p:spPr>
          <a:xfrm>
            <a:off x="3415432" y="4928468"/>
            <a:ext cx="288032" cy="2880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ags/tag2.xml><?xml version="1.0" encoding="utf-8"?>
<p:tagLst xmlns:a="http://schemas.openxmlformats.org/drawingml/2006/main" xmlns:r="http://schemas.openxmlformats.org/officeDocument/2006/relationships" xmlns:p="http://schemas.openxmlformats.org/presentationml/2006/main">
  <p:tag name="TIMING" val="|2.7|1.1|1.7|8.3|20.7"/>
</p:tagLst>
</file>

<file path=ppt/tags/tag3.xml><?xml version="1.0" encoding="utf-8"?>
<p:tagLst xmlns:a="http://schemas.openxmlformats.org/drawingml/2006/main" xmlns:r="http://schemas.openxmlformats.org/officeDocument/2006/relationships" xmlns:p="http://schemas.openxmlformats.org/presentationml/2006/main">
  <p:tag name="TIMING" val="|58.1"/>
</p:tagLst>
</file>

<file path=ppt/tags/tag4.xml><?xml version="1.0" encoding="utf-8"?>
<p:tagLst xmlns:a="http://schemas.openxmlformats.org/drawingml/2006/main" xmlns:r="http://schemas.openxmlformats.org/officeDocument/2006/relationships" xmlns:p="http://schemas.openxmlformats.org/presentationml/2006/main">
  <p:tag name="TIMING" val="|92.1|0.9"/>
</p:tagLst>
</file>

<file path=ppt/tags/tag5.xml><?xml version="1.0" encoding="utf-8"?>
<p:tagLst xmlns:a="http://schemas.openxmlformats.org/drawingml/2006/main" xmlns:r="http://schemas.openxmlformats.org/officeDocument/2006/relationships" xmlns:p="http://schemas.openxmlformats.org/presentationml/2006/main">
  <p:tag name="TIMING" val="|58.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solidFill>
          <a:srgbClr val="ABE9FF"/>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14900</TotalTime>
  <Words>3088</Words>
  <Application>Microsoft Office PowerPoint</Application>
  <PresentationFormat>A4 210 x 297 mm</PresentationFormat>
  <Paragraphs>310</Paragraphs>
  <Slides>18</Slides>
  <Notes>18</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0" baseType="lpstr">
      <vt:lpstr>スパイス</vt:lpstr>
      <vt:lpstr>CS ChemDraw Drawing</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蛍光性フォトクロミック分子を用いた超解像蛍光スポットの作製</dc:title>
  <dc:creator>gami</dc:creator>
  <cp:lastModifiedBy>gami</cp:lastModifiedBy>
  <cp:revision>1152</cp:revision>
  <dcterms:created xsi:type="dcterms:W3CDTF">2014-02-13T01:05:21Z</dcterms:created>
  <dcterms:modified xsi:type="dcterms:W3CDTF">2014-06-03T11:22:14Z</dcterms:modified>
</cp:coreProperties>
</file>