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88" r:id="rId2"/>
    <p:sldId id="259" r:id="rId3"/>
    <p:sldId id="324" r:id="rId4"/>
    <p:sldId id="325" r:id="rId5"/>
    <p:sldId id="330" r:id="rId6"/>
    <p:sldId id="331" r:id="rId7"/>
    <p:sldId id="341" r:id="rId8"/>
    <p:sldId id="334" r:id="rId9"/>
    <p:sldId id="357" r:id="rId10"/>
    <p:sldId id="355" r:id="rId11"/>
    <p:sldId id="345" r:id="rId12"/>
    <p:sldId id="356" r:id="rId13"/>
    <p:sldId id="342" r:id="rId14"/>
    <p:sldId id="354" r:id="rId15"/>
    <p:sldId id="353" r:id="rId16"/>
    <p:sldId id="358" r:id="rId17"/>
    <p:sldId id="359" r:id="rId18"/>
  </p:sldIdLst>
  <p:sldSz cx="9144000" cy="6858000" type="screen4x3"/>
  <p:notesSz cx="9926638" cy="67960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168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2971" autoAdjust="0"/>
  </p:normalViewPr>
  <p:slideViewPr>
    <p:cSldViewPr>
      <p:cViewPr varScale="1">
        <p:scale>
          <a:sx n="59" d="100"/>
          <a:sy n="59" d="100"/>
        </p:scale>
        <p:origin x="-17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312" cy="340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3008" y="0"/>
            <a:ext cx="4301310" cy="340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ED40B-BA31-4A4F-BA91-BF7614C25CF6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454817"/>
            <a:ext cx="4301312" cy="340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3008" y="6454817"/>
            <a:ext cx="4301310" cy="340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7932-74DA-42BE-9A1C-2EACAB1934C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9381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5BB3-BBAE-4336-8D5B-3CC1BA0DD123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2664" y="3228143"/>
            <a:ext cx="7941310" cy="305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455105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2800" y="6455105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DC2A9-DC26-4EA6-9510-5D4CA1ABD5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025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103604-E0CE-466D-99E1-5B7261FF066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76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362284-6E10-433D-9080-C0C1D17625B5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424AF8-176B-4E01-A79A-40FD7168DC0B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339771-CB8E-4335-A673-70CA9CF0FF58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379702-77EF-46CD-90D1-081A4384E24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0ABA55-CF33-479E-9F0A-34B2758AF65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FB3B66-FFAA-44A6-AB67-47A371C7C6A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FB3B66-FFAA-44A6-AB67-47A371C7C6A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379702-77EF-46CD-90D1-081A4384E24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2B8D99-5C43-4974-98D1-F5D8FD10678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3343AE-EA14-438D-A215-547B1CA4FEF4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42BF97-3792-4632-AB03-2B9964ECD75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76EAE8-C731-4EE3-A56A-321A432C93A8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58413B-2BE2-45C7-9E5B-7B08B8F34AAC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1E1286-3266-45BB-B5EA-EFBC6C36F288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661F3C-E4BC-4772-B667-72572450B55C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661F3C-E4BC-4772-B667-72572450B55C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3100-6415-490E-AFFC-7D5100DEB16B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AE7D-2026-4CA1-AE1F-4FC5140993E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CB54-256C-4AE3-848D-24392E1BB9D8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A346-5EF9-48D8-B886-AC4F63D8FD9C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4CC-4D39-4C93-97B5-FC9583C976E2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253A-77EF-4E0C-A7CE-689A5A04267B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85A-504B-4C8F-A3D7-4D12EEF817D5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B387-F68F-45FE-A5AD-5F70CD30906B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592-FE75-4F19-B5EC-820EF65F8CE3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A8B-2757-4345-8FEE-E0DC6F8821CF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2BDE-A0DB-4B5F-BCCF-50B1ACDE9DA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BEDE-2170-4D39-87FB-6EEF577F2719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352928" cy="1800200"/>
          </a:xfrm>
        </p:spPr>
        <p:txBody>
          <a:bodyPr>
            <a:normAutofit/>
          </a:bodyPr>
          <a:lstStyle/>
          <a:p>
            <a:r>
              <a:rPr lang="en-US" altLang="ja-JP" sz="3600" b="1" dirty="0"/>
              <a:t>Search for liquid-metallic hydrogen 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>under </a:t>
            </a:r>
            <a:r>
              <a:rPr lang="en-US" altLang="ja-JP" sz="3600" b="1" dirty="0"/>
              <a:t>high temperature and high pressure</a:t>
            </a:r>
            <a:endParaRPr lang="ja-JP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グループ化 3"/>
          <p:cNvGrpSpPr/>
          <p:nvPr/>
        </p:nvGrpSpPr>
        <p:grpSpPr>
          <a:xfrm>
            <a:off x="107504" y="188641"/>
            <a:ext cx="8928992" cy="709455"/>
            <a:chOff x="96871" y="260649"/>
            <a:chExt cx="8928992" cy="709455"/>
          </a:xfrm>
        </p:grpSpPr>
        <p:grpSp>
          <p:nvGrpSpPr>
            <p:cNvPr id="3" name="グループ化 25"/>
            <p:cNvGrpSpPr/>
            <p:nvPr/>
          </p:nvGrpSpPr>
          <p:grpSpPr>
            <a:xfrm>
              <a:off x="96871" y="260649"/>
              <a:ext cx="8928992" cy="709455"/>
              <a:chOff x="504281" y="1908499"/>
              <a:chExt cx="30531392" cy="1728192"/>
            </a:xfrm>
          </p:grpSpPr>
          <p:sp>
            <p:nvSpPr>
              <p:cNvPr id="9" name="片側の 2 つの角を切り取った四角形 8"/>
              <p:cNvSpPr/>
              <p:nvPr/>
            </p:nvSpPr>
            <p:spPr>
              <a:xfrm>
                <a:off x="504281" y="1908499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片側の 2 つの角を切り取った四角形 9"/>
              <p:cNvSpPr/>
              <p:nvPr/>
            </p:nvSpPr>
            <p:spPr>
              <a:xfrm rot="10800000">
                <a:off x="504281" y="2700587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92641" y="2556569"/>
                <a:ext cx="30404903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Picture 231" descr="KYOKUGEN Logo_trans"/>
            <p:cNvPicPr>
              <a:picLocks noChangeAspect="1" noChangeArrowheads="1"/>
            </p:cNvPicPr>
            <p:nvPr/>
          </p:nvPicPr>
          <p:blipFill>
            <a:blip r:embed="rId3" cstate="email">
              <a:lum bright="-1000" contrast="15000"/>
            </a:blip>
            <a:srcRect/>
            <a:stretch>
              <a:fillRect/>
            </a:stretch>
          </p:blipFill>
          <p:spPr bwMode="auto">
            <a:xfrm>
              <a:off x="5495048" y="286295"/>
              <a:ext cx="3515169" cy="675353"/>
            </a:xfrm>
            <a:prstGeom prst="rect">
              <a:avLst/>
            </a:prstGeom>
            <a:noFill/>
          </p:spPr>
        </p:pic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 rot="10800000">
              <a:off x="971374" y="283881"/>
              <a:ext cx="4536730" cy="684568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5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" name="Picture 23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1161" y="348423"/>
              <a:ext cx="607798" cy="554660"/>
            </a:xfrm>
            <a:prstGeom prst="rect">
              <a:avLst/>
            </a:prstGeom>
            <a:noFill/>
          </p:spPr>
        </p:pic>
      </p:grpSp>
      <p:sp>
        <p:nvSpPr>
          <p:cNvPr id="14" name="正方形/長方形 13"/>
          <p:cNvSpPr/>
          <p:nvPr/>
        </p:nvSpPr>
        <p:spPr>
          <a:xfrm>
            <a:off x="539552" y="385349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/>
              <a:t>Shimizu group</a:t>
            </a:r>
          </a:p>
          <a:p>
            <a:pPr algn="ctr"/>
            <a:r>
              <a:rPr lang="en-US" altLang="ja-JP" sz="3200" dirty="0" smtClean="0"/>
              <a:t>M1  SHO Kawaguchi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8FB-CCDE-4937-A7E8-957A13546C60}" type="datetime1">
              <a:rPr kumimoji="1" lang="ja-JP" altLang="en-US" smtClean="0"/>
              <a:t>2014/6/10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979712" y="5313402"/>
            <a:ext cx="5865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2000" dirty="0" smtClean="0"/>
              <a:t>V. </a:t>
            </a:r>
            <a:r>
              <a:rPr lang="en-US" altLang="ja-JP" sz="2000" dirty="0" err="1" smtClean="0"/>
              <a:t>Dzyabura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et al</a:t>
            </a:r>
            <a:r>
              <a:rPr lang="en-US" altLang="ja-JP" sz="2000" dirty="0" smtClean="0"/>
              <a:t>.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PNAS</a:t>
            </a:r>
            <a:r>
              <a:rPr lang="en-US" altLang="ja-JP" sz="2000" dirty="0"/>
              <a:t>, 110, 20, 8040-8044 (2013)</a:t>
            </a:r>
          </a:p>
          <a:p>
            <a:pPr marL="0" lvl="1"/>
            <a:r>
              <a:rPr lang="en-US" altLang="ja-JP" sz="2000" dirty="0"/>
              <a:t>M. I. </a:t>
            </a:r>
            <a:r>
              <a:rPr lang="en-US" altLang="ja-JP" sz="2000" dirty="0" err="1"/>
              <a:t>Eremets</a:t>
            </a:r>
            <a:r>
              <a:rPr lang="en-US" altLang="ja-JP" sz="2000" dirty="0"/>
              <a:t> </a:t>
            </a:r>
            <a:r>
              <a:rPr lang="en-US" altLang="ja-JP" sz="2000" i="1" dirty="0"/>
              <a:t>et al</a:t>
            </a:r>
            <a:r>
              <a:rPr lang="en-US" altLang="ja-JP" sz="2000" dirty="0"/>
              <a:t>. Nat. Mater., 10, 927-931 (2011</a:t>
            </a:r>
            <a:r>
              <a:rPr lang="en-US" altLang="ja-JP" sz="2000" dirty="0" smtClean="0"/>
              <a:t>)</a:t>
            </a:r>
            <a:endParaRPr lang="ja-JP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LASER heating</a:t>
              </a:r>
              <a:endParaRPr lang="ja-JP" altLang="en-US" sz="3600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53C2-B678-43C8-81A3-9DAF347E668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44426" y="6267896"/>
            <a:ext cx="4411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V. </a:t>
            </a:r>
            <a:r>
              <a:rPr lang="en-US" altLang="ja-JP" sz="1600" dirty="0" err="1"/>
              <a:t>Dzyabura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</a:t>
            </a:r>
            <a:r>
              <a:rPr lang="en-US" altLang="ja-JP" sz="1600" i="1" dirty="0" smtClean="0"/>
              <a:t>al</a:t>
            </a:r>
            <a:r>
              <a:rPr lang="en-US" altLang="ja-JP" sz="1600" dirty="0" smtClean="0"/>
              <a:t>. </a:t>
            </a:r>
            <a:r>
              <a:rPr lang="en-US" altLang="ja-JP" sz="1600" dirty="0"/>
              <a:t>PNAS, 110, 20, 8040-8044 (2013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448" y="1992651"/>
            <a:ext cx="5424000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3747828" y="1548571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4531352" y="3284984"/>
            <a:ext cx="0" cy="5846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98785" y="1249596"/>
            <a:ext cx="168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Results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08104" y="2492896"/>
            <a:ext cx="350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Heating efficiency changes</a:t>
            </a:r>
            <a:endParaRPr lang="ja-JP" altLang="en-US" sz="2400" dirty="0"/>
          </a:p>
        </p:txBody>
      </p:sp>
      <p:sp>
        <p:nvSpPr>
          <p:cNvPr id="21" name="下矢印 20"/>
          <p:cNvSpPr/>
          <p:nvPr/>
        </p:nvSpPr>
        <p:spPr>
          <a:xfrm>
            <a:off x="6909878" y="3068960"/>
            <a:ext cx="461074" cy="22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652120" y="353294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Catch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metallization of Hydrogen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44426" y="3873836"/>
            <a:ext cx="172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 inflection point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304306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LASER heating</a:t>
              </a:r>
              <a:endParaRPr lang="ja-JP" altLang="en-US" sz="3600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B74-2EAE-4F59-9861-C2C328FD6902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05073" y="1268760"/>
            <a:ext cx="202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LASER </a:t>
            </a:r>
            <a:r>
              <a:rPr lang="en-US" altLang="ja-JP" sz="2400" dirty="0" smtClean="0"/>
              <a:t>heating</a:t>
            </a:r>
            <a:r>
              <a:rPr lang="ja-JP" altLang="en-US" sz="2400" dirty="0"/>
              <a:t> 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5815392" y="6241577"/>
            <a:ext cx="2246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Ichimaru</a:t>
            </a:r>
            <a:r>
              <a:rPr lang="en-US" altLang="ja-JP" sz="1600" dirty="0"/>
              <a:t>.</a:t>
            </a:r>
            <a:r>
              <a:rPr lang="en-US" altLang="ja-JP" sz="1600" dirty="0" smtClean="0"/>
              <a:t> K.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 (</a:t>
            </a:r>
            <a:r>
              <a:rPr lang="en-US" altLang="ja-JP" sz="1600" dirty="0" smtClean="0"/>
              <a:t>2014)</a:t>
            </a:r>
            <a:endParaRPr lang="ja-JP" altLang="en-US" sz="1600" dirty="0"/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2471145" y="4562212"/>
            <a:ext cx="1677500" cy="1440000"/>
            <a:chOff x="467544" y="1638092"/>
            <a:chExt cx="2408555" cy="2067560"/>
          </a:xfrm>
        </p:grpSpPr>
        <p:pic>
          <p:nvPicPr>
            <p:cNvPr id="40" name="図 39" descr="Macintosh HD:Users:kota:Desktop:Screen Shot 2014-01-08 at 12.21.28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1638092"/>
              <a:ext cx="2408555" cy="20675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フリーフォーム 40"/>
            <p:cNvSpPr/>
            <p:nvPr/>
          </p:nvSpPr>
          <p:spPr>
            <a:xfrm>
              <a:off x="949577" y="1927437"/>
              <a:ext cx="1131570" cy="1334770"/>
            </a:xfrm>
            <a:custGeom>
              <a:avLst/>
              <a:gdLst>
                <a:gd name="connsiteX0" fmla="*/ 159657 w 1132115"/>
                <a:gd name="connsiteY0" fmla="*/ 116114 h 1335314"/>
                <a:gd name="connsiteX1" fmla="*/ 159657 w 1132115"/>
                <a:gd name="connsiteY1" fmla="*/ 116114 h 1335314"/>
                <a:gd name="connsiteX2" fmla="*/ 333829 w 1132115"/>
                <a:gd name="connsiteY2" fmla="*/ 58057 h 1335314"/>
                <a:gd name="connsiteX3" fmla="*/ 377372 w 1132115"/>
                <a:gd name="connsiteY3" fmla="*/ 29028 h 1335314"/>
                <a:gd name="connsiteX4" fmla="*/ 464457 w 1132115"/>
                <a:gd name="connsiteY4" fmla="*/ 0 h 1335314"/>
                <a:gd name="connsiteX5" fmla="*/ 609600 w 1132115"/>
                <a:gd name="connsiteY5" fmla="*/ 14514 h 1335314"/>
                <a:gd name="connsiteX6" fmla="*/ 696686 w 1132115"/>
                <a:gd name="connsiteY6" fmla="*/ 87086 h 1335314"/>
                <a:gd name="connsiteX7" fmla="*/ 725715 w 1132115"/>
                <a:gd name="connsiteY7" fmla="*/ 130628 h 1335314"/>
                <a:gd name="connsiteX8" fmla="*/ 769257 w 1132115"/>
                <a:gd name="connsiteY8" fmla="*/ 145143 h 1335314"/>
                <a:gd name="connsiteX9" fmla="*/ 856343 w 1132115"/>
                <a:gd name="connsiteY9" fmla="*/ 203200 h 1335314"/>
                <a:gd name="connsiteX10" fmla="*/ 914400 w 1132115"/>
                <a:gd name="connsiteY10" fmla="*/ 290286 h 1335314"/>
                <a:gd name="connsiteX11" fmla="*/ 943429 w 1132115"/>
                <a:gd name="connsiteY11" fmla="*/ 333828 h 1335314"/>
                <a:gd name="connsiteX12" fmla="*/ 986972 w 1132115"/>
                <a:gd name="connsiteY12" fmla="*/ 362857 h 1335314"/>
                <a:gd name="connsiteX13" fmla="*/ 1001486 w 1132115"/>
                <a:gd name="connsiteY13" fmla="*/ 406400 h 1335314"/>
                <a:gd name="connsiteX14" fmla="*/ 1074057 w 1132115"/>
                <a:gd name="connsiteY14" fmla="*/ 493486 h 1335314"/>
                <a:gd name="connsiteX15" fmla="*/ 1088572 w 1132115"/>
                <a:gd name="connsiteY15" fmla="*/ 537028 h 1335314"/>
                <a:gd name="connsiteX16" fmla="*/ 1117600 w 1132115"/>
                <a:gd name="connsiteY16" fmla="*/ 595086 h 1335314"/>
                <a:gd name="connsiteX17" fmla="*/ 1132115 w 1132115"/>
                <a:gd name="connsiteY17" fmla="*/ 740228 h 1335314"/>
                <a:gd name="connsiteX18" fmla="*/ 1117600 w 1132115"/>
                <a:gd name="connsiteY18" fmla="*/ 1074057 h 1335314"/>
                <a:gd name="connsiteX19" fmla="*/ 1103086 w 1132115"/>
                <a:gd name="connsiteY19" fmla="*/ 1117600 h 1335314"/>
                <a:gd name="connsiteX20" fmla="*/ 1016000 w 1132115"/>
                <a:gd name="connsiteY20" fmla="*/ 1146628 h 1335314"/>
                <a:gd name="connsiteX21" fmla="*/ 1001486 w 1132115"/>
                <a:gd name="connsiteY21" fmla="*/ 1190171 h 1335314"/>
                <a:gd name="connsiteX22" fmla="*/ 870857 w 1132115"/>
                <a:gd name="connsiteY22" fmla="*/ 1262743 h 1335314"/>
                <a:gd name="connsiteX23" fmla="*/ 827315 w 1132115"/>
                <a:gd name="connsiteY23" fmla="*/ 1291771 h 1335314"/>
                <a:gd name="connsiteX24" fmla="*/ 740229 w 1132115"/>
                <a:gd name="connsiteY24" fmla="*/ 1320800 h 1335314"/>
                <a:gd name="connsiteX25" fmla="*/ 696686 w 1132115"/>
                <a:gd name="connsiteY25" fmla="*/ 1335314 h 1335314"/>
                <a:gd name="connsiteX26" fmla="*/ 508000 w 1132115"/>
                <a:gd name="connsiteY26" fmla="*/ 1320800 h 1335314"/>
                <a:gd name="connsiteX27" fmla="*/ 449943 w 1132115"/>
                <a:gd name="connsiteY27" fmla="*/ 1219200 h 1335314"/>
                <a:gd name="connsiteX28" fmla="*/ 391886 w 1132115"/>
                <a:gd name="connsiteY28" fmla="*/ 1117600 h 1335314"/>
                <a:gd name="connsiteX29" fmla="*/ 348343 w 1132115"/>
                <a:gd name="connsiteY29" fmla="*/ 1103086 h 1335314"/>
                <a:gd name="connsiteX30" fmla="*/ 304800 w 1132115"/>
                <a:gd name="connsiteY30" fmla="*/ 1059543 h 1335314"/>
                <a:gd name="connsiteX31" fmla="*/ 275772 w 1132115"/>
                <a:gd name="connsiteY31" fmla="*/ 1016000 h 1335314"/>
                <a:gd name="connsiteX32" fmla="*/ 232229 w 1132115"/>
                <a:gd name="connsiteY32" fmla="*/ 1001486 h 1335314"/>
                <a:gd name="connsiteX33" fmla="*/ 145143 w 1132115"/>
                <a:gd name="connsiteY33" fmla="*/ 943428 h 1335314"/>
                <a:gd name="connsiteX34" fmla="*/ 101600 w 1132115"/>
                <a:gd name="connsiteY34" fmla="*/ 841828 h 1335314"/>
                <a:gd name="connsiteX35" fmla="*/ 58057 w 1132115"/>
                <a:gd name="connsiteY35" fmla="*/ 754743 h 1335314"/>
                <a:gd name="connsiteX36" fmla="*/ 43543 w 1132115"/>
                <a:gd name="connsiteY36" fmla="*/ 624114 h 1335314"/>
                <a:gd name="connsiteX37" fmla="*/ 14515 w 1132115"/>
                <a:gd name="connsiteY37" fmla="*/ 537028 h 1335314"/>
                <a:gd name="connsiteX38" fmla="*/ 0 w 1132115"/>
                <a:gd name="connsiteY38" fmla="*/ 493486 h 1335314"/>
                <a:gd name="connsiteX39" fmla="*/ 14515 w 1132115"/>
                <a:gd name="connsiteY39" fmla="*/ 348343 h 1335314"/>
                <a:gd name="connsiteX40" fmla="*/ 101600 w 1132115"/>
                <a:gd name="connsiteY40" fmla="*/ 290286 h 1335314"/>
                <a:gd name="connsiteX41" fmla="*/ 145143 w 1132115"/>
                <a:gd name="connsiteY41" fmla="*/ 261257 h 1335314"/>
                <a:gd name="connsiteX42" fmla="*/ 188686 w 1132115"/>
                <a:gd name="connsiteY42" fmla="*/ 130628 h 1335314"/>
                <a:gd name="connsiteX43" fmla="*/ 203200 w 1132115"/>
                <a:gd name="connsiteY43" fmla="*/ 87086 h 1335314"/>
                <a:gd name="connsiteX44" fmla="*/ 159657 w 1132115"/>
                <a:gd name="connsiteY44" fmla="*/ 116114 h 133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32115" h="1335314">
                  <a:moveTo>
                    <a:pt x="159657" y="116114"/>
                  </a:moveTo>
                  <a:lnTo>
                    <a:pt x="159657" y="116114"/>
                  </a:lnTo>
                  <a:cubicBezTo>
                    <a:pt x="217714" y="96762"/>
                    <a:pt x="282910" y="92004"/>
                    <a:pt x="333829" y="58057"/>
                  </a:cubicBezTo>
                  <a:cubicBezTo>
                    <a:pt x="348343" y="48381"/>
                    <a:pt x="361431" y="36113"/>
                    <a:pt x="377372" y="29028"/>
                  </a:cubicBezTo>
                  <a:cubicBezTo>
                    <a:pt x="405333" y="16601"/>
                    <a:pt x="464457" y="0"/>
                    <a:pt x="464457" y="0"/>
                  </a:cubicBezTo>
                  <a:cubicBezTo>
                    <a:pt x="512838" y="4838"/>
                    <a:pt x="562223" y="3581"/>
                    <a:pt x="609600" y="14514"/>
                  </a:cubicBezTo>
                  <a:cubicBezTo>
                    <a:pt x="633159" y="19951"/>
                    <a:pt x="684420" y="72367"/>
                    <a:pt x="696686" y="87086"/>
                  </a:cubicBezTo>
                  <a:cubicBezTo>
                    <a:pt x="707853" y="100487"/>
                    <a:pt x="712094" y="119731"/>
                    <a:pt x="725715" y="130628"/>
                  </a:cubicBezTo>
                  <a:cubicBezTo>
                    <a:pt x="737662" y="140185"/>
                    <a:pt x="755883" y="137713"/>
                    <a:pt x="769257" y="145143"/>
                  </a:cubicBezTo>
                  <a:cubicBezTo>
                    <a:pt x="799755" y="162086"/>
                    <a:pt x="856343" y="203200"/>
                    <a:pt x="856343" y="203200"/>
                  </a:cubicBezTo>
                  <a:lnTo>
                    <a:pt x="914400" y="290286"/>
                  </a:lnTo>
                  <a:cubicBezTo>
                    <a:pt x="924076" y="304800"/>
                    <a:pt x="928915" y="324152"/>
                    <a:pt x="943429" y="333828"/>
                  </a:cubicBezTo>
                  <a:lnTo>
                    <a:pt x="986972" y="362857"/>
                  </a:lnTo>
                  <a:cubicBezTo>
                    <a:pt x="991810" y="377371"/>
                    <a:pt x="994644" y="392716"/>
                    <a:pt x="1001486" y="406400"/>
                  </a:cubicBezTo>
                  <a:cubicBezTo>
                    <a:pt x="1021692" y="446813"/>
                    <a:pt x="1041959" y="461388"/>
                    <a:pt x="1074057" y="493486"/>
                  </a:cubicBezTo>
                  <a:cubicBezTo>
                    <a:pt x="1078895" y="508000"/>
                    <a:pt x="1082545" y="522966"/>
                    <a:pt x="1088572" y="537028"/>
                  </a:cubicBezTo>
                  <a:cubicBezTo>
                    <a:pt x="1097095" y="556915"/>
                    <a:pt x="1113066" y="573929"/>
                    <a:pt x="1117600" y="595086"/>
                  </a:cubicBezTo>
                  <a:cubicBezTo>
                    <a:pt x="1127788" y="642629"/>
                    <a:pt x="1127277" y="691847"/>
                    <a:pt x="1132115" y="740228"/>
                  </a:cubicBezTo>
                  <a:cubicBezTo>
                    <a:pt x="1127277" y="851504"/>
                    <a:pt x="1126143" y="963004"/>
                    <a:pt x="1117600" y="1074057"/>
                  </a:cubicBezTo>
                  <a:cubicBezTo>
                    <a:pt x="1116427" y="1089311"/>
                    <a:pt x="1115536" y="1108707"/>
                    <a:pt x="1103086" y="1117600"/>
                  </a:cubicBezTo>
                  <a:cubicBezTo>
                    <a:pt x="1078187" y="1135385"/>
                    <a:pt x="1016000" y="1146628"/>
                    <a:pt x="1016000" y="1146628"/>
                  </a:cubicBezTo>
                  <a:cubicBezTo>
                    <a:pt x="1011162" y="1161142"/>
                    <a:pt x="1012304" y="1179353"/>
                    <a:pt x="1001486" y="1190171"/>
                  </a:cubicBezTo>
                  <a:cubicBezTo>
                    <a:pt x="909963" y="1281694"/>
                    <a:pt x="943861" y="1226241"/>
                    <a:pt x="870857" y="1262743"/>
                  </a:cubicBezTo>
                  <a:cubicBezTo>
                    <a:pt x="855255" y="1270544"/>
                    <a:pt x="843255" y="1284686"/>
                    <a:pt x="827315" y="1291771"/>
                  </a:cubicBezTo>
                  <a:cubicBezTo>
                    <a:pt x="799353" y="1304198"/>
                    <a:pt x="769258" y="1311124"/>
                    <a:pt x="740229" y="1320800"/>
                  </a:cubicBezTo>
                  <a:lnTo>
                    <a:pt x="696686" y="1335314"/>
                  </a:lnTo>
                  <a:cubicBezTo>
                    <a:pt x="633791" y="1330476"/>
                    <a:pt x="570001" y="1332425"/>
                    <a:pt x="508000" y="1320800"/>
                  </a:cubicBezTo>
                  <a:cubicBezTo>
                    <a:pt x="445828" y="1309143"/>
                    <a:pt x="465195" y="1264957"/>
                    <a:pt x="449943" y="1219200"/>
                  </a:cubicBezTo>
                  <a:cubicBezTo>
                    <a:pt x="446046" y="1207510"/>
                    <a:pt x="406365" y="1129183"/>
                    <a:pt x="391886" y="1117600"/>
                  </a:cubicBezTo>
                  <a:cubicBezTo>
                    <a:pt x="379939" y="1108043"/>
                    <a:pt x="362857" y="1107924"/>
                    <a:pt x="348343" y="1103086"/>
                  </a:cubicBezTo>
                  <a:cubicBezTo>
                    <a:pt x="333829" y="1088572"/>
                    <a:pt x="317941" y="1075312"/>
                    <a:pt x="304800" y="1059543"/>
                  </a:cubicBezTo>
                  <a:cubicBezTo>
                    <a:pt x="293633" y="1046142"/>
                    <a:pt x="289393" y="1026897"/>
                    <a:pt x="275772" y="1016000"/>
                  </a:cubicBezTo>
                  <a:cubicBezTo>
                    <a:pt x="263825" y="1006443"/>
                    <a:pt x="246743" y="1006324"/>
                    <a:pt x="232229" y="1001486"/>
                  </a:cubicBezTo>
                  <a:cubicBezTo>
                    <a:pt x="203200" y="982133"/>
                    <a:pt x="156176" y="976526"/>
                    <a:pt x="145143" y="943428"/>
                  </a:cubicBezTo>
                  <a:cubicBezTo>
                    <a:pt x="128859" y="894577"/>
                    <a:pt x="130297" y="892048"/>
                    <a:pt x="101600" y="841828"/>
                  </a:cubicBezTo>
                  <a:cubicBezTo>
                    <a:pt x="56581" y="763045"/>
                    <a:pt x="84670" y="834578"/>
                    <a:pt x="58057" y="754743"/>
                  </a:cubicBezTo>
                  <a:cubicBezTo>
                    <a:pt x="53219" y="711200"/>
                    <a:pt x="52135" y="667074"/>
                    <a:pt x="43543" y="624114"/>
                  </a:cubicBezTo>
                  <a:cubicBezTo>
                    <a:pt x="37542" y="594109"/>
                    <a:pt x="24191" y="566057"/>
                    <a:pt x="14515" y="537028"/>
                  </a:cubicBezTo>
                  <a:lnTo>
                    <a:pt x="0" y="493486"/>
                  </a:lnTo>
                  <a:cubicBezTo>
                    <a:pt x="4838" y="445105"/>
                    <a:pt x="-7230" y="391832"/>
                    <a:pt x="14515" y="348343"/>
                  </a:cubicBezTo>
                  <a:cubicBezTo>
                    <a:pt x="30117" y="317138"/>
                    <a:pt x="72572" y="309638"/>
                    <a:pt x="101600" y="290286"/>
                  </a:cubicBezTo>
                  <a:lnTo>
                    <a:pt x="145143" y="261257"/>
                  </a:lnTo>
                  <a:lnTo>
                    <a:pt x="188686" y="130628"/>
                  </a:lnTo>
                  <a:lnTo>
                    <a:pt x="203200" y="87086"/>
                  </a:lnTo>
                  <a:lnTo>
                    <a:pt x="159657" y="116114"/>
                  </a:lnTo>
                  <a:close/>
                </a:path>
              </a:pathLst>
            </a:custGeom>
            <a:noFill/>
            <a:ln w="19050" cmpd="sng">
              <a:solidFill>
                <a:srgbClr val="FFFF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1264537" y="2310342"/>
              <a:ext cx="521970" cy="580390"/>
            </a:xfrm>
            <a:custGeom>
              <a:avLst/>
              <a:gdLst>
                <a:gd name="connsiteX0" fmla="*/ 420914 w 522514"/>
                <a:gd name="connsiteY0" fmla="*/ 58057 h 580571"/>
                <a:gd name="connsiteX1" fmla="*/ 420914 w 522514"/>
                <a:gd name="connsiteY1" fmla="*/ 58057 h 580571"/>
                <a:gd name="connsiteX2" fmla="*/ 449942 w 522514"/>
                <a:gd name="connsiteY2" fmla="*/ 188686 h 580571"/>
                <a:gd name="connsiteX3" fmla="*/ 478971 w 522514"/>
                <a:gd name="connsiteY3" fmla="*/ 232228 h 580571"/>
                <a:gd name="connsiteX4" fmla="*/ 508000 w 522514"/>
                <a:gd name="connsiteY4" fmla="*/ 319314 h 580571"/>
                <a:gd name="connsiteX5" fmla="*/ 522514 w 522514"/>
                <a:gd name="connsiteY5" fmla="*/ 362857 h 580571"/>
                <a:gd name="connsiteX6" fmla="*/ 508000 w 522514"/>
                <a:gd name="connsiteY6" fmla="*/ 493486 h 580571"/>
                <a:gd name="connsiteX7" fmla="*/ 435428 w 522514"/>
                <a:gd name="connsiteY7" fmla="*/ 551543 h 580571"/>
                <a:gd name="connsiteX8" fmla="*/ 391885 w 522514"/>
                <a:gd name="connsiteY8" fmla="*/ 580571 h 580571"/>
                <a:gd name="connsiteX9" fmla="*/ 159657 w 522514"/>
                <a:gd name="connsiteY9" fmla="*/ 551543 h 580571"/>
                <a:gd name="connsiteX10" fmla="*/ 72571 w 522514"/>
                <a:gd name="connsiteY10" fmla="*/ 493486 h 580571"/>
                <a:gd name="connsiteX11" fmla="*/ 0 w 522514"/>
                <a:gd name="connsiteY11" fmla="*/ 362857 h 580571"/>
                <a:gd name="connsiteX12" fmla="*/ 58057 w 522514"/>
                <a:gd name="connsiteY12" fmla="*/ 246743 h 580571"/>
                <a:gd name="connsiteX13" fmla="*/ 72571 w 522514"/>
                <a:gd name="connsiteY13" fmla="*/ 203200 h 580571"/>
                <a:gd name="connsiteX14" fmla="*/ 159657 w 522514"/>
                <a:gd name="connsiteY14" fmla="*/ 145143 h 580571"/>
                <a:gd name="connsiteX15" fmla="*/ 217714 w 522514"/>
                <a:gd name="connsiteY15" fmla="*/ 72571 h 580571"/>
                <a:gd name="connsiteX16" fmla="*/ 246742 w 522514"/>
                <a:gd name="connsiteY16" fmla="*/ 29028 h 580571"/>
                <a:gd name="connsiteX17" fmla="*/ 333828 w 522514"/>
                <a:gd name="connsiteY17" fmla="*/ 0 h 580571"/>
                <a:gd name="connsiteX18" fmla="*/ 420914 w 522514"/>
                <a:gd name="connsiteY18" fmla="*/ 58057 h 5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514" h="580571">
                  <a:moveTo>
                    <a:pt x="420914" y="58057"/>
                  </a:moveTo>
                  <a:lnTo>
                    <a:pt x="420914" y="58057"/>
                  </a:lnTo>
                  <a:cubicBezTo>
                    <a:pt x="430590" y="101600"/>
                    <a:pt x="435837" y="146370"/>
                    <a:pt x="449942" y="188686"/>
                  </a:cubicBezTo>
                  <a:cubicBezTo>
                    <a:pt x="455458" y="205235"/>
                    <a:pt x="471886" y="216288"/>
                    <a:pt x="478971" y="232228"/>
                  </a:cubicBezTo>
                  <a:cubicBezTo>
                    <a:pt x="491399" y="260190"/>
                    <a:pt x="498324" y="290285"/>
                    <a:pt x="508000" y="319314"/>
                  </a:cubicBezTo>
                  <a:lnTo>
                    <a:pt x="522514" y="362857"/>
                  </a:lnTo>
                  <a:cubicBezTo>
                    <a:pt x="517676" y="406400"/>
                    <a:pt x="518626" y="450983"/>
                    <a:pt x="508000" y="493486"/>
                  </a:cubicBezTo>
                  <a:cubicBezTo>
                    <a:pt x="494019" y="549408"/>
                    <a:pt x="474877" y="531818"/>
                    <a:pt x="435428" y="551543"/>
                  </a:cubicBezTo>
                  <a:cubicBezTo>
                    <a:pt x="419826" y="559344"/>
                    <a:pt x="406399" y="570895"/>
                    <a:pt x="391885" y="580571"/>
                  </a:cubicBezTo>
                  <a:cubicBezTo>
                    <a:pt x="385862" y="580108"/>
                    <a:pt x="215042" y="582312"/>
                    <a:pt x="159657" y="551543"/>
                  </a:cubicBezTo>
                  <a:cubicBezTo>
                    <a:pt x="129159" y="534600"/>
                    <a:pt x="72571" y="493486"/>
                    <a:pt x="72571" y="493486"/>
                  </a:cubicBezTo>
                  <a:cubicBezTo>
                    <a:pt x="37051" y="386927"/>
                    <a:pt x="65178" y="428037"/>
                    <a:pt x="0" y="362857"/>
                  </a:cubicBezTo>
                  <a:cubicBezTo>
                    <a:pt x="31476" y="173996"/>
                    <a:pt x="-18327" y="342223"/>
                    <a:pt x="58057" y="246743"/>
                  </a:cubicBezTo>
                  <a:cubicBezTo>
                    <a:pt x="67614" y="234796"/>
                    <a:pt x="61753" y="214018"/>
                    <a:pt x="72571" y="203200"/>
                  </a:cubicBezTo>
                  <a:cubicBezTo>
                    <a:pt x="97241" y="178530"/>
                    <a:pt x="159657" y="145143"/>
                    <a:pt x="159657" y="145143"/>
                  </a:cubicBezTo>
                  <a:cubicBezTo>
                    <a:pt x="187913" y="60374"/>
                    <a:pt x="152062" y="138223"/>
                    <a:pt x="217714" y="72571"/>
                  </a:cubicBezTo>
                  <a:cubicBezTo>
                    <a:pt x="230049" y="60236"/>
                    <a:pt x="231950" y="38273"/>
                    <a:pt x="246742" y="29028"/>
                  </a:cubicBezTo>
                  <a:cubicBezTo>
                    <a:pt x="272690" y="12811"/>
                    <a:pt x="333828" y="0"/>
                    <a:pt x="333828" y="0"/>
                  </a:cubicBezTo>
                  <a:cubicBezTo>
                    <a:pt x="425377" y="18309"/>
                    <a:pt x="406400" y="48381"/>
                    <a:pt x="420914" y="58057"/>
                  </a:cubicBezTo>
                  <a:close/>
                </a:path>
              </a:pathLst>
            </a:custGeom>
            <a:noFill/>
            <a:ln w="190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pic>
        <p:nvPicPr>
          <p:cNvPr id="43" name="図 42" descr="Macintosh HD:Users:kota:Desktop:master thesis:figure:Ⅱ:over 2000 K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086" y="4568160"/>
            <a:ext cx="1669727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右矢印 5"/>
          <p:cNvSpPr/>
          <p:nvPr/>
        </p:nvSpPr>
        <p:spPr>
          <a:xfrm>
            <a:off x="4495263" y="4902175"/>
            <a:ext cx="605344" cy="39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573" y="5361103"/>
            <a:ext cx="102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heating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6162" y="5545769"/>
            <a:ext cx="100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Au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foil</a:t>
            </a:r>
            <a:endParaRPr kumimoji="1" lang="ja-JP" altLang="en-US" sz="2000" dirty="0"/>
          </a:p>
        </p:txBody>
      </p:sp>
      <p:cxnSp>
        <p:nvCxnSpPr>
          <p:cNvPr id="10" name="直線矢印コネクタ 9"/>
          <p:cNvCxnSpPr>
            <a:stCxn id="8" idx="3"/>
          </p:cNvCxnSpPr>
          <p:nvPr/>
        </p:nvCxnSpPr>
        <p:spPr>
          <a:xfrm flipV="1">
            <a:off x="1787420" y="5282214"/>
            <a:ext cx="1402028" cy="46361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018895" y="1811242"/>
            <a:ext cx="383982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Anvil Culet	: </a:t>
            </a:r>
            <a:r>
              <a:rPr lang="el-GR" altLang="ja-JP" sz="2000" dirty="0" smtClean="0"/>
              <a:t>φ</a:t>
            </a:r>
            <a:r>
              <a:rPr lang="en-US" altLang="ja-JP" sz="2000" dirty="0" smtClean="0"/>
              <a:t>100 or 150 </a:t>
            </a:r>
            <a:r>
              <a:rPr lang="el-GR" altLang="ja-JP" sz="2000" dirty="0" smtClean="0"/>
              <a:t>μ</a:t>
            </a:r>
            <a:r>
              <a:rPr lang="en-US" altLang="ja-JP" sz="2000" dirty="0" smtClean="0"/>
              <a:t>m</a:t>
            </a:r>
          </a:p>
          <a:p>
            <a:r>
              <a:rPr lang="en-US" altLang="ja-JP" sz="2000" dirty="0" smtClean="0"/>
              <a:t>Gasket		: </a:t>
            </a:r>
            <a:r>
              <a:rPr lang="en-US" altLang="ja-JP" sz="2000" dirty="0" err="1" smtClean="0"/>
              <a:t>Re+NaCl</a:t>
            </a:r>
            <a:endParaRPr lang="en-US" altLang="ja-JP" sz="2000" dirty="0" smtClean="0"/>
          </a:p>
          <a:p>
            <a:r>
              <a:rPr lang="en-US" altLang="ja-JP" sz="2000" dirty="0" smtClean="0"/>
              <a:t>LASER absorber	: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Gold</a:t>
            </a:r>
          </a:p>
          <a:p>
            <a:r>
              <a:rPr kumimoji="1" lang="en-US" altLang="ja-JP" sz="2000" dirty="0" smtClean="0"/>
              <a:t>Heating LASER	: 1053 nm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67544" y="1484784"/>
            <a:ext cx="8361131" cy="2952000"/>
            <a:chOff x="467544" y="1484784"/>
            <a:chExt cx="8361131" cy="2952000"/>
          </a:xfrm>
        </p:grpSpPr>
        <p:pic>
          <p:nvPicPr>
            <p:cNvPr id="14" name="図 13" descr="setup.pd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73" b="35480"/>
            <a:stretch/>
          </p:blipFill>
          <p:spPr>
            <a:xfrm>
              <a:off x="467544" y="1484784"/>
              <a:ext cx="4350675" cy="29520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423829" y="3828964"/>
              <a:ext cx="4404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(To prevent </a:t>
              </a:r>
              <a:r>
                <a:rPr lang="en-US" altLang="ja-JP" sz="2000" dirty="0"/>
                <a:t>hydrogenation </a:t>
              </a:r>
              <a:r>
                <a:rPr lang="en-US" altLang="ja-JP" sz="2000" dirty="0" smtClean="0"/>
                <a:t> of Rhenium)</a:t>
              </a:r>
              <a:endParaRPr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1481904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LASER heating</a:t>
              </a:r>
              <a:endParaRPr lang="ja-JP" altLang="en-US" sz="3600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DB74-2EAE-4F59-9861-C2C328FD6902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5815392" y="6239107"/>
            <a:ext cx="2246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Ichimaru</a:t>
            </a:r>
            <a:r>
              <a:rPr lang="en-US" altLang="ja-JP" sz="1600" dirty="0"/>
              <a:t>.</a:t>
            </a:r>
            <a:r>
              <a:rPr lang="en-US" altLang="ja-JP" sz="1600" dirty="0" smtClean="0"/>
              <a:t> K.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 (</a:t>
            </a:r>
            <a:r>
              <a:rPr lang="en-US" altLang="ja-JP" sz="1600" dirty="0" smtClean="0"/>
              <a:t>2014)</a:t>
            </a:r>
            <a:endParaRPr lang="ja-JP" altLang="en-US" sz="1600" dirty="0"/>
          </a:p>
        </p:txBody>
      </p:sp>
      <p:pic>
        <p:nvPicPr>
          <p:cNvPr id="19" name="図 18" descr="Macintosh HD:Users:kota:Desktop:master thesis:figure:Ⅲ:W vs.T_Run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" t="7477" r="12024" b="5286"/>
          <a:stretch/>
        </p:blipFill>
        <p:spPr bwMode="auto">
          <a:xfrm>
            <a:off x="4764142" y="1876174"/>
            <a:ext cx="3901574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 descr="Macintosh HD:Users:kota:Desktop:master thesis:figure:Ⅲ:W vs.T_Run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6" t="6235" r="10513" b="4054"/>
          <a:stretch/>
        </p:blipFill>
        <p:spPr bwMode="auto">
          <a:xfrm>
            <a:off x="683568" y="1808820"/>
            <a:ext cx="3930360" cy="32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>
            <a:off x="3587770" y="1520407"/>
            <a:ext cx="0" cy="6124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7324346" y="1520407"/>
            <a:ext cx="0" cy="922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870793" y="1249596"/>
            <a:ext cx="168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Results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374849" y="5301208"/>
            <a:ext cx="2765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Heating efficiency changes</a:t>
            </a:r>
            <a:endParaRPr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276414" y="5301208"/>
            <a:ext cx="3040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Catch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metallization of Hydrogen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4283968" y="558924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7347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LASER heating</a:t>
              </a:r>
              <a:endParaRPr lang="ja-JP" altLang="en-US" sz="3600" dirty="0"/>
            </a:p>
          </p:txBody>
        </p:sp>
      </p:grp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95889"/>
              </p:ext>
            </p:extLst>
          </p:nvPr>
        </p:nvGraphicFramePr>
        <p:xfrm>
          <a:off x="561489" y="1377032"/>
          <a:ext cx="6655604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ｸﾞﾗﾌ" r:id="rId5" imgW="4160880" imgH="2926080" progId="Origin50.Graph">
                  <p:embed/>
                </p:oleObj>
              </mc:Choice>
              <mc:Fallback>
                <p:oleObj name="ｸﾞﾗﾌ" r:id="rId5" imgW="41608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489" y="1377032"/>
                        <a:ext cx="6655604" cy="468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2108849" y="3176952"/>
            <a:ext cx="106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Liquid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2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39326" y="3261154"/>
            <a:ext cx="11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Metallic liquid</a:t>
            </a:r>
            <a:r>
              <a:rPr lang="ja-JP" altLang="en-US" sz="2000" dirty="0" smtClean="0">
                <a:solidFill>
                  <a:srgbClr val="FF0000"/>
                </a:solidFill>
              </a:rPr>
              <a:t>  </a:t>
            </a:r>
            <a:r>
              <a:rPr lang="en-US" altLang="ja-JP" sz="2000" dirty="0" smtClean="0">
                <a:solidFill>
                  <a:srgbClr val="FF0000"/>
                </a:solidFill>
              </a:rPr>
              <a:t>H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BBC7-0423-4BC7-84D7-70210203EA5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6482805" y="6209102"/>
            <a:ext cx="2133600" cy="365125"/>
          </a:xfrm>
        </p:spPr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83968" y="1844824"/>
            <a:ext cx="450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Liquid-metallic hydrogen was observed</a:t>
            </a:r>
            <a:r>
              <a:rPr lang="ja-JP" altLang="en-US" sz="2800" dirty="0"/>
              <a:t> </a:t>
            </a:r>
            <a:r>
              <a:rPr lang="en-US" altLang="ja-JP" sz="2800" dirty="0"/>
              <a:t>by LASER heating.</a:t>
            </a:r>
          </a:p>
        </p:txBody>
      </p:sp>
      <p:sp>
        <p:nvSpPr>
          <p:cNvPr id="6" name="円/楕円 5"/>
          <p:cNvSpPr/>
          <p:nvPr/>
        </p:nvSpPr>
        <p:spPr>
          <a:xfrm rot="19924259">
            <a:off x="2781857" y="1642751"/>
            <a:ext cx="756263" cy="2084941"/>
          </a:xfrm>
          <a:prstGeom prst="ellipse">
            <a:avLst/>
          </a:prstGeom>
          <a:solidFill>
            <a:srgbClr val="FFFF00">
              <a:alpha val="3294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3490591" y="2321877"/>
            <a:ext cx="793377" cy="1895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58216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Future</a:t>
              </a:r>
              <a:r>
                <a:rPr lang="ja-JP" altLang="en-US" sz="3600" dirty="0"/>
                <a:t> </a:t>
              </a:r>
              <a:r>
                <a:rPr lang="en-US" altLang="ja-JP" sz="3600" dirty="0" smtClean="0"/>
                <a:t>work</a:t>
              </a:r>
              <a:endParaRPr lang="ja-JP" altLang="en-US" sz="3600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45721" y="170516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In order to confirm </a:t>
            </a:r>
            <a:r>
              <a:rPr lang="en-US" altLang="ja-JP" sz="3200" dirty="0" smtClean="0"/>
              <a:t>the metallization directly….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840" y="2780928"/>
            <a:ext cx="6762528" cy="3114278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ja-JP" dirty="0"/>
              <a:t>Electric resistance measurement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rop </a:t>
            </a:r>
            <a:r>
              <a:rPr lang="en-US" altLang="ja-JP" dirty="0"/>
              <a:t>of  electric resistance with the </a:t>
            </a:r>
            <a:r>
              <a:rPr lang="en-US" altLang="ja-JP" dirty="0" smtClean="0"/>
              <a:t>metallization</a:t>
            </a:r>
          </a:p>
          <a:p>
            <a:pPr marL="457200" indent="-457200"/>
            <a:r>
              <a:rPr lang="en-US" altLang="ja-JP" dirty="0"/>
              <a:t>Raman</a:t>
            </a:r>
            <a:r>
              <a:rPr lang="ja-JP" altLang="en-US" dirty="0"/>
              <a:t> </a:t>
            </a:r>
            <a:r>
              <a:rPr lang="en-US" altLang="ja-JP" dirty="0"/>
              <a:t>spectroscopy</a:t>
            </a:r>
          </a:p>
          <a:p>
            <a:pPr lvl="1"/>
            <a:r>
              <a:rPr lang="en-US" altLang="ja-JP" dirty="0" smtClean="0"/>
              <a:t>Loss </a:t>
            </a:r>
            <a:r>
              <a:rPr lang="en-US" altLang="ja-JP" dirty="0"/>
              <a:t>of </a:t>
            </a:r>
            <a:r>
              <a:rPr lang="en-US" altLang="ja-JP" dirty="0" err="1"/>
              <a:t>vibron</a:t>
            </a:r>
            <a:r>
              <a:rPr lang="en-US" altLang="ja-JP" dirty="0"/>
              <a:t> of hydrogen with the metallization</a:t>
            </a:r>
            <a:r>
              <a:rPr lang="ja-JP" altLang="en-US" dirty="0"/>
              <a:t> 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DD2-CBC2-4FE9-866B-7D4B123B4E94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112776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15826" r="10424" b="4628"/>
          <a:stretch/>
        </p:blipFill>
        <p:spPr bwMode="auto">
          <a:xfrm>
            <a:off x="5004048" y="2852936"/>
            <a:ext cx="3465848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846534" y="205590"/>
              <a:ext cx="524458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altLang="ja-JP" sz="3600" dirty="0" smtClean="0"/>
                <a:t>Resistance </a:t>
              </a:r>
              <a:r>
                <a:rPr lang="en-US" altLang="ja-JP" sz="3600" dirty="0"/>
                <a:t>measurement</a:t>
              </a:r>
            </a:p>
          </p:txBody>
        </p:sp>
      </p:grp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CAE2-97F9-4DCC-A064-A2B8FD429B55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776348" y="6252022"/>
            <a:ext cx="4440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M. I. </a:t>
            </a:r>
            <a:r>
              <a:rPr lang="en-US" altLang="ja-JP" sz="1600" dirty="0" err="1"/>
              <a:t>Eremets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</a:t>
            </a:r>
            <a:r>
              <a:rPr lang="en-US" altLang="ja-JP" sz="1600" i="1" dirty="0" smtClean="0"/>
              <a:t>al</a:t>
            </a:r>
            <a:r>
              <a:rPr lang="en-US" altLang="ja-JP" sz="1600" dirty="0" smtClean="0"/>
              <a:t>. </a:t>
            </a:r>
            <a:r>
              <a:rPr lang="en-US" altLang="ja-JP" sz="1600" dirty="0"/>
              <a:t>Nat. Mater., 10, 927-931 (2011)</a:t>
            </a:r>
            <a:endParaRPr lang="ja-JP" altLang="ja-JP" sz="1600" dirty="0"/>
          </a:p>
        </p:txBody>
      </p:sp>
      <p:pic>
        <p:nvPicPr>
          <p:cNvPr id="15" name="図 14" descr="Macintosh HD:Users:kota:Desktop:master thesis:figure:Ⅰ:eremets_R_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15081"/>
            <a:ext cx="4526259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726777" y="1435040"/>
            <a:ext cx="1200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ja-JP" sz="2800" dirty="0" smtClean="0"/>
              <a:t>Setting</a:t>
            </a:r>
            <a:endParaRPr lang="en-US" altLang="ja-JP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1484784"/>
            <a:ext cx="388843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Anvil Culet	: </a:t>
            </a:r>
            <a:r>
              <a:rPr lang="el-GR" altLang="ja-JP" sz="2000" dirty="0" smtClean="0"/>
              <a:t>φ</a:t>
            </a:r>
            <a:r>
              <a:rPr lang="en-US" altLang="ja-JP" sz="2000" dirty="0" smtClean="0"/>
              <a:t>20 </a:t>
            </a:r>
            <a:r>
              <a:rPr lang="el-GR" altLang="ja-JP" sz="2000" dirty="0" smtClean="0"/>
              <a:t>μ</a:t>
            </a:r>
            <a:r>
              <a:rPr lang="en-US" altLang="ja-JP" sz="2000" dirty="0" smtClean="0"/>
              <a:t>m</a:t>
            </a:r>
          </a:p>
          <a:p>
            <a:r>
              <a:rPr lang="en-US" altLang="ja-JP" sz="2000" dirty="0" smtClean="0"/>
              <a:t>Gasket		: Re</a:t>
            </a:r>
          </a:p>
          <a:p>
            <a:r>
              <a:rPr lang="en-US" altLang="ja-JP" sz="2000" dirty="0" smtClean="0"/>
              <a:t>Electrodes	: Pt</a:t>
            </a:r>
          </a:p>
          <a:p>
            <a:r>
              <a:rPr lang="en-US" altLang="ja-JP" sz="2000" dirty="0"/>
              <a:t>Insulating </a:t>
            </a:r>
            <a:r>
              <a:rPr lang="en-US" altLang="ja-JP" sz="2000" dirty="0" smtClean="0"/>
              <a:t>layer	:</a:t>
            </a:r>
            <a:r>
              <a:rPr lang="ja-JP" altLang="en-US" sz="2000" dirty="0"/>
              <a:t> </a:t>
            </a:r>
            <a:r>
              <a:rPr lang="en-US" altLang="ja-JP" sz="2000" dirty="0" err="1" smtClean="0"/>
              <a:t>Alumina+epoxy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80006681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87053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altLang="ja-JP" sz="3600" dirty="0"/>
                <a:t>Resistance measurement</a:t>
              </a:r>
            </a:p>
          </p:txBody>
        </p:sp>
      </p:grp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CAE2-97F9-4DCC-A064-A2B8FD429B55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23928" y="6165304"/>
            <a:ext cx="4384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M. I. </a:t>
            </a:r>
            <a:r>
              <a:rPr lang="en-US" altLang="ja-JP" sz="1600" dirty="0" err="1"/>
              <a:t>Eremets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</a:t>
            </a:r>
            <a:r>
              <a:rPr lang="en-US" altLang="ja-JP" sz="1600" i="1" dirty="0" smtClean="0"/>
              <a:t>al</a:t>
            </a:r>
            <a:r>
              <a:rPr lang="en-US" altLang="ja-JP" sz="1600" dirty="0" smtClean="0"/>
              <a:t>. </a:t>
            </a:r>
            <a:r>
              <a:rPr lang="en-US" altLang="ja-JP" sz="1600" dirty="0"/>
              <a:t>Nat. Mater., 10, 927-931 (2011)</a:t>
            </a:r>
            <a:endParaRPr lang="ja-JP" altLang="ja-JP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640" y="1746452"/>
            <a:ext cx="3627808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 descr="Macintosh HD:Users:kota:Desktop:master thesis:figure:Ⅰ:eremets_R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782108"/>
            <a:ext cx="4870146" cy="32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線矢印コネクタ 6"/>
          <p:cNvCxnSpPr>
            <a:stCxn id="19" idx="2"/>
          </p:cNvCxnSpPr>
          <p:nvPr/>
        </p:nvCxnSpPr>
        <p:spPr>
          <a:xfrm>
            <a:off x="3844884" y="1812886"/>
            <a:ext cx="24301" cy="6893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806330" y="1412776"/>
            <a:ext cx="2077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ja-JP" sz="2000" dirty="0" smtClean="0">
                <a:solidFill>
                  <a:srgbClr val="FF0000"/>
                </a:solidFill>
              </a:rPr>
              <a:t>Drop of resistance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528952" y="4841034"/>
            <a:ext cx="127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ja-JP" dirty="0" smtClean="0">
                <a:solidFill>
                  <a:srgbClr val="FF0000"/>
                </a:solidFill>
              </a:rPr>
              <a:t>Metallized?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>
            <a:stCxn id="21" idx="0"/>
          </p:cNvCxnSpPr>
          <p:nvPr/>
        </p:nvCxnSpPr>
        <p:spPr>
          <a:xfrm flipH="1" flipV="1">
            <a:off x="7812360" y="3942348"/>
            <a:ext cx="351734" cy="89868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11560" y="1196752"/>
            <a:ext cx="168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Results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08389" y="2132856"/>
            <a:ext cx="7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@R.T.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632730" y="5085184"/>
            <a:ext cx="6245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Observe </a:t>
            </a:r>
            <a:r>
              <a:rPr lang="en-US" altLang="ja-JP" sz="2400" dirty="0">
                <a:solidFill>
                  <a:srgbClr val="FF0000"/>
                </a:solidFill>
              </a:rPr>
              <a:t>drop of 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electrical </a:t>
            </a:r>
            <a:r>
              <a:rPr lang="en-US" altLang="ja-JP" sz="2400" dirty="0" smtClean="0">
                <a:solidFill>
                  <a:srgbClr val="FF0000"/>
                </a:solidFill>
              </a:rPr>
              <a:t>resistance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@ 270 </a:t>
            </a:r>
            <a:r>
              <a:rPr lang="en-US" altLang="ja-JP" sz="2400" dirty="0" err="1" smtClean="0"/>
              <a:t>GPa</a:t>
            </a:r>
            <a:endParaRPr lang="en-US" altLang="ja-JP" sz="2400" dirty="0" smtClean="0"/>
          </a:p>
          <a:p>
            <a:r>
              <a:rPr lang="ja-JP" altLang="en-US" sz="2400" dirty="0" smtClean="0"/>
              <a:t>→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Metallized?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7887091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Conclusion</a:t>
              </a:r>
              <a:endParaRPr lang="ja-JP" altLang="en-US" sz="3600" dirty="0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043608" y="1484784"/>
            <a:ext cx="3441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2400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BBC7-0423-4BC7-84D7-70210203EA5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6482805" y="6209102"/>
            <a:ext cx="2133600" cy="365125"/>
          </a:xfrm>
        </p:spPr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2175713" y="3249336"/>
            <a:ext cx="4556527" cy="3204000"/>
            <a:chOff x="1858940" y="1934688"/>
            <a:chExt cx="6143634" cy="4320000"/>
          </a:xfrm>
        </p:grpSpPr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3314743"/>
                </p:ext>
              </p:extLst>
            </p:nvPr>
          </p:nvGraphicFramePr>
          <p:xfrm>
            <a:off x="1858940" y="1934688"/>
            <a:ext cx="6143634" cy="43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ｸﾞﾗﾌ" r:id="rId5" imgW="4160880" imgH="2926080" progId="Origin50.Graph">
                    <p:embed/>
                  </p:oleObj>
                </mc:Choice>
                <mc:Fallback>
                  <p:oleObj name="ｸﾞﾗﾌ" r:id="rId5" imgW="4160880" imgH="292608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58940" y="1934688"/>
                          <a:ext cx="6143634" cy="432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テキスト ボックス 13"/>
            <p:cNvSpPr txBox="1"/>
            <p:nvPr/>
          </p:nvSpPr>
          <p:spPr>
            <a:xfrm>
              <a:off x="4342377" y="4935181"/>
              <a:ext cx="353271" cy="45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14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79582" y="5039115"/>
              <a:ext cx="324036" cy="45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1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602074" y="5233012"/>
              <a:ext cx="324036" cy="45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1400" b="1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114244" y="3401734"/>
              <a:ext cx="1066113" cy="86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Liquid</a:t>
              </a:r>
              <a:r>
                <a:rPr lang="ja-JP" altLang="en-US" sz="1600" dirty="0"/>
                <a:t> </a:t>
              </a:r>
              <a:r>
                <a:rPr lang="en-US" altLang="ja-JP" sz="1600" dirty="0" smtClean="0"/>
                <a:t>H</a:t>
              </a:r>
              <a:r>
                <a:rPr lang="en-US" altLang="ja-JP" sz="1600" baseline="-25000" dirty="0" smtClean="0"/>
                <a:t>2</a:t>
              </a:r>
              <a:endParaRPr kumimoji="1" lang="ja-JP" altLang="en-US" sz="16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24833" y="3295055"/>
              <a:ext cx="1600179" cy="86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Metallic liquid</a:t>
              </a:r>
              <a:r>
                <a:rPr lang="ja-JP" altLang="en-US" sz="1600" dirty="0" smtClean="0">
                  <a:solidFill>
                    <a:srgbClr val="FF0000"/>
                  </a:solidFill>
                </a:rPr>
                <a:t>  </a:t>
              </a:r>
              <a:r>
                <a:rPr lang="en-US" altLang="ja-JP" sz="1600" dirty="0" smtClean="0">
                  <a:solidFill>
                    <a:srgbClr val="FF0000"/>
                  </a:solidFill>
                </a:rPr>
                <a:t>H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26777" y="1426522"/>
            <a:ext cx="7877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Liquid-metallic </a:t>
            </a:r>
            <a:r>
              <a:rPr lang="en-US" altLang="ja-JP" sz="3200" dirty="0"/>
              <a:t>hydrogen was </a:t>
            </a:r>
            <a:r>
              <a:rPr lang="en-US" altLang="ja-JP" sz="3200" dirty="0" smtClean="0"/>
              <a:t>observed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by LASER heating.</a:t>
            </a:r>
            <a:endParaRPr kumimoji="1"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Electric </a:t>
            </a:r>
            <a:r>
              <a:rPr lang="en-US" altLang="ja-JP" sz="3200" dirty="0"/>
              <a:t>resistance </a:t>
            </a:r>
            <a:r>
              <a:rPr lang="en-US" altLang="ja-JP" sz="3200" dirty="0" smtClean="0"/>
              <a:t>measurement </a:t>
            </a:r>
            <a:r>
              <a:rPr lang="en-US" altLang="ja-JP" sz="3200" dirty="0"/>
              <a:t>is needed </a:t>
            </a:r>
            <a:r>
              <a:rPr lang="en-US" altLang="ja-JP" sz="3200" dirty="0" smtClean="0"/>
              <a:t>to </a:t>
            </a:r>
            <a:r>
              <a:rPr lang="en-US" altLang="ja-JP" sz="3200" dirty="0"/>
              <a:t>confirm the </a:t>
            </a:r>
            <a:r>
              <a:rPr lang="en-US" altLang="ja-JP" sz="3200" dirty="0" smtClean="0"/>
              <a:t>metallization of hydrogen.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700133567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Contents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1484784"/>
            <a:ext cx="7056784" cy="360040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sz="3200" dirty="0" smtClean="0"/>
              <a:t>About high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pressure</a:t>
            </a:r>
          </a:p>
          <a:p>
            <a:pPr lvl="1"/>
            <a:r>
              <a:rPr lang="en-US" altLang="ja-JP" sz="3200" dirty="0" smtClean="0"/>
              <a:t>About Hydrogen</a:t>
            </a:r>
            <a:endParaRPr kumimoji="1" lang="en-US" altLang="ja-JP" sz="3200" dirty="0" smtClean="0"/>
          </a:p>
          <a:p>
            <a:r>
              <a:rPr lang="en-US" altLang="ja-JP" dirty="0" smtClean="0"/>
              <a:t>previous work</a:t>
            </a:r>
          </a:p>
          <a:p>
            <a:pPr lvl="1"/>
            <a:r>
              <a:rPr lang="en-US" altLang="ja-JP" sz="3200" dirty="0"/>
              <a:t>LASER heating</a:t>
            </a:r>
            <a:endParaRPr lang="en-US" altLang="ja-JP" sz="3200" dirty="0" smtClean="0"/>
          </a:p>
          <a:p>
            <a:r>
              <a:rPr lang="en-US" altLang="ja-JP" dirty="0"/>
              <a:t>Future </a:t>
            </a:r>
            <a:r>
              <a:rPr lang="en-US" altLang="ja-JP" dirty="0" smtClean="0"/>
              <a:t>work</a:t>
            </a:r>
          </a:p>
          <a:p>
            <a:pPr lvl="1"/>
            <a:r>
              <a:rPr lang="en-US" altLang="ja-JP" sz="3200" dirty="0"/>
              <a:t>Electric resistance </a:t>
            </a:r>
            <a:r>
              <a:rPr lang="en-US" altLang="ja-JP" sz="3200" dirty="0" smtClean="0"/>
              <a:t>measurement</a:t>
            </a:r>
          </a:p>
          <a:p>
            <a:r>
              <a:rPr lang="en-US" altLang="ja-JP" dirty="0" smtClean="0"/>
              <a:t>Conclusion</a:t>
            </a:r>
            <a:r>
              <a:rPr lang="ja-JP" altLang="en-US" dirty="0" smtClean="0"/>
              <a:t> </a:t>
            </a:r>
            <a:endParaRPr lang="en-US" altLang="ja-JP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467B-6682-46DF-B6D2-36570C3B2BAA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About high</a:t>
              </a:r>
              <a:r>
                <a:rPr lang="ja-JP" altLang="en-US" sz="3600" dirty="0"/>
                <a:t> </a:t>
              </a:r>
              <a:r>
                <a:rPr lang="en-US" altLang="ja-JP" sz="3600" dirty="0"/>
                <a:t>pressure</a:t>
              </a: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4888" y="1340768"/>
            <a:ext cx="8229600" cy="4525963"/>
          </a:xfrm>
        </p:spPr>
        <p:txBody>
          <a:bodyPr>
            <a:noAutofit/>
          </a:bodyPr>
          <a:lstStyle/>
          <a:p>
            <a:r>
              <a:rPr lang="en-US" altLang="ja-JP" dirty="0"/>
              <a:t>High Pressure</a:t>
            </a:r>
          </a:p>
          <a:p>
            <a:pPr lvl="1"/>
            <a:r>
              <a:rPr lang="en-US" altLang="ja-JP" dirty="0" smtClean="0"/>
              <a:t> 1 </a:t>
            </a:r>
            <a:r>
              <a:rPr lang="en-US" altLang="ja-JP" dirty="0" err="1"/>
              <a:t>GPa</a:t>
            </a:r>
            <a:r>
              <a:rPr lang="en-US" altLang="ja-JP" dirty="0"/>
              <a:t> ≈ </a:t>
            </a:r>
            <a:r>
              <a:rPr lang="en-US" altLang="ja-JP" dirty="0" smtClean="0"/>
              <a:t>10,000 </a:t>
            </a:r>
            <a:r>
              <a:rPr lang="en-US" altLang="ja-JP" dirty="0" err="1" smtClean="0"/>
              <a:t>atm</a:t>
            </a:r>
            <a:r>
              <a:rPr lang="en-US" altLang="ja-JP" dirty="0" smtClean="0"/>
              <a:t> ≈ 10,000 </a:t>
            </a:r>
            <a:r>
              <a:rPr lang="en-US" altLang="ja-JP" dirty="0" err="1" smtClean="0"/>
              <a:t>kgf</a:t>
            </a:r>
            <a:r>
              <a:rPr lang="en-US" altLang="ja-JP" dirty="0" smtClean="0"/>
              <a:t>/cm</a:t>
            </a:r>
            <a:r>
              <a:rPr lang="en-US" altLang="ja-JP" baseline="30000" dirty="0" smtClean="0"/>
              <a:t>2</a:t>
            </a:r>
            <a:endParaRPr lang="en-US" altLang="ja-JP" dirty="0" smtClean="0"/>
          </a:p>
          <a:p>
            <a:pPr marL="857250" lvl="2" indent="0">
              <a:buNone/>
            </a:pPr>
            <a:r>
              <a:rPr lang="en-US" altLang="ja-JP" dirty="0" smtClean="0"/>
              <a:t>(Center of the Earth = 360 </a:t>
            </a:r>
            <a:r>
              <a:rPr lang="en-US" altLang="ja-JP" dirty="0" err="1" smtClean="0"/>
              <a:t>GPa</a:t>
            </a:r>
            <a:r>
              <a:rPr lang="en-US" altLang="ja-JP" dirty="0" smtClean="0"/>
              <a:t>)</a:t>
            </a:r>
          </a:p>
          <a:p>
            <a:pPr marL="857250" lvl="2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en-US" altLang="ja-JP" sz="2800" dirty="0" smtClean="0"/>
              <a:t>Pressure </a:t>
            </a:r>
            <a:r>
              <a:rPr lang="en-US" altLang="ja-JP" sz="2800" dirty="0"/>
              <a:t>can change crystal structure</a:t>
            </a:r>
          </a:p>
          <a:p>
            <a:pPr lvl="1"/>
            <a:r>
              <a:rPr lang="en-US" altLang="ja-JP" dirty="0"/>
              <a:t>atomic distance, structure type 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en-US" altLang="ja-JP" dirty="0"/>
              <a:t>etc.</a:t>
            </a:r>
          </a:p>
          <a:p>
            <a:pPr marL="457200" lvl="1" indent="0">
              <a:buNone/>
            </a:pP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5020-9EC3-4AC9-9242-52629DF6D566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135" name="Group 236"/>
          <p:cNvGrpSpPr>
            <a:grpSpLocks/>
          </p:cNvGrpSpPr>
          <p:nvPr/>
        </p:nvGrpSpPr>
        <p:grpSpPr bwMode="auto">
          <a:xfrm>
            <a:off x="608393" y="4293095"/>
            <a:ext cx="2235415" cy="1902241"/>
            <a:chOff x="47" y="2743"/>
            <a:chExt cx="1540" cy="1629"/>
          </a:xfrm>
        </p:grpSpPr>
        <p:grpSp>
          <p:nvGrpSpPr>
            <p:cNvPr id="136" name="Group 15"/>
            <p:cNvGrpSpPr>
              <a:grpSpLocks/>
            </p:cNvGrpSpPr>
            <p:nvPr/>
          </p:nvGrpSpPr>
          <p:grpSpPr bwMode="auto">
            <a:xfrm>
              <a:off x="47" y="2743"/>
              <a:ext cx="703" cy="448"/>
              <a:chOff x="523" y="1367"/>
              <a:chExt cx="839" cy="476"/>
            </a:xfrm>
          </p:grpSpPr>
          <p:grpSp>
            <p:nvGrpSpPr>
              <p:cNvPr id="162" name="Group 16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65" name="Oval 17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6" name="Oval 18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7" name="Rectangle 19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8" name="Rectangle 20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63" name="Oval 21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" name="Oval 22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7" name="Group 23"/>
            <p:cNvGrpSpPr>
              <a:grpSpLocks/>
            </p:cNvGrpSpPr>
            <p:nvPr/>
          </p:nvGrpSpPr>
          <p:grpSpPr bwMode="auto">
            <a:xfrm>
              <a:off x="884" y="2746"/>
              <a:ext cx="703" cy="448"/>
              <a:chOff x="523" y="1367"/>
              <a:chExt cx="839" cy="476"/>
            </a:xfrm>
          </p:grpSpPr>
          <p:grpSp>
            <p:nvGrpSpPr>
              <p:cNvPr id="155" name="Group 24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58" name="Oval 25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9" name="Oval 26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1" name="Rectangle 28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56" name="Oval 29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7" name="Oval 30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8" name="Group 31"/>
            <p:cNvGrpSpPr>
              <a:grpSpLocks/>
            </p:cNvGrpSpPr>
            <p:nvPr/>
          </p:nvGrpSpPr>
          <p:grpSpPr bwMode="auto">
            <a:xfrm>
              <a:off x="60" y="3328"/>
              <a:ext cx="703" cy="448"/>
              <a:chOff x="523" y="1367"/>
              <a:chExt cx="839" cy="476"/>
            </a:xfrm>
          </p:grpSpPr>
          <p:grpSp>
            <p:nvGrpSpPr>
              <p:cNvPr id="148" name="Group 32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51" name="Oval 33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2" name="Oval 34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" name="Rectangle 35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4" name="Rectangle 36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9" name="Oval 37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0" name="Oval 38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9" name="Group 39"/>
            <p:cNvGrpSpPr>
              <a:grpSpLocks/>
            </p:cNvGrpSpPr>
            <p:nvPr/>
          </p:nvGrpSpPr>
          <p:grpSpPr bwMode="auto">
            <a:xfrm>
              <a:off x="884" y="3329"/>
              <a:ext cx="703" cy="448"/>
              <a:chOff x="523" y="1367"/>
              <a:chExt cx="839" cy="476"/>
            </a:xfrm>
          </p:grpSpPr>
          <p:grpSp>
            <p:nvGrpSpPr>
              <p:cNvPr id="141" name="Group 40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44" name="Oval 41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5" name="Oval 42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6" name="Rectangle 43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7" name="Rectangle 44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2" name="Oval 45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3" name="Oval 46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40" name="Text Box 90"/>
            <p:cNvSpPr txBox="1">
              <a:spLocks noChangeArrowheads="1"/>
            </p:cNvSpPr>
            <p:nvPr/>
          </p:nvSpPr>
          <p:spPr bwMode="auto">
            <a:xfrm>
              <a:off x="513" y="3766"/>
              <a:ext cx="79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Molecule</a:t>
              </a:r>
            </a:p>
            <a:p>
              <a:r>
                <a:rPr lang="en-US" altLang="ja-JP" sz="2000" dirty="0"/>
                <a:t>Insulator</a:t>
              </a:r>
            </a:p>
          </p:txBody>
        </p:sp>
      </p:grpSp>
      <p:grpSp>
        <p:nvGrpSpPr>
          <p:cNvPr id="169" name="Group 239"/>
          <p:cNvGrpSpPr>
            <a:grpSpLocks/>
          </p:cNvGrpSpPr>
          <p:nvPr/>
        </p:nvGrpSpPr>
        <p:grpSpPr bwMode="auto">
          <a:xfrm>
            <a:off x="3979585" y="4433324"/>
            <a:ext cx="1723012" cy="912738"/>
            <a:chOff x="2304" y="2997"/>
            <a:chExt cx="1187" cy="770"/>
          </a:xfrm>
        </p:grpSpPr>
        <p:grpSp>
          <p:nvGrpSpPr>
            <p:cNvPr id="170" name="Group 94"/>
            <p:cNvGrpSpPr>
              <a:grpSpLocks/>
            </p:cNvGrpSpPr>
            <p:nvPr/>
          </p:nvGrpSpPr>
          <p:grpSpPr bwMode="auto">
            <a:xfrm>
              <a:off x="2899" y="3384"/>
              <a:ext cx="592" cy="383"/>
              <a:chOff x="523" y="1367"/>
              <a:chExt cx="839" cy="476"/>
            </a:xfrm>
          </p:grpSpPr>
          <p:grpSp>
            <p:nvGrpSpPr>
              <p:cNvPr id="200" name="Group 95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203" name="Oval 96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4" name="Oval 97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" name="Rectangle 98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6" name="Rectangle 99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1" name="Oval 100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2" name="Oval 101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71" name="Group 102"/>
            <p:cNvGrpSpPr>
              <a:grpSpLocks/>
            </p:cNvGrpSpPr>
            <p:nvPr/>
          </p:nvGrpSpPr>
          <p:grpSpPr bwMode="auto">
            <a:xfrm>
              <a:off x="2309" y="3384"/>
              <a:ext cx="591" cy="383"/>
              <a:chOff x="523" y="1367"/>
              <a:chExt cx="839" cy="476"/>
            </a:xfrm>
          </p:grpSpPr>
          <p:grpSp>
            <p:nvGrpSpPr>
              <p:cNvPr id="193" name="Group 103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96" name="Oval 104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7" name="Oval 105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4" name="Oval 108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" name="Oval 109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72" name="Group 110"/>
            <p:cNvGrpSpPr>
              <a:grpSpLocks/>
            </p:cNvGrpSpPr>
            <p:nvPr/>
          </p:nvGrpSpPr>
          <p:grpSpPr bwMode="auto">
            <a:xfrm>
              <a:off x="2892" y="2997"/>
              <a:ext cx="591" cy="383"/>
              <a:chOff x="523" y="1367"/>
              <a:chExt cx="839" cy="476"/>
            </a:xfrm>
          </p:grpSpPr>
          <p:grpSp>
            <p:nvGrpSpPr>
              <p:cNvPr id="186" name="Group 111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89" name="Oval 112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0" name="Oval 113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1" name="Rectangle 114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2" name="Rectangle 115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87" name="Oval 116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8" name="Oval 117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73" name="Group 118"/>
            <p:cNvGrpSpPr>
              <a:grpSpLocks/>
            </p:cNvGrpSpPr>
            <p:nvPr/>
          </p:nvGrpSpPr>
          <p:grpSpPr bwMode="auto">
            <a:xfrm>
              <a:off x="2304" y="2999"/>
              <a:ext cx="592" cy="383"/>
              <a:chOff x="523" y="1367"/>
              <a:chExt cx="839" cy="476"/>
            </a:xfrm>
          </p:grpSpPr>
          <p:grpSp>
            <p:nvGrpSpPr>
              <p:cNvPr id="179" name="Group 119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182" name="Oval 120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3" name="Oval 121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4" name="Rectangle 122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80" name="Oval 124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1" name="Oval 125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74" name="Line 126"/>
            <p:cNvSpPr>
              <a:spLocks noChangeShapeType="1"/>
            </p:cNvSpPr>
            <p:nvPr/>
          </p:nvSpPr>
          <p:spPr bwMode="auto">
            <a:xfrm>
              <a:off x="2476" y="3352"/>
              <a:ext cx="0" cy="5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Line 127"/>
            <p:cNvSpPr>
              <a:spLocks noChangeShapeType="1"/>
            </p:cNvSpPr>
            <p:nvPr/>
          </p:nvSpPr>
          <p:spPr bwMode="auto">
            <a:xfrm>
              <a:off x="2732" y="3357"/>
              <a:ext cx="0" cy="5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Line 128"/>
            <p:cNvSpPr>
              <a:spLocks noChangeShapeType="1"/>
            </p:cNvSpPr>
            <p:nvPr/>
          </p:nvSpPr>
          <p:spPr bwMode="auto">
            <a:xfrm flipH="1">
              <a:off x="3056" y="3357"/>
              <a:ext cx="14" cy="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Line 130"/>
            <p:cNvSpPr>
              <a:spLocks noChangeShapeType="1"/>
            </p:cNvSpPr>
            <p:nvPr/>
          </p:nvSpPr>
          <p:spPr bwMode="auto">
            <a:xfrm rot="5400000">
              <a:off x="2891" y="3162"/>
              <a:ext cx="0" cy="49"/>
            </a:xfrm>
            <a:prstGeom prst="line">
              <a:avLst/>
            </a:prstGeom>
            <a:noFill/>
            <a:ln w="984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Line 131"/>
            <p:cNvSpPr>
              <a:spLocks noChangeShapeType="1"/>
            </p:cNvSpPr>
            <p:nvPr/>
          </p:nvSpPr>
          <p:spPr bwMode="auto">
            <a:xfrm rot="5400000">
              <a:off x="2895" y="3553"/>
              <a:ext cx="0" cy="49"/>
            </a:xfrm>
            <a:prstGeom prst="line">
              <a:avLst/>
            </a:prstGeom>
            <a:noFill/>
            <a:ln w="984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7" name="Group 240"/>
          <p:cNvGrpSpPr>
            <a:grpSpLocks/>
          </p:cNvGrpSpPr>
          <p:nvPr/>
        </p:nvGrpSpPr>
        <p:grpSpPr bwMode="auto">
          <a:xfrm>
            <a:off x="2877482" y="4484574"/>
            <a:ext cx="992873" cy="767736"/>
            <a:chOff x="1673" y="2898"/>
            <a:chExt cx="684" cy="593"/>
          </a:xfrm>
        </p:grpSpPr>
        <p:sp>
          <p:nvSpPr>
            <p:cNvPr id="208" name="AutoShape 92"/>
            <p:cNvSpPr>
              <a:spLocks noChangeArrowheads="1"/>
            </p:cNvSpPr>
            <p:nvPr/>
          </p:nvSpPr>
          <p:spPr bwMode="auto">
            <a:xfrm>
              <a:off x="1773" y="3208"/>
              <a:ext cx="484" cy="283"/>
            </a:xfrm>
            <a:prstGeom prst="rightArrow">
              <a:avLst>
                <a:gd name="adj1" fmla="val 50000"/>
                <a:gd name="adj2" fmla="val 42756"/>
              </a:avLst>
            </a:prstGeom>
            <a:solidFill>
              <a:srgbClr val="00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chemeClr val="hlink"/>
                </a:solidFill>
              </a:endParaRPr>
            </a:p>
          </p:txBody>
        </p:sp>
        <p:sp>
          <p:nvSpPr>
            <p:cNvPr id="209" name="Text Box 87"/>
            <p:cNvSpPr txBox="1">
              <a:spLocks noChangeArrowheads="1"/>
            </p:cNvSpPr>
            <p:nvPr/>
          </p:nvSpPr>
          <p:spPr bwMode="auto">
            <a:xfrm>
              <a:off x="1673" y="2898"/>
              <a:ext cx="6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pressure</a:t>
              </a:r>
              <a:endParaRPr lang="en-US" altLang="ja-JP" dirty="0"/>
            </a:p>
          </p:txBody>
        </p:sp>
      </p:grpSp>
      <p:grpSp>
        <p:nvGrpSpPr>
          <p:cNvPr id="210" name="Group 238"/>
          <p:cNvGrpSpPr>
            <a:grpSpLocks/>
          </p:cNvGrpSpPr>
          <p:nvPr/>
        </p:nvGrpSpPr>
        <p:grpSpPr bwMode="auto">
          <a:xfrm>
            <a:off x="5365472" y="4494929"/>
            <a:ext cx="1438505" cy="758673"/>
            <a:chOff x="3319" y="2935"/>
            <a:chExt cx="991" cy="586"/>
          </a:xfrm>
        </p:grpSpPr>
        <p:sp>
          <p:nvSpPr>
            <p:cNvPr id="211" name="Line 129"/>
            <p:cNvSpPr>
              <a:spLocks noChangeShapeType="1"/>
            </p:cNvSpPr>
            <p:nvPr/>
          </p:nvSpPr>
          <p:spPr bwMode="auto">
            <a:xfrm>
              <a:off x="3319" y="3363"/>
              <a:ext cx="0" cy="5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2" name="AutoShape 86"/>
            <p:cNvSpPr>
              <a:spLocks noChangeArrowheads="1"/>
            </p:cNvSpPr>
            <p:nvPr/>
          </p:nvSpPr>
          <p:spPr bwMode="auto">
            <a:xfrm rot="16200000">
              <a:off x="3839" y="3106"/>
              <a:ext cx="285" cy="545"/>
            </a:xfrm>
            <a:prstGeom prst="downArrow">
              <a:avLst>
                <a:gd name="adj1" fmla="val 50000"/>
                <a:gd name="adj2" fmla="val 47807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13" name="Text Box 88"/>
            <p:cNvSpPr txBox="1">
              <a:spLocks noChangeArrowheads="1"/>
            </p:cNvSpPr>
            <p:nvPr/>
          </p:nvSpPr>
          <p:spPr bwMode="auto">
            <a:xfrm>
              <a:off x="3626" y="2935"/>
              <a:ext cx="68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pressure</a:t>
              </a:r>
              <a:endParaRPr lang="en-US" altLang="ja-JP" dirty="0"/>
            </a:p>
          </p:txBody>
        </p:sp>
      </p:grpSp>
      <p:grpSp>
        <p:nvGrpSpPr>
          <p:cNvPr id="214" name="Group 247"/>
          <p:cNvGrpSpPr>
            <a:grpSpLocks/>
          </p:cNvGrpSpPr>
          <p:nvPr/>
        </p:nvGrpSpPr>
        <p:grpSpPr bwMode="auto">
          <a:xfrm>
            <a:off x="6731982" y="4460560"/>
            <a:ext cx="1961069" cy="1227163"/>
            <a:chOff x="4290" y="3067"/>
            <a:chExt cx="1351" cy="978"/>
          </a:xfrm>
        </p:grpSpPr>
        <p:grpSp>
          <p:nvGrpSpPr>
            <p:cNvPr id="215" name="Group 48"/>
            <p:cNvGrpSpPr>
              <a:grpSpLocks/>
            </p:cNvGrpSpPr>
            <p:nvPr/>
          </p:nvGrpSpPr>
          <p:grpSpPr bwMode="auto">
            <a:xfrm>
              <a:off x="4468" y="3067"/>
              <a:ext cx="461" cy="306"/>
              <a:chOff x="523" y="1367"/>
              <a:chExt cx="839" cy="476"/>
            </a:xfrm>
          </p:grpSpPr>
          <p:grpSp>
            <p:nvGrpSpPr>
              <p:cNvPr id="250" name="Group 49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253" name="Oval 50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4" name="Oval 51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5" name="Rectangle 52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" name="Rectangle 53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51" name="Oval 54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2" name="Oval 55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16" name="Group 56"/>
            <p:cNvGrpSpPr>
              <a:grpSpLocks/>
            </p:cNvGrpSpPr>
            <p:nvPr/>
          </p:nvGrpSpPr>
          <p:grpSpPr bwMode="auto">
            <a:xfrm>
              <a:off x="4877" y="3307"/>
              <a:ext cx="461" cy="306"/>
              <a:chOff x="523" y="1367"/>
              <a:chExt cx="839" cy="476"/>
            </a:xfrm>
          </p:grpSpPr>
          <p:grpSp>
            <p:nvGrpSpPr>
              <p:cNvPr id="243" name="Group 57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246" name="Oval 58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7" name="Oval 59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8" name="Rectangle 60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9" name="Rectangle 61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44" name="Oval 62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5" name="Oval 63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17" name="Group 64"/>
            <p:cNvGrpSpPr>
              <a:grpSpLocks/>
            </p:cNvGrpSpPr>
            <p:nvPr/>
          </p:nvGrpSpPr>
          <p:grpSpPr bwMode="auto">
            <a:xfrm>
              <a:off x="4468" y="3307"/>
              <a:ext cx="461" cy="306"/>
              <a:chOff x="523" y="1367"/>
              <a:chExt cx="839" cy="476"/>
            </a:xfrm>
          </p:grpSpPr>
          <p:grpSp>
            <p:nvGrpSpPr>
              <p:cNvPr id="236" name="Group 65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239" name="Oval 66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0" name="Oval 67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1" name="Rectangle 68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2" name="Rectangle 69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7" name="Oval 70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8" name="Oval 71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18" name="Group 72"/>
            <p:cNvGrpSpPr>
              <a:grpSpLocks/>
            </p:cNvGrpSpPr>
            <p:nvPr/>
          </p:nvGrpSpPr>
          <p:grpSpPr bwMode="auto">
            <a:xfrm>
              <a:off x="4877" y="3067"/>
              <a:ext cx="461" cy="306"/>
              <a:chOff x="523" y="1367"/>
              <a:chExt cx="839" cy="476"/>
            </a:xfrm>
          </p:grpSpPr>
          <p:grpSp>
            <p:nvGrpSpPr>
              <p:cNvPr id="229" name="Group 73"/>
              <p:cNvGrpSpPr>
                <a:grpSpLocks/>
              </p:cNvGrpSpPr>
              <p:nvPr/>
            </p:nvGrpSpPr>
            <p:grpSpPr bwMode="auto">
              <a:xfrm>
                <a:off x="523" y="1367"/>
                <a:ext cx="839" cy="476"/>
                <a:chOff x="657" y="1434"/>
                <a:chExt cx="839" cy="476"/>
              </a:xfrm>
            </p:grpSpPr>
            <p:sp>
              <p:nvSpPr>
                <p:cNvPr id="232" name="Oval 74"/>
                <p:cNvSpPr>
                  <a:spLocks noChangeArrowheads="1"/>
                </p:cNvSpPr>
                <p:nvPr/>
              </p:nvSpPr>
              <p:spPr bwMode="auto">
                <a:xfrm>
                  <a:off x="657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3" name="Oval 75"/>
                <p:cNvSpPr>
                  <a:spLocks noChangeArrowheads="1"/>
                </p:cNvSpPr>
                <p:nvPr/>
              </p:nvSpPr>
              <p:spPr bwMode="auto">
                <a:xfrm>
                  <a:off x="1020" y="1434"/>
                  <a:ext cx="476" cy="4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4" name="Rectangle 76"/>
                <p:cNvSpPr>
                  <a:spLocks noChangeArrowheads="1"/>
                </p:cNvSpPr>
                <p:nvPr/>
              </p:nvSpPr>
              <p:spPr bwMode="auto">
                <a:xfrm>
                  <a:off x="930" y="1525"/>
                  <a:ext cx="272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" name="Rectangle 77"/>
                <p:cNvSpPr>
                  <a:spLocks noChangeArrowheads="1"/>
                </p:cNvSpPr>
                <p:nvPr/>
              </p:nvSpPr>
              <p:spPr bwMode="auto">
                <a:xfrm>
                  <a:off x="1010" y="163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0" name="Oval 78"/>
              <p:cNvSpPr>
                <a:spLocks noChangeArrowheads="1"/>
              </p:cNvSpPr>
              <p:nvPr/>
            </p:nvSpPr>
            <p:spPr bwMode="auto">
              <a:xfrm>
                <a:off x="693" y="1552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1" name="Oval 79"/>
              <p:cNvSpPr>
                <a:spLocks noChangeArrowheads="1"/>
              </p:cNvSpPr>
              <p:nvPr/>
            </p:nvSpPr>
            <p:spPr bwMode="auto">
              <a:xfrm>
                <a:off x="1062" y="1554"/>
                <a:ext cx="133" cy="13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19" name="Rectangle 80"/>
            <p:cNvSpPr>
              <a:spLocks noChangeArrowheads="1"/>
            </p:cNvSpPr>
            <p:nvPr/>
          </p:nvSpPr>
          <p:spPr bwMode="auto">
            <a:xfrm>
              <a:off x="4522" y="3290"/>
              <a:ext cx="158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" name="Rectangle 81"/>
            <p:cNvSpPr>
              <a:spLocks noChangeArrowheads="1"/>
            </p:cNvSpPr>
            <p:nvPr/>
          </p:nvSpPr>
          <p:spPr bwMode="auto">
            <a:xfrm>
              <a:off x="4724" y="3293"/>
              <a:ext cx="158" cy="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1" name="Rectangle 82"/>
            <p:cNvSpPr>
              <a:spLocks noChangeArrowheads="1"/>
            </p:cNvSpPr>
            <p:nvPr/>
          </p:nvSpPr>
          <p:spPr bwMode="auto">
            <a:xfrm>
              <a:off x="4931" y="3309"/>
              <a:ext cx="158" cy="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2" name="Rectangle 83"/>
            <p:cNvSpPr>
              <a:spLocks noChangeArrowheads="1"/>
            </p:cNvSpPr>
            <p:nvPr/>
          </p:nvSpPr>
          <p:spPr bwMode="auto">
            <a:xfrm>
              <a:off x="5130" y="3309"/>
              <a:ext cx="158" cy="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3" name="Rectangle 84"/>
            <p:cNvSpPr>
              <a:spLocks noChangeArrowheads="1"/>
            </p:cNvSpPr>
            <p:nvPr/>
          </p:nvSpPr>
          <p:spPr bwMode="auto">
            <a:xfrm>
              <a:off x="4861" y="3131"/>
              <a:ext cx="7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4" name="Rectangle 85"/>
            <p:cNvSpPr>
              <a:spLocks noChangeArrowheads="1"/>
            </p:cNvSpPr>
            <p:nvPr/>
          </p:nvSpPr>
          <p:spPr bwMode="auto">
            <a:xfrm>
              <a:off x="4873" y="3373"/>
              <a:ext cx="76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" name="Text Box 89"/>
            <p:cNvSpPr txBox="1">
              <a:spLocks noChangeArrowheads="1"/>
            </p:cNvSpPr>
            <p:nvPr/>
          </p:nvSpPr>
          <p:spPr bwMode="auto">
            <a:xfrm>
              <a:off x="4290" y="3726"/>
              <a:ext cx="1351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monatomic</a:t>
              </a:r>
              <a:r>
                <a:rPr lang="en-US" altLang="ja-JP" dirty="0"/>
                <a:t> metal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115211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87053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About Diamond Anvil Cell</a:t>
              </a:r>
              <a:endParaRPr lang="en-US" altLang="ja-JP" sz="36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39552" y="54452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iamond </a:t>
            </a:r>
            <a:r>
              <a:rPr kumimoji="1" lang="en-US" altLang="ja-JP" sz="2400" u="sng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nvil </a:t>
            </a:r>
            <a:r>
              <a:rPr kumimoji="1" lang="en-US" altLang="ja-JP" sz="2400" u="sng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ell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	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(DAC)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18931" y="1556792"/>
            <a:ext cx="3308561" cy="2332719"/>
            <a:chOff x="4738089" y="1628800"/>
            <a:chExt cx="3308561" cy="2332719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738089" y="1628800"/>
              <a:ext cx="3308561" cy="2332719"/>
              <a:chOff x="3425021" y="509826"/>
              <a:chExt cx="3308561" cy="2332719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 rot="10800000">
                <a:off x="5279718" y="846614"/>
                <a:ext cx="1453864" cy="1651000"/>
                <a:chOff x="3425021" y="850686"/>
                <a:chExt cx="1453864" cy="1651000"/>
              </a:xfrm>
            </p:grpSpPr>
            <p:sp>
              <p:nvSpPr>
                <p:cNvPr id="30" name="台形 29"/>
                <p:cNvSpPr/>
                <p:nvPr/>
              </p:nvSpPr>
              <p:spPr>
                <a:xfrm rot="16200000">
                  <a:off x="3767865" y="1390666"/>
                  <a:ext cx="1651000" cy="571040"/>
                </a:xfrm>
                <a:prstGeom prst="trapezoid">
                  <a:avLst>
                    <a:gd name="adj" fmla="val 61564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3425021" y="1195388"/>
                  <a:ext cx="901874" cy="95345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3425021" y="850686"/>
                <a:ext cx="1453864" cy="1651000"/>
                <a:chOff x="3425021" y="850686"/>
                <a:chExt cx="1453864" cy="1651000"/>
              </a:xfrm>
            </p:grpSpPr>
            <p:sp>
              <p:nvSpPr>
                <p:cNvPr id="28" name="台形 27"/>
                <p:cNvSpPr/>
                <p:nvPr/>
              </p:nvSpPr>
              <p:spPr>
                <a:xfrm rot="16200000">
                  <a:off x="3767865" y="1390666"/>
                  <a:ext cx="1651000" cy="571040"/>
                </a:xfrm>
                <a:prstGeom prst="trapezoid">
                  <a:avLst>
                    <a:gd name="adj" fmla="val 61564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3425021" y="1195388"/>
                  <a:ext cx="901874" cy="95345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4064695" y="1847155"/>
                <a:ext cx="2041742" cy="995390"/>
                <a:chOff x="4083485" y="814192"/>
                <a:chExt cx="2041742" cy="995390"/>
              </a:xfrm>
            </p:grpSpPr>
            <p:sp>
              <p:nvSpPr>
                <p:cNvPr id="22" name="台形 21"/>
                <p:cNvSpPr/>
                <p:nvPr/>
              </p:nvSpPr>
              <p:spPr>
                <a:xfrm>
                  <a:off x="4083485" y="814192"/>
                  <a:ext cx="2041742" cy="995390"/>
                </a:xfrm>
                <a:prstGeom prst="trapezoid">
                  <a:avLst>
                    <a:gd name="adj" fmla="val 62362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台形 22"/>
                <p:cNvSpPr/>
                <p:nvPr/>
              </p:nvSpPr>
              <p:spPr>
                <a:xfrm>
                  <a:off x="4471791" y="814192"/>
                  <a:ext cx="1265129" cy="995390"/>
                </a:xfrm>
                <a:prstGeom prst="trapezoid">
                  <a:avLst>
                    <a:gd name="adj" fmla="val 42618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台形 26"/>
                <p:cNvSpPr/>
                <p:nvPr/>
              </p:nvSpPr>
              <p:spPr>
                <a:xfrm>
                  <a:off x="4910203" y="814192"/>
                  <a:ext cx="400833" cy="995390"/>
                </a:xfrm>
                <a:prstGeom prst="trapezoid">
                  <a:avLst>
                    <a:gd name="adj" fmla="val 34756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" name="グループ化 15"/>
              <p:cNvGrpSpPr/>
              <p:nvPr/>
            </p:nvGrpSpPr>
            <p:grpSpPr>
              <a:xfrm rot="10800000">
                <a:off x="4064694" y="509826"/>
                <a:ext cx="2041742" cy="995390"/>
                <a:chOff x="4083485" y="814192"/>
                <a:chExt cx="2041742" cy="995390"/>
              </a:xfrm>
            </p:grpSpPr>
            <p:sp>
              <p:nvSpPr>
                <p:cNvPr id="19" name="台形 18"/>
                <p:cNvSpPr/>
                <p:nvPr/>
              </p:nvSpPr>
              <p:spPr>
                <a:xfrm>
                  <a:off x="4083485" y="814192"/>
                  <a:ext cx="2041742" cy="995390"/>
                </a:xfrm>
                <a:prstGeom prst="trapezoid">
                  <a:avLst>
                    <a:gd name="adj" fmla="val 62362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台形 19"/>
                <p:cNvSpPr/>
                <p:nvPr/>
              </p:nvSpPr>
              <p:spPr>
                <a:xfrm>
                  <a:off x="4471795" y="814193"/>
                  <a:ext cx="1265129" cy="988352"/>
                </a:xfrm>
                <a:prstGeom prst="trapezoid">
                  <a:avLst>
                    <a:gd name="adj" fmla="val 42618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台形 20"/>
                <p:cNvSpPr/>
                <p:nvPr/>
              </p:nvSpPr>
              <p:spPr>
                <a:xfrm>
                  <a:off x="4910209" y="814192"/>
                  <a:ext cx="400833" cy="988352"/>
                </a:xfrm>
                <a:prstGeom prst="trapezoid">
                  <a:avLst>
                    <a:gd name="adj" fmla="val 34756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4" name="正方形/長方形 3"/>
            <p:cNvSpPr/>
            <p:nvPr/>
          </p:nvSpPr>
          <p:spPr>
            <a:xfrm flipV="1">
              <a:off x="6191953" y="2635767"/>
              <a:ext cx="400827" cy="3173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6014933" y="1389494"/>
            <a:ext cx="114694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Diamond anvil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33329" y="2488247"/>
            <a:ext cx="8829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gasket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87204" y="2722444"/>
            <a:ext cx="9979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sample</a:t>
            </a:r>
            <a:endParaRPr kumimoji="1" lang="ja-JP" altLang="en-US" sz="2000" dirty="0"/>
          </a:p>
        </p:txBody>
      </p:sp>
      <p:sp>
        <p:nvSpPr>
          <p:cNvPr id="6" name="下矢印 5"/>
          <p:cNvSpPr/>
          <p:nvPr/>
        </p:nvSpPr>
        <p:spPr>
          <a:xfrm rot="10800000">
            <a:off x="6372788" y="3944739"/>
            <a:ext cx="413367" cy="340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98862" y="4285324"/>
            <a:ext cx="217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Apply pressure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47865" y="4861388"/>
            <a:ext cx="518457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Why use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Diamond</a:t>
            </a:r>
            <a:r>
              <a:rPr kumimoji="1" lang="en-US" altLang="ja-JP" sz="2400" dirty="0" smtClean="0"/>
              <a:t>? .....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Very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hard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     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high pressure</a:t>
            </a:r>
          </a:p>
          <a:p>
            <a:pPr lvl="3"/>
            <a:r>
              <a:rPr lang="en-US" altLang="ja-JP" sz="2400" dirty="0"/>
              <a:t>	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～ </a:t>
            </a:r>
            <a:r>
              <a:rPr lang="en-US" altLang="ja-JP" sz="2400" dirty="0" smtClean="0"/>
              <a:t>350 </a:t>
            </a:r>
            <a:r>
              <a:rPr lang="en-US" altLang="ja-JP" sz="2400" dirty="0" err="1" smtClean="0"/>
              <a:t>GPa</a:t>
            </a:r>
            <a:r>
              <a:rPr lang="en-US" altLang="ja-JP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Transparent     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optical measuring</a:t>
            </a:r>
            <a:endParaRPr lang="ja-JP" altLang="en-US" sz="2400" dirty="0"/>
          </a:p>
        </p:txBody>
      </p:sp>
      <p:cxnSp>
        <p:nvCxnSpPr>
          <p:cNvPr id="8" name="直線矢印コネクタ 7"/>
          <p:cNvCxnSpPr>
            <a:stCxn id="35" idx="3"/>
            <a:endCxn id="28" idx="2"/>
          </p:cNvCxnSpPr>
          <p:nvPr/>
        </p:nvCxnSpPr>
        <p:spPr>
          <a:xfrm flipV="1">
            <a:off x="4785145" y="2723152"/>
            <a:ext cx="1587650" cy="19934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/>
          <p:cNvGrpSpPr/>
          <p:nvPr/>
        </p:nvGrpSpPr>
        <p:grpSpPr>
          <a:xfrm>
            <a:off x="899593" y="1596841"/>
            <a:ext cx="3384375" cy="3846042"/>
            <a:chOff x="683569" y="954592"/>
            <a:chExt cx="3384375" cy="3846042"/>
          </a:xfrm>
        </p:grpSpPr>
        <p:pic>
          <p:nvPicPr>
            <p:cNvPr id="9" name="Picture 19" descr="SBSH004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3569" y="1373867"/>
              <a:ext cx="1916566" cy="34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円/楕円 4"/>
            <p:cNvSpPr/>
            <p:nvPr/>
          </p:nvSpPr>
          <p:spPr>
            <a:xfrm>
              <a:off x="1562528" y="2072753"/>
              <a:ext cx="288032" cy="2999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>
              <a:stCxn id="5" idx="0"/>
            </p:cNvCxnSpPr>
            <p:nvPr/>
          </p:nvCxnSpPr>
          <p:spPr>
            <a:xfrm flipV="1">
              <a:off x="1706544" y="954592"/>
              <a:ext cx="2361400" cy="11181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5" idx="4"/>
            </p:cNvCxnSpPr>
            <p:nvPr/>
          </p:nvCxnSpPr>
          <p:spPr>
            <a:xfrm>
              <a:off x="1706544" y="2372730"/>
              <a:ext cx="2289392" cy="11401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矢印コネクタ 46"/>
          <p:cNvCxnSpPr/>
          <p:nvPr/>
        </p:nvCxnSpPr>
        <p:spPr>
          <a:xfrm>
            <a:off x="1166484" y="1860848"/>
            <a:ext cx="1512168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670540" y="1396786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3cm</a:t>
            </a:r>
            <a:endParaRPr kumimoji="1" lang="ja-JP" altLang="en-US" sz="2000" dirty="0"/>
          </a:p>
        </p:txBody>
      </p:sp>
      <p:cxnSp>
        <p:nvCxnSpPr>
          <p:cNvPr id="62" name="直線矢印コネクタ 61"/>
          <p:cNvCxnSpPr/>
          <p:nvPr/>
        </p:nvCxnSpPr>
        <p:spPr>
          <a:xfrm>
            <a:off x="3067264" y="2356753"/>
            <a:ext cx="0" cy="2944455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059832" y="4057822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6</a:t>
            </a:r>
            <a:r>
              <a:rPr kumimoji="1" lang="en-US" altLang="ja-JP" sz="2000" dirty="0" smtClean="0"/>
              <a:t>cm</a:t>
            </a:r>
            <a:endParaRPr kumimoji="1" lang="ja-JP" altLang="en-US" sz="2000" dirty="0"/>
          </a:p>
        </p:txBody>
      </p:sp>
      <p:sp>
        <p:nvSpPr>
          <p:cNvPr id="67" name="日付プレースホルダー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B784-04C4-499E-9B40-5FC25257E8AF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68" name="スライド番号プレースホルダー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87549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About Hydrogen</a:t>
              </a:r>
              <a:endParaRPr kumimoji="1" lang="ja-JP" altLang="en-US" sz="3600" dirty="0"/>
            </a:p>
          </p:txBody>
        </p:sp>
      </p:grpSp>
      <p:sp>
        <p:nvSpPr>
          <p:cNvPr id="9" name="フリーフォーム 8"/>
          <p:cNvSpPr/>
          <p:nvPr/>
        </p:nvSpPr>
        <p:spPr>
          <a:xfrm>
            <a:off x="1361845" y="2086025"/>
            <a:ext cx="540658" cy="326420"/>
          </a:xfrm>
          <a:custGeom>
            <a:avLst/>
            <a:gdLst>
              <a:gd name="connsiteX0" fmla="*/ 0 w 540658"/>
              <a:gd name="connsiteY0" fmla="*/ 91806 h 326420"/>
              <a:gd name="connsiteX1" fmla="*/ 117313 w 540658"/>
              <a:gd name="connsiteY1" fmla="*/ 326420 h 326420"/>
              <a:gd name="connsiteX2" fmla="*/ 540658 w 540658"/>
              <a:gd name="connsiteY2" fmla="*/ 204013 h 326420"/>
              <a:gd name="connsiteX3" fmla="*/ 438647 w 540658"/>
              <a:gd name="connsiteY3" fmla="*/ 0 h 326420"/>
              <a:gd name="connsiteX4" fmla="*/ 0 w 540658"/>
              <a:gd name="connsiteY4" fmla="*/ 91806 h 32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58" h="326420">
                <a:moveTo>
                  <a:pt x="0" y="91806"/>
                </a:moveTo>
                <a:lnTo>
                  <a:pt x="117313" y="326420"/>
                </a:lnTo>
                <a:lnTo>
                  <a:pt x="540658" y="204013"/>
                </a:lnTo>
                <a:lnTo>
                  <a:pt x="438647" y="0"/>
                </a:lnTo>
                <a:lnTo>
                  <a:pt x="0" y="918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02" y="1268760"/>
            <a:ext cx="6329600" cy="309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79" y="4119554"/>
            <a:ext cx="1958447" cy="1440160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187C-A9C6-41C4-AC37-ED863518DEFE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6516216" y="6298846"/>
            <a:ext cx="2133600" cy="365125"/>
          </a:xfrm>
        </p:spPr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509174" y="1869538"/>
            <a:ext cx="584498" cy="55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Interior of jupiter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7" r="3615" b="3949"/>
          <a:stretch/>
        </p:blipFill>
        <p:spPr>
          <a:xfrm>
            <a:off x="3491880" y="1377320"/>
            <a:ext cx="5114637" cy="49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361845" y="5765194"/>
            <a:ext cx="9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Jupiter</a:t>
            </a:r>
            <a:endParaRPr kumimoji="1" lang="ja-JP" altLang="en-US" sz="2000" dirty="0"/>
          </a:p>
        </p:txBody>
      </p:sp>
      <p:sp>
        <p:nvSpPr>
          <p:cNvPr id="16" name="円/楕円 15"/>
          <p:cNvSpPr/>
          <p:nvPr/>
        </p:nvSpPr>
        <p:spPr>
          <a:xfrm>
            <a:off x="5359870" y="2950121"/>
            <a:ext cx="1876426" cy="55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927312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85719"/>
              </p:ext>
            </p:extLst>
          </p:nvPr>
        </p:nvGraphicFramePr>
        <p:xfrm>
          <a:off x="750584" y="764704"/>
          <a:ext cx="6621463" cy="46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ｸﾞﾗﾌ" r:id="rId4" imgW="4160880" imgH="2926080" progId="Origin50.Graph">
                  <p:embed/>
                </p:oleObj>
              </mc:Choice>
              <mc:Fallback>
                <p:oleObj name="ｸﾞﾗﾌ" r:id="rId4" imgW="4160880" imgH="2926080" progId="Origin50.Graph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84" y="764704"/>
                        <a:ext cx="6621463" cy="465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77833" y="6304235"/>
            <a:ext cx="2133600" cy="365125"/>
          </a:xfrm>
        </p:spPr>
        <p:txBody>
          <a:bodyPr/>
          <a:lstStyle/>
          <a:p>
            <a:fld id="{B2A4529E-E560-441D-96B6-1FE717838BAB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81737"/>
              </p:ext>
            </p:extLst>
          </p:nvPr>
        </p:nvGraphicFramePr>
        <p:xfrm>
          <a:off x="759032" y="772516"/>
          <a:ext cx="6621280" cy="465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ｸﾞﾗﾌ" r:id="rId6" imgW="4160880" imgH="2926080" progId="Origin50.Graph">
                  <p:embed/>
                </p:oleObj>
              </mc:Choice>
              <mc:Fallback>
                <p:oleObj name="ｸﾞﾗﾌ" r:id="rId6" imgW="4160880" imgH="2926080" progId="Origin50.Graph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32" y="772516"/>
                        <a:ext cx="6621280" cy="4657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矢印コネクタ 5"/>
          <p:cNvCxnSpPr>
            <a:stCxn id="16" idx="1"/>
          </p:cNvCxnSpPr>
          <p:nvPr/>
        </p:nvCxnSpPr>
        <p:spPr>
          <a:xfrm flipH="1">
            <a:off x="3769895" y="1848600"/>
            <a:ext cx="571231" cy="78230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341126" y="1340768"/>
            <a:ext cx="347123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Experiment has </a:t>
            </a:r>
            <a:r>
              <a:rPr lang="en-US" altLang="ja-JP" sz="2000" dirty="0" smtClean="0"/>
              <a:t>NOT been under high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temperature and high pressure</a:t>
            </a:r>
            <a:endParaRPr lang="ja-JP" altLang="en-US" sz="2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2123728" y="2771636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Liquid</a:t>
            </a:r>
            <a:r>
              <a:rPr lang="ja-JP" altLang="en-US" sz="2000" dirty="0"/>
              <a:t> </a:t>
            </a:r>
            <a:r>
              <a:rPr lang="en-US" altLang="ja-JP" sz="2000" dirty="0"/>
              <a:t>H</a:t>
            </a:r>
            <a:r>
              <a:rPr lang="en-US" altLang="ja-JP" sz="2000" baseline="-25000" dirty="0"/>
              <a:t>2</a:t>
            </a:r>
            <a:endParaRPr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75772" y="2744996"/>
            <a:ext cx="1464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Liquid- </a:t>
            </a:r>
            <a:r>
              <a:rPr lang="en-US" altLang="ja-JP" sz="2000" dirty="0">
                <a:solidFill>
                  <a:srgbClr val="FF0000"/>
                </a:solidFill>
              </a:rPr>
              <a:t>metallic </a:t>
            </a:r>
            <a:r>
              <a:rPr lang="en-US" altLang="ja-JP" sz="2000" dirty="0" smtClean="0">
                <a:solidFill>
                  <a:srgbClr val="FF0000"/>
                </a:solidFill>
              </a:rPr>
              <a:t>H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360237" y="5406315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Observe  liquid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metallic </a:t>
            </a:r>
            <a:r>
              <a:rPr lang="en-US" altLang="ja-JP" sz="2400" dirty="0"/>
              <a:t>hydrogen </a:t>
            </a:r>
            <a:r>
              <a:rPr lang="en-US" altLang="ja-JP" sz="2400" dirty="0" smtClean="0"/>
              <a:t>and</a:t>
            </a:r>
            <a:endParaRPr lang="en-US" altLang="ja-JP" sz="2400" dirty="0"/>
          </a:p>
          <a:p>
            <a:r>
              <a:rPr lang="en-US" altLang="ja-JP" sz="2400" dirty="0" smtClean="0"/>
              <a:t>determine phase </a:t>
            </a:r>
            <a:r>
              <a:rPr lang="en-US" altLang="ja-JP" sz="2400" dirty="0"/>
              <a:t>transition boundary</a:t>
            </a:r>
            <a:endParaRPr lang="ja-JP" altLang="en-US" sz="2400" dirty="0"/>
          </a:p>
        </p:txBody>
      </p:sp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About </a:t>
              </a:r>
              <a:r>
                <a:rPr lang="en-US" altLang="ja-JP" sz="3600" dirty="0" smtClean="0"/>
                <a:t>Hydrogen</a:t>
              </a:r>
            </a:p>
          </p:txBody>
        </p:sp>
      </p:grpSp>
      <p:sp>
        <p:nvSpPr>
          <p:cNvPr id="20" name="右矢印 19"/>
          <p:cNvSpPr/>
          <p:nvPr/>
        </p:nvSpPr>
        <p:spPr>
          <a:xfrm>
            <a:off x="1619672" y="5655930"/>
            <a:ext cx="58400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130974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About </a:t>
              </a:r>
              <a:r>
                <a:rPr lang="en-US" altLang="ja-JP" sz="3600" dirty="0" smtClean="0"/>
                <a:t>Hydrogen</a:t>
              </a:r>
            </a:p>
          </p:txBody>
        </p:sp>
      </p:grpSp>
      <p:sp>
        <p:nvSpPr>
          <p:cNvPr id="9" name="フリーフォーム 8"/>
          <p:cNvSpPr/>
          <p:nvPr/>
        </p:nvSpPr>
        <p:spPr>
          <a:xfrm>
            <a:off x="1361845" y="2086025"/>
            <a:ext cx="540658" cy="326420"/>
          </a:xfrm>
          <a:custGeom>
            <a:avLst/>
            <a:gdLst>
              <a:gd name="connsiteX0" fmla="*/ 0 w 540658"/>
              <a:gd name="connsiteY0" fmla="*/ 91806 h 326420"/>
              <a:gd name="connsiteX1" fmla="*/ 117313 w 540658"/>
              <a:gd name="connsiteY1" fmla="*/ 326420 h 326420"/>
              <a:gd name="connsiteX2" fmla="*/ 540658 w 540658"/>
              <a:gd name="connsiteY2" fmla="*/ 204013 h 326420"/>
              <a:gd name="connsiteX3" fmla="*/ 438647 w 540658"/>
              <a:gd name="connsiteY3" fmla="*/ 0 h 326420"/>
              <a:gd name="connsiteX4" fmla="*/ 0 w 540658"/>
              <a:gd name="connsiteY4" fmla="*/ 91806 h 32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58" h="326420">
                <a:moveTo>
                  <a:pt x="0" y="91806"/>
                </a:moveTo>
                <a:lnTo>
                  <a:pt x="117313" y="326420"/>
                </a:lnTo>
                <a:lnTo>
                  <a:pt x="540658" y="204013"/>
                </a:lnTo>
                <a:lnTo>
                  <a:pt x="438647" y="0"/>
                </a:lnTo>
                <a:lnTo>
                  <a:pt x="0" y="918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325F0984-B225-40DD-ACBA-8E473A6F0F28}" type="datetime1">
              <a:rPr kumimoji="1" lang="ja-JP" altLang="en-US" smtClean="0"/>
              <a:t>2014/6/10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3456" y="1331762"/>
            <a:ext cx="5982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Technical difficulties</a:t>
            </a:r>
            <a:r>
              <a:rPr lang="en-US" altLang="ja-JP" sz="2800" dirty="0"/>
              <a:t> of </a:t>
            </a:r>
            <a:r>
              <a:rPr lang="en-US" altLang="ja-JP" sz="2800" dirty="0" smtClean="0"/>
              <a:t>experiments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85795" y="2564904"/>
            <a:ext cx="5982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85795" y="2092236"/>
            <a:ext cx="7918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Small atomic radius and high </a:t>
            </a:r>
            <a:r>
              <a:rPr lang="en-US" altLang="ja-JP" sz="2400" dirty="0" err="1" smtClean="0"/>
              <a:t>diffusibility</a:t>
            </a:r>
            <a:r>
              <a:rPr lang="en-US" altLang="ja-JP" sz="2400" dirty="0" smtClean="0"/>
              <a:t> (</a:t>
            </a:r>
            <a:r>
              <a:rPr lang="ja-JP" altLang="en-US" sz="2400" dirty="0" smtClean="0"/>
              <a:t>拡散性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pPr lvl="1"/>
            <a:r>
              <a:rPr lang="ja-JP" altLang="en-US" sz="2400" dirty="0"/>
              <a:t>→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H</a:t>
            </a:r>
            <a:r>
              <a:rPr lang="en-US" altLang="ja-JP" sz="2400" dirty="0" smtClean="0"/>
              <a:t>ydrogen </a:t>
            </a:r>
            <a:r>
              <a:rPr lang="en-US" altLang="ja-JP" sz="2400" dirty="0" err="1" smtClean="0"/>
              <a:t>embrittlement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水素脆化</a:t>
            </a:r>
            <a:r>
              <a:rPr lang="en-US" altLang="ja-JP" sz="2400" dirty="0"/>
              <a:t>) </a:t>
            </a:r>
            <a:r>
              <a:rPr lang="en-US" altLang="ja-JP" sz="2400" dirty="0" smtClean="0"/>
              <a:t>of diamond anvil </a:t>
            </a:r>
          </a:p>
          <a:p>
            <a:pPr lvl="1"/>
            <a:r>
              <a:rPr lang="en-US" altLang="ja-JP" sz="2400" dirty="0" smtClean="0"/>
              <a:t>     and reduction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hydrogen</a:t>
            </a:r>
          </a:p>
          <a:p>
            <a:pPr lvl="1"/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High</a:t>
            </a:r>
            <a:r>
              <a:rPr lang="en-US" altLang="ja-JP" sz="2400" dirty="0"/>
              <a:t> </a:t>
            </a:r>
            <a:r>
              <a:rPr lang="en-US" altLang="ja-JP" sz="2400" dirty="0" smtClean="0"/>
              <a:t>compressibility(</a:t>
            </a:r>
            <a:r>
              <a:rPr lang="ja-JP" altLang="en-US" sz="2400" dirty="0" smtClean="0"/>
              <a:t>圧縮率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→ </a:t>
            </a:r>
            <a:r>
              <a:rPr lang="en-US" altLang="ja-JP" sz="2400" dirty="0"/>
              <a:t>Contraction of the sample </a:t>
            </a:r>
            <a:r>
              <a:rPr lang="en-US" altLang="ja-JP" sz="2400" dirty="0" smtClean="0"/>
              <a:t>room</a:t>
            </a:r>
          </a:p>
        </p:txBody>
      </p:sp>
      <p:pic>
        <p:nvPicPr>
          <p:cNvPr id="16" name="図 15" descr="common:実験データ・写真(data,Photos):ichimaru:H2:h03:h03_before laod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4437391"/>
            <a:ext cx="1637484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common:実験データ・写真(data,Photos):ichimaru:H2:h03:h03_after laoding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3142" y="4437112"/>
            <a:ext cx="1701146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右矢印 4"/>
          <p:cNvSpPr/>
          <p:nvPr/>
        </p:nvSpPr>
        <p:spPr>
          <a:xfrm>
            <a:off x="3956913" y="4808077"/>
            <a:ext cx="78212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60928" y="5318449"/>
            <a:ext cx="217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Apply pressure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4128" y="5926581"/>
            <a:ext cx="114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</a:t>
            </a:r>
            <a:r>
              <a:rPr lang="ja-JP" altLang="en-US" dirty="0"/>
              <a:t> </a:t>
            </a:r>
            <a:r>
              <a:rPr kumimoji="1" lang="en-US" altLang="ja-JP" dirty="0" smtClean="0"/>
              <a:t>50 </a:t>
            </a:r>
            <a:r>
              <a:rPr kumimoji="1" lang="en-US" altLang="ja-JP" dirty="0" err="1" smtClean="0"/>
              <a:t>GPa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63688" y="5960205"/>
            <a:ext cx="114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 </a:t>
            </a:r>
            <a:r>
              <a:rPr lang="en-US" altLang="ja-JP" dirty="0" smtClean="0"/>
              <a:t>1 </a:t>
            </a:r>
            <a:r>
              <a:rPr lang="en-US" altLang="ja-JP" dirty="0" err="1" smtClean="0"/>
              <a:t>atm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57599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Previous </a:t>
              </a:r>
              <a:r>
                <a:rPr lang="en-US" altLang="ja-JP" sz="3600" dirty="0" smtClean="0"/>
                <a:t>Work</a:t>
              </a:r>
              <a:endParaRPr lang="ja-JP" altLang="en-US" sz="36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726777" y="1466266"/>
            <a:ext cx="570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LASER heating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 T vs LASER power )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53C2-B678-43C8-81A3-9DAF347E668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064546" y="5043644"/>
            <a:ext cx="353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Heating efficiency </a:t>
            </a:r>
            <a:r>
              <a:rPr lang="en-US" altLang="ja-JP" sz="2400" dirty="0" smtClean="0">
                <a:solidFill>
                  <a:srgbClr val="FF0000"/>
                </a:solidFill>
              </a:rPr>
              <a:t>changes</a:t>
            </a:r>
            <a:endParaRPr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6084168" y="3140968"/>
            <a:ext cx="1389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 Metallized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220072" y="3922988"/>
            <a:ext cx="3214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Specific heat </a:t>
            </a:r>
            <a:r>
              <a:rPr lang="en-US" altLang="ja-JP" sz="2000" dirty="0" smtClean="0"/>
              <a:t>capacity(</a:t>
            </a:r>
            <a:r>
              <a:rPr lang="ja-JP" altLang="en-US" sz="2000" dirty="0" smtClean="0"/>
              <a:t>比熱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dirty="0" smtClean="0"/>
              <a:t>and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reflectance changes</a:t>
            </a:r>
            <a:endParaRPr lang="en-US" altLang="ja-JP" sz="2000" dirty="0"/>
          </a:p>
        </p:txBody>
      </p:sp>
      <p:sp>
        <p:nvSpPr>
          <p:cNvPr id="7" name="下矢印 6"/>
          <p:cNvSpPr/>
          <p:nvPr/>
        </p:nvSpPr>
        <p:spPr>
          <a:xfrm>
            <a:off x="6595959" y="4716610"/>
            <a:ext cx="461074" cy="22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6578148" y="3611479"/>
            <a:ext cx="461074" cy="22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848731" y="5373216"/>
            <a:ext cx="30243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2001131" y="2852936"/>
            <a:ext cx="0" cy="26642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590298" y="5403994"/>
            <a:ext cx="1721080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LASER power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1012518" y="4340721"/>
            <a:ext cx="1520863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Temperature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2001131" y="3695439"/>
            <a:ext cx="1272263" cy="1548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3273394" y="3421124"/>
            <a:ext cx="1405136" cy="2790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3273394" y="3902125"/>
            <a:ext cx="0" cy="6480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756310" y="4569990"/>
            <a:ext cx="121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metalized</a:t>
            </a:r>
            <a:endParaRPr kumimoji="1" lang="ja-JP" altLang="en-US" dirty="0"/>
          </a:p>
        </p:txBody>
      </p:sp>
      <p:cxnSp>
        <p:nvCxnSpPr>
          <p:cNvPr id="49" name="直線コネクタ 48"/>
          <p:cNvCxnSpPr/>
          <p:nvPr/>
        </p:nvCxnSpPr>
        <p:spPr>
          <a:xfrm>
            <a:off x="2001131" y="3700203"/>
            <a:ext cx="2918575" cy="68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395536" y="2663047"/>
            <a:ext cx="1562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transition temperature</a:t>
            </a:r>
            <a:endParaRPr lang="ja-JP" altLang="en-US" sz="2000" dirty="0"/>
          </a:p>
        </p:txBody>
      </p:sp>
      <p:cxnSp>
        <p:nvCxnSpPr>
          <p:cNvPr id="1030" name="カギ線コネクタ 1029"/>
          <p:cNvCxnSpPr>
            <a:stCxn id="51" idx="2"/>
          </p:cNvCxnSpPr>
          <p:nvPr/>
        </p:nvCxnSpPr>
        <p:spPr>
          <a:xfrm rot="16200000" flipH="1">
            <a:off x="1427321" y="3120188"/>
            <a:ext cx="323065" cy="82455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80926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6" grpId="0" animBg="1"/>
      <p:bldP spid="47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47019"/>
              <a:ext cx="7558512" cy="485116"/>
              <a:chOff x="973134" y="54634"/>
              <a:chExt cx="7558512" cy="485116"/>
            </a:xfrm>
          </p:grpSpPr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54634"/>
                <a:ext cx="5327057" cy="485116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1906541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LASER heating</a:t>
              </a:r>
              <a:endParaRPr lang="ja-JP" altLang="en-US" sz="3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024446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53C2-B678-43C8-81A3-9DAF347E6680}" type="datetime1">
              <a:rPr kumimoji="1" lang="ja-JP" altLang="en-US" smtClean="0"/>
              <a:t>2014/6/10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1315" y="1221614"/>
            <a:ext cx="168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Setting</a:t>
            </a: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2555776" y="4912008"/>
            <a:ext cx="0" cy="617120"/>
          </a:xfrm>
          <a:prstGeom prst="straightConnector1">
            <a:avLst/>
          </a:prstGeom>
          <a:ln w="28575">
            <a:solidFill>
              <a:srgbClr val="FF16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625611" y="5529128"/>
            <a:ext cx="459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prevent gold  from touching with diamond</a:t>
            </a:r>
            <a:endParaRPr kumimoji="1" lang="ja-JP" altLang="en-US" sz="2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16734" y="2448572"/>
            <a:ext cx="335972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Anvil Culet	: </a:t>
            </a:r>
            <a:r>
              <a:rPr lang="el-GR" altLang="ja-JP" sz="2000" dirty="0" smtClean="0"/>
              <a:t>φ</a:t>
            </a:r>
            <a:r>
              <a:rPr lang="en-US" altLang="ja-JP" sz="2000" dirty="0" smtClean="0"/>
              <a:t>100 </a:t>
            </a:r>
            <a:r>
              <a:rPr lang="el-GR" altLang="ja-JP" sz="2000" dirty="0" smtClean="0"/>
              <a:t>μ</a:t>
            </a:r>
            <a:r>
              <a:rPr lang="en-US" altLang="ja-JP" sz="2000" dirty="0" smtClean="0"/>
              <a:t>m</a:t>
            </a:r>
          </a:p>
          <a:p>
            <a:r>
              <a:rPr lang="en-US" altLang="ja-JP" sz="2000" dirty="0" smtClean="0"/>
              <a:t>Gasket		: Re</a:t>
            </a:r>
          </a:p>
          <a:p>
            <a:r>
              <a:rPr lang="en-US" altLang="ja-JP" sz="2000" dirty="0" smtClean="0"/>
              <a:t>LASER absorber	: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Pt</a:t>
            </a:r>
          </a:p>
          <a:p>
            <a:r>
              <a:rPr kumimoji="1" lang="en-US" altLang="ja-JP" sz="2000" dirty="0" smtClean="0"/>
              <a:t>Heating LASER	: 1065 nm</a:t>
            </a:r>
          </a:p>
          <a:p>
            <a:endParaRPr kumimoji="1" lang="ja-JP" altLang="en-US" sz="2000" dirty="0"/>
          </a:p>
        </p:txBody>
      </p:sp>
      <p:sp>
        <p:nvSpPr>
          <p:cNvPr id="50" name="下矢印 49"/>
          <p:cNvSpPr/>
          <p:nvPr/>
        </p:nvSpPr>
        <p:spPr>
          <a:xfrm>
            <a:off x="2555776" y="2029490"/>
            <a:ext cx="360040" cy="5703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2843808" y="1628800"/>
            <a:ext cx="169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Heating LASER</a:t>
            </a:r>
            <a:endParaRPr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731546" y="4558848"/>
            <a:ext cx="3126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Al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 coating </a:t>
            </a:r>
            <a:r>
              <a:rPr lang="en-US" altLang="ja-JP" sz="2000" dirty="0"/>
              <a:t>on the diamond </a:t>
            </a:r>
            <a:r>
              <a:rPr lang="en-US" altLang="ja-JP" sz="2000" dirty="0" smtClean="0"/>
              <a:t>surface</a:t>
            </a:r>
            <a:r>
              <a:rPr lang="ja-JP" altLang="en-US" sz="2000" dirty="0"/>
              <a:t> </a:t>
            </a:r>
            <a:endParaRPr lang="en-US" altLang="ja-JP" sz="2000" dirty="0" smtClean="0"/>
          </a:p>
          <a:p>
            <a:r>
              <a:rPr lang="en-US" altLang="ja-JP" sz="2000" dirty="0" smtClean="0"/>
              <a:t>(to </a:t>
            </a:r>
            <a:r>
              <a:rPr lang="en-US" altLang="ja-JP" sz="2000" dirty="0"/>
              <a:t>prevent </a:t>
            </a:r>
            <a:r>
              <a:rPr lang="en-US" altLang="ja-JP" sz="2000" dirty="0" smtClean="0"/>
              <a:t>hydrogen </a:t>
            </a:r>
            <a:r>
              <a:rPr lang="en-US" altLang="ja-JP" sz="2000" dirty="0" err="1" smtClean="0"/>
              <a:t>embrittlement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of </a:t>
            </a:r>
            <a:r>
              <a:rPr lang="en-US" altLang="ja-JP" sz="2000" dirty="0"/>
              <a:t>diamond 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cxnSp>
        <p:nvCxnSpPr>
          <p:cNvPr id="61" name="カギ線コネクタ 60"/>
          <p:cNvCxnSpPr>
            <a:stCxn id="57" idx="1"/>
          </p:cNvCxnSpPr>
          <p:nvPr/>
        </p:nvCxnSpPr>
        <p:spPr>
          <a:xfrm rot="10800000">
            <a:off x="4833106" y="4841408"/>
            <a:ext cx="898440" cy="379160"/>
          </a:xfrm>
          <a:prstGeom prst="bentConnector3">
            <a:avLst>
              <a:gd name="adj1" fmla="val 100383"/>
            </a:avLst>
          </a:prstGeom>
          <a:ln w="28575">
            <a:solidFill>
              <a:srgbClr val="FF16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3779912" y="6258798"/>
            <a:ext cx="456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V. </a:t>
            </a:r>
            <a:r>
              <a:rPr lang="en-US" altLang="ja-JP" sz="1600" dirty="0" err="1"/>
              <a:t>Dzyabura</a:t>
            </a:r>
            <a:r>
              <a:rPr lang="en-US" altLang="ja-JP" sz="1600" dirty="0"/>
              <a:t> </a:t>
            </a:r>
            <a:r>
              <a:rPr lang="en-US" altLang="ja-JP" sz="1600" i="1" dirty="0"/>
              <a:t>et </a:t>
            </a:r>
            <a:r>
              <a:rPr lang="en-US" altLang="ja-JP" sz="1600" i="1" dirty="0" smtClean="0"/>
              <a:t>al</a:t>
            </a:r>
            <a:r>
              <a:rPr lang="en-US" altLang="ja-JP" sz="1600" dirty="0" smtClean="0"/>
              <a:t>. </a:t>
            </a:r>
            <a:r>
              <a:rPr lang="en-US" altLang="ja-JP" sz="1600" dirty="0"/>
              <a:t>PNAS, 110, 20, 8040-8044 (2013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727145323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89171</TotalTime>
  <Words>521</Words>
  <Application>Microsoft Office PowerPoint</Application>
  <PresentationFormat>画面に合わせる (4:3)</PresentationFormat>
  <Paragraphs>198</Paragraphs>
  <Slides>17</Slides>
  <Notes>17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テーマ</vt:lpstr>
      <vt:lpstr>ｸﾞﾗﾌ</vt:lpstr>
      <vt:lpstr>Search for liquid-metallic hydrogen  under high temperature and high pressure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Pressure-Induced Polymerization of 24NHBn(Dehydro[24]annulenes)</dc:title>
  <dc:creator>Nakase</dc:creator>
  <cp:lastModifiedBy>owner</cp:lastModifiedBy>
  <cp:revision>959</cp:revision>
  <cp:lastPrinted>2014-02-03T03:13:14Z</cp:lastPrinted>
  <dcterms:created xsi:type="dcterms:W3CDTF">2011-11-14T07:16:52Z</dcterms:created>
  <dcterms:modified xsi:type="dcterms:W3CDTF">2014-06-10T08:48:05Z</dcterms:modified>
</cp:coreProperties>
</file>