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6" r:id="rId4"/>
    <p:sldId id="277" r:id="rId5"/>
    <p:sldId id="259" r:id="rId6"/>
    <p:sldId id="260" r:id="rId7"/>
    <p:sldId id="271" r:id="rId8"/>
    <p:sldId id="278" r:id="rId9"/>
    <p:sldId id="281" r:id="rId10"/>
    <p:sldId id="270" r:id="rId11"/>
    <p:sldId id="261" r:id="rId12"/>
    <p:sldId id="263" r:id="rId13"/>
    <p:sldId id="27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4" autoAdjust="0"/>
  </p:normalViewPr>
  <p:slideViewPr>
    <p:cSldViewPr>
      <p:cViewPr>
        <p:scale>
          <a:sx n="70" d="100"/>
          <a:sy n="70" d="100"/>
        </p:scale>
        <p:origin x="-53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3FCAE-E254-4BB8-9B4A-6782FA46D236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00DE-11D3-4779-BEE4-D7257A64D7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A82C-83AF-4227-9F8A-876C8954671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3EFA-6628-430A-9DA1-AC5B07FEF8A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33EFA-6628-430A-9DA1-AC5B07FEF8A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bg>
      <p:bgPr>
        <a:gradFill flip="none" rotWithShape="1">
          <a:gsLst>
            <a:gs pos="1000">
              <a:srgbClr val="009900">
                <a:lumMod val="100000"/>
              </a:srgbClr>
            </a:gs>
            <a:gs pos="15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" descr="KYOKUGEN Logo_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4450"/>
            <a:ext cx="26289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1680" y="1124744"/>
            <a:ext cx="6480720" cy="2209800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78387"/>
            <a:ext cx="6480720" cy="13668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lum bright="4000"/>
          </a:blip>
          <a:srcRect/>
          <a:stretch>
            <a:fillRect/>
          </a:stretch>
        </p:blipFill>
        <p:spPr bwMode="auto">
          <a:xfrm>
            <a:off x="38100" y="477838"/>
            <a:ext cx="80629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FF66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FF66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87624" y="1291208"/>
            <a:ext cx="7848872" cy="2209800"/>
          </a:xfrm>
        </p:spPr>
        <p:txBody>
          <a:bodyPr/>
          <a:lstStyle/>
          <a:p>
            <a:pPr algn="ctr"/>
            <a:r>
              <a:rPr lang="en-US" altLang="ja-JP" sz="4000" b="1" dirty="0" smtClean="0">
                <a:latin typeface="Century Schoolbook" pitchFamily="18" charset="0"/>
              </a:rPr>
              <a:t>High pressure phase diagram of Beryllium</a:t>
            </a:r>
            <a:r>
              <a:rPr lang="en-US" altLang="ja-JP" sz="4000" dirty="0" smtClean="0">
                <a:latin typeface="Century Schoolbook" pitchFamily="18" charset="0"/>
              </a:rPr>
              <a:t/>
            </a:r>
            <a:br>
              <a:rPr lang="en-US" altLang="ja-JP" sz="4000" dirty="0" smtClean="0">
                <a:latin typeface="Century Schoolbook" pitchFamily="18" charset="0"/>
              </a:rPr>
            </a:br>
            <a:r>
              <a:rPr lang="en-US" altLang="ja-JP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Phys.Rev.B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en-US" altLang="ja-JP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86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,174118(2012)</a:t>
            </a:r>
            <a:r>
              <a:rPr lang="en-US" altLang="ja-JP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/>
            </a:r>
            <a:br>
              <a:rPr lang="en-US" altLang="ja-JP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</a:br>
            <a:endParaRPr kumimoji="1" lang="ja-JP" altLang="en-US" sz="4000" dirty="0">
              <a:latin typeface="Century Schoolbook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altLang="ja-JP" sz="2800" dirty="0" smtClean="0">
                <a:solidFill>
                  <a:schemeClr val="tx1"/>
                </a:solidFill>
                <a:latin typeface="Century Schoolbook" pitchFamily="18" charset="0"/>
              </a:rPr>
              <a:t>2014.06.11</a:t>
            </a:r>
          </a:p>
          <a:p>
            <a:pPr algn="r"/>
            <a:r>
              <a:rPr lang="en-US" altLang="ja-JP" sz="2800" dirty="0" smtClean="0">
                <a:solidFill>
                  <a:schemeClr val="tx1"/>
                </a:solidFill>
                <a:latin typeface="Century Schoolbook" pitchFamily="18" charset="0"/>
              </a:rPr>
              <a:t>Shimizu Lab.</a:t>
            </a:r>
          </a:p>
          <a:p>
            <a:pPr algn="r"/>
            <a:r>
              <a:rPr lang="en-US" altLang="ja-JP" sz="2800" dirty="0" smtClean="0">
                <a:solidFill>
                  <a:schemeClr val="tx1"/>
                </a:solidFill>
                <a:latin typeface="Century Schoolbook" pitchFamily="18" charset="0"/>
              </a:rPr>
              <a:t>Takuya Yamauchi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9011344" cy="620713"/>
          </a:xfrm>
        </p:spPr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Difficulty of the experiment of Be</a:t>
            </a:r>
            <a:endParaRPr kumimoji="1" lang="ja-JP" altLang="en-US" sz="3600" b="1" dirty="0"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07" y="692696"/>
            <a:ext cx="3691269" cy="29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427984" y="3933056"/>
            <a:ext cx="46440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Century Schoolbook" pitchFamily="18" charset="0"/>
              </a:rPr>
              <a:t>The peak intensity of Be is weak.</a:t>
            </a:r>
            <a:endParaRPr lang="en-US" altLang="ja-JP" b="1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entury Schoolbook" pitchFamily="18" charset="0"/>
              </a:rPr>
              <a:t> There is low atomic number of Be.</a:t>
            </a:r>
          </a:p>
          <a:p>
            <a:endParaRPr lang="en-US" altLang="ja-JP" b="1" dirty="0" smtClean="0">
              <a:latin typeface="Century Schoolbook" pitchFamily="18" charset="0"/>
            </a:endParaRPr>
          </a:p>
          <a:p>
            <a:r>
              <a:rPr lang="en-US" altLang="ja-JP" b="1" dirty="0" smtClean="0">
                <a:latin typeface="Century Schoolbook" pitchFamily="18" charset="0"/>
              </a:rPr>
              <a:t>It’s difficult to load Be in diamond- anvil cell.</a:t>
            </a:r>
            <a:r>
              <a:rPr lang="ja-JP" altLang="en-US" b="1" dirty="0" smtClean="0">
                <a:latin typeface="Century Schoolbook" pitchFamily="18" charset="0"/>
              </a:rPr>
              <a:t>　</a:t>
            </a:r>
            <a:endParaRPr lang="en-US" altLang="ja-JP" b="1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altLang="ja-JP" b="1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latin typeface="Century Schoolbook" pitchFamily="18" charset="0"/>
              </a:rPr>
              <a:t> </a:t>
            </a:r>
            <a:r>
              <a:rPr lang="en-US" altLang="ja-JP" dirty="0" smtClean="0">
                <a:latin typeface="Century Schoolbook" pitchFamily="18" charset="0"/>
              </a:rPr>
              <a:t>Be is so hard and toxic.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Century Schoolbook" pitchFamily="18" charset="0"/>
              </a:rPr>
              <a:t> Sample size is too small.</a:t>
            </a:r>
          </a:p>
          <a:p>
            <a:endParaRPr lang="en-US" altLang="ja-JP" b="1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endParaRPr kumimoji="1" lang="en-US" altLang="ja-JP" b="1" dirty="0" smtClean="0">
              <a:latin typeface="Century Schoolbook" pitchFamily="18" charset="0"/>
            </a:endParaRPr>
          </a:p>
          <a:p>
            <a:endParaRPr kumimoji="1" lang="en-US" altLang="ja-JP" b="1" dirty="0" smtClean="0">
              <a:latin typeface="Century Schoolbook" pitchFamily="18" charset="0"/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672408" cy="25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 descr="Be入れた失敗.jpg"/>
          <p:cNvPicPr>
            <a:picLocks noChangeAspect="1"/>
          </p:cNvPicPr>
          <p:nvPr/>
        </p:nvPicPr>
        <p:blipFill>
          <a:blip r:embed="rId4" cstate="print"/>
          <a:srcRect l="11812" t="1575" r="17314" b="8651"/>
          <a:stretch>
            <a:fillRect/>
          </a:stretch>
        </p:blipFill>
        <p:spPr>
          <a:xfrm>
            <a:off x="5220072" y="764704"/>
            <a:ext cx="3096344" cy="26642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576" y="63720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 Schoolbook" pitchFamily="18" charset="0"/>
              </a:rPr>
              <a:t>X-ray diffraction patterns@~40GPa</a:t>
            </a:r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3563724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 Schoolbook" pitchFamily="18" charset="0"/>
              </a:rPr>
              <a:t>Integrated X-ray diffraction patterns</a:t>
            </a:r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6096" y="35637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 Schoolbook" pitchFamily="18" charset="0"/>
              </a:rPr>
              <a:t>Hole diameter is 100μm</a:t>
            </a:r>
            <a:endParaRPr kumimoji="1" lang="ja-JP" altLang="en-US" dirty="0">
              <a:latin typeface="Century Schoolbook" pitchFamily="18" charset="0"/>
            </a:endParaRPr>
          </a:p>
        </p:txBody>
      </p:sp>
      <p:cxnSp>
        <p:nvCxnSpPr>
          <p:cNvPr id="11" name="直線矢印コネクタ 10"/>
          <p:cNvCxnSpPr>
            <a:stCxn id="6" idx="1"/>
            <a:endCxn id="6" idx="3"/>
          </p:cNvCxnSpPr>
          <p:nvPr/>
        </p:nvCxnSpPr>
        <p:spPr>
          <a:xfrm>
            <a:off x="5220072" y="2096852"/>
            <a:ext cx="309634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372200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 Schoolbook" pitchFamily="18" charset="0"/>
              </a:rPr>
              <a:t>300μm</a:t>
            </a:r>
            <a:endParaRPr kumimoji="1" lang="ja-JP" altLang="en-US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27984" y="3933056"/>
            <a:ext cx="4536504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コンテンツ プレースホルダ 3" descr="6217039193_66d2944288_z.jpg"/>
          <p:cNvPicPr>
            <a:picLocks noChangeAspect="1"/>
          </p:cNvPicPr>
          <p:nvPr/>
        </p:nvPicPr>
        <p:blipFill>
          <a:blip r:embed="rId5" cstate="print"/>
          <a:srcRect l="7142" t="6925" r="7143" b="6516"/>
          <a:stretch>
            <a:fillRect/>
          </a:stretch>
        </p:blipFill>
        <p:spPr bwMode="auto">
          <a:xfrm>
            <a:off x="7363030" y="5223199"/>
            <a:ext cx="1457442" cy="15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i="1" dirty="0" smtClean="0">
                <a:latin typeface="Century Schoolbook" pitchFamily="18" charset="0"/>
              </a:rPr>
              <a:t>P</a:t>
            </a:r>
            <a:r>
              <a:rPr lang="en-US" altLang="ja-JP" sz="3600" b="1" dirty="0" smtClean="0">
                <a:latin typeface="Century Schoolbook" pitchFamily="18" charset="0"/>
              </a:rPr>
              <a:t>-</a:t>
            </a:r>
            <a:r>
              <a:rPr lang="en-US" altLang="ja-JP" sz="3600" b="1" i="1" dirty="0" smtClean="0">
                <a:latin typeface="Century Schoolbook" pitchFamily="18" charset="0"/>
              </a:rPr>
              <a:t>V </a:t>
            </a:r>
            <a:r>
              <a:rPr lang="en-US" altLang="ja-JP" sz="3600" b="1" dirty="0" smtClean="0">
                <a:latin typeface="Century Schoolbook" pitchFamily="18" charset="0"/>
              </a:rPr>
              <a:t>and </a:t>
            </a:r>
            <a:r>
              <a:rPr lang="en-US" altLang="ja-JP" sz="3600" b="1" i="1" dirty="0" smtClean="0">
                <a:latin typeface="Century Schoolbook" pitchFamily="18" charset="0"/>
              </a:rPr>
              <a:t>c/a</a:t>
            </a:r>
            <a:r>
              <a:rPr lang="en-US" altLang="ja-JP" sz="3600" b="1" dirty="0" smtClean="0">
                <a:latin typeface="Century Schoolbook" pitchFamily="18" charset="0"/>
              </a:rPr>
              <a:t> of Be                     </a:t>
            </a:r>
            <a:r>
              <a:rPr lang="en-US" altLang="ja-JP" sz="1800" i="1" dirty="0" smtClean="0">
                <a:latin typeface="Century Schoolbook" pitchFamily="18" charset="0"/>
              </a:rPr>
              <a:t>Experiment</a:t>
            </a:r>
            <a:endParaRPr kumimoji="1" lang="ja-JP" altLang="en-US" sz="3200" i="1" dirty="0">
              <a:latin typeface="Century Schoolbook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2453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40560" y="5661248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Schoolbook" pitchFamily="18" charset="0"/>
              </a:rPr>
              <a:t>Beryllium contained in He or </a:t>
            </a:r>
            <a:r>
              <a:rPr kumimoji="1" lang="en-US" altLang="ja-JP" sz="2000" dirty="0" err="1" smtClean="0">
                <a:latin typeface="Century Schoolbook" pitchFamily="18" charset="0"/>
              </a:rPr>
              <a:t>NaCl</a:t>
            </a:r>
            <a:r>
              <a:rPr kumimoji="1" lang="en-US" altLang="ja-JP" sz="2000" dirty="0" smtClean="0">
                <a:latin typeface="Century Schoolbook" pitchFamily="18" charset="0"/>
              </a:rPr>
              <a:t> medium(pressure medium).</a:t>
            </a:r>
            <a:endParaRPr kumimoji="1" lang="ja-JP" altLang="en-US" sz="2000" dirty="0">
              <a:latin typeface="Century Schoolbook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6056" y="220486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Schoolbook" pitchFamily="18" charset="0"/>
              </a:rPr>
              <a:t>B</a:t>
            </a:r>
            <a:r>
              <a:rPr kumimoji="1" lang="en-US" altLang="ja-JP" sz="2400" dirty="0" smtClean="0">
                <a:latin typeface="Century Schoolbook" pitchFamily="18" charset="0"/>
              </a:rPr>
              <a:t>eryllium remained  </a:t>
            </a:r>
            <a:r>
              <a:rPr kumimoji="1" lang="en-US" altLang="ja-JP" sz="2400" b="1" dirty="0" err="1" smtClean="0">
                <a:latin typeface="Century Schoolbook" pitchFamily="18" charset="0"/>
              </a:rPr>
              <a:t>hcp</a:t>
            </a:r>
            <a:r>
              <a:rPr kumimoji="1" lang="en-US" altLang="ja-JP" sz="2400" dirty="0" smtClean="0">
                <a:latin typeface="Century Schoolbook" pitchFamily="18" charset="0"/>
              </a:rPr>
              <a:t> up to the maximum pressure.(205GPa) </a:t>
            </a:r>
            <a:endParaRPr kumimoji="1" lang="ja-JP" altLang="en-US" sz="2400" dirty="0">
              <a:latin typeface="Century Schoolbook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3933056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 Schoolbook" pitchFamily="18" charset="0"/>
              </a:rPr>
              <a:t>The scatter of the c/a ratio is smallest for the current data.</a:t>
            </a:r>
            <a:endParaRPr kumimoji="1" lang="ja-JP" altLang="en-US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>
                <a:latin typeface="Century Schoolbook" pitchFamily="18" charset="0"/>
              </a:rPr>
              <a:t>Summary</a:t>
            </a:r>
            <a:endParaRPr kumimoji="1" lang="ja-JP" altLang="en-US" sz="3600" dirty="0">
              <a:latin typeface="Century Schoolbook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Century Schoolbook" pitchFamily="18" charset="0"/>
              </a:rPr>
              <a:t>The c/a ratio has been took with the highest precision. </a:t>
            </a: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Century Schoolbook" pitchFamily="18" charset="0"/>
              </a:rPr>
              <a:t>No sign of </a:t>
            </a:r>
            <a:r>
              <a:rPr lang="en-US" altLang="ja-JP" sz="2800" i="1" dirty="0" smtClean="0">
                <a:latin typeface="Century Schoolbook" pitchFamily="18" charset="0"/>
              </a:rPr>
              <a:t>β</a:t>
            </a:r>
            <a:r>
              <a:rPr lang="en-US" altLang="ja-JP" sz="2800" dirty="0" smtClean="0">
                <a:latin typeface="Century Schoolbook" pitchFamily="18" charset="0"/>
              </a:rPr>
              <a:t>-Be has been observed at moderate pressure. The stability field of </a:t>
            </a:r>
            <a:r>
              <a:rPr lang="en-US" altLang="ja-JP" sz="2800" i="1" dirty="0" smtClean="0">
                <a:latin typeface="Century Schoolbook" pitchFamily="18" charset="0"/>
              </a:rPr>
              <a:t>β</a:t>
            </a:r>
            <a:r>
              <a:rPr lang="en-US" altLang="ja-JP" sz="2800" dirty="0" smtClean="0">
                <a:latin typeface="Century Schoolbook" pitchFamily="18" charset="0"/>
              </a:rPr>
              <a:t>-Be would be much narrower than previously thought.</a:t>
            </a:r>
          </a:p>
          <a:p>
            <a:pPr>
              <a:buNone/>
            </a:pP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Future work</a:t>
            </a:r>
            <a:endParaRPr kumimoji="1" lang="ja-JP" altLang="en-US" sz="3600" b="1" dirty="0">
              <a:latin typeface="Century Schoolbook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238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latin typeface="Century Schoolbook" pitchFamily="18" charset="0"/>
              </a:rPr>
              <a:t>The enhancement of </a:t>
            </a:r>
            <a:r>
              <a:rPr kumimoji="1" lang="en-US" altLang="ja-JP" i="1" dirty="0" err="1" smtClean="0">
                <a:latin typeface="Century Schoolbook" pitchFamily="18" charset="0"/>
              </a:rPr>
              <a:t>T</a:t>
            </a:r>
            <a:r>
              <a:rPr kumimoji="1" lang="en-US" altLang="ja-JP" sz="1600" i="1" dirty="0" err="1" smtClean="0">
                <a:latin typeface="Century Schoolbook" pitchFamily="18" charset="0"/>
              </a:rPr>
              <a:t>c</a:t>
            </a:r>
            <a:r>
              <a:rPr kumimoji="1" lang="en-US" altLang="ja-JP" sz="1600" i="1" dirty="0" smtClean="0">
                <a:latin typeface="Century Schoolbook" pitchFamily="18" charset="0"/>
              </a:rPr>
              <a:t>  </a:t>
            </a:r>
            <a:r>
              <a:rPr kumimoji="1" lang="en-US" altLang="ja-JP" dirty="0" smtClean="0">
                <a:latin typeface="Century Schoolbook" pitchFamily="18" charset="0"/>
              </a:rPr>
              <a:t>under high pressure </a:t>
            </a:r>
            <a:r>
              <a:rPr lang="en-US" altLang="ja-JP" dirty="0" smtClean="0">
                <a:latin typeface="Century Schoolbook" pitchFamily="18" charset="0"/>
              </a:rPr>
              <a:t>is reported in recent research. According to that the </a:t>
            </a:r>
            <a:r>
              <a:rPr lang="en-US" altLang="ja-JP" i="1" dirty="0" err="1" smtClean="0">
                <a:latin typeface="Century Schoolbook" pitchFamily="18" charset="0"/>
              </a:rPr>
              <a:t>T</a:t>
            </a:r>
            <a:r>
              <a:rPr lang="en-US" altLang="ja-JP" sz="1600" i="1" dirty="0" err="1" smtClean="0">
                <a:latin typeface="Century Schoolbook" pitchFamily="18" charset="0"/>
              </a:rPr>
              <a:t>c</a:t>
            </a:r>
            <a:r>
              <a:rPr lang="en-US" altLang="ja-JP" sz="1600" i="1" dirty="0" smtClean="0">
                <a:latin typeface="Century Schoolbook" pitchFamily="18" charset="0"/>
              </a:rPr>
              <a:t>  </a:t>
            </a:r>
            <a:r>
              <a:rPr lang="en-US" altLang="ja-JP" dirty="0" smtClean="0">
                <a:latin typeface="Century Schoolbook" pitchFamily="18" charset="0"/>
              </a:rPr>
              <a:t>has relation to the drop of </a:t>
            </a:r>
            <a:r>
              <a:rPr lang="en-US" altLang="ja-JP" i="1" dirty="0" smtClean="0">
                <a:latin typeface="Century Schoolbook" pitchFamily="18" charset="0"/>
              </a:rPr>
              <a:t>c/a</a:t>
            </a:r>
            <a:r>
              <a:rPr lang="en-US" altLang="ja-JP" dirty="0" smtClean="0">
                <a:latin typeface="Century Schoolbook" pitchFamily="18" charset="0"/>
              </a:rPr>
              <a:t> ratio.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Century Schoolbook" pitchFamily="18" charset="0"/>
              </a:rPr>
              <a:t>I will experiment to inspect the c/a ratio of beryllium under high pressure at SPring-8.</a:t>
            </a:r>
            <a:endParaRPr kumimoji="1" lang="ja-JP" altLang="en-US" dirty="0">
              <a:latin typeface="Century Schoolbook" pitchFamily="18" charset="0"/>
            </a:endParaRPr>
          </a:p>
        </p:txBody>
      </p:sp>
      <p:pic>
        <p:nvPicPr>
          <p:cNvPr id="4" name="図 3" descr="SPring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232"/>
            <a:ext cx="3600400" cy="25712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60032" y="42210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 Schoolbook" pitchFamily="18" charset="0"/>
              </a:rPr>
              <a:t>Sorry, the data is under analyzing.</a:t>
            </a:r>
          </a:p>
          <a:p>
            <a:r>
              <a:rPr lang="en-US" altLang="ja-JP" dirty="0" smtClean="0">
                <a:latin typeface="Century Schoolbook" pitchFamily="18" charset="0"/>
              </a:rPr>
              <a:t>I’ll show it you next presentation.</a:t>
            </a:r>
            <a:endParaRPr kumimoji="1" lang="ja-JP" altLang="en-US" dirty="0">
              <a:latin typeface="Century Schoolbook" pitchFamily="18" charset="0"/>
            </a:endParaRPr>
          </a:p>
        </p:txBody>
      </p:sp>
      <p:pic>
        <p:nvPicPr>
          <p:cNvPr id="8" name="図 7" descr="14-04-18_001.jpg"/>
          <p:cNvPicPr>
            <a:picLocks noChangeAspect="1"/>
          </p:cNvPicPr>
          <p:nvPr/>
        </p:nvPicPr>
        <p:blipFill>
          <a:blip r:embed="rId3" cstate="print"/>
          <a:srcRect l="388" t="23443" r="388" b="24771"/>
          <a:stretch>
            <a:fillRect/>
          </a:stretch>
        </p:blipFill>
        <p:spPr>
          <a:xfrm>
            <a:off x="4932040" y="4941168"/>
            <a:ext cx="1831640" cy="1700808"/>
          </a:xfrm>
          <a:prstGeom prst="rect">
            <a:avLst/>
          </a:prstGeom>
        </p:spPr>
      </p:pic>
      <p:sp>
        <p:nvSpPr>
          <p:cNvPr id="13" name="フローチャート : 順次アクセス記憶 12"/>
          <p:cNvSpPr/>
          <p:nvPr/>
        </p:nvSpPr>
        <p:spPr>
          <a:xfrm>
            <a:off x="7164288" y="5085184"/>
            <a:ext cx="1656184" cy="1152128"/>
          </a:xfrm>
          <a:prstGeom prst="flowChartMagneticTape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24328" y="55079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END.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 smtClean="0">
                <a:latin typeface="Century Schoolbook" pitchFamily="18" charset="0"/>
              </a:rPr>
              <a:t>Contents</a:t>
            </a:r>
            <a:endParaRPr lang="ja-JP" altLang="en-US" sz="3600" b="1" dirty="0">
              <a:latin typeface="Century Schoolbook" pitchFamily="18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kumimoji="1" lang="en-US" altLang="ja-JP" sz="2800" dirty="0" smtClean="0">
                <a:latin typeface="Century Schoolbook" pitchFamily="18" charset="0"/>
              </a:rPr>
              <a:t>Introduction</a:t>
            </a:r>
          </a:p>
          <a:p>
            <a:pPr>
              <a:lnSpc>
                <a:spcPct val="150000"/>
              </a:lnSpc>
              <a:buClrTx/>
            </a:pPr>
            <a:r>
              <a:rPr lang="en-US" altLang="ja-JP" sz="2800" dirty="0" smtClean="0">
                <a:latin typeface="Century Schoolbook" pitchFamily="18" charset="0"/>
              </a:rPr>
              <a:t>Motivation</a:t>
            </a:r>
          </a:p>
          <a:p>
            <a:pPr>
              <a:lnSpc>
                <a:spcPct val="150000"/>
              </a:lnSpc>
              <a:buClrTx/>
            </a:pPr>
            <a:r>
              <a:rPr lang="en-US" altLang="ja-JP" sz="2800" dirty="0" smtClean="0">
                <a:latin typeface="Century Schoolbook" pitchFamily="18" charset="0"/>
              </a:rPr>
              <a:t>Supplements</a:t>
            </a:r>
          </a:p>
          <a:p>
            <a:pPr>
              <a:lnSpc>
                <a:spcPct val="150000"/>
              </a:lnSpc>
              <a:buClrTx/>
            </a:pPr>
            <a:r>
              <a:rPr kumimoji="1" lang="en-US" altLang="ja-JP" sz="2800" dirty="0" smtClean="0">
                <a:latin typeface="Century Schoolbook" pitchFamily="18" charset="0"/>
              </a:rPr>
              <a:t>Experiment</a:t>
            </a:r>
            <a:endParaRPr lang="en-US" altLang="ja-JP" sz="2800" dirty="0" smtClean="0">
              <a:latin typeface="Century Schoolbook" pitchFamily="18" charset="0"/>
            </a:endParaRPr>
          </a:p>
          <a:p>
            <a:pPr>
              <a:lnSpc>
                <a:spcPct val="150000"/>
              </a:lnSpc>
              <a:buClrTx/>
            </a:pPr>
            <a:r>
              <a:rPr kumimoji="1" lang="en-US" altLang="ja-JP" sz="2800" dirty="0" smtClean="0">
                <a:latin typeface="Century Schoolbook" pitchFamily="18" charset="0"/>
              </a:rPr>
              <a:t>Summary</a:t>
            </a:r>
          </a:p>
          <a:p>
            <a:pPr>
              <a:lnSpc>
                <a:spcPct val="150000"/>
              </a:lnSpc>
              <a:buClrTx/>
            </a:pPr>
            <a:r>
              <a:rPr lang="en-US" altLang="ja-JP" sz="2800" dirty="0" smtClean="0">
                <a:latin typeface="Century Schoolbook" pitchFamily="18" charset="0"/>
              </a:rPr>
              <a:t>Future work</a:t>
            </a:r>
            <a:endParaRPr kumimoji="1" lang="en-US" altLang="ja-JP" sz="2800" dirty="0" smtClean="0">
              <a:latin typeface="Century Schoolbook" pitchFamily="18" charset="0"/>
            </a:endParaRP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kumimoji="1" lang="en-US" altLang="ja-JP" sz="3200" b="1" dirty="0" smtClean="0">
                <a:latin typeface="Century Schoolbook" pitchFamily="18" charset="0"/>
              </a:rPr>
              <a:t> Superconductivity of beryllium      </a:t>
            </a:r>
            <a:r>
              <a:rPr kumimoji="1" lang="en-US" altLang="ja-JP" sz="2000" i="1" dirty="0" smtClean="0">
                <a:latin typeface="Century Schoolbook" pitchFamily="18" charset="0"/>
              </a:rPr>
              <a:t>Introduction</a:t>
            </a:r>
            <a:endParaRPr kumimoji="1" lang="ja-JP" altLang="en-US" sz="3600" i="1" dirty="0">
              <a:latin typeface="Century Schoolbook" pitchFamily="18" charset="0"/>
            </a:endParaRPr>
          </a:p>
        </p:txBody>
      </p:sp>
      <p:pic>
        <p:nvPicPr>
          <p:cNvPr id="6" name="コンテンツ プレースホルダ 5" descr="fi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5400600" cy="4579708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755576" y="55172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 Schoolbook" pitchFamily="18" charset="0"/>
              </a:rPr>
              <a:t>Fig. Superconducting transition temperature of elements.(under pressure)</a:t>
            </a:r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980728"/>
            <a:ext cx="27363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err="1" smtClean="0">
                <a:latin typeface="Century Schoolbook" pitchFamily="18" charset="0"/>
              </a:rPr>
              <a:t>T</a:t>
            </a:r>
            <a:r>
              <a:rPr kumimoji="1" lang="en-US" altLang="ja-JP" b="1" i="1" dirty="0" err="1" smtClean="0">
                <a:latin typeface="Century Schoolbook" pitchFamily="18" charset="0"/>
              </a:rPr>
              <a:t>c</a:t>
            </a:r>
            <a:r>
              <a:rPr lang="en-US" altLang="ja-JP" dirty="0" smtClean="0"/>
              <a:t>: </a:t>
            </a:r>
            <a:r>
              <a:rPr lang="en-US" altLang="ja-JP" dirty="0" smtClean="0">
                <a:latin typeface="Century Schoolbook" pitchFamily="18" charset="0"/>
              </a:rPr>
              <a:t>superconducting transition temperature.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84" y="2165955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entury Schoolbook" pitchFamily="18" charset="0"/>
              </a:rPr>
              <a:t>Beryllium</a:t>
            </a:r>
          </a:p>
          <a:p>
            <a:r>
              <a:rPr lang="en-US" altLang="ja-JP" sz="2400" i="1" dirty="0" err="1" smtClean="0">
                <a:latin typeface="Century Schoolbook" pitchFamily="18" charset="0"/>
              </a:rPr>
              <a:t>T</a:t>
            </a:r>
            <a:r>
              <a:rPr lang="en-US" altLang="ja-JP" i="1" dirty="0" err="1" smtClean="0">
                <a:latin typeface="Century Schoolbook" pitchFamily="18" charset="0"/>
              </a:rPr>
              <a:t>c</a:t>
            </a:r>
            <a:r>
              <a:rPr lang="en-US" altLang="ja-JP" sz="2400" dirty="0" smtClean="0">
                <a:latin typeface="Century Schoolbook" pitchFamily="18" charset="0"/>
              </a:rPr>
              <a:t>=24mK</a:t>
            </a:r>
            <a:endParaRPr kumimoji="1" lang="ja-JP" altLang="en-US" sz="2400" dirty="0">
              <a:latin typeface="Century Schoolbook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8184" y="3356992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Schoolbook" pitchFamily="18" charset="0"/>
              </a:rPr>
              <a:t>The value is considerably lower than other light elements.</a:t>
            </a:r>
            <a:endParaRPr kumimoji="1" lang="ja-JP" altLang="en-US" sz="2000" dirty="0">
              <a:latin typeface="Century Schoolbook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0192" y="494116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Schoolbook" pitchFamily="18" charset="0"/>
              </a:rPr>
              <a:t>So </a:t>
            </a:r>
            <a:r>
              <a:rPr kumimoji="1" lang="en-US" altLang="ja-JP" sz="2000" i="1" dirty="0" err="1" smtClean="0">
                <a:latin typeface="Century Schoolbook" pitchFamily="18" charset="0"/>
              </a:rPr>
              <a:t>T</a:t>
            </a:r>
            <a:r>
              <a:rPr kumimoji="1" lang="en-US" altLang="ja-JP" i="1" dirty="0" err="1" smtClean="0">
                <a:latin typeface="Century Schoolbook" pitchFamily="18" charset="0"/>
              </a:rPr>
              <a:t>c</a:t>
            </a:r>
            <a:r>
              <a:rPr kumimoji="1" lang="en-US" altLang="ja-JP" sz="2000" dirty="0" smtClean="0">
                <a:latin typeface="Century Schoolbook" pitchFamily="18" charset="0"/>
              </a:rPr>
              <a:t> may </a:t>
            </a:r>
            <a:r>
              <a:rPr lang="en-US" altLang="ja-JP" sz="2000" dirty="0" smtClean="0">
                <a:latin typeface="Century Schoolbook" pitchFamily="18" charset="0"/>
              </a:rPr>
              <a:t>enhance</a:t>
            </a:r>
            <a:r>
              <a:rPr kumimoji="1" lang="en-US" altLang="ja-JP" sz="2000" dirty="0" smtClean="0">
                <a:latin typeface="Century Schoolbook" pitchFamily="18" charset="0"/>
              </a:rPr>
              <a:t> in high pressure?</a:t>
            </a:r>
            <a:endParaRPr kumimoji="1" lang="ja-JP" altLang="en-US" sz="2000" dirty="0">
              <a:latin typeface="Century Schoolbook" pitchFamily="18" charset="0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300192" y="5733256"/>
            <a:ext cx="576064" cy="98072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76256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entury Schoolbook" pitchFamily="18" charset="0"/>
              </a:rPr>
              <a:t>What causes?</a:t>
            </a:r>
            <a:endParaRPr kumimoji="1" lang="ja-JP" altLang="en-US" b="1" dirty="0">
              <a:latin typeface="Century Schoolbook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44404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Ref. HP@SPring8(2011)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36296" y="1772816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ＭＳ Ｐ明朝" pitchFamily="18" charset="-128"/>
                <a:ea typeface="ＭＳ Ｐ明朝" pitchFamily="18" charset="-128"/>
              </a:rPr>
              <a:t>※</a:t>
            </a:r>
            <a:r>
              <a:rPr kumimoji="1" lang="en-US" altLang="ja-JP" sz="1200" i="1" dirty="0" err="1" smtClean="0">
                <a:latin typeface="ＭＳ Ｐ明朝" pitchFamily="18" charset="-128"/>
                <a:ea typeface="ＭＳ Ｐ明朝" pitchFamily="18" charset="-128"/>
              </a:rPr>
              <a:t>T</a:t>
            </a:r>
            <a:r>
              <a:rPr kumimoji="1" lang="en-US" altLang="ja-JP" sz="1100" i="1" dirty="0" err="1" smtClean="0">
                <a:latin typeface="ＭＳ Ｐ明朝" pitchFamily="18" charset="-128"/>
                <a:ea typeface="ＭＳ Ｐ明朝" pitchFamily="18" charset="-128"/>
              </a:rPr>
              <a:t>c</a:t>
            </a:r>
            <a:r>
              <a:rPr kumimoji="1" lang="en-US" altLang="ja-JP" sz="1100" i="1" dirty="0" smtClean="0">
                <a:latin typeface="ＭＳ Ｐ明朝" pitchFamily="18" charset="-128"/>
                <a:ea typeface="ＭＳ Ｐ明朝" pitchFamily="18" charset="-128"/>
              </a:rPr>
              <a:t>: </a:t>
            </a:r>
            <a:r>
              <a:rPr kumimoji="1" lang="ja-JP" altLang="en-US" sz="1200" dirty="0" smtClean="0">
                <a:latin typeface="ＭＳ Ｐ明朝" pitchFamily="18" charset="-128"/>
                <a:ea typeface="ＭＳ Ｐ明朝" pitchFamily="18" charset="-128"/>
              </a:rPr>
              <a:t>超伝導転移温度</a:t>
            </a:r>
            <a:endParaRPr kumimoji="1" lang="ja-JP" altLang="en-US" sz="1200" dirty="0">
              <a:latin typeface="ＭＳ Ｐ明朝" pitchFamily="18" charset="-128"/>
              <a:ea typeface="ＭＳ Ｐ明朝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Enhancement of </a:t>
            </a:r>
            <a:r>
              <a:rPr kumimoji="1" lang="en-US" altLang="ja-JP" sz="3600" b="1" i="1" dirty="0" err="1" smtClean="0">
                <a:latin typeface="Century Schoolbook" pitchFamily="18" charset="0"/>
              </a:rPr>
              <a:t>T</a:t>
            </a:r>
            <a:r>
              <a:rPr kumimoji="1" lang="en-US" altLang="ja-JP" b="1" i="1" dirty="0" err="1" smtClean="0">
                <a:latin typeface="Century Schoolbook" pitchFamily="18" charset="0"/>
              </a:rPr>
              <a:t>c</a:t>
            </a:r>
            <a:r>
              <a:rPr kumimoji="1" lang="en-US" altLang="ja-JP" b="1" i="1" dirty="0" smtClean="0">
                <a:latin typeface="Century Schoolbook" pitchFamily="18" charset="0"/>
              </a:rPr>
              <a:t>                    </a:t>
            </a:r>
            <a:r>
              <a:rPr kumimoji="1" lang="en-US" altLang="ja-JP" sz="2000" i="1" dirty="0" smtClean="0">
                <a:latin typeface="Century Schoolbook" pitchFamily="18" charset="0"/>
              </a:rPr>
              <a:t>Introduction</a:t>
            </a:r>
            <a:endParaRPr kumimoji="1" lang="ja-JP" altLang="en-US" b="1" i="1" dirty="0">
              <a:latin typeface="Century Schoolbook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38625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>
                <a:latin typeface="Century Schoolbook" pitchFamily="18" charset="0"/>
              </a:rPr>
              <a:t>From BCS theory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en-US" altLang="ja-JP" sz="2800" i="1" dirty="0" err="1" smtClean="0">
                <a:latin typeface="Century Schoolbook" pitchFamily="18" charset="0"/>
              </a:rPr>
              <a:t>T</a:t>
            </a:r>
            <a:r>
              <a:rPr kumimoji="1" lang="en-US" altLang="ja-JP" i="1" dirty="0" err="1" smtClean="0">
                <a:latin typeface="Century Schoolbook" pitchFamily="18" charset="0"/>
              </a:rPr>
              <a:t>c</a:t>
            </a:r>
            <a:r>
              <a:rPr kumimoji="1" lang="en-US" altLang="ja-JP" sz="2800" i="1" dirty="0" smtClean="0"/>
              <a:t> 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>
                <a:latin typeface="Century Schoolbook" pitchFamily="18" charset="0"/>
              </a:rPr>
              <a:t>∝</a:t>
            </a:r>
            <a:endParaRPr kumimoji="1" lang="ja-JP" altLang="en-US" sz="2800" dirty="0">
              <a:latin typeface="Century Schoolbook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06084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2400" i="1" dirty="0" smtClean="0">
                <a:latin typeface="Century Schoolbook" pitchFamily="18" charset="0"/>
              </a:rPr>
              <a:t>θ</a:t>
            </a:r>
            <a:r>
              <a:rPr lang="en-US" altLang="ja-JP" sz="1400" i="1" dirty="0" smtClean="0">
                <a:latin typeface="Century Schoolbook" pitchFamily="18" charset="0"/>
              </a:rPr>
              <a:t>D</a:t>
            </a:r>
            <a:r>
              <a:rPr kumimoji="1" lang="en-US" altLang="ja-JP" sz="2400" dirty="0" smtClean="0">
                <a:latin typeface="Century Schoolbook" pitchFamily="18" charset="0"/>
              </a:rPr>
              <a:t>: Debye temperature</a:t>
            </a:r>
          </a:p>
          <a:p>
            <a:endParaRPr kumimoji="1" lang="en-US" altLang="ja-JP" sz="2400" dirty="0" smtClean="0">
              <a:latin typeface="Century Schoolbook" pitchFamily="18" charset="0"/>
            </a:endParaRPr>
          </a:p>
          <a:p>
            <a:r>
              <a:rPr lang="en-US" altLang="ja-JP" sz="2400" dirty="0" smtClean="0">
                <a:latin typeface="Century Schoolbook" pitchFamily="18" charset="0"/>
              </a:rPr>
              <a:t> </a:t>
            </a:r>
            <a:r>
              <a:rPr lang="en-US" altLang="ja-JP" sz="2400" i="1" dirty="0" smtClean="0">
                <a:latin typeface="Century Schoolbook" pitchFamily="18" charset="0"/>
              </a:rPr>
              <a:t>N</a:t>
            </a:r>
            <a:r>
              <a:rPr lang="en-US" altLang="ja-JP" sz="2400" dirty="0" smtClean="0">
                <a:latin typeface="Century Schoolbook" pitchFamily="18" charset="0"/>
              </a:rPr>
              <a:t>: Density of state at the Fermi        surface</a:t>
            </a:r>
            <a:endParaRPr kumimoji="1" lang="ja-JP" altLang="en-US" sz="2400" dirty="0">
              <a:latin typeface="Century Schoolbook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1196752"/>
            <a:ext cx="5760640" cy="24482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1196752"/>
            <a:ext cx="266429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err="1" smtClean="0">
                <a:latin typeface="Century Schoolbook" pitchFamily="18" charset="0"/>
              </a:rPr>
              <a:t>T</a:t>
            </a:r>
            <a:r>
              <a:rPr kumimoji="1" lang="en-US" altLang="ja-JP" b="1" i="1" dirty="0" err="1" smtClean="0">
                <a:latin typeface="Century Schoolbook" pitchFamily="18" charset="0"/>
              </a:rPr>
              <a:t>c</a:t>
            </a:r>
            <a:r>
              <a:rPr lang="en-US" altLang="ja-JP" dirty="0" smtClean="0"/>
              <a:t>: </a:t>
            </a:r>
            <a:r>
              <a:rPr lang="en-US" altLang="ja-JP" dirty="0" smtClean="0">
                <a:latin typeface="Century Schoolbook" pitchFamily="18" charset="0"/>
              </a:rPr>
              <a:t>superconducting transition temperature.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3933056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entury Schoolbook" pitchFamily="18" charset="0"/>
              </a:rPr>
              <a:t>According to previou</a:t>
            </a:r>
            <a:r>
              <a:rPr lang="en-US" altLang="ja-JP" dirty="0" smtClean="0">
                <a:latin typeface="Century Schoolbook" pitchFamily="18" charset="0"/>
              </a:rPr>
              <a:t>s presentation...</a:t>
            </a:r>
          </a:p>
          <a:p>
            <a:endParaRPr lang="en-US" altLang="ja-JP" dirty="0" smtClean="0">
              <a:latin typeface="Century Schoolbook" pitchFamily="18" charset="0"/>
            </a:endParaRPr>
          </a:p>
          <a:p>
            <a:r>
              <a:rPr lang="ja-JP" altLang="en-US" dirty="0" smtClean="0">
                <a:latin typeface="Century Schoolbook" pitchFamily="18" charset="0"/>
              </a:rPr>
              <a:t>　　　　　　　　</a:t>
            </a:r>
            <a:endParaRPr lang="en-US" altLang="ja-JP" dirty="0" smtClean="0">
              <a:latin typeface="Century Schoolbook" pitchFamily="18" charset="0"/>
            </a:endParaRPr>
          </a:p>
          <a:p>
            <a:r>
              <a:rPr lang="ja-JP" altLang="en-US" dirty="0" smtClean="0">
                <a:latin typeface="Century Schoolbook" pitchFamily="18" charset="0"/>
              </a:rPr>
              <a:t>　　　　　　</a:t>
            </a:r>
            <a:r>
              <a:rPr lang="en-US" altLang="ja-JP" sz="2000" dirty="0" smtClean="0">
                <a:latin typeface="Century Schoolbook" pitchFamily="18" charset="0"/>
              </a:rPr>
              <a:t>Applying pressure causes</a:t>
            </a:r>
            <a:endParaRPr lang="en-US" altLang="ja-JP" dirty="0" smtClean="0">
              <a:latin typeface="Century Schoolbook" pitchFamily="18" charset="0"/>
            </a:endParaRPr>
          </a:p>
          <a:p>
            <a:endParaRPr kumimoji="1" lang="en-US" altLang="ja-JP" dirty="0" smtClean="0">
              <a:latin typeface="Century Schoolbook" pitchFamily="18" charset="0"/>
            </a:endParaRPr>
          </a:p>
          <a:p>
            <a:endParaRPr lang="en-US" altLang="ja-JP" dirty="0" smtClean="0">
              <a:latin typeface="Century Schoolbook" pitchFamily="18" charset="0"/>
            </a:endParaRPr>
          </a:p>
          <a:p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4572000" y="4509120"/>
            <a:ext cx="288032" cy="1008112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4048" y="4501569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Schoolbook" pitchFamily="18" charset="0"/>
              </a:rPr>
              <a:t>Structural transition</a:t>
            </a:r>
          </a:p>
          <a:p>
            <a:endParaRPr lang="en-US" altLang="ja-JP" sz="2000" dirty="0" smtClean="0">
              <a:latin typeface="Century Schoolbook" pitchFamily="18" charset="0"/>
            </a:endParaRPr>
          </a:p>
          <a:p>
            <a:r>
              <a:rPr kumimoji="1" lang="en-US" altLang="ja-JP" sz="2000" dirty="0" smtClean="0">
                <a:latin typeface="Century Schoolbook" pitchFamily="18" charset="0"/>
              </a:rPr>
              <a:t>Electronic states change.</a:t>
            </a:r>
            <a:endParaRPr kumimoji="1" lang="ja-JP" altLang="en-US" sz="2000" dirty="0">
              <a:latin typeface="Century Schoolbook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576635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Century Schoolbook" pitchFamily="18" charset="0"/>
              </a:rPr>
              <a:t>Let’s inspect how  the structure of beryllium would change under high pressure!!</a:t>
            </a:r>
            <a:endParaRPr kumimoji="1" lang="ja-JP" altLang="en-US" sz="2400" b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Structure of beryllium         </a:t>
            </a:r>
            <a:r>
              <a:rPr kumimoji="1" lang="en-US" altLang="ja-JP" sz="2000" i="1" dirty="0" smtClean="0">
                <a:latin typeface="Century Schoolbook" pitchFamily="18" charset="0"/>
              </a:rPr>
              <a:t>Introduction</a:t>
            </a:r>
            <a:endParaRPr kumimoji="1" lang="ja-JP" altLang="en-US" sz="3600" i="1" dirty="0">
              <a:latin typeface="Century Schoolbook" pitchFamily="18" charset="0"/>
            </a:endParaRPr>
          </a:p>
        </p:txBody>
      </p:sp>
      <p:pic>
        <p:nvPicPr>
          <p:cNvPr id="4" name="コンテンツ プレースホルダ 3" descr="0TQ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1962"/>
          <a:stretch>
            <a:fillRect/>
          </a:stretch>
        </p:blipFill>
        <p:spPr>
          <a:xfrm>
            <a:off x="467544" y="1844824"/>
            <a:ext cx="2580776" cy="2448297"/>
          </a:xfrm>
          <a:prstGeom prst="rect">
            <a:avLst/>
          </a:prstGeom>
        </p:spPr>
      </p:pic>
      <p:pic>
        <p:nvPicPr>
          <p:cNvPr id="5" name="図 4" descr="bc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2611085" cy="228905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27584" y="98072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 Schoolbook" pitchFamily="18" charset="0"/>
              </a:rPr>
              <a:t>Beryllium has small c/a ratio.</a:t>
            </a:r>
            <a:r>
              <a:rPr kumimoji="1" lang="ja-JP" altLang="en-US" sz="2000" dirty="0" smtClean="0">
                <a:latin typeface="Century Schoolbook" pitchFamily="18" charset="0"/>
              </a:rPr>
              <a:t>→　</a:t>
            </a:r>
            <a:r>
              <a:rPr kumimoji="1" lang="en-US" altLang="ja-JP" sz="2000" dirty="0" smtClean="0">
                <a:latin typeface="Century Schoolbook" pitchFamily="18" charset="0"/>
              </a:rPr>
              <a:t>1.568</a:t>
            </a:r>
          </a:p>
          <a:p>
            <a:r>
              <a:rPr lang="en-US" altLang="ja-JP" sz="2000" dirty="0" smtClean="0">
                <a:latin typeface="Century Schoolbook" pitchFamily="18" charset="0"/>
              </a:rPr>
              <a:t>(Its ideal value of </a:t>
            </a:r>
            <a:r>
              <a:rPr lang="en-US" altLang="ja-JP" sz="2000" dirty="0" err="1" smtClean="0">
                <a:latin typeface="Century Schoolbook" pitchFamily="18" charset="0"/>
              </a:rPr>
              <a:t>hcp</a:t>
            </a:r>
            <a:r>
              <a:rPr lang="en-US" altLang="ja-JP" sz="2000" dirty="0" smtClean="0">
                <a:latin typeface="Century Schoolbook" pitchFamily="18" charset="0"/>
              </a:rPr>
              <a:t> is 1.633 )</a:t>
            </a:r>
            <a:r>
              <a:rPr kumimoji="1" lang="en-US" altLang="ja-JP" sz="2000" dirty="0" smtClean="0">
                <a:latin typeface="Century Schoolbook" pitchFamily="18" charset="0"/>
              </a:rPr>
              <a:t> </a:t>
            </a:r>
            <a:endParaRPr kumimoji="1" lang="ja-JP" altLang="en-US" sz="2000" dirty="0">
              <a:latin typeface="Century Schoolbook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42210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/>
              <a:t>h</a:t>
            </a:r>
            <a:r>
              <a:rPr kumimoji="1" lang="en-US" altLang="ja-JP" sz="2000" b="1" dirty="0" err="1" smtClean="0"/>
              <a:t>cp</a:t>
            </a:r>
            <a:r>
              <a:rPr kumimoji="1" lang="en-US" altLang="ja-JP" sz="2000" b="1" dirty="0" smtClean="0"/>
              <a:t>(</a:t>
            </a:r>
            <a:r>
              <a:rPr kumimoji="1" lang="ja-JP" altLang="en-US" sz="1600" b="1" dirty="0" smtClean="0">
                <a:latin typeface="Century Schoolbook" pitchFamily="18" charset="0"/>
              </a:rPr>
              <a:t>～</a:t>
            </a:r>
            <a:r>
              <a:rPr kumimoji="1" lang="en-US" altLang="ja-JP" b="1" dirty="0" smtClean="0"/>
              <a:t>1530K</a:t>
            </a:r>
            <a:r>
              <a:rPr kumimoji="1" lang="en-US" altLang="ja-JP" sz="1600" b="1" dirty="0" smtClean="0">
                <a:latin typeface="Century Schoolbook" pitchFamily="18" charset="0"/>
              </a:rPr>
              <a:t>)</a:t>
            </a:r>
            <a:endParaRPr kumimoji="1" lang="ja-JP" altLang="en-US" sz="2000" b="1" dirty="0">
              <a:latin typeface="Century Schoolbook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56176" y="422108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b</a:t>
            </a:r>
            <a:r>
              <a:rPr kumimoji="1" lang="en-US" altLang="ja-JP" sz="2000" b="1" dirty="0" smtClean="0"/>
              <a:t>cc(</a:t>
            </a:r>
            <a:r>
              <a:rPr kumimoji="1" lang="en-US" altLang="ja-JP" b="1" dirty="0" smtClean="0"/>
              <a:t>1530</a:t>
            </a:r>
            <a:r>
              <a:rPr kumimoji="1" lang="ja-JP" altLang="en-US" b="1" dirty="0" smtClean="0"/>
              <a:t>～</a:t>
            </a:r>
            <a:r>
              <a:rPr kumimoji="1" lang="en-US" altLang="ja-JP" b="1" dirty="0" smtClean="0"/>
              <a:t>1560K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9" name="右矢印 8"/>
          <p:cNvSpPr/>
          <p:nvPr/>
        </p:nvSpPr>
        <p:spPr>
          <a:xfrm>
            <a:off x="3491880" y="2708920"/>
            <a:ext cx="2016224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7944" y="2267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23928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pressure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4797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869160"/>
            <a:ext cx="25202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α</a:t>
            </a:r>
            <a:r>
              <a:rPr kumimoji="1" lang="en-US" altLang="ja-JP" dirty="0" smtClean="0">
                <a:latin typeface="Century Schoolbook" pitchFamily="18" charset="0"/>
              </a:rPr>
              <a:t>-Be(</a:t>
            </a:r>
            <a:r>
              <a:rPr kumimoji="1" lang="en-US" altLang="ja-JP" dirty="0" err="1" smtClean="0">
                <a:latin typeface="Century Schoolbook" pitchFamily="18" charset="0"/>
              </a:rPr>
              <a:t>hcp</a:t>
            </a:r>
            <a:r>
              <a:rPr kumimoji="1" lang="en-US" altLang="ja-JP" dirty="0" smtClean="0">
                <a:latin typeface="Century Schoolbook" pitchFamily="18" charset="0"/>
              </a:rPr>
              <a:t> structure) is</a:t>
            </a:r>
          </a:p>
          <a:p>
            <a:r>
              <a:rPr lang="en-US" altLang="ja-JP" dirty="0" smtClean="0">
                <a:latin typeface="Century Schoolbook" pitchFamily="18" charset="0"/>
              </a:rPr>
              <a:t>stable at ambient temperature and pressure.</a:t>
            </a:r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6176" y="4869160"/>
            <a:ext cx="273630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Century Schoolbook" pitchFamily="18" charset="0"/>
              </a:rPr>
              <a:t>β</a:t>
            </a:r>
            <a:r>
              <a:rPr kumimoji="1" lang="en-US" altLang="ja-JP" dirty="0" smtClean="0">
                <a:latin typeface="Century Schoolbook" pitchFamily="18" charset="0"/>
              </a:rPr>
              <a:t>-Be(bcc structure)</a:t>
            </a:r>
            <a:r>
              <a:rPr lang="ja-JP" altLang="en-US" dirty="0" smtClean="0">
                <a:latin typeface="Century Schoolbook" pitchFamily="18" charset="0"/>
              </a:rPr>
              <a:t> </a:t>
            </a:r>
            <a:r>
              <a:rPr lang="en-US" altLang="ja-JP" dirty="0" smtClean="0">
                <a:latin typeface="Century Schoolbook" pitchFamily="18" charset="0"/>
              </a:rPr>
              <a:t>would be appeared at high temperature and </a:t>
            </a:r>
            <a:r>
              <a:rPr lang="en-US" altLang="ja-JP" dirty="0" err="1" smtClean="0">
                <a:latin typeface="Century Schoolbook" pitchFamily="18" charset="0"/>
              </a:rPr>
              <a:t>prssure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6" name="Picture 2" descr="\\Hd-shimizu\common\昼食会(lunch time meeting)\2010昼食会\kubota\PhaseDiagram@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89040"/>
            <a:ext cx="2448272" cy="2827261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012160" y="634125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Ref. D. A. Young, </a:t>
            </a:r>
            <a:r>
              <a:rPr kumimoji="1" lang="en-US" altLang="ja-JP" sz="1000" i="1" dirty="0" smtClean="0"/>
              <a:t>Phase Diagrams of the Elements</a:t>
            </a:r>
            <a:r>
              <a:rPr kumimoji="1" lang="en-US" altLang="ja-JP" sz="1000" dirty="0" smtClean="0"/>
              <a:t> (University of California, 1991), P. 79.c</a:t>
            </a:r>
            <a:endParaRPr kumimoji="1" lang="ja-JP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Motivation</a:t>
            </a:r>
            <a:endParaRPr kumimoji="1" lang="ja-JP" altLang="en-US" sz="3600" b="1" dirty="0">
              <a:latin typeface="Century Schoolbook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238625"/>
          </a:xfrm>
        </p:spPr>
        <p:txBody>
          <a:bodyPr/>
          <a:lstStyle/>
          <a:p>
            <a:endParaRPr kumimoji="1" lang="en-US" altLang="ja-JP" dirty="0" smtClean="0"/>
          </a:p>
          <a:p>
            <a:pPr>
              <a:buClr>
                <a:schemeClr val="tx1"/>
              </a:buClr>
            </a:pPr>
            <a:r>
              <a:rPr lang="en-US" altLang="ja-JP" sz="2800" dirty="0" smtClean="0">
                <a:latin typeface="Century Schoolbook" pitchFamily="18" charset="0"/>
              </a:rPr>
              <a:t>Measuring  </a:t>
            </a:r>
            <a:r>
              <a:rPr lang="en-US" altLang="ja-JP" sz="2800" i="1" dirty="0" smtClean="0">
                <a:latin typeface="Century Schoolbook" pitchFamily="18" charset="0"/>
              </a:rPr>
              <a:t>P</a:t>
            </a:r>
            <a:r>
              <a:rPr lang="en-US" altLang="ja-JP" sz="2800" dirty="0" smtClean="0">
                <a:latin typeface="Century Schoolbook" pitchFamily="18" charset="0"/>
              </a:rPr>
              <a:t>-</a:t>
            </a:r>
            <a:r>
              <a:rPr lang="en-US" altLang="ja-JP" sz="2800" i="1" dirty="0" smtClean="0">
                <a:latin typeface="Century Schoolbook" pitchFamily="18" charset="0"/>
              </a:rPr>
              <a:t>V </a:t>
            </a:r>
            <a:r>
              <a:rPr lang="en-US" altLang="ja-JP" sz="2800" dirty="0" smtClean="0">
                <a:latin typeface="Century Schoolbook" pitchFamily="18" charset="0"/>
              </a:rPr>
              <a:t>and </a:t>
            </a:r>
            <a:r>
              <a:rPr lang="en-US" altLang="ja-JP" sz="2800" i="1" dirty="0" smtClean="0">
                <a:latin typeface="Century Schoolbook" pitchFamily="18" charset="0"/>
              </a:rPr>
              <a:t>c/a</a:t>
            </a:r>
            <a:r>
              <a:rPr lang="en-US" altLang="ja-JP" sz="2800" dirty="0" smtClean="0">
                <a:latin typeface="Century Schoolbook" pitchFamily="18" charset="0"/>
              </a:rPr>
              <a:t> of Be to high precision. </a:t>
            </a:r>
          </a:p>
          <a:p>
            <a:pPr>
              <a:buClr>
                <a:schemeClr val="tx2"/>
              </a:buClr>
            </a:pPr>
            <a:r>
              <a:rPr lang="en-US" altLang="ja-JP" sz="2800" dirty="0" smtClean="0">
                <a:latin typeface="Century Schoolbook" pitchFamily="18" charset="0"/>
              </a:rPr>
              <a:t>Confirming the stability field of </a:t>
            </a:r>
            <a:r>
              <a:rPr lang="en-US" altLang="ja-JP" sz="2800" i="1" dirty="0" smtClean="0">
                <a:latin typeface="Century Schoolbook" pitchFamily="18" charset="0"/>
              </a:rPr>
              <a:t>β</a:t>
            </a:r>
            <a:r>
              <a:rPr lang="en-US" altLang="ja-JP" sz="2800" dirty="0" smtClean="0">
                <a:latin typeface="Century Schoolbook" pitchFamily="18" charset="0"/>
              </a:rPr>
              <a:t>-Be predicted at high pressure. </a:t>
            </a:r>
          </a:p>
          <a:p>
            <a:pPr>
              <a:buClr>
                <a:schemeClr val="tx2"/>
              </a:buClr>
              <a:buNone/>
            </a:pP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778" y="2780929"/>
            <a:ext cx="454344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/>
          <p:cNvGrpSpPr/>
          <p:nvPr/>
        </p:nvGrpSpPr>
        <p:grpSpPr>
          <a:xfrm>
            <a:off x="2483768" y="3816424"/>
            <a:ext cx="4464496" cy="3068960"/>
            <a:chOff x="2647587" y="3850016"/>
            <a:chExt cx="4200525" cy="2949752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2647587" y="4220080"/>
              <a:ext cx="4200525" cy="2579688"/>
              <a:chOff x="2294931" y="3948509"/>
              <a:chExt cx="4200525" cy="2579688"/>
            </a:xfrm>
            <a:solidFill>
              <a:schemeClr val="bg1">
                <a:lumMod val="85000"/>
              </a:schemeClr>
            </a:solidFill>
          </p:grpSpPr>
          <p:sp>
            <p:nvSpPr>
              <p:cNvPr id="60" name="フリーフォーム 59"/>
              <p:cNvSpPr/>
              <p:nvPr/>
            </p:nvSpPr>
            <p:spPr>
              <a:xfrm>
                <a:off x="2294931" y="3948509"/>
                <a:ext cx="4200525" cy="2579688"/>
              </a:xfrm>
              <a:custGeom>
                <a:avLst/>
                <a:gdLst>
                  <a:gd name="connsiteX0" fmla="*/ 0 w 3700463"/>
                  <a:gd name="connsiteY0" fmla="*/ 1671637 h 2543175"/>
                  <a:gd name="connsiteX1" fmla="*/ 114300 w 3700463"/>
                  <a:gd name="connsiteY1" fmla="*/ 2100262 h 2543175"/>
                  <a:gd name="connsiteX2" fmla="*/ 542925 w 3700463"/>
                  <a:gd name="connsiteY2" fmla="*/ 2343150 h 2543175"/>
                  <a:gd name="connsiteX3" fmla="*/ 1814513 w 3700463"/>
                  <a:gd name="connsiteY3" fmla="*/ 2543175 h 2543175"/>
                  <a:gd name="connsiteX4" fmla="*/ 2571750 w 3700463"/>
                  <a:gd name="connsiteY4" fmla="*/ 2443162 h 2543175"/>
                  <a:gd name="connsiteX5" fmla="*/ 3071813 w 3700463"/>
                  <a:gd name="connsiteY5" fmla="*/ 2314575 h 2543175"/>
                  <a:gd name="connsiteX6" fmla="*/ 3443288 w 3700463"/>
                  <a:gd name="connsiteY6" fmla="*/ 2028825 h 2543175"/>
                  <a:gd name="connsiteX7" fmla="*/ 3671888 w 3700463"/>
                  <a:gd name="connsiteY7" fmla="*/ 1600200 h 2543175"/>
                  <a:gd name="connsiteX8" fmla="*/ 3700463 w 3700463"/>
                  <a:gd name="connsiteY8" fmla="*/ 928687 h 2543175"/>
                  <a:gd name="connsiteX9" fmla="*/ 3586163 w 3700463"/>
                  <a:gd name="connsiteY9" fmla="*/ 514350 h 2543175"/>
                  <a:gd name="connsiteX10" fmla="*/ 2828925 w 3700463"/>
                  <a:gd name="connsiteY10" fmla="*/ 0 h 2543175"/>
                  <a:gd name="connsiteX11" fmla="*/ 2828925 w 3700463"/>
                  <a:gd name="connsiteY11" fmla="*/ 0 h 2543175"/>
                  <a:gd name="connsiteX0" fmla="*/ 0 w 3886201"/>
                  <a:gd name="connsiteY0" fmla="*/ 1700212 h 2543175"/>
                  <a:gd name="connsiteX1" fmla="*/ 300038 w 3886201"/>
                  <a:gd name="connsiteY1" fmla="*/ 2100262 h 2543175"/>
                  <a:gd name="connsiteX2" fmla="*/ 728663 w 3886201"/>
                  <a:gd name="connsiteY2" fmla="*/ 2343150 h 2543175"/>
                  <a:gd name="connsiteX3" fmla="*/ 2000251 w 3886201"/>
                  <a:gd name="connsiteY3" fmla="*/ 2543175 h 2543175"/>
                  <a:gd name="connsiteX4" fmla="*/ 2757488 w 3886201"/>
                  <a:gd name="connsiteY4" fmla="*/ 2443162 h 2543175"/>
                  <a:gd name="connsiteX5" fmla="*/ 3257551 w 3886201"/>
                  <a:gd name="connsiteY5" fmla="*/ 2314575 h 2543175"/>
                  <a:gd name="connsiteX6" fmla="*/ 3629026 w 3886201"/>
                  <a:gd name="connsiteY6" fmla="*/ 2028825 h 2543175"/>
                  <a:gd name="connsiteX7" fmla="*/ 3857626 w 3886201"/>
                  <a:gd name="connsiteY7" fmla="*/ 1600200 h 2543175"/>
                  <a:gd name="connsiteX8" fmla="*/ 3886201 w 3886201"/>
                  <a:gd name="connsiteY8" fmla="*/ 928687 h 2543175"/>
                  <a:gd name="connsiteX9" fmla="*/ 3771901 w 3886201"/>
                  <a:gd name="connsiteY9" fmla="*/ 514350 h 2543175"/>
                  <a:gd name="connsiteX10" fmla="*/ 3014663 w 3886201"/>
                  <a:gd name="connsiteY10" fmla="*/ 0 h 2543175"/>
                  <a:gd name="connsiteX11" fmla="*/ 3014663 w 3886201"/>
                  <a:gd name="connsiteY11" fmla="*/ 0 h 2543175"/>
                  <a:gd name="connsiteX0" fmla="*/ 0 w 3971926"/>
                  <a:gd name="connsiteY0" fmla="*/ 1814512 h 2543175"/>
                  <a:gd name="connsiteX1" fmla="*/ 385763 w 3971926"/>
                  <a:gd name="connsiteY1" fmla="*/ 2100262 h 2543175"/>
                  <a:gd name="connsiteX2" fmla="*/ 814388 w 3971926"/>
                  <a:gd name="connsiteY2" fmla="*/ 2343150 h 2543175"/>
                  <a:gd name="connsiteX3" fmla="*/ 2085976 w 3971926"/>
                  <a:gd name="connsiteY3" fmla="*/ 2543175 h 2543175"/>
                  <a:gd name="connsiteX4" fmla="*/ 2843213 w 3971926"/>
                  <a:gd name="connsiteY4" fmla="*/ 2443162 h 2543175"/>
                  <a:gd name="connsiteX5" fmla="*/ 3343276 w 3971926"/>
                  <a:gd name="connsiteY5" fmla="*/ 2314575 h 2543175"/>
                  <a:gd name="connsiteX6" fmla="*/ 3714751 w 3971926"/>
                  <a:gd name="connsiteY6" fmla="*/ 2028825 h 2543175"/>
                  <a:gd name="connsiteX7" fmla="*/ 3943351 w 3971926"/>
                  <a:gd name="connsiteY7" fmla="*/ 1600200 h 2543175"/>
                  <a:gd name="connsiteX8" fmla="*/ 3971926 w 3971926"/>
                  <a:gd name="connsiteY8" fmla="*/ 928687 h 2543175"/>
                  <a:gd name="connsiteX9" fmla="*/ 3857626 w 3971926"/>
                  <a:gd name="connsiteY9" fmla="*/ 514350 h 2543175"/>
                  <a:gd name="connsiteX10" fmla="*/ 3100388 w 3971926"/>
                  <a:gd name="connsiteY10" fmla="*/ 0 h 2543175"/>
                  <a:gd name="connsiteX11" fmla="*/ 3100388 w 3971926"/>
                  <a:gd name="connsiteY11" fmla="*/ 0 h 2543175"/>
                  <a:gd name="connsiteX0" fmla="*/ 0 w 3914776"/>
                  <a:gd name="connsiteY0" fmla="*/ 1743075 h 2543175"/>
                  <a:gd name="connsiteX1" fmla="*/ 328613 w 3914776"/>
                  <a:gd name="connsiteY1" fmla="*/ 2100262 h 2543175"/>
                  <a:gd name="connsiteX2" fmla="*/ 757238 w 3914776"/>
                  <a:gd name="connsiteY2" fmla="*/ 2343150 h 2543175"/>
                  <a:gd name="connsiteX3" fmla="*/ 2028826 w 3914776"/>
                  <a:gd name="connsiteY3" fmla="*/ 2543175 h 2543175"/>
                  <a:gd name="connsiteX4" fmla="*/ 2786063 w 3914776"/>
                  <a:gd name="connsiteY4" fmla="*/ 2443162 h 2543175"/>
                  <a:gd name="connsiteX5" fmla="*/ 3286126 w 3914776"/>
                  <a:gd name="connsiteY5" fmla="*/ 2314575 h 2543175"/>
                  <a:gd name="connsiteX6" fmla="*/ 3657601 w 3914776"/>
                  <a:gd name="connsiteY6" fmla="*/ 2028825 h 2543175"/>
                  <a:gd name="connsiteX7" fmla="*/ 3886201 w 3914776"/>
                  <a:gd name="connsiteY7" fmla="*/ 1600200 h 2543175"/>
                  <a:gd name="connsiteX8" fmla="*/ 3914776 w 3914776"/>
                  <a:gd name="connsiteY8" fmla="*/ 928687 h 2543175"/>
                  <a:gd name="connsiteX9" fmla="*/ 3800476 w 3914776"/>
                  <a:gd name="connsiteY9" fmla="*/ 514350 h 2543175"/>
                  <a:gd name="connsiteX10" fmla="*/ 3043238 w 3914776"/>
                  <a:gd name="connsiteY10" fmla="*/ 0 h 2543175"/>
                  <a:gd name="connsiteX11" fmla="*/ 3043238 w 3914776"/>
                  <a:gd name="connsiteY11" fmla="*/ 0 h 2543175"/>
                  <a:gd name="connsiteX0" fmla="*/ 0 w 3886201"/>
                  <a:gd name="connsiteY0" fmla="*/ 1700212 h 2543175"/>
                  <a:gd name="connsiteX1" fmla="*/ 300038 w 3886201"/>
                  <a:gd name="connsiteY1" fmla="*/ 2100262 h 2543175"/>
                  <a:gd name="connsiteX2" fmla="*/ 728663 w 3886201"/>
                  <a:gd name="connsiteY2" fmla="*/ 2343150 h 2543175"/>
                  <a:gd name="connsiteX3" fmla="*/ 2000251 w 3886201"/>
                  <a:gd name="connsiteY3" fmla="*/ 2543175 h 2543175"/>
                  <a:gd name="connsiteX4" fmla="*/ 2757488 w 3886201"/>
                  <a:gd name="connsiteY4" fmla="*/ 2443162 h 2543175"/>
                  <a:gd name="connsiteX5" fmla="*/ 3257551 w 3886201"/>
                  <a:gd name="connsiteY5" fmla="*/ 2314575 h 2543175"/>
                  <a:gd name="connsiteX6" fmla="*/ 3629026 w 3886201"/>
                  <a:gd name="connsiteY6" fmla="*/ 2028825 h 2543175"/>
                  <a:gd name="connsiteX7" fmla="*/ 3857626 w 3886201"/>
                  <a:gd name="connsiteY7" fmla="*/ 1600200 h 2543175"/>
                  <a:gd name="connsiteX8" fmla="*/ 3886201 w 3886201"/>
                  <a:gd name="connsiteY8" fmla="*/ 928687 h 2543175"/>
                  <a:gd name="connsiteX9" fmla="*/ 3771901 w 3886201"/>
                  <a:gd name="connsiteY9" fmla="*/ 514350 h 2543175"/>
                  <a:gd name="connsiteX10" fmla="*/ 3014663 w 3886201"/>
                  <a:gd name="connsiteY10" fmla="*/ 0 h 2543175"/>
                  <a:gd name="connsiteX11" fmla="*/ 3014663 w 3886201"/>
                  <a:gd name="connsiteY11" fmla="*/ 0 h 2543175"/>
                  <a:gd name="connsiteX0" fmla="*/ 0 w 3886201"/>
                  <a:gd name="connsiteY0" fmla="*/ 1700212 h 2543175"/>
                  <a:gd name="connsiteX1" fmla="*/ 14288 w 3886201"/>
                  <a:gd name="connsiteY1" fmla="*/ 1700212 h 2543175"/>
                  <a:gd name="connsiteX2" fmla="*/ 300038 w 3886201"/>
                  <a:gd name="connsiteY2" fmla="*/ 2100262 h 2543175"/>
                  <a:gd name="connsiteX3" fmla="*/ 728663 w 3886201"/>
                  <a:gd name="connsiteY3" fmla="*/ 2343150 h 2543175"/>
                  <a:gd name="connsiteX4" fmla="*/ 2000251 w 3886201"/>
                  <a:gd name="connsiteY4" fmla="*/ 2543175 h 2543175"/>
                  <a:gd name="connsiteX5" fmla="*/ 2757488 w 3886201"/>
                  <a:gd name="connsiteY5" fmla="*/ 2443162 h 2543175"/>
                  <a:gd name="connsiteX6" fmla="*/ 3257551 w 3886201"/>
                  <a:gd name="connsiteY6" fmla="*/ 2314575 h 2543175"/>
                  <a:gd name="connsiteX7" fmla="*/ 3629026 w 3886201"/>
                  <a:gd name="connsiteY7" fmla="*/ 2028825 h 2543175"/>
                  <a:gd name="connsiteX8" fmla="*/ 3857626 w 3886201"/>
                  <a:gd name="connsiteY8" fmla="*/ 1600200 h 2543175"/>
                  <a:gd name="connsiteX9" fmla="*/ 3886201 w 3886201"/>
                  <a:gd name="connsiteY9" fmla="*/ 928687 h 2543175"/>
                  <a:gd name="connsiteX10" fmla="*/ 3771901 w 3886201"/>
                  <a:gd name="connsiteY10" fmla="*/ 514350 h 2543175"/>
                  <a:gd name="connsiteX11" fmla="*/ 3014663 w 3886201"/>
                  <a:gd name="connsiteY11" fmla="*/ 0 h 2543175"/>
                  <a:gd name="connsiteX12" fmla="*/ 3014663 w 3886201"/>
                  <a:gd name="connsiteY12" fmla="*/ 0 h 2543175"/>
                  <a:gd name="connsiteX0" fmla="*/ 85724 w 3971925"/>
                  <a:gd name="connsiteY0" fmla="*/ 1700212 h 2543175"/>
                  <a:gd name="connsiteX1" fmla="*/ 0 w 3971925"/>
                  <a:gd name="connsiteY1" fmla="*/ 1157287 h 2543175"/>
                  <a:gd name="connsiteX2" fmla="*/ 385762 w 3971925"/>
                  <a:gd name="connsiteY2" fmla="*/ 2100262 h 2543175"/>
                  <a:gd name="connsiteX3" fmla="*/ 814387 w 3971925"/>
                  <a:gd name="connsiteY3" fmla="*/ 2343150 h 2543175"/>
                  <a:gd name="connsiteX4" fmla="*/ 2085975 w 3971925"/>
                  <a:gd name="connsiteY4" fmla="*/ 2543175 h 2543175"/>
                  <a:gd name="connsiteX5" fmla="*/ 2843212 w 3971925"/>
                  <a:gd name="connsiteY5" fmla="*/ 2443162 h 2543175"/>
                  <a:gd name="connsiteX6" fmla="*/ 3343275 w 3971925"/>
                  <a:gd name="connsiteY6" fmla="*/ 2314575 h 2543175"/>
                  <a:gd name="connsiteX7" fmla="*/ 3714750 w 3971925"/>
                  <a:gd name="connsiteY7" fmla="*/ 2028825 h 2543175"/>
                  <a:gd name="connsiteX8" fmla="*/ 3943350 w 3971925"/>
                  <a:gd name="connsiteY8" fmla="*/ 1600200 h 2543175"/>
                  <a:gd name="connsiteX9" fmla="*/ 3971925 w 3971925"/>
                  <a:gd name="connsiteY9" fmla="*/ 928687 h 2543175"/>
                  <a:gd name="connsiteX10" fmla="*/ 3857625 w 3971925"/>
                  <a:gd name="connsiteY10" fmla="*/ 514350 h 2543175"/>
                  <a:gd name="connsiteX11" fmla="*/ 3100387 w 3971925"/>
                  <a:gd name="connsiteY11" fmla="*/ 0 h 2543175"/>
                  <a:gd name="connsiteX12" fmla="*/ 3100387 w 3971925"/>
                  <a:gd name="connsiteY12" fmla="*/ 0 h 2543175"/>
                  <a:gd name="connsiteX0" fmla="*/ 0 w 4186238"/>
                  <a:gd name="connsiteY0" fmla="*/ 985837 h 2543175"/>
                  <a:gd name="connsiteX1" fmla="*/ 214313 w 4186238"/>
                  <a:gd name="connsiteY1" fmla="*/ 1157287 h 2543175"/>
                  <a:gd name="connsiteX2" fmla="*/ 600075 w 4186238"/>
                  <a:gd name="connsiteY2" fmla="*/ 2100262 h 2543175"/>
                  <a:gd name="connsiteX3" fmla="*/ 1028700 w 4186238"/>
                  <a:gd name="connsiteY3" fmla="*/ 2343150 h 2543175"/>
                  <a:gd name="connsiteX4" fmla="*/ 2300288 w 4186238"/>
                  <a:gd name="connsiteY4" fmla="*/ 2543175 h 2543175"/>
                  <a:gd name="connsiteX5" fmla="*/ 3057525 w 4186238"/>
                  <a:gd name="connsiteY5" fmla="*/ 2443162 h 2543175"/>
                  <a:gd name="connsiteX6" fmla="*/ 3557588 w 4186238"/>
                  <a:gd name="connsiteY6" fmla="*/ 2314575 h 2543175"/>
                  <a:gd name="connsiteX7" fmla="*/ 3929063 w 4186238"/>
                  <a:gd name="connsiteY7" fmla="*/ 2028825 h 2543175"/>
                  <a:gd name="connsiteX8" fmla="*/ 4157663 w 4186238"/>
                  <a:gd name="connsiteY8" fmla="*/ 1600200 h 2543175"/>
                  <a:gd name="connsiteX9" fmla="*/ 4186238 w 4186238"/>
                  <a:gd name="connsiteY9" fmla="*/ 928687 h 2543175"/>
                  <a:gd name="connsiteX10" fmla="*/ 4071938 w 4186238"/>
                  <a:gd name="connsiteY10" fmla="*/ 514350 h 2543175"/>
                  <a:gd name="connsiteX11" fmla="*/ 3314700 w 4186238"/>
                  <a:gd name="connsiteY11" fmla="*/ 0 h 2543175"/>
                  <a:gd name="connsiteX12" fmla="*/ 3314700 w 4186238"/>
                  <a:gd name="connsiteY12" fmla="*/ 0 h 2543175"/>
                  <a:gd name="connsiteX0" fmla="*/ 0 w 4186238"/>
                  <a:gd name="connsiteY0" fmla="*/ 985837 h 2543175"/>
                  <a:gd name="connsiteX1" fmla="*/ 228600 w 4186238"/>
                  <a:gd name="connsiteY1" fmla="*/ 1685925 h 2543175"/>
                  <a:gd name="connsiteX2" fmla="*/ 600075 w 4186238"/>
                  <a:gd name="connsiteY2" fmla="*/ 2100262 h 2543175"/>
                  <a:gd name="connsiteX3" fmla="*/ 1028700 w 4186238"/>
                  <a:gd name="connsiteY3" fmla="*/ 2343150 h 2543175"/>
                  <a:gd name="connsiteX4" fmla="*/ 2300288 w 4186238"/>
                  <a:gd name="connsiteY4" fmla="*/ 2543175 h 2543175"/>
                  <a:gd name="connsiteX5" fmla="*/ 3057525 w 4186238"/>
                  <a:gd name="connsiteY5" fmla="*/ 2443162 h 2543175"/>
                  <a:gd name="connsiteX6" fmla="*/ 3557588 w 4186238"/>
                  <a:gd name="connsiteY6" fmla="*/ 2314575 h 2543175"/>
                  <a:gd name="connsiteX7" fmla="*/ 3929063 w 4186238"/>
                  <a:gd name="connsiteY7" fmla="*/ 2028825 h 2543175"/>
                  <a:gd name="connsiteX8" fmla="*/ 4157663 w 4186238"/>
                  <a:gd name="connsiteY8" fmla="*/ 1600200 h 2543175"/>
                  <a:gd name="connsiteX9" fmla="*/ 4186238 w 4186238"/>
                  <a:gd name="connsiteY9" fmla="*/ 928687 h 2543175"/>
                  <a:gd name="connsiteX10" fmla="*/ 4071938 w 4186238"/>
                  <a:gd name="connsiteY10" fmla="*/ 514350 h 2543175"/>
                  <a:gd name="connsiteX11" fmla="*/ 3314700 w 4186238"/>
                  <a:gd name="connsiteY11" fmla="*/ 0 h 2543175"/>
                  <a:gd name="connsiteX12" fmla="*/ 3314700 w 4186238"/>
                  <a:gd name="connsiteY12" fmla="*/ 0 h 2543175"/>
                  <a:gd name="connsiteX0" fmla="*/ 0 w 4186238"/>
                  <a:gd name="connsiteY0" fmla="*/ 985837 h 2543175"/>
                  <a:gd name="connsiteX1" fmla="*/ 257175 w 4186238"/>
                  <a:gd name="connsiteY1" fmla="*/ 1643062 h 2543175"/>
                  <a:gd name="connsiteX2" fmla="*/ 600075 w 4186238"/>
                  <a:gd name="connsiteY2" fmla="*/ 2100262 h 2543175"/>
                  <a:gd name="connsiteX3" fmla="*/ 1028700 w 4186238"/>
                  <a:gd name="connsiteY3" fmla="*/ 2343150 h 2543175"/>
                  <a:gd name="connsiteX4" fmla="*/ 2300288 w 4186238"/>
                  <a:gd name="connsiteY4" fmla="*/ 2543175 h 2543175"/>
                  <a:gd name="connsiteX5" fmla="*/ 3057525 w 4186238"/>
                  <a:gd name="connsiteY5" fmla="*/ 2443162 h 2543175"/>
                  <a:gd name="connsiteX6" fmla="*/ 3557588 w 4186238"/>
                  <a:gd name="connsiteY6" fmla="*/ 2314575 h 2543175"/>
                  <a:gd name="connsiteX7" fmla="*/ 3929063 w 4186238"/>
                  <a:gd name="connsiteY7" fmla="*/ 2028825 h 2543175"/>
                  <a:gd name="connsiteX8" fmla="*/ 4157663 w 4186238"/>
                  <a:gd name="connsiteY8" fmla="*/ 1600200 h 2543175"/>
                  <a:gd name="connsiteX9" fmla="*/ 4186238 w 4186238"/>
                  <a:gd name="connsiteY9" fmla="*/ 928687 h 2543175"/>
                  <a:gd name="connsiteX10" fmla="*/ 4071938 w 4186238"/>
                  <a:gd name="connsiteY10" fmla="*/ 514350 h 2543175"/>
                  <a:gd name="connsiteX11" fmla="*/ 3314700 w 4186238"/>
                  <a:gd name="connsiteY11" fmla="*/ 0 h 2543175"/>
                  <a:gd name="connsiteX12" fmla="*/ 3314700 w 4186238"/>
                  <a:gd name="connsiteY12" fmla="*/ 0 h 2543175"/>
                  <a:gd name="connsiteX0" fmla="*/ 0 w 4057650"/>
                  <a:gd name="connsiteY0" fmla="*/ 1185862 h 2543175"/>
                  <a:gd name="connsiteX1" fmla="*/ 128587 w 4057650"/>
                  <a:gd name="connsiteY1" fmla="*/ 1643062 h 2543175"/>
                  <a:gd name="connsiteX2" fmla="*/ 471487 w 4057650"/>
                  <a:gd name="connsiteY2" fmla="*/ 2100262 h 2543175"/>
                  <a:gd name="connsiteX3" fmla="*/ 900112 w 4057650"/>
                  <a:gd name="connsiteY3" fmla="*/ 2343150 h 2543175"/>
                  <a:gd name="connsiteX4" fmla="*/ 2171700 w 4057650"/>
                  <a:gd name="connsiteY4" fmla="*/ 2543175 h 2543175"/>
                  <a:gd name="connsiteX5" fmla="*/ 2928937 w 4057650"/>
                  <a:gd name="connsiteY5" fmla="*/ 2443162 h 2543175"/>
                  <a:gd name="connsiteX6" fmla="*/ 3429000 w 4057650"/>
                  <a:gd name="connsiteY6" fmla="*/ 2314575 h 2543175"/>
                  <a:gd name="connsiteX7" fmla="*/ 3800475 w 4057650"/>
                  <a:gd name="connsiteY7" fmla="*/ 2028825 h 2543175"/>
                  <a:gd name="connsiteX8" fmla="*/ 4029075 w 4057650"/>
                  <a:gd name="connsiteY8" fmla="*/ 1600200 h 2543175"/>
                  <a:gd name="connsiteX9" fmla="*/ 4057650 w 4057650"/>
                  <a:gd name="connsiteY9" fmla="*/ 928687 h 2543175"/>
                  <a:gd name="connsiteX10" fmla="*/ 3943350 w 4057650"/>
                  <a:gd name="connsiteY10" fmla="*/ 514350 h 2543175"/>
                  <a:gd name="connsiteX11" fmla="*/ 3186112 w 4057650"/>
                  <a:gd name="connsiteY11" fmla="*/ 0 h 2543175"/>
                  <a:gd name="connsiteX12" fmla="*/ 3186112 w 4057650"/>
                  <a:gd name="connsiteY12" fmla="*/ 0 h 2543175"/>
                  <a:gd name="connsiteX0" fmla="*/ 0 w 4057650"/>
                  <a:gd name="connsiteY0" fmla="*/ 1185862 h 2543175"/>
                  <a:gd name="connsiteX1" fmla="*/ 0 w 4057650"/>
                  <a:gd name="connsiteY1" fmla="*/ 1128712 h 2543175"/>
                  <a:gd name="connsiteX2" fmla="*/ 128587 w 4057650"/>
                  <a:gd name="connsiteY2" fmla="*/ 1643062 h 2543175"/>
                  <a:gd name="connsiteX3" fmla="*/ 471487 w 4057650"/>
                  <a:gd name="connsiteY3" fmla="*/ 2100262 h 2543175"/>
                  <a:gd name="connsiteX4" fmla="*/ 900112 w 4057650"/>
                  <a:gd name="connsiteY4" fmla="*/ 2343150 h 2543175"/>
                  <a:gd name="connsiteX5" fmla="*/ 2171700 w 4057650"/>
                  <a:gd name="connsiteY5" fmla="*/ 2543175 h 2543175"/>
                  <a:gd name="connsiteX6" fmla="*/ 2928937 w 4057650"/>
                  <a:gd name="connsiteY6" fmla="*/ 2443162 h 2543175"/>
                  <a:gd name="connsiteX7" fmla="*/ 3429000 w 4057650"/>
                  <a:gd name="connsiteY7" fmla="*/ 2314575 h 2543175"/>
                  <a:gd name="connsiteX8" fmla="*/ 3800475 w 4057650"/>
                  <a:gd name="connsiteY8" fmla="*/ 2028825 h 2543175"/>
                  <a:gd name="connsiteX9" fmla="*/ 4029075 w 4057650"/>
                  <a:gd name="connsiteY9" fmla="*/ 1600200 h 2543175"/>
                  <a:gd name="connsiteX10" fmla="*/ 4057650 w 4057650"/>
                  <a:gd name="connsiteY10" fmla="*/ 928687 h 2543175"/>
                  <a:gd name="connsiteX11" fmla="*/ 3943350 w 4057650"/>
                  <a:gd name="connsiteY11" fmla="*/ 514350 h 2543175"/>
                  <a:gd name="connsiteX12" fmla="*/ 3186112 w 4057650"/>
                  <a:gd name="connsiteY12" fmla="*/ 0 h 2543175"/>
                  <a:gd name="connsiteX13" fmla="*/ 3186112 w 4057650"/>
                  <a:gd name="connsiteY13" fmla="*/ 0 h 2543175"/>
                  <a:gd name="connsiteX0" fmla="*/ 0 w 4057650"/>
                  <a:gd name="connsiteY0" fmla="*/ 1185862 h 2543175"/>
                  <a:gd name="connsiteX1" fmla="*/ 14287 w 4057650"/>
                  <a:gd name="connsiteY1" fmla="*/ 671512 h 2543175"/>
                  <a:gd name="connsiteX2" fmla="*/ 128587 w 4057650"/>
                  <a:gd name="connsiteY2" fmla="*/ 1643062 h 2543175"/>
                  <a:gd name="connsiteX3" fmla="*/ 471487 w 4057650"/>
                  <a:gd name="connsiteY3" fmla="*/ 2100262 h 2543175"/>
                  <a:gd name="connsiteX4" fmla="*/ 900112 w 4057650"/>
                  <a:gd name="connsiteY4" fmla="*/ 2343150 h 2543175"/>
                  <a:gd name="connsiteX5" fmla="*/ 2171700 w 4057650"/>
                  <a:gd name="connsiteY5" fmla="*/ 2543175 h 2543175"/>
                  <a:gd name="connsiteX6" fmla="*/ 2928937 w 4057650"/>
                  <a:gd name="connsiteY6" fmla="*/ 2443162 h 2543175"/>
                  <a:gd name="connsiteX7" fmla="*/ 3429000 w 4057650"/>
                  <a:gd name="connsiteY7" fmla="*/ 2314575 h 2543175"/>
                  <a:gd name="connsiteX8" fmla="*/ 3800475 w 4057650"/>
                  <a:gd name="connsiteY8" fmla="*/ 2028825 h 2543175"/>
                  <a:gd name="connsiteX9" fmla="*/ 4029075 w 4057650"/>
                  <a:gd name="connsiteY9" fmla="*/ 1600200 h 2543175"/>
                  <a:gd name="connsiteX10" fmla="*/ 4057650 w 4057650"/>
                  <a:gd name="connsiteY10" fmla="*/ 928687 h 2543175"/>
                  <a:gd name="connsiteX11" fmla="*/ 3943350 w 4057650"/>
                  <a:gd name="connsiteY11" fmla="*/ 514350 h 2543175"/>
                  <a:gd name="connsiteX12" fmla="*/ 3186112 w 4057650"/>
                  <a:gd name="connsiteY12" fmla="*/ 0 h 2543175"/>
                  <a:gd name="connsiteX13" fmla="*/ 3186112 w 4057650"/>
                  <a:gd name="connsiteY13" fmla="*/ 0 h 2543175"/>
                  <a:gd name="connsiteX0" fmla="*/ 171451 w 4043363"/>
                  <a:gd name="connsiteY0" fmla="*/ 557212 h 2543175"/>
                  <a:gd name="connsiteX1" fmla="*/ 0 w 4043363"/>
                  <a:gd name="connsiteY1" fmla="*/ 671512 h 2543175"/>
                  <a:gd name="connsiteX2" fmla="*/ 114300 w 4043363"/>
                  <a:gd name="connsiteY2" fmla="*/ 1643062 h 2543175"/>
                  <a:gd name="connsiteX3" fmla="*/ 457200 w 4043363"/>
                  <a:gd name="connsiteY3" fmla="*/ 2100262 h 2543175"/>
                  <a:gd name="connsiteX4" fmla="*/ 885825 w 4043363"/>
                  <a:gd name="connsiteY4" fmla="*/ 2343150 h 2543175"/>
                  <a:gd name="connsiteX5" fmla="*/ 2157413 w 4043363"/>
                  <a:gd name="connsiteY5" fmla="*/ 2543175 h 2543175"/>
                  <a:gd name="connsiteX6" fmla="*/ 2914650 w 4043363"/>
                  <a:gd name="connsiteY6" fmla="*/ 2443162 h 2543175"/>
                  <a:gd name="connsiteX7" fmla="*/ 3414713 w 4043363"/>
                  <a:gd name="connsiteY7" fmla="*/ 2314575 h 2543175"/>
                  <a:gd name="connsiteX8" fmla="*/ 3786188 w 4043363"/>
                  <a:gd name="connsiteY8" fmla="*/ 2028825 h 2543175"/>
                  <a:gd name="connsiteX9" fmla="*/ 4014788 w 4043363"/>
                  <a:gd name="connsiteY9" fmla="*/ 1600200 h 2543175"/>
                  <a:gd name="connsiteX10" fmla="*/ 4043363 w 4043363"/>
                  <a:gd name="connsiteY10" fmla="*/ 928687 h 2543175"/>
                  <a:gd name="connsiteX11" fmla="*/ 3929063 w 4043363"/>
                  <a:gd name="connsiteY11" fmla="*/ 514350 h 2543175"/>
                  <a:gd name="connsiteX12" fmla="*/ 3171825 w 4043363"/>
                  <a:gd name="connsiteY12" fmla="*/ 0 h 2543175"/>
                  <a:gd name="connsiteX13" fmla="*/ 3171825 w 4043363"/>
                  <a:gd name="connsiteY13" fmla="*/ 0 h 2543175"/>
                  <a:gd name="connsiteX0" fmla="*/ 214313 w 4086225"/>
                  <a:gd name="connsiteY0" fmla="*/ 557212 h 2543175"/>
                  <a:gd name="connsiteX1" fmla="*/ 0 w 4086225"/>
                  <a:gd name="connsiteY1" fmla="*/ 1114424 h 2543175"/>
                  <a:gd name="connsiteX2" fmla="*/ 157162 w 4086225"/>
                  <a:gd name="connsiteY2" fmla="*/ 1643062 h 2543175"/>
                  <a:gd name="connsiteX3" fmla="*/ 500062 w 4086225"/>
                  <a:gd name="connsiteY3" fmla="*/ 2100262 h 2543175"/>
                  <a:gd name="connsiteX4" fmla="*/ 928687 w 4086225"/>
                  <a:gd name="connsiteY4" fmla="*/ 2343150 h 2543175"/>
                  <a:gd name="connsiteX5" fmla="*/ 2200275 w 4086225"/>
                  <a:gd name="connsiteY5" fmla="*/ 2543175 h 2543175"/>
                  <a:gd name="connsiteX6" fmla="*/ 2957512 w 4086225"/>
                  <a:gd name="connsiteY6" fmla="*/ 2443162 h 2543175"/>
                  <a:gd name="connsiteX7" fmla="*/ 3457575 w 4086225"/>
                  <a:gd name="connsiteY7" fmla="*/ 2314575 h 2543175"/>
                  <a:gd name="connsiteX8" fmla="*/ 3829050 w 4086225"/>
                  <a:gd name="connsiteY8" fmla="*/ 2028825 h 2543175"/>
                  <a:gd name="connsiteX9" fmla="*/ 4057650 w 4086225"/>
                  <a:gd name="connsiteY9" fmla="*/ 1600200 h 2543175"/>
                  <a:gd name="connsiteX10" fmla="*/ 4086225 w 4086225"/>
                  <a:gd name="connsiteY10" fmla="*/ 928687 h 2543175"/>
                  <a:gd name="connsiteX11" fmla="*/ 3971925 w 4086225"/>
                  <a:gd name="connsiteY11" fmla="*/ 514350 h 2543175"/>
                  <a:gd name="connsiteX12" fmla="*/ 3214687 w 4086225"/>
                  <a:gd name="connsiteY12" fmla="*/ 0 h 2543175"/>
                  <a:gd name="connsiteX13" fmla="*/ 3214687 w 4086225"/>
                  <a:gd name="connsiteY13" fmla="*/ 0 h 2543175"/>
                  <a:gd name="connsiteX0" fmla="*/ 42863 w 4086225"/>
                  <a:gd name="connsiteY0" fmla="*/ 657225 h 2543175"/>
                  <a:gd name="connsiteX1" fmla="*/ 0 w 4086225"/>
                  <a:gd name="connsiteY1" fmla="*/ 1114424 h 2543175"/>
                  <a:gd name="connsiteX2" fmla="*/ 157162 w 4086225"/>
                  <a:gd name="connsiteY2" fmla="*/ 1643062 h 2543175"/>
                  <a:gd name="connsiteX3" fmla="*/ 500062 w 4086225"/>
                  <a:gd name="connsiteY3" fmla="*/ 2100262 h 2543175"/>
                  <a:gd name="connsiteX4" fmla="*/ 928687 w 4086225"/>
                  <a:gd name="connsiteY4" fmla="*/ 2343150 h 2543175"/>
                  <a:gd name="connsiteX5" fmla="*/ 2200275 w 4086225"/>
                  <a:gd name="connsiteY5" fmla="*/ 2543175 h 2543175"/>
                  <a:gd name="connsiteX6" fmla="*/ 2957512 w 4086225"/>
                  <a:gd name="connsiteY6" fmla="*/ 2443162 h 2543175"/>
                  <a:gd name="connsiteX7" fmla="*/ 3457575 w 4086225"/>
                  <a:gd name="connsiteY7" fmla="*/ 2314575 h 2543175"/>
                  <a:gd name="connsiteX8" fmla="*/ 3829050 w 4086225"/>
                  <a:gd name="connsiteY8" fmla="*/ 2028825 h 2543175"/>
                  <a:gd name="connsiteX9" fmla="*/ 4057650 w 4086225"/>
                  <a:gd name="connsiteY9" fmla="*/ 1600200 h 2543175"/>
                  <a:gd name="connsiteX10" fmla="*/ 4086225 w 4086225"/>
                  <a:gd name="connsiteY10" fmla="*/ 928687 h 2543175"/>
                  <a:gd name="connsiteX11" fmla="*/ 3971925 w 4086225"/>
                  <a:gd name="connsiteY11" fmla="*/ 514350 h 2543175"/>
                  <a:gd name="connsiteX12" fmla="*/ 3214687 w 4086225"/>
                  <a:gd name="connsiteY12" fmla="*/ 0 h 2543175"/>
                  <a:gd name="connsiteX13" fmla="*/ 3214687 w 4086225"/>
                  <a:gd name="connsiteY13" fmla="*/ 0 h 2543175"/>
                  <a:gd name="connsiteX0" fmla="*/ 100013 w 4086225"/>
                  <a:gd name="connsiteY0" fmla="*/ 585787 h 2543175"/>
                  <a:gd name="connsiteX1" fmla="*/ 0 w 4086225"/>
                  <a:gd name="connsiteY1" fmla="*/ 1114424 h 2543175"/>
                  <a:gd name="connsiteX2" fmla="*/ 157162 w 4086225"/>
                  <a:gd name="connsiteY2" fmla="*/ 1643062 h 2543175"/>
                  <a:gd name="connsiteX3" fmla="*/ 500062 w 4086225"/>
                  <a:gd name="connsiteY3" fmla="*/ 2100262 h 2543175"/>
                  <a:gd name="connsiteX4" fmla="*/ 928687 w 4086225"/>
                  <a:gd name="connsiteY4" fmla="*/ 2343150 h 2543175"/>
                  <a:gd name="connsiteX5" fmla="*/ 2200275 w 4086225"/>
                  <a:gd name="connsiteY5" fmla="*/ 2543175 h 2543175"/>
                  <a:gd name="connsiteX6" fmla="*/ 2957512 w 4086225"/>
                  <a:gd name="connsiteY6" fmla="*/ 2443162 h 2543175"/>
                  <a:gd name="connsiteX7" fmla="*/ 3457575 w 4086225"/>
                  <a:gd name="connsiteY7" fmla="*/ 2314575 h 2543175"/>
                  <a:gd name="connsiteX8" fmla="*/ 3829050 w 4086225"/>
                  <a:gd name="connsiteY8" fmla="*/ 2028825 h 2543175"/>
                  <a:gd name="connsiteX9" fmla="*/ 4057650 w 4086225"/>
                  <a:gd name="connsiteY9" fmla="*/ 1600200 h 2543175"/>
                  <a:gd name="connsiteX10" fmla="*/ 4086225 w 4086225"/>
                  <a:gd name="connsiteY10" fmla="*/ 928687 h 2543175"/>
                  <a:gd name="connsiteX11" fmla="*/ 3971925 w 4086225"/>
                  <a:gd name="connsiteY11" fmla="*/ 514350 h 2543175"/>
                  <a:gd name="connsiteX12" fmla="*/ 3214687 w 4086225"/>
                  <a:gd name="connsiteY12" fmla="*/ 0 h 2543175"/>
                  <a:gd name="connsiteX13" fmla="*/ 3214687 w 4086225"/>
                  <a:gd name="connsiteY13" fmla="*/ 0 h 2543175"/>
                  <a:gd name="connsiteX0" fmla="*/ 100013 w 4086225"/>
                  <a:gd name="connsiteY0" fmla="*/ 585787 h 2543175"/>
                  <a:gd name="connsiteX1" fmla="*/ 114300 w 4086225"/>
                  <a:gd name="connsiteY1" fmla="*/ 557212 h 2543175"/>
                  <a:gd name="connsiteX2" fmla="*/ 0 w 4086225"/>
                  <a:gd name="connsiteY2" fmla="*/ 1114424 h 2543175"/>
                  <a:gd name="connsiteX3" fmla="*/ 157162 w 4086225"/>
                  <a:gd name="connsiteY3" fmla="*/ 1643062 h 2543175"/>
                  <a:gd name="connsiteX4" fmla="*/ 500062 w 4086225"/>
                  <a:gd name="connsiteY4" fmla="*/ 2100262 h 2543175"/>
                  <a:gd name="connsiteX5" fmla="*/ 928687 w 4086225"/>
                  <a:gd name="connsiteY5" fmla="*/ 2343150 h 2543175"/>
                  <a:gd name="connsiteX6" fmla="*/ 2200275 w 4086225"/>
                  <a:gd name="connsiteY6" fmla="*/ 2543175 h 2543175"/>
                  <a:gd name="connsiteX7" fmla="*/ 2957512 w 4086225"/>
                  <a:gd name="connsiteY7" fmla="*/ 2443162 h 2543175"/>
                  <a:gd name="connsiteX8" fmla="*/ 3457575 w 4086225"/>
                  <a:gd name="connsiteY8" fmla="*/ 2314575 h 2543175"/>
                  <a:gd name="connsiteX9" fmla="*/ 3829050 w 4086225"/>
                  <a:gd name="connsiteY9" fmla="*/ 2028825 h 2543175"/>
                  <a:gd name="connsiteX10" fmla="*/ 4057650 w 4086225"/>
                  <a:gd name="connsiteY10" fmla="*/ 1600200 h 2543175"/>
                  <a:gd name="connsiteX11" fmla="*/ 4086225 w 4086225"/>
                  <a:gd name="connsiteY11" fmla="*/ 928687 h 2543175"/>
                  <a:gd name="connsiteX12" fmla="*/ 3971925 w 4086225"/>
                  <a:gd name="connsiteY12" fmla="*/ 514350 h 2543175"/>
                  <a:gd name="connsiteX13" fmla="*/ 3214687 w 4086225"/>
                  <a:gd name="connsiteY13" fmla="*/ 0 h 2543175"/>
                  <a:gd name="connsiteX14" fmla="*/ 3214687 w 4086225"/>
                  <a:gd name="connsiteY14" fmla="*/ 0 h 2543175"/>
                  <a:gd name="connsiteX0" fmla="*/ 100013 w 4086225"/>
                  <a:gd name="connsiteY0" fmla="*/ 585787 h 2543175"/>
                  <a:gd name="connsiteX1" fmla="*/ 614362 w 4086225"/>
                  <a:gd name="connsiteY1" fmla="*/ 928687 h 2543175"/>
                  <a:gd name="connsiteX2" fmla="*/ 0 w 4086225"/>
                  <a:gd name="connsiteY2" fmla="*/ 1114424 h 2543175"/>
                  <a:gd name="connsiteX3" fmla="*/ 157162 w 4086225"/>
                  <a:gd name="connsiteY3" fmla="*/ 1643062 h 2543175"/>
                  <a:gd name="connsiteX4" fmla="*/ 500062 w 4086225"/>
                  <a:gd name="connsiteY4" fmla="*/ 2100262 h 2543175"/>
                  <a:gd name="connsiteX5" fmla="*/ 928687 w 4086225"/>
                  <a:gd name="connsiteY5" fmla="*/ 2343150 h 2543175"/>
                  <a:gd name="connsiteX6" fmla="*/ 2200275 w 4086225"/>
                  <a:gd name="connsiteY6" fmla="*/ 2543175 h 2543175"/>
                  <a:gd name="connsiteX7" fmla="*/ 2957512 w 4086225"/>
                  <a:gd name="connsiteY7" fmla="*/ 2443162 h 2543175"/>
                  <a:gd name="connsiteX8" fmla="*/ 3457575 w 4086225"/>
                  <a:gd name="connsiteY8" fmla="*/ 2314575 h 2543175"/>
                  <a:gd name="connsiteX9" fmla="*/ 3829050 w 4086225"/>
                  <a:gd name="connsiteY9" fmla="*/ 2028825 h 2543175"/>
                  <a:gd name="connsiteX10" fmla="*/ 4057650 w 4086225"/>
                  <a:gd name="connsiteY10" fmla="*/ 1600200 h 2543175"/>
                  <a:gd name="connsiteX11" fmla="*/ 4086225 w 4086225"/>
                  <a:gd name="connsiteY11" fmla="*/ 928687 h 2543175"/>
                  <a:gd name="connsiteX12" fmla="*/ 3971925 w 4086225"/>
                  <a:gd name="connsiteY12" fmla="*/ 514350 h 2543175"/>
                  <a:gd name="connsiteX13" fmla="*/ 3214687 w 4086225"/>
                  <a:gd name="connsiteY13" fmla="*/ 0 h 2543175"/>
                  <a:gd name="connsiteX14" fmla="*/ 3214687 w 4086225"/>
                  <a:gd name="connsiteY14" fmla="*/ 0 h 2543175"/>
                  <a:gd name="connsiteX0" fmla="*/ 985838 w 4086225"/>
                  <a:gd name="connsiteY0" fmla="*/ 14287 h 2543175"/>
                  <a:gd name="connsiteX1" fmla="*/ 614362 w 4086225"/>
                  <a:gd name="connsiteY1" fmla="*/ 928687 h 2543175"/>
                  <a:gd name="connsiteX2" fmla="*/ 0 w 4086225"/>
                  <a:gd name="connsiteY2" fmla="*/ 1114424 h 2543175"/>
                  <a:gd name="connsiteX3" fmla="*/ 157162 w 4086225"/>
                  <a:gd name="connsiteY3" fmla="*/ 1643062 h 2543175"/>
                  <a:gd name="connsiteX4" fmla="*/ 500062 w 4086225"/>
                  <a:gd name="connsiteY4" fmla="*/ 2100262 h 2543175"/>
                  <a:gd name="connsiteX5" fmla="*/ 928687 w 4086225"/>
                  <a:gd name="connsiteY5" fmla="*/ 2343150 h 2543175"/>
                  <a:gd name="connsiteX6" fmla="*/ 2200275 w 4086225"/>
                  <a:gd name="connsiteY6" fmla="*/ 2543175 h 2543175"/>
                  <a:gd name="connsiteX7" fmla="*/ 2957512 w 4086225"/>
                  <a:gd name="connsiteY7" fmla="*/ 2443162 h 2543175"/>
                  <a:gd name="connsiteX8" fmla="*/ 3457575 w 4086225"/>
                  <a:gd name="connsiteY8" fmla="*/ 2314575 h 2543175"/>
                  <a:gd name="connsiteX9" fmla="*/ 3829050 w 4086225"/>
                  <a:gd name="connsiteY9" fmla="*/ 2028825 h 2543175"/>
                  <a:gd name="connsiteX10" fmla="*/ 4057650 w 4086225"/>
                  <a:gd name="connsiteY10" fmla="*/ 1600200 h 2543175"/>
                  <a:gd name="connsiteX11" fmla="*/ 4086225 w 4086225"/>
                  <a:gd name="connsiteY11" fmla="*/ 928687 h 2543175"/>
                  <a:gd name="connsiteX12" fmla="*/ 3971925 w 4086225"/>
                  <a:gd name="connsiteY12" fmla="*/ 514350 h 2543175"/>
                  <a:gd name="connsiteX13" fmla="*/ 3214687 w 4086225"/>
                  <a:gd name="connsiteY13" fmla="*/ 0 h 2543175"/>
                  <a:gd name="connsiteX14" fmla="*/ 3214687 w 4086225"/>
                  <a:gd name="connsiteY14" fmla="*/ 0 h 2543175"/>
                  <a:gd name="connsiteX0" fmla="*/ 985838 w 4086225"/>
                  <a:gd name="connsiteY0" fmla="*/ 14287 h 2543175"/>
                  <a:gd name="connsiteX1" fmla="*/ 71437 w 4086225"/>
                  <a:gd name="connsiteY1" fmla="*/ 585787 h 2543175"/>
                  <a:gd name="connsiteX2" fmla="*/ 0 w 4086225"/>
                  <a:gd name="connsiteY2" fmla="*/ 1114424 h 2543175"/>
                  <a:gd name="connsiteX3" fmla="*/ 157162 w 4086225"/>
                  <a:gd name="connsiteY3" fmla="*/ 1643062 h 2543175"/>
                  <a:gd name="connsiteX4" fmla="*/ 500062 w 4086225"/>
                  <a:gd name="connsiteY4" fmla="*/ 2100262 h 2543175"/>
                  <a:gd name="connsiteX5" fmla="*/ 928687 w 4086225"/>
                  <a:gd name="connsiteY5" fmla="*/ 2343150 h 2543175"/>
                  <a:gd name="connsiteX6" fmla="*/ 2200275 w 4086225"/>
                  <a:gd name="connsiteY6" fmla="*/ 2543175 h 2543175"/>
                  <a:gd name="connsiteX7" fmla="*/ 2957512 w 4086225"/>
                  <a:gd name="connsiteY7" fmla="*/ 2443162 h 2543175"/>
                  <a:gd name="connsiteX8" fmla="*/ 3457575 w 4086225"/>
                  <a:gd name="connsiteY8" fmla="*/ 2314575 h 2543175"/>
                  <a:gd name="connsiteX9" fmla="*/ 3829050 w 4086225"/>
                  <a:gd name="connsiteY9" fmla="*/ 2028825 h 2543175"/>
                  <a:gd name="connsiteX10" fmla="*/ 4057650 w 4086225"/>
                  <a:gd name="connsiteY10" fmla="*/ 1600200 h 2543175"/>
                  <a:gd name="connsiteX11" fmla="*/ 4086225 w 4086225"/>
                  <a:gd name="connsiteY11" fmla="*/ 928687 h 2543175"/>
                  <a:gd name="connsiteX12" fmla="*/ 3971925 w 4086225"/>
                  <a:gd name="connsiteY12" fmla="*/ 514350 h 2543175"/>
                  <a:gd name="connsiteX13" fmla="*/ 3214687 w 4086225"/>
                  <a:gd name="connsiteY13" fmla="*/ 0 h 2543175"/>
                  <a:gd name="connsiteX14" fmla="*/ 3214687 w 4086225"/>
                  <a:gd name="connsiteY14" fmla="*/ 0 h 2543175"/>
                  <a:gd name="connsiteX0" fmla="*/ 985838 w 4094473"/>
                  <a:gd name="connsiteY0" fmla="*/ 14287 h 2543175"/>
                  <a:gd name="connsiteX1" fmla="*/ 71437 w 4094473"/>
                  <a:gd name="connsiteY1" fmla="*/ 585787 h 2543175"/>
                  <a:gd name="connsiteX2" fmla="*/ 0 w 4094473"/>
                  <a:gd name="connsiteY2" fmla="*/ 1114424 h 2543175"/>
                  <a:gd name="connsiteX3" fmla="*/ 157162 w 4094473"/>
                  <a:gd name="connsiteY3" fmla="*/ 1643062 h 2543175"/>
                  <a:gd name="connsiteX4" fmla="*/ 500062 w 4094473"/>
                  <a:gd name="connsiteY4" fmla="*/ 2100262 h 2543175"/>
                  <a:gd name="connsiteX5" fmla="*/ 928687 w 4094473"/>
                  <a:gd name="connsiteY5" fmla="*/ 2343150 h 2543175"/>
                  <a:gd name="connsiteX6" fmla="*/ 2200275 w 4094473"/>
                  <a:gd name="connsiteY6" fmla="*/ 2543175 h 2543175"/>
                  <a:gd name="connsiteX7" fmla="*/ 2957512 w 4094473"/>
                  <a:gd name="connsiteY7" fmla="*/ 2443162 h 2543175"/>
                  <a:gd name="connsiteX8" fmla="*/ 3457575 w 4094473"/>
                  <a:gd name="connsiteY8" fmla="*/ 2314575 h 2543175"/>
                  <a:gd name="connsiteX9" fmla="*/ 3829050 w 4094473"/>
                  <a:gd name="connsiteY9" fmla="*/ 2028825 h 2543175"/>
                  <a:gd name="connsiteX10" fmla="*/ 4057650 w 4094473"/>
                  <a:gd name="connsiteY10" fmla="*/ 1600200 h 2543175"/>
                  <a:gd name="connsiteX11" fmla="*/ 4086225 w 4094473"/>
                  <a:gd name="connsiteY11" fmla="*/ 928687 h 2543175"/>
                  <a:gd name="connsiteX12" fmla="*/ 4086225 w 4094473"/>
                  <a:gd name="connsiteY12" fmla="*/ 571500 h 2543175"/>
                  <a:gd name="connsiteX13" fmla="*/ 3971925 w 4094473"/>
                  <a:gd name="connsiteY13" fmla="*/ 514350 h 2543175"/>
                  <a:gd name="connsiteX14" fmla="*/ 3214687 w 4094473"/>
                  <a:gd name="connsiteY14" fmla="*/ 0 h 2543175"/>
                  <a:gd name="connsiteX15" fmla="*/ 3214687 w 4094473"/>
                  <a:gd name="connsiteY15" fmla="*/ 0 h 2543175"/>
                  <a:gd name="connsiteX0" fmla="*/ 985838 w 4143375"/>
                  <a:gd name="connsiteY0" fmla="*/ 14287 h 2543175"/>
                  <a:gd name="connsiteX1" fmla="*/ 71437 w 4143375"/>
                  <a:gd name="connsiteY1" fmla="*/ 585787 h 2543175"/>
                  <a:gd name="connsiteX2" fmla="*/ 0 w 4143375"/>
                  <a:gd name="connsiteY2" fmla="*/ 1114424 h 2543175"/>
                  <a:gd name="connsiteX3" fmla="*/ 157162 w 4143375"/>
                  <a:gd name="connsiteY3" fmla="*/ 1643062 h 2543175"/>
                  <a:gd name="connsiteX4" fmla="*/ 500062 w 4143375"/>
                  <a:gd name="connsiteY4" fmla="*/ 2100262 h 2543175"/>
                  <a:gd name="connsiteX5" fmla="*/ 928687 w 4143375"/>
                  <a:gd name="connsiteY5" fmla="*/ 2343150 h 2543175"/>
                  <a:gd name="connsiteX6" fmla="*/ 2200275 w 4143375"/>
                  <a:gd name="connsiteY6" fmla="*/ 2543175 h 2543175"/>
                  <a:gd name="connsiteX7" fmla="*/ 2957512 w 4143375"/>
                  <a:gd name="connsiteY7" fmla="*/ 2443162 h 2543175"/>
                  <a:gd name="connsiteX8" fmla="*/ 3457575 w 4143375"/>
                  <a:gd name="connsiteY8" fmla="*/ 2314575 h 2543175"/>
                  <a:gd name="connsiteX9" fmla="*/ 3829050 w 4143375"/>
                  <a:gd name="connsiteY9" fmla="*/ 2028825 h 2543175"/>
                  <a:gd name="connsiteX10" fmla="*/ 4057650 w 4143375"/>
                  <a:gd name="connsiteY10" fmla="*/ 1600200 h 2543175"/>
                  <a:gd name="connsiteX11" fmla="*/ 4143375 w 4143375"/>
                  <a:gd name="connsiteY11" fmla="*/ 928687 h 2543175"/>
                  <a:gd name="connsiteX12" fmla="*/ 4086225 w 4143375"/>
                  <a:gd name="connsiteY12" fmla="*/ 571500 h 2543175"/>
                  <a:gd name="connsiteX13" fmla="*/ 3971925 w 4143375"/>
                  <a:gd name="connsiteY13" fmla="*/ 514350 h 2543175"/>
                  <a:gd name="connsiteX14" fmla="*/ 3214687 w 4143375"/>
                  <a:gd name="connsiteY14" fmla="*/ 0 h 2543175"/>
                  <a:gd name="connsiteX15" fmla="*/ 3214687 w 4143375"/>
                  <a:gd name="connsiteY15" fmla="*/ 0 h 2543175"/>
                  <a:gd name="connsiteX0" fmla="*/ 985838 w 4200525"/>
                  <a:gd name="connsiteY0" fmla="*/ 14287 h 2543175"/>
                  <a:gd name="connsiteX1" fmla="*/ 71437 w 4200525"/>
                  <a:gd name="connsiteY1" fmla="*/ 585787 h 2543175"/>
                  <a:gd name="connsiteX2" fmla="*/ 0 w 4200525"/>
                  <a:gd name="connsiteY2" fmla="*/ 1114424 h 2543175"/>
                  <a:gd name="connsiteX3" fmla="*/ 157162 w 4200525"/>
                  <a:gd name="connsiteY3" fmla="*/ 1643062 h 2543175"/>
                  <a:gd name="connsiteX4" fmla="*/ 500062 w 4200525"/>
                  <a:gd name="connsiteY4" fmla="*/ 2100262 h 2543175"/>
                  <a:gd name="connsiteX5" fmla="*/ 928687 w 4200525"/>
                  <a:gd name="connsiteY5" fmla="*/ 2343150 h 2543175"/>
                  <a:gd name="connsiteX6" fmla="*/ 2200275 w 4200525"/>
                  <a:gd name="connsiteY6" fmla="*/ 2543175 h 2543175"/>
                  <a:gd name="connsiteX7" fmla="*/ 2957512 w 4200525"/>
                  <a:gd name="connsiteY7" fmla="*/ 2443162 h 2543175"/>
                  <a:gd name="connsiteX8" fmla="*/ 3457575 w 4200525"/>
                  <a:gd name="connsiteY8" fmla="*/ 2314575 h 2543175"/>
                  <a:gd name="connsiteX9" fmla="*/ 3829050 w 4200525"/>
                  <a:gd name="connsiteY9" fmla="*/ 2028825 h 2543175"/>
                  <a:gd name="connsiteX10" fmla="*/ 4057650 w 4200525"/>
                  <a:gd name="connsiteY10" fmla="*/ 1600200 h 2543175"/>
                  <a:gd name="connsiteX11" fmla="*/ 4200525 w 4200525"/>
                  <a:gd name="connsiteY11" fmla="*/ 1185862 h 2543175"/>
                  <a:gd name="connsiteX12" fmla="*/ 4086225 w 4200525"/>
                  <a:gd name="connsiteY12" fmla="*/ 571500 h 2543175"/>
                  <a:gd name="connsiteX13" fmla="*/ 3971925 w 4200525"/>
                  <a:gd name="connsiteY13" fmla="*/ 514350 h 2543175"/>
                  <a:gd name="connsiteX14" fmla="*/ 3214687 w 4200525"/>
                  <a:gd name="connsiteY14" fmla="*/ 0 h 2543175"/>
                  <a:gd name="connsiteX15" fmla="*/ 3214687 w 4200525"/>
                  <a:gd name="connsiteY15" fmla="*/ 0 h 2543175"/>
                  <a:gd name="connsiteX0" fmla="*/ 1081088 w 4200525"/>
                  <a:gd name="connsiteY0" fmla="*/ 0 h 2598738"/>
                  <a:gd name="connsiteX1" fmla="*/ 71437 w 4200525"/>
                  <a:gd name="connsiteY1" fmla="*/ 641350 h 2598738"/>
                  <a:gd name="connsiteX2" fmla="*/ 0 w 4200525"/>
                  <a:gd name="connsiteY2" fmla="*/ 1169987 h 2598738"/>
                  <a:gd name="connsiteX3" fmla="*/ 157162 w 4200525"/>
                  <a:gd name="connsiteY3" fmla="*/ 1698625 h 2598738"/>
                  <a:gd name="connsiteX4" fmla="*/ 500062 w 4200525"/>
                  <a:gd name="connsiteY4" fmla="*/ 2155825 h 2598738"/>
                  <a:gd name="connsiteX5" fmla="*/ 928687 w 4200525"/>
                  <a:gd name="connsiteY5" fmla="*/ 2398713 h 2598738"/>
                  <a:gd name="connsiteX6" fmla="*/ 2200275 w 4200525"/>
                  <a:gd name="connsiteY6" fmla="*/ 2598738 h 2598738"/>
                  <a:gd name="connsiteX7" fmla="*/ 2957512 w 4200525"/>
                  <a:gd name="connsiteY7" fmla="*/ 2498725 h 2598738"/>
                  <a:gd name="connsiteX8" fmla="*/ 3457575 w 4200525"/>
                  <a:gd name="connsiteY8" fmla="*/ 2370138 h 2598738"/>
                  <a:gd name="connsiteX9" fmla="*/ 3829050 w 4200525"/>
                  <a:gd name="connsiteY9" fmla="*/ 2084388 h 2598738"/>
                  <a:gd name="connsiteX10" fmla="*/ 4057650 w 4200525"/>
                  <a:gd name="connsiteY10" fmla="*/ 1655763 h 2598738"/>
                  <a:gd name="connsiteX11" fmla="*/ 4200525 w 4200525"/>
                  <a:gd name="connsiteY11" fmla="*/ 1241425 h 2598738"/>
                  <a:gd name="connsiteX12" fmla="*/ 4086225 w 4200525"/>
                  <a:gd name="connsiteY12" fmla="*/ 627063 h 2598738"/>
                  <a:gd name="connsiteX13" fmla="*/ 3971925 w 4200525"/>
                  <a:gd name="connsiteY13" fmla="*/ 569913 h 2598738"/>
                  <a:gd name="connsiteX14" fmla="*/ 3214687 w 4200525"/>
                  <a:gd name="connsiteY14" fmla="*/ 55563 h 2598738"/>
                  <a:gd name="connsiteX15" fmla="*/ 3214687 w 4200525"/>
                  <a:gd name="connsiteY15" fmla="*/ 55563 h 2598738"/>
                  <a:gd name="connsiteX0" fmla="*/ 1055688 w 4200525"/>
                  <a:gd name="connsiteY0" fmla="*/ 0 h 2547938"/>
                  <a:gd name="connsiteX1" fmla="*/ 71437 w 4200525"/>
                  <a:gd name="connsiteY1" fmla="*/ 590550 h 2547938"/>
                  <a:gd name="connsiteX2" fmla="*/ 0 w 4200525"/>
                  <a:gd name="connsiteY2" fmla="*/ 1119187 h 2547938"/>
                  <a:gd name="connsiteX3" fmla="*/ 157162 w 4200525"/>
                  <a:gd name="connsiteY3" fmla="*/ 1647825 h 2547938"/>
                  <a:gd name="connsiteX4" fmla="*/ 500062 w 4200525"/>
                  <a:gd name="connsiteY4" fmla="*/ 2105025 h 2547938"/>
                  <a:gd name="connsiteX5" fmla="*/ 928687 w 4200525"/>
                  <a:gd name="connsiteY5" fmla="*/ 2347913 h 2547938"/>
                  <a:gd name="connsiteX6" fmla="*/ 2200275 w 4200525"/>
                  <a:gd name="connsiteY6" fmla="*/ 2547938 h 2547938"/>
                  <a:gd name="connsiteX7" fmla="*/ 2957512 w 4200525"/>
                  <a:gd name="connsiteY7" fmla="*/ 2447925 h 2547938"/>
                  <a:gd name="connsiteX8" fmla="*/ 3457575 w 4200525"/>
                  <a:gd name="connsiteY8" fmla="*/ 2319338 h 2547938"/>
                  <a:gd name="connsiteX9" fmla="*/ 3829050 w 4200525"/>
                  <a:gd name="connsiteY9" fmla="*/ 2033588 h 2547938"/>
                  <a:gd name="connsiteX10" fmla="*/ 4057650 w 4200525"/>
                  <a:gd name="connsiteY10" fmla="*/ 1604963 h 2547938"/>
                  <a:gd name="connsiteX11" fmla="*/ 4200525 w 4200525"/>
                  <a:gd name="connsiteY11" fmla="*/ 1190625 h 2547938"/>
                  <a:gd name="connsiteX12" fmla="*/ 4086225 w 4200525"/>
                  <a:gd name="connsiteY12" fmla="*/ 576263 h 2547938"/>
                  <a:gd name="connsiteX13" fmla="*/ 3971925 w 4200525"/>
                  <a:gd name="connsiteY13" fmla="*/ 519113 h 2547938"/>
                  <a:gd name="connsiteX14" fmla="*/ 3214687 w 4200525"/>
                  <a:gd name="connsiteY14" fmla="*/ 4763 h 2547938"/>
                  <a:gd name="connsiteX15" fmla="*/ 3214687 w 4200525"/>
                  <a:gd name="connsiteY15" fmla="*/ 4763 h 2547938"/>
                  <a:gd name="connsiteX0" fmla="*/ 1062038 w 4200525"/>
                  <a:gd name="connsiteY0" fmla="*/ 0 h 2579688"/>
                  <a:gd name="connsiteX1" fmla="*/ 71437 w 4200525"/>
                  <a:gd name="connsiteY1" fmla="*/ 622300 h 2579688"/>
                  <a:gd name="connsiteX2" fmla="*/ 0 w 4200525"/>
                  <a:gd name="connsiteY2" fmla="*/ 1150937 h 2579688"/>
                  <a:gd name="connsiteX3" fmla="*/ 157162 w 4200525"/>
                  <a:gd name="connsiteY3" fmla="*/ 1679575 h 2579688"/>
                  <a:gd name="connsiteX4" fmla="*/ 500062 w 4200525"/>
                  <a:gd name="connsiteY4" fmla="*/ 2136775 h 2579688"/>
                  <a:gd name="connsiteX5" fmla="*/ 928687 w 4200525"/>
                  <a:gd name="connsiteY5" fmla="*/ 2379663 h 2579688"/>
                  <a:gd name="connsiteX6" fmla="*/ 2200275 w 4200525"/>
                  <a:gd name="connsiteY6" fmla="*/ 2579688 h 2579688"/>
                  <a:gd name="connsiteX7" fmla="*/ 2957512 w 4200525"/>
                  <a:gd name="connsiteY7" fmla="*/ 2479675 h 2579688"/>
                  <a:gd name="connsiteX8" fmla="*/ 3457575 w 4200525"/>
                  <a:gd name="connsiteY8" fmla="*/ 2351088 h 2579688"/>
                  <a:gd name="connsiteX9" fmla="*/ 3829050 w 4200525"/>
                  <a:gd name="connsiteY9" fmla="*/ 2065338 h 2579688"/>
                  <a:gd name="connsiteX10" fmla="*/ 4057650 w 4200525"/>
                  <a:gd name="connsiteY10" fmla="*/ 1636713 h 2579688"/>
                  <a:gd name="connsiteX11" fmla="*/ 4200525 w 4200525"/>
                  <a:gd name="connsiteY11" fmla="*/ 1222375 h 2579688"/>
                  <a:gd name="connsiteX12" fmla="*/ 4086225 w 4200525"/>
                  <a:gd name="connsiteY12" fmla="*/ 608013 h 2579688"/>
                  <a:gd name="connsiteX13" fmla="*/ 3971925 w 4200525"/>
                  <a:gd name="connsiteY13" fmla="*/ 550863 h 2579688"/>
                  <a:gd name="connsiteX14" fmla="*/ 3214687 w 4200525"/>
                  <a:gd name="connsiteY14" fmla="*/ 36513 h 2579688"/>
                  <a:gd name="connsiteX15" fmla="*/ 3214687 w 4200525"/>
                  <a:gd name="connsiteY15" fmla="*/ 36513 h 257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00525" h="2579688">
                    <a:moveTo>
                      <a:pt x="1062038" y="0"/>
                    </a:moveTo>
                    <a:lnTo>
                      <a:pt x="71437" y="622300"/>
                    </a:lnTo>
                    <a:lnTo>
                      <a:pt x="0" y="1150937"/>
                    </a:lnTo>
                    <a:lnTo>
                      <a:pt x="157162" y="1679575"/>
                    </a:lnTo>
                    <a:lnTo>
                      <a:pt x="500062" y="2136775"/>
                    </a:lnTo>
                    <a:lnTo>
                      <a:pt x="928687" y="2379663"/>
                    </a:lnTo>
                    <a:lnTo>
                      <a:pt x="2200275" y="2579688"/>
                    </a:lnTo>
                    <a:lnTo>
                      <a:pt x="2957512" y="2479675"/>
                    </a:lnTo>
                    <a:lnTo>
                      <a:pt x="3457575" y="2351088"/>
                    </a:lnTo>
                    <a:lnTo>
                      <a:pt x="3829050" y="2065338"/>
                    </a:lnTo>
                    <a:lnTo>
                      <a:pt x="4057650" y="1636713"/>
                    </a:lnTo>
                    <a:lnTo>
                      <a:pt x="4200525" y="1222375"/>
                    </a:lnTo>
                    <a:cubicBezTo>
                      <a:pt x="4171950" y="1103313"/>
                      <a:pt x="4114800" y="727075"/>
                      <a:pt x="4086225" y="608013"/>
                    </a:cubicBezTo>
                    <a:lnTo>
                      <a:pt x="3971925" y="550863"/>
                    </a:lnTo>
                    <a:lnTo>
                      <a:pt x="3214687" y="36513"/>
                    </a:lnTo>
                    <a:lnTo>
                      <a:pt x="3214687" y="36513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1" name="直線コネクタ 60"/>
              <p:cNvCxnSpPr>
                <a:endCxn id="60" idx="5"/>
              </p:cNvCxnSpPr>
              <p:nvPr/>
            </p:nvCxnSpPr>
            <p:spPr>
              <a:xfrm flipH="1">
                <a:off x="3223618" y="4768989"/>
                <a:ext cx="455896" cy="15591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4584786" y="4900613"/>
                <a:ext cx="0" cy="16002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>
                <a:endCxn id="60" idx="8"/>
              </p:cNvCxnSpPr>
              <p:nvPr/>
            </p:nvCxnSpPr>
            <p:spPr>
              <a:xfrm>
                <a:off x="5211206" y="4723030"/>
                <a:ext cx="541299" cy="157656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>
                <a:endCxn id="60" idx="11"/>
              </p:cNvCxnSpPr>
              <p:nvPr/>
            </p:nvCxnSpPr>
            <p:spPr>
              <a:xfrm>
                <a:off x="5547321" y="4228195"/>
                <a:ext cx="948135" cy="94268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>
                <a:stCxn id="60" idx="3"/>
              </p:cNvCxnSpPr>
              <p:nvPr/>
            </p:nvCxnSpPr>
            <p:spPr>
              <a:xfrm flipV="1">
                <a:off x="2452093" y="4485084"/>
                <a:ext cx="885825" cy="11430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 flipV="1">
                <a:off x="2471738" y="4200813"/>
                <a:ext cx="957262" cy="76269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フリーフォーム 58"/>
            <p:cNvSpPr/>
            <p:nvPr/>
          </p:nvSpPr>
          <p:spPr>
            <a:xfrm>
              <a:off x="3564065" y="3850016"/>
              <a:ext cx="2298700" cy="1397000"/>
            </a:xfrm>
            <a:custGeom>
              <a:avLst/>
              <a:gdLst>
                <a:gd name="connsiteX0" fmla="*/ 0 w 2298700"/>
                <a:gd name="connsiteY0" fmla="*/ 692150 h 1397000"/>
                <a:gd name="connsiteX1" fmla="*/ 88900 w 2298700"/>
                <a:gd name="connsiteY1" fmla="*/ 958850 h 1397000"/>
                <a:gd name="connsiteX2" fmla="*/ 425450 w 2298700"/>
                <a:gd name="connsiteY2" fmla="*/ 1250950 h 1397000"/>
                <a:gd name="connsiteX3" fmla="*/ 1136650 w 2298700"/>
                <a:gd name="connsiteY3" fmla="*/ 1397000 h 1397000"/>
                <a:gd name="connsiteX4" fmla="*/ 1949450 w 2298700"/>
                <a:gd name="connsiteY4" fmla="*/ 1193800 h 1397000"/>
                <a:gd name="connsiteX5" fmla="*/ 2298700 w 2298700"/>
                <a:gd name="connsiteY5" fmla="*/ 711200 h 1397000"/>
                <a:gd name="connsiteX6" fmla="*/ 2222500 w 2298700"/>
                <a:gd name="connsiteY6" fmla="*/ 463550 h 1397000"/>
                <a:gd name="connsiteX7" fmla="*/ 1968500 w 2298700"/>
                <a:gd name="connsiteY7" fmla="*/ 203200 h 1397000"/>
                <a:gd name="connsiteX8" fmla="*/ 1619250 w 2298700"/>
                <a:gd name="connsiteY8" fmla="*/ 57150 h 1397000"/>
                <a:gd name="connsiteX9" fmla="*/ 1270000 w 2298700"/>
                <a:gd name="connsiteY9" fmla="*/ 0 h 1397000"/>
                <a:gd name="connsiteX10" fmla="*/ 876300 w 2298700"/>
                <a:gd name="connsiteY10" fmla="*/ 12700 h 1397000"/>
                <a:gd name="connsiteX11" fmla="*/ 514350 w 2298700"/>
                <a:gd name="connsiteY11" fmla="*/ 114300 h 1397000"/>
                <a:gd name="connsiteX12" fmla="*/ 152400 w 2298700"/>
                <a:gd name="connsiteY12" fmla="*/ 342900 h 1397000"/>
                <a:gd name="connsiteX13" fmla="*/ 0 w 2298700"/>
                <a:gd name="connsiteY13" fmla="*/ 69215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8700" h="1397000">
                  <a:moveTo>
                    <a:pt x="0" y="692150"/>
                  </a:moveTo>
                  <a:lnTo>
                    <a:pt x="88900" y="958850"/>
                  </a:lnTo>
                  <a:lnTo>
                    <a:pt x="425450" y="1250950"/>
                  </a:lnTo>
                  <a:lnTo>
                    <a:pt x="1136650" y="1397000"/>
                  </a:lnTo>
                  <a:lnTo>
                    <a:pt x="1949450" y="1193800"/>
                  </a:lnTo>
                  <a:lnTo>
                    <a:pt x="2298700" y="711200"/>
                  </a:lnTo>
                  <a:lnTo>
                    <a:pt x="2222500" y="463550"/>
                  </a:lnTo>
                  <a:lnTo>
                    <a:pt x="1968500" y="203200"/>
                  </a:lnTo>
                  <a:lnTo>
                    <a:pt x="1619250" y="57150"/>
                  </a:lnTo>
                  <a:lnTo>
                    <a:pt x="1270000" y="0"/>
                  </a:lnTo>
                  <a:lnTo>
                    <a:pt x="876300" y="12700"/>
                  </a:lnTo>
                  <a:lnTo>
                    <a:pt x="514350" y="114300"/>
                  </a:lnTo>
                  <a:lnTo>
                    <a:pt x="152400" y="342900"/>
                  </a:lnTo>
                  <a:lnTo>
                    <a:pt x="0" y="692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067944" y="3861048"/>
            <a:ext cx="1296144" cy="1368152"/>
            <a:chOff x="4494262" y="4054771"/>
            <a:chExt cx="982371" cy="749453"/>
          </a:xfrm>
        </p:grpSpPr>
        <p:sp>
          <p:nvSpPr>
            <p:cNvPr id="32" name="フリーフォーム 31"/>
            <p:cNvSpPr/>
            <p:nvPr/>
          </p:nvSpPr>
          <p:spPr>
            <a:xfrm>
              <a:off x="4494262" y="4054771"/>
              <a:ext cx="938760" cy="386170"/>
            </a:xfrm>
            <a:custGeom>
              <a:avLst/>
              <a:gdLst>
                <a:gd name="connsiteX0" fmla="*/ 85725 w 790575"/>
                <a:gd name="connsiteY0" fmla="*/ 438150 h 438150"/>
                <a:gd name="connsiteX1" fmla="*/ 419100 w 790575"/>
                <a:gd name="connsiteY1" fmla="*/ 304800 h 438150"/>
                <a:gd name="connsiteX2" fmla="*/ 742950 w 790575"/>
                <a:gd name="connsiteY2" fmla="*/ 419100 h 438150"/>
                <a:gd name="connsiteX3" fmla="*/ 742950 w 790575"/>
                <a:gd name="connsiteY3" fmla="*/ 371475 h 438150"/>
                <a:gd name="connsiteX4" fmla="*/ 781050 w 790575"/>
                <a:gd name="connsiteY4" fmla="*/ 323850 h 438150"/>
                <a:gd name="connsiteX5" fmla="*/ 790575 w 790575"/>
                <a:gd name="connsiteY5" fmla="*/ 200025 h 438150"/>
                <a:gd name="connsiteX6" fmla="*/ 704850 w 790575"/>
                <a:gd name="connsiteY6" fmla="*/ 85725 h 438150"/>
                <a:gd name="connsiteX7" fmla="*/ 495300 w 790575"/>
                <a:gd name="connsiteY7" fmla="*/ 0 h 438150"/>
                <a:gd name="connsiteX8" fmla="*/ 361950 w 790575"/>
                <a:gd name="connsiteY8" fmla="*/ 0 h 438150"/>
                <a:gd name="connsiteX9" fmla="*/ 152400 w 790575"/>
                <a:gd name="connsiteY9" fmla="*/ 66675 h 438150"/>
                <a:gd name="connsiteX10" fmla="*/ 38100 w 790575"/>
                <a:gd name="connsiteY10" fmla="*/ 123825 h 438150"/>
                <a:gd name="connsiteX11" fmla="*/ 0 w 790575"/>
                <a:gd name="connsiteY11" fmla="*/ 228600 h 438150"/>
                <a:gd name="connsiteX12" fmla="*/ 38100 w 790575"/>
                <a:gd name="connsiteY12" fmla="*/ 304800 h 438150"/>
                <a:gd name="connsiteX13" fmla="*/ 95250 w 790575"/>
                <a:gd name="connsiteY13" fmla="*/ 371475 h 438150"/>
                <a:gd name="connsiteX14" fmla="*/ 85725 w 790575"/>
                <a:gd name="connsiteY14" fmla="*/ 438150 h 438150"/>
                <a:gd name="connsiteX0" fmla="*/ 85725 w 790575"/>
                <a:gd name="connsiteY0" fmla="*/ 438150 h 438150"/>
                <a:gd name="connsiteX1" fmla="*/ 419100 w 790575"/>
                <a:gd name="connsiteY1" fmla="*/ 304800 h 438150"/>
                <a:gd name="connsiteX2" fmla="*/ 742950 w 790575"/>
                <a:gd name="connsiteY2" fmla="*/ 419100 h 438150"/>
                <a:gd name="connsiteX3" fmla="*/ 742950 w 790575"/>
                <a:gd name="connsiteY3" fmla="*/ 371475 h 438150"/>
                <a:gd name="connsiteX4" fmla="*/ 781050 w 790575"/>
                <a:gd name="connsiteY4" fmla="*/ 323850 h 438150"/>
                <a:gd name="connsiteX5" fmla="*/ 790575 w 790575"/>
                <a:gd name="connsiteY5" fmla="*/ 200025 h 438150"/>
                <a:gd name="connsiteX6" fmla="*/ 704850 w 790575"/>
                <a:gd name="connsiteY6" fmla="*/ 85725 h 438150"/>
                <a:gd name="connsiteX7" fmla="*/ 495300 w 790575"/>
                <a:gd name="connsiteY7" fmla="*/ 0 h 438150"/>
                <a:gd name="connsiteX8" fmla="*/ 361950 w 790575"/>
                <a:gd name="connsiteY8" fmla="*/ 0 h 438150"/>
                <a:gd name="connsiteX9" fmla="*/ 152400 w 790575"/>
                <a:gd name="connsiteY9" fmla="*/ 66675 h 438150"/>
                <a:gd name="connsiteX10" fmla="*/ 38100 w 790575"/>
                <a:gd name="connsiteY10" fmla="*/ 95250 h 438150"/>
                <a:gd name="connsiteX11" fmla="*/ 0 w 790575"/>
                <a:gd name="connsiteY11" fmla="*/ 228600 h 438150"/>
                <a:gd name="connsiteX12" fmla="*/ 38100 w 790575"/>
                <a:gd name="connsiteY12" fmla="*/ 304800 h 438150"/>
                <a:gd name="connsiteX13" fmla="*/ 95250 w 790575"/>
                <a:gd name="connsiteY13" fmla="*/ 371475 h 438150"/>
                <a:gd name="connsiteX14" fmla="*/ 85725 w 790575"/>
                <a:gd name="connsiteY14" fmla="*/ 438150 h 438150"/>
                <a:gd name="connsiteX0" fmla="*/ 85725 w 790575"/>
                <a:gd name="connsiteY0" fmla="*/ 438150 h 438150"/>
                <a:gd name="connsiteX1" fmla="*/ 419100 w 790575"/>
                <a:gd name="connsiteY1" fmla="*/ 304800 h 438150"/>
                <a:gd name="connsiteX2" fmla="*/ 742950 w 790575"/>
                <a:gd name="connsiteY2" fmla="*/ 419100 h 438150"/>
                <a:gd name="connsiteX3" fmla="*/ 742950 w 790575"/>
                <a:gd name="connsiteY3" fmla="*/ 371475 h 438150"/>
                <a:gd name="connsiteX4" fmla="*/ 781050 w 790575"/>
                <a:gd name="connsiteY4" fmla="*/ 323850 h 438150"/>
                <a:gd name="connsiteX5" fmla="*/ 790575 w 790575"/>
                <a:gd name="connsiteY5" fmla="*/ 200025 h 438150"/>
                <a:gd name="connsiteX6" fmla="*/ 704850 w 790575"/>
                <a:gd name="connsiteY6" fmla="*/ 85725 h 438150"/>
                <a:gd name="connsiteX7" fmla="*/ 495300 w 790575"/>
                <a:gd name="connsiteY7" fmla="*/ 0 h 438150"/>
                <a:gd name="connsiteX8" fmla="*/ 361950 w 790575"/>
                <a:gd name="connsiteY8" fmla="*/ 0 h 438150"/>
                <a:gd name="connsiteX9" fmla="*/ 152400 w 790575"/>
                <a:gd name="connsiteY9" fmla="*/ 19050 h 438150"/>
                <a:gd name="connsiteX10" fmla="*/ 38100 w 790575"/>
                <a:gd name="connsiteY10" fmla="*/ 95250 h 438150"/>
                <a:gd name="connsiteX11" fmla="*/ 0 w 790575"/>
                <a:gd name="connsiteY11" fmla="*/ 228600 h 438150"/>
                <a:gd name="connsiteX12" fmla="*/ 38100 w 790575"/>
                <a:gd name="connsiteY12" fmla="*/ 304800 h 438150"/>
                <a:gd name="connsiteX13" fmla="*/ 95250 w 790575"/>
                <a:gd name="connsiteY13" fmla="*/ 371475 h 438150"/>
                <a:gd name="connsiteX14" fmla="*/ 85725 w 790575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42950 w 819150"/>
                <a:gd name="connsiteY2" fmla="*/ 419100 h 438150"/>
                <a:gd name="connsiteX3" fmla="*/ 742950 w 819150"/>
                <a:gd name="connsiteY3" fmla="*/ 371475 h 438150"/>
                <a:gd name="connsiteX4" fmla="*/ 781050 w 819150"/>
                <a:gd name="connsiteY4" fmla="*/ 323850 h 438150"/>
                <a:gd name="connsiteX5" fmla="*/ 819150 w 819150"/>
                <a:gd name="connsiteY5" fmla="*/ 171450 h 438150"/>
                <a:gd name="connsiteX6" fmla="*/ 704850 w 819150"/>
                <a:gd name="connsiteY6" fmla="*/ 857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42950 w 819150"/>
                <a:gd name="connsiteY2" fmla="*/ 419100 h 438150"/>
                <a:gd name="connsiteX3" fmla="*/ 742950 w 819150"/>
                <a:gd name="connsiteY3" fmla="*/ 371475 h 438150"/>
                <a:gd name="connsiteX4" fmla="*/ 800100 w 819150"/>
                <a:gd name="connsiteY4" fmla="*/ 247650 h 438150"/>
                <a:gd name="connsiteX5" fmla="*/ 819150 w 819150"/>
                <a:gd name="connsiteY5" fmla="*/ 171450 h 438150"/>
                <a:gd name="connsiteX6" fmla="*/ 704850 w 819150"/>
                <a:gd name="connsiteY6" fmla="*/ 857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42950 w 819150"/>
                <a:gd name="connsiteY2" fmla="*/ 419100 h 438150"/>
                <a:gd name="connsiteX3" fmla="*/ 742950 w 819150"/>
                <a:gd name="connsiteY3" fmla="*/ 371475 h 438150"/>
                <a:gd name="connsiteX4" fmla="*/ 800100 w 819150"/>
                <a:gd name="connsiteY4" fmla="*/ 295275 h 438150"/>
                <a:gd name="connsiteX5" fmla="*/ 819150 w 819150"/>
                <a:gd name="connsiteY5" fmla="*/ 171450 h 438150"/>
                <a:gd name="connsiteX6" fmla="*/ 704850 w 819150"/>
                <a:gd name="connsiteY6" fmla="*/ 857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42950 w 819150"/>
                <a:gd name="connsiteY2" fmla="*/ 419100 h 438150"/>
                <a:gd name="connsiteX3" fmla="*/ 771525 w 819150"/>
                <a:gd name="connsiteY3" fmla="*/ 371475 h 438150"/>
                <a:gd name="connsiteX4" fmla="*/ 800100 w 819150"/>
                <a:gd name="connsiteY4" fmla="*/ 295275 h 438150"/>
                <a:gd name="connsiteX5" fmla="*/ 819150 w 819150"/>
                <a:gd name="connsiteY5" fmla="*/ 171450 h 438150"/>
                <a:gd name="connsiteX6" fmla="*/ 704850 w 819150"/>
                <a:gd name="connsiteY6" fmla="*/ 857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90575 w 819150"/>
                <a:gd name="connsiteY2" fmla="*/ 419100 h 438150"/>
                <a:gd name="connsiteX3" fmla="*/ 771525 w 819150"/>
                <a:gd name="connsiteY3" fmla="*/ 371475 h 438150"/>
                <a:gd name="connsiteX4" fmla="*/ 800100 w 819150"/>
                <a:gd name="connsiteY4" fmla="*/ 295275 h 438150"/>
                <a:gd name="connsiteX5" fmla="*/ 819150 w 819150"/>
                <a:gd name="connsiteY5" fmla="*/ 171450 h 438150"/>
                <a:gd name="connsiteX6" fmla="*/ 704850 w 819150"/>
                <a:gd name="connsiteY6" fmla="*/ 857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62000 w 819150"/>
                <a:gd name="connsiteY2" fmla="*/ 409575 h 438150"/>
                <a:gd name="connsiteX3" fmla="*/ 771525 w 819150"/>
                <a:gd name="connsiteY3" fmla="*/ 371475 h 438150"/>
                <a:gd name="connsiteX4" fmla="*/ 800100 w 819150"/>
                <a:gd name="connsiteY4" fmla="*/ 295275 h 438150"/>
                <a:gd name="connsiteX5" fmla="*/ 819150 w 819150"/>
                <a:gd name="connsiteY5" fmla="*/ 171450 h 438150"/>
                <a:gd name="connsiteX6" fmla="*/ 704850 w 819150"/>
                <a:gd name="connsiteY6" fmla="*/ 857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38150 h 438150"/>
                <a:gd name="connsiteX1" fmla="*/ 419100 w 819150"/>
                <a:gd name="connsiteY1" fmla="*/ 304800 h 438150"/>
                <a:gd name="connsiteX2" fmla="*/ 762000 w 819150"/>
                <a:gd name="connsiteY2" fmla="*/ 409575 h 438150"/>
                <a:gd name="connsiteX3" fmla="*/ 771525 w 819150"/>
                <a:gd name="connsiteY3" fmla="*/ 371475 h 438150"/>
                <a:gd name="connsiteX4" fmla="*/ 800100 w 819150"/>
                <a:gd name="connsiteY4" fmla="*/ 295275 h 438150"/>
                <a:gd name="connsiteX5" fmla="*/ 819150 w 819150"/>
                <a:gd name="connsiteY5" fmla="*/ 171450 h 438150"/>
                <a:gd name="connsiteX6" fmla="*/ 717550 w 819150"/>
                <a:gd name="connsiteY6" fmla="*/ 60325 h 438150"/>
                <a:gd name="connsiteX7" fmla="*/ 495300 w 819150"/>
                <a:gd name="connsiteY7" fmla="*/ 0 h 438150"/>
                <a:gd name="connsiteX8" fmla="*/ 361950 w 819150"/>
                <a:gd name="connsiteY8" fmla="*/ 0 h 438150"/>
                <a:gd name="connsiteX9" fmla="*/ 152400 w 819150"/>
                <a:gd name="connsiteY9" fmla="*/ 19050 h 438150"/>
                <a:gd name="connsiteX10" fmla="*/ 38100 w 819150"/>
                <a:gd name="connsiteY10" fmla="*/ 95250 h 438150"/>
                <a:gd name="connsiteX11" fmla="*/ 0 w 819150"/>
                <a:gd name="connsiteY11" fmla="*/ 228600 h 438150"/>
                <a:gd name="connsiteX12" fmla="*/ 38100 w 819150"/>
                <a:gd name="connsiteY12" fmla="*/ 304800 h 438150"/>
                <a:gd name="connsiteX13" fmla="*/ 95250 w 819150"/>
                <a:gd name="connsiteY13" fmla="*/ 371475 h 438150"/>
                <a:gd name="connsiteX14" fmla="*/ 85725 w 819150"/>
                <a:gd name="connsiteY14" fmla="*/ 438150 h 438150"/>
                <a:gd name="connsiteX0" fmla="*/ 85725 w 819150"/>
                <a:gd name="connsiteY0" fmla="*/ 444500 h 444500"/>
                <a:gd name="connsiteX1" fmla="*/ 419100 w 819150"/>
                <a:gd name="connsiteY1" fmla="*/ 311150 h 444500"/>
                <a:gd name="connsiteX2" fmla="*/ 762000 w 819150"/>
                <a:gd name="connsiteY2" fmla="*/ 415925 h 444500"/>
                <a:gd name="connsiteX3" fmla="*/ 771525 w 819150"/>
                <a:gd name="connsiteY3" fmla="*/ 377825 h 444500"/>
                <a:gd name="connsiteX4" fmla="*/ 800100 w 819150"/>
                <a:gd name="connsiteY4" fmla="*/ 301625 h 444500"/>
                <a:gd name="connsiteX5" fmla="*/ 819150 w 819150"/>
                <a:gd name="connsiteY5" fmla="*/ 177800 h 444500"/>
                <a:gd name="connsiteX6" fmla="*/ 717550 w 819150"/>
                <a:gd name="connsiteY6" fmla="*/ 66675 h 444500"/>
                <a:gd name="connsiteX7" fmla="*/ 552450 w 819150"/>
                <a:gd name="connsiteY7" fmla="*/ 0 h 444500"/>
                <a:gd name="connsiteX8" fmla="*/ 361950 w 819150"/>
                <a:gd name="connsiteY8" fmla="*/ 6350 h 444500"/>
                <a:gd name="connsiteX9" fmla="*/ 152400 w 819150"/>
                <a:gd name="connsiteY9" fmla="*/ 25400 h 444500"/>
                <a:gd name="connsiteX10" fmla="*/ 38100 w 819150"/>
                <a:gd name="connsiteY10" fmla="*/ 101600 h 444500"/>
                <a:gd name="connsiteX11" fmla="*/ 0 w 819150"/>
                <a:gd name="connsiteY11" fmla="*/ 234950 h 444500"/>
                <a:gd name="connsiteX12" fmla="*/ 38100 w 819150"/>
                <a:gd name="connsiteY12" fmla="*/ 311150 h 444500"/>
                <a:gd name="connsiteX13" fmla="*/ 95250 w 819150"/>
                <a:gd name="connsiteY13" fmla="*/ 377825 h 444500"/>
                <a:gd name="connsiteX14" fmla="*/ 85725 w 819150"/>
                <a:gd name="connsiteY14" fmla="*/ 444500 h 444500"/>
                <a:gd name="connsiteX0" fmla="*/ 85725 w 819150"/>
                <a:gd name="connsiteY0" fmla="*/ 444500 h 444500"/>
                <a:gd name="connsiteX1" fmla="*/ 419100 w 819150"/>
                <a:gd name="connsiteY1" fmla="*/ 311150 h 444500"/>
                <a:gd name="connsiteX2" fmla="*/ 762000 w 819150"/>
                <a:gd name="connsiteY2" fmla="*/ 415925 h 444500"/>
                <a:gd name="connsiteX3" fmla="*/ 771525 w 819150"/>
                <a:gd name="connsiteY3" fmla="*/ 377825 h 444500"/>
                <a:gd name="connsiteX4" fmla="*/ 800100 w 819150"/>
                <a:gd name="connsiteY4" fmla="*/ 301625 h 444500"/>
                <a:gd name="connsiteX5" fmla="*/ 819150 w 819150"/>
                <a:gd name="connsiteY5" fmla="*/ 177800 h 444500"/>
                <a:gd name="connsiteX6" fmla="*/ 717550 w 819150"/>
                <a:gd name="connsiteY6" fmla="*/ 66675 h 444500"/>
                <a:gd name="connsiteX7" fmla="*/ 600998 w 819150"/>
                <a:gd name="connsiteY7" fmla="*/ 15575 h 444500"/>
                <a:gd name="connsiteX8" fmla="*/ 552450 w 819150"/>
                <a:gd name="connsiteY8" fmla="*/ 0 h 444500"/>
                <a:gd name="connsiteX9" fmla="*/ 361950 w 819150"/>
                <a:gd name="connsiteY9" fmla="*/ 6350 h 444500"/>
                <a:gd name="connsiteX10" fmla="*/ 152400 w 819150"/>
                <a:gd name="connsiteY10" fmla="*/ 25400 h 444500"/>
                <a:gd name="connsiteX11" fmla="*/ 38100 w 819150"/>
                <a:gd name="connsiteY11" fmla="*/ 101600 h 444500"/>
                <a:gd name="connsiteX12" fmla="*/ 0 w 819150"/>
                <a:gd name="connsiteY12" fmla="*/ 234950 h 444500"/>
                <a:gd name="connsiteX13" fmla="*/ 38100 w 819150"/>
                <a:gd name="connsiteY13" fmla="*/ 311150 h 444500"/>
                <a:gd name="connsiteX14" fmla="*/ 95250 w 819150"/>
                <a:gd name="connsiteY14" fmla="*/ 377825 h 444500"/>
                <a:gd name="connsiteX15" fmla="*/ 85725 w 819150"/>
                <a:gd name="connsiteY15" fmla="*/ 444500 h 444500"/>
                <a:gd name="connsiteX0" fmla="*/ 85725 w 819150"/>
                <a:gd name="connsiteY0" fmla="*/ 463550 h 463550"/>
                <a:gd name="connsiteX1" fmla="*/ 419100 w 819150"/>
                <a:gd name="connsiteY1" fmla="*/ 330200 h 463550"/>
                <a:gd name="connsiteX2" fmla="*/ 762000 w 819150"/>
                <a:gd name="connsiteY2" fmla="*/ 434975 h 463550"/>
                <a:gd name="connsiteX3" fmla="*/ 771525 w 819150"/>
                <a:gd name="connsiteY3" fmla="*/ 396875 h 463550"/>
                <a:gd name="connsiteX4" fmla="*/ 800100 w 819150"/>
                <a:gd name="connsiteY4" fmla="*/ 320675 h 463550"/>
                <a:gd name="connsiteX5" fmla="*/ 819150 w 819150"/>
                <a:gd name="connsiteY5" fmla="*/ 196850 h 463550"/>
                <a:gd name="connsiteX6" fmla="*/ 717550 w 819150"/>
                <a:gd name="connsiteY6" fmla="*/ 85725 h 463550"/>
                <a:gd name="connsiteX7" fmla="*/ 600998 w 819150"/>
                <a:gd name="connsiteY7" fmla="*/ 34625 h 463550"/>
                <a:gd name="connsiteX8" fmla="*/ 552450 w 819150"/>
                <a:gd name="connsiteY8" fmla="*/ 19050 h 463550"/>
                <a:gd name="connsiteX9" fmla="*/ 361950 w 819150"/>
                <a:gd name="connsiteY9" fmla="*/ 0 h 463550"/>
                <a:gd name="connsiteX10" fmla="*/ 152400 w 819150"/>
                <a:gd name="connsiteY10" fmla="*/ 44450 h 463550"/>
                <a:gd name="connsiteX11" fmla="*/ 38100 w 819150"/>
                <a:gd name="connsiteY11" fmla="*/ 120650 h 463550"/>
                <a:gd name="connsiteX12" fmla="*/ 0 w 819150"/>
                <a:gd name="connsiteY12" fmla="*/ 254000 h 463550"/>
                <a:gd name="connsiteX13" fmla="*/ 38100 w 819150"/>
                <a:gd name="connsiteY13" fmla="*/ 330200 h 463550"/>
                <a:gd name="connsiteX14" fmla="*/ 95250 w 819150"/>
                <a:gd name="connsiteY14" fmla="*/ 396875 h 463550"/>
                <a:gd name="connsiteX15" fmla="*/ 85725 w 819150"/>
                <a:gd name="connsiteY15" fmla="*/ 463550 h 463550"/>
                <a:gd name="connsiteX0" fmla="*/ 85725 w 819150"/>
                <a:gd name="connsiteY0" fmla="*/ 463550 h 463550"/>
                <a:gd name="connsiteX1" fmla="*/ 419100 w 819150"/>
                <a:gd name="connsiteY1" fmla="*/ 330200 h 463550"/>
                <a:gd name="connsiteX2" fmla="*/ 762000 w 819150"/>
                <a:gd name="connsiteY2" fmla="*/ 434975 h 463550"/>
                <a:gd name="connsiteX3" fmla="*/ 771525 w 819150"/>
                <a:gd name="connsiteY3" fmla="*/ 396875 h 463550"/>
                <a:gd name="connsiteX4" fmla="*/ 800100 w 819150"/>
                <a:gd name="connsiteY4" fmla="*/ 320675 h 463550"/>
                <a:gd name="connsiteX5" fmla="*/ 819150 w 819150"/>
                <a:gd name="connsiteY5" fmla="*/ 196850 h 463550"/>
                <a:gd name="connsiteX6" fmla="*/ 717550 w 819150"/>
                <a:gd name="connsiteY6" fmla="*/ 85725 h 463550"/>
                <a:gd name="connsiteX7" fmla="*/ 626398 w 819150"/>
                <a:gd name="connsiteY7" fmla="*/ 15575 h 463550"/>
                <a:gd name="connsiteX8" fmla="*/ 552450 w 819150"/>
                <a:gd name="connsiteY8" fmla="*/ 19050 h 463550"/>
                <a:gd name="connsiteX9" fmla="*/ 361950 w 819150"/>
                <a:gd name="connsiteY9" fmla="*/ 0 h 463550"/>
                <a:gd name="connsiteX10" fmla="*/ 152400 w 819150"/>
                <a:gd name="connsiteY10" fmla="*/ 44450 h 463550"/>
                <a:gd name="connsiteX11" fmla="*/ 38100 w 819150"/>
                <a:gd name="connsiteY11" fmla="*/ 120650 h 463550"/>
                <a:gd name="connsiteX12" fmla="*/ 0 w 819150"/>
                <a:gd name="connsiteY12" fmla="*/ 254000 h 463550"/>
                <a:gd name="connsiteX13" fmla="*/ 38100 w 819150"/>
                <a:gd name="connsiteY13" fmla="*/ 330200 h 463550"/>
                <a:gd name="connsiteX14" fmla="*/ 95250 w 819150"/>
                <a:gd name="connsiteY14" fmla="*/ 396875 h 463550"/>
                <a:gd name="connsiteX15" fmla="*/ 85725 w 819150"/>
                <a:gd name="connsiteY15" fmla="*/ 463550 h 463550"/>
                <a:gd name="connsiteX0" fmla="*/ 85725 w 819150"/>
                <a:gd name="connsiteY0" fmla="*/ 463550 h 463550"/>
                <a:gd name="connsiteX1" fmla="*/ 419100 w 819150"/>
                <a:gd name="connsiteY1" fmla="*/ 330200 h 463550"/>
                <a:gd name="connsiteX2" fmla="*/ 762000 w 819150"/>
                <a:gd name="connsiteY2" fmla="*/ 434975 h 463550"/>
                <a:gd name="connsiteX3" fmla="*/ 771525 w 819150"/>
                <a:gd name="connsiteY3" fmla="*/ 396875 h 463550"/>
                <a:gd name="connsiteX4" fmla="*/ 800100 w 819150"/>
                <a:gd name="connsiteY4" fmla="*/ 320675 h 463550"/>
                <a:gd name="connsiteX5" fmla="*/ 819150 w 819150"/>
                <a:gd name="connsiteY5" fmla="*/ 196850 h 463550"/>
                <a:gd name="connsiteX6" fmla="*/ 717550 w 819150"/>
                <a:gd name="connsiteY6" fmla="*/ 85725 h 463550"/>
                <a:gd name="connsiteX7" fmla="*/ 639098 w 819150"/>
                <a:gd name="connsiteY7" fmla="*/ 40975 h 463550"/>
                <a:gd name="connsiteX8" fmla="*/ 552450 w 819150"/>
                <a:gd name="connsiteY8" fmla="*/ 19050 h 463550"/>
                <a:gd name="connsiteX9" fmla="*/ 361950 w 819150"/>
                <a:gd name="connsiteY9" fmla="*/ 0 h 463550"/>
                <a:gd name="connsiteX10" fmla="*/ 152400 w 819150"/>
                <a:gd name="connsiteY10" fmla="*/ 44450 h 463550"/>
                <a:gd name="connsiteX11" fmla="*/ 38100 w 819150"/>
                <a:gd name="connsiteY11" fmla="*/ 120650 h 463550"/>
                <a:gd name="connsiteX12" fmla="*/ 0 w 819150"/>
                <a:gd name="connsiteY12" fmla="*/ 254000 h 463550"/>
                <a:gd name="connsiteX13" fmla="*/ 38100 w 819150"/>
                <a:gd name="connsiteY13" fmla="*/ 330200 h 463550"/>
                <a:gd name="connsiteX14" fmla="*/ 95250 w 819150"/>
                <a:gd name="connsiteY14" fmla="*/ 396875 h 463550"/>
                <a:gd name="connsiteX15" fmla="*/ 85725 w 819150"/>
                <a:gd name="connsiteY15" fmla="*/ 463550 h 463550"/>
                <a:gd name="connsiteX0" fmla="*/ 85725 w 819150"/>
                <a:gd name="connsiteY0" fmla="*/ 463550 h 463550"/>
                <a:gd name="connsiteX1" fmla="*/ 419100 w 819150"/>
                <a:gd name="connsiteY1" fmla="*/ 330200 h 463550"/>
                <a:gd name="connsiteX2" fmla="*/ 762000 w 819150"/>
                <a:gd name="connsiteY2" fmla="*/ 434975 h 463550"/>
                <a:gd name="connsiteX3" fmla="*/ 771525 w 819150"/>
                <a:gd name="connsiteY3" fmla="*/ 396875 h 463550"/>
                <a:gd name="connsiteX4" fmla="*/ 800100 w 819150"/>
                <a:gd name="connsiteY4" fmla="*/ 320675 h 463550"/>
                <a:gd name="connsiteX5" fmla="*/ 819150 w 819150"/>
                <a:gd name="connsiteY5" fmla="*/ 196850 h 463550"/>
                <a:gd name="connsiteX6" fmla="*/ 717550 w 819150"/>
                <a:gd name="connsiteY6" fmla="*/ 85725 h 463550"/>
                <a:gd name="connsiteX7" fmla="*/ 552450 w 819150"/>
                <a:gd name="connsiteY7" fmla="*/ 19050 h 463550"/>
                <a:gd name="connsiteX8" fmla="*/ 361950 w 819150"/>
                <a:gd name="connsiteY8" fmla="*/ 0 h 463550"/>
                <a:gd name="connsiteX9" fmla="*/ 152400 w 819150"/>
                <a:gd name="connsiteY9" fmla="*/ 44450 h 463550"/>
                <a:gd name="connsiteX10" fmla="*/ 38100 w 819150"/>
                <a:gd name="connsiteY10" fmla="*/ 120650 h 463550"/>
                <a:gd name="connsiteX11" fmla="*/ 0 w 819150"/>
                <a:gd name="connsiteY11" fmla="*/ 254000 h 463550"/>
                <a:gd name="connsiteX12" fmla="*/ 38100 w 819150"/>
                <a:gd name="connsiteY12" fmla="*/ 330200 h 463550"/>
                <a:gd name="connsiteX13" fmla="*/ 95250 w 819150"/>
                <a:gd name="connsiteY13" fmla="*/ 396875 h 463550"/>
                <a:gd name="connsiteX14" fmla="*/ 85725 w 819150"/>
                <a:gd name="connsiteY14" fmla="*/ 463550 h 463550"/>
                <a:gd name="connsiteX0" fmla="*/ 85725 w 819150"/>
                <a:gd name="connsiteY0" fmla="*/ 463550 h 463550"/>
                <a:gd name="connsiteX1" fmla="*/ 419100 w 819150"/>
                <a:gd name="connsiteY1" fmla="*/ 330200 h 463550"/>
                <a:gd name="connsiteX2" fmla="*/ 762000 w 819150"/>
                <a:gd name="connsiteY2" fmla="*/ 434975 h 463550"/>
                <a:gd name="connsiteX3" fmla="*/ 771525 w 819150"/>
                <a:gd name="connsiteY3" fmla="*/ 396875 h 463550"/>
                <a:gd name="connsiteX4" fmla="*/ 800100 w 819150"/>
                <a:gd name="connsiteY4" fmla="*/ 320675 h 463550"/>
                <a:gd name="connsiteX5" fmla="*/ 819150 w 819150"/>
                <a:gd name="connsiteY5" fmla="*/ 196850 h 463550"/>
                <a:gd name="connsiteX6" fmla="*/ 717550 w 819150"/>
                <a:gd name="connsiteY6" fmla="*/ 85725 h 463550"/>
                <a:gd name="connsiteX7" fmla="*/ 584200 w 819150"/>
                <a:gd name="connsiteY7" fmla="*/ 19050 h 463550"/>
                <a:gd name="connsiteX8" fmla="*/ 361950 w 819150"/>
                <a:gd name="connsiteY8" fmla="*/ 0 h 463550"/>
                <a:gd name="connsiteX9" fmla="*/ 152400 w 819150"/>
                <a:gd name="connsiteY9" fmla="*/ 44450 h 463550"/>
                <a:gd name="connsiteX10" fmla="*/ 38100 w 819150"/>
                <a:gd name="connsiteY10" fmla="*/ 120650 h 463550"/>
                <a:gd name="connsiteX11" fmla="*/ 0 w 819150"/>
                <a:gd name="connsiteY11" fmla="*/ 254000 h 463550"/>
                <a:gd name="connsiteX12" fmla="*/ 38100 w 819150"/>
                <a:gd name="connsiteY12" fmla="*/ 330200 h 463550"/>
                <a:gd name="connsiteX13" fmla="*/ 95250 w 819150"/>
                <a:gd name="connsiteY13" fmla="*/ 396875 h 463550"/>
                <a:gd name="connsiteX14" fmla="*/ 85725 w 819150"/>
                <a:gd name="connsiteY14" fmla="*/ 463550 h 463550"/>
                <a:gd name="connsiteX0" fmla="*/ 85725 w 825500"/>
                <a:gd name="connsiteY0" fmla="*/ 463550 h 463550"/>
                <a:gd name="connsiteX1" fmla="*/ 419100 w 825500"/>
                <a:gd name="connsiteY1" fmla="*/ 330200 h 463550"/>
                <a:gd name="connsiteX2" fmla="*/ 762000 w 825500"/>
                <a:gd name="connsiteY2" fmla="*/ 434975 h 463550"/>
                <a:gd name="connsiteX3" fmla="*/ 771525 w 825500"/>
                <a:gd name="connsiteY3" fmla="*/ 396875 h 463550"/>
                <a:gd name="connsiteX4" fmla="*/ 825500 w 825500"/>
                <a:gd name="connsiteY4" fmla="*/ 333375 h 463550"/>
                <a:gd name="connsiteX5" fmla="*/ 819150 w 825500"/>
                <a:gd name="connsiteY5" fmla="*/ 196850 h 463550"/>
                <a:gd name="connsiteX6" fmla="*/ 717550 w 825500"/>
                <a:gd name="connsiteY6" fmla="*/ 85725 h 463550"/>
                <a:gd name="connsiteX7" fmla="*/ 584200 w 825500"/>
                <a:gd name="connsiteY7" fmla="*/ 19050 h 463550"/>
                <a:gd name="connsiteX8" fmla="*/ 361950 w 825500"/>
                <a:gd name="connsiteY8" fmla="*/ 0 h 463550"/>
                <a:gd name="connsiteX9" fmla="*/ 152400 w 825500"/>
                <a:gd name="connsiteY9" fmla="*/ 44450 h 463550"/>
                <a:gd name="connsiteX10" fmla="*/ 38100 w 825500"/>
                <a:gd name="connsiteY10" fmla="*/ 120650 h 463550"/>
                <a:gd name="connsiteX11" fmla="*/ 0 w 825500"/>
                <a:gd name="connsiteY11" fmla="*/ 254000 h 463550"/>
                <a:gd name="connsiteX12" fmla="*/ 38100 w 825500"/>
                <a:gd name="connsiteY12" fmla="*/ 330200 h 463550"/>
                <a:gd name="connsiteX13" fmla="*/ 95250 w 825500"/>
                <a:gd name="connsiteY13" fmla="*/ 396875 h 463550"/>
                <a:gd name="connsiteX14" fmla="*/ 85725 w 825500"/>
                <a:gd name="connsiteY14" fmla="*/ 463550 h 463550"/>
                <a:gd name="connsiteX0" fmla="*/ 85725 w 844550"/>
                <a:gd name="connsiteY0" fmla="*/ 463550 h 463550"/>
                <a:gd name="connsiteX1" fmla="*/ 419100 w 844550"/>
                <a:gd name="connsiteY1" fmla="*/ 330200 h 463550"/>
                <a:gd name="connsiteX2" fmla="*/ 762000 w 844550"/>
                <a:gd name="connsiteY2" fmla="*/ 434975 h 463550"/>
                <a:gd name="connsiteX3" fmla="*/ 771525 w 844550"/>
                <a:gd name="connsiteY3" fmla="*/ 396875 h 463550"/>
                <a:gd name="connsiteX4" fmla="*/ 844550 w 844550"/>
                <a:gd name="connsiteY4" fmla="*/ 314325 h 463550"/>
                <a:gd name="connsiteX5" fmla="*/ 819150 w 844550"/>
                <a:gd name="connsiteY5" fmla="*/ 196850 h 463550"/>
                <a:gd name="connsiteX6" fmla="*/ 717550 w 844550"/>
                <a:gd name="connsiteY6" fmla="*/ 85725 h 463550"/>
                <a:gd name="connsiteX7" fmla="*/ 584200 w 844550"/>
                <a:gd name="connsiteY7" fmla="*/ 19050 h 463550"/>
                <a:gd name="connsiteX8" fmla="*/ 361950 w 844550"/>
                <a:gd name="connsiteY8" fmla="*/ 0 h 463550"/>
                <a:gd name="connsiteX9" fmla="*/ 152400 w 844550"/>
                <a:gd name="connsiteY9" fmla="*/ 44450 h 463550"/>
                <a:gd name="connsiteX10" fmla="*/ 38100 w 844550"/>
                <a:gd name="connsiteY10" fmla="*/ 120650 h 463550"/>
                <a:gd name="connsiteX11" fmla="*/ 0 w 844550"/>
                <a:gd name="connsiteY11" fmla="*/ 254000 h 463550"/>
                <a:gd name="connsiteX12" fmla="*/ 38100 w 844550"/>
                <a:gd name="connsiteY12" fmla="*/ 330200 h 463550"/>
                <a:gd name="connsiteX13" fmla="*/ 95250 w 844550"/>
                <a:gd name="connsiteY13" fmla="*/ 396875 h 463550"/>
                <a:gd name="connsiteX14" fmla="*/ 85725 w 844550"/>
                <a:gd name="connsiteY14" fmla="*/ 463550 h 463550"/>
                <a:gd name="connsiteX0" fmla="*/ 85725 w 825500"/>
                <a:gd name="connsiteY0" fmla="*/ 463550 h 463550"/>
                <a:gd name="connsiteX1" fmla="*/ 419100 w 825500"/>
                <a:gd name="connsiteY1" fmla="*/ 330200 h 463550"/>
                <a:gd name="connsiteX2" fmla="*/ 762000 w 825500"/>
                <a:gd name="connsiteY2" fmla="*/ 434975 h 463550"/>
                <a:gd name="connsiteX3" fmla="*/ 771525 w 825500"/>
                <a:gd name="connsiteY3" fmla="*/ 396875 h 463550"/>
                <a:gd name="connsiteX4" fmla="*/ 825500 w 825500"/>
                <a:gd name="connsiteY4" fmla="*/ 288925 h 463550"/>
                <a:gd name="connsiteX5" fmla="*/ 819150 w 825500"/>
                <a:gd name="connsiteY5" fmla="*/ 196850 h 463550"/>
                <a:gd name="connsiteX6" fmla="*/ 717550 w 825500"/>
                <a:gd name="connsiteY6" fmla="*/ 85725 h 463550"/>
                <a:gd name="connsiteX7" fmla="*/ 584200 w 825500"/>
                <a:gd name="connsiteY7" fmla="*/ 19050 h 463550"/>
                <a:gd name="connsiteX8" fmla="*/ 361950 w 825500"/>
                <a:gd name="connsiteY8" fmla="*/ 0 h 463550"/>
                <a:gd name="connsiteX9" fmla="*/ 152400 w 825500"/>
                <a:gd name="connsiteY9" fmla="*/ 44450 h 463550"/>
                <a:gd name="connsiteX10" fmla="*/ 38100 w 825500"/>
                <a:gd name="connsiteY10" fmla="*/ 120650 h 463550"/>
                <a:gd name="connsiteX11" fmla="*/ 0 w 825500"/>
                <a:gd name="connsiteY11" fmla="*/ 254000 h 463550"/>
                <a:gd name="connsiteX12" fmla="*/ 38100 w 825500"/>
                <a:gd name="connsiteY12" fmla="*/ 330200 h 463550"/>
                <a:gd name="connsiteX13" fmla="*/ 95250 w 825500"/>
                <a:gd name="connsiteY13" fmla="*/ 396875 h 463550"/>
                <a:gd name="connsiteX14" fmla="*/ 85725 w 825500"/>
                <a:gd name="connsiteY14" fmla="*/ 463550 h 463550"/>
                <a:gd name="connsiteX0" fmla="*/ 92075 w 825500"/>
                <a:gd name="connsiteY0" fmla="*/ 482600 h 482600"/>
                <a:gd name="connsiteX1" fmla="*/ 419100 w 825500"/>
                <a:gd name="connsiteY1" fmla="*/ 330200 h 482600"/>
                <a:gd name="connsiteX2" fmla="*/ 762000 w 825500"/>
                <a:gd name="connsiteY2" fmla="*/ 434975 h 482600"/>
                <a:gd name="connsiteX3" fmla="*/ 771525 w 825500"/>
                <a:gd name="connsiteY3" fmla="*/ 396875 h 482600"/>
                <a:gd name="connsiteX4" fmla="*/ 825500 w 825500"/>
                <a:gd name="connsiteY4" fmla="*/ 288925 h 482600"/>
                <a:gd name="connsiteX5" fmla="*/ 819150 w 825500"/>
                <a:gd name="connsiteY5" fmla="*/ 196850 h 482600"/>
                <a:gd name="connsiteX6" fmla="*/ 717550 w 825500"/>
                <a:gd name="connsiteY6" fmla="*/ 85725 h 482600"/>
                <a:gd name="connsiteX7" fmla="*/ 584200 w 825500"/>
                <a:gd name="connsiteY7" fmla="*/ 19050 h 482600"/>
                <a:gd name="connsiteX8" fmla="*/ 361950 w 825500"/>
                <a:gd name="connsiteY8" fmla="*/ 0 h 482600"/>
                <a:gd name="connsiteX9" fmla="*/ 152400 w 825500"/>
                <a:gd name="connsiteY9" fmla="*/ 44450 h 482600"/>
                <a:gd name="connsiteX10" fmla="*/ 38100 w 825500"/>
                <a:gd name="connsiteY10" fmla="*/ 120650 h 482600"/>
                <a:gd name="connsiteX11" fmla="*/ 0 w 825500"/>
                <a:gd name="connsiteY11" fmla="*/ 254000 h 482600"/>
                <a:gd name="connsiteX12" fmla="*/ 38100 w 825500"/>
                <a:gd name="connsiteY12" fmla="*/ 330200 h 482600"/>
                <a:gd name="connsiteX13" fmla="*/ 95250 w 825500"/>
                <a:gd name="connsiteY13" fmla="*/ 396875 h 482600"/>
                <a:gd name="connsiteX14" fmla="*/ 92075 w 825500"/>
                <a:gd name="connsiteY14" fmla="*/ 482600 h 482600"/>
                <a:gd name="connsiteX0" fmla="*/ 92075 w 825500"/>
                <a:gd name="connsiteY0" fmla="*/ 482600 h 482600"/>
                <a:gd name="connsiteX1" fmla="*/ 419100 w 825500"/>
                <a:gd name="connsiteY1" fmla="*/ 330200 h 482600"/>
                <a:gd name="connsiteX2" fmla="*/ 762000 w 825500"/>
                <a:gd name="connsiteY2" fmla="*/ 434975 h 482600"/>
                <a:gd name="connsiteX3" fmla="*/ 790575 w 825500"/>
                <a:gd name="connsiteY3" fmla="*/ 377825 h 482600"/>
                <a:gd name="connsiteX4" fmla="*/ 825500 w 825500"/>
                <a:gd name="connsiteY4" fmla="*/ 288925 h 482600"/>
                <a:gd name="connsiteX5" fmla="*/ 819150 w 825500"/>
                <a:gd name="connsiteY5" fmla="*/ 196850 h 482600"/>
                <a:gd name="connsiteX6" fmla="*/ 717550 w 825500"/>
                <a:gd name="connsiteY6" fmla="*/ 85725 h 482600"/>
                <a:gd name="connsiteX7" fmla="*/ 584200 w 825500"/>
                <a:gd name="connsiteY7" fmla="*/ 19050 h 482600"/>
                <a:gd name="connsiteX8" fmla="*/ 361950 w 825500"/>
                <a:gd name="connsiteY8" fmla="*/ 0 h 482600"/>
                <a:gd name="connsiteX9" fmla="*/ 152400 w 825500"/>
                <a:gd name="connsiteY9" fmla="*/ 44450 h 482600"/>
                <a:gd name="connsiteX10" fmla="*/ 38100 w 825500"/>
                <a:gd name="connsiteY10" fmla="*/ 120650 h 482600"/>
                <a:gd name="connsiteX11" fmla="*/ 0 w 825500"/>
                <a:gd name="connsiteY11" fmla="*/ 254000 h 482600"/>
                <a:gd name="connsiteX12" fmla="*/ 38100 w 825500"/>
                <a:gd name="connsiteY12" fmla="*/ 330200 h 482600"/>
                <a:gd name="connsiteX13" fmla="*/ 95250 w 825500"/>
                <a:gd name="connsiteY13" fmla="*/ 396875 h 482600"/>
                <a:gd name="connsiteX14" fmla="*/ 92075 w 825500"/>
                <a:gd name="connsiteY14" fmla="*/ 482600 h 482600"/>
                <a:gd name="connsiteX0" fmla="*/ 92075 w 825500"/>
                <a:gd name="connsiteY0" fmla="*/ 482600 h 482600"/>
                <a:gd name="connsiteX1" fmla="*/ 419100 w 825500"/>
                <a:gd name="connsiteY1" fmla="*/ 330200 h 482600"/>
                <a:gd name="connsiteX2" fmla="*/ 762000 w 825500"/>
                <a:gd name="connsiteY2" fmla="*/ 434975 h 482600"/>
                <a:gd name="connsiteX3" fmla="*/ 758825 w 825500"/>
                <a:gd name="connsiteY3" fmla="*/ 371475 h 482600"/>
                <a:gd name="connsiteX4" fmla="*/ 825500 w 825500"/>
                <a:gd name="connsiteY4" fmla="*/ 288925 h 482600"/>
                <a:gd name="connsiteX5" fmla="*/ 819150 w 825500"/>
                <a:gd name="connsiteY5" fmla="*/ 196850 h 482600"/>
                <a:gd name="connsiteX6" fmla="*/ 717550 w 825500"/>
                <a:gd name="connsiteY6" fmla="*/ 85725 h 482600"/>
                <a:gd name="connsiteX7" fmla="*/ 584200 w 825500"/>
                <a:gd name="connsiteY7" fmla="*/ 19050 h 482600"/>
                <a:gd name="connsiteX8" fmla="*/ 361950 w 825500"/>
                <a:gd name="connsiteY8" fmla="*/ 0 h 482600"/>
                <a:gd name="connsiteX9" fmla="*/ 152400 w 825500"/>
                <a:gd name="connsiteY9" fmla="*/ 44450 h 482600"/>
                <a:gd name="connsiteX10" fmla="*/ 38100 w 825500"/>
                <a:gd name="connsiteY10" fmla="*/ 120650 h 482600"/>
                <a:gd name="connsiteX11" fmla="*/ 0 w 825500"/>
                <a:gd name="connsiteY11" fmla="*/ 254000 h 482600"/>
                <a:gd name="connsiteX12" fmla="*/ 38100 w 825500"/>
                <a:gd name="connsiteY12" fmla="*/ 330200 h 482600"/>
                <a:gd name="connsiteX13" fmla="*/ 95250 w 825500"/>
                <a:gd name="connsiteY13" fmla="*/ 396875 h 482600"/>
                <a:gd name="connsiteX14" fmla="*/ 92075 w 825500"/>
                <a:gd name="connsiteY14" fmla="*/ 482600 h 482600"/>
                <a:gd name="connsiteX0" fmla="*/ 92075 w 825500"/>
                <a:gd name="connsiteY0" fmla="*/ 482600 h 482600"/>
                <a:gd name="connsiteX1" fmla="*/ 419100 w 825500"/>
                <a:gd name="connsiteY1" fmla="*/ 330200 h 482600"/>
                <a:gd name="connsiteX2" fmla="*/ 762000 w 825500"/>
                <a:gd name="connsiteY2" fmla="*/ 434975 h 482600"/>
                <a:gd name="connsiteX3" fmla="*/ 777875 w 825500"/>
                <a:gd name="connsiteY3" fmla="*/ 371475 h 482600"/>
                <a:gd name="connsiteX4" fmla="*/ 825500 w 825500"/>
                <a:gd name="connsiteY4" fmla="*/ 288925 h 482600"/>
                <a:gd name="connsiteX5" fmla="*/ 819150 w 825500"/>
                <a:gd name="connsiteY5" fmla="*/ 196850 h 482600"/>
                <a:gd name="connsiteX6" fmla="*/ 717550 w 825500"/>
                <a:gd name="connsiteY6" fmla="*/ 85725 h 482600"/>
                <a:gd name="connsiteX7" fmla="*/ 584200 w 825500"/>
                <a:gd name="connsiteY7" fmla="*/ 19050 h 482600"/>
                <a:gd name="connsiteX8" fmla="*/ 361950 w 825500"/>
                <a:gd name="connsiteY8" fmla="*/ 0 h 482600"/>
                <a:gd name="connsiteX9" fmla="*/ 152400 w 825500"/>
                <a:gd name="connsiteY9" fmla="*/ 44450 h 482600"/>
                <a:gd name="connsiteX10" fmla="*/ 38100 w 825500"/>
                <a:gd name="connsiteY10" fmla="*/ 120650 h 482600"/>
                <a:gd name="connsiteX11" fmla="*/ 0 w 825500"/>
                <a:gd name="connsiteY11" fmla="*/ 254000 h 482600"/>
                <a:gd name="connsiteX12" fmla="*/ 38100 w 825500"/>
                <a:gd name="connsiteY12" fmla="*/ 330200 h 482600"/>
                <a:gd name="connsiteX13" fmla="*/ 95250 w 825500"/>
                <a:gd name="connsiteY13" fmla="*/ 396875 h 482600"/>
                <a:gd name="connsiteX14" fmla="*/ 92075 w 825500"/>
                <a:gd name="connsiteY14" fmla="*/ 482600 h 482600"/>
                <a:gd name="connsiteX0" fmla="*/ 92075 w 825500"/>
                <a:gd name="connsiteY0" fmla="*/ 482600 h 482600"/>
                <a:gd name="connsiteX1" fmla="*/ 419100 w 825500"/>
                <a:gd name="connsiteY1" fmla="*/ 330200 h 482600"/>
                <a:gd name="connsiteX2" fmla="*/ 778669 w 825500"/>
                <a:gd name="connsiteY2" fmla="*/ 456407 h 482600"/>
                <a:gd name="connsiteX3" fmla="*/ 777875 w 825500"/>
                <a:gd name="connsiteY3" fmla="*/ 371475 h 482600"/>
                <a:gd name="connsiteX4" fmla="*/ 825500 w 825500"/>
                <a:gd name="connsiteY4" fmla="*/ 288925 h 482600"/>
                <a:gd name="connsiteX5" fmla="*/ 819150 w 825500"/>
                <a:gd name="connsiteY5" fmla="*/ 196850 h 482600"/>
                <a:gd name="connsiteX6" fmla="*/ 717550 w 825500"/>
                <a:gd name="connsiteY6" fmla="*/ 85725 h 482600"/>
                <a:gd name="connsiteX7" fmla="*/ 584200 w 825500"/>
                <a:gd name="connsiteY7" fmla="*/ 19050 h 482600"/>
                <a:gd name="connsiteX8" fmla="*/ 361950 w 825500"/>
                <a:gd name="connsiteY8" fmla="*/ 0 h 482600"/>
                <a:gd name="connsiteX9" fmla="*/ 152400 w 825500"/>
                <a:gd name="connsiteY9" fmla="*/ 44450 h 482600"/>
                <a:gd name="connsiteX10" fmla="*/ 38100 w 825500"/>
                <a:gd name="connsiteY10" fmla="*/ 120650 h 482600"/>
                <a:gd name="connsiteX11" fmla="*/ 0 w 825500"/>
                <a:gd name="connsiteY11" fmla="*/ 254000 h 482600"/>
                <a:gd name="connsiteX12" fmla="*/ 38100 w 825500"/>
                <a:gd name="connsiteY12" fmla="*/ 330200 h 482600"/>
                <a:gd name="connsiteX13" fmla="*/ 95250 w 825500"/>
                <a:gd name="connsiteY13" fmla="*/ 396875 h 482600"/>
                <a:gd name="connsiteX14" fmla="*/ 92075 w 825500"/>
                <a:gd name="connsiteY14" fmla="*/ 482600 h 482600"/>
                <a:gd name="connsiteX0" fmla="*/ 92075 w 825500"/>
                <a:gd name="connsiteY0" fmla="*/ 470693 h 470693"/>
                <a:gd name="connsiteX1" fmla="*/ 419100 w 825500"/>
                <a:gd name="connsiteY1" fmla="*/ 330200 h 470693"/>
                <a:gd name="connsiteX2" fmla="*/ 778669 w 825500"/>
                <a:gd name="connsiteY2" fmla="*/ 456407 h 470693"/>
                <a:gd name="connsiteX3" fmla="*/ 777875 w 825500"/>
                <a:gd name="connsiteY3" fmla="*/ 371475 h 470693"/>
                <a:gd name="connsiteX4" fmla="*/ 825500 w 825500"/>
                <a:gd name="connsiteY4" fmla="*/ 288925 h 470693"/>
                <a:gd name="connsiteX5" fmla="*/ 819150 w 825500"/>
                <a:gd name="connsiteY5" fmla="*/ 196850 h 470693"/>
                <a:gd name="connsiteX6" fmla="*/ 717550 w 825500"/>
                <a:gd name="connsiteY6" fmla="*/ 85725 h 470693"/>
                <a:gd name="connsiteX7" fmla="*/ 584200 w 825500"/>
                <a:gd name="connsiteY7" fmla="*/ 19050 h 470693"/>
                <a:gd name="connsiteX8" fmla="*/ 361950 w 825500"/>
                <a:gd name="connsiteY8" fmla="*/ 0 h 470693"/>
                <a:gd name="connsiteX9" fmla="*/ 152400 w 825500"/>
                <a:gd name="connsiteY9" fmla="*/ 44450 h 470693"/>
                <a:gd name="connsiteX10" fmla="*/ 38100 w 825500"/>
                <a:gd name="connsiteY10" fmla="*/ 120650 h 470693"/>
                <a:gd name="connsiteX11" fmla="*/ 0 w 825500"/>
                <a:gd name="connsiteY11" fmla="*/ 254000 h 470693"/>
                <a:gd name="connsiteX12" fmla="*/ 38100 w 825500"/>
                <a:gd name="connsiteY12" fmla="*/ 330200 h 470693"/>
                <a:gd name="connsiteX13" fmla="*/ 95250 w 825500"/>
                <a:gd name="connsiteY13" fmla="*/ 396875 h 470693"/>
                <a:gd name="connsiteX14" fmla="*/ 92075 w 825500"/>
                <a:gd name="connsiteY14" fmla="*/ 470693 h 470693"/>
                <a:gd name="connsiteX0" fmla="*/ 92075 w 825500"/>
                <a:gd name="connsiteY0" fmla="*/ 470693 h 470693"/>
                <a:gd name="connsiteX1" fmla="*/ 419100 w 825500"/>
                <a:gd name="connsiteY1" fmla="*/ 330200 h 470693"/>
                <a:gd name="connsiteX2" fmla="*/ 778669 w 825500"/>
                <a:gd name="connsiteY2" fmla="*/ 456407 h 470693"/>
                <a:gd name="connsiteX3" fmla="*/ 777875 w 825500"/>
                <a:gd name="connsiteY3" fmla="*/ 371475 h 470693"/>
                <a:gd name="connsiteX4" fmla="*/ 825500 w 825500"/>
                <a:gd name="connsiteY4" fmla="*/ 288925 h 470693"/>
                <a:gd name="connsiteX5" fmla="*/ 819150 w 825500"/>
                <a:gd name="connsiteY5" fmla="*/ 196850 h 470693"/>
                <a:gd name="connsiteX6" fmla="*/ 738982 w 825500"/>
                <a:gd name="connsiteY6" fmla="*/ 100012 h 470693"/>
                <a:gd name="connsiteX7" fmla="*/ 584200 w 825500"/>
                <a:gd name="connsiteY7" fmla="*/ 19050 h 470693"/>
                <a:gd name="connsiteX8" fmla="*/ 361950 w 825500"/>
                <a:gd name="connsiteY8" fmla="*/ 0 h 470693"/>
                <a:gd name="connsiteX9" fmla="*/ 152400 w 825500"/>
                <a:gd name="connsiteY9" fmla="*/ 44450 h 470693"/>
                <a:gd name="connsiteX10" fmla="*/ 38100 w 825500"/>
                <a:gd name="connsiteY10" fmla="*/ 120650 h 470693"/>
                <a:gd name="connsiteX11" fmla="*/ 0 w 825500"/>
                <a:gd name="connsiteY11" fmla="*/ 254000 h 470693"/>
                <a:gd name="connsiteX12" fmla="*/ 38100 w 825500"/>
                <a:gd name="connsiteY12" fmla="*/ 330200 h 470693"/>
                <a:gd name="connsiteX13" fmla="*/ 95250 w 825500"/>
                <a:gd name="connsiteY13" fmla="*/ 396875 h 470693"/>
                <a:gd name="connsiteX14" fmla="*/ 92075 w 825500"/>
                <a:gd name="connsiteY14" fmla="*/ 470693 h 470693"/>
                <a:gd name="connsiteX0" fmla="*/ 92075 w 825500"/>
                <a:gd name="connsiteY0" fmla="*/ 470693 h 470693"/>
                <a:gd name="connsiteX1" fmla="*/ 419100 w 825500"/>
                <a:gd name="connsiteY1" fmla="*/ 330200 h 470693"/>
                <a:gd name="connsiteX2" fmla="*/ 778669 w 825500"/>
                <a:gd name="connsiteY2" fmla="*/ 456407 h 470693"/>
                <a:gd name="connsiteX3" fmla="*/ 777875 w 825500"/>
                <a:gd name="connsiteY3" fmla="*/ 371475 h 470693"/>
                <a:gd name="connsiteX4" fmla="*/ 825500 w 825500"/>
                <a:gd name="connsiteY4" fmla="*/ 288925 h 470693"/>
                <a:gd name="connsiteX5" fmla="*/ 819150 w 825500"/>
                <a:gd name="connsiteY5" fmla="*/ 196850 h 470693"/>
                <a:gd name="connsiteX6" fmla="*/ 755651 w 825500"/>
                <a:gd name="connsiteY6" fmla="*/ 102394 h 470693"/>
                <a:gd name="connsiteX7" fmla="*/ 584200 w 825500"/>
                <a:gd name="connsiteY7" fmla="*/ 19050 h 470693"/>
                <a:gd name="connsiteX8" fmla="*/ 361950 w 825500"/>
                <a:gd name="connsiteY8" fmla="*/ 0 h 470693"/>
                <a:gd name="connsiteX9" fmla="*/ 152400 w 825500"/>
                <a:gd name="connsiteY9" fmla="*/ 44450 h 470693"/>
                <a:gd name="connsiteX10" fmla="*/ 38100 w 825500"/>
                <a:gd name="connsiteY10" fmla="*/ 120650 h 470693"/>
                <a:gd name="connsiteX11" fmla="*/ 0 w 825500"/>
                <a:gd name="connsiteY11" fmla="*/ 254000 h 470693"/>
                <a:gd name="connsiteX12" fmla="*/ 38100 w 825500"/>
                <a:gd name="connsiteY12" fmla="*/ 330200 h 470693"/>
                <a:gd name="connsiteX13" fmla="*/ 95250 w 825500"/>
                <a:gd name="connsiteY13" fmla="*/ 396875 h 470693"/>
                <a:gd name="connsiteX14" fmla="*/ 92075 w 825500"/>
                <a:gd name="connsiteY14" fmla="*/ 470693 h 470693"/>
                <a:gd name="connsiteX0" fmla="*/ 110067 w 825500"/>
                <a:gd name="connsiteY0" fmla="*/ 385112 h 456407"/>
                <a:gd name="connsiteX1" fmla="*/ 419100 w 825500"/>
                <a:gd name="connsiteY1" fmla="*/ 330200 h 456407"/>
                <a:gd name="connsiteX2" fmla="*/ 778669 w 825500"/>
                <a:gd name="connsiteY2" fmla="*/ 456407 h 456407"/>
                <a:gd name="connsiteX3" fmla="*/ 777875 w 825500"/>
                <a:gd name="connsiteY3" fmla="*/ 371475 h 456407"/>
                <a:gd name="connsiteX4" fmla="*/ 825500 w 825500"/>
                <a:gd name="connsiteY4" fmla="*/ 288925 h 456407"/>
                <a:gd name="connsiteX5" fmla="*/ 819150 w 825500"/>
                <a:gd name="connsiteY5" fmla="*/ 196850 h 456407"/>
                <a:gd name="connsiteX6" fmla="*/ 755651 w 825500"/>
                <a:gd name="connsiteY6" fmla="*/ 102394 h 456407"/>
                <a:gd name="connsiteX7" fmla="*/ 584200 w 825500"/>
                <a:gd name="connsiteY7" fmla="*/ 19050 h 456407"/>
                <a:gd name="connsiteX8" fmla="*/ 361950 w 825500"/>
                <a:gd name="connsiteY8" fmla="*/ 0 h 456407"/>
                <a:gd name="connsiteX9" fmla="*/ 152400 w 825500"/>
                <a:gd name="connsiteY9" fmla="*/ 44450 h 456407"/>
                <a:gd name="connsiteX10" fmla="*/ 38100 w 825500"/>
                <a:gd name="connsiteY10" fmla="*/ 120650 h 456407"/>
                <a:gd name="connsiteX11" fmla="*/ 0 w 825500"/>
                <a:gd name="connsiteY11" fmla="*/ 254000 h 456407"/>
                <a:gd name="connsiteX12" fmla="*/ 38100 w 825500"/>
                <a:gd name="connsiteY12" fmla="*/ 330200 h 456407"/>
                <a:gd name="connsiteX13" fmla="*/ 95250 w 825500"/>
                <a:gd name="connsiteY13" fmla="*/ 396875 h 456407"/>
                <a:gd name="connsiteX14" fmla="*/ 110067 w 825500"/>
                <a:gd name="connsiteY14" fmla="*/ 385112 h 456407"/>
                <a:gd name="connsiteX0" fmla="*/ 110067 w 825500"/>
                <a:gd name="connsiteY0" fmla="*/ 385112 h 399786"/>
                <a:gd name="connsiteX1" fmla="*/ 419100 w 825500"/>
                <a:gd name="connsiteY1" fmla="*/ 330200 h 399786"/>
                <a:gd name="connsiteX2" fmla="*/ 770467 w 825500"/>
                <a:gd name="connsiteY2" fmla="*/ 385113 h 399786"/>
                <a:gd name="connsiteX3" fmla="*/ 777875 w 825500"/>
                <a:gd name="connsiteY3" fmla="*/ 371475 h 399786"/>
                <a:gd name="connsiteX4" fmla="*/ 825500 w 825500"/>
                <a:gd name="connsiteY4" fmla="*/ 288925 h 399786"/>
                <a:gd name="connsiteX5" fmla="*/ 819150 w 825500"/>
                <a:gd name="connsiteY5" fmla="*/ 196850 h 399786"/>
                <a:gd name="connsiteX6" fmla="*/ 755651 w 825500"/>
                <a:gd name="connsiteY6" fmla="*/ 102394 h 399786"/>
                <a:gd name="connsiteX7" fmla="*/ 584200 w 825500"/>
                <a:gd name="connsiteY7" fmla="*/ 19050 h 399786"/>
                <a:gd name="connsiteX8" fmla="*/ 361950 w 825500"/>
                <a:gd name="connsiteY8" fmla="*/ 0 h 399786"/>
                <a:gd name="connsiteX9" fmla="*/ 152400 w 825500"/>
                <a:gd name="connsiteY9" fmla="*/ 44450 h 399786"/>
                <a:gd name="connsiteX10" fmla="*/ 38100 w 825500"/>
                <a:gd name="connsiteY10" fmla="*/ 120650 h 399786"/>
                <a:gd name="connsiteX11" fmla="*/ 0 w 825500"/>
                <a:gd name="connsiteY11" fmla="*/ 254000 h 399786"/>
                <a:gd name="connsiteX12" fmla="*/ 38100 w 825500"/>
                <a:gd name="connsiteY12" fmla="*/ 330200 h 399786"/>
                <a:gd name="connsiteX13" fmla="*/ 95250 w 825500"/>
                <a:gd name="connsiteY13" fmla="*/ 396875 h 399786"/>
                <a:gd name="connsiteX14" fmla="*/ 110067 w 825500"/>
                <a:gd name="connsiteY14" fmla="*/ 385112 h 399786"/>
                <a:gd name="connsiteX0" fmla="*/ 55033 w 825500"/>
                <a:gd name="connsiteY0" fmla="*/ 385113 h 399786"/>
                <a:gd name="connsiteX1" fmla="*/ 419100 w 825500"/>
                <a:gd name="connsiteY1" fmla="*/ 330200 h 399786"/>
                <a:gd name="connsiteX2" fmla="*/ 770467 w 825500"/>
                <a:gd name="connsiteY2" fmla="*/ 385113 h 399786"/>
                <a:gd name="connsiteX3" fmla="*/ 777875 w 825500"/>
                <a:gd name="connsiteY3" fmla="*/ 371475 h 399786"/>
                <a:gd name="connsiteX4" fmla="*/ 825500 w 825500"/>
                <a:gd name="connsiteY4" fmla="*/ 288925 h 399786"/>
                <a:gd name="connsiteX5" fmla="*/ 819150 w 825500"/>
                <a:gd name="connsiteY5" fmla="*/ 196850 h 399786"/>
                <a:gd name="connsiteX6" fmla="*/ 755651 w 825500"/>
                <a:gd name="connsiteY6" fmla="*/ 102394 h 399786"/>
                <a:gd name="connsiteX7" fmla="*/ 584200 w 825500"/>
                <a:gd name="connsiteY7" fmla="*/ 19050 h 399786"/>
                <a:gd name="connsiteX8" fmla="*/ 361950 w 825500"/>
                <a:gd name="connsiteY8" fmla="*/ 0 h 399786"/>
                <a:gd name="connsiteX9" fmla="*/ 152400 w 825500"/>
                <a:gd name="connsiteY9" fmla="*/ 44450 h 399786"/>
                <a:gd name="connsiteX10" fmla="*/ 38100 w 825500"/>
                <a:gd name="connsiteY10" fmla="*/ 120650 h 399786"/>
                <a:gd name="connsiteX11" fmla="*/ 0 w 825500"/>
                <a:gd name="connsiteY11" fmla="*/ 254000 h 399786"/>
                <a:gd name="connsiteX12" fmla="*/ 38100 w 825500"/>
                <a:gd name="connsiteY12" fmla="*/ 330200 h 399786"/>
                <a:gd name="connsiteX13" fmla="*/ 95250 w 825500"/>
                <a:gd name="connsiteY13" fmla="*/ 396875 h 399786"/>
                <a:gd name="connsiteX14" fmla="*/ 55033 w 825500"/>
                <a:gd name="connsiteY14" fmla="*/ 385113 h 399786"/>
                <a:gd name="connsiteX0" fmla="*/ 55033 w 825500"/>
                <a:gd name="connsiteY0" fmla="*/ 385113 h 396875"/>
                <a:gd name="connsiteX1" fmla="*/ 419100 w 825500"/>
                <a:gd name="connsiteY1" fmla="*/ 330200 h 396875"/>
                <a:gd name="connsiteX2" fmla="*/ 770467 w 825500"/>
                <a:gd name="connsiteY2" fmla="*/ 385113 h 396875"/>
                <a:gd name="connsiteX3" fmla="*/ 770467 w 825500"/>
                <a:gd name="connsiteY3" fmla="*/ 342323 h 396875"/>
                <a:gd name="connsiteX4" fmla="*/ 825500 w 825500"/>
                <a:gd name="connsiteY4" fmla="*/ 288925 h 396875"/>
                <a:gd name="connsiteX5" fmla="*/ 819150 w 825500"/>
                <a:gd name="connsiteY5" fmla="*/ 196850 h 396875"/>
                <a:gd name="connsiteX6" fmla="*/ 755651 w 825500"/>
                <a:gd name="connsiteY6" fmla="*/ 102394 h 396875"/>
                <a:gd name="connsiteX7" fmla="*/ 584200 w 825500"/>
                <a:gd name="connsiteY7" fmla="*/ 19050 h 396875"/>
                <a:gd name="connsiteX8" fmla="*/ 361950 w 825500"/>
                <a:gd name="connsiteY8" fmla="*/ 0 h 396875"/>
                <a:gd name="connsiteX9" fmla="*/ 152400 w 825500"/>
                <a:gd name="connsiteY9" fmla="*/ 44450 h 396875"/>
                <a:gd name="connsiteX10" fmla="*/ 38100 w 825500"/>
                <a:gd name="connsiteY10" fmla="*/ 120650 h 396875"/>
                <a:gd name="connsiteX11" fmla="*/ 0 w 825500"/>
                <a:gd name="connsiteY11" fmla="*/ 254000 h 396875"/>
                <a:gd name="connsiteX12" fmla="*/ 38100 w 825500"/>
                <a:gd name="connsiteY12" fmla="*/ 330200 h 396875"/>
                <a:gd name="connsiteX13" fmla="*/ 95250 w 825500"/>
                <a:gd name="connsiteY13" fmla="*/ 396875 h 396875"/>
                <a:gd name="connsiteX14" fmla="*/ 55033 w 825500"/>
                <a:gd name="connsiteY14" fmla="*/ 385113 h 396875"/>
                <a:gd name="connsiteX0" fmla="*/ 55033 w 880533"/>
                <a:gd name="connsiteY0" fmla="*/ 385113 h 396875"/>
                <a:gd name="connsiteX1" fmla="*/ 419100 w 880533"/>
                <a:gd name="connsiteY1" fmla="*/ 330200 h 396875"/>
                <a:gd name="connsiteX2" fmla="*/ 770467 w 880533"/>
                <a:gd name="connsiteY2" fmla="*/ 385113 h 396875"/>
                <a:gd name="connsiteX3" fmla="*/ 770467 w 880533"/>
                <a:gd name="connsiteY3" fmla="*/ 342323 h 396875"/>
                <a:gd name="connsiteX4" fmla="*/ 880533 w 880533"/>
                <a:gd name="connsiteY4" fmla="*/ 256742 h 396875"/>
                <a:gd name="connsiteX5" fmla="*/ 819150 w 880533"/>
                <a:gd name="connsiteY5" fmla="*/ 196850 h 396875"/>
                <a:gd name="connsiteX6" fmla="*/ 755651 w 880533"/>
                <a:gd name="connsiteY6" fmla="*/ 102394 h 396875"/>
                <a:gd name="connsiteX7" fmla="*/ 584200 w 880533"/>
                <a:gd name="connsiteY7" fmla="*/ 19050 h 396875"/>
                <a:gd name="connsiteX8" fmla="*/ 361950 w 880533"/>
                <a:gd name="connsiteY8" fmla="*/ 0 h 396875"/>
                <a:gd name="connsiteX9" fmla="*/ 152400 w 880533"/>
                <a:gd name="connsiteY9" fmla="*/ 44450 h 396875"/>
                <a:gd name="connsiteX10" fmla="*/ 38100 w 880533"/>
                <a:gd name="connsiteY10" fmla="*/ 120650 h 396875"/>
                <a:gd name="connsiteX11" fmla="*/ 0 w 880533"/>
                <a:gd name="connsiteY11" fmla="*/ 254000 h 396875"/>
                <a:gd name="connsiteX12" fmla="*/ 38100 w 880533"/>
                <a:gd name="connsiteY12" fmla="*/ 330200 h 396875"/>
                <a:gd name="connsiteX13" fmla="*/ 95250 w 880533"/>
                <a:gd name="connsiteY13" fmla="*/ 396875 h 396875"/>
                <a:gd name="connsiteX14" fmla="*/ 55033 w 880533"/>
                <a:gd name="connsiteY14" fmla="*/ 385113 h 396875"/>
                <a:gd name="connsiteX0" fmla="*/ 55033 w 880533"/>
                <a:gd name="connsiteY0" fmla="*/ 385113 h 396875"/>
                <a:gd name="connsiteX1" fmla="*/ 419100 w 880533"/>
                <a:gd name="connsiteY1" fmla="*/ 330200 h 396875"/>
                <a:gd name="connsiteX2" fmla="*/ 770466 w 880533"/>
                <a:gd name="connsiteY2" fmla="*/ 342323 h 396875"/>
                <a:gd name="connsiteX3" fmla="*/ 770467 w 880533"/>
                <a:gd name="connsiteY3" fmla="*/ 342323 h 396875"/>
                <a:gd name="connsiteX4" fmla="*/ 880533 w 880533"/>
                <a:gd name="connsiteY4" fmla="*/ 256742 h 396875"/>
                <a:gd name="connsiteX5" fmla="*/ 819150 w 880533"/>
                <a:gd name="connsiteY5" fmla="*/ 196850 h 396875"/>
                <a:gd name="connsiteX6" fmla="*/ 755651 w 880533"/>
                <a:gd name="connsiteY6" fmla="*/ 102394 h 396875"/>
                <a:gd name="connsiteX7" fmla="*/ 584200 w 880533"/>
                <a:gd name="connsiteY7" fmla="*/ 19050 h 396875"/>
                <a:gd name="connsiteX8" fmla="*/ 361950 w 880533"/>
                <a:gd name="connsiteY8" fmla="*/ 0 h 396875"/>
                <a:gd name="connsiteX9" fmla="*/ 152400 w 880533"/>
                <a:gd name="connsiteY9" fmla="*/ 44450 h 396875"/>
                <a:gd name="connsiteX10" fmla="*/ 38100 w 880533"/>
                <a:gd name="connsiteY10" fmla="*/ 120650 h 396875"/>
                <a:gd name="connsiteX11" fmla="*/ 0 w 880533"/>
                <a:gd name="connsiteY11" fmla="*/ 254000 h 396875"/>
                <a:gd name="connsiteX12" fmla="*/ 38100 w 880533"/>
                <a:gd name="connsiteY12" fmla="*/ 330200 h 396875"/>
                <a:gd name="connsiteX13" fmla="*/ 95250 w 880533"/>
                <a:gd name="connsiteY13" fmla="*/ 396875 h 396875"/>
                <a:gd name="connsiteX14" fmla="*/ 55033 w 880533"/>
                <a:gd name="connsiteY14" fmla="*/ 385113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0533" h="396875">
                  <a:moveTo>
                    <a:pt x="55033" y="385113"/>
                  </a:moveTo>
                  <a:lnTo>
                    <a:pt x="419100" y="330200"/>
                  </a:lnTo>
                  <a:lnTo>
                    <a:pt x="770466" y="342323"/>
                  </a:lnTo>
                  <a:cubicBezTo>
                    <a:pt x="770201" y="314012"/>
                    <a:pt x="770732" y="370634"/>
                    <a:pt x="770467" y="342323"/>
                  </a:cubicBezTo>
                  <a:lnTo>
                    <a:pt x="880533" y="256742"/>
                  </a:lnTo>
                  <a:lnTo>
                    <a:pt x="819150" y="196850"/>
                  </a:lnTo>
                  <a:lnTo>
                    <a:pt x="755651" y="102394"/>
                  </a:lnTo>
                  <a:cubicBezTo>
                    <a:pt x="711201" y="72761"/>
                    <a:pt x="643467" y="33337"/>
                    <a:pt x="584200" y="19050"/>
                  </a:cubicBezTo>
                  <a:lnTo>
                    <a:pt x="361950" y="0"/>
                  </a:lnTo>
                  <a:lnTo>
                    <a:pt x="152400" y="44450"/>
                  </a:lnTo>
                  <a:lnTo>
                    <a:pt x="38100" y="120650"/>
                  </a:lnTo>
                  <a:lnTo>
                    <a:pt x="0" y="254000"/>
                  </a:lnTo>
                  <a:lnTo>
                    <a:pt x="38100" y="330200"/>
                  </a:lnTo>
                  <a:lnTo>
                    <a:pt x="95250" y="396875"/>
                  </a:lnTo>
                  <a:lnTo>
                    <a:pt x="55033" y="38511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552935" y="4590670"/>
              <a:ext cx="923698" cy="213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 pitchFamily="34" charset="0"/>
                  <a:cs typeface="Arial" pitchFamily="34" charset="0"/>
                </a:rPr>
                <a:t>Beryllium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H="1" flipV="1">
              <a:off x="4846298" y="4387857"/>
              <a:ext cx="96557" cy="1952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Loading of beryllium             </a:t>
            </a:r>
            <a:r>
              <a:rPr kumimoji="1" lang="en-US" altLang="ja-JP" sz="1800" i="1" dirty="0" smtClean="0">
                <a:latin typeface="Century Schoolbook" pitchFamily="18" charset="0"/>
              </a:rPr>
              <a:t>supplements</a:t>
            </a:r>
            <a:endParaRPr kumimoji="1" lang="ja-JP" altLang="en-US" b="1" i="1" dirty="0">
              <a:latin typeface="Century Schoolbook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691680" y="1916832"/>
            <a:ext cx="5832648" cy="4320480"/>
            <a:chOff x="2168775" y="2143981"/>
            <a:chExt cx="5443090" cy="4076940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249290" y="2513313"/>
              <a:ext cx="5362575" cy="3707608"/>
              <a:chOff x="1038225" y="-657225"/>
              <a:chExt cx="5362575" cy="3707608"/>
            </a:xfrm>
          </p:grpSpPr>
          <p:sp>
            <p:nvSpPr>
              <p:cNvPr id="17" name="フリーフォーム 16"/>
              <p:cNvSpPr/>
              <p:nvPr/>
            </p:nvSpPr>
            <p:spPr>
              <a:xfrm>
                <a:off x="1038225" y="-657225"/>
                <a:ext cx="5362575" cy="2352675"/>
              </a:xfrm>
              <a:custGeom>
                <a:avLst/>
                <a:gdLst>
                  <a:gd name="connsiteX0" fmla="*/ 1038225 w 5362575"/>
                  <a:gd name="connsiteY0" fmla="*/ 1743075 h 2352675"/>
                  <a:gd name="connsiteX1" fmla="*/ 1000125 w 5362575"/>
                  <a:gd name="connsiteY1" fmla="*/ 1371600 h 2352675"/>
                  <a:gd name="connsiteX2" fmla="*/ 1066800 w 5362575"/>
                  <a:gd name="connsiteY2" fmla="*/ 1123950 h 2352675"/>
                  <a:gd name="connsiteX3" fmla="*/ 1104900 w 5362575"/>
                  <a:gd name="connsiteY3" fmla="*/ 933450 h 2352675"/>
                  <a:gd name="connsiteX4" fmla="*/ 1285875 w 5362575"/>
                  <a:gd name="connsiteY4" fmla="*/ 752475 h 2352675"/>
                  <a:gd name="connsiteX5" fmla="*/ 1524000 w 5362575"/>
                  <a:gd name="connsiteY5" fmla="*/ 609600 h 2352675"/>
                  <a:gd name="connsiteX6" fmla="*/ 1847850 w 5362575"/>
                  <a:gd name="connsiteY6" fmla="*/ 495300 h 2352675"/>
                  <a:gd name="connsiteX7" fmla="*/ 2085975 w 5362575"/>
                  <a:gd name="connsiteY7" fmla="*/ 419100 h 2352675"/>
                  <a:gd name="connsiteX8" fmla="*/ 2486025 w 5362575"/>
                  <a:gd name="connsiteY8" fmla="*/ 400050 h 2352675"/>
                  <a:gd name="connsiteX9" fmla="*/ 2924175 w 5362575"/>
                  <a:gd name="connsiteY9" fmla="*/ 381000 h 2352675"/>
                  <a:gd name="connsiteX10" fmla="*/ 3257550 w 5362575"/>
                  <a:gd name="connsiteY10" fmla="*/ 457200 h 2352675"/>
                  <a:gd name="connsiteX11" fmla="*/ 3581400 w 5362575"/>
                  <a:gd name="connsiteY11" fmla="*/ 542925 h 2352675"/>
                  <a:gd name="connsiteX12" fmla="*/ 3914775 w 5362575"/>
                  <a:gd name="connsiteY12" fmla="*/ 704850 h 2352675"/>
                  <a:gd name="connsiteX13" fmla="*/ 4238625 w 5362575"/>
                  <a:gd name="connsiteY13" fmla="*/ 971550 h 2352675"/>
                  <a:gd name="connsiteX14" fmla="*/ 4400550 w 5362575"/>
                  <a:gd name="connsiteY14" fmla="*/ 1238250 h 2352675"/>
                  <a:gd name="connsiteX15" fmla="*/ 4400550 w 5362575"/>
                  <a:gd name="connsiteY15" fmla="*/ 1447800 h 2352675"/>
                  <a:gd name="connsiteX16" fmla="*/ 4400550 w 5362575"/>
                  <a:gd name="connsiteY16" fmla="*/ 1647825 h 2352675"/>
                  <a:gd name="connsiteX17" fmla="*/ 4457700 w 5362575"/>
                  <a:gd name="connsiteY17" fmla="*/ 1819275 h 2352675"/>
                  <a:gd name="connsiteX18" fmla="*/ 5133975 w 5362575"/>
                  <a:gd name="connsiteY18" fmla="*/ 2286000 h 2352675"/>
                  <a:gd name="connsiteX19" fmla="*/ 5362575 w 5362575"/>
                  <a:gd name="connsiteY19" fmla="*/ 1695450 h 2352675"/>
                  <a:gd name="connsiteX20" fmla="*/ 5353050 w 5362575"/>
                  <a:gd name="connsiteY20" fmla="*/ 1562100 h 2352675"/>
                  <a:gd name="connsiteX21" fmla="*/ 5162550 w 5362575"/>
                  <a:gd name="connsiteY21" fmla="*/ 581025 h 2352675"/>
                  <a:gd name="connsiteX22" fmla="*/ 3905250 w 5362575"/>
                  <a:gd name="connsiteY22" fmla="*/ 19050 h 2352675"/>
                  <a:gd name="connsiteX23" fmla="*/ 1285875 w 5362575"/>
                  <a:gd name="connsiteY23" fmla="*/ 0 h 2352675"/>
                  <a:gd name="connsiteX24" fmla="*/ 371475 w 5362575"/>
                  <a:gd name="connsiteY24" fmla="*/ 581025 h 2352675"/>
                  <a:gd name="connsiteX25" fmla="*/ 0 w 5362575"/>
                  <a:gd name="connsiteY25" fmla="*/ 1666875 h 2352675"/>
                  <a:gd name="connsiteX26" fmla="*/ 9525 w 5362575"/>
                  <a:gd name="connsiteY26" fmla="*/ 2085975 h 2352675"/>
                  <a:gd name="connsiteX27" fmla="*/ 95250 w 5362575"/>
                  <a:gd name="connsiteY27" fmla="*/ 2352675 h 2352675"/>
                  <a:gd name="connsiteX28" fmla="*/ 876300 w 5362575"/>
                  <a:gd name="connsiteY28" fmla="*/ 1876425 h 2352675"/>
                  <a:gd name="connsiteX29" fmla="*/ 923925 w 5362575"/>
                  <a:gd name="connsiteY29" fmla="*/ 1876425 h 2352675"/>
                  <a:gd name="connsiteX30" fmla="*/ 1038225 w 5362575"/>
                  <a:gd name="connsiteY30" fmla="*/ 1743075 h 2352675"/>
                  <a:gd name="connsiteX0" fmla="*/ 1038225 w 5362575"/>
                  <a:gd name="connsiteY0" fmla="*/ 1743075 h 2352675"/>
                  <a:gd name="connsiteX1" fmla="*/ 1000125 w 5362575"/>
                  <a:gd name="connsiteY1" fmla="*/ 1371600 h 2352675"/>
                  <a:gd name="connsiteX2" fmla="*/ 1066800 w 5362575"/>
                  <a:gd name="connsiteY2" fmla="*/ 1123950 h 2352675"/>
                  <a:gd name="connsiteX3" fmla="*/ 1104900 w 5362575"/>
                  <a:gd name="connsiteY3" fmla="*/ 933450 h 2352675"/>
                  <a:gd name="connsiteX4" fmla="*/ 1285875 w 5362575"/>
                  <a:gd name="connsiteY4" fmla="*/ 781050 h 2352675"/>
                  <a:gd name="connsiteX5" fmla="*/ 1524000 w 5362575"/>
                  <a:gd name="connsiteY5" fmla="*/ 609600 h 2352675"/>
                  <a:gd name="connsiteX6" fmla="*/ 1847850 w 5362575"/>
                  <a:gd name="connsiteY6" fmla="*/ 495300 h 2352675"/>
                  <a:gd name="connsiteX7" fmla="*/ 2085975 w 5362575"/>
                  <a:gd name="connsiteY7" fmla="*/ 419100 h 2352675"/>
                  <a:gd name="connsiteX8" fmla="*/ 2486025 w 5362575"/>
                  <a:gd name="connsiteY8" fmla="*/ 400050 h 2352675"/>
                  <a:gd name="connsiteX9" fmla="*/ 2924175 w 5362575"/>
                  <a:gd name="connsiteY9" fmla="*/ 381000 h 2352675"/>
                  <a:gd name="connsiteX10" fmla="*/ 3257550 w 5362575"/>
                  <a:gd name="connsiteY10" fmla="*/ 457200 h 2352675"/>
                  <a:gd name="connsiteX11" fmla="*/ 3581400 w 5362575"/>
                  <a:gd name="connsiteY11" fmla="*/ 542925 h 2352675"/>
                  <a:gd name="connsiteX12" fmla="*/ 3914775 w 5362575"/>
                  <a:gd name="connsiteY12" fmla="*/ 704850 h 2352675"/>
                  <a:gd name="connsiteX13" fmla="*/ 4238625 w 5362575"/>
                  <a:gd name="connsiteY13" fmla="*/ 971550 h 2352675"/>
                  <a:gd name="connsiteX14" fmla="*/ 4400550 w 5362575"/>
                  <a:gd name="connsiteY14" fmla="*/ 1238250 h 2352675"/>
                  <a:gd name="connsiteX15" fmla="*/ 4400550 w 5362575"/>
                  <a:gd name="connsiteY15" fmla="*/ 1447800 h 2352675"/>
                  <a:gd name="connsiteX16" fmla="*/ 4400550 w 5362575"/>
                  <a:gd name="connsiteY16" fmla="*/ 1647825 h 2352675"/>
                  <a:gd name="connsiteX17" fmla="*/ 4457700 w 5362575"/>
                  <a:gd name="connsiteY17" fmla="*/ 1819275 h 2352675"/>
                  <a:gd name="connsiteX18" fmla="*/ 5133975 w 5362575"/>
                  <a:gd name="connsiteY18" fmla="*/ 2286000 h 2352675"/>
                  <a:gd name="connsiteX19" fmla="*/ 5362575 w 5362575"/>
                  <a:gd name="connsiteY19" fmla="*/ 1695450 h 2352675"/>
                  <a:gd name="connsiteX20" fmla="*/ 5353050 w 5362575"/>
                  <a:gd name="connsiteY20" fmla="*/ 1562100 h 2352675"/>
                  <a:gd name="connsiteX21" fmla="*/ 5162550 w 5362575"/>
                  <a:gd name="connsiteY21" fmla="*/ 581025 h 2352675"/>
                  <a:gd name="connsiteX22" fmla="*/ 3905250 w 5362575"/>
                  <a:gd name="connsiteY22" fmla="*/ 19050 h 2352675"/>
                  <a:gd name="connsiteX23" fmla="*/ 1285875 w 5362575"/>
                  <a:gd name="connsiteY23" fmla="*/ 0 h 2352675"/>
                  <a:gd name="connsiteX24" fmla="*/ 371475 w 5362575"/>
                  <a:gd name="connsiteY24" fmla="*/ 581025 h 2352675"/>
                  <a:gd name="connsiteX25" fmla="*/ 0 w 5362575"/>
                  <a:gd name="connsiteY25" fmla="*/ 1666875 h 2352675"/>
                  <a:gd name="connsiteX26" fmla="*/ 9525 w 5362575"/>
                  <a:gd name="connsiteY26" fmla="*/ 2085975 h 2352675"/>
                  <a:gd name="connsiteX27" fmla="*/ 95250 w 5362575"/>
                  <a:gd name="connsiteY27" fmla="*/ 2352675 h 2352675"/>
                  <a:gd name="connsiteX28" fmla="*/ 876300 w 5362575"/>
                  <a:gd name="connsiteY28" fmla="*/ 1876425 h 2352675"/>
                  <a:gd name="connsiteX29" fmla="*/ 923925 w 5362575"/>
                  <a:gd name="connsiteY29" fmla="*/ 1876425 h 2352675"/>
                  <a:gd name="connsiteX30" fmla="*/ 1038225 w 5362575"/>
                  <a:gd name="connsiteY30" fmla="*/ 1743075 h 23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362575" h="2352675">
                    <a:moveTo>
                      <a:pt x="1038225" y="1743075"/>
                    </a:moveTo>
                    <a:lnTo>
                      <a:pt x="1000125" y="1371600"/>
                    </a:lnTo>
                    <a:lnTo>
                      <a:pt x="1066800" y="1123950"/>
                    </a:lnTo>
                    <a:lnTo>
                      <a:pt x="1104900" y="933450"/>
                    </a:lnTo>
                    <a:lnTo>
                      <a:pt x="1285875" y="781050"/>
                    </a:lnTo>
                    <a:lnTo>
                      <a:pt x="1524000" y="609600"/>
                    </a:lnTo>
                    <a:lnTo>
                      <a:pt x="1847850" y="495300"/>
                    </a:lnTo>
                    <a:lnTo>
                      <a:pt x="2085975" y="419100"/>
                    </a:lnTo>
                    <a:lnTo>
                      <a:pt x="2486025" y="400050"/>
                    </a:lnTo>
                    <a:lnTo>
                      <a:pt x="2924175" y="381000"/>
                    </a:lnTo>
                    <a:lnTo>
                      <a:pt x="3257550" y="457200"/>
                    </a:lnTo>
                    <a:lnTo>
                      <a:pt x="3581400" y="542925"/>
                    </a:lnTo>
                    <a:lnTo>
                      <a:pt x="3914775" y="704850"/>
                    </a:lnTo>
                    <a:lnTo>
                      <a:pt x="4238625" y="971550"/>
                    </a:lnTo>
                    <a:lnTo>
                      <a:pt x="4400550" y="1238250"/>
                    </a:lnTo>
                    <a:lnTo>
                      <a:pt x="4400550" y="1447800"/>
                    </a:lnTo>
                    <a:lnTo>
                      <a:pt x="4400550" y="1647825"/>
                    </a:lnTo>
                    <a:lnTo>
                      <a:pt x="4457700" y="1819275"/>
                    </a:lnTo>
                    <a:lnTo>
                      <a:pt x="5133975" y="2286000"/>
                    </a:lnTo>
                    <a:lnTo>
                      <a:pt x="5362575" y="1695450"/>
                    </a:lnTo>
                    <a:lnTo>
                      <a:pt x="5353050" y="1562100"/>
                    </a:lnTo>
                    <a:lnTo>
                      <a:pt x="5162550" y="581025"/>
                    </a:lnTo>
                    <a:lnTo>
                      <a:pt x="3905250" y="19050"/>
                    </a:lnTo>
                    <a:lnTo>
                      <a:pt x="1285875" y="0"/>
                    </a:lnTo>
                    <a:lnTo>
                      <a:pt x="371475" y="581025"/>
                    </a:lnTo>
                    <a:lnTo>
                      <a:pt x="0" y="1666875"/>
                    </a:lnTo>
                    <a:lnTo>
                      <a:pt x="9525" y="2085975"/>
                    </a:lnTo>
                    <a:lnTo>
                      <a:pt x="95250" y="2352675"/>
                    </a:lnTo>
                    <a:lnTo>
                      <a:pt x="876300" y="1876425"/>
                    </a:lnTo>
                    <a:lnTo>
                      <a:pt x="923925" y="1876425"/>
                    </a:lnTo>
                    <a:lnTo>
                      <a:pt x="1038225" y="174307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1092108" y="1078708"/>
                <a:ext cx="2171700" cy="1971675"/>
              </a:xfrm>
              <a:custGeom>
                <a:avLst/>
                <a:gdLst>
                  <a:gd name="connsiteX0" fmla="*/ 2181225 w 2181225"/>
                  <a:gd name="connsiteY0" fmla="*/ 333375 h 1971675"/>
                  <a:gd name="connsiteX1" fmla="*/ 1600200 w 2181225"/>
                  <a:gd name="connsiteY1" fmla="*/ 571500 h 1971675"/>
                  <a:gd name="connsiteX2" fmla="*/ 1247775 w 2181225"/>
                  <a:gd name="connsiteY2" fmla="*/ 1352550 h 1971675"/>
                  <a:gd name="connsiteX3" fmla="*/ 1181100 w 2181225"/>
                  <a:gd name="connsiteY3" fmla="*/ 1333500 h 1971675"/>
                  <a:gd name="connsiteX4" fmla="*/ 1143000 w 2181225"/>
                  <a:gd name="connsiteY4" fmla="*/ 1285875 h 1971675"/>
                  <a:gd name="connsiteX5" fmla="*/ 952500 w 2181225"/>
                  <a:gd name="connsiteY5" fmla="*/ 1352550 h 1971675"/>
                  <a:gd name="connsiteX6" fmla="*/ 0 w 2181225"/>
                  <a:gd name="connsiteY6" fmla="*/ 1971675 h 1971675"/>
                  <a:gd name="connsiteX7" fmla="*/ 9525 w 2181225"/>
                  <a:gd name="connsiteY7" fmla="*/ 619125 h 1971675"/>
                  <a:gd name="connsiteX8" fmla="*/ 752475 w 2181225"/>
                  <a:gd name="connsiteY8" fmla="*/ 171450 h 1971675"/>
                  <a:gd name="connsiteX9" fmla="*/ 847725 w 2181225"/>
                  <a:gd name="connsiteY9" fmla="*/ 133350 h 1971675"/>
                  <a:gd name="connsiteX10" fmla="*/ 933450 w 2181225"/>
                  <a:gd name="connsiteY10" fmla="*/ 0 h 1971675"/>
                  <a:gd name="connsiteX11" fmla="*/ 1600200 w 2181225"/>
                  <a:gd name="connsiteY11" fmla="*/ 533400 h 1971675"/>
                  <a:gd name="connsiteX12" fmla="*/ 2152650 w 2181225"/>
                  <a:gd name="connsiteY12" fmla="*/ 276225 h 1971675"/>
                  <a:gd name="connsiteX13" fmla="*/ 2181225 w 2181225"/>
                  <a:gd name="connsiteY13" fmla="*/ 333375 h 1971675"/>
                  <a:gd name="connsiteX0" fmla="*/ 2152650 w 2152650"/>
                  <a:gd name="connsiteY0" fmla="*/ 333375 h 1971675"/>
                  <a:gd name="connsiteX1" fmla="*/ 1600200 w 2152650"/>
                  <a:gd name="connsiteY1" fmla="*/ 571500 h 1971675"/>
                  <a:gd name="connsiteX2" fmla="*/ 1247775 w 2152650"/>
                  <a:gd name="connsiteY2" fmla="*/ 1352550 h 1971675"/>
                  <a:gd name="connsiteX3" fmla="*/ 1181100 w 2152650"/>
                  <a:gd name="connsiteY3" fmla="*/ 1333500 h 1971675"/>
                  <a:gd name="connsiteX4" fmla="*/ 1143000 w 2152650"/>
                  <a:gd name="connsiteY4" fmla="*/ 1285875 h 1971675"/>
                  <a:gd name="connsiteX5" fmla="*/ 952500 w 2152650"/>
                  <a:gd name="connsiteY5" fmla="*/ 1352550 h 1971675"/>
                  <a:gd name="connsiteX6" fmla="*/ 0 w 2152650"/>
                  <a:gd name="connsiteY6" fmla="*/ 1971675 h 1971675"/>
                  <a:gd name="connsiteX7" fmla="*/ 9525 w 2152650"/>
                  <a:gd name="connsiteY7" fmla="*/ 619125 h 1971675"/>
                  <a:gd name="connsiteX8" fmla="*/ 752475 w 2152650"/>
                  <a:gd name="connsiteY8" fmla="*/ 171450 h 1971675"/>
                  <a:gd name="connsiteX9" fmla="*/ 847725 w 2152650"/>
                  <a:gd name="connsiteY9" fmla="*/ 133350 h 1971675"/>
                  <a:gd name="connsiteX10" fmla="*/ 933450 w 2152650"/>
                  <a:gd name="connsiteY10" fmla="*/ 0 h 1971675"/>
                  <a:gd name="connsiteX11" fmla="*/ 1600200 w 2152650"/>
                  <a:gd name="connsiteY11" fmla="*/ 533400 h 1971675"/>
                  <a:gd name="connsiteX12" fmla="*/ 2152650 w 2152650"/>
                  <a:gd name="connsiteY12" fmla="*/ 276225 h 1971675"/>
                  <a:gd name="connsiteX13" fmla="*/ 2152650 w 2152650"/>
                  <a:gd name="connsiteY13" fmla="*/ 333375 h 1971675"/>
                  <a:gd name="connsiteX0" fmla="*/ 2171700 w 2171700"/>
                  <a:gd name="connsiteY0" fmla="*/ 342900 h 1971675"/>
                  <a:gd name="connsiteX1" fmla="*/ 1600200 w 2171700"/>
                  <a:gd name="connsiteY1" fmla="*/ 571500 h 1971675"/>
                  <a:gd name="connsiteX2" fmla="*/ 1247775 w 2171700"/>
                  <a:gd name="connsiteY2" fmla="*/ 1352550 h 1971675"/>
                  <a:gd name="connsiteX3" fmla="*/ 1181100 w 2171700"/>
                  <a:gd name="connsiteY3" fmla="*/ 1333500 h 1971675"/>
                  <a:gd name="connsiteX4" fmla="*/ 1143000 w 2171700"/>
                  <a:gd name="connsiteY4" fmla="*/ 1285875 h 1971675"/>
                  <a:gd name="connsiteX5" fmla="*/ 952500 w 2171700"/>
                  <a:gd name="connsiteY5" fmla="*/ 1352550 h 1971675"/>
                  <a:gd name="connsiteX6" fmla="*/ 0 w 2171700"/>
                  <a:gd name="connsiteY6" fmla="*/ 1971675 h 1971675"/>
                  <a:gd name="connsiteX7" fmla="*/ 9525 w 2171700"/>
                  <a:gd name="connsiteY7" fmla="*/ 619125 h 1971675"/>
                  <a:gd name="connsiteX8" fmla="*/ 752475 w 2171700"/>
                  <a:gd name="connsiteY8" fmla="*/ 171450 h 1971675"/>
                  <a:gd name="connsiteX9" fmla="*/ 847725 w 2171700"/>
                  <a:gd name="connsiteY9" fmla="*/ 133350 h 1971675"/>
                  <a:gd name="connsiteX10" fmla="*/ 933450 w 2171700"/>
                  <a:gd name="connsiteY10" fmla="*/ 0 h 1971675"/>
                  <a:gd name="connsiteX11" fmla="*/ 1600200 w 2171700"/>
                  <a:gd name="connsiteY11" fmla="*/ 533400 h 1971675"/>
                  <a:gd name="connsiteX12" fmla="*/ 2152650 w 2171700"/>
                  <a:gd name="connsiteY12" fmla="*/ 276225 h 1971675"/>
                  <a:gd name="connsiteX13" fmla="*/ 2171700 w 2171700"/>
                  <a:gd name="connsiteY13" fmla="*/ 342900 h 197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1700" h="1971675">
                    <a:moveTo>
                      <a:pt x="2171700" y="342900"/>
                    </a:moveTo>
                    <a:lnTo>
                      <a:pt x="1600200" y="571500"/>
                    </a:lnTo>
                    <a:lnTo>
                      <a:pt x="1247775" y="1352550"/>
                    </a:lnTo>
                    <a:lnTo>
                      <a:pt x="1181100" y="1333500"/>
                    </a:lnTo>
                    <a:lnTo>
                      <a:pt x="1143000" y="1285875"/>
                    </a:lnTo>
                    <a:lnTo>
                      <a:pt x="952500" y="1352550"/>
                    </a:lnTo>
                    <a:lnTo>
                      <a:pt x="0" y="1971675"/>
                    </a:lnTo>
                    <a:lnTo>
                      <a:pt x="9525" y="619125"/>
                    </a:lnTo>
                    <a:lnTo>
                      <a:pt x="752475" y="171450"/>
                    </a:lnTo>
                    <a:lnTo>
                      <a:pt x="847725" y="133350"/>
                    </a:lnTo>
                    <a:lnTo>
                      <a:pt x="933450" y="0"/>
                    </a:lnTo>
                    <a:lnTo>
                      <a:pt x="1600200" y="533400"/>
                    </a:lnTo>
                    <a:lnTo>
                      <a:pt x="2152650" y="276225"/>
                    </a:lnTo>
                    <a:lnTo>
                      <a:pt x="2171700" y="3429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229099" y="981075"/>
                <a:ext cx="1952625" cy="1981200"/>
              </a:xfrm>
              <a:custGeom>
                <a:avLst/>
                <a:gdLst>
                  <a:gd name="connsiteX0" fmla="*/ 1123950 w 1885950"/>
                  <a:gd name="connsiteY0" fmla="*/ 0 h 1981200"/>
                  <a:gd name="connsiteX1" fmla="*/ 466725 w 1885950"/>
                  <a:gd name="connsiteY1" fmla="*/ 533400 h 1981200"/>
                  <a:gd name="connsiteX2" fmla="*/ 0 w 1885950"/>
                  <a:gd name="connsiteY2" fmla="*/ 371475 h 1981200"/>
                  <a:gd name="connsiteX3" fmla="*/ 0 w 1885950"/>
                  <a:gd name="connsiteY3" fmla="*/ 438150 h 1981200"/>
                  <a:gd name="connsiteX4" fmla="*/ 485775 w 1885950"/>
                  <a:gd name="connsiteY4" fmla="*/ 609600 h 1981200"/>
                  <a:gd name="connsiteX5" fmla="*/ 857250 w 1885950"/>
                  <a:gd name="connsiteY5" fmla="*/ 1466850 h 1981200"/>
                  <a:gd name="connsiteX6" fmla="*/ 923925 w 1885950"/>
                  <a:gd name="connsiteY6" fmla="*/ 1352550 h 1981200"/>
                  <a:gd name="connsiteX7" fmla="*/ 1104900 w 1885950"/>
                  <a:gd name="connsiteY7" fmla="*/ 1381125 h 1981200"/>
                  <a:gd name="connsiteX8" fmla="*/ 1190625 w 1885950"/>
                  <a:gd name="connsiteY8" fmla="*/ 1457325 h 1981200"/>
                  <a:gd name="connsiteX9" fmla="*/ 1847850 w 1885950"/>
                  <a:gd name="connsiteY9" fmla="*/ 1981200 h 1981200"/>
                  <a:gd name="connsiteX10" fmla="*/ 1885950 w 1885950"/>
                  <a:gd name="connsiteY10" fmla="*/ 647700 h 1981200"/>
                  <a:gd name="connsiteX11" fmla="*/ 1190625 w 1885950"/>
                  <a:gd name="connsiteY11" fmla="*/ 180975 h 1981200"/>
                  <a:gd name="connsiteX12" fmla="*/ 1123950 w 1885950"/>
                  <a:gd name="connsiteY12" fmla="*/ 0 h 1981200"/>
                  <a:gd name="connsiteX0" fmla="*/ 1190625 w 1952625"/>
                  <a:gd name="connsiteY0" fmla="*/ 0 h 1981200"/>
                  <a:gd name="connsiteX1" fmla="*/ 533400 w 1952625"/>
                  <a:gd name="connsiteY1" fmla="*/ 533400 h 1981200"/>
                  <a:gd name="connsiteX2" fmla="*/ 0 w 1952625"/>
                  <a:gd name="connsiteY2" fmla="*/ 352425 h 1981200"/>
                  <a:gd name="connsiteX3" fmla="*/ 66675 w 1952625"/>
                  <a:gd name="connsiteY3" fmla="*/ 438150 h 1981200"/>
                  <a:gd name="connsiteX4" fmla="*/ 552450 w 1952625"/>
                  <a:gd name="connsiteY4" fmla="*/ 609600 h 1981200"/>
                  <a:gd name="connsiteX5" fmla="*/ 923925 w 1952625"/>
                  <a:gd name="connsiteY5" fmla="*/ 1466850 h 1981200"/>
                  <a:gd name="connsiteX6" fmla="*/ 990600 w 1952625"/>
                  <a:gd name="connsiteY6" fmla="*/ 1352550 h 1981200"/>
                  <a:gd name="connsiteX7" fmla="*/ 1171575 w 1952625"/>
                  <a:gd name="connsiteY7" fmla="*/ 1381125 h 1981200"/>
                  <a:gd name="connsiteX8" fmla="*/ 1257300 w 1952625"/>
                  <a:gd name="connsiteY8" fmla="*/ 1457325 h 1981200"/>
                  <a:gd name="connsiteX9" fmla="*/ 1914525 w 1952625"/>
                  <a:gd name="connsiteY9" fmla="*/ 1981200 h 1981200"/>
                  <a:gd name="connsiteX10" fmla="*/ 1952625 w 1952625"/>
                  <a:gd name="connsiteY10" fmla="*/ 647700 h 1981200"/>
                  <a:gd name="connsiteX11" fmla="*/ 1257300 w 1952625"/>
                  <a:gd name="connsiteY11" fmla="*/ 180975 h 1981200"/>
                  <a:gd name="connsiteX12" fmla="*/ 1190625 w 1952625"/>
                  <a:gd name="connsiteY12" fmla="*/ 0 h 1981200"/>
                  <a:gd name="connsiteX0" fmla="*/ 1228725 w 1990725"/>
                  <a:gd name="connsiteY0" fmla="*/ 0 h 1981200"/>
                  <a:gd name="connsiteX1" fmla="*/ 571500 w 1990725"/>
                  <a:gd name="connsiteY1" fmla="*/ 533400 h 1981200"/>
                  <a:gd name="connsiteX2" fmla="*/ 38100 w 1990725"/>
                  <a:gd name="connsiteY2" fmla="*/ 352425 h 1981200"/>
                  <a:gd name="connsiteX3" fmla="*/ 0 w 1990725"/>
                  <a:gd name="connsiteY3" fmla="*/ 419100 h 1981200"/>
                  <a:gd name="connsiteX4" fmla="*/ 590550 w 1990725"/>
                  <a:gd name="connsiteY4" fmla="*/ 609600 h 1981200"/>
                  <a:gd name="connsiteX5" fmla="*/ 962025 w 1990725"/>
                  <a:gd name="connsiteY5" fmla="*/ 1466850 h 1981200"/>
                  <a:gd name="connsiteX6" fmla="*/ 1028700 w 1990725"/>
                  <a:gd name="connsiteY6" fmla="*/ 1352550 h 1981200"/>
                  <a:gd name="connsiteX7" fmla="*/ 1209675 w 1990725"/>
                  <a:gd name="connsiteY7" fmla="*/ 1381125 h 1981200"/>
                  <a:gd name="connsiteX8" fmla="*/ 1295400 w 1990725"/>
                  <a:gd name="connsiteY8" fmla="*/ 1457325 h 1981200"/>
                  <a:gd name="connsiteX9" fmla="*/ 1952625 w 1990725"/>
                  <a:gd name="connsiteY9" fmla="*/ 1981200 h 1981200"/>
                  <a:gd name="connsiteX10" fmla="*/ 1990725 w 1990725"/>
                  <a:gd name="connsiteY10" fmla="*/ 647700 h 1981200"/>
                  <a:gd name="connsiteX11" fmla="*/ 1295400 w 1990725"/>
                  <a:gd name="connsiteY11" fmla="*/ 180975 h 1981200"/>
                  <a:gd name="connsiteX12" fmla="*/ 1228725 w 1990725"/>
                  <a:gd name="connsiteY12" fmla="*/ 0 h 1981200"/>
                  <a:gd name="connsiteX0" fmla="*/ 1190625 w 1952625"/>
                  <a:gd name="connsiteY0" fmla="*/ 0 h 1981200"/>
                  <a:gd name="connsiteX1" fmla="*/ 533400 w 1952625"/>
                  <a:gd name="connsiteY1" fmla="*/ 533400 h 1981200"/>
                  <a:gd name="connsiteX2" fmla="*/ 0 w 1952625"/>
                  <a:gd name="connsiteY2" fmla="*/ 352425 h 1981200"/>
                  <a:gd name="connsiteX3" fmla="*/ 9525 w 1952625"/>
                  <a:gd name="connsiteY3" fmla="*/ 447675 h 1981200"/>
                  <a:gd name="connsiteX4" fmla="*/ 552450 w 1952625"/>
                  <a:gd name="connsiteY4" fmla="*/ 609600 h 1981200"/>
                  <a:gd name="connsiteX5" fmla="*/ 923925 w 1952625"/>
                  <a:gd name="connsiteY5" fmla="*/ 1466850 h 1981200"/>
                  <a:gd name="connsiteX6" fmla="*/ 990600 w 1952625"/>
                  <a:gd name="connsiteY6" fmla="*/ 1352550 h 1981200"/>
                  <a:gd name="connsiteX7" fmla="*/ 1171575 w 1952625"/>
                  <a:gd name="connsiteY7" fmla="*/ 1381125 h 1981200"/>
                  <a:gd name="connsiteX8" fmla="*/ 1257300 w 1952625"/>
                  <a:gd name="connsiteY8" fmla="*/ 1457325 h 1981200"/>
                  <a:gd name="connsiteX9" fmla="*/ 1914525 w 1952625"/>
                  <a:gd name="connsiteY9" fmla="*/ 1981200 h 1981200"/>
                  <a:gd name="connsiteX10" fmla="*/ 1952625 w 1952625"/>
                  <a:gd name="connsiteY10" fmla="*/ 647700 h 1981200"/>
                  <a:gd name="connsiteX11" fmla="*/ 1257300 w 1952625"/>
                  <a:gd name="connsiteY11" fmla="*/ 180975 h 1981200"/>
                  <a:gd name="connsiteX12" fmla="*/ 1190625 w 1952625"/>
                  <a:gd name="connsiteY12" fmla="*/ 0 h 1981200"/>
                  <a:gd name="connsiteX0" fmla="*/ 1190625 w 1952625"/>
                  <a:gd name="connsiteY0" fmla="*/ 0 h 1981200"/>
                  <a:gd name="connsiteX1" fmla="*/ 533400 w 1952625"/>
                  <a:gd name="connsiteY1" fmla="*/ 533400 h 1981200"/>
                  <a:gd name="connsiteX2" fmla="*/ 0 w 1952625"/>
                  <a:gd name="connsiteY2" fmla="*/ 352425 h 1981200"/>
                  <a:gd name="connsiteX3" fmla="*/ 9525 w 1952625"/>
                  <a:gd name="connsiteY3" fmla="*/ 419100 h 1981200"/>
                  <a:gd name="connsiteX4" fmla="*/ 552450 w 1952625"/>
                  <a:gd name="connsiteY4" fmla="*/ 609600 h 1981200"/>
                  <a:gd name="connsiteX5" fmla="*/ 923925 w 1952625"/>
                  <a:gd name="connsiteY5" fmla="*/ 1466850 h 1981200"/>
                  <a:gd name="connsiteX6" fmla="*/ 990600 w 1952625"/>
                  <a:gd name="connsiteY6" fmla="*/ 1352550 h 1981200"/>
                  <a:gd name="connsiteX7" fmla="*/ 1171575 w 1952625"/>
                  <a:gd name="connsiteY7" fmla="*/ 1381125 h 1981200"/>
                  <a:gd name="connsiteX8" fmla="*/ 1257300 w 1952625"/>
                  <a:gd name="connsiteY8" fmla="*/ 1457325 h 1981200"/>
                  <a:gd name="connsiteX9" fmla="*/ 1914525 w 1952625"/>
                  <a:gd name="connsiteY9" fmla="*/ 1981200 h 1981200"/>
                  <a:gd name="connsiteX10" fmla="*/ 1952625 w 1952625"/>
                  <a:gd name="connsiteY10" fmla="*/ 647700 h 1981200"/>
                  <a:gd name="connsiteX11" fmla="*/ 1257300 w 1952625"/>
                  <a:gd name="connsiteY11" fmla="*/ 180975 h 1981200"/>
                  <a:gd name="connsiteX12" fmla="*/ 1190625 w 1952625"/>
                  <a:gd name="connsiteY12" fmla="*/ 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2625" h="1981200">
                    <a:moveTo>
                      <a:pt x="1190625" y="0"/>
                    </a:moveTo>
                    <a:lnTo>
                      <a:pt x="533400" y="533400"/>
                    </a:lnTo>
                    <a:lnTo>
                      <a:pt x="0" y="352425"/>
                    </a:lnTo>
                    <a:lnTo>
                      <a:pt x="9525" y="419100"/>
                    </a:lnTo>
                    <a:lnTo>
                      <a:pt x="552450" y="609600"/>
                    </a:lnTo>
                    <a:lnTo>
                      <a:pt x="923925" y="1466850"/>
                    </a:lnTo>
                    <a:lnTo>
                      <a:pt x="990600" y="1352550"/>
                    </a:lnTo>
                    <a:lnTo>
                      <a:pt x="1171575" y="1381125"/>
                    </a:lnTo>
                    <a:lnTo>
                      <a:pt x="1257300" y="1457325"/>
                    </a:lnTo>
                    <a:lnTo>
                      <a:pt x="1914525" y="1981200"/>
                    </a:lnTo>
                    <a:lnTo>
                      <a:pt x="1952625" y="647700"/>
                    </a:lnTo>
                    <a:lnTo>
                      <a:pt x="1257300" y="180975"/>
                    </a:lnTo>
                    <a:lnTo>
                      <a:pt x="1190625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2552700" y="523875"/>
                <a:ext cx="2324100" cy="1076325"/>
              </a:xfrm>
              <a:custGeom>
                <a:avLst/>
                <a:gdLst>
                  <a:gd name="connsiteX0" fmla="*/ 714375 w 2324100"/>
                  <a:gd name="connsiteY0" fmla="*/ 828675 h 1057275"/>
                  <a:gd name="connsiteX1" fmla="*/ 628650 w 2324100"/>
                  <a:gd name="connsiteY1" fmla="*/ 733425 h 1057275"/>
                  <a:gd name="connsiteX2" fmla="*/ 609600 w 2324100"/>
                  <a:gd name="connsiteY2" fmla="*/ 609600 h 1057275"/>
                  <a:gd name="connsiteX3" fmla="*/ 647700 w 2324100"/>
                  <a:gd name="connsiteY3" fmla="*/ 495300 h 1057275"/>
                  <a:gd name="connsiteX4" fmla="*/ 733425 w 2324100"/>
                  <a:gd name="connsiteY4" fmla="*/ 371475 h 1057275"/>
                  <a:gd name="connsiteX5" fmla="*/ 933450 w 2324100"/>
                  <a:gd name="connsiteY5" fmla="*/ 266700 h 1057275"/>
                  <a:gd name="connsiteX6" fmla="*/ 1181100 w 2324100"/>
                  <a:gd name="connsiteY6" fmla="*/ 257175 h 1057275"/>
                  <a:gd name="connsiteX7" fmla="*/ 1476375 w 2324100"/>
                  <a:gd name="connsiteY7" fmla="*/ 276225 h 1057275"/>
                  <a:gd name="connsiteX8" fmla="*/ 1619250 w 2324100"/>
                  <a:gd name="connsiteY8" fmla="*/ 400050 h 1057275"/>
                  <a:gd name="connsiteX9" fmla="*/ 1704975 w 2324100"/>
                  <a:gd name="connsiteY9" fmla="*/ 590550 h 1057275"/>
                  <a:gd name="connsiteX10" fmla="*/ 1685925 w 2324100"/>
                  <a:gd name="connsiteY10" fmla="*/ 828675 h 1057275"/>
                  <a:gd name="connsiteX11" fmla="*/ 2228850 w 2324100"/>
                  <a:gd name="connsiteY11" fmla="*/ 981075 h 1057275"/>
                  <a:gd name="connsiteX12" fmla="*/ 2286000 w 2324100"/>
                  <a:gd name="connsiteY12" fmla="*/ 838200 h 1057275"/>
                  <a:gd name="connsiteX13" fmla="*/ 2324100 w 2324100"/>
                  <a:gd name="connsiteY13" fmla="*/ 571500 h 1057275"/>
                  <a:gd name="connsiteX14" fmla="*/ 2238375 w 2324100"/>
                  <a:gd name="connsiteY14" fmla="*/ 361950 h 1057275"/>
                  <a:gd name="connsiteX15" fmla="*/ 2085975 w 2324100"/>
                  <a:gd name="connsiteY15" fmla="*/ 209550 h 1057275"/>
                  <a:gd name="connsiteX16" fmla="*/ 1733550 w 2324100"/>
                  <a:gd name="connsiteY16" fmla="*/ 57150 h 1057275"/>
                  <a:gd name="connsiteX17" fmla="*/ 1476375 w 2324100"/>
                  <a:gd name="connsiteY17" fmla="*/ 9525 h 1057275"/>
                  <a:gd name="connsiteX18" fmla="*/ 1162050 w 2324100"/>
                  <a:gd name="connsiteY18" fmla="*/ 0 h 1057275"/>
                  <a:gd name="connsiteX19" fmla="*/ 933450 w 2324100"/>
                  <a:gd name="connsiteY19" fmla="*/ 9525 h 1057275"/>
                  <a:gd name="connsiteX20" fmla="*/ 638175 w 2324100"/>
                  <a:gd name="connsiteY20" fmla="*/ 28575 h 1057275"/>
                  <a:gd name="connsiteX21" fmla="*/ 219075 w 2324100"/>
                  <a:gd name="connsiteY21" fmla="*/ 266700 h 1057275"/>
                  <a:gd name="connsiteX22" fmla="*/ 28575 w 2324100"/>
                  <a:gd name="connsiteY22" fmla="*/ 438150 h 1057275"/>
                  <a:gd name="connsiteX23" fmla="*/ 0 w 2324100"/>
                  <a:gd name="connsiteY23" fmla="*/ 590550 h 1057275"/>
                  <a:gd name="connsiteX24" fmla="*/ 28575 w 2324100"/>
                  <a:gd name="connsiteY24" fmla="*/ 781050 h 1057275"/>
                  <a:gd name="connsiteX25" fmla="*/ 200025 w 2324100"/>
                  <a:gd name="connsiteY25" fmla="*/ 1057275 h 1057275"/>
                  <a:gd name="connsiteX26" fmla="*/ 714375 w 2324100"/>
                  <a:gd name="connsiteY26" fmla="*/ 828675 h 1057275"/>
                  <a:gd name="connsiteX0" fmla="*/ 714375 w 2324100"/>
                  <a:gd name="connsiteY0" fmla="*/ 828675 h 1076325"/>
                  <a:gd name="connsiteX1" fmla="*/ 628650 w 2324100"/>
                  <a:gd name="connsiteY1" fmla="*/ 733425 h 1076325"/>
                  <a:gd name="connsiteX2" fmla="*/ 609600 w 2324100"/>
                  <a:gd name="connsiteY2" fmla="*/ 609600 h 1076325"/>
                  <a:gd name="connsiteX3" fmla="*/ 647700 w 2324100"/>
                  <a:gd name="connsiteY3" fmla="*/ 495300 h 1076325"/>
                  <a:gd name="connsiteX4" fmla="*/ 733425 w 2324100"/>
                  <a:gd name="connsiteY4" fmla="*/ 371475 h 1076325"/>
                  <a:gd name="connsiteX5" fmla="*/ 933450 w 2324100"/>
                  <a:gd name="connsiteY5" fmla="*/ 266700 h 1076325"/>
                  <a:gd name="connsiteX6" fmla="*/ 1181100 w 2324100"/>
                  <a:gd name="connsiteY6" fmla="*/ 257175 h 1076325"/>
                  <a:gd name="connsiteX7" fmla="*/ 1476375 w 2324100"/>
                  <a:gd name="connsiteY7" fmla="*/ 276225 h 1076325"/>
                  <a:gd name="connsiteX8" fmla="*/ 1619250 w 2324100"/>
                  <a:gd name="connsiteY8" fmla="*/ 400050 h 1076325"/>
                  <a:gd name="connsiteX9" fmla="*/ 1704975 w 2324100"/>
                  <a:gd name="connsiteY9" fmla="*/ 590550 h 1076325"/>
                  <a:gd name="connsiteX10" fmla="*/ 1685925 w 2324100"/>
                  <a:gd name="connsiteY10" fmla="*/ 828675 h 1076325"/>
                  <a:gd name="connsiteX11" fmla="*/ 2228850 w 2324100"/>
                  <a:gd name="connsiteY11" fmla="*/ 981075 h 1076325"/>
                  <a:gd name="connsiteX12" fmla="*/ 2286000 w 2324100"/>
                  <a:gd name="connsiteY12" fmla="*/ 838200 h 1076325"/>
                  <a:gd name="connsiteX13" fmla="*/ 2324100 w 2324100"/>
                  <a:gd name="connsiteY13" fmla="*/ 571500 h 1076325"/>
                  <a:gd name="connsiteX14" fmla="*/ 2238375 w 2324100"/>
                  <a:gd name="connsiteY14" fmla="*/ 361950 h 1076325"/>
                  <a:gd name="connsiteX15" fmla="*/ 2085975 w 2324100"/>
                  <a:gd name="connsiteY15" fmla="*/ 209550 h 1076325"/>
                  <a:gd name="connsiteX16" fmla="*/ 1733550 w 2324100"/>
                  <a:gd name="connsiteY16" fmla="*/ 57150 h 1076325"/>
                  <a:gd name="connsiteX17" fmla="*/ 1476375 w 2324100"/>
                  <a:gd name="connsiteY17" fmla="*/ 9525 h 1076325"/>
                  <a:gd name="connsiteX18" fmla="*/ 1162050 w 2324100"/>
                  <a:gd name="connsiteY18" fmla="*/ 0 h 1076325"/>
                  <a:gd name="connsiteX19" fmla="*/ 933450 w 2324100"/>
                  <a:gd name="connsiteY19" fmla="*/ 9525 h 1076325"/>
                  <a:gd name="connsiteX20" fmla="*/ 638175 w 2324100"/>
                  <a:gd name="connsiteY20" fmla="*/ 28575 h 1076325"/>
                  <a:gd name="connsiteX21" fmla="*/ 219075 w 2324100"/>
                  <a:gd name="connsiteY21" fmla="*/ 266700 h 1076325"/>
                  <a:gd name="connsiteX22" fmla="*/ 28575 w 2324100"/>
                  <a:gd name="connsiteY22" fmla="*/ 438150 h 1076325"/>
                  <a:gd name="connsiteX23" fmla="*/ 0 w 2324100"/>
                  <a:gd name="connsiteY23" fmla="*/ 590550 h 1076325"/>
                  <a:gd name="connsiteX24" fmla="*/ 28575 w 2324100"/>
                  <a:gd name="connsiteY24" fmla="*/ 781050 h 1076325"/>
                  <a:gd name="connsiteX25" fmla="*/ 171450 w 2324100"/>
                  <a:gd name="connsiteY25" fmla="*/ 1076325 h 1076325"/>
                  <a:gd name="connsiteX26" fmla="*/ 714375 w 2324100"/>
                  <a:gd name="connsiteY26" fmla="*/ 828675 h 1076325"/>
                  <a:gd name="connsiteX0" fmla="*/ 714375 w 2324100"/>
                  <a:gd name="connsiteY0" fmla="*/ 828675 h 1076325"/>
                  <a:gd name="connsiteX1" fmla="*/ 628650 w 2324100"/>
                  <a:gd name="connsiteY1" fmla="*/ 733425 h 1076325"/>
                  <a:gd name="connsiteX2" fmla="*/ 609600 w 2324100"/>
                  <a:gd name="connsiteY2" fmla="*/ 609600 h 1076325"/>
                  <a:gd name="connsiteX3" fmla="*/ 647700 w 2324100"/>
                  <a:gd name="connsiteY3" fmla="*/ 495300 h 1076325"/>
                  <a:gd name="connsiteX4" fmla="*/ 733425 w 2324100"/>
                  <a:gd name="connsiteY4" fmla="*/ 371475 h 1076325"/>
                  <a:gd name="connsiteX5" fmla="*/ 933450 w 2324100"/>
                  <a:gd name="connsiteY5" fmla="*/ 266700 h 1076325"/>
                  <a:gd name="connsiteX6" fmla="*/ 1181100 w 2324100"/>
                  <a:gd name="connsiteY6" fmla="*/ 257175 h 1076325"/>
                  <a:gd name="connsiteX7" fmla="*/ 1476375 w 2324100"/>
                  <a:gd name="connsiteY7" fmla="*/ 276225 h 1076325"/>
                  <a:gd name="connsiteX8" fmla="*/ 1619250 w 2324100"/>
                  <a:gd name="connsiteY8" fmla="*/ 400050 h 1076325"/>
                  <a:gd name="connsiteX9" fmla="*/ 1704975 w 2324100"/>
                  <a:gd name="connsiteY9" fmla="*/ 590550 h 1076325"/>
                  <a:gd name="connsiteX10" fmla="*/ 1685925 w 2324100"/>
                  <a:gd name="connsiteY10" fmla="*/ 828675 h 1076325"/>
                  <a:gd name="connsiteX11" fmla="*/ 2228850 w 2324100"/>
                  <a:gd name="connsiteY11" fmla="*/ 981075 h 1076325"/>
                  <a:gd name="connsiteX12" fmla="*/ 2273300 w 2324100"/>
                  <a:gd name="connsiteY12" fmla="*/ 939800 h 1076325"/>
                  <a:gd name="connsiteX13" fmla="*/ 2324100 w 2324100"/>
                  <a:gd name="connsiteY13" fmla="*/ 571500 h 1076325"/>
                  <a:gd name="connsiteX14" fmla="*/ 2238375 w 2324100"/>
                  <a:gd name="connsiteY14" fmla="*/ 361950 h 1076325"/>
                  <a:gd name="connsiteX15" fmla="*/ 2085975 w 2324100"/>
                  <a:gd name="connsiteY15" fmla="*/ 209550 h 1076325"/>
                  <a:gd name="connsiteX16" fmla="*/ 1733550 w 2324100"/>
                  <a:gd name="connsiteY16" fmla="*/ 57150 h 1076325"/>
                  <a:gd name="connsiteX17" fmla="*/ 1476375 w 2324100"/>
                  <a:gd name="connsiteY17" fmla="*/ 9525 h 1076325"/>
                  <a:gd name="connsiteX18" fmla="*/ 1162050 w 2324100"/>
                  <a:gd name="connsiteY18" fmla="*/ 0 h 1076325"/>
                  <a:gd name="connsiteX19" fmla="*/ 933450 w 2324100"/>
                  <a:gd name="connsiteY19" fmla="*/ 9525 h 1076325"/>
                  <a:gd name="connsiteX20" fmla="*/ 638175 w 2324100"/>
                  <a:gd name="connsiteY20" fmla="*/ 28575 h 1076325"/>
                  <a:gd name="connsiteX21" fmla="*/ 219075 w 2324100"/>
                  <a:gd name="connsiteY21" fmla="*/ 266700 h 1076325"/>
                  <a:gd name="connsiteX22" fmla="*/ 28575 w 2324100"/>
                  <a:gd name="connsiteY22" fmla="*/ 438150 h 1076325"/>
                  <a:gd name="connsiteX23" fmla="*/ 0 w 2324100"/>
                  <a:gd name="connsiteY23" fmla="*/ 590550 h 1076325"/>
                  <a:gd name="connsiteX24" fmla="*/ 28575 w 2324100"/>
                  <a:gd name="connsiteY24" fmla="*/ 781050 h 1076325"/>
                  <a:gd name="connsiteX25" fmla="*/ 171450 w 2324100"/>
                  <a:gd name="connsiteY25" fmla="*/ 1076325 h 1076325"/>
                  <a:gd name="connsiteX26" fmla="*/ 714375 w 2324100"/>
                  <a:gd name="connsiteY26" fmla="*/ 828675 h 107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24100" h="1076325">
                    <a:moveTo>
                      <a:pt x="714375" y="828675"/>
                    </a:moveTo>
                    <a:lnTo>
                      <a:pt x="628650" y="733425"/>
                    </a:lnTo>
                    <a:lnTo>
                      <a:pt x="609600" y="609600"/>
                    </a:lnTo>
                    <a:lnTo>
                      <a:pt x="647700" y="495300"/>
                    </a:lnTo>
                    <a:lnTo>
                      <a:pt x="733425" y="371475"/>
                    </a:lnTo>
                    <a:lnTo>
                      <a:pt x="933450" y="266700"/>
                    </a:lnTo>
                    <a:lnTo>
                      <a:pt x="1181100" y="257175"/>
                    </a:lnTo>
                    <a:lnTo>
                      <a:pt x="1476375" y="276225"/>
                    </a:lnTo>
                    <a:lnTo>
                      <a:pt x="1619250" y="400050"/>
                    </a:lnTo>
                    <a:lnTo>
                      <a:pt x="1704975" y="590550"/>
                    </a:lnTo>
                    <a:lnTo>
                      <a:pt x="1685925" y="828675"/>
                    </a:lnTo>
                    <a:lnTo>
                      <a:pt x="2228850" y="981075"/>
                    </a:lnTo>
                    <a:lnTo>
                      <a:pt x="2273300" y="939800"/>
                    </a:lnTo>
                    <a:lnTo>
                      <a:pt x="2324100" y="571500"/>
                    </a:lnTo>
                    <a:lnTo>
                      <a:pt x="2238375" y="361950"/>
                    </a:lnTo>
                    <a:lnTo>
                      <a:pt x="2085975" y="209550"/>
                    </a:lnTo>
                    <a:lnTo>
                      <a:pt x="1733550" y="57150"/>
                    </a:lnTo>
                    <a:lnTo>
                      <a:pt x="1476375" y="9525"/>
                    </a:lnTo>
                    <a:lnTo>
                      <a:pt x="1162050" y="0"/>
                    </a:lnTo>
                    <a:lnTo>
                      <a:pt x="933450" y="9525"/>
                    </a:lnTo>
                    <a:lnTo>
                      <a:pt x="638175" y="28575"/>
                    </a:lnTo>
                    <a:lnTo>
                      <a:pt x="219075" y="266700"/>
                    </a:lnTo>
                    <a:lnTo>
                      <a:pt x="28575" y="438150"/>
                    </a:lnTo>
                    <a:lnTo>
                      <a:pt x="0" y="590550"/>
                    </a:lnTo>
                    <a:lnTo>
                      <a:pt x="28575" y="781050"/>
                    </a:lnTo>
                    <a:lnTo>
                      <a:pt x="171450" y="1076325"/>
                    </a:lnTo>
                    <a:lnTo>
                      <a:pt x="714375" y="82867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3181350" y="742950"/>
                <a:ext cx="1095375" cy="533400"/>
              </a:xfrm>
              <a:custGeom>
                <a:avLst/>
                <a:gdLst>
                  <a:gd name="connsiteX0" fmla="*/ 28575 w 1095375"/>
                  <a:gd name="connsiteY0" fmla="*/ 495300 h 495300"/>
                  <a:gd name="connsiteX1" fmla="*/ 28575 w 1095375"/>
                  <a:gd name="connsiteY1" fmla="*/ 352425 h 495300"/>
                  <a:gd name="connsiteX2" fmla="*/ 152400 w 1095375"/>
                  <a:gd name="connsiteY2" fmla="*/ 171450 h 495300"/>
                  <a:gd name="connsiteX3" fmla="*/ 333375 w 1095375"/>
                  <a:gd name="connsiteY3" fmla="*/ 85725 h 495300"/>
                  <a:gd name="connsiteX4" fmla="*/ 819150 w 1095375"/>
                  <a:gd name="connsiteY4" fmla="*/ 95250 h 495300"/>
                  <a:gd name="connsiteX5" fmla="*/ 962025 w 1095375"/>
                  <a:gd name="connsiteY5" fmla="*/ 200025 h 495300"/>
                  <a:gd name="connsiteX6" fmla="*/ 1028700 w 1095375"/>
                  <a:gd name="connsiteY6" fmla="*/ 361950 h 495300"/>
                  <a:gd name="connsiteX7" fmla="*/ 1066800 w 1095375"/>
                  <a:gd name="connsiteY7" fmla="*/ 466725 h 495300"/>
                  <a:gd name="connsiteX8" fmla="*/ 1095375 w 1095375"/>
                  <a:gd name="connsiteY8" fmla="*/ 342900 h 495300"/>
                  <a:gd name="connsiteX9" fmla="*/ 1009650 w 1095375"/>
                  <a:gd name="connsiteY9" fmla="*/ 161925 h 495300"/>
                  <a:gd name="connsiteX10" fmla="*/ 895350 w 1095375"/>
                  <a:gd name="connsiteY10" fmla="*/ 38100 h 495300"/>
                  <a:gd name="connsiteX11" fmla="*/ 619125 w 1095375"/>
                  <a:gd name="connsiteY11" fmla="*/ 0 h 495300"/>
                  <a:gd name="connsiteX12" fmla="*/ 323850 w 1095375"/>
                  <a:gd name="connsiteY12" fmla="*/ 0 h 495300"/>
                  <a:gd name="connsiteX13" fmla="*/ 95250 w 1095375"/>
                  <a:gd name="connsiteY13" fmla="*/ 114300 h 495300"/>
                  <a:gd name="connsiteX14" fmla="*/ 28575 w 1095375"/>
                  <a:gd name="connsiteY14" fmla="*/ 247650 h 495300"/>
                  <a:gd name="connsiteX15" fmla="*/ 0 w 1095375"/>
                  <a:gd name="connsiteY15" fmla="*/ 323850 h 495300"/>
                  <a:gd name="connsiteX16" fmla="*/ 0 w 1095375"/>
                  <a:gd name="connsiteY16" fmla="*/ 438150 h 495300"/>
                  <a:gd name="connsiteX17" fmla="*/ 28575 w 1095375"/>
                  <a:gd name="connsiteY17" fmla="*/ 495300 h 495300"/>
                  <a:gd name="connsiteX0" fmla="*/ 28575 w 1095375"/>
                  <a:gd name="connsiteY0" fmla="*/ 495300 h 495300"/>
                  <a:gd name="connsiteX1" fmla="*/ 28575 w 1095375"/>
                  <a:gd name="connsiteY1" fmla="*/ 352425 h 495300"/>
                  <a:gd name="connsiteX2" fmla="*/ 152400 w 1095375"/>
                  <a:gd name="connsiteY2" fmla="*/ 171450 h 495300"/>
                  <a:gd name="connsiteX3" fmla="*/ 333375 w 1095375"/>
                  <a:gd name="connsiteY3" fmla="*/ 85725 h 495300"/>
                  <a:gd name="connsiteX4" fmla="*/ 819150 w 1095375"/>
                  <a:gd name="connsiteY4" fmla="*/ 95250 h 495300"/>
                  <a:gd name="connsiteX5" fmla="*/ 962025 w 1095375"/>
                  <a:gd name="connsiteY5" fmla="*/ 200025 h 495300"/>
                  <a:gd name="connsiteX6" fmla="*/ 1028700 w 1095375"/>
                  <a:gd name="connsiteY6" fmla="*/ 361950 h 495300"/>
                  <a:gd name="connsiteX7" fmla="*/ 1066800 w 1095375"/>
                  <a:gd name="connsiteY7" fmla="*/ 466725 h 495300"/>
                  <a:gd name="connsiteX8" fmla="*/ 1095375 w 1095375"/>
                  <a:gd name="connsiteY8" fmla="*/ 342900 h 495300"/>
                  <a:gd name="connsiteX9" fmla="*/ 1009650 w 1095375"/>
                  <a:gd name="connsiteY9" fmla="*/ 161925 h 495300"/>
                  <a:gd name="connsiteX10" fmla="*/ 863600 w 1095375"/>
                  <a:gd name="connsiteY10" fmla="*/ 12700 h 495300"/>
                  <a:gd name="connsiteX11" fmla="*/ 619125 w 1095375"/>
                  <a:gd name="connsiteY11" fmla="*/ 0 h 495300"/>
                  <a:gd name="connsiteX12" fmla="*/ 323850 w 1095375"/>
                  <a:gd name="connsiteY12" fmla="*/ 0 h 495300"/>
                  <a:gd name="connsiteX13" fmla="*/ 95250 w 1095375"/>
                  <a:gd name="connsiteY13" fmla="*/ 114300 h 495300"/>
                  <a:gd name="connsiteX14" fmla="*/ 28575 w 1095375"/>
                  <a:gd name="connsiteY14" fmla="*/ 247650 h 495300"/>
                  <a:gd name="connsiteX15" fmla="*/ 0 w 1095375"/>
                  <a:gd name="connsiteY15" fmla="*/ 323850 h 495300"/>
                  <a:gd name="connsiteX16" fmla="*/ 0 w 1095375"/>
                  <a:gd name="connsiteY16" fmla="*/ 438150 h 495300"/>
                  <a:gd name="connsiteX17" fmla="*/ 28575 w 1095375"/>
                  <a:gd name="connsiteY17" fmla="*/ 495300 h 495300"/>
                  <a:gd name="connsiteX0" fmla="*/ 28575 w 1095375"/>
                  <a:gd name="connsiteY0" fmla="*/ 495300 h 495300"/>
                  <a:gd name="connsiteX1" fmla="*/ 28575 w 1095375"/>
                  <a:gd name="connsiteY1" fmla="*/ 352425 h 495300"/>
                  <a:gd name="connsiteX2" fmla="*/ 152400 w 1095375"/>
                  <a:gd name="connsiteY2" fmla="*/ 171450 h 495300"/>
                  <a:gd name="connsiteX3" fmla="*/ 333375 w 1095375"/>
                  <a:gd name="connsiteY3" fmla="*/ 85725 h 495300"/>
                  <a:gd name="connsiteX4" fmla="*/ 732035 w 1095375"/>
                  <a:gd name="connsiteY4" fmla="*/ 93362 h 495300"/>
                  <a:gd name="connsiteX5" fmla="*/ 819150 w 1095375"/>
                  <a:gd name="connsiteY5" fmla="*/ 95250 h 495300"/>
                  <a:gd name="connsiteX6" fmla="*/ 962025 w 1095375"/>
                  <a:gd name="connsiteY6" fmla="*/ 200025 h 495300"/>
                  <a:gd name="connsiteX7" fmla="*/ 1028700 w 1095375"/>
                  <a:gd name="connsiteY7" fmla="*/ 361950 h 495300"/>
                  <a:gd name="connsiteX8" fmla="*/ 1066800 w 1095375"/>
                  <a:gd name="connsiteY8" fmla="*/ 466725 h 495300"/>
                  <a:gd name="connsiteX9" fmla="*/ 1095375 w 1095375"/>
                  <a:gd name="connsiteY9" fmla="*/ 342900 h 495300"/>
                  <a:gd name="connsiteX10" fmla="*/ 1009650 w 1095375"/>
                  <a:gd name="connsiteY10" fmla="*/ 161925 h 495300"/>
                  <a:gd name="connsiteX11" fmla="*/ 863600 w 1095375"/>
                  <a:gd name="connsiteY11" fmla="*/ 12700 h 495300"/>
                  <a:gd name="connsiteX12" fmla="*/ 619125 w 1095375"/>
                  <a:gd name="connsiteY12" fmla="*/ 0 h 495300"/>
                  <a:gd name="connsiteX13" fmla="*/ 323850 w 1095375"/>
                  <a:gd name="connsiteY13" fmla="*/ 0 h 495300"/>
                  <a:gd name="connsiteX14" fmla="*/ 95250 w 1095375"/>
                  <a:gd name="connsiteY14" fmla="*/ 114300 h 495300"/>
                  <a:gd name="connsiteX15" fmla="*/ 28575 w 1095375"/>
                  <a:gd name="connsiteY15" fmla="*/ 247650 h 495300"/>
                  <a:gd name="connsiteX16" fmla="*/ 0 w 1095375"/>
                  <a:gd name="connsiteY16" fmla="*/ 323850 h 495300"/>
                  <a:gd name="connsiteX17" fmla="*/ 0 w 1095375"/>
                  <a:gd name="connsiteY17" fmla="*/ 438150 h 495300"/>
                  <a:gd name="connsiteX18" fmla="*/ 28575 w 1095375"/>
                  <a:gd name="connsiteY18" fmla="*/ 495300 h 495300"/>
                  <a:gd name="connsiteX0" fmla="*/ 28575 w 1095375"/>
                  <a:gd name="connsiteY0" fmla="*/ 495300 h 495300"/>
                  <a:gd name="connsiteX1" fmla="*/ 28575 w 1095375"/>
                  <a:gd name="connsiteY1" fmla="*/ 352425 h 495300"/>
                  <a:gd name="connsiteX2" fmla="*/ 152400 w 1095375"/>
                  <a:gd name="connsiteY2" fmla="*/ 171450 h 495300"/>
                  <a:gd name="connsiteX3" fmla="*/ 333375 w 1095375"/>
                  <a:gd name="connsiteY3" fmla="*/ 85725 h 495300"/>
                  <a:gd name="connsiteX4" fmla="*/ 592335 w 1095375"/>
                  <a:gd name="connsiteY4" fmla="*/ 48912 h 495300"/>
                  <a:gd name="connsiteX5" fmla="*/ 819150 w 1095375"/>
                  <a:gd name="connsiteY5" fmla="*/ 95250 h 495300"/>
                  <a:gd name="connsiteX6" fmla="*/ 962025 w 1095375"/>
                  <a:gd name="connsiteY6" fmla="*/ 200025 h 495300"/>
                  <a:gd name="connsiteX7" fmla="*/ 1028700 w 1095375"/>
                  <a:gd name="connsiteY7" fmla="*/ 361950 h 495300"/>
                  <a:gd name="connsiteX8" fmla="*/ 1066800 w 1095375"/>
                  <a:gd name="connsiteY8" fmla="*/ 466725 h 495300"/>
                  <a:gd name="connsiteX9" fmla="*/ 1095375 w 1095375"/>
                  <a:gd name="connsiteY9" fmla="*/ 342900 h 495300"/>
                  <a:gd name="connsiteX10" fmla="*/ 1009650 w 1095375"/>
                  <a:gd name="connsiteY10" fmla="*/ 161925 h 495300"/>
                  <a:gd name="connsiteX11" fmla="*/ 863600 w 1095375"/>
                  <a:gd name="connsiteY11" fmla="*/ 12700 h 495300"/>
                  <a:gd name="connsiteX12" fmla="*/ 619125 w 1095375"/>
                  <a:gd name="connsiteY12" fmla="*/ 0 h 495300"/>
                  <a:gd name="connsiteX13" fmla="*/ 323850 w 1095375"/>
                  <a:gd name="connsiteY13" fmla="*/ 0 h 495300"/>
                  <a:gd name="connsiteX14" fmla="*/ 95250 w 1095375"/>
                  <a:gd name="connsiteY14" fmla="*/ 114300 h 495300"/>
                  <a:gd name="connsiteX15" fmla="*/ 28575 w 1095375"/>
                  <a:gd name="connsiteY15" fmla="*/ 247650 h 495300"/>
                  <a:gd name="connsiteX16" fmla="*/ 0 w 1095375"/>
                  <a:gd name="connsiteY16" fmla="*/ 323850 h 495300"/>
                  <a:gd name="connsiteX17" fmla="*/ 0 w 1095375"/>
                  <a:gd name="connsiteY17" fmla="*/ 438150 h 495300"/>
                  <a:gd name="connsiteX18" fmla="*/ 28575 w 1095375"/>
                  <a:gd name="connsiteY18" fmla="*/ 495300 h 495300"/>
                  <a:gd name="connsiteX0" fmla="*/ 28575 w 1095375"/>
                  <a:gd name="connsiteY0" fmla="*/ 533400 h 533400"/>
                  <a:gd name="connsiteX1" fmla="*/ 28575 w 1095375"/>
                  <a:gd name="connsiteY1" fmla="*/ 390525 h 533400"/>
                  <a:gd name="connsiteX2" fmla="*/ 152400 w 1095375"/>
                  <a:gd name="connsiteY2" fmla="*/ 209550 h 533400"/>
                  <a:gd name="connsiteX3" fmla="*/ 333375 w 1095375"/>
                  <a:gd name="connsiteY3" fmla="*/ 123825 h 533400"/>
                  <a:gd name="connsiteX4" fmla="*/ 592335 w 1095375"/>
                  <a:gd name="connsiteY4" fmla="*/ 87012 h 533400"/>
                  <a:gd name="connsiteX5" fmla="*/ 819150 w 1095375"/>
                  <a:gd name="connsiteY5" fmla="*/ 133350 h 533400"/>
                  <a:gd name="connsiteX6" fmla="*/ 962025 w 1095375"/>
                  <a:gd name="connsiteY6" fmla="*/ 238125 h 533400"/>
                  <a:gd name="connsiteX7" fmla="*/ 1028700 w 1095375"/>
                  <a:gd name="connsiteY7" fmla="*/ 400050 h 533400"/>
                  <a:gd name="connsiteX8" fmla="*/ 1066800 w 1095375"/>
                  <a:gd name="connsiteY8" fmla="*/ 504825 h 533400"/>
                  <a:gd name="connsiteX9" fmla="*/ 1095375 w 1095375"/>
                  <a:gd name="connsiteY9" fmla="*/ 381000 h 533400"/>
                  <a:gd name="connsiteX10" fmla="*/ 1009650 w 1095375"/>
                  <a:gd name="connsiteY10" fmla="*/ 200025 h 533400"/>
                  <a:gd name="connsiteX11" fmla="*/ 863600 w 1095375"/>
                  <a:gd name="connsiteY11" fmla="*/ 50800 h 533400"/>
                  <a:gd name="connsiteX12" fmla="*/ 593725 w 1095375"/>
                  <a:gd name="connsiteY12" fmla="*/ 0 h 533400"/>
                  <a:gd name="connsiteX13" fmla="*/ 323850 w 1095375"/>
                  <a:gd name="connsiteY13" fmla="*/ 38100 h 533400"/>
                  <a:gd name="connsiteX14" fmla="*/ 95250 w 1095375"/>
                  <a:gd name="connsiteY14" fmla="*/ 152400 h 533400"/>
                  <a:gd name="connsiteX15" fmla="*/ 28575 w 1095375"/>
                  <a:gd name="connsiteY15" fmla="*/ 285750 h 533400"/>
                  <a:gd name="connsiteX16" fmla="*/ 0 w 1095375"/>
                  <a:gd name="connsiteY16" fmla="*/ 361950 h 533400"/>
                  <a:gd name="connsiteX17" fmla="*/ 0 w 1095375"/>
                  <a:gd name="connsiteY17" fmla="*/ 476250 h 533400"/>
                  <a:gd name="connsiteX18" fmla="*/ 28575 w 1095375"/>
                  <a:gd name="connsiteY18" fmla="*/ 533400 h 533400"/>
                  <a:gd name="connsiteX0" fmla="*/ 28575 w 1095375"/>
                  <a:gd name="connsiteY0" fmla="*/ 533400 h 533400"/>
                  <a:gd name="connsiteX1" fmla="*/ 28575 w 1095375"/>
                  <a:gd name="connsiteY1" fmla="*/ 390525 h 533400"/>
                  <a:gd name="connsiteX2" fmla="*/ 152400 w 1095375"/>
                  <a:gd name="connsiteY2" fmla="*/ 209550 h 533400"/>
                  <a:gd name="connsiteX3" fmla="*/ 333375 w 1095375"/>
                  <a:gd name="connsiteY3" fmla="*/ 123825 h 533400"/>
                  <a:gd name="connsiteX4" fmla="*/ 592335 w 1095375"/>
                  <a:gd name="connsiteY4" fmla="*/ 87012 h 533400"/>
                  <a:gd name="connsiteX5" fmla="*/ 819150 w 1095375"/>
                  <a:gd name="connsiteY5" fmla="*/ 133350 h 533400"/>
                  <a:gd name="connsiteX6" fmla="*/ 962025 w 1095375"/>
                  <a:gd name="connsiteY6" fmla="*/ 238125 h 533400"/>
                  <a:gd name="connsiteX7" fmla="*/ 1028700 w 1095375"/>
                  <a:gd name="connsiteY7" fmla="*/ 400050 h 533400"/>
                  <a:gd name="connsiteX8" fmla="*/ 1066800 w 1095375"/>
                  <a:gd name="connsiteY8" fmla="*/ 504825 h 533400"/>
                  <a:gd name="connsiteX9" fmla="*/ 1095375 w 1095375"/>
                  <a:gd name="connsiteY9" fmla="*/ 381000 h 533400"/>
                  <a:gd name="connsiteX10" fmla="*/ 1009650 w 1095375"/>
                  <a:gd name="connsiteY10" fmla="*/ 200025 h 533400"/>
                  <a:gd name="connsiteX11" fmla="*/ 863600 w 1095375"/>
                  <a:gd name="connsiteY11" fmla="*/ 50800 h 533400"/>
                  <a:gd name="connsiteX12" fmla="*/ 574675 w 1095375"/>
                  <a:gd name="connsiteY12" fmla="*/ 0 h 533400"/>
                  <a:gd name="connsiteX13" fmla="*/ 323850 w 1095375"/>
                  <a:gd name="connsiteY13" fmla="*/ 38100 h 533400"/>
                  <a:gd name="connsiteX14" fmla="*/ 95250 w 1095375"/>
                  <a:gd name="connsiteY14" fmla="*/ 152400 h 533400"/>
                  <a:gd name="connsiteX15" fmla="*/ 28575 w 1095375"/>
                  <a:gd name="connsiteY15" fmla="*/ 285750 h 533400"/>
                  <a:gd name="connsiteX16" fmla="*/ 0 w 1095375"/>
                  <a:gd name="connsiteY16" fmla="*/ 361950 h 533400"/>
                  <a:gd name="connsiteX17" fmla="*/ 0 w 1095375"/>
                  <a:gd name="connsiteY17" fmla="*/ 476250 h 533400"/>
                  <a:gd name="connsiteX18" fmla="*/ 28575 w 1095375"/>
                  <a:gd name="connsiteY18" fmla="*/ 533400 h 533400"/>
                  <a:gd name="connsiteX0" fmla="*/ 28575 w 1095375"/>
                  <a:gd name="connsiteY0" fmla="*/ 533400 h 533400"/>
                  <a:gd name="connsiteX1" fmla="*/ 28575 w 1095375"/>
                  <a:gd name="connsiteY1" fmla="*/ 390525 h 533400"/>
                  <a:gd name="connsiteX2" fmla="*/ 152400 w 1095375"/>
                  <a:gd name="connsiteY2" fmla="*/ 209550 h 533400"/>
                  <a:gd name="connsiteX3" fmla="*/ 333375 w 1095375"/>
                  <a:gd name="connsiteY3" fmla="*/ 123825 h 533400"/>
                  <a:gd name="connsiteX4" fmla="*/ 592335 w 1095375"/>
                  <a:gd name="connsiteY4" fmla="*/ 87012 h 533400"/>
                  <a:gd name="connsiteX5" fmla="*/ 819150 w 1095375"/>
                  <a:gd name="connsiteY5" fmla="*/ 133350 h 533400"/>
                  <a:gd name="connsiteX6" fmla="*/ 962025 w 1095375"/>
                  <a:gd name="connsiteY6" fmla="*/ 238125 h 533400"/>
                  <a:gd name="connsiteX7" fmla="*/ 1060450 w 1095375"/>
                  <a:gd name="connsiteY7" fmla="*/ 393700 h 533400"/>
                  <a:gd name="connsiteX8" fmla="*/ 1066800 w 1095375"/>
                  <a:gd name="connsiteY8" fmla="*/ 504825 h 533400"/>
                  <a:gd name="connsiteX9" fmla="*/ 1095375 w 1095375"/>
                  <a:gd name="connsiteY9" fmla="*/ 381000 h 533400"/>
                  <a:gd name="connsiteX10" fmla="*/ 1009650 w 1095375"/>
                  <a:gd name="connsiteY10" fmla="*/ 200025 h 533400"/>
                  <a:gd name="connsiteX11" fmla="*/ 863600 w 1095375"/>
                  <a:gd name="connsiteY11" fmla="*/ 50800 h 533400"/>
                  <a:gd name="connsiteX12" fmla="*/ 574675 w 1095375"/>
                  <a:gd name="connsiteY12" fmla="*/ 0 h 533400"/>
                  <a:gd name="connsiteX13" fmla="*/ 323850 w 1095375"/>
                  <a:gd name="connsiteY13" fmla="*/ 38100 h 533400"/>
                  <a:gd name="connsiteX14" fmla="*/ 95250 w 1095375"/>
                  <a:gd name="connsiteY14" fmla="*/ 152400 h 533400"/>
                  <a:gd name="connsiteX15" fmla="*/ 28575 w 1095375"/>
                  <a:gd name="connsiteY15" fmla="*/ 285750 h 533400"/>
                  <a:gd name="connsiteX16" fmla="*/ 0 w 1095375"/>
                  <a:gd name="connsiteY16" fmla="*/ 361950 h 533400"/>
                  <a:gd name="connsiteX17" fmla="*/ 0 w 1095375"/>
                  <a:gd name="connsiteY17" fmla="*/ 476250 h 533400"/>
                  <a:gd name="connsiteX18" fmla="*/ 28575 w 1095375"/>
                  <a:gd name="connsiteY18" fmla="*/ 5334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95375" h="533400">
                    <a:moveTo>
                      <a:pt x="28575" y="533400"/>
                    </a:moveTo>
                    <a:lnTo>
                      <a:pt x="28575" y="390525"/>
                    </a:lnTo>
                    <a:lnTo>
                      <a:pt x="152400" y="209550"/>
                    </a:lnTo>
                    <a:lnTo>
                      <a:pt x="333375" y="123825"/>
                    </a:lnTo>
                    <a:lnTo>
                      <a:pt x="592335" y="87012"/>
                    </a:lnTo>
                    <a:lnTo>
                      <a:pt x="819150" y="133350"/>
                    </a:lnTo>
                    <a:lnTo>
                      <a:pt x="962025" y="238125"/>
                    </a:lnTo>
                    <a:lnTo>
                      <a:pt x="1060450" y="393700"/>
                    </a:lnTo>
                    <a:lnTo>
                      <a:pt x="1066800" y="504825"/>
                    </a:lnTo>
                    <a:lnTo>
                      <a:pt x="1095375" y="381000"/>
                    </a:lnTo>
                    <a:lnTo>
                      <a:pt x="1009650" y="200025"/>
                    </a:lnTo>
                    <a:lnTo>
                      <a:pt x="863600" y="50800"/>
                    </a:lnTo>
                    <a:lnTo>
                      <a:pt x="574675" y="0"/>
                    </a:lnTo>
                    <a:lnTo>
                      <a:pt x="323850" y="38100"/>
                    </a:lnTo>
                    <a:lnTo>
                      <a:pt x="95250" y="152400"/>
                    </a:lnTo>
                    <a:lnTo>
                      <a:pt x="28575" y="285750"/>
                    </a:lnTo>
                    <a:lnTo>
                      <a:pt x="0" y="361950"/>
                    </a:lnTo>
                    <a:lnTo>
                      <a:pt x="0" y="476250"/>
                    </a:lnTo>
                    <a:lnTo>
                      <a:pt x="28575" y="5334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2057400" y="-276225"/>
                <a:ext cx="3381375" cy="1895475"/>
              </a:xfrm>
              <a:custGeom>
                <a:avLst/>
                <a:gdLst>
                  <a:gd name="connsiteX0" fmla="*/ 704850 w 3381375"/>
                  <a:gd name="connsiteY0" fmla="*/ 1866900 h 1866900"/>
                  <a:gd name="connsiteX1" fmla="*/ 552450 w 3381375"/>
                  <a:gd name="connsiteY1" fmla="*/ 1581150 h 1866900"/>
                  <a:gd name="connsiteX2" fmla="*/ 504825 w 3381375"/>
                  <a:gd name="connsiteY2" fmla="*/ 1362075 h 1866900"/>
                  <a:gd name="connsiteX3" fmla="*/ 542925 w 3381375"/>
                  <a:gd name="connsiteY3" fmla="*/ 1266825 h 1866900"/>
                  <a:gd name="connsiteX4" fmla="*/ 714375 w 3381375"/>
                  <a:gd name="connsiteY4" fmla="*/ 1114425 h 1866900"/>
                  <a:gd name="connsiteX5" fmla="*/ 1162050 w 3381375"/>
                  <a:gd name="connsiteY5" fmla="*/ 819150 h 1866900"/>
                  <a:gd name="connsiteX6" fmla="*/ 1657350 w 3381375"/>
                  <a:gd name="connsiteY6" fmla="*/ 809625 h 1866900"/>
                  <a:gd name="connsiteX7" fmla="*/ 2000250 w 3381375"/>
                  <a:gd name="connsiteY7" fmla="*/ 809625 h 1866900"/>
                  <a:gd name="connsiteX8" fmla="*/ 2247900 w 3381375"/>
                  <a:gd name="connsiteY8" fmla="*/ 876300 h 1866900"/>
                  <a:gd name="connsiteX9" fmla="*/ 2571750 w 3381375"/>
                  <a:gd name="connsiteY9" fmla="*/ 1028700 h 1866900"/>
                  <a:gd name="connsiteX10" fmla="*/ 2752725 w 3381375"/>
                  <a:gd name="connsiteY10" fmla="*/ 1162050 h 1866900"/>
                  <a:gd name="connsiteX11" fmla="*/ 2819400 w 3381375"/>
                  <a:gd name="connsiteY11" fmla="*/ 1428750 h 1866900"/>
                  <a:gd name="connsiteX12" fmla="*/ 2781300 w 3381375"/>
                  <a:gd name="connsiteY12" fmla="*/ 1743075 h 1866900"/>
                  <a:gd name="connsiteX13" fmla="*/ 2743200 w 3381375"/>
                  <a:gd name="connsiteY13" fmla="*/ 1790700 h 1866900"/>
                  <a:gd name="connsiteX14" fmla="*/ 3381375 w 3381375"/>
                  <a:gd name="connsiteY14" fmla="*/ 1247775 h 1866900"/>
                  <a:gd name="connsiteX15" fmla="*/ 3381375 w 3381375"/>
                  <a:gd name="connsiteY15" fmla="*/ 828675 h 1866900"/>
                  <a:gd name="connsiteX16" fmla="*/ 3248025 w 3381375"/>
                  <a:gd name="connsiteY16" fmla="*/ 609600 h 1866900"/>
                  <a:gd name="connsiteX17" fmla="*/ 2905125 w 3381375"/>
                  <a:gd name="connsiteY17" fmla="*/ 314325 h 1866900"/>
                  <a:gd name="connsiteX18" fmla="*/ 2581275 w 3381375"/>
                  <a:gd name="connsiteY18" fmla="*/ 161925 h 1866900"/>
                  <a:gd name="connsiteX19" fmla="*/ 1952625 w 3381375"/>
                  <a:gd name="connsiteY19" fmla="*/ 0 h 1866900"/>
                  <a:gd name="connsiteX20" fmla="*/ 1066800 w 3381375"/>
                  <a:gd name="connsiteY20" fmla="*/ 47625 h 1866900"/>
                  <a:gd name="connsiteX21" fmla="*/ 495300 w 3381375"/>
                  <a:gd name="connsiteY21" fmla="*/ 247650 h 1866900"/>
                  <a:gd name="connsiteX22" fmla="*/ 152400 w 3381375"/>
                  <a:gd name="connsiteY22" fmla="*/ 504825 h 1866900"/>
                  <a:gd name="connsiteX23" fmla="*/ 85725 w 3381375"/>
                  <a:gd name="connsiteY23" fmla="*/ 571500 h 1866900"/>
                  <a:gd name="connsiteX24" fmla="*/ 0 w 3381375"/>
                  <a:gd name="connsiteY24" fmla="*/ 962025 h 1866900"/>
                  <a:gd name="connsiteX25" fmla="*/ 9525 w 3381375"/>
                  <a:gd name="connsiteY25" fmla="*/ 1419225 h 1866900"/>
                  <a:gd name="connsiteX26" fmla="*/ 704850 w 3381375"/>
                  <a:gd name="connsiteY26" fmla="*/ 1866900 h 1866900"/>
                  <a:gd name="connsiteX0" fmla="*/ 676275 w 3381375"/>
                  <a:gd name="connsiteY0" fmla="*/ 1895475 h 1895475"/>
                  <a:gd name="connsiteX1" fmla="*/ 552450 w 3381375"/>
                  <a:gd name="connsiteY1" fmla="*/ 1581150 h 1895475"/>
                  <a:gd name="connsiteX2" fmla="*/ 504825 w 3381375"/>
                  <a:gd name="connsiteY2" fmla="*/ 1362075 h 1895475"/>
                  <a:gd name="connsiteX3" fmla="*/ 542925 w 3381375"/>
                  <a:gd name="connsiteY3" fmla="*/ 1266825 h 1895475"/>
                  <a:gd name="connsiteX4" fmla="*/ 714375 w 3381375"/>
                  <a:gd name="connsiteY4" fmla="*/ 1114425 h 1895475"/>
                  <a:gd name="connsiteX5" fmla="*/ 1162050 w 3381375"/>
                  <a:gd name="connsiteY5" fmla="*/ 819150 h 1895475"/>
                  <a:gd name="connsiteX6" fmla="*/ 1657350 w 3381375"/>
                  <a:gd name="connsiteY6" fmla="*/ 809625 h 1895475"/>
                  <a:gd name="connsiteX7" fmla="*/ 2000250 w 3381375"/>
                  <a:gd name="connsiteY7" fmla="*/ 809625 h 1895475"/>
                  <a:gd name="connsiteX8" fmla="*/ 2247900 w 3381375"/>
                  <a:gd name="connsiteY8" fmla="*/ 876300 h 1895475"/>
                  <a:gd name="connsiteX9" fmla="*/ 2571750 w 3381375"/>
                  <a:gd name="connsiteY9" fmla="*/ 1028700 h 1895475"/>
                  <a:gd name="connsiteX10" fmla="*/ 2752725 w 3381375"/>
                  <a:gd name="connsiteY10" fmla="*/ 1162050 h 1895475"/>
                  <a:gd name="connsiteX11" fmla="*/ 2819400 w 3381375"/>
                  <a:gd name="connsiteY11" fmla="*/ 1428750 h 1895475"/>
                  <a:gd name="connsiteX12" fmla="*/ 2781300 w 3381375"/>
                  <a:gd name="connsiteY12" fmla="*/ 1743075 h 1895475"/>
                  <a:gd name="connsiteX13" fmla="*/ 2743200 w 3381375"/>
                  <a:gd name="connsiteY13" fmla="*/ 1790700 h 1895475"/>
                  <a:gd name="connsiteX14" fmla="*/ 3381375 w 3381375"/>
                  <a:gd name="connsiteY14" fmla="*/ 1247775 h 1895475"/>
                  <a:gd name="connsiteX15" fmla="*/ 3381375 w 3381375"/>
                  <a:gd name="connsiteY15" fmla="*/ 828675 h 1895475"/>
                  <a:gd name="connsiteX16" fmla="*/ 3248025 w 3381375"/>
                  <a:gd name="connsiteY16" fmla="*/ 609600 h 1895475"/>
                  <a:gd name="connsiteX17" fmla="*/ 2905125 w 3381375"/>
                  <a:gd name="connsiteY17" fmla="*/ 314325 h 1895475"/>
                  <a:gd name="connsiteX18" fmla="*/ 2581275 w 3381375"/>
                  <a:gd name="connsiteY18" fmla="*/ 161925 h 1895475"/>
                  <a:gd name="connsiteX19" fmla="*/ 1952625 w 3381375"/>
                  <a:gd name="connsiteY19" fmla="*/ 0 h 1895475"/>
                  <a:gd name="connsiteX20" fmla="*/ 1066800 w 3381375"/>
                  <a:gd name="connsiteY20" fmla="*/ 47625 h 1895475"/>
                  <a:gd name="connsiteX21" fmla="*/ 495300 w 3381375"/>
                  <a:gd name="connsiteY21" fmla="*/ 247650 h 1895475"/>
                  <a:gd name="connsiteX22" fmla="*/ 152400 w 3381375"/>
                  <a:gd name="connsiteY22" fmla="*/ 504825 h 1895475"/>
                  <a:gd name="connsiteX23" fmla="*/ 85725 w 3381375"/>
                  <a:gd name="connsiteY23" fmla="*/ 571500 h 1895475"/>
                  <a:gd name="connsiteX24" fmla="*/ 0 w 3381375"/>
                  <a:gd name="connsiteY24" fmla="*/ 962025 h 1895475"/>
                  <a:gd name="connsiteX25" fmla="*/ 9525 w 3381375"/>
                  <a:gd name="connsiteY25" fmla="*/ 1419225 h 1895475"/>
                  <a:gd name="connsiteX26" fmla="*/ 676275 w 3381375"/>
                  <a:gd name="connsiteY26" fmla="*/ 1895475 h 189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81375" h="1895475">
                    <a:moveTo>
                      <a:pt x="676275" y="1895475"/>
                    </a:moveTo>
                    <a:lnTo>
                      <a:pt x="552450" y="1581150"/>
                    </a:lnTo>
                    <a:lnTo>
                      <a:pt x="504825" y="1362075"/>
                    </a:lnTo>
                    <a:lnTo>
                      <a:pt x="542925" y="1266825"/>
                    </a:lnTo>
                    <a:lnTo>
                      <a:pt x="714375" y="1114425"/>
                    </a:lnTo>
                    <a:lnTo>
                      <a:pt x="1162050" y="819150"/>
                    </a:lnTo>
                    <a:lnTo>
                      <a:pt x="1657350" y="809625"/>
                    </a:lnTo>
                    <a:lnTo>
                      <a:pt x="2000250" y="809625"/>
                    </a:lnTo>
                    <a:lnTo>
                      <a:pt x="2247900" y="876300"/>
                    </a:lnTo>
                    <a:lnTo>
                      <a:pt x="2571750" y="1028700"/>
                    </a:lnTo>
                    <a:lnTo>
                      <a:pt x="2752725" y="1162050"/>
                    </a:lnTo>
                    <a:lnTo>
                      <a:pt x="2819400" y="1428750"/>
                    </a:lnTo>
                    <a:lnTo>
                      <a:pt x="2781300" y="1743075"/>
                    </a:lnTo>
                    <a:lnTo>
                      <a:pt x="2743200" y="1790700"/>
                    </a:lnTo>
                    <a:lnTo>
                      <a:pt x="3381375" y="1247775"/>
                    </a:lnTo>
                    <a:lnTo>
                      <a:pt x="3381375" y="828675"/>
                    </a:lnTo>
                    <a:lnTo>
                      <a:pt x="3248025" y="609600"/>
                    </a:lnTo>
                    <a:lnTo>
                      <a:pt x="2905125" y="314325"/>
                    </a:lnTo>
                    <a:lnTo>
                      <a:pt x="2581275" y="161925"/>
                    </a:lnTo>
                    <a:lnTo>
                      <a:pt x="1952625" y="0"/>
                    </a:lnTo>
                    <a:lnTo>
                      <a:pt x="1066800" y="47625"/>
                    </a:lnTo>
                    <a:lnTo>
                      <a:pt x="495300" y="247650"/>
                    </a:lnTo>
                    <a:lnTo>
                      <a:pt x="152400" y="504825"/>
                    </a:lnTo>
                    <a:lnTo>
                      <a:pt x="85725" y="571500"/>
                    </a:lnTo>
                    <a:lnTo>
                      <a:pt x="0" y="962025"/>
                    </a:lnTo>
                    <a:lnTo>
                      <a:pt x="9525" y="1419225"/>
                    </a:lnTo>
                    <a:lnTo>
                      <a:pt x="676275" y="189547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直線コネクタ 22"/>
              <p:cNvCxnSpPr>
                <a:stCxn id="17" idx="1"/>
                <a:endCxn id="22" idx="2"/>
              </p:cNvCxnSpPr>
              <p:nvPr/>
            </p:nvCxnSpPr>
            <p:spPr>
              <a:xfrm>
                <a:off x="2038350" y="714375"/>
                <a:ext cx="523875" cy="3714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176083" y="274103"/>
                <a:ext cx="556667" cy="6048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669828" y="-97632"/>
                <a:ext cx="427526" cy="742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3390027" y="-228600"/>
                <a:ext cx="95250" cy="7715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3994812" y="-273426"/>
                <a:ext cx="0" cy="8096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>
                <a:off x="4346013" y="-95015"/>
                <a:ext cx="333375" cy="7143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>
                <a:off x="4713950" y="264059"/>
                <a:ext cx="495300" cy="552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>
                <a:off x="4864762" y="735138"/>
                <a:ext cx="561975" cy="361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テキスト ボックス 14"/>
            <p:cNvSpPr txBox="1"/>
            <p:nvPr/>
          </p:nvSpPr>
          <p:spPr>
            <a:xfrm>
              <a:off x="2168775" y="2143981"/>
              <a:ext cx="121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Arial" pitchFamily="34" charset="0"/>
                  <a:cs typeface="Arial" pitchFamily="34" charset="0"/>
                </a:rPr>
                <a:t>Rhenium</a:t>
              </a:r>
              <a:endParaRPr kumimoji="1" lang="ja-JP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2600823" y="2513313"/>
              <a:ext cx="288032" cy="36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/>
          <p:nvPr/>
        </p:nvGrpSpPr>
        <p:grpSpPr>
          <a:xfrm>
            <a:off x="4355976" y="3212976"/>
            <a:ext cx="723275" cy="980140"/>
            <a:chOff x="4615173" y="3248044"/>
            <a:chExt cx="723275" cy="980140"/>
          </a:xfrm>
        </p:grpSpPr>
        <p:sp>
          <p:nvSpPr>
            <p:cNvPr id="54" name="円/楕円 53"/>
            <p:cNvSpPr/>
            <p:nvPr/>
          </p:nvSpPr>
          <p:spPr>
            <a:xfrm>
              <a:off x="4782148" y="4156375"/>
              <a:ext cx="69308" cy="71809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>
              <a:off x="4816802" y="3525910"/>
              <a:ext cx="0" cy="6257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4615173" y="324804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uby</a:t>
              </a:r>
              <a:endParaRPr kumimoji="1" lang="ja-JP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2195736" y="764704"/>
            <a:ext cx="4896544" cy="2088232"/>
            <a:chOff x="2555529" y="364176"/>
            <a:chExt cx="4738254" cy="2043875"/>
          </a:xfrm>
        </p:grpSpPr>
        <p:grpSp>
          <p:nvGrpSpPr>
            <p:cNvPr id="73" name="グループ化 48"/>
            <p:cNvGrpSpPr/>
            <p:nvPr/>
          </p:nvGrpSpPr>
          <p:grpSpPr>
            <a:xfrm>
              <a:off x="2555529" y="364176"/>
              <a:ext cx="4738254" cy="1747012"/>
              <a:chOff x="7560352" y="299407"/>
              <a:chExt cx="4738254" cy="1747012"/>
            </a:xfrm>
            <a:solidFill>
              <a:schemeClr val="bg1">
                <a:lumMod val="85000"/>
              </a:schemeClr>
            </a:solidFill>
          </p:grpSpPr>
          <p:sp>
            <p:nvSpPr>
              <p:cNvPr id="75" name="フリーフォーム 74"/>
              <p:cNvSpPr/>
              <p:nvPr/>
            </p:nvSpPr>
            <p:spPr>
              <a:xfrm>
                <a:off x="7560352" y="299407"/>
                <a:ext cx="4738254" cy="1747012"/>
              </a:xfrm>
              <a:custGeom>
                <a:avLst/>
                <a:gdLst>
                  <a:gd name="connsiteX0" fmla="*/ 1136073 w 4738254"/>
                  <a:gd name="connsiteY0" fmla="*/ 1731818 h 1731818"/>
                  <a:gd name="connsiteX1" fmla="*/ 0 w 4738254"/>
                  <a:gd name="connsiteY1" fmla="*/ 637309 h 1731818"/>
                  <a:gd name="connsiteX2" fmla="*/ 249382 w 4738254"/>
                  <a:gd name="connsiteY2" fmla="*/ 429491 h 1731818"/>
                  <a:gd name="connsiteX3" fmla="*/ 886691 w 4738254"/>
                  <a:gd name="connsiteY3" fmla="*/ 96982 h 1731818"/>
                  <a:gd name="connsiteX4" fmla="*/ 2105891 w 4738254"/>
                  <a:gd name="connsiteY4" fmla="*/ 0 h 1731818"/>
                  <a:gd name="connsiteX5" fmla="*/ 3311236 w 4738254"/>
                  <a:gd name="connsiteY5" fmla="*/ 69272 h 1731818"/>
                  <a:gd name="connsiteX6" fmla="*/ 4156363 w 4738254"/>
                  <a:gd name="connsiteY6" fmla="*/ 221672 h 1731818"/>
                  <a:gd name="connsiteX7" fmla="*/ 4641273 w 4738254"/>
                  <a:gd name="connsiteY7" fmla="*/ 443345 h 1731818"/>
                  <a:gd name="connsiteX8" fmla="*/ 4738254 w 4738254"/>
                  <a:gd name="connsiteY8" fmla="*/ 554182 h 1731818"/>
                  <a:gd name="connsiteX9" fmla="*/ 3602182 w 4738254"/>
                  <a:gd name="connsiteY9" fmla="*/ 1731818 h 1731818"/>
                  <a:gd name="connsiteX0" fmla="*/ 1136073 w 4738254"/>
                  <a:gd name="connsiteY0" fmla="*/ 1731818 h 1731818"/>
                  <a:gd name="connsiteX1" fmla="*/ 0 w 4738254"/>
                  <a:gd name="connsiteY1" fmla="*/ 637309 h 1731818"/>
                  <a:gd name="connsiteX2" fmla="*/ 249382 w 4738254"/>
                  <a:gd name="connsiteY2" fmla="*/ 429491 h 1731818"/>
                  <a:gd name="connsiteX3" fmla="*/ 886691 w 4738254"/>
                  <a:gd name="connsiteY3" fmla="*/ 96982 h 1731818"/>
                  <a:gd name="connsiteX4" fmla="*/ 2105891 w 4738254"/>
                  <a:gd name="connsiteY4" fmla="*/ 0 h 1731818"/>
                  <a:gd name="connsiteX5" fmla="*/ 3311236 w 4738254"/>
                  <a:gd name="connsiteY5" fmla="*/ 69272 h 1731818"/>
                  <a:gd name="connsiteX6" fmla="*/ 4156363 w 4738254"/>
                  <a:gd name="connsiteY6" fmla="*/ 221672 h 1731818"/>
                  <a:gd name="connsiteX7" fmla="*/ 4641273 w 4738254"/>
                  <a:gd name="connsiteY7" fmla="*/ 443345 h 1731818"/>
                  <a:gd name="connsiteX8" fmla="*/ 4738254 w 4738254"/>
                  <a:gd name="connsiteY8" fmla="*/ 554182 h 1731818"/>
                  <a:gd name="connsiteX9" fmla="*/ 3530744 w 4738254"/>
                  <a:gd name="connsiteY9" fmla="*/ 1688955 h 1731818"/>
                  <a:gd name="connsiteX0" fmla="*/ 1236086 w 4738254"/>
                  <a:gd name="connsiteY0" fmla="*/ 1731818 h 1731818"/>
                  <a:gd name="connsiteX1" fmla="*/ 0 w 4738254"/>
                  <a:gd name="connsiteY1" fmla="*/ 637309 h 1731818"/>
                  <a:gd name="connsiteX2" fmla="*/ 249382 w 4738254"/>
                  <a:gd name="connsiteY2" fmla="*/ 429491 h 1731818"/>
                  <a:gd name="connsiteX3" fmla="*/ 886691 w 4738254"/>
                  <a:gd name="connsiteY3" fmla="*/ 96982 h 1731818"/>
                  <a:gd name="connsiteX4" fmla="*/ 2105891 w 4738254"/>
                  <a:gd name="connsiteY4" fmla="*/ 0 h 1731818"/>
                  <a:gd name="connsiteX5" fmla="*/ 3311236 w 4738254"/>
                  <a:gd name="connsiteY5" fmla="*/ 69272 h 1731818"/>
                  <a:gd name="connsiteX6" fmla="*/ 4156363 w 4738254"/>
                  <a:gd name="connsiteY6" fmla="*/ 221672 h 1731818"/>
                  <a:gd name="connsiteX7" fmla="*/ 4641273 w 4738254"/>
                  <a:gd name="connsiteY7" fmla="*/ 443345 h 1731818"/>
                  <a:gd name="connsiteX8" fmla="*/ 4738254 w 4738254"/>
                  <a:gd name="connsiteY8" fmla="*/ 554182 h 1731818"/>
                  <a:gd name="connsiteX9" fmla="*/ 3530744 w 4738254"/>
                  <a:gd name="connsiteY9" fmla="*/ 1688955 h 1731818"/>
                  <a:gd name="connsiteX0" fmla="*/ 1236086 w 4738254"/>
                  <a:gd name="connsiteY0" fmla="*/ 1731818 h 1747012"/>
                  <a:gd name="connsiteX1" fmla="*/ 0 w 4738254"/>
                  <a:gd name="connsiteY1" fmla="*/ 637309 h 1747012"/>
                  <a:gd name="connsiteX2" fmla="*/ 249382 w 4738254"/>
                  <a:gd name="connsiteY2" fmla="*/ 429491 h 1747012"/>
                  <a:gd name="connsiteX3" fmla="*/ 886691 w 4738254"/>
                  <a:gd name="connsiteY3" fmla="*/ 96982 h 1747012"/>
                  <a:gd name="connsiteX4" fmla="*/ 2105891 w 4738254"/>
                  <a:gd name="connsiteY4" fmla="*/ 0 h 1747012"/>
                  <a:gd name="connsiteX5" fmla="*/ 3311236 w 4738254"/>
                  <a:gd name="connsiteY5" fmla="*/ 69272 h 1747012"/>
                  <a:gd name="connsiteX6" fmla="*/ 4156363 w 4738254"/>
                  <a:gd name="connsiteY6" fmla="*/ 221672 h 1747012"/>
                  <a:gd name="connsiteX7" fmla="*/ 4641273 w 4738254"/>
                  <a:gd name="connsiteY7" fmla="*/ 443345 h 1747012"/>
                  <a:gd name="connsiteX8" fmla="*/ 4738254 w 4738254"/>
                  <a:gd name="connsiteY8" fmla="*/ 554182 h 1747012"/>
                  <a:gd name="connsiteX9" fmla="*/ 3487201 w 4738254"/>
                  <a:gd name="connsiteY9" fmla="*/ 1747012 h 174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38254" h="1747012">
                    <a:moveTo>
                      <a:pt x="1236086" y="1731818"/>
                    </a:moveTo>
                    <a:lnTo>
                      <a:pt x="0" y="637309"/>
                    </a:lnTo>
                    <a:lnTo>
                      <a:pt x="249382" y="429491"/>
                    </a:lnTo>
                    <a:lnTo>
                      <a:pt x="886691" y="96982"/>
                    </a:lnTo>
                    <a:lnTo>
                      <a:pt x="2105891" y="0"/>
                    </a:lnTo>
                    <a:lnTo>
                      <a:pt x="3311236" y="69272"/>
                    </a:lnTo>
                    <a:lnTo>
                      <a:pt x="4156363" y="221672"/>
                    </a:lnTo>
                    <a:lnTo>
                      <a:pt x="4641273" y="443345"/>
                    </a:lnTo>
                    <a:lnTo>
                      <a:pt x="4738254" y="554182"/>
                    </a:lnTo>
                    <a:cubicBezTo>
                      <a:pt x="4335751" y="932440"/>
                      <a:pt x="3889704" y="1368754"/>
                      <a:pt x="3487201" y="174701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6" name="直線コネクタ 75"/>
              <p:cNvCxnSpPr>
                <a:stCxn id="75" idx="2"/>
              </p:cNvCxnSpPr>
              <p:nvPr/>
            </p:nvCxnSpPr>
            <p:spPr>
              <a:xfrm>
                <a:off x="7809734" y="728898"/>
                <a:ext cx="1074190" cy="120098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>
                <a:stCxn id="75" idx="3"/>
              </p:cNvCxnSpPr>
              <p:nvPr/>
            </p:nvCxnSpPr>
            <p:spPr>
              <a:xfrm>
                <a:off x="8447043" y="396389"/>
                <a:ext cx="822074" cy="145493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9701165" y="322808"/>
                <a:ext cx="92652" cy="152851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>
                <a:stCxn id="75" idx="5"/>
              </p:cNvCxnSpPr>
              <p:nvPr/>
            </p:nvCxnSpPr>
            <p:spPr>
              <a:xfrm flipH="1">
                <a:off x="10456130" y="368679"/>
                <a:ext cx="415458" cy="148264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>
                <a:stCxn id="75" idx="6"/>
              </p:cNvCxnSpPr>
              <p:nvPr/>
            </p:nvCxnSpPr>
            <p:spPr>
              <a:xfrm flipH="1">
                <a:off x="10871589" y="521079"/>
                <a:ext cx="845126" cy="140880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フリーフォーム 73"/>
            <p:cNvSpPr/>
            <p:nvPr/>
          </p:nvSpPr>
          <p:spPr>
            <a:xfrm>
              <a:off x="3773290" y="1783937"/>
              <a:ext cx="2278743" cy="624114"/>
            </a:xfrm>
            <a:custGeom>
              <a:avLst/>
              <a:gdLst>
                <a:gd name="connsiteX0" fmla="*/ 0 w 2278743"/>
                <a:gd name="connsiteY0" fmla="*/ 319314 h 624114"/>
                <a:gd name="connsiteX1" fmla="*/ 58057 w 2278743"/>
                <a:gd name="connsiteY1" fmla="*/ 217714 h 624114"/>
                <a:gd name="connsiteX2" fmla="*/ 478971 w 2278743"/>
                <a:gd name="connsiteY2" fmla="*/ 72572 h 624114"/>
                <a:gd name="connsiteX3" fmla="*/ 1030514 w 2278743"/>
                <a:gd name="connsiteY3" fmla="*/ 0 h 624114"/>
                <a:gd name="connsiteX4" fmla="*/ 1712686 w 2278743"/>
                <a:gd name="connsiteY4" fmla="*/ 58057 h 624114"/>
                <a:gd name="connsiteX5" fmla="*/ 2104571 w 2278743"/>
                <a:gd name="connsiteY5" fmla="*/ 145143 h 624114"/>
                <a:gd name="connsiteX6" fmla="*/ 2278743 w 2278743"/>
                <a:gd name="connsiteY6" fmla="*/ 290286 h 624114"/>
                <a:gd name="connsiteX7" fmla="*/ 2249714 w 2278743"/>
                <a:gd name="connsiteY7" fmla="*/ 406400 h 624114"/>
                <a:gd name="connsiteX8" fmla="*/ 2032000 w 2278743"/>
                <a:gd name="connsiteY8" fmla="*/ 508000 h 624114"/>
                <a:gd name="connsiteX9" fmla="*/ 1654628 w 2278743"/>
                <a:gd name="connsiteY9" fmla="*/ 595086 h 624114"/>
                <a:gd name="connsiteX10" fmla="*/ 1175657 w 2278743"/>
                <a:gd name="connsiteY10" fmla="*/ 624114 h 624114"/>
                <a:gd name="connsiteX11" fmla="*/ 754743 w 2278743"/>
                <a:gd name="connsiteY11" fmla="*/ 609600 h 624114"/>
                <a:gd name="connsiteX12" fmla="*/ 333828 w 2278743"/>
                <a:gd name="connsiteY12" fmla="*/ 551543 h 624114"/>
                <a:gd name="connsiteX13" fmla="*/ 87086 w 2278743"/>
                <a:gd name="connsiteY13" fmla="*/ 464457 h 624114"/>
                <a:gd name="connsiteX14" fmla="*/ 0 w 2278743"/>
                <a:gd name="connsiteY14" fmla="*/ 391886 h 624114"/>
                <a:gd name="connsiteX15" fmla="*/ 0 w 2278743"/>
                <a:gd name="connsiteY15" fmla="*/ 319314 h 624114"/>
                <a:gd name="connsiteX0" fmla="*/ 0 w 2278743"/>
                <a:gd name="connsiteY0" fmla="*/ 319314 h 624114"/>
                <a:gd name="connsiteX1" fmla="*/ 58057 w 2278743"/>
                <a:gd name="connsiteY1" fmla="*/ 217714 h 624114"/>
                <a:gd name="connsiteX2" fmla="*/ 478971 w 2278743"/>
                <a:gd name="connsiteY2" fmla="*/ 72572 h 624114"/>
                <a:gd name="connsiteX3" fmla="*/ 1030514 w 2278743"/>
                <a:gd name="connsiteY3" fmla="*/ 0 h 624114"/>
                <a:gd name="connsiteX4" fmla="*/ 1712686 w 2278743"/>
                <a:gd name="connsiteY4" fmla="*/ 58057 h 624114"/>
                <a:gd name="connsiteX5" fmla="*/ 2104571 w 2278743"/>
                <a:gd name="connsiteY5" fmla="*/ 145143 h 624114"/>
                <a:gd name="connsiteX6" fmla="*/ 2278743 w 2278743"/>
                <a:gd name="connsiteY6" fmla="*/ 290286 h 624114"/>
                <a:gd name="connsiteX7" fmla="*/ 2249714 w 2278743"/>
                <a:gd name="connsiteY7" fmla="*/ 406400 h 624114"/>
                <a:gd name="connsiteX8" fmla="*/ 2032000 w 2278743"/>
                <a:gd name="connsiteY8" fmla="*/ 508000 h 624114"/>
                <a:gd name="connsiteX9" fmla="*/ 1654628 w 2278743"/>
                <a:gd name="connsiteY9" fmla="*/ 595086 h 624114"/>
                <a:gd name="connsiteX10" fmla="*/ 1175657 w 2278743"/>
                <a:gd name="connsiteY10" fmla="*/ 624114 h 624114"/>
                <a:gd name="connsiteX11" fmla="*/ 754743 w 2278743"/>
                <a:gd name="connsiteY11" fmla="*/ 609600 h 624114"/>
                <a:gd name="connsiteX12" fmla="*/ 333828 w 2278743"/>
                <a:gd name="connsiteY12" fmla="*/ 551543 h 624114"/>
                <a:gd name="connsiteX13" fmla="*/ 203201 w 2278743"/>
                <a:gd name="connsiteY13" fmla="*/ 493485 h 624114"/>
                <a:gd name="connsiteX14" fmla="*/ 0 w 2278743"/>
                <a:gd name="connsiteY14" fmla="*/ 391886 h 624114"/>
                <a:gd name="connsiteX15" fmla="*/ 0 w 2278743"/>
                <a:gd name="connsiteY15" fmla="*/ 319314 h 624114"/>
                <a:gd name="connsiteX0" fmla="*/ 0 w 2278743"/>
                <a:gd name="connsiteY0" fmla="*/ 319314 h 624114"/>
                <a:gd name="connsiteX1" fmla="*/ 58057 w 2278743"/>
                <a:gd name="connsiteY1" fmla="*/ 217714 h 624114"/>
                <a:gd name="connsiteX2" fmla="*/ 478971 w 2278743"/>
                <a:gd name="connsiteY2" fmla="*/ 72572 h 624114"/>
                <a:gd name="connsiteX3" fmla="*/ 1030514 w 2278743"/>
                <a:gd name="connsiteY3" fmla="*/ 0 h 624114"/>
                <a:gd name="connsiteX4" fmla="*/ 1712686 w 2278743"/>
                <a:gd name="connsiteY4" fmla="*/ 58057 h 624114"/>
                <a:gd name="connsiteX5" fmla="*/ 2104571 w 2278743"/>
                <a:gd name="connsiteY5" fmla="*/ 145143 h 624114"/>
                <a:gd name="connsiteX6" fmla="*/ 2278743 w 2278743"/>
                <a:gd name="connsiteY6" fmla="*/ 290286 h 624114"/>
                <a:gd name="connsiteX7" fmla="*/ 2249714 w 2278743"/>
                <a:gd name="connsiteY7" fmla="*/ 406400 h 624114"/>
                <a:gd name="connsiteX8" fmla="*/ 2032000 w 2278743"/>
                <a:gd name="connsiteY8" fmla="*/ 508000 h 624114"/>
                <a:gd name="connsiteX9" fmla="*/ 1654628 w 2278743"/>
                <a:gd name="connsiteY9" fmla="*/ 595086 h 624114"/>
                <a:gd name="connsiteX10" fmla="*/ 1175657 w 2278743"/>
                <a:gd name="connsiteY10" fmla="*/ 624114 h 624114"/>
                <a:gd name="connsiteX11" fmla="*/ 754743 w 2278743"/>
                <a:gd name="connsiteY11" fmla="*/ 609600 h 624114"/>
                <a:gd name="connsiteX12" fmla="*/ 333828 w 2278743"/>
                <a:gd name="connsiteY12" fmla="*/ 551543 h 624114"/>
                <a:gd name="connsiteX13" fmla="*/ 203201 w 2278743"/>
                <a:gd name="connsiteY13" fmla="*/ 493485 h 624114"/>
                <a:gd name="connsiteX14" fmla="*/ 0 w 2278743"/>
                <a:gd name="connsiteY14" fmla="*/ 319314 h 624114"/>
                <a:gd name="connsiteX0" fmla="*/ 0 w 2278743"/>
                <a:gd name="connsiteY0" fmla="*/ 319314 h 624114"/>
                <a:gd name="connsiteX1" fmla="*/ 58057 w 2278743"/>
                <a:gd name="connsiteY1" fmla="*/ 217714 h 624114"/>
                <a:gd name="connsiteX2" fmla="*/ 478971 w 2278743"/>
                <a:gd name="connsiteY2" fmla="*/ 72572 h 624114"/>
                <a:gd name="connsiteX3" fmla="*/ 1030514 w 2278743"/>
                <a:gd name="connsiteY3" fmla="*/ 0 h 624114"/>
                <a:gd name="connsiteX4" fmla="*/ 1712686 w 2278743"/>
                <a:gd name="connsiteY4" fmla="*/ 58057 h 624114"/>
                <a:gd name="connsiteX5" fmla="*/ 2104571 w 2278743"/>
                <a:gd name="connsiteY5" fmla="*/ 145143 h 624114"/>
                <a:gd name="connsiteX6" fmla="*/ 2278743 w 2278743"/>
                <a:gd name="connsiteY6" fmla="*/ 290286 h 624114"/>
                <a:gd name="connsiteX7" fmla="*/ 2249714 w 2278743"/>
                <a:gd name="connsiteY7" fmla="*/ 406400 h 624114"/>
                <a:gd name="connsiteX8" fmla="*/ 2032000 w 2278743"/>
                <a:gd name="connsiteY8" fmla="*/ 508000 h 624114"/>
                <a:gd name="connsiteX9" fmla="*/ 1654628 w 2278743"/>
                <a:gd name="connsiteY9" fmla="*/ 595086 h 624114"/>
                <a:gd name="connsiteX10" fmla="*/ 1175657 w 2278743"/>
                <a:gd name="connsiteY10" fmla="*/ 624114 h 624114"/>
                <a:gd name="connsiteX11" fmla="*/ 754743 w 2278743"/>
                <a:gd name="connsiteY11" fmla="*/ 609600 h 624114"/>
                <a:gd name="connsiteX12" fmla="*/ 333828 w 2278743"/>
                <a:gd name="connsiteY12" fmla="*/ 551543 h 624114"/>
                <a:gd name="connsiteX13" fmla="*/ 101601 w 2278743"/>
                <a:gd name="connsiteY13" fmla="*/ 435427 h 624114"/>
                <a:gd name="connsiteX14" fmla="*/ 0 w 2278743"/>
                <a:gd name="connsiteY14" fmla="*/ 319314 h 62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8743" h="624114">
                  <a:moveTo>
                    <a:pt x="0" y="319314"/>
                  </a:moveTo>
                  <a:lnTo>
                    <a:pt x="58057" y="217714"/>
                  </a:lnTo>
                  <a:lnTo>
                    <a:pt x="478971" y="72572"/>
                  </a:lnTo>
                  <a:lnTo>
                    <a:pt x="1030514" y="0"/>
                  </a:lnTo>
                  <a:lnTo>
                    <a:pt x="1712686" y="58057"/>
                  </a:lnTo>
                  <a:lnTo>
                    <a:pt x="2104571" y="145143"/>
                  </a:lnTo>
                  <a:lnTo>
                    <a:pt x="2278743" y="290286"/>
                  </a:lnTo>
                  <a:lnTo>
                    <a:pt x="2249714" y="406400"/>
                  </a:lnTo>
                  <a:lnTo>
                    <a:pt x="2032000" y="508000"/>
                  </a:lnTo>
                  <a:lnTo>
                    <a:pt x="1654628" y="595086"/>
                  </a:lnTo>
                  <a:lnTo>
                    <a:pt x="1175657" y="624114"/>
                  </a:lnTo>
                  <a:lnTo>
                    <a:pt x="754743" y="609600"/>
                  </a:lnTo>
                  <a:lnTo>
                    <a:pt x="333828" y="551543"/>
                  </a:lnTo>
                  <a:lnTo>
                    <a:pt x="101601" y="435427"/>
                  </a:lnTo>
                  <a:lnTo>
                    <a:pt x="0" y="3193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2" name="直線矢印コネクタ 81"/>
          <p:cNvCxnSpPr>
            <a:stCxn id="74" idx="0"/>
            <a:endCxn id="74" idx="6"/>
          </p:cNvCxnSpPr>
          <p:nvPr/>
        </p:nvCxnSpPr>
        <p:spPr>
          <a:xfrm flipV="1">
            <a:off x="3454179" y="2511863"/>
            <a:ext cx="2354869" cy="2965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4139952" y="1772816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300μm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452320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Diamond</a:t>
            </a:r>
            <a:endParaRPr kumimoji="1" lang="ja-JP" altLang="en-US" dirty="0"/>
          </a:p>
        </p:txBody>
      </p:sp>
      <p:cxnSp>
        <p:nvCxnSpPr>
          <p:cNvPr id="81" name="直線矢印コネクタ 80"/>
          <p:cNvCxnSpPr>
            <a:stCxn id="52" idx="1"/>
          </p:cNvCxnSpPr>
          <p:nvPr/>
        </p:nvCxnSpPr>
        <p:spPr>
          <a:xfrm flipH="1" flipV="1">
            <a:off x="6948264" y="1700808"/>
            <a:ext cx="504056" cy="11265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Pressure medium                   </a:t>
            </a:r>
            <a:r>
              <a:rPr kumimoji="1" lang="en-US" altLang="ja-JP" sz="1800" i="1" dirty="0" smtClean="0">
                <a:latin typeface="Century Schoolbook" pitchFamily="18" charset="0"/>
              </a:rPr>
              <a:t>supplements</a:t>
            </a:r>
            <a:endParaRPr kumimoji="1" lang="ja-JP" altLang="en-US" sz="3200" b="1" dirty="0">
              <a:latin typeface="Century Schoolbook" pitchFamily="18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kumimoji="1" lang="en-US" altLang="ja-JP" dirty="0" smtClean="0"/>
              <a:t>There is a pressure medium.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2"/>
          </p:nvPr>
        </p:nvSpPr>
        <p:spPr>
          <a:xfrm>
            <a:off x="251520" y="1916832"/>
            <a:ext cx="4392488" cy="3951288"/>
          </a:xfrm>
        </p:spPr>
        <p:txBody>
          <a:bodyPr/>
          <a:lstStyle/>
          <a:p>
            <a:r>
              <a:rPr kumimoji="1" lang="en-US" altLang="ja-JP" dirty="0" smtClean="0">
                <a:latin typeface="Century Schoolbook" pitchFamily="18" charset="0"/>
              </a:rPr>
              <a:t>Similar to a theoretical situation.</a:t>
            </a:r>
          </a:p>
          <a:p>
            <a:r>
              <a:rPr lang="en-US" altLang="ja-JP" dirty="0" smtClean="0">
                <a:latin typeface="Century Schoolbook" pitchFamily="18" charset="0"/>
              </a:rPr>
              <a:t>For XRD(X-ray diffraction)</a:t>
            </a:r>
          </a:p>
          <a:p>
            <a:pPr>
              <a:buNone/>
            </a:pPr>
            <a:r>
              <a:rPr kumimoji="1" lang="en-US" altLang="ja-JP" dirty="0" smtClean="0">
                <a:latin typeface="Century Schoolbook" pitchFamily="18" charset="0"/>
              </a:rPr>
              <a:t>    Gas: Helium</a:t>
            </a:r>
          </a:p>
          <a:p>
            <a:pPr>
              <a:buNone/>
            </a:pPr>
            <a:r>
              <a:rPr lang="en-US" altLang="ja-JP" dirty="0" smtClean="0">
                <a:latin typeface="Century Schoolbook" pitchFamily="18" charset="0"/>
              </a:rPr>
              <a:t>Liquid:</a:t>
            </a:r>
            <a:r>
              <a:rPr kumimoji="1" lang="en-US" altLang="ja-JP" dirty="0" smtClean="0">
                <a:latin typeface="Century Schoolbook" pitchFamily="18" charset="0"/>
              </a:rPr>
              <a:t> Mixture of the alcohol.</a:t>
            </a:r>
          </a:p>
          <a:p>
            <a:r>
              <a:rPr lang="en-US" altLang="ja-JP" dirty="0" smtClean="0">
                <a:latin typeface="Century Schoolbook" pitchFamily="18" charset="0"/>
              </a:rPr>
              <a:t>For electric resistance measurement.</a:t>
            </a:r>
          </a:p>
          <a:p>
            <a:pPr>
              <a:buNone/>
            </a:pPr>
            <a:r>
              <a:rPr lang="en-US" altLang="ja-JP" dirty="0" smtClean="0">
                <a:latin typeface="Century Schoolbook" pitchFamily="18" charset="0"/>
              </a:rPr>
              <a:t>  Solid:</a:t>
            </a:r>
            <a:r>
              <a:rPr kumimoji="1" lang="en-US" altLang="ja-JP" dirty="0" smtClean="0">
                <a:latin typeface="Century Schoolbook" pitchFamily="18" charset="0"/>
              </a:rPr>
              <a:t>  </a:t>
            </a:r>
            <a:r>
              <a:rPr kumimoji="1" lang="en-US" altLang="ja-JP" dirty="0" err="1" smtClean="0">
                <a:latin typeface="Century Schoolbook" pitchFamily="18" charset="0"/>
              </a:rPr>
              <a:t>NaCl</a:t>
            </a:r>
            <a:endParaRPr kumimoji="1" lang="ja-JP" altLang="en-US" dirty="0">
              <a:latin typeface="Century Schoolbook" pitchFamily="18" charset="0"/>
            </a:endParaRPr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/>
          <a:lstStyle/>
          <a:p>
            <a:r>
              <a:rPr kumimoji="1" lang="en-US" altLang="ja-JP" dirty="0" smtClean="0"/>
              <a:t>There is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</a:t>
            </a:r>
            <a:r>
              <a:rPr kumimoji="1" lang="en-US" altLang="ja-JP" dirty="0" smtClean="0"/>
              <a:t> pressure medium.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319463" cy="3951288"/>
          </a:xfrm>
        </p:spPr>
        <p:txBody>
          <a:bodyPr/>
          <a:lstStyle/>
          <a:p>
            <a:r>
              <a:rPr lang="en-US" altLang="ja-JP" dirty="0" smtClean="0">
                <a:latin typeface="Century Schoolbook" pitchFamily="18" charset="0"/>
              </a:rPr>
              <a:t>Similar to a real</a:t>
            </a:r>
            <a:r>
              <a:rPr kumimoji="1" lang="en-US" altLang="ja-JP" dirty="0" smtClean="0">
                <a:latin typeface="Century Schoolbook" pitchFamily="18" charset="0"/>
              </a:rPr>
              <a:t> situation.</a:t>
            </a:r>
            <a:endParaRPr kumimoji="1" lang="ja-JP" altLang="en-US" dirty="0">
              <a:latin typeface="Century Schoolbook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932040" y="4869160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660232" y="2852936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436096" y="3789040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724128" y="24928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Pressure intensity</a:t>
            </a:r>
            <a:endParaRPr kumimoji="1" lang="ja-JP" altLang="en-US" dirty="0"/>
          </a:p>
        </p:txBody>
      </p:sp>
      <p:sp>
        <p:nvSpPr>
          <p:cNvPr id="44" name="フリーフォーム 43"/>
          <p:cNvSpPr/>
          <p:nvPr/>
        </p:nvSpPr>
        <p:spPr>
          <a:xfrm>
            <a:off x="5441212" y="5229200"/>
            <a:ext cx="2443156" cy="1453457"/>
          </a:xfrm>
          <a:custGeom>
            <a:avLst/>
            <a:gdLst>
              <a:gd name="connsiteX0" fmla="*/ 0 w 2298700"/>
              <a:gd name="connsiteY0" fmla="*/ 692150 h 1397000"/>
              <a:gd name="connsiteX1" fmla="*/ 88900 w 2298700"/>
              <a:gd name="connsiteY1" fmla="*/ 958850 h 1397000"/>
              <a:gd name="connsiteX2" fmla="*/ 425450 w 2298700"/>
              <a:gd name="connsiteY2" fmla="*/ 1250950 h 1397000"/>
              <a:gd name="connsiteX3" fmla="*/ 1136650 w 2298700"/>
              <a:gd name="connsiteY3" fmla="*/ 1397000 h 1397000"/>
              <a:gd name="connsiteX4" fmla="*/ 1949450 w 2298700"/>
              <a:gd name="connsiteY4" fmla="*/ 1193800 h 1397000"/>
              <a:gd name="connsiteX5" fmla="*/ 2298700 w 2298700"/>
              <a:gd name="connsiteY5" fmla="*/ 711200 h 1397000"/>
              <a:gd name="connsiteX6" fmla="*/ 2222500 w 2298700"/>
              <a:gd name="connsiteY6" fmla="*/ 463550 h 1397000"/>
              <a:gd name="connsiteX7" fmla="*/ 1968500 w 2298700"/>
              <a:gd name="connsiteY7" fmla="*/ 203200 h 1397000"/>
              <a:gd name="connsiteX8" fmla="*/ 1619250 w 2298700"/>
              <a:gd name="connsiteY8" fmla="*/ 57150 h 1397000"/>
              <a:gd name="connsiteX9" fmla="*/ 1270000 w 2298700"/>
              <a:gd name="connsiteY9" fmla="*/ 0 h 1397000"/>
              <a:gd name="connsiteX10" fmla="*/ 876300 w 2298700"/>
              <a:gd name="connsiteY10" fmla="*/ 12700 h 1397000"/>
              <a:gd name="connsiteX11" fmla="*/ 514350 w 2298700"/>
              <a:gd name="connsiteY11" fmla="*/ 114300 h 1397000"/>
              <a:gd name="connsiteX12" fmla="*/ 152400 w 2298700"/>
              <a:gd name="connsiteY12" fmla="*/ 342900 h 1397000"/>
              <a:gd name="connsiteX13" fmla="*/ 0 w 2298700"/>
              <a:gd name="connsiteY13" fmla="*/ 69215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8700" h="1397000">
                <a:moveTo>
                  <a:pt x="0" y="692150"/>
                </a:moveTo>
                <a:lnTo>
                  <a:pt x="88900" y="958850"/>
                </a:lnTo>
                <a:lnTo>
                  <a:pt x="425450" y="1250950"/>
                </a:lnTo>
                <a:lnTo>
                  <a:pt x="1136650" y="1397000"/>
                </a:lnTo>
                <a:lnTo>
                  <a:pt x="1949450" y="1193800"/>
                </a:lnTo>
                <a:lnTo>
                  <a:pt x="2298700" y="711200"/>
                </a:lnTo>
                <a:lnTo>
                  <a:pt x="2222500" y="463550"/>
                </a:lnTo>
                <a:lnTo>
                  <a:pt x="1968500" y="203200"/>
                </a:lnTo>
                <a:lnTo>
                  <a:pt x="1619250" y="57150"/>
                </a:lnTo>
                <a:lnTo>
                  <a:pt x="1270000" y="0"/>
                </a:lnTo>
                <a:lnTo>
                  <a:pt x="876300" y="12700"/>
                </a:lnTo>
                <a:lnTo>
                  <a:pt x="514350" y="114300"/>
                </a:lnTo>
                <a:lnTo>
                  <a:pt x="152400" y="342900"/>
                </a:lnTo>
                <a:lnTo>
                  <a:pt x="0" y="6921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直線コネクタ 49"/>
          <p:cNvCxnSpPr>
            <a:endCxn id="44" idx="0"/>
          </p:cNvCxnSpPr>
          <p:nvPr/>
        </p:nvCxnSpPr>
        <p:spPr>
          <a:xfrm>
            <a:off x="5436096" y="4869160"/>
            <a:ext cx="5116" cy="1080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フリーフォーム 51"/>
          <p:cNvSpPr/>
          <p:nvPr/>
        </p:nvSpPr>
        <p:spPr>
          <a:xfrm>
            <a:off x="5414124" y="3787254"/>
            <a:ext cx="2470244" cy="648268"/>
          </a:xfrm>
          <a:custGeom>
            <a:avLst/>
            <a:gdLst>
              <a:gd name="connsiteX0" fmla="*/ 0 w 2470244"/>
              <a:gd name="connsiteY0" fmla="*/ 648268 h 648268"/>
              <a:gd name="connsiteX1" fmla="*/ 1228298 w 2470244"/>
              <a:gd name="connsiteY1" fmla="*/ 6824 h 648268"/>
              <a:gd name="connsiteX2" fmla="*/ 2470244 w 2470244"/>
              <a:gd name="connsiteY2" fmla="*/ 607325 h 64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244" h="648268">
                <a:moveTo>
                  <a:pt x="0" y="648268"/>
                </a:moveTo>
                <a:cubicBezTo>
                  <a:pt x="408295" y="330958"/>
                  <a:pt x="816591" y="13648"/>
                  <a:pt x="1228298" y="6824"/>
                </a:cubicBezTo>
                <a:cubicBezTo>
                  <a:pt x="1640005" y="0"/>
                  <a:pt x="2055124" y="303662"/>
                  <a:pt x="2470244" y="6073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/>
          <p:cNvCxnSpPr>
            <a:endCxn id="44" idx="5"/>
          </p:cNvCxnSpPr>
          <p:nvPr/>
        </p:nvCxnSpPr>
        <p:spPr>
          <a:xfrm>
            <a:off x="7884368" y="4869160"/>
            <a:ext cx="0" cy="1099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8028384" y="4941168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Diamond cullet</a:t>
            </a:r>
            <a:endParaRPr kumimoji="1" lang="ja-JP" altLang="en-US" dirty="0"/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7452320" y="3429000"/>
            <a:ext cx="2160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7236296" y="306896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Having medium</a:t>
            </a:r>
            <a:endParaRPr kumimoji="1" lang="ja-JP" altLang="en-US" dirty="0"/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7452320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6948264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 medium</a:t>
            </a:r>
            <a:endParaRPr kumimoji="1" lang="ja-JP" altLang="en-US" dirty="0"/>
          </a:p>
        </p:txBody>
      </p:sp>
      <p:sp>
        <p:nvSpPr>
          <p:cNvPr id="20" name="下矢印 19"/>
          <p:cNvSpPr/>
          <p:nvPr/>
        </p:nvSpPr>
        <p:spPr>
          <a:xfrm>
            <a:off x="6156176" y="2708920"/>
            <a:ext cx="100811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1907704" y="2348880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10800000">
            <a:off x="1907704" y="4149080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 rot="18985882">
            <a:off x="824294" y="2587171"/>
            <a:ext cx="547235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 rot="2915630">
            <a:off x="2919880" y="2673844"/>
            <a:ext cx="565326" cy="1034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 rot="13183850">
            <a:off x="867224" y="3928743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7802258">
            <a:off x="3014722" y="3902044"/>
            <a:ext cx="592815" cy="1102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b="1" dirty="0" smtClean="0">
                <a:latin typeface="Century Schoolbook" pitchFamily="18" charset="0"/>
              </a:rPr>
              <a:t>Experimental method           </a:t>
            </a:r>
            <a:r>
              <a:rPr lang="en-US" altLang="ja-JP" sz="1800" i="1" dirty="0" smtClean="0">
                <a:latin typeface="Century Schoolbook" pitchFamily="18" charset="0"/>
              </a:rPr>
              <a:t>supplements</a:t>
            </a:r>
            <a:endParaRPr kumimoji="1" lang="ja-JP" altLang="en-US" sz="3200" b="1" i="1" dirty="0">
              <a:latin typeface="Century Schoolbook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38625"/>
          </a:xfrm>
        </p:spPr>
        <p:txBody>
          <a:bodyPr/>
          <a:lstStyle/>
          <a:p>
            <a:pPr lvl="1">
              <a:buNone/>
            </a:pPr>
            <a:r>
              <a:rPr lang="en-US" altLang="ja-JP" dirty="0" smtClean="0">
                <a:latin typeface="Century Schoolbook" pitchFamily="18" charset="0"/>
              </a:rPr>
              <a:t>X-ray diffraction(XRD)</a:t>
            </a:r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Font typeface="Arial" pitchFamily="34" charset="0"/>
              <a:buChar char="•"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4">
              <a:buFont typeface="Arial" pitchFamily="34" charset="0"/>
              <a:buChar char="•"/>
            </a:pP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4048" y="836712"/>
            <a:ext cx="3816424" cy="35086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lang="en-US" altLang="ja-JP" sz="2200" dirty="0" smtClean="0">
                <a:latin typeface="Century Schoolbook" pitchFamily="18" charset="0"/>
              </a:rPr>
              <a:t>For the accurate measurement of c/a ratio.</a:t>
            </a:r>
          </a:p>
          <a:p>
            <a:endParaRPr lang="en-US" altLang="ja-JP" sz="2000" dirty="0" smtClean="0">
              <a:latin typeface="Century Schoolbook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latin typeface="Century Schoolbook" pitchFamily="18" charset="0"/>
              </a:rPr>
              <a:t> </a:t>
            </a:r>
            <a:r>
              <a:rPr lang="en-US" altLang="ja-JP" sz="2000" dirty="0" smtClean="0">
                <a:latin typeface="Century Schoolbook" pitchFamily="18" charset="0"/>
              </a:rPr>
              <a:t>Three runs</a:t>
            </a:r>
            <a:endParaRPr lang="en-US" altLang="ja-JP" sz="2400" dirty="0" smtClean="0">
              <a:latin typeface="Century Schoolbook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latin typeface="Century Schoolbook" pitchFamily="18" charset="0"/>
              </a:rPr>
              <a:t> </a:t>
            </a:r>
            <a:r>
              <a:rPr lang="en-US" altLang="ja-JP" sz="2000" dirty="0" smtClean="0">
                <a:latin typeface="Century Schoolbook" pitchFamily="18" charset="0"/>
              </a:rPr>
              <a:t>Sample: Be (purity 99.5%)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latin typeface="Century Schoolbook" pitchFamily="18" charset="0"/>
              </a:rPr>
              <a:t> Pressure medium: He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Century Schoolbook" pitchFamily="18" charset="0"/>
              </a:rPr>
              <a:t> Method: single crystal XRD </a:t>
            </a:r>
            <a:endParaRPr kumimoji="1" lang="ja-JP" altLang="en-US" sz="2400" dirty="0">
              <a:latin typeface="Century Schoolbook" pitchFamily="18" charset="0"/>
            </a:endParaRPr>
          </a:p>
        </p:txBody>
      </p:sp>
      <p:pic>
        <p:nvPicPr>
          <p:cNvPr id="8" name="コンテンツ プレースホルダ 3" descr="0TQdS.jpg"/>
          <p:cNvPicPr>
            <a:picLocks noChangeAspect="1"/>
          </p:cNvPicPr>
          <p:nvPr/>
        </p:nvPicPr>
        <p:blipFill>
          <a:blip r:embed="rId2" cstate="print"/>
          <a:srcRect b="11962"/>
          <a:stretch>
            <a:fillRect/>
          </a:stretch>
        </p:blipFill>
        <p:spPr bwMode="auto">
          <a:xfrm>
            <a:off x="5436096" y="4365104"/>
            <a:ext cx="2580776" cy="24482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8"/>
          <p:cNvGrpSpPr/>
          <p:nvPr/>
        </p:nvGrpSpPr>
        <p:grpSpPr>
          <a:xfrm>
            <a:off x="467545" y="3573016"/>
            <a:ext cx="4176463" cy="2912185"/>
            <a:chOff x="395536" y="764704"/>
            <a:chExt cx="7335763" cy="5328592"/>
          </a:xfrm>
        </p:grpSpPr>
        <p:sp>
          <p:nvSpPr>
            <p:cNvPr id="10" name="平行四辺形 9"/>
            <p:cNvSpPr/>
            <p:nvPr/>
          </p:nvSpPr>
          <p:spPr>
            <a:xfrm rot="16200000">
              <a:off x="4742967" y="3104964"/>
              <a:ext cx="5328592" cy="648072"/>
            </a:xfrm>
            <a:prstGeom prst="parallelogram">
              <a:avLst>
                <a:gd name="adj" fmla="val 115805"/>
              </a:avLst>
            </a:prstGeom>
            <a:noFill/>
            <a:ln>
              <a:solidFill>
                <a:schemeClr val="accent4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2"/>
            <p:cNvGrpSpPr/>
            <p:nvPr/>
          </p:nvGrpSpPr>
          <p:grpSpPr>
            <a:xfrm rot="5400000">
              <a:off x="2870347" y="2754389"/>
              <a:ext cx="2035153" cy="1224136"/>
              <a:chOff x="539874" y="3565990"/>
              <a:chExt cx="3603625" cy="2167564"/>
            </a:xfrm>
          </p:grpSpPr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1547937" y="4787404"/>
                <a:ext cx="360362" cy="298450"/>
              </a:xfrm>
              <a:custGeom>
                <a:avLst/>
                <a:gdLst>
                  <a:gd name="T0" fmla="*/ 0 w 182"/>
                  <a:gd name="T1" fmla="*/ 71438 h 188"/>
                  <a:gd name="T2" fmla="*/ 180181 w 182"/>
                  <a:gd name="T3" fmla="*/ 287338 h 188"/>
                  <a:gd name="T4" fmla="*/ 360362 w 182"/>
                  <a:gd name="T5" fmla="*/ 0 h 188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88"/>
                  <a:gd name="T11" fmla="*/ 182 w 182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88">
                    <a:moveTo>
                      <a:pt x="0" y="45"/>
                    </a:moveTo>
                    <a:cubicBezTo>
                      <a:pt x="30" y="116"/>
                      <a:pt x="61" y="188"/>
                      <a:pt x="91" y="181"/>
                    </a:cubicBezTo>
                    <a:cubicBezTo>
                      <a:pt x="121" y="174"/>
                      <a:pt x="151" y="87"/>
                      <a:pt x="182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2" name="AutoShape 13"/>
              <p:cNvSpPr>
                <a:spLocks noChangeArrowheads="1"/>
              </p:cNvSpPr>
              <p:nvPr/>
            </p:nvSpPr>
            <p:spPr bwMode="auto">
              <a:xfrm rot="10800000">
                <a:off x="1403474" y="4725492"/>
                <a:ext cx="1873250" cy="1008062"/>
              </a:xfrm>
              <a:custGeom>
                <a:avLst/>
                <a:gdLst>
                  <a:gd name="T0" fmla="*/ 142149660 w 21600"/>
                  <a:gd name="T1" fmla="*/ 23522891 h 21600"/>
                  <a:gd name="T2" fmla="*/ 81228362 w 21600"/>
                  <a:gd name="T3" fmla="*/ 47045781 h 21600"/>
                  <a:gd name="T4" fmla="*/ 20307069 w 21600"/>
                  <a:gd name="T5" fmla="*/ 23522891 h 21600"/>
                  <a:gd name="T6" fmla="*/ 8122836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rot="10800000" flipH="1">
                <a:off x="1908299" y="4725492"/>
                <a:ext cx="21590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rot="10800000">
                <a:off x="2340099" y="4725492"/>
                <a:ext cx="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rot="10800000">
                <a:off x="2555999" y="4725492"/>
                <a:ext cx="21590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539874" y="4869954"/>
                <a:ext cx="10080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3132262" y="4869954"/>
                <a:ext cx="10080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3132262" y="4509592"/>
                <a:ext cx="10080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539874" y="4509592"/>
                <a:ext cx="10080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1835274" y="4582617"/>
                <a:ext cx="10080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692399" y="4293692"/>
                <a:ext cx="144463" cy="2159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2843337" y="4293692"/>
                <a:ext cx="71437" cy="2159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2843337" y="4274642"/>
                <a:ext cx="288925" cy="298450"/>
              </a:xfrm>
              <a:custGeom>
                <a:avLst/>
                <a:gdLst>
                  <a:gd name="T0" fmla="*/ 0 w 182"/>
                  <a:gd name="T1" fmla="*/ 298450 h 188"/>
                  <a:gd name="T2" fmla="*/ 144463 w 182"/>
                  <a:gd name="T3" fmla="*/ 11112 h 188"/>
                  <a:gd name="T4" fmla="*/ 288925 w 182"/>
                  <a:gd name="T5" fmla="*/ 227013 h 188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188"/>
                  <a:gd name="T11" fmla="*/ 182 w 182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188">
                    <a:moveTo>
                      <a:pt x="0" y="188"/>
                    </a:moveTo>
                    <a:cubicBezTo>
                      <a:pt x="30" y="101"/>
                      <a:pt x="61" y="14"/>
                      <a:pt x="91" y="7"/>
                    </a:cubicBezTo>
                    <a:cubicBezTo>
                      <a:pt x="121" y="0"/>
                      <a:pt x="167" y="120"/>
                      <a:pt x="182" y="14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562717" y="4279403"/>
                <a:ext cx="3580782" cy="806450"/>
              </a:xfrm>
              <a:custGeom>
                <a:avLst/>
                <a:gdLst>
                  <a:gd name="T0" fmla="*/ 1587 w 2271"/>
                  <a:gd name="T1" fmla="*/ 590550 h 508"/>
                  <a:gd name="T2" fmla="*/ 1009650 w 2271"/>
                  <a:gd name="T3" fmla="*/ 590550 h 508"/>
                  <a:gd name="T4" fmla="*/ 1154112 w 2271"/>
                  <a:gd name="T5" fmla="*/ 806450 h 508"/>
                  <a:gd name="T6" fmla="*/ 1331912 w 2271"/>
                  <a:gd name="T7" fmla="*/ 434975 h 508"/>
                  <a:gd name="T8" fmla="*/ 2263774 w 2271"/>
                  <a:gd name="T9" fmla="*/ 442913 h 508"/>
                  <a:gd name="T10" fmla="*/ 2424112 w 2271"/>
                  <a:gd name="T11" fmla="*/ 788988 h 508"/>
                  <a:gd name="T12" fmla="*/ 2584449 w 2271"/>
                  <a:gd name="T13" fmla="*/ 576263 h 508"/>
                  <a:gd name="T14" fmla="*/ 3605212 w 2271"/>
                  <a:gd name="T15" fmla="*/ 593725 h 508"/>
                  <a:gd name="T16" fmla="*/ 3587750 w 2271"/>
                  <a:gd name="T17" fmla="*/ 230188 h 508"/>
                  <a:gd name="T18" fmla="*/ 2592387 w 2271"/>
                  <a:gd name="T19" fmla="*/ 222250 h 508"/>
                  <a:gd name="T20" fmla="*/ 2495549 w 2271"/>
                  <a:gd name="T21" fmla="*/ 44450 h 508"/>
                  <a:gd name="T22" fmla="*/ 2451099 w 2271"/>
                  <a:gd name="T23" fmla="*/ 0 h 508"/>
                  <a:gd name="T24" fmla="*/ 2397124 w 2271"/>
                  <a:gd name="T25" fmla="*/ 52388 h 508"/>
                  <a:gd name="T26" fmla="*/ 2290762 w 2271"/>
                  <a:gd name="T27" fmla="*/ 301625 h 508"/>
                  <a:gd name="T28" fmla="*/ 1296987 w 2271"/>
                  <a:gd name="T29" fmla="*/ 301625 h 508"/>
                  <a:gd name="T30" fmla="*/ 1208087 w 2271"/>
                  <a:gd name="T31" fmla="*/ 69850 h 508"/>
                  <a:gd name="T32" fmla="*/ 1128712 w 2271"/>
                  <a:gd name="T33" fmla="*/ 34925 h 508"/>
                  <a:gd name="T34" fmla="*/ 1074737 w 2271"/>
                  <a:gd name="T35" fmla="*/ 114300 h 508"/>
                  <a:gd name="T36" fmla="*/ 1020762 w 2271"/>
                  <a:gd name="T37" fmla="*/ 222250 h 508"/>
                  <a:gd name="T38" fmla="*/ 0 w 2271"/>
                  <a:gd name="T39" fmla="*/ 230188 h 508"/>
                  <a:gd name="T40" fmla="*/ 1587 w 2271"/>
                  <a:gd name="T41" fmla="*/ 590550 h 5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71"/>
                  <a:gd name="T64" fmla="*/ 0 h 508"/>
                  <a:gd name="T65" fmla="*/ 2271 w 2271"/>
                  <a:gd name="T66" fmla="*/ 508 h 5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71" h="508">
                    <a:moveTo>
                      <a:pt x="1" y="372"/>
                    </a:moveTo>
                    <a:lnTo>
                      <a:pt x="636" y="372"/>
                    </a:lnTo>
                    <a:lnTo>
                      <a:pt x="727" y="508"/>
                    </a:lnTo>
                    <a:lnTo>
                      <a:pt x="839" y="274"/>
                    </a:lnTo>
                    <a:lnTo>
                      <a:pt x="1426" y="279"/>
                    </a:lnTo>
                    <a:lnTo>
                      <a:pt x="1527" y="497"/>
                    </a:lnTo>
                    <a:lnTo>
                      <a:pt x="1628" y="363"/>
                    </a:lnTo>
                    <a:lnTo>
                      <a:pt x="2271" y="374"/>
                    </a:lnTo>
                    <a:lnTo>
                      <a:pt x="2260" y="145"/>
                    </a:lnTo>
                    <a:lnTo>
                      <a:pt x="1633" y="140"/>
                    </a:lnTo>
                    <a:lnTo>
                      <a:pt x="1572" y="28"/>
                    </a:lnTo>
                    <a:lnTo>
                      <a:pt x="1544" y="0"/>
                    </a:lnTo>
                    <a:lnTo>
                      <a:pt x="1510" y="33"/>
                    </a:lnTo>
                    <a:lnTo>
                      <a:pt x="1443" y="190"/>
                    </a:lnTo>
                    <a:lnTo>
                      <a:pt x="817" y="190"/>
                    </a:lnTo>
                    <a:lnTo>
                      <a:pt x="761" y="44"/>
                    </a:lnTo>
                    <a:lnTo>
                      <a:pt x="711" y="22"/>
                    </a:lnTo>
                    <a:lnTo>
                      <a:pt x="677" y="72"/>
                    </a:lnTo>
                    <a:lnTo>
                      <a:pt x="643" y="140"/>
                    </a:lnTo>
                    <a:lnTo>
                      <a:pt x="0" y="145"/>
                    </a:lnTo>
                    <a:lnTo>
                      <a:pt x="1" y="37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2111466" y="4597617"/>
                <a:ext cx="476980" cy="119651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36" name="AutoShape 14"/>
              <p:cNvSpPr>
                <a:spLocks noChangeArrowheads="1"/>
              </p:cNvSpPr>
              <p:nvPr/>
            </p:nvSpPr>
            <p:spPr bwMode="auto">
              <a:xfrm>
                <a:off x="1399676" y="3575230"/>
                <a:ext cx="1891295" cy="1008062"/>
              </a:xfrm>
              <a:custGeom>
                <a:avLst/>
                <a:gdLst>
                  <a:gd name="T0" fmla="*/ 142149660 w 21600"/>
                  <a:gd name="T1" fmla="*/ 23522891 h 21600"/>
                  <a:gd name="T2" fmla="*/ 81228362 w 21600"/>
                  <a:gd name="T3" fmla="*/ 47045781 h 21600"/>
                  <a:gd name="T4" fmla="*/ 20307069 w 21600"/>
                  <a:gd name="T5" fmla="*/ 23522891 h 21600"/>
                  <a:gd name="T6" fmla="*/ 8122836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>
                <a:off x="1835261" y="3565990"/>
                <a:ext cx="217488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40086" y="3565990"/>
                <a:ext cx="0" cy="10080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 flipH="1">
                <a:off x="2589323" y="3565990"/>
                <a:ext cx="182563" cy="9969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2292715" y="4581128"/>
              <a:ext cx="3453806" cy="675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Diamond anvil cell</a:t>
              </a:r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164288" y="1628800"/>
              <a:ext cx="432048" cy="3600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075246" y="537620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Imaging plate</a:t>
              </a:r>
            </a:p>
            <a:p>
              <a:pPr algn="ctr"/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検出器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15" name="直線矢印コネクタ 14"/>
            <p:cNvCxnSpPr>
              <a:endCxn id="35" idx="2"/>
            </p:cNvCxnSpPr>
            <p:nvPr/>
          </p:nvCxnSpPr>
          <p:spPr>
            <a:xfrm>
              <a:off x="395536" y="3356992"/>
              <a:ext cx="3454269" cy="1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38" idx="1"/>
            </p:cNvCxnSpPr>
            <p:nvPr/>
          </p:nvCxnSpPr>
          <p:spPr>
            <a:xfrm flipV="1">
              <a:off x="3930687" y="2132856"/>
              <a:ext cx="3449625" cy="1232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3923928" y="3356992"/>
              <a:ext cx="3456384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83568" y="3501008"/>
              <a:ext cx="1609147" cy="675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X-ray</a:t>
              </a:r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308304" y="2348880"/>
              <a:ext cx="144016" cy="21602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/>
            <p:cNvCxnSpPr>
              <a:stCxn id="38" idx="1"/>
            </p:cNvCxnSpPr>
            <p:nvPr/>
          </p:nvCxnSpPr>
          <p:spPr>
            <a:xfrm>
              <a:off x="3930687" y="3365554"/>
              <a:ext cx="3449625" cy="634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539552" y="191683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Century Schoolbook" pitchFamily="18" charset="0"/>
              </a:rPr>
              <a:t>　</a:t>
            </a:r>
            <a:r>
              <a:rPr lang="en-US" altLang="ja-JP" sz="2000" dirty="0" smtClean="0">
                <a:latin typeface="Century Schoolbook" pitchFamily="18" charset="0"/>
              </a:rPr>
              <a:t>Waves intensified by interference satisfies the Bragg’s condition is observed</a:t>
            </a:r>
          </a:p>
          <a:p>
            <a:pPr>
              <a:buFont typeface="Arial" pitchFamily="34" charset="0"/>
              <a:buChar char="•"/>
            </a:pPr>
            <a:r>
              <a:rPr kumimoji="1" lang="ja-JP" altLang="en-US" sz="2000" dirty="0" smtClean="0">
                <a:latin typeface="Century Schoolbook" pitchFamily="18" charset="0"/>
              </a:rPr>
              <a:t>　</a:t>
            </a:r>
            <a:r>
              <a:rPr kumimoji="1" lang="en-US" altLang="ja-JP" sz="2000" dirty="0" smtClean="0">
                <a:latin typeface="Century Schoolbook" pitchFamily="18" charset="0"/>
              </a:rPr>
              <a:t>X-ray is diffracted by electron.</a:t>
            </a:r>
            <a:endParaRPr kumimoji="1" lang="ja-JP" altLang="en-US" sz="2000" dirty="0">
              <a:latin typeface="Century Schoolbook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51920" y="17728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干渉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39552" y="3429000"/>
            <a:ext cx="30963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Century Schoolbook" pitchFamily="18" charset="0"/>
              </a:rPr>
              <a:t>Bragg’s condition</a:t>
            </a:r>
          </a:p>
          <a:p>
            <a:pPr algn="ctr"/>
            <a:r>
              <a:rPr kumimoji="1" lang="en-US" altLang="ja-JP" b="1" dirty="0" smtClean="0">
                <a:latin typeface="Century Schoolbook" pitchFamily="18" charset="0"/>
              </a:rPr>
              <a:t>2</a:t>
            </a:r>
            <a:r>
              <a:rPr kumimoji="1" lang="en-US" altLang="ja-JP" b="1" i="1" dirty="0" smtClean="0">
                <a:latin typeface="Century Schoolbook" pitchFamily="18" charset="0"/>
              </a:rPr>
              <a:t>d</a:t>
            </a:r>
            <a:r>
              <a:rPr kumimoji="1" lang="en-US" altLang="ja-JP" b="1" dirty="0" smtClean="0">
                <a:latin typeface="Century Schoolbook" pitchFamily="18" charset="0"/>
              </a:rPr>
              <a:t>sin</a:t>
            </a:r>
            <a:r>
              <a:rPr kumimoji="1" lang="en-US" altLang="ja-JP" b="1" i="1" dirty="0" smtClean="0">
                <a:latin typeface="Century Schoolbook" pitchFamily="18" charset="0"/>
              </a:rPr>
              <a:t>θ</a:t>
            </a:r>
            <a:r>
              <a:rPr kumimoji="1" lang="en-US" altLang="ja-JP" b="1" dirty="0" smtClean="0">
                <a:latin typeface="Century Schoolbook" pitchFamily="18" charset="0"/>
              </a:rPr>
              <a:t>=</a:t>
            </a:r>
            <a:r>
              <a:rPr kumimoji="1" lang="en-US" altLang="ja-JP" b="1" dirty="0" err="1" smtClean="0">
                <a:latin typeface="Century Schoolbook" pitchFamily="18" charset="0"/>
              </a:rPr>
              <a:t>n</a:t>
            </a:r>
            <a:r>
              <a:rPr kumimoji="1" lang="en-US" altLang="ja-JP" b="1" i="1" dirty="0" err="1" smtClean="0">
                <a:latin typeface="Century Schoolbook" pitchFamily="18" charset="0"/>
              </a:rPr>
              <a:t>λ</a:t>
            </a:r>
            <a:endParaRPr kumimoji="1" lang="ja-JP" altLang="en-US" b="1" i="1" dirty="0">
              <a:latin typeface="Century Schoolbook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40352" y="53012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c</a:t>
            </a:r>
            <a:endParaRPr kumimoji="1" lang="ja-JP" altLang="en-US" sz="2000" b="1" i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64288" y="64533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a</a:t>
            </a:r>
            <a:endParaRPr kumimoji="1" lang="ja-JP" altLang="en-US" sz="2000" b="1" i="1" dirty="0"/>
          </a:p>
        </p:txBody>
      </p:sp>
      <p:pic>
        <p:nvPicPr>
          <p:cNvPr id="45" name="図 44" descr="Be201_021.BMP"/>
          <p:cNvPicPr>
            <a:picLocks noChangeAspect="1"/>
          </p:cNvPicPr>
          <p:nvPr/>
        </p:nvPicPr>
        <p:blipFill>
          <a:blip r:embed="rId3" cstate="print"/>
          <a:srcRect l="23750" t="23750" r="24800" b="24800"/>
          <a:stretch>
            <a:fillRect/>
          </a:stretch>
        </p:blipFill>
        <p:spPr>
          <a:xfrm>
            <a:off x="5076056" y="836712"/>
            <a:ext cx="360040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極限テンプレ">
  <a:themeElements>
    <a:clrScheme name="極限２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ユーザー定義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極限２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極限２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極限２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529</Words>
  <Application>Microsoft Office PowerPoint</Application>
  <PresentationFormat>画面に合わせる (4:3)</PresentationFormat>
  <Paragraphs>130</Paragraphs>
  <Slides>13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極限テンプレ</vt:lpstr>
      <vt:lpstr>High pressure phase diagram of Beryllium Phys.Rev.B 86,174118(2012) </vt:lpstr>
      <vt:lpstr>Contents</vt:lpstr>
      <vt:lpstr> Superconductivity of beryllium      Introduction</vt:lpstr>
      <vt:lpstr>Enhancement of Tc                    Introduction</vt:lpstr>
      <vt:lpstr>Structure of beryllium         Introduction</vt:lpstr>
      <vt:lpstr>Motivation</vt:lpstr>
      <vt:lpstr>Loading of beryllium             supplements</vt:lpstr>
      <vt:lpstr>Pressure medium                   supplements</vt:lpstr>
      <vt:lpstr>Experimental method           supplements</vt:lpstr>
      <vt:lpstr>Difficulty of the experiment of Be</vt:lpstr>
      <vt:lpstr>P-V and c/a of Be                     Experiment</vt:lpstr>
      <vt:lpstr>Summary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タイトル改変</dc:title>
  <dc:creator>Panasonic User</dc:creator>
  <cp:lastModifiedBy>Panasonic User</cp:lastModifiedBy>
  <cp:revision>203</cp:revision>
  <dcterms:created xsi:type="dcterms:W3CDTF">2014-05-29T10:11:09Z</dcterms:created>
  <dcterms:modified xsi:type="dcterms:W3CDTF">2014-06-10T08:12:08Z</dcterms:modified>
</cp:coreProperties>
</file>