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7" r:id="rId3"/>
    <p:sldId id="327" r:id="rId4"/>
    <p:sldId id="262" r:id="rId5"/>
    <p:sldId id="264" r:id="rId6"/>
    <p:sldId id="330" r:id="rId7"/>
    <p:sldId id="320" r:id="rId8"/>
    <p:sldId id="323" r:id="rId9"/>
    <p:sldId id="318" r:id="rId10"/>
    <p:sldId id="319" r:id="rId11"/>
    <p:sldId id="304" r:id="rId12"/>
    <p:sldId id="331" r:id="rId13"/>
    <p:sldId id="329" r:id="rId14"/>
    <p:sldId id="305" r:id="rId15"/>
    <p:sldId id="326" r:id="rId16"/>
    <p:sldId id="269" r:id="rId17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8F"/>
    <a:srgbClr val="ADD3E4"/>
    <a:srgbClr val="B9F2FF"/>
    <a:srgbClr val="9BECFF"/>
    <a:srgbClr val="FF8585"/>
    <a:srgbClr val="FFC5C5"/>
    <a:srgbClr val="2609FF"/>
    <a:srgbClr val="FF5757"/>
    <a:srgbClr val="FF1D1D"/>
    <a:srgbClr val="7E7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1" autoAdjust="0"/>
    <p:restoredTop sz="85420" autoAdjust="0"/>
  </p:normalViewPr>
  <p:slideViewPr>
    <p:cSldViewPr>
      <p:cViewPr varScale="1">
        <p:scale>
          <a:sx n="63" d="100"/>
          <a:sy n="63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508" y="-108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71800" cy="496888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4"/>
            <a:ext cx="2971800" cy="496888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r">
              <a:defRPr sz="1200"/>
            </a:lvl1pPr>
          </a:lstStyle>
          <a:p>
            <a:fld id="{12EE7150-BD3B-4B76-B422-3961ACB38FFF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447217"/>
            <a:ext cx="2971800" cy="496887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447217"/>
            <a:ext cx="2971800" cy="496887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r">
              <a:defRPr sz="1200"/>
            </a:lvl1pPr>
          </a:lstStyle>
          <a:p>
            <a:fld id="{7C303B49-A73A-49DC-BC54-C1208CBF967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09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71800" cy="496888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4"/>
            <a:ext cx="2971800" cy="496888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r">
              <a:defRPr sz="1200"/>
            </a:lvl1pPr>
          </a:lstStyle>
          <a:p>
            <a:fld id="{372492E0-1A76-478E-B332-C57EED04FBF2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7713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5" tIns="45912" rIns="91825" bIns="45912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1" y="4724404"/>
            <a:ext cx="5486400" cy="4475164"/>
          </a:xfrm>
          <a:prstGeom prst="rect">
            <a:avLst/>
          </a:prstGeom>
        </p:spPr>
        <p:txBody>
          <a:bodyPr vert="horz" lIns="91825" tIns="45912" rIns="91825" bIns="4591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7217"/>
            <a:ext cx="2971800" cy="496887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7217"/>
            <a:ext cx="2971800" cy="496887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r">
              <a:defRPr sz="1200"/>
            </a:lvl1pPr>
          </a:lstStyle>
          <a:p>
            <a:fld id="{E75FAC7F-3A75-49CF-A58C-51225C7C83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377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6797"/>
            <a:fld id="{8E3344B8-8650-4801-B50F-BFD274450178}" type="slidenum">
              <a:rPr lang="en-US" altLang="ko-KR" smtClean="0">
                <a:latin typeface="굴림" pitchFamily="34" charset="-127"/>
                <a:ea typeface="굴림" pitchFamily="34" charset="-127"/>
              </a:rPr>
              <a:pPr defTabSz="876797"/>
              <a:t>1</a:t>
            </a:fld>
            <a:endParaRPr lang="en-US" altLang="ko-KR" smtClean="0"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5619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AC7F-3A75-49CF-A58C-51225C7C835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432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AC7F-3A75-49CF-A58C-51225C7C835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670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AC7F-3A75-49CF-A58C-51225C7C835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979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AC7F-3A75-49CF-A58C-51225C7C835E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42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5049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6797"/>
            <a:fld id="{8E3344B8-8650-4801-B50F-BFD274450178}" type="slidenum">
              <a:rPr lang="en-US" altLang="ko-KR" smtClean="0">
                <a:latin typeface="굴림" pitchFamily="34" charset="-127"/>
                <a:ea typeface="굴림" pitchFamily="34" charset="-127"/>
              </a:rPr>
              <a:pPr defTabSz="876797"/>
              <a:t>3</a:t>
            </a:fld>
            <a:endParaRPr lang="en-US" altLang="ko-KR" smtClean="0"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232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6797"/>
            <a:fld id="{8E3344B8-8650-4801-B50F-BFD274450178}" type="slidenum">
              <a:rPr lang="en-US" altLang="ko-KR" smtClean="0">
                <a:latin typeface="굴림" pitchFamily="34" charset="-127"/>
                <a:ea typeface="굴림" pitchFamily="34" charset="-127"/>
              </a:rPr>
              <a:pPr defTabSz="876797"/>
              <a:t>4</a:t>
            </a:fld>
            <a:endParaRPr lang="en-US" altLang="ko-KR" smtClean="0"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232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6797"/>
            <a:fld id="{8E3344B8-8650-4801-B50F-BFD274450178}" type="slidenum">
              <a:rPr lang="en-US" altLang="ko-KR" smtClean="0">
                <a:latin typeface="굴림" pitchFamily="34" charset="-127"/>
                <a:ea typeface="굴림" pitchFamily="34" charset="-127"/>
              </a:rPr>
              <a:pPr defTabSz="876797"/>
              <a:t>5</a:t>
            </a:fld>
            <a:endParaRPr lang="en-US" altLang="ko-KR" smtClean="0"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772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6797"/>
            <a:fld id="{8E3344B8-8650-4801-B50F-BFD274450178}" type="slidenum">
              <a:rPr lang="en-US" altLang="ko-KR" smtClean="0">
                <a:latin typeface="굴림" pitchFamily="34" charset="-127"/>
                <a:ea typeface="굴림" pitchFamily="34" charset="-127"/>
              </a:rPr>
              <a:pPr defTabSz="876797"/>
              <a:t>6</a:t>
            </a:fld>
            <a:endParaRPr lang="en-US" altLang="ko-KR" smtClean="0"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68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6797"/>
            <a:fld id="{8E3344B8-8650-4801-B50F-BFD274450178}" type="slidenum">
              <a:rPr lang="en-US" altLang="ko-KR" smtClean="0">
                <a:latin typeface="굴림" pitchFamily="34" charset="-127"/>
                <a:ea typeface="굴림" pitchFamily="34" charset="-127"/>
              </a:rPr>
              <a:pPr defTabSz="876797"/>
              <a:t>7</a:t>
            </a:fld>
            <a:endParaRPr lang="en-US" altLang="ko-KR" smtClean="0"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3402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AC7F-3A75-49CF-A58C-51225C7C835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24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AC7F-3A75-49CF-A58C-51225C7C835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2646-6975-491D-B740-1D4A788C94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6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2646-6975-491D-B740-1D4A788C94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59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2646-6975-491D-B740-1D4A788C94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95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Century Gothic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980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660232" y="188640"/>
            <a:ext cx="2133600" cy="365125"/>
          </a:xfrm>
        </p:spPr>
        <p:txBody>
          <a:bodyPr/>
          <a:lstStyle/>
          <a:p>
            <a:fld id="{E5C22646-6975-491D-B740-1D4A788C94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96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2646-6975-491D-B740-1D4A788C94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76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2646-6975-491D-B740-1D4A788C94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85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2646-6975-491D-B740-1D4A788C94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94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2646-6975-491D-B740-1D4A788C94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1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2646-6975-491D-B740-1D4A788C94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04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2646-6975-491D-B740-1D4A788C94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99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2646-6975-491D-B740-1D4A788C94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23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22646-6975-491D-B740-1D4A788C94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66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.tiff"/><Relationship Id="rId4" Type="http://schemas.openxmlformats.org/officeDocument/2006/relationships/image" Target="../media/image18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TI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T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83" y="2711399"/>
            <a:ext cx="4588991" cy="2846647"/>
          </a:xfrm>
          <a:prstGeom prst="rect">
            <a:avLst/>
          </a:prstGeom>
        </p:spPr>
      </p:pic>
      <p:sp>
        <p:nvSpPr>
          <p:cNvPr id="39" name="タイトル 20"/>
          <p:cNvSpPr txBox="1">
            <a:spLocks/>
          </p:cNvSpPr>
          <p:nvPr/>
        </p:nvSpPr>
        <p:spPr>
          <a:xfrm>
            <a:off x="395536" y="332656"/>
            <a:ext cx="8443664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Master Colloquium</a:t>
            </a:r>
          </a:p>
          <a:p>
            <a:pPr lvl="0" algn="ctr">
              <a:spcBef>
                <a:spcPct val="0"/>
              </a:spcBef>
              <a:defRPr/>
            </a:pPr>
            <a:endParaRPr lang="en-US" altLang="ja-JP" sz="28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Field-effect Control of Insulator-metal Transition Property in Strongly Correlated (</a:t>
            </a:r>
            <a:r>
              <a:rPr lang="en-US" altLang="ja-JP" sz="2800" dirty="0" err="1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La,Pr,Ca</a:t>
            </a:r>
            <a:r>
              <a: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)MnO</a:t>
            </a:r>
            <a:r>
              <a:rPr lang="en-US" altLang="ja-JP" sz="2800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3</a:t>
            </a:r>
            <a:r>
              <a: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Film</a:t>
            </a:r>
            <a:endParaRPr lang="ja-JP" altLang="en-US" sz="28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5" name="図形グループ 9"/>
          <p:cNvGrpSpPr/>
          <p:nvPr/>
        </p:nvGrpSpPr>
        <p:grpSpPr>
          <a:xfrm>
            <a:off x="414760" y="3372232"/>
            <a:ext cx="3174454" cy="1598199"/>
            <a:chOff x="611560" y="1268760"/>
            <a:chExt cx="3174454" cy="159819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60"/>
              <a:ext cx="3174454" cy="159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 rot="486332">
              <a:off x="1126344" y="1866291"/>
              <a:ext cx="13274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 smtClean="0">
                  <a:solidFill>
                    <a:srgbClr val="FF0000"/>
                  </a:solidFill>
                  <a:latin typeface="Arial "/>
                  <a:cs typeface="Arial" panose="020B0604020202020204" pitchFamily="34" charset="0"/>
                </a:rPr>
                <a:t>Ion Liquid</a:t>
              </a:r>
              <a:r>
                <a:rPr kumimoji="1" lang="ja-JP" altLang="en-US" sz="1000" dirty="0" smtClean="0">
                  <a:solidFill>
                    <a:srgbClr val="FF0000"/>
                  </a:solidFill>
                  <a:latin typeface="Arial "/>
                  <a:cs typeface="Arial" panose="020B0604020202020204" pitchFamily="34" charset="0"/>
                </a:rPr>
                <a:t> </a:t>
              </a:r>
              <a:r>
                <a:rPr kumimoji="1" lang="en-US" altLang="ja-JP" sz="1000" dirty="0" smtClean="0">
                  <a:solidFill>
                    <a:srgbClr val="FF0000"/>
                  </a:solidFill>
                  <a:latin typeface="Arial "/>
                  <a:cs typeface="Arial" panose="020B0604020202020204" pitchFamily="34" charset="0"/>
                </a:rPr>
                <a:t>(IL)</a:t>
              </a:r>
              <a:endParaRPr kumimoji="1" lang="ja-JP" altLang="en-US" sz="1000" dirty="0">
                <a:solidFill>
                  <a:srgbClr val="FF0000"/>
                </a:solidFill>
                <a:latin typeface="Arial "/>
                <a:cs typeface="Arial" panose="020B060402020202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486332">
              <a:off x="1053476" y="2135738"/>
              <a:ext cx="1499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 smtClean="0">
                  <a:latin typeface="Arial "/>
                  <a:cs typeface="Arial" panose="020B0604020202020204" pitchFamily="34" charset="0"/>
                </a:rPr>
                <a:t>LPCMO channel</a:t>
              </a:r>
              <a:endParaRPr kumimoji="1" lang="ja-JP" altLang="en-US" sz="1000" dirty="0">
                <a:latin typeface="Arial "/>
                <a:cs typeface="Arial" panose="020B0604020202020204" pitchFamily="34" charset="0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540273" y="2821185"/>
            <a:ext cx="345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Electric Double Layer Transistor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300192" y="5635624"/>
            <a:ext cx="164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TANAKA LAB.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303037" y="5968752"/>
            <a:ext cx="200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Takuro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Nakamura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95039" y="3419413"/>
            <a:ext cx="518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Gate</a:t>
            </a:r>
            <a:endParaRPr lang="ja-JP" altLang="en-US" sz="1200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7039" y="3734830"/>
            <a:ext cx="670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Source</a:t>
            </a:r>
            <a:endParaRPr lang="ja-JP" altLang="en-US" sz="1200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908998" y="3948363"/>
            <a:ext cx="550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Drain</a:t>
            </a:r>
            <a:endParaRPr lang="ja-JP" altLang="en-US" sz="1200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148206" y="2309094"/>
            <a:ext cx="2315249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Working as p-type </a:t>
            </a:r>
            <a:endParaRPr lang="ja-JP" altLang="en-US" sz="2000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18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4"/>
          <p:cNvSpPr txBox="1">
            <a:spLocks/>
          </p:cNvSpPr>
          <p:nvPr/>
        </p:nvSpPr>
        <p:spPr>
          <a:xfrm>
            <a:off x="6096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LPCMO-</a:t>
            </a:r>
            <a:r>
              <a:rPr lang="en-US" altLang="ja-JP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channel</a:t>
            </a:r>
            <a:r>
              <a:rPr lang="en-US" altLang="ja-JP" sz="2800" dirty="0" smtClean="0">
                <a:latin typeface="Arial Unicode MS" panose="020B0604020202020204" pitchFamily="50" charset="-128"/>
                <a:ea typeface="+mj-ea"/>
                <a:cs typeface="+mj-cs"/>
              </a:rPr>
              <a:t> EDLT structure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anose="020B0604020202020204" pitchFamily="50" charset="-128"/>
              <a:ea typeface="+mj-ea"/>
              <a:cs typeface="+mj-cs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569825" y="1401454"/>
            <a:ext cx="4517608" cy="3845437"/>
            <a:chOff x="2241693" y="1875450"/>
            <a:chExt cx="2440252" cy="2416404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4" t="18109" r="51378" b="9200"/>
            <a:stretch/>
          </p:blipFill>
          <p:spPr>
            <a:xfrm>
              <a:off x="2667265" y="1875450"/>
              <a:ext cx="1584177" cy="2304257"/>
            </a:xfrm>
            <a:prstGeom prst="rect">
              <a:avLst/>
            </a:prstGeom>
            <a:scene3d>
              <a:camera prst="orthographicFront">
                <a:rot lat="0" lon="0" rev="5358000"/>
              </a:camera>
              <a:lightRig rig="threePt" dir="t"/>
            </a:scene3d>
          </p:spPr>
        </p:pic>
        <p:sp>
          <p:nvSpPr>
            <p:cNvPr id="31" name="正方形/長方形 30"/>
            <p:cNvSpPr/>
            <p:nvPr/>
          </p:nvSpPr>
          <p:spPr>
            <a:xfrm rot="10800000">
              <a:off x="2274157" y="1970796"/>
              <a:ext cx="2297843" cy="192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 Unicode MS" panose="020B0604020202020204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 rot="10800000">
              <a:off x="4360270" y="2137629"/>
              <a:ext cx="266948" cy="1770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 Unicode MS" panose="020B0604020202020204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 rot="10800000">
              <a:off x="2253698" y="3796926"/>
              <a:ext cx="2428247" cy="494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 Unicode MS" panose="020B0604020202020204" pitchFamily="50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 rot="10800000">
              <a:off x="2241693" y="2014703"/>
              <a:ext cx="266948" cy="1922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 Unicode MS" panose="020B0604020202020204" pitchFamily="50" charset="-128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988529" y="1905510"/>
            <a:ext cx="1519125" cy="602722"/>
          </a:xfrm>
          <a:prstGeom prst="rect">
            <a:avLst/>
          </a:prstGeom>
          <a:solidFill>
            <a:srgbClr val="FFFFFF">
              <a:alpha val="50196"/>
            </a:srgbClr>
          </a:solidFill>
          <a:ln w="6350">
            <a:noFill/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Ionic liquid</a:t>
            </a:r>
          </a:p>
          <a:p>
            <a:pPr algn="ctr"/>
            <a:r>
              <a:rPr lang="en-US" altLang="ja-JP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DEME-TFSI</a:t>
            </a:r>
            <a:endParaRPr lang="en-US" altLang="ja-JP" sz="1400" b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527215" y="2070651"/>
            <a:ext cx="2721519" cy="1354703"/>
            <a:chOff x="1579864" y="286260"/>
            <a:chExt cx="2721519" cy="1354703"/>
          </a:xfrm>
        </p:grpSpPr>
        <p:sp>
          <p:nvSpPr>
            <p:cNvPr id="24" name="正方形/長方形 23"/>
            <p:cNvSpPr/>
            <p:nvPr/>
          </p:nvSpPr>
          <p:spPr>
            <a:xfrm>
              <a:off x="1579864" y="869963"/>
              <a:ext cx="576064" cy="28117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 flipH="1">
              <a:off x="2155930" y="286260"/>
              <a:ext cx="2145453" cy="58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 flipV="1">
              <a:off x="2155930" y="1137796"/>
              <a:ext cx="2145453" cy="5031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/>
          <p:cNvGrpSpPr/>
          <p:nvPr/>
        </p:nvGrpSpPr>
        <p:grpSpPr>
          <a:xfrm>
            <a:off x="4730201" y="2057202"/>
            <a:ext cx="3082159" cy="1368152"/>
            <a:chOff x="4730201" y="2057202"/>
            <a:chExt cx="3082159" cy="1368152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13" t="13382" r="35641" b="18470"/>
            <a:stretch/>
          </p:blipFill>
          <p:spPr>
            <a:xfrm rot="16200000">
              <a:off x="5644778" y="1661158"/>
              <a:ext cx="1368152" cy="2160240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4730201" y="2597811"/>
              <a:ext cx="855988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effectLst>
              <a:glow>
                <a:schemeClr val="accent1">
                  <a:alpha val="40000"/>
                </a:schemeClr>
              </a:glow>
              <a:softEdge rad="508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Source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027596" y="2587388"/>
              <a:ext cx="784764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effectLst>
              <a:glow>
                <a:schemeClr val="accent1"/>
              </a:glow>
              <a:softEdge rad="508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Drain</a:t>
              </a: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348322" y="3335764"/>
              <a:ext cx="360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5248561" y="2982491"/>
              <a:ext cx="1113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2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0 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Symbol" panose="05050102010706020507" pitchFamily="18" charset="2"/>
                  <a:ea typeface="Arial Unicode MS" panose="020B0604020202020204" pitchFamily="50" charset="-128"/>
                  <a:cs typeface="Arial" panose="020B0604020202020204" pitchFamily="34" charset="0"/>
                </a:rPr>
                <a:t>m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m</a:t>
              </a:r>
              <a:endParaRPr kumimoji="1" lang="ja-JP" altLang="en-US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36" name="直線コネクタ 35"/>
          <p:cNvCxnSpPr/>
          <p:nvPr/>
        </p:nvCxnSpPr>
        <p:spPr>
          <a:xfrm flipV="1">
            <a:off x="5652120" y="2870627"/>
            <a:ext cx="720080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126023" y="3725575"/>
            <a:ext cx="22542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LPCMO</a:t>
            </a:r>
            <a:r>
              <a:rPr lang="en-US" altLang="ja-JP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thin film </a:t>
            </a:r>
            <a:r>
              <a:rPr kumimoji="1"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thickness : ~ </a:t>
            </a:r>
            <a:r>
              <a:rPr lang="en-US" altLang="ja-JP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8</a:t>
            </a:r>
            <a:r>
              <a:rPr kumimoji="1"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nm</a:t>
            </a:r>
            <a:endParaRPr kumimoji="1" lang="ja-JP" altLang="en-US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10572" y="3992210"/>
            <a:ext cx="955759" cy="400110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glow>
              <a:schemeClr val="accent1">
                <a:alpha val="40000"/>
              </a:schemeClr>
            </a:glow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Gate</a:t>
            </a:r>
            <a:endParaRPr kumimoji="1" lang="en-US" altLang="ja-JP" sz="2000" b="1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15910" y="4841194"/>
            <a:ext cx="4783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err="1" smtClean="0">
                <a:latin typeface="Arial" pitchFamily="34" charset="0"/>
                <a:ea typeface="+mj-ea"/>
                <a:cs typeface="Arial" pitchFamily="34" charset="0"/>
              </a:rPr>
              <a:t>V</a:t>
            </a:r>
            <a:r>
              <a:rPr lang="en-US" altLang="ja-JP" baseline="-25000" dirty="0" err="1" smtClean="0">
                <a:latin typeface="Arial" pitchFamily="34" charset="0"/>
                <a:ea typeface="+mj-ea"/>
                <a:cs typeface="Arial" pitchFamily="34" charset="0"/>
              </a:rPr>
              <a:t>ds</a:t>
            </a:r>
            <a:r>
              <a:rPr lang="en-US" altLang="ja-JP" baseline="-25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ja-JP" dirty="0" smtClean="0">
                <a:latin typeface="Arial" pitchFamily="34" charset="0"/>
                <a:ea typeface="+mj-ea"/>
                <a:cs typeface="Arial" pitchFamily="34" charset="0"/>
              </a:rPr>
              <a:t>= 0.1 V , V</a:t>
            </a:r>
            <a:r>
              <a:rPr lang="en-US" altLang="ja-JP" baseline="-25000" dirty="0" smtClean="0">
                <a:latin typeface="Arial" pitchFamily="34" charset="0"/>
                <a:ea typeface="+mj-ea"/>
                <a:cs typeface="Arial" pitchFamily="34" charset="0"/>
              </a:rPr>
              <a:t>G </a:t>
            </a:r>
            <a:r>
              <a:rPr lang="en-US" altLang="ja-JP" dirty="0" smtClean="0">
                <a:latin typeface="Arial" pitchFamily="34" charset="0"/>
                <a:ea typeface="+mj-ea"/>
                <a:cs typeface="Arial" pitchFamily="34" charset="0"/>
              </a:rPr>
              <a:t>= -3~+3 V applied at 220K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Arial" pitchFamily="34" charset="0"/>
                <a:ea typeface="+mj-ea"/>
                <a:cs typeface="Arial" pitchFamily="34" charset="0"/>
              </a:rPr>
              <a:t>Sweep 220~10 K and measure Resistivity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91779" y="1268760"/>
            <a:ext cx="198610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latin typeface="Arial "/>
                <a:ea typeface="+mj-ea"/>
                <a:cs typeface="Arial" pitchFamily="34" charset="0"/>
              </a:rPr>
              <a:t>Picture of EDLT </a:t>
            </a:r>
          </a:p>
        </p:txBody>
      </p:sp>
      <p:cxnSp>
        <p:nvCxnSpPr>
          <p:cNvPr id="29" name="直線コネクタ 28"/>
          <p:cNvCxnSpPr/>
          <p:nvPr/>
        </p:nvCxnSpPr>
        <p:spPr>
          <a:xfrm>
            <a:off x="1578144" y="4357484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1460254" y="3976586"/>
            <a:ext cx="111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2</a:t>
            </a:r>
            <a:r>
              <a:rPr kumimoji="1"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00 </a:t>
            </a:r>
            <a:r>
              <a:rPr kumimoji="1" lang="en-US" altLang="ja-JP" dirty="0" smtClean="0">
                <a:solidFill>
                  <a:schemeClr val="bg1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" panose="020B0604020202020204" pitchFamily="34" charset="0"/>
              </a:rPr>
              <a:t>m</a:t>
            </a:r>
            <a:r>
              <a:rPr kumimoji="1"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11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5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グループ化 1842"/>
          <p:cNvGrpSpPr/>
          <p:nvPr/>
        </p:nvGrpSpPr>
        <p:grpSpPr>
          <a:xfrm>
            <a:off x="2478359" y="1326593"/>
            <a:ext cx="2880320" cy="605101"/>
            <a:chOff x="611560" y="1162944"/>
            <a:chExt cx="2880320" cy="605101"/>
          </a:xfrm>
        </p:grpSpPr>
        <p:sp>
          <p:nvSpPr>
            <p:cNvPr id="1844" name="テキスト ボックス 1843"/>
            <p:cNvSpPr txBox="1"/>
            <p:nvPr/>
          </p:nvSpPr>
          <p:spPr>
            <a:xfrm>
              <a:off x="611560" y="1398713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Arial" panose="020B0604020202020204" pitchFamily="34" charset="0"/>
                </a:rPr>
                <a:t>(La, </a:t>
              </a:r>
              <a:r>
                <a:rPr lang="en-US" altLang="ja-JP" dirty="0" err="1">
                  <a:latin typeface="Arial" panose="020B0604020202020204" pitchFamily="34" charset="0"/>
                </a:rPr>
                <a:t>Pr</a:t>
              </a:r>
              <a:r>
                <a:rPr lang="en-US" altLang="ja-JP" dirty="0">
                  <a:latin typeface="Arial" panose="020B0604020202020204" pitchFamily="34" charset="0"/>
                </a:rPr>
                <a:t>, Ca</a:t>
              </a:r>
              <a:r>
                <a:rPr lang="en-US" altLang="ja-JP" dirty="0" smtClean="0">
                  <a:latin typeface="Arial" panose="020B0604020202020204" pitchFamily="34" charset="0"/>
                </a:rPr>
                <a:t>) MnO</a:t>
              </a:r>
              <a:r>
                <a:rPr lang="en-US" altLang="ja-JP" baseline="-25000" dirty="0" smtClean="0">
                  <a:latin typeface="Arial" panose="020B0604020202020204" pitchFamily="34" charset="0"/>
                </a:rPr>
                <a:t>3</a:t>
              </a:r>
              <a:endParaRPr kumimoji="1" lang="ja-JP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5" name="テキスト ボックス 1844"/>
            <p:cNvSpPr txBox="1"/>
            <p:nvPr/>
          </p:nvSpPr>
          <p:spPr>
            <a:xfrm>
              <a:off x="738403" y="1162944"/>
              <a:ext cx="434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</a:rPr>
                <a:t>3+</a:t>
              </a:r>
              <a:endParaRPr kumimoji="1" lang="ja-JP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846" name="テキスト ボックス 1845"/>
            <p:cNvSpPr txBox="1"/>
            <p:nvPr/>
          </p:nvSpPr>
          <p:spPr>
            <a:xfrm>
              <a:off x="1069415" y="1162944"/>
              <a:ext cx="434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</a:rPr>
                <a:t>3+</a:t>
              </a:r>
              <a:endParaRPr kumimoji="1" lang="ja-JP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847" name="テキスト ボックス 1846"/>
            <p:cNvSpPr txBox="1"/>
            <p:nvPr/>
          </p:nvSpPr>
          <p:spPr>
            <a:xfrm>
              <a:off x="1458483" y="1162944"/>
              <a:ext cx="434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</a:rPr>
                <a:t>2</a:t>
              </a:r>
              <a:r>
                <a:rPr kumimoji="1" lang="en-US" altLang="ja-JP" sz="1400" dirty="0" smtClean="0">
                  <a:latin typeface="Arial" panose="020B0604020202020204" pitchFamily="34" charset="0"/>
                </a:rPr>
                <a:t>+</a:t>
              </a:r>
              <a:endParaRPr kumimoji="1" lang="ja-JP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848" name="テキスト ボックス 1847"/>
            <p:cNvSpPr txBox="1"/>
            <p:nvPr/>
          </p:nvSpPr>
          <p:spPr>
            <a:xfrm>
              <a:off x="1808709" y="1162944"/>
              <a:ext cx="8054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</a:rPr>
                <a:t>3+/4+</a:t>
              </a:r>
              <a:endParaRPr kumimoji="1" lang="ja-JP" altLang="en-US" sz="1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9" name="グループ化 1848"/>
          <p:cNvGrpSpPr/>
          <p:nvPr/>
        </p:nvGrpSpPr>
        <p:grpSpPr>
          <a:xfrm>
            <a:off x="4494583" y="1039390"/>
            <a:ext cx="2350347" cy="1192065"/>
            <a:chOff x="3324466" y="1548723"/>
            <a:chExt cx="2453600" cy="1297185"/>
          </a:xfrm>
        </p:grpSpPr>
        <p:grpSp>
          <p:nvGrpSpPr>
            <p:cNvPr id="1850" name="グループ化 17"/>
            <p:cNvGrpSpPr>
              <a:grpSpLocks noChangeAspect="1"/>
            </p:cNvGrpSpPr>
            <p:nvPr/>
          </p:nvGrpSpPr>
          <p:grpSpPr>
            <a:xfrm>
              <a:off x="3635896" y="2079467"/>
              <a:ext cx="1978965" cy="766441"/>
              <a:chOff x="3338535" y="3717032"/>
              <a:chExt cx="2313585" cy="604278"/>
            </a:xfrm>
          </p:grpSpPr>
          <p:grpSp>
            <p:nvGrpSpPr>
              <p:cNvPr id="1856" name="グループ化 18"/>
              <p:cNvGrpSpPr/>
              <p:nvPr/>
            </p:nvGrpSpPr>
            <p:grpSpPr>
              <a:xfrm>
                <a:off x="3338535" y="3717032"/>
                <a:ext cx="2313585" cy="604278"/>
                <a:chOff x="3338535" y="3861048"/>
                <a:chExt cx="2313585" cy="604278"/>
              </a:xfrm>
            </p:grpSpPr>
            <p:grpSp>
              <p:nvGrpSpPr>
                <p:cNvPr id="1858" name="グループ化 25"/>
                <p:cNvGrpSpPr>
                  <a:grpSpLocks noChangeAspect="1"/>
                </p:cNvGrpSpPr>
                <p:nvPr/>
              </p:nvGrpSpPr>
              <p:grpSpPr>
                <a:xfrm>
                  <a:off x="3338535" y="4005064"/>
                  <a:ext cx="2313585" cy="288032"/>
                  <a:chOff x="3347864" y="2780928"/>
                  <a:chExt cx="1224136" cy="152400"/>
                </a:xfrm>
              </p:grpSpPr>
              <p:cxnSp>
                <p:nvCxnSpPr>
                  <p:cNvPr id="1864" name="直線コネクタ 1863"/>
                  <p:cNvCxnSpPr/>
                  <p:nvPr/>
                </p:nvCxnSpPr>
                <p:spPr>
                  <a:xfrm>
                    <a:off x="3347864" y="2780928"/>
                    <a:ext cx="36004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5" name="直線コネクタ 1864"/>
                  <p:cNvCxnSpPr/>
                  <p:nvPr/>
                </p:nvCxnSpPr>
                <p:spPr>
                  <a:xfrm>
                    <a:off x="3779912" y="2780928"/>
                    <a:ext cx="36004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6" name="直線コネクタ 1865"/>
                  <p:cNvCxnSpPr/>
                  <p:nvPr/>
                </p:nvCxnSpPr>
                <p:spPr>
                  <a:xfrm>
                    <a:off x="4211960" y="2780928"/>
                    <a:ext cx="36004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7" name="直線コネクタ 1866"/>
                  <p:cNvCxnSpPr/>
                  <p:nvPr/>
                </p:nvCxnSpPr>
                <p:spPr>
                  <a:xfrm>
                    <a:off x="3347864" y="2933328"/>
                    <a:ext cx="36004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8" name="直線コネクタ 1867"/>
                  <p:cNvCxnSpPr/>
                  <p:nvPr/>
                </p:nvCxnSpPr>
                <p:spPr>
                  <a:xfrm>
                    <a:off x="3779912" y="2933328"/>
                    <a:ext cx="36004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9" name="直線コネクタ 1868"/>
                  <p:cNvCxnSpPr/>
                  <p:nvPr/>
                </p:nvCxnSpPr>
                <p:spPr>
                  <a:xfrm>
                    <a:off x="4211960" y="2933328"/>
                    <a:ext cx="36004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59" name="直線矢印コネクタ 1858"/>
                <p:cNvCxnSpPr/>
                <p:nvPr/>
              </p:nvCxnSpPr>
              <p:spPr>
                <a:xfrm flipH="1" flipV="1">
                  <a:off x="3657206" y="4185084"/>
                  <a:ext cx="1" cy="21602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0" name="直線矢印コネクタ 1859"/>
                <p:cNvCxnSpPr/>
                <p:nvPr/>
              </p:nvCxnSpPr>
              <p:spPr>
                <a:xfrm>
                  <a:off x="4516548" y="4179365"/>
                  <a:ext cx="0" cy="28596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1" name="直線矢印コネクタ 1860"/>
                <p:cNvCxnSpPr/>
                <p:nvPr/>
              </p:nvCxnSpPr>
              <p:spPr>
                <a:xfrm flipH="1" flipV="1">
                  <a:off x="5301106" y="4179365"/>
                  <a:ext cx="1" cy="21602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2" name="直線矢印コネクタ 1861"/>
                <p:cNvCxnSpPr/>
                <p:nvPr/>
              </p:nvCxnSpPr>
              <p:spPr>
                <a:xfrm flipH="1" flipV="1">
                  <a:off x="3657203" y="3866767"/>
                  <a:ext cx="1" cy="21602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3" name="直線矢印コネクタ 1862"/>
                <p:cNvCxnSpPr/>
                <p:nvPr/>
              </p:nvCxnSpPr>
              <p:spPr>
                <a:xfrm flipH="1" flipV="1">
                  <a:off x="5301103" y="3861048"/>
                  <a:ext cx="1" cy="21602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57" name="円/楕円 1856"/>
              <p:cNvSpPr/>
              <p:nvPr/>
            </p:nvSpPr>
            <p:spPr>
              <a:xfrm>
                <a:off x="4410202" y="3792369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51" name="テキスト ボックス 1850"/>
            <p:cNvSpPr txBox="1"/>
            <p:nvPr/>
          </p:nvSpPr>
          <p:spPr bwMode="auto">
            <a:xfrm>
              <a:off x="4438729" y="1548761"/>
              <a:ext cx="700462" cy="56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 anchorCtr="0">
              <a:spAutoFit/>
            </a:bodyPr>
            <a:lstStyle/>
            <a:p>
              <a:r>
                <a:rPr kumimoji="0" lang="en-US" altLang="ja-JP" sz="14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Mn</a:t>
              </a:r>
              <a:r>
                <a:rPr kumimoji="0" lang="en-US" altLang="ja-JP" sz="1400" baseline="300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4+</a:t>
              </a:r>
            </a:p>
            <a:p>
              <a:r>
                <a:rPr kumimoji="0" lang="en-US" altLang="ja-JP" sz="14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(d</a:t>
              </a:r>
              <a:r>
                <a:rPr kumimoji="0" lang="en-US" altLang="ja-JP" sz="1400" baseline="300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3</a:t>
              </a:r>
              <a:r>
                <a:rPr kumimoji="0" lang="en-US" altLang="ja-JP" sz="14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)</a:t>
              </a:r>
              <a:endParaRPr kumimoji="0" lang="ja-JP" altLang="en-US" sz="1400" baseline="30000" dirty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852" name="テキスト ボックス 1851"/>
            <p:cNvSpPr txBox="1"/>
            <p:nvPr/>
          </p:nvSpPr>
          <p:spPr bwMode="auto">
            <a:xfrm>
              <a:off x="3751497" y="1548723"/>
              <a:ext cx="602788" cy="56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 anchorCtr="0">
              <a:spAutoFit/>
            </a:bodyPr>
            <a:lstStyle/>
            <a:p>
              <a:r>
                <a:rPr kumimoji="0" lang="en-US" altLang="ja-JP" sz="14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Mn</a:t>
              </a:r>
              <a:r>
                <a:rPr kumimoji="0" lang="en-US" altLang="ja-JP" sz="1400" baseline="300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3+</a:t>
              </a:r>
            </a:p>
            <a:p>
              <a:r>
                <a:rPr kumimoji="0" lang="en-US" altLang="ja-JP" sz="14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(d</a:t>
              </a:r>
              <a:r>
                <a:rPr kumimoji="0" lang="en-US" altLang="ja-JP" sz="1400" baseline="300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4</a:t>
              </a:r>
              <a:r>
                <a:rPr kumimoji="0" lang="en-US" altLang="ja-JP" sz="14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)</a:t>
              </a:r>
              <a:endParaRPr kumimoji="0" lang="ja-JP" altLang="en-US" sz="1400" baseline="30000" dirty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853" name="正方形/長方形 1852"/>
            <p:cNvSpPr/>
            <p:nvPr/>
          </p:nvSpPr>
          <p:spPr>
            <a:xfrm>
              <a:off x="3334084" y="2060848"/>
              <a:ext cx="390242" cy="368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sz="1600" dirty="0" err="1">
                  <a:solidFill>
                    <a:srgbClr val="131EFB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 Unicode MS" pitchFamily="50" charset="-127"/>
                </a:rPr>
                <a:t>e</a:t>
              </a:r>
              <a:r>
                <a:rPr kumimoji="0" lang="en-US" altLang="ja-JP" sz="1600" baseline="-25000" dirty="0" err="1">
                  <a:solidFill>
                    <a:srgbClr val="131EFB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 Unicode MS" pitchFamily="50" charset="-127"/>
                </a:rPr>
                <a:t>g</a:t>
              </a:r>
              <a:endParaRPr lang="ja-JP" altLang="en-US" sz="1600" dirty="0">
                <a:solidFill>
                  <a:srgbClr val="131EF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4" name="正方形/長方形 1853"/>
            <p:cNvSpPr/>
            <p:nvPr/>
          </p:nvSpPr>
          <p:spPr>
            <a:xfrm>
              <a:off x="3324466" y="2439146"/>
              <a:ext cx="410323" cy="368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sz="1600" dirty="0">
                  <a:solidFill>
                    <a:srgbClr val="131EFB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 Unicode MS" pitchFamily="50" charset="-127"/>
                </a:rPr>
                <a:t>t</a:t>
              </a:r>
              <a:r>
                <a:rPr kumimoji="0" lang="en-US" altLang="ja-JP" sz="1600" baseline="-25000" dirty="0">
                  <a:solidFill>
                    <a:srgbClr val="131EFB"/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 Unicode MS" pitchFamily="50" charset="-127"/>
                </a:rPr>
                <a:t>2g</a:t>
              </a:r>
              <a:endParaRPr lang="ja-JP" altLang="en-US" sz="1600" dirty="0">
                <a:solidFill>
                  <a:srgbClr val="131EF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5" name="テキスト ボックス 1854"/>
            <p:cNvSpPr txBox="1"/>
            <p:nvPr/>
          </p:nvSpPr>
          <p:spPr bwMode="auto">
            <a:xfrm>
              <a:off x="5139191" y="1548723"/>
              <a:ext cx="638875" cy="56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 anchorCtr="0">
              <a:spAutoFit/>
            </a:bodyPr>
            <a:lstStyle/>
            <a:p>
              <a:r>
                <a:rPr kumimoji="0" lang="en-US" altLang="ja-JP" sz="14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Mn</a:t>
              </a:r>
              <a:r>
                <a:rPr kumimoji="0" lang="en-US" altLang="ja-JP" sz="1400" baseline="300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3+</a:t>
              </a:r>
            </a:p>
            <a:p>
              <a:r>
                <a:rPr kumimoji="0" lang="en-US" altLang="ja-JP" sz="14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(d</a:t>
              </a:r>
              <a:r>
                <a:rPr kumimoji="0" lang="en-US" altLang="ja-JP" sz="1400" baseline="300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4</a:t>
              </a:r>
              <a:r>
                <a:rPr kumimoji="0" lang="en-US" altLang="ja-JP" sz="1400" dirty="0" smtClean="0">
                  <a:latin typeface="Arial" panose="020B0604020202020204" pitchFamily="34" charset="0"/>
                  <a:ea typeface="Arial Unicode MS" pitchFamily="50" charset="-127"/>
                  <a:cs typeface="Arial Unicode MS" pitchFamily="50" charset="-127"/>
                </a:rPr>
                <a:t>)</a:t>
              </a:r>
              <a:endParaRPr kumimoji="0" lang="ja-JP" altLang="en-US" sz="1400" baseline="30000" dirty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34" name="タイトル 20"/>
          <p:cNvSpPr txBox="1">
            <a:spLocks/>
          </p:cNvSpPr>
          <p:nvPr/>
        </p:nvSpPr>
        <p:spPr>
          <a:xfrm>
            <a:off x="533450" y="53751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Gate voltage dependence of the transport properties </a:t>
            </a:r>
          </a:p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LPCMO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hin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ilm 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024950" y="5827294"/>
            <a:ext cx="669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Verified LPCMO thin film work as p-type with Electric-field-effect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39" y="2276872"/>
            <a:ext cx="5338936" cy="33207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39" y="2276872"/>
            <a:ext cx="5338936" cy="3320732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39" y="2276872"/>
            <a:ext cx="5338936" cy="331185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5739368" y="2551160"/>
            <a:ext cx="1321483" cy="919368"/>
            <a:chOff x="3798406" y="2572899"/>
            <a:chExt cx="1321483" cy="919368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3798406" y="2590985"/>
              <a:ext cx="1212397" cy="901282"/>
              <a:chOff x="5176823" y="2057202"/>
              <a:chExt cx="2236560" cy="1368152"/>
            </a:xfrm>
          </p:grpSpPr>
          <p:pic>
            <p:nvPicPr>
              <p:cNvPr id="42" name="図 4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113" t="13382" r="35641" b="18470"/>
              <a:stretch/>
            </p:blipFill>
            <p:spPr>
              <a:xfrm rot="16200000">
                <a:off x="5644778" y="1661158"/>
                <a:ext cx="1368152" cy="2160240"/>
              </a:xfrm>
              <a:prstGeom prst="rect">
                <a:avLst/>
              </a:prstGeom>
            </p:spPr>
          </p:pic>
          <p:sp>
            <p:nvSpPr>
              <p:cNvPr id="43" name="テキスト ボックス 42"/>
              <p:cNvSpPr txBox="1"/>
              <p:nvPr/>
            </p:nvSpPr>
            <p:spPr>
              <a:xfrm>
                <a:off x="5176823" y="2533211"/>
                <a:ext cx="522992" cy="420486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effectLst>
                <a:glow>
                  <a:schemeClr val="accent1">
                    <a:alpha val="40000"/>
                  </a:schemeClr>
                </a:glow>
                <a:softEdge rad="508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200" b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992614" y="2513466"/>
                <a:ext cx="420769" cy="420486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effectLst>
                <a:glow>
                  <a:schemeClr val="accent1"/>
                </a:glow>
                <a:softEdge rad="508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200" b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D</a:t>
                </a:r>
              </a:p>
            </p:txBody>
          </p:sp>
          <p:cxnSp>
            <p:nvCxnSpPr>
              <p:cNvPr id="45" name="直線コネクタ 44"/>
              <p:cNvCxnSpPr/>
              <p:nvPr/>
            </p:nvCxnSpPr>
            <p:spPr>
              <a:xfrm>
                <a:off x="5348322" y="3335764"/>
                <a:ext cx="360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テキスト ボックス 45"/>
              <p:cNvSpPr txBox="1"/>
              <p:nvPr/>
            </p:nvSpPr>
            <p:spPr>
              <a:xfrm>
                <a:off x="5176906" y="2977323"/>
                <a:ext cx="1244011" cy="373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2</a:t>
                </a:r>
                <a:r>
                  <a:rPr kumimoji="1" lang="en-US" altLang="ja-JP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0 </a:t>
                </a:r>
                <a:r>
                  <a:rPr kumimoji="1" lang="en-US" altLang="ja-JP" sz="1000" dirty="0" smtClean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anose="020B0604020202020204" pitchFamily="50" charset="-128"/>
                    <a:cs typeface="Arial" panose="020B0604020202020204" pitchFamily="34" charset="0"/>
                  </a:rPr>
                  <a:t>m</a:t>
                </a:r>
                <a:r>
                  <a:rPr kumimoji="1" lang="en-US" altLang="ja-JP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m</a:t>
                </a:r>
                <a:endParaRPr kumimoji="1" lang="ja-JP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4445534" y="2572899"/>
              <a:ext cx="6743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t = 8 nm</a:t>
              </a:r>
              <a:endParaRPr kumimoji="1" lang="ja-JP" altLang="en-US" sz="10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47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11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5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omain_movie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l="32779" r="32670"/>
          <a:stretch/>
        </p:blipFill>
        <p:spPr>
          <a:xfrm>
            <a:off x="5621198" y="1166747"/>
            <a:ext cx="2106224" cy="45720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5522182" y="6093296"/>
            <a:ext cx="2304256" cy="558460"/>
            <a:chOff x="5724128" y="6271142"/>
            <a:chExt cx="2304256" cy="558460"/>
          </a:xfrm>
        </p:grpSpPr>
        <p:sp>
          <p:nvSpPr>
            <p:cNvPr id="10" name="正方形/長方形 9"/>
            <p:cNvSpPr/>
            <p:nvPr/>
          </p:nvSpPr>
          <p:spPr>
            <a:xfrm>
              <a:off x="6084168" y="6271142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308304" y="6271142"/>
              <a:ext cx="180000" cy="180000"/>
            </a:xfrm>
            <a:prstGeom prst="rect">
              <a:avLst/>
            </a:prstGeom>
            <a:solidFill>
              <a:srgbClr val="260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矢印コネクタ 12"/>
            <p:cNvCxnSpPr>
              <a:stCxn id="10" idx="3"/>
              <a:endCxn id="11" idx="1"/>
            </p:cNvCxnSpPr>
            <p:nvPr/>
          </p:nvCxnSpPr>
          <p:spPr>
            <a:xfrm>
              <a:off x="6264168" y="6361142"/>
              <a:ext cx="104413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5724128" y="646027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Insulator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092280" y="646027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Metal</a:t>
              </a:r>
              <a:endParaRPr kumimoji="1" lang="ja-JP" altLang="en-US" dirty="0"/>
            </a:p>
          </p:txBody>
        </p:sp>
      </p:grpSp>
      <p:sp>
        <p:nvSpPr>
          <p:cNvPr id="17" name="タイトル 20"/>
          <p:cNvSpPr txBox="1">
            <a:spLocks/>
          </p:cNvSpPr>
          <p:nvPr/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smtClean="0">
                <a:latin typeface="Arial" panose="020B0604020202020204" pitchFamily="34" charset="0"/>
                <a:cs typeface="Arial" panose="020B0604020202020204" pitchFamily="34" charset="0"/>
              </a:rPr>
              <a:t>Nano-scale Phase Separation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-Right Arrow 29"/>
          <p:cNvSpPr/>
          <p:nvPr/>
        </p:nvSpPr>
        <p:spPr>
          <a:xfrm>
            <a:off x="1005641" y="1673782"/>
            <a:ext cx="3020186" cy="251855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37000">
                <a:srgbClr val="FFC0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9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35"/>
          <p:cNvSpPr txBox="1"/>
          <p:nvPr/>
        </p:nvSpPr>
        <p:spPr>
          <a:xfrm>
            <a:off x="3524895" y="1487883"/>
            <a:ext cx="698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COI</a:t>
            </a:r>
            <a:endParaRPr lang="en-US" sz="14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949002" y="1454905"/>
            <a:ext cx="883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FMM</a:t>
            </a:r>
            <a:endParaRPr lang="en-US" sz="14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19056" y="1106772"/>
            <a:ext cx="265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</a:t>
            </a:r>
            <a:r>
              <a:rPr lang="en-US" altLang="ja-JP" dirty="0" err="1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La,Pr,Ca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)MnO</a:t>
            </a:r>
            <a:r>
              <a:rPr lang="en-US" altLang="ja-JP" baseline="-25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3 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thin fil</a:t>
            </a:r>
            <a:r>
              <a:rPr lang="en-US" altLang="ja-JP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3" y="1972130"/>
            <a:ext cx="4450505" cy="4024987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193098" y="30105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</a:t>
            </a:r>
            <a:r>
              <a:rPr lang="en-US" altLang="ja-JP" baseline="-25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MI</a:t>
            </a:r>
            <a:endParaRPr lang="ja-JP" altLang="en-US" baseline="-25000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2415952" y="2370088"/>
            <a:ext cx="0" cy="59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8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-Right Arrow 29"/>
          <p:cNvSpPr/>
          <p:nvPr/>
        </p:nvSpPr>
        <p:spPr>
          <a:xfrm>
            <a:off x="1005641" y="1673782"/>
            <a:ext cx="3020186" cy="251855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37000">
                <a:srgbClr val="FFC0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9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3524895" y="1487883"/>
            <a:ext cx="698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COI</a:t>
            </a:r>
            <a:endParaRPr lang="en-US" sz="14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TextBox 36"/>
          <p:cNvSpPr txBox="1"/>
          <p:nvPr/>
        </p:nvSpPr>
        <p:spPr>
          <a:xfrm>
            <a:off x="949002" y="1454905"/>
            <a:ext cx="883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FMM</a:t>
            </a:r>
            <a:endParaRPr lang="en-US" sz="14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13" name="グループ化 27"/>
          <p:cNvGrpSpPr/>
          <p:nvPr/>
        </p:nvGrpSpPr>
        <p:grpSpPr>
          <a:xfrm>
            <a:off x="5013258" y="1811439"/>
            <a:ext cx="3591191" cy="3392643"/>
            <a:chOff x="5178498" y="1845378"/>
            <a:chExt cx="3591191" cy="3392643"/>
          </a:xfrm>
        </p:grpSpPr>
        <p:grpSp>
          <p:nvGrpSpPr>
            <p:cNvPr id="14" name="グループ化 13"/>
            <p:cNvGrpSpPr>
              <a:grpSpLocks noChangeAspect="1"/>
            </p:cNvGrpSpPr>
            <p:nvPr/>
          </p:nvGrpSpPr>
          <p:grpSpPr>
            <a:xfrm>
              <a:off x="5400096" y="1940962"/>
              <a:ext cx="3369593" cy="3297059"/>
              <a:chOff x="6650496" y="3227497"/>
              <a:chExt cx="2572208" cy="2516838"/>
            </a:xfrm>
          </p:grpSpPr>
          <p:grpSp>
            <p:nvGrpSpPr>
              <p:cNvPr id="15" name="グループ化 14"/>
              <p:cNvGrpSpPr>
                <a:grpSpLocks noChangeAspect="1"/>
              </p:cNvGrpSpPr>
              <p:nvPr/>
            </p:nvGrpSpPr>
            <p:grpSpPr>
              <a:xfrm>
                <a:off x="6650496" y="3227497"/>
                <a:ext cx="2572208" cy="2516838"/>
                <a:chOff x="827584" y="2913700"/>
                <a:chExt cx="3041648" cy="2976171"/>
              </a:xfrm>
            </p:grpSpPr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0" t="3870" r="3044" b="3298"/>
                <a:stretch/>
              </p:blipFill>
              <p:spPr bwMode="auto">
                <a:xfrm>
                  <a:off x="827584" y="2913700"/>
                  <a:ext cx="2651155" cy="262451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2306192" y="5660668"/>
                  <a:ext cx="1563040" cy="229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50" i="1" dirty="0" smtClean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Science</a:t>
                  </a:r>
                  <a:r>
                    <a:rPr kumimoji="1" lang="en-US" altLang="ja-JP" sz="1050" dirty="0" smtClean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 </a:t>
                  </a:r>
                  <a:r>
                    <a:rPr kumimoji="1" lang="en-US" altLang="ja-JP" sz="1050" b="1" dirty="0" smtClean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285</a:t>
                  </a:r>
                  <a:r>
                    <a:rPr kumimoji="1" lang="en-US" altLang="ja-JP" sz="1050" dirty="0" smtClean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, </a:t>
                  </a:r>
                  <a:r>
                    <a:rPr kumimoji="1" lang="en-US" altLang="ja-JP" sz="1050" i="1" dirty="0" smtClean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1540</a:t>
                  </a:r>
                  <a:r>
                    <a:rPr kumimoji="1" lang="en-US" altLang="ja-JP" sz="1050" dirty="0" smtClean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 (1999)</a:t>
                  </a:r>
                  <a:endParaRPr kumimoji="1" lang="ja-JP" altLang="en-US" sz="105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2488027" y="3037744"/>
                  <a:ext cx="774429" cy="36116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 smtClean="0">
                      <a:latin typeface="+mj-lt"/>
                      <a:ea typeface="ＭＳ ゴシック" panose="020B0609070205080204" pitchFamily="49" charset="-128"/>
                    </a:rPr>
                    <a:t> FMM </a:t>
                  </a: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222603" y="4819880"/>
                  <a:ext cx="603107" cy="36116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latin typeface="+mj-lt"/>
                      <a:ea typeface="ＭＳ ゴシック" panose="020B0609070205080204" pitchFamily="49" charset="-128"/>
                    </a:rPr>
                    <a:t> COI </a:t>
                  </a:r>
                </a:p>
              </p:txBody>
            </p:sp>
          </p:grpSp>
          <p:sp>
            <p:nvSpPr>
              <p:cNvPr id="16" name="正方形/長方形 15"/>
              <p:cNvSpPr/>
              <p:nvPr/>
            </p:nvSpPr>
            <p:spPr>
              <a:xfrm>
                <a:off x="8064147" y="5343855"/>
                <a:ext cx="720000" cy="7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j-lt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8093134" y="5072241"/>
                <a:ext cx="739340" cy="305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latin typeface="+mj-lt"/>
                    <a:ea typeface="ＭＳ ゴシック" panose="020B0609070205080204" pitchFamily="49" charset="-128"/>
                    <a:cs typeface="Arial" pitchFamily="34" charset="0"/>
                  </a:rPr>
                  <a:t>2</a:t>
                </a:r>
                <a:r>
                  <a:rPr kumimoji="1" lang="en-US" altLang="ja-JP" sz="2000" dirty="0" smtClean="0">
                    <a:latin typeface="+mj-lt"/>
                    <a:ea typeface="ＭＳ ゴシック" panose="020B0609070205080204" pitchFamily="49" charset="-128"/>
                    <a:cs typeface="Arial" pitchFamily="34" charset="0"/>
                  </a:rPr>
                  <a:t>00nm</a:t>
                </a:r>
                <a:endParaRPr kumimoji="1" lang="ja-JP" altLang="en-US" sz="2000" dirty="0">
                  <a:latin typeface="+mj-lt"/>
                  <a:ea typeface="ＭＳ ゴシック" panose="020B0609070205080204" pitchFamily="49" charset="-128"/>
                  <a:cs typeface="Arial" pitchFamily="34" charset="0"/>
                </a:endParaRPr>
              </a:p>
            </p:txBody>
          </p:sp>
        </p:grpSp>
        <p:cxnSp>
          <p:nvCxnSpPr>
            <p:cNvPr id="22" name="直線コネクタ 21"/>
            <p:cNvCxnSpPr>
              <a:stCxn id="20" idx="1"/>
            </p:cNvCxnSpPr>
            <p:nvPr/>
          </p:nvCxnSpPr>
          <p:spPr>
            <a:xfrm flipH="1">
              <a:off x="6431793" y="2278435"/>
              <a:ext cx="807772" cy="217411"/>
            </a:xfrm>
            <a:prstGeom prst="line">
              <a:avLst/>
            </a:prstGeom>
            <a:ln w="1905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stCxn id="21" idx="3"/>
            </p:cNvCxnSpPr>
            <p:nvPr/>
          </p:nvCxnSpPr>
          <p:spPr>
            <a:xfrm flipV="1">
              <a:off x="6505838" y="4215400"/>
              <a:ext cx="934066" cy="37320"/>
            </a:xfrm>
            <a:prstGeom prst="line">
              <a:avLst/>
            </a:prstGeom>
            <a:ln w="1905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グループ化 23"/>
            <p:cNvGrpSpPr/>
            <p:nvPr/>
          </p:nvGrpSpPr>
          <p:grpSpPr>
            <a:xfrm>
              <a:off x="5178498" y="1845378"/>
              <a:ext cx="3379749" cy="3067501"/>
              <a:chOff x="461974" y="2715162"/>
              <a:chExt cx="3379749" cy="3067501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461974" y="2715162"/>
                <a:ext cx="231209" cy="303634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metal">
                <a:bevelT w="63500" h="63500"/>
                <a:bevelB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>
                  <a:latin typeface="+mj-lt"/>
                  <a:ea typeface="ＭＳ ゴシック" panose="020B0609070205080204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3610514" y="2746320"/>
                <a:ext cx="231209" cy="303634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metal">
                <a:bevelT w="63500" h="63500"/>
                <a:bevelB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>
                  <a:latin typeface="+mj-lt"/>
                  <a:ea typeface="ＭＳ ゴシック" panose="020B0609070205080204" pitchFamily="49" charset="-128"/>
                  <a:cs typeface="Times New Roman" pitchFamily="18" charset="0"/>
                </a:endParaRPr>
              </a:p>
            </p:txBody>
          </p:sp>
        </p:grpSp>
      </p:grpSp>
      <p:sp>
        <p:nvSpPr>
          <p:cNvPr id="29" name="正方形/長方形 28"/>
          <p:cNvSpPr/>
          <p:nvPr/>
        </p:nvSpPr>
        <p:spPr>
          <a:xfrm>
            <a:off x="119056" y="1106772"/>
            <a:ext cx="265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</a:t>
            </a:r>
            <a:r>
              <a:rPr lang="en-US" altLang="ja-JP" dirty="0" err="1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La,Pr,Ca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)MnO</a:t>
            </a:r>
            <a:r>
              <a:rPr lang="en-US" altLang="ja-JP" baseline="-25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3 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thin fil</a:t>
            </a:r>
            <a:r>
              <a:rPr lang="en-US" altLang="ja-JP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31" name="タイトル 20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altLang="ja-JP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2800" b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cale Phase Separation</a:t>
            </a:r>
            <a:endParaRPr kumimoji="1" lang="ja-JP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783604" y="1412776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Phase separation picture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783604" y="5290401"/>
            <a:ext cx="42498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Coexisting</a:t>
            </a:r>
            <a:r>
              <a:rPr lang="ja-JP" altLang="en-US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u="sng" dirty="0" err="1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</a:t>
            </a:r>
            <a:r>
              <a:rPr lang="en-US" altLang="ja-JP" dirty="0" err="1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erro</a:t>
            </a:r>
            <a:r>
              <a:rPr lang="en-US" altLang="ja-JP" u="sng" dirty="0" err="1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</a:t>
            </a:r>
            <a:r>
              <a:rPr lang="en-US" altLang="ja-JP" dirty="0" err="1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agnetic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u="sng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etal (FMM) 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and </a:t>
            </a:r>
            <a:r>
              <a:rPr lang="en-US" altLang="ja-JP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harge </a:t>
            </a:r>
            <a:r>
              <a:rPr lang="en-US" altLang="ja-JP" u="sng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O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rdered </a:t>
            </a:r>
            <a:r>
              <a:rPr lang="en-US" altLang="ja-JP" u="sng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nsulator (COI) 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with </a:t>
            </a:r>
            <a:r>
              <a:rPr lang="en-US" altLang="ja-JP" dirty="0" err="1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nano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-meters scale 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3" y="1972130"/>
            <a:ext cx="4450505" cy="4024987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2193098" y="30105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</a:t>
            </a:r>
            <a:r>
              <a:rPr lang="en-US" altLang="ja-JP" baseline="-25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MI</a:t>
            </a:r>
            <a:endParaRPr lang="ja-JP" altLang="en-US" baseline="-25000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2415952" y="2370088"/>
            <a:ext cx="0" cy="594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832132" y="2044441"/>
            <a:ext cx="1227700" cy="3616807"/>
          </a:xfrm>
          <a:prstGeom prst="rect">
            <a:avLst/>
          </a:prstGeom>
          <a:noFill/>
          <a:ln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13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1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テキスト ボックス 15"/>
          <p:cNvSpPr txBox="1"/>
          <p:nvPr/>
        </p:nvSpPr>
        <p:spPr>
          <a:xfrm>
            <a:off x="5940152" y="1720728"/>
            <a:ext cx="294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V</a:t>
            </a:r>
            <a:r>
              <a:rPr lang="en-US" altLang="ja-JP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G</a:t>
            </a:r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ja-JP" altLang="en-US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＜ </a:t>
            </a:r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0 [V</a:t>
            </a:r>
            <a:r>
              <a:rPr lang="en-US" altLang="ja-JP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] </a:t>
            </a:r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(hole doping) FMM rich</a:t>
            </a:r>
            <a:endParaRPr kumimoji="1" lang="en-US" altLang="ja-JP" sz="1800" i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692" name="テキスト ボックス 15"/>
          <p:cNvSpPr txBox="1"/>
          <p:nvPr/>
        </p:nvSpPr>
        <p:spPr>
          <a:xfrm>
            <a:off x="3905096" y="1720728"/>
            <a:ext cx="13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V</a:t>
            </a:r>
            <a:r>
              <a:rPr lang="en-US" altLang="ja-JP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G</a:t>
            </a:r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=</a:t>
            </a:r>
            <a:r>
              <a:rPr lang="ja-JP" altLang="en-US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0 [V]</a:t>
            </a:r>
            <a:endParaRPr kumimoji="1" lang="en-US" altLang="ja-JP" sz="1800" i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693" name="テキスト ボックス 15"/>
          <p:cNvSpPr txBox="1"/>
          <p:nvPr/>
        </p:nvSpPr>
        <p:spPr>
          <a:xfrm>
            <a:off x="342837" y="172072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V</a:t>
            </a:r>
            <a:r>
              <a:rPr lang="en-US" altLang="ja-JP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G</a:t>
            </a:r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ja-JP" altLang="en-US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＞ </a:t>
            </a:r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0 [V] (electron doping)</a:t>
            </a:r>
          </a:p>
          <a:p>
            <a:pPr algn="ctr"/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COI rich</a:t>
            </a:r>
            <a:endParaRPr lang="en-US" altLang="ja-JP" dirty="0">
              <a:latin typeface="+mj-ea"/>
              <a:ea typeface="+mj-ea"/>
              <a:cs typeface="Arial" panose="020B0604020202020204" pitchFamily="34" charset="0"/>
            </a:endParaRPr>
          </a:p>
          <a:p>
            <a:pPr algn="ctr"/>
            <a:endParaRPr lang="en-US" altLang="ja-JP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1572" name="グループ化 1571"/>
          <p:cNvGrpSpPr/>
          <p:nvPr/>
        </p:nvGrpSpPr>
        <p:grpSpPr>
          <a:xfrm>
            <a:off x="3350711" y="2428801"/>
            <a:ext cx="2398172" cy="1576263"/>
            <a:chOff x="6019924" y="2880355"/>
            <a:chExt cx="1357967" cy="864096"/>
          </a:xfrm>
        </p:grpSpPr>
        <p:sp>
          <p:nvSpPr>
            <p:cNvPr id="1573" name="正方形/長方形 1572"/>
            <p:cNvSpPr/>
            <p:nvPr/>
          </p:nvSpPr>
          <p:spPr>
            <a:xfrm>
              <a:off x="6225136" y="295336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74" name="正方形/長方形 1573"/>
            <p:cNvSpPr/>
            <p:nvPr/>
          </p:nvSpPr>
          <p:spPr>
            <a:xfrm>
              <a:off x="6225136" y="299983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75" name="正方形/長方形 1574"/>
            <p:cNvSpPr/>
            <p:nvPr/>
          </p:nvSpPr>
          <p:spPr>
            <a:xfrm>
              <a:off x="6278803" y="295285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76" name="正方形/長方形 1575"/>
            <p:cNvSpPr/>
            <p:nvPr/>
          </p:nvSpPr>
          <p:spPr>
            <a:xfrm>
              <a:off x="6278803" y="299932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77" name="正方形/長方形 1576"/>
            <p:cNvSpPr/>
            <p:nvPr/>
          </p:nvSpPr>
          <p:spPr>
            <a:xfrm>
              <a:off x="6332470" y="295285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78" name="正方形/長方形 1577"/>
            <p:cNvSpPr/>
            <p:nvPr/>
          </p:nvSpPr>
          <p:spPr>
            <a:xfrm>
              <a:off x="6332470" y="299932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79" name="正方形/長方形 1578"/>
            <p:cNvSpPr/>
            <p:nvPr/>
          </p:nvSpPr>
          <p:spPr>
            <a:xfrm>
              <a:off x="6380870" y="29533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80" name="正方形/長方形 1579"/>
            <p:cNvSpPr/>
            <p:nvPr/>
          </p:nvSpPr>
          <p:spPr>
            <a:xfrm>
              <a:off x="6380870" y="299983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81" name="正方形/長方形 1580"/>
            <p:cNvSpPr/>
            <p:nvPr/>
          </p:nvSpPr>
          <p:spPr>
            <a:xfrm>
              <a:off x="6434549" y="29533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82" name="正方形/長方形 1581"/>
            <p:cNvSpPr/>
            <p:nvPr/>
          </p:nvSpPr>
          <p:spPr>
            <a:xfrm>
              <a:off x="6434549" y="299983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83" name="正方形/長方形 1582"/>
            <p:cNvSpPr/>
            <p:nvPr/>
          </p:nvSpPr>
          <p:spPr>
            <a:xfrm>
              <a:off x="6488216" y="295336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84" name="正方形/長方形 1583"/>
            <p:cNvSpPr/>
            <p:nvPr/>
          </p:nvSpPr>
          <p:spPr>
            <a:xfrm>
              <a:off x="6488216" y="299983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86" name="正方形/長方形 1585"/>
            <p:cNvSpPr/>
            <p:nvPr/>
          </p:nvSpPr>
          <p:spPr>
            <a:xfrm>
              <a:off x="6541895" y="29533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87" name="正方形/長方形 1586"/>
            <p:cNvSpPr/>
            <p:nvPr/>
          </p:nvSpPr>
          <p:spPr>
            <a:xfrm>
              <a:off x="6541895" y="299983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88" name="正方形/長方形 1587"/>
            <p:cNvSpPr/>
            <p:nvPr/>
          </p:nvSpPr>
          <p:spPr>
            <a:xfrm>
              <a:off x="6595562" y="295336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89" name="正方形/長方形 1588"/>
            <p:cNvSpPr/>
            <p:nvPr/>
          </p:nvSpPr>
          <p:spPr>
            <a:xfrm>
              <a:off x="6595562" y="299983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90" name="正方形/長方形 1589"/>
            <p:cNvSpPr/>
            <p:nvPr/>
          </p:nvSpPr>
          <p:spPr>
            <a:xfrm>
              <a:off x="6649937" y="295285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91" name="正方形/長方形 1590"/>
            <p:cNvSpPr/>
            <p:nvPr/>
          </p:nvSpPr>
          <p:spPr>
            <a:xfrm>
              <a:off x="6649937" y="299932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92" name="正方形/長方形 1591"/>
            <p:cNvSpPr/>
            <p:nvPr/>
          </p:nvSpPr>
          <p:spPr>
            <a:xfrm>
              <a:off x="6703616" y="295285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93" name="正方形/長方形 1592"/>
            <p:cNvSpPr/>
            <p:nvPr/>
          </p:nvSpPr>
          <p:spPr>
            <a:xfrm>
              <a:off x="6703616" y="299932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94" name="正方形/長方形 1593"/>
            <p:cNvSpPr/>
            <p:nvPr/>
          </p:nvSpPr>
          <p:spPr>
            <a:xfrm>
              <a:off x="6757284" y="295285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95" name="正方形/長方形 1594"/>
            <p:cNvSpPr/>
            <p:nvPr/>
          </p:nvSpPr>
          <p:spPr>
            <a:xfrm>
              <a:off x="6757284" y="299932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96" name="正方形/長方形 1595"/>
            <p:cNvSpPr/>
            <p:nvPr/>
          </p:nvSpPr>
          <p:spPr>
            <a:xfrm>
              <a:off x="6810963" y="295285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97" name="正方形/長方形 1596"/>
            <p:cNvSpPr/>
            <p:nvPr/>
          </p:nvSpPr>
          <p:spPr>
            <a:xfrm>
              <a:off x="6810963" y="299932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98" name="正方形/長方形 1597"/>
            <p:cNvSpPr/>
            <p:nvPr/>
          </p:nvSpPr>
          <p:spPr>
            <a:xfrm>
              <a:off x="6864630" y="295285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599" name="正方形/長方形 1598"/>
            <p:cNvSpPr/>
            <p:nvPr/>
          </p:nvSpPr>
          <p:spPr>
            <a:xfrm>
              <a:off x="6864630" y="299932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00" name="正方形/長方形 1599"/>
            <p:cNvSpPr/>
            <p:nvPr/>
          </p:nvSpPr>
          <p:spPr>
            <a:xfrm>
              <a:off x="6913030" y="295336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01" name="正方形/長方形 1600"/>
            <p:cNvSpPr/>
            <p:nvPr/>
          </p:nvSpPr>
          <p:spPr>
            <a:xfrm>
              <a:off x="6913030" y="299983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02" name="正方形/長方形 1601"/>
            <p:cNvSpPr/>
            <p:nvPr/>
          </p:nvSpPr>
          <p:spPr>
            <a:xfrm>
              <a:off x="6966709" y="29533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03" name="正方形/長方形 1602"/>
            <p:cNvSpPr/>
            <p:nvPr/>
          </p:nvSpPr>
          <p:spPr>
            <a:xfrm>
              <a:off x="6966709" y="299983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04" name="正方形/長方形 1603"/>
            <p:cNvSpPr/>
            <p:nvPr/>
          </p:nvSpPr>
          <p:spPr>
            <a:xfrm>
              <a:off x="7020376" y="29533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05" name="正方形/長方形 1604"/>
            <p:cNvSpPr/>
            <p:nvPr/>
          </p:nvSpPr>
          <p:spPr>
            <a:xfrm>
              <a:off x="7020376" y="299983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06" name="正方形/長方形 1605"/>
            <p:cNvSpPr/>
            <p:nvPr/>
          </p:nvSpPr>
          <p:spPr>
            <a:xfrm>
              <a:off x="7074055" y="29533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07" name="正方形/長方形 1606"/>
            <p:cNvSpPr/>
            <p:nvPr/>
          </p:nvSpPr>
          <p:spPr>
            <a:xfrm>
              <a:off x="7074055" y="299983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08" name="正方形/長方形 1607"/>
            <p:cNvSpPr/>
            <p:nvPr/>
          </p:nvSpPr>
          <p:spPr>
            <a:xfrm>
              <a:off x="7127722" y="29533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09" name="正方形/長方形 1608"/>
            <p:cNvSpPr/>
            <p:nvPr/>
          </p:nvSpPr>
          <p:spPr>
            <a:xfrm>
              <a:off x="7127722" y="299983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10" name="正方形/長方形 1609"/>
            <p:cNvSpPr/>
            <p:nvPr/>
          </p:nvSpPr>
          <p:spPr>
            <a:xfrm>
              <a:off x="6225136" y="304680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11" name="正方形/長方形 1610"/>
            <p:cNvSpPr/>
            <p:nvPr/>
          </p:nvSpPr>
          <p:spPr>
            <a:xfrm>
              <a:off x="6225136" y="30932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12" name="正方形/長方形 1611"/>
            <p:cNvSpPr/>
            <p:nvPr/>
          </p:nvSpPr>
          <p:spPr>
            <a:xfrm>
              <a:off x="6278803" y="304629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13" name="正方形/長方形 1612"/>
            <p:cNvSpPr/>
            <p:nvPr/>
          </p:nvSpPr>
          <p:spPr>
            <a:xfrm>
              <a:off x="6278803" y="30927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14" name="正方形/長方形 1613"/>
            <p:cNvSpPr/>
            <p:nvPr/>
          </p:nvSpPr>
          <p:spPr>
            <a:xfrm>
              <a:off x="6332470" y="304629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15" name="正方形/長方形 1614"/>
            <p:cNvSpPr/>
            <p:nvPr/>
          </p:nvSpPr>
          <p:spPr>
            <a:xfrm>
              <a:off x="6332470" y="30927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16" name="正方形/長方形 1615"/>
            <p:cNvSpPr/>
            <p:nvPr/>
          </p:nvSpPr>
          <p:spPr>
            <a:xfrm>
              <a:off x="6380870" y="304680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17" name="正方形/長方形 1616"/>
            <p:cNvSpPr/>
            <p:nvPr/>
          </p:nvSpPr>
          <p:spPr>
            <a:xfrm>
              <a:off x="6380870" y="30932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18" name="正方形/長方形 1617"/>
            <p:cNvSpPr/>
            <p:nvPr/>
          </p:nvSpPr>
          <p:spPr>
            <a:xfrm>
              <a:off x="6434549" y="30468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19" name="正方形/長方形 1618"/>
            <p:cNvSpPr/>
            <p:nvPr/>
          </p:nvSpPr>
          <p:spPr>
            <a:xfrm>
              <a:off x="6434549" y="30932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20" name="正方形/長方形 1619"/>
            <p:cNvSpPr/>
            <p:nvPr/>
          </p:nvSpPr>
          <p:spPr>
            <a:xfrm>
              <a:off x="6488216" y="30468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21" name="正方形/長方形 1620"/>
            <p:cNvSpPr/>
            <p:nvPr/>
          </p:nvSpPr>
          <p:spPr>
            <a:xfrm>
              <a:off x="6488216" y="30932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22" name="正方形/長方形 1621"/>
            <p:cNvSpPr/>
            <p:nvPr/>
          </p:nvSpPr>
          <p:spPr>
            <a:xfrm>
              <a:off x="6541895" y="30468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23" name="正方形/長方形 1622"/>
            <p:cNvSpPr/>
            <p:nvPr/>
          </p:nvSpPr>
          <p:spPr>
            <a:xfrm>
              <a:off x="6541895" y="30932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24" name="正方形/長方形 1623"/>
            <p:cNvSpPr/>
            <p:nvPr/>
          </p:nvSpPr>
          <p:spPr>
            <a:xfrm>
              <a:off x="6595562" y="30468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25" name="正方形/長方形 1624"/>
            <p:cNvSpPr/>
            <p:nvPr/>
          </p:nvSpPr>
          <p:spPr>
            <a:xfrm>
              <a:off x="6595562" y="309328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26" name="正方形/長方形 1625"/>
            <p:cNvSpPr/>
            <p:nvPr/>
          </p:nvSpPr>
          <p:spPr>
            <a:xfrm>
              <a:off x="6649937" y="304629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27" name="正方形/長方形 1626"/>
            <p:cNvSpPr/>
            <p:nvPr/>
          </p:nvSpPr>
          <p:spPr>
            <a:xfrm>
              <a:off x="6649937" y="30927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28" name="正方形/長方形 1627"/>
            <p:cNvSpPr/>
            <p:nvPr/>
          </p:nvSpPr>
          <p:spPr>
            <a:xfrm>
              <a:off x="6703616" y="304629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29" name="正方形/長方形 1628"/>
            <p:cNvSpPr/>
            <p:nvPr/>
          </p:nvSpPr>
          <p:spPr>
            <a:xfrm>
              <a:off x="6703616" y="30927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30" name="正方形/長方形 1629"/>
            <p:cNvSpPr/>
            <p:nvPr/>
          </p:nvSpPr>
          <p:spPr>
            <a:xfrm>
              <a:off x="6757284" y="304629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31" name="正方形/長方形 1630"/>
            <p:cNvSpPr/>
            <p:nvPr/>
          </p:nvSpPr>
          <p:spPr>
            <a:xfrm>
              <a:off x="6757284" y="30927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32" name="正方形/長方形 1631"/>
            <p:cNvSpPr/>
            <p:nvPr/>
          </p:nvSpPr>
          <p:spPr>
            <a:xfrm>
              <a:off x="6810963" y="304629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33" name="正方形/長方形 1632"/>
            <p:cNvSpPr/>
            <p:nvPr/>
          </p:nvSpPr>
          <p:spPr>
            <a:xfrm>
              <a:off x="6810963" y="309277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34" name="正方形/長方形 1633"/>
            <p:cNvSpPr/>
            <p:nvPr/>
          </p:nvSpPr>
          <p:spPr>
            <a:xfrm>
              <a:off x="6864630" y="304629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35" name="正方形/長方形 1634"/>
            <p:cNvSpPr/>
            <p:nvPr/>
          </p:nvSpPr>
          <p:spPr>
            <a:xfrm>
              <a:off x="6864630" y="30927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36" name="正方形/長方形 1635"/>
            <p:cNvSpPr/>
            <p:nvPr/>
          </p:nvSpPr>
          <p:spPr>
            <a:xfrm>
              <a:off x="6913030" y="30468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37" name="正方形/長方形 1636"/>
            <p:cNvSpPr/>
            <p:nvPr/>
          </p:nvSpPr>
          <p:spPr>
            <a:xfrm>
              <a:off x="6913030" y="309328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38" name="正方形/長方形 1637"/>
            <p:cNvSpPr/>
            <p:nvPr/>
          </p:nvSpPr>
          <p:spPr>
            <a:xfrm>
              <a:off x="6966709" y="30468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39" name="正方形/長方形 1638"/>
            <p:cNvSpPr/>
            <p:nvPr/>
          </p:nvSpPr>
          <p:spPr>
            <a:xfrm>
              <a:off x="6966709" y="30932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40" name="正方形/長方形 1639"/>
            <p:cNvSpPr/>
            <p:nvPr/>
          </p:nvSpPr>
          <p:spPr>
            <a:xfrm>
              <a:off x="7020376" y="304680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41" name="正方形/長方形 1640"/>
            <p:cNvSpPr/>
            <p:nvPr/>
          </p:nvSpPr>
          <p:spPr>
            <a:xfrm>
              <a:off x="7020376" y="30932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42" name="正方形/長方形 1641"/>
            <p:cNvSpPr/>
            <p:nvPr/>
          </p:nvSpPr>
          <p:spPr>
            <a:xfrm>
              <a:off x="7074055" y="30468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43" name="正方形/長方形 1642"/>
            <p:cNvSpPr/>
            <p:nvPr/>
          </p:nvSpPr>
          <p:spPr>
            <a:xfrm>
              <a:off x="7074055" y="309328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44" name="正方形/長方形 1643"/>
            <p:cNvSpPr/>
            <p:nvPr/>
          </p:nvSpPr>
          <p:spPr>
            <a:xfrm>
              <a:off x="7127722" y="30468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45" name="正方形/長方形 1644"/>
            <p:cNvSpPr/>
            <p:nvPr/>
          </p:nvSpPr>
          <p:spPr>
            <a:xfrm>
              <a:off x="7127722" y="30932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46" name="正方形/長方形 1645"/>
            <p:cNvSpPr/>
            <p:nvPr/>
          </p:nvSpPr>
          <p:spPr>
            <a:xfrm>
              <a:off x="6225136" y="313864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47" name="正方形/長方形 1646"/>
            <p:cNvSpPr/>
            <p:nvPr/>
          </p:nvSpPr>
          <p:spPr>
            <a:xfrm>
              <a:off x="6225136" y="318511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48" name="正方形/長方形 1647"/>
            <p:cNvSpPr/>
            <p:nvPr/>
          </p:nvSpPr>
          <p:spPr>
            <a:xfrm>
              <a:off x="6278803" y="313813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49" name="正方形/長方形 1648"/>
            <p:cNvSpPr/>
            <p:nvPr/>
          </p:nvSpPr>
          <p:spPr>
            <a:xfrm>
              <a:off x="6278803" y="318460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50" name="正方形/長方形 1649"/>
            <p:cNvSpPr/>
            <p:nvPr/>
          </p:nvSpPr>
          <p:spPr>
            <a:xfrm>
              <a:off x="6332470" y="313813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51" name="正方形/長方形 1650"/>
            <p:cNvSpPr/>
            <p:nvPr/>
          </p:nvSpPr>
          <p:spPr>
            <a:xfrm>
              <a:off x="6332470" y="318460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52" name="正方形/長方形 1651"/>
            <p:cNvSpPr/>
            <p:nvPr/>
          </p:nvSpPr>
          <p:spPr>
            <a:xfrm>
              <a:off x="6380870" y="313864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53" name="正方形/長方形 1652"/>
            <p:cNvSpPr/>
            <p:nvPr/>
          </p:nvSpPr>
          <p:spPr>
            <a:xfrm>
              <a:off x="6380870" y="318511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54" name="正方形/長方形 1653"/>
            <p:cNvSpPr/>
            <p:nvPr/>
          </p:nvSpPr>
          <p:spPr>
            <a:xfrm>
              <a:off x="6434549" y="313864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55" name="正方形/長方形 1654"/>
            <p:cNvSpPr/>
            <p:nvPr/>
          </p:nvSpPr>
          <p:spPr>
            <a:xfrm>
              <a:off x="6434549" y="318511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56" name="正方形/長方形 1655"/>
            <p:cNvSpPr/>
            <p:nvPr/>
          </p:nvSpPr>
          <p:spPr>
            <a:xfrm>
              <a:off x="6488216" y="313864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57" name="正方形/長方形 1656"/>
            <p:cNvSpPr/>
            <p:nvPr/>
          </p:nvSpPr>
          <p:spPr>
            <a:xfrm>
              <a:off x="6488216" y="318511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58" name="正方形/長方形 1657"/>
            <p:cNvSpPr/>
            <p:nvPr/>
          </p:nvSpPr>
          <p:spPr>
            <a:xfrm>
              <a:off x="6541895" y="313864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59" name="正方形/長方形 1658"/>
            <p:cNvSpPr/>
            <p:nvPr/>
          </p:nvSpPr>
          <p:spPr>
            <a:xfrm>
              <a:off x="6541895" y="318511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60" name="正方形/長方形 1659"/>
            <p:cNvSpPr/>
            <p:nvPr/>
          </p:nvSpPr>
          <p:spPr>
            <a:xfrm>
              <a:off x="6595562" y="313864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61" name="正方形/長方形 1660"/>
            <p:cNvSpPr/>
            <p:nvPr/>
          </p:nvSpPr>
          <p:spPr>
            <a:xfrm>
              <a:off x="6595562" y="318511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62" name="正方形/長方形 1661"/>
            <p:cNvSpPr/>
            <p:nvPr/>
          </p:nvSpPr>
          <p:spPr>
            <a:xfrm>
              <a:off x="6649937" y="313813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63" name="正方形/長方形 1662"/>
            <p:cNvSpPr/>
            <p:nvPr/>
          </p:nvSpPr>
          <p:spPr>
            <a:xfrm>
              <a:off x="6649937" y="318460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64" name="正方形/長方形 1663"/>
            <p:cNvSpPr/>
            <p:nvPr/>
          </p:nvSpPr>
          <p:spPr>
            <a:xfrm>
              <a:off x="6703616" y="313813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65" name="正方形/長方形 1664"/>
            <p:cNvSpPr/>
            <p:nvPr/>
          </p:nvSpPr>
          <p:spPr>
            <a:xfrm>
              <a:off x="6703616" y="318460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66" name="正方形/長方形 1665"/>
            <p:cNvSpPr/>
            <p:nvPr/>
          </p:nvSpPr>
          <p:spPr>
            <a:xfrm>
              <a:off x="6757284" y="313813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67" name="正方形/長方形 1666"/>
            <p:cNvSpPr/>
            <p:nvPr/>
          </p:nvSpPr>
          <p:spPr>
            <a:xfrm>
              <a:off x="6757284" y="318460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68" name="正方形/長方形 1667"/>
            <p:cNvSpPr/>
            <p:nvPr/>
          </p:nvSpPr>
          <p:spPr>
            <a:xfrm>
              <a:off x="6810963" y="313813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69" name="正方形/長方形 1668"/>
            <p:cNvSpPr/>
            <p:nvPr/>
          </p:nvSpPr>
          <p:spPr>
            <a:xfrm>
              <a:off x="6810963" y="318460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70" name="正方形/長方形 1669"/>
            <p:cNvSpPr/>
            <p:nvPr/>
          </p:nvSpPr>
          <p:spPr>
            <a:xfrm>
              <a:off x="6864630" y="313813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71" name="正方形/長方形 1670"/>
            <p:cNvSpPr/>
            <p:nvPr/>
          </p:nvSpPr>
          <p:spPr>
            <a:xfrm>
              <a:off x="6864630" y="318460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72" name="正方形/長方形 1671"/>
            <p:cNvSpPr/>
            <p:nvPr/>
          </p:nvSpPr>
          <p:spPr>
            <a:xfrm>
              <a:off x="6913030" y="313864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73" name="正方形/長方形 1672"/>
            <p:cNvSpPr/>
            <p:nvPr/>
          </p:nvSpPr>
          <p:spPr>
            <a:xfrm>
              <a:off x="6913030" y="318511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74" name="正方形/長方形 1673"/>
            <p:cNvSpPr/>
            <p:nvPr/>
          </p:nvSpPr>
          <p:spPr>
            <a:xfrm>
              <a:off x="6966709" y="313864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75" name="正方形/長方形 1674"/>
            <p:cNvSpPr/>
            <p:nvPr/>
          </p:nvSpPr>
          <p:spPr>
            <a:xfrm>
              <a:off x="6966709" y="318511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76" name="正方形/長方形 1675"/>
            <p:cNvSpPr/>
            <p:nvPr/>
          </p:nvSpPr>
          <p:spPr>
            <a:xfrm>
              <a:off x="7020376" y="313864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77" name="正方形/長方形 1676"/>
            <p:cNvSpPr/>
            <p:nvPr/>
          </p:nvSpPr>
          <p:spPr>
            <a:xfrm>
              <a:off x="7020376" y="318511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78" name="正方形/長方形 1677"/>
            <p:cNvSpPr/>
            <p:nvPr/>
          </p:nvSpPr>
          <p:spPr>
            <a:xfrm>
              <a:off x="7074055" y="313864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79" name="正方形/長方形 1678"/>
            <p:cNvSpPr/>
            <p:nvPr/>
          </p:nvSpPr>
          <p:spPr>
            <a:xfrm>
              <a:off x="7074055" y="318511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80" name="正方形/長方形 1679"/>
            <p:cNvSpPr/>
            <p:nvPr/>
          </p:nvSpPr>
          <p:spPr>
            <a:xfrm>
              <a:off x="7127722" y="313864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81" name="正方形/長方形 1680"/>
            <p:cNvSpPr/>
            <p:nvPr/>
          </p:nvSpPr>
          <p:spPr>
            <a:xfrm>
              <a:off x="7127722" y="318511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82" name="正方形/長方形 1681"/>
            <p:cNvSpPr/>
            <p:nvPr/>
          </p:nvSpPr>
          <p:spPr>
            <a:xfrm>
              <a:off x="6225136" y="323208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83" name="正方形/長方形 1682"/>
            <p:cNvSpPr/>
            <p:nvPr/>
          </p:nvSpPr>
          <p:spPr>
            <a:xfrm>
              <a:off x="6225136" y="32785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84" name="正方形/長方形 1683"/>
            <p:cNvSpPr/>
            <p:nvPr/>
          </p:nvSpPr>
          <p:spPr>
            <a:xfrm>
              <a:off x="6278803" y="323157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85" name="正方形/長方形 1684"/>
            <p:cNvSpPr/>
            <p:nvPr/>
          </p:nvSpPr>
          <p:spPr>
            <a:xfrm>
              <a:off x="6278803" y="327804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86" name="正方形/長方形 1685"/>
            <p:cNvSpPr/>
            <p:nvPr/>
          </p:nvSpPr>
          <p:spPr>
            <a:xfrm>
              <a:off x="6332470" y="323157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87" name="正方形/長方形 1686"/>
            <p:cNvSpPr/>
            <p:nvPr/>
          </p:nvSpPr>
          <p:spPr>
            <a:xfrm>
              <a:off x="6332470" y="327804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88" name="正方形/長方形 1687"/>
            <p:cNvSpPr/>
            <p:nvPr/>
          </p:nvSpPr>
          <p:spPr>
            <a:xfrm>
              <a:off x="6380870" y="323208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89" name="正方形/長方形 1688"/>
            <p:cNvSpPr/>
            <p:nvPr/>
          </p:nvSpPr>
          <p:spPr>
            <a:xfrm>
              <a:off x="6380870" y="32785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90" name="正方形/長方形 1689"/>
            <p:cNvSpPr/>
            <p:nvPr/>
          </p:nvSpPr>
          <p:spPr>
            <a:xfrm>
              <a:off x="6434549" y="323208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91" name="正方形/長方形 1690"/>
            <p:cNvSpPr/>
            <p:nvPr/>
          </p:nvSpPr>
          <p:spPr>
            <a:xfrm>
              <a:off x="6434549" y="327855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92" name="正方形/長方形 1691"/>
            <p:cNvSpPr/>
            <p:nvPr/>
          </p:nvSpPr>
          <p:spPr>
            <a:xfrm>
              <a:off x="6488216" y="323208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93" name="正方形/長方形 1692"/>
            <p:cNvSpPr/>
            <p:nvPr/>
          </p:nvSpPr>
          <p:spPr>
            <a:xfrm>
              <a:off x="6488216" y="32785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94" name="正方形/長方形 1693"/>
            <p:cNvSpPr/>
            <p:nvPr/>
          </p:nvSpPr>
          <p:spPr>
            <a:xfrm>
              <a:off x="6541895" y="323208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95" name="正方形/長方形 1694"/>
            <p:cNvSpPr/>
            <p:nvPr/>
          </p:nvSpPr>
          <p:spPr>
            <a:xfrm>
              <a:off x="6541895" y="32785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96" name="正方形/長方形 1695"/>
            <p:cNvSpPr/>
            <p:nvPr/>
          </p:nvSpPr>
          <p:spPr>
            <a:xfrm>
              <a:off x="6595562" y="323208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97" name="正方形/長方形 1696"/>
            <p:cNvSpPr/>
            <p:nvPr/>
          </p:nvSpPr>
          <p:spPr>
            <a:xfrm>
              <a:off x="6595562" y="32785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98" name="正方形/長方形 1697"/>
            <p:cNvSpPr/>
            <p:nvPr/>
          </p:nvSpPr>
          <p:spPr>
            <a:xfrm>
              <a:off x="6649937" y="323157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699" name="正方形/長方形 1698"/>
            <p:cNvSpPr/>
            <p:nvPr/>
          </p:nvSpPr>
          <p:spPr>
            <a:xfrm>
              <a:off x="6649937" y="327804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00" name="正方形/長方形 1699"/>
            <p:cNvSpPr/>
            <p:nvPr/>
          </p:nvSpPr>
          <p:spPr>
            <a:xfrm>
              <a:off x="6703616" y="323157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01" name="正方形/長方形 1700"/>
            <p:cNvSpPr/>
            <p:nvPr/>
          </p:nvSpPr>
          <p:spPr>
            <a:xfrm>
              <a:off x="6703616" y="327804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02" name="正方形/長方形 1701"/>
            <p:cNvSpPr/>
            <p:nvPr/>
          </p:nvSpPr>
          <p:spPr>
            <a:xfrm>
              <a:off x="6757284" y="323157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03" name="正方形/長方形 1702"/>
            <p:cNvSpPr/>
            <p:nvPr/>
          </p:nvSpPr>
          <p:spPr>
            <a:xfrm>
              <a:off x="6757284" y="327804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04" name="正方形/長方形 1703"/>
            <p:cNvSpPr/>
            <p:nvPr/>
          </p:nvSpPr>
          <p:spPr>
            <a:xfrm>
              <a:off x="6810963" y="323157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05" name="正方形/長方形 1704"/>
            <p:cNvSpPr/>
            <p:nvPr/>
          </p:nvSpPr>
          <p:spPr>
            <a:xfrm>
              <a:off x="6810963" y="327804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06" name="正方形/長方形 1705"/>
            <p:cNvSpPr/>
            <p:nvPr/>
          </p:nvSpPr>
          <p:spPr>
            <a:xfrm>
              <a:off x="6864630" y="323157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07" name="正方形/長方形 1706"/>
            <p:cNvSpPr/>
            <p:nvPr/>
          </p:nvSpPr>
          <p:spPr>
            <a:xfrm>
              <a:off x="6864630" y="327804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08" name="正方形/長方形 1707"/>
            <p:cNvSpPr/>
            <p:nvPr/>
          </p:nvSpPr>
          <p:spPr>
            <a:xfrm>
              <a:off x="6913030" y="323208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09" name="正方形/長方形 1708"/>
            <p:cNvSpPr/>
            <p:nvPr/>
          </p:nvSpPr>
          <p:spPr>
            <a:xfrm>
              <a:off x="6913030" y="32785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10" name="正方形/長方形 1709"/>
            <p:cNvSpPr/>
            <p:nvPr/>
          </p:nvSpPr>
          <p:spPr>
            <a:xfrm>
              <a:off x="6966709" y="323208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11" name="正方形/長方形 1710"/>
            <p:cNvSpPr/>
            <p:nvPr/>
          </p:nvSpPr>
          <p:spPr>
            <a:xfrm>
              <a:off x="6966709" y="32785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12" name="正方形/長方形 1711"/>
            <p:cNvSpPr/>
            <p:nvPr/>
          </p:nvSpPr>
          <p:spPr>
            <a:xfrm>
              <a:off x="7020376" y="323208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13" name="正方形/長方形 1712"/>
            <p:cNvSpPr/>
            <p:nvPr/>
          </p:nvSpPr>
          <p:spPr>
            <a:xfrm>
              <a:off x="7020376" y="32785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14" name="正方形/長方形 1713"/>
            <p:cNvSpPr/>
            <p:nvPr/>
          </p:nvSpPr>
          <p:spPr>
            <a:xfrm>
              <a:off x="7074055" y="323208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15" name="正方形/長方形 1714"/>
            <p:cNvSpPr/>
            <p:nvPr/>
          </p:nvSpPr>
          <p:spPr>
            <a:xfrm>
              <a:off x="7074055" y="32785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16" name="正方形/長方形 1715"/>
            <p:cNvSpPr/>
            <p:nvPr/>
          </p:nvSpPr>
          <p:spPr>
            <a:xfrm>
              <a:off x="7127722" y="323208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17" name="正方形/長方形 1716"/>
            <p:cNvSpPr/>
            <p:nvPr/>
          </p:nvSpPr>
          <p:spPr>
            <a:xfrm>
              <a:off x="7127722" y="32785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18" name="正方形/長方形 1717"/>
            <p:cNvSpPr/>
            <p:nvPr/>
          </p:nvSpPr>
          <p:spPr>
            <a:xfrm>
              <a:off x="6225135" y="332269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19" name="正方形/長方形 1718"/>
            <p:cNvSpPr/>
            <p:nvPr/>
          </p:nvSpPr>
          <p:spPr>
            <a:xfrm>
              <a:off x="6225135" y="336916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20" name="正方形/長方形 1719"/>
            <p:cNvSpPr/>
            <p:nvPr/>
          </p:nvSpPr>
          <p:spPr>
            <a:xfrm>
              <a:off x="6278803" y="33221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21" name="正方形/長方形 1720"/>
            <p:cNvSpPr/>
            <p:nvPr/>
          </p:nvSpPr>
          <p:spPr>
            <a:xfrm>
              <a:off x="6278803" y="33686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22" name="正方形/長方形 1721"/>
            <p:cNvSpPr/>
            <p:nvPr/>
          </p:nvSpPr>
          <p:spPr>
            <a:xfrm>
              <a:off x="6332470" y="33221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23" name="正方形/長方形 1722"/>
            <p:cNvSpPr/>
            <p:nvPr/>
          </p:nvSpPr>
          <p:spPr>
            <a:xfrm>
              <a:off x="6332470" y="33686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24" name="正方形/長方形 1723"/>
            <p:cNvSpPr/>
            <p:nvPr/>
          </p:nvSpPr>
          <p:spPr>
            <a:xfrm>
              <a:off x="6380869" y="33226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25" name="正方形/長方形 1724"/>
            <p:cNvSpPr/>
            <p:nvPr/>
          </p:nvSpPr>
          <p:spPr>
            <a:xfrm>
              <a:off x="6380869" y="336916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26" name="正方形/長方形 1725"/>
            <p:cNvSpPr/>
            <p:nvPr/>
          </p:nvSpPr>
          <p:spPr>
            <a:xfrm>
              <a:off x="6434548" y="33226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27" name="正方形/長方形 1726"/>
            <p:cNvSpPr/>
            <p:nvPr/>
          </p:nvSpPr>
          <p:spPr>
            <a:xfrm>
              <a:off x="6434548" y="336916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28" name="正方形/長方形 1727"/>
            <p:cNvSpPr/>
            <p:nvPr/>
          </p:nvSpPr>
          <p:spPr>
            <a:xfrm>
              <a:off x="6488216" y="33226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29" name="正方形/長方形 1728"/>
            <p:cNvSpPr/>
            <p:nvPr/>
          </p:nvSpPr>
          <p:spPr>
            <a:xfrm>
              <a:off x="6488216" y="336916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30" name="正方形/長方形 1729"/>
            <p:cNvSpPr/>
            <p:nvPr/>
          </p:nvSpPr>
          <p:spPr>
            <a:xfrm>
              <a:off x="6541895" y="33226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31" name="正方形/長方形 1730"/>
            <p:cNvSpPr/>
            <p:nvPr/>
          </p:nvSpPr>
          <p:spPr>
            <a:xfrm>
              <a:off x="6541895" y="336916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32" name="正方形/長方形 1731"/>
            <p:cNvSpPr/>
            <p:nvPr/>
          </p:nvSpPr>
          <p:spPr>
            <a:xfrm>
              <a:off x="6595562" y="33226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33" name="正方形/長方形 1732"/>
            <p:cNvSpPr/>
            <p:nvPr/>
          </p:nvSpPr>
          <p:spPr>
            <a:xfrm>
              <a:off x="6595562" y="336916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34" name="正方形/長方形 1733"/>
            <p:cNvSpPr/>
            <p:nvPr/>
          </p:nvSpPr>
          <p:spPr>
            <a:xfrm>
              <a:off x="6649936" y="332218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35" name="正方形/長方形 1734"/>
            <p:cNvSpPr/>
            <p:nvPr/>
          </p:nvSpPr>
          <p:spPr>
            <a:xfrm>
              <a:off x="6649936" y="33686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36" name="正方形/長方形 1735"/>
            <p:cNvSpPr/>
            <p:nvPr/>
          </p:nvSpPr>
          <p:spPr>
            <a:xfrm>
              <a:off x="6703616" y="33221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37" name="正方形/長方形 1736"/>
            <p:cNvSpPr/>
            <p:nvPr/>
          </p:nvSpPr>
          <p:spPr>
            <a:xfrm>
              <a:off x="6703616" y="33686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38" name="正方形/長方形 1737"/>
            <p:cNvSpPr/>
            <p:nvPr/>
          </p:nvSpPr>
          <p:spPr>
            <a:xfrm>
              <a:off x="6757283" y="33221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39" name="正方形/長方形 1738"/>
            <p:cNvSpPr/>
            <p:nvPr/>
          </p:nvSpPr>
          <p:spPr>
            <a:xfrm>
              <a:off x="6757283" y="33686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40" name="正方形/長方形 1739"/>
            <p:cNvSpPr/>
            <p:nvPr/>
          </p:nvSpPr>
          <p:spPr>
            <a:xfrm>
              <a:off x="6810962" y="332218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41" name="正方形/長方形 1740"/>
            <p:cNvSpPr/>
            <p:nvPr/>
          </p:nvSpPr>
          <p:spPr>
            <a:xfrm>
              <a:off x="6810962" y="33686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42" name="正方形/長方形 1741"/>
            <p:cNvSpPr/>
            <p:nvPr/>
          </p:nvSpPr>
          <p:spPr>
            <a:xfrm>
              <a:off x="6864629" y="33221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43" name="正方形/長方形 1742"/>
            <p:cNvSpPr/>
            <p:nvPr/>
          </p:nvSpPr>
          <p:spPr>
            <a:xfrm>
              <a:off x="6864629" y="33686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44" name="正方形/長方形 1743"/>
            <p:cNvSpPr/>
            <p:nvPr/>
          </p:nvSpPr>
          <p:spPr>
            <a:xfrm>
              <a:off x="6913029" y="33226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45" name="正方形/長方形 1744"/>
            <p:cNvSpPr/>
            <p:nvPr/>
          </p:nvSpPr>
          <p:spPr>
            <a:xfrm>
              <a:off x="6913029" y="336916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46" name="正方形/長方形 1745"/>
            <p:cNvSpPr/>
            <p:nvPr/>
          </p:nvSpPr>
          <p:spPr>
            <a:xfrm>
              <a:off x="6966708" y="33226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47" name="正方形/長方形 1746"/>
            <p:cNvSpPr/>
            <p:nvPr/>
          </p:nvSpPr>
          <p:spPr>
            <a:xfrm>
              <a:off x="6966708" y="336916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48" name="正方形/長方形 1747"/>
            <p:cNvSpPr/>
            <p:nvPr/>
          </p:nvSpPr>
          <p:spPr>
            <a:xfrm>
              <a:off x="7020375" y="33226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49" name="正方形/長方形 1748"/>
            <p:cNvSpPr/>
            <p:nvPr/>
          </p:nvSpPr>
          <p:spPr>
            <a:xfrm>
              <a:off x="7020375" y="336916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50" name="正方形/長方形 1749"/>
            <p:cNvSpPr/>
            <p:nvPr/>
          </p:nvSpPr>
          <p:spPr>
            <a:xfrm>
              <a:off x="7074054" y="332269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51" name="正方形/長方形 1750"/>
            <p:cNvSpPr/>
            <p:nvPr/>
          </p:nvSpPr>
          <p:spPr>
            <a:xfrm>
              <a:off x="7074054" y="336916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52" name="正方形/長方形 1751"/>
            <p:cNvSpPr/>
            <p:nvPr/>
          </p:nvSpPr>
          <p:spPr>
            <a:xfrm>
              <a:off x="7127721" y="33226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53" name="正方形/長方形 1752"/>
            <p:cNvSpPr/>
            <p:nvPr/>
          </p:nvSpPr>
          <p:spPr>
            <a:xfrm>
              <a:off x="7127721" y="336916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54" name="正方形/長方形 1753"/>
            <p:cNvSpPr/>
            <p:nvPr/>
          </p:nvSpPr>
          <p:spPr>
            <a:xfrm>
              <a:off x="6225135" y="341613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55" name="正方形/長方形 1754"/>
            <p:cNvSpPr/>
            <p:nvPr/>
          </p:nvSpPr>
          <p:spPr>
            <a:xfrm>
              <a:off x="6225135" y="346260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56" name="正方形/長方形 1755"/>
            <p:cNvSpPr/>
            <p:nvPr/>
          </p:nvSpPr>
          <p:spPr>
            <a:xfrm>
              <a:off x="6278803" y="341562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57" name="正方形/長方形 1756"/>
            <p:cNvSpPr/>
            <p:nvPr/>
          </p:nvSpPr>
          <p:spPr>
            <a:xfrm>
              <a:off x="6278803" y="34620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58" name="正方形/長方形 1757"/>
            <p:cNvSpPr/>
            <p:nvPr/>
          </p:nvSpPr>
          <p:spPr>
            <a:xfrm>
              <a:off x="6332470" y="341562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59" name="正方形/長方形 1758"/>
            <p:cNvSpPr/>
            <p:nvPr/>
          </p:nvSpPr>
          <p:spPr>
            <a:xfrm>
              <a:off x="6332470" y="34620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60" name="正方形/長方形 1759"/>
            <p:cNvSpPr/>
            <p:nvPr/>
          </p:nvSpPr>
          <p:spPr>
            <a:xfrm>
              <a:off x="6380869" y="341613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61" name="正方形/長方形 1760"/>
            <p:cNvSpPr/>
            <p:nvPr/>
          </p:nvSpPr>
          <p:spPr>
            <a:xfrm>
              <a:off x="6380869" y="346260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62" name="正方形/長方形 1761"/>
            <p:cNvSpPr/>
            <p:nvPr/>
          </p:nvSpPr>
          <p:spPr>
            <a:xfrm>
              <a:off x="6434548" y="341613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63" name="正方形/長方形 1762"/>
            <p:cNvSpPr/>
            <p:nvPr/>
          </p:nvSpPr>
          <p:spPr>
            <a:xfrm>
              <a:off x="6434548" y="346260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64" name="正方形/長方形 1763"/>
            <p:cNvSpPr/>
            <p:nvPr/>
          </p:nvSpPr>
          <p:spPr>
            <a:xfrm>
              <a:off x="6488216" y="341613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65" name="正方形/長方形 1764"/>
            <p:cNvSpPr/>
            <p:nvPr/>
          </p:nvSpPr>
          <p:spPr>
            <a:xfrm>
              <a:off x="6488216" y="346260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66" name="正方形/長方形 1765"/>
            <p:cNvSpPr/>
            <p:nvPr/>
          </p:nvSpPr>
          <p:spPr>
            <a:xfrm>
              <a:off x="6541895" y="341613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67" name="正方形/長方形 1766"/>
            <p:cNvSpPr/>
            <p:nvPr/>
          </p:nvSpPr>
          <p:spPr>
            <a:xfrm>
              <a:off x="6541895" y="346260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68" name="正方形/長方形 1767"/>
            <p:cNvSpPr/>
            <p:nvPr/>
          </p:nvSpPr>
          <p:spPr>
            <a:xfrm>
              <a:off x="6595562" y="341613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69" name="正方形/長方形 1768"/>
            <p:cNvSpPr/>
            <p:nvPr/>
          </p:nvSpPr>
          <p:spPr>
            <a:xfrm>
              <a:off x="6595562" y="346260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70" name="正方形/長方形 1769"/>
            <p:cNvSpPr/>
            <p:nvPr/>
          </p:nvSpPr>
          <p:spPr>
            <a:xfrm>
              <a:off x="6649936" y="341562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71" name="正方形/長方形 1770"/>
            <p:cNvSpPr/>
            <p:nvPr/>
          </p:nvSpPr>
          <p:spPr>
            <a:xfrm>
              <a:off x="6649936" y="34620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72" name="正方形/長方形 1771"/>
            <p:cNvSpPr/>
            <p:nvPr/>
          </p:nvSpPr>
          <p:spPr>
            <a:xfrm>
              <a:off x="6703616" y="341562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73" name="正方形/長方形 1772"/>
            <p:cNvSpPr/>
            <p:nvPr/>
          </p:nvSpPr>
          <p:spPr>
            <a:xfrm>
              <a:off x="6703616" y="346209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74" name="正方形/長方形 1773"/>
            <p:cNvSpPr/>
            <p:nvPr/>
          </p:nvSpPr>
          <p:spPr>
            <a:xfrm>
              <a:off x="6757283" y="341562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75" name="正方形/長方形 1774"/>
            <p:cNvSpPr/>
            <p:nvPr/>
          </p:nvSpPr>
          <p:spPr>
            <a:xfrm>
              <a:off x="6757283" y="34620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76" name="正方形/長方形 1775"/>
            <p:cNvSpPr/>
            <p:nvPr/>
          </p:nvSpPr>
          <p:spPr>
            <a:xfrm>
              <a:off x="6810962" y="341562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77" name="正方形/長方形 1776"/>
            <p:cNvSpPr/>
            <p:nvPr/>
          </p:nvSpPr>
          <p:spPr>
            <a:xfrm>
              <a:off x="6810962" y="34620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78" name="正方形/長方形 1777"/>
            <p:cNvSpPr/>
            <p:nvPr/>
          </p:nvSpPr>
          <p:spPr>
            <a:xfrm>
              <a:off x="6864629" y="341562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79" name="正方形/長方形 1778"/>
            <p:cNvSpPr/>
            <p:nvPr/>
          </p:nvSpPr>
          <p:spPr>
            <a:xfrm>
              <a:off x="6864629" y="34620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80" name="正方形/長方形 1779"/>
            <p:cNvSpPr/>
            <p:nvPr/>
          </p:nvSpPr>
          <p:spPr>
            <a:xfrm>
              <a:off x="6913029" y="341613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81" name="正方形/長方形 1780"/>
            <p:cNvSpPr/>
            <p:nvPr/>
          </p:nvSpPr>
          <p:spPr>
            <a:xfrm>
              <a:off x="6913029" y="346260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82" name="正方形/長方形 1781"/>
            <p:cNvSpPr/>
            <p:nvPr/>
          </p:nvSpPr>
          <p:spPr>
            <a:xfrm>
              <a:off x="6966708" y="341613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83" name="正方形/長方形 1782"/>
            <p:cNvSpPr/>
            <p:nvPr/>
          </p:nvSpPr>
          <p:spPr>
            <a:xfrm>
              <a:off x="6966708" y="346260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84" name="正方形/長方形 1783"/>
            <p:cNvSpPr/>
            <p:nvPr/>
          </p:nvSpPr>
          <p:spPr>
            <a:xfrm>
              <a:off x="7020375" y="341613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85" name="正方形/長方形 1784"/>
            <p:cNvSpPr/>
            <p:nvPr/>
          </p:nvSpPr>
          <p:spPr>
            <a:xfrm>
              <a:off x="7020375" y="346260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86" name="正方形/長方形 1785"/>
            <p:cNvSpPr/>
            <p:nvPr/>
          </p:nvSpPr>
          <p:spPr>
            <a:xfrm>
              <a:off x="7074054" y="341613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87" name="正方形/長方形 1786"/>
            <p:cNvSpPr/>
            <p:nvPr/>
          </p:nvSpPr>
          <p:spPr>
            <a:xfrm>
              <a:off x="7074054" y="346260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88" name="正方形/長方形 1787"/>
            <p:cNvSpPr/>
            <p:nvPr/>
          </p:nvSpPr>
          <p:spPr>
            <a:xfrm>
              <a:off x="7127721" y="341613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89" name="正方形/長方形 1788"/>
            <p:cNvSpPr/>
            <p:nvPr/>
          </p:nvSpPr>
          <p:spPr>
            <a:xfrm>
              <a:off x="7127721" y="346260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90" name="正方形/長方形 1789"/>
            <p:cNvSpPr/>
            <p:nvPr/>
          </p:nvSpPr>
          <p:spPr>
            <a:xfrm>
              <a:off x="6225135" y="35079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91" name="正方形/長方形 1790"/>
            <p:cNvSpPr/>
            <p:nvPr/>
          </p:nvSpPr>
          <p:spPr>
            <a:xfrm>
              <a:off x="6225135" y="35544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92" name="正方形/長方形 1791"/>
            <p:cNvSpPr/>
            <p:nvPr/>
          </p:nvSpPr>
          <p:spPr>
            <a:xfrm>
              <a:off x="6278803" y="350745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93" name="正方形/長方形 1792"/>
            <p:cNvSpPr/>
            <p:nvPr/>
          </p:nvSpPr>
          <p:spPr>
            <a:xfrm>
              <a:off x="6278803" y="355392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94" name="正方形/長方形 1793"/>
            <p:cNvSpPr/>
            <p:nvPr/>
          </p:nvSpPr>
          <p:spPr>
            <a:xfrm>
              <a:off x="6332470" y="350745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95" name="正方形/長方形 1794"/>
            <p:cNvSpPr/>
            <p:nvPr/>
          </p:nvSpPr>
          <p:spPr>
            <a:xfrm>
              <a:off x="6332470" y="355392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96" name="正方形/長方形 1795"/>
            <p:cNvSpPr/>
            <p:nvPr/>
          </p:nvSpPr>
          <p:spPr>
            <a:xfrm>
              <a:off x="6380869" y="350796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97" name="正方形/長方形 1796"/>
            <p:cNvSpPr/>
            <p:nvPr/>
          </p:nvSpPr>
          <p:spPr>
            <a:xfrm>
              <a:off x="6380869" y="35544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98" name="正方形/長方形 1797"/>
            <p:cNvSpPr/>
            <p:nvPr/>
          </p:nvSpPr>
          <p:spPr>
            <a:xfrm>
              <a:off x="6434548" y="350796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799" name="正方形/長方形 1798"/>
            <p:cNvSpPr/>
            <p:nvPr/>
          </p:nvSpPr>
          <p:spPr>
            <a:xfrm>
              <a:off x="6434548" y="35544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00" name="正方形/長方形 1799"/>
            <p:cNvSpPr/>
            <p:nvPr/>
          </p:nvSpPr>
          <p:spPr>
            <a:xfrm>
              <a:off x="6488216" y="35079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01" name="正方形/長方形 1800"/>
            <p:cNvSpPr/>
            <p:nvPr/>
          </p:nvSpPr>
          <p:spPr>
            <a:xfrm>
              <a:off x="6488216" y="355443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02" name="正方形/長方形 1801"/>
            <p:cNvSpPr/>
            <p:nvPr/>
          </p:nvSpPr>
          <p:spPr>
            <a:xfrm>
              <a:off x="6541895" y="35079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03" name="正方形/長方形 1802"/>
            <p:cNvSpPr/>
            <p:nvPr/>
          </p:nvSpPr>
          <p:spPr>
            <a:xfrm>
              <a:off x="6541895" y="35544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04" name="正方形/長方形 1803"/>
            <p:cNvSpPr/>
            <p:nvPr/>
          </p:nvSpPr>
          <p:spPr>
            <a:xfrm>
              <a:off x="6595562" y="350796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05" name="正方形/長方形 1804"/>
            <p:cNvSpPr/>
            <p:nvPr/>
          </p:nvSpPr>
          <p:spPr>
            <a:xfrm>
              <a:off x="6595562" y="35544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06" name="正方形/長方形 1805"/>
            <p:cNvSpPr/>
            <p:nvPr/>
          </p:nvSpPr>
          <p:spPr>
            <a:xfrm>
              <a:off x="6649936" y="350745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07" name="正方形/長方形 1806"/>
            <p:cNvSpPr/>
            <p:nvPr/>
          </p:nvSpPr>
          <p:spPr>
            <a:xfrm>
              <a:off x="6649936" y="355392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08" name="正方形/長方形 1807"/>
            <p:cNvSpPr/>
            <p:nvPr/>
          </p:nvSpPr>
          <p:spPr>
            <a:xfrm>
              <a:off x="6703616" y="350745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09" name="正方形/長方形 1808"/>
            <p:cNvSpPr/>
            <p:nvPr/>
          </p:nvSpPr>
          <p:spPr>
            <a:xfrm>
              <a:off x="6703616" y="355392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10" name="正方形/長方形 1809"/>
            <p:cNvSpPr/>
            <p:nvPr/>
          </p:nvSpPr>
          <p:spPr>
            <a:xfrm>
              <a:off x="6757283" y="350745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11" name="正方形/長方形 1810"/>
            <p:cNvSpPr/>
            <p:nvPr/>
          </p:nvSpPr>
          <p:spPr>
            <a:xfrm>
              <a:off x="6757283" y="355392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12" name="正方形/長方形 1811"/>
            <p:cNvSpPr/>
            <p:nvPr/>
          </p:nvSpPr>
          <p:spPr>
            <a:xfrm>
              <a:off x="6810962" y="350745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13" name="正方形/長方形 1812"/>
            <p:cNvSpPr/>
            <p:nvPr/>
          </p:nvSpPr>
          <p:spPr>
            <a:xfrm>
              <a:off x="6810962" y="355392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14" name="正方形/長方形 1813"/>
            <p:cNvSpPr/>
            <p:nvPr/>
          </p:nvSpPr>
          <p:spPr>
            <a:xfrm>
              <a:off x="6864629" y="350745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15" name="正方形/長方形 1814"/>
            <p:cNvSpPr/>
            <p:nvPr/>
          </p:nvSpPr>
          <p:spPr>
            <a:xfrm>
              <a:off x="6864629" y="355392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16" name="正方形/長方形 1815"/>
            <p:cNvSpPr/>
            <p:nvPr/>
          </p:nvSpPr>
          <p:spPr>
            <a:xfrm>
              <a:off x="6913029" y="35079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17" name="正方形/長方形 1816"/>
            <p:cNvSpPr/>
            <p:nvPr/>
          </p:nvSpPr>
          <p:spPr>
            <a:xfrm>
              <a:off x="6913029" y="35544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18" name="正方形/長方形 1817"/>
            <p:cNvSpPr/>
            <p:nvPr/>
          </p:nvSpPr>
          <p:spPr>
            <a:xfrm>
              <a:off x="6966708" y="35079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19" name="正方形/長方形 1818"/>
            <p:cNvSpPr/>
            <p:nvPr/>
          </p:nvSpPr>
          <p:spPr>
            <a:xfrm>
              <a:off x="6966708" y="355443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20" name="正方形/長方形 1819"/>
            <p:cNvSpPr/>
            <p:nvPr/>
          </p:nvSpPr>
          <p:spPr>
            <a:xfrm>
              <a:off x="7020375" y="35079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21" name="正方形/長方形 1820"/>
            <p:cNvSpPr/>
            <p:nvPr/>
          </p:nvSpPr>
          <p:spPr>
            <a:xfrm>
              <a:off x="7020375" y="35544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22" name="正方形/長方形 1821"/>
            <p:cNvSpPr/>
            <p:nvPr/>
          </p:nvSpPr>
          <p:spPr>
            <a:xfrm>
              <a:off x="7074054" y="35079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23" name="正方形/長方形 1822"/>
            <p:cNvSpPr/>
            <p:nvPr/>
          </p:nvSpPr>
          <p:spPr>
            <a:xfrm>
              <a:off x="7074054" y="355443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24" name="正方形/長方形 1823"/>
            <p:cNvSpPr/>
            <p:nvPr/>
          </p:nvSpPr>
          <p:spPr>
            <a:xfrm>
              <a:off x="7127721" y="35079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25" name="正方形/長方形 1824"/>
            <p:cNvSpPr/>
            <p:nvPr/>
          </p:nvSpPr>
          <p:spPr>
            <a:xfrm>
              <a:off x="7127721" y="35544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26" name="正方形/長方形 1825"/>
            <p:cNvSpPr/>
            <p:nvPr/>
          </p:nvSpPr>
          <p:spPr>
            <a:xfrm>
              <a:off x="6225135" y="360140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27" name="正方形/長方形 1826"/>
            <p:cNvSpPr/>
            <p:nvPr/>
          </p:nvSpPr>
          <p:spPr>
            <a:xfrm>
              <a:off x="6225135" y="364787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28" name="正方形/長方形 1827"/>
            <p:cNvSpPr/>
            <p:nvPr/>
          </p:nvSpPr>
          <p:spPr>
            <a:xfrm>
              <a:off x="6278803" y="360089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29" name="正方形/長方形 1828"/>
            <p:cNvSpPr/>
            <p:nvPr/>
          </p:nvSpPr>
          <p:spPr>
            <a:xfrm>
              <a:off x="6278803" y="364736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30" name="正方形/長方形 1829"/>
            <p:cNvSpPr/>
            <p:nvPr/>
          </p:nvSpPr>
          <p:spPr>
            <a:xfrm>
              <a:off x="6332470" y="360089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31" name="正方形/長方形 1830"/>
            <p:cNvSpPr/>
            <p:nvPr/>
          </p:nvSpPr>
          <p:spPr>
            <a:xfrm>
              <a:off x="6332470" y="364736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32" name="正方形/長方形 1831"/>
            <p:cNvSpPr/>
            <p:nvPr/>
          </p:nvSpPr>
          <p:spPr>
            <a:xfrm>
              <a:off x="6380869" y="360140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33" name="正方形/長方形 1832"/>
            <p:cNvSpPr/>
            <p:nvPr/>
          </p:nvSpPr>
          <p:spPr>
            <a:xfrm>
              <a:off x="6380869" y="364787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34" name="正方形/長方形 1833"/>
            <p:cNvSpPr/>
            <p:nvPr/>
          </p:nvSpPr>
          <p:spPr>
            <a:xfrm>
              <a:off x="6434548" y="360140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35" name="正方形/長方形 1834"/>
            <p:cNvSpPr/>
            <p:nvPr/>
          </p:nvSpPr>
          <p:spPr>
            <a:xfrm>
              <a:off x="6434548" y="364787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36" name="正方形/長方形 1835"/>
            <p:cNvSpPr/>
            <p:nvPr/>
          </p:nvSpPr>
          <p:spPr>
            <a:xfrm>
              <a:off x="6488216" y="360140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37" name="正方形/長方形 1836"/>
            <p:cNvSpPr/>
            <p:nvPr/>
          </p:nvSpPr>
          <p:spPr>
            <a:xfrm>
              <a:off x="6488216" y="364787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38" name="正方形/長方形 1837"/>
            <p:cNvSpPr/>
            <p:nvPr/>
          </p:nvSpPr>
          <p:spPr>
            <a:xfrm>
              <a:off x="6541895" y="360140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39" name="正方形/長方形 1838"/>
            <p:cNvSpPr/>
            <p:nvPr/>
          </p:nvSpPr>
          <p:spPr>
            <a:xfrm>
              <a:off x="6541895" y="364787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40" name="正方形/長方形 1839"/>
            <p:cNvSpPr/>
            <p:nvPr/>
          </p:nvSpPr>
          <p:spPr>
            <a:xfrm>
              <a:off x="6595562" y="360140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41" name="正方形/長方形 1840"/>
            <p:cNvSpPr/>
            <p:nvPr/>
          </p:nvSpPr>
          <p:spPr>
            <a:xfrm>
              <a:off x="6595562" y="364787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42" name="正方形/長方形 1841"/>
            <p:cNvSpPr/>
            <p:nvPr/>
          </p:nvSpPr>
          <p:spPr>
            <a:xfrm>
              <a:off x="6649936" y="360089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43" name="正方形/長方形 1842"/>
            <p:cNvSpPr/>
            <p:nvPr/>
          </p:nvSpPr>
          <p:spPr>
            <a:xfrm>
              <a:off x="6649936" y="364736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44" name="正方形/長方形 1843"/>
            <p:cNvSpPr/>
            <p:nvPr/>
          </p:nvSpPr>
          <p:spPr>
            <a:xfrm>
              <a:off x="6703616" y="360089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45" name="正方形/長方形 1844"/>
            <p:cNvSpPr/>
            <p:nvPr/>
          </p:nvSpPr>
          <p:spPr>
            <a:xfrm>
              <a:off x="6703616" y="364736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46" name="正方形/長方形 1845"/>
            <p:cNvSpPr/>
            <p:nvPr/>
          </p:nvSpPr>
          <p:spPr>
            <a:xfrm>
              <a:off x="6757283" y="360089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47" name="正方形/長方形 1846"/>
            <p:cNvSpPr/>
            <p:nvPr/>
          </p:nvSpPr>
          <p:spPr>
            <a:xfrm>
              <a:off x="6757283" y="364736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48" name="正方形/長方形 1847"/>
            <p:cNvSpPr/>
            <p:nvPr/>
          </p:nvSpPr>
          <p:spPr>
            <a:xfrm>
              <a:off x="6810962" y="360089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49" name="正方形/長方形 1848"/>
            <p:cNvSpPr/>
            <p:nvPr/>
          </p:nvSpPr>
          <p:spPr>
            <a:xfrm>
              <a:off x="6810962" y="364736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50" name="正方形/長方形 1849"/>
            <p:cNvSpPr/>
            <p:nvPr/>
          </p:nvSpPr>
          <p:spPr>
            <a:xfrm>
              <a:off x="6864629" y="360089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51" name="正方形/長方形 1850"/>
            <p:cNvSpPr/>
            <p:nvPr/>
          </p:nvSpPr>
          <p:spPr>
            <a:xfrm>
              <a:off x="6864629" y="364736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52" name="正方形/長方形 1851"/>
            <p:cNvSpPr/>
            <p:nvPr/>
          </p:nvSpPr>
          <p:spPr>
            <a:xfrm>
              <a:off x="6913029" y="360140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53" name="正方形/長方形 1852"/>
            <p:cNvSpPr/>
            <p:nvPr/>
          </p:nvSpPr>
          <p:spPr>
            <a:xfrm>
              <a:off x="6913029" y="364787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54" name="正方形/長方形 1853"/>
            <p:cNvSpPr/>
            <p:nvPr/>
          </p:nvSpPr>
          <p:spPr>
            <a:xfrm>
              <a:off x="6966708" y="360140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55" name="正方形/長方形 1854"/>
            <p:cNvSpPr/>
            <p:nvPr/>
          </p:nvSpPr>
          <p:spPr>
            <a:xfrm>
              <a:off x="6966708" y="364787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56" name="正方形/長方形 1855"/>
            <p:cNvSpPr/>
            <p:nvPr/>
          </p:nvSpPr>
          <p:spPr>
            <a:xfrm>
              <a:off x="7020375" y="360140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57" name="正方形/長方形 1856"/>
            <p:cNvSpPr/>
            <p:nvPr/>
          </p:nvSpPr>
          <p:spPr>
            <a:xfrm>
              <a:off x="7020375" y="364787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58" name="正方形/長方形 1857"/>
            <p:cNvSpPr/>
            <p:nvPr/>
          </p:nvSpPr>
          <p:spPr>
            <a:xfrm>
              <a:off x="7074054" y="360140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59" name="正方形/長方形 1858"/>
            <p:cNvSpPr/>
            <p:nvPr/>
          </p:nvSpPr>
          <p:spPr>
            <a:xfrm>
              <a:off x="7074054" y="364787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60" name="正方形/長方形 1859"/>
            <p:cNvSpPr/>
            <p:nvPr/>
          </p:nvSpPr>
          <p:spPr>
            <a:xfrm>
              <a:off x="7127721" y="360140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61" name="正方形/長方形 1860"/>
            <p:cNvSpPr/>
            <p:nvPr/>
          </p:nvSpPr>
          <p:spPr>
            <a:xfrm>
              <a:off x="7127721" y="364787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62" name="正方形/長方形 1861"/>
            <p:cNvSpPr/>
            <p:nvPr/>
          </p:nvSpPr>
          <p:spPr>
            <a:xfrm>
              <a:off x="6019924" y="2880355"/>
              <a:ext cx="200380" cy="8640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63" name="正方形/長方形 1862"/>
            <p:cNvSpPr/>
            <p:nvPr/>
          </p:nvSpPr>
          <p:spPr>
            <a:xfrm>
              <a:off x="7177511" y="2880355"/>
              <a:ext cx="200380" cy="8640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1867" name="グループ化 1866"/>
          <p:cNvGrpSpPr/>
          <p:nvPr/>
        </p:nvGrpSpPr>
        <p:grpSpPr>
          <a:xfrm>
            <a:off x="517664" y="2409449"/>
            <a:ext cx="2398172" cy="1576263"/>
            <a:chOff x="5426117" y="1614553"/>
            <a:chExt cx="1357967" cy="864096"/>
          </a:xfrm>
        </p:grpSpPr>
        <p:sp>
          <p:nvSpPr>
            <p:cNvPr id="1868" name="正方形/長方形 1867"/>
            <p:cNvSpPr/>
            <p:nvPr/>
          </p:nvSpPr>
          <p:spPr>
            <a:xfrm>
              <a:off x="5631329" y="168756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69" name="正方形/長方形 1868"/>
            <p:cNvSpPr/>
            <p:nvPr/>
          </p:nvSpPr>
          <p:spPr>
            <a:xfrm>
              <a:off x="5631329" y="173403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70" name="正方形/長方形 1869"/>
            <p:cNvSpPr/>
            <p:nvPr/>
          </p:nvSpPr>
          <p:spPr>
            <a:xfrm>
              <a:off x="5684996" y="168705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71" name="正方形/長方形 1870"/>
            <p:cNvSpPr/>
            <p:nvPr/>
          </p:nvSpPr>
          <p:spPr>
            <a:xfrm>
              <a:off x="5684996" y="173352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72" name="正方形/長方形 1871"/>
            <p:cNvSpPr/>
            <p:nvPr/>
          </p:nvSpPr>
          <p:spPr>
            <a:xfrm>
              <a:off x="5738663" y="168705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73" name="正方形/長方形 1872"/>
            <p:cNvSpPr/>
            <p:nvPr/>
          </p:nvSpPr>
          <p:spPr>
            <a:xfrm>
              <a:off x="5738663" y="173352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74" name="正方形/長方形 1873"/>
            <p:cNvSpPr/>
            <p:nvPr/>
          </p:nvSpPr>
          <p:spPr>
            <a:xfrm>
              <a:off x="5787063" y="168756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875" name="正方形/長方形 1874"/>
            <p:cNvSpPr/>
            <p:nvPr/>
          </p:nvSpPr>
          <p:spPr>
            <a:xfrm>
              <a:off x="5787063" y="173403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83" name="正方形/長方形 2082"/>
            <p:cNvSpPr/>
            <p:nvPr/>
          </p:nvSpPr>
          <p:spPr>
            <a:xfrm>
              <a:off x="5840742" y="168756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84" name="正方形/長方形 2083"/>
            <p:cNvSpPr/>
            <p:nvPr/>
          </p:nvSpPr>
          <p:spPr>
            <a:xfrm>
              <a:off x="5840742" y="173403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85" name="正方形/長方形 2084"/>
            <p:cNvSpPr/>
            <p:nvPr/>
          </p:nvSpPr>
          <p:spPr>
            <a:xfrm>
              <a:off x="5894409" y="168756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86" name="正方形/長方形 2085"/>
            <p:cNvSpPr/>
            <p:nvPr/>
          </p:nvSpPr>
          <p:spPr>
            <a:xfrm>
              <a:off x="5894409" y="173403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87" name="正方形/長方形 2086"/>
            <p:cNvSpPr/>
            <p:nvPr/>
          </p:nvSpPr>
          <p:spPr>
            <a:xfrm>
              <a:off x="5948088" y="168756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88" name="正方形/長方形 2087"/>
            <p:cNvSpPr/>
            <p:nvPr/>
          </p:nvSpPr>
          <p:spPr>
            <a:xfrm>
              <a:off x="5948088" y="173403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89" name="正方形/長方形 2088"/>
            <p:cNvSpPr/>
            <p:nvPr/>
          </p:nvSpPr>
          <p:spPr>
            <a:xfrm>
              <a:off x="6001755" y="168756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90" name="正方形/長方形 2089"/>
            <p:cNvSpPr/>
            <p:nvPr/>
          </p:nvSpPr>
          <p:spPr>
            <a:xfrm>
              <a:off x="6001755" y="173403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91" name="正方形/長方形 2090"/>
            <p:cNvSpPr/>
            <p:nvPr/>
          </p:nvSpPr>
          <p:spPr>
            <a:xfrm>
              <a:off x="6056130" y="168705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92" name="正方形/長方形 2091"/>
            <p:cNvSpPr/>
            <p:nvPr/>
          </p:nvSpPr>
          <p:spPr>
            <a:xfrm>
              <a:off x="6056130" y="173352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93" name="正方形/長方形 2092"/>
            <p:cNvSpPr/>
            <p:nvPr/>
          </p:nvSpPr>
          <p:spPr>
            <a:xfrm>
              <a:off x="6109809" y="168705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94" name="正方形/長方形 2093"/>
            <p:cNvSpPr/>
            <p:nvPr/>
          </p:nvSpPr>
          <p:spPr>
            <a:xfrm>
              <a:off x="6109809" y="173352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95" name="正方形/長方形 2094"/>
            <p:cNvSpPr/>
            <p:nvPr/>
          </p:nvSpPr>
          <p:spPr>
            <a:xfrm>
              <a:off x="6163477" y="168705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96" name="正方形/長方形 2095"/>
            <p:cNvSpPr/>
            <p:nvPr/>
          </p:nvSpPr>
          <p:spPr>
            <a:xfrm>
              <a:off x="6163477" y="173352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97" name="正方形/長方形 2096"/>
            <p:cNvSpPr/>
            <p:nvPr/>
          </p:nvSpPr>
          <p:spPr>
            <a:xfrm>
              <a:off x="6217156" y="168705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98" name="正方形/長方形 2097"/>
            <p:cNvSpPr/>
            <p:nvPr/>
          </p:nvSpPr>
          <p:spPr>
            <a:xfrm>
              <a:off x="6217156" y="173352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99" name="正方形/長方形 2098"/>
            <p:cNvSpPr/>
            <p:nvPr/>
          </p:nvSpPr>
          <p:spPr>
            <a:xfrm>
              <a:off x="6270823" y="168705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100" name="正方形/長方形 2099"/>
            <p:cNvSpPr/>
            <p:nvPr/>
          </p:nvSpPr>
          <p:spPr>
            <a:xfrm>
              <a:off x="6270823" y="173352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101" name="正方形/長方形 2100"/>
            <p:cNvSpPr/>
            <p:nvPr/>
          </p:nvSpPr>
          <p:spPr>
            <a:xfrm>
              <a:off x="6319223" y="168756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102" name="正方形/長方形 2101"/>
            <p:cNvSpPr/>
            <p:nvPr/>
          </p:nvSpPr>
          <p:spPr>
            <a:xfrm>
              <a:off x="6319223" y="173403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103" name="正方形/長方形 2102"/>
            <p:cNvSpPr/>
            <p:nvPr/>
          </p:nvSpPr>
          <p:spPr>
            <a:xfrm>
              <a:off x="6372902" y="168756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105" name="正方形/長方形 2104"/>
            <p:cNvSpPr/>
            <p:nvPr/>
          </p:nvSpPr>
          <p:spPr>
            <a:xfrm>
              <a:off x="6372902" y="173403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699" name="正方形/長方形 2698"/>
            <p:cNvSpPr/>
            <p:nvPr/>
          </p:nvSpPr>
          <p:spPr>
            <a:xfrm>
              <a:off x="6426569" y="168756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31" name="正方形/長方形 2730"/>
            <p:cNvSpPr/>
            <p:nvPr/>
          </p:nvSpPr>
          <p:spPr>
            <a:xfrm>
              <a:off x="6426569" y="173403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32" name="正方形/長方形 2731"/>
            <p:cNvSpPr/>
            <p:nvPr/>
          </p:nvSpPr>
          <p:spPr>
            <a:xfrm>
              <a:off x="6480248" y="168756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33" name="正方形/長方形 2732"/>
            <p:cNvSpPr/>
            <p:nvPr/>
          </p:nvSpPr>
          <p:spPr>
            <a:xfrm>
              <a:off x="6480248" y="173403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34" name="正方形/長方形 2733"/>
            <p:cNvSpPr/>
            <p:nvPr/>
          </p:nvSpPr>
          <p:spPr>
            <a:xfrm>
              <a:off x="6533915" y="168756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35" name="正方形/長方形 2734"/>
            <p:cNvSpPr/>
            <p:nvPr/>
          </p:nvSpPr>
          <p:spPr>
            <a:xfrm>
              <a:off x="6533915" y="173403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36" name="正方形/長方形 2735"/>
            <p:cNvSpPr/>
            <p:nvPr/>
          </p:nvSpPr>
          <p:spPr>
            <a:xfrm>
              <a:off x="5631329" y="178100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37" name="正方形/長方形 2736"/>
            <p:cNvSpPr/>
            <p:nvPr/>
          </p:nvSpPr>
          <p:spPr>
            <a:xfrm>
              <a:off x="5631329" y="182747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38" name="正方形/長方形 2737"/>
            <p:cNvSpPr/>
            <p:nvPr/>
          </p:nvSpPr>
          <p:spPr>
            <a:xfrm>
              <a:off x="5684996" y="178049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39" name="正方形/長方形 2738"/>
            <p:cNvSpPr/>
            <p:nvPr/>
          </p:nvSpPr>
          <p:spPr>
            <a:xfrm>
              <a:off x="5684996" y="18269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40" name="正方形/長方形 2739"/>
            <p:cNvSpPr/>
            <p:nvPr/>
          </p:nvSpPr>
          <p:spPr>
            <a:xfrm>
              <a:off x="5738663" y="178049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41" name="正方形/長方形 2740"/>
            <p:cNvSpPr/>
            <p:nvPr/>
          </p:nvSpPr>
          <p:spPr>
            <a:xfrm>
              <a:off x="5738663" y="18269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42" name="正方形/長方形 2741"/>
            <p:cNvSpPr/>
            <p:nvPr/>
          </p:nvSpPr>
          <p:spPr>
            <a:xfrm>
              <a:off x="5787063" y="178100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43" name="正方形/長方形 2742"/>
            <p:cNvSpPr/>
            <p:nvPr/>
          </p:nvSpPr>
          <p:spPr>
            <a:xfrm>
              <a:off x="5787063" y="182747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44" name="正方形/長方形 2743"/>
            <p:cNvSpPr/>
            <p:nvPr/>
          </p:nvSpPr>
          <p:spPr>
            <a:xfrm>
              <a:off x="5840742" y="178100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45" name="正方形/長方形 2744"/>
            <p:cNvSpPr/>
            <p:nvPr/>
          </p:nvSpPr>
          <p:spPr>
            <a:xfrm>
              <a:off x="5840742" y="182747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46" name="正方形/長方形 2745"/>
            <p:cNvSpPr/>
            <p:nvPr/>
          </p:nvSpPr>
          <p:spPr>
            <a:xfrm>
              <a:off x="5894409" y="178100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47" name="正方形/長方形 2746"/>
            <p:cNvSpPr/>
            <p:nvPr/>
          </p:nvSpPr>
          <p:spPr>
            <a:xfrm>
              <a:off x="5894409" y="182747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48" name="正方形/長方形 2747"/>
            <p:cNvSpPr/>
            <p:nvPr/>
          </p:nvSpPr>
          <p:spPr>
            <a:xfrm>
              <a:off x="5948088" y="178100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49" name="正方形/長方形 2748"/>
            <p:cNvSpPr/>
            <p:nvPr/>
          </p:nvSpPr>
          <p:spPr>
            <a:xfrm>
              <a:off x="5948088" y="182747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50" name="正方形/長方形 2749"/>
            <p:cNvSpPr/>
            <p:nvPr/>
          </p:nvSpPr>
          <p:spPr>
            <a:xfrm>
              <a:off x="6001755" y="178100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51" name="正方形/長方形 2750"/>
            <p:cNvSpPr/>
            <p:nvPr/>
          </p:nvSpPr>
          <p:spPr>
            <a:xfrm>
              <a:off x="6001755" y="182747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52" name="正方形/長方形 2751"/>
            <p:cNvSpPr/>
            <p:nvPr/>
          </p:nvSpPr>
          <p:spPr>
            <a:xfrm>
              <a:off x="6056130" y="178049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53" name="正方形/長方形 2752"/>
            <p:cNvSpPr/>
            <p:nvPr/>
          </p:nvSpPr>
          <p:spPr>
            <a:xfrm>
              <a:off x="6056130" y="18269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54" name="正方形/長方形 2753"/>
            <p:cNvSpPr/>
            <p:nvPr/>
          </p:nvSpPr>
          <p:spPr>
            <a:xfrm>
              <a:off x="6109809" y="178049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55" name="正方形/長方形 2754"/>
            <p:cNvSpPr/>
            <p:nvPr/>
          </p:nvSpPr>
          <p:spPr>
            <a:xfrm>
              <a:off x="6109809" y="18269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56" name="正方形/長方形 2755"/>
            <p:cNvSpPr/>
            <p:nvPr/>
          </p:nvSpPr>
          <p:spPr>
            <a:xfrm>
              <a:off x="6163477" y="178049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57" name="正方形/長方形 2756"/>
            <p:cNvSpPr/>
            <p:nvPr/>
          </p:nvSpPr>
          <p:spPr>
            <a:xfrm>
              <a:off x="6163477" y="18269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58" name="正方形/長方形 2757"/>
            <p:cNvSpPr/>
            <p:nvPr/>
          </p:nvSpPr>
          <p:spPr>
            <a:xfrm>
              <a:off x="6217156" y="178049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59" name="正方形/長方形 2758"/>
            <p:cNvSpPr/>
            <p:nvPr/>
          </p:nvSpPr>
          <p:spPr>
            <a:xfrm>
              <a:off x="6217156" y="18269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60" name="正方形/長方形 2759"/>
            <p:cNvSpPr/>
            <p:nvPr/>
          </p:nvSpPr>
          <p:spPr>
            <a:xfrm>
              <a:off x="6270823" y="178049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61" name="正方形/長方形 2760"/>
            <p:cNvSpPr/>
            <p:nvPr/>
          </p:nvSpPr>
          <p:spPr>
            <a:xfrm>
              <a:off x="6270823" y="182696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62" name="正方形/長方形 2761"/>
            <p:cNvSpPr/>
            <p:nvPr/>
          </p:nvSpPr>
          <p:spPr>
            <a:xfrm>
              <a:off x="6319223" y="178100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63" name="正方形/長方形 2762"/>
            <p:cNvSpPr/>
            <p:nvPr/>
          </p:nvSpPr>
          <p:spPr>
            <a:xfrm>
              <a:off x="6319223" y="182747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64" name="正方形/長方形 2763"/>
            <p:cNvSpPr/>
            <p:nvPr/>
          </p:nvSpPr>
          <p:spPr>
            <a:xfrm>
              <a:off x="6372902" y="178100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65" name="正方形/長方形 2764"/>
            <p:cNvSpPr/>
            <p:nvPr/>
          </p:nvSpPr>
          <p:spPr>
            <a:xfrm>
              <a:off x="6372902" y="182747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66" name="正方形/長方形 2765"/>
            <p:cNvSpPr/>
            <p:nvPr/>
          </p:nvSpPr>
          <p:spPr>
            <a:xfrm>
              <a:off x="6426569" y="178100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67" name="正方形/長方形 2766"/>
            <p:cNvSpPr/>
            <p:nvPr/>
          </p:nvSpPr>
          <p:spPr>
            <a:xfrm>
              <a:off x="6426569" y="182747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68" name="正方形/長方形 2767"/>
            <p:cNvSpPr/>
            <p:nvPr/>
          </p:nvSpPr>
          <p:spPr>
            <a:xfrm>
              <a:off x="6480248" y="178100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69" name="正方形/長方形 2768"/>
            <p:cNvSpPr/>
            <p:nvPr/>
          </p:nvSpPr>
          <p:spPr>
            <a:xfrm>
              <a:off x="6480248" y="182747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70" name="正方形/長方形 2769"/>
            <p:cNvSpPr/>
            <p:nvPr/>
          </p:nvSpPr>
          <p:spPr>
            <a:xfrm>
              <a:off x="6533915" y="178100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71" name="正方形/長方形 2770"/>
            <p:cNvSpPr/>
            <p:nvPr/>
          </p:nvSpPr>
          <p:spPr>
            <a:xfrm>
              <a:off x="6533915" y="182747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72" name="正方形/長方形 2771"/>
            <p:cNvSpPr/>
            <p:nvPr/>
          </p:nvSpPr>
          <p:spPr>
            <a:xfrm>
              <a:off x="5631329" y="187284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73" name="正方形/長方形 2772"/>
            <p:cNvSpPr/>
            <p:nvPr/>
          </p:nvSpPr>
          <p:spPr>
            <a:xfrm>
              <a:off x="5631329" y="191931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74" name="正方形/長方形 2773"/>
            <p:cNvSpPr/>
            <p:nvPr/>
          </p:nvSpPr>
          <p:spPr>
            <a:xfrm>
              <a:off x="5684996" y="187233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75" name="正方形/長方形 2774"/>
            <p:cNvSpPr/>
            <p:nvPr/>
          </p:nvSpPr>
          <p:spPr>
            <a:xfrm>
              <a:off x="5684996" y="191880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76" name="正方形/長方形 2775"/>
            <p:cNvSpPr/>
            <p:nvPr/>
          </p:nvSpPr>
          <p:spPr>
            <a:xfrm>
              <a:off x="5738663" y="187233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77" name="正方形/長方形 2776"/>
            <p:cNvSpPr/>
            <p:nvPr/>
          </p:nvSpPr>
          <p:spPr>
            <a:xfrm>
              <a:off x="5738663" y="191880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78" name="正方形/長方形 2777"/>
            <p:cNvSpPr/>
            <p:nvPr/>
          </p:nvSpPr>
          <p:spPr>
            <a:xfrm>
              <a:off x="5787063" y="187284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79" name="正方形/長方形 2778"/>
            <p:cNvSpPr/>
            <p:nvPr/>
          </p:nvSpPr>
          <p:spPr>
            <a:xfrm>
              <a:off x="5787063" y="191931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80" name="正方形/長方形 2779"/>
            <p:cNvSpPr/>
            <p:nvPr/>
          </p:nvSpPr>
          <p:spPr>
            <a:xfrm>
              <a:off x="5840742" y="187284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81" name="正方形/長方形 2780"/>
            <p:cNvSpPr/>
            <p:nvPr/>
          </p:nvSpPr>
          <p:spPr>
            <a:xfrm>
              <a:off x="5840742" y="191931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82" name="正方形/長方形 2781"/>
            <p:cNvSpPr/>
            <p:nvPr/>
          </p:nvSpPr>
          <p:spPr>
            <a:xfrm>
              <a:off x="5894409" y="187284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83" name="正方形/長方形 2782"/>
            <p:cNvSpPr/>
            <p:nvPr/>
          </p:nvSpPr>
          <p:spPr>
            <a:xfrm>
              <a:off x="5894409" y="191931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84" name="正方形/長方形 2783"/>
            <p:cNvSpPr/>
            <p:nvPr/>
          </p:nvSpPr>
          <p:spPr>
            <a:xfrm>
              <a:off x="5948088" y="187284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85" name="正方形/長方形 2784"/>
            <p:cNvSpPr/>
            <p:nvPr/>
          </p:nvSpPr>
          <p:spPr>
            <a:xfrm>
              <a:off x="5948088" y="191931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86" name="正方形/長方形 2785"/>
            <p:cNvSpPr/>
            <p:nvPr/>
          </p:nvSpPr>
          <p:spPr>
            <a:xfrm>
              <a:off x="6001755" y="187284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87" name="正方形/長方形 2786"/>
            <p:cNvSpPr/>
            <p:nvPr/>
          </p:nvSpPr>
          <p:spPr>
            <a:xfrm>
              <a:off x="6001755" y="191931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88" name="正方形/長方形 2787"/>
            <p:cNvSpPr/>
            <p:nvPr/>
          </p:nvSpPr>
          <p:spPr>
            <a:xfrm>
              <a:off x="6056130" y="187233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89" name="正方形/長方形 2788"/>
            <p:cNvSpPr/>
            <p:nvPr/>
          </p:nvSpPr>
          <p:spPr>
            <a:xfrm>
              <a:off x="6056130" y="191880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90" name="正方形/長方形 2789"/>
            <p:cNvSpPr/>
            <p:nvPr/>
          </p:nvSpPr>
          <p:spPr>
            <a:xfrm>
              <a:off x="6109809" y="187233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91" name="正方形/長方形 2790"/>
            <p:cNvSpPr/>
            <p:nvPr/>
          </p:nvSpPr>
          <p:spPr>
            <a:xfrm>
              <a:off x="6109809" y="191880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92" name="正方形/長方形 2791"/>
            <p:cNvSpPr/>
            <p:nvPr/>
          </p:nvSpPr>
          <p:spPr>
            <a:xfrm>
              <a:off x="6163477" y="187233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93" name="正方形/長方形 2792"/>
            <p:cNvSpPr/>
            <p:nvPr/>
          </p:nvSpPr>
          <p:spPr>
            <a:xfrm>
              <a:off x="6163477" y="191880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94" name="正方形/長方形 2793"/>
            <p:cNvSpPr/>
            <p:nvPr/>
          </p:nvSpPr>
          <p:spPr>
            <a:xfrm>
              <a:off x="6217156" y="187233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95" name="正方形/長方形 2794"/>
            <p:cNvSpPr/>
            <p:nvPr/>
          </p:nvSpPr>
          <p:spPr>
            <a:xfrm>
              <a:off x="6217156" y="191880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96" name="正方形/長方形 2795"/>
            <p:cNvSpPr/>
            <p:nvPr/>
          </p:nvSpPr>
          <p:spPr>
            <a:xfrm>
              <a:off x="6270823" y="187233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97" name="正方形/長方形 2796"/>
            <p:cNvSpPr/>
            <p:nvPr/>
          </p:nvSpPr>
          <p:spPr>
            <a:xfrm>
              <a:off x="6270823" y="191880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98" name="正方形/長方形 2797"/>
            <p:cNvSpPr/>
            <p:nvPr/>
          </p:nvSpPr>
          <p:spPr>
            <a:xfrm>
              <a:off x="6319223" y="187284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799" name="正方形/長方形 2798"/>
            <p:cNvSpPr/>
            <p:nvPr/>
          </p:nvSpPr>
          <p:spPr>
            <a:xfrm>
              <a:off x="6319223" y="191931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00" name="正方形/長方形 2799"/>
            <p:cNvSpPr/>
            <p:nvPr/>
          </p:nvSpPr>
          <p:spPr>
            <a:xfrm>
              <a:off x="6372902" y="187284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01" name="正方形/長方形 2800"/>
            <p:cNvSpPr/>
            <p:nvPr/>
          </p:nvSpPr>
          <p:spPr>
            <a:xfrm>
              <a:off x="6372902" y="191931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02" name="正方形/長方形 2801"/>
            <p:cNvSpPr/>
            <p:nvPr/>
          </p:nvSpPr>
          <p:spPr>
            <a:xfrm>
              <a:off x="6426569" y="187284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03" name="正方形/長方形 2802"/>
            <p:cNvSpPr/>
            <p:nvPr/>
          </p:nvSpPr>
          <p:spPr>
            <a:xfrm>
              <a:off x="6426569" y="191931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04" name="正方形/長方形 2803"/>
            <p:cNvSpPr/>
            <p:nvPr/>
          </p:nvSpPr>
          <p:spPr>
            <a:xfrm>
              <a:off x="6480248" y="187284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05" name="正方形/長方形 2804"/>
            <p:cNvSpPr/>
            <p:nvPr/>
          </p:nvSpPr>
          <p:spPr>
            <a:xfrm>
              <a:off x="6480248" y="191931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06" name="正方形/長方形 2805"/>
            <p:cNvSpPr/>
            <p:nvPr/>
          </p:nvSpPr>
          <p:spPr>
            <a:xfrm>
              <a:off x="6533915" y="187284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07" name="正方形/長方形 2806"/>
            <p:cNvSpPr/>
            <p:nvPr/>
          </p:nvSpPr>
          <p:spPr>
            <a:xfrm>
              <a:off x="6533915" y="191931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08" name="正方形/長方形 2807"/>
            <p:cNvSpPr/>
            <p:nvPr/>
          </p:nvSpPr>
          <p:spPr>
            <a:xfrm>
              <a:off x="5631329" y="19662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09" name="正方形/長方形 2808"/>
            <p:cNvSpPr/>
            <p:nvPr/>
          </p:nvSpPr>
          <p:spPr>
            <a:xfrm>
              <a:off x="5631329" y="20127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10" name="正方形/長方形 2809"/>
            <p:cNvSpPr/>
            <p:nvPr/>
          </p:nvSpPr>
          <p:spPr>
            <a:xfrm>
              <a:off x="5684996" y="196577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11" name="正方形/長方形 2810"/>
            <p:cNvSpPr/>
            <p:nvPr/>
          </p:nvSpPr>
          <p:spPr>
            <a:xfrm>
              <a:off x="5684996" y="201224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12" name="正方形/長方形 2811"/>
            <p:cNvSpPr/>
            <p:nvPr/>
          </p:nvSpPr>
          <p:spPr>
            <a:xfrm>
              <a:off x="5738663" y="196577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13" name="正方形/長方形 2812"/>
            <p:cNvSpPr/>
            <p:nvPr/>
          </p:nvSpPr>
          <p:spPr>
            <a:xfrm>
              <a:off x="5738663" y="201224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14" name="正方形/長方形 2813"/>
            <p:cNvSpPr/>
            <p:nvPr/>
          </p:nvSpPr>
          <p:spPr>
            <a:xfrm>
              <a:off x="5787063" y="19662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15" name="正方形/長方形 2814"/>
            <p:cNvSpPr/>
            <p:nvPr/>
          </p:nvSpPr>
          <p:spPr>
            <a:xfrm>
              <a:off x="5787063" y="20127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16" name="正方形/長方形 2815"/>
            <p:cNvSpPr/>
            <p:nvPr/>
          </p:nvSpPr>
          <p:spPr>
            <a:xfrm>
              <a:off x="5840742" y="19662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17" name="正方形/長方形 2816"/>
            <p:cNvSpPr/>
            <p:nvPr/>
          </p:nvSpPr>
          <p:spPr>
            <a:xfrm>
              <a:off x="5840742" y="201275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18" name="正方形/長方形 2817"/>
            <p:cNvSpPr/>
            <p:nvPr/>
          </p:nvSpPr>
          <p:spPr>
            <a:xfrm>
              <a:off x="5894409" y="196628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19" name="正方形/長方形 2818"/>
            <p:cNvSpPr/>
            <p:nvPr/>
          </p:nvSpPr>
          <p:spPr>
            <a:xfrm>
              <a:off x="5894409" y="20127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20" name="正方形/長方形 2819"/>
            <p:cNvSpPr/>
            <p:nvPr/>
          </p:nvSpPr>
          <p:spPr>
            <a:xfrm>
              <a:off x="5948088" y="19662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21" name="正方形/長方形 2820"/>
            <p:cNvSpPr/>
            <p:nvPr/>
          </p:nvSpPr>
          <p:spPr>
            <a:xfrm>
              <a:off x="5948088" y="20127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22" name="正方形/長方形 2821"/>
            <p:cNvSpPr/>
            <p:nvPr/>
          </p:nvSpPr>
          <p:spPr>
            <a:xfrm>
              <a:off x="6001755" y="19662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23" name="正方形/長方形 2822"/>
            <p:cNvSpPr/>
            <p:nvPr/>
          </p:nvSpPr>
          <p:spPr>
            <a:xfrm>
              <a:off x="6001755" y="20127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24" name="正方形/長方形 2823"/>
            <p:cNvSpPr/>
            <p:nvPr/>
          </p:nvSpPr>
          <p:spPr>
            <a:xfrm>
              <a:off x="6056130" y="196577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25" name="正方形/長方形 2824"/>
            <p:cNvSpPr/>
            <p:nvPr/>
          </p:nvSpPr>
          <p:spPr>
            <a:xfrm>
              <a:off x="6056130" y="201224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26" name="正方形/長方形 2825"/>
            <p:cNvSpPr/>
            <p:nvPr/>
          </p:nvSpPr>
          <p:spPr>
            <a:xfrm>
              <a:off x="6109809" y="196577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27" name="正方形/長方形 2826"/>
            <p:cNvSpPr/>
            <p:nvPr/>
          </p:nvSpPr>
          <p:spPr>
            <a:xfrm>
              <a:off x="6109809" y="201224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28" name="正方形/長方形 2827"/>
            <p:cNvSpPr/>
            <p:nvPr/>
          </p:nvSpPr>
          <p:spPr>
            <a:xfrm>
              <a:off x="6163477" y="196577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29" name="正方形/長方形 2828"/>
            <p:cNvSpPr/>
            <p:nvPr/>
          </p:nvSpPr>
          <p:spPr>
            <a:xfrm>
              <a:off x="6163477" y="201224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30" name="正方形/長方形 2829"/>
            <p:cNvSpPr/>
            <p:nvPr/>
          </p:nvSpPr>
          <p:spPr>
            <a:xfrm>
              <a:off x="6217156" y="196577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31" name="正方形/長方形 2830"/>
            <p:cNvSpPr/>
            <p:nvPr/>
          </p:nvSpPr>
          <p:spPr>
            <a:xfrm>
              <a:off x="6217156" y="201224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32" name="正方形/長方形 2831"/>
            <p:cNvSpPr/>
            <p:nvPr/>
          </p:nvSpPr>
          <p:spPr>
            <a:xfrm>
              <a:off x="6270823" y="196577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33" name="正方形/長方形 2832"/>
            <p:cNvSpPr/>
            <p:nvPr/>
          </p:nvSpPr>
          <p:spPr>
            <a:xfrm>
              <a:off x="6270823" y="201224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34" name="正方形/長方形 2833"/>
            <p:cNvSpPr/>
            <p:nvPr/>
          </p:nvSpPr>
          <p:spPr>
            <a:xfrm>
              <a:off x="6319223" y="19662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35" name="正方形/長方形 2834"/>
            <p:cNvSpPr/>
            <p:nvPr/>
          </p:nvSpPr>
          <p:spPr>
            <a:xfrm>
              <a:off x="6319223" y="20127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36" name="正方形/長方形 2835"/>
            <p:cNvSpPr/>
            <p:nvPr/>
          </p:nvSpPr>
          <p:spPr>
            <a:xfrm>
              <a:off x="6372902" y="19662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37" name="正方形/長方形 2836"/>
            <p:cNvSpPr/>
            <p:nvPr/>
          </p:nvSpPr>
          <p:spPr>
            <a:xfrm>
              <a:off x="6372902" y="20127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38" name="正方形/長方形 2837"/>
            <p:cNvSpPr/>
            <p:nvPr/>
          </p:nvSpPr>
          <p:spPr>
            <a:xfrm>
              <a:off x="6426569" y="1966282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39" name="正方形/長方形 2838"/>
            <p:cNvSpPr/>
            <p:nvPr/>
          </p:nvSpPr>
          <p:spPr>
            <a:xfrm>
              <a:off x="6426569" y="20127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40" name="正方形/長方形 2839"/>
            <p:cNvSpPr/>
            <p:nvPr/>
          </p:nvSpPr>
          <p:spPr>
            <a:xfrm>
              <a:off x="6480248" y="19662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41" name="正方形/長方形 2840"/>
            <p:cNvSpPr/>
            <p:nvPr/>
          </p:nvSpPr>
          <p:spPr>
            <a:xfrm>
              <a:off x="6480248" y="20127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42" name="正方形/長方形 2841"/>
            <p:cNvSpPr/>
            <p:nvPr/>
          </p:nvSpPr>
          <p:spPr>
            <a:xfrm>
              <a:off x="6533915" y="196628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43" name="正方形/長方形 2842"/>
            <p:cNvSpPr/>
            <p:nvPr/>
          </p:nvSpPr>
          <p:spPr>
            <a:xfrm>
              <a:off x="6533915" y="201275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44" name="正方形/長方形 2843"/>
            <p:cNvSpPr/>
            <p:nvPr/>
          </p:nvSpPr>
          <p:spPr>
            <a:xfrm>
              <a:off x="5631328" y="205689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45" name="正方形/長方形 2844"/>
            <p:cNvSpPr/>
            <p:nvPr/>
          </p:nvSpPr>
          <p:spPr>
            <a:xfrm>
              <a:off x="5631328" y="210336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46" name="正方形/長方形 2845"/>
            <p:cNvSpPr/>
            <p:nvPr/>
          </p:nvSpPr>
          <p:spPr>
            <a:xfrm>
              <a:off x="5684996" y="20563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47" name="正方形/長方形 2846"/>
            <p:cNvSpPr/>
            <p:nvPr/>
          </p:nvSpPr>
          <p:spPr>
            <a:xfrm>
              <a:off x="5684996" y="210285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48" name="正方形/長方形 2847"/>
            <p:cNvSpPr/>
            <p:nvPr/>
          </p:nvSpPr>
          <p:spPr>
            <a:xfrm>
              <a:off x="5738663" y="20563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49" name="正方形/長方形 2848"/>
            <p:cNvSpPr/>
            <p:nvPr/>
          </p:nvSpPr>
          <p:spPr>
            <a:xfrm>
              <a:off x="5738663" y="210285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50" name="正方形/長方形 2849"/>
            <p:cNvSpPr/>
            <p:nvPr/>
          </p:nvSpPr>
          <p:spPr>
            <a:xfrm>
              <a:off x="5787062" y="205689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51" name="正方形/長方形 2850"/>
            <p:cNvSpPr/>
            <p:nvPr/>
          </p:nvSpPr>
          <p:spPr>
            <a:xfrm>
              <a:off x="5787062" y="210336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52" name="正方形/長方形 2851"/>
            <p:cNvSpPr/>
            <p:nvPr/>
          </p:nvSpPr>
          <p:spPr>
            <a:xfrm>
              <a:off x="5840741" y="205689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53" name="正方形/長方形 2852"/>
            <p:cNvSpPr/>
            <p:nvPr/>
          </p:nvSpPr>
          <p:spPr>
            <a:xfrm>
              <a:off x="5840741" y="210336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54" name="正方形/長方形 2853"/>
            <p:cNvSpPr/>
            <p:nvPr/>
          </p:nvSpPr>
          <p:spPr>
            <a:xfrm>
              <a:off x="5894409" y="205689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55" name="正方形/長方形 2854"/>
            <p:cNvSpPr/>
            <p:nvPr/>
          </p:nvSpPr>
          <p:spPr>
            <a:xfrm>
              <a:off x="5894409" y="210336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56" name="正方形/長方形 2855"/>
            <p:cNvSpPr/>
            <p:nvPr/>
          </p:nvSpPr>
          <p:spPr>
            <a:xfrm>
              <a:off x="5948088" y="205689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57" name="正方形/長方形 2856"/>
            <p:cNvSpPr/>
            <p:nvPr/>
          </p:nvSpPr>
          <p:spPr>
            <a:xfrm>
              <a:off x="5948088" y="210336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58" name="正方形/長方形 2857"/>
            <p:cNvSpPr/>
            <p:nvPr/>
          </p:nvSpPr>
          <p:spPr>
            <a:xfrm>
              <a:off x="6001755" y="205689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59" name="正方形/長方形 2858"/>
            <p:cNvSpPr/>
            <p:nvPr/>
          </p:nvSpPr>
          <p:spPr>
            <a:xfrm>
              <a:off x="6001755" y="210336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60" name="正方形/長方形 2859"/>
            <p:cNvSpPr/>
            <p:nvPr/>
          </p:nvSpPr>
          <p:spPr>
            <a:xfrm>
              <a:off x="6056129" y="205638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61" name="正方形/長方形 2860"/>
            <p:cNvSpPr/>
            <p:nvPr/>
          </p:nvSpPr>
          <p:spPr>
            <a:xfrm>
              <a:off x="6056129" y="210285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62" name="正方形/長方形 2861"/>
            <p:cNvSpPr/>
            <p:nvPr/>
          </p:nvSpPr>
          <p:spPr>
            <a:xfrm>
              <a:off x="6109809" y="20563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63" name="正方形/長方形 2862"/>
            <p:cNvSpPr/>
            <p:nvPr/>
          </p:nvSpPr>
          <p:spPr>
            <a:xfrm>
              <a:off x="6109809" y="210285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64" name="正方形/長方形 2863"/>
            <p:cNvSpPr/>
            <p:nvPr/>
          </p:nvSpPr>
          <p:spPr>
            <a:xfrm>
              <a:off x="6163476" y="20563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65" name="正方形/長方形 2864"/>
            <p:cNvSpPr/>
            <p:nvPr/>
          </p:nvSpPr>
          <p:spPr>
            <a:xfrm>
              <a:off x="6163476" y="210285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66" name="正方形/長方形 2865"/>
            <p:cNvSpPr/>
            <p:nvPr/>
          </p:nvSpPr>
          <p:spPr>
            <a:xfrm>
              <a:off x="6217155" y="205638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67" name="正方形/長方形 2866"/>
            <p:cNvSpPr/>
            <p:nvPr/>
          </p:nvSpPr>
          <p:spPr>
            <a:xfrm>
              <a:off x="6217155" y="210285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68" name="正方形/長方形 2867"/>
            <p:cNvSpPr/>
            <p:nvPr/>
          </p:nvSpPr>
          <p:spPr>
            <a:xfrm>
              <a:off x="6270822" y="205638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69" name="正方形/長方形 2868"/>
            <p:cNvSpPr/>
            <p:nvPr/>
          </p:nvSpPr>
          <p:spPr>
            <a:xfrm>
              <a:off x="6270822" y="210285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70" name="正方形/長方形 2869"/>
            <p:cNvSpPr/>
            <p:nvPr/>
          </p:nvSpPr>
          <p:spPr>
            <a:xfrm>
              <a:off x="6319222" y="205689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71" name="正方形/長方形 2870"/>
            <p:cNvSpPr/>
            <p:nvPr/>
          </p:nvSpPr>
          <p:spPr>
            <a:xfrm>
              <a:off x="6319222" y="210336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72" name="正方形/長方形 2871"/>
            <p:cNvSpPr/>
            <p:nvPr/>
          </p:nvSpPr>
          <p:spPr>
            <a:xfrm>
              <a:off x="6372901" y="205689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73" name="正方形/長方形 2872"/>
            <p:cNvSpPr/>
            <p:nvPr/>
          </p:nvSpPr>
          <p:spPr>
            <a:xfrm>
              <a:off x="6372901" y="210336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74" name="正方形/長方形 2873"/>
            <p:cNvSpPr/>
            <p:nvPr/>
          </p:nvSpPr>
          <p:spPr>
            <a:xfrm>
              <a:off x="6426568" y="205689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75" name="正方形/長方形 2874"/>
            <p:cNvSpPr/>
            <p:nvPr/>
          </p:nvSpPr>
          <p:spPr>
            <a:xfrm>
              <a:off x="6426568" y="210336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76" name="正方形/長方形 2875"/>
            <p:cNvSpPr/>
            <p:nvPr/>
          </p:nvSpPr>
          <p:spPr>
            <a:xfrm>
              <a:off x="6480247" y="205689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77" name="正方形/長方形 2876"/>
            <p:cNvSpPr/>
            <p:nvPr/>
          </p:nvSpPr>
          <p:spPr>
            <a:xfrm>
              <a:off x="6480247" y="210336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78" name="正方形/長方形 2877"/>
            <p:cNvSpPr/>
            <p:nvPr/>
          </p:nvSpPr>
          <p:spPr>
            <a:xfrm>
              <a:off x="6533914" y="205689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79" name="正方形/長方形 2878"/>
            <p:cNvSpPr/>
            <p:nvPr/>
          </p:nvSpPr>
          <p:spPr>
            <a:xfrm>
              <a:off x="6533914" y="210336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80" name="正方形/長方形 2879"/>
            <p:cNvSpPr/>
            <p:nvPr/>
          </p:nvSpPr>
          <p:spPr>
            <a:xfrm>
              <a:off x="5631328" y="215033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81" name="正方形/長方形 2880"/>
            <p:cNvSpPr/>
            <p:nvPr/>
          </p:nvSpPr>
          <p:spPr>
            <a:xfrm>
              <a:off x="5631328" y="21968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82" name="正方形/長方形 2881"/>
            <p:cNvSpPr/>
            <p:nvPr/>
          </p:nvSpPr>
          <p:spPr>
            <a:xfrm>
              <a:off x="5684996" y="214982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83" name="正方形/長方形 2882"/>
            <p:cNvSpPr/>
            <p:nvPr/>
          </p:nvSpPr>
          <p:spPr>
            <a:xfrm>
              <a:off x="5684996" y="21962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84" name="正方形/長方形 2883"/>
            <p:cNvSpPr/>
            <p:nvPr/>
          </p:nvSpPr>
          <p:spPr>
            <a:xfrm>
              <a:off x="5738663" y="214982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85" name="正方形/長方形 2884"/>
            <p:cNvSpPr/>
            <p:nvPr/>
          </p:nvSpPr>
          <p:spPr>
            <a:xfrm>
              <a:off x="5738663" y="21962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86" name="正方形/長方形 2885"/>
            <p:cNvSpPr/>
            <p:nvPr/>
          </p:nvSpPr>
          <p:spPr>
            <a:xfrm>
              <a:off x="5787062" y="215033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87" name="正方形/長方形 2886"/>
            <p:cNvSpPr/>
            <p:nvPr/>
          </p:nvSpPr>
          <p:spPr>
            <a:xfrm>
              <a:off x="5787062" y="21968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88" name="正方形/長方形 2887"/>
            <p:cNvSpPr/>
            <p:nvPr/>
          </p:nvSpPr>
          <p:spPr>
            <a:xfrm>
              <a:off x="5840741" y="215033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89" name="正方形/長方形 2888"/>
            <p:cNvSpPr/>
            <p:nvPr/>
          </p:nvSpPr>
          <p:spPr>
            <a:xfrm>
              <a:off x="5840741" y="21968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90" name="正方形/長方形 2889"/>
            <p:cNvSpPr/>
            <p:nvPr/>
          </p:nvSpPr>
          <p:spPr>
            <a:xfrm>
              <a:off x="5894409" y="215033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91" name="正方形/長方形 2890"/>
            <p:cNvSpPr/>
            <p:nvPr/>
          </p:nvSpPr>
          <p:spPr>
            <a:xfrm>
              <a:off x="5894409" y="21968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92" name="正方形/長方形 2891"/>
            <p:cNvSpPr/>
            <p:nvPr/>
          </p:nvSpPr>
          <p:spPr>
            <a:xfrm>
              <a:off x="5948088" y="215033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93" name="正方形/長方形 2892"/>
            <p:cNvSpPr/>
            <p:nvPr/>
          </p:nvSpPr>
          <p:spPr>
            <a:xfrm>
              <a:off x="5948088" y="21968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94" name="正方形/長方形 2893"/>
            <p:cNvSpPr/>
            <p:nvPr/>
          </p:nvSpPr>
          <p:spPr>
            <a:xfrm>
              <a:off x="6001755" y="215033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95" name="正方形/長方形 2894"/>
            <p:cNvSpPr/>
            <p:nvPr/>
          </p:nvSpPr>
          <p:spPr>
            <a:xfrm>
              <a:off x="6001755" y="21968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96" name="正方形/長方形 2895"/>
            <p:cNvSpPr/>
            <p:nvPr/>
          </p:nvSpPr>
          <p:spPr>
            <a:xfrm>
              <a:off x="6056129" y="214982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97" name="正方形/長方形 2896"/>
            <p:cNvSpPr/>
            <p:nvPr/>
          </p:nvSpPr>
          <p:spPr>
            <a:xfrm>
              <a:off x="6056129" y="21962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98" name="正方形/長方形 2897"/>
            <p:cNvSpPr/>
            <p:nvPr/>
          </p:nvSpPr>
          <p:spPr>
            <a:xfrm>
              <a:off x="6109809" y="214982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99" name="正方形/長方形 2898"/>
            <p:cNvSpPr/>
            <p:nvPr/>
          </p:nvSpPr>
          <p:spPr>
            <a:xfrm>
              <a:off x="6109809" y="21962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00" name="正方形/長方形 2899"/>
            <p:cNvSpPr/>
            <p:nvPr/>
          </p:nvSpPr>
          <p:spPr>
            <a:xfrm>
              <a:off x="6163476" y="214982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01" name="正方形/長方形 2900"/>
            <p:cNvSpPr/>
            <p:nvPr/>
          </p:nvSpPr>
          <p:spPr>
            <a:xfrm>
              <a:off x="6163476" y="21962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02" name="正方形/長方形 2901"/>
            <p:cNvSpPr/>
            <p:nvPr/>
          </p:nvSpPr>
          <p:spPr>
            <a:xfrm>
              <a:off x="6217155" y="214982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03" name="正方形/長方形 2902"/>
            <p:cNvSpPr/>
            <p:nvPr/>
          </p:nvSpPr>
          <p:spPr>
            <a:xfrm>
              <a:off x="6217155" y="21962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04" name="正方形/長方形 2903"/>
            <p:cNvSpPr/>
            <p:nvPr/>
          </p:nvSpPr>
          <p:spPr>
            <a:xfrm>
              <a:off x="6270822" y="214982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05" name="正方形/長方形 2904"/>
            <p:cNvSpPr/>
            <p:nvPr/>
          </p:nvSpPr>
          <p:spPr>
            <a:xfrm>
              <a:off x="6270822" y="2196292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06" name="正方形/長方形 2905"/>
            <p:cNvSpPr/>
            <p:nvPr/>
          </p:nvSpPr>
          <p:spPr>
            <a:xfrm>
              <a:off x="6319222" y="215033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07" name="正方形/長方形 2906"/>
            <p:cNvSpPr/>
            <p:nvPr/>
          </p:nvSpPr>
          <p:spPr>
            <a:xfrm>
              <a:off x="6319222" y="21968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08" name="正方形/長方形 2907"/>
            <p:cNvSpPr/>
            <p:nvPr/>
          </p:nvSpPr>
          <p:spPr>
            <a:xfrm>
              <a:off x="6372901" y="215033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09" name="正方形/長方形 2908"/>
            <p:cNvSpPr/>
            <p:nvPr/>
          </p:nvSpPr>
          <p:spPr>
            <a:xfrm>
              <a:off x="6372901" y="21968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10" name="正方形/長方形 2909"/>
            <p:cNvSpPr/>
            <p:nvPr/>
          </p:nvSpPr>
          <p:spPr>
            <a:xfrm>
              <a:off x="6426568" y="215033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11" name="正方形/長方形 2910"/>
            <p:cNvSpPr/>
            <p:nvPr/>
          </p:nvSpPr>
          <p:spPr>
            <a:xfrm>
              <a:off x="6426568" y="219680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12" name="正方形/長方形 2911"/>
            <p:cNvSpPr/>
            <p:nvPr/>
          </p:nvSpPr>
          <p:spPr>
            <a:xfrm>
              <a:off x="6480247" y="215033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13" name="正方形/長方形 2912"/>
            <p:cNvSpPr/>
            <p:nvPr/>
          </p:nvSpPr>
          <p:spPr>
            <a:xfrm>
              <a:off x="6480247" y="21968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14" name="正方形/長方形 2913"/>
            <p:cNvSpPr/>
            <p:nvPr/>
          </p:nvSpPr>
          <p:spPr>
            <a:xfrm>
              <a:off x="6533914" y="215033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15" name="正方形/長方形 2914"/>
            <p:cNvSpPr/>
            <p:nvPr/>
          </p:nvSpPr>
          <p:spPr>
            <a:xfrm>
              <a:off x="6533914" y="21968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16" name="正方形/長方形 2915"/>
            <p:cNvSpPr/>
            <p:nvPr/>
          </p:nvSpPr>
          <p:spPr>
            <a:xfrm>
              <a:off x="5631328" y="22421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17" name="正方形/長方形 2916"/>
            <p:cNvSpPr/>
            <p:nvPr/>
          </p:nvSpPr>
          <p:spPr>
            <a:xfrm>
              <a:off x="5631328" y="22886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18" name="正方形/長方形 2917"/>
            <p:cNvSpPr/>
            <p:nvPr/>
          </p:nvSpPr>
          <p:spPr>
            <a:xfrm>
              <a:off x="5684996" y="22416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19" name="正方形/長方形 2918"/>
            <p:cNvSpPr/>
            <p:nvPr/>
          </p:nvSpPr>
          <p:spPr>
            <a:xfrm>
              <a:off x="5684996" y="228812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20" name="正方形/長方形 2919"/>
            <p:cNvSpPr/>
            <p:nvPr/>
          </p:nvSpPr>
          <p:spPr>
            <a:xfrm>
              <a:off x="5738663" y="22416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21" name="正方形/長方形 2920"/>
            <p:cNvSpPr/>
            <p:nvPr/>
          </p:nvSpPr>
          <p:spPr>
            <a:xfrm>
              <a:off x="5738663" y="228812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22" name="正方形/長方形 2921"/>
            <p:cNvSpPr/>
            <p:nvPr/>
          </p:nvSpPr>
          <p:spPr>
            <a:xfrm>
              <a:off x="5787062" y="224216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23" name="正方形/長方形 2922"/>
            <p:cNvSpPr/>
            <p:nvPr/>
          </p:nvSpPr>
          <p:spPr>
            <a:xfrm>
              <a:off x="5787062" y="22886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24" name="正方形/長方形 2923"/>
            <p:cNvSpPr/>
            <p:nvPr/>
          </p:nvSpPr>
          <p:spPr>
            <a:xfrm>
              <a:off x="5840741" y="22421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25" name="正方形/長方形 2924"/>
            <p:cNvSpPr/>
            <p:nvPr/>
          </p:nvSpPr>
          <p:spPr>
            <a:xfrm>
              <a:off x="5840741" y="22886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26" name="正方形/長方形 2925"/>
            <p:cNvSpPr/>
            <p:nvPr/>
          </p:nvSpPr>
          <p:spPr>
            <a:xfrm>
              <a:off x="5894409" y="22421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27" name="正方形/長方形 2926"/>
            <p:cNvSpPr/>
            <p:nvPr/>
          </p:nvSpPr>
          <p:spPr>
            <a:xfrm>
              <a:off x="5894409" y="228863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28" name="正方形/長方形 2927"/>
            <p:cNvSpPr/>
            <p:nvPr/>
          </p:nvSpPr>
          <p:spPr>
            <a:xfrm>
              <a:off x="5948088" y="22421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29" name="正方形/長方形 2928"/>
            <p:cNvSpPr/>
            <p:nvPr/>
          </p:nvSpPr>
          <p:spPr>
            <a:xfrm>
              <a:off x="5948088" y="22886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30" name="正方形/長方形 2929"/>
            <p:cNvSpPr/>
            <p:nvPr/>
          </p:nvSpPr>
          <p:spPr>
            <a:xfrm>
              <a:off x="6001755" y="224216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31" name="正方形/長方形 2930"/>
            <p:cNvSpPr/>
            <p:nvPr/>
          </p:nvSpPr>
          <p:spPr>
            <a:xfrm>
              <a:off x="6001755" y="22886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32" name="正方形/長方形 2931"/>
            <p:cNvSpPr/>
            <p:nvPr/>
          </p:nvSpPr>
          <p:spPr>
            <a:xfrm>
              <a:off x="6056129" y="22416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33" name="正方形/長方形 2932"/>
            <p:cNvSpPr/>
            <p:nvPr/>
          </p:nvSpPr>
          <p:spPr>
            <a:xfrm>
              <a:off x="6056129" y="228812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34" name="正方形/長方形 2933"/>
            <p:cNvSpPr/>
            <p:nvPr/>
          </p:nvSpPr>
          <p:spPr>
            <a:xfrm>
              <a:off x="6109809" y="22416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35" name="正方形/長方形 2934"/>
            <p:cNvSpPr/>
            <p:nvPr/>
          </p:nvSpPr>
          <p:spPr>
            <a:xfrm>
              <a:off x="6109809" y="228812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36" name="正方形/長方形 2935"/>
            <p:cNvSpPr/>
            <p:nvPr/>
          </p:nvSpPr>
          <p:spPr>
            <a:xfrm>
              <a:off x="6163476" y="22416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37" name="正方形/長方形 2936"/>
            <p:cNvSpPr/>
            <p:nvPr/>
          </p:nvSpPr>
          <p:spPr>
            <a:xfrm>
              <a:off x="6163476" y="228812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38" name="正方形/長方形 2937"/>
            <p:cNvSpPr/>
            <p:nvPr/>
          </p:nvSpPr>
          <p:spPr>
            <a:xfrm>
              <a:off x="6217155" y="22416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39" name="正方形/長方形 2938"/>
            <p:cNvSpPr/>
            <p:nvPr/>
          </p:nvSpPr>
          <p:spPr>
            <a:xfrm>
              <a:off x="6217155" y="228812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40" name="正方形/長方形 2939"/>
            <p:cNvSpPr/>
            <p:nvPr/>
          </p:nvSpPr>
          <p:spPr>
            <a:xfrm>
              <a:off x="6270822" y="22416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41" name="正方形/長方形 2940"/>
            <p:cNvSpPr/>
            <p:nvPr/>
          </p:nvSpPr>
          <p:spPr>
            <a:xfrm>
              <a:off x="6270822" y="228812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42" name="正方形/長方形 2941"/>
            <p:cNvSpPr/>
            <p:nvPr/>
          </p:nvSpPr>
          <p:spPr>
            <a:xfrm>
              <a:off x="6319222" y="22421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43" name="正方形/長方形 2942"/>
            <p:cNvSpPr/>
            <p:nvPr/>
          </p:nvSpPr>
          <p:spPr>
            <a:xfrm>
              <a:off x="6319222" y="22886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44" name="正方形/長方形 2943"/>
            <p:cNvSpPr/>
            <p:nvPr/>
          </p:nvSpPr>
          <p:spPr>
            <a:xfrm>
              <a:off x="6372901" y="22421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45" name="正方形/長方形 2944"/>
            <p:cNvSpPr/>
            <p:nvPr/>
          </p:nvSpPr>
          <p:spPr>
            <a:xfrm>
              <a:off x="6372901" y="228863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46" name="正方形/長方形 2945"/>
            <p:cNvSpPr/>
            <p:nvPr/>
          </p:nvSpPr>
          <p:spPr>
            <a:xfrm>
              <a:off x="6426568" y="22421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47" name="正方形/長方形 2946"/>
            <p:cNvSpPr/>
            <p:nvPr/>
          </p:nvSpPr>
          <p:spPr>
            <a:xfrm>
              <a:off x="6426568" y="22886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48" name="正方形/長方形 2947"/>
            <p:cNvSpPr/>
            <p:nvPr/>
          </p:nvSpPr>
          <p:spPr>
            <a:xfrm>
              <a:off x="6480247" y="22421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49" name="正方形/長方形 2948"/>
            <p:cNvSpPr/>
            <p:nvPr/>
          </p:nvSpPr>
          <p:spPr>
            <a:xfrm>
              <a:off x="6480247" y="228863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50" name="正方形/長方形 2949"/>
            <p:cNvSpPr/>
            <p:nvPr/>
          </p:nvSpPr>
          <p:spPr>
            <a:xfrm>
              <a:off x="6533914" y="22421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51" name="正方形/長方形 2950"/>
            <p:cNvSpPr/>
            <p:nvPr/>
          </p:nvSpPr>
          <p:spPr>
            <a:xfrm>
              <a:off x="6533914" y="22886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52" name="正方形/長方形 2951"/>
            <p:cNvSpPr/>
            <p:nvPr/>
          </p:nvSpPr>
          <p:spPr>
            <a:xfrm>
              <a:off x="5631328" y="233560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53" name="正方形/長方形 2952"/>
            <p:cNvSpPr/>
            <p:nvPr/>
          </p:nvSpPr>
          <p:spPr>
            <a:xfrm>
              <a:off x="5631328" y="238207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54" name="正方形/長方形 2953"/>
            <p:cNvSpPr/>
            <p:nvPr/>
          </p:nvSpPr>
          <p:spPr>
            <a:xfrm>
              <a:off x="5684996" y="233509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55" name="正方形/長方形 2954"/>
            <p:cNvSpPr/>
            <p:nvPr/>
          </p:nvSpPr>
          <p:spPr>
            <a:xfrm>
              <a:off x="5684996" y="23815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56" name="正方形/長方形 2955"/>
            <p:cNvSpPr/>
            <p:nvPr/>
          </p:nvSpPr>
          <p:spPr>
            <a:xfrm>
              <a:off x="5738663" y="233509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57" name="正方形/長方形 2956"/>
            <p:cNvSpPr/>
            <p:nvPr/>
          </p:nvSpPr>
          <p:spPr>
            <a:xfrm>
              <a:off x="5738663" y="23815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58" name="正方形/長方形 2957"/>
            <p:cNvSpPr/>
            <p:nvPr/>
          </p:nvSpPr>
          <p:spPr>
            <a:xfrm>
              <a:off x="5787062" y="233560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59" name="正方形/長方形 2958"/>
            <p:cNvSpPr/>
            <p:nvPr/>
          </p:nvSpPr>
          <p:spPr>
            <a:xfrm>
              <a:off x="5787062" y="238207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60" name="正方形/長方形 2959"/>
            <p:cNvSpPr/>
            <p:nvPr/>
          </p:nvSpPr>
          <p:spPr>
            <a:xfrm>
              <a:off x="5840741" y="233560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61" name="正方形/長方形 2960"/>
            <p:cNvSpPr/>
            <p:nvPr/>
          </p:nvSpPr>
          <p:spPr>
            <a:xfrm>
              <a:off x="5840741" y="238207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62" name="正方形/長方形 2961"/>
            <p:cNvSpPr/>
            <p:nvPr/>
          </p:nvSpPr>
          <p:spPr>
            <a:xfrm>
              <a:off x="5894409" y="233560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63" name="正方形/長方形 2962"/>
            <p:cNvSpPr/>
            <p:nvPr/>
          </p:nvSpPr>
          <p:spPr>
            <a:xfrm>
              <a:off x="5894409" y="238207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64" name="正方形/長方形 2963"/>
            <p:cNvSpPr/>
            <p:nvPr/>
          </p:nvSpPr>
          <p:spPr>
            <a:xfrm>
              <a:off x="5948088" y="233560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65" name="正方形/長方形 2964"/>
            <p:cNvSpPr/>
            <p:nvPr/>
          </p:nvSpPr>
          <p:spPr>
            <a:xfrm>
              <a:off x="5948088" y="238207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66" name="正方形/長方形 2965"/>
            <p:cNvSpPr/>
            <p:nvPr/>
          </p:nvSpPr>
          <p:spPr>
            <a:xfrm>
              <a:off x="6001755" y="233560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67" name="正方形/長方形 2966"/>
            <p:cNvSpPr/>
            <p:nvPr/>
          </p:nvSpPr>
          <p:spPr>
            <a:xfrm>
              <a:off x="6001755" y="238207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68" name="正方形/長方形 2967"/>
            <p:cNvSpPr/>
            <p:nvPr/>
          </p:nvSpPr>
          <p:spPr>
            <a:xfrm>
              <a:off x="6056129" y="233509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69" name="正方形/長方形 2968"/>
            <p:cNvSpPr/>
            <p:nvPr/>
          </p:nvSpPr>
          <p:spPr>
            <a:xfrm>
              <a:off x="6056129" y="238156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70" name="正方形/長方形 2969"/>
            <p:cNvSpPr/>
            <p:nvPr/>
          </p:nvSpPr>
          <p:spPr>
            <a:xfrm>
              <a:off x="6109809" y="233509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71" name="正方形/長方形 2970"/>
            <p:cNvSpPr/>
            <p:nvPr/>
          </p:nvSpPr>
          <p:spPr>
            <a:xfrm>
              <a:off x="6109809" y="23815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72" name="正方形/長方形 2971"/>
            <p:cNvSpPr/>
            <p:nvPr/>
          </p:nvSpPr>
          <p:spPr>
            <a:xfrm>
              <a:off x="6163476" y="233509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73" name="正方形/長方形 2972"/>
            <p:cNvSpPr/>
            <p:nvPr/>
          </p:nvSpPr>
          <p:spPr>
            <a:xfrm>
              <a:off x="6163476" y="23815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74" name="正方形/長方形 2973"/>
            <p:cNvSpPr/>
            <p:nvPr/>
          </p:nvSpPr>
          <p:spPr>
            <a:xfrm>
              <a:off x="6217155" y="233509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75" name="正方形/長方形 2974"/>
            <p:cNvSpPr/>
            <p:nvPr/>
          </p:nvSpPr>
          <p:spPr>
            <a:xfrm>
              <a:off x="6217155" y="23815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76" name="正方形/長方形 2975"/>
            <p:cNvSpPr/>
            <p:nvPr/>
          </p:nvSpPr>
          <p:spPr>
            <a:xfrm>
              <a:off x="6270822" y="233509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77" name="正方形/長方形 2976"/>
            <p:cNvSpPr/>
            <p:nvPr/>
          </p:nvSpPr>
          <p:spPr>
            <a:xfrm>
              <a:off x="6270822" y="238156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78" name="正方形/長方形 2977"/>
            <p:cNvSpPr/>
            <p:nvPr/>
          </p:nvSpPr>
          <p:spPr>
            <a:xfrm>
              <a:off x="6319222" y="233560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79" name="正方形/長方形 2978"/>
            <p:cNvSpPr/>
            <p:nvPr/>
          </p:nvSpPr>
          <p:spPr>
            <a:xfrm>
              <a:off x="6319222" y="238207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80" name="正方形/長方形 2979"/>
            <p:cNvSpPr/>
            <p:nvPr/>
          </p:nvSpPr>
          <p:spPr>
            <a:xfrm>
              <a:off x="6372901" y="233560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81" name="正方形/長方形 2980"/>
            <p:cNvSpPr/>
            <p:nvPr/>
          </p:nvSpPr>
          <p:spPr>
            <a:xfrm>
              <a:off x="6372901" y="238207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82" name="正方形/長方形 2981"/>
            <p:cNvSpPr/>
            <p:nvPr/>
          </p:nvSpPr>
          <p:spPr>
            <a:xfrm>
              <a:off x="6426568" y="233560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83" name="正方形/長方形 2982"/>
            <p:cNvSpPr/>
            <p:nvPr/>
          </p:nvSpPr>
          <p:spPr>
            <a:xfrm>
              <a:off x="6426568" y="238207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84" name="正方形/長方形 2983"/>
            <p:cNvSpPr/>
            <p:nvPr/>
          </p:nvSpPr>
          <p:spPr>
            <a:xfrm>
              <a:off x="6480247" y="233560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85" name="正方形/長方形 2984"/>
            <p:cNvSpPr/>
            <p:nvPr/>
          </p:nvSpPr>
          <p:spPr>
            <a:xfrm>
              <a:off x="6480247" y="2382077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86" name="正方形/長方形 2985"/>
            <p:cNvSpPr/>
            <p:nvPr/>
          </p:nvSpPr>
          <p:spPr>
            <a:xfrm>
              <a:off x="6533914" y="233560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87" name="正方形/長方形 2986"/>
            <p:cNvSpPr/>
            <p:nvPr/>
          </p:nvSpPr>
          <p:spPr>
            <a:xfrm>
              <a:off x="6533914" y="2382077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88" name="正方形/長方形 2987"/>
            <p:cNvSpPr/>
            <p:nvPr/>
          </p:nvSpPr>
          <p:spPr>
            <a:xfrm>
              <a:off x="5426117" y="1614553"/>
              <a:ext cx="200380" cy="8640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89" name="正方形/長方形 2988"/>
            <p:cNvSpPr/>
            <p:nvPr/>
          </p:nvSpPr>
          <p:spPr>
            <a:xfrm>
              <a:off x="6583704" y="1614553"/>
              <a:ext cx="200380" cy="8640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2993" name="グループ化 2992"/>
          <p:cNvGrpSpPr/>
          <p:nvPr/>
        </p:nvGrpSpPr>
        <p:grpSpPr>
          <a:xfrm>
            <a:off x="6155225" y="2428801"/>
            <a:ext cx="2398172" cy="1576263"/>
            <a:chOff x="6019924" y="4094811"/>
            <a:chExt cx="1357967" cy="864096"/>
          </a:xfrm>
        </p:grpSpPr>
        <p:sp>
          <p:nvSpPr>
            <p:cNvPr id="2994" name="正方形/長方形 2993"/>
            <p:cNvSpPr/>
            <p:nvPr/>
          </p:nvSpPr>
          <p:spPr>
            <a:xfrm>
              <a:off x="6225136" y="416782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95" name="正方形/長方形 2994"/>
            <p:cNvSpPr/>
            <p:nvPr/>
          </p:nvSpPr>
          <p:spPr>
            <a:xfrm>
              <a:off x="6225136" y="421429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96" name="正方形/長方形 2995"/>
            <p:cNvSpPr/>
            <p:nvPr/>
          </p:nvSpPr>
          <p:spPr>
            <a:xfrm>
              <a:off x="6278803" y="416731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97" name="正方形/長方形 2996"/>
            <p:cNvSpPr/>
            <p:nvPr/>
          </p:nvSpPr>
          <p:spPr>
            <a:xfrm>
              <a:off x="6278803" y="421378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98" name="正方形/長方形 2997"/>
            <p:cNvSpPr/>
            <p:nvPr/>
          </p:nvSpPr>
          <p:spPr>
            <a:xfrm>
              <a:off x="6332470" y="416731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999" name="正方形/長方形 2998"/>
            <p:cNvSpPr/>
            <p:nvPr/>
          </p:nvSpPr>
          <p:spPr>
            <a:xfrm>
              <a:off x="6332470" y="421378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00" name="正方形/長方形 2999"/>
            <p:cNvSpPr/>
            <p:nvPr/>
          </p:nvSpPr>
          <p:spPr>
            <a:xfrm>
              <a:off x="6380870" y="416782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01" name="正方形/長方形 3000"/>
            <p:cNvSpPr/>
            <p:nvPr/>
          </p:nvSpPr>
          <p:spPr>
            <a:xfrm>
              <a:off x="6380870" y="421429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02" name="正方形/長方形 3001"/>
            <p:cNvSpPr/>
            <p:nvPr/>
          </p:nvSpPr>
          <p:spPr>
            <a:xfrm>
              <a:off x="6434549" y="416782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03" name="正方形/長方形 3002"/>
            <p:cNvSpPr/>
            <p:nvPr/>
          </p:nvSpPr>
          <p:spPr>
            <a:xfrm>
              <a:off x="6434549" y="421429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04" name="正方形/長方形 3003"/>
            <p:cNvSpPr/>
            <p:nvPr/>
          </p:nvSpPr>
          <p:spPr>
            <a:xfrm>
              <a:off x="6488216" y="416782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05" name="正方形/長方形 3004"/>
            <p:cNvSpPr/>
            <p:nvPr/>
          </p:nvSpPr>
          <p:spPr>
            <a:xfrm>
              <a:off x="6488216" y="421429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06" name="正方形/長方形 3005"/>
            <p:cNvSpPr/>
            <p:nvPr/>
          </p:nvSpPr>
          <p:spPr>
            <a:xfrm>
              <a:off x="6541895" y="416782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07" name="正方形/長方形 3006"/>
            <p:cNvSpPr/>
            <p:nvPr/>
          </p:nvSpPr>
          <p:spPr>
            <a:xfrm>
              <a:off x="6541895" y="421429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08" name="正方形/長方形 3007"/>
            <p:cNvSpPr/>
            <p:nvPr/>
          </p:nvSpPr>
          <p:spPr>
            <a:xfrm>
              <a:off x="6595562" y="416782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09" name="正方形/長方形 3008"/>
            <p:cNvSpPr/>
            <p:nvPr/>
          </p:nvSpPr>
          <p:spPr>
            <a:xfrm>
              <a:off x="6595562" y="421429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10" name="正方形/長方形 3009"/>
            <p:cNvSpPr/>
            <p:nvPr/>
          </p:nvSpPr>
          <p:spPr>
            <a:xfrm>
              <a:off x="6649937" y="416731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11" name="正方形/長方形 3010"/>
            <p:cNvSpPr/>
            <p:nvPr/>
          </p:nvSpPr>
          <p:spPr>
            <a:xfrm>
              <a:off x="6649937" y="421378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12" name="正方形/長方形 3011"/>
            <p:cNvSpPr/>
            <p:nvPr/>
          </p:nvSpPr>
          <p:spPr>
            <a:xfrm>
              <a:off x="6703616" y="416731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13" name="正方形/長方形 3012"/>
            <p:cNvSpPr/>
            <p:nvPr/>
          </p:nvSpPr>
          <p:spPr>
            <a:xfrm>
              <a:off x="6703616" y="421378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14" name="正方形/長方形 3013"/>
            <p:cNvSpPr/>
            <p:nvPr/>
          </p:nvSpPr>
          <p:spPr>
            <a:xfrm>
              <a:off x="6757284" y="416731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15" name="正方形/長方形 3014"/>
            <p:cNvSpPr/>
            <p:nvPr/>
          </p:nvSpPr>
          <p:spPr>
            <a:xfrm>
              <a:off x="6757284" y="421378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16" name="正方形/長方形 3015"/>
            <p:cNvSpPr/>
            <p:nvPr/>
          </p:nvSpPr>
          <p:spPr>
            <a:xfrm>
              <a:off x="6810963" y="416731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17" name="正方形/長方形 3016"/>
            <p:cNvSpPr/>
            <p:nvPr/>
          </p:nvSpPr>
          <p:spPr>
            <a:xfrm>
              <a:off x="6810963" y="421378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18" name="正方形/長方形 3017"/>
            <p:cNvSpPr/>
            <p:nvPr/>
          </p:nvSpPr>
          <p:spPr>
            <a:xfrm>
              <a:off x="6864630" y="416731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19" name="正方形/長方形 3018"/>
            <p:cNvSpPr/>
            <p:nvPr/>
          </p:nvSpPr>
          <p:spPr>
            <a:xfrm>
              <a:off x="6864630" y="421378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20" name="正方形/長方形 3019"/>
            <p:cNvSpPr/>
            <p:nvPr/>
          </p:nvSpPr>
          <p:spPr>
            <a:xfrm>
              <a:off x="6913030" y="416782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21" name="正方形/長方形 3020"/>
            <p:cNvSpPr/>
            <p:nvPr/>
          </p:nvSpPr>
          <p:spPr>
            <a:xfrm>
              <a:off x="6913030" y="421429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22" name="正方形/長方形 3021"/>
            <p:cNvSpPr/>
            <p:nvPr/>
          </p:nvSpPr>
          <p:spPr>
            <a:xfrm>
              <a:off x="6966709" y="416782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23" name="正方形/長方形 3022"/>
            <p:cNvSpPr/>
            <p:nvPr/>
          </p:nvSpPr>
          <p:spPr>
            <a:xfrm>
              <a:off x="6966709" y="421429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24" name="正方形/長方形 3023"/>
            <p:cNvSpPr/>
            <p:nvPr/>
          </p:nvSpPr>
          <p:spPr>
            <a:xfrm>
              <a:off x="7020376" y="416782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25" name="正方形/長方形 3024"/>
            <p:cNvSpPr/>
            <p:nvPr/>
          </p:nvSpPr>
          <p:spPr>
            <a:xfrm>
              <a:off x="7020376" y="421429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26" name="正方形/長方形 3025"/>
            <p:cNvSpPr/>
            <p:nvPr/>
          </p:nvSpPr>
          <p:spPr>
            <a:xfrm>
              <a:off x="7074055" y="416782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27" name="正方形/長方形 3026"/>
            <p:cNvSpPr/>
            <p:nvPr/>
          </p:nvSpPr>
          <p:spPr>
            <a:xfrm>
              <a:off x="7074055" y="421429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28" name="正方形/長方形 3027"/>
            <p:cNvSpPr/>
            <p:nvPr/>
          </p:nvSpPr>
          <p:spPr>
            <a:xfrm>
              <a:off x="7127722" y="416782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29" name="正方形/長方形 3028"/>
            <p:cNvSpPr/>
            <p:nvPr/>
          </p:nvSpPr>
          <p:spPr>
            <a:xfrm>
              <a:off x="7127722" y="421429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30" name="正方形/長方形 3029"/>
            <p:cNvSpPr/>
            <p:nvPr/>
          </p:nvSpPr>
          <p:spPr>
            <a:xfrm>
              <a:off x="6225136" y="426126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31" name="正方形/長方形 3030"/>
            <p:cNvSpPr/>
            <p:nvPr/>
          </p:nvSpPr>
          <p:spPr>
            <a:xfrm>
              <a:off x="6225136" y="43077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32" name="正方形/長方形 3031"/>
            <p:cNvSpPr/>
            <p:nvPr/>
          </p:nvSpPr>
          <p:spPr>
            <a:xfrm>
              <a:off x="6278803" y="42607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33" name="正方形/長方形 3032"/>
            <p:cNvSpPr/>
            <p:nvPr/>
          </p:nvSpPr>
          <p:spPr>
            <a:xfrm>
              <a:off x="6278803" y="430722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34" name="正方形/長方形 3033"/>
            <p:cNvSpPr/>
            <p:nvPr/>
          </p:nvSpPr>
          <p:spPr>
            <a:xfrm>
              <a:off x="6332470" y="426075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35" name="正方形/長方形 3034"/>
            <p:cNvSpPr/>
            <p:nvPr/>
          </p:nvSpPr>
          <p:spPr>
            <a:xfrm>
              <a:off x="6332470" y="430722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36" name="正方形/長方形 3035"/>
            <p:cNvSpPr/>
            <p:nvPr/>
          </p:nvSpPr>
          <p:spPr>
            <a:xfrm>
              <a:off x="6380870" y="426126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37" name="正方形/長方形 3036"/>
            <p:cNvSpPr/>
            <p:nvPr/>
          </p:nvSpPr>
          <p:spPr>
            <a:xfrm>
              <a:off x="6380870" y="43077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38" name="正方形/長方形 3037"/>
            <p:cNvSpPr/>
            <p:nvPr/>
          </p:nvSpPr>
          <p:spPr>
            <a:xfrm>
              <a:off x="6434549" y="42612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39" name="正方形/長方形 3038"/>
            <p:cNvSpPr/>
            <p:nvPr/>
          </p:nvSpPr>
          <p:spPr>
            <a:xfrm>
              <a:off x="6434549" y="43077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40" name="正方形/長方形 3039"/>
            <p:cNvSpPr/>
            <p:nvPr/>
          </p:nvSpPr>
          <p:spPr>
            <a:xfrm>
              <a:off x="6488216" y="42612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41" name="正方形/長方形 3040"/>
            <p:cNvSpPr/>
            <p:nvPr/>
          </p:nvSpPr>
          <p:spPr>
            <a:xfrm>
              <a:off x="6488216" y="430773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42" name="正方形/長方形 3041"/>
            <p:cNvSpPr/>
            <p:nvPr/>
          </p:nvSpPr>
          <p:spPr>
            <a:xfrm>
              <a:off x="6541895" y="426126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43" name="正方形/長方形 3042"/>
            <p:cNvSpPr/>
            <p:nvPr/>
          </p:nvSpPr>
          <p:spPr>
            <a:xfrm>
              <a:off x="6541895" y="430773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44" name="正方形/長方形 3043"/>
            <p:cNvSpPr/>
            <p:nvPr/>
          </p:nvSpPr>
          <p:spPr>
            <a:xfrm>
              <a:off x="6595562" y="42612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45" name="正方形/長方形 3044"/>
            <p:cNvSpPr/>
            <p:nvPr/>
          </p:nvSpPr>
          <p:spPr>
            <a:xfrm>
              <a:off x="6595562" y="430773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46" name="正方形/長方形 3045"/>
            <p:cNvSpPr/>
            <p:nvPr/>
          </p:nvSpPr>
          <p:spPr>
            <a:xfrm>
              <a:off x="6649937" y="42607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47" name="正方形/長方形 3046"/>
            <p:cNvSpPr/>
            <p:nvPr/>
          </p:nvSpPr>
          <p:spPr>
            <a:xfrm>
              <a:off x="6649937" y="430722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48" name="正方形/長方形 3047"/>
            <p:cNvSpPr/>
            <p:nvPr/>
          </p:nvSpPr>
          <p:spPr>
            <a:xfrm>
              <a:off x="6703616" y="42607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49" name="正方形/長方形 3048"/>
            <p:cNvSpPr/>
            <p:nvPr/>
          </p:nvSpPr>
          <p:spPr>
            <a:xfrm>
              <a:off x="6703616" y="430722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50" name="正方形/長方形 3049"/>
            <p:cNvSpPr/>
            <p:nvPr/>
          </p:nvSpPr>
          <p:spPr>
            <a:xfrm>
              <a:off x="6757284" y="42607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51" name="正方形/長方形 3050"/>
            <p:cNvSpPr/>
            <p:nvPr/>
          </p:nvSpPr>
          <p:spPr>
            <a:xfrm>
              <a:off x="6757284" y="430722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52" name="正方形/長方形 3051"/>
            <p:cNvSpPr/>
            <p:nvPr/>
          </p:nvSpPr>
          <p:spPr>
            <a:xfrm>
              <a:off x="6810963" y="42607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53" name="正方形/長方形 3052"/>
            <p:cNvSpPr/>
            <p:nvPr/>
          </p:nvSpPr>
          <p:spPr>
            <a:xfrm>
              <a:off x="6810963" y="430722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54" name="正方形/長方形 3053"/>
            <p:cNvSpPr/>
            <p:nvPr/>
          </p:nvSpPr>
          <p:spPr>
            <a:xfrm>
              <a:off x="6864630" y="426075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55" name="正方形/長方形 3054"/>
            <p:cNvSpPr/>
            <p:nvPr/>
          </p:nvSpPr>
          <p:spPr>
            <a:xfrm>
              <a:off x="6864630" y="430722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56" name="正方形/長方形 3055"/>
            <p:cNvSpPr/>
            <p:nvPr/>
          </p:nvSpPr>
          <p:spPr>
            <a:xfrm>
              <a:off x="6913030" y="42612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57" name="正方形/長方形 3056"/>
            <p:cNvSpPr/>
            <p:nvPr/>
          </p:nvSpPr>
          <p:spPr>
            <a:xfrm>
              <a:off x="6913030" y="430773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58" name="正方形/長方形 3057"/>
            <p:cNvSpPr/>
            <p:nvPr/>
          </p:nvSpPr>
          <p:spPr>
            <a:xfrm>
              <a:off x="6966709" y="42612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59" name="正方形/長方形 3058"/>
            <p:cNvSpPr/>
            <p:nvPr/>
          </p:nvSpPr>
          <p:spPr>
            <a:xfrm>
              <a:off x="6966709" y="43077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60" name="正方形/長方形 3059"/>
            <p:cNvSpPr/>
            <p:nvPr/>
          </p:nvSpPr>
          <p:spPr>
            <a:xfrm>
              <a:off x="7020376" y="426126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61" name="正方形/長方形 3060"/>
            <p:cNvSpPr/>
            <p:nvPr/>
          </p:nvSpPr>
          <p:spPr>
            <a:xfrm>
              <a:off x="7020376" y="43077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62" name="正方形/長方形 3061"/>
            <p:cNvSpPr/>
            <p:nvPr/>
          </p:nvSpPr>
          <p:spPr>
            <a:xfrm>
              <a:off x="7074055" y="42612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63" name="正方形/長方形 3062"/>
            <p:cNvSpPr/>
            <p:nvPr/>
          </p:nvSpPr>
          <p:spPr>
            <a:xfrm>
              <a:off x="7074055" y="4307736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64" name="正方形/長方形 3063"/>
            <p:cNvSpPr/>
            <p:nvPr/>
          </p:nvSpPr>
          <p:spPr>
            <a:xfrm>
              <a:off x="7127722" y="426126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65" name="正方形/長方形 3064"/>
            <p:cNvSpPr/>
            <p:nvPr/>
          </p:nvSpPr>
          <p:spPr>
            <a:xfrm>
              <a:off x="7127722" y="4307736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66" name="正方形/長方形 3065"/>
            <p:cNvSpPr/>
            <p:nvPr/>
          </p:nvSpPr>
          <p:spPr>
            <a:xfrm>
              <a:off x="6225136" y="435310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67" name="正方形/長方形 3066"/>
            <p:cNvSpPr/>
            <p:nvPr/>
          </p:nvSpPr>
          <p:spPr>
            <a:xfrm>
              <a:off x="6225136" y="43995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68" name="正方形/長方形 3067"/>
            <p:cNvSpPr/>
            <p:nvPr/>
          </p:nvSpPr>
          <p:spPr>
            <a:xfrm>
              <a:off x="6278803" y="435259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69" name="正方形/長方形 3068"/>
            <p:cNvSpPr/>
            <p:nvPr/>
          </p:nvSpPr>
          <p:spPr>
            <a:xfrm>
              <a:off x="6278803" y="439906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70" name="正方形/長方形 3069"/>
            <p:cNvSpPr/>
            <p:nvPr/>
          </p:nvSpPr>
          <p:spPr>
            <a:xfrm>
              <a:off x="6332470" y="435259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71" name="正方形/長方形 3070"/>
            <p:cNvSpPr/>
            <p:nvPr/>
          </p:nvSpPr>
          <p:spPr>
            <a:xfrm>
              <a:off x="6332470" y="439906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72" name="正方形/長方形 3071"/>
            <p:cNvSpPr/>
            <p:nvPr/>
          </p:nvSpPr>
          <p:spPr>
            <a:xfrm>
              <a:off x="6380870" y="435310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73" name="正方形/長方形 3072"/>
            <p:cNvSpPr/>
            <p:nvPr/>
          </p:nvSpPr>
          <p:spPr>
            <a:xfrm>
              <a:off x="6380870" y="43995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74" name="正方形/長方形 3073"/>
            <p:cNvSpPr/>
            <p:nvPr/>
          </p:nvSpPr>
          <p:spPr>
            <a:xfrm>
              <a:off x="6434549" y="435310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75" name="正方形/長方形 3074"/>
            <p:cNvSpPr/>
            <p:nvPr/>
          </p:nvSpPr>
          <p:spPr>
            <a:xfrm>
              <a:off x="6434549" y="43995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76" name="正方形/長方形 3075"/>
            <p:cNvSpPr/>
            <p:nvPr/>
          </p:nvSpPr>
          <p:spPr>
            <a:xfrm>
              <a:off x="6488216" y="435310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77" name="正方形/長方形 3076"/>
            <p:cNvSpPr/>
            <p:nvPr/>
          </p:nvSpPr>
          <p:spPr>
            <a:xfrm>
              <a:off x="6488216" y="43995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78" name="正方形/長方形 3077"/>
            <p:cNvSpPr/>
            <p:nvPr/>
          </p:nvSpPr>
          <p:spPr>
            <a:xfrm>
              <a:off x="6541895" y="435310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79" name="正方形/長方形 3078"/>
            <p:cNvSpPr/>
            <p:nvPr/>
          </p:nvSpPr>
          <p:spPr>
            <a:xfrm>
              <a:off x="6541895" y="43995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80" name="正方形/長方形 3079"/>
            <p:cNvSpPr/>
            <p:nvPr/>
          </p:nvSpPr>
          <p:spPr>
            <a:xfrm>
              <a:off x="6595562" y="435310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81" name="正方形/長方形 3080"/>
            <p:cNvSpPr/>
            <p:nvPr/>
          </p:nvSpPr>
          <p:spPr>
            <a:xfrm>
              <a:off x="6595562" y="439957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82" name="正方形/長方形 3081"/>
            <p:cNvSpPr/>
            <p:nvPr/>
          </p:nvSpPr>
          <p:spPr>
            <a:xfrm>
              <a:off x="6649937" y="435259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83" name="正方形/長方形 3082"/>
            <p:cNvSpPr/>
            <p:nvPr/>
          </p:nvSpPr>
          <p:spPr>
            <a:xfrm>
              <a:off x="6649937" y="439906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84" name="正方形/長方形 3083"/>
            <p:cNvSpPr/>
            <p:nvPr/>
          </p:nvSpPr>
          <p:spPr>
            <a:xfrm>
              <a:off x="6703616" y="435259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85" name="正方形/長方形 3084"/>
            <p:cNvSpPr/>
            <p:nvPr/>
          </p:nvSpPr>
          <p:spPr>
            <a:xfrm>
              <a:off x="6703616" y="439906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86" name="正方形/長方形 3085"/>
            <p:cNvSpPr/>
            <p:nvPr/>
          </p:nvSpPr>
          <p:spPr>
            <a:xfrm>
              <a:off x="6757284" y="435259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87" name="正方形/長方形 3086"/>
            <p:cNvSpPr/>
            <p:nvPr/>
          </p:nvSpPr>
          <p:spPr>
            <a:xfrm>
              <a:off x="6757284" y="439906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88" name="正方形/長方形 3087"/>
            <p:cNvSpPr/>
            <p:nvPr/>
          </p:nvSpPr>
          <p:spPr>
            <a:xfrm>
              <a:off x="6810963" y="435259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89" name="正方形/長方形 3088"/>
            <p:cNvSpPr/>
            <p:nvPr/>
          </p:nvSpPr>
          <p:spPr>
            <a:xfrm>
              <a:off x="6810963" y="439906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90" name="正方形/長方形 3089"/>
            <p:cNvSpPr/>
            <p:nvPr/>
          </p:nvSpPr>
          <p:spPr>
            <a:xfrm>
              <a:off x="6864630" y="435259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91" name="正方形/長方形 3090"/>
            <p:cNvSpPr/>
            <p:nvPr/>
          </p:nvSpPr>
          <p:spPr>
            <a:xfrm>
              <a:off x="6864630" y="439906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92" name="正方形/長方形 3091"/>
            <p:cNvSpPr/>
            <p:nvPr/>
          </p:nvSpPr>
          <p:spPr>
            <a:xfrm>
              <a:off x="6913030" y="435310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93" name="正方形/長方形 3092"/>
            <p:cNvSpPr/>
            <p:nvPr/>
          </p:nvSpPr>
          <p:spPr>
            <a:xfrm>
              <a:off x="6913030" y="43995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94" name="正方形/長方形 3093"/>
            <p:cNvSpPr/>
            <p:nvPr/>
          </p:nvSpPr>
          <p:spPr>
            <a:xfrm>
              <a:off x="6966709" y="435310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95" name="正方形/長方形 3094"/>
            <p:cNvSpPr/>
            <p:nvPr/>
          </p:nvSpPr>
          <p:spPr>
            <a:xfrm>
              <a:off x="6966709" y="439957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96" name="正方形/長方形 3095"/>
            <p:cNvSpPr/>
            <p:nvPr/>
          </p:nvSpPr>
          <p:spPr>
            <a:xfrm>
              <a:off x="7020376" y="435310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97" name="正方形/長方形 3096"/>
            <p:cNvSpPr/>
            <p:nvPr/>
          </p:nvSpPr>
          <p:spPr>
            <a:xfrm>
              <a:off x="7020376" y="43995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98" name="正方形/長方形 3097"/>
            <p:cNvSpPr/>
            <p:nvPr/>
          </p:nvSpPr>
          <p:spPr>
            <a:xfrm>
              <a:off x="7074055" y="435310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099" name="正方形/長方形 3098"/>
            <p:cNvSpPr/>
            <p:nvPr/>
          </p:nvSpPr>
          <p:spPr>
            <a:xfrm>
              <a:off x="7074055" y="439957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00" name="正方形/長方形 3099"/>
            <p:cNvSpPr/>
            <p:nvPr/>
          </p:nvSpPr>
          <p:spPr>
            <a:xfrm>
              <a:off x="7127722" y="435310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01" name="正方形/長方形 3100"/>
            <p:cNvSpPr/>
            <p:nvPr/>
          </p:nvSpPr>
          <p:spPr>
            <a:xfrm>
              <a:off x="7127722" y="439957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02" name="正方形/長方形 3101"/>
            <p:cNvSpPr/>
            <p:nvPr/>
          </p:nvSpPr>
          <p:spPr>
            <a:xfrm>
              <a:off x="6225136" y="444654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03" name="正方形/長方形 3102"/>
            <p:cNvSpPr/>
            <p:nvPr/>
          </p:nvSpPr>
          <p:spPr>
            <a:xfrm>
              <a:off x="6225136" y="449301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04" name="正方形/長方形 3103"/>
            <p:cNvSpPr/>
            <p:nvPr/>
          </p:nvSpPr>
          <p:spPr>
            <a:xfrm>
              <a:off x="6278803" y="444603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05" name="正方形/長方形 3104"/>
            <p:cNvSpPr/>
            <p:nvPr/>
          </p:nvSpPr>
          <p:spPr>
            <a:xfrm>
              <a:off x="6278803" y="44925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06" name="正方形/長方形 3105"/>
            <p:cNvSpPr/>
            <p:nvPr/>
          </p:nvSpPr>
          <p:spPr>
            <a:xfrm>
              <a:off x="6332470" y="444603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07" name="正方形/長方形 3106"/>
            <p:cNvSpPr/>
            <p:nvPr/>
          </p:nvSpPr>
          <p:spPr>
            <a:xfrm>
              <a:off x="6332470" y="449250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08" name="正方形/長方形 3107"/>
            <p:cNvSpPr/>
            <p:nvPr/>
          </p:nvSpPr>
          <p:spPr>
            <a:xfrm>
              <a:off x="6380870" y="444654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09" name="正方形/長方形 3108"/>
            <p:cNvSpPr/>
            <p:nvPr/>
          </p:nvSpPr>
          <p:spPr>
            <a:xfrm>
              <a:off x="6380870" y="449301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10" name="正方形/長方形 3109"/>
            <p:cNvSpPr/>
            <p:nvPr/>
          </p:nvSpPr>
          <p:spPr>
            <a:xfrm>
              <a:off x="6434549" y="444654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11" name="正方形/長方形 3110"/>
            <p:cNvSpPr/>
            <p:nvPr/>
          </p:nvSpPr>
          <p:spPr>
            <a:xfrm>
              <a:off x="6434549" y="449301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12" name="正方形/長方形 3111"/>
            <p:cNvSpPr/>
            <p:nvPr/>
          </p:nvSpPr>
          <p:spPr>
            <a:xfrm>
              <a:off x="6488216" y="444654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13" name="正方形/長方形 3112"/>
            <p:cNvSpPr/>
            <p:nvPr/>
          </p:nvSpPr>
          <p:spPr>
            <a:xfrm>
              <a:off x="6488216" y="449301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14" name="正方形/長方形 3113"/>
            <p:cNvSpPr/>
            <p:nvPr/>
          </p:nvSpPr>
          <p:spPr>
            <a:xfrm>
              <a:off x="6541895" y="444654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15" name="正方形/長方形 3114"/>
            <p:cNvSpPr/>
            <p:nvPr/>
          </p:nvSpPr>
          <p:spPr>
            <a:xfrm>
              <a:off x="6541895" y="449301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16" name="正方形/長方形 3115"/>
            <p:cNvSpPr/>
            <p:nvPr/>
          </p:nvSpPr>
          <p:spPr>
            <a:xfrm>
              <a:off x="6595562" y="444654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17" name="正方形/長方形 3116"/>
            <p:cNvSpPr/>
            <p:nvPr/>
          </p:nvSpPr>
          <p:spPr>
            <a:xfrm>
              <a:off x="6595562" y="449301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18" name="正方形/長方形 3117"/>
            <p:cNvSpPr/>
            <p:nvPr/>
          </p:nvSpPr>
          <p:spPr>
            <a:xfrm>
              <a:off x="6649937" y="444603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19" name="正方形/長方形 3118"/>
            <p:cNvSpPr/>
            <p:nvPr/>
          </p:nvSpPr>
          <p:spPr>
            <a:xfrm>
              <a:off x="6649937" y="44925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20" name="正方形/長方形 3119"/>
            <p:cNvSpPr/>
            <p:nvPr/>
          </p:nvSpPr>
          <p:spPr>
            <a:xfrm>
              <a:off x="6703616" y="444603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21" name="正方形/長方形 3120"/>
            <p:cNvSpPr/>
            <p:nvPr/>
          </p:nvSpPr>
          <p:spPr>
            <a:xfrm>
              <a:off x="6703616" y="449250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22" name="正方形/長方形 3121"/>
            <p:cNvSpPr/>
            <p:nvPr/>
          </p:nvSpPr>
          <p:spPr>
            <a:xfrm>
              <a:off x="6757284" y="444603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23" name="正方形/長方形 3122"/>
            <p:cNvSpPr/>
            <p:nvPr/>
          </p:nvSpPr>
          <p:spPr>
            <a:xfrm>
              <a:off x="6757284" y="449250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24" name="正方形/長方形 3123"/>
            <p:cNvSpPr/>
            <p:nvPr/>
          </p:nvSpPr>
          <p:spPr>
            <a:xfrm>
              <a:off x="6810963" y="444603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25" name="正方形/長方形 3124"/>
            <p:cNvSpPr/>
            <p:nvPr/>
          </p:nvSpPr>
          <p:spPr>
            <a:xfrm>
              <a:off x="6810963" y="449250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26" name="正方形/長方形 3125"/>
            <p:cNvSpPr/>
            <p:nvPr/>
          </p:nvSpPr>
          <p:spPr>
            <a:xfrm>
              <a:off x="6864630" y="444603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27" name="正方形/長方形 3126"/>
            <p:cNvSpPr/>
            <p:nvPr/>
          </p:nvSpPr>
          <p:spPr>
            <a:xfrm>
              <a:off x="6864630" y="449250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28" name="正方形/長方形 3127"/>
            <p:cNvSpPr/>
            <p:nvPr/>
          </p:nvSpPr>
          <p:spPr>
            <a:xfrm>
              <a:off x="6913030" y="444654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29" name="正方形/長方形 3128"/>
            <p:cNvSpPr/>
            <p:nvPr/>
          </p:nvSpPr>
          <p:spPr>
            <a:xfrm>
              <a:off x="6913030" y="449301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30" name="正方形/長方形 3129"/>
            <p:cNvSpPr/>
            <p:nvPr/>
          </p:nvSpPr>
          <p:spPr>
            <a:xfrm>
              <a:off x="6966709" y="444654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31" name="正方形/長方形 3130"/>
            <p:cNvSpPr/>
            <p:nvPr/>
          </p:nvSpPr>
          <p:spPr>
            <a:xfrm>
              <a:off x="6966709" y="449301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32" name="正方形/長方形 3131"/>
            <p:cNvSpPr/>
            <p:nvPr/>
          </p:nvSpPr>
          <p:spPr>
            <a:xfrm>
              <a:off x="7020376" y="444654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33" name="正方形/長方形 3132"/>
            <p:cNvSpPr/>
            <p:nvPr/>
          </p:nvSpPr>
          <p:spPr>
            <a:xfrm>
              <a:off x="7020376" y="449301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34" name="正方形/長方形 3133"/>
            <p:cNvSpPr/>
            <p:nvPr/>
          </p:nvSpPr>
          <p:spPr>
            <a:xfrm>
              <a:off x="7074055" y="444654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35" name="正方形/長方形 3134"/>
            <p:cNvSpPr/>
            <p:nvPr/>
          </p:nvSpPr>
          <p:spPr>
            <a:xfrm>
              <a:off x="7074055" y="4493011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36" name="正方形/長方形 3135"/>
            <p:cNvSpPr/>
            <p:nvPr/>
          </p:nvSpPr>
          <p:spPr>
            <a:xfrm>
              <a:off x="7127722" y="444654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37" name="正方形/長方形 3136"/>
            <p:cNvSpPr/>
            <p:nvPr/>
          </p:nvSpPr>
          <p:spPr>
            <a:xfrm>
              <a:off x="7127722" y="4493011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38" name="正方形/長方形 3137"/>
            <p:cNvSpPr/>
            <p:nvPr/>
          </p:nvSpPr>
          <p:spPr>
            <a:xfrm>
              <a:off x="6225135" y="453714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39" name="正方形/長方形 3138"/>
            <p:cNvSpPr/>
            <p:nvPr/>
          </p:nvSpPr>
          <p:spPr>
            <a:xfrm>
              <a:off x="6225135" y="458361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40" name="正方形/長方形 3139"/>
            <p:cNvSpPr/>
            <p:nvPr/>
          </p:nvSpPr>
          <p:spPr>
            <a:xfrm>
              <a:off x="6278803" y="45366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41" name="正方形/長方形 3140"/>
            <p:cNvSpPr/>
            <p:nvPr/>
          </p:nvSpPr>
          <p:spPr>
            <a:xfrm>
              <a:off x="6278803" y="45831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42" name="正方形/長方形 3141"/>
            <p:cNvSpPr/>
            <p:nvPr/>
          </p:nvSpPr>
          <p:spPr>
            <a:xfrm>
              <a:off x="6332470" y="45366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43" name="正方形/長方形 3142"/>
            <p:cNvSpPr/>
            <p:nvPr/>
          </p:nvSpPr>
          <p:spPr>
            <a:xfrm>
              <a:off x="6332470" y="45831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44" name="正方形/長方形 3143"/>
            <p:cNvSpPr/>
            <p:nvPr/>
          </p:nvSpPr>
          <p:spPr>
            <a:xfrm>
              <a:off x="6380869" y="453714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45" name="正方形/長方形 3144"/>
            <p:cNvSpPr/>
            <p:nvPr/>
          </p:nvSpPr>
          <p:spPr>
            <a:xfrm>
              <a:off x="6380869" y="458361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46" name="正方形/長方形 3145"/>
            <p:cNvSpPr/>
            <p:nvPr/>
          </p:nvSpPr>
          <p:spPr>
            <a:xfrm>
              <a:off x="6434548" y="453714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47" name="正方形/長方形 3146"/>
            <p:cNvSpPr/>
            <p:nvPr/>
          </p:nvSpPr>
          <p:spPr>
            <a:xfrm>
              <a:off x="6434548" y="458361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48" name="正方形/長方形 3147"/>
            <p:cNvSpPr/>
            <p:nvPr/>
          </p:nvSpPr>
          <p:spPr>
            <a:xfrm>
              <a:off x="6488216" y="453714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49" name="正方形/長方形 3148"/>
            <p:cNvSpPr/>
            <p:nvPr/>
          </p:nvSpPr>
          <p:spPr>
            <a:xfrm>
              <a:off x="6488216" y="458361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50" name="正方形/長方形 3149"/>
            <p:cNvSpPr/>
            <p:nvPr/>
          </p:nvSpPr>
          <p:spPr>
            <a:xfrm>
              <a:off x="6541895" y="453714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51" name="正方形/長方形 3150"/>
            <p:cNvSpPr/>
            <p:nvPr/>
          </p:nvSpPr>
          <p:spPr>
            <a:xfrm>
              <a:off x="6541895" y="458361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52" name="正方形/長方形 3151"/>
            <p:cNvSpPr/>
            <p:nvPr/>
          </p:nvSpPr>
          <p:spPr>
            <a:xfrm>
              <a:off x="6595562" y="453714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53" name="正方形/長方形 3152"/>
            <p:cNvSpPr/>
            <p:nvPr/>
          </p:nvSpPr>
          <p:spPr>
            <a:xfrm>
              <a:off x="6595562" y="458361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54" name="正方形/長方形 3153"/>
            <p:cNvSpPr/>
            <p:nvPr/>
          </p:nvSpPr>
          <p:spPr>
            <a:xfrm>
              <a:off x="6649936" y="453663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55" name="正方形/長方形 3154"/>
            <p:cNvSpPr/>
            <p:nvPr/>
          </p:nvSpPr>
          <p:spPr>
            <a:xfrm>
              <a:off x="6649936" y="45831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56" name="正方形/長方形 3155"/>
            <p:cNvSpPr/>
            <p:nvPr/>
          </p:nvSpPr>
          <p:spPr>
            <a:xfrm>
              <a:off x="6703616" y="45366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57" name="正方形/長方形 3156"/>
            <p:cNvSpPr/>
            <p:nvPr/>
          </p:nvSpPr>
          <p:spPr>
            <a:xfrm>
              <a:off x="6703616" y="458310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58" name="正方形/長方形 3157"/>
            <p:cNvSpPr/>
            <p:nvPr/>
          </p:nvSpPr>
          <p:spPr>
            <a:xfrm>
              <a:off x="6757283" y="45366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59" name="正方形/長方形 3158"/>
            <p:cNvSpPr/>
            <p:nvPr/>
          </p:nvSpPr>
          <p:spPr>
            <a:xfrm>
              <a:off x="6757283" y="458310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60" name="正方形/長方形 3159"/>
            <p:cNvSpPr/>
            <p:nvPr/>
          </p:nvSpPr>
          <p:spPr>
            <a:xfrm>
              <a:off x="6810962" y="453663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61" name="正方形/長方形 3160"/>
            <p:cNvSpPr/>
            <p:nvPr/>
          </p:nvSpPr>
          <p:spPr>
            <a:xfrm>
              <a:off x="6810962" y="45831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62" name="正方形/長方形 3161"/>
            <p:cNvSpPr/>
            <p:nvPr/>
          </p:nvSpPr>
          <p:spPr>
            <a:xfrm>
              <a:off x="6864629" y="453663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63" name="正方形/長方形 3162"/>
            <p:cNvSpPr/>
            <p:nvPr/>
          </p:nvSpPr>
          <p:spPr>
            <a:xfrm>
              <a:off x="6864629" y="458310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64" name="正方形/長方形 3163"/>
            <p:cNvSpPr/>
            <p:nvPr/>
          </p:nvSpPr>
          <p:spPr>
            <a:xfrm>
              <a:off x="6913029" y="453714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65" name="正方形/長方形 3164"/>
            <p:cNvSpPr/>
            <p:nvPr/>
          </p:nvSpPr>
          <p:spPr>
            <a:xfrm>
              <a:off x="6913029" y="458361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66" name="正方形/長方形 3165"/>
            <p:cNvSpPr/>
            <p:nvPr/>
          </p:nvSpPr>
          <p:spPr>
            <a:xfrm>
              <a:off x="6966708" y="453714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67" name="正方形/長方形 3166"/>
            <p:cNvSpPr/>
            <p:nvPr/>
          </p:nvSpPr>
          <p:spPr>
            <a:xfrm>
              <a:off x="6966708" y="458361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68" name="正方形/長方形 3167"/>
            <p:cNvSpPr/>
            <p:nvPr/>
          </p:nvSpPr>
          <p:spPr>
            <a:xfrm>
              <a:off x="7020375" y="453714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69" name="正方形/長方形 3168"/>
            <p:cNvSpPr/>
            <p:nvPr/>
          </p:nvSpPr>
          <p:spPr>
            <a:xfrm>
              <a:off x="7020375" y="458361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70" name="正方形/長方形 3169"/>
            <p:cNvSpPr/>
            <p:nvPr/>
          </p:nvSpPr>
          <p:spPr>
            <a:xfrm>
              <a:off x="7074054" y="4537148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71" name="正方形/長方形 3170"/>
            <p:cNvSpPr/>
            <p:nvPr/>
          </p:nvSpPr>
          <p:spPr>
            <a:xfrm>
              <a:off x="7074054" y="458361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72" name="正方形/長方形 3171"/>
            <p:cNvSpPr/>
            <p:nvPr/>
          </p:nvSpPr>
          <p:spPr>
            <a:xfrm>
              <a:off x="7127721" y="4537148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73" name="正方形/長方形 3172"/>
            <p:cNvSpPr/>
            <p:nvPr/>
          </p:nvSpPr>
          <p:spPr>
            <a:xfrm>
              <a:off x="7127721" y="458361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74" name="正方形/長方形 3173"/>
            <p:cNvSpPr/>
            <p:nvPr/>
          </p:nvSpPr>
          <p:spPr>
            <a:xfrm>
              <a:off x="6225135" y="463058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75" name="正方形/長方形 3174"/>
            <p:cNvSpPr/>
            <p:nvPr/>
          </p:nvSpPr>
          <p:spPr>
            <a:xfrm>
              <a:off x="6225135" y="467705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76" name="正方形/長方形 3175"/>
            <p:cNvSpPr/>
            <p:nvPr/>
          </p:nvSpPr>
          <p:spPr>
            <a:xfrm>
              <a:off x="6278803" y="463007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77" name="正方形/長方形 3176"/>
            <p:cNvSpPr/>
            <p:nvPr/>
          </p:nvSpPr>
          <p:spPr>
            <a:xfrm>
              <a:off x="6278803" y="467655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78" name="正方形/長方形 3177"/>
            <p:cNvSpPr/>
            <p:nvPr/>
          </p:nvSpPr>
          <p:spPr>
            <a:xfrm>
              <a:off x="6332470" y="463007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79" name="正方形/長方形 3178"/>
            <p:cNvSpPr/>
            <p:nvPr/>
          </p:nvSpPr>
          <p:spPr>
            <a:xfrm>
              <a:off x="6332470" y="467655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80" name="正方形/長方形 3179"/>
            <p:cNvSpPr/>
            <p:nvPr/>
          </p:nvSpPr>
          <p:spPr>
            <a:xfrm>
              <a:off x="6380869" y="463058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81" name="正方形/長方形 3180"/>
            <p:cNvSpPr/>
            <p:nvPr/>
          </p:nvSpPr>
          <p:spPr>
            <a:xfrm>
              <a:off x="6380869" y="467705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82" name="正方形/長方形 3181"/>
            <p:cNvSpPr/>
            <p:nvPr/>
          </p:nvSpPr>
          <p:spPr>
            <a:xfrm>
              <a:off x="6434548" y="463058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83" name="正方形/長方形 3182"/>
            <p:cNvSpPr/>
            <p:nvPr/>
          </p:nvSpPr>
          <p:spPr>
            <a:xfrm>
              <a:off x="6434548" y="467705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84" name="正方形/長方形 3183"/>
            <p:cNvSpPr/>
            <p:nvPr/>
          </p:nvSpPr>
          <p:spPr>
            <a:xfrm>
              <a:off x="6488216" y="463058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85" name="正方形/長方形 3184"/>
            <p:cNvSpPr/>
            <p:nvPr/>
          </p:nvSpPr>
          <p:spPr>
            <a:xfrm>
              <a:off x="6488216" y="467705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86" name="正方形/長方形 3185"/>
            <p:cNvSpPr/>
            <p:nvPr/>
          </p:nvSpPr>
          <p:spPr>
            <a:xfrm>
              <a:off x="6541895" y="463058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87" name="正方形/長方形 3186"/>
            <p:cNvSpPr/>
            <p:nvPr/>
          </p:nvSpPr>
          <p:spPr>
            <a:xfrm>
              <a:off x="6541895" y="467705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88" name="正方形/長方形 3187"/>
            <p:cNvSpPr/>
            <p:nvPr/>
          </p:nvSpPr>
          <p:spPr>
            <a:xfrm>
              <a:off x="6595562" y="463058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89" name="正方形/長方形 3188"/>
            <p:cNvSpPr/>
            <p:nvPr/>
          </p:nvSpPr>
          <p:spPr>
            <a:xfrm>
              <a:off x="6595562" y="467705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90" name="正方形/長方形 3189"/>
            <p:cNvSpPr/>
            <p:nvPr/>
          </p:nvSpPr>
          <p:spPr>
            <a:xfrm>
              <a:off x="6649936" y="463007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91" name="正方形/長方形 3190"/>
            <p:cNvSpPr/>
            <p:nvPr/>
          </p:nvSpPr>
          <p:spPr>
            <a:xfrm>
              <a:off x="6649936" y="467655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92" name="正方形/長方形 3191"/>
            <p:cNvSpPr/>
            <p:nvPr/>
          </p:nvSpPr>
          <p:spPr>
            <a:xfrm>
              <a:off x="6703616" y="463007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93" name="正方形/長方形 3192"/>
            <p:cNvSpPr/>
            <p:nvPr/>
          </p:nvSpPr>
          <p:spPr>
            <a:xfrm>
              <a:off x="6703616" y="4676550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94" name="正方形/長方形 3193"/>
            <p:cNvSpPr/>
            <p:nvPr/>
          </p:nvSpPr>
          <p:spPr>
            <a:xfrm>
              <a:off x="6757283" y="463007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95" name="正方形/長方形 3194"/>
            <p:cNvSpPr/>
            <p:nvPr/>
          </p:nvSpPr>
          <p:spPr>
            <a:xfrm>
              <a:off x="6757283" y="467655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96" name="正方形/長方形 3195"/>
            <p:cNvSpPr/>
            <p:nvPr/>
          </p:nvSpPr>
          <p:spPr>
            <a:xfrm>
              <a:off x="6810962" y="463007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97" name="正方形/長方形 3196"/>
            <p:cNvSpPr/>
            <p:nvPr/>
          </p:nvSpPr>
          <p:spPr>
            <a:xfrm>
              <a:off x="6810962" y="467655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98" name="正方形/長方形 3197"/>
            <p:cNvSpPr/>
            <p:nvPr/>
          </p:nvSpPr>
          <p:spPr>
            <a:xfrm>
              <a:off x="6864629" y="463007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199" name="正方形/長方形 3198"/>
            <p:cNvSpPr/>
            <p:nvPr/>
          </p:nvSpPr>
          <p:spPr>
            <a:xfrm>
              <a:off x="6864629" y="4676550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00" name="正方形/長方形 3199"/>
            <p:cNvSpPr/>
            <p:nvPr/>
          </p:nvSpPr>
          <p:spPr>
            <a:xfrm>
              <a:off x="6913029" y="463058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01" name="正方形/長方形 3200"/>
            <p:cNvSpPr/>
            <p:nvPr/>
          </p:nvSpPr>
          <p:spPr>
            <a:xfrm>
              <a:off x="6913029" y="467705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02" name="正方形/長方形 3201"/>
            <p:cNvSpPr/>
            <p:nvPr/>
          </p:nvSpPr>
          <p:spPr>
            <a:xfrm>
              <a:off x="6966708" y="463058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03" name="正方形/長方形 3202"/>
            <p:cNvSpPr/>
            <p:nvPr/>
          </p:nvSpPr>
          <p:spPr>
            <a:xfrm>
              <a:off x="6966708" y="467705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04" name="正方形/長方形 3203"/>
            <p:cNvSpPr/>
            <p:nvPr/>
          </p:nvSpPr>
          <p:spPr>
            <a:xfrm>
              <a:off x="7020375" y="463058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05" name="正方形/長方形 3204"/>
            <p:cNvSpPr/>
            <p:nvPr/>
          </p:nvSpPr>
          <p:spPr>
            <a:xfrm>
              <a:off x="7020375" y="467705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06" name="正方形/長方形 3205"/>
            <p:cNvSpPr/>
            <p:nvPr/>
          </p:nvSpPr>
          <p:spPr>
            <a:xfrm>
              <a:off x="7074054" y="463058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07" name="正方形/長方形 3206"/>
            <p:cNvSpPr/>
            <p:nvPr/>
          </p:nvSpPr>
          <p:spPr>
            <a:xfrm>
              <a:off x="7074054" y="467705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08" name="正方形/長方形 3207"/>
            <p:cNvSpPr/>
            <p:nvPr/>
          </p:nvSpPr>
          <p:spPr>
            <a:xfrm>
              <a:off x="7127721" y="4630589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09" name="正方形/長方形 3208"/>
            <p:cNvSpPr/>
            <p:nvPr/>
          </p:nvSpPr>
          <p:spPr>
            <a:xfrm>
              <a:off x="7127721" y="4677059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10" name="正方形/長方形 3209"/>
            <p:cNvSpPr/>
            <p:nvPr/>
          </p:nvSpPr>
          <p:spPr>
            <a:xfrm>
              <a:off x="6225135" y="472242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11" name="正方形/長方形 3210"/>
            <p:cNvSpPr/>
            <p:nvPr/>
          </p:nvSpPr>
          <p:spPr>
            <a:xfrm>
              <a:off x="6225135" y="47688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12" name="正方形/長方形 3211"/>
            <p:cNvSpPr/>
            <p:nvPr/>
          </p:nvSpPr>
          <p:spPr>
            <a:xfrm>
              <a:off x="6278803" y="472191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13" name="正方形/長方形 3212"/>
            <p:cNvSpPr/>
            <p:nvPr/>
          </p:nvSpPr>
          <p:spPr>
            <a:xfrm>
              <a:off x="6278803" y="476838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14" name="正方形/長方形 3213"/>
            <p:cNvSpPr/>
            <p:nvPr/>
          </p:nvSpPr>
          <p:spPr>
            <a:xfrm>
              <a:off x="6332470" y="472191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15" name="正方形/長方形 3214"/>
            <p:cNvSpPr/>
            <p:nvPr/>
          </p:nvSpPr>
          <p:spPr>
            <a:xfrm>
              <a:off x="6332470" y="476838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16" name="正方形/長方形 3215"/>
            <p:cNvSpPr/>
            <p:nvPr/>
          </p:nvSpPr>
          <p:spPr>
            <a:xfrm>
              <a:off x="6380869" y="472242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17" name="正方形/長方形 3216"/>
            <p:cNvSpPr/>
            <p:nvPr/>
          </p:nvSpPr>
          <p:spPr>
            <a:xfrm>
              <a:off x="6380869" y="47688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18" name="正方形/長方形 3217"/>
            <p:cNvSpPr/>
            <p:nvPr/>
          </p:nvSpPr>
          <p:spPr>
            <a:xfrm>
              <a:off x="6434548" y="472242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19" name="正方形/長方形 3218"/>
            <p:cNvSpPr/>
            <p:nvPr/>
          </p:nvSpPr>
          <p:spPr>
            <a:xfrm>
              <a:off x="6434548" y="47688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20" name="正方形/長方形 3219"/>
            <p:cNvSpPr/>
            <p:nvPr/>
          </p:nvSpPr>
          <p:spPr>
            <a:xfrm>
              <a:off x="6488216" y="472242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21" name="正方形/長方形 3220"/>
            <p:cNvSpPr/>
            <p:nvPr/>
          </p:nvSpPr>
          <p:spPr>
            <a:xfrm>
              <a:off x="6488216" y="476889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22" name="正方形/長方形 3221"/>
            <p:cNvSpPr/>
            <p:nvPr/>
          </p:nvSpPr>
          <p:spPr>
            <a:xfrm>
              <a:off x="6541895" y="472242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23" name="正方形/長方形 3222"/>
            <p:cNvSpPr/>
            <p:nvPr/>
          </p:nvSpPr>
          <p:spPr>
            <a:xfrm>
              <a:off x="6541895" y="47688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24" name="正方形/長方形 3223"/>
            <p:cNvSpPr/>
            <p:nvPr/>
          </p:nvSpPr>
          <p:spPr>
            <a:xfrm>
              <a:off x="6595562" y="472242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25" name="正方形/長方形 3224"/>
            <p:cNvSpPr/>
            <p:nvPr/>
          </p:nvSpPr>
          <p:spPr>
            <a:xfrm>
              <a:off x="6595562" y="476889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26" name="正方形/長方形 3225"/>
            <p:cNvSpPr/>
            <p:nvPr/>
          </p:nvSpPr>
          <p:spPr>
            <a:xfrm>
              <a:off x="6649936" y="472191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27" name="正方形/長方形 3226"/>
            <p:cNvSpPr/>
            <p:nvPr/>
          </p:nvSpPr>
          <p:spPr>
            <a:xfrm>
              <a:off x="6649936" y="476838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28" name="正方形/長方形 3227"/>
            <p:cNvSpPr/>
            <p:nvPr/>
          </p:nvSpPr>
          <p:spPr>
            <a:xfrm>
              <a:off x="6703616" y="472191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29" name="正方形/長方形 3228"/>
            <p:cNvSpPr/>
            <p:nvPr/>
          </p:nvSpPr>
          <p:spPr>
            <a:xfrm>
              <a:off x="6703616" y="476838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30" name="正方形/長方形 3229"/>
            <p:cNvSpPr/>
            <p:nvPr/>
          </p:nvSpPr>
          <p:spPr>
            <a:xfrm>
              <a:off x="6757283" y="472191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31" name="正方形/長方形 3230"/>
            <p:cNvSpPr/>
            <p:nvPr/>
          </p:nvSpPr>
          <p:spPr>
            <a:xfrm>
              <a:off x="6757283" y="476838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32" name="正方形/長方形 3231"/>
            <p:cNvSpPr/>
            <p:nvPr/>
          </p:nvSpPr>
          <p:spPr>
            <a:xfrm>
              <a:off x="6810962" y="472191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33" name="正方形/長方形 3232"/>
            <p:cNvSpPr/>
            <p:nvPr/>
          </p:nvSpPr>
          <p:spPr>
            <a:xfrm>
              <a:off x="6810962" y="476838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34" name="正方形/長方形 3233"/>
            <p:cNvSpPr/>
            <p:nvPr/>
          </p:nvSpPr>
          <p:spPr>
            <a:xfrm>
              <a:off x="6864629" y="472191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35" name="正方形/長方形 3234"/>
            <p:cNvSpPr/>
            <p:nvPr/>
          </p:nvSpPr>
          <p:spPr>
            <a:xfrm>
              <a:off x="6864629" y="476838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36" name="正方形/長方形 3235"/>
            <p:cNvSpPr/>
            <p:nvPr/>
          </p:nvSpPr>
          <p:spPr>
            <a:xfrm>
              <a:off x="6913029" y="472242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37" name="正方形/長方形 3236"/>
            <p:cNvSpPr/>
            <p:nvPr/>
          </p:nvSpPr>
          <p:spPr>
            <a:xfrm>
              <a:off x="6913029" y="47688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38" name="正方形/長方形 3237"/>
            <p:cNvSpPr/>
            <p:nvPr/>
          </p:nvSpPr>
          <p:spPr>
            <a:xfrm>
              <a:off x="6966708" y="4722423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39" name="正方形/長方形 3238"/>
            <p:cNvSpPr/>
            <p:nvPr/>
          </p:nvSpPr>
          <p:spPr>
            <a:xfrm>
              <a:off x="6966708" y="476889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40" name="正方形/長方形 3239"/>
            <p:cNvSpPr/>
            <p:nvPr/>
          </p:nvSpPr>
          <p:spPr>
            <a:xfrm>
              <a:off x="7020375" y="472242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41" name="正方形/長方形 3240"/>
            <p:cNvSpPr/>
            <p:nvPr/>
          </p:nvSpPr>
          <p:spPr>
            <a:xfrm>
              <a:off x="7020375" y="47688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42" name="正方形/長方形 3241"/>
            <p:cNvSpPr/>
            <p:nvPr/>
          </p:nvSpPr>
          <p:spPr>
            <a:xfrm>
              <a:off x="7074054" y="472242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43" name="正方形/長方形 3242"/>
            <p:cNvSpPr/>
            <p:nvPr/>
          </p:nvSpPr>
          <p:spPr>
            <a:xfrm>
              <a:off x="7074054" y="476889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44" name="正方形/長方形 3243"/>
            <p:cNvSpPr/>
            <p:nvPr/>
          </p:nvSpPr>
          <p:spPr>
            <a:xfrm>
              <a:off x="7127721" y="4722423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45" name="正方形/長方形 3244"/>
            <p:cNvSpPr/>
            <p:nvPr/>
          </p:nvSpPr>
          <p:spPr>
            <a:xfrm>
              <a:off x="7127721" y="476889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46" name="正方形/長方形 3245"/>
            <p:cNvSpPr/>
            <p:nvPr/>
          </p:nvSpPr>
          <p:spPr>
            <a:xfrm>
              <a:off x="6225135" y="481586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47" name="正方形/長方形 3246"/>
            <p:cNvSpPr/>
            <p:nvPr/>
          </p:nvSpPr>
          <p:spPr>
            <a:xfrm>
              <a:off x="6225135" y="486233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48" name="正方形/長方形 3247"/>
            <p:cNvSpPr/>
            <p:nvPr/>
          </p:nvSpPr>
          <p:spPr>
            <a:xfrm>
              <a:off x="6278803" y="481535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49" name="正方形/長方形 3248"/>
            <p:cNvSpPr/>
            <p:nvPr/>
          </p:nvSpPr>
          <p:spPr>
            <a:xfrm>
              <a:off x="6278803" y="486182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50" name="正方形/長方形 3249"/>
            <p:cNvSpPr/>
            <p:nvPr/>
          </p:nvSpPr>
          <p:spPr>
            <a:xfrm>
              <a:off x="6332470" y="481535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51" name="正方形/長方形 3250"/>
            <p:cNvSpPr/>
            <p:nvPr/>
          </p:nvSpPr>
          <p:spPr>
            <a:xfrm>
              <a:off x="6332470" y="486182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52" name="正方形/長方形 3251"/>
            <p:cNvSpPr/>
            <p:nvPr/>
          </p:nvSpPr>
          <p:spPr>
            <a:xfrm>
              <a:off x="6380869" y="481586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53" name="正方形/長方形 3252"/>
            <p:cNvSpPr/>
            <p:nvPr/>
          </p:nvSpPr>
          <p:spPr>
            <a:xfrm>
              <a:off x="6380869" y="486233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54" name="正方形/長方形 3253"/>
            <p:cNvSpPr/>
            <p:nvPr/>
          </p:nvSpPr>
          <p:spPr>
            <a:xfrm>
              <a:off x="6434548" y="481586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55" name="正方形/長方形 3254"/>
            <p:cNvSpPr/>
            <p:nvPr/>
          </p:nvSpPr>
          <p:spPr>
            <a:xfrm>
              <a:off x="6434548" y="486233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56" name="正方形/長方形 3255"/>
            <p:cNvSpPr/>
            <p:nvPr/>
          </p:nvSpPr>
          <p:spPr>
            <a:xfrm>
              <a:off x="6488216" y="481586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57" name="正方形/長方形 3256"/>
            <p:cNvSpPr/>
            <p:nvPr/>
          </p:nvSpPr>
          <p:spPr>
            <a:xfrm>
              <a:off x="6488216" y="486233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58" name="正方形/長方形 3257"/>
            <p:cNvSpPr/>
            <p:nvPr/>
          </p:nvSpPr>
          <p:spPr>
            <a:xfrm>
              <a:off x="6541895" y="481586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59" name="正方形/長方形 3258"/>
            <p:cNvSpPr/>
            <p:nvPr/>
          </p:nvSpPr>
          <p:spPr>
            <a:xfrm>
              <a:off x="6541895" y="486233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60" name="正方形/長方形 3259"/>
            <p:cNvSpPr/>
            <p:nvPr/>
          </p:nvSpPr>
          <p:spPr>
            <a:xfrm>
              <a:off x="6595562" y="481586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61" name="正方形/長方形 3260"/>
            <p:cNvSpPr/>
            <p:nvPr/>
          </p:nvSpPr>
          <p:spPr>
            <a:xfrm>
              <a:off x="6595562" y="486233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62" name="正方形/長方形 3261"/>
            <p:cNvSpPr/>
            <p:nvPr/>
          </p:nvSpPr>
          <p:spPr>
            <a:xfrm>
              <a:off x="6649936" y="481535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63" name="正方形/長方形 3262"/>
            <p:cNvSpPr/>
            <p:nvPr/>
          </p:nvSpPr>
          <p:spPr>
            <a:xfrm>
              <a:off x="6649936" y="486182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64" name="正方形/長方形 3263"/>
            <p:cNvSpPr/>
            <p:nvPr/>
          </p:nvSpPr>
          <p:spPr>
            <a:xfrm>
              <a:off x="6703616" y="481535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65" name="正方形/長方形 3264"/>
            <p:cNvSpPr/>
            <p:nvPr/>
          </p:nvSpPr>
          <p:spPr>
            <a:xfrm>
              <a:off x="6703616" y="486182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66" name="正方形/長方形 3265"/>
            <p:cNvSpPr/>
            <p:nvPr/>
          </p:nvSpPr>
          <p:spPr>
            <a:xfrm>
              <a:off x="6757283" y="481535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67" name="正方形/長方形 3266"/>
            <p:cNvSpPr/>
            <p:nvPr/>
          </p:nvSpPr>
          <p:spPr>
            <a:xfrm>
              <a:off x="6757283" y="486182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68" name="正方形/長方形 3267"/>
            <p:cNvSpPr/>
            <p:nvPr/>
          </p:nvSpPr>
          <p:spPr>
            <a:xfrm>
              <a:off x="6810962" y="481535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69" name="正方形/長方形 3268"/>
            <p:cNvSpPr/>
            <p:nvPr/>
          </p:nvSpPr>
          <p:spPr>
            <a:xfrm>
              <a:off x="6810962" y="486182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70" name="正方形/長方形 3269"/>
            <p:cNvSpPr/>
            <p:nvPr/>
          </p:nvSpPr>
          <p:spPr>
            <a:xfrm>
              <a:off x="6864629" y="4815354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71" name="正方形/長方形 3270"/>
            <p:cNvSpPr/>
            <p:nvPr/>
          </p:nvSpPr>
          <p:spPr>
            <a:xfrm>
              <a:off x="6864629" y="486182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72" name="正方形/長方形 3271"/>
            <p:cNvSpPr/>
            <p:nvPr/>
          </p:nvSpPr>
          <p:spPr>
            <a:xfrm>
              <a:off x="6913029" y="481586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73" name="正方形/長方形 3272"/>
            <p:cNvSpPr/>
            <p:nvPr/>
          </p:nvSpPr>
          <p:spPr>
            <a:xfrm>
              <a:off x="6913029" y="486233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74" name="正方形/長方形 3273"/>
            <p:cNvSpPr/>
            <p:nvPr/>
          </p:nvSpPr>
          <p:spPr>
            <a:xfrm>
              <a:off x="6966708" y="481586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75" name="正方形/長方形 3274"/>
            <p:cNvSpPr/>
            <p:nvPr/>
          </p:nvSpPr>
          <p:spPr>
            <a:xfrm>
              <a:off x="6966708" y="486233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76" name="正方形/長方形 3275"/>
            <p:cNvSpPr/>
            <p:nvPr/>
          </p:nvSpPr>
          <p:spPr>
            <a:xfrm>
              <a:off x="7020375" y="481586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77" name="正方形/長方形 3276"/>
            <p:cNvSpPr/>
            <p:nvPr/>
          </p:nvSpPr>
          <p:spPr>
            <a:xfrm>
              <a:off x="7020375" y="486233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78" name="正方形/長方形 3277"/>
            <p:cNvSpPr/>
            <p:nvPr/>
          </p:nvSpPr>
          <p:spPr>
            <a:xfrm>
              <a:off x="7074054" y="481586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79" name="正方形/長方形 3278"/>
            <p:cNvSpPr/>
            <p:nvPr/>
          </p:nvSpPr>
          <p:spPr>
            <a:xfrm>
              <a:off x="7074054" y="4862335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80" name="正方形/長方形 3279"/>
            <p:cNvSpPr/>
            <p:nvPr/>
          </p:nvSpPr>
          <p:spPr>
            <a:xfrm>
              <a:off x="7127721" y="4815864"/>
              <a:ext cx="53668" cy="4646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81" name="正方形/長方形 3280"/>
            <p:cNvSpPr/>
            <p:nvPr/>
          </p:nvSpPr>
          <p:spPr>
            <a:xfrm>
              <a:off x="7127721" y="4862335"/>
              <a:ext cx="53668" cy="464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82" name="正方形/長方形 3281"/>
            <p:cNvSpPr/>
            <p:nvPr/>
          </p:nvSpPr>
          <p:spPr>
            <a:xfrm>
              <a:off x="6019924" y="4094811"/>
              <a:ext cx="200380" cy="8640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83" name="正方形/長方形 3282"/>
            <p:cNvSpPr/>
            <p:nvPr/>
          </p:nvSpPr>
          <p:spPr>
            <a:xfrm>
              <a:off x="7177511" y="4094811"/>
              <a:ext cx="200380" cy="8640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</p:grpSp>
      <p:sp>
        <p:nvSpPr>
          <p:cNvPr id="926" name="正方形/長方形 925"/>
          <p:cNvSpPr/>
          <p:nvPr/>
        </p:nvSpPr>
        <p:spPr>
          <a:xfrm>
            <a:off x="1000397" y="5445224"/>
            <a:ext cx="6421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Tuning volume fraction of metal domain and insulator domain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by electrostatic carrier doping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925" name="タイトル 20"/>
          <p:cNvSpPr txBox="1">
            <a:spLocks/>
          </p:cNvSpPr>
          <p:nvPr/>
        </p:nvSpPr>
        <p:spPr>
          <a:xfrm>
            <a:off x="533450" y="53751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Origin of Resistivity Changes with EDL Gating 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524972" y="4249733"/>
            <a:ext cx="1955710" cy="613144"/>
            <a:chOff x="6524972" y="4249733"/>
            <a:chExt cx="1955710" cy="613144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6524972" y="4258806"/>
              <a:ext cx="848936" cy="579415"/>
              <a:chOff x="6084474" y="4283462"/>
              <a:chExt cx="848936" cy="579415"/>
            </a:xfrm>
          </p:grpSpPr>
          <p:sp>
            <p:nvSpPr>
              <p:cNvPr id="931" name="正方形/長方形 930"/>
              <p:cNvSpPr/>
              <p:nvPr/>
            </p:nvSpPr>
            <p:spPr>
              <a:xfrm>
                <a:off x="6431542" y="4709025"/>
                <a:ext cx="154800" cy="15385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prstDash val="sysDot"/>
              </a:ln>
              <a:scene3d>
                <a:camera prst="orthographicFront"/>
                <a:lightRig rig="balanced" dir="t"/>
              </a:scene3d>
              <a:sp3d prstMaterial="metal">
                <a:bevelT w="63500" h="63500"/>
                <a:bevelB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>
                  <a:latin typeface="Arial" panose="020B0604020202020204" pitchFamily="34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933" name="テキスト ボックス 15"/>
              <p:cNvSpPr txBox="1"/>
              <p:nvPr/>
            </p:nvSpPr>
            <p:spPr>
              <a:xfrm>
                <a:off x="6084474" y="4283462"/>
                <a:ext cx="848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Metal</a:t>
                </a:r>
                <a:endParaRPr kumimoji="1" lang="en-US" altLang="ja-JP" sz="1800" i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>
              <a:off x="7413882" y="4249733"/>
              <a:ext cx="1066800" cy="613144"/>
              <a:chOff x="7444341" y="4217724"/>
              <a:chExt cx="1066800" cy="613144"/>
            </a:xfrm>
          </p:grpSpPr>
          <p:sp>
            <p:nvSpPr>
              <p:cNvPr id="929" name="正方形/長方形 928"/>
              <p:cNvSpPr/>
              <p:nvPr/>
            </p:nvSpPr>
            <p:spPr>
              <a:xfrm>
                <a:off x="7900341" y="4677016"/>
                <a:ext cx="154800" cy="15385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prstDash val="sysDot"/>
              </a:ln>
              <a:scene3d>
                <a:camera prst="orthographicFront"/>
                <a:lightRig rig="balanced" dir="t"/>
              </a:scene3d>
              <a:sp3d prstMaterial="metal">
                <a:bevelT w="63500" h="63500"/>
                <a:bevelB w="635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>
                  <a:latin typeface="Arial" panose="020B0604020202020204" pitchFamily="34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934" name="テキスト ボックス 15"/>
              <p:cNvSpPr txBox="1"/>
              <p:nvPr/>
            </p:nvSpPr>
            <p:spPr>
              <a:xfrm>
                <a:off x="7444341" y="4217724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Insulator</a:t>
                </a:r>
                <a:endParaRPr kumimoji="1" lang="en-US" altLang="ja-JP" sz="1800" i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15" name="テキスト ボックス 15"/>
          <p:cNvSpPr txBox="1"/>
          <p:nvPr/>
        </p:nvSpPr>
        <p:spPr>
          <a:xfrm>
            <a:off x="467544" y="1196752"/>
            <a:ext cx="9254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 ~ T</a:t>
            </a:r>
            <a:r>
              <a:rPr lang="en-US" altLang="ja-JP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MI</a:t>
            </a:r>
            <a:endParaRPr kumimoji="1" lang="en-US" altLang="ja-JP" sz="1800" i="1" baseline="-250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889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14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03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1" grpId="0"/>
      <p:bldP spid="2693" grpId="0"/>
      <p:bldP spid="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二等辺三角形 9"/>
          <p:cNvSpPr/>
          <p:nvPr/>
        </p:nvSpPr>
        <p:spPr>
          <a:xfrm rot="14328705">
            <a:off x="2604424" y="1745467"/>
            <a:ext cx="3054037" cy="5389819"/>
          </a:xfrm>
          <a:prstGeom prst="triangle">
            <a:avLst>
              <a:gd name="adj" fmla="val 48360"/>
            </a:avLst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0"/>
          <p:cNvSpPr txBox="1">
            <a:spLocks/>
          </p:cNvSpPr>
          <p:nvPr/>
        </p:nvSpPr>
        <p:spPr>
          <a:xfrm>
            <a:off x="533450" y="53751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&amp; Future Work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3" y="2390439"/>
            <a:ext cx="2944167" cy="1826328"/>
          </a:xfrm>
          <a:prstGeom prst="rect">
            <a:avLst/>
          </a:prstGeom>
        </p:spPr>
      </p:pic>
      <p:grpSp>
        <p:nvGrpSpPr>
          <p:cNvPr id="5" name="図形グループ 9"/>
          <p:cNvGrpSpPr/>
          <p:nvPr/>
        </p:nvGrpSpPr>
        <p:grpSpPr>
          <a:xfrm>
            <a:off x="5142461" y="952110"/>
            <a:ext cx="3174454" cy="1598199"/>
            <a:chOff x="611560" y="1268760"/>
            <a:chExt cx="3174454" cy="159819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60"/>
              <a:ext cx="3174454" cy="159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907704" y="1310571"/>
              <a:ext cx="6792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>
                  <a:latin typeface="Arial "/>
                  <a:cs typeface="Arial" panose="020B0604020202020204" pitchFamily="34" charset="0"/>
                </a:rPr>
                <a:t>Gate</a:t>
              </a:r>
              <a:endParaRPr kumimoji="1" lang="ja-JP" altLang="en-US" sz="1000" dirty="0">
                <a:latin typeface="Arial "/>
                <a:cs typeface="Arial" panose="020B060402020202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486332">
              <a:off x="1126344" y="1866291"/>
              <a:ext cx="13274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 smtClean="0">
                  <a:solidFill>
                    <a:srgbClr val="FF0000"/>
                  </a:solidFill>
                  <a:latin typeface="Arial "/>
                  <a:cs typeface="Arial" panose="020B0604020202020204" pitchFamily="34" charset="0"/>
                </a:rPr>
                <a:t>Ion Liquid</a:t>
              </a:r>
              <a:r>
                <a:rPr kumimoji="1" lang="ja-JP" altLang="en-US" sz="1000" dirty="0" smtClean="0">
                  <a:solidFill>
                    <a:srgbClr val="FF0000"/>
                  </a:solidFill>
                  <a:latin typeface="Arial "/>
                  <a:cs typeface="Arial" panose="020B0604020202020204" pitchFamily="34" charset="0"/>
                </a:rPr>
                <a:t> </a:t>
              </a:r>
              <a:r>
                <a:rPr kumimoji="1" lang="en-US" altLang="ja-JP" sz="1000" dirty="0" smtClean="0">
                  <a:solidFill>
                    <a:srgbClr val="FF0000"/>
                  </a:solidFill>
                  <a:latin typeface="Arial "/>
                  <a:cs typeface="Arial" panose="020B0604020202020204" pitchFamily="34" charset="0"/>
                </a:rPr>
                <a:t>(IL)</a:t>
              </a:r>
              <a:endParaRPr kumimoji="1" lang="ja-JP" altLang="en-US" sz="1000" dirty="0">
                <a:solidFill>
                  <a:srgbClr val="FF0000"/>
                </a:solidFill>
                <a:latin typeface="Arial "/>
                <a:cs typeface="Arial" panose="020B060402020202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486332">
              <a:off x="1053476" y="2135738"/>
              <a:ext cx="1499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 smtClean="0">
                  <a:latin typeface="Arial "/>
                  <a:cs typeface="Arial" panose="020B0604020202020204" pitchFamily="34" charset="0"/>
                </a:rPr>
                <a:t>Oxide channel</a:t>
              </a:r>
              <a:endParaRPr kumimoji="1" lang="ja-JP" altLang="en-US" sz="1000" dirty="0">
                <a:latin typeface="Arial "/>
                <a:cs typeface="Arial" panose="020B0604020202020204" pitchFamily="34" charset="0"/>
              </a:endParaRPr>
            </a:p>
          </p:txBody>
        </p:sp>
      </p:grpSp>
      <p:pic>
        <p:nvPicPr>
          <p:cNvPr id="18" name="図 17" descr="FET_NW_image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0000"/>
          <a:stretch/>
        </p:blipFill>
        <p:spPr>
          <a:xfrm>
            <a:off x="2771800" y="4787275"/>
            <a:ext cx="2880320" cy="1800200"/>
          </a:xfrm>
          <a:prstGeom prst="rect">
            <a:avLst/>
          </a:prstGeom>
        </p:spPr>
      </p:pic>
      <p:grpSp>
        <p:nvGrpSpPr>
          <p:cNvPr id="31" name="グループ化 30"/>
          <p:cNvGrpSpPr/>
          <p:nvPr/>
        </p:nvGrpSpPr>
        <p:grpSpPr>
          <a:xfrm>
            <a:off x="545861" y="3444768"/>
            <a:ext cx="1775213" cy="2006218"/>
            <a:chOff x="-274632" y="4684266"/>
            <a:chExt cx="1775213" cy="2006218"/>
          </a:xfrm>
        </p:grpSpPr>
        <p:pic>
          <p:nvPicPr>
            <p:cNvPr id="13" name="Picture 2" descr="E:\LPCMO\20130620_LPCMO0.3expo\Exp_04.bmp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9313" t="55475" r="43135" b="5886"/>
            <a:stretch/>
          </p:blipFill>
          <p:spPr bwMode="auto">
            <a:xfrm>
              <a:off x="-227611" y="4684266"/>
              <a:ext cx="1728192" cy="2006218"/>
            </a:xfrm>
            <a:prstGeom prst="rect">
              <a:avLst/>
            </a:prstGeom>
            <a:noFill/>
            <a:effectLst/>
          </p:spPr>
        </p:pic>
        <p:sp>
          <p:nvSpPr>
            <p:cNvPr id="14" name="正方形/長方形 13"/>
            <p:cNvSpPr/>
            <p:nvPr/>
          </p:nvSpPr>
          <p:spPr>
            <a:xfrm>
              <a:off x="637819" y="6126473"/>
              <a:ext cx="192343" cy="49966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ja-JP" sz="1100" b="1" dirty="0" err="1" smtClean="0">
                  <a:solidFill>
                    <a:srgbClr val="FFFF00"/>
                  </a:solidFill>
                  <a:latin typeface="Arial" panose="020B0604020202020204" pitchFamily="34" charset="0"/>
                  <a:ea typeface="Arial Unicode MS" pitchFamily="50" charset="-128"/>
                  <a:cs typeface="Arial Unicode MS" pitchFamily="50" charset="-128"/>
                </a:rPr>
                <a:t>MgO</a:t>
              </a:r>
              <a:endParaRPr kumimoji="1" lang="ja-JP" altLang="en-US" sz="1100" b="1" dirty="0">
                <a:solidFill>
                  <a:srgbClr val="FFFF00"/>
                </a:solidFill>
                <a:latin typeface="Arial" panose="020B0604020202020204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837903" y="6126473"/>
              <a:ext cx="146181" cy="49966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ja-JP" sz="800" b="1" dirty="0" smtClean="0">
                  <a:solidFill>
                    <a:srgbClr val="FF33CC"/>
                  </a:solidFill>
                  <a:latin typeface="Arial" panose="020B0604020202020204" pitchFamily="34" charset="0"/>
                  <a:ea typeface="Arial Unicode MS" pitchFamily="50" charset="-128"/>
                  <a:cs typeface="Arial Unicode MS" pitchFamily="50" charset="-128"/>
                </a:rPr>
                <a:t>LPCMO</a:t>
              </a:r>
              <a:endParaRPr kumimoji="1" lang="ja-JP" altLang="en-US" sz="800" b="1" dirty="0">
                <a:solidFill>
                  <a:srgbClr val="FF33CC"/>
                </a:solidFill>
                <a:latin typeface="Arial" panose="020B0604020202020204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-274632" y="5953720"/>
              <a:ext cx="1017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50" charset="-128"/>
                  <a:cs typeface="Arial Unicode MS" pitchFamily="50" charset="-128"/>
                </a:rPr>
                <a:t>00nm</a:t>
              </a:r>
              <a:endParaRPr kumimoji="1" lang="ja-JP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-129723" y="6376304"/>
              <a:ext cx="423156" cy="2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線コネクタ 19"/>
          <p:cNvCxnSpPr/>
          <p:nvPr/>
        </p:nvCxnSpPr>
        <p:spPr>
          <a:xfrm flipH="1" flipV="1">
            <a:off x="2288287" y="3440444"/>
            <a:ext cx="1569943" cy="24696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2321074" y="5450986"/>
            <a:ext cx="1609162" cy="60310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437226" y="3433004"/>
            <a:ext cx="2039503" cy="428081"/>
          </a:xfrm>
          <a:prstGeom prst="rect">
            <a:avLst/>
          </a:prstGeom>
          <a:solidFill>
            <a:srgbClr val="FFFFFF">
              <a:alpha val="50196"/>
            </a:srgbClr>
          </a:solidFill>
          <a:ln w="6350">
            <a:noFill/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LPCMO </a:t>
            </a:r>
            <a:r>
              <a:rPr lang="en-US" altLang="ja-JP" sz="1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n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ano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-wire</a:t>
            </a:r>
            <a:endParaRPr lang="en-US" altLang="ja-JP" sz="14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0144" y="1695104"/>
            <a:ext cx="64053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latin typeface="Arial Unicode MS" panose="020B0604020202020204" pitchFamily="50" charset="-128"/>
                <a:ea typeface="+mj-ea"/>
                <a:cs typeface="Arial" pitchFamily="34" charset="0"/>
              </a:rPr>
              <a:t>*I succeed to fabricate EDLT structure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Arial Unicode MS" panose="020B0604020202020204" pitchFamily="50" charset="-128"/>
                <a:ea typeface="+mj-ea"/>
                <a:cs typeface="Arial" pitchFamily="34" charset="0"/>
              </a:rPr>
              <a:t>*I verified field-effect resistivity change in LPCMO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Arial Unicode MS" panose="020B0604020202020204" pitchFamily="50" charset="-128"/>
                <a:ea typeface="+mj-ea"/>
                <a:cs typeface="Arial" pitchFamily="34" charset="0"/>
              </a:rPr>
              <a:t>Work as p-type 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827083" y="4575222"/>
            <a:ext cx="3028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latin typeface="Arial Unicode MS" panose="020B0604020202020204" pitchFamily="50" charset="-128"/>
                <a:ea typeface="+mj-ea"/>
                <a:cs typeface="Arial" pitchFamily="34" charset="0"/>
              </a:rPr>
              <a:t>*fabricating EDLT structure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 Unicode MS" panose="020B0604020202020204" pitchFamily="50" charset="-128"/>
                <a:ea typeface="+mj-ea"/>
                <a:cs typeface="Arial" pitchFamily="34" charset="0"/>
              </a:rPr>
              <a:t> </a:t>
            </a:r>
            <a:r>
              <a:rPr lang="en-US" altLang="ja-JP" dirty="0" smtClean="0">
                <a:latin typeface="Arial Unicode MS" panose="020B0604020202020204" pitchFamily="50" charset="-128"/>
                <a:ea typeface="+mj-ea"/>
                <a:cs typeface="Arial" pitchFamily="34" charset="0"/>
              </a:rPr>
              <a:t>on the LPCMO </a:t>
            </a:r>
            <a:r>
              <a:rPr lang="en-US" altLang="ja-JP" dirty="0" err="1" smtClean="0">
                <a:latin typeface="Arial Unicode MS" panose="020B0604020202020204" pitchFamily="50" charset="-128"/>
                <a:ea typeface="+mj-ea"/>
                <a:cs typeface="Arial" pitchFamily="34" charset="0"/>
              </a:rPr>
              <a:t>nano</a:t>
            </a:r>
            <a:r>
              <a:rPr lang="en-US" altLang="ja-JP" dirty="0" smtClean="0">
                <a:latin typeface="Arial Unicode MS" panose="020B0604020202020204" pitchFamily="50" charset="-128"/>
                <a:ea typeface="+mj-ea"/>
                <a:cs typeface="Arial" pitchFamily="34" charset="0"/>
              </a:rPr>
              <a:t>-wire</a:t>
            </a:r>
            <a:endParaRPr lang="en-US" altLang="ja-JP" dirty="0">
              <a:latin typeface="Arial Unicode MS" panose="020B0604020202020204" pitchFamily="50" charset="-128"/>
              <a:ea typeface="+mj-ea"/>
              <a:cs typeface="Arial" pitchFamily="34" charset="0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6096343" y="5804947"/>
            <a:ext cx="2334574" cy="470694"/>
            <a:chOff x="6111240" y="2688111"/>
            <a:chExt cx="1647514" cy="226103"/>
          </a:xfrm>
        </p:grpSpPr>
        <p:sp>
          <p:nvSpPr>
            <p:cNvPr id="48" name="正方形/長方形 47"/>
            <p:cNvSpPr/>
            <p:nvPr/>
          </p:nvSpPr>
          <p:spPr>
            <a:xfrm>
              <a:off x="7512773" y="2688111"/>
              <a:ext cx="245981" cy="22610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6343664" y="2777661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6409545" y="2777035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475425" y="2777035"/>
              <a:ext cx="65881" cy="5703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6534839" y="2777661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6600734" y="2777661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6666614" y="2777661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6732509" y="2777661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6798389" y="2777661"/>
              <a:ext cx="65881" cy="5703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6865138" y="2777035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931033" y="2777035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996914" y="2777035"/>
              <a:ext cx="65881" cy="5703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7062809" y="2777035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128688" y="2777035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7188103" y="2777661"/>
              <a:ext cx="65881" cy="5703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7253998" y="2777661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7319878" y="2777661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7385773" y="2777661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7451653" y="2777661"/>
              <a:ext cx="65881" cy="5703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6111240" y="2716629"/>
              <a:ext cx="245981" cy="19758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woPt" dir="t"/>
            </a:scene3d>
            <a:sp3d prstMaterial="metal">
              <a:bevelT w="63500" h="63500"/>
              <a:bevelB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Arial" panose="020B0604020202020204" pitchFamily="34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</p:grpSp>
      <p:sp>
        <p:nvSpPr>
          <p:cNvPr id="44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15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7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2646-6975-491D-B740-1D4A788C945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グループ化 651"/>
          <p:cNvGrpSpPr>
            <a:grpSpLocks noChangeAspect="1"/>
          </p:cNvGrpSpPr>
          <p:nvPr/>
        </p:nvGrpSpPr>
        <p:grpSpPr>
          <a:xfrm>
            <a:off x="899592" y="2431341"/>
            <a:ext cx="3189238" cy="2865802"/>
            <a:chOff x="161092" y="2150609"/>
            <a:chExt cx="3906852" cy="3510639"/>
          </a:xfrm>
        </p:grpSpPr>
        <p:sp>
          <p:nvSpPr>
            <p:cNvPr id="607" name="正方形/長方形 606"/>
            <p:cNvSpPr/>
            <p:nvPr/>
          </p:nvSpPr>
          <p:spPr>
            <a:xfrm>
              <a:off x="161092" y="2150609"/>
              <a:ext cx="3906852" cy="3510639"/>
            </a:xfrm>
            <a:prstGeom prst="rect">
              <a:avLst/>
            </a:prstGeom>
            <a:solidFill>
              <a:schemeClr val="accent1">
                <a:lumMod val="5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62" name="グループ化 461"/>
            <p:cNvGrpSpPr/>
            <p:nvPr/>
          </p:nvGrpSpPr>
          <p:grpSpPr>
            <a:xfrm>
              <a:off x="312228" y="2252016"/>
              <a:ext cx="3611700" cy="3214781"/>
              <a:chOff x="727108" y="2138093"/>
              <a:chExt cx="3611700" cy="3214781"/>
            </a:xfrm>
          </p:grpSpPr>
          <p:cxnSp>
            <p:nvCxnSpPr>
              <p:cNvPr id="290" name="直線コネクタ 289"/>
              <p:cNvCxnSpPr/>
              <p:nvPr/>
            </p:nvCxnSpPr>
            <p:spPr>
              <a:xfrm>
                <a:off x="899592" y="2492896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/>
              <p:nvPr/>
            </p:nvCxnSpPr>
            <p:spPr>
              <a:xfrm>
                <a:off x="1547664" y="2492896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>
                <a:off x="2195736" y="2492896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線コネクタ 293"/>
              <p:cNvCxnSpPr/>
              <p:nvPr/>
            </p:nvCxnSpPr>
            <p:spPr>
              <a:xfrm>
                <a:off x="2843808" y="2492896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線コネクタ 294"/>
              <p:cNvCxnSpPr/>
              <p:nvPr/>
            </p:nvCxnSpPr>
            <p:spPr>
              <a:xfrm>
                <a:off x="3491880" y="2492896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線コネクタ 295"/>
              <p:cNvCxnSpPr/>
              <p:nvPr/>
            </p:nvCxnSpPr>
            <p:spPr>
              <a:xfrm>
                <a:off x="4139952" y="2492896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>
                <a:off x="899592" y="322884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コネクタ 297"/>
              <p:cNvCxnSpPr/>
              <p:nvPr/>
            </p:nvCxnSpPr>
            <p:spPr>
              <a:xfrm>
                <a:off x="1547664" y="322884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線コネクタ 298"/>
              <p:cNvCxnSpPr/>
              <p:nvPr/>
            </p:nvCxnSpPr>
            <p:spPr>
              <a:xfrm>
                <a:off x="2195736" y="322884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コネクタ 299"/>
              <p:cNvCxnSpPr/>
              <p:nvPr/>
            </p:nvCxnSpPr>
            <p:spPr>
              <a:xfrm>
                <a:off x="2843808" y="322884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線コネクタ 300"/>
              <p:cNvCxnSpPr/>
              <p:nvPr/>
            </p:nvCxnSpPr>
            <p:spPr>
              <a:xfrm>
                <a:off x="3491880" y="322884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コネクタ 301"/>
              <p:cNvCxnSpPr/>
              <p:nvPr/>
            </p:nvCxnSpPr>
            <p:spPr>
              <a:xfrm>
                <a:off x="4139952" y="322884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線コネクタ 302"/>
              <p:cNvCxnSpPr/>
              <p:nvPr/>
            </p:nvCxnSpPr>
            <p:spPr>
              <a:xfrm>
                <a:off x="899592" y="394892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線コネクタ 303"/>
              <p:cNvCxnSpPr/>
              <p:nvPr/>
            </p:nvCxnSpPr>
            <p:spPr>
              <a:xfrm>
                <a:off x="1547664" y="394892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線コネクタ 304"/>
              <p:cNvCxnSpPr/>
              <p:nvPr/>
            </p:nvCxnSpPr>
            <p:spPr>
              <a:xfrm>
                <a:off x="2195736" y="394892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線コネクタ 305"/>
              <p:cNvCxnSpPr/>
              <p:nvPr/>
            </p:nvCxnSpPr>
            <p:spPr>
              <a:xfrm>
                <a:off x="2843808" y="394892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線コネクタ 306"/>
              <p:cNvCxnSpPr/>
              <p:nvPr/>
            </p:nvCxnSpPr>
            <p:spPr>
              <a:xfrm>
                <a:off x="3491880" y="394892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線コネクタ 307"/>
              <p:cNvCxnSpPr/>
              <p:nvPr/>
            </p:nvCxnSpPr>
            <p:spPr>
              <a:xfrm>
                <a:off x="4139952" y="394892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線コネクタ 308"/>
              <p:cNvCxnSpPr/>
              <p:nvPr/>
            </p:nvCxnSpPr>
            <p:spPr>
              <a:xfrm>
                <a:off x="899592" y="466900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線コネクタ 309"/>
              <p:cNvCxnSpPr/>
              <p:nvPr/>
            </p:nvCxnSpPr>
            <p:spPr>
              <a:xfrm>
                <a:off x="1547664" y="466900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線コネクタ 310"/>
              <p:cNvCxnSpPr/>
              <p:nvPr/>
            </p:nvCxnSpPr>
            <p:spPr>
              <a:xfrm>
                <a:off x="2195736" y="466900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線コネクタ 311"/>
              <p:cNvCxnSpPr/>
              <p:nvPr/>
            </p:nvCxnSpPr>
            <p:spPr>
              <a:xfrm>
                <a:off x="2843808" y="466900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線コネクタ 312"/>
              <p:cNvCxnSpPr/>
              <p:nvPr/>
            </p:nvCxnSpPr>
            <p:spPr>
              <a:xfrm>
                <a:off x="3491880" y="466900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線コネクタ 313"/>
              <p:cNvCxnSpPr/>
              <p:nvPr/>
            </p:nvCxnSpPr>
            <p:spPr>
              <a:xfrm>
                <a:off x="4139952" y="4669001"/>
                <a:ext cx="0" cy="34417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線コネクタ 314"/>
              <p:cNvCxnSpPr/>
              <p:nvPr/>
            </p:nvCxnSpPr>
            <p:spPr>
              <a:xfrm flipH="1">
                <a:off x="1691680" y="5193196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線コネクタ 317"/>
              <p:cNvCxnSpPr/>
              <p:nvPr/>
            </p:nvCxnSpPr>
            <p:spPr>
              <a:xfrm flipH="1">
                <a:off x="1049255" y="5186387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線コネクタ 318"/>
              <p:cNvCxnSpPr/>
              <p:nvPr/>
            </p:nvCxnSpPr>
            <p:spPr>
              <a:xfrm flipH="1">
                <a:off x="2339752" y="5211120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線コネクタ 319"/>
              <p:cNvCxnSpPr/>
              <p:nvPr/>
            </p:nvCxnSpPr>
            <p:spPr>
              <a:xfrm flipH="1">
                <a:off x="2987824" y="5200945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線コネクタ 320"/>
              <p:cNvCxnSpPr/>
              <p:nvPr/>
            </p:nvCxnSpPr>
            <p:spPr>
              <a:xfrm flipH="1">
                <a:off x="3635896" y="5200945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4" name="グループ化 333"/>
              <p:cNvGrpSpPr>
                <a:grpSpLocks noChangeAspect="1"/>
              </p:cNvGrpSpPr>
              <p:nvPr/>
            </p:nvGrpSpPr>
            <p:grpSpPr>
              <a:xfrm>
                <a:off x="727108" y="4997227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335" name="直線矢印コネクタ 334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6" name="円/楕円 335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7" name="グループ化 336"/>
              <p:cNvGrpSpPr>
                <a:grpSpLocks noChangeAspect="1"/>
              </p:cNvGrpSpPr>
              <p:nvPr/>
            </p:nvGrpSpPr>
            <p:grpSpPr>
              <a:xfrm>
                <a:off x="1374401" y="4996876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338" name="直線矢印コネクタ 337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9" name="円/楕円 338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40" name="グループ化 339"/>
              <p:cNvGrpSpPr>
                <a:grpSpLocks noChangeAspect="1"/>
              </p:cNvGrpSpPr>
              <p:nvPr/>
            </p:nvGrpSpPr>
            <p:grpSpPr>
              <a:xfrm>
                <a:off x="2008804" y="5035946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341" name="直線矢印コネクタ 340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2" name="円/楕円 341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43" name="グループ化 342"/>
              <p:cNvGrpSpPr>
                <a:grpSpLocks noChangeAspect="1"/>
              </p:cNvGrpSpPr>
              <p:nvPr/>
            </p:nvGrpSpPr>
            <p:grpSpPr>
              <a:xfrm>
                <a:off x="2656097" y="5035595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344" name="直線矢印コネクタ 343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5" name="円/楕円 344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46" name="グループ化 345"/>
              <p:cNvGrpSpPr>
                <a:grpSpLocks noChangeAspect="1"/>
              </p:cNvGrpSpPr>
              <p:nvPr/>
            </p:nvGrpSpPr>
            <p:grpSpPr>
              <a:xfrm>
                <a:off x="3319396" y="5013272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347" name="直線矢印コネクタ 346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8" name="円/楕円 347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49" name="グループ化 348"/>
              <p:cNvGrpSpPr>
                <a:grpSpLocks noChangeAspect="1"/>
              </p:cNvGrpSpPr>
              <p:nvPr/>
            </p:nvGrpSpPr>
            <p:grpSpPr>
              <a:xfrm>
                <a:off x="3966689" y="5012921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350" name="直線矢印コネクタ 349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1" name="円/楕円 350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370" name="直線コネクタ 369"/>
              <p:cNvCxnSpPr/>
              <p:nvPr/>
            </p:nvCxnSpPr>
            <p:spPr>
              <a:xfrm flipH="1">
                <a:off x="1702692" y="3769083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線コネクタ 370"/>
              <p:cNvCxnSpPr/>
              <p:nvPr/>
            </p:nvCxnSpPr>
            <p:spPr>
              <a:xfrm flipH="1">
                <a:off x="1060267" y="3762274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線コネクタ 371"/>
              <p:cNvCxnSpPr/>
              <p:nvPr/>
            </p:nvCxnSpPr>
            <p:spPr>
              <a:xfrm flipH="1">
                <a:off x="2350764" y="3787007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線コネクタ 372"/>
              <p:cNvCxnSpPr/>
              <p:nvPr/>
            </p:nvCxnSpPr>
            <p:spPr>
              <a:xfrm flipH="1">
                <a:off x="2998836" y="3776832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線コネクタ 373"/>
              <p:cNvCxnSpPr/>
              <p:nvPr/>
            </p:nvCxnSpPr>
            <p:spPr>
              <a:xfrm flipH="1">
                <a:off x="3646908" y="3776832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5" name="グループ化 374"/>
              <p:cNvGrpSpPr>
                <a:grpSpLocks noChangeAspect="1"/>
              </p:cNvGrpSpPr>
              <p:nvPr/>
            </p:nvGrpSpPr>
            <p:grpSpPr>
              <a:xfrm>
                <a:off x="738120" y="3573114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376" name="直線矢印コネクタ 375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7" name="円/楕円 376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78" name="グループ化 377"/>
              <p:cNvGrpSpPr>
                <a:grpSpLocks noChangeAspect="1"/>
              </p:cNvGrpSpPr>
              <p:nvPr/>
            </p:nvGrpSpPr>
            <p:grpSpPr>
              <a:xfrm>
                <a:off x="1385413" y="3572763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379" name="直線矢印コネクタ 378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0" name="円/楕円 379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81" name="グループ化 380"/>
              <p:cNvGrpSpPr>
                <a:grpSpLocks noChangeAspect="1"/>
              </p:cNvGrpSpPr>
              <p:nvPr/>
            </p:nvGrpSpPr>
            <p:grpSpPr>
              <a:xfrm>
                <a:off x="2019816" y="3611833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382" name="直線矢印コネクタ 381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3" name="円/楕円 382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84" name="グループ化 383"/>
              <p:cNvGrpSpPr>
                <a:grpSpLocks noChangeAspect="1"/>
              </p:cNvGrpSpPr>
              <p:nvPr/>
            </p:nvGrpSpPr>
            <p:grpSpPr>
              <a:xfrm>
                <a:off x="2667109" y="3611482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385" name="直線矢印コネクタ 384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6" name="円/楕円 385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87" name="グループ化 386"/>
              <p:cNvGrpSpPr>
                <a:grpSpLocks noChangeAspect="1"/>
              </p:cNvGrpSpPr>
              <p:nvPr/>
            </p:nvGrpSpPr>
            <p:grpSpPr>
              <a:xfrm>
                <a:off x="3330408" y="3589159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388" name="直線矢印コネクタ 387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9" name="円/楕円 388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90" name="グループ化 389"/>
              <p:cNvGrpSpPr>
                <a:grpSpLocks noChangeAspect="1"/>
              </p:cNvGrpSpPr>
              <p:nvPr/>
            </p:nvGrpSpPr>
            <p:grpSpPr>
              <a:xfrm>
                <a:off x="3977701" y="3588808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391" name="直線矢印コネクタ 390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2" name="円/楕円 391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393" name="直線コネクタ 392"/>
              <p:cNvCxnSpPr/>
              <p:nvPr/>
            </p:nvCxnSpPr>
            <p:spPr>
              <a:xfrm flipH="1">
                <a:off x="1746520" y="2334413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直線コネクタ 393"/>
              <p:cNvCxnSpPr/>
              <p:nvPr/>
            </p:nvCxnSpPr>
            <p:spPr>
              <a:xfrm flipH="1">
                <a:off x="1104095" y="2327604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直線コネクタ 394"/>
              <p:cNvCxnSpPr/>
              <p:nvPr/>
            </p:nvCxnSpPr>
            <p:spPr>
              <a:xfrm flipH="1">
                <a:off x="2394592" y="2352337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直線コネクタ 395"/>
              <p:cNvCxnSpPr/>
              <p:nvPr/>
            </p:nvCxnSpPr>
            <p:spPr>
              <a:xfrm flipH="1">
                <a:off x="3042664" y="2342162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直線コネクタ 396"/>
              <p:cNvCxnSpPr/>
              <p:nvPr/>
            </p:nvCxnSpPr>
            <p:spPr>
              <a:xfrm flipH="1">
                <a:off x="3690736" y="2342162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8" name="グループ化 397"/>
              <p:cNvGrpSpPr>
                <a:grpSpLocks noChangeAspect="1"/>
              </p:cNvGrpSpPr>
              <p:nvPr/>
            </p:nvGrpSpPr>
            <p:grpSpPr>
              <a:xfrm>
                <a:off x="781948" y="2138444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399" name="直線矢印コネクタ 398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0" name="円/楕円 399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01" name="グループ化 400"/>
              <p:cNvGrpSpPr>
                <a:grpSpLocks noChangeAspect="1"/>
              </p:cNvGrpSpPr>
              <p:nvPr/>
            </p:nvGrpSpPr>
            <p:grpSpPr>
              <a:xfrm>
                <a:off x="1429241" y="2138093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402" name="直線矢印コネクタ 401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3" name="円/楕円 402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04" name="グループ化 403"/>
              <p:cNvGrpSpPr>
                <a:grpSpLocks noChangeAspect="1"/>
              </p:cNvGrpSpPr>
              <p:nvPr/>
            </p:nvGrpSpPr>
            <p:grpSpPr>
              <a:xfrm>
                <a:off x="2063644" y="2177163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405" name="直線矢印コネクタ 404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6" name="円/楕円 405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07" name="グループ化 406"/>
              <p:cNvGrpSpPr>
                <a:grpSpLocks noChangeAspect="1"/>
              </p:cNvGrpSpPr>
              <p:nvPr/>
            </p:nvGrpSpPr>
            <p:grpSpPr>
              <a:xfrm>
                <a:off x="2710937" y="2176812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408" name="直線矢印コネクタ 407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9" name="円/楕円 408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0" name="グループ化 409"/>
              <p:cNvGrpSpPr>
                <a:grpSpLocks noChangeAspect="1"/>
              </p:cNvGrpSpPr>
              <p:nvPr/>
            </p:nvGrpSpPr>
            <p:grpSpPr>
              <a:xfrm>
                <a:off x="3374236" y="2154489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411" name="直線矢印コネクタ 410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2" name="円/楕円 411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3" name="グループ化 412"/>
              <p:cNvGrpSpPr>
                <a:grpSpLocks noChangeAspect="1"/>
              </p:cNvGrpSpPr>
              <p:nvPr/>
            </p:nvGrpSpPr>
            <p:grpSpPr>
              <a:xfrm>
                <a:off x="4021529" y="2154138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414" name="直線矢印コネクタ 413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5" name="円/楕円 414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416" name="直線コネクタ 415"/>
              <p:cNvCxnSpPr/>
              <p:nvPr/>
            </p:nvCxnSpPr>
            <p:spPr>
              <a:xfrm flipH="1">
                <a:off x="2350764" y="3048873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直線コネクタ 416"/>
              <p:cNvCxnSpPr/>
              <p:nvPr/>
            </p:nvCxnSpPr>
            <p:spPr>
              <a:xfrm flipH="1">
                <a:off x="1708339" y="3042064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直線コネクタ 417"/>
              <p:cNvCxnSpPr/>
              <p:nvPr/>
            </p:nvCxnSpPr>
            <p:spPr>
              <a:xfrm flipH="1">
                <a:off x="2998836" y="3066797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直線コネクタ 418"/>
              <p:cNvCxnSpPr/>
              <p:nvPr/>
            </p:nvCxnSpPr>
            <p:spPr>
              <a:xfrm flipH="1">
                <a:off x="3646908" y="3056622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直線コネクタ 419"/>
              <p:cNvCxnSpPr/>
              <p:nvPr/>
            </p:nvCxnSpPr>
            <p:spPr>
              <a:xfrm flipH="1">
                <a:off x="1068289" y="3056622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1" name="グループ化 420"/>
              <p:cNvGrpSpPr>
                <a:grpSpLocks noChangeAspect="1"/>
              </p:cNvGrpSpPr>
              <p:nvPr/>
            </p:nvGrpSpPr>
            <p:grpSpPr>
              <a:xfrm>
                <a:off x="1386192" y="2852904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422" name="直線矢印コネクタ 421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円/楕円 422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4" name="グループ化 423"/>
              <p:cNvGrpSpPr>
                <a:grpSpLocks noChangeAspect="1"/>
              </p:cNvGrpSpPr>
              <p:nvPr/>
            </p:nvGrpSpPr>
            <p:grpSpPr>
              <a:xfrm>
                <a:off x="2033485" y="2852553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425" name="直線矢印コネクタ 424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6" name="円/楕円 425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7" name="グループ化 426"/>
              <p:cNvGrpSpPr>
                <a:grpSpLocks noChangeAspect="1"/>
              </p:cNvGrpSpPr>
              <p:nvPr/>
            </p:nvGrpSpPr>
            <p:grpSpPr>
              <a:xfrm>
                <a:off x="2667888" y="2891623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428" name="直線矢印コネクタ 427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9" name="円/楕円 428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30" name="グループ化 429"/>
              <p:cNvGrpSpPr>
                <a:grpSpLocks noChangeAspect="1"/>
              </p:cNvGrpSpPr>
              <p:nvPr/>
            </p:nvGrpSpPr>
            <p:grpSpPr>
              <a:xfrm>
                <a:off x="3315181" y="2891272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431" name="直線矢印コネクタ 430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2" name="円/楕円 431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33" name="グループ化 432"/>
              <p:cNvGrpSpPr>
                <a:grpSpLocks noChangeAspect="1"/>
              </p:cNvGrpSpPr>
              <p:nvPr/>
            </p:nvGrpSpPr>
            <p:grpSpPr>
              <a:xfrm>
                <a:off x="3978480" y="2868949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434" name="直線矢印コネクタ 433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5" name="円/楕円 434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36" name="グループ化 435"/>
              <p:cNvGrpSpPr>
                <a:grpSpLocks noChangeAspect="1"/>
              </p:cNvGrpSpPr>
              <p:nvPr/>
            </p:nvGrpSpPr>
            <p:grpSpPr>
              <a:xfrm>
                <a:off x="751789" y="2868598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437" name="直線矢印コネクタ 436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円/楕円 437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439" name="直線コネクタ 438"/>
              <p:cNvCxnSpPr/>
              <p:nvPr/>
            </p:nvCxnSpPr>
            <p:spPr>
              <a:xfrm flipH="1">
                <a:off x="2361776" y="4487149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直線コネクタ 439"/>
              <p:cNvCxnSpPr/>
              <p:nvPr/>
            </p:nvCxnSpPr>
            <p:spPr>
              <a:xfrm flipH="1">
                <a:off x="1719351" y="4480340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直線コネクタ 440"/>
              <p:cNvCxnSpPr/>
              <p:nvPr/>
            </p:nvCxnSpPr>
            <p:spPr>
              <a:xfrm flipH="1">
                <a:off x="3009848" y="4505073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直線コネクタ 441"/>
              <p:cNvCxnSpPr/>
              <p:nvPr/>
            </p:nvCxnSpPr>
            <p:spPr>
              <a:xfrm flipH="1">
                <a:off x="3657920" y="4494898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直線コネクタ 442"/>
              <p:cNvCxnSpPr/>
              <p:nvPr/>
            </p:nvCxnSpPr>
            <p:spPr>
              <a:xfrm flipH="1">
                <a:off x="1079301" y="4494898"/>
                <a:ext cx="30611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4" name="グループ化 443"/>
              <p:cNvGrpSpPr>
                <a:grpSpLocks noChangeAspect="1"/>
              </p:cNvGrpSpPr>
              <p:nvPr/>
            </p:nvGrpSpPr>
            <p:grpSpPr>
              <a:xfrm>
                <a:off x="1397204" y="4291180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445" name="直線矢印コネクタ 444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6" name="円/楕円 445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47" name="グループ化 446"/>
              <p:cNvGrpSpPr>
                <a:grpSpLocks noChangeAspect="1"/>
              </p:cNvGrpSpPr>
              <p:nvPr/>
            </p:nvGrpSpPr>
            <p:grpSpPr>
              <a:xfrm>
                <a:off x="2044497" y="4290829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448" name="直線矢印コネクタ 447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9" name="円/楕円 448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50" name="グループ化 449"/>
              <p:cNvGrpSpPr>
                <a:grpSpLocks noChangeAspect="1"/>
              </p:cNvGrpSpPr>
              <p:nvPr/>
            </p:nvGrpSpPr>
            <p:grpSpPr>
              <a:xfrm>
                <a:off x="2678900" y="4329899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451" name="直線矢印コネクタ 450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2" name="円/楕円 451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53" name="グループ化 452"/>
              <p:cNvGrpSpPr>
                <a:grpSpLocks noChangeAspect="1"/>
              </p:cNvGrpSpPr>
              <p:nvPr/>
            </p:nvGrpSpPr>
            <p:grpSpPr>
              <a:xfrm>
                <a:off x="3326193" y="4329548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454" name="直線矢印コネクタ 453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5" name="円/楕円 454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56" name="グループ化 455"/>
              <p:cNvGrpSpPr>
                <a:grpSpLocks noChangeAspect="1"/>
              </p:cNvGrpSpPr>
              <p:nvPr/>
            </p:nvGrpSpPr>
            <p:grpSpPr>
              <a:xfrm>
                <a:off x="3989492" y="4307225"/>
                <a:ext cx="316928" cy="316928"/>
                <a:chOff x="660904" y="2364797"/>
                <a:chExt cx="468000" cy="468000"/>
              </a:xfrm>
            </p:grpSpPr>
            <p:cxnSp>
              <p:nvCxnSpPr>
                <p:cNvPr id="457" name="直線矢印コネクタ 456"/>
                <p:cNvCxnSpPr/>
                <p:nvPr/>
              </p:nvCxnSpPr>
              <p:spPr>
                <a:xfrm flipV="1">
                  <a:off x="660904" y="2364797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8" name="円/楕円 457"/>
                <p:cNvSpPr/>
                <p:nvPr/>
              </p:nvSpPr>
              <p:spPr>
                <a:xfrm>
                  <a:off x="782761" y="2508813"/>
                  <a:ext cx="216024" cy="21602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59" name="グループ化 458"/>
              <p:cNvGrpSpPr>
                <a:grpSpLocks noChangeAspect="1"/>
              </p:cNvGrpSpPr>
              <p:nvPr/>
            </p:nvGrpSpPr>
            <p:grpSpPr>
              <a:xfrm>
                <a:off x="762801" y="4306874"/>
                <a:ext cx="317279" cy="317279"/>
                <a:chOff x="2435911" y="1743569"/>
                <a:chExt cx="468000" cy="468000"/>
              </a:xfrm>
            </p:grpSpPr>
            <p:cxnSp>
              <p:nvCxnSpPr>
                <p:cNvPr id="460" name="直線矢印コネクタ 459"/>
                <p:cNvCxnSpPr/>
                <p:nvPr/>
              </p:nvCxnSpPr>
              <p:spPr>
                <a:xfrm flipH="1">
                  <a:off x="2435911" y="1743569"/>
                  <a:ext cx="468000" cy="46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63500" h="63500"/>
                  <a:bevelB w="63500"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1" name="円/楕円 460"/>
                <p:cNvSpPr/>
                <p:nvPr/>
              </p:nvSpPr>
              <p:spPr>
                <a:xfrm>
                  <a:off x="2583591" y="184482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flood" dir="t"/>
                </a:scene3d>
                <a:sp3d prstMaterial="metal">
                  <a:bevelT w="127000" h="127000"/>
                  <a:bevelB w="1270000" h="127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463" name="テキスト ボックス 462"/>
          <p:cNvSpPr txBox="1"/>
          <p:nvPr/>
        </p:nvSpPr>
        <p:spPr>
          <a:xfrm>
            <a:off x="1596132" y="2016285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Electron Crystal</a:t>
            </a:r>
            <a:endParaRPr kumimoji="1" lang="ja-JP" altLang="en-US" sz="20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927927" y="1990746"/>
            <a:ext cx="4329018" cy="3333767"/>
            <a:chOff x="3927927" y="2382724"/>
            <a:chExt cx="4329018" cy="3333767"/>
          </a:xfrm>
        </p:grpSpPr>
        <p:sp>
          <p:nvSpPr>
            <p:cNvPr id="604" name="テキスト ボックス 603"/>
            <p:cNvSpPr txBox="1"/>
            <p:nvPr/>
          </p:nvSpPr>
          <p:spPr>
            <a:xfrm>
              <a:off x="5862185" y="2382724"/>
              <a:ext cx="17354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Electron Liquid</a:t>
              </a:r>
              <a:endParaRPr kumimoji="1" lang="ja-JP" altLang="en-US" sz="2000" dirty="0"/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3927927" y="2828408"/>
              <a:ext cx="4329018" cy="2888083"/>
              <a:chOff x="3927927" y="2828408"/>
              <a:chExt cx="4329018" cy="2888083"/>
            </a:xfrm>
          </p:grpSpPr>
          <p:sp>
            <p:nvSpPr>
              <p:cNvPr id="605" name="左右矢印 604"/>
              <p:cNvSpPr/>
              <p:nvPr/>
            </p:nvSpPr>
            <p:spPr>
              <a:xfrm>
                <a:off x="3927927" y="3901053"/>
                <a:ext cx="1274047" cy="600860"/>
              </a:xfrm>
              <a:prstGeom prst="leftRightArrow">
                <a:avLst>
                  <a:gd name="adj1" fmla="val 55986"/>
                  <a:gd name="adj2" fmla="val 36807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</a:rPr>
                  <a:t>External field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51" name="グループ化 650"/>
              <p:cNvGrpSpPr>
                <a:grpSpLocks noChangeAspect="1"/>
              </p:cNvGrpSpPr>
              <p:nvPr/>
            </p:nvGrpSpPr>
            <p:grpSpPr>
              <a:xfrm>
                <a:off x="5042910" y="2828408"/>
                <a:ext cx="3214035" cy="2888083"/>
                <a:chOff x="5051384" y="2135435"/>
                <a:chExt cx="3906852" cy="3510639"/>
              </a:xfrm>
            </p:grpSpPr>
            <p:sp>
              <p:nvSpPr>
                <p:cNvPr id="608" name="正方形/長方形 607"/>
                <p:cNvSpPr/>
                <p:nvPr/>
              </p:nvSpPr>
              <p:spPr>
                <a:xfrm>
                  <a:off x="5051384" y="2135435"/>
                  <a:ext cx="3906852" cy="3510639"/>
                </a:xfrm>
                <a:prstGeom prst="rect">
                  <a:avLst/>
                </a:prstGeom>
                <a:solidFill>
                  <a:schemeClr val="accent1">
                    <a:lumMod val="50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08" name="グループ化 507"/>
                <p:cNvGrpSpPr>
                  <a:grpSpLocks noChangeAspect="1"/>
                </p:cNvGrpSpPr>
                <p:nvPr/>
              </p:nvGrpSpPr>
              <p:grpSpPr>
                <a:xfrm>
                  <a:off x="6236282" y="3775605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584" name="直線矢印コネクタ 583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5" name="円/楕円 584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09" name="グループ化 508"/>
                <p:cNvGrpSpPr>
                  <a:grpSpLocks noChangeAspect="1"/>
                </p:cNvGrpSpPr>
                <p:nvPr/>
              </p:nvGrpSpPr>
              <p:grpSpPr>
                <a:xfrm rot="2621303">
                  <a:off x="6796606" y="4618230"/>
                  <a:ext cx="316928" cy="316928"/>
                  <a:chOff x="660904" y="2364797"/>
                  <a:chExt cx="468000" cy="468000"/>
                </a:xfrm>
              </p:grpSpPr>
              <p:cxnSp>
                <p:nvCxnSpPr>
                  <p:cNvPr id="582" name="直線矢印コネクタ 581"/>
                  <p:cNvCxnSpPr/>
                  <p:nvPr/>
                </p:nvCxnSpPr>
                <p:spPr>
                  <a:xfrm flipV="1">
                    <a:off x="660904" y="2364797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3" name="円/楕円 582"/>
                  <p:cNvSpPr/>
                  <p:nvPr/>
                </p:nvSpPr>
                <p:spPr>
                  <a:xfrm>
                    <a:off x="782761" y="2508813"/>
                    <a:ext cx="216024" cy="21602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10" name="グループ化 509"/>
                <p:cNvGrpSpPr>
                  <a:grpSpLocks noChangeAspect="1"/>
                </p:cNvGrpSpPr>
                <p:nvPr/>
              </p:nvGrpSpPr>
              <p:grpSpPr>
                <a:xfrm>
                  <a:off x="7409789" y="3635410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580" name="直線矢印コネクタ 579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1" name="円/楕円 580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17" name="グループ化 516"/>
                <p:cNvGrpSpPr>
                  <a:grpSpLocks noChangeAspect="1"/>
                </p:cNvGrpSpPr>
                <p:nvPr/>
              </p:nvGrpSpPr>
              <p:grpSpPr>
                <a:xfrm rot="1894424">
                  <a:off x="5867317" y="2453467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576" name="直線矢印コネクタ 575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7" name="円/楕円 576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18" name="グループ化 517"/>
                <p:cNvGrpSpPr>
                  <a:grpSpLocks noChangeAspect="1"/>
                </p:cNvGrpSpPr>
                <p:nvPr/>
              </p:nvGrpSpPr>
              <p:grpSpPr>
                <a:xfrm>
                  <a:off x="5428335" y="4172514"/>
                  <a:ext cx="316928" cy="316928"/>
                  <a:chOff x="660904" y="2364797"/>
                  <a:chExt cx="468000" cy="468000"/>
                </a:xfrm>
              </p:grpSpPr>
              <p:cxnSp>
                <p:nvCxnSpPr>
                  <p:cNvPr id="574" name="直線矢印コネクタ 573"/>
                  <p:cNvCxnSpPr/>
                  <p:nvPr/>
                </p:nvCxnSpPr>
                <p:spPr>
                  <a:xfrm flipV="1">
                    <a:off x="660904" y="2364797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5" name="円/楕円 574"/>
                  <p:cNvSpPr/>
                  <p:nvPr/>
                </p:nvSpPr>
                <p:spPr>
                  <a:xfrm>
                    <a:off x="782761" y="2508813"/>
                    <a:ext cx="216024" cy="21602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19" name="グループ化 518"/>
                <p:cNvGrpSpPr>
                  <a:grpSpLocks noChangeAspect="1"/>
                </p:cNvGrpSpPr>
                <p:nvPr/>
              </p:nvGrpSpPr>
              <p:grpSpPr>
                <a:xfrm rot="20424430">
                  <a:off x="5919127" y="3207846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572" name="直線矢印コネクタ 571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3" name="円/楕円 572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27" name="グループ化 526"/>
                <p:cNvGrpSpPr>
                  <a:grpSpLocks noChangeAspect="1"/>
                </p:cNvGrpSpPr>
                <p:nvPr/>
              </p:nvGrpSpPr>
              <p:grpSpPr>
                <a:xfrm rot="18908295">
                  <a:off x="5274582" y="2792530"/>
                  <a:ext cx="316928" cy="316928"/>
                  <a:chOff x="660904" y="2364797"/>
                  <a:chExt cx="468000" cy="468000"/>
                </a:xfrm>
              </p:grpSpPr>
              <p:cxnSp>
                <p:nvCxnSpPr>
                  <p:cNvPr id="566" name="直線矢印コネクタ 565"/>
                  <p:cNvCxnSpPr/>
                  <p:nvPr/>
                </p:nvCxnSpPr>
                <p:spPr>
                  <a:xfrm flipV="1">
                    <a:off x="660904" y="2364797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7" name="円/楕円 566"/>
                  <p:cNvSpPr/>
                  <p:nvPr/>
                </p:nvSpPr>
                <p:spPr>
                  <a:xfrm>
                    <a:off x="782761" y="2508813"/>
                    <a:ext cx="216024" cy="21602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29" name="グループ化 528"/>
                <p:cNvGrpSpPr>
                  <a:grpSpLocks noChangeAspect="1"/>
                </p:cNvGrpSpPr>
                <p:nvPr/>
              </p:nvGrpSpPr>
              <p:grpSpPr>
                <a:xfrm rot="2043825">
                  <a:off x="6870031" y="3805325"/>
                  <a:ext cx="316928" cy="316928"/>
                  <a:chOff x="660904" y="2364797"/>
                  <a:chExt cx="468000" cy="468000"/>
                </a:xfrm>
              </p:grpSpPr>
              <p:cxnSp>
                <p:nvCxnSpPr>
                  <p:cNvPr id="562" name="直線矢印コネクタ 561"/>
                  <p:cNvCxnSpPr/>
                  <p:nvPr/>
                </p:nvCxnSpPr>
                <p:spPr>
                  <a:xfrm flipV="1">
                    <a:off x="660904" y="2364797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3" name="円/楕円 562"/>
                  <p:cNvSpPr/>
                  <p:nvPr/>
                </p:nvSpPr>
                <p:spPr>
                  <a:xfrm>
                    <a:off x="782761" y="2508813"/>
                    <a:ext cx="216024" cy="21602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30" name="グループ化 529"/>
                <p:cNvGrpSpPr>
                  <a:grpSpLocks noChangeAspect="1"/>
                </p:cNvGrpSpPr>
                <p:nvPr/>
              </p:nvGrpSpPr>
              <p:grpSpPr>
                <a:xfrm rot="18999983">
                  <a:off x="6831360" y="3283768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560" name="直線矢印コネクタ 559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1" name="円/楕円 560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31" name="グループ化 530"/>
                <p:cNvGrpSpPr>
                  <a:grpSpLocks noChangeAspect="1"/>
                </p:cNvGrpSpPr>
                <p:nvPr/>
              </p:nvGrpSpPr>
              <p:grpSpPr>
                <a:xfrm rot="19454056">
                  <a:off x="7507203" y="4407569"/>
                  <a:ext cx="316928" cy="316928"/>
                  <a:chOff x="660904" y="2364797"/>
                  <a:chExt cx="468000" cy="468000"/>
                </a:xfrm>
              </p:grpSpPr>
              <p:cxnSp>
                <p:nvCxnSpPr>
                  <p:cNvPr id="558" name="直線矢印コネクタ 557"/>
                  <p:cNvCxnSpPr/>
                  <p:nvPr/>
                </p:nvCxnSpPr>
                <p:spPr>
                  <a:xfrm flipV="1">
                    <a:off x="660904" y="2364797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9" name="円/楕円 558"/>
                  <p:cNvSpPr/>
                  <p:nvPr/>
                </p:nvSpPr>
                <p:spPr>
                  <a:xfrm>
                    <a:off x="782761" y="2508813"/>
                    <a:ext cx="216024" cy="21602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39" name="グループ化 538"/>
                <p:cNvGrpSpPr>
                  <a:grpSpLocks noChangeAspect="1"/>
                </p:cNvGrpSpPr>
                <p:nvPr/>
              </p:nvGrpSpPr>
              <p:grpSpPr>
                <a:xfrm>
                  <a:off x="5675177" y="4738375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552" name="直線矢印コネクタ 551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3" name="円/楕円 552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40" name="グループ化 539"/>
                <p:cNvGrpSpPr>
                  <a:grpSpLocks noChangeAspect="1"/>
                </p:cNvGrpSpPr>
                <p:nvPr/>
              </p:nvGrpSpPr>
              <p:grpSpPr>
                <a:xfrm>
                  <a:off x="6194965" y="5000737"/>
                  <a:ext cx="316928" cy="316928"/>
                  <a:chOff x="660904" y="2364797"/>
                  <a:chExt cx="468000" cy="468000"/>
                </a:xfrm>
              </p:grpSpPr>
              <p:cxnSp>
                <p:nvCxnSpPr>
                  <p:cNvPr id="550" name="直線矢印コネクタ 549"/>
                  <p:cNvCxnSpPr/>
                  <p:nvPr/>
                </p:nvCxnSpPr>
                <p:spPr>
                  <a:xfrm flipV="1">
                    <a:off x="660904" y="2364797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1" name="円/楕円 550"/>
                  <p:cNvSpPr/>
                  <p:nvPr/>
                </p:nvSpPr>
                <p:spPr>
                  <a:xfrm>
                    <a:off x="782761" y="2508813"/>
                    <a:ext cx="216024" cy="21602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41" name="グループ化 540"/>
                <p:cNvGrpSpPr>
                  <a:grpSpLocks noChangeAspect="1"/>
                </p:cNvGrpSpPr>
                <p:nvPr/>
              </p:nvGrpSpPr>
              <p:grpSpPr>
                <a:xfrm>
                  <a:off x="7458979" y="5148479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548" name="直線矢印コネクタ 547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9" name="円/楕円 548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42" name="グループ化 541"/>
                <p:cNvGrpSpPr>
                  <a:grpSpLocks noChangeAspect="1"/>
                </p:cNvGrpSpPr>
                <p:nvPr/>
              </p:nvGrpSpPr>
              <p:grpSpPr>
                <a:xfrm>
                  <a:off x="8172400" y="4901235"/>
                  <a:ext cx="316928" cy="316928"/>
                  <a:chOff x="660904" y="2364797"/>
                  <a:chExt cx="468000" cy="468000"/>
                </a:xfrm>
              </p:grpSpPr>
              <p:cxnSp>
                <p:nvCxnSpPr>
                  <p:cNvPr id="546" name="直線矢印コネクタ 545"/>
                  <p:cNvCxnSpPr/>
                  <p:nvPr/>
                </p:nvCxnSpPr>
                <p:spPr>
                  <a:xfrm flipV="1">
                    <a:off x="660904" y="2364797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7" name="円/楕円 546"/>
                  <p:cNvSpPr/>
                  <p:nvPr/>
                </p:nvSpPr>
                <p:spPr>
                  <a:xfrm>
                    <a:off x="782761" y="2508813"/>
                    <a:ext cx="216024" cy="21602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09" name="グループ化 608"/>
                <p:cNvGrpSpPr>
                  <a:grpSpLocks noChangeAspect="1"/>
                </p:cNvGrpSpPr>
                <p:nvPr/>
              </p:nvGrpSpPr>
              <p:grpSpPr>
                <a:xfrm>
                  <a:off x="7355576" y="2829787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610" name="直線矢印コネクタ 609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1" name="円/楕円 610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12" name="グループ化 611"/>
                <p:cNvGrpSpPr>
                  <a:grpSpLocks noChangeAspect="1"/>
                </p:cNvGrpSpPr>
                <p:nvPr/>
              </p:nvGrpSpPr>
              <p:grpSpPr>
                <a:xfrm rot="2043825">
                  <a:off x="8096456" y="3983215"/>
                  <a:ext cx="316928" cy="316928"/>
                  <a:chOff x="660904" y="2364797"/>
                  <a:chExt cx="468000" cy="468000"/>
                </a:xfrm>
              </p:grpSpPr>
              <p:cxnSp>
                <p:nvCxnSpPr>
                  <p:cNvPr id="613" name="直線矢印コネクタ 612"/>
                  <p:cNvCxnSpPr/>
                  <p:nvPr/>
                </p:nvCxnSpPr>
                <p:spPr>
                  <a:xfrm flipV="1">
                    <a:off x="660904" y="2364797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4" name="円/楕円 613"/>
                  <p:cNvSpPr/>
                  <p:nvPr/>
                </p:nvSpPr>
                <p:spPr>
                  <a:xfrm>
                    <a:off x="782761" y="2508813"/>
                    <a:ext cx="216024" cy="21602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15" name="グループ化 614"/>
                <p:cNvGrpSpPr>
                  <a:grpSpLocks noChangeAspect="1"/>
                </p:cNvGrpSpPr>
                <p:nvPr/>
              </p:nvGrpSpPr>
              <p:grpSpPr>
                <a:xfrm rot="2043825">
                  <a:off x="6554966" y="2620442"/>
                  <a:ext cx="316928" cy="316928"/>
                  <a:chOff x="660904" y="2364797"/>
                  <a:chExt cx="468000" cy="468000"/>
                </a:xfrm>
              </p:grpSpPr>
              <p:cxnSp>
                <p:nvCxnSpPr>
                  <p:cNvPr id="616" name="直線矢印コネクタ 615"/>
                  <p:cNvCxnSpPr/>
                  <p:nvPr/>
                </p:nvCxnSpPr>
                <p:spPr>
                  <a:xfrm flipV="1">
                    <a:off x="660904" y="2364797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7" name="円/楕円 616"/>
                  <p:cNvSpPr/>
                  <p:nvPr/>
                </p:nvSpPr>
                <p:spPr>
                  <a:xfrm>
                    <a:off x="782761" y="2508813"/>
                    <a:ext cx="216024" cy="21602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18" name="グループ化 617"/>
                <p:cNvGrpSpPr>
                  <a:grpSpLocks noChangeAspect="1"/>
                </p:cNvGrpSpPr>
                <p:nvPr/>
              </p:nvGrpSpPr>
              <p:grpSpPr>
                <a:xfrm rot="18999983">
                  <a:off x="7088205" y="4194679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619" name="直線矢印コネクタ 618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0" name="円/楕円 619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21" name="グループ化 620"/>
                <p:cNvGrpSpPr>
                  <a:grpSpLocks noChangeAspect="1"/>
                </p:cNvGrpSpPr>
                <p:nvPr/>
              </p:nvGrpSpPr>
              <p:grpSpPr>
                <a:xfrm rot="18999983">
                  <a:off x="7797540" y="2317983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622" name="直線矢印コネクタ 621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3" name="円/楕円 622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24" name="グループ化 623"/>
                <p:cNvGrpSpPr>
                  <a:grpSpLocks noChangeAspect="1"/>
                </p:cNvGrpSpPr>
                <p:nvPr/>
              </p:nvGrpSpPr>
              <p:grpSpPr>
                <a:xfrm>
                  <a:off x="8375180" y="3333910"/>
                  <a:ext cx="316928" cy="316928"/>
                  <a:chOff x="660904" y="2364797"/>
                  <a:chExt cx="468000" cy="468000"/>
                </a:xfrm>
              </p:grpSpPr>
              <p:cxnSp>
                <p:nvCxnSpPr>
                  <p:cNvPr id="625" name="直線矢印コネクタ 624"/>
                  <p:cNvCxnSpPr/>
                  <p:nvPr/>
                </p:nvCxnSpPr>
                <p:spPr>
                  <a:xfrm flipV="1">
                    <a:off x="660904" y="2364797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6" name="円/楕円 625"/>
                  <p:cNvSpPr/>
                  <p:nvPr/>
                </p:nvSpPr>
                <p:spPr>
                  <a:xfrm>
                    <a:off x="782761" y="2508813"/>
                    <a:ext cx="216024" cy="21602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27" name="グループ化 626"/>
                <p:cNvGrpSpPr>
                  <a:grpSpLocks noChangeAspect="1"/>
                </p:cNvGrpSpPr>
                <p:nvPr/>
              </p:nvGrpSpPr>
              <p:grpSpPr>
                <a:xfrm rot="2043825">
                  <a:off x="8299236" y="2415890"/>
                  <a:ext cx="316928" cy="316928"/>
                  <a:chOff x="660904" y="2364797"/>
                  <a:chExt cx="468000" cy="468000"/>
                </a:xfrm>
              </p:grpSpPr>
              <p:cxnSp>
                <p:nvCxnSpPr>
                  <p:cNvPr id="628" name="直線矢印コネクタ 627"/>
                  <p:cNvCxnSpPr/>
                  <p:nvPr/>
                </p:nvCxnSpPr>
                <p:spPr>
                  <a:xfrm flipV="1">
                    <a:off x="660904" y="2364797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9" name="円/楕円 628"/>
                  <p:cNvSpPr/>
                  <p:nvPr/>
                </p:nvSpPr>
                <p:spPr>
                  <a:xfrm>
                    <a:off x="782761" y="2508813"/>
                    <a:ext cx="216024" cy="21602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30" name="グループ化 629"/>
                <p:cNvGrpSpPr>
                  <a:grpSpLocks noChangeAspect="1"/>
                </p:cNvGrpSpPr>
                <p:nvPr/>
              </p:nvGrpSpPr>
              <p:grpSpPr>
                <a:xfrm>
                  <a:off x="8146171" y="4421148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631" name="直線矢印コネクタ 630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2" name="円/楕円 631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33" name="グループ化 632"/>
                <p:cNvGrpSpPr>
                  <a:grpSpLocks noChangeAspect="1"/>
                </p:cNvGrpSpPr>
                <p:nvPr/>
              </p:nvGrpSpPr>
              <p:grpSpPr>
                <a:xfrm>
                  <a:off x="7937642" y="3022080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634" name="直線矢印コネクタ 633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5" name="円/楕円 634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637" name="直線矢印コネクタ 636"/>
                <p:cNvCxnSpPr/>
                <p:nvPr/>
              </p:nvCxnSpPr>
              <p:spPr>
                <a:xfrm flipH="1">
                  <a:off x="5606190" y="3347614"/>
                  <a:ext cx="479808" cy="528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直線矢印コネクタ 637"/>
                <p:cNvCxnSpPr/>
                <p:nvPr/>
              </p:nvCxnSpPr>
              <p:spPr>
                <a:xfrm flipH="1">
                  <a:off x="6805840" y="4368325"/>
                  <a:ext cx="438874" cy="24049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0" name="直線矢印コネクタ 639"/>
                <p:cNvCxnSpPr/>
                <p:nvPr/>
              </p:nvCxnSpPr>
              <p:spPr>
                <a:xfrm>
                  <a:off x="8104255" y="3179623"/>
                  <a:ext cx="200555" cy="31275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2" name="直線矢印コネクタ 641"/>
                <p:cNvCxnSpPr/>
                <p:nvPr/>
              </p:nvCxnSpPr>
              <p:spPr>
                <a:xfrm>
                  <a:off x="6732791" y="2810100"/>
                  <a:ext cx="409729" cy="29824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直線矢印コネクタ 643"/>
                <p:cNvCxnSpPr/>
                <p:nvPr/>
              </p:nvCxnSpPr>
              <p:spPr>
                <a:xfrm flipH="1" flipV="1">
                  <a:off x="6047265" y="4687640"/>
                  <a:ext cx="300660" cy="47759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6" name="直線矢印コネクタ 645"/>
                <p:cNvCxnSpPr/>
                <p:nvPr/>
              </p:nvCxnSpPr>
              <p:spPr>
                <a:xfrm flipH="1" flipV="1">
                  <a:off x="7881408" y="4489793"/>
                  <a:ext cx="438874" cy="911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48" name="グループ化 647"/>
                <p:cNvGrpSpPr>
                  <a:grpSpLocks noChangeAspect="1"/>
                </p:cNvGrpSpPr>
                <p:nvPr/>
              </p:nvGrpSpPr>
              <p:grpSpPr>
                <a:xfrm rot="18999983">
                  <a:off x="5283829" y="3671756"/>
                  <a:ext cx="317279" cy="317279"/>
                  <a:chOff x="2435911" y="1743569"/>
                  <a:chExt cx="468000" cy="468000"/>
                </a:xfrm>
              </p:grpSpPr>
              <p:cxnSp>
                <p:nvCxnSpPr>
                  <p:cNvPr id="649" name="直線矢印コネクタ 648"/>
                  <p:cNvCxnSpPr/>
                  <p:nvPr/>
                </p:nvCxnSpPr>
                <p:spPr>
                  <a:xfrm flipH="1">
                    <a:off x="2435911" y="1743569"/>
                    <a:ext cx="468000" cy="468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 w="med" len="med"/>
                  </a:ln>
                  <a:scene3d>
                    <a:camera prst="orthographicFront"/>
                    <a:lightRig rig="threePt" dir="t"/>
                  </a:scene3d>
                  <a:sp3d>
                    <a:bevelT w="63500" h="63500"/>
                    <a:bevelB w="63500" h="635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0" name="円/楕円 649"/>
                  <p:cNvSpPr/>
                  <p:nvPr/>
                </p:nvSpPr>
                <p:spPr>
                  <a:xfrm>
                    <a:off x="2583591" y="1844824"/>
                    <a:ext cx="216024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flood" dir="t"/>
                  </a:scene3d>
                  <a:sp3d prstMaterial="metal">
                    <a:bevelT w="127000" h="127000"/>
                    <a:bevelB w="1270000" h="1270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9" name="グループ化 8"/>
            <p:cNvGrpSpPr/>
            <p:nvPr/>
          </p:nvGrpSpPr>
          <p:grpSpPr>
            <a:xfrm>
              <a:off x="6915741" y="3338872"/>
              <a:ext cx="201027" cy="307063"/>
              <a:chOff x="6915741" y="3338872"/>
              <a:chExt cx="201027" cy="307063"/>
            </a:xfrm>
          </p:grpSpPr>
          <p:sp>
            <p:nvSpPr>
              <p:cNvPr id="8" name="円弧 7"/>
              <p:cNvSpPr/>
              <p:nvPr/>
            </p:nvSpPr>
            <p:spPr>
              <a:xfrm rot="16922735">
                <a:off x="6902038" y="3431205"/>
                <a:ext cx="265137" cy="164323"/>
              </a:xfrm>
              <a:prstGeom prst="arc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円弧 242"/>
              <p:cNvSpPr/>
              <p:nvPr/>
            </p:nvSpPr>
            <p:spPr>
              <a:xfrm rot="16922735">
                <a:off x="6865334" y="3389279"/>
                <a:ext cx="265137" cy="164323"/>
              </a:xfrm>
              <a:prstGeom prst="arc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6" name="グループ化 245"/>
            <p:cNvGrpSpPr/>
            <p:nvPr/>
          </p:nvGrpSpPr>
          <p:grpSpPr>
            <a:xfrm>
              <a:off x="6978407" y="4024188"/>
              <a:ext cx="201027" cy="307063"/>
              <a:chOff x="6915741" y="3338872"/>
              <a:chExt cx="201027" cy="307063"/>
            </a:xfrm>
          </p:grpSpPr>
          <p:sp>
            <p:nvSpPr>
              <p:cNvPr id="247" name="円弧 246"/>
              <p:cNvSpPr/>
              <p:nvPr/>
            </p:nvSpPr>
            <p:spPr>
              <a:xfrm rot="16922735">
                <a:off x="6902038" y="3431205"/>
                <a:ext cx="265137" cy="164323"/>
              </a:xfrm>
              <a:prstGeom prst="arc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円弧 247"/>
              <p:cNvSpPr/>
              <p:nvPr/>
            </p:nvSpPr>
            <p:spPr>
              <a:xfrm rot="16922735">
                <a:off x="6865334" y="3389279"/>
                <a:ext cx="265137" cy="164323"/>
              </a:xfrm>
              <a:prstGeom prst="arc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9" name="グループ化 248"/>
            <p:cNvGrpSpPr/>
            <p:nvPr/>
          </p:nvGrpSpPr>
          <p:grpSpPr>
            <a:xfrm rot="12880195">
              <a:off x="6522805" y="4888941"/>
              <a:ext cx="201027" cy="307063"/>
              <a:chOff x="6915741" y="3338872"/>
              <a:chExt cx="201027" cy="307063"/>
            </a:xfrm>
          </p:grpSpPr>
          <p:sp>
            <p:nvSpPr>
              <p:cNvPr id="250" name="円弧 249"/>
              <p:cNvSpPr/>
              <p:nvPr/>
            </p:nvSpPr>
            <p:spPr>
              <a:xfrm rot="16922735">
                <a:off x="6902038" y="3431205"/>
                <a:ext cx="265137" cy="164323"/>
              </a:xfrm>
              <a:prstGeom prst="arc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円弧 250"/>
              <p:cNvSpPr/>
              <p:nvPr/>
            </p:nvSpPr>
            <p:spPr>
              <a:xfrm rot="16922735">
                <a:off x="6865334" y="3389279"/>
                <a:ext cx="265137" cy="164323"/>
              </a:xfrm>
              <a:prstGeom prst="arc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2" name="グループ化 251"/>
            <p:cNvGrpSpPr/>
            <p:nvPr/>
          </p:nvGrpSpPr>
          <p:grpSpPr>
            <a:xfrm rot="10313436">
              <a:off x="5873866" y="3649390"/>
              <a:ext cx="201027" cy="307063"/>
              <a:chOff x="6915741" y="3338872"/>
              <a:chExt cx="201027" cy="307063"/>
            </a:xfrm>
          </p:grpSpPr>
          <p:sp>
            <p:nvSpPr>
              <p:cNvPr id="253" name="円弧 252"/>
              <p:cNvSpPr/>
              <p:nvPr/>
            </p:nvSpPr>
            <p:spPr>
              <a:xfrm rot="16922735">
                <a:off x="6902038" y="3431205"/>
                <a:ext cx="265137" cy="164323"/>
              </a:xfrm>
              <a:prstGeom prst="arc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円弧 253"/>
              <p:cNvSpPr/>
              <p:nvPr/>
            </p:nvSpPr>
            <p:spPr>
              <a:xfrm rot="16922735">
                <a:off x="6865334" y="3389279"/>
                <a:ext cx="265137" cy="164323"/>
              </a:xfrm>
              <a:prstGeom prst="arc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44" name="タイトル 20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1143001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Metal Insulator Transition (MIT)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3d Transition Metal Oxide Materials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テキスト ボックス 254"/>
          <p:cNvSpPr txBox="1"/>
          <p:nvPr/>
        </p:nvSpPr>
        <p:spPr>
          <a:xfrm>
            <a:off x="1102664" y="1188161"/>
            <a:ext cx="7037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Arial" panose="020B0604020202020204" pitchFamily="34" charset="0"/>
                <a:cs typeface="Times New Roman" pitchFamily="18" charset="0"/>
              </a:rPr>
              <a:t>Strongly correlated </a:t>
            </a:r>
            <a:r>
              <a:rPr lang="en-US" altLang="ja-JP" sz="2000" dirty="0">
                <a:latin typeface="Arial" panose="020B0604020202020204" pitchFamily="34" charset="0"/>
                <a:cs typeface="Times New Roman" pitchFamily="18" charset="0"/>
              </a:rPr>
              <a:t>e</a:t>
            </a:r>
            <a:r>
              <a:rPr lang="en-US" altLang="ja-JP" sz="2000" dirty="0" smtClean="0">
                <a:latin typeface="Arial" panose="020B0604020202020204" pitchFamily="34" charset="0"/>
                <a:cs typeface="Times New Roman" pitchFamily="18" charset="0"/>
              </a:rPr>
              <a:t>lectron materials</a:t>
            </a:r>
          </a:p>
          <a:p>
            <a:pPr algn="ctr"/>
            <a:r>
              <a:rPr lang="en-US" altLang="ja-JP" sz="2000" dirty="0" smtClean="0">
                <a:latin typeface="Arial" panose="020B0604020202020204" pitchFamily="34" charset="0"/>
                <a:cs typeface="Times New Roman" pitchFamily="18" charset="0"/>
              </a:rPr>
              <a:t>have strong Coulomb interaction between narrow 3d-orbitals</a:t>
            </a:r>
            <a:endParaRPr kumimoji="1" lang="ja-JP" altLang="en-US" sz="2000" dirty="0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56" name="テキスト ボックス 255"/>
          <p:cNvSpPr txBox="1"/>
          <p:nvPr/>
        </p:nvSpPr>
        <p:spPr>
          <a:xfrm>
            <a:off x="84754" y="5683965"/>
            <a:ext cx="9073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rPr>
              <a:t>Gigantic physical properties changes emerge from electronic phases transition</a:t>
            </a:r>
          </a:p>
        </p:txBody>
      </p:sp>
      <p:sp>
        <p:nvSpPr>
          <p:cNvPr id="257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3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(La</a:t>
            </a:r>
            <a:r>
              <a:rPr lang="en-US" altLang="ja-JP" sz="2800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1-x-y</a:t>
            </a:r>
            <a:r>
              <a: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Pr</a:t>
            </a:r>
            <a:r>
              <a:rPr lang="en-US" altLang="ja-JP" sz="2800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y</a:t>
            </a:r>
            <a:r>
              <a: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Ca</a:t>
            </a:r>
            <a:r>
              <a:rPr lang="en-US" altLang="ja-JP" sz="2800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x</a:t>
            </a:r>
            <a:r>
              <a: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)MnO</a:t>
            </a:r>
            <a:r>
              <a:rPr lang="en-US" altLang="ja-JP" sz="2800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endParaRPr kumimoji="1" lang="ja-JP" altLang="en-US" sz="2800" dirty="0"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3" name="グループ化 32"/>
          <p:cNvGrpSpPr>
            <a:grpSpLocks noChangeAspect="1"/>
          </p:cNvGrpSpPr>
          <p:nvPr/>
        </p:nvGrpSpPr>
        <p:grpSpPr>
          <a:xfrm>
            <a:off x="1043608" y="1915580"/>
            <a:ext cx="2598815" cy="3673660"/>
            <a:chOff x="179512" y="2335053"/>
            <a:chExt cx="2745676" cy="3881263"/>
          </a:xfrm>
        </p:grpSpPr>
        <p:pic>
          <p:nvPicPr>
            <p:cNvPr id="34" name="Picture 3" descr="C:\Users\Tanaka Lab\Desktop\CaTiO3-Perovskite-LT.t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64000" contrast="-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6" t="9167" r="34887" b="8704"/>
            <a:stretch/>
          </p:blipFill>
          <p:spPr bwMode="auto">
            <a:xfrm>
              <a:off x="179512" y="2743200"/>
              <a:ext cx="2448272" cy="347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直線コネクタ 34"/>
            <p:cNvCxnSpPr/>
            <p:nvPr/>
          </p:nvCxnSpPr>
          <p:spPr>
            <a:xfrm flipH="1" flipV="1">
              <a:off x="1835696" y="2743200"/>
              <a:ext cx="288032" cy="2537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827586" y="2335053"/>
              <a:ext cx="1143580" cy="390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" pitchFamily="34" charset="0"/>
                  <a:cs typeface="Arial" pitchFamily="34" charset="0"/>
                </a:rPr>
                <a:t>La</a:t>
              </a:r>
              <a:r>
                <a:rPr lang="en-US" altLang="ja-JP" dirty="0" smtClean="0">
                  <a:latin typeface="Arial" pitchFamily="34" charset="0"/>
                  <a:cs typeface="Arial" pitchFamily="34" charset="0"/>
                </a:rPr>
                <a:t>,Pr,Ca</a:t>
              </a:r>
              <a:endParaRPr kumimoji="1" lang="ja-JP" alt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直線コネクタ 36"/>
            <p:cNvCxnSpPr/>
            <p:nvPr/>
          </p:nvCxnSpPr>
          <p:spPr>
            <a:xfrm flipV="1">
              <a:off x="2123728" y="4208885"/>
              <a:ext cx="336642" cy="2708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2391368" y="3808774"/>
              <a:ext cx="533820" cy="390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Arial" pitchFamily="34" charset="0"/>
                  <a:cs typeface="Arial" pitchFamily="34" charset="0"/>
                </a:rPr>
                <a:t>Mn</a:t>
              </a:r>
              <a:endParaRPr kumimoji="1" lang="ja-JP" alt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" name="直線コネクタ 38"/>
            <p:cNvCxnSpPr/>
            <p:nvPr/>
          </p:nvCxnSpPr>
          <p:spPr>
            <a:xfrm flipV="1">
              <a:off x="2391369" y="5072185"/>
              <a:ext cx="172077" cy="3227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2460370" y="4797152"/>
              <a:ext cx="384783" cy="390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" pitchFamily="34" charset="0"/>
                  <a:cs typeface="Arial" pitchFamily="34" charset="0"/>
                </a:rPr>
                <a:t>O</a:t>
              </a:r>
              <a:endParaRPr kumimoji="1" lang="ja-JP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4355727" y="3018421"/>
            <a:ext cx="2880320" cy="574323"/>
            <a:chOff x="611560" y="1162944"/>
            <a:chExt cx="2880320" cy="574323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611560" y="1398713"/>
              <a:ext cx="2880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Arial" panose="020B0604020202020204" pitchFamily="34" charset="0"/>
                </a:rPr>
                <a:t>(La, </a:t>
              </a:r>
              <a:r>
                <a:rPr lang="en-US" altLang="ja-JP" sz="1600" dirty="0" err="1">
                  <a:latin typeface="Arial" panose="020B0604020202020204" pitchFamily="34" charset="0"/>
                </a:rPr>
                <a:t>Pr</a:t>
              </a:r>
              <a:r>
                <a:rPr lang="en-US" altLang="ja-JP" sz="1600" dirty="0">
                  <a:latin typeface="Arial" panose="020B0604020202020204" pitchFamily="34" charset="0"/>
                </a:rPr>
                <a:t>, Ca</a:t>
              </a:r>
              <a:r>
                <a:rPr lang="en-US" altLang="ja-JP" sz="1600" dirty="0" smtClean="0">
                  <a:latin typeface="Arial" panose="020B0604020202020204" pitchFamily="34" charset="0"/>
                </a:rPr>
                <a:t>) MnO</a:t>
              </a:r>
              <a:r>
                <a:rPr lang="en-US" altLang="ja-JP" sz="1600" baseline="-25000" dirty="0" smtClean="0">
                  <a:latin typeface="Arial" panose="020B0604020202020204" pitchFamily="34" charset="0"/>
                </a:rPr>
                <a:t>3</a:t>
              </a:r>
              <a:endParaRPr kumimoji="1" lang="ja-JP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81857" y="1162944"/>
              <a:ext cx="434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</a:rPr>
                <a:t>3+</a:t>
              </a:r>
              <a:endParaRPr kumimoji="1" lang="ja-JP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12869" y="1162944"/>
              <a:ext cx="434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</a:rPr>
                <a:t>3+</a:t>
              </a:r>
              <a:endParaRPr kumimoji="1" lang="ja-JP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361706" y="1162944"/>
              <a:ext cx="434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</a:rPr>
                <a:t>2</a:t>
              </a:r>
              <a:r>
                <a:rPr kumimoji="1" lang="en-US" altLang="ja-JP" sz="1400" dirty="0" smtClean="0">
                  <a:latin typeface="Arial" panose="020B0604020202020204" pitchFamily="34" charset="0"/>
                </a:rPr>
                <a:t>+</a:t>
              </a:r>
              <a:endParaRPr kumimoji="1" lang="ja-JP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619921" y="1162944"/>
              <a:ext cx="8054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</a:rPr>
                <a:t>3+/</a:t>
              </a:r>
              <a:r>
                <a:rPr kumimoji="1" lang="en-US" altLang="ja-JP" sz="14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4+</a:t>
              </a:r>
              <a:endParaRPr kumimoji="1" lang="ja-JP" altLang="en-US" sz="1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126" name="直線コネクタ 125"/>
          <p:cNvCxnSpPr/>
          <p:nvPr/>
        </p:nvCxnSpPr>
        <p:spPr>
          <a:xfrm>
            <a:off x="4923041" y="2392829"/>
            <a:ext cx="5575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5592107" y="2392829"/>
            <a:ext cx="5575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>
            <a:off x="6261172" y="2392829"/>
            <a:ext cx="5575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>
            <a:off x="4923041" y="2728552"/>
            <a:ext cx="557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5592107" y="2728552"/>
            <a:ext cx="557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>
            <a:off x="6261172" y="2728552"/>
            <a:ext cx="557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/>
          <p:nvPr/>
        </p:nvCxnSpPr>
        <p:spPr>
          <a:xfrm flipH="1" flipV="1">
            <a:off x="5184151" y="2602656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/>
          <p:nvPr/>
        </p:nvCxnSpPr>
        <p:spPr>
          <a:xfrm>
            <a:off x="5888271" y="2595990"/>
            <a:ext cx="0" cy="3333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/>
          <p:nvPr/>
        </p:nvCxnSpPr>
        <p:spPr>
          <a:xfrm flipH="1" flipV="1">
            <a:off x="6531116" y="2595990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/>
          <p:nvPr/>
        </p:nvCxnSpPr>
        <p:spPr>
          <a:xfrm flipH="1" flipV="1">
            <a:off x="5184149" y="2231634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 flipH="1" flipV="1">
            <a:off x="6531114" y="2224968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/>
          <p:cNvSpPr txBox="1"/>
          <p:nvPr/>
        </p:nvSpPr>
        <p:spPr bwMode="auto">
          <a:xfrm>
            <a:off x="5692089" y="1737269"/>
            <a:ext cx="670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Mn</a:t>
            </a:r>
            <a:r>
              <a:rPr kumimoji="0" lang="en-US" altLang="ja-JP" sz="1400" baseline="30000" dirty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3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+</a:t>
            </a:r>
          </a:p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(d</a:t>
            </a:r>
            <a:r>
              <a:rPr kumimoji="0" lang="en-US" altLang="ja-JP" sz="1400" baseline="30000" dirty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kumimoji="0" lang="ja-JP" altLang="en-US" sz="1400" baseline="30000" dirty="0">
              <a:latin typeface="Arial" panose="020B060402020202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6" name="テキスト ボックス 105"/>
          <p:cNvSpPr txBox="1"/>
          <p:nvPr/>
        </p:nvSpPr>
        <p:spPr bwMode="auto">
          <a:xfrm>
            <a:off x="5033778" y="1737234"/>
            <a:ext cx="577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Mn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3+</a:t>
            </a:r>
          </a:p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(d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kumimoji="0" lang="ja-JP" altLang="en-US" sz="1400" baseline="30000" dirty="0">
              <a:latin typeface="Arial" panose="020B060402020202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4633930" y="2207858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 err="1">
                <a:solidFill>
                  <a:srgbClr val="131EFB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 Unicode MS" pitchFamily="50" charset="-127"/>
              </a:rPr>
              <a:t>e</a:t>
            </a:r>
            <a:r>
              <a:rPr kumimoji="0" lang="en-US" altLang="ja-JP" sz="1600" baseline="-25000" dirty="0" err="1">
                <a:solidFill>
                  <a:srgbClr val="131EFB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 Unicode MS" pitchFamily="50" charset="-127"/>
              </a:rPr>
              <a:t>g</a:t>
            </a:r>
            <a:endParaRPr lang="ja-JP" altLang="en-US" sz="1600" dirty="0">
              <a:solidFill>
                <a:srgbClr val="131EFB"/>
              </a:solidFill>
              <a:latin typeface="Arial" panose="020B0604020202020204" pitchFamily="34" charset="0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4624717" y="2555500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>
                <a:solidFill>
                  <a:srgbClr val="131EFB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 Unicode MS" pitchFamily="50" charset="-127"/>
              </a:rPr>
              <a:t>t</a:t>
            </a:r>
            <a:r>
              <a:rPr kumimoji="0" lang="en-US" altLang="ja-JP" sz="1600" baseline="-25000" dirty="0">
                <a:solidFill>
                  <a:srgbClr val="131EFB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 Unicode MS" pitchFamily="50" charset="-127"/>
              </a:rPr>
              <a:t>2g</a:t>
            </a:r>
            <a:endParaRPr lang="ja-JP" altLang="en-US" sz="1600" dirty="0">
              <a:solidFill>
                <a:srgbClr val="131EFB"/>
              </a:solidFill>
              <a:latin typeface="Arial" panose="020B0604020202020204" pitchFamily="34" charset="0"/>
            </a:endParaRPr>
          </a:p>
        </p:txBody>
      </p:sp>
      <p:sp>
        <p:nvSpPr>
          <p:cNvPr id="109" name="テキスト ボックス 108"/>
          <p:cNvSpPr txBox="1"/>
          <p:nvPr/>
        </p:nvSpPr>
        <p:spPr bwMode="auto">
          <a:xfrm>
            <a:off x="6363074" y="1737234"/>
            <a:ext cx="611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Mn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3+</a:t>
            </a:r>
          </a:p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(d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kumimoji="0" lang="ja-JP" altLang="en-US" sz="1400" baseline="30000" dirty="0">
              <a:latin typeface="Arial" panose="020B060402020202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5888022" y="2230860"/>
            <a:ext cx="0" cy="3333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6944513" y="2392338"/>
            <a:ext cx="5575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6944513" y="2728061"/>
            <a:ext cx="557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 bwMode="auto">
          <a:xfrm>
            <a:off x="7046415" y="1736743"/>
            <a:ext cx="611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Mn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3+</a:t>
            </a:r>
          </a:p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(d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kumimoji="0" lang="ja-JP" altLang="en-US" sz="1400" baseline="30000" dirty="0">
              <a:latin typeface="Arial" panose="020B060402020202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7236296" y="2605929"/>
            <a:ext cx="0" cy="3333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>
            <a:off x="7236047" y="2240799"/>
            <a:ext cx="0" cy="3333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4923041" y="4288696"/>
            <a:ext cx="5575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5592107" y="4288696"/>
            <a:ext cx="5575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6261172" y="4288696"/>
            <a:ext cx="5575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4923041" y="4624419"/>
            <a:ext cx="557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5592107" y="4624419"/>
            <a:ext cx="557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6261172" y="4624419"/>
            <a:ext cx="557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H="1" flipV="1">
            <a:off x="5184151" y="4498523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>
            <a:off x="5888271" y="4491857"/>
            <a:ext cx="0" cy="3333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flipH="1" flipV="1">
            <a:off x="6531116" y="4491857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H="1" flipV="1">
            <a:off x="5184149" y="4127501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flipH="1" flipV="1">
            <a:off x="6531114" y="4120835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 bwMode="auto">
          <a:xfrm>
            <a:off x="5692089" y="3633136"/>
            <a:ext cx="670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Mn</a:t>
            </a:r>
            <a:r>
              <a:rPr kumimoji="0" lang="en-US" altLang="ja-JP" sz="1400" baseline="30000" dirty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+</a:t>
            </a:r>
          </a:p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(d</a:t>
            </a:r>
            <a:r>
              <a:rPr kumimoji="0" lang="en-US" altLang="ja-JP" sz="1400" baseline="30000" dirty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kumimoji="0" lang="ja-JP" altLang="en-US" sz="1400" baseline="30000" dirty="0">
              <a:latin typeface="Arial" panose="020B060402020202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7" name="テキスト ボックス 86"/>
          <p:cNvSpPr txBox="1"/>
          <p:nvPr/>
        </p:nvSpPr>
        <p:spPr bwMode="auto">
          <a:xfrm>
            <a:off x="5033778" y="3633101"/>
            <a:ext cx="577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Mn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3+</a:t>
            </a:r>
          </a:p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(d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kumimoji="0" lang="ja-JP" altLang="en-US" sz="1400" baseline="30000" dirty="0">
              <a:latin typeface="Arial" panose="020B060402020202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33930" y="4103725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 err="1">
                <a:solidFill>
                  <a:srgbClr val="131EFB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 Unicode MS" pitchFamily="50" charset="-127"/>
              </a:rPr>
              <a:t>e</a:t>
            </a:r>
            <a:r>
              <a:rPr kumimoji="0" lang="en-US" altLang="ja-JP" sz="1600" baseline="-25000" dirty="0" err="1">
                <a:solidFill>
                  <a:srgbClr val="131EFB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 Unicode MS" pitchFamily="50" charset="-127"/>
              </a:rPr>
              <a:t>g</a:t>
            </a:r>
            <a:endParaRPr lang="ja-JP" altLang="en-US" sz="1600" dirty="0">
              <a:solidFill>
                <a:srgbClr val="131EFB"/>
              </a:solidFill>
              <a:latin typeface="Arial" panose="020B0604020202020204" pitchFamily="34" charset="0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24717" y="4451367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>
                <a:solidFill>
                  <a:srgbClr val="131EFB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 Unicode MS" pitchFamily="50" charset="-127"/>
              </a:rPr>
              <a:t>t</a:t>
            </a:r>
            <a:r>
              <a:rPr kumimoji="0" lang="en-US" altLang="ja-JP" sz="1600" baseline="-25000" dirty="0">
                <a:solidFill>
                  <a:srgbClr val="131EFB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 Unicode MS" pitchFamily="50" charset="-127"/>
              </a:rPr>
              <a:t>2g</a:t>
            </a:r>
            <a:endParaRPr lang="ja-JP" altLang="en-US" sz="1600" dirty="0">
              <a:solidFill>
                <a:srgbClr val="131EFB"/>
              </a:solidFill>
              <a:latin typeface="Arial" panose="020B0604020202020204" pitchFamily="34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 bwMode="auto">
          <a:xfrm>
            <a:off x="6363074" y="3633101"/>
            <a:ext cx="611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Mn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3+</a:t>
            </a:r>
          </a:p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(d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kumimoji="0" lang="ja-JP" altLang="en-US" sz="1400" baseline="30000" dirty="0">
              <a:latin typeface="Arial" panose="020B060402020202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92" name="直線コネクタ 91"/>
          <p:cNvCxnSpPr/>
          <p:nvPr/>
        </p:nvCxnSpPr>
        <p:spPr>
          <a:xfrm>
            <a:off x="6944513" y="4288205"/>
            <a:ext cx="5575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6944513" y="4623928"/>
            <a:ext cx="557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 bwMode="auto">
          <a:xfrm>
            <a:off x="7046415" y="3632610"/>
            <a:ext cx="611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Mn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3+</a:t>
            </a:r>
          </a:p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(d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kumimoji="0" lang="ja-JP" altLang="en-US" sz="1400" baseline="30000" dirty="0">
              <a:latin typeface="Arial" panose="020B060402020202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96" name="直線矢印コネクタ 95"/>
          <p:cNvCxnSpPr/>
          <p:nvPr/>
        </p:nvCxnSpPr>
        <p:spPr>
          <a:xfrm>
            <a:off x="7236296" y="4501796"/>
            <a:ext cx="0" cy="3333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>
            <a:off x="7236047" y="4136666"/>
            <a:ext cx="0" cy="3333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/>
        </p:nvSpPr>
        <p:spPr>
          <a:xfrm>
            <a:off x="5779726" y="4177079"/>
            <a:ext cx="195548" cy="19554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0" name="グループ化 99"/>
          <p:cNvGrpSpPr/>
          <p:nvPr/>
        </p:nvGrpSpPr>
        <p:grpSpPr>
          <a:xfrm>
            <a:off x="4426024" y="1135486"/>
            <a:ext cx="2882279" cy="589515"/>
            <a:chOff x="681857" y="1163621"/>
            <a:chExt cx="2882279" cy="589515"/>
          </a:xfrm>
        </p:grpSpPr>
        <p:sp>
          <p:nvSpPr>
            <p:cNvPr id="101" name="テキスト ボックス 100"/>
            <p:cNvSpPr txBox="1"/>
            <p:nvPr/>
          </p:nvSpPr>
          <p:spPr>
            <a:xfrm>
              <a:off x="683816" y="1383804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Arial" panose="020B0604020202020204" pitchFamily="34" charset="0"/>
                </a:rPr>
                <a:t>LaMnO</a:t>
              </a:r>
              <a:r>
                <a:rPr lang="en-US" altLang="ja-JP" baseline="-25000" dirty="0" smtClean="0">
                  <a:latin typeface="Arial" panose="020B0604020202020204" pitchFamily="34" charset="0"/>
                </a:rPr>
                <a:t>3</a:t>
              </a:r>
              <a:endParaRPr kumimoji="1" lang="ja-JP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681857" y="1163621"/>
              <a:ext cx="434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</a:rPr>
                <a:t>3+</a:t>
              </a:r>
              <a:endParaRPr kumimoji="1" lang="ja-JP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1013197" y="1169737"/>
              <a:ext cx="4152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</a:rPr>
                <a:t>3+</a:t>
              </a:r>
              <a:endParaRPr kumimoji="1" lang="ja-JP" altLang="en-US" sz="1400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119" name="直線コネクタ 118"/>
          <p:cNvCxnSpPr/>
          <p:nvPr/>
        </p:nvCxnSpPr>
        <p:spPr>
          <a:xfrm>
            <a:off x="4923039" y="6168135"/>
            <a:ext cx="5575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5592105" y="6168135"/>
            <a:ext cx="5575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6261170" y="6168135"/>
            <a:ext cx="5575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4923039" y="6503858"/>
            <a:ext cx="557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5592105" y="6503858"/>
            <a:ext cx="557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6261170" y="6503858"/>
            <a:ext cx="557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/>
          <p:nvPr/>
        </p:nvCxnSpPr>
        <p:spPr>
          <a:xfrm flipH="1" flipV="1">
            <a:off x="5184149" y="6377962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/>
          <p:nvPr/>
        </p:nvCxnSpPr>
        <p:spPr>
          <a:xfrm flipH="1" flipV="1">
            <a:off x="6531114" y="6371296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/>
          <p:nvPr/>
        </p:nvCxnSpPr>
        <p:spPr>
          <a:xfrm flipH="1" flipV="1">
            <a:off x="5184147" y="6006940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/>
          <p:nvPr/>
        </p:nvCxnSpPr>
        <p:spPr>
          <a:xfrm flipH="1" flipV="1">
            <a:off x="6531112" y="6000274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テキスト ボックス 139"/>
          <p:cNvSpPr txBox="1"/>
          <p:nvPr/>
        </p:nvSpPr>
        <p:spPr bwMode="auto">
          <a:xfrm>
            <a:off x="5692087" y="5512575"/>
            <a:ext cx="670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Mn</a:t>
            </a:r>
            <a:r>
              <a:rPr kumimoji="0" lang="en-US" altLang="ja-JP" sz="1400" baseline="30000" dirty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+</a:t>
            </a:r>
          </a:p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(d</a:t>
            </a:r>
            <a:r>
              <a:rPr kumimoji="0" lang="en-US" altLang="ja-JP" sz="1400" baseline="30000" dirty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kumimoji="0" lang="ja-JP" altLang="en-US" sz="1400" baseline="30000" dirty="0">
              <a:latin typeface="Arial" panose="020B060402020202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1" name="テキスト ボックス 140"/>
          <p:cNvSpPr txBox="1"/>
          <p:nvPr/>
        </p:nvSpPr>
        <p:spPr bwMode="auto">
          <a:xfrm>
            <a:off x="5033776" y="5512540"/>
            <a:ext cx="577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Mn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3+</a:t>
            </a:r>
          </a:p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(d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kumimoji="0" lang="ja-JP" altLang="en-US" sz="1400" baseline="30000" dirty="0">
              <a:latin typeface="Arial" panose="020B060402020202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4633928" y="5983164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 err="1">
                <a:solidFill>
                  <a:srgbClr val="131EFB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 Unicode MS" pitchFamily="50" charset="-127"/>
              </a:rPr>
              <a:t>e</a:t>
            </a:r>
            <a:r>
              <a:rPr kumimoji="0" lang="en-US" altLang="ja-JP" sz="1600" baseline="-25000" dirty="0" err="1">
                <a:solidFill>
                  <a:srgbClr val="131EFB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 Unicode MS" pitchFamily="50" charset="-127"/>
              </a:rPr>
              <a:t>g</a:t>
            </a:r>
            <a:endParaRPr lang="ja-JP" altLang="en-US" sz="1600" dirty="0">
              <a:solidFill>
                <a:srgbClr val="131EFB"/>
              </a:solidFill>
              <a:latin typeface="Arial" panose="020B0604020202020204" pitchFamily="34" charset="0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4624715" y="6330806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>
                <a:solidFill>
                  <a:srgbClr val="131EFB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 Unicode MS" pitchFamily="50" charset="-127"/>
              </a:rPr>
              <a:t>t</a:t>
            </a:r>
            <a:r>
              <a:rPr kumimoji="0" lang="en-US" altLang="ja-JP" sz="1600" baseline="-25000" dirty="0">
                <a:solidFill>
                  <a:srgbClr val="131EFB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 Unicode MS" pitchFamily="50" charset="-127"/>
              </a:rPr>
              <a:t>2g</a:t>
            </a:r>
            <a:endParaRPr lang="ja-JP" altLang="en-US" sz="1600" dirty="0">
              <a:solidFill>
                <a:srgbClr val="131EFB"/>
              </a:solidFill>
              <a:latin typeface="Arial" panose="020B0604020202020204" pitchFamily="34" charset="0"/>
            </a:endParaRPr>
          </a:p>
        </p:txBody>
      </p:sp>
      <p:sp>
        <p:nvSpPr>
          <p:cNvPr id="144" name="テキスト ボックス 143"/>
          <p:cNvSpPr txBox="1"/>
          <p:nvPr/>
        </p:nvSpPr>
        <p:spPr bwMode="auto">
          <a:xfrm>
            <a:off x="6363072" y="5512540"/>
            <a:ext cx="611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Mn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3+</a:t>
            </a:r>
          </a:p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(d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kumimoji="0" lang="ja-JP" altLang="en-US" sz="1400" baseline="30000" dirty="0">
              <a:latin typeface="Arial" panose="020B060402020202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45" name="直線コネクタ 144"/>
          <p:cNvCxnSpPr/>
          <p:nvPr/>
        </p:nvCxnSpPr>
        <p:spPr>
          <a:xfrm>
            <a:off x="6944511" y="6167644"/>
            <a:ext cx="5575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>
            <a:off x="6944511" y="6503367"/>
            <a:ext cx="557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テキスト ボックス 146"/>
          <p:cNvSpPr txBox="1"/>
          <p:nvPr/>
        </p:nvSpPr>
        <p:spPr bwMode="auto">
          <a:xfrm>
            <a:off x="7046413" y="5512049"/>
            <a:ext cx="611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Mn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3+</a:t>
            </a:r>
          </a:p>
          <a:p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(d</a:t>
            </a:r>
            <a:r>
              <a:rPr kumimoji="0" lang="en-US" altLang="ja-JP" sz="1400" baseline="300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ja-JP" sz="1400" dirty="0" smtClean="0">
                <a:latin typeface="Arial" panose="020B0604020202020204" pitchFamily="34" charset="0"/>
                <a:ea typeface="Arial Unicode MS" pitchFamily="50" charset="-127"/>
                <a:cs typeface="Arial Unicode MS" pitchFamily="50" charset="-127"/>
              </a:rPr>
              <a:t>)</a:t>
            </a:r>
            <a:endParaRPr kumimoji="0" lang="ja-JP" altLang="en-US" sz="1400" baseline="30000" dirty="0">
              <a:latin typeface="Arial" panose="020B060402020202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0" name="円/楕円 149"/>
          <p:cNvSpPr/>
          <p:nvPr/>
        </p:nvSpPr>
        <p:spPr>
          <a:xfrm>
            <a:off x="5779724" y="6056518"/>
            <a:ext cx="195548" cy="195548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1" name="直線矢印コネクタ 150"/>
          <p:cNvCxnSpPr/>
          <p:nvPr/>
        </p:nvCxnSpPr>
        <p:spPr>
          <a:xfrm flipH="1" flipV="1">
            <a:off x="7236298" y="6368611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51"/>
          <p:cNvCxnSpPr/>
          <p:nvPr/>
        </p:nvCxnSpPr>
        <p:spPr>
          <a:xfrm flipH="1" flipV="1">
            <a:off x="7236296" y="5997589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矢印コネクタ 152"/>
          <p:cNvCxnSpPr/>
          <p:nvPr/>
        </p:nvCxnSpPr>
        <p:spPr>
          <a:xfrm flipH="1" flipV="1">
            <a:off x="5868143" y="6367568"/>
            <a:ext cx="1" cy="251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弧 14"/>
          <p:cNvSpPr/>
          <p:nvPr/>
        </p:nvSpPr>
        <p:spPr>
          <a:xfrm>
            <a:off x="5326076" y="5773649"/>
            <a:ext cx="412222" cy="485083"/>
          </a:xfrm>
          <a:prstGeom prst="arc">
            <a:avLst>
              <a:gd name="adj1" fmla="val 10408894"/>
              <a:gd name="adj2" fmla="val 0"/>
            </a:avLst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弧 102"/>
          <p:cNvSpPr/>
          <p:nvPr/>
        </p:nvSpPr>
        <p:spPr>
          <a:xfrm>
            <a:off x="6035106" y="5751591"/>
            <a:ext cx="412222" cy="485083"/>
          </a:xfrm>
          <a:prstGeom prst="arc">
            <a:avLst>
              <a:gd name="adj1" fmla="val 10408894"/>
              <a:gd name="adj2" fmla="val 0"/>
            </a:avLst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5925864" y="4843730"/>
            <a:ext cx="605248" cy="737184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51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7691989" y="4253397"/>
            <a:ext cx="103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</a:rPr>
              <a:t>Insulator</a:t>
            </a:r>
            <a:endParaRPr kumimoji="1" lang="ja-JP" altLang="en-US" sz="1600" dirty="0">
              <a:latin typeface="Arial" panose="020B0604020202020204" pitchFamily="34" charset="0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7736808" y="6151851"/>
            <a:ext cx="103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</a:rPr>
              <a:t>Metal</a:t>
            </a:r>
            <a:endParaRPr kumimoji="1" lang="ja-JP" altLang="en-US" sz="1600" dirty="0">
              <a:latin typeface="Arial" panose="020B0604020202020204" pitchFamily="34" charset="0"/>
            </a:endParaRPr>
          </a:p>
        </p:txBody>
      </p:sp>
      <p:sp>
        <p:nvSpPr>
          <p:cNvPr id="95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(La</a:t>
            </a:r>
            <a:r>
              <a:rPr lang="en-US" altLang="ja-JP" sz="2800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1-x-y</a:t>
            </a:r>
            <a:r>
              <a: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Pr</a:t>
            </a:r>
            <a:r>
              <a:rPr lang="en-US" altLang="ja-JP" sz="2800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y</a:t>
            </a:r>
            <a:r>
              <a: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Ca</a:t>
            </a:r>
            <a:r>
              <a:rPr lang="en-US" altLang="ja-JP" sz="2800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x</a:t>
            </a:r>
            <a:r>
              <a: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)MnO</a:t>
            </a:r>
            <a:r>
              <a:rPr lang="en-US" altLang="ja-JP" sz="2800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endParaRPr kumimoji="1" lang="ja-JP" altLang="en-US" sz="2800" dirty="0"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4572000" y="1268760"/>
            <a:ext cx="3746038" cy="2625833"/>
            <a:chOff x="4817051" y="1602248"/>
            <a:chExt cx="3746038" cy="2625833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4817051" y="1602248"/>
              <a:ext cx="3746038" cy="2565533"/>
              <a:chOff x="4714394" y="1196752"/>
              <a:chExt cx="3746038" cy="2565533"/>
            </a:xfrm>
          </p:grpSpPr>
          <p:grpSp>
            <p:nvGrpSpPr>
              <p:cNvPr id="43" name="グループ化 10"/>
              <p:cNvGrpSpPr>
                <a:grpSpLocks noChangeAspect="1"/>
              </p:cNvGrpSpPr>
              <p:nvPr/>
            </p:nvGrpSpPr>
            <p:grpSpPr bwMode="auto">
              <a:xfrm>
                <a:off x="4714394" y="1877790"/>
                <a:ext cx="3746038" cy="1884495"/>
                <a:chOff x="467544" y="2225356"/>
                <a:chExt cx="4574401" cy="2300656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/>
                <a:srcRect b="46334"/>
                <a:stretch/>
              </p:blipFill>
              <p:spPr bwMode="auto">
                <a:xfrm>
                  <a:off x="467544" y="2225356"/>
                  <a:ext cx="4574401" cy="23006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9" name="正方形/長方形 58"/>
                <p:cNvSpPr/>
                <p:nvPr/>
              </p:nvSpPr>
              <p:spPr>
                <a:xfrm>
                  <a:off x="1203627" y="3752559"/>
                  <a:ext cx="407094" cy="1453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" name="テキスト ボックス 9"/>
                <p:cNvSpPr txBox="1">
                  <a:spLocks noChangeArrowheads="1"/>
                </p:cNvSpPr>
                <p:nvPr/>
              </p:nvSpPr>
              <p:spPr bwMode="auto">
                <a:xfrm>
                  <a:off x="1085533" y="3632081"/>
                  <a:ext cx="526887" cy="3006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000">
                      <a:latin typeface="Arial" panose="020B0604020202020204" pitchFamily="34" charset="0"/>
                      <a:ea typeface="HG明朝B" pitchFamily="17" charset="-128"/>
                      <a:cs typeface="Arial" pitchFamily="34" charset="0"/>
                    </a:rPr>
                    <a:t>0.35</a:t>
                  </a:r>
                  <a:endParaRPr lang="ja-JP" altLang="en-US" sz="1000">
                    <a:latin typeface="Arial" panose="020B0604020202020204" pitchFamily="34" charset="0"/>
                    <a:ea typeface="HG明朝B" pitchFamily="17" charset="-128"/>
                    <a:cs typeface="Arial" pitchFamily="34" charset="0"/>
                  </a:endParaRPr>
                </a:p>
              </p:txBody>
            </p:sp>
          </p:grpSp>
          <p:grpSp>
            <p:nvGrpSpPr>
              <p:cNvPr id="61" name="グループ化 60"/>
              <p:cNvGrpSpPr>
                <a:grpSpLocks/>
              </p:cNvGrpSpPr>
              <p:nvPr/>
            </p:nvGrpSpPr>
            <p:grpSpPr bwMode="auto">
              <a:xfrm>
                <a:off x="5004444" y="1196752"/>
                <a:ext cx="1595437" cy="700088"/>
                <a:chOff x="814460" y="2492896"/>
                <a:chExt cx="1596341" cy="699813"/>
              </a:xfrm>
            </p:grpSpPr>
            <p:sp>
              <p:nvSpPr>
                <p:cNvPr id="62" name="正方形/長方形 61"/>
                <p:cNvSpPr/>
                <p:nvPr/>
              </p:nvSpPr>
              <p:spPr>
                <a:xfrm>
                  <a:off x="814460" y="2492896"/>
                  <a:ext cx="1596341" cy="699813"/>
                </a:xfrm>
                <a:prstGeom prst="rect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テキスト ボックス 2"/>
                <p:cNvSpPr txBox="1">
                  <a:spLocks noChangeArrowheads="1"/>
                </p:cNvSpPr>
                <p:nvPr/>
              </p:nvSpPr>
              <p:spPr bwMode="auto">
                <a:xfrm>
                  <a:off x="1207964" y="2631299"/>
                  <a:ext cx="809333" cy="369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latin typeface="Arial" panose="020B0604020202020204" pitchFamily="34" charset="0"/>
                    </a:rPr>
                    <a:t>Low T</a:t>
                  </a:r>
                  <a:endParaRPr lang="en-US" altLang="ja-JP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4" name="グループ化 11"/>
              <p:cNvGrpSpPr>
                <a:grpSpLocks/>
              </p:cNvGrpSpPr>
              <p:nvPr/>
            </p:nvGrpSpPr>
            <p:grpSpPr bwMode="auto">
              <a:xfrm>
                <a:off x="6799907" y="1196752"/>
                <a:ext cx="1595438" cy="700088"/>
                <a:chOff x="2542653" y="2492896"/>
                <a:chExt cx="1596340" cy="699361"/>
              </a:xfrm>
            </p:grpSpPr>
            <p:sp>
              <p:nvSpPr>
                <p:cNvPr id="65" name="正方形/長方形 64"/>
                <p:cNvSpPr/>
                <p:nvPr/>
              </p:nvSpPr>
              <p:spPr>
                <a:xfrm>
                  <a:off x="2542653" y="2492896"/>
                  <a:ext cx="1596340" cy="699361"/>
                </a:xfrm>
                <a:prstGeom prst="rect">
                  <a:avLst/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" name="テキスト ボックス 24"/>
                <p:cNvSpPr txBox="1">
                  <a:spLocks noChangeArrowheads="1"/>
                </p:cNvSpPr>
                <p:nvPr/>
              </p:nvSpPr>
              <p:spPr bwMode="auto">
                <a:xfrm>
                  <a:off x="2863500" y="2658102"/>
                  <a:ext cx="954646" cy="3689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latin typeface="Arial" panose="020B0604020202020204" pitchFamily="34" charset="0"/>
                    </a:rPr>
                    <a:t>High</a:t>
                  </a:r>
                  <a:r>
                    <a:rPr lang="ja-JP" altLang="en-US" dirty="0" smtClean="0">
                      <a:latin typeface="Arial" panose="020B0604020202020204" pitchFamily="34" charset="0"/>
                    </a:rPr>
                    <a:t>　</a:t>
                  </a:r>
                  <a:r>
                    <a:rPr lang="en-US" altLang="ja-JP" dirty="0" smtClean="0">
                      <a:latin typeface="Arial" panose="020B0604020202020204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80" name="正方形/長方形 79"/>
            <p:cNvSpPr/>
            <p:nvPr/>
          </p:nvSpPr>
          <p:spPr>
            <a:xfrm>
              <a:off x="4860032" y="4005064"/>
              <a:ext cx="138332" cy="223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84" name="テキスト ボックス 218"/>
          <p:cNvSpPr txBox="1">
            <a:spLocks noChangeArrowheads="1"/>
          </p:cNvSpPr>
          <p:nvPr/>
        </p:nvSpPr>
        <p:spPr bwMode="auto">
          <a:xfrm>
            <a:off x="7423293" y="3789622"/>
            <a:ext cx="154401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Nature</a:t>
            </a:r>
            <a:r>
              <a:rPr lang="en-U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399</a:t>
            </a:r>
            <a:r>
              <a:rPr lang="en-U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560 </a:t>
            </a:r>
            <a:r>
              <a:rPr lang="en-U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(1999)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684147" y="4054520"/>
            <a:ext cx="4336294" cy="2451085"/>
            <a:chOff x="4932040" y="4221088"/>
            <a:chExt cx="4336294" cy="2451085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4932040" y="4221088"/>
              <a:ext cx="4336294" cy="2451085"/>
              <a:chOff x="4932040" y="4221088"/>
              <a:chExt cx="4336294" cy="2451085"/>
            </a:xfrm>
          </p:grpSpPr>
          <p:grpSp>
            <p:nvGrpSpPr>
              <p:cNvPr id="20" name="グループ化 19"/>
              <p:cNvGrpSpPr/>
              <p:nvPr/>
            </p:nvGrpSpPr>
            <p:grpSpPr>
              <a:xfrm>
                <a:off x="4932040" y="4221088"/>
                <a:ext cx="3608030" cy="2451085"/>
                <a:chOff x="4857558" y="4290283"/>
                <a:chExt cx="3608030" cy="2451085"/>
              </a:xfrm>
            </p:grpSpPr>
            <p:grpSp>
              <p:nvGrpSpPr>
                <p:cNvPr id="18" name="グループ化 17"/>
                <p:cNvGrpSpPr/>
                <p:nvPr/>
              </p:nvGrpSpPr>
              <p:grpSpPr>
                <a:xfrm>
                  <a:off x="5076056" y="4290283"/>
                  <a:ext cx="3389532" cy="2451085"/>
                  <a:chOff x="5076056" y="4256934"/>
                  <a:chExt cx="3389532" cy="2196402"/>
                </a:xfrm>
              </p:grpSpPr>
              <p:grpSp>
                <p:nvGrpSpPr>
                  <p:cNvPr id="6" name="グループ化 5"/>
                  <p:cNvGrpSpPr/>
                  <p:nvPr/>
                </p:nvGrpSpPr>
                <p:grpSpPr>
                  <a:xfrm>
                    <a:off x="5076056" y="4256934"/>
                    <a:ext cx="3389532" cy="2196402"/>
                    <a:chOff x="5004048" y="4216557"/>
                    <a:chExt cx="3389532" cy="2196402"/>
                  </a:xfrm>
                </p:grpSpPr>
                <p:grpSp>
                  <p:nvGrpSpPr>
                    <p:cNvPr id="5" name="グループ化 4"/>
                    <p:cNvGrpSpPr/>
                    <p:nvPr/>
                  </p:nvGrpSpPr>
                  <p:grpSpPr>
                    <a:xfrm>
                      <a:off x="5004048" y="4216557"/>
                      <a:ext cx="3389532" cy="2196402"/>
                      <a:chOff x="5004048" y="4216557"/>
                      <a:chExt cx="3389532" cy="2196402"/>
                    </a:xfrm>
                  </p:grpSpPr>
                  <p:pic>
                    <p:nvPicPr>
                      <p:cNvPr id="2" name="図 1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/>
                      <a:srcRect l="14683" t="43498" r="10609" b="-1"/>
                      <a:stretch/>
                    </p:blipFill>
                    <p:spPr>
                      <a:xfrm>
                        <a:off x="5004048" y="4327769"/>
                        <a:ext cx="3389532" cy="208519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" name="正方形/長方形 3"/>
                      <p:cNvSpPr/>
                      <p:nvPr/>
                    </p:nvSpPr>
                    <p:spPr>
                      <a:xfrm>
                        <a:off x="5480559" y="4293096"/>
                        <a:ext cx="1181057" cy="518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" name="正方形/長方形 46"/>
                      <p:cNvSpPr/>
                      <p:nvPr/>
                    </p:nvSpPr>
                    <p:spPr>
                      <a:xfrm>
                        <a:off x="7173813" y="4216557"/>
                        <a:ext cx="1034273" cy="4556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" name="正方形/長方形 47"/>
                      <p:cNvSpPr/>
                      <p:nvPr/>
                    </p:nvSpPr>
                    <p:spPr>
                      <a:xfrm>
                        <a:off x="5868144" y="4271027"/>
                        <a:ext cx="1034273" cy="4556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" name="正方形/長方形 48"/>
                      <p:cNvSpPr/>
                      <p:nvPr/>
                    </p:nvSpPr>
                    <p:spPr>
                      <a:xfrm>
                        <a:off x="6717839" y="4221088"/>
                        <a:ext cx="577573" cy="3032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" name="正方形/長方形 49"/>
                      <p:cNvSpPr/>
                      <p:nvPr/>
                    </p:nvSpPr>
                    <p:spPr>
                      <a:xfrm>
                        <a:off x="7031023" y="4327711"/>
                        <a:ext cx="273999" cy="3032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" name="正方形/長方形 50"/>
                      <p:cNvSpPr/>
                      <p:nvPr/>
                    </p:nvSpPr>
                    <p:spPr>
                      <a:xfrm rot="908426">
                        <a:off x="7327127" y="4501900"/>
                        <a:ext cx="450278" cy="2039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" name="正方形/長方形 51"/>
                      <p:cNvSpPr/>
                      <p:nvPr/>
                    </p:nvSpPr>
                    <p:spPr>
                      <a:xfrm rot="908426">
                        <a:off x="7543151" y="4537915"/>
                        <a:ext cx="450278" cy="2039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" name="正方形/長方形 52"/>
                      <p:cNvSpPr/>
                      <p:nvPr/>
                    </p:nvSpPr>
                    <p:spPr>
                      <a:xfrm rot="908426">
                        <a:off x="7674724" y="4545333"/>
                        <a:ext cx="450278" cy="2039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4" name="正方形/長方形 53"/>
                      <p:cNvSpPr/>
                      <p:nvPr/>
                    </p:nvSpPr>
                    <p:spPr>
                      <a:xfrm>
                        <a:off x="8073468" y="4609861"/>
                        <a:ext cx="138332" cy="1998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56" name="正方形/長方形 55"/>
                    <p:cNvSpPr/>
                    <p:nvPr/>
                  </p:nvSpPr>
                  <p:spPr>
                    <a:xfrm>
                      <a:off x="5134698" y="4240138"/>
                      <a:ext cx="138332" cy="1998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17" name="直線コネクタ 16"/>
                  <p:cNvCxnSpPr/>
                  <p:nvPr/>
                </p:nvCxnSpPr>
                <p:spPr>
                  <a:xfrm>
                    <a:off x="5426570" y="4365104"/>
                    <a:ext cx="288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8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/>
                <a:srcRect t="15285" r="94167" b="60108"/>
                <a:stretch/>
              </p:blipFill>
              <p:spPr bwMode="auto">
                <a:xfrm>
                  <a:off x="4857558" y="5085183"/>
                  <a:ext cx="218498" cy="8640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2" name="テキスト ボックス 81"/>
              <p:cNvSpPr txBox="1"/>
              <p:nvPr/>
            </p:nvSpPr>
            <p:spPr>
              <a:xfrm>
                <a:off x="7740352" y="6271428"/>
                <a:ext cx="152798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50" i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PRB</a:t>
                </a:r>
                <a:r>
                  <a:rPr kumimoji="1" lang="en-US" altLang="ja-JP" sz="105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050" b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51</a:t>
                </a:r>
                <a:r>
                  <a:rPr kumimoji="1" lang="en-US" altLang="ja-JP" sz="105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 </a:t>
                </a:r>
                <a:r>
                  <a:rPr lang="en-US" altLang="ja-JP" sz="1050" i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14103</a:t>
                </a:r>
                <a:r>
                  <a:rPr kumimoji="1" lang="en-US" altLang="ja-JP" sz="105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(1995)</a:t>
                </a:r>
                <a:endParaRPr kumimoji="1" lang="ja-JP" altLang="en-US" sz="1050" dirty="0">
                  <a:latin typeface="Arial" panose="020B060402020202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7198073" y="4377601"/>
              <a:ext cx="162045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3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La</a:t>
              </a:r>
              <a:r>
                <a:rPr lang="en-US" altLang="ja-JP" sz="1300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1-x</a:t>
              </a:r>
              <a:r>
                <a:rPr kumimoji="1" lang="en-US" altLang="ja-JP" sz="13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Sr</a:t>
              </a:r>
              <a:r>
                <a:rPr kumimoji="1" lang="en-US" altLang="ja-JP" sz="1300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x</a:t>
              </a:r>
              <a:r>
                <a:rPr kumimoji="1" lang="en-US" altLang="ja-JP" sz="13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MnO</a:t>
              </a:r>
              <a:r>
                <a:rPr kumimoji="1" lang="en-US" altLang="ja-JP" sz="1300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3</a:t>
              </a:r>
              <a:endParaRPr kumimoji="1" lang="ja-JP" altLang="en-US" sz="1300" baseline="-25000" dirty="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72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93" name="グループ化 32"/>
          <p:cNvGrpSpPr>
            <a:grpSpLocks noChangeAspect="1"/>
          </p:cNvGrpSpPr>
          <p:nvPr/>
        </p:nvGrpSpPr>
        <p:grpSpPr>
          <a:xfrm>
            <a:off x="1043608" y="1915580"/>
            <a:ext cx="2598815" cy="3673660"/>
            <a:chOff x="179512" y="2335053"/>
            <a:chExt cx="2745676" cy="3881263"/>
          </a:xfrm>
        </p:grpSpPr>
        <p:pic>
          <p:nvPicPr>
            <p:cNvPr id="94" name="Picture 3" descr="C:\Users\Tanaka Lab\Desktop\CaTiO3-Perovskite-LT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64000" contrast="-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6" t="9167" r="34887" b="8704"/>
            <a:stretch/>
          </p:blipFill>
          <p:spPr bwMode="auto">
            <a:xfrm>
              <a:off x="179512" y="2743200"/>
              <a:ext cx="2448272" cy="347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5" name="直線コネクタ 94"/>
            <p:cNvCxnSpPr/>
            <p:nvPr/>
          </p:nvCxnSpPr>
          <p:spPr>
            <a:xfrm flipH="1" flipV="1">
              <a:off x="1835696" y="2743200"/>
              <a:ext cx="288032" cy="2537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テキスト ボックス 95"/>
            <p:cNvSpPr txBox="1"/>
            <p:nvPr/>
          </p:nvSpPr>
          <p:spPr>
            <a:xfrm>
              <a:off x="827586" y="2335053"/>
              <a:ext cx="1143580" cy="390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" pitchFamily="34" charset="0"/>
                  <a:cs typeface="Arial" pitchFamily="34" charset="0"/>
                </a:rPr>
                <a:t>La</a:t>
              </a:r>
              <a:r>
                <a:rPr lang="en-US" altLang="ja-JP" dirty="0" smtClean="0">
                  <a:latin typeface="Arial" pitchFamily="34" charset="0"/>
                  <a:cs typeface="Arial" pitchFamily="34" charset="0"/>
                </a:rPr>
                <a:t>,Pr,Ca</a:t>
              </a:r>
              <a:endParaRPr kumimoji="1" lang="ja-JP" alt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7" name="直線コネクタ 96"/>
            <p:cNvCxnSpPr/>
            <p:nvPr/>
          </p:nvCxnSpPr>
          <p:spPr>
            <a:xfrm flipV="1">
              <a:off x="2123728" y="4208885"/>
              <a:ext cx="336642" cy="2708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テキスト ボックス 97"/>
            <p:cNvSpPr txBox="1"/>
            <p:nvPr/>
          </p:nvSpPr>
          <p:spPr>
            <a:xfrm>
              <a:off x="2391368" y="3808774"/>
              <a:ext cx="533820" cy="390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Arial" pitchFamily="34" charset="0"/>
                  <a:cs typeface="Arial" pitchFamily="34" charset="0"/>
                </a:rPr>
                <a:t>Mn</a:t>
              </a:r>
              <a:endParaRPr kumimoji="1" lang="ja-JP" alt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9" name="直線コネクタ 98"/>
            <p:cNvCxnSpPr/>
            <p:nvPr/>
          </p:nvCxnSpPr>
          <p:spPr>
            <a:xfrm flipV="1">
              <a:off x="2391369" y="5072185"/>
              <a:ext cx="172077" cy="3227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テキスト ボックス 99"/>
            <p:cNvSpPr txBox="1"/>
            <p:nvPr/>
          </p:nvSpPr>
          <p:spPr>
            <a:xfrm>
              <a:off x="2460370" y="4797152"/>
              <a:ext cx="384783" cy="390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" pitchFamily="34" charset="0"/>
                  <a:cs typeface="Arial" pitchFamily="34" charset="0"/>
                </a:rPr>
                <a:t>O</a:t>
              </a:r>
              <a:endParaRPr kumimoji="1" lang="ja-JP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>
            <a:normAutofit/>
          </a:bodyPr>
          <a:lstStyle/>
          <a:p>
            <a:pPr>
              <a:tabLst>
                <a:tab pos="4127500" algn="l"/>
              </a:tabLst>
            </a:pPr>
            <a:r>
              <a:rPr lang="en-US" altLang="ja-JP" sz="2800" dirty="0" smtClean="0">
                <a:latin typeface="Arial" panose="020B0604020202020204" pitchFamily="34" charset="0"/>
              </a:rPr>
              <a:t>Conventional Field-effect-transistor </a:t>
            </a:r>
            <a:endParaRPr kumimoji="1" lang="ja-JP" altLang="en-US" sz="2800" dirty="0">
              <a:latin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52484" y="2617036"/>
            <a:ext cx="1283624" cy="2978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1540043" y="2906001"/>
            <a:ext cx="1708505" cy="297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Insulator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/>
        </p:nvSpPr>
        <p:spPr>
          <a:xfrm>
            <a:off x="563129" y="3191275"/>
            <a:ext cx="3662334" cy="929365"/>
          </a:xfrm>
          <a:prstGeom prst="rect">
            <a:avLst/>
          </a:prstGeom>
          <a:solidFill>
            <a:srgbClr val="FF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868226" y="3191275"/>
            <a:ext cx="724572" cy="3615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3191538" y="3191275"/>
            <a:ext cx="724572" cy="3559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endCxn id="64" idx="0"/>
          </p:cNvCxnSpPr>
          <p:nvPr/>
        </p:nvCxnSpPr>
        <p:spPr>
          <a:xfrm>
            <a:off x="1228233" y="2511505"/>
            <a:ext cx="2279" cy="6797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endCxn id="65" idx="0"/>
          </p:cNvCxnSpPr>
          <p:nvPr/>
        </p:nvCxnSpPr>
        <p:spPr>
          <a:xfrm>
            <a:off x="3553823" y="2511505"/>
            <a:ext cx="1" cy="6797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endCxn id="8" idx="0"/>
          </p:cNvCxnSpPr>
          <p:nvPr/>
        </p:nvCxnSpPr>
        <p:spPr>
          <a:xfrm>
            <a:off x="2394297" y="2199979"/>
            <a:ext cx="0" cy="4170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776952" y="2059919"/>
            <a:ext cx="915635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Source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2047637" y="2567973"/>
            <a:ext cx="684802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Gate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3185774" y="2080777"/>
            <a:ext cx="736099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Drain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cxnSp>
        <p:nvCxnSpPr>
          <p:cNvPr id="74" name="直線コネクタ 73"/>
          <p:cNvCxnSpPr/>
          <p:nvPr/>
        </p:nvCxnSpPr>
        <p:spPr>
          <a:xfrm>
            <a:off x="2768005" y="3993429"/>
            <a:ext cx="637135" cy="4967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/>
          <p:cNvSpPr/>
          <p:nvPr/>
        </p:nvSpPr>
        <p:spPr>
          <a:xfrm>
            <a:off x="2169949" y="4413297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p-type semiconductor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170" name="正方形/長方形 169"/>
          <p:cNvSpPr/>
          <p:nvPr/>
        </p:nvSpPr>
        <p:spPr>
          <a:xfrm>
            <a:off x="1961263" y="1819437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V</a:t>
            </a:r>
            <a:r>
              <a:rPr lang="en-US" altLang="ja-JP" baseline="-25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= 0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171" name="正方形/長方形 170"/>
          <p:cNvSpPr/>
          <p:nvPr/>
        </p:nvSpPr>
        <p:spPr>
          <a:xfrm>
            <a:off x="1961263" y="1819437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V</a:t>
            </a:r>
            <a:r>
              <a:rPr lang="en-US" altLang="ja-JP" baseline="-25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&gt; 0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201" name="正方形/長方形 200"/>
          <p:cNvSpPr/>
          <p:nvPr/>
        </p:nvSpPr>
        <p:spPr>
          <a:xfrm>
            <a:off x="251520" y="5477162"/>
            <a:ext cx="8308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Strongly correlated materials are different from semiconductor materials</a:t>
            </a:r>
            <a:endParaRPr lang="ja-JP" altLang="en-US" sz="2000" dirty="0">
              <a:solidFill>
                <a:srgbClr val="FF0000"/>
              </a:solidFill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897531" y="125637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 Unicode MS" panose="020B0604020202020204" pitchFamily="50" charset="-128"/>
                <a:ea typeface="ＭＳ ゴシック" panose="020B0609070205080204" pitchFamily="49" charset="-128"/>
              </a:rPr>
              <a:t>MISFET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594552" y="3191275"/>
            <a:ext cx="1602572" cy="266942"/>
          </a:xfrm>
          <a:prstGeom prst="rect">
            <a:avLst/>
          </a:prstGeom>
          <a:gradFill flip="none" rotWithShape="1">
            <a:gsLst>
              <a:gs pos="0">
                <a:srgbClr val="FF8585">
                  <a:alpha val="42000"/>
                </a:srgbClr>
              </a:gs>
              <a:gs pos="46000">
                <a:srgbClr val="00B0F0">
                  <a:alpha val="76000"/>
                </a:srgbClr>
              </a:gs>
              <a:gs pos="100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833934" y="31663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</a:t>
            </a:r>
            <a:r>
              <a:rPr lang="en-US" altLang="ja-JP" baseline="30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+</a:t>
            </a:r>
            <a:endParaRPr lang="ja-JP" altLang="en-US" baseline="30000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593262" y="31663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</a:t>
            </a:r>
            <a:r>
              <a:rPr lang="en-US" altLang="ja-JP" baseline="30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+</a:t>
            </a:r>
            <a:endParaRPr lang="ja-JP" altLang="en-US" baseline="30000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1578486" y="3429982"/>
            <a:ext cx="1587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Inversion Layer</a:t>
            </a:r>
            <a:endParaRPr lang="ja-JP" altLang="en-US" sz="1600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716016" y="1444457"/>
            <a:ext cx="4097881" cy="3784743"/>
            <a:chOff x="4716016" y="1444457"/>
            <a:chExt cx="4097881" cy="3784743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5206484" y="1444457"/>
              <a:ext cx="3607413" cy="3273067"/>
              <a:chOff x="5285067" y="1340768"/>
              <a:chExt cx="3607413" cy="3273067"/>
            </a:xfrm>
          </p:grpSpPr>
          <p:cxnSp>
            <p:nvCxnSpPr>
              <p:cNvPr id="3" name="直線矢印コネクタ 2"/>
              <p:cNvCxnSpPr/>
              <p:nvPr/>
            </p:nvCxnSpPr>
            <p:spPr>
              <a:xfrm flipV="1">
                <a:off x="5285067" y="1685818"/>
                <a:ext cx="0" cy="29280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線矢印コネクタ 4"/>
              <p:cNvCxnSpPr/>
              <p:nvPr/>
            </p:nvCxnSpPr>
            <p:spPr>
              <a:xfrm>
                <a:off x="5285067" y="4613835"/>
                <a:ext cx="334745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フリーフォーム 8"/>
              <p:cNvSpPr/>
              <p:nvPr/>
            </p:nvSpPr>
            <p:spPr>
              <a:xfrm>
                <a:off x="5302712" y="1805114"/>
                <a:ext cx="3274828" cy="2766886"/>
              </a:xfrm>
              <a:custGeom>
                <a:avLst/>
                <a:gdLst>
                  <a:gd name="connsiteX0" fmla="*/ 0 w 3274828"/>
                  <a:gd name="connsiteY0" fmla="*/ 2766886 h 2766886"/>
                  <a:gd name="connsiteX1" fmla="*/ 712382 w 3274828"/>
                  <a:gd name="connsiteY1" fmla="*/ 417091 h 2766886"/>
                  <a:gd name="connsiteX2" fmla="*/ 3274828 w 3274828"/>
                  <a:gd name="connsiteY2" fmla="*/ 13053 h 276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74828" h="2766886">
                    <a:moveTo>
                      <a:pt x="0" y="2766886"/>
                    </a:moveTo>
                    <a:cubicBezTo>
                      <a:pt x="83288" y="1821474"/>
                      <a:pt x="166577" y="876063"/>
                      <a:pt x="712382" y="417091"/>
                    </a:cubicBezTo>
                    <a:cubicBezTo>
                      <a:pt x="1258187" y="-41881"/>
                      <a:pt x="2266507" y="-14414"/>
                      <a:pt x="3274828" y="1305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/>
              <p:cNvSpPr/>
              <p:nvPr/>
            </p:nvSpPr>
            <p:spPr>
              <a:xfrm>
                <a:off x="5302712" y="2415932"/>
                <a:ext cx="3253563" cy="2145435"/>
              </a:xfrm>
              <a:custGeom>
                <a:avLst/>
                <a:gdLst>
                  <a:gd name="connsiteX0" fmla="*/ 0 w 3253563"/>
                  <a:gd name="connsiteY0" fmla="*/ 2145435 h 2145435"/>
                  <a:gd name="connsiteX1" fmla="*/ 680484 w 3253563"/>
                  <a:gd name="connsiteY1" fmla="*/ 327268 h 2145435"/>
                  <a:gd name="connsiteX2" fmla="*/ 3253563 w 3253563"/>
                  <a:gd name="connsiteY2" fmla="*/ 8291 h 214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3563" h="2145435">
                    <a:moveTo>
                      <a:pt x="0" y="2145435"/>
                    </a:moveTo>
                    <a:cubicBezTo>
                      <a:pt x="69112" y="1414447"/>
                      <a:pt x="138224" y="683459"/>
                      <a:pt x="680484" y="327268"/>
                    </a:cubicBezTo>
                    <a:cubicBezTo>
                      <a:pt x="1222744" y="-28923"/>
                      <a:pt x="2238153" y="-10316"/>
                      <a:pt x="3253563" y="829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5292080" y="3249561"/>
                <a:ext cx="3168502" cy="1333072"/>
              </a:xfrm>
              <a:custGeom>
                <a:avLst/>
                <a:gdLst>
                  <a:gd name="connsiteX0" fmla="*/ 0 w 3168502"/>
                  <a:gd name="connsiteY0" fmla="*/ 1333072 h 1333072"/>
                  <a:gd name="connsiteX1" fmla="*/ 691116 w 3168502"/>
                  <a:gd name="connsiteY1" fmla="*/ 206020 h 1333072"/>
                  <a:gd name="connsiteX2" fmla="*/ 3168502 w 3168502"/>
                  <a:gd name="connsiteY2" fmla="*/ 4002 h 133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8502" h="1333072">
                    <a:moveTo>
                      <a:pt x="0" y="1333072"/>
                    </a:moveTo>
                    <a:cubicBezTo>
                      <a:pt x="81516" y="880302"/>
                      <a:pt x="163032" y="427532"/>
                      <a:pt x="691116" y="206020"/>
                    </a:cubicBezTo>
                    <a:cubicBezTo>
                      <a:pt x="1219200" y="-15492"/>
                      <a:pt x="2193851" y="-5745"/>
                      <a:pt x="3168502" y="400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5295092" y="4075092"/>
                <a:ext cx="3179135" cy="524198"/>
              </a:xfrm>
              <a:custGeom>
                <a:avLst/>
                <a:gdLst>
                  <a:gd name="connsiteX0" fmla="*/ 0 w 3179135"/>
                  <a:gd name="connsiteY0" fmla="*/ 524198 h 524198"/>
                  <a:gd name="connsiteX1" fmla="*/ 680484 w 3179135"/>
                  <a:gd name="connsiteY1" fmla="*/ 77631 h 524198"/>
                  <a:gd name="connsiteX2" fmla="*/ 3179135 w 3179135"/>
                  <a:gd name="connsiteY2" fmla="*/ 3203 h 52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9135" h="524198">
                    <a:moveTo>
                      <a:pt x="0" y="524198"/>
                    </a:moveTo>
                    <a:cubicBezTo>
                      <a:pt x="75314" y="344330"/>
                      <a:pt x="150628" y="164463"/>
                      <a:pt x="680484" y="77631"/>
                    </a:cubicBezTo>
                    <a:cubicBezTo>
                      <a:pt x="1210340" y="-9202"/>
                      <a:pt x="2194737" y="-3000"/>
                      <a:pt x="3179135" y="320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8172400" y="1340768"/>
                <a:ext cx="720080" cy="30725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8" name="右矢印 197"/>
            <p:cNvSpPr/>
            <p:nvPr/>
          </p:nvSpPr>
          <p:spPr>
            <a:xfrm rot="16200000">
              <a:off x="7286084" y="3041485"/>
              <a:ext cx="2165581" cy="259768"/>
            </a:xfrm>
            <a:prstGeom prst="rightArrow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789116" y="4859868"/>
              <a:ext cx="449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Arial Unicode MS" panose="020B0604020202020204" pitchFamily="50" charset="-128"/>
                  <a:ea typeface="ＭＳ ゴシック" panose="020B0609070205080204" pitchFamily="49" charset="-128"/>
                </a:rPr>
                <a:t>V</a:t>
              </a:r>
              <a:r>
                <a:rPr lang="en-US" altLang="ja-JP" baseline="-25000" dirty="0" smtClean="0">
                  <a:latin typeface="Arial Unicode MS" panose="020B0604020202020204" pitchFamily="50" charset="-128"/>
                  <a:ea typeface="ＭＳ ゴシック" panose="020B0609070205080204" pitchFamily="49" charset="-128"/>
                </a:rPr>
                <a:t>D</a:t>
              </a:r>
              <a:endParaRPr lang="ja-JP" altLang="en-US" baseline="-25000" dirty="0">
                <a:latin typeface="Arial Unicode MS" panose="020B0604020202020204" pitchFamily="50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4716016" y="3101854"/>
              <a:ext cx="359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Arial Unicode MS" panose="020B0604020202020204" pitchFamily="50" charset="-128"/>
                  <a:ea typeface="ＭＳ ゴシック" panose="020B0609070205080204" pitchFamily="49" charset="-128"/>
                </a:rPr>
                <a:t>I</a:t>
              </a:r>
              <a:r>
                <a:rPr lang="en-US" altLang="ja-JP" baseline="-25000" dirty="0" smtClean="0">
                  <a:latin typeface="Arial Unicode MS" panose="020B0604020202020204" pitchFamily="50" charset="-128"/>
                  <a:ea typeface="ＭＳ ゴシック" panose="020B0609070205080204" pitchFamily="49" charset="-128"/>
                </a:rPr>
                <a:t>D</a:t>
              </a:r>
              <a:endParaRPr lang="ja-JP" altLang="en-US" baseline="-25000" dirty="0">
                <a:latin typeface="Arial Unicode MS" panose="020B0604020202020204" pitchFamily="50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8173874" y="1690736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Arial Unicode MS" panose="020B0604020202020204" pitchFamily="50" charset="-128"/>
                  <a:ea typeface="ＭＳ ゴシック" panose="020B0609070205080204" pitchFamily="49" charset="-128"/>
                </a:rPr>
                <a:t>V</a:t>
              </a:r>
              <a:r>
                <a:rPr lang="en-US" altLang="ja-JP" baseline="-25000" dirty="0" smtClean="0">
                  <a:latin typeface="Arial Unicode MS" panose="020B0604020202020204" pitchFamily="50" charset="-128"/>
                  <a:ea typeface="ＭＳ ゴシック" panose="020B0609070205080204" pitchFamily="49" charset="-128"/>
                </a:rPr>
                <a:t>G</a:t>
              </a:r>
              <a:endParaRPr lang="ja-JP" altLang="en-US" baseline="-25000" dirty="0">
                <a:latin typeface="Arial Unicode MS" panose="020B0604020202020204" pitchFamily="50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38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5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/>
      <p:bldP spid="76" grpId="0" animBg="1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>
            <a:normAutofit/>
          </a:bodyPr>
          <a:lstStyle/>
          <a:p>
            <a:pPr>
              <a:tabLst>
                <a:tab pos="4127500" algn="l"/>
              </a:tabLst>
            </a:pPr>
            <a:r>
              <a:rPr lang="en-US" altLang="ja-JP" sz="2800" dirty="0" smtClean="0">
                <a:latin typeface="Arial" panose="020B0604020202020204" pitchFamily="34" charset="0"/>
              </a:rPr>
              <a:t>Required Carrier for Electric-field-effect</a:t>
            </a:r>
            <a:endParaRPr kumimoji="1" lang="ja-JP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1148984" y="1576233"/>
            <a:ext cx="6846031" cy="3122310"/>
            <a:chOff x="827584" y="3195260"/>
            <a:chExt cx="5729288" cy="2653263"/>
          </a:xfrm>
          <a:noFill/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5" t="15267"/>
            <a:stretch/>
          </p:blipFill>
          <p:spPr bwMode="auto">
            <a:xfrm>
              <a:off x="827584" y="3233593"/>
              <a:ext cx="5729288" cy="26149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925734" y="3195260"/>
              <a:ext cx="180020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Nature </a:t>
              </a:r>
              <a:r>
                <a:rPr kumimoji="1" lang="en-US" altLang="ja-JP" sz="1200" b="1" i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424</a:t>
              </a:r>
              <a:r>
                <a:rPr lang="en-US" altLang="ja-JP" sz="1200" i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1015</a:t>
              </a:r>
              <a:r>
                <a:rPr kumimoji="1" lang="en-US" altLang="ja-JP" sz="12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 (2003)</a:t>
              </a:r>
              <a:endParaRPr kumimoji="1" lang="ja-JP" altLang="en-US" sz="1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471904" y="4757082"/>
            <a:ext cx="4200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Carrier 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14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– 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15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cm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-2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is required</a:t>
            </a:r>
            <a:endParaRPr lang="ja-JP" altLang="en-US" sz="2000" dirty="0">
              <a:solidFill>
                <a:srgbClr val="FF0000"/>
              </a:solidFill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9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9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194370" y="4647327"/>
            <a:ext cx="8789233" cy="1661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MOTIVATION</a:t>
            </a:r>
          </a:p>
          <a:p>
            <a:r>
              <a:rPr lang="en-US" altLang="ja-JP" sz="23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Base experiments for realization of electric-field-effect </a:t>
            </a:r>
            <a:r>
              <a:rPr lang="en-US" altLang="ja-JP" sz="2300" dirty="0" err="1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nano</a:t>
            </a:r>
            <a:r>
              <a:rPr lang="en-US" altLang="ja-JP" sz="23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-device</a:t>
            </a:r>
            <a:r>
              <a:rPr lang="ja-JP" altLang="en-US" sz="2800" dirty="0">
                <a:latin typeface="Arial "/>
              </a:rPr>
              <a:t>　</a:t>
            </a:r>
            <a:endParaRPr lang="en-US" altLang="ja-JP" sz="2800" dirty="0" smtClean="0">
              <a:latin typeface="Arial "/>
            </a:endParaRPr>
          </a:p>
          <a:p>
            <a:pPr>
              <a:spcBef>
                <a:spcPts val="600"/>
              </a:spcBef>
            </a:pPr>
            <a:r>
              <a:rPr lang="en-US" altLang="ja-JP" sz="2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*Fabrication of EDLT structure on LPCMO thin film</a:t>
            </a:r>
            <a:endParaRPr lang="ja-JP" altLang="en-US" sz="2000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2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*Verification of gate control of electronic properties</a:t>
            </a:r>
            <a:endParaRPr lang="en-US" altLang="ja-JP" sz="2000" dirty="0" smtClean="0">
              <a:latin typeface="Arial 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756213" y="2406865"/>
            <a:ext cx="3174454" cy="1598199"/>
            <a:chOff x="611560" y="1268760"/>
            <a:chExt cx="3174454" cy="159819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60"/>
              <a:ext cx="3174454" cy="159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1907704" y="1310571"/>
              <a:ext cx="6792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>
                  <a:latin typeface="Arial "/>
                  <a:cs typeface="Arial" panose="020B0604020202020204" pitchFamily="34" charset="0"/>
                </a:rPr>
                <a:t>Gate</a:t>
              </a:r>
              <a:endParaRPr kumimoji="1" lang="ja-JP" altLang="en-US" sz="1000" dirty="0">
                <a:latin typeface="Arial "/>
                <a:cs typeface="Arial" panose="020B060402020202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486332">
              <a:off x="1126344" y="1866291"/>
              <a:ext cx="13274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 smtClean="0">
                  <a:solidFill>
                    <a:srgbClr val="FF0000"/>
                  </a:solidFill>
                  <a:latin typeface="Arial "/>
                  <a:cs typeface="Arial" panose="020B0604020202020204" pitchFamily="34" charset="0"/>
                </a:rPr>
                <a:t>Ion Liquid</a:t>
              </a:r>
              <a:r>
                <a:rPr kumimoji="1" lang="ja-JP" altLang="en-US" sz="1000" dirty="0" smtClean="0">
                  <a:solidFill>
                    <a:srgbClr val="FF0000"/>
                  </a:solidFill>
                  <a:latin typeface="Arial "/>
                  <a:cs typeface="Arial" panose="020B0604020202020204" pitchFamily="34" charset="0"/>
                </a:rPr>
                <a:t> </a:t>
              </a:r>
              <a:r>
                <a:rPr kumimoji="1" lang="en-US" altLang="ja-JP" sz="1000" dirty="0" smtClean="0">
                  <a:solidFill>
                    <a:srgbClr val="FF0000"/>
                  </a:solidFill>
                  <a:latin typeface="Arial "/>
                  <a:cs typeface="Arial" panose="020B0604020202020204" pitchFamily="34" charset="0"/>
                </a:rPr>
                <a:t>(IL)</a:t>
              </a:r>
              <a:endParaRPr kumimoji="1" lang="ja-JP" altLang="en-US" sz="1000" dirty="0">
                <a:solidFill>
                  <a:srgbClr val="FF0000"/>
                </a:solidFill>
                <a:latin typeface="Arial "/>
                <a:cs typeface="Arial" panose="020B0604020202020204" pitchFamily="34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 rot="486332">
              <a:off x="1053476" y="2135738"/>
              <a:ext cx="1499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 smtClean="0">
                  <a:latin typeface="Arial "/>
                  <a:cs typeface="Arial" panose="020B0604020202020204" pitchFamily="34" charset="0"/>
                </a:rPr>
                <a:t>LPCMO channel</a:t>
              </a:r>
              <a:endParaRPr kumimoji="1" lang="ja-JP" altLang="en-US" sz="1000" dirty="0">
                <a:latin typeface="Arial 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5" descr="C:\Users\takashi\Downloads\Fig_EDL with 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02"/>
          <a:stretch/>
        </p:blipFill>
        <p:spPr bwMode="auto">
          <a:xfrm>
            <a:off x="4794763" y="1182729"/>
            <a:ext cx="344964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正方形/長方形 37"/>
          <p:cNvSpPr/>
          <p:nvPr/>
        </p:nvSpPr>
        <p:spPr>
          <a:xfrm>
            <a:off x="6018899" y="3054938"/>
            <a:ext cx="1944216" cy="5040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2634523" y="3054939"/>
            <a:ext cx="3384376" cy="360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2634523" y="3421457"/>
            <a:ext cx="3384376" cy="137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194363" y="3189905"/>
            <a:ext cx="1435306" cy="2129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タイトル 20"/>
          <p:cNvSpPr txBox="1">
            <a:spLocks/>
          </p:cNvSpPr>
          <p:nvPr/>
        </p:nvSpPr>
        <p:spPr>
          <a:xfrm>
            <a:off x="533450" y="53751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Double Layer Transistor (EDLT) 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574498" y="1782707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Carrier doping with ionic liquid gating</a:t>
            </a:r>
            <a:endParaRPr lang="ja-JP" altLang="en-US" dirty="0">
              <a:latin typeface="Arial Unicode MS" panose="020B0604020202020204" pitchFamily="50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69671" y="2577021"/>
            <a:ext cx="842671" cy="43088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EDL</a:t>
            </a:r>
            <a:endParaRPr kumimoji="1" lang="ja-JP" altLang="en-US" sz="2200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59946" y="3856464"/>
            <a:ext cx="380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Electric field &gt; 1 MV/cm</a:t>
            </a:r>
            <a:endParaRPr lang="en-US" altLang="ja-JP" dirty="0" smtClean="0">
              <a:latin typeface="Arial 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Capacitance ~10 </a:t>
            </a:r>
            <a:r>
              <a:rPr lang="en-US" altLang="ja-JP" dirty="0" smtClean="0">
                <a:latin typeface="Symbol" panose="05050102010706020507" pitchFamily="18" charset="2"/>
                <a:ea typeface="ＭＳ ゴシック" panose="020B0609070205080204" pitchFamily="49" charset="-128"/>
                <a:cs typeface="Arial" panose="020B0604020202020204" pitchFamily="34" charset="0"/>
              </a:rPr>
              <a:t>m</a:t>
            </a:r>
            <a:r>
              <a:rPr lang="en-US" altLang="ja-JP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F/cm</a:t>
            </a:r>
            <a:r>
              <a:rPr lang="en-US" altLang="ja-JP" baseline="30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7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1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 txBox="1">
            <a:spLocks/>
          </p:cNvSpPr>
          <p:nvPr/>
        </p:nvSpPr>
        <p:spPr>
          <a:xfrm>
            <a:off x="6096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Epitaxial LPCMO thin film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395536" y="1419814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pPr defTabSz="912813"/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Deposited (La</a:t>
            </a:r>
            <a:r>
              <a:rPr lang="en-US" altLang="ja-JP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0.525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Pr</a:t>
            </a:r>
            <a:r>
              <a:rPr lang="en-US" altLang="ja-JP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0.1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Ca</a:t>
            </a:r>
            <a:r>
              <a:rPr lang="en-US" altLang="ja-JP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0.375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)MnO</a:t>
            </a:r>
            <a:r>
              <a:rPr lang="en-US" altLang="ja-JP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3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on MgO(001) sub. by pulsed laser deposition method.</a:t>
            </a:r>
            <a:endParaRPr lang="en-US" altLang="ja-JP" baseline="-250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 bwMode="auto">
          <a:xfrm>
            <a:off x="827584" y="2200219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pPr defTabSz="912813"/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T</a:t>
            </a:r>
            <a:r>
              <a:rPr lang="en-US" altLang="ja-JP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Sub.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= 700 (</a:t>
            </a:r>
            <a:r>
              <a:rPr lang="en-US" altLang="ja-JP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), P</a:t>
            </a:r>
            <a:r>
              <a:rPr lang="en-US" altLang="ja-JP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O</a:t>
            </a:r>
            <a:r>
              <a:rPr lang="en-US" altLang="ja-JP" baseline="-50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2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= 30 (Pa)</a:t>
            </a:r>
            <a:endParaRPr lang="en-US" altLang="ja-JP" baseline="-400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 bwMode="auto">
          <a:xfrm>
            <a:off x="827584" y="255561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pPr defTabSz="912813"/>
            <a:r>
              <a:rPr lang="en-US" altLang="ja-JP" i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in-situ 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annealing T</a:t>
            </a:r>
            <a:r>
              <a:rPr lang="en-US" altLang="ja-JP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Sub.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= 700 (</a:t>
            </a:r>
            <a:r>
              <a:rPr lang="en-US" altLang="ja-JP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), P</a:t>
            </a:r>
            <a:r>
              <a:rPr lang="en-US" altLang="ja-JP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O</a:t>
            </a:r>
            <a:r>
              <a:rPr lang="en-US" altLang="ja-JP" baseline="-50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2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=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1000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(Pa)</a:t>
            </a:r>
            <a:endParaRPr lang="en-US" altLang="ja-JP" baseline="-400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576285" y="3083474"/>
            <a:ext cx="4954654" cy="3297854"/>
            <a:chOff x="1576285" y="2952708"/>
            <a:chExt cx="4954654" cy="3297854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1576285" y="2952708"/>
              <a:ext cx="4954654" cy="3297854"/>
              <a:chOff x="251520" y="2723434"/>
              <a:chExt cx="4954654" cy="3297854"/>
            </a:xfrm>
          </p:grpSpPr>
          <p:pic>
            <p:nvPicPr>
              <p:cNvPr id="1028" name="Picture 4" descr="E:\Mコロ\F24_outofplane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2932931"/>
                <a:ext cx="4954654" cy="3088357"/>
              </a:xfrm>
              <a:prstGeom prst="rect">
                <a:avLst/>
              </a:prstGeom>
              <a:noFill/>
            </p:spPr>
          </p:pic>
          <p:sp>
            <p:nvSpPr>
              <p:cNvPr id="12" name="テキスト ボックス 11"/>
              <p:cNvSpPr txBox="1"/>
              <p:nvPr/>
            </p:nvSpPr>
            <p:spPr bwMode="auto">
              <a:xfrm>
                <a:off x="1043608" y="2723434"/>
                <a:ext cx="22322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 anchorCtr="0">
                <a:spAutoFit/>
              </a:bodyPr>
              <a:lstStyle/>
              <a:p>
                <a:pPr defTabSz="912813"/>
                <a:r>
                  <a:rPr lang="en-US" altLang="ja-JP" dirty="0" smtClean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itchFamily="34" charset="0"/>
                  </a:rPr>
                  <a:t>Out-of-plane XRD</a:t>
                </a:r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 bwMode="auto">
            <a:xfrm>
              <a:off x="3736525" y="3226226"/>
              <a:ext cx="40011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rtlCol="0" anchor="ctr" anchorCtr="0">
              <a:spAutoFit/>
            </a:bodyPr>
            <a:lstStyle/>
            <a:p>
              <a:pPr defTabSz="912813"/>
              <a:r>
                <a:rPr lang="en-US" altLang="ja-JP" sz="1400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itchFamily="34" charset="0"/>
                </a:rPr>
                <a:t>002 MgO</a:t>
              </a:r>
              <a:endParaRPr lang="en-US" altLang="ja-JP" sz="1400" baseline="-40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 bwMode="auto">
            <a:xfrm>
              <a:off x="2817845" y="3730282"/>
              <a:ext cx="40011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rtlCol="0" anchor="ctr" anchorCtr="0">
              <a:spAutoFit/>
            </a:bodyPr>
            <a:lstStyle/>
            <a:p>
              <a:pPr defTabSz="912813"/>
              <a:r>
                <a:rPr lang="en-US" altLang="ja-JP" sz="1400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itchFamily="34" charset="0"/>
                </a:rPr>
                <a:t>001 MgO</a:t>
              </a:r>
              <a:endParaRPr lang="en-US" altLang="ja-JP" sz="1400" baseline="-40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 bwMode="auto">
            <a:xfrm>
              <a:off x="4272519" y="3442250"/>
              <a:ext cx="400110" cy="1088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rtlCol="0" anchor="ctr" anchorCtr="0">
              <a:spAutoFit/>
            </a:bodyPr>
            <a:lstStyle/>
            <a:p>
              <a:pPr defTabSz="912813"/>
              <a:r>
                <a:rPr lang="en-US" altLang="ja-JP" sz="1400" b="1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itchFamily="34" charset="0"/>
                </a:rPr>
                <a:t>040 LPCMO</a:t>
              </a:r>
              <a:endParaRPr lang="en-US" altLang="ja-JP" sz="1400" b="1" baseline="-40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 bwMode="auto">
            <a:xfrm>
              <a:off x="5219665" y="3370242"/>
              <a:ext cx="10801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 anchor="ctr" anchorCtr="0">
              <a:spAutoFit/>
            </a:bodyPr>
            <a:lstStyle/>
            <a:p>
              <a:pPr defTabSz="912813"/>
              <a:r>
                <a:rPr lang="en-US" altLang="ja-JP" sz="1400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itchFamily="34" charset="0"/>
                </a:rPr>
                <a:t>// [001]</a:t>
              </a:r>
              <a:r>
                <a:rPr lang="en-US" altLang="ja-JP" sz="1400" baseline="-25000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itchFamily="34" charset="0"/>
                </a:rPr>
                <a:t>MgO</a:t>
              </a:r>
              <a:endParaRPr lang="en-US" altLang="ja-JP" sz="1400" baseline="-40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/>
        </p:nvGrpSpPr>
        <p:grpSpPr>
          <a:xfrm>
            <a:off x="6137541" y="1823182"/>
            <a:ext cx="3036790" cy="1208629"/>
            <a:chOff x="-23010" y="-62627"/>
            <a:chExt cx="3942775" cy="1672169"/>
          </a:xfrm>
        </p:grpSpPr>
        <p:sp>
          <p:nvSpPr>
            <p:cNvPr id="24" name="正方形/長方形 23"/>
            <p:cNvSpPr/>
            <p:nvPr/>
          </p:nvSpPr>
          <p:spPr>
            <a:xfrm>
              <a:off x="2081489" y="632336"/>
              <a:ext cx="1269677" cy="9262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>
                <a:rot lat="1200000" lon="3600000" rev="0"/>
              </a:camera>
              <a:lightRig rig="threePt" dir="t">
                <a:rot lat="0" lon="0" rev="84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 </a:t>
              </a:r>
              <a:endParaRPr lang="ja-JP" sz="1050" kern="100">
                <a:effectLst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091605" y="720080"/>
              <a:ext cx="1053653" cy="72008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  <a:scene3d>
              <a:camera prst="orthographicFront">
                <a:rot lat="1200000" lon="3600000" rev="0"/>
              </a:camera>
              <a:lightRig rig="threePt" dir="t">
                <a:rot lat="0" lon="0" rev="8400000"/>
              </a:lightRig>
            </a:scene3d>
            <a:sp3d extrusionH="13335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 </a:t>
              </a:r>
              <a:endParaRPr lang="ja-JP" sz="1050" kern="100">
                <a:effectLst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076530" y="767497"/>
              <a:ext cx="981645" cy="6031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1200000" lon="3600000" rev="0"/>
              </a:camera>
              <a:lightRig rig="threePt" dir="t">
                <a:rot lat="0" lon="0" rev="8400000"/>
              </a:lightRig>
            </a:scene3d>
            <a:sp3d extrusionH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 </a:t>
              </a:r>
              <a:endParaRPr lang="ja-JP" sz="1050" kern="100">
                <a:effectLst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79848" y="567609"/>
              <a:ext cx="864000" cy="864096"/>
            </a:xfrm>
            <a:prstGeom prst="ellipse">
              <a:avLst/>
            </a:prstGeom>
            <a:solidFill>
              <a:srgbClr val="92D050">
                <a:alpha val="99000"/>
              </a:srgbClr>
            </a:solidFill>
            <a:ln>
              <a:noFill/>
            </a:ln>
            <a:scene3d>
              <a:camera prst="orthographicFront">
                <a:rot lat="1800000" lon="18000000" rev="21594000"/>
              </a:camera>
              <a:lightRig rig="flood" dir="t">
                <a:rot lat="0" lon="0" rev="4200000"/>
              </a:lightRig>
            </a:scene3d>
            <a:sp3d extrusionH="158750" contourW="6350" prstMaterial="metal">
              <a:bevelT w="0" h="0"/>
              <a:bevelB w="0" h="0"/>
              <a:contourClr>
                <a:srgbClr val="0043C8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 </a:t>
              </a:r>
              <a:endParaRPr lang="ja-JP" sz="1050" kern="100">
                <a:effectLst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 flipV="1">
              <a:off x="811002" y="216024"/>
              <a:ext cx="1860325" cy="746048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13"/>
            <p:cNvSpPr txBox="1"/>
            <p:nvPr/>
          </p:nvSpPr>
          <p:spPr>
            <a:xfrm>
              <a:off x="-23010" y="207933"/>
              <a:ext cx="839120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Target</a:t>
              </a:r>
              <a:endParaRPr lang="ja-JP" sz="1000" dirty="0">
                <a:effectLst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0" name="テキスト ボックス 14"/>
            <p:cNvSpPr txBox="1"/>
            <p:nvPr/>
          </p:nvSpPr>
          <p:spPr>
            <a:xfrm>
              <a:off x="993869" y="-62627"/>
              <a:ext cx="1812554" cy="5486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ArF</a:t>
              </a:r>
              <a:r>
                <a:rPr lang="en-US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 </a:t>
              </a:r>
              <a:r>
                <a:rPr lang="en-US" sz="10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excimer</a:t>
              </a:r>
              <a:r>
                <a:rPr lang="en-US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 laser</a:t>
              </a:r>
              <a:endParaRPr lang="ja-JP" sz="1000" dirty="0">
                <a:effectLst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(</a:t>
              </a:r>
              <a:r>
                <a:rPr lang="en-US" sz="1000" i="1" dirty="0"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l</a:t>
              </a:r>
              <a:r>
                <a:rPr lang="en-US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 =193 nm)</a:t>
              </a:r>
              <a:endParaRPr lang="ja-JP" sz="1000" dirty="0">
                <a:effectLst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1" name="テキスト ボックス 16"/>
            <p:cNvSpPr txBox="1"/>
            <p:nvPr/>
          </p:nvSpPr>
          <p:spPr>
            <a:xfrm>
              <a:off x="2716163" y="360017"/>
              <a:ext cx="996680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Substrate</a:t>
              </a:r>
              <a:endParaRPr lang="ja-JP" sz="1000" dirty="0">
                <a:effectLst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2" name="テキスト ボックス 17"/>
            <p:cNvSpPr txBox="1"/>
            <p:nvPr/>
          </p:nvSpPr>
          <p:spPr>
            <a:xfrm>
              <a:off x="2061482" y="917938"/>
              <a:ext cx="1077862" cy="320040"/>
            </a:xfrm>
            <a:prstGeom prst="rect">
              <a:avLst/>
            </a:prstGeom>
            <a:noFill/>
            <a:scene3d>
              <a:camera prst="orthographicFront">
                <a:rot lat="1200000" lon="3600000" rev="0"/>
              </a:camera>
              <a:lightRig rig="threePt" dir="t"/>
            </a:scene3d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Thin film</a:t>
              </a:r>
              <a:endParaRPr lang="ja-JP" sz="1000" dirty="0">
                <a:effectLst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 flipH="1">
              <a:off x="2941520" y="612068"/>
              <a:ext cx="235831" cy="430157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二等辺三角形 33"/>
            <p:cNvSpPr/>
            <p:nvPr/>
          </p:nvSpPr>
          <p:spPr>
            <a:xfrm rot="16200000">
              <a:off x="1150118" y="30202"/>
              <a:ext cx="603191" cy="1898674"/>
            </a:xfrm>
            <a:prstGeom prst="triangl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>
              <a:glow rad="127000">
                <a:srgbClr val="92D050">
                  <a:alpha val="40000"/>
                </a:srgbClr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 </a:t>
              </a:r>
              <a:endParaRPr lang="ja-JP" sz="1050" kern="100">
                <a:effectLst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5" name="テキスト ボックス 33"/>
            <p:cNvSpPr txBox="1"/>
            <p:nvPr/>
          </p:nvSpPr>
          <p:spPr>
            <a:xfrm>
              <a:off x="2988320" y="1060902"/>
              <a:ext cx="931445" cy="5486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Heater</a:t>
              </a:r>
              <a:endParaRPr lang="ja-JP" sz="1000" dirty="0">
                <a:effectLst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6" name="テキスト ボックス 15"/>
            <p:cNvSpPr txBox="1"/>
            <p:nvPr/>
          </p:nvSpPr>
          <p:spPr>
            <a:xfrm>
              <a:off x="1399662" y="852272"/>
              <a:ext cx="746559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Plume</a:t>
              </a:r>
              <a:endParaRPr lang="ja-JP" sz="1000" dirty="0">
                <a:effectLst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 bwMode="auto">
          <a:xfrm>
            <a:off x="6626715" y="3079993"/>
            <a:ext cx="18302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pPr defTabSz="912813"/>
            <a:r>
              <a:rPr lang="en-US" altLang="ja-JP" sz="12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Pluse</a:t>
            </a:r>
            <a:r>
              <a:rPr lang="en-US" altLang="ja-JP" sz="12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Laser Deposition</a:t>
            </a:r>
          </a:p>
        </p:txBody>
      </p:sp>
      <p:sp>
        <p:nvSpPr>
          <p:cNvPr id="38" name="テキスト ボックス 37"/>
          <p:cNvSpPr txBox="1"/>
          <p:nvPr/>
        </p:nvSpPr>
        <p:spPr bwMode="auto">
          <a:xfrm>
            <a:off x="2415438" y="3534728"/>
            <a:ext cx="1080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pPr defTabSz="912813"/>
            <a:r>
              <a:rPr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t = 20 nm</a:t>
            </a:r>
            <a:endParaRPr lang="en-US" altLang="ja-JP" sz="1400" baseline="-400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39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U ターン矢印 36"/>
          <p:cNvSpPr/>
          <p:nvPr/>
        </p:nvSpPr>
        <p:spPr>
          <a:xfrm rot="5400000">
            <a:off x="2324881" y="-402296"/>
            <a:ext cx="4782271" cy="8784975"/>
          </a:xfrm>
          <a:prstGeom prst="uturnArrow">
            <a:avLst>
              <a:gd name="adj1" fmla="val 33288"/>
              <a:gd name="adj2" fmla="val 25000"/>
              <a:gd name="adj3" fmla="val 25000"/>
              <a:gd name="adj4" fmla="val 31174"/>
              <a:gd name="adj5" fmla="val 100000"/>
            </a:avLst>
          </a:prstGeom>
          <a:solidFill>
            <a:srgbClr val="FFC000">
              <a:alpha val="40000"/>
            </a:srgb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タイトル 4"/>
          <p:cNvSpPr txBox="1">
            <a:spLocks/>
          </p:cNvSpPr>
          <p:nvPr/>
        </p:nvSpPr>
        <p:spPr>
          <a:xfrm>
            <a:off x="6096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Fabrication Process of LPCMO-channel EDLT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19" y="680765"/>
            <a:ext cx="3810532" cy="2857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3" y="769240"/>
            <a:ext cx="3574598" cy="2680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69240"/>
            <a:ext cx="3574598" cy="2680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45022"/>
            <a:ext cx="3810532" cy="2857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40" y="3545022"/>
            <a:ext cx="3810532" cy="2857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テキスト ボックス 39"/>
          <p:cNvSpPr txBox="1"/>
          <p:nvPr/>
        </p:nvSpPr>
        <p:spPr bwMode="auto">
          <a:xfrm>
            <a:off x="417265" y="3495885"/>
            <a:ext cx="2439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pPr algn="ctr" defTabSz="912813"/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MgO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(001)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substrate</a:t>
            </a:r>
          </a:p>
        </p:txBody>
      </p:sp>
      <p:sp>
        <p:nvSpPr>
          <p:cNvPr id="41" name="テキスト ボックス 40"/>
          <p:cNvSpPr txBox="1"/>
          <p:nvPr/>
        </p:nvSpPr>
        <p:spPr bwMode="auto">
          <a:xfrm>
            <a:off x="3275892" y="3431801"/>
            <a:ext cx="2659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pPr algn="ctr" defTabSz="912813"/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Depositing LPCMO film</a:t>
            </a:r>
          </a:p>
        </p:txBody>
      </p:sp>
      <p:sp>
        <p:nvSpPr>
          <p:cNvPr id="42" name="テキスト ボックス 41"/>
          <p:cNvSpPr txBox="1"/>
          <p:nvPr/>
        </p:nvSpPr>
        <p:spPr bwMode="auto">
          <a:xfrm>
            <a:off x="6616738" y="3357386"/>
            <a:ext cx="21791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pPr algn="ctr" defTabSz="912813"/>
            <a:r>
              <a:rPr lang="en-US" altLang="ja-JP" dirty="0" smtClean="0">
                <a:latin typeface="Arial" panose="020B0604020202020204" pitchFamily="34" charset="0"/>
                <a:cs typeface="Arial" pitchFamily="34" charset="0"/>
              </a:rPr>
              <a:t>Depositing Au/Ni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electrode</a:t>
            </a:r>
          </a:p>
        </p:txBody>
      </p:sp>
      <p:sp>
        <p:nvSpPr>
          <p:cNvPr id="43" name="テキスト ボックス 42"/>
          <p:cNvSpPr txBox="1"/>
          <p:nvPr/>
        </p:nvSpPr>
        <p:spPr bwMode="auto">
          <a:xfrm>
            <a:off x="5163350" y="6295623"/>
            <a:ext cx="2432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pPr algn="ctr" defTabSz="912813"/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hall-bar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structure </a:t>
            </a:r>
          </a:p>
        </p:txBody>
      </p:sp>
      <p:sp>
        <p:nvSpPr>
          <p:cNvPr id="15" name="テキスト ボックス 14"/>
          <p:cNvSpPr txBox="1"/>
          <p:nvPr/>
        </p:nvSpPr>
        <p:spPr bwMode="auto">
          <a:xfrm>
            <a:off x="2072898" y="6194409"/>
            <a:ext cx="2308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 anchorCtr="0">
            <a:spAutoFit/>
          </a:bodyPr>
          <a:lstStyle/>
          <a:p>
            <a:pPr algn="ctr" defTabSz="912813"/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Sputtering</a:t>
            </a:r>
          </a:p>
          <a:p>
            <a:pPr algn="ctr" defTabSz="912813"/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SiO</a:t>
            </a:r>
            <a:r>
              <a:rPr lang="en-US" altLang="ja-JP" baseline="-25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2 </a:t>
            </a:r>
            <a:r>
              <a:rPr lang="en-US" altLang="ja-JP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seperator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4225" y="4821911"/>
            <a:ext cx="2039503" cy="602722"/>
          </a:xfrm>
          <a:prstGeom prst="rect">
            <a:avLst/>
          </a:prstGeom>
          <a:solidFill>
            <a:srgbClr val="FFFFFF">
              <a:alpha val="50196"/>
            </a:srgbClr>
          </a:solidFill>
          <a:ln w="6350">
            <a:noFill/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Putting ionic liquid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(DEME-TFSI)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スライド番号プレースホルダ 2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 "/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 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9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0">
          <a:blip xmlns:r="http://schemas.openxmlformats.org/officeDocument/2006/relationships" r:embed="rId1" cstate="print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33229</TotalTime>
  <Words>671</Words>
  <Application>Microsoft Office PowerPoint</Application>
  <PresentationFormat>画面に合わせる (4:3)</PresentationFormat>
  <Paragraphs>239</Paragraphs>
  <Slides>16</Slides>
  <Notes>13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30" baseType="lpstr">
      <vt:lpstr>Arial </vt:lpstr>
      <vt:lpstr>Arial Unicode MS</vt:lpstr>
      <vt:lpstr>굴림</vt:lpstr>
      <vt:lpstr>HG明朝B</vt:lpstr>
      <vt:lpstr>맑은 고딕</vt:lpstr>
      <vt:lpstr>ＭＳ Ｐゴシック</vt:lpstr>
      <vt:lpstr>ＭＳ ゴシック</vt:lpstr>
      <vt:lpstr>Arial</vt:lpstr>
      <vt:lpstr>Calibri</vt:lpstr>
      <vt:lpstr>Century Gothic</vt:lpstr>
      <vt:lpstr>Symbol</vt:lpstr>
      <vt:lpstr>Times New Roman</vt:lpstr>
      <vt:lpstr>Wingdings</vt:lpstr>
      <vt:lpstr>Office ​​テーマ</vt:lpstr>
      <vt:lpstr>PowerPoint プレゼンテーション</vt:lpstr>
      <vt:lpstr>Metal Insulator Transition (MIT)  in 3d Transition Metal Oxide Materials</vt:lpstr>
      <vt:lpstr>(La1-x-yPryCax)MnO3</vt:lpstr>
      <vt:lpstr>(La1-x-yPryCax)MnO3</vt:lpstr>
      <vt:lpstr>Conventional Field-effect-transistor </vt:lpstr>
      <vt:lpstr>Required Carrier for Electric-field-effect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Nano-scale Phase Separation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Nakamura</dc:creator>
  <cp:lastModifiedBy>nakamura</cp:lastModifiedBy>
  <cp:revision>374</cp:revision>
  <cp:lastPrinted>2014-06-09T10:34:34Z</cp:lastPrinted>
  <dcterms:created xsi:type="dcterms:W3CDTF">2013-09-10T06:36:57Z</dcterms:created>
  <dcterms:modified xsi:type="dcterms:W3CDTF">2014-06-09T23:50:25Z</dcterms:modified>
</cp:coreProperties>
</file>