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lvl1pPr algn="ctr" defTabSz="584200">
      <a:defRPr sz="2500">
        <a:latin typeface="Helvetica"/>
        <a:ea typeface="Helvetica"/>
        <a:cs typeface="Helvetica"/>
        <a:sym typeface="Helvetica"/>
      </a:defRPr>
    </a:lvl1pPr>
    <a:lvl2pPr indent="228600" algn="ctr" defTabSz="584200">
      <a:defRPr sz="2500">
        <a:latin typeface="Helvetica"/>
        <a:ea typeface="Helvetica"/>
        <a:cs typeface="Helvetica"/>
        <a:sym typeface="Helvetica"/>
      </a:defRPr>
    </a:lvl2pPr>
    <a:lvl3pPr indent="457200" algn="ctr" defTabSz="584200">
      <a:defRPr sz="2500">
        <a:latin typeface="Helvetica"/>
        <a:ea typeface="Helvetica"/>
        <a:cs typeface="Helvetica"/>
        <a:sym typeface="Helvetica"/>
      </a:defRPr>
    </a:lvl3pPr>
    <a:lvl4pPr indent="685800" algn="ctr" defTabSz="584200">
      <a:defRPr sz="2500">
        <a:latin typeface="Helvetica"/>
        <a:ea typeface="Helvetica"/>
        <a:cs typeface="Helvetica"/>
        <a:sym typeface="Helvetica"/>
      </a:defRPr>
    </a:lvl4pPr>
    <a:lvl5pPr indent="914400" algn="ctr" defTabSz="584200">
      <a:defRPr sz="2500">
        <a:latin typeface="Helvetica"/>
        <a:ea typeface="Helvetica"/>
        <a:cs typeface="Helvetica"/>
        <a:sym typeface="Helvetica"/>
      </a:defRPr>
    </a:lvl5pPr>
    <a:lvl6pPr indent="1143000" algn="ctr" defTabSz="584200">
      <a:defRPr sz="2500">
        <a:latin typeface="Helvetica"/>
        <a:ea typeface="Helvetica"/>
        <a:cs typeface="Helvetica"/>
        <a:sym typeface="Helvetica"/>
      </a:defRPr>
    </a:lvl6pPr>
    <a:lvl7pPr indent="1371600" algn="ctr" defTabSz="584200">
      <a:defRPr sz="2500">
        <a:latin typeface="Helvetica"/>
        <a:ea typeface="Helvetica"/>
        <a:cs typeface="Helvetica"/>
        <a:sym typeface="Helvetica"/>
      </a:defRPr>
    </a:lvl7pPr>
    <a:lvl8pPr indent="1600200" algn="ctr" defTabSz="584200">
      <a:defRPr sz="2500">
        <a:latin typeface="Helvetica"/>
        <a:ea typeface="Helvetica"/>
        <a:cs typeface="Helvetica"/>
        <a:sym typeface="Helvetica"/>
      </a:defRPr>
    </a:lvl8pPr>
    <a:lvl9pPr indent="1828800" algn="ctr" defTabSz="584200">
      <a:defRPr sz="2500">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ph type="sldImg"/>
          </p:nvPr>
        </p:nvSpPr>
        <p:spPr>
          <a:xfrm>
            <a:off x="1143000" y="685800"/>
            <a:ext cx="4572000" cy="3429000"/>
          </a:xfrm>
          <a:prstGeom prst="rect">
            <a:avLst/>
          </a:prstGeom>
        </p:spPr>
        <p:txBody>
          <a:bodyPr/>
          <a:lstStyle/>
          <a:p>
            <a:pPr lvl="0"/>
          </a:p>
        </p:txBody>
      </p:sp>
      <p:sp>
        <p:nvSpPr>
          <p:cNvPr id="51" name="Shape 5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lvl="0"/>
          </a:p>
        </p:txBody>
      </p:sp>
      <p:sp>
        <p:nvSpPr>
          <p:cNvPr id="146" name="Shape 146"/>
          <p:cNvSpPr/>
          <p:nvPr>
            <p:ph type="body" sz="quarter" idx="1"/>
          </p:nvPr>
        </p:nvSpPr>
        <p:spPr>
          <a:prstGeom prst="rect">
            <a:avLst/>
          </a:prstGeom>
        </p:spPr>
        <p:txBody>
          <a:bodyPr/>
          <a:lstStyle/>
          <a:p>
            <a:pPr lvl="0">
              <a:defRPr sz="1800"/>
            </a:pPr>
            <a:r>
              <a:rPr sz="2400"/>
              <a:t>純度の高いもつれ光子対の生成は量子情報デバイスの開発に必要不可欠なものとなっています。</a:t>
            </a:r>
            <a:endParaRPr sz="2400"/>
          </a:p>
          <a:p>
            <a:pPr lvl="0">
              <a:defRPr sz="1800"/>
            </a:pPr>
            <a:r>
              <a:rPr sz="2400"/>
              <a:t>しかし、このような空間的に離れた2つの系が相関を持つ、非局所的な相関が本当に起こっているのか、と言うのは長い間議論されて来ました。それを実験的に確かめるられる形で定式化したのが次に説明するベルの不等式で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lvl="0"/>
          </a:p>
        </p:txBody>
      </p:sp>
      <p:sp>
        <p:nvSpPr>
          <p:cNvPr id="395" name="Shape 395"/>
          <p:cNvSpPr/>
          <p:nvPr>
            <p:ph type="body" sz="quarter" idx="1"/>
          </p:nvPr>
        </p:nvSpPr>
        <p:spPr>
          <a:prstGeom prst="rect">
            <a:avLst/>
          </a:prstGeom>
        </p:spPr>
        <p:txBody>
          <a:bodyPr/>
          <a:lstStyle/>
          <a:p>
            <a:pPr lvl="0">
              <a:defRPr sz="1800"/>
            </a:pPr>
            <a:r>
              <a:rPr sz="2400"/>
              <a:t>偏向測定によって観測されたもつれ光子対について説明します。</a:t>
            </a:r>
            <a:endParaRPr sz="2400"/>
          </a:p>
          <a:p>
            <a:pPr lvl="0">
              <a:defRPr sz="1800"/>
            </a:pPr>
            <a:r>
              <a:rPr sz="2400"/>
              <a:t>実験の様子を簡単に示したものがこちらになります。</a:t>
            </a:r>
            <a:endParaRPr sz="2400"/>
          </a:p>
          <a:p>
            <a:pPr lvl="0">
              <a:defRPr sz="1800"/>
            </a:pPr>
            <a:r>
              <a:rPr sz="2400"/>
              <a:t>パルス光が入射された量子ドットから光子対がほぼ同時に出てくるため、それぞれの検出器でもつれ合った光子は遅延時間0で検出されます。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lvl="0"/>
          </a:p>
        </p:txBody>
      </p:sp>
      <p:sp>
        <p:nvSpPr>
          <p:cNvPr id="410" name="Shape 410"/>
          <p:cNvSpPr/>
          <p:nvPr>
            <p:ph type="body" sz="quarter" idx="1"/>
          </p:nvPr>
        </p:nvSpPr>
        <p:spPr>
          <a:prstGeom prst="rect">
            <a:avLst/>
          </a:prstGeom>
        </p:spPr>
        <p:txBody>
          <a:bodyPr/>
          <a:lstStyle/>
          <a:p>
            <a:pPr lvl="0">
              <a:defRPr sz="1800"/>
            </a:pPr>
            <a:r>
              <a:rPr sz="2400"/>
              <a:t>この実験では量子ドット中に励起子分子を二光子共鳴励起させることで、もつれ光子対を高い純度で、さらにパルス光であることから必要なときに得られることが示されました。</a:t>
            </a:r>
            <a:endParaRPr sz="2400"/>
          </a:p>
          <a:p>
            <a:pPr lvl="0">
              <a:defRPr sz="1800"/>
            </a:pPr>
            <a:r>
              <a:rPr sz="2400"/>
              <a:t>今後量子ドットによるもつれ光子対の生成は〜</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lvl="0"/>
          </a:p>
        </p:txBody>
      </p:sp>
      <p:sp>
        <p:nvSpPr>
          <p:cNvPr id="163" name="Shape 163"/>
          <p:cNvSpPr/>
          <p:nvPr>
            <p:ph type="body" sz="quarter" idx="1"/>
          </p:nvPr>
        </p:nvSpPr>
        <p:spPr>
          <a:prstGeom prst="rect">
            <a:avLst/>
          </a:prstGeom>
        </p:spPr>
        <p:txBody>
          <a:bodyPr/>
          <a:lstStyle/>
          <a:p>
            <a:pPr lvl="0">
              <a:defRPr sz="1800"/>
            </a:pPr>
            <a:r>
              <a:rPr sz="2400"/>
              <a:t>この不等式では測定結果が確率で決まるのではなく、何かまだ知られていない変数ラムダによって観測結果は予め決定されていると言う仮定のもと導かれた式になります。</a:t>
            </a:r>
            <a:endParaRPr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lvl="0"/>
          </a:p>
        </p:txBody>
      </p:sp>
      <p:sp>
        <p:nvSpPr>
          <p:cNvPr id="175" name="Shape 175"/>
          <p:cNvSpPr/>
          <p:nvPr>
            <p:ph type="body" sz="quarter" idx="1"/>
          </p:nvPr>
        </p:nvSpPr>
        <p:spPr>
          <a:prstGeom prst="rect">
            <a:avLst/>
          </a:prstGeom>
        </p:spPr>
        <p:txBody>
          <a:bodyPr/>
          <a:lstStyle/>
          <a:p>
            <a:pPr lvl="0">
              <a:defRPr sz="1800"/>
            </a:pPr>
            <a:r>
              <a:rPr sz="2400"/>
              <a:t>この不等式の破れが最初に実験的に確かめられたのが〜</a:t>
            </a:r>
            <a:br>
              <a:rPr sz="2400"/>
            </a:br>
            <a:r>
              <a:rPr sz="2400"/>
              <a:t>どういう実験かというと〜</a:t>
            </a:r>
            <a:endParaRPr sz="2400"/>
          </a:p>
          <a:p>
            <a:pPr lvl="0">
              <a:defRPr sz="1800"/>
            </a:pPr>
            <a:r>
              <a:rPr sz="2400"/>
              <a:t>Sは2.7と言う値が得られました。これにより非局所的な相関を持つもつれ状態の存在が確かめられたことになります。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lvl="0"/>
          </a:p>
        </p:txBody>
      </p:sp>
      <p:sp>
        <p:nvSpPr>
          <p:cNvPr id="188" name="Shape 188"/>
          <p:cNvSpPr/>
          <p:nvPr>
            <p:ph type="body" sz="quarter" idx="1"/>
          </p:nvPr>
        </p:nvSpPr>
        <p:spPr>
          <a:prstGeom prst="rect">
            <a:avLst/>
          </a:prstGeom>
        </p:spPr>
        <p:txBody>
          <a:bodyPr/>
          <a:lstStyle/>
          <a:p>
            <a:pPr lvl="0">
              <a:defRPr sz="1800"/>
            </a:pPr>
            <a:r>
              <a:rPr sz="2400"/>
              <a:t>現在では様々な〜生成方法が考えられており</a:t>
            </a:r>
            <a:endParaRPr sz="2400"/>
          </a:p>
          <a:p>
            <a:pPr lvl="0">
              <a:defRPr sz="1800"/>
            </a:pPr>
            <a:r>
              <a:rPr sz="2400"/>
              <a:t>先行研究としてそのいくつかを〜</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lvl="0"/>
          </a:p>
        </p:txBody>
      </p:sp>
      <p:sp>
        <p:nvSpPr>
          <p:cNvPr id="226" name="Shape 226"/>
          <p:cNvSpPr/>
          <p:nvPr>
            <p:ph type="body" sz="quarter" idx="1"/>
          </p:nvPr>
        </p:nvSpPr>
        <p:spPr>
          <a:prstGeom prst="rect">
            <a:avLst/>
          </a:prstGeom>
        </p:spPr>
        <p:txBody>
          <a:bodyPr/>
          <a:lstStyle/>
          <a:p>
            <a:pPr lvl="0">
              <a:defRPr sz="1800"/>
            </a:pPr>
            <a:r>
              <a:rPr sz="2400"/>
              <a:t>結晶軸の方向によって片方は水平、もう片方は垂直偏向。</a:t>
            </a:r>
            <a:endParaRPr sz="2400"/>
          </a:p>
          <a:p>
            <a:pPr lvl="0">
              <a:defRPr sz="1800"/>
            </a:pPr>
            <a:r>
              <a:rPr sz="2400"/>
              <a:t>運動量とエネルギー保存。</a:t>
            </a:r>
            <a:endParaRPr sz="2400"/>
          </a:p>
          <a:p>
            <a:pPr lvl="0">
              <a:defRPr sz="1800"/>
            </a:pPr>
            <a:r>
              <a:rPr sz="2400"/>
              <a:t>運動量保存を満たす放射角の重なる所で見分けがつかない。</a:t>
            </a:r>
            <a:endParaRPr sz="2400"/>
          </a:p>
          <a:p>
            <a:pPr lvl="0">
              <a:defRPr sz="1800"/>
            </a:pPr>
            <a:r>
              <a:rPr sz="2400"/>
              <a:t>よって生成効率に限界がある。</a:t>
            </a:r>
            <a:endParaRPr sz="2400"/>
          </a:p>
          <a:p>
            <a:pPr lvl="0">
              <a:defRPr sz="1800"/>
            </a:pPr>
            <a:r>
              <a:rPr sz="2400"/>
              <a:t>連続光による励起であるので光子がポアソン分布に従って出てこなかったり2つ以上出てきたりしてしまう。</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lvl="0"/>
          </a:p>
        </p:txBody>
      </p:sp>
      <p:sp>
        <p:nvSpPr>
          <p:cNvPr id="266" name="Shape 266"/>
          <p:cNvSpPr/>
          <p:nvPr>
            <p:ph type="body" sz="quarter" idx="1"/>
          </p:nvPr>
        </p:nvSpPr>
        <p:spPr>
          <a:prstGeom prst="rect">
            <a:avLst/>
          </a:prstGeom>
        </p:spPr>
        <p:txBody>
          <a:bodyPr/>
          <a:lstStyle/>
          <a:p>
            <a:pPr lvl="0">
              <a:defRPr sz="1800"/>
            </a:pPr>
            <a:r>
              <a:rPr sz="2400"/>
              <a:t>必要なときに１つのパルス光で1つの光子対が得られる。</a:t>
            </a:r>
            <a:br>
              <a:rPr sz="2400"/>
            </a:br>
            <a:r>
              <a:rPr sz="2400"/>
              <a:t>分散関係を満たす赤線上のどこに散乱されるか確定していないため、応用上困難が生じる。</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lvl="0"/>
          </a:p>
        </p:txBody>
      </p:sp>
      <p:sp>
        <p:nvSpPr>
          <p:cNvPr id="279" name="Shape 279"/>
          <p:cNvSpPr/>
          <p:nvPr>
            <p:ph type="body" sz="quarter" idx="1"/>
          </p:nvPr>
        </p:nvSpPr>
        <p:spPr>
          <a:prstGeom prst="rect">
            <a:avLst/>
          </a:prstGeom>
        </p:spPr>
        <p:txBody>
          <a:bodyPr/>
          <a:lstStyle/>
          <a:p>
            <a:pPr lvl="0">
              <a:defRPr sz="1800"/>
            </a:pPr>
            <a:r>
              <a:rPr sz="2400"/>
              <a:t>以上を踏まえて、今回の紹介論文である、量子ドットによるもつれ光子対の生成。</a:t>
            </a:r>
            <a:br>
              <a:rPr sz="2400"/>
            </a:br>
            <a:r>
              <a:rPr sz="2400"/>
              <a:t>パルス光で必要なときに光子対が得られ、なおかつ共振器中にあるため1方向からのみ光子対の生成がなされるという論文について説明したいと思います。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lvl="0"/>
          </a:p>
        </p:txBody>
      </p:sp>
      <p:sp>
        <p:nvSpPr>
          <p:cNvPr id="307" name="Shape 307"/>
          <p:cNvSpPr/>
          <p:nvPr>
            <p:ph type="body" sz="quarter" idx="1"/>
          </p:nvPr>
        </p:nvSpPr>
        <p:spPr>
          <a:prstGeom prst="rect">
            <a:avLst/>
          </a:prstGeom>
        </p:spPr>
        <p:txBody>
          <a:bodyPr/>
          <a:lstStyle/>
          <a:p>
            <a:pPr lvl="0">
              <a:defRPr sz="1800"/>
            </a:pPr>
            <a:r>
              <a:rPr sz="2400"/>
              <a:t>ガリウムヒ素の基板上に生成されたインジウムガリウムヒ素の量子ドットを二光子共鳴励起。</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sldImg"/>
          </p:nvPr>
        </p:nvSpPr>
        <p:spPr>
          <a:prstGeom prst="rect">
            <a:avLst/>
          </a:prstGeom>
        </p:spPr>
        <p:txBody>
          <a:bodyPr/>
          <a:lstStyle/>
          <a:p>
            <a:pPr lvl="0"/>
          </a:p>
        </p:txBody>
      </p:sp>
      <p:sp>
        <p:nvSpPr>
          <p:cNvPr id="355" name="Shape 355"/>
          <p:cNvSpPr/>
          <p:nvPr>
            <p:ph type="body" sz="quarter" idx="1"/>
          </p:nvPr>
        </p:nvSpPr>
        <p:spPr>
          <a:prstGeom prst="rect">
            <a:avLst/>
          </a:prstGeom>
        </p:spPr>
        <p:txBody>
          <a:bodyPr/>
          <a:lstStyle/>
          <a:p>
            <a:pPr lvl="0">
              <a:defRPr sz="1800"/>
            </a:pPr>
            <a:r>
              <a:rPr sz="2400"/>
              <a:t>パルスエリアに対して、どれくらい励起子分子の状態が占有されているかを調べたものです。</a:t>
            </a:r>
            <a:endParaRPr sz="2400"/>
          </a:p>
          <a:p>
            <a:pPr lvl="0">
              <a:defRPr sz="1800"/>
            </a:pPr>
            <a:r>
              <a:rPr sz="2400"/>
              <a:t>ラビ振動が起こっており、πパルスでは〜。</a:t>
            </a:r>
            <a:endParaRPr sz="2400"/>
          </a:p>
          <a:p>
            <a:pPr lvl="0">
              <a:defRPr sz="1800"/>
            </a:pPr>
            <a:r>
              <a:rPr sz="2400"/>
              <a:t>また励起子分子の緩和によってのみ励起子が生成されるため〜</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サブタイトル">
    <p:spTree>
      <p:nvGrpSpPr>
        <p:cNvPr id="1" name=""/>
        <p:cNvGrpSpPr/>
        <p:nvPr/>
      </p:nvGrpSpPr>
      <p:grpSpPr>
        <a:xfrm>
          <a:off x="0" y="0"/>
          <a:ext cx="0" cy="0"/>
          <a:chOff x="0" y="0"/>
          <a:chExt cx="0" cy="0"/>
        </a:xfrm>
      </p:grpSpPr>
      <p:sp>
        <p:nvSpPr>
          <p:cNvPr id="6" name="Shape 6"/>
          <p:cNvSpPr/>
          <p:nvPr>
            <p:ph type="title"/>
          </p:nvPr>
        </p:nvSpPr>
        <p:spPr>
          <a:xfrm>
            <a:off x="1270000" y="1638300"/>
            <a:ext cx="10464800" cy="3302000"/>
          </a:xfrm>
          <a:prstGeom prst="rect">
            <a:avLst/>
          </a:prstGeom>
        </p:spPr>
        <p:txBody>
          <a:bodyPr lIns="0" tIns="0" rIns="0" bIns="0" anchor="b"/>
          <a:lstStyle>
            <a:lvl1pPr defTabSz="584200">
              <a:defRPr sz="8000">
                <a:latin typeface="+mn-lt"/>
                <a:ea typeface="+mn-ea"/>
                <a:cs typeface="+mn-cs"/>
                <a:sym typeface="ヒラギノ角ゴ ProN W3"/>
              </a:defRPr>
            </a:lvl1pPr>
          </a:lstStyle>
          <a:p>
            <a:pPr lvl="0">
              <a:defRPr sz="1800"/>
            </a:pPr>
            <a:r>
              <a:rPr sz="8000"/>
              <a:t>タイトルテキスト</a:t>
            </a:r>
          </a:p>
        </p:txBody>
      </p:sp>
      <p:sp>
        <p:nvSpPr>
          <p:cNvPr id="7" name="Shape 7"/>
          <p:cNvSpPr/>
          <p:nvPr>
            <p:ph type="body" idx="1"/>
          </p:nvPr>
        </p:nvSpPr>
        <p:spPr>
          <a:xfrm>
            <a:off x="1270000" y="50292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ヒラギノ角ゴ ProN W3"/>
              </a:defRPr>
            </a:lvl1pPr>
            <a:lvl2pPr marL="0" indent="228600" algn="ctr" defTabSz="584200">
              <a:spcBef>
                <a:spcPts val="0"/>
              </a:spcBef>
              <a:buSzTx/>
              <a:buFontTx/>
              <a:buNone/>
              <a:defRPr sz="3200">
                <a:latin typeface="+mn-lt"/>
                <a:ea typeface="+mn-ea"/>
                <a:cs typeface="+mn-cs"/>
                <a:sym typeface="ヒラギノ角ゴ ProN W3"/>
              </a:defRPr>
            </a:lvl2pPr>
            <a:lvl3pPr marL="0" indent="457200" algn="ctr" defTabSz="584200">
              <a:spcBef>
                <a:spcPts val="0"/>
              </a:spcBef>
              <a:buSzTx/>
              <a:buFontTx/>
              <a:buNone/>
              <a:defRPr sz="3200">
                <a:latin typeface="+mn-lt"/>
                <a:ea typeface="+mn-ea"/>
                <a:cs typeface="+mn-cs"/>
                <a:sym typeface="ヒラギノ角ゴ ProN W3"/>
              </a:defRPr>
            </a:lvl3pPr>
            <a:lvl4pPr marL="0" indent="685800" algn="ctr" defTabSz="584200">
              <a:spcBef>
                <a:spcPts val="0"/>
              </a:spcBef>
              <a:buSzTx/>
              <a:buFontTx/>
              <a:buNone/>
              <a:defRPr sz="3200">
                <a:latin typeface="+mn-lt"/>
                <a:ea typeface="+mn-ea"/>
                <a:cs typeface="+mn-cs"/>
                <a:sym typeface="ヒラギノ角ゴ ProN W3"/>
              </a:defRPr>
            </a:lvl4pPr>
            <a:lvl5pPr marL="0" indent="914400" algn="ctr" defTabSz="584200">
              <a:spcBef>
                <a:spcPts val="0"/>
              </a:spcBef>
              <a:buSzTx/>
              <a:buFontTx/>
              <a:buNone/>
              <a:defRPr sz="3200">
                <a:latin typeface="+mn-lt"/>
                <a:ea typeface="+mn-ea"/>
                <a:cs typeface="+mn-cs"/>
                <a:sym typeface="ヒラギノ角ゴ ProN W3"/>
              </a:defRPr>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用">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写真">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タイトルとコンテンツ">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6200"/>
              <a:t>タイトルテキスト</a:t>
            </a:r>
          </a:p>
        </p:txBody>
      </p:sp>
      <p:sp>
        <p:nvSpPr>
          <p:cNvPr id="32" name="Shape 32"/>
          <p:cNvSpPr/>
          <p:nvPr>
            <p:ph type="body" idx="1"/>
          </p:nvPr>
        </p:nvSpPr>
        <p:spPr>
          <a:prstGeom prst="rect">
            <a:avLst/>
          </a:prstGeom>
        </p:spPr>
        <p:txBody>
          <a:bodyPr/>
          <a:lstStyle/>
          <a:p>
            <a:pPr lvl="0">
              <a:defRPr sz="1800"/>
            </a:pPr>
            <a:r>
              <a:rPr sz="4400"/>
              <a:t>本文レベル1</a:t>
            </a:r>
            <a:endParaRPr sz="4400"/>
          </a:p>
          <a:p>
            <a:pPr lvl="1">
              <a:defRPr sz="1800"/>
            </a:pPr>
            <a:r>
              <a:rPr sz="4400"/>
              <a:t>本文レベル2</a:t>
            </a:r>
            <a:endParaRPr sz="4400"/>
          </a:p>
          <a:p>
            <a:pPr lvl="2">
              <a:defRPr sz="1800"/>
            </a:pPr>
            <a:r>
              <a:rPr sz="4400"/>
              <a:t>本文レベル3</a:t>
            </a:r>
            <a:endParaRPr sz="4400"/>
          </a:p>
          <a:p>
            <a:pPr lvl="3">
              <a:defRPr sz="1800"/>
            </a:pPr>
            <a:r>
              <a:rPr sz="4400"/>
              <a:t>本文レベル4</a:t>
            </a:r>
            <a:endParaRPr sz="4400"/>
          </a:p>
          <a:p>
            <a:pPr lvl="4">
              <a:defRPr sz="1800"/>
            </a:pPr>
            <a:r>
              <a:rPr sz="4400"/>
              <a:t>本文レベル 5</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タイトルとコンテンツ">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p>
            <a:pPr lvl="0">
              <a:defRPr sz="1800"/>
            </a:pPr>
            <a:r>
              <a:rPr sz="6200"/>
              <a:t>タイトルテキスト</a:t>
            </a:r>
          </a:p>
        </p:txBody>
      </p:sp>
      <p:sp>
        <p:nvSpPr>
          <p:cNvPr id="36" name="Shape 36"/>
          <p:cNvSpPr/>
          <p:nvPr>
            <p:ph type="body" idx="1"/>
          </p:nvPr>
        </p:nvSpPr>
        <p:spPr>
          <a:prstGeom prst="rect">
            <a:avLst/>
          </a:prstGeom>
        </p:spPr>
        <p:txBody>
          <a:bodyPr/>
          <a:lstStyle/>
          <a:p>
            <a:pPr lvl="0">
              <a:defRPr sz="1800"/>
            </a:pPr>
            <a:r>
              <a:rPr sz="4400"/>
              <a:t>本文レベル1</a:t>
            </a:r>
            <a:endParaRPr sz="4400"/>
          </a:p>
          <a:p>
            <a:pPr lvl="1">
              <a:defRPr sz="1800"/>
            </a:pPr>
            <a:r>
              <a:rPr sz="4400"/>
              <a:t>本文レベル2</a:t>
            </a:r>
            <a:endParaRPr sz="4400"/>
          </a:p>
          <a:p>
            <a:pPr lvl="2">
              <a:defRPr sz="1800"/>
            </a:pPr>
            <a:r>
              <a:rPr sz="4400"/>
              <a:t>本文レベル3</a:t>
            </a:r>
            <a:endParaRPr sz="4400"/>
          </a:p>
          <a:p>
            <a:pPr lvl="3">
              <a:defRPr sz="1800"/>
            </a:pPr>
            <a:r>
              <a:rPr sz="4400"/>
              <a:t>本文レベル4</a:t>
            </a:r>
            <a:endParaRPr sz="4400"/>
          </a:p>
          <a:p>
            <a:pPr lvl="4">
              <a:defRPr sz="1800"/>
            </a:pPr>
            <a:r>
              <a:rPr sz="4400"/>
              <a:t>本文レベル 5</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lvl1pPr defTabSz="457200">
              <a:defRPr>
                <a:uFill>
                  <a:solidFill/>
                </a:uFill>
              </a:defRPr>
            </a:lvl1pPr>
          </a:lstStyle>
          <a:p>
            <a:pPr lvl="0">
              <a:defRPr sz="1800">
                <a:uFillTx/>
              </a:defRPr>
            </a:pPr>
            <a:r>
              <a:rPr sz="6200">
                <a:uFill>
                  <a:solidFill/>
                </a:uFill>
              </a:rPr>
              <a:t>タイトルテキスト</a:t>
            </a:r>
          </a:p>
        </p:txBody>
      </p:sp>
      <p:sp>
        <p:nvSpPr>
          <p:cNvPr id="40" name="Shape 40"/>
          <p:cNvSpPr/>
          <p:nvPr>
            <p:ph type="body" idx="1"/>
          </p:nvPr>
        </p:nvSpPr>
        <p:spPr>
          <a:prstGeom prst="rect">
            <a:avLst/>
          </a:prstGeom>
        </p:spPr>
        <p:txBody>
          <a:bodyPr/>
          <a:lstStyle>
            <a:lvl1pPr defTabSz="457200">
              <a:defRPr>
                <a:uFill>
                  <a:solidFill/>
                </a:uFill>
              </a:defRPr>
            </a:lvl1pPr>
            <a:lvl2pPr defTabSz="457200">
              <a:defRPr>
                <a:uFill>
                  <a:solidFill/>
                </a:uFill>
              </a:defRPr>
            </a:lvl2pPr>
            <a:lvl3pPr defTabSz="457200">
              <a:defRPr>
                <a:uFill>
                  <a:solidFill/>
                </a:uFill>
              </a:defRPr>
            </a:lvl3pPr>
            <a:lvl4pPr defTabSz="457200">
              <a:defRPr>
                <a:uFill>
                  <a:solidFill/>
                </a:uFill>
              </a:defRPr>
            </a:lvl4pPr>
            <a:lvl5pPr defTabSz="457200">
              <a:defRPr>
                <a:uFill>
                  <a:solidFill/>
                </a:uFill>
              </a:defRPr>
            </a:lvl5p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41" name="Shape 41"/>
          <p:cNvSpPr/>
          <p:nvPr>
            <p:ph type="sldNum" sz="quarter" idx="2"/>
          </p:nvPr>
        </p:nvSpPr>
        <p:spPr>
          <a:prstGeom prst="rect">
            <a:avLst/>
          </a:prstGeom>
        </p:spPr>
        <p:txBody>
          <a:bodyPr/>
          <a:lstStyle>
            <a:lvl1pPr defTabSz="457200">
              <a:defRPr>
                <a:uFill>
                  <a:solidFill>
                    <a:srgbClr val="888888"/>
                  </a:solidFill>
                </a:uFill>
              </a:defRPr>
            </a:lvl1p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lvl1pPr defTabSz="457200">
              <a:defRPr>
                <a:uFill>
                  <a:solidFill/>
                </a:uFill>
              </a:defRPr>
            </a:lvl1pPr>
          </a:lstStyle>
          <a:p>
            <a:pPr lvl="0">
              <a:defRPr sz="1800">
                <a:uFillTx/>
              </a:defRPr>
            </a:pPr>
            <a:r>
              <a:rPr sz="6200">
                <a:uFill>
                  <a:solidFill/>
                </a:uFill>
              </a:rPr>
              <a:t>タイトルテキスト</a:t>
            </a:r>
          </a:p>
        </p:txBody>
      </p:sp>
      <p:sp>
        <p:nvSpPr>
          <p:cNvPr id="44" name="Shape 44"/>
          <p:cNvSpPr/>
          <p:nvPr>
            <p:ph type="body" idx="1"/>
          </p:nvPr>
        </p:nvSpPr>
        <p:spPr>
          <a:prstGeom prst="rect">
            <a:avLst/>
          </a:prstGeom>
        </p:spPr>
        <p:txBody>
          <a:bodyPr/>
          <a:lstStyle>
            <a:lvl1pPr defTabSz="457200">
              <a:defRPr>
                <a:uFill>
                  <a:solidFill/>
                </a:uFill>
              </a:defRPr>
            </a:lvl1pPr>
            <a:lvl2pPr defTabSz="457200">
              <a:defRPr>
                <a:uFill>
                  <a:solidFill/>
                </a:uFill>
              </a:defRPr>
            </a:lvl2pPr>
            <a:lvl3pPr defTabSz="457200">
              <a:defRPr>
                <a:uFill>
                  <a:solidFill/>
                </a:uFill>
              </a:defRPr>
            </a:lvl3pPr>
            <a:lvl4pPr defTabSz="457200">
              <a:defRPr>
                <a:uFill>
                  <a:solidFill/>
                </a:uFill>
              </a:defRPr>
            </a:lvl4pPr>
            <a:lvl5pPr defTabSz="457200">
              <a:defRPr>
                <a:uFill>
                  <a:solidFill/>
                </a:uFill>
              </a:defRPr>
            </a:lvl5p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45" name="Shape 45"/>
          <p:cNvSpPr/>
          <p:nvPr>
            <p:ph type="sldNum" sz="quarter" idx="2"/>
          </p:nvPr>
        </p:nvSpPr>
        <p:spPr>
          <a:prstGeom prst="rect">
            <a:avLst/>
          </a:prstGeom>
        </p:spPr>
        <p:txBody>
          <a:bodyPr/>
          <a:lstStyle>
            <a:lvl1pPr defTabSz="457200">
              <a:defRPr>
                <a:uFill>
                  <a:solidFill>
                    <a:srgbClr val="888888"/>
                  </a:solidFill>
                </a:uFill>
              </a:defRPr>
            </a:lvl1pPr>
          </a:lstStyle>
          <a:p>
            <a:pPr lvl="0"/>
            <a:fld id="{86CB4B4D-7CA3-9044-876B-883B54F8677D}" type="slidenum"/>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lvl1pPr defTabSz="457200">
              <a:defRPr>
                <a:uFill>
                  <a:solidFill/>
                </a:uFill>
              </a:defRPr>
            </a:lvl1pPr>
          </a:lstStyle>
          <a:p>
            <a:pPr lvl="0">
              <a:defRPr sz="1800">
                <a:uFillTx/>
              </a:defRPr>
            </a:pPr>
            <a:r>
              <a:rPr sz="6200">
                <a:uFill>
                  <a:solidFill/>
                </a:uFill>
              </a:rPr>
              <a:t>タイトルテキスト</a:t>
            </a:r>
          </a:p>
        </p:txBody>
      </p:sp>
      <p:sp>
        <p:nvSpPr>
          <p:cNvPr id="48" name="Shape 48"/>
          <p:cNvSpPr/>
          <p:nvPr>
            <p:ph type="body" idx="1"/>
          </p:nvPr>
        </p:nvSpPr>
        <p:spPr>
          <a:prstGeom prst="rect">
            <a:avLst/>
          </a:prstGeom>
        </p:spPr>
        <p:txBody>
          <a:bodyPr/>
          <a:lstStyle>
            <a:lvl1pPr defTabSz="457200">
              <a:defRPr>
                <a:uFill>
                  <a:solidFill/>
                </a:uFill>
              </a:defRPr>
            </a:lvl1pPr>
            <a:lvl2pPr defTabSz="457200">
              <a:defRPr>
                <a:uFill>
                  <a:solidFill/>
                </a:uFill>
              </a:defRPr>
            </a:lvl2pPr>
            <a:lvl3pPr defTabSz="457200">
              <a:defRPr>
                <a:uFill>
                  <a:solidFill/>
                </a:uFill>
              </a:defRPr>
            </a:lvl3pPr>
            <a:lvl4pPr defTabSz="457200">
              <a:defRPr>
                <a:uFill>
                  <a:solidFill/>
                </a:uFill>
              </a:defRPr>
            </a:lvl4pPr>
            <a:lvl5pPr defTabSz="457200">
              <a:defRPr>
                <a:uFill>
                  <a:solidFill/>
                </a:uFill>
              </a:defRPr>
            </a:lvl5p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49" name="Shape 49"/>
          <p:cNvSpPr/>
          <p:nvPr>
            <p:ph type="sldNum" sz="quarter" idx="2"/>
          </p:nvPr>
        </p:nvSpPr>
        <p:spPr>
          <a:prstGeom prst="rect">
            <a:avLst/>
          </a:prstGeom>
        </p:spPr>
        <p:txBody>
          <a:bodyPr/>
          <a:lstStyle>
            <a:lvl1pPr defTabSz="457200">
              <a:defRPr>
                <a:uFill>
                  <a:solidFill>
                    <a:srgbClr val="888888"/>
                  </a:solidFill>
                </a:u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画像（横長）">
    <p:spTree>
      <p:nvGrpSpPr>
        <p:cNvPr id="1" name=""/>
        <p:cNvGrpSpPr/>
        <p:nvPr/>
      </p:nvGrpSpPr>
      <p:grpSpPr>
        <a:xfrm>
          <a:off x="0" y="0"/>
          <a:ext cx="0" cy="0"/>
          <a:chOff x="0" y="0"/>
          <a:chExt cx="0" cy="0"/>
        </a:xfrm>
      </p:grpSpPr>
      <p:sp>
        <p:nvSpPr>
          <p:cNvPr id="9" name="Shape 9"/>
          <p:cNvSpPr/>
          <p:nvPr>
            <p:ph type="title"/>
          </p:nvPr>
        </p:nvSpPr>
        <p:spPr>
          <a:xfrm>
            <a:off x="1270000" y="6718300"/>
            <a:ext cx="10464800" cy="1422400"/>
          </a:xfrm>
          <a:prstGeom prst="rect">
            <a:avLst/>
          </a:prstGeom>
        </p:spPr>
        <p:txBody>
          <a:bodyPr lIns="0" tIns="0" rIns="0" bIns="0" anchor="b"/>
          <a:lstStyle>
            <a:lvl1pPr defTabSz="584200">
              <a:defRPr sz="8000">
                <a:latin typeface="+mn-lt"/>
                <a:ea typeface="+mn-ea"/>
                <a:cs typeface="+mn-cs"/>
                <a:sym typeface="ヒラギノ角ゴ ProN W3"/>
              </a:defRPr>
            </a:lvl1pPr>
          </a:lstStyle>
          <a:p>
            <a:pPr lvl="0">
              <a:defRPr sz="1800"/>
            </a:pPr>
            <a:r>
              <a:rPr sz="8000"/>
              <a:t>タイトルテキスト</a:t>
            </a:r>
          </a:p>
        </p:txBody>
      </p:sp>
      <p:sp>
        <p:nvSpPr>
          <p:cNvPr id="10" name="Shape 10"/>
          <p:cNvSpPr/>
          <p:nvPr>
            <p:ph type="body" idx="1"/>
          </p:nvPr>
        </p:nvSpPr>
        <p:spPr>
          <a:xfrm>
            <a:off x="1270000" y="81915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ヒラギノ角ゴ ProN W3"/>
              </a:defRPr>
            </a:lvl1pPr>
            <a:lvl2pPr marL="0" indent="228600" algn="ctr" defTabSz="584200">
              <a:spcBef>
                <a:spcPts val="0"/>
              </a:spcBef>
              <a:buSzTx/>
              <a:buFontTx/>
              <a:buNone/>
              <a:defRPr sz="3200">
                <a:latin typeface="+mn-lt"/>
                <a:ea typeface="+mn-ea"/>
                <a:cs typeface="+mn-cs"/>
                <a:sym typeface="ヒラギノ角ゴ ProN W3"/>
              </a:defRPr>
            </a:lvl2pPr>
            <a:lvl3pPr marL="0" indent="457200" algn="ctr" defTabSz="584200">
              <a:spcBef>
                <a:spcPts val="0"/>
              </a:spcBef>
              <a:buSzTx/>
              <a:buFontTx/>
              <a:buNone/>
              <a:defRPr sz="3200">
                <a:latin typeface="+mn-lt"/>
                <a:ea typeface="+mn-ea"/>
                <a:cs typeface="+mn-cs"/>
                <a:sym typeface="ヒラギノ角ゴ ProN W3"/>
              </a:defRPr>
            </a:lvl3pPr>
            <a:lvl4pPr marL="0" indent="685800" algn="ctr" defTabSz="584200">
              <a:spcBef>
                <a:spcPts val="0"/>
              </a:spcBef>
              <a:buSzTx/>
              <a:buFontTx/>
              <a:buNone/>
              <a:defRPr sz="3200">
                <a:latin typeface="+mn-lt"/>
                <a:ea typeface="+mn-ea"/>
                <a:cs typeface="+mn-cs"/>
                <a:sym typeface="ヒラギノ角ゴ ProN W3"/>
              </a:defRPr>
            </a:lvl4pPr>
            <a:lvl5pPr marL="0" indent="914400" algn="ctr" defTabSz="584200">
              <a:spcBef>
                <a:spcPts val="0"/>
              </a:spcBef>
              <a:buSzTx/>
              <a:buFontTx/>
              <a:buNone/>
              <a:defRPr sz="3200">
                <a:latin typeface="+mn-lt"/>
                <a:ea typeface="+mn-ea"/>
                <a:cs typeface="+mn-cs"/>
                <a:sym typeface="ヒラギノ角ゴ ProN W3"/>
              </a:defRPr>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タイトル（中央）">
    <p:spTree>
      <p:nvGrpSpPr>
        <p:cNvPr id="1" name=""/>
        <p:cNvGrpSpPr/>
        <p:nvPr/>
      </p:nvGrpSpPr>
      <p:grpSpPr>
        <a:xfrm>
          <a:off x="0" y="0"/>
          <a:ext cx="0" cy="0"/>
          <a:chOff x="0" y="0"/>
          <a:chExt cx="0" cy="0"/>
        </a:xfrm>
      </p:grpSpPr>
      <p:sp>
        <p:nvSpPr>
          <p:cNvPr id="12" name="Shape 12"/>
          <p:cNvSpPr/>
          <p:nvPr>
            <p:ph type="title"/>
          </p:nvPr>
        </p:nvSpPr>
        <p:spPr>
          <a:xfrm>
            <a:off x="1270000" y="3225800"/>
            <a:ext cx="10464800" cy="3302000"/>
          </a:xfrm>
          <a:prstGeom prst="rect">
            <a:avLst/>
          </a:prstGeom>
        </p:spPr>
        <p:txBody>
          <a:bodyPr lIns="0" tIns="0" rIns="0" bIns="0"/>
          <a:lstStyle>
            <a:lvl1pPr defTabSz="584200">
              <a:defRPr sz="8000">
                <a:latin typeface="+mn-lt"/>
                <a:ea typeface="+mn-ea"/>
                <a:cs typeface="+mn-cs"/>
                <a:sym typeface="ヒラギノ角ゴ ProN W3"/>
              </a:defRPr>
            </a:lvl1pPr>
          </a:lstStyle>
          <a:p>
            <a:pPr lvl="0">
              <a:defRPr sz="1800"/>
            </a:pPr>
            <a:r>
              <a:rPr sz="8000"/>
              <a:t>タイトルテキスト</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画像（縦長）">
    <p:spTree>
      <p:nvGrpSpPr>
        <p:cNvPr id="1" name=""/>
        <p:cNvGrpSpPr/>
        <p:nvPr/>
      </p:nvGrpSpPr>
      <p:grpSpPr>
        <a:xfrm>
          <a:off x="0" y="0"/>
          <a:ext cx="0" cy="0"/>
          <a:chOff x="0" y="0"/>
          <a:chExt cx="0" cy="0"/>
        </a:xfrm>
      </p:grpSpPr>
      <p:sp>
        <p:nvSpPr>
          <p:cNvPr id="14" name="Shape 14"/>
          <p:cNvSpPr/>
          <p:nvPr>
            <p:ph type="title"/>
          </p:nvPr>
        </p:nvSpPr>
        <p:spPr>
          <a:xfrm>
            <a:off x="952500" y="635000"/>
            <a:ext cx="5334000" cy="3987800"/>
          </a:xfrm>
          <a:prstGeom prst="rect">
            <a:avLst/>
          </a:prstGeom>
        </p:spPr>
        <p:txBody>
          <a:bodyPr lIns="0" tIns="0" rIns="0" bIns="0" anchor="b"/>
          <a:lstStyle>
            <a:lvl1pPr defTabSz="584200">
              <a:defRPr sz="6000">
                <a:latin typeface="+mn-lt"/>
                <a:ea typeface="+mn-ea"/>
                <a:cs typeface="+mn-cs"/>
                <a:sym typeface="ヒラギノ角ゴ ProN W3"/>
              </a:defRPr>
            </a:lvl1pPr>
          </a:lstStyle>
          <a:p>
            <a:pPr lvl="0">
              <a:defRPr sz="1800"/>
            </a:pPr>
            <a:r>
              <a:rPr sz="6000"/>
              <a:t>タイトルテキスト</a:t>
            </a:r>
          </a:p>
        </p:txBody>
      </p:sp>
      <p:sp>
        <p:nvSpPr>
          <p:cNvPr id="15" name="Shape 15"/>
          <p:cNvSpPr/>
          <p:nvPr>
            <p:ph type="body" idx="1"/>
          </p:nvPr>
        </p:nvSpPr>
        <p:spPr>
          <a:xfrm>
            <a:off x="952500" y="4762500"/>
            <a:ext cx="5334000" cy="41021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ヒラギノ角ゴ ProN W3"/>
              </a:defRPr>
            </a:lvl1pPr>
            <a:lvl2pPr marL="0" indent="228600" algn="ctr" defTabSz="584200">
              <a:spcBef>
                <a:spcPts val="0"/>
              </a:spcBef>
              <a:buSzTx/>
              <a:buFontTx/>
              <a:buNone/>
              <a:defRPr sz="3200">
                <a:latin typeface="+mn-lt"/>
                <a:ea typeface="+mn-ea"/>
                <a:cs typeface="+mn-cs"/>
                <a:sym typeface="ヒラギノ角ゴ ProN W3"/>
              </a:defRPr>
            </a:lvl2pPr>
            <a:lvl3pPr marL="0" indent="457200" algn="ctr" defTabSz="584200">
              <a:spcBef>
                <a:spcPts val="0"/>
              </a:spcBef>
              <a:buSzTx/>
              <a:buFontTx/>
              <a:buNone/>
              <a:defRPr sz="3200">
                <a:latin typeface="+mn-lt"/>
                <a:ea typeface="+mn-ea"/>
                <a:cs typeface="+mn-cs"/>
                <a:sym typeface="ヒラギノ角ゴ ProN W3"/>
              </a:defRPr>
            </a:lvl3pPr>
            <a:lvl4pPr marL="0" indent="685800" algn="ctr" defTabSz="584200">
              <a:spcBef>
                <a:spcPts val="0"/>
              </a:spcBef>
              <a:buSzTx/>
              <a:buFontTx/>
              <a:buNone/>
              <a:defRPr sz="3200">
                <a:latin typeface="+mn-lt"/>
                <a:ea typeface="+mn-ea"/>
                <a:cs typeface="+mn-cs"/>
                <a:sym typeface="ヒラギノ角ゴ ProN W3"/>
              </a:defRPr>
            </a:lvl4pPr>
            <a:lvl5pPr marL="0" indent="914400" algn="ctr" defTabSz="584200">
              <a:spcBef>
                <a:spcPts val="0"/>
              </a:spcBef>
              <a:buSzTx/>
              <a:buFontTx/>
              <a:buNone/>
              <a:defRPr sz="3200">
                <a:latin typeface="+mn-lt"/>
                <a:ea typeface="+mn-ea"/>
                <a:cs typeface="+mn-cs"/>
                <a:sym typeface="ヒラギノ角ゴ ProN W3"/>
              </a:defRPr>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タイトル（上）">
    <p:spTree>
      <p:nvGrpSpPr>
        <p:cNvPr id="1" name=""/>
        <p:cNvGrpSpPr/>
        <p:nvPr/>
      </p:nvGrpSpPr>
      <p:grpSpPr>
        <a:xfrm>
          <a:off x="0" y="0"/>
          <a:ext cx="0" cy="0"/>
          <a:chOff x="0" y="0"/>
          <a:chExt cx="0" cy="0"/>
        </a:xfrm>
      </p:grpSpPr>
      <p:sp>
        <p:nvSpPr>
          <p:cNvPr id="17" name="Shape 17"/>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ヒラギノ角ゴ ProN W3"/>
              </a:defRPr>
            </a:lvl1pPr>
          </a:lstStyle>
          <a:p>
            <a:pPr lvl="0">
              <a:defRPr sz="1800"/>
            </a:pPr>
            <a:r>
              <a:rPr sz="8000"/>
              <a:t>タイトルテキスト</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タイトル&amp;箇条書き">
    <p:spTree>
      <p:nvGrpSpPr>
        <p:cNvPr id="1" name=""/>
        <p:cNvGrpSpPr/>
        <p:nvPr/>
      </p:nvGrpSpPr>
      <p:grpSpPr>
        <a:xfrm>
          <a:off x="0" y="0"/>
          <a:ext cx="0" cy="0"/>
          <a:chOff x="0" y="0"/>
          <a:chExt cx="0" cy="0"/>
        </a:xfrm>
      </p:grpSpPr>
      <p:sp>
        <p:nvSpPr>
          <p:cNvPr id="19" name="Shape 19"/>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ヒラギノ角ゴ ProN W3"/>
              </a:defRPr>
            </a:lvl1pPr>
          </a:lstStyle>
          <a:p>
            <a:pPr lvl="0">
              <a:defRPr sz="1800"/>
            </a:pPr>
            <a:r>
              <a:rPr sz="8000"/>
              <a:t>タイトルテキスト</a:t>
            </a:r>
          </a:p>
        </p:txBody>
      </p:sp>
      <p:sp>
        <p:nvSpPr>
          <p:cNvPr id="20" name="Shape 20"/>
          <p:cNvSpPr/>
          <p:nvPr>
            <p:ph type="body" idx="1"/>
          </p:nvPr>
        </p:nvSpPr>
        <p:spPr>
          <a:xfrm>
            <a:off x="952500" y="2603500"/>
            <a:ext cx="11099800" cy="62865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ヒラギノ角ゴ ProN W3"/>
              </a:defRPr>
            </a:lvl1pPr>
            <a:lvl2pPr marL="889000" indent="-444500" defTabSz="584200">
              <a:spcBef>
                <a:spcPts val="4200"/>
              </a:spcBef>
              <a:buSzPct val="75000"/>
              <a:buFontTx/>
              <a:buChar char="•"/>
              <a:defRPr sz="3600">
                <a:latin typeface="+mn-lt"/>
                <a:ea typeface="+mn-ea"/>
                <a:cs typeface="+mn-cs"/>
                <a:sym typeface="ヒラギノ角ゴ ProN W3"/>
              </a:defRPr>
            </a:lvl2pPr>
            <a:lvl3pPr indent="-444500" defTabSz="584200">
              <a:spcBef>
                <a:spcPts val="4200"/>
              </a:spcBef>
              <a:buSzPct val="75000"/>
              <a:buFontTx/>
              <a:defRPr sz="3600">
                <a:latin typeface="+mn-lt"/>
                <a:ea typeface="+mn-ea"/>
                <a:cs typeface="+mn-cs"/>
                <a:sym typeface="ヒラギノ角ゴ ProN W3"/>
              </a:defRPr>
            </a:lvl3pPr>
            <a:lvl4pPr marL="1778000" indent="-444500" defTabSz="584200">
              <a:spcBef>
                <a:spcPts val="4200"/>
              </a:spcBef>
              <a:buSzPct val="75000"/>
              <a:buFontTx/>
              <a:buChar char="•"/>
              <a:defRPr sz="3600">
                <a:latin typeface="+mn-lt"/>
                <a:ea typeface="+mn-ea"/>
                <a:cs typeface="+mn-cs"/>
                <a:sym typeface="ヒラギノ角ゴ ProN W3"/>
              </a:defRPr>
            </a:lvl4pPr>
            <a:lvl5pPr marL="2222500" indent="-444500" defTabSz="584200">
              <a:spcBef>
                <a:spcPts val="4200"/>
              </a:spcBef>
              <a:buSzPct val="75000"/>
              <a:buFontTx/>
              <a:buChar char="•"/>
              <a:defRPr sz="3600">
                <a:latin typeface="+mn-lt"/>
                <a:ea typeface="+mn-ea"/>
                <a:cs typeface="+mn-cs"/>
                <a:sym typeface="ヒラギノ角ゴ ProN W3"/>
              </a:defRPr>
            </a:lvl5pPr>
          </a:lstStyle>
          <a:p>
            <a:pPr lvl="0">
              <a:defRPr sz="1800"/>
            </a:pPr>
            <a:r>
              <a:rPr sz="3600"/>
              <a:t>本文レベル1</a:t>
            </a:r>
            <a:endParaRPr sz="3600"/>
          </a:p>
          <a:p>
            <a:pPr lvl="1">
              <a:defRPr sz="1800"/>
            </a:pPr>
            <a:r>
              <a:rPr sz="3600"/>
              <a:t>本文レベル2</a:t>
            </a:r>
            <a:endParaRPr sz="3600"/>
          </a:p>
          <a:p>
            <a:pPr lvl="2">
              <a:defRPr sz="1800"/>
            </a:pPr>
            <a:r>
              <a:rPr sz="3600"/>
              <a:t>本文レベル3</a:t>
            </a:r>
            <a:endParaRPr sz="3600"/>
          </a:p>
          <a:p>
            <a:pPr lvl="3">
              <a:defRPr sz="1800"/>
            </a:pPr>
            <a:r>
              <a:rPr sz="3600"/>
              <a:t>本文レベル4</a:t>
            </a:r>
            <a:endParaRPr sz="3600"/>
          </a:p>
          <a:p>
            <a:pPr lvl="4">
              <a:defRPr sz="1800"/>
            </a:pPr>
            <a:r>
              <a:rPr sz="3600"/>
              <a:t>本文レベル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タイトル、箇条書き、画像">
    <p:spTree>
      <p:nvGrpSpPr>
        <p:cNvPr id="1" name=""/>
        <p:cNvGrpSpPr/>
        <p:nvPr/>
      </p:nvGrpSpPr>
      <p:grpSpPr>
        <a:xfrm>
          <a:off x="0" y="0"/>
          <a:ext cx="0" cy="0"/>
          <a:chOff x="0" y="0"/>
          <a:chExt cx="0" cy="0"/>
        </a:xfrm>
      </p:grpSpPr>
      <p:sp>
        <p:nvSpPr>
          <p:cNvPr id="22" name="Shape 22"/>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ヒラギノ角ゴ ProN W3"/>
              </a:defRPr>
            </a:lvl1pPr>
          </a:lstStyle>
          <a:p>
            <a:pPr lvl="0">
              <a:defRPr sz="1800"/>
            </a:pPr>
            <a:r>
              <a:rPr sz="8000"/>
              <a:t>タイトルテキスト</a:t>
            </a:r>
          </a:p>
        </p:txBody>
      </p:sp>
      <p:sp>
        <p:nvSpPr>
          <p:cNvPr id="23" name="Shape 23"/>
          <p:cNvSpPr/>
          <p:nvPr>
            <p:ph type="body" idx="1"/>
          </p:nvPr>
        </p:nvSpPr>
        <p:spPr>
          <a:xfrm>
            <a:off x="952500" y="2603500"/>
            <a:ext cx="5334000" cy="6286500"/>
          </a:xfrm>
          <a:prstGeom prst="rect">
            <a:avLst/>
          </a:prstGeom>
        </p:spPr>
        <p:txBody>
          <a:bodyPr lIns="0" tIns="0" rIns="0" bIns="0" anchor="ctr"/>
          <a:lstStyle>
            <a:lvl1pPr marL="342900" indent="-342900" defTabSz="584200">
              <a:spcBef>
                <a:spcPts val="3200"/>
              </a:spcBef>
              <a:buSzPct val="75000"/>
              <a:buFontTx/>
              <a:defRPr sz="2800">
                <a:latin typeface="+mn-lt"/>
                <a:ea typeface="+mn-ea"/>
                <a:cs typeface="+mn-cs"/>
                <a:sym typeface="ヒラギノ角ゴ ProN W3"/>
              </a:defRPr>
            </a:lvl1pPr>
            <a:lvl2pPr marL="685800" indent="-342900" defTabSz="584200">
              <a:spcBef>
                <a:spcPts val="3200"/>
              </a:spcBef>
              <a:buSzPct val="75000"/>
              <a:buFontTx/>
              <a:buChar char="•"/>
              <a:defRPr sz="2800">
                <a:latin typeface="+mn-lt"/>
                <a:ea typeface="+mn-ea"/>
                <a:cs typeface="+mn-cs"/>
                <a:sym typeface="ヒラギノ角ゴ ProN W3"/>
              </a:defRPr>
            </a:lvl2pPr>
            <a:lvl3pPr marL="1028700" indent="-342900" defTabSz="584200">
              <a:spcBef>
                <a:spcPts val="3200"/>
              </a:spcBef>
              <a:buSzPct val="75000"/>
              <a:buFontTx/>
              <a:defRPr sz="2800">
                <a:latin typeface="+mn-lt"/>
                <a:ea typeface="+mn-ea"/>
                <a:cs typeface="+mn-cs"/>
                <a:sym typeface="ヒラギノ角ゴ ProN W3"/>
              </a:defRPr>
            </a:lvl3pPr>
            <a:lvl4pPr marL="1371600" indent="-342900" defTabSz="584200">
              <a:spcBef>
                <a:spcPts val="3200"/>
              </a:spcBef>
              <a:buSzPct val="75000"/>
              <a:buFontTx/>
              <a:buChar char="•"/>
              <a:defRPr sz="2800">
                <a:latin typeface="+mn-lt"/>
                <a:ea typeface="+mn-ea"/>
                <a:cs typeface="+mn-cs"/>
                <a:sym typeface="ヒラギノ角ゴ ProN W3"/>
              </a:defRPr>
            </a:lvl4pPr>
            <a:lvl5pPr marL="1714500" indent="-342900" defTabSz="584200">
              <a:spcBef>
                <a:spcPts val="3200"/>
              </a:spcBef>
              <a:buSzPct val="75000"/>
              <a:buFontTx/>
              <a:buChar char="•"/>
              <a:defRPr sz="2800">
                <a:latin typeface="+mn-lt"/>
                <a:ea typeface="+mn-ea"/>
                <a:cs typeface="+mn-cs"/>
                <a:sym typeface="ヒラギノ角ゴ ProN W3"/>
              </a:defRPr>
            </a:lvl5pPr>
          </a:lstStyle>
          <a:p>
            <a:pPr lvl="0">
              <a:defRPr sz="1800"/>
            </a:pPr>
            <a:r>
              <a:rPr sz="2800"/>
              <a:t>本文レベル1</a:t>
            </a:r>
            <a:endParaRPr sz="2800"/>
          </a:p>
          <a:p>
            <a:pPr lvl="1">
              <a:defRPr sz="1800"/>
            </a:pPr>
            <a:r>
              <a:rPr sz="2800"/>
              <a:t>本文レベル2</a:t>
            </a:r>
            <a:endParaRPr sz="2800"/>
          </a:p>
          <a:p>
            <a:pPr lvl="2">
              <a:defRPr sz="1800"/>
            </a:pPr>
            <a:r>
              <a:rPr sz="2800"/>
              <a:t>本文レベル3</a:t>
            </a:r>
            <a:endParaRPr sz="2800"/>
          </a:p>
          <a:p>
            <a:pPr lvl="3">
              <a:defRPr sz="1800"/>
            </a:pPr>
            <a:r>
              <a:rPr sz="2800"/>
              <a:t>本文レベル4</a:t>
            </a:r>
            <a:endParaRPr sz="2800"/>
          </a:p>
          <a:p>
            <a:pPr lvl="4">
              <a:defRPr sz="1800"/>
            </a:pPr>
            <a:r>
              <a:rPr sz="2800"/>
              <a:t>本文レベル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箇条書き">
    <p:spTree>
      <p:nvGrpSpPr>
        <p:cNvPr id="1" name=""/>
        <p:cNvGrpSpPr/>
        <p:nvPr/>
      </p:nvGrpSpPr>
      <p:grpSpPr>
        <a:xfrm>
          <a:off x="0" y="0"/>
          <a:ext cx="0" cy="0"/>
          <a:chOff x="0" y="0"/>
          <a:chExt cx="0" cy="0"/>
        </a:xfrm>
      </p:grpSpPr>
      <p:sp>
        <p:nvSpPr>
          <p:cNvPr id="25" name="Shape 25"/>
          <p:cNvSpPr/>
          <p:nvPr>
            <p:ph type="body" idx="1"/>
          </p:nvPr>
        </p:nvSpPr>
        <p:spPr>
          <a:xfrm>
            <a:off x="952500" y="1270000"/>
            <a:ext cx="11099800" cy="72136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ヒラギノ角ゴ ProN W3"/>
              </a:defRPr>
            </a:lvl1pPr>
            <a:lvl2pPr marL="889000" indent="-444500" defTabSz="584200">
              <a:spcBef>
                <a:spcPts val="4200"/>
              </a:spcBef>
              <a:buSzPct val="75000"/>
              <a:buFontTx/>
              <a:buChar char="•"/>
              <a:defRPr sz="3600">
                <a:latin typeface="+mn-lt"/>
                <a:ea typeface="+mn-ea"/>
                <a:cs typeface="+mn-cs"/>
                <a:sym typeface="ヒラギノ角ゴ ProN W3"/>
              </a:defRPr>
            </a:lvl2pPr>
            <a:lvl3pPr indent="-444500" defTabSz="584200">
              <a:spcBef>
                <a:spcPts val="4200"/>
              </a:spcBef>
              <a:buSzPct val="75000"/>
              <a:buFontTx/>
              <a:defRPr sz="3600">
                <a:latin typeface="+mn-lt"/>
                <a:ea typeface="+mn-ea"/>
                <a:cs typeface="+mn-cs"/>
                <a:sym typeface="ヒラギノ角ゴ ProN W3"/>
              </a:defRPr>
            </a:lvl3pPr>
            <a:lvl4pPr marL="1778000" indent="-444500" defTabSz="584200">
              <a:spcBef>
                <a:spcPts val="4200"/>
              </a:spcBef>
              <a:buSzPct val="75000"/>
              <a:buFontTx/>
              <a:buChar char="•"/>
              <a:defRPr sz="3600">
                <a:latin typeface="+mn-lt"/>
                <a:ea typeface="+mn-ea"/>
                <a:cs typeface="+mn-cs"/>
                <a:sym typeface="ヒラギノ角ゴ ProN W3"/>
              </a:defRPr>
            </a:lvl4pPr>
            <a:lvl5pPr marL="2222500" indent="-444500" defTabSz="584200">
              <a:spcBef>
                <a:spcPts val="4200"/>
              </a:spcBef>
              <a:buSzPct val="75000"/>
              <a:buFontTx/>
              <a:buChar char="•"/>
              <a:defRPr sz="3600">
                <a:latin typeface="+mn-lt"/>
                <a:ea typeface="+mn-ea"/>
                <a:cs typeface="+mn-cs"/>
                <a:sym typeface="ヒラギノ角ゴ ProN W3"/>
              </a:defRPr>
            </a:lvl5pPr>
          </a:lstStyle>
          <a:p>
            <a:pPr lvl="0">
              <a:defRPr sz="1800"/>
            </a:pPr>
            <a:r>
              <a:rPr sz="3600"/>
              <a:t>本文レベル1</a:t>
            </a:r>
            <a:endParaRPr sz="3600"/>
          </a:p>
          <a:p>
            <a:pPr lvl="1">
              <a:defRPr sz="1800"/>
            </a:pPr>
            <a:r>
              <a:rPr sz="3600"/>
              <a:t>本文レベル2</a:t>
            </a:r>
            <a:endParaRPr sz="3600"/>
          </a:p>
          <a:p>
            <a:pPr lvl="2">
              <a:defRPr sz="1800"/>
            </a:pPr>
            <a:r>
              <a:rPr sz="3600"/>
              <a:t>本文レベル3</a:t>
            </a:r>
            <a:endParaRPr sz="3600"/>
          </a:p>
          <a:p>
            <a:pPr lvl="3">
              <a:defRPr sz="1800"/>
            </a:pPr>
            <a:r>
              <a:rPr sz="3600"/>
              <a:t>本文レベル4</a:t>
            </a:r>
            <a:endParaRPr sz="3600"/>
          </a:p>
          <a:p>
            <a:pPr lvl="4">
              <a:defRPr sz="1800"/>
            </a:pPr>
            <a:r>
              <a:rPr sz="3600"/>
              <a:t>本文レベル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画像（3点）">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50239" y="130952"/>
            <a:ext cx="11704322" cy="214488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normAutofit fontScale="100000" lnSpcReduction="0"/>
          </a:bodyPr>
          <a:lstStyle/>
          <a:p>
            <a:pPr lvl="0">
              <a:defRPr sz="1800"/>
            </a:pPr>
            <a:r>
              <a:rPr sz="6200"/>
              <a:t>タイトルテキスト</a:t>
            </a:r>
          </a:p>
        </p:txBody>
      </p:sp>
      <p:sp>
        <p:nvSpPr>
          <p:cNvPr id="3" name="Shape 3"/>
          <p:cNvSpPr/>
          <p:nvPr>
            <p:ph type="body" idx="1"/>
          </p:nvPr>
        </p:nvSpPr>
        <p:spPr>
          <a:xfrm>
            <a:off x="650239" y="2275839"/>
            <a:ext cx="11704322" cy="747776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ormAutofit fontScale="100000" lnSpcReduction="0"/>
          </a:bodyPr>
          <a:lstStyle/>
          <a:p>
            <a:pPr lvl="0">
              <a:defRPr sz="1800"/>
            </a:pPr>
            <a:r>
              <a:rPr sz="4400"/>
              <a:t>本文レベル1</a:t>
            </a:r>
            <a:endParaRPr sz="4400"/>
          </a:p>
          <a:p>
            <a:pPr lvl="1">
              <a:defRPr sz="1800"/>
            </a:pPr>
            <a:r>
              <a:rPr sz="4400"/>
              <a:t>本文レベル2</a:t>
            </a:r>
            <a:endParaRPr sz="4400"/>
          </a:p>
          <a:p>
            <a:pPr lvl="2">
              <a:defRPr sz="1800"/>
            </a:pPr>
            <a:r>
              <a:rPr sz="4400"/>
              <a:t>本文レベル3</a:t>
            </a:r>
            <a:endParaRPr sz="4400"/>
          </a:p>
          <a:p>
            <a:pPr lvl="3">
              <a:defRPr sz="1800"/>
            </a:pPr>
            <a:r>
              <a:rPr sz="4400"/>
              <a:t>本文レベル4</a:t>
            </a:r>
            <a:endParaRPr sz="4400"/>
          </a:p>
          <a:p>
            <a:pPr lvl="4">
              <a:defRPr sz="1800"/>
            </a:pPr>
            <a:r>
              <a:rPr sz="4400"/>
              <a:t>本文レベル 5</a:t>
            </a:r>
          </a:p>
        </p:txBody>
      </p:sp>
      <p:sp>
        <p:nvSpPr>
          <p:cNvPr id="4" name="Shape 4"/>
          <p:cNvSpPr/>
          <p:nvPr>
            <p:ph type="sldNum" sz="quarter" idx="2"/>
          </p:nvPr>
        </p:nvSpPr>
        <p:spPr>
          <a:xfrm>
            <a:off x="9320107" y="9114112"/>
            <a:ext cx="3034454" cy="371349"/>
          </a:xfrm>
          <a:prstGeom prst="rect">
            <a:avLst/>
          </a:prstGeom>
          <a:ln w="12700">
            <a:miter lim="400000"/>
          </a:ln>
        </p:spPr>
        <p:txBody>
          <a:bodyPr lIns="65023" tIns="65023" rIns="65023" bIns="65023" anchor="ctr">
            <a:spAutoFit/>
          </a:bodyPr>
          <a:lstStyle>
            <a:lvl1pPr algn="r" defTabSz="914400">
              <a:defRPr sz="16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spd="med" advClick="1"/>
  <p:txStyles>
    <p:titleStyle>
      <a:lvl1pPr algn="ctr">
        <a:defRPr sz="6200">
          <a:latin typeface="Calibri"/>
          <a:ea typeface="Calibri"/>
          <a:cs typeface="Calibri"/>
          <a:sym typeface="Calibri"/>
        </a:defRPr>
      </a:lvl1pPr>
      <a:lvl2pPr algn="ctr">
        <a:defRPr sz="6200">
          <a:latin typeface="Calibri"/>
          <a:ea typeface="Calibri"/>
          <a:cs typeface="Calibri"/>
          <a:sym typeface="Calibri"/>
        </a:defRPr>
      </a:lvl2pPr>
      <a:lvl3pPr algn="ctr">
        <a:defRPr sz="6200">
          <a:latin typeface="Calibri"/>
          <a:ea typeface="Calibri"/>
          <a:cs typeface="Calibri"/>
          <a:sym typeface="Calibri"/>
        </a:defRPr>
      </a:lvl3pPr>
      <a:lvl4pPr algn="ctr">
        <a:defRPr sz="6200">
          <a:latin typeface="Calibri"/>
          <a:ea typeface="Calibri"/>
          <a:cs typeface="Calibri"/>
          <a:sym typeface="Calibri"/>
        </a:defRPr>
      </a:lvl4pPr>
      <a:lvl5pPr algn="ctr">
        <a:defRPr sz="6200">
          <a:latin typeface="Calibri"/>
          <a:ea typeface="Calibri"/>
          <a:cs typeface="Calibri"/>
          <a:sym typeface="Calibri"/>
        </a:defRPr>
      </a:lvl5pPr>
      <a:lvl6pPr algn="ctr">
        <a:defRPr sz="6200">
          <a:latin typeface="Calibri"/>
          <a:ea typeface="Calibri"/>
          <a:cs typeface="Calibri"/>
          <a:sym typeface="Calibri"/>
        </a:defRPr>
      </a:lvl6pPr>
      <a:lvl7pPr algn="ctr">
        <a:defRPr sz="6200">
          <a:latin typeface="Calibri"/>
          <a:ea typeface="Calibri"/>
          <a:cs typeface="Calibri"/>
          <a:sym typeface="Calibri"/>
        </a:defRPr>
      </a:lvl7pPr>
      <a:lvl8pPr algn="ctr">
        <a:defRPr sz="6200">
          <a:latin typeface="Calibri"/>
          <a:ea typeface="Calibri"/>
          <a:cs typeface="Calibri"/>
          <a:sym typeface="Calibri"/>
        </a:defRPr>
      </a:lvl8pPr>
      <a:lvl9pPr algn="ctr">
        <a:defRPr sz="6200">
          <a:latin typeface="Calibri"/>
          <a:ea typeface="Calibri"/>
          <a:cs typeface="Calibri"/>
          <a:sym typeface="Calibri"/>
        </a:defRPr>
      </a:lvl9pPr>
    </p:titleStyle>
    <p:bodyStyle>
      <a:lvl1pPr marL="471487" indent="-471487">
        <a:spcBef>
          <a:spcPts val="700"/>
        </a:spcBef>
        <a:buSzPct val="100000"/>
        <a:buFont typeface="Arial"/>
        <a:buChar char="•"/>
        <a:defRPr sz="4400">
          <a:latin typeface="Calibri"/>
          <a:ea typeface="Calibri"/>
          <a:cs typeface="Calibri"/>
          <a:sym typeface="Calibri"/>
        </a:defRPr>
      </a:lvl1pPr>
      <a:lvl2pPr marL="906235" indent="-449035">
        <a:spcBef>
          <a:spcPts val="700"/>
        </a:spcBef>
        <a:buSzPct val="100000"/>
        <a:buFont typeface="Arial"/>
        <a:buChar char="–"/>
        <a:defRPr sz="4400">
          <a:latin typeface="Calibri"/>
          <a:ea typeface="Calibri"/>
          <a:cs typeface="Calibri"/>
          <a:sym typeface="Calibri"/>
        </a:defRPr>
      </a:lvl2pPr>
      <a:lvl3pPr marL="1333500" indent="-419100">
        <a:spcBef>
          <a:spcPts val="700"/>
        </a:spcBef>
        <a:buSzPct val="100000"/>
        <a:buFont typeface="Arial"/>
        <a:buChar char="•"/>
        <a:defRPr sz="4400">
          <a:latin typeface="Calibri"/>
          <a:ea typeface="Calibri"/>
          <a:cs typeface="Calibri"/>
          <a:sym typeface="Calibri"/>
        </a:defRPr>
      </a:lvl3pPr>
      <a:lvl4pPr marL="1874520" indent="-502920">
        <a:spcBef>
          <a:spcPts val="700"/>
        </a:spcBef>
        <a:buSzPct val="100000"/>
        <a:buFont typeface="Arial"/>
        <a:buChar char="–"/>
        <a:defRPr sz="4400">
          <a:latin typeface="Calibri"/>
          <a:ea typeface="Calibri"/>
          <a:cs typeface="Calibri"/>
          <a:sym typeface="Calibri"/>
        </a:defRPr>
      </a:lvl4pPr>
      <a:lvl5pPr marL="2331720" indent="-502920">
        <a:spcBef>
          <a:spcPts val="700"/>
        </a:spcBef>
        <a:buSzPct val="100000"/>
        <a:buFont typeface="Arial"/>
        <a:buChar char="»"/>
        <a:defRPr sz="4400">
          <a:latin typeface="Calibri"/>
          <a:ea typeface="Calibri"/>
          <a:cs typeface="Calibri"/>
          <a:sym typeface="Calibri"/>
        </a:defRPr>
      </a:lvl5pPr>
      <a:lvl6pPr marL="2788920" indent="-502920">
        <a:spcBef>
          <a:spcPts val="700"/>
        </a:spcBef>
        <a:buSzPct val="100000"/>
        <a:buFont typeface="Arial"/>
        <a:buChar char="•"/>
        <a:defRPr sz="4400">
          <a:latin typeface="Calibri"/>
          <a:ea typeface="Calibri"/>
          <a:cs typeface="Calibri"/>
          <a:sym typeface="Calibri"/>
        </a:defRPr>
      </a:lvl6pPr>
      <a:lvl7pPr marL="3246120" indent="-502920">
        <a:spcBef>
          <a:spcPts val="700"/>
        </a:spcBef>
        <a:buSzPct val="100000"/>
        <a:buFont typeface="Arial"/>
        <a:buChar char="•"/>
        <a:defRPr sz="4400">
          <a:latin typeface="Calibri"/>
          <a:ea typeface="Calibri"/>
          <a:cs typeface="Calibri"/>
          <a:sym typeface="Calibri"/>
        </a:defRPr>
      </a:lvl7pPr>
      <a:lvl8pPr marL="3703320" indent="-502920">
        <a:spcBef>
          <a:spcPts val="700"/>
        </a:spcBef>
        <a:buSzPct val="100000"/>
        <a:buFont typeface="Arial"/>
        <a:buChar char="•"/>
        <a:defRPr sz="4400">
          <a:latin typeface="Calibri"/>
          <a:ea typeface="Calibri"/>
          <a:cs typeface="Calibri"/>
          <a:sym typeface="Calibri"/>
        </a:defRPr>
      </a:lvl8pPr>
      <a:lvl9pPr marL="4160520" indent="-502920">
        <a:spcBef>
          <a:spcPts val="700"/>
        </a:spcBef>
        <a:buSzPct val="100000"/>
        <a:buFont typeface="Arial"/>
        <a:buChar char="•"/>
        <a:defRPr sz="4400">
          <a:latin typeface="Calibri"/>
          <a:ea typeface="Calibri"/>
          <a:cs typeface="Calibri"/>
          <a:sym typeface="Calibri"/>
        </a:defRPr>
      </a:lvl9pPr>
    </p:bodyStyle>
    <p:otherStyle>
      <a:lvl1pPr algn="r">
        <a:defRPr sz="1600">
          <a:solidFill>
            <a:schemeClr val="tx1"/>
          </a:solidFill>
          <a:latin typeface="+mn-lt"/>
          <a:ea typeface="+mn-ea"/>
          <a:cs typeface="+mn-cs"/>
          <a:sym typeface="Calibri"/>
        </a:defRPr>
      </a:lvl1pPr>
      <a:lvl2pPr indent="457200" algn="r">
        <a:defRPr sz="1600">
          <a:solidFill>
            <a:schemeClr val="tx1"/>
          </a:solidFill>
          <a:latin typeface="+mn-lt"/>
          <a:ea typeface="+mn-ea"/>
          <a:cs typeface="+mn-cs"/>
          <a:sym typeface="Calibri"/>
        </a:defRPr>
      </a:lvl2pPr>
      <a:lvl3pPr indent="914400" algn="r">
        <a:defRPr sz="1600">
          <a:solidFill>
            <a:schemeClr val="tx1"/>
          </a:solidFill>
          <a:latin typeface="+mn-lt"/>
          <a:ea typeface="+mn-ea"/>
          <a:cs typeface="+mn-cs"/>
          <a:sym typeface="Calibri"/>
        </a:defRPr>
      </a:lvl3pPr>
      <a:lvl4pPr indent="1371600" algn="r">
        <a:defRPr sz="1600">
          <a:solidFill>
            <a:schemeClr val="tx1"/>
          </a:solidFill>
          <a:latin typeface="+mn-lt"/>
          <a:ea typeface="+mn-ea"/>
          <a:cs typeface="+mn-cs"/>
          <a:sym typeface="Calibri"/>
        </a:defRPr>
      </a:lvl4pPr>
      <a:lvl5pPr indent="1828800" algn="r">
        <a:defRPr sz="1600">
          <a:solidFill>
            <a:schemeClr val="tx1"/>
          </a:solidFill>
          <a:latin typeface="+mn-lt"/>
          <a:ea typeface="+mn-ea"/>
          <a:cs typeface="+mn-cs"/>
          <a:sym typeface="Calibri"/>
        </a:defRPr>
      </a:lvl5pPr>
      <a:lvl6pPr indent="2286000" algn="r">
        <a:defRPr sz="1600">
          <a:solidFill>
            <a:schemeClr val="tx1"/>
          </a:solidFill>
          <a:latin typeface="+mn-lt"/>
          <a:ea typeface="+mn-ea"/>
          <a:cs typeface="+mn-cs"/>
          <a:sym typeface="Calibri"/>
        </a:defRPr>
      </a:lvl6pPr>
      <a:lvl7pPr indent="2743200" algn="r">
        <a:defRPr sz="1600">
          <a:solidFill>
            <a:schemeClr val="tx1"/>
          </a:solidFill>
          <a:latin typeface="+mn-lt"/>
          <a:ea typeface="+mn-ea"/>
          <a:cs typeface="+mn-cs"/>
          <a:sym typeface="Calibri"/>
        </a:defRPr>
      </a:lvl7pPr>
      <a:lvl8pPr indent="3200400" algn="r">
        <a:defRPr sz="1600">
          <a:solidFill>
            <a:schemeClr val="tx1"/>
          </a:solidFill>
          <a:latin typeface="+mn-lt"/>
          <a:ea typeface="+mn-ea"/>
          <a:cs typeface="+mn-cs"/>
          <a:sym typeface="Calibri"/>
        </a:defRPr>
      </a:lvl8pPr>
      <a:lvl9pPr indent="3657600" algn="r">
        <a:defRPr sz="16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1.png"/><Relationship Id="rId8" Type="http://schemas.openxmlformats.org/officeDocument/2006/relationships/image" Target="../media/image4.png"/><Relationship Id="rId9"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4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1.png"/><Relationship Id="rId6" Type="http://schemas.openxmlformats.org/officeDocument/2006/relationships/image" Target="../media/image4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jpeg"/><Relationship Id="rId5" Type="http://schemas.openxmlformats.org/officeDocument/2006/relationships/hyperlink" Target="http://en.wikipedia.org/wiki/Alain_Aspect"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1.png"/><Relationship Id="rId12"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10.png"/><Relationship Id="rId5" Type="http://schemas.openxmlformats.org/officeDocument/2006/relationships/image" Target="../media/image30.png"/><Relationship Id="rId6" Type="http://schemas.openxmlformats.org/officeDocument/2006/relationships/image" Target="../media/image27.png"/><Relationship Id="rId7" Type="http://schemas.openxmlformats.org/officeDocument/2006/relationships/image" Target="../media/image1.png"/><Relationship Id="rId8" Type="http://schemas.openxmlformats.org/officeDocument/2006/relationships/image" Target="../media/image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xfrm>
            <a:off x="583828" y="619900"/>
            <a:ext cx="11837145" cy="1566963"/>
          </a:xfrm>
          <a:prstGeom prst="rect">
            <a:avLst/>
          </a:prstGeom>
        </p:spPr>
        <p:txBody>
          <a:bodyPr/>
          <a:lstStyle>
            <a:lvl1pPr>
              <a:defRPr sz="4200">
                <a:latin typeface="Helvetica"/>
                <a:ea typeface="Helvetica"/>
                <a:cs typeface="Helvetica"/>
                <a:sym typeface="Helvetica"/>
              </a:defRPr>
            </a:lvl1pPr>
          </a:lstStyle>
          <a:p>
            <a:pPr lvl="0">
              <a:defRPr sz="1800"/>
            </a:pPr>
            <a:r>
              <a:rPr sz="4200"/>
              <a:t>On-demamd generation of indistinguishable polarization-entangled photon pair</a:t>
            </a:r>
          </a:p>
        </p:txBody>
      </p:sp>
      <p:sp>
        <p:nvSpPr>
          <p:cNvPr id="54" name="Shape 54"/>
          <p:cNvSpPr/>
          <p:nvPr>
            <p:ph type="body" idx="1"/>
          </p:nvPr>
        </p:nvSpPr>
        <p:spPr>
          <a:xfrm>
            <a:off x="5232400" y="7804150"/>
            <a:ext cx="10464800" cy="1130300"/>
          </a:xfrm>
          <a:prstGeom prst="rect">
            <a:avLst/>
          </a:prstGeom>
        </p:spPr>
        <p:txBody>
          <a:bodyPr/>
          <a:lstStyle/>
          <a:p>
            <a:pPr lvl="0">
              <a:defRPr sz="1800"/>
            </a:pPr>
            <a:r>
              <a:rPr sz="3200">
                <a:latin typeface="Helvetica"/>
                <a:ea typeface="Helvetica"/>
                <a:cs typeface="Helvetica"/>
                <a:sym typeface="Helvetica"/>
              </a:rPr>
              <a:t>Nogami Takeshi</a:t>
            </a:r>
            <a:endParaRPr sz="3200">
              <a:latin typeface="Helvetica"/>
              <a:ea typeface="Helvetica"/>
              <a:cs typeface="Helvetica"/>
              <a:sym typeface="Helvetica"/>
            </a:endParaRPr>
          </a:p>
          <a:p>
            <a:pPr lvl="0">
              <a:defRPr sz="1800"/>
            </a:pPr>
            <a:r>
              <a:rPr sz="3200">
                <a:latin typeface="Helvetica"/>
                <a:ea typeface="Helvetica"/>
                <a:cs typeface="Helvetica"/>
                <a:sym typeface="Helvetica"/>
              </a:rPr>
              <a:t>Yoshida lab.</a:t>
            </a:r>
          </a:p>
        </p:txBody>
      </p:sp>
      <p:sp>
        <p:nvSpPr>
          <p:cNvPr id="55" name="Shape 55"/>
          <p:cNvSpPr/>
          <p:nvPr/>
        </p:nvSpPr>
        <p:spPr>
          <a:xfrm>
            <a:off x="1352878" y="2281444"/>
            <a:ext cx="1022940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spcBef>
                <a:spcPts val="1200"/>
              </a:spcBef>
              <a:defRPr sz="1800"/>
            </a:pPr>
            <a:r>
              <a:rPr sz="2000">
                <a:latin typeface="Times Roman"/>
                <a:ea typeface="Times Roman"/>
                <a:cs typeface="Times Roman"/>
                <a:sym typeface="Times Roman"/>
              </a:rPr>
              <a:t>M. Muller, S. Bounouar, K. D. Jons, M. Glassl and P. Michler, Nature Photonics, </a:t>
            </a:r>
            <a:r>
              <a:rPr b="1" sz="2000">
                <a:latin typeface="Times Roman"/>
                <a:ea typeface="Times Roman"/>
                <a:cs typeface="Times Roman"/>
                <a:sym typeface="Times Roman"/>
              </a:rPr>
              <a:t>8</a:t>
            </a:r>
            <a:r>
              <a:rPr sz="2000">
                <a:latin typeface="Times Roman"/>
                <a:ea typeface="Times Roman"/>
                <a:cs typeface="Times Roman"/>
                <a:sym typeface="Times Roman"/>
              </a:rPr>
              <a:t>, 224-228 (2014)</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nvSpPr>
        <p:spPr>
          <a:xfrm>
            <a:off x="1491521" y="685800"/>
            <a:ext cx="250335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700"/>
            </a:lvl1pPr>
          </a:lstStyle>
          <a:p>
            <a:pPr lvl="0">
              <a:defRPr sz="1800"/>
            </a:pPr>
            <a:r>
              <a:rPr sz="4700"/>
              <a:t>Contents</a:t>
            </a:r>
          </a:p>
        </p:txBody>
      </p:sp>
      <p:sp>
        <p:nvSpPr>
          <p:cNvPr id="269" name="Shape 269"/>
          <p:cNvSpPr/>
          <p:nvPr/>
        </p:nvSpPr>
        <p:spPr>
          <a:xfrm>
            <a:off x="1169269" y="1904451"/>
            <a:ext cx="311876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・Introduction</a:t>
            </a:r>
          </a:p>
        </p:txBody>
      </p:sp>
      <p:sp>
        <p:nvSpPr>
          <p:cNvPr id="270" name="Shape 270"/>
          <p:cNvSpPr/>
          <p:nvPr/>
        </p:nvSpPr>
        <p:spPr>
          <a:xfrm>
            <a:off x="2107140" y="3235922"/>
            <a:ext cx="409619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Quantum entanglement</a:t>
            </a:r>
          </a:p>
        </p:txBody>
      </p:sp>
      <p:sp>
        <p:nvSpPr>
          <p:cNvPr id="271" name="Shape 271"/>
          <p:cNvSpPr/>
          <p:nvPr/>
        </p:nvSpPr>
        <p:spPr>
          <a:xfrm>
            <a:off x="1142561" y="3979681"/>
            <a:ext cx="1099848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・Various methods of entangled photon generation</a:t>
            </a:r>
          </a:p>
        </p:txBody>
      </p:sp>
      <p:sp>
        <p:nvSpPr>
          <p:cNvPr id="272" name="Shape 272"/>
          <p:cNvSpPr/>
          <p:nvPr/>
        </p:nvSpPr>
        <p:spPr>
          <a:xfrm>
            <a:off x="2106531" y="4788662"/>
            <a:ext cx="492126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Parametric down conversion</a:t>
            </a:r>
          </a:p>
        </p:txBody>
      </p:sp>
      <p:sp>
        <p:nvSpPr>
          <p:cNvPr id="273" name="Shape 273"/>
          <p:cNvSpPr/>
          <p:nvPr/>
        </p:nvSpPr>
        <p:spPr>
          <a:xfrm>
            <a:off x="1159044" y="5916545"/>
            <a:ext cx="11168151" cy="12192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ct val="50000"/>
              </a:lnSpc>
              <a:defRPr sz="1800"/>
            </a:pPr>
            <a:r>
              <a:rPr sz="3800"/>
              <a:t>・On-demand generation of entangled photon pair </a:t>
            </a:r>
            <a:endParaRPr sz="3800"/>
          </a:p>
          <a:p>
            <a:pPr lvl="0" algn="l">
              <a:lnSpc>
                <a:spcPct val="50000"/>
              </a:lnSpc>
              <a:defRPr sz="1800"/>
            </a:pPr>
            <a:r>
              <a:rPr sz="3800"/>
              <a:t>    by quantum dot </a:t>
            </a:r>
          </a:p>
        </p:txBody>
      </p:sp>
      <p:sp>
        <p:nvSpPr>
          <p:cNvPr id="274" name="Shape 274"/>
          <p:cNvSpPr/>
          <p:nvPr/>
        </p:nvSpPr>
        <p:spPr>
          <a:xfrm>
            <a:off x="1169008" y="7995642"/>
            <a:ext cx="314469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・Future work</a:t>
            </a:r>
          </a:p>
        </p:txBody>
      </p:sp>
      <p:sp>
        <p:nvSpPr>
          <p:cNvPr id="275" name="Shape 275"/>
          <p:cNvSpPr/>
          <p:nvPr/>
        </p:nvSpPr>
        <p:spPr>
          <a:xfrm>
            <a:off x="2141241" y="2615218"/>
            <a:ext cx="371482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Exciton and biexciton</a:t>
            </a:r>
          </a:p>
        </p:txBody>
      </p:sp>
      <p:sp>
        <p:nvSpPr>
          <p:cNvPr id="276" name="Shape 276"/>
          <p:cNvSpPr/>
          <p:nvPr/>
        </p:nvSpPr>
        <p:spPr>
          <a:xfrm>
            <a:off x="1165092" y="7222793"/>
            <a:ext cx="266161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・Summary</a:t>
            </a:r>
          </a:p>
        </p:txBody>
      </p:sp>
      <p:sp>
        <p:nvSpPr>
          <p:cNvPr id="277" name="Shape 277"/>
          <p:cNvSpPr/>
          <p:nvPr/>
        </p:nvSpPr>
        <p:spPr>
          <a:xfrm>
            <a:off x="2108682" y="5367208"/>
            <a:ext cx="627653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Resonant hyper-prametric scattering</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nvSpPr>
        <p:spPr>
          <a:xfrm>
            <a:off x="1009842" y="625372"/>
            <a:ext cx="10985116"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lvl="0">
              <a:defRPr sz="1800"/>
            </a:pPr>
            <a:r>
              <a:rPr sz="3300"/>
              <a:t>Resonant Two-Photon Excitation Scheme in QD(In(Ga)As)</a:t>
            </a:r>
          </a:p>
        </p:txBody>
      </p:sp>
      <p:sp>
        <p:nvSpPr>
          <p:cNvPr id="282" name="Shape 282"/>
          <p:cNvSpPr/>
          <p:nvPr/>
        </p:nvSpPr>
        <p:spPr>
          <a:xfrm>
            <a:off x="646711" y="1965785"/>
            <a:ext cx="253486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Biexciton state :</a:t>
            </a:r>
          </a:p>
        </p:txBody>
      </p:sp>
      <p:pic>
        <p:nvPicPr>
          <p:cNvPr id="283" name="pasted-image.pdf"/>
          <p:cNvPicPr/>
          <p:nvPr/>
        </p:nvPicPr>
        <p:blipFill>
          <a:blip r:embed="rId3">
            <a:extLst/>
          </a:blip>
          <a:stretch>
            <a:fillRect/>
          </a:stretch>
        </p:blipFill>
        <p:spPr>
          <a:xfrm>
            <a:off x="3329179" y="2062988"/>
            <a:ext cx="807579" cy="364396"/>
          </a:xfrm>
          <a:prstGeom prst="rect">
            <a:avLst/>
          </a:prstGeom>
          <a:ln w="12700">
            <a:miter lim="400000"/>
          </a:ln>
        </p:spPr>
      </p:pic>
      <p:pic>
        <p:nvPicPr>
          <p:cNvPr id="284" name="pasted-image.pdf"/>
          <p:cNvPicPr/>
          <p:nvPr/>
        </p:nvPicPr>
        <p:blipFill>
          <a:blip r:embed="rId4">
            <a:extLst/>
          </a:blip>
          <a:stretch>
            <a:fillRect/>
          </a:stretch>
        </p:blipFill>
        <p:spPr>
          <a:xfrm>
            <a:off x="3028681" y="2809897"/>
            <a:ext cx="482578" cy="364396"/>
          </a:xfrm>
          <a:prstGeom prst="rect">
            <a:avLst/>
          </a:prstGeom>
          <a:ln w="12700">
            <a:miter lim="400000"/>
          </a:ln>
        </p:spPr>
      </p:pic>
      <p:sp>
        <p:nvSpPr>
          <p:cNvPr id="285" name="Shape 285"/>
          <p:cNvSpPr/>
          <p:nvPr/>
        </p:nvSpPr>
        <p:spPr>
          <a:xfrm>
            <a:off x="647035" y="2695728"/>
            <a:ext cx="226797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Exciton state :</a:t>
            </a:r>
          </a:p>
        </p:txBody>
      </p:sp>
      <p:sp>
        <p:nvSpPr>
          <p:cNvPr id="286" name="Shape 286"/>
          <p:cNvSpPr/>
          <p:nvPr/>
        </p:nvSpPr>
        <p:spPr>
          <a:xfrm>
            <a:off x="457595" y="3425671"/>
            <a:ext cx="396197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state of emitted photon pair</a:t>
            </a:r>
          </a:p>
        </p:txBody>
      </p:sp>
      <p:pic>
        <p:nvPicPr>
          <p:cNvPr id="287" name="スクリーンショット 2014-05-25 14.08.24.png"/>
          <p:cNvPicPr/>
          <p:nvPr/>
        </p:nvPicPr>
        <p:blipFill>
          <a:blip r:embed="rId5">
            <a:extLst/>
          </a:blip>
          <a:stretch>
            <a:fillRect/>
          </a:stretch>
        </p:blipFill>
        <p:spPr>
          <a:xfrm>
            <a:off x="5471444" y="2481810"/>
            <a:ext cx="7309936" cy="5881176"/>
          </a:xfrm>
          <a:prstGeom prst="rect">
            <a:avLst/>
          </a:prstGeom>
          <a:ln w="12700">
            <a:miter lim="400000"/>
          </a:ln>
        </p:spPr>
      </p:pic>
      <p:pic>
        <p:nvPicPr>
          <p:cNvPr id="288" name="pasted-image.pdf"/>
          <p:cNvPicPr/>
          <p:nvPr/>
        </p:nvPicPr>
        <p:blipFill>
          <a:blip r:embed="rId6">
            <a:extLst/>
          </a:blip>
          <a:stretch>
            <a:fillRect/>
          </a:stretch>
        </p:blipFill>
        <p:spPr>
          <a:xfrm>
            <a:off x="661411" y="3972875"/>
            <a:ext cx="3554341" cy="675081"/>
          </a:xfrm>
          <a:prstGeom prst="rect">
            <a:avLst/>
          </a:prstGeom>
          <a:ln w="12700">
            <a:miter lim="400000"/>
          </a:ln>
        </p:spPr>
      </p:pic>
      <p:sp>
        <p:nvSpPr>
          <p:cNvPr id="289" name="Shape 289"/>
          <p:cNvSpPr/>
          <p:nvPr/>
        </p:nvSpPr>
        <p:spPr>
          <a:xfrm>
            <a:off x="11566675" y="1885731"/>
            <a:ext cx="832149" cy="558801"/>
          </a:xfrm>
          <a:prstGeom prst="rect">
            <a:avLst/>
          </a:prstGeom>
          <a:ln w="50800">
            <a:solidFill>
              <a:srgbClr val="164F86"/>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700"/>
            </a:lvl1pPr>
          </a:lstStyle>
          <a:p>
            <a:pPr lvl="0">
              <a:defRPr sz="1800"/>
            </a:pPr>
            <a:r>
              <a:rPr sz="2700"/>
              <a:t>trion</a:t>
            </a:r>
          </a:p>
        </p:txBody>
      </p:sp>
      <p:sp>
        <p:nvSpPr>
          <p:cNvPr id="290" name="Shape 290"/>
          <p:cNvSpPr/>
          <p:nvPr/>
        </p:nvSpPr>
        <p:spPr>
          <a:xfrm rot="5400000">
            <a:off x="11132104" y="3212933"/>
            <a:ext cx="1701292" cy="184205"/>
          </a:xfrm>
          <a:prstGeom prst="rightArrow">
            <a:avLst>
              <a:gd name="adj1" fmla="val 34484"/>
              <a:gd name="adj2" fmla="val 192725"/>
            </a:avLst>
          </a:prstGeom>
          <a:blipFill>
            <a:blip r:embed="rId7"/>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291" name="Shape 291"/>
          <p:cNvSpPr/>
          <p:nvPr/>
        </p:nvSpPr>
        <p:spPr>
          <a:xfrm>
            <a:off x="238436" y="5446543"/>
            <a:ext cx="548491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400"/>
              <a:t>(</a:t>
            </a:r>
            <a:r>
              <a:rPr b="1" sz="2400"/>
              <a:t>c</a:t>
            </a:r>
            <a:r>
              <a:rPr sz="2400"/>
              <a:t>)TPE : resonant two-photon excitation</a:t>
            </a:r>
          </a:p>
        </p:txBody>
      </p:sp>
      <p:sp>
        <p:nvSpPr>
          <p:cNvPr id="292" name="Shape 292"/>
          <p:cNvSpPr/>
          <p:nvPr/>
        </p:nvSpPr>
        <p:spPr>
          <a:xfrm>
            <a:off x="198106" y="4999797"/>
            <a:ext cx="497666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400"/>
              <a:t>(</a:t>
            </a:r>
            <a:r>
              <a:rPr b="1" sz="2400"/>
              <a:t>b</a:t>
            </a:r>
            <a:r>
              <a:rPr sz="2400"/>
              <a:t>)NRE : above-bandgap excitation </a:t>
            </a:r>
          </a:p>
        </p:txBody>
      </p:sp>
      <p:sp>
        <p:nvSpPr>
          <p:cNvPr id="293" name="Shape 293"/>
          <p:cNvSpPr/>
          <p:nvPr/>
        </p:nvSpPr>
        <p:spPr>
          <a:xfrm>
            <a:off x="8876309" y="8347152"/>
            <a:ext cx="3989667" cy="469901"/>
          </a:xfrm>
          <a:prstGeom prst="rect">
            <a:avLst/>
          </a:prstGeom>
          <a:ln w="50800">
            <a:solidFill>
              <a:srgbClr val="164F86"/>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100"/>
            </a:lvl1pPr>
          </a:lstStyle>
          <a:p>
            <a:pPr lvl="0">
              <a:defRPr sz="1800"/>
            </a:pPr>
            <a:r>
              <a:rPr sz="2100"/>
              <a:t>no exciton fine-structure splitting</a:t>
            </a:r>
          </a:p>
        </p:txBody>
      </p:sp>
      <p:sp>
        <p:nvSpPr>
          <p:cNvPr id="294" name="Shape 294"/>
          <p:cNvSpPr/>
          <p:nvPr/>
        </p:nvSpPr>
        <p:spPr>
          <a:xfrm rot="14490566">
            <a:off x="11439076" y="7744217"/>
            <a:ext cx="1058576" cy="204589"/>
          </a:xfrm>
          <a:prstGeom prst="rightArrow">
            <a:avLst>
              <a:gd name="adj1" fmla="val 32000"/>
              <a:gd name="adj2" fmla="val 214721"/>
            </a:avLst>
          </a:prstGeom>
          <a:blipFill>
            <a:blip r:embed="rId7"/>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295" name="Shape 295"/>
          <p:cNvSpPr/>
          <p:nvPr/>
        </p:nvSpPr>
        <p:spPr>
          <a:xfrm>
            <a:off x="288857" y="7291166"/>
            <a:ext cx="4795163" cy="1676401"/>
          </a:xfrm>
          <a:prstGeom prst="rect">
            <a:avLst/>
          </a:prstGeom>
          <a:ln w="50800">
            <a:solidFill>
              <a:srgbClr val="C82506"/>
            </a:solidFill>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500"/>
              <a:t>Through a two-photon resonant excitation scheme, the biexciton population is deterministically prepared.</a:t>
            </a:r>
          </a:p>
        </p:txBody>
      </p:sp>
      <p:grpSp>
        <p:nvGrpSpPr>
          <p:cNvPr id="303" name="Group 303"/>
          <p:cNvGrpSpPr/>
          <p:nvPr/>
        </p:nvGrpSpPr>
        <p:grpSpPr>
          <a:xfrm>
            <a:off x="9903444" y="1365852"/>
            <a:ext cx="1379921" cy="985079"/>
            <a:chOff x="0" y="0"/>
            <a:chExt cx="1379920" cy="985078"/>
          </a:xfrm>
        </p:grpSpPr>
        <p:sp>
          <p:nvSpPr>
            <p:cNvPr id="296" name="Shape 296"/>
            <p:cNvSpPr/>
            <p:nvPr/>
          </p:nvSpPr>
          <p:spPr>
            <a:xfrm>
              <a:off x="0" y="270506"/>
              <a:ext cx="1250751" cy="6242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97" name="Shape 297"/>
            <p:cNvSpPr/>
            <p:nvPr/>
          </p:nvSpPr>
          <p:spPr>
            <a:xfrm>
              <a:off x="240381" y="0"/>
              <a:ext cx="432847" cy="4328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98" name="Shape 298"/>
            <p:cNvSpPr/>
            <p:nvPr/>
          </p:nvSpPr>
          <p:spPr>
            <a:xfrm>
              <a:off x="77616" y="552232"/>
              <a:ext cx="432847" cy="43284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99" name="Shape 299"/>
            <p:cNvSpPr/>
            <p:nvPr/>
          </p:nvSpPr>
          <p:spPr>
            <a:xfrm>
              <a:off x="947074" y="391623"/>
              <a:ext cx="432847" cy="43284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300" name="pasted-image.pdf"/>
            <p:cNvPicPr/>
            <p:nvPr/>
          </p:nvPicPr>
          <p:blipFill>
            <a:blip r:embed="rId8">
              <a:extLst/>
            </a:blip>
            <a:stretch>
              <a:fillRect/>
            </a:stretch>
          </p:blipFill>
          <p:spPr>
            <a:xfrm>
              <a:off x="326850" y="64994"/>
              <a:ext cx="324848" cy="259879"/>
            </a:xfrm>
            <a:prstGeom prst="rect">
              <a:avLst/>
            </a:prstGeom>
            <a:ln w="12700" cap="flat">
              <a:noFill/>
              <a:miter lim="400000"/>
            </a:ln>
            <a:effectLst/>
          </p:spPr>
        </p:pic>
        <p:pic>
          <p:nvPicPr>
            <p:cNvPr id="301" name="pasted-image.pdf"/>
            <p:cNvPicPr/>
            <p:nvPr/>
          </p:nvPicPr>
          <p:blipFill>
            <a:blip r:embed="rId8">
              <a:extLst/>
            </a:blip>
            <a:stretch>
              <a:fillRect/>
            </a:stretch>
          </p:blipFill>
          <p:spPr>
            <a:xfrm>
              <a:off x="157015" y="628576"/>
              <a:ext cx="324849" cy="259879"/>
            </a:xfrm>
            <a:prstGeom prst="rect">
              <a:avLst/>
            </a:prstGeom>
            <a:ln w="12700" cap="flat">
              <a:noFill/>
              <a:miter lim="400000"/>
            </a:ln>
            <a:effectLst/>
          </p:spPr>
        </p:pic>
        <p:pic>
          <p:nvPicPr>
            <p:cNvPr id="302" name="pasted-image.pdf"/>
            <p:cNvPicPr/>
            <p:nvPr/>
          </p:nvPicPr>
          <p:blipFill>
            <a:blip r:embed="rId9">
              <a:extLst/>
            </a:blip>
            <a:srcRect l="0" t="0" r="0" b="0"/>
            <a:stretch>
              <a:fillRect/>
            </a:stretch>
          </p:blipFill>
          <p:spPr>
            <a:xfrm>
              <a:off x="1038942" y="499699"/>
              <a:ext cx="324849" cy="216566"/>
            </a:xfrm>
            <a:prstGeom prst="rect">
              <a:avLst/>
            </a:prstGeom>
            <a:ln w="12700" cap="flat">
              <a:noFill/>
              <a:miter lim="400000"/>
            </a:ln>
            <a:effectLst/>
          </p:spPr>
        </p:pic>
      </p:grpSp>
      <p:sp>
        <p:nvSpPr>
          <p:cNvPr id="304" name="Shape 304"/>
          <p:cNvSpPr/>
          <p:nvPr/>
        </p:nvSpPr>
        <p:spPr>
          <a:xfrm>
            <a:off x="6781820" y="8873875"/>
            <a:ext cx="451951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spcBef>
                <a:spcPts val="1200"/>
              </a:spcBef>
              <a:defRPr sz="1800"/>
            </a:pPr>
            <a:r>
              <a:rPr sz="1600">
                <a:latin typeface="Times Roman"/>
                <a:ea typeface="Times Roman"/>
                <a:cs typeface="Times Roman"/>
                <a:sym typeface="Times Roman"/>
              </a:rPr>
              <a:t>M. Muller, et al., Nature Photonics, </a:t>
            </a:r>
            <a:r>
              <a:rPr b="1" sz="1600">
                <a:latin typeface="Times Roman"/>
                <a:ea typeface="Times Roman"/>
                <a:cs typeface="Times Roman"/>
                <a:sym typeface="Times Roman"/>
              </a:rPr>
              <a:t>8</a:t>
            </a:r>
            <a:r>
              <a:rPr sz="1600">
                <a:latin typeface="Times Roman"/>
                <a:ea typeface="Times Roman"/>
                <a:cs typeface="Times Roman"/>
                <a:sym typeface="Times Roman"/>
              </a:rPr>
              <a:t>, 224-228 (2014)</a:t>
            </a:r>
          </a:p>
        </p:txBody>
      </p:sp>
      <p:sp>
        <p:nvSpPr>
          <p:cNvPr id="305" name="Shape 305"/>
          <p:cNvSpPr/>
          <p:nvPr/>
        </p:nvSpPr>
        <p:spPr>
          <a:xfrm>
            <a:off x="502829" y="6349804"/>
            <a:ext cx="436721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Lifetime : 220ps(XX),400ps(X)</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nvSpPr>
        <p:spPr>
          <a:xfrm>
            <a:off x="1614676" y="512948"/>
            <a:ext cx="977544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lvl="0">
              <a:defRPr sz="1800"/>
            </a:pPr>
            <a:r>
              <a:rPr sz="3500"/>
              <a:t>Integrated Intensities, Under Resonant Excitation</a:t>
            </a:r>
          </a:p>
        </p:txBody>
      </p:sp>
      <p:grpSp>
        <p:nvGrpSpPr>
          <p:cNvPr id="312" name="Group 312"/>
          <p:cNvGrpSpPr/>
          <p:nvPr/>
        </p:nvGrpSpPr>
        <p:grpSpPr>
          <a:xfrm>
            <a:off x="305384" y="1681268"/>
            <a:ext cx="6956985" cy="6142281"/>
            <a:chOff x="0" y="0"/>
            <a:chExt cx="6956983" cy="6142279"/>
          </a:xfrm>
        </p:grpSpPr>
        <p:pic>
          <p:nvPicPr>
            <p:cNvPr id="310" name="スクリーンショット 2014-05-24 22.14.18.png"/>
            <p:cNvPicPr/>
            <p:nvPr/>
          </p:nvPicPr>
          <p:blipFill>
            <a:blip r:embed="rId3">
              <a:extLst/>
            </a:blip>
            <a:stretch>
              <a:fillRect/>
            </a:stretch>
          </p:blipFill>
          <p:spPr>
            <a:xfrm>
              <a:off x="0" y="0"/>
              <a:ext cx="6956984" cy="5846642"/>
            </a:xfrm>
            <a:prstGeom prst="rect">
              <a:avLst/>
            </a:prstGeom>
            <a:ln w="12700" cap="flat">
              <a:noFill/>
              <a:miter lim="400000"/>
            </a:ln>
            <a:effectLst/>
          </p:spPr>
        </p:pic>
        <p:sp>
          <p:nvSpPr>
            <p:cNvPr id="311" name="Shape 311"/>
            <p:cNvSpPr/>
            <p:nvPr/>
          </p:nvSpPr>
          <p:spPr>
            <a:xfrm>
              <a:off x="393072" y="5790138"/>
              <a:ext cx="6170839" cy="352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defTabSz="457200">
                <a:spcBef>
                  <a:spcPts val="1200"/>
                </a:spcBef>
                <a:defRPr sz="1800"/>
              </a:pPr>
              <a:r>
                <a:rPr sz="1600">
                  <a:latin typeface="Times Roman"/>
                  <a:ea typeface="Times Roman"/>
                  <a:cs typeface="Times Roman"/>
                  <a:sym typeface="Times Roman"/>
                </a:rPr>
                <a:t>M. Muller, et al., Nature Photonics, </a:t>
              </a:r>
              <a:r>
                <a:rPr b="1" sz="1600">
                  <a:latin typeface="Times Roman"/>
                  <a:ea typeface="Times Roman"/>
                  <a:cs typeface="Times Roman"/>
                  <a:sym typeface="Times Roman"/>
                </a:rPr>
                <a:t>8</a:t>
              </a:r>
              <a:r>
                <a:rPr sz="1600">
                  <a:latin typeface="Times Roman"/>
                  <a:ea typeface="Times Roman"/>
                  <a:cs typeface="Times Roman"/>
                  <a:sym typeface="Times Roman"/>
                </a:rPr>
                <a:t>, 224-228 (2014)</a:t>
              </a:r>
            </a:p>
          </p:txBody>
        </p:sp>
      </p:grpSp>
      <p:sp>
        <p:nvSpPr>
          <p:cNvPr id="313" name="Shape 313"/>
          <p:cNvSpPr/>
          <p:nvPr/>
        </p:nvSpPr>
        <p:spPr>
          <a:xfrm>
            <a:off x="2837646" y="7944687"/>
            <a:ext cx="4129175" cy="571501"/>
          </a:xfrm>
          <a:prstGeom prst="rect">
            <a:avLst/>
          </a:prstGeom>
          <a:ln w="12700">
            <a:solidFill>
              <a:srgbClr val="C82506"/>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vl1pPr>
          </a:lstStyle>
          <a:p>
            <a:pPr lvl="0">
              <a:defRPr sz="1800"/>
            </a:pPr>
            <a:r>
              <a:rPr sz="3000"/>
              <a:t>Rabi oscillation occurs  </a:t>
            </a:r>
          </a:p>
        </p:txBody>
      </p:sp>
      <p:sp>
        <p:nvSpPr>
          <p:cNvPr id="314" name="Shape 314"/>
          <p:cNvSpPr/>
          <p:nvPr/>
        </p:nvSpPr>
        <p:spPr>
          <a:xfrm>
            <a:off x="10559155" y="1983131"/>
            <a:ext cx="1298958" cy="1"/>
          </a:xfrm>
          <a:prstGeom prst="line">
            <a:avLst/>
          </a:prstGeom>
          <a:ln w="25400">
            <a:solidFill/>
            <a:miter lim="400000"/>
          </a:ln>
        </p:spPr>
        <p:txBody>
          <a:bodyPr lIns="50800" tIns="50800" rIns="50800" bIns="50800" anchor="ctr"/>
          <a:lstStyle/>
          <a:p>
            <a:pPr lvl="0">
              <a:defRPr sz="2400">
                <a:latin typeface="+mn-lt"/>
                <a:ea typeface="+mn-ea"/>
                <a:cs typeface="+mn-cs"/>
                <a:sym typeface="ヒラギノ角ゴ ProN W3"/>
              </a:defRPr>
            </a:pPr>
          </a:p>
        </p:txBody>
      </p:sp>
      <p:pic>
        <p:nvPicPr>
          <p:cNvPr id="315" name="pasted-image.pdf"/>
          <p:cNvPicPr/>
          <p:nvPr/>
        </p:nvPicPr>
        <p:blipFill>
          <a:blip r:embed="rId4">
            <a:extLst/>
          </a:blip>
          <a:srcRect l="0" t="0" r="0" b="0"/>
          <a:stretch>
            <a:fillRect/>
          </a:stretch>
        </p:blipFill>
        <p:spPr>
          <a:xfrm>
            <a:off x="11944218" y="1838873"/>
            <a:ext cx="639413" cy="288517"/>
          </a:xfrm>
          <a:prstGeom prst="rect">
            <a:avLst/>
          </a:prstGeom>
          <a:ln w="12700">
            <a:miter lim="400000"/>
          </a:ln>
        </p:spPr>
      </p:pic>
      <p:pic>
        <p:nvPicPr>
          <p:cNvPr id="316" name="pasted-image.pdf"/>
          <p:cNvPicPr/>
          <p:nvPr/>
        </p:nvPicPr>
        <p:blipFill>
          <a:blip r:embed="rId5">
            <a:extLst/>
          </a:blip>
          <a:stretch>
            <a:fillRect/>
          </a:stretch>
        </p:blipFill>
        <p:spPr>
          <a:xfrm>
            <a:off x="12127441" y="2980152"/>
            <a:ext cx="272920" cy="288516"/>
          </a:xfrm>
          <a:prstGeom prst="rect">
            <a:avLst/>
          </a:prstGeom>
          <a:ln w="12700">
            <a:miter lim="400000"/>
          </a:ln>
        </p:spPr>
      </p:pic>
      <p:sp>
        <p:nvSpPr>
          <p:cNvPr id="317" name="Shape 317"/>
          <p:cNvSpPr/>
          <p:nvPr/>
        </p:nvSpPr>
        <p:spPr>
          <a:xfrm>
            <a:off x="10559155" y="3124409"/>
            <a:ext cx="1298958" cy="1"/>
          </a:xfrm>
          <a:prstGeom prst="line">
            <a:avLst/>
          </a:prstGeom>
          <a:ln w="25400">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318" name="Shape 318"/>
          <p:cNvSpPr/>
          <p:nvPr/>
        </p:nvSpPr>
        <p:spPr>
          <a:xfrm>
            <a:off x="10559155" y="4747054"/>
            <a:ext cx="1298958" cy="1"/>
          </a:xfrm>
          <a:prstGeom prst="line">
            <a:avLst/>
          </a:prstGeom>
          <a:ln w="25400">
            <a:solidFill/>
            <a:miter lim="400000"/>
          </a:ln>
        </p:spPr>
        <p:txBody>
          <a:bodyPr lIns="50800" tIns="50800" rIns="50800" bIns="50800" anchor="ctr"/>
          <a:lstStyle/>
          <a:p>
            <a:pPr lvl="0">
              <a:defRPr sz="2400">
                <a:latin typeface="+mn-lt"/>
                <a:ea typeface="+mn-ea"/>
                <a:cs typeface="+mn-cs"/>
                <a:sym typeface="ヒラギノ角ゴ ProN W3"/>
              </a:defRPr>
            </a:pPr>
          </a:p>
        </p:txBody>
      </p:sp>
      <p:pic>
        <p:nvPicPr>
          <p:cNvPr id="319" name="pasted-image.pdf"/>
          <p:cNvPicPr/>
          <p:nvPr/>
        </p:nvPicPr>
        <p:blipFill>
          <a:blip r:embed="rId4">
            <a:extLst/>
          </a:blip>
          <a:srcRect l="0" t="0" r="0" b="0"/>
          <a:stretch>
            <a:fillRect/>
          </a:stretch>
        </p:blipFill>
        <p:spPr>
          <a:xfrm>
            <a:off x="11944218" y="4602797"/>
            <a:ext cx="639413" cy="288516"/>
          </a:xfrm>
          <a:prstGeom prst="rect">
            <a:avLst/>
          </a:prstGeom>
          <a:ln w="12700">
            <a:miter lim="400000"/>
          </a:ln>
        </p:spPr>
      </p:pic>
      <p:pic>
        <p:nvPicPr>
          <p:cNvPr id="320" name="pasted-image.pdf"/>
          <p:cNvPicPr/>
          <p:nvPr/>
        </p:nvPicPr>
        <p:blipFill>
          <a:blip r:embed="rId5">
            <a:extLst/>
          </a:blip>
          <a:stretch>
            <a:fillRect/>
          </a:stretch>
        </p:blipFill>
        <p:spPr>
          <a:xfrm>
            <a:off x="12127441" y="5744075"/>
            <a:ext cx="272920" cy="288517"/>
          </a:xfrm>
          <a:prstGeom prst="rect">
            <a:avLst/>
          </a:prstGeom>
          <a:ln w="12700">
            <a:miter lim="400000"/>
          </a:ln>
        </p:spPr>
      </p:pic>
      <p:sp>
        <p:nvSpPr>
          <p:cNvPr id="321" name="Shape 321"/>
          <p:cNvSpPr/>
          <p:nvPr/>
        </p:nvSpPr>
        <p:spPr>
          <a:xfrm>
            <a:off x="10559155" y="5888333"/>
            <a:ext cx="1298958" cy="1"/>
          </a:xfrm>
          <a:prstGeom prst="line">
            <a:avLst/>
          </a:prstGeom>
          <a:ln w="25400">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322" name="Shape 322"/>
          <p:cNvSpPr/>
          <p:nvPr/>
        </p:nvSpPr>
        <p:spPr>
          <a:xfrm>
            <a:off x="10559155" y="7510978"/>
            <a:ext cx="1298958" cy="1"/>
          </a:xfrm>
          <a:prstGeom prst="line">
            <a:avLst/>
          </a:prstGeom>
          <a:ln w="25400">
            <a:solidFill/>
            <a:miter lim="400000"/>
          </a:ln>
        </p:spPr>
        <p:txBody>
          <a:bodyPr lIns="50800" tIns="50800" rIns="50800" bIns="50800" anchor="ctr"/>
          <a:lstStyle/>
          <a:p>
            <a:pPr lvl="0">
              <a:defRPr sz="2400">
                <a:latin typeface="+mn-lt"/>
                <a:ea typeface="+mn-ea"/>
                <a:cs typeface="+mn-cs"/>
                <a:sym typeface="ヒラギノ角ゴ ProN W3"/>
              </a:defRPr>
            </a:pPr>
          </a:p>
        </p:txBody>
      </p:sp>
      <p:pic>
        <p:nvPicPr>
          <p:cNvPr id="323" name="pasted-image.pdf"/>
          <p:cNvPicPr/>
          <p:nvPr/>
        </p:nvPicPr>
        <p:blipFill>
          <a:blip r:embed="rId4">
            <a:extLst/>
          </a:blip>
          <a:srcRect l="0" t="0" r="0" b="0"/>
          <a:stretch>
            <a:fillRect/>
          </a:stretch>
        </p:blipFill>
        <p:spPr>
          <a:xfrm>
            <a:off x="11944218" y="7366720"/>
            <a:ext cx="639413" cy="288517"/>
          </a:xfrm>
          <a:prstGeom prst="rect">
            <a:avLst/>
          </a:prstGeom>
          <a:ln w="12700">
            <a:miter lim="400000"/>
          </a:ln>
        </p:spPr>
      </p:pic>
      <p:pic>
        <p:nvPicPr>
          <p:cNvPr id="324" name="pasted-image.pdf"/>
          <p:cNvPicPr/>
          <p:nvPr/>
        </p:nvPicPr>
        <p:blipFill>
          <a:blip r:embed="rId5">
            <a:extLst/>
          </a:blip>
          <a:stretch>
            <a:fillRect/>
          </a:stretch>
        </p:blipFill>
        <p:spPr>
          <a:xfrm>
            <a:off x="12127441" y="8507999"/>
            <a:ext cx="272920" cy="288516"/>
          </a:xfrm>
          <a:prstGeom prst="rect">
            <a:avLst/>
          </a:prstGeom>
          <a:ln w="12700">
            <a:miter lim="400000"/>
          </a:ln>
        </p:spPr>
      </p:pic>
      <p:sp>
        <p:nvSpPr>
          <p:cNvPr id="325" name="Shape 325"/>
          <p:cNvSpPr/>
          <p:nvPr/>
        </p:nvSpPr>
        <p:spPr>
          <a:xfrm>
            <a:off x="10559155" y="8652256"/>
            <a:ext cx="1298958" cy="1"/>
          </a:xfrm>
          <a:prstGeom prst="line">
            <a:avLst/>
          </a:prstGeom>
          <a:ln w="25400">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326" name="Shape 326"/>
          <p:cNvSpPr/>
          <p:nvPr/>
        </p:nvSpPr>
        <p:spPr>
          <a:xfrm>
            <a:off x="11090179" y="4836803"/>
            <a:ext cx="174465" cy="974482"/>
          </a:xfrm>
          <a:custGeom>
            <a:avLst/>
            <a:gdLst/>
            <a:ahLst/>
            <a:cxnLst>
              <a:cxn ang="0">
                <a:pos x="wd2" y="hd2"/>
              </a:cxn>
              <a:cxn ang="5400000">
                <a:pos x="wd2" y="hd2"/>
              </a:cxn>
              <a:cxn ang="10800000">
                <a:pos x="wd2" y="hd2"/>
              </a:cxn>
              <a:cxn ang="16200000">
                <a:pos x="wd2" y="hd2"/>
              </a:cxn>
            </a:cxnLst>
            <a:rect l="0" t="0" r="r" b="b"/>
            <a:pathLst>
              <a:path w="20738" h="21600" fill="norm" stroke="1" extrusionOk="0">
                <a:moveTo>
                  <a:pt x="0" y="21518"/>
                </a:moveTo>
                <a:lnTo>
                  <a:pt x="870" y="2523"/>
                </a:lnTo>
                <a:cubicBezTo>
                  <a:pt x="119" y="1184"/>
                  <a:pt x="4749" y="0"/>
                  <a:pt x="10738" y="0"/>
                </a:cubicBezTo>
                <a:cubicBezTo>
                  <a:pt x="16904" y="0"/>
                  <a:pt x="21600" y="1246"/>
                  <a:pt x="20605" y="2617"/>
                </a:cubicBezTo>
                <a:lnTo>
                  <a:pt x="20605" y="21600"/>
                </a:lnTo>
              </a:path>
            </a:pathLst>
          </a:custGeom>
          <a:ln w="25400">
            <a:solidFill>
              <a:srgbClr val="C82506"/>
            </a:solidFill>
            <a:miter lim="400000"/>
            <a:tailEnd type="triangle"/>
          </a:ln>
        </p:spPr>
        <p:txBody>
          <a:bodyPr lIns="0" tIns="0" rIns="0" bIns="0" anchor="ctr"/>
          <a:lstStyle/>
          <a:p>
            <a:pPr lvl="0">
              <a:defRPr sz="2400">
                <a:latin typeface="+mn-lt"/>
                <a:ea typeface="+mn-ea"/>
                <a:cs typeface="+mn-cs"/>
                <a:sym typeface="ヒラギノ角ゴ ProN W3"/>
              </a:defRPr>
            </a:pPr>
          </a:p>
        </p:txBody>
      </p:sp>
      <p:sp>
        <p:nvSpPr>
          <p:cNvPr id="327" name="Shape 327"/>
          <p:cNvSpPr/>
          <p:nvPr/>
        </p:nvSpPr>
        <p:spPr>
          <a:xfrm>
            <a:off x="11035711" y="7600726"/>
            <a:ext cx="330575" cy="961782"/>
          </a:xfrm>
          <a:custGeom>
            <a:avLst/>
            <a:gdLst/>
            <a:ahLst/>
            <a:cxnLst>
              <a:cxn ang="0">
                <a:pos x="wd2" y="hd2"/>
              </a:cxn>
              <a:cxn ang="5400000">
                <a:pos x="wd2" y="hd2"/>
              </a:cxn>
              <a:cxn ang="10800000">
                <a:pos x="wd2" y="hd2"/>
              </a:cxn>
              <a:cxn ang="16200000">
                <a:pos x="wd2" y="hd2"/>
              </a:cxn>
            </a:cxnLst>
            <a:rect l="0" t="0" r="r" b="b"/>
            <a:pathLst>
              <a:path w="21231" h="21598" fill="norm" stroke="1" extrusionOk="0">
                <a:moveTo>
                  <a:pt x="0" y="21565"/>
                </a:moveTo>
                <a:lnTo>
                  <a:pt x="232" y="2224"/>
                </a:lnTo>
                <a:cubicBezTo>
                  <a:pt x="-369" y="1072"/>
                  <a:pt x="1965" y="0"/>
                  <a:pt x="5074" y="0"/>
                </a:cubicBezTo>
                <a:cubicBezTo>
                  <a:pt x="8193" y="0"/>
                  <a:pt x="10532" y="1078"/>
                  <a:pt x="9916" y="2233"/>
                </a:cubicBezTo>
                <a:lnTo>
                  <a:pt x="10295" y="19649"/>
                </a:lnTo>
                <a:cubicBezTo>
                  <a:pt x="10466" y="20742"/>
                  <a:pt x="12862" y="21596"/>
                  <a:pt x="15763" y="21598"/>
                </a:cubicBezTo>
                <a:cubicBezTo>
                  <a:pt x="18621" y="21600"/>
                  <a:pt x="21003" y="20772"/>
                  <a:pt x="21231" y="19696"/>
                </a:cubicBezTo>
                <a:lnTo>
                  <a:pt x="21190" y="362"/>
                </a:lnTo>
              </a:path>
            </a:pathLst>
          </a:custGeom>
          <a:ln w="25400">
            <a:solidFill>
              <a:srgbClr val="C82506"/>
            </a:solidFill>
            <a:miter lim="400000"/>
            <a:tailEnd type="triangle"/>
          </a:ln>
        </p:spPr>
        <p:txBody>
          <a:bodyPr lIns="0" tIns="0" rIns="0" bIns="0" anchor="ctr"/>
          <a:lstStyle/>
          <a:p>
            <a:pPr lvl="0">
              <a:defRPr sz="2400">
                <a:latin typeface="+mn-lt"/>
                <a:ea typeface="+mn-ea"/>
                <a:cs typeface="+mn-cs"/>
                <a:sym typeface="ヒラギノ角ゴ ProN W3"/>
              </a:defRPr>
            </a:pPr>
          </a:p>
        </p:txBody>
      </p:sp>
      <p:sp>
        <p:nvSpPr>
          <p:cNvPr id="328" name="Shape 328"/>
          <p:cNvSpPr/>
          <p:nvPr/>
        </p:nvSpPr>
        <p:spPr>
          <a:xfrm flipV="1">
            <a:off x="11200981" y="2060180"/>
            <a:ext cx="1" cy="987182"/>
          </a:xfrm>
          <a:prstGeom prst="line">
            <a:avLst/>
          </a:prstGeom>
          <a:ln w="25400">
            <a:solidFill>
              <a:srgbClr val="C82506"/>
            </a:solidFill>
            <a:miter lim="400000"/>
            <a:tailEnd type="triangle"/>
          </a:ln>
        </p:spPr>
        <p:txBody>
          <a:bodyPr lIns="0" tIns="0" rIns="0" bIns="0" anchor="ctr"/>
          <a:lstStyle/>
          <a:p>
            <a:pPr lvl="0">
              <a:defRPr sz="2400">
                <a:latin typeface="+mn-lt"/>
                <a:ea typeface="+mn-ea"/>
                <a:cs typeface="+mn-cs"/>
                <a:sym typeface="ヒラギノ角ゴ ProN W3"/>
              </a:defRPr>
            </a:pPr>
          </a:p>
        </p:txBody>
      </p:sp>
      <p:sp>
        <p:nvSpPr>
          <p:cNvPr id="329" name="Shape 329"/>
          <p:cNvSpPr/>
          <p:nvPr/>
        </p:nvSpPr>
        <p:spPr>
          <a:xfrm>
            <a:off x="996317" y="8637327"/>
            <a:ext cx="661898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high biexciton occupation probability : 0.98±0.07</a:t>
            </a:r>
          </a:p>
        </p:txBody>
      </p:sp>
      <p:grpSp>
        <p:nvGrpSpPr>
          <p:cNvPr id="335" name="Group 335"/>
          <p:cNvGrpSpPr/>
          <p:nvPr/>
        </p:nvGrpSpPr>
        <p:grpSpPr>
          <a:xfrm>
            <a:off x="8540193" y="2322584"/>
            <a:ext cx="1620253" cy="469901"/>
            <a:chOff x="0" y="0"/>
            <a:chExt cx="1620251" cy="469900"/>
          </a:xfrm>
        </p:grpSpPr>
        <p:sp>
          <p:nvSpPr>
            <p:cNvPr id="330" name="Shape 330"/>
            <p:cNvSpPr/>
            <p:nvPr/>
          </p:nvSpPr>
          <p:spPr>
            <a:xfrm>
              <a:off x="1080510" y="457041"/>
              <a:ext cx="539742"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31" name="Shape 331"/>
            <p:cNvSpPr/>
            <p:nvPr/>
          </p:nvSpPr>
          <p:spPr>
            <a:xfrm flipV="1">
              <a:off x="0" y="457041"/>
              <a:ext cx="539742"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32" name="Shape 332"/>
            <p:cNvSpPr/>
            <p:nvPr/>
          </p:nvSpPr>
          <p:spPr>
            <a:xfrm>
              <a:off x="540572" y="5332"/>
              <a:ext cx="539742"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33" name="Shape 333"/>
            <p:cNvSpPr/>
            <p:nvPr/>
          </p:nvSpPr>
          <p:spPr>
            <a:xfrm flipV="1">
              <a:off x="1080510" y="-1"/>
              <a:ext cx="1" cy="46990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34" name="Shape 334"/>
            <p:cNvSpPr/>
            <p:nvPr/>
          </p:nvSpPr>
          <p:spPr>
            <a:xfrm flipV="1">
              <a:off x="539964" y="0"/>
              <a:ext cx="1" cy="46990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grpSp>
        <p:nvGrpSpPr>
          <p:cNvPr id="341" name="Group 341"/>
          <p:cNvGrpSpPr/>
          <p:nvPr/>
        </p:nvGrpSpPr>
        <p:grpSpPr>
          <a:xfrm>
            <a:off x="8294871" y="5086507"/>
            <a:ext cx="2162873" cy="469901"/>
            <a:chOff x="0" y="0"/>
            <a:chExt cx="2162872" cy="469900"/>
          </a:xfrm>
        </p:grpSpPr>
        <p:sp>
          <p:nvSpPr>
            <p:cNvPr id="336" name="Shape 336"/>
            <p:cNvSpPr/>
            <p:nvPr/>
          </p:nvSpPr>
          <p:spPr>
            <a:xfrm>
              <a:off x="1623130" y="457041"/>
              <a:ext cx="539743"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37" name="Shape 337"/>
            <p:cNvSpPr/>
            <p:nvPr/>
          </p:nvSpPr>
          <p:spPr>
            <a:xfrm flipV="1">
              <a:off x="0" y="457041"/>
              <a:ext cx="539742"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38" name="Shape 338"/>
            <p:cNvSpPr/>
            <p:nvPr/>
          </p:nvSpPr>
          <p:spPr>
            <a:xfrm>
              <a:off x="553817" y="5332"/>
              <a:ext cx="1069117"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39" name="Shape 339"/>
            <p:cNvSpPr/>
            <p:nvPr/>
          </p:nvSpPr>
          <p:spPr>
            <a:xfrm flipV="1">
              <a:off x="1623130" y="-1"/>
              <a:ext cx="1" cy="46990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40" name="Shape 340"/>
            <p:cNvSpPr/>
            <p:nvPr/>
          </p:nvSpPr>
          <p:spPr>
            <a:xfrm flipV="1">
              <a:off x="539964" y="0"/>
              <a:ext cx="1" cy="46990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grpSp>
        <p:nvGrpSpPr>
          <p:cNvPr id="347" name="Group 347"/>
          <p:cNvGrpSpPr/>
          <p:nvPr/>
        </p:nvGrpSpPr>
        <p:grpSpPr>
          <a:xfrm>
            <a:off x="8026351" y="7847924"/>
            <a:ext cx="2637665" cy="472408"/>
            <a:chOff x="0" y="0"/>
            <a:chExt cx="2637664" cy="472407"/>
          </a:xfrm>
        </p:grpSpPr>
        <p:sp>
          <p:nvSpPr>
            <p:cNvPr id="342" name="Shape 342"/>
            <p:cNvSpPr/>
            <p:nvPr/>
          </p:nvSpPr>
          <p:spPr>
            <a:xfrm>
              <a:off x="2097923" y="459548"/>
              <a:ext cx="539742"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43" name="Shape 343"/>
            <p:cNvSpPr/>
            <p:nvPr/>
          </p:nvSpPr>
          <p:spPr>
            <a:xfrm flipV="1">
              <a:off x="0" y="457041"/>
              <a:ext cx="539742"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44" name="Shape 344"/>
            <p:cNvSpPr/>
            <p:nvPr/>
          </p:nvSpPr>
          <p:spPr>
            <a:xfrm>
              <a:off x="533614" y="7839"/>
              <a:ext cx="1564113" cy="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45" name="Shape 345"/>
            <p:cNvSpPr/>
            <p:nvPr/>
          </p:nvSpPr>
          <p:spPr>
            <a:xfrm flipV="1">
              <a:off x="2097923" y="2507"/>
              <a:ext cx="1" cy="46990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46" name="Shape 346"/>
            <p:cNvSpPr/>
            <p:nvPr/>
          </p:nvSpPr>
          <p:spPr>
            <a:xfrm flipV="1">
              <a:off x="539964" y="-1"/>
              <a:ext cx="1" cy="469901"/>
            </a:xfrm>
            <a:prstGeom prst="line">
              <a:avLst/>
            </a:prstGeom>
            <a:noFill/>
            <a:ln w="50800" cap="flat">
              <a:solidFill>
                <a:srgbClr val="0365C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348" name="Shape 348"/>
          <p:cNvSpPr/>
          <p:nvPr/>
        </p:nvSpPr>
        <p:spPr>
          <a:xfrm>
            <a:off x="9000800" y="1838867"/>
            <a:ext cx="751014" cy="288529"/>
          </a:xfrm>
          <a:prstGeom prst="rightArrow">
            <a:avLst>
              <a:gd name="adj1" fmla="val 32000"/>
              <a:gd name="adj2" fmla="val 89711"/>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349" name="Shape 349"/>
          <p:cNvSpPr/>
          <p:nvPr/>
        </p:nvSpPr>
        <p:spPr>
          <a:xfrm>
            <a:off x="8974812" y="4602791"/>
            <a:ext cx="751014" cy="288529"/>
          </a:xfrm>
          <a:prstGeom prst="rightArrow">
            <a:avLst>
              <a:gd name="adj1" fmla="val 32000"/>
              <a:gd name="adj2" fmla="val 89711"/>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350" name="Shape 350"/>
          <p:cNvSpPr/>
          <p:nvPr/>
        </p:nvSpPr>
        <p:spPr>
          <a:xfrm>
            <a:off x="8974812" y="7366714"/>
            <a:ext cx="751014" cy="288529"/>
          </a:xfrm>
          <a:prstGeom prst="rightArrow">
            <a:avLst>
              <a:gd name="adj1" fmla="val 32000"/>
              <a:gd name="adj2" fmla="val 89711"/>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351" name="Shape 351"/>
          <p:cNvSpPr/>
          <p:nvPr/>
        </p:nvSpPr>
        <p:spPr>
          <a:xfrm>
            <a:off x="8808413" y="2875927"/>
            <a:ext cx="113578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π pulse</a:t>
            </a:r>
          </a:p>
        </p:txBody>
      </p:sp>
      <p:sp>
        <p:nvSpPr>
          <p:cNvPr id="352" name="Shape 352"/>
          <p:cNvSpPr/>
          <p:nvPr/>
        </p:nvSpPr>
        <p:spPr>
          <a:xfrm>
            <a:off x="8694135" y="8403276"/>
            <a:ext cx="131236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3π pulse</a:t>
            </a:r>
          </a:p>
        </p:txBody>
      </p:sp>
      <p:sp>
        <p:nvSpPr>
          <p:cNvPr id="353" name="Shape 353"/>
          <p:cNvSpPr/>
          <p:nvPr/>
        </p:nvSpPr>
        <p:spPr>
          <a:xfrm>
            <a:off x="8720124" y="5647033"/>
            <a:ext cx="1312367"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2π pulse</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7" name="スクリーンショット 2014-05-24 22.14.06.png"/>
          <p:cNvPicPr/>
          <p:nvPr/>
        </p:nvPicPr>
        <p:blipFill>
          <a:blip r:embed="rId3">
            <a:extLst/>
          </a:blip>
          <a:srcRect l="0" t="0" r="0" b="0"/>
          <a:stretch>
            <a:fillRect/>
          </a:stretch>
        </p:blipFill>
        <p:spPr>
          <a:xfrm>
            <a:off x="6311358" y="1241474"/>
            <a:ext cx="6760587" cy="7882865"/>
          </a:xfrm>
          <a:prstGeom prst="rect">
            <a:avLst/>
          </a:prstGeom>
          <a:ln w="12700">
            <a:miter lim="400000"/>
          </a:ln>
        </p:spPr>
      </p:pic>
      <p:sp>
        <p:nvSpPr>
          <p:cNvPr id="358" name="Shape 358"/>
          <p:cNvSpPr/>
          <p:nvPr/>
        </p:nvSpPr>
        <p:spPr>
          <a:xfrm>
            <a:off x="53081" y="615864"/>
            <a:ext cx="1289863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lvl="0">
              <a:defRPr sz="1800"/>
            </a:pPr>
            <a:r>
              <a:rPr sz="3200"/>
              <a:t>Biexciton-Exciton Polarization-Dependent Cross-Correration Histogram</a:t>
            </a:r>
          </a:p>
        </p:txBody>
      </p:sp>
      <p:grpSp>
        <p:nvGrpSpPr>
          <p:cNvPr id="364" name="Group 364"/>
          <p:cNvGrpSpPr/>
          <p:nvPr/>
        </p:nvGrpSpPr>
        <p:grpSpPr>
          <a:xfrm>
            <a:off x="300201" y="6759326"/>
            <a:ext cx="6422953" cy="2765164"/>
            <a:chOff x="0" y="0"/>
            <a:chExt cx="6422951" cy="2765162"/>
          </a:xfrm>
        </p:grpSpPr>
        <p:pic>
          <p:nvPicPr>
            <p:cNvPr id="359" name="pasted-image.pdf"/>
            <p:cNvPicPr/>
            <p:nvPr/>
          </p:nvPicPr>
          <p:blipFill>
            <a:blip r:embed="rId4">
              <a:extLst/>
            </a:blip>
            <a:srcRect l="0" t="0" r="0" b="0"/>
            <a:stretch>
              <a:fillRect/>
            </a:stretch>
          </p:blipFill>
          <p:spPr>
            <a:xfrm>
              <a:off x="0" y="521397"/>
              <a:ext cx="3780703" cy="2243766"/>
            </a:xfrm>
            <a:prstGeom prst="rect">
              <a:avLst/>
            </a:prstGeom>
            <a:ln w="12700" cap="flat">
              <a:noFill/>
              <a:miter lim="400000"/>
            </a:ln>
            <a:effectLst/>
          </p:spPr>
        </p:pic>
        <p:sp>
          <p:nvSpPr>
            <p:cNvPr id="360" name="Shape 360"/>
            <p:cNvSpPr/>
            <p:nvPr/>
          </p:nvSpPr>
          <p:spPr>
            <a:xfrm>
              <a:off x="708527" y="-1"/>
              <a:ext cx="236357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lvl1pPr>
            </a:lstStyle>
            <a:p>
              <a:pPr lvl="0">
                <a:defRPr sz="1800"/>
              </a:pPr>
              <a:r>
                <a:rPr sz="2700"/>
                <a:t>observed state</a:t>
              </a:r>
            </a:p>
          </p:txBody>
        </p:sp>
        <p:sp>
          <p:nvSpPr>
            <p:cNvPr id="392" name="Shape 392"/>
            <p:cNvSpPr/>
            <p:nvPr/>
          </p:nvSpPr>
          <p:spPr>
            <a:xfrm>
              <a:off x="3861857" y="946391"/>
              <a:ext cx="468325" cy="536960"/>
            </a:xfrm>
            <a:custGeom>
              <a:avLst/>
              <a:gdLst/>
              <a:ahLst/>
              <a:cxnLst>
                <a:cxn ang="0">
                  <a:pos x="wd2" y="hd2"/>
                </a:cxn>
                <a:cxn ang="5400000">
                  <a:pos x="wd2" y="hd2"/>
                </a:cxn>
                <a:cxn ang="10800000">
                  <a:pos x="wd2" y="hd2"/>
                </a:cxn>
                <a:cxn ang="16200000">
                  <a:pos x="wd2" y="hd2"/>
                </a:cxn>
              </a:cxnLst>
              <a:rect l="0" t="0" r="r" b="b"/>
              <a:pathLst>
                <a:path w="16203" h="21600" fill="norm" stroke="1" extrusionOk="0">
                  <a:moveTo>
                    <a:pt x="0" y="0"/>
                  </a:moveTo>
                  <a:cubicBezTo>
                    <a:pt x="21298" y="6254"/>
                    <a:pt x="21600" y="13454"/>
                    <a:pt x="906" y="21600"/>
                  </a:cubicBezTo>
                </a:path>
              </a:pathLst>
            </a:custGeom>
            <a:noFill/>
            <a:ln w="50800" cap="flat">
              <a:solidFill>
                <a:srgbClr val="1A931F"/>
              </a:solidFill>
              <a:prstDash val="solid"/>
              <a:miter lim="400000"/>
              <a:headEnd type="triangle" w="med" len="med"/>
              <a:tailEnd type="triangle" w="med" len="med"/>
            </a:ln>
            <a:effectLst/>
          </p:spPr>
          <p:txBody>
            <a:bodyPr/>
            <a:lstStyle/>
            <a:p>
              <a:pPr lvl="0"/>
            </a:p>
          </p:txBody>
        </p:sp>
        <p:sp>
          <p:nvSpPr>
            <p:cNvPr id="393" name="Shape 393"/>
            <p:cNvSpPr/>
            <p:nvPr/>
          </p:nvSpPr>
          <p:spPr>
            <a:xfrm>
              <a:off x="3861857" y="1822228"/>
              <a:ext cx="468325" cy="536960"/>
            </a:xfrm>
            <a:custGeom>
              <a:avLst/>
              <a:gdLst/>
              <a:ahLst/>
              <a:cxnLst>
                <a:cxn ang="0">
                  <a:pos x="wd2" y="hd2"/>
                </a:cxn>
                <a:cxn ang="5400000">
                  <a:pos x="wd2" y="hd2"/>
                </a:cxn>
                <a:cxn ang="10800000">
                  <a:pos x="wd2" y="hd2"/>
                </a:cxn>
                <a:cxn ang="16200000">
                  <a:pos x="wd2" y="hd2"/>
                </a:cxn>
              </a:cxnLst>
              <a:rect l="0" t="0" r="r" b="b"/>
              <a:pathLst>
                <a:path w="16203" h="21600" fill="norm" stroke="1" extrusionOk="0">
                  <a:moveTo>
                    <a:pt x="0" y="0"/>
                  </a:moveTo>
                  <a:cubicBezTo>
                    <a:pt x="21298" y="6254"/>
                    <a:pt x="21600" y="13454"/>
                    <a:pt x="906" y="21600"/>
                  </a:cubicBezTo>
                </a:path>
              </a:pathLst>
            </a:custGeom>
            <a:noFill/>
            <a:ln w="50800" cap="flat">
              <a:solidFill>
                <a:srgbClr val="1A931F"/>
              </a:solidFill>
              <a:prstDash val="solid"/>
              <a:miter lim="400000"/>
              <a:headEnd type="triangle" w="med" len="med"/>
              <a:tailEnd type="triangle" w="med" len="med"/>
            </a:ln>
            <a:effectLst/>
          </p:spPr>
          <p:txBody>
            <a:bodyPr/>
            <a:lstStyle/>
            <a:p>
              <a:pPr lvl="0"/>
            </a:p>
          </p:txBody>
        </p:sp>
        <p:sp>
          <p:nvSpPr>
            <p:cNvPr id="363" name="Shape 363"/>
            <p:cNvSpPr/>
            <p:nvPr/>
          </p:nvSpPr>
          <p:spPr>
            <a:xfrm>
              <a:off x="4250358" y="1418546"/>
              <a:ext cx="2172594"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lvl1pPr>
            </a:lstStyle>
            <a:p>
              <a:pPr lvl="0"/>
              <a:r>
                <a:t>basis transformation</a:t>
              </a:r>
            </a:p>
          </p:txBody>
        </p:sp>
      </p:grpSp>
      <p:sp>
        <p:nvSpPr>
          <p:cNvPr id="365" name="Shape 365"/>
          <p:cNvSpPr/>
          <p:nvPr/>
        </p:nvSpPr>
        <p:spPr>
          <a:xfrm>
            <a:off x="7107106" y="9031026"/>
            <a:ext cx="557252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spcBef>
                <a:spcPts val="1200"/>
              </a:spcBef>
              <a:defRPr sz="1800"/>
            </a:pPr>
            <a:r>
              <a:rPr sz="1600">
                <a:latin typeface="Times Roman"/>
                <a:ea typeface="Times Roman"/>
                <a:cs typeface="Times Roman"/>
                <a:sym typeface="Times Roman"/>
              </a:rPr>
              <a:t>M. Muller, S. Bounouar, et al., nature photonics, </a:t>
            </a:r>
            <a:r>
              <a:rPr b="1" sz="1600">
                <a:latin typeface="Times Roman"/>
                <a:ea typeface="Times Roman"/>
                <a:cs typeface="Times Roman"/>
                <a:sym typeface="Times Roman"/>
              </a:rPr>
              <a:t>8</a:t>
            </a:r>
            <a:r>
              <a:rPr sz="1600">
                <a:latin typeface="Times Roman"/>
                <a:ea typeface="Times Roman"/>
                <a:cs typeface="Times Roman"/>
                <a:sym typeface="Times Roman"/>
              </a:rPr>
              <a:t>, 224-228 (2014)</a:t>
            </a:r>
          </a:p>
        </p:txBody>
      </p:sp>
      <p:grpSp>
        <p:nvGrpSpPr>
          <p:cNvPr id="391" name="Group 391"/>
          <p:cNvGrpSpPr/>
          <p:nvPr/>
        </p:nvGrpSpPr>
        <p:grpSpPr>
          <a:xfrm>
            <a:off x="1202634" y="1543559"/>
            <a:ext cx="4618087" cy="4531239"/>
            <a:chOff x="0" y="0"/>
            <a:chExt cx="4618085" cy="4531237"/>
          </a:xfrm>
        </p:grpSpPr>
        <p:grpSp>
          <p:nvGrpSpPr>
            <p:cNvPr id="388" name="Group 388"/>
            <p:cNvGrpSpPr/>
            <p:nvPr/>
          </p:nvGrpSpPr>
          <p:grpSpPr>
            <a:xfrm>
              <a:off x="131660" y="694873"/>
              <a:ext cx="4018232" cy="3670261"/>
              <a:chOff x="0" y="25399"/>
              <a:chExt cx="4018230" cy="3670260"/>
            </a:xfrm>
          </p:grpSpPr>
          <p:grpSp>
            <p:nvGrpSpPr>
              <p:cNvPr id="385" name="Group 385"/>
              <p:cNvGrpSpPr/>
              <p:nvPr/>
            </p:nvGrpSpPr>
            <p:grpSpPr>
              <a:xfrm>
                <a:off x="0" y="25400"/>
                <a:ext cx="3745571" cy="3273653"/>
                <a:chOff x="0" y="25400"/>
                <a:chExt cx="3745570" cy="3273652"/>
              </a:xfrm>
            </p:grpSpPr>
            <p:sp>
              <p:nvSpPr>
                <p:cNvPr id="366" name="Shape 366"/>
                <p:cNvSpPr/>
                <p:nvPr/>
              </p:nvSpPr>
              <p:spPr>
                <a:xfrm>
                  <a:off x="2308568" y="480705"/>
                  <a:ext cx="1" cy="465927"/>
                </a:xfrm>
                <a:prstGeom prst="line">
                  <a:avLst/>
                </a:prstGeom>
                <a:noFill/>
                <a:ln w="25400" cap="flat">
                  <a:solidFill>
                    <a:srgbClr val="EC5D57"/>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67" name="Shape 367"/>
                <p:cNvSpPr/>
                <p:nvPr/>
              </p:nvSpPr>
              <p:spPr>
                <a:xfrm>
                  <a:off x="2308568" y="1024910"/>
                  <a:ext cx="1" cy="718658"/>
                </a:xfrm>
                <a:prstGeom prst="line">
                  <a:avLst/>
                </a:prstGeom>
                <a:noFill/>
                <a:ln w="25400" cap="flat">
                  <a:solidFill>
                    <a:srgbClr val="EC5D57"/>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68" name="Shape 368"/>
                <p:cNvSpPr/>
                <p:nvPr/>
              </p:nvSpPr>
              <p:spPr>
                <a:xfrm flipV="1">
                  <a:off x="0" y="989808"/>
                  <a:ext cx="2250214" cy="1"/>
                </a:xfrm>
                <a:prstGeom prst="line">
                  <a:avLst/>
                </a:prstGeom>
                <a:noFill/>
                <a:ln w="25400" cap="flat">
                  <a:solidFill>
                    <a:srgbClr val="EC5D57"/>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nvGrpSpPr>
                <p:cNvPr id="371" name="Group 371"/>
                <p:cNvGrpSpPr/>
                <p:nvPr/>
              </p:nvGrpSpPr>
              <p:grpSpPr>
                <a:xfrm>
                  <a:off x="2075604" y="25400"/>
                  <a:ext cx="465928" cy="465927"/>
                  <a:chOff x="0" y="0"/>
                  <a:chExt cx="465926" cy="465926"/>
                </a:xfrm>
              </p:grpSpPr>
              <p:sp>
                <p:nvSpPr>
                  <p:cNvPr id="369" name="Shape 369"/>
                  <p:cNvSpPr/>
                  <p:nvPr/>
                </p:nvSpPr>
                <p:spPr>
                  <a:xfrm>
                    <a:off x="29404" y="66613"/>
                    <a:ext cx="407119" cy="332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500"/>
                    </a:lvl1pPr>
                  </a:lstStyle>
                  <a:p>
                    <a:pPr lvl="0">
                      <a:defRPr sz="1800"/>
                    </a:pPr>
                    <a:r>
                      <a:rPr sz="1500"/>
                      <a:t>QD</a:t>
                    </a:r>
                  </a:p>
                </p:txBody>
              </p:sp>
              <p:sp>
                <p:nvSpPr>
                  <p:cNvPr id="370" name="Shape 370"/>
                  <p:cNvSpPr/>
                  <p:nvPr/>
                </p:nvSpPr>
                <p:spPr>
                  <a:xfrm>
                    <a:off x="0" y="0"/>
                    <a:ext cx="465927" cy="46592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000000"/>
                    </a:solidFill>
                    <a:prstDash val="solid"/>
                    <a:miter lim="400000"/>
                  </a:ln>
                  <a:effectLst/>
                </p:spPr>
                <p:txBody>
                  <a:bodyPr wrap="square" lIns="0" tIns="0" rIns="0" bIns="0" numCol="1" anchor="ctr">
                    <a:noAutofit/>
                  </a:bodyPr>
                  <a:lstStyle/>
                  <a:p>
                    <a:pPr lvl="0">
                      <a:defRPr sz="2400"/>
                    </a:pPr>
                  </a:p>
                </p:txBody>
              </p:sp>
            </p:grpSp>
            <p:sp>
              <p:nvSpPr>
                <p:cNvPr id="372" name="Shape 372"/>
                <p:cNvSpPr/>
                <p:nvPr/>
              </p:nvSpPr>
              <p:spPr>
                <a:xfrm rot="2700000">
                  <a:off x="2271833" y="727642"/>
                  <a:ext cx="73471" cy="524333"/>
                </a:xfrm>
                <a:prstGeom prst="rect">
                  <a:avLst/>
                </a:prstGeom>
                <a:noFill/>
                <a:ln w="25400" cap="flat">
                  <a:solidFill>
                    <a:srgbClr val="000000"/>
                  </a:solidFill>
                  <a:prstDash val="solid"/>
                  <a:miter lim="400000"/>
                </a:ln>
                <a:effectLst/>
              </p:spPr>
              <p:txBody>
                <a:bodyPr wrap="square" lIns="0" tIns="0" rIns="0" bIns="0" numCol="1" anchor="ctr">
                  <a:noAutofit/>
                </a:bodyPr>
                <a:lstStyle/>
                <a:p>
                  <a:pPr lvl="0">
                    <a:defRPr sz="2400"/>
                  </a:pPr>
                </a:p>
              </p:txBody>
            </p:sp>
            <p:grpSp>
              <p:nvGrpSpPr>
                <p:cNvPr id="375" name="Group 375"/>
                <p:cNvGrpSpPr/>
                <p:nvPr/>
              </p:nvGrpSpPr>
              <p:grpSpPr>
                <a:xfrm>
                  <a:off x="2075604" y="1734701"/>
                  <a:ext cx="465928" cy="465927"/>
                  <a:chOff x="0" y="0"/>
                  <a:chExt cx="465926" cy="465926"/>
                </a:xfrm>
              </p:grpSpPr>
              <p:sp>
                <p:nvSpPr>
                  <p:cNvPr id="373" name="Shape 373"/>
                  <p:cNvSpPr/>
                  <p:nvPr/>
                </p:nvSpPr>
                <p:spPr>
                  <a:xfrm>
                    <a:off x="0" y="0"/>
                    <a:ext cx="465927" cy="465927"/>
                  </a:xfrm>
                  <a:prstGeom prst="rect">
                    <a:avLst/>
                  </a:pr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374" name="Shape 374"/>
                  <p:cNvSpPr/>
                  <p:nvPr/>
                </p:nvSpPr>
                <p:spPr>
                  <a:xfrm>
                    <a:off x="5689" y="5689"/>
                    <a:ext cx="454548" cy="45454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grpSp>
            <p:sp>
              <p:nvSpPr>
                <p:cNvPr id="376" name="Shape 376"/>
                <p:cNvSpPr/>
                <p:nvPr/>
              </p:nvSpPr>
              <p:spPr>
                <a:xfrm>
                  <a:off x="703468" y="538338"/>
                  <a:ext cx="102733" cy="451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21" y="0"/>
                      </a:moveTo>
                      <a:lnTo>
                        <a:pt x="0" y="21590"/>
                      </a:lnTo>
                      <a:lnTo>
                        <a:pt x="21600" y="21600"/>
                      </a:lnTo>
                      <a:lnTo>
                        <a:pt x="9721" y="0"/>
                      </a:lnTo>
                      <a:close/>
                    </a:path>
                  </a:pathLst>
                </a:custGeom>
                <a:solidFill>
                  <a:srgbClr val="EC5D57"/>
                </a:solidFill>
                <a:ln w="25400" cap="flat">
                  <a:solidFill>
                    <a:srgbClr val="EC5D57"/>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77" name="Shape 377"/>
                <p:cNvSpPr/>
                <p:nvPr/>
              </p:nvSpPr>
              <p:spPr>
                <a:xfrm>
                  <a:off x="522035" y="386424"/>
                  <a:ext cx="465927" cy="1"/>
                </a:xfrm>
                <a:prstGeom prst="line">
                  <a:avLst/>
                </a:prstGeom>
                <a:noFill/>
                <a:ln w="25400" cap="flat">
                  <a:solidFill>
                    <a:srgbClr val="EC5D57"/>
                  </a:solidFill>
                  <a:prstDash val="solid"/>
                  <a:miter lim="400000"/>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78" name="Shape 378"/>
                <p:cNvSpPr/>
                <p:nvPr/>
              </p:nvSpPr>
              <p:spPr>
                <a:xfrm>
                  <a:off x="2308568" y="2191582"/>
                  <a:ext cx="1" cy="626766"/>
                </a:xfrm>
                <a:prstGeom prst="line">
                  <a:avLst/>
                </a:prstGeom>
                <a:noFill/>
                <a:ln w="25400" cap="flat">
                  <a:solidFill>
                    <a:srgbClr val="EC5D57"/>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79" name="Shape 379"/>
                <p:cNvSpPr/>
                <p:nvPr/>
              </p:nvSpPr>
              <p:spPr>
                <a:xfrm>
                  <a:off x="2550652" y="1954964"/>
                  <a:ext cx="631630" cy="1"/>
                </a:xfrm>
                <a:prstGeom prst="line">
                  <a:avLst/>
                </a:prstGeom>
                <a:noFill/>
                <a:ln w="25400" cap="flat">
                  <a:solidFill>
                    <a:srgbClr val="EC5D57"/>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380" name="Shape 380"/>
                <p:cNvSpPr/>
                <p:nvPr/>
              </p:nvSpPr>
              <p:spPr>
                <a:xfrm rot="10800000">
                  <a:off x="2096153" y="2833126"/>
                  <a:ext cx="424830" cy="465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381" name="Shape 381"/>
                <p:cNvSpPr/>
                <p:nvPr/>
              </p:nvSpPr>
              <p:spPr>
                <a:xfrm rot="5400000">
                  <a:off x="3205917" y="1722001"/>
                  <a:ext cx="424829" cy="4659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pPr>
                </a:p>
              </p:txBody>
            </p:sp>
            <p:sp>
              <p:nvSpPr>
                <p:cNvPr id="382" name="Shape 382"/>
                <p:cNvSpPr/>
                <p:nvPr/>
              </p:nvSpPr>
              <p:spPr>
                <a:xfrm>
                  <a:off x="3109008" y="1345433"/>
                  <a:ext cx="636563"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lvl="0">
                    <a:defRPr sz="1800"/>
                  </a:pPr>
                  <a:r>
                    <a:rPr sz="2000"/>
                    <a:t>APD</a:t>
                  </a:r>
                </a:p>
              </p:txBody>
            </p:sp>
            <p:sp>
              <p:nvSpPr>
                <p:cNvPr id="383" name="Shape 383"/>
                <p:cNvSpPr/>
                <p:nvPr/>
              </p:nvSpPr>
              <p:spPr>
                <a:xfrm>
                  <a:off x="1501202" y="2871847"/>
                  <a:ext cx="636564"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lvl="0">
                    <a:defRPr sz="1800"/>
                  </a:pPr>
                  <a:r>
                    <a:rPr sz="2000"/>
                    <a:t>APD</a:t>
                  </a:r>
                </a:p>
              </p:txBody>
            </p:sp>
            <p:sp>
              <p:nvSpPr>
                <p:cNvPr id="384" name="Shape 384"/>
                <p:cNvSpPr/>
                <p:nvPr/>
              </p:nvSpPr>
              <p:spPr>
                <a:xfrm>
                  <a:off x="1592917" y="1722001"/>
                  <a:ext cx="453133"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lvl="0">
                    <a:defRPr sz="1800"/>
                  </a:pPr>
                  <a:r>
                    <a:rPr sz="2000"/>
                    <a:t>BS</a:t>
                  </a:r>
                </a:p>
              </p:txBody>
            </p:sp>
          </p:grpSp>
          <p:sp>
            <p:nvSpPr>
              <p:cNvPr id="386" name="Shape 386"/>
              <p:cNvSpPr/>
              <p:nvPr/>
            </p:nvSpPr>
            <p:spPr>
              <a:xfrm>
                <a:off x="3639874" y="1958981"/>
                <a:ext cx="37835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387" name="Shape 387"/>
              <p:cNvSpPr/>
              <p:nvPr/>
            </p:nvSpPr>
            <p:spPr>
              <a:xfrm>
                <a:off x="2306862" y="3309301"/>
                <a:ext cx="1" cy="38636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grpSp>
        <p:sp>
          <p:nvSpPr>
            <p:cNvPr id="389" name="Shape 389"/>
            <p:cNvSpPr/>
            <p:nvPr/>
          </p:nvSpPr>
          <p:spPr>
            <a:xfrm>
              <a:off x="671851" y="0"/>
              <a:ext cx="2937850"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Experimental set-up</a:t>
              </a:r>
            </a:p>
          </p:txBody>
        </p:sp>
        <p:sp>
          <p:nvSpPr>
            <p:cNvPr id="390" name="Shape 390"/>
            <p:cNvSpPr/>
            <p:nvPr/>
          </p:nvSpPr>
          <p:spPr>
            <a:xfrm>
              <a:off x="0" y="528769"/>
              <a:ext cx="4618086" cy="4002469"/>
            </a:xfrm>
            <a:prstGeom prst="rect">
              <a:avLst/>
            </a:prstGeom>
            <a:noFill/>
            <a:ln w="50800" cap="flat">
              <a:solidFill>
                <a:srgbClr val="1A931F"/>
              </a:solidFill>
              <a:prstDash val="solid"/>
              <a:miter lim="400000"/>
            </a:ln>
            <a:effectLst/>
          </p:spPr>
          <p:txBody>
            <a:bodyPr wrap="square" lIns="0" tIns="0" rIns="0" bIns="0" numCol="1" anchor="ctr">
              <a:noAutofit/>
            </a:bodyPr>
            <a:lstStyle/>
            <a:p>
              <a:pPr lvl="0">
                <a:defRPr sz="2400"/>
              </a:pPr>
            </a:p>
          </p:txBody>
        </p:sp>
      </p:grpSp>
    </p:spTree>
  </p:cSld>
  <p:clrMapOvr>
    <a:masterClrMapping/>
  </p:clrMapOvr>
  <p:transition spd="slow"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Shape 397"/>
          <p:cNvSpPr/>
          <p:nvPr/>
        </p:nvSpPr>
        <p:spPr>
          <a:xfrm>
            <a:off x="5358556" y="768083"/>
            <a:ext cx="2287688"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lvl="0">
              <a:defRPr sz="1800"/>
            </a:pPr>
            <a:r>
              <a:rPr sz="4000"/>
              <a:t>Summary</a:t>
            </a:r>
          </a:p>
        </p:txBody>
      </p:sp>
      <p:grpSp>
        <p:nvGrpSpPr>
          <p:cNvPr id="407" name="Group 407"/>
          <p:cNvGrpSpPr/>
          <p:nvPr/>
        </p:nvGrpSpPr>
        <p:grpSpPr>
          <a:xfrm>
            <a:off x="3513668" y="2638218"/>
            <a:ext cx="6510775" cy="3283319"/>
            <a:chOff x="0" y="0"/>
            <a:chExt cx="6510774" cy="3283318"/>
          </a:xfrm>
        </p:grpSpPr>
        <p:grpSp>
          <p:nvGrpSpPr>
            <p:cNvPr id="405" name="Group 405"/>
            <p:cNvGrpSpPr/>
            <p:nvPr/>
          </p:nvGrpSpPr>
          <p:grpSpPr>
            <a:xfrm>
              <a:off x="135414" y="361813"/>
              <a:ext cx="6239947" cy="2559693"/>
              <a:chOff x="0" y="0"/>
              <a:chExt cx="6239945" cy="2559692"/>
            </a:xfrm>
          </p:grpSpPr>
          <p:sp>
            <p:nvSpPr>
              <p:cNvPr id="398" name="Shape 398"/>
              <p:cNvSpPr/>
              <p:nvPr/>
            </p:nvSpPr>
            <p:spPr>
              <a:xfrm>
                <a:off x="0" y="-1"/>
                <a:ext cx="3265816" cy="5964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700"/>
                </a:lvl1pPr>
              </a:lstStyle>
              <a:p>
                <a:pPr lvl="0">
                  <a:defRPr sz="1800"/>
                </a:pPr>
                <a:r>
                  <a:rPr sz="2700"/>
                  <a:t>・fidelity(忠実度) </a:t>
                </a:r>
              </a:p>
            </p:txBody>
          </p:sp>
          <p:sp>
            <p:nvSpPr>
              <p:cNvPr id="399" name="Shape 399"/>
              <p:cNvSpPr/>
              <p:nvPr/>
            </p:nvSpPr>
            <p:spPr>
              <a:xfrm>
                <a:off x="2836632" y="1841754"/>
                <a:ext cx="984153" cy="312024"/>
              </a:xfrm>
              <a:prstGeom prst="rightArrow">
                <a:avLst>
                  <a:gd name="adj1" fmla="val 32000"/>
                  <a:gd name="adj2" fmla="val 136291"/>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pPr>
              </a:p>
            </p:txBody>
          </p:sp>
          <p:sp>
            <p:nvSpPr>
              <p:cNvPr id="400" name="Shape 400"/>
              <p:cNvSpPr/>
              <p:nvPr/>
            </p:nvSpPr>
            <p:spPr>
              <a:xfrm>
                <a:off x="4129564" y="1714448"/>
                <a:ext cx="1789893" cy="5666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2500"/>
                  <a:t>0.81±0.02</a:t>
                </a:r>
              </a:p>
            </p:txBody>
          </p:sp>
          <p:sp>
            <p:nvSpPr>
              <p:cNvPr id="401" name="Shape 401"/>
              <p:cNvSpPr/>
              <p:nvPr/>
            </p:nvSpPr>
            <p:spPr>
              <a:xfrm>
                <a:off x="737961" y="1714448"/>
                <a:ext cx="1789894" cy="5666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2500"/>
                  <a:t>0.72±0.01</a:t>
                </a:r>
              </a:p>
            </p:txBody>
          </p:sp>
          <p:sp>
            <p:nvSpPr>
              <p:cNvPr id="402" name="Shape 402"/>
              <p:cNvSpPr/>
              <p:nvPr/>
            </p:nvSpPr>
            <p:spPr>
              <a:xfrm>
                <a:off x="29742" y="2142172"/>
                <a:ext cx="3206331" cy="4175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lvl1pPr>
              </a:lstStyle>
              <a:p>
                <a:pPr lvl="0">
                  <a:defRPr sz="1800"/>
                </a:pPr>
                <a:r>
                  <a:rPr sz="1700"/>
                  <a:t>(above-bandgap excitation)</a:t>
                </a:r>
              </a:p>
            </p:txBody>
          </p:sp>
          <p:sp>
            <p:nvSpPr>
              <p:cNvPr id="403" name="Shape 403"/>
              <p:cNvSpPr/>
              <p:nvPr/>
            </p:nvSpPr>
            <p:spPr>
              <a:xfrm>
                <a:off x="3809074" y="2142172"/>
                <a:ext cx="2430872" cy="4175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lvl1pPr>
              </a:lstStyle>
              <a:p>
                <a:pPr lvl="0">
                  <a:defRPr sz="1800"/>
                </a:pPr>
                <a:r>
                  <a:rPr sz="1700"/>
                  <a:t>(resonant excitation)</a:t>
                </a:r>
              </a:p>
            </p:txBody>
          </p:sp>
          <p:pic>
            <p:nvPicPr>
              <p:cNvPr id="404" name="pasted-image.pdf"/>
              <p:cNvPicPr/>
              <p:nvPr/>
            </p:nvPicPr>
            <p:blipFill>
              <a:blip r:embed="rId4">
                <a:extLst/>
              </a:blip>
              <a:stretch>
                <a:fillRect/>
              </a:stretch>
            </p:blipFill>
            <p:spPr>
              <a:xfrm>
                <a:off x="215347" y="850582"/>
                <a:ext cx="5925839" cy="737046"/>
              </a:xfrm>
              <a:prstGeom prst="rect">
                <a:avLst/>
              </a:prstGeom>
              <a:ln w="12700" cap="flat">
                <a:noFill/>
                <a:miter lim="400000"/>
              </a:ln>
              <a:effectLst/>
            </p:spPr>
          </p:pic>
        </p:grpSp>
        <p:sp>
          <p:nvSpPr>
            <p:cNvPr id="406" name="Shape 406"/>
            <p:cNvSpPr/>
            <p:nvPr/>
          </p:nvSpPr>
          <p:spPr>
            <a:xfrm>
              <a:off x="0" y="0"/>
              <a:ext cx="6510775" cy="3283319"/>
            </a:xfrm>
            <a:prstGeom prst="rect">
              <a:avLst/>
            </a:prstGeom>
            <a:noFill/>
            <a:ln w="25400" cap="flat">
              <a:solidFill>
                <a:srgbClr val="0365C0"/>
              </a:solidFill>
              <a:prstDash val="solid"/>
              <a:miter lim="400000"/>
            </a:ln>
            <a:effectLst/>
          </p:spPr>
          <p:txBody>
            <a:bodyPr wrap="square" lIns="0" tIns="0" rIns="0" bIns="0" numCol="1" anchor="ctr">
              <a:noAutofit/>
            </a:bodyPr>
            <a:lstStyle/>
            <a:p>
              <a:pPr lvl="0">
                <a:defRPr sz="2400"/>
              </a:pPr>
            </a:p>
          </p:txBody>
        </p:sp>
      </p:grpSp>
      <p:sp>
        <p:nvSpPr>
          <p:cNvPr id="408" name="Shape 408"/>
          <p:cNvSpPr/>
          <p:nvPr/>
        </p:nvSpPr>
        <p:spPr>
          <a:xfrm>
            <a:off x="1320814" y="6921322"/>
            <a:ext cx="10896484"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lvl1pPr>
          </a:lstStyle>
          <a:p>
            <a:pPr lvl="0">
              <a:defRPr sz="1800"/>
            </a:pPr>
            <a:r>
              <a:rPr sz="3200"/>
              <a:t>Deterministic generation of indistinguishable entangled photon pairs which is particularly suited to quantum computation or communication schemes.</a:t>
            </a:r>
          </a:p>
        </p:txBody>
      </p:sp>
    </p:spTree>
  </p:cSld>
  <p:clrMapOvr>
    <a:masterClrMapping/>
  </p:clrMapOvr>
  <p:transition spd="slow"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Shape 412"/>
          <p:cNvSpPr/>
          <p:nvPr/>
        </p:nvSpPr>
        <p:spPr>
          <a:xfrm>
            <a:off x="1491521" y="685800"/>
            <a:ext cx="250335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700"/>
            </a:lvl1pPr>
          </a:lstStyle>
          <a:p>
            <a:pPr lvl="0">
              <a:defRPr sz="1800"/>
            </a:pPr>
            <a:r>
              <a:rPr sz="4700"/>
              <a:t>Contents</a:t>
            </a:r>
          </a:p>
        </p:txBody>
      </p:sp>
      <p:sp>
        <p:nvSpPr>
          <p:cNvPr id="413" name="Shape 413"/>
          <p:cNvSpPr/>
          <p:nvPr/>
        </p:nvSpPr>
        <p:spPr>
          <a:xfrm>
            <a:off x="1169269" y="1904451"/>
            <a:ext cx="311876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・Introduction</a:t>
            </a:r>
          </a:p>
        </p:txBody>
      </p:sp>
      <p:sp>
        <p:nvSpPr>
          <p:cNvPr id="414" name="Shape 414"/>
          <p:cNvSpPr/>
          <p:nvPr/>
        </p:nvSpPr>
        <p:spPr>
          <a:xfrm>
            <a:off x="2107140" y="3235922"/>
            <a:ext cx="409619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Quantum entanglement</a:t>
            </a:r>
          </a:p>
        </p:txBody>
      </p:sp>
      <p:sp>
        <p:nvSpPr>
          <p:cNvPr id="415" name="Shape 415"/>
          <p:cNvSpPr/>
          <p:nvPr/>
        </p:nvSpPr>
        <p:spPr>
          <a:xfrm>
            <a:off x="1142561" y="3979681"/>
            <a:ext cx="1099848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・Various methods of entangled photon generation</a:t>
            </a:r>
          </a:p>
        </p:txBody>
      </p:sp>
      <p:sp>
        <p:nvSpPr>
          <p:cNvPr id="416" name="Shape 416"/>
          <p:cNvSpPr/>
          <p:nvPr/>
        </p:nvSpPr>
        <p:spPr>
          <a:xfrm>
            <a:off x="2106531" y="4788662"/>
            <a:ext cx="492126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Parametric down conversion</a:t>
            </a:r>
          </a:p>
        </p:txBody>
      </p:sp>
      <p:sp>
        <p:nvSpPr>
          <p:cNvPr id="417" name="Shape 417"/>
          <p:cNvSpPr/>
          <p:nvPr/>
        </p:nvSpPr>
        <p:spPr>
          <a:xfrm>
            <a:off x="1159044" y="5916545"/>
            <a:ext cx="11168151" cy="12192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ct val="50000"/>
              </a:lnSpc>
              <a:defRPr sz="1800"/>
            </a:pPr>
            <a:r>
              <a:rPr sz="3800">
                <a:solidFill>
                  <a:srgbClr val="A6AAA9"/>
                </a:solidFill>
              </a:rPr>
              <a:t>・On-demand generation of entangled photon pair </a:t>
            </a:r>
            <a:endParaRPr sz="3800">
              <a:solidFill>
                <a:srgbClr val="A6AAA9"/>
              </a:solidFill>
            </a:endParaRPr>
          </a:p>
          <a:p>
            <a:pPr lvl="0" algn="l">
              <a:lnSpc>
                <a:spcPct val="50000"/>
              </a:lnSpc>
              <a:defRPr sz="1800"/>
            </a:pPr>
            <a:r>
              <a:rPr sz="3800">
                <a:solidFill>
                  <a:srgbClr val="A6AAA9"/>
                </a:solidFill>
              </a:rPr>
              <a:t>    by quantum dot </a:t>
            </a:r>
          </a:p>
        </p:txBody>
      </p:sp>
      <p:sp>
        <p:nvSpPr>
          <p:cNvPr id="418" name="Shape 418"/>
          <p:cNvSpPr/>
          <p:nvPr/>
        </p:nvSpPr>
        <p:spPr>
          <a:xfrm>
            <a:off x="1169008" y="7995642"/>
            <a:ext cx="314469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lvl="0">
              <a:defRPr sz="1800"/>
            </a:pPr>
            <a:r>
              <a:rPr sz="3800"/>
              <a:t>・Future work</a:t>
            </a:r>
          </a:p>
        </p:txBody>
      </p:sp>
      <p:sp>
        <p:nvSpPr>
          <p:cNvPr id="419" name="Shape 419"/>
          <p:cNvSpPr/>
          <p:nvPr/>
        </p:nvSpPr>
        <p:spPr>
          <a:xfrm>
            <a:off x="2141241" y="2615218"/>
            <a:ext cx="371482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Exciton and biexciton</a:t>
            </a:r>
          </a:p>
        </p:txBody>
      </p:sp>
      <p:sp>
        <p:nvSpPr>
          <p:cNvPr id="420" name="Shape 420"/>
          <p:cNvSpPr/>
          <p:nvPr/>
        </p:nvSpPr>
        <p:spPr>
          <a:xfrm>
            <a:off x="1165092" y="7222793"/>
            <a:ext cx="266161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・Summary</a:t>
            </a:r>
          </a:p>
        </p:txBody>
      </p:sp>
      <p:sp>
        <p:nvSpPr>
          <p:cNvPr id="421" name="Shape 421"/>
          <p:cNvSpPr/>
          <p:nvPr/>
        </p:nvSpPr>
        <p:spPr>
          <a:xfrm>
            <a:off x="2108682" y="5367208"/>
            <a:ext cx="627653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Resonant hyper-prametric scattering</a:t>
            </a:r>
          </a:p>
        </p:txBody>
      </p:sp>
    </p:spTree>
  </p:cSld>
  <p:clrMapOvr>
    <a:masterClrMapping/>
  </p:clrMapOvr>
  <p:transition spd="slow"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nvSpPr>
        <p:spPr>
          <a:xfrm>
            <a:off x="4982827" y="589880"/>
            <a:ext cx="3039146"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pPr>
            <a:r>
              <a:rPr sz="4200"/>
              <a:t>Future Work</a:t>
            </a:r>
          </a:p>
        </p:txBody>
      </p:sp>
      <p:grpSp>
        <p:nvGrpSpPr>
          <p:cNvPr id="443" name="Group 443"/>
          <p:cNvGrpSpPr/>
          <p:nvPr/>
        </p:nvGrpSpPr>
        <p:grpSpPr>
          <a:xfrm>
            <a:off x="3305646" y="2143610"/>
            <a:ext cx="6393509" cy="3818939"/>
            <a:chOff x="0" y="0"/>
            <a:chExt cx="6393507" cy="3818937"/>
          </a:xfrm>
        </p:grpSpPr>
        <p:pic>
          <p:nvPicPr>
            <p:cNvPr id="424" name="pasted-image.pdf"/>
            <p:cNvPicPr/>
            <p:nvPr/>
          </p:nvPicPr>
          <p:blipFill>
            <a:blip r:embed="rId2">
              <a:extLst/>
            </a:blip>
            <a:stretch>
              <a:fillRect/>
            </a:stretch>
          </p:blipFill>
          <p:spPr>
            <a:xfrm>
              <a:off x="2775796" y="579724"/>
              <a:ext cx="1117601" cy="2095501"/>
            </a:xfrm>
            <a:prstGeom prst="rect">
              <a:avLst/>
            </a:prstGeom>
            <a:ln w="12700" cap="flat">
              <a:noFill/>
              <a:miter lim="400000"/>
            </a:ln>
            <a:effectLst/>
          </p:spPr>
        </p:pic>
        <p:sp>
          <p:nvSpPr>
            <p:cNvPr id="425" name="Shape 425"/>
            <p:cNvSpPr/>
            <p:nvPr/>
          </p:nvSpPr>
          <p:spPr>
            <a:xfrm>
              <a:off x="634885" y="1516230"/>
              <a:ext cx="2118966" cy="222489"/>
            </a:xfrm>
            <a:prstGeom prst="rightArrow">
              <a:avLst>
                <a:gd name="adj1" fmla="val 32000"/>
                <a:gd name="adj2" fmla="val 229153"/>
              </a:avLst>
            </a:prstGeom>
            <a:blipFill rotWithShape="1">
              <a:blip r:embed="rId3">
                <a:alphaModFix amt="4962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426" name="Shape 426"/>
            <p:cNvSpPr/>
            <p:nvPr/>
          </p:nvSpPr>
          <p:spPr>
            <a:xfrm rot="20700000">
              <a:off x="3553893" y="998478"/>
              <a:ext cx="2588326" cy="222489"/>
            </a:xfrm>
            <a:prstGeom prst="rightArrow">
              <a:avLst>
                <a:gd name="adj1" fmla="val 32000"/>
                <a:gd name="adj2" fmla="val 190192"/>
              </a:avLst>
            </a:prstGeom>
            <a:blipFill rotWithShape="1">
              <a:blip r:embed="rId4">
                <a:alphaModFix amt="50174"/>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427" name="Shape 427"/>
            <p:cNvSpPr/>
            <p:nvPr/>
          </p:nvSpPr>
          <p:spPr>
            <a:xfrm rot="900000">
              <a:off x="3553775" y="1869750"/>
              <a:ext cx="2595309" cy="222489"/>
            </a:xfrm>
            <a:prstGeom prst="rightArrow">
              <a:avLst>
                <a:gd name="adj1" fmla="val 32000"/>
                <a:gd name="adj2" fmla="val 190192"/>
              </a:avLst>
            </a:prstGeom>
            <a:blipFill rotWithShape="1">
              <a:blip r:embed="rId4">
                <a:alphaModFix amt="5024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428" name="Shape 428"/>
            <p:cNvSpPr/>
            <p:nvPr/>
          </p:nvSpPr>
          <p:spPr>
            <a:xfrm>
              <a:off x="6098804" y="2200202"/>
              <a:ext cx="294704" cy="3129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429" name="Shape 429"/>
            <p:cNvSpPr/>
            <p:nvPr/>
          </p:nvSpPr>
          <p:spPr>
            <a:xfrm>
              <a:off x="6098804" y="616890"/>
              <a:ext cx="294704" cy="312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430" name="Shape 430"/>
            <p:cNvSpPr/>
            <p:nvPr/>
          </p:nvSpPr>
          <p:spPr>
            <a:xfrm>
              <a:off x="3341442" y="19765"/>
              <a:ext cx="81999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CuCl</a:t>
              </a:r>
            </a:p>
          </p:txBody>
        </p:sp>
        <p:pic>
          <p:nvPicPr>
            <p:cNvPr id="431" name="pasted-image.pdf"/>
            <p:cNvPicPr/>
            <p:nvPr/>
          </p:nvPicPr>
          <p:blipFill>
            <a:blip r:embed="rId5">
              <a:extLst/>
            </a:blip>
            <a:stretch>
              <a:fillRect/>
            </a:stretch>
          </p:blipFill>
          <p:spPr>
            <a:xfrm>
              <a:off x="2840657" y="0"/>
              <a:ext cx="491193" cy="368394"/>
            </a:xfrm>
            <a:prstGeom prst="rect">
              <a:avLst/>
            </a:prstGeom>
            <a:ln w="12700" cap="flat">
              <a:noFill/>
              <a:miter lim="400000"/>
            </a:ln>
            <a:effectLst/>
          </p:spPr>
        </p:pic>
        <p:grpSp>
          <p:nvGrpSpPr>
            <p:cNvPr id="434" name="Group 434"/>
            <p:cNvGrpSpPr/>
            <p:nvPr/>
          </p:nvGrpSpPr>
          <p:grpSpPr>
            <a:xfrm>
              <a:off x="480355" y="1396423"/>
              <a:ext cx="396305" cy="462103"/>
              <a:chOff x="0" y="0"/>
              <a:chExt cx="396303" cy="462101"/>
            </a:xfrm>
          </p:grpSpPr>
          <p:sp>
            <p:nvSpPr>
              <p:cNvPr id="432" name="Shape 432"/>
              <p:cNvSpPr/>
              <p:nvPr/>
            </p:nvSpPr>
            <p:spPr>
              <a:xfrm>
                <a:off x="101600" y="0"/>
                <a:ext cx="294704" cy="312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433" name="Shape 433"/>
              <p:cNvSpPr/>
              <p:nvPr/>
            </p:nvSpPr>
            <p:spPr>
              <a:xfrm>
                <a:off x="0" y="149202"/>
                <a:ext cx="294704" cy="312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sp>
          <p:nvSpPr>
            <p:cNvPr id="435" name="Shape 435"/>
            <p:cNvSpPr/>
            <p:nvPr/>
          </p:nvSpPr>
          <p:spPr>
            <a:xfrm rot="16219098">
              <a:off x="3005202" y="2767508"/>
              <a:ext cx="958652" cy="206890"/>
            </a:xfrm>
            <a:prstGeom prst="rightArrow">
              <a:avLst>
                <a:gd name="adj1" fmla="val 32000"/>
                <a:gd name="adj2" fmla="val 161448"/>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pPr>
            </a:p>
          </p:txBody>
        </p:sp>
        <p:sp>
          <p:nvSpPr>
            <p:cNvPr id="436" name="Shape 436"/>
            <p:cNvSpPr/>
            <p:nvPr/>
          </p:nvSpPr>
          <p:spPr>
            <a:xfrm>
              <a:off x="-1" y="1895399"/>
              <a:ext cx="135701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lvl="0">
                <a:defRPr sz="1800"/>
              </a:pPr>
              <a:r>
                <a:rPr sz="2000"/>
                <a:t>two photon</a:t>
              </a:r>
            </a:p>
          </p:txBody>
        </p:sp>
        <p:grpSp>
          <p:nvGrpSpPr>
            <p:cNvPr id="439" name="Group 439"/>
            <p:cNvGrpSpPr/>
            <p:nvPr/>
          </p:nvGrpSpPr>
          <p:grpSpPr>
            <a:xfrm>
              <a:off x="6117383" y="1016263"/>
              <a:ext cx="257546" cy="1097466"/>
              <a:chOff x="0" y="0"/>
              <a:chExt cx="257544" cy="1097464"/>
            </a:xfrm>
          </p:grpSpPr>
          <p:sp>
            <p:nvSpPr>
              <p:cNvPr id="437" name="Shape 437"/>
              <p:cNvSpPr/>
              <p:nvPr/>
            </p:nvSpPr>
            <p:spPr>
              <a:xfrm>
                <a:off x="-1" y="0"/>
                <a:ext cx="257546" cy="1095111"/>
              </a:xfrm>
              <a:custGeom>
                <a:avLst/>
                <a:gdLst/>
                <a:ahLst/>
                <a:cxnLst>
                  <a:cxn ang="0">
                    <a:pos x="wd2" y="hd2"/>
                  </a:cxn>
                  <a:cxn ang="5400000">
                    <a:pos x="wd2" y="hd2"/>
                  </a:cxn>
                  <a:cxn ang="10800000">
                    <a:pos x="wd2" y="hd2"/>
                  </a:cxn>
                  <a:cxn ang="16200000">
                    <a:pos x="wd2" y="hd2"/>
                  </a:cxn>
                </a:cxnLst>
                <a:rect l="0" t="0" r="r" b="b"/>
                <a:pathLst>
                  <a:path w="19334" h="21600" fill="norm" stroke="1" extrusionOk="0">
                    <a:moveTo>
                      <a:pt x="10820" y="0"/>
                    </a:moveTo>
                    <a:cubicBezTo>
                      <a:pt x="3868" y="265"/>
                      <a:pt x="310" y="1473"/>
                      <a:pt x="3517" y="2474"/>
                    </a:cubicBezTo>
                    <a:cubicBezTo>
                      <a:pt x="6946" y="3544"/>
                      <a:pt x="18646" y="3941"/>
                      <a:pt x="17119" y="5324"/>
                    </a:cubicBezTo>
                    <a:cubicBezTo>
                      <a:pt x="15623" y="6679"/>
                      <a:pt x="-1062" y="6578"/>
                      <a:pt x="53" y="8182"/>
                    </a:cubicBezTo>
                    <a:cubicBezTo>
                      <a:pt x="993" y="9532"/>
                      <a:pt x="15338" y="9284"/>
                      <a:pt x="16731" y="10592"/>
                    </a:cubicBezTo>
                    <a:cubicBezTo>
                      <a:pt x="18233" y="12002"/>
                      <a:pt x="3302" y="12333"/>
                      <a:pt x="3751" y="13687"/>
                    </a:cubicBezTo>
                    <a:cubicBezTo>
                      <a:pt x="4218" y="15094"/>
                      <a:pt x="19897" y="15048"/>
                      <a:pt x="19318" y="16578"/>
                    </a:cubicBezTo>
                    <a:cubicBezTo>
                      <a:pt x="18891" y="17707"/>
                      <a:pt x="9400" y="17777"/>
                      <a:pt x="4795" y="18513"/>
                    </a:cubicBezTo>
                    <a:cubicBezTo>
                      <a:pt x="-1703" y="19553"/>
                      <a:pt x="1719" y="21306"/>
                      <a:pt x="10820"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38" name="Shape 438"/>
              <p:cNvSpPr/>
              <p:nvPr/>
            </p:nvSpPr>
            <p:spPr>
              <a:xfrm>
                <a:off x="3306" y="3380"/>
                <a:ext cx="253632" cy="1094085"/>
              </a:xfrm>
              <a:custGeom>
                <a:avLst/>
                <a:gdLst/>
                <a:ahLst/>
                <a:cxnLst>
                  <a:cxn ang="0">
                    <a:pos x="wd2" y="hd2"/>
                  </a:cxn>
                  <a:cxn ang="5400000">
                    <a:pos x="wd2" y="hd2"/>
                  </a:cxn>
                  <a:cxn ang="10800000">
                    <a:pos x="wd2" y="hd2"/>
                  </a:cxn>
                  <a:cxn ang="16200000">
                    <a:pos x="wd2" y="hd2"/>
                  </a:cxn>
                </a:cxnLst>
                <a:rect l="0" t="0" r="r" b="b"/>
                <a:pathLst>
                  <a:path w="19412" h="21600" fill="norm" stroke="1" extrusionOk="0">
                    <a:moveTo>
                      <a:pt x="13393" y="0"/>
                    </a:moveTo>
                    <a:cubicBezTo>
                      <a:pt x="18483" y="862"/>
                      <a:pt x="21089" y="2232"/>
                      <a:pt x="18231" y="3269"/>
                    </a:cubicBezTo>
                    <a:cubicBezTo>
                      <a:pt x="16685" y="3829"/>
                      <a:pt x="12979" y="4244"/>
                      <a:pt x="9023" y="4514"/>
                    </a:cubicBezTo>
                    <a:cubicBezTo>
                      <a:pt x="4561" y="4749"/>
                      <a:pt x="2129" y="5294"/>
                      <a:pt x="3162" y="5918"/>
                    </a:cubicBezTo>
                    <a:cubicBezTo>
                      <a:pt x="5049" y="7058"/>
                      <a:pt x="19446" y="7485"/>
                      <a:pt x="17802" y="8758"/>
                    </a:cubicBezTo>
                    <a:cubicBezTo>
                      <a:pt x="16254" y="9955"/>
                      <a:pt x="-222" y="9999"/>
                      <a:pt x="2" y="11319"/>
                    </a:cubicBezTo>
                    <a:cubicBezTo>
                      <a:pt x="239" y="12711"/>
                      <a:pt x="18022" y="12568"/>
                      <a:pt x="18879" y="13893"/>
                    </a:cubicBezTo>
                    <a:cubicBezTo>
                      <a:pt x="19749" y="15239"/>
                      <a:pt x="3034" y="15384"/>
                      <a:pt x="1279" y="16578"/>
                    </a:cubicBezTo>
                    <a:cubicBezTo>
                      <a:pt x="-511" y="17797"/>
                      <a:pt x="11526" y="18289"/>
                      <a:pt x="16631" y="19225"/>
                    </a:cubicBezTo>
                    <a:cubicBezTo>
                      <a:pt x="20569" y="19947"/>
                      <a:pt x="20294" y="20911"/>
                      <a:pt x="15983"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440" name="Shape 440"/>
            <p:cNvSpPr/>
            <p:nvPr/>
          </p:nvSpPr>
          <p:spPr>
            <a:xfrm>
              <a:off x="4508293" y="624983"/>
              <a:ext cx="66640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300"/>
              </a:lvl1pPr>
            </a:lstStyle>
            <a:p>
              <a:pPr lvl="0">
                <a:defRPr sz="1800"/>
              </a:pPr>
              <a:r>
                <a:rPr sz="2300"/>
                <a:t>LEP</a:t>
              </a:r>
            </a:p>
          </p:txBody>
        </p:sp>
        <p:sp>
          <p:nvSpPr>
            <p:cNvPr id="441" name="Shape 441"/>
            <p:cNvSpPr/>
            <p:nvPr/>
          </p:nvSpPr>
          <p:spPr>
            <a:xfrm>
              <a:off x="4484046" y="2025110"/>
              <a:ext cx="71490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300"/>
              </a:lvl1pPr>
            </a:lstStyle>
            <a:p>
              <a:pPr lvl="0">
                <a:defRPr sz="1800"/>
              </a:pPr>
              <a:r>
                <a:rPr sz="2300"/>
                <a:t>HEP</a:t>
              </a:r>
            </a:p>
          </p:txBody>
        </p:sp>
        <p:sp>
          <p:nvSpPr>
            <p:cNvPr id="442" name="Shape 442"/>
            <p:cNvSpPr/>
            <p:nvPr/>
          </p:nvSpPr>
          <p:spPr>
            <a:xfrm>
              <a:off x="2127557" y="3349037"/>
              <a:ext cx="2715556" cy="469901"/>
            </a:xfrm>
            <a:prstGeom prst="rect">
              <a:avLst/>
            </a:prstGeom>
            <a:noFill/>
            <a:ln w="25400" cap="flat">
              <a:solidFill>
                <a:srgbClr val="0365C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57200">
                <a:defRPr sz="2200">
                  <a:uFill>
                    <a:solidFill/>
                  </a:uFill>
                  <a:latin typeface="Calibri"/>
                  <a:ea typeface="Calibri"/>
                  <a:cs typeface="Calibri"/>
                  <a:sym typeface="Calibri"/>
                </a:defRPr>
              </a:lvl1pPr>
            </a:lstStyle>
            <a:p>
              <a:pPr lvl="0">
                <a:defRPr sz="1800">
                  <a:uFillTx/>
                </a:defRPr>
              </a:pPr>
              <a:r>
                <a:rPr sz="2200">
                  <a:uFill>
                    <a:solidFill/>
                  </a:uFill>
                </a:rPr>
                <a:t>Two Exciton-Polaritons</a:t>
              </a:r>
            </a:p>
          </p:txBody>
        </p:sp>
      </p:grpSp>
      <p:sp>
        <p:nvSpPr>
          <p:cNvPr id="444" name="Shape 444"/>
          <p:cNvSpPr/>
          <p:nvPr/>
        </p:nvSpPr>
        <p:spPr>
          <a:xfrm rot="16200000">
            <a:off x="6058363" y="6850808"/>
            <a:ext cx="1452530" cy="511511"/>
          </a:xfrm>
          <a:prstGeom prst="rightArrow">
            <a:avLst>
              <a:gd name="adj1" fmla="val 32000"/>
              <a:gd name="adj2" fmla="val 125569"/>
            </a:avLst>
          </a:prstGeom>
          <a:blipFill>
            <a:blip r:embed="rId6"/>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lvl="0">
              <a:defRPr sz="2400"/>
            </a:pPr>
          </a:p>
        </p:txBody>
      </p:sp>
      <p:sp>
        <p:nvSpPr>
          <p:cNvPr id="445" name="Shape 445"/>
          <p:cNvSpPr/>
          <p:nvPr/>
        </p:nvSpPr>
        <p:spPr>
          <a:xfrm>
            <a:off x="4240212" y="7917243"/>
            <a:ext cx="5088831" cy="533401"/>
          </a:xfrm>
          <a:prstGeom prst="rect">
            <a:avLst/>
          </a:prstGeom>
          <a:ln w="50800">
            <a:solidFill>
              <a:srgbClr val="C82506"/>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500"/>
              <a:t>Calculation of the radiative lifetime </a:t>
            </a:r>
          </a:p>
        </p:txBody>
      </p:sp>
    </p:spTree>
  </p:cSld>
  <p:clrMapOvr>
    <a:masterClrMapping/>
  </p:clrMapOvr>
  <p:transition spd="slow"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7" name="Shape 447"/>
          <p:cNvSpPr/>
          <p:nvPr/>
        </p:nvSpPr>
        <p:spPr>
          <a:xfrm>
            <a:off x="2051868" y="8771844"/>
            <a:ext cx="9623553" cy="808361"/>
          </a:xfrm>
          <a:prstGeom prst="roundRect">
            <a:avLst>
              <a:gd name="adj" fmla="val 11719"/>
            </a:avLst>
          </a:prstGeom>
          <a:solidFill>
            <a:srgbClr val="C6D9F1"/>
          </a:solidFill>
          <a:ln w="12700">
            <a:solidFill>
              <a:srgbClr val="4A7EBB"/>
            </a:solidFill>
            <a:round/>
          </a:ln>
          <a:effectLst>
            <a:outerShdw sx="100000" sy="100000" kx="0" ky="0" algn="b" rotWithShape="0" blurRad="50800" dist="25400" dir="5400000">
              <a:srgbClr val="000000">
                <a:alpha val="35000"/>
              </a:srgbClr>
            </a:outerShdw>
          </a:effectLst>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pic>
        <p:nvPicPr>
          <p:cNvPr id="448" name="image12.png" descr="biexciton_decay.png"/>
          <p:cNvPicPr/>
          <p:nvPr/>
        </p:nvPicPr>
        <p:blipFill>
          <a:blip r:embed="rId2">
            <a:extLst/>
          </a:blip>
          <a:stretch>
            <a:fillRect/>
          </a:stretch>
        </p:blipFill>
        <p:spPr>
          <a:xfrm>
            <a:off x="6482843" y="2558997"/>
            <a:ext cx="5731117" cy="4093656"/>
          </a:xfrm>
          <a:prstGeom prst="rect">
            <a:avLst/>
          </a:prstGeom>
          <a:ln w="12700">
            <a:miter lim="400000"/>
          </a:ln>
        </p:spPr>
      </p:pic>
      <p:sp>
        <p:nvSpPr>
          <p:cNvPr id="449" name="Shape 449"/>
          <p:cNvSpPr/>
          <p:nvPr/>
        </p:nvSpPr>
        <p:spPr>
          <a:xfrm>
            <a:off x="538387" y="369744"/>
            <a:ext cx="12010614" cy="904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457200">
              <a:defRPr sz="5000">
                <a:uFill>
                  <a:solidFill/>
                </a:uFill>
                <a:latin typeface="Calibri"/>
                <a:ea typeface="Calibri"/>
                <a:cs typeface="Calibri"/>
                <a:sym typeface="Calibri"/>
              </a:defRPr>
            </a:lvl1pPr>
          </a:lstStyle>
          <a:p>
            <a:pPr lvl="0">
              <a:defRPr sz="1800">
                <a:uFillTx/>
              </a:defRPr>
            </a:pPr>
            <a:r>
              <a:rPr sz="5000">
                <a:uFill>
                  <a:solidFill/>
                </a:uFill>
              </a:rPr>
              <a:t>Calculation of Radiative Lifetime of Biexciton</a:t>
            </a:r>
          </a:p>
        </p:txBody>
      </p:sp>
      <p:pic>
        <p:nvPicPr>
          <p:cNvPr id="450" name="image13.png" descr="biexciton_decay2.png"/>
          <p:cNvPicPr/>
          <p:nvPr/>
        </p:nvPicPr>
        <p:blipFill>
          <a:blip r:embed="rId3">
            <a:extLst/>
          </a:blip>
          <a:stretch>
            <a:fillRect/>
          </a:stretch>
        </p:blipFill>
        <p:spPr>
          <a:xfrm>
            <a:off x="896533" y="2558997"/>
            <a:ext cx="5586310" cy="4075727"/>
          </a:xfrm>
          <a:prstGeom prst="rect">
            <a:avLst/>
          </a:prstGeom>
          <a:ln w="12700">
            <a:miter lim="400000"/>
          </a:ln>
        </p:spPr>
      </p:pic>
      <p:sp>
        <p:nvSpPr>
          <p:cNvPr id="451" name="Shape 451"/>
          <p:cNvSpPr/>
          <p:nvPr/>
        </p:nvSpPr>
        <p:spPr>
          <a:xfrm>
            <a:off x="1135256" y="1416905"/>
            <a:ext cx="8760564"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Biexciton: Bound states of two excitons</a:t>
            </a:r>
          </a:p>
        </p:txBody>
      </p:sp>
      <p:grpSp>
        <p:nvGrpSpPr>
          <p:cNvPr id="455" name="Group 455"/>
          <p:cNvGrpSpPr/>
          <p:nvPr/>
        </p:nvGrpSpPr>
        <p:grpSpPr>
          <a:xfrm>
            <a:off x="3910812" y="7235910"/>
            <a:ext cx="7548082" cy="650749"/>
            <a:chOff x="0" y="0"/>
            <a:chExt cx="7548081" cy="650747"/>
          </a:xfrm>
        </p:grpSpPr>
        <p:pic>
          <p:nvPicPr>
            <p:cNvPr id="452" name="image14.pdf" descr="latex-image-1.pdf"/>
            <p:cNvPicPr/>
            <p:nvPr/>
          </p:nvPicPr>
          <p:blipFill>
            <a:blip r:embed="rId4">
              <a:extLst/>
            </a:blip>
            <a:stretch>
              <a:fillRect/>
            </a:stretch>
          </p:blipFill>
          <p:spPr>
            <a:xfrm>
              <a:off x="0" y="142995"/>
              <a:ext cx="1300481" cy="415433"/>
            </a:xfrm>
            <a:prstGeom prst="rect">
              <a:avLst/>
            </a:prstGeom>
            <a:ln w="12700" cap="flat">
              <a:noFill/>
              <a:miter lim="400000"/>
            </a:ln>
            <a:effectLst/>
          </p:spPr>
        </p:pic>
        <p:sp>
          <p:nvSpPr>
            <p:cNvPr id="453" name="Shape 453"/>
            <p:cNvSpPr/>
            <p:nvPr/>
          </p:nvSpPr>
          <p:spPr>
            <a:xfrm>
              <a:off x="1343933" y="0"/>
              <a:ext cx="6204149" cy="650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monotonically increases with</a:t>
              </a:r>
            </a:p>
          </p:txBody>
        </p:sp>
        <p:pic>
          <p:nvPicPr>
            <p:cNvPr id="454" name="image15.pdf" descr="latex-image-1.pdf"/>
            <p:cNvPicPr/>
            <p:nvPr/>
          </p:nvPicPr>
          <p:blipFill>
            <a:blip r:embed="rId5">
              <a:extLst/>
            </a:blip>
            <a:stretch>
              <a:fillRect/>
            </a:stretch>
          </p:blipFill>
          <p:spPr>
            <a:xfrm>
              <a:off x="6704986" y="168148"/>
              <a:ext cx="234810" cy="307059"/>
            </a:xfrm>
            <a:prstGeom prst="rect">
              <a:avLst/>
            </a:prstGeom>
            <a:ln w="12700" cap="flat">
              <a:noFill/>
              <a:miter lim="400000"/>
            </a:ln>
            <a:effectLst/>
          </p:spPr>
        </p:pic>
      </p:grpSp>
      <p:sp>
        <p:nvSpPr>
          <p:cNvPr id="456" name="Shape 456"/>
          <p:cNvSpPr/>
          <p:nvPr/>
        </p:nvSpPr>
        <p:spPr>
          <a:xfrm>
            <a:off x="5371231" y="6652652"/>
            <a:ext cx="6576823" cy="472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200">
                <a:uFill>
                  <a:solidFill/>
                </a:uFill>
                <a:latin typeface="Calibri"/>
                <a:ea typeface="Calibri"/>
                <a:cs typeface="Calibri"/>
                <a:sym typeface="Calibri"/>
              </a:defRPr>
            </a:lvl1pPr>
          </a:lstStyle>
          <a:p>
            <a:pPr lvl="0">
              <a:defRPr sz="1800">
                <a:uFillTx/>
              </a:defRPr>
            </a:pPr>
            <a:r>
              <a:rPr sz="2200">
                <a:uFill>
                  <a:solidFill/>
                </a:uFill>
              </a:rPr>
              <a:t>内山ら, 第２４回光物性研究会論文集 299 (2013)</a:t>
            </a:r>
          </a:p>
        </p:txBody>
      </p:sp>
      <p:grpSp>
        <p:nvGrpSpPr>
          <p:cNvPr id="459" name="Group 459"/>
          <p:cNvGrpSpPr/>
          <p:nvPr/>
        </p:nvGrpSpPr>
        <p:grpSpPr>
          <a:xfrm>
            <a:off x="6261023" y="2068127"/>
            <a:ext cx="4749708" cy="574549"/>
            <a:chOff x="0" y="0"/>
            <a:chExt cx="4749707" cy="574547"/>
          </a:xfrm>
        </p:grpSpPr>
        <p:sp>
          <p:nvSpPr>
            <p:cNvPr id="457" name="Shape 457"/>
            <p:cNvSpPr/>
            <p:nvPr/>
          </p:nvSpPr>
          <p:spPr>
            <a:xfrm>
              <a:off x="0" y="0"/>
              <a:ext cx="4749708" cy="5745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(Dephasing time                     )</a:t>
              </a:r>
            </a:p>
          </p:txBody>
        </p:sp>
        <p:pic>
          <p:nvPicPr>
            <p:cNvPr id="458" name="image16.pdf" descr="latex-image-1.pdf"/>
            <p:cNvPicPr/>
            <p:nvPr/>
          </p:nvPicPr>
          <p:blipFill>
            <a:blip r:embed="rId6">
              <a:extLst/>
            </a:blip>
            <a:stretch>
              <a:fillRect/>
            </a:stretch>
          </p:blipFill>
          <p:spPr>
            <a:xfrm>
              <a:off x="2607591" y="205731"/>
              <a:ext cx="1553353" cy="270934"/>
            </a:xfrm>
            <a:prstGeom prst="rect">
              <a:avLst/>
            </a:prstGeom>
            <a:ln w="12700" cap="flat">
              <a:noFill/>
              <a:miter lim="400000"/>
            </a:ln>
            <a:effectLst/>
          </p:spPr>
        </p:pic>
      </p:grpSp>
      <p:sp>
        <p:nvSpPr>
          <p:cNvPr id="460" name="Shape 460"/>
          <p:cNvSpPr/>
          <p:nvPr/>
        </p:nvSpPr>
        <p:spPr>
          <a:xfrm>
            <a:off x="1734065" y="2043266"/>
            <a:ext cx="4748779" cy="5745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Degenerate four-wave mixing</a:t>
            </a:r>
          </a:p>
        </p:txBody>
      </p:sp>
      <p:sp>
        <p:nvSpPr>
          <p:cNvPr id="461" name="Shape 461"/>
          <p:cNvSpPr/>
          <p:nvPr/>
        </p:nvSpPr>
        <p:spPr>
          <a:xfrm>
            <a:off x="1872194" y="7218030"/>
            <a:ext cx="2067311"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Biexciton:</a:t>
            </a:r>
          </a:p>
        </p:txBody>
      </p:sp>
      <p:sp>
        <p:nvSpPr>
          <p:cNvPr id="462" name="Shape 462"/>
          <p:cNvSpPr/>
          <p:nvPr/>
        </p:nvSpPr>
        <p:spPr>
          <a:xfrm>
            <a:off x="1872402" y="7892499"/>
            <a:ext cx="2067311"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Polariton:</a:t>
            </a:r>
          </a:p>
        </p:txBody>
      </p:sp>
      <p:grpSp>
        <p:nvGrpSpPr>
          <p:cNvPr id="465" name="Group 465"/>
          <p:cNvGrpSpPr/>
          <p:nvPr/>
        </p:nvGrpSpPr>
        <p:grpSpPr>
          <a:xfrm>
            <a:off x="3896362" y="7892499"/>
            <a:ext cx="4816853" cy="650749"/>
            <a:chOff x="0" y="0"/>
            <a:chExt cx="4816851" cy="650747"/>
          </a:xfrm>
        </p:grpSpPr>
        <p:sp>
          <p:nvSpPr>
            <p:cNvPr id="463" name="Shape 463"/>
            <p:cNvSpPr/>
            <p:nvPr/>
          </p:nvSpPr>
          <p:spPr>
            <a:xfrm>
              <a:off x="1368416" y="0"/>
              <a:ext cx="3448436" cy="650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has dip structure</a:t>
              </a:r>
            </a:p>
          </p:txBody>
        </p:sp>
        <p:pic>
          <p:nvPicPr>
            <p:cNvPr id="464" name="image11.pdf" descr="latex-image-1.pdf"/>
            <p:cNvPicPr/>
            <p:nvPr/>
          </p:nvPicPr>
          <p:blipFill>
            <a:blip r:embed="rId7">
              <a:extLst/>
            </a:blip>
            <a:stretch>
              <a:fillRect/>
            </a:stretch>
          </p:blipFill>
          <p:spPr>
            <a:xfrm>
              <a:off x="0" y="197809"/>
              <a:ext cx="1300480" cy="415432"/>
            </a:xfrm>
            <a:prstGeom prst="rect">
              <a:avLst/>
            </a:prstGeom>
            <a:ln w="12700" cap="flat">
              <a:noFill/>
              <a:miter lim="400000"/>
            </a:ln>
            <a:effectLst/>
          </p:spPr>
        </p:pic>
      </p:grpSp>
      <p:grpSp>
        <p:nvGrpSpPr>
          <p:cNvPr id="468" name="Group 468"/>
          <p:cNvGrpSpPr/>
          <p:nvPr/>
        </p:nvGrpSpPr>
        <p:grpSpPr>
          <a:xfrm>
            <a:off x="2218989" y="8826029"/>
            <a:ext cx="9658729" cy="650749"/>
            <a:chOff x="0" y="0"/>
            <a:chExt cx="9658728" cy="650747"/>
          </a:xfrm>
        </p:grpSpPr>
        <p:sp>
          <p:nvSpPr>
            <p:cNvPr id="466" name="Shape 466"/>
            <p:cNvSpPr/>
            <p:nvPr/>
          </p:nvSpPr>
          <p:spPr>
            <a:xfrm>
              <a:off x="0" y="0"/>
              <a:ext cx="9658729" cy="650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Theoretical analysis on                of biexciton in films</a:t>
              </a:r>
            </a:p>
          </p:txBody>
        </p:sp>
        <p:pic>
          <p:nvPicPr>
            <p:cNvPr id="467" name="image11.pdf" descr="latex-image-1.pdf"/>
            <p:cNvPicPr/>
            <p:nvPr/>
          </p:nvPicPr>
          <p:blipFill>
            <a:blip r:embed="rId8">
              <a:extLst/>
            </a:blip>
            <a:stretch>
              <a:fillRect/>
            </a:stretch>
          </p:blipFill>
          <p:spPr>
            <a:xfrm>
              <a:off x="4268961" y="152701"/>
              <a:ext cx="1300481" cy="415432"/>
            </a:xfrm>
            <a:prstGeom prst="rect">
              <a:avLst/>
            </a:prstGeom>
            <a:ln w="12700" cap="flat">
              <a:noFill/>
              <a:miter lim="400000"/>
            </a:ln>
            <a:effectLst/>
          </p:spPr>
        </p:pic>
      </p:grpSp>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nvSpPr>
        <p:spPr>
          <a:xfrm>
            <a:off x="6175860" y="4303145"/>
            <a:ext cx="64403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end</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nvSpPr>
        <p:spPr>
          <a:xfrm>
            <a:off x="1491521" y="685800"/>
            <a:ext cx="250335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700"/>
            </a:lvl1pPr>
          </a:lstStyle>
          <a:p>
            <a:pPr lvl="0">
              <a:defRPr sz="1800"/>
            </a:pPr>
            <a:r>
              <a:rPr sz="4700"/>
              <a:t>Contents</a:t>
            </a:r>
          </a:p>
        </p:txBody>
      </p:sp>
      <p:sp>
        <p:nvSpPr>
          <p:cNvPr id="58" name="Shape 58"/>
          <p:cNvSpPr/>
          <p:nvPr/>
        </p:nvSpPr>
        <p:spPr>
          <a:xfrm>
            <a:off x="1169269" y="1904451"/>
            <a:ext cx="311876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lvl="0">
              <a:defRPr sz="1800"/>
            </a:pPr>
            <a:r>
              <a:rPr sz="3800"/>
              <a:t>・Introduction</a:t>
            </a:r>
          </a:p>
        </p:txBody>
      </p:sp>
      <p:sp>
        <p:nvSpPr>
          <p:cNvPr id="59" name="Shape 59"/>
          <p:cNvSpPr/>
          <p:nvPr/>
        </p:nvSpPr>
        <p:spPr>
          <a:xfrm>
            <a:off x="2107140" y="3235922"/>
            <a:ext cx="409619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Quantum entanglement</a:t>
            </a:r>
          </a:p>
        </p:txBody>
      </p:sp>
      <p:sp>
        <p:nvSpPr>
          <p:cNvPr id="60" name="Shape 60"/>
          <p:cNvSpPr/>
          <p:nvPr/>
        </p:nvSpPr>
        <p:spPr>
          <a:xfrm>
            <a:off x="1142561" y="3979681"/>
            <a:ext cx="1099848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lvl="0">
              <a:defRPr sz="1800"/>
            </a:pPr>
            <a:r>
              <a:rPr sz="3800"/>
              <a:t>・Various methods of entangled photon generation</a:t>
            </a:r>
          </a:p>
        </p:txBody>
      </p:sp>
      <p:sp>
        <p:nvSpPr>
          <p:cNvPr id="61" name="Shape 61"/>
          <p:cNvSpPr/>
          <p:nvPr/>
        </p:nvSpPr>
        <p:spPr>
          <a:xfrm>
            <a:off x="2106531" y="4788662"/>
            <a:ext cx="492126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Parametric down conversion</a:t>
            </a:r>
          </a:p>
        </p:txBody>
      </p:sp>
      <p:sp>
        <p:nvSpPr>
          <p:cNvPr id="62" name="Shape 62"/>
          <p:cNvSpPr/>
          <p:nvPr/>
        </p:nvSpPr>
        <p:spPr>
          <a:xfrm>
            <a:off x="1159044" y="5916545"/>
            <a:ext cx="11168151" cy="12192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ct val="50000"/>
              </a:lnSpc>
              <a:defRPr sz="1800"/>
            </a:pPr>
            <a:r>
              <a:rPr sz="3800"/>
              <a:t>・On-demand generation of entangled photon pair </a:t>
            </a:r>
            <a:endParaRPr sz="3800"/>
          </a:p>
          <a:p>
            <a:pPr lvl="0" algn="l">
              <a:lnSpc>
                <a:spcPct val="50000"/>
              </a:lnSpc>
              <a:defRPr sz="1800"/>
            </a:pPr>
            <a:r>
              <a:rPr sz="3800"/>
              <a:t>    by quantum dot </a:t>
            </a:r>
          </a:p>
        </p:txBody>
      </p:sp>
      <p:sp>
        <p:nvSpPr>
          <p:cNvPr id="63" name="Shape 63"/>
          <p:cNvSpPr/>
          <p:nvPr/>
        </p:nvSpPr>
        <p:spPr>
          <a:xfrm>
            <a:off x="1169008" y="7995642"/>
            <a:ext cx="314469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lvl="0">
              <a:defRPr sz="1800"/>
            </a:pPr>
            <a:r>
              <a:rPr sz="3800"/>
              <a:t>・Future work</a:t>
            </a:r>
          </a:p>
        </p:txBody>
      </p:sp>
      <p:sp>
        <p:nvSpPr>
          <p:cNvPr id="64" name="Shape 64"/>
          <p:cNvSpPr/>
          <p:nvPr/>
        </p:nvSpPr>
        <p:spPr>
          <a:xfrm>
            <a:off x="2141241" y="2615218"/>
            <a:ext cx="371482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Exciton and biexciton</a:t>
            </a:r>
          </a:p>
        </p:txBody>
      </p:sp>
      <p:sp>
        <p:nvSpPr>
          <p:cNvPr id="65" name="Shape 65"/>
          <p:cNvSpPr/>
          <p:nvPr/>
        </p:nvSpPr>
        <p:spPr>
          <a:xfrm>
            <a:off x="1165092" y="7222793"/>
            <a:ext cx="266161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lvl="0">
              <a:defRPr sz="1800"/>
            </a:pPr>
            <a:r>
              <a:rPr sz="3800"/>
              <a:t>・Summary</a:t>
            </a:r>
          </a:p>
        </p:txBody>
      </p:sp>
      <p:sp>
        <p:nvSpPr>
          <p:cNvPr id="66" name="Shape 66"/>
          <p:cNvSpPr/>
          <p:nvPr/>
        </p:nvSpPr>
        <p:spPr>
          <a:xfrm>
            <a:off x="2108682" y="5367208"/>
            <a:ext cx="627653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Resonant hyper-prametric scattering</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4" name="Group 74"/>
          <p:cNvGrpSpPr/>
          <p:nvPr/>
        </p:nvGrpSpPr>
        <p:grpSpPr>
          <a:xfrm>
            <a:off x="1354688" y="2877909"/>
            <a:ext cx="10295423" cy="2479960"/>
            <a:chOff x="0" y="0"/>
            <a:chExt cx="10295422" cy="2479959"/>
          </a:xfrm>
        </p:grpSpPr>
        <p:pic>
          <p:nvPicPr>
            <p:cNvPr id="68" name="image1.png"/>
            <p:cNvPicPr/>
            <p:nvPr/>
          </p:nvPicPr>
          <p:blipFill>
            <a:blip r:embed="rId2">
              <a:extLst/>
            </a:blip>
            <a:stretch>
              <a:fillRect/>
            </a:stretch>
          </p:blipFill>
          <p:spPr>
            <a:xfrm>
              <a:off x="364846" y="64335"/>
              <a:ext cx="4735530" cy="2004611"/>
            </a:xfrm>
            <a:prstGeom prst="rect">
              <a:avLst/>
            </a:prstGeom>
            <a:ln w="12700" cap="flat">
              <a:noFill/>
              <a:miter lim="400000"/>
            </a:ln>
            <a:effectLst/>
          </p:spPr>
        </p:pic>
        <p:pic>
          <p:nvPicPr>
            <p:cNvPr id="69" name="image2.png"/>
            <p:cNvPicPr/>
            <p:nvPr/>
          </p:nvPicPr>
          <p:blipFill>
            <a:blip r:embed="rId3">
              <a:extLst/>
            </a:blip>
            <a:stretch>
              <a:fillRect/>
            </a:stretch>
          </p:blipFill>
          <p:spPr>
            <a:xfrm>
              <a:off x="5654013" y="108191"/>
              <a:ext cx="4346306" cy="2371769"/>
            </a:xfrm>
            <a:prstGeom prst="rect">
              <a:avLst/>
            </a:prstGeom>
            <a:ln w="12700" cap="flat">
              <a:noFill/>
              <a:miter lim="400000"/>
            </a:ln>
            <a:effectLst/>
          </p:spPr>
        </p:pic>
        <p:sp>
          <p:nvSpPr>
            <p:cNvPr id="70" name="Shape 70"/>
            <p:cNvSpPr/>
            <p:nvPr/>
          </p:nvSpPr>
          <p:spPr>
            <a:xfrm>
              <a:off x="8744787" y="64335"/>
              <a:ext cx="1550636" cy="216381"/>
            </a:xfrm>
            <a:prstGeom prst="rect">
              <a:avLst/>
            </a:prstGeom>
            <a:solidFill>
              <a:srgbClr val="FFFFFF"/>
            </a:solidFill>
            <a:ln w="12700" cap="flat">
              <a:noFill/>
              <a:miter lim="400000"/>
            </a:ln>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71" name="Shape 71"/>
            <p:cNvSpPr/>
            <p:nvPr/>
          </p:nvSpPr>
          <p:spPr>
            <a:xfrm>
              <a:off x="0" y="0"/>
              <a:ext cx="1550635" cy="280715"/>
            </a:xfrm>
            <a:prstGeom prst="rect">
              <a:avLst/>
            </a:prstGeom>
            <a:solidFill>
              <a:srgbClr val="FFFFFF"/>
            </a:solidFill>
            <a:ln w="12700" cap="flat">
              <a:noFill/>
              <a:miter lim="400000"/>
            </a:ln>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72" name="Shape 72"/>
            <p:cNvSpPr/>
            <p:nvPr/>
          </p:nvSpPr>
          <p:spPr>
            <a:xfrm>
              <a:off x="6796703" y="2219723"/>
              <a:ext cx="2883544" cy="260236"/>
            </a:xfrm>
            <a:prstGeom prst="rect">
              <a:avLst/>
            </a:prstGeom>
            <a:solidFill>
              <a:srgbClr val="FFFFFF"/>
            </a:solidFill>
            <a:ln w="12700" cap="flat">
              <a:noFill/>
              <a:miter lim="400000"/>
            </a:ln>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73" name="Shape 73"/>
            <p:cNvSpPr/>
            <p:nvPr/>
          </p:nvSpPr>
          <p:spPr>
            <a:xfrm>
              <a:off x="4891089" y="1368299"/>
              <a:ext cx="1095898" cy="317961"/>
            </a:xfrm>
            <a:prstGeom prst="rightArrow">
              <a:avLst>
                <a:gd name="adj1" fmla="val 32000"/>
                <a:gd name="adj2" fmla="val 86093"/>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pPr>
            </a:p>
          </p:txBody>
        </p:sp>
      </p:grpSp>
      <p:sp>
        <p:nvSpPr>
          <p:cNvPr id="75" name="Shape 75"/>
          <p:cNvSpPr/>
          <p:nvPr/>
        </p:nvSpPr>
        <p:spPr>
          <a:xfrm>
            <a:off x="665150" y="1814615"/>
            <a:ext cx="6559483" cy="8920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0" defTabSz="457200">
              <a:defRPr sz="1800"/>
            </a:pPr>
            <a:r>
              <a:rPr sz="2500">
                <a:uFill>
                  <a:solidFill/>
                </a:uFill>
              </a:rPr>
              <a:t>Exciton: Bound states of an electron-hole pair</a:t>
            </a:r>
            <a:endParaRPr sz="2500">
              <a:uFill>
                <a:solidFill/>
              </a:uFill>
            </a:endParaRPr>
          </a:p>
          <a:p>
            <a:pPr lvl="0" defTabSz="457200">
              <a:defRPr sz="1800"/>
            </a:pPr>
            <a:r>
              <a:rPr sz="2500">
                <a:uFill>
                  <a:solidFill/>
                </a:uFill>
              </a:rPr>
              <a:t>(analogous to hydrogen atom)</a:t>
            </a:r>
          </a:p>
        </p:txBody>
      </p:sp>
      <p:sp>
        <p:nvSpPr>
          <p:cNvPr id="76" name="Shape 76"/>
          <p:cNvSpPr/>
          <p:nvPr/>
        </p:nvSpPr>
        <p:spPr>
          <a:xfrm>
            <a:off x="679430" y="6011592"/>
            <a:ext cx="7562735" cy="5110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a:uFill>
                  <a:solidFill/>
                </a:uFill>
              </a:defRPr>
            </a:lvl1pPr>
          </a:lstStyle>
          <a:p>
            <a:pPr lvl="0">
              <a:defRPr sz="1800">
                <a:uFillTx/>
              </a:defRPr>
            </a:pPr>
            <a:r>
              <a:rPr sz="2500">
                <a:uFill>
                  <a:solidFill/>
                </a:uFill>
              </a:rPr>
              <a:t>Polariton: Coupled states of an exciton and photon</a:t>
            </a:r>
          </a:p>
        </p:txBody>
      </p:sp>
      <p:sp>
        <p:nvSpPr>
          <p:cNvPr id="77" name="Shape 77"/>
          <p:cNvSpPr/>
          <p:nvPr/>
        </p:nvSpPr>
        <p:spPr>
          <a:xfrm>
            <a:off x="3230339" y="411712"/>
            <a:ext cx="65441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3600">
                <a:uFill>
                  <a:solidFill/>
                </a:uFill>
              </a:defRPr>
            </a:lvl1pPr>
          </a:lstStyle>
          <a:p>
            <a:pPr lvl="0">
              <a:defRPr sz="1800">
                <a:uFillTx/>
              </a:defRPr>
            </a:pPr>
            <a:r>
              <a:rPr sz="3600">
                <a:uFill>
                  <a:solidFill/>
                </a:uFill>
              </a:rPr>
              <a:t>Exciton, Biexciton and Polariton</a:t>
            </a:r>
          </a:p>
        </p:txBody>
      </p:sp>
      <p:grpSp>
        <p:nvGrpSpPr>
          <p:cNvPr id="85" name="Group 85"/>
          <p:cNvGrpSpPr/>
          <p:nvPr/>
        </p:nvGrpSpPr>
        <p:grpSpPr>
          <a:xfrm>
            <a:off x="9314649" y="1899205"/>
            <a:ext cx="1095898" cy="722869"/>
            <a:chOff x="0" y="0"/>
            <a:chExt cx="1095897" cy="722867"/>
          </a:xfrm>
        </p:grpSpPr>
        <p:sp>
          <p:nvSpPr>
            <p:cNvPr id="78" name="Shape 78"/>
            <p:cNvSpPr/>
            <p:nvPr/>
          </p:nvSpPr>
          <p:spPr>
            <a:xfrm rot="16200000">
              <a:off x="162283" y="8319"/>
              <a:ext cx="722868" cy="70622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81" name="Group 81"/>
            <p:cNvGrpSpPr/>
            <p:nvPr/>
          </p:nvGrpSpPr>
          <p:grpSpPr>
            <a:xfrm>
              <a:off x="0" y="245986"/>
              <a:ext cx="432846" cy="432847"/>
              <a:chOff x="0" y="0"/>
              <a:chExt cx="432845" cy="432845"/>
            </a:xfrm>
          </p:grpSpPr>
          <p:sp>
            <p:nvSpPr>
              <p:cNvPr id="79" name="Shape 79"/>
              <p:cNvSpPr/>
              <p:nvPr/>
            </p:nvSpPr>
            <p:spPr>
              <a:xfrm>
                <a:off x="0" y="0"/>
                <a:ext cx="432846" cy="4328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80" name="pasted-image.pdf"/>
              <p:cNvPicPr/>
              <p:nvPr/>
            </p:nvPicPr>
            <p:blipFill>
              <a:blip r:embed="rId5">
                <a:extLst/>
              </a:blip>
              <a:stretch>
                <a:fillRect/>
              </a:stretch>
            </p:blipFill>
            <p:spPr>
              <a:xfrm>
                <a:off x="86468" y="64994"/>
                <a:ext cx="324849" cy="259879"/>
              </a:xfrm>
              <a:prstGeom prst="rect">
                <a:avLst/>
              </a:prstGeom>
              <a:ln w="12700" cap="flat">
                <a:noFill/>
                <a:miter lim="400000"/>
              </a:ln>
              <a:effectLst/>
            </p:spPr>
          </p:pic>
        </p:grpSp>
        <p:grpSp>
          <p:nvGrpSpPr>
            <p:cNvPr id="84" name="Group 84"/>
            <p:cNvGrpSpPr/>
            <p:nvPr/>
          </p:nvGrpSpPr>
          <p:grpSpPr>
            <a:xfrm>
              <a:off x="663052" y="27782"/>
              <a:ext cx="432846" cy="432846"/>
              <a:chOff x="0" y="0"/>
              <a:chExt cx="432845" cy="432845"/>
            </a:xfrm>
          </p:grpSpPr>
          <p:sp>
            <p:nvSpPr>
              <p:cNvPr id="82" name="Shape 82"/>
              <p:cNvSpPr/>
              <p:nvPr/>
            </p:nvSpPr>
            <p:spPr>
              <a:xfrm>
                <a:off x="0" y="0"/>
                <a:ext cx="432846" cy="4328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83" name="pasted-image.pdf"/>
              <p:cNvPicPr/>
              <p:nvPr/>
            </p:nvPicPr>
            <p:blipFill>
              <a:blip r:embed="rId6">
                <a:extLst/>
              </a:blip>
              <a:srcRect l="0" t="0" r="0" b="0"/>
              <a:stretch>
                <a:fillRect/>
              </a:stretch>
            </p:blipFill>
            <p:spPr>
              <a:xfrm>
                <a:off x="91867" y="108075"/>
                <a:ext cx="324849" cy="216566"/>
              </a:xfrm>
              <a:prstGeom prst="rect">
                <a:avLst/>
              </a:prstGeom>
              <a:ln w="12700" cap="flat">
                <a:noFill/>
                <a:miter lim="400000"/>
              </a:ln>
              <a:effectLst/>
            </p:spPr>
          </p:pic>
        </p:grpSp>
      </p:grpSp>
      <p:sp>
        <p:nvSpPr>
          <p:cNvPr id="86" name="Shape 86"/>
          <p:cNvSpPr/>
          <p:nvPr/>
        </p:nvSpPr>
        <p:spPr>
          <a:xfrm>
            <a:off x="671271" y="7176365"/>
            <a:ext cx="5814728"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Biexciton: Coupled states of two exciton</a:t>
            </a:r>
            <a:endParaRPr sz="2500"/>
          </a:p>
          <a:p>
            <a:pPr lvl="0">
              <a:defRPr sz="1800"/>
            </a:pPr>
            <a:r>
              <a:rPr sz="2500"/>
              <a:t> (analogous to dihydrogen molecule)  </a:t>
            </a:r>
          </a:p>
        </p:txBody>
      </p:sp>
      <p:grpSp>
        <p:nvGrpSpPr>
          <p:cNvPr id="99" name="Group 99"/>
          <p:cNvGrpSpPr/>
          <p:nvPr/>
        </p:nvGrpSpPr>
        <p:grpSpPr>
          <a:xfrm>
            <a:off x="9569789" y="5742559"/>
            <a:ext cx="3139122" cy="3294469"/>
            <a:chOff x="247298" y="0"/>
            <a:chExt cx="3139120" cy="3294467"/>
          </a:xfrm>
        </p:grpSpPr>
        <p:grpSp>
          <p:nvGrpSpPr>
            <p:cNvPr id="97" name="Group 97"/>
            <p:cNvGrpSpPr/>
            <p:nvPr/>
          </p:nvGrpSpPr>
          <p:grpSpPr>
            <a:xfrm>
              <a:off x="247298" y="0"/>
              <a:ext cx="2434497" cy="3294468"/>
              <a:chOff x="247298" y="0"/>
              <a:chExt cx="2434495" cy="3294467"/>
            </a:xfrm>
          </p:grpSpPr>
          <p:grpSp>
            <p:nvGrpSpPr>
              <p:cNvPr id="93" name="Group 93"/>
              <p:cNvGrpSpPr/>
              <p:nvPr/>
            </p:nvGrpSpPr>
            <p:grpSpPr>
              <a:xfrm>
                <a:off x="247298" y="0"/>
                <a:ext cx="2434497" cy="3294468"/>
                <a:chOff x="247298" y="0"/>
                <a:chExt cx="2434495" cy="3294467"/>
              </a:xfrm>
            </p:grpSpPr>
            <p:sp>
              <p:nvSpPr>
                <p:cNvPr id="87" name="Shape 87"/>
                <p:cNvSpPr/>
                <p:nvPr/>
              </p:nvSpPr>
              <p:spPr>
                <a:xfrm>
                  <a:off x="1279200" y="424257"/>
                  <a:ext cx="140259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grpSp>
              <p:nvGrpSpPr>
                <p:cNvPr id="90" name="Group 90"/>
                <p:cNvGrpSpPr/>
                <p:nvPr/>
              </p:nvGrpSpPr>
              <p:grpSpPr>
                <a:xfrm>
                  <a:off x="247298" y="0"/>
                  <a:ext cx="554449" cy="3294468"/>
                  <a:chOff x="247298" y="0"/>
                  <a:chExt cx="554448" cy="3294467"/>
                </a:xfrm>
              </p:grpSpPr>
              <p:sp>
                <p:nvSpPr>
                  <p:cNvPr id="88" name="Shape 88"/>
                  <p:cNvSpPr/>
                  <p:nvPr/>
                </p:nvSpPr>
                <p:spPr>
                  <a:xfrm flipV="1">
                    <a:off x="801746" y="0"/>
                    <a:ext cx="1" cy="32944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89" name="Shape 89"/>
                  <p:cNvSpPr/>
                  <p:nvPr/>
                </p:nvSpPr>
                <p:spPr>
                  <a:xfrm rot="16200000">
                    <a:off x="-71545" y="1405933"/>
                    <a:ext cx="112028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Energy</a:t>
                    </a:r>
                  </a:p>
                </p:txBody>
              </p:sp>
            </p:grpSp>
            <p:sp>
              <p:nvSpPr>
                <p:cNvPr id="91" name="Shape 91"/>
                <p:cNvSpPr/>
                <p:nvPr/>
              </p:nvSpPr>
              <p:spPr>
                <a:xfrm>
                  <a:off x="1279200" y="2807489"/>
                  <a:ext cx="140259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92" name="Shape 92"/>
                <p:cNvSpPr/>
                <p:nvPr/>
              </p:nvSpPr>
              <p:spPr>
                <a:xfrm flipV="1">
                  <a:off x="1485900" y="444200"/>
                  <a:ext cx="1" cy="2343347"/>
                </a:xfrm>
                <a:prstGeom prst="line">
                  <a:avLst/>
                </a:prstGeom>
                <a:noFill/>
                <a:ln w="25400" cap="flat">
                  <a:solidFill>
                    <a:srgbClr val="00882B"/>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94" name="Shape 94"/>
              <p:cNvSpPr/>
              <p:nvPr/>
            </p:nvSpPr>
            <p:spPr>
              <a:xfrm>
                <a:off x="998957" y="2856653"/>
                <a:ext cx="1103140"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000">
                    <a:solidFill>
                      <a:srgbClr val="00882B"/>
                    </a:solidFill>
                  </a:defRPr>
                </a:lvl1pPr>
              </a:lstStyle>
              <a:p>
                <a:pPr lvl="0">
                  <a:defRPr sz="1800">
                    <a:solidFill>
                      <a:srgbClr val="000000"/>
                    </a:solidFill>
                  </a:defRPr>
                </a:pPr>
                <a:r>
                  <a:rPr sz="2000">
                    <a:solidFill>
                      <a:srgbClr val="00882B"/>
                    </a:solidFill>
                  </a:rPr>
                  <a:t>bandgap</a:t>
                </a:r>
              </a:p>
            </p:txBody>
          </p:sp>
          <p:sp>
            <p:nvSpPr>
              <p:cNvPr id="95" name="Shape 95"/>
              <p:cNvSpPr/>
              <p:nvPr/>
            </p:nvSpPr>
            <p:spPr>
              <a:xfrm flipV="1">
                <a:off x="1861079" y="1178766"/>
                <a:ext cx="799169"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96" name="Shape 96"/>
              <p:cNvSpPr/>
              <p:nvPr/>
            </p:nvSpPr>
            <p:spPr>
              <a:xfrm flipV="1">
                <a:off x="2260663" y="443247"/>
                <a:ext cx="1" cy="722869"/>
              </a:xfrm>
              <a:prstGeom prst="line">
                <a:avLst/>
              </a:prstGeom>
              <a:noFill/>
              <a:ln w="25400" cap="flat">
                <a:solidFill>
                  <a:srgbClr val="C82506"/>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98" name="Shape 98"/>
            <p:cNvSpPr/>
            <p:nvPr/>
          </p:nvSpPr>
          <p:spPr>
            <a:xfrm>
              <a:off x="1605739" y="1174353"/>
              <a:ext cx="178068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000">
                  <a:solidFill>
                    <a:srgbClr val="C82506"/>
                  </a:solidFill>
                </a:rPr>
                <a:t>exciton </a:t>
              </a:r>
              <a:endParaRPr sz="2000">
                <a:solidFill>
                  <a:srgbClr val="C82506"/>
                </a:solidFill>
              </a:endParaRPr>
            </a:p>
            <a:p>
              <a:pPr lvl="0">
                <a:defRPr sz="1800"/>
              </a:pPr>
              <a:r>
                <a:rPr sz="2000">
                  <a:solidFill>
                    <a:srgbClr val="C82506"/>
                  </a:solidFill>
                </a:rPr>
                <a:t>binding energy</a:t>
              </a:r>
            </a:p>
          </p:txBody>
        </p:sp>
      </p:grpSp>
      <p:grpSp>
        <p:nvGrpSpPr>
          <p:cNvPr id="117" name="Group 117"/>
          <p:cNvGrpSpPr/>
          <p:nvPr/>
        </p:nvGrpSpPr>
        <p:grpSpPr>
          <a:xfrm>
            <a:off x="6923056" y="7176365"/>
            <a:ext cx="1530005" cy="1530004"/>
            <a:chOff x="0" y="0"/>
            <a:chExt cx="1530003" cy="1530003"/>
          </a:xfrm>
        </p:grpSpPr>
        <p:grpSp>
          <p:nvGrpSpPr>
            <p:cNvPr id="107" name="Group 107"/>
            <p:cNvGrpSpPr/>
            <p:nvPr/>
          </p:nvGrpSpPr>
          <p:grpSpPr>
            <a:xfrm rot="804944">
              <a:off x="803084" y="450040"/>
              <a:ext cx="526479" cy="773669"/>
              <a:chOff x="0" y="0"/>
              <a:chExt cx="526478" cy="773667"/>
            </a:xfrm>
          </p:grpSpPr>
          <p:sp>
            <p:nvSpPr>
              <p:cNvPr id="100" name="Shape 100"/>
              <p:cNvSpPr/>
              <p:nvPr/>
            </p:nvSpPr>
            <p:spPr>
              <a:xfrm rot="16200000">
                <a:off x="-6203" y="134253"/>
                <a:ext cx="538885" cy="526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103" name="Group 103"/>
              <p:cNvGrpSpPr/>
              <p:nvPr/>
            </p:nvGrpSpPr>
            <p:grpSpPr>
              <a:xfrm>
                <a:off x="101900" y="-1"/>
                <a:ext cx="322679" cy="322679"/>
                <a:chOff x="0" y="0"/>
                <a:chExt cx="322677" cy="322677"/>
              </a:xfrm>
            </p:grpSpPr>
            <p:sp>
              <p:nvSpPr>
                <p:cNvPr id="101" name="Shape 101"/>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02" name="pasted-image.pdf"/>
                <p:cNvPicPr/>
                <p:nvPr/>
              </p:nvPicPr>
              <p:blipFill>
                <a:blip r:embed="rId5">
                  <a:extLst/>
                </a:blip>
                <a:stretch>
                  <a:fillRect/>
                </a:stretch>
              </p:blipFill>
              <p:spPr>
                <a:xfrm>
                  <a:off x="64460" y="48452"/>
                  <a:ext cx="242169" cy="193734"/>
                </a:xfrm>
                <a:prstGeom prst="rect">
                  <a:avLst/>
                </a:prstGeom>
                <a:ln w="12700" cap="flat">
                  <a:noFill/>
                  <a:miter lim="400000"/>
                </a:ln>
                <a:effectLst/>
              </p:spPr>
            </p:pic>
          </p:grpSp>
          <p:grpSp>
            <p:nvGrpSpPr>
              <p:cNvPr id="106" name="Group 106"/>
              <p:cNvGrpSpPr/>
              <p:nvPr/>
            </p:nvGrpSpPr>
            <p:grpSpPr>
              <a:xfrm>
                <a:off x="101900" y="450990"/>
                <a:ext cx="322679" cy="322678"/>
                <a:chOff x="0" y="0"/>
                <a:chExt cx="322677" cy="322677"/>
              </a:xfrm>
            </p:grpSpPr>
            <p:sp>
              <p:nvSpPr>
                <p:cNvPr id="104" name="Shape 104"/>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05" name="pasted-image.pdf"/>
                <p:cNvPicPr/>
                <p:nvPr/>
              </p:nvPicPr>
              <p:blipFill>
                <a:blip r:embed="rId6">
                  <a:extLst/>
                </a:blip>
                <a:srcRect l="0" t="0" r="0" b="0"/>
                <a:stretch>
                  <a:fillRect/>
                </a:stretch>
              </p:blipFill>
              <p:spPr>
                <a:xfrm>
                  <a:off x="68485" y="80568"/>
                  <a:ext cx="242169" cy="161446"/>
                </a:xfrm>
                <a:prstGeom prst="rect">
                  <a:avLst/>
                </a:prstGeom>
                <a:ln w="12700" cap="flat">
                  <a:noFill/>
                  <a:miter lim="400000"/>
                </a:ln>
                <a:effectLst/>
              </p:spPr>
            </p:pic>
          </p:grpSp>
        </p:grpSp>
        <p:grpSp>
          <p:nvGrpSpPr>
            <p:cNvPr id="115" name="Group 115"/>
            <p:cNvGrpSpPr/>
            <p:nvPr/>
          </p:nvGrpSpPr>
          <p:grpSpPr>
            <a:xfrm rot="804944">
              <a:off x="205359" y="307650"/>
              <a:ext cx="528003" cy="773669"/>
              <a:chOff x="0" y="0"/>
              <a:chExt cx="528002" cy="773667"/>
            </a:xfrm>
          </p:grpSpPr>
          <p:sp>
            <p:nvSpPr>
              <p:cNvPr id="108" name="Shape 108"/>
              <p:cNvSpPr/>
              <p:nvPr/>
            </p:nvSpPr>
            <p:spPr>
              <a:xfrm rot="16200000">
                <a:off x="-6221" y="132403"/>
                <a:ext cx="540444" cy="5280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111" name="Group 111"/>
              <p:cNvGrpSpPr/>
              <p:nvPr/>
            </p:nvGrpSpPr>
            <p:grpSpPr>
              <a:xfrm>
                <a:off x="102195" y="450056"/>
                <a:ext cx="323612" cy="323612"/>
                <a:chOff x="0" y="0"/>
                <a:chExt cx="323611" cy="323611"/>
              </a:xfrm>
            </p:grpSpPr>
            <p:sp>
              <p:nvSpPr>
                <p:cNvPr id="109" name="Shape 109"/>
                <p:cNvSpPr/>
                <p:nvPr/>
              </p:nvSpPr>
              <p:spPr>
                <a:xfrm>
                  <a:off x="0" y="0"/>
                  <a:ext cx="323612" cy="32361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10" name="pasted-image.pdf"/>
                <p:cNvPicPr/>
                <p:nvPr/>
              </p:nvPicPr>
              <p:blipFill>
                <a:blip r:embed="rId5">
                  <a:extLst/>
                </a:blip>
                <a:stretch>
                  <a:fillRect/>
                </a:stretch>
              </p:blipFill>
              <p:spPr>
                <a:xfrm>
                  <a:off x="64647" y="48592"/>
                  <a:ext cx="242869" cy="194295"/>
                </a:xfrm>
                <a:prstGeom prst="rect">
                  <a:avLst/>
                </a:prstGeom>
                <a:ln w="12700" cap="flat">
                  <a:noFill/>
                  <a:miter lim="400000"/>
                </a:ln>
                <a:effectLst/>
              </p:spPr>
            </p:pic>
          </p:grpSp>
          <p:grpSp>
            <p:nvGrpSpPr>
              <p:cNvPr id="114" name="Group 114"/>
              <p:cNvGrpSpPr/>
              <p:nvPr/>
            </p:nvGrpSpPr>
            <p:grpSpPr>
              <a:xfrm>
                <a:off x="102195" y="0"/>
                <a:ext cx="323612" cy="323612"/>
                <a:chOff x="0" y="0"/>
                <a:chExt cx="323611" cy="323611"/>
              </a:xfrm>
            </p:grpSpPr>
            <p:sp>
              <p:nvSpPr>
                <p:cNvPr id="112" name="Shape 112"/>
                <p:cNvSpPr/>
                <p:nvPr/>
              </p:nvSpPr>
              <p:spPr>
                <a:xfrm>
                  <a:off x="0" y="0"/>
                  <a:ext cx="323612" cy="32361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13" name="pasted-image.pdf"/>
                <p:cNvPicPr/>
                <p:nvPr/>
              </p:nvPicPr>
              <p:blipFill>
                <a:blip r:embed="rId6">
                  <a:extLst/>
                </a:blip>
                <a:srcRect l="0" t="0" r="0" b="0"/>
                <a:stretch>
                  <a:fillRect/>
                </a:stretch>
              </p:blipFill>
              <p:spPr>
                <a:xfrm>
                  <a:off x="68683" y="80801"/>
                  <a:ext cx="242869" cy="161913"/>
                </a:xfrm>
                <a:prstGeom prst="rect">
                  <a:avLst/>
                </a:prstGeom>
                <a:ln w="12700" cap="flat">
                  <a:noFill/>
                  <a:miter lim="400000"/>
                </a:ln>
                <a:effectLst/>
              </p:spPr>
            </p:pic>
          </p:grpSp>
        </p:grpSp>
        <p:sp>
          <p:nvSpPr>
            <p:cNvPr id="116" name="Shape 116"/>
            <p:cNvSpPr/>
            <p:nvPr/>
          </p:nvSpPr>
          <p:spPr>
            <a:xfrm rot="804944">
              <a:off x="130001" y="130001"/>
              <a:ext cx="1270001" cy="12700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body" idx="1"/>
          </p:nvPr>
        </p:nvSpPr>
        <p:spPr>
          <a:xfrm>
            <a:off x="3379419" y="6782676"/>
            <a:ext cx="5483962" cy="1487518"/>
          </a:xfrm>
          <a:prstGeom prst="rect">
            <a:avLst/>
          </a:prstGeom>
          <a:ln w="25400">
            <a:solidFill>
              <a:srgbClr val="0365C0"/>
            </a:solidFill>
          </a:ln>
        </p:spPr>
        <p:txBody>
          <a:bodyPr lIns="45719" tIns="45719" rIns="45719" bIns="45719"/>
          <a:lstStyle/>
          <a:p>
            <a:pPr lvl="0" marL="291465" indent="-291465" defTabSz="777240">
              <a:spcBef>
                <a:spcPts val="500"/>
              </a:spcBef>
              <a:buFont typeface="Arial"/>
              <a:defRPr sz="1800"/>
            </a:pPr>
            <a:r>
              <a:rPr sz="2125">
                <a:latin typeface="Helvetica"/>
                <a:ea typeface="Helvetica"/>
                <a:cs typeface="Helvetica"/>
                <a:sym typeface="Helvetica"/>
              </a:rPr>
              <a:t>system 1 : up spin </a:t>
            </a:r>
            <a:r>
              <a:rPr sz="2125">
                <a:latin typeface="Helvetica"/>
                <a:ea typeface="Helvetica"/>
                <a:cs typeface="Helvetica"/>
                <a:sym typeface="Helvetica"/>
              </a:rPr>
              <a:t>⇔ </a:t>
            </a:r>
            <a:r>
              <a:rPr sz="2125">
                <a:latin typeface="Helvetica"/>
                <a:ea typeface="Helvetica"/>
                <a:cs typeface="Helvetica"/>
                <a:sym typeface="Helvetica"/>
              </a:rPr>
              <a:t>system 2 : down spin</a:t>
            </a:r>
            <a:endParaRPr sz="2125">
              <a:latin typeface="Helvetica"/>
              <a:ea typeface="Helvetica"/>
              <a:cs typeface="Helvetica"/>
              <a:sym typeface="Helvetica"/>
            </a:endParaRPr>
          </a:p>
          <a:p>
            <a:pPr lvl="0" marL="291465" indent="-291465" defTabSz="777240">
              <a:spcBef>
                <a:spcPts val="500"/>
              </a:spcBef>
              <a:buFont typeface="Arial"/>
              <a:defRPr sz="1800"/>
            </a:pPr>
            <a:r>
              <a:rPr sz="2125">
                <a:latin typeface="Helvetica"/>
                <a:ea typeface="Helvetica"/>
                <a:cs typeface="Helvetica"/>
                <a:sym typeface="Helvetica"/>
              </a:rPr>
              <a:t>system 1 : down spin </a:t>
            </a:r>
            <a:r>
              <a:rPr sz="2125">
                <a:latin typeface="Helvetica"/>
                <a:ea typeface="Helvetica"/>
                <a:cs typeface="Helvetica"/>
                <a:sym typeface="Helvetica"/>
              </a:rPr>
              <a:t>⇔ </a:t>
            </a:r>
            <a:r>
              <a:rPr sz="2125">
                <a:latin typeface="Helvetica"/>
                <a:ea typeface="Helvetica"/>
                <a:cs typeface="Helvetica"/>
                <a:sym typeface="Helvetica"/>
              </a:rPr>
              <a:t>system 2 : up spin</a:t>
            </a:r>
            <a:endParaRPr sz="2125">
              <a:latin typeface="Helvetica"/>
              <a:ea typeface="Helvetica"/>
              <a:cs typeface="Helvetica"/>
              <a:sym typeface="Helvetica"/>
            </a:endParaRPr>
          </a:p>
          <a:p>
            <a:pPr lvl="0" marL="291465" indent="-291465" defTabSz="777240">
              <a:spcBef>
                <a:spcPts val="500"/>
              </a:spcBef>
              <a:buFont typeface="Arial"/>
              <a:defRPr sz="1800"/>
            </a:pPr>
            <a:r>
              <a:rPr sz="2125">
                <a:latin typeface="Helvetica"/>
                <a:ea typeface="Helvetica"/>
                <a:cs typeface="Helvetica"/>
                <a:sym typeface="Helvetica"/>
              </a:rPr>
              <a:t>one observation decides another state.</a:t>
            </a:r>
          </a:p>
        </p:txBody>
      </p:sp>
      <p:sp>
        <p:nvSpPr>
          <p:cNvPr id="120" name="Shape 120"/>
          <p:cNvSpPr/>
          <p:nvPr/>
        </p:nvSpPr>
        <p:spPr>
          <a:xfrm>
            <a:off x="3741476" y="530336"/>
            <a:ext cx="4759847"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lvl="0">
              <a:defRPr sz="1800"/>
            </a:pPr>
            <a:r>
              <a:rPr sz="3500"/>
              <a:t>Quantum entanglement</a:t>
            </a:r>
          </a:p>
        </p:txBody>
      </p:sp>
      <p:sp>
        <p:nvSpPr>
          <p:cNvPr id="121" name="Shape 121"/>
          <p:cNvSpPr/>
          <p:nvPr/>
        </p:nvSpPr>
        <p:spPr>
          <a:xfrm>
            <a:off x="11137900" y="2008485"/>
            <a:ext cx="457101" cy="46066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122" name="Shape 122"/>
          <p:cNvSpPr/>
          <p:nvPr/>
        </p:nvSpPr>
        <p:spPr>
          <a:xfrm>
            <a:off x="11122346" y="4868719"/>
            <a:ext cx="457102" cy="46066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123" name="Shape 123"/>
          <p:cNvSpPr/>
          <p:nvPr/>
        </p:nvSpPr>
        <p:spPr>
          <a:xfrm rot="16200000">
            <a:off x="10642203" y="2096262"/>
            <a:ext cx="1448495" cy="285106"/>
          </a:xfrm>
          <a:prstGeom prst="leftRightArrow">
            <a:avLst>
              <a:gd name="adj1" fmla="val 31176"/>
              <a:gd name="adj2" fmla="val 116544"/>
            </a:avLst>
          </a:prstGeom>
          <a:ln w="25400">
            <a:solidFill>
              <a:srgbClr val="85888D"/>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124" name="Shape 124"/>
          <p:cNvSpPr/>
          <p:nvPr/>
        </p:nvSpPr>
        <p:spPr>
          <a:xfrm rot="16200000">
            <a:off x="10642203" y="4956497"/>
            <a:ext cx="1448495" cy="285106"/>
          </a:xfrm>
          <a:prstGeom prst="leftRightArrow">
            <a:avLst>
              <a:gd name="adj1" fmla="val 31176"/>
              <a:gd name="adj2" fmla="val 116544"/>
            </a:avLst>
          </a:prstGeom>
          <a:ln w="25400">
            <a:solidFill>
              <a:srgbClr val="85888D"/>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125" name="Shape 125"/>
          <p:cNvSpPr/>
          <p:nvPr/>
        </p:nvSpPr>
        <p:spPr>
          <a:xfrm rot="18941746">
            <a:off x="10687917" y="4956459"/>
            <a:ext cx="1357067" cy="285182"/>
          </a:xfrm>
          <a:prstGeom prst="leftRightArrow">
            <a:avLst>
              <a:gd name="adj1" fmla="val 31176"/>
              <a:gd name="adj2" fmla="val 116512"/>
            </a:avLst>
          </a:prstGeom>
          <a:ln w="25400">
            <a:solidFill>
              <a:srgbClr val="85888D"/>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126" name="Shape 126"/>
          <p:cNvSpPr/>
          <p:nvPr/>
        </p:nvSpPr>
        <p:spPr>
          <a:xfrm rot="18941746">
            <a:off x="10687917" y="2096224"/>
            <a:ext cx="1357067" cy="285182"/>
          </a:xfrm>
          <a:prstGeom prst="leftRightArrow">
            <a:avLst>
              <a:gd name="adj1" fmla="val 31176"/>
              <a:gd name="adj2" fmla="val 116512"/>
            </a:avLst>
          </a:prstGeom>
          <a:ln w="25400">
            <a:solidFill>
              <a:srgbClr val="85888D"/>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127" name="Shape 127"/>
          <p:cNvSpPr/>
          <p:nvPr/>
        </p:nvSpPr>
        <p:spPr>
          <a:xfrm flipV="1">
            <a:off x="7652884" y="2444570"/>
            <a:ext cx="3043346" cy="1168232"/>
          </a:xfrm>
          <a:prstGeom prst="line">
            <a:avLst/>
          </a:prstGeom>
          <a:ln w="63500">
            <a:solidFill/>
            <a:miter lim="400000"/>
            <a:tailEnd type="triangle"/>
          </a:ln>
        </p:spPr>
        <p:txBody>
          <a:bodyPr lIns="0" tIns="0" rIns="0" bIns="0" anchor="ctr"/>
          <a:lstStyle/>
          <a:p>
            <a:pPr lvl="0">
              <a:defRPr sz="2400">
                <a:latin typeface="+mn-lt"/>
                <a:ea typeface="+mn-ea"/>
                <a:cs typeface="+mn-cs"/>
                <a:sym typeface="ヒラギノ角ゴ ProN W3"/>
              </a:defRPr>
            </a:pPr>
          </a:p>
        </p:txBody>
      </p:sp>
      <p:sp>
        <p:nvSpPr>
          <p:cNvPr id="128" name="Shape 128"/>
          <p:cNvSpPr/>
          <p:nvPr/>
        </p:nvSpPr>
        <p:spPr>
          <a:xfrm>
            <a:off x="7652884" y="3664298"/>
            <a:ext cx="3043346" cy="1168232"/>
          </a:xfrm>
          <a:prstGeom prst="line">
            <a:avLst/>
          </a:prstGeom>
          <a:ln w="63500">
            <a:solidFill/>
            <a:miter lim="400000"/>
            <a:tailEnd type="triangle"/>
          </a:ln>
        </p:spPr>
        <p:txBody>
          <a:bodyPr lIns="0" tIns="0" rIns="0" bIns="0" anchor="ctr"/>
          <a:lstStyle/>
          <a:p>
            <a:pPr lvl="0">
              <a:defRPr sz="2400">
                <a:latin typeface="+mn-lt"/>
                <a:ea typeface="+mn-ea"/>
                <a:cs typeface="+mn-cs"/>
                <a:sym typeface="ヒラギノ角ゴ ProN W3"/>
              </a:defRPr>
            </a:pPr>
          </a:p>
        </p:txBody>
      </p:sp>
      <p:grpSp>
        <p:nvGrpSpPr>
          <p:cNvPr id="131" name="Group 131"/>
          <p:cNvGrpSpPr/>
          <p:nvPr/>
        </p:nvGrpSpPr>
        <p:grpSpPr>
          <a:xfrm>
            <a:off x="11195453" y="2966858"/>
            <a:ext cx="310913" cy="1324883"/>
            <a:chOff x="0" y="0"/>
            <a:chExt cx="310912" cy="1324882"/>
          </a:xfrm>
        </p:grpSpPr>
        <p:sp>
          <p:nvSpPr>
            <p:cNvPr id="129" name="Shape 129"/>
            <p:cNvSpPr/>
            <p:nvPr/>
          </p:nvSpPr>
          <p:spPr>
            <a:xfrm>
              <a:off x="-1" y="0"/>
              <a:ext cx="310914" cy="1322041"/>
            </a:xfrm>
            <a:custGeom>
              <a:avLst/>
              <a:gdLst/>
              <a:ahLst/>
              <a:cxnLst>
                <a:cxn ang="0">
                  <a:pos x="wd2" y="hd2"/>
                </a:cxn>
                <a:cxn ang="5400000">
                  <a:pos x="wd2" y="hd2"/>
                </a:cxn>
                <a:cxn ang="10800000">
                  <a:pos x="wd2" y="hd2"/>
                </a:cxn>
                <a:cxn ang="16200000">
                  <a:pos x="wd2" y="hd2"/>
                </a:cxn>
              </a:cxnLst>
              <a:rect l="0" t="0" r="r" b="b"/>
              <a:pathLst>
                <a:path w="19334" h="21600" fill="norm" stroke="1" extrusionOk="0">
                  <a:moveTo>
                    <a:pt x="10820" y="0"/>
                  </a:moveTo>
                  <a:cubicBezTo>
                    <a:pt x="3868" y="265"/>
                    <a:pt x="310" y="1473"/>
                    <a:pt x="3517" y="2474"/>
                  </a:cubicBezTo>
                  <a:cubicBezTo>
                    <a:pt x="6946" y="3544"/>
                    <a:pt x="18646" y="3941"/>
                    <a:pt x="17119" y="5324"/>
                  </a:cubicBezTo>
                  <a:cubicBezTo>
                    <a:pt x="15623" y="6679"/>
                    <a:pt x="-1062" y="6578"/>
                    <a:pt x="53" y="8182"/>
                  </a:cubicBezTo>
                  <a:cubicBezTo>
                    <a:pt x="993" y="9532"/>
                    <a:pt x="15338" y="9284"/>
                    <a:pt x="16731" y="10592"/>
                  </a:cubicBezTo>
                  <a:cubicBezTo>
                    <a:pt x="18233" y="12002"/>
                    <a:pt x="3302" y="12333"/>
                    <a:pt x="3751" y="13687"/>
                  </a:cubicBezTo>
                  <a:cubicBezTo>
                    <a:pt x="4218" y="15094"/>
                    <a:pt x="19897" y="15048"/>
                    <a:pt x="19318" y="16578"/>
                  </a:cubicBezTo>
                  <a:cubicBezTo>
                    <a:pt x="18891" y="17707"/>
                    <a:pt x="9400" y="17777"/>
                    <a:pt x="4795" y="18513"/>
                  </a:cubicBezTo>
                  <a:cubicBezTo>
                    <a:pt x="-1703" y="19553"/>
                    <a:pt x="1719" y="21306"/>
                    <a:pt x="10820"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130" name="Shape 130"/>
            <p:cNvSpPr/>
            <p:nvPr/>
          </p:nvSpPr>
          <p:spPr>
            <a:xfrm>
              <a:off x="3992" y="4080"/>
              <a:ext cx="306189" cy="1320803"/>
            </a:xfrm>
            <a:custGeom>
              <a:avLst/>
              <a:gdLst/>
              <a:ahLst/>
              <a:cxnLst>
                <a:cxn ang="0">
                  <a:pos x="wd2" y="hd2"/>
                </a:cxn>
                <a:cxn ang="5400000">
                  <a:pos x="wd2" y="hd2"/>
                </a:cxn>
                <a:cxn ang="10800000">
                  <a:pos x="wd2" y="hd2"/>
                </a:cxn>
                <a:cxn ang="16200000">
                  <a:pos x="wd2" y="hd2"/>
                </a:cxn>
              </a:cxnLst>
              <a:rect l="0" t="0" r="r" b="b"/>
              <a:pathLst>
                <a:path w="19412" h="21600" fill="norm" stroke="1" extrusionOk="0">
                  <a:moveTo>
                    <a:pt x="13393" y="0"/>
                  </a:moveTo>
                  <a:cubicBezTo>
                    <a:pt x="18483" y="862"/>
                    <a:pt x="21089" y="2232"/>
                    <a:pt x="18231" y="3269"/>
                  </a:cubicBezTo>
                  <a:cubicBezTo>
                    <a:pt x="16685" y="3829"/>
                    <a:pt x="12979" y="4244"/>
                    <a:pt x="9023" y="4514"/>
                  </a:cubicBezTo>
                  <a:cubicBezTo>
                    <a:pt x="4561" y="4749"/>
                    <a:pt x="2129" y="5294"/>
                    <a:pt x="3162" y="5918"/>
                  </a:cubicBezTo>
                  <a:cubicBezTo>
                    <a:pt x="5049" y="7058"/>
                    <a:pt x="19446" y="7485"/>
                    <a:pt x="17802" y="8758"/>
                  </a:cubicBezTo>
                  <a:cubicBezTo>
                    <a:pt x="16254" y="9955"/>
                    <a:pt x="-222" y="9999"/>
                    <a:pt x="2" y="11319"/>
                  </a:cubicBezTo>
                  <a:cubicBezTo>
                    <a:pt x="239" y="12711"/>
                    <a:pt x="18022" y="12568"/>
                    <a:pt x="18879" y="13893"/>
                  </a:cubicBezTo>
                  <a:cubicBezTo>
                    <a:pt x="19749" y="15239"/>
                    <a:pt x="3034" y="15384"/>
                    <a:pt x="1279" y="16578"/>
                  </a:cubicBezTo>
                  <a:cubicBezTo>
                    <a:pt x="-511" y="17797"/>
                    <a:pt x="11526" y="18289"/>
                    <a:pt x="16631" y="19225"/>
                  </a:cubicBezTo>
                  <a:cubicBezTo>
                    <a:pt x="20569" y="19947"/>
                    <a:pt x="20294" y="20911"/>
                    <a:pt x="15983"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132" name="Shape 132"/>
          <p:cNvSpPr/>
          <p:nvPr/>
        </p:nvSpPr>
        <p:spPr>
          <a:xfrm>
            <a:off x="7217627" y="3328408"/>
            <a:ext cx="712128" cy="6124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24" y="1348"/>
                </a:moveTo>
                <a:lnTo>
                  <a:pt x="6772" y="7833"/>
                </a:lnTo>
                <a:lnTo>
                  <a:pt x="0" y="9734"/>
                </a:lnTo>
                <a:lnTo>
                  <a:pt x="6290" y="12460"/>
                </a:lnTo>
                <a:lnTo>
                  <a:pt x="2229" y="19674"/>
                </a:lnTo>
                <a:lnTo>
                  <a:pt x="10564" y="15937"/>
                </a:lnTo>
                <a:lnTo>
                  <a:pt x="15303" y="21600"/>
                </a:lnTo>
                <a:lnTo>
                  <a:pt x="14523" y="13460"/>
                </a:lnTo>
                <a:lnTo>
                  <a:pt x="21600" y="9556"/>
                </a:lnTo>
                <a:lnTo>
                  <a:pt x="14736" y="7724"/>
                </a:lnTo>
                <a:lnTo>
                  <a:pt x="16507" y="0"/>
                </a:lnTo>
                <a:lnTo>
                  <a:pt x="10998" y="4616"/>
                </a:lnTo>
                <a:lnTo>
                  <a:pt x="5524" y="1348"/>
                </a:lnTo>
                <a:close/>
              </a:path>
            </a:pathLst>
          </a:cu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133" name="Shape 133"/>
          <p:cNvSpPr/>
          <p:nvPr/>
        </p:nvSpPr>
        <p:spPr>
          <a:xfrm>
            <a:off x="12036670" y="1949804"/>
            <a:ext cx="32619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1</a:t>
            </a:r>
          </a:p>
        </p:txBody>
      </p:sp>
      <p:sp>
        <p:nvSpPr>
          <p:cNvPr id="134" name="Shape 134"/>
          <p:cNvSpPr/>
          <p:nvPr/>
        </p:nvSpPr>
        <p:spPr>
          <a:xfrm>
            <a:off x="12036670" y="4816834"/>
            <a:ext cx="32619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2</a:t>
            </a:r>
          </a:p>
        </p:txBody>
      </p:sp>
      <p:pic>
        <p:nvPicPr>
          <p:cNvPr id="135" name="pasted-image.pdf"/>
          <p:cNvPicPr/>
          <p:nvPr/>
        </p:nvPicPr>
        <p:blipFill>
          <a:blip r:embed="rId5">
            <a:extLst/>
          </a:blip>
          <a:stretch>
            <a:fillRect/>
          </a:stretch>
        </p:blipFill>
        <p:spPr>
          <a:xfrm>
            <a:off x="1041046" y="2382992"/>
            <a:ext cx="2665308" cy="389789"/>
          </a:xfrm>
          <a:prstGeom prst="rect">
            <a:avLst/>
          </a:prstGeom>
          <a:ln w="12700">
            <a:miter lim="400000"/>
          </a:ln>
        </p:spPr>
      </p:pic>
      <p:pic>
        <p:nvPicPr>
          <p:cNvPr id="136" name="pasted-image.pdf"/>
          <p:cNvPicPr/>
          <p:nvPr/>
        </p:nvPicPr>
        <p:blipFill>
          <a:blip r:embed="rId6">
            <a:extLst/>
          </a:blip>
          <a:stretch>
            <a:fillRect/>
          </a:stretch>
        </p:blipFill>
        <p:spPr>
          <a:xfrm>
            <a:off x="1033489" y="3010255"/>
            <a:ext cx="2706121" cy="389598"/>
          </a:xfrm>
          <a:prstGeom prst="rect">
            <a:avLst/>
          </a:prstGeom>
          <a:ln w="12700">
            <a:miter lim="400000"/>
          </a:ln>
        </p:spPr>
      </p:pic>
      <p:sp>
        <p:nvSpPr>
          <p:cNvPr id="137" name="Shape 137"/>
          <p:cNvSpPr/>
          <p:nvPr/>
        </p:nvSpPr>
        <p:spPr>
          <a:xfrm>
            <a:off x="549493" y="1651147"/>
            <a:ext cx="714877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Relation between photon spin and polarization</a:t>
            </a:r>
          </a:p>
        </p:txBody>
      </p:sp>
      <p:sp>
        <p:nvSpPr>
          <p:cNvPr id="138" name="Shape 138"/>
          <p:cNvSpPr/>
          <p:nvPr/>
        </p:nvSpPr>
        <p:spPr>
          <a:xfrm>
            <a:off x="521029" y="4054140"/>
            <a:ext cx="720570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The state of polarization-entangled photon pair</a:t>
            </a:r>
          </a:p>
        </p:txBody>
      </p:sp>
      <p:sp>
        <p:nvSpPr>
          <p:cNvPr id="139" name="Shape 139"/>
          <p:cNvSpPr/>
          <p:nvPr/>
        </p:nvSpPr>
        <p:spPr>
          <a:xfrm>
            <a:off x="544816" y="8602546"/>
            <a:ext cx="11915168" cy="584201"/>
          </a:xfrm>
          <a:prstGeom prst="rect">
            <a:avLst/>
          </a:prstGeom>
          <a:ln w="25400">
            <a:solidFill>
              <a:srgbClr val="C82506"/>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vl1pPr>
          </a:lstStyle>
          <a:p>
            <a:pPr lvl="0">
              <a:defRPr sz="1800"/>
            </a:pPr>
            <a:r>
              <a:rPr sz="3000"/>
              <a:t>Fundamental component of various quantum information applications.</a:t>
            </a:r>
          </a:p>
        </p:txBody>
      </p:sp>
      <p:pic>
        <p:nvPicPr>
          <p:cNvPr id="140" name="pasted-image.pdf"/>
          <p:cNvPicPr/>
          <p:nvPr/>
        </p:nvPicPr>
        <p:blipFill>
          <a:blip r:embed="rId7">
            <a:extLst/>
          </a:blip>
          <a:stretch>
            <a:fillRect/>
          </a:stretch>
        </p:blipFill>
        <p:spPr>
          <a:xfrm>
            <a:off x="3490461" y="5843501"/>
            <a:ext cx="3842200" cy="619440"/>
          </a:xfrm>
          <a:prstGeom prst="rect">
            <a:avLst/>
          </a:prstGeom>
          <a:ln w="12700">
            <a:miter lim="400000"/>
          </a:ln>
        </p:spPr>
      </p:pic>
      <p:sp>
        <p:nvSpPr>
          <p:cNvPr id="141" name="Shape 141"/>
          <p:cNvSpPr/>
          <p:nvPr/>
        </p:nvSpPr>
        <p:spPr>
          <a:xfrm>
            <a:off x="516748" y="5911962"/>
            <a:ext cx="290296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Non-entanglement :</a:t>
            </a:r>
          </a:p>
        </p:txBody>
      </p:sp>
      <p:grpSp>
        <p:nvGrpSpPr>
          <p:cNvPr id="144" name="Group 144"/>
          <p:cNvGrpSpPr/>
          <p:nvPr/>
        </p:nvGrpSpPr>
        <p:grpSpPr>
          <a:xfrm>
            <a:off x="1101627" y="4900033"/>
            <a:ext cx="5892723" cy="694777"/>
            <a:chOff x="0" y="0"/>
            <a:chExt cx="5892721" cy="694776"/>
          </a:xfrm>
        </p:grpSpPr>
        <p:pic>
          <p:nvPicPr>
            <p:cNvPr id="142" name="pasted-image.pdf"/>
            <p:cNvPicPr/>
            <p:nvPr/>
          </p:nvPicPr>
          <p:blipFill>
            <a:blip r:embed="rId8">
              <a:extLst/>
            </a:blip>
            <a:srcRect l="0" t="0" r="0" b="0"/>
            <a:stretch>
              <a:fillRect/>
            </a:stretch>
          </p:blipFill>
          <p:spPr>
            <a:xfrm>
              <a:off x="2402096" y="0"/>
              <a:ext cx="3490626" cy="694777"/>
            </a:xfrm>
            <a:prstGeom prst="rect">
              <a:avLst/>
            </a:prstGeom>
            <a:ln w="12700" cap="flat">
              <a:noFill/>
              <a:miter lim="400000"/>
            </a:ln>
            <a:effectLst/>
          </p:spPr>
        </p:pic>
        <p:sp>
          <p:nvSpPr>
            <p:cNvPr id="143" name="Shape 143"/>
            <p:cNvSpPr/>
            <p:nvPr/>
          </p:nvSpPr>
          <p:spPr>
            <a:xfrm>
              <a:off x="-1" y="84716"/>
              <a:ext cx="2249985"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Entanglement :</a:t>
              </a:r>
            </a:p>
          </p:txBody>
        </p:sp>
      </p:gr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image4.png" descr="a,b.png"/>
          <p:cNvPicPr/>
          <p:nvPr/>
        </p:nvPicPr>
        <p:blipFill>
          <a:blip r:embed="rId3">
            <a:extLst/>
          </a:blip>
          <a:stretch>
            <a:fillRect/>
          </a:stretch>
        </p:blipFill>
        <p:spPr>
          <a:xfrm>
            <a:off x="767362" y="3390288"/>
            <a:ext cx="2255406" cy="697237"/>
          </a:xfrm>
          <a:prstGeom prst="rect">
            <a:avLst/>
          </a:prstGeom>
          <a:ln w="12700">
            <a:miter lim="400000"/>
          </a:ln>
        </p:spPr>
      </p:pic>
      <p:pic>
        <p:nvPicPr>
          <p:cNvPr id="149" name="image5.png" descr="相関.png"/>
          <p:cNvPicPr/>
          <p:nvPr/>
        </p:nvPicPr>
        <p:blipFill>
          <a:blip r:embed="rId4">
            <a:extLst/>
          </a:blip>
          <a:stretch>
            <a:fillRect/>
          </a:stretch>
        </p:blipFill>
        <p:spPr>
          <a:xfrm>
            <a:off x="2205178" y="4360400"/>
            <a:ext cx="5212344" cy="367066"/>
          </a:xfrm>
          <a:prstGeom prst="rect">
            <a:avLst/>
          </a:prstGeom>
          <a:ln w="12700">
            <a:miter lim="400000"/>
          </a:ln>
        </p:spPr>
      </p:pic>
      <p:pic>
        <p:nvPicPr>
          <p:cNvPr id="150" name="image6.png" descr="測定.png"/>
          <p:cNvPicPr/>
          <p:nvPr/>
        </p:nvPicPr>
        <p:blipFill>
          <a:blip r:embed="rId5">
            <a:extLst/>
          </a:blip>
          <a:stretch>
            <a:fillRect/>
          </a:stretch>
        </p:blipFill>
        <p:spPr>
          <a:xfrm>
            <a:off x="767362" y="2291116"/>
            <a:ext cx="4674737" cy="406069"/>
          </a:xfrm>
          <a:prstGeom prst="rect">
            <a:avLst/>
          </a:prstGeom>
          <a:ln w="12700">
            <a:miter lim="400000"/>
          </a:ln>
        </p:spPr>
      </p:pic>
      <p:pic>
        <p:nvPicPr>
          <p:cNvPr id="151" name="image7.png" descr="測定値.png"/>
          <p:cNvPicPr/>
          <p:nvPr/>
        </p:nvPicPr>
        <p:blipFill>
          <a:blip r:embed="rId6">
            <a:extLst/>
          </a:blip>
          <a:stretch>
            <a:fillRect/>
          </a:stretch>
        </p:blipFill>
        <p:spPr>
          <a:xfrm>
            <a:off x="767362" y="2829383"/>
            <a:ext cx="5645347" cy="406070"/>
          </a:xfrm>
          <a:prstGeom prst="rect">
            <a:avLst/>
          </a:prstGeom>
          <a:ln w="12700">
            <a:miter lim="400000"/>
          </a:ln>
        </p:spPr>
      </p:pic>
      <p:pic>
        <p:nvPicPr>
          <p:cNvPr id="152" name="image8.png" descr="bellの不等式の模式図.png"/>
          <p:cNvPicPr/>
          <p:nvPr/>
        </p:nvPicPr>
        <p:blipFill>
          <a:blip r:embed="rId7">
            <a:extLst/>
          </a:blip>
          <a:stretch>
            <a:fillRect/>
          </a:stretch>
        </p:blipFill>
        <p:spPr>
          <a:xfrm>
            <a:off x="1917988" y="6410232"/>
            <a:ext cx="9422824" cy="2745724"/>
          </a:xfrm>
          <a:prstGeom prst="rect">
            <a:avLst/>
          </a:prstGeom>
          <a:ln w="12700">
            <a:miter lim="400000"/>
          </a:ln>
        </p:spPr>
      </p:pic>
      <p:pic>
        <p:nvPicPr>
          <p:cNvPr id="153" name="image9.png" descr="相関の定義.png"/>
          <p:cNvPicPr/>
          <p:nvPr/>
        </p:nvPicPr>
        <p:blipFill>
          <a:blip r:embed="rId8">
            <a:extLst/>
          </a:blip>
          <a:stretch>
            <a:fillRect/>
          </a:stretch>
        </p:blipFill>
        <p:spPr>
          <a:xfrm>
            <a:off x="767362" y="4373100"/>
            <a:ext cx="1353227" cy="326367"/>
          </a:xfrm>
          <a:prstGeom prst="rect">
            <a:avLst/>
          </a:prstGeom>
          <a:ln w="12700">
            <a:miter lim="400000"/>
          </a:ln>
        </p:spPr>
      </p:pic>
      <p:pic>
        <p:nvPicPr>
          <p:cNvPr id="154" name="image10.png" descr="Sの定義.png"/>
          <p:cNvPicPr/>
          <p:nvPr/>
        </p:nvPicPr>
        <p:blipFill>
          <a:blip r:embed="rId9">
            <a:extLst/>
          </a:blip>
          <a:stretch>
            <a:fillRect/>
          </a:stretch>
        </p:blipFill>
        <p:spPr>
          <a:xfrm>
            <a:off x="780062" y="4924068"/>
            <a:ext cx="6483393" cy="359735"/>
          </a:xfrm>
          <a:prstGeom prst="rect">
            <a:avLst/>
          </a:prstGeom>
          <a:ln w="12700">
            <a:miter lim="400000"/>
          </a:ln>
        </p:spPr>
      </p:pic>
      <p:sp>
        <p:nvSpPr>
          <p:cNvPr id="155" name="Shape 155"/>
          <p:cNvSpPr/>
          <p:nvPr/>
        </p:nvSpPr>
        <p:spPr>
          <a:xfrm>
            <a:off x="5144434" y="6298930"/>
            <a:ext cx="2969931" cy="5745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914400">
              <a:defRPr sz="2800">
                <a:latin typeface="Calibri"/>
                <a:ea typeface="Calibri"/>
                <a:cs typeface="Calibri"/>
                <a:sym typeface="Calibri"/>
              </a:defRPr>
            </a:lvl1pPr>
          </a:lstStyle>
          <a:p>
            <a:pPr lvl="0">
              <a:defRPr sz="1800"/>
            </a:pPr>
            <a:r>
              <a:rPr sz="2800"/>
              <a:t>hidden variable : λ</a:t>
            </a:r>
          </a:p>
        </p:txBody>
      </p:sp>
      <p:pic>
        <p:nvPicPr>
          <p:cNvPr id="156" name="image11.png" descr="証明10.png"/>
          <p:cNvPicPr/>
          <p:nvPr/>
        </p:nvPicPr>
        <p:blipFill>
          <a:blip r:embed="rId10">
            <a:extLst/>
          </a:blip>
          <a:stretch>
            <a:fillRect/>
          </a:stretch>
        </p:blipFill>
        <p:spPr>
          <a:xfrm>
            <a:off x="782409" y="5506034"/>
            <a:ext cx="1939543" cy="326367"/>
          </a:xfrm>
          <a:prstGeom prst="rect">
            <a:avLst/>
          </a:prstGeom>
          <a:ln w="12700">
            <a:miter lim="400000"/>
          </a:ln>
        </p:spPr>
      </p:pic>
      <p:sp>
        <p:nvSpPr>
          <p:cNvPr id="157" name="Shape 157"/>
          <p:cNvSpPr/>
          <p:nvPr/>
        </p:nvSpPr>
        <p:spPr>
          <a:xfrm>
            <a:off x="727282" y="1587417"/>
            <a:ext cx="6000081"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42900" indent="-342900" algn="l" defTabSz="914400">
              <a:spcBef>
                <a:spcPts val="600"/>
              </a:spcBef>
              <a:buFont typeface="Arial"/>
              <a:defRPr sz="3000">
                <a:solidFill>
                  <a:srgbClr val="FF0000"/>
                </a:solidFill>
                <a:latin typeface="Calibri"/>
                <a:ea typeface="Calibri"/>
                <a:cs typeface="Calibri"/>
                <a:sym typeface="Calibri"/>
              </a:defRPr>
            </a:lvl1pPr>
          </a:lstStyle>
          <a:p>
            <a:pPr lvl="0">
              <a:defRPr sz="1800">
                <a:solidFill>
                  <a:srgbClr val="000000"/>
                </a:solidFill>
              </a:defRPr>
            </a:pPr>
            <a:r>
              <a:rPr sz="3000">
                <a:solidFill>
                  <a:srgbClr val="FF0000"/>
                </a:solidFill>
              </a:rPr>
              <a:t>assumption : locality , physical realism</a:t>
            </a:r>
          </a:p>
        </p:txBody>
      </p:sp>
      <p:sp>
        <p:nvSpPr>
          <p:cNvPr id="158" name="Shape 158"/>
          <p:cNvSpPr/>
          <p:nvPr/>
        </p:nvSpPr>
        <p:spPr>
          <a:xfrm>
            <a:off x="2236824" y="607367"/>
            <a:ext cx="853115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lvl="0">
              <a:defRPr sz="1800"/>
            </a:pPr>
            <a:r>
              <a:rPr sz="3500"/>
              <a:t>Bell’s Inequalities (CHSH Inequality)(1964)</a:t>
            </a:r>
          </a:p>
        </p:txBody>
      </p:sp>
      <p:grpSp>
        <p:nvGrpSpPr>
          <p:cNvPr id="161" name="Group 161"/>
          <p:cNvGrpSpPr/>
          <p:nvPr/>
        </p:nvGrpSpPr>
        <p:grpSpPr>
          <a:xfrm>
            <a:off x="4122233" y="4219151"/>
            <a:ext cx="640968" cy="694515"/>
            <a:chOff x="0" y="0"/>
            <a:chExt cx="640967" cy="694514"/>
          </a:xfrm>
        </p:grpSpPr>
        <p:sp>
          <p:nvSpPr>
            <p:cNvPr id="159" name="Shape 159"/>
            <p:cNvSpPr/>
            <p:nvPr/>
          </p:nvSpPr>
          <p:spPr>
            <a:xfrm>
              <a:off x="0" y="0"/>
              <a:ext cx="640968" cy="694515"/>
            </a:xfrm>
            <a:prstGeom prst="rect">
              <a:avLst/>
            </a:prstGeom>
            <a:solidFill>
              <a:srgbClr val="FFFFFF"/>
            </a:solidFill>
            <a:ln w="12700" cap="flat">
              <a:noFill/>
              <a:miter lim="400000"/>
            </a:ln>
            <a:effectLst/>
          </p:spPr>
          <p:txBody>
            <a:bodyPr wrap="square" lIns="0" tIns="0" rIns="0" bIns="0" numCol="1" anchor="ctr">
              <a:noAutofit/>
            </a:bodyPr>
            <a:lstStyle/>
            <a:p>
              <a:pPr lvl="0">
                <a:defRPr sz="2400"/>
              </a:pPr>
            </a:p>
          </p:txBody>
        </p:sp>
        <p:pic>
          <p:nvPicPr>
            <p:cNvPr id="160" name="pasted-image.pdf"/>
            <p:cNvPicPr/>
            <p:nvPr/>
          </p:nvPicPr>
          <p:blipFill>
            <a:blip r:embed="rId11">
              <a:extLst/>
            </a:blip>
            <a:stretch>
              <a:fillRect/>
            </a:stretch>
          </p:blipFill>
          <p:spPr>
            <a:xfrm>
              <a:off x="129954" y="85543"/>
              <a:ext cx="381060" cy="606586"/>
            </a:xfrm>
            <a:prstGeom prst="rect">
              <a:avLst/>
            </a:prstGeom>
            <a:ln w="12700" cap="flat">
              <a:noFill/>
              <a:miter lim="400000"/>
            </a:ln>
            <a:effectLst/>
          </p:spPr>
        </p:pic>
      </p:gr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image23.png" descr="カスケード放射.png"/>
          <p:cNvPicPr/>
          <p:nvPr/>
        </p:nvPicPr>
        <p:blipFill>
          <a:blip r:embed="rId3">
            <a:extLst/>
          </a:blip>
          <a:stretch>
            <a:fillRect/>
          </a:stretch>
        </p:blipFill>
        <p:spPr>
          <a:xfrm>
            <a:off x="7069994" y="6383990"/>
            <a:ext cx="5294898" cy="2760002"/>
          </a:xfrm>
          <a:prstGeom prst="rect">
            <a:avLst/>
          </a:prstGeom>
          <a:ln w="12700">
            <a:miter lim="400000"/>
          </a:ln>
        </p:spPr>
      </p:pic>
      <p:sp>
        <p:nvSpPr>
          <p:cNvPr id="166" name="Shape 166"/>
          <p:cNvSpPr/>
          <p:nvPr/>
        </p:nvSpPr>
        <p:spPr>
          <a:xfrm>
            <a:off x="455995" y="2846220"/>
            <a:ext cx="3049116" cy="599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914400">
              <a:defRPr sz="3000">
                <a:latin typeface="Calibri"/>
                <a:ea typeface="Calibri"/>
                <a:cs typeface="Calibri"/>
                <a:sym typeface="Calibri"/>
              </a:defRPr>
            </a:lvl1pPr>
          </a:lstStyle>
          <a:p>
            <a:pPr lvl="0">
              <a:defRPr sz="1800"/>
            </a:pPr>
            <a:r>
              <a:rPr sz="3000"/>
              <a:t>Alain Aspect(1982)</a:t>
            </a:r>
          </a:p>
        </p:txBody>
      </p:sp>
      <p:sp>
        <p:nvSpPr>
          <p:cNvPr id="167" name="Shape 167"/>
          <p:cNvSpPr/>
          <p:nvPr/>
        </p:nvSpPr>
        <p:spPr>
          <a:xfrm>
            <a:off x="406489" y="5419213"/>
            <a:ext cx="8202689" cy="1069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0" algn="l" defTabSz="914400">
              <a:defRPr sz="1800"/>
            </a:pPr>
            <a:r>
              <a:rPr sz="3000">
                <a:latin typeface="Calibri"/>
                <a:ea typeface="Calibri"/>
                <a:cs typeface="Calibri"/>
                <a:sym typeface="Calibri"/>
              </a:rPr>
              <a:t>Polarization entanglement of photon pair</a:t>
            </a:r>
            <a:endParaRPr sz="3000">
              <a:latin typeface="Calibri"/>
              <a:ea typeface="Calibri"/>
              <a:cs typeface="Calibri"/>
              <a:sym typeface="Calibri"/>
            </a:endParaRPr>
          </a:p>
          <a:p>
            <a:pPr lvl="0" algn="l" defTabSz="914400">
              <a:defRPr sz="1800"/>
            </a:pPr>
            <a:r>
              <a:rPr sz="3000">
                <a:latin typeface="Calibri"/>
                <a:ea typeface="Calibri"/>
                <a:cs typeface="Calibri"/>
                <a:sym typeface="Calibri"/>
              </a:rPr>
              <a:t>generated from a calcium atomic cascade emission.</a:t>
            </a:r>
          </a:p>
        </p:txBody>
      </p:sp>
      <p:pic>
        <p:nvPicPr>
          <p:cNvPr id="168" name="photo_of_aspect.jpg"/>
          <p:cNvPicPr/>
          <p:nvPr/>
        </p:nvPicPr>
        <p:blipFill>
          <a:blip r:embed="rId4">
            <a:extLst/>
          </a:blip>
          <a:stretch>
            <a:fillRect/>
          </a:stretch>
        </p:blipFill>
        <p:spPr>
          <a:xfrm>
            <a:off x="9146081" y="2191810"/>
            <a:ext cx="2716560" cy="3620665"/>
          </a:xfrm>
          <a:prstGeom prst="rect">
            <a:avLst/>
          </a:prstGeom>
          <a:ln w="12700">
            <a:miter lim="400000"/>
          </a:ln>
        </p:spPr>
      </p:pic>
      <p:sp>
        <p:nvSpPr>
          <p:cNvPr id="169" name="Shape 169"/>
          <p:cNvSpPr/>
          <p:nvPr/>
        </p:nvSpPr>
        <p:spPr>
          <a:xfrm>
            <a:off x="1378861" y="777673"/>
            <a:ext cx="1024707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lvl="0">
              <a:defRPr sz="1800"/>
            </a:pPr>
            <a:r>
              <a:rPr sz="3500"/>
              <a:t>First Observation of the Violation of Bell's Inequality</a:t>
            </a:r>
          </a:p>
        </p:txBody>
      </p:sp>
      <p:sp>
        <p:nvSpPr>
          <p:cNvPr id="170" name="Shape 170"/>
          <p:cNvSpPr/>
          <p:nvPr/>
        </p:nvSpPr>
        <p:spPr>
          <a:xfrm>
            <a:off x="1334064" y="6966013"/>
            <a:ext cx="4383529" cy="1066801"/>
          </a:xfrm>
          <a:prstGeom prst="rect">
            <a:avLst/>
          </a:prstGeom>
          <a:ln w="50800">
            <a:solidFill>
              <a:srgbClr val="C82506"/>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3000"/>
            </a:lvl1pPr>
          </a:lstStyle>
          <a:p>
            <a:pPr lvl="0">
              <a:defRPr sz="1800"/>
            </a:pPr>
            <a:r>
              <a:rPr sz="3000"/>
              <a:t>First experimental proof of the entanglement</a:t>
            </a:r>
          </a:p>
        </p:txBody>
      </p:sp>
      <p:sp>
        <p:nvSpPr>
          <p:cNvPr id="171" name="Shape 171"/>
          <p:cNvSpPr/>
          <p:nvPr/>
        </p:nvSpPr>
        <p:spPr>
          <a:xfrm>
            <a:off x="8920356" y="5791316"/>
            <a:ext cx="3954538"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u="sng">
                <a:hlinkClick r:id="rId5" invalidUrl="" action="" tgtFrame="" tooltip="" history="1" highlightClick="0" endSnd="0"/>
              </a:defRPr>
            </a:lvl1pPr>
          </a:lstStyle>
          <a:p>
            <a:pPr lvl="0">
              <a:defRPr sz="1800" u="none"/>
            </a:pPr>
            <a:r>
              <a:rPr sz="1700" u="sng">
                <a:hlinkClick r:id="rId5" invalidUrl="" action="" tgtFrame="" tooltip="" history="1" highlightClick="0" endSnd="0"/>
              </a:rPr>
              <a:t>http://en.wikipedia.org/wiki/Alain_Aspect</a:t>
            </a:r>
          </a:p>
        </p:txBody>
      </p:sp>
      <p:sp>
        <p:nvSpPr>
          <p:cNvPr id="172" name="Shape 172"/>
          <p:cNvSpPr/>
          <p:nvPr/>
        </p:nvSpPr>
        <p:spPr>
          <a:xfrm>
            <a:off x="434639" y="3509028"/>
            <a:ext cx="7263557"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spcBef>
                <a:spcPts val="1200"/>
              </a:spcBef>
              <a:defRPr sz="1800"/>
            </a:pPr>
            <a:r>
              <a:rPr sz="2000"/>
              <a:t>Alain Aspect, et al.,Experimental Test of Bell's Inequalities Using Time-Varying Analyzers, Phys. Rev. Lett., </a:t>
            </a:r>
            <a:r>
              <a:rPr b="1" sz="2000"/>
              <a:t>49</a:t>
            </a:r>
            <a:r>
              <a:rPr sz="2000"/>
              <a:t>, 25, (1982)</a:t>
            </a:r>
          </a:p>
        </p:txBody>
      </p:sp>
      <p:sp>
        <p:nvSpPr>
          <p:cNvPr id="173" name="Shape 173"/>
          <p:cNvSpPr/>
          <p:nvPr/>
        </p:nvSpPr>
        <p:spPr>
          <a:xfrm>
            <a:off x="2437522" y="4593964"/>
            <a:ext cx="2176612" cy="571501"/>
          </a:xfrm>
          <a:prstGeom prst="rect">
            <a:avLst/>
          </a:prstGeom>
          <a:ln w="38100">
            <a:solidFill>
              <a:srgbClr val="C82506"/>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800"/>
            </a:lvl1pPr>
          </a:lstStyle>
          <a:p>
            <a:pPr lvl="0">
              <a:defRPr sz="1800"/>
            </a:pPr>
            <a:r>
              <a:rPr sz="2800"/>
              <a:t>S=2.70±0.05</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1491521" y="685800"/>
            <a:ext cx="250335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700"/>
            </a:lvl1pPr>
          </a:lstStyle>
          <a:p>
            <a:pPr lvl="0">
              <a:defRPr sz="1800"/>
            </a:pPr>
            <a:r>
              <a:rPr sz="4700"/>
              <a:t>Contents</a:t>
            </a:r>
          </a:p>
        </p:txBody>
      </p:sp>
      <p:sp>
        <p:nvSpPr>
          <p:cNvPr id="178" name="Shape 178"/>
          <p:cNvSpPr/>
          <p:nvPr/>
        </p:nvSpPr>
        <p:spPr>
          <a:xfrm>
            <a:off x="1169269" y="1904451"/>
            <a:ext cx="311876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・Introduction</a:t>
            </a:r>
          </a:p>
        </p:txBody>
      </p:sp>
      <p:sp>
        <p:nvSpPr>
          <p:cNvPr id="179" name="Shape 179"/>
          <p:cNvSpPr/>
          <p:nvPr/>
        </p:nvSpPr>
        <p:spPr>
          <a:xfrm>
            <a:off x="2107140" y="3235922"/>
            <a:ext cx="409619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Quantum entanglement</a:t>
            </a:r>
          </a:p>
        </p:txBody>
      </p:sp>
      <p:sp>
        <p:nvSpPr>
          <p:cNvPr id="180" name="Shape 180"/>
          <p:cNvSpPr/>
          <p:nvPr/>
        </p:nvSpPr>
        <p:spPr>
          <a:xfrm>
            <a:off x="1142561" y="3979681"/>
            <a:ext cx="1099848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lvl="0">
              <a:defRPr sz="1800"/>
            </a:pPr>
            <a:r>
              <a:rPr sz="3800"/>
              <a:t>・Various methods of entangled photon generation</a:t>
            </a:r>
          </a:p>
        </p:txBody>
      </p:sp>
      <p:sp>
        <p:nvSpPr>
          <p:cNvPr id="181" name="Shape 181"/>
          <p:cNvSpPr/>
          <p:nvPr/>
        </p:nvSpPr>
        <p:spPr>
          <a:xfrm>
            <a:off x="2106531" y="4788662"/>
            <a:ext cx="492126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Parametric down conversion</a:t>
            </a:r>
          </a:p>
        </p:txBody>
      </p:sp>
      <p:sp>
        <p:nvSpPr>
          <p:cNvPr id="182" name="Shape 182"/>
          <p:cNvSpPr/>
          <p:nvPr/>
        </p:nvSpPr>
        <p:spPr>
          <a:xfrm>
            <a:off x="1159044" y="5916545"/>
            <a:ext cx="11168151" cy="12192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ct val="50000"/>
              </a:lnSpc>
              <a:defRPr sz="1800"/>
            </a:pPr>
            <a:r>
              <a:rPr sz="3800">
                <a:solidFill>
                  <a:srgbClr val="A6AAA9"/>
                </a:solidFill>
              </a:rPr>
              <a:t>・On-demand generation of entangled photon pair </a:t>
            </a:r>
            <a:endParaRPr sz="3800">
              <a:solidFill>
                <a:srgbClr val="A6AAA9"/>
              </a:solidFill>
            </a:endParaRPr>
          </a:p>
          <a:p>
            <a:pPr lvl="0" algn="l">
              <a:lnSpc>
                <a:spcPct val="50000"/>
              </a:lnSpc>
              <a:defRPr sz="1800"/>
            </a:pPr>
            <a:r>
              <a:rPr sz="3800">
                <a:solidFill>
                  <a:srgbClr val="A6AAA9"/>
                </a:solidFill>
              </a:rPr>
              <a:t>    by quantum dot </a:t>
            </a:r>
          </a:p>
        </p:txBody>
      </p:sp>
      <p:sp>
        <p:nvSpPr>
          <p:cNvPr id="183" name="Shape 183"/>
          <p:cNvSpPr/>
          <p:nvPr/>
        </p:nvSpPr>
        <p:spPr>
          <a:xfrm>
            <a:off x="1169008" y="7995642"/>
            <a:ext cx="314469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・Future work</a:t>
            </a:r>
          </a:p>
        </p:txBody>
      </p:sp>
      <p:sp>
        <p:nvSpPr>
          <p:cNvPr id="184" name="Shape 184"/>
          <p:cNvSpPr/>
          <p:nvPr/>
        </p:nvSpPr>
        <p:spPr>
          <a:xfrm>
            <a:off x="2141241" y="2615218"/>
            <a:ext cx="371482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A6AAA9"/>
                </a:solidFill>
              </a:defRPr>
            </a:lvl1pPr>
          </a:lstStyle>
          <a:p>
            <a:pPr lvl="0">
              <a:defRPr sz="1800">
                <a:solidFill>
                  <a:srgbClr val="000000"/>
                </a:solidFill>
              </a:defRPr>
            </a:pPr>
            <a:r>
              <a:rPr sz="3000">
                <a:solidFill>
                  <a:srgbClr val="A6AAA9"/>
                </a:solidFill>
              </a:rPr>
              <a:t>Exciton and biexciton</a:t>
            </a:r>
          </a:p>
        </p:txBody>
      </p:sp>
      <p:sp>
        <p:nvSpPr>
          <p:cNvPr id="185" name="Shape 185"/>
          <p:cNvSpPr/>
          <p:nvPr/>
        </p:nvSpPr>
        <p:spPr>
          <a:xfrm>
            <a:off x="1165092" y="7222793"/>
            <a:ext cx="266161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rgbClr val="A6AAA9"/>
                </a:solidFill>
              </a:defRPr>
            </a:lvl1pPr>
          </a:lstStyle>
          <a:p>
            <a:pPr lvl="0">
              <a:defRPr sz="1800">
                <a:solidFill>
                  <a:srgbClr val="000000"/>
                </a:solidFill>
              </a:defRPr>
            </a:pPr>
            <a:r>
              <a:rPr sz="3800">
                <a:solidFill>
                  <a:srgbClr val="A6AAA9"/>
                </a:solidFill>
              </a:rPr>
              <a:t>・Summary</a:t>
            </a:r>
          </a:p>
        </p:txBody>
      </p:sp>
      <p:sp>
        <p:nvSpPr>
          <p:cNvPr id="186" name="Shape 186"/>
          <p:cNvSpPr/>
          <p:nvPr/>
        </p:nvSpPr>
        <p:spPr>
          <a:xfrm>
            <a:off x="2108682" y="5367208"/>
            <a:ext cx="627653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Resonant hyper-prametric scattering</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5" name="Group 195"/>
          <p:cNvGrpSpPr/>
          <p:nvPr/>
        </p:nvGrpSpPr>
        <p:grpSpPr>
          <a:xfrm>
            <a:off x="165014" y="2127150"/>
            <a:ext cx="7600256" cy="3782846"/>
            <a:chOff x="0" y="0"/>
            <a:chExt cx="7600255" cy="3782845"/>
          </a:xfrm>
        </p:grpSpPr>
        <p:grpSp>
          <p:nvGrpSpPr>
            <p:cNvPr id="192" name="Group 192"/>
            <p:cNvGrpSpPr/>
            <p:nvPr/>
          </p:nvGrpSpPr>
          <p:grpSpPr>
            <a:xfrm>
              <a:off x="0" y="0"/>
              <a:ext cx="7600256" cy="3782845"/>
              <a:chOff x="0" y="0"/>
              <a:chExt cx="7600255" cy="3782844"/>
            </a:xfrm>
          </p:grpSpPr>
          <p:pic>
            <p:nvPicPr>
              <p:cNvPr id="190" name="スクリーンショット 2014-05-27 11.51.20.png"/>
              <p:cNvPicPr/>
              <p:nvPr/>
            </p:nvPicPr>
            <p:blipFill>
              <a:blip r:embed="rId3">
                <a:extLst/>
              </a:blip>
              <a:stretch>
                <a:fillRect/>
              </a:stretch>
            </p:blipFill>
            <p:spPr>
              <a:xfrm>
                <a:off x="0" y="0"/>
                <a:ext cx="7600256" cy="3305053"/>
              </a:xfrm>
              <a:prstGeom prst="rect">
                <a:avLst/>
              </a:prstGeom>
              <a:ln w="12700" cap="flat">
                <a:noFill/>
                <a:miter lim="400000"/>
              </a:ln>
              <a:effectLst/>
            </p:spPr>
          </p:pic>
          <p:sp>
            <p:nvSpPr>
              <p:cNvPr id="191" name="Shape 191"/>
              <p:cNvSpPr/>
              <p:nvPr/>
            </p:nvSpPr>
            <p:spPr>
              <a:xfrm>
                <a:off x="305088" y="3361177"/>
                <a:ext cx="6357650" cy="421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l" defTabSz="457200">
                  <a:spcBef>
                    <a:spcPts val="1200"/>
                  </a:spcBef>
                  <a:defRPr sz="1800"/>
                </a:pPr>
                <a:r>
                  <a:rPr sz="1500"/>
                  <a:t>P.G. Kwiat, et al., Phys. Rev. Lett., </a:t>
                </a:r>
                <a:r>
                  <a:rPr b="1" sz="1500"/>
                  <a:t>75</a:t>
                </a:r>
                <a:r>
                  <a:rPr sz="1500"/>
                  <a:t>, 4337–4341, (1995)</a:t>
                </a:r>
              </a:p>
            </p:txBody>
          </p:sp>
        </p:grpSp>
        <p:pic>
          <p:nvPicPr>
            <p:cNvPr id="193" name="pasted-image.pdf"/>
            <p:cNvPicPr/>
            <p:nvPr/>
          </p:nvPicPr>
          <p:blipFill>
            <a:blip r:embed="rId4">
              <a:extLst/>
            </a:blip>
            <a:stretch>
              <a:fillRect/>
            </a:stretch>
          </p:blipFill>
          <p:spPr>
            <a:xfrm>
              <a:off x="2269832" y="1081067"/>
              <a:ext cx="611260" cy="461564"/>
            </a:xfrm>
            <a:prstGeom prst="rect">
              <a:avLst/>
            </a:prstGeom>
            <a:ln w="12700" cap="flat">
              <a:noFill/>
              <a:miter lim="400000"/>
            </a:ln>
            <a:effectLst/>
          </p:spPr>
        </p:pic>
        <p:pic>
          <p:nvPicPr>
            <p:cNvPr id="194" name="pasted-image.pdf"/>
            <p:cNvPicPr/>
            <p:nvPr/>
          </p:nvPicPr>
          <p:blipFill>
            <a:blip r:embed="rId5">
              <a:extLst/>
            </a:blip>
            <a:stretch>
              <a:fillRect/>
            </a:stretch>
          </p:blipFill>
          <p:spPr>
            <a:xfrm>
              <a:off x="2273737" y="2740965"/>
              <a:ext cx="541249" cy="435353"/>
            </a:xfrm>
            <a:prstGeom prst="rect">
              <a:avLst/>
            </a:prstGeom>
            <a:ln w="12700" cap="flat">
              <a:noFill/>
              <a:miter lim="400000"/>
            </a:ln>
            <a:effectLst/>
          </p:spPr>
        </p:pic>
      </p:grpSp>
      <p:sp>
        <p:nvSpPr>
          <p:cNvPr id="196" name="Shape 196"/>
          <p:cNvSpPr/>
          <p:nvPr/>
        </p:nvSpPr>
        <p:spPr>
          <a:xfrm>
            <a:off x="3554914" y="765454"/>
            <a:ext cx="589497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lvl="0">
              <a:defRPr sz="1800"/>
            </a:pPr>
            <a:r>
              <a:rPr sz="3500"/>
              <a:t>Parametric Down Conversion</a:t>
            </a:r>
          </a:p>
        </p:txBody>
      </p:sp>
      <p:grpSp>
        <p:nvGrpSpPr>
          <p:cNvPr id="199" name="Group 199"/>
          <p:cNvGrpSpPr/>
          <p:nvPr/>
        </p:nvGrpSpPr>
        <p:grpSpPr>
          <a:xfrm>
            <a:off x="7168412" y="1875406"/>
            <a:ext cx="5779847" cy="1035862"/>
            <a:chOff x="0" y="0"/>
            <a:chExt cx="5779845" cy="1035860"/>
          </a:xfrm>
        </p:grpSpPr>
        <p:sp>
          <p:nvSpPr>
            <p:cNvPr id="197" name="Shape 197"/>
            <p:cNvSpPr/>
            <p:nvPr/>
          </p:nvSpPr>
          <p:spPr>
            <a:xfrm>
              <a:off x="-1" y="553260"/>
              <a:ext cx="577984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second-ordar nonlinear optical response</a:t>
              </a:r>
            </a:p>
          </p:txBody>
        </p:sp>
        <p:sp>
          <p:nvSpPr>
            <p:cNvPr id="198" name="Shape 198"/>
            <p:cNvSpPr/>
            <p:nvPr/>
          </p:nvSpPr>
          <p:spPr>
            <a:xfrm>
              <a:off x="17197" y="-1"/>
              <a:ext cx="4110312" cy="508001"/>
            </a:xfrm>
            <a:prstGeom prst="rect">
              <a:avLst/>
            </a:prstGeom>
            <a:noFill/>
            <a:ln w="25400" cap="flat">
              <a:solidFill>
                <a:srgbClr val="C82506"/>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500"/>
                <a:t>parametric down conversion</a:t>
              </a:r>
            </a:p>
          </p:txBody>
        </p:sp>
      </p:grpSp>
      <p:grpSp>
        <p:nvGrpSpPr>
          <p:cNvPr id="202" name="Group 202"/>
          <p:cNvGrpSpPr/>
          <p:nvPr/>
        </p:nvGrpSpPr>
        <p:grpSpPr>
          <a:xfrm>
            <a:off x="7734448" y="6636691"/>
            <a:ext cx="4897154" cy="1652442"/>
            <a:chOff x="0" y="0"/>
            <a:chExt cx="4897152" cy="1652441"/>
          </a:xfrm>
        </p:grpSpPr>
        <p:pic>
          <p:nvPicPr>
            <p:cNvPr id="200" name="pasted-image.pdf"/>
            <p:cNvPicPr/>
            <p:nvPr/>
          </p:nvPicPr>
          <p:blipFill>
            <a:blip r:embed="rId6">
              <a:extLst/>
            </a:blip>
            <a:stretch>
              <a:fillRect/>
            </a:stretch>
          </p:blipFill>
          <p:spPr>
            <a:xfrm>
              <a:off x="64067" y="746656"/>
              <a:ext cx="4769018" cy="905786"/>
            </a:xfrm>
            <a:prstGeom prst="rect">
              <a:avLst/>
            </a:prstGeom>
            <a:ln w="12700" cap="flat">
              <a:noFill/>
              <a:miter lim="400000"/>
            </a:ln>
            <a:effectLst/>
          </p:spPr>
        </p:pic>
        <p:sp>
          <p:nvSpPr>
            <p:cNvPr id="201" name="Shape 201"/>
            <p:cNvSpPr/>
            <p:nvPr/>
          </p:nvSpPr>
          <p:spPr>
            <a:xfrm>
              <a:off x="0" y="0"/>
              <a:ext cx="4897153" cy="5965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2500"/>
                <a:t>state of emitted photon pair</a:t>
              </a:r>
            </a:p>
          </p:txBody>
        </p:sp>
      </p:grpSp>
      <p:grpSp>
        <p:nvGrpSpPr>
          <p:cNvPr id="207" name="Group 207"/>
          <p:cNvGrpSpPr/>
          <p:nvPr/>
        </p:nvGrpSpPr>
        <p:grpSpPr>
          <a:xfrm>
            <a:off x="7168645" y="4515651"/>
            <a:ext cx="5779381" cy="1546511"/>
            <a:chOff x="0" y="0"/>
            <a:chExt cx="5779380" cy="1546509"/>
          </a:xfrm>
        </p:grpSpPr>
        <p:grpSp>
          <p:nvGrpSpPr>
            <p:cNvPr id="205" name="Group 205"/>
            <p:cNvGrpSpPr/>
            <p:nvPr/>
          </p:nvGrpSpPr>
          <p:grpSpPr>
            <a:xfrm>
              <a:off x="1460177" y="634614"/>
              <a:ext cx="2859027" cy="911896"/>
              <a:chOff x="0" y="0"/>
              <a:chExt cx="2859026" cy="911895"/>
            </a:xfrm>
          </p:grpSpPr>
          <p:pic>
            <p:nvPicPr>
              <p:cNvPr id="203" name="pasted-image.pdf"/>
              <p:cNvPicPr/>
              <p:nvPr/>
            </p:nvPicPr>
            <p:blipFill>
              <a:blip r:embed="rId7">
                <a:extLst/>
              </a:blip>
              <a:stretch>
                <a:fillRect/>
              </a:stretch>
            </p:blipFill>
            <p:spPr>
              <a:xfrm>
                <a:off x="0" y="0"/>
                <a:ext cx="2859027" cy="402051"/>
              </a:xfrm>
              <a:prstGeom prst="rect">
                <a:avLst/>
              </a:prstGeom>
              <a:ln w="12700" cap="flat">
                <a:noFill/>
                <a:miter lim="400000"/>
              </a:ln>
              <a:effectLst/>
            </p:spPr>
          </p:pic>
          <p:pic>
            <p:nvPicPr>
              <p:cNvPr id="204" name="pasted-image.pdf"/>
              <p:cNvPicPr/>
              <p:nvPr/>
            </p:nvPicPr>
            <p:blipFill>
              <a:blip r:embed="rId8">
                <a:extLst/>
              </a:blip>
              <a:stretch>
                <a:fillRect/>
              </a:stretch>
            </p:blipFill>
            <p:spPr>
              <a:xfrm>
                <a:off x="5584" y="509844"/>
                <a:ext cx="2847859" cy="402052"/>
              </a:xfrm>
              <a:prstGeom prst="rect">
                <a:avLst/>
              </a:prstGeom>
              <a:ln w="12700" cap="flat">
                <a:noFill/>
                <a:miter lim="400000"/>
              </a:ln>
              <a:effectLst/>
            </p:spPr>
          </p:pic>
        </p:grpSp>
        <p:sp>
          <p:nvSpPr>
            <p:cNvPr id="206" name="Shape 206"/>
            <p:cNvSpPr/>
            <p:nvPr/>
          </p:nvSpPr>
          <p:spPr>
            <a:xfrm>
              <a:off x="-1" y="0"/>
              <a:ext cx="5779382"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conservations of energy and momentum</a:t>
              </a:r>
            </a:p>
          </p:txBody>
        </p:sp>
      </p:grpSp>
      <p:grpSp>
        <p:nvGrpSpPr>
          <p:cNvPr id="223" name="Group 223"/>
          <p:cNvGrpSpPr/>
          <p:nvPr/>
        </p:nvGrpSpPr>
        <p:grpSpPr>
          <a:xfrm>
            <a:off x="662830" y="6325141"/>
            <a:ext cx="6604624" cy="2677767"/>
            <a:chOff x="0" y="0"/>
            <a:chExt cx="6604623" cy="2677765"/>
          </a:xfrm>
        </p:grpSpPr>
        <p:grpSp>
          <p:nvGrpSpPr>
            <p:cNvPr id="221" name="Group 221"/>
            <p:cNvGrpSpPr/>
            <p:nvPr/>
          </p:nvGrpSpPr>
          <p:grpSpPr>
            <a:xfrm>
              <a:off x="523991" y="0"/>
              <a:ext cx="6080633" cy="2677766"/>
              <a:chOff x="-306905" y="0"/>
              <a:chExt cx="6080632" cy="2677765"/>
            </a:xfrm>
          </p:grpSpPr>
          <p:pic>
            <p:nvPicPr>
              <p:cNvPr id="208" name="pasted-image.pdf"/>
              <p:cNvPicPr/>
              <p:nvPr/>
            </p:nvPicPr>
            <p:blipFill>
              <a:blip r:embed="rId9">
                <a:extLst/>
              </a:blip>
              <a:stretch>
                <a:fillRect/>
              </a:stretch>
            </p:blipFill>
            <p:spPr>
              <a:xfrm>
                <a:off x="2156014" y="582265"/>
                <a:ext cx="1117601" cy="2095501"/>
              </a:xfrm>
              <a:prstGeom prst="rect">
                <a:avLst/>
              </a:prstGeom>
              <a:ln w="12700" cap="flat">
                <a:noFill/>
                <a:miter lim="400000"/>
              </a:ln>
              <a:effectLst/>
            </p:spPr>
          </p:pic>
          <p:sp>
            <p:nvSpPr>
              <p:cNvPr id="209" name="Shape 209"/>
              <p:cNvSpPr/>
              <p:nvPr/>
            </p:nvSpPr>
            <p:spPr>
              <a:xfrm>
                <a:off x="2770623" y="77336"/>
                <a:ext cx="1031610"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crystal</a:t>
                </a:r>
              </a:p>
            </p:txBody>
          </p:sp>
          <p:pic>
            <p:nvPicPr>
              <p:cNvPr id="210" name="pasted-image.pdf"/>
              <p:cNvPicPr/>
              <p:nvPr/>
            </p:nvPicPr>
            <p:blipFill>
              <a:blip r:embed="rId10">
                <a:extLst/>
              </a:blip>
              <a:stretch>
                <a:fillRect/>
              </a:stretch>
            </p:blipFill>
            <p:spPr>
              <a:xfrm>
                <a:off x="2246842" y="0"/>
                <a:ext cx="492518" cy="369388"/>
              </a:xfrm>
              <a:prstGeom prst="rect">
                <a:avLst/>
              </a:prstGeom>
              <a:ln w="12700" cap="flat">
                <a:noFill/>
                <a:miter lim="400000"/>
              </a:ln>
              <a:effectLst/>
            </p:spPr>
          </p:pic>
          <p:sp>
            <p:nvSpPr>
              <p:cNvPr id="211" name="Shape 211"/>
              <p:cNvSpPr/>
              <p:nvPr/>
            </p:nvSpPr>
            <p:spPr>
              <a:xfrm>
                <a:off x="15103" y="1518771"/>
                <a:ext cx="2118966" cy="222489"/>
              </a:xfrm>
              <a:prstGeom prst="rightArrow">
                <a:avLst>
                  <a:gd name="adj1" fmla="val 32000"/>
                  <a:gd name="adj2" fmla="val 229153"/>
                </a:avLst>
              </a:prstGeom>
              <a:blipFill rotWithShape="1">
                <a:blip r:embed="rId11">
                  <a:alphaModFix amt="4962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12" name="Shape 212"/>
              <p:cNvSpPr/>
              <p:nvPr/>
            </p:nvSpPr>
            <p:spPr>
              <a:xfrm>
                <a:off x="-306906" y="1847993"/>
                <a:ext cx="90851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pump</a:t>
                </a:r>
              </a:p>
            </p:txBody>
          </p:sp>
          <p:sp>
            <p:nvSpPr>
              <p:cNvPr id="213" name="Shape 213"/>
              <p:cNvSpPr/>
              <p:nvPr/>
            </p:nvSpPr>
            <p:spPr>
              <a:xfrm rot="20700000">
                <a:off x="2934112" y="1001019"/>
                <a:ext cx="2588325" cy="222489"/>
              </a:xfrm>
              <a:prstGeom prst="rightArrow">
                <a:avLst>
                  <a:gd name="adj1" fmla="val 32000"/>
                  <a:gd name="adj2" fmla="val 190192"/>
                </a:avLst>
              </a:prstGeom>
              <a:blipFill rotWithShape="1">
                <a:blip r:embed="rId12">
                  <a:alphaModFix amt="50174"/>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14" name="Shape 214"/>
              <p:cNvSpPr/>
              <p:nvPr/>
            </p:nvSpPr>
            <p:spPr>
              <a:xfrm rot="900000">
                <a:off x="2933993" y="1872290"/>
                <a:ext cx="2595310" cy="222490"/>
              </a:xfrm>
              <a:prstGeom prst="rightArrow">
                <a:avLst>
                  <a:gd name="adj1" fmla="val 32000"/>
                  <a:gd name="adj2" fmla="val 190192"/>
                </a:avLst>
              </a:prstGeom>
              <a:blipFill rotWithShape="1">
                <a:blip r:embed="rId12">
                  <a:alphaModFix amt="5024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15" name="Shape 215"/>
              <p:cNvSpPr/>
              <p:nvPr/>
            </p:nvSpPr>
            <p:spPr>
              <a:xfrm>
                <a:off x="0" y="1473565"/>
                <a:ext cx="294704" cy="3129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11"/>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16" name="Shape 216"/>
              <p:cNvSpPr/>
              <p:nvPr/>
            </p:nvSpPr>
            <p:spPr>
              <a:xfrm>
                <a:off x="5479022" y="2202743"/>
                <a:ext cx="294705" cy="3129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12"/>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17" name="Shape 217"/>
              <p:cNvSpPr/>
              <p:nvPr/>
            </p:nvSpPr>
            <p:spPr>
              <a:xfrm>
                <a:off x="5479022" y="619430"/>
                <a:ext cx="294705" cy="3129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12"/>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220" name="Group 220"/>
              <p:cNvGrpSpPr/>
              <p:nvPr/>
            </p:nvGrpSpPr>
            <p:grpSpPr>
              <a:xfrm>
                <a:off x="5497602" y="1018804"/>
                <a:ext cx="257545" cy="1097466"/>
                <a:chOff x="0" y="0"/>
                <a:chExt cx="257544" cy="1097464"/>
              </a:xfrm>
            </p:grpSpPr>
            <p:sp>
              <p:nvSpPr>
                <p:cNvPr id="218" name="Shape 218"/>
                <p:cNvSpPr/>
                <p:nvPr/>
              </p:nvSpPr>
              <p:spPr>
                <a:xfrm>
                  <a:off x="-1" y="0"/>
                  <a:ext cx="257546" cy="1095111"/>
                </a:xfrm>
                <a:custGeom>
                  <a:avLst/>
                  <a:gdLst/>
                  <a:ahLst/>
                  <a:cxnLst>
                    <a:cxn ang="0">
                      <a:pos x="wd2" y="hd2"/>
                    </a:cxn>
                    <a:cxn ang="5400000">
                      <a:pos x="wd2" y="hd2"/>
                    </a:cxn>
                    <a:cxn ang="10800000">
                      <a:pos x="wd2" y="hd2"/>
                    </a:cxn>
                    <a:cxn ang="16200000">
                      <a:pos x="wd2" y="hd2"/>
                    </a:cxn>
                  </a:cxnLst>
                  <a:rect l="0" t="0" r="r" b="b"/>
                  <a:pathLst>
                    <a:path w="19334" h="21600" fill="norm" stroke="1" extrusionOk="0">
                      <a:moveTo>
                        <a:pt x="10820" y="0"/>
                      </a:moveTo>
                      <a:cubicBezTo>
                        <a:pt x="3868" y="265"/>
                        <a:pt x="310" y="1473"/>
                        <a:pt x="3517" y="2474"/>
                      </a:cubicBezTo>
                      <a:cubicBezTo>
                        <a:pt x="6946" y="3544"/>
                        <a:pt x="18646" y="3941"/>
                        <a:pt x="17119" y="5324"/>
                      </a:cubicBezTo>
                      <a:cubicBezTo>
                        <a:pt x="15623" y="6679"/>
                        <a:pt x="-1062" y="6578"/>
                        <a:pt x="53" y="8182"/>
                      </a:cubicBezTo>
                      <a:cubicBezTo>
                        <a:pt x="993" y="9532"/>
                        <a:pt x="15338" y="9284"/>
                        <a:pt x="16731" y="10592"/>
                      </a:cubicBezTo>
                      <a:cubicBezTo>
                        <a:pt x="18233" y="12002"/>
                        <a:pt x="3302" y="12333"/>
                        <a:pt x="3751" y="13687"/>
                      </a:cubicBezTo>
                      <a:cubicBezTo>
                        <a:pt x="4218" y="15094"/>
                        <a:pt x="19897" y="15048"/>
                        <a:pt x="19318" y="16578"/>
                      </a:cubicBezTo>
                      <a:cubicBezTo>
                        <a:pt x="18891" y="17707"/>
                        <a:pt x="9400" y="17777"/>
                        <a:pt x="4795" y="18513"/>
                      </a:cubicBezTo>
                      <a:cubicBezTo>
                        <a:pt x="-1703" y="19553"/>
                        <a:pt x="1719" y="21306"/>
                        <a:pt x="10820"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219" name="Shape 219"/>
                <p:cNvSpPr/>
                <p:nvPr/>
              </p:nvSpPr>
              <p:spPr>
                <a:xfrm>
                  <a:off x="3306" y="3380"/>
                  <a:ext cx="253632" cy="1094085"/>
                </a:xfrm>
                <a:custGeom>
                  <a:avLst/>
                  <a:gdLst/>
                  <a:ahLst/>
                  <a:cxnLst>
                    <a:cxn ang="0">
                      <a:pos x="wd2" y="hd2"/>
                    </a:cxn>
                    <a:cxn ang="5400000">
                      <a:pos x="wd2" y="hd2"/>
                    </a:cxn>
                    <a:cxn ang="10800000">
                      <a:pos x="wd2" y="hd2"/>
                    </a:cxn>
                    <a:cxn ang="16200000">
                      <a:pos x="wd2" y="hd2"/>
                    </a:cxn>
                  </a:cxnLst>
                  <a:rect l="0" t="0" r="r" b="b"/>
                  <a:pathLst>
                    <a:path w="19412" h="21600" fill="norm" stroke="1" extrusionOk="0">
                      <a:moveTo>
                        <a:pt x="13393" y="0"/>
                      </a:moveTo>
                      <a:cubicBezTo>
                        <a:pt x="18483" y="862"/>
                        <a:pt x="21089" y="2232"/>
                        <a:pt x="18231" y="3269"/>
                      </a:cubicBezTo>
                      <a:cubicBezTo>
                        <a:pt x="16685" y="3829"/>
                        <a:pt x="12979" y="4244"/>
                        <a:pt x="9023" y="4514"/>
                      </a:cubicBezTo>
                      <a:cubicBezTo>
                        <a:pt x="4561" y="4749"/>
                        <a:pt x="2129" y="5294"/>
                        <a:pt x="3162" y="5918"/>
                      </a:cubicBezTo>
                      <a:cubicBezTo>
                        <a:pt x="5049" y="7058"/>
                        <a:pt x="19446" y="7485"/>
                        <a:pt x="17802" y="8758"/>
                      </a:cubicBezTo>
                      <a:cubicBezTo>
                        <a:pt x="16254" y="9955"/>
                        <a:pt x="-222" y="9999"/>
                        <a:pt x="2" y="11319"/>
                      </a:cubicBezTo>
                      <a:cubicBezTo>
                        <a:pt x="239" y="12711"/>
                        <a:pt x="18022" y="12568"/>
                        <a:pt x="18879" y="13893"/>
                      </a:cubicBezTo>
                      <a:cubicBezTo>
                        <a:pt x="19749" y="15239"/>
                        <a:pt x="3034" y="15384"/>
                        <a:pt x="1279" y="16578"/>
                      </a:cubicBezTo>
                      <a:cubicBezTo>
                        <a:pt x="-511" y="17797"/>
                        <a:pt x="11526" y="18289"/>
                        <a:pt x="16631" y="19225"/>
                      </a:cubicBezTo>
                      <a:cubicBezTo>
                        <a:pt x="20569" y="19947"/>
                        <a:pt x="20294" y="20911"/>
                        <a:pt x="15983"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grpSp>
        <p:sp>
          <p:nvSpPr>
            <p:cNvPr id="222" name="Shape 222"/>
            <p:cNvSpPr/>
            <p:nvPr/>
          </p:nvSpPr>
          <p:spPr>
            <a:xfrm>
              <a:off x="0" y="898507"/>
              <a:ext cx="2244781" cy="444501"/>
            </a:xfrm>
            <a:prstGeom prst="rect">
              <a:avLst/>
            </a:prstGeom>
            <a:noFill/>
            <a:ln w="25400" cap="flat">
              <a:solidFill>
                <a:srgbClr val="C82506"/>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100"/>
              </a:lvl1pPr>
            </a:lstStyle>
            <a:p>
              <a:pPr lvl="0">
                <a:defRPr sz="1800"/>
              </a:pPr>
              <a:r>
                <a:rPr sz="2100"/>
                <a:t>continuum source</a:t>
              </a:r>
            </a:p>
          </p:txBody>
        </p:sp>
      </p:grpSp>
      <p:sp>
        <p:nvSpPr>
          <p:cNvPr id="224" name="Shape 224"/>
          <p:cNvSpPr/>
          <p:nvPr/>
        </p:nvSpPr>
        <p:spPr>
          <a:xfrm rot="19355880">
            <a:off x="3286072" y="4008521"/>
            <a:ext cx="925726" cy="61852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30" name="Group 230"/>
          <p:cNvGrpSpPr/>
          <p:nvPr/>
        </p:nvGrpSpPr>
        <p:grpSpPr>
          <a:xfrm>
            <a:off x="592670" y="5310873"/>
            <a:ext cx="5799624" cy="4286868"/>
            <a:chOff x="0" y="0"/>
            <a:chExt cx="5799622" cy="4286866"/>
          </a:xfrm>
        </p:grpSpPr>
        <p:pic>
          <p:nvPicPr>
            <p:cNvPr id="228" name="スクリーンショット 2014-05-27 13.50.58.png"/>
            <p:cNvPicPr/>
            <p:nvPr/>
          </p:nvPicPr>
          <p:blipFill>
            <a:blip r:embed="rId3">
              <a:extLst/>
            </a:blip>
            <a:srcRect l="0" t="0" r="0" b="0"/>
            <a:stretch>
              <a:fillRect/>
            </a:stretch>
          </p:blipFill>
          <p:spPr>
            <a:xfrm>
              <a:off x="0" y="0"/>
              <a:ext cx="5799623" cy="4038256"/>
            </a:xfrm>
            <a:prstGeom prst="rect">
              <a:avLst/>
            </a:prstGeom>
            <a:ln w="12700" cap="flat">
              <a:noFill/>
              <a:miter lim="400000"/>
            </a:ln>
            <a:effectLst/>
          </p:spPr>
        </p:pic>
        <p:sp>
          <p:nvSpPr>
            <p:cNvPr id="229" name="Shape 229"/>
            <p:cNvSpPr/>
            <p:nvPr/>
          </p:nvSpPr>
          <p:spPr>
            <a:xfrm>
              <a:off x="522758" y="3956666"/>
              <a:ext cx="4754018"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1500">
                  <a:latin typeface="Times Roman"/>
                  <a:ea typeface="Times Roman"/>
                  <a:cs typeface="Times Roman"/>
                  <a:sym typeface="Times Roman"/>
                </a:rPr>
                <a:t>Edamatsu, K., Oohata, G., et al.,Nature </a:t>
              </a:r>
              <a:r>
                <a:rPr b="1" sz="1500">
                  <a:latin typeface="Times Roman"/>
                  <a:ea typeface="Times Roman"/>
                  <a:cs typeface="Times Roman"/>
                  <a:sym typeface="Times Roman"/>
                </a:rPr>
                <a:t>431</a:t>
              </a:r>
              <a:r>
                <a:rPr sz="1500">
                  <a:latin typeface="Times Roman"/>
                  <a:ea typeface="Times Roman"/>
                  <a:cs typeface="Times Roman"/>
                  <a:sym typeface="Times Roman"/>
                </a:rPr>
                <a:t>, 167–170 (2004)</a:t>
              </a:r>
            </a:p>
          </p:txBody>
        </p:sp>
      </p:grpSp>
      <p:sp>
        <p:nvSpPr>
          <p:cNvPr id="231" name="Shape 231"/>
          <p:cNvSpPr/>
          <p:nvPr/>
        </p:nvSpPr>
        <p:spPr>
          <a:xfrm>
            <a:off x="2628366" y="642509"/>
            <a:ext cx="774806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lvl="0">
              <a:defRPr sz="1800"/>
            </a:pPr>
            <a:r>
              <a:rPr sz="3500"/>
              <a:t>Resonant Hyper-Parametric Scattering</a:t>
            </a:r>
          </a:p>
        </p:txBody>
      </p:sp>
      <p:grpSp>
        <p:nvGrpSpPr>
          <p:cNvPr id="234" name="Group 234"/>
          <p:cNvGrpSpPr/>
          <p:nvPr/>
        </p:nvGrpSpPr>
        <p:grpSpPr>
          <a:xfrm>
            <a:off x="7271003" y="1903269"/>
            <a:ext cx="5451470" cy="1049719"/>
            <a:chOff x="0" y="0"/>
            <a:chExt cx="5451468" cy="1049717"/>
          </a:xfrm>
        </p:grpSpPr>
        <p:sp>
          <p:nvSpPr>
            <p:cNvPr id="232" name="Shape 232"/>
            <p:cNvSpPr/>
            <p:nvPr/>
          </p:nvSpPr>
          <p:spPr>
            <a:xfrm>
              <a:off x="38899" y="567117"/>
              <a:ext cx="5373670"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third-ordar nonlinear optical response</a:t>
              </a:r>
            </a:p>
          </p:txBody>
        </p:sp>
        <p:sp>
          <p:nvSpPr>
            <p:cNvPr id="233" name="Shape 233"/>
            <p:cNvSpPr/>
            <p:nvPr/>
          </p:nvSpPr>
          <p:spPr>
            <a:xfrm>
              <a:off x="-1" y="-1"/>
              <a:ext cx="5451470" cy="508001"/>
            </a:xfrm>
            <a:prstGeom prst="rect">
              <a:avLst/>
            </a:prstGeom>
            <a:noFill/>
            <a:ln w="25400" cap="flat">
              <a:solidFill>
                <a:srgbClr val="C82506"/>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500"/>
                <a:t>Resonant hyper-parametric scattering</a:t>
              </a:r>
            </a:p>
          </p:txBody>
        </p:sp>
      </p:grpSp>
      <p:grpSp>
        <p:nvGrpSpPr>
          <p:cNvPr id="237" name="Group 237"/>
          <p:cNvGrpSpPr/>
          <p:nvPr/>
        </p:nvGrpSpPr>
        <p:grpSpPr>
          <a:xfrm>
            <a:off x="8204862" y="5893272"/>
            <a:ext cx="3961973" cy="1230964"/>
            <a:chOff x="0" y="0"/>
            <a:chExt cx="3961972" cy="1230962"/>
          </a:xfrm>
        </p:grpSpPr>
        <p:sp>
          <p:nvSpPr>
            <p:cNvPr id="235" name="Shape 235"/>
            <p:cNvSpPr/>
            <p:nvPr/>
          </p:nvSpPr>
          <p:spPr>
            <a:xfrm>
              <a:off x="0" y="0"/>
              <a:ext cx="3961973"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state of emitted photon pair</a:t>
              </a:r>
            </a:p>
          </p:txBody>
        </p:sp>
        <p:pic>
          <p:nvPicPr>
            <p:cNvPr id="236" name="pasted-image.pdf"/>
            <p:cNvPicPr/>
            <p:nvPr/>
          </p:nvPicPr>
          <p:blipFill>
            <a:blip r:embed="rId4">
              <a:extLst/>
            </a:blip>
            <a:stretch>
              <a:fillRect/>
            </a:stretch>
          </p:blipFill>
          <p:spPr>
            <a:xfrm>
              <a:off x="155464" y="528105"/>
              <a:ext cx="3531226" cy="702858"/>
            </a:xfrm>
            <a:prstGeom prst="rect">
              <a:avLst/>
            </a:prstGeom>
            <a:ln w="12700" cap="flat">
              <a:noFill/>
              <a:miter lim="400000"/>
            </a:ln>
            <a:effectLst/>
          </p:spPr>
        </p:pic>
      </p:grpSp>
      <p:grpSp>
        <p:nvGrpSpPr>
          <p:cNvPr id="240" name="Group 240"/>
          <p:cNvGrpSpPr/>
          <p:nvPr/>
        </p:nvGrpSpPr>
        <p:grpSpPr>
          <a:xfrm>
            <a:off x="7683506" y="3585391"/>
            <a:ext cx="5004685" cy="1229398"/>
            <a:chOff x="0" y="0"/>
            <a:chExt cx="5004684" cy="1229397"/>
          </a:xfrm>
        </p:grpSpPr>
        <p:sp>
          <p:nvSpPr>
            <p:cNvPr id="238" name="Shape 238"/>
            <p:cNvSpPr/>
            <p:nvPr/>
          </p:nvSpPr>
          <p:spPr>
            <a:xfrm>
              <a:off x="272043" y="0"/>
              <a:ext cx="4460599" cy="472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defTabSz="457200">
                <a:defRPr>
                  <a:uFill>
                    <a:solidFill/>
                  </a:uFill>
                </a:defRPr>
              </a:lvl1pPr>
            </a:lstStyle>
            <a:p>
              <a:pPr lvl="0">
                <a:defRPr sz="1800">
                  <a:uFillTx/>
                </a:defRPr>
              </a:pPr>
              <a:r>
                <a:rPr sz="2500">
                  <a:uFill>
                    <a:solidFill/>
                  </a:uFill>
                </a:rPr>
                <a:t>Polariton state in the CuCl film</a:t>
              </a:r>
            </a:p>
          </p:txBody>
        </p:sp>
        <p:pic>
          <p:nvPicPr>
            <p:cNvPr id="239" name="pasted-image.pdf"/>
            <p:cNvPicPr/>
            <p:nvPr/>
          </p:nvPicPr>
          <p:blipFill>
            <a:blip r:embed="rId5">
              <a:extLst/>
            </a:blip>
            <a:stretch>
              <a:fillRect/>
            </a:stretch>
          </p:blipFill>
          <p:spPr>
            <a:xfrm>
              <a:off x="0" y="526539"/>
              <a:ext cx="5004685" cy="702859"/>
            </a:xfrm>
            <a:prstGeom prst="rect">
              <a:avLst/>
            </a:prstGeom>
            <a:ln w="12700" cap="flat">
              <a:noFill/>
              <a:miter lim="400000"/>
            </a:ln>
            <a:effectLst/>
          </p:spPr>
        </p:pic>
      </p:grpSp>
      <p:grpSp>
        <p:nvGrpSpPr>
          <p:cNvPr id="260" name="Group 260"/>
          <p:cNvGrpSpPr/>
          <p:nvPr/>
        </p:nvGrpSpPr>
        <p:grpSpPr>
          <a:xfrm>
            <a:off x="202524" y="1743252"/>
            <a:ext cx="6486712" cy="3818939"/>
            <a:chOff x="-93203" y="0"/>
            <a:chExt cx="6486711" cy="3818937"/>
          </a:xfrm>
        </p:grpSpPr>
        <p:pic>
          <p:nvPicPr>
            <p:cNvPr id="241" name="pasted-image.pdf"/>
            <p:cNvPicPr/>
            <p:nvPr/>
          </p:nvPicPr>
          <p:blipFill>
            <a:blip r:embed="rId6">
              <a:extLst/>
            </a:blip>
            <a:stretch>
              <a:fillRect/>
            </a:stretch>
          </p:blipFill>
          <p:spPr>
            <a:xfrm>
              <a:off x="2775796" y="579724"/>
              <a:ext cx="1117601" cy="2095501"/>
            </a:xfrm>
            <a:prstGeom prst="rect">
              <a:avLst/>
            </a:prstGeom>
            <a:ln w="12700" cap="flat">
              <a:noFill/>
              <a:miter lim="400000"/>
            </a:ln>
            <a:effectLst/>
          </p:spPr>
        </p:pic>
        <p:sp>
          <p:nvSpPr>
            <p:cNvPr id="242" name="Shape 242"/>
            <p:cNvSpPr/>
            <p:nvPr/>
          </p:nvSpPr>
          <p:spPr>
            <a:xfrm>
              <a:off x="634885" y="1516230"/>
              <a:ext cx="2118966" cy="222489"/>
            </a:xfrm>
            <a:prstGeom prst="rightArrow">
              <a:avLst>
                <a:gd name="adj1" fmla="val 32000"/>
                <a:gd name="adj2" fmla="val 229153"/>
              </a:avLst>
            </a:prstGeom>
            <a:blipFill rotWithShape="1">
              <a:blip r:embed="rId7">
                <a:alphaModFix amt="4962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43" name="Shape 243"/>
            <p:cNvSpPr/>
            <p:nvPr/>
          </p:nvSpPr>
          <p:spPr>
            <a:xfrm rot="20700000">
              <a:off x="3553893" y="998478"/>
              <a:ext cx="2588326" cy="222489"/>
            </a:xfrm>
            <a:prstGeom prst="rightArrow">
              <a:avLst>
                <a:gd name="adj1" fmla="val 32000"/>
                <a:gd name="adj2" fmla="val 190192"/>
              </a:avLst>
            </a:prstGeom>
            <a:blipFill rotWithShape="1">
              <a:blip r:embed="rId8">
                <a:alphaModFix amt="50174"/>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44" name="Shape 244"/>
            <p:cNvSpPr/>
            <p:nvPr/>
          </p:nvSpPr>
          <p:spPr>
            <a:xfrm rot="900000">
              <a:off x="3553775" y="1869750"/>
              <a:ext cx="2595309" cy="222489"/>
            </a:xfrm>
            <a:prstGeom prst="rightArrow">
              <a:avLst>
                <a:gd name="adj1" fmla="val 32000"/>
                <a:gd name="adj2" fmla="val 190192"/>
              </a:avLst>
            </a:prstGeom>
            <a:blipFill rotWithShape="1">
              <a:blip r:embed="rId8">
                <a:alphaModFix amt="5024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45" name="Shape 245"/>
            <p:cNvSpPr/>
            <p:nvPr/>
          </p:nvSpPr>
          <p:spPr>
            <a:xfrm>
              <a:off x="6098804" y="2200202"/>
              <a:ext cx="294704" cy="3129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8"/>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46" name="Shape 246"/>
            <p:cNvSpPr/>
            <p:nvPr/>
          </p:nvSpPr>
          <p:spPr>
            <a:xfrm>
              <a:off x="6098804" y="616890"/>
              <a:ext cx="294704" cy="312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8"/>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47" name="Shape 247"/>
            <p:cNvSpPr/>
            <p:nvPr/>
          </p:nvSpPr>
          <p:spPr>
            <a:xfrm>
              <a:off x="3341442" y="19765"/>
              <a:ext cx="81999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500"/>
                <a:t>CuCl</a:t>
              </a:r>
            </a:p>
          </p:txBody>
        </p:sp>
        <p:pic>
          <p:nvPicPr>
            <p:cNvPr id="248" name="pasted-image.pdf"/>
            <p:cNvPicPr/>
            <p:nvPr/>
          </p:nvPicPr>
          <p:blipFill>
            <a:blip r:embed="rId9">
              <a:extLst/>
            </a:blip>
            <a:stretch>
              <a:fillRect/>
            </a:stretch>
          </p:blipFill>
          <p:spPr>
            <a:xfrm>
              <a:off x="2840657" y="0"/>
              <a:ext cx="491193" cy="368394"/>
            </a:xfrm>
            <a:prstGeom prst="rect">
              <a:avLst/>
            </a:prstGeom>
            <a:ln w="12700" cap="flat">
              <a:noFill/>
              <a:miter lim="400000"/>
            </a:ln>
            <a:effectLst/>
          </p:spPr>
        </p:pic>
        <p:grpSp>
          <p:nvGrpSpPr>
            <p:cNvPr id="251" name="Group 251"/>
            <p:cNvGrpSpPr/>
            <p:nvPr/>
          </p:nvGrpSpPr>
          <p:grpSpPr>
            <a:xfrm>
              <a:off x="480355" y="1396423"/>
              <a:ext cx="396305" cy="462103"/>
              <a:chOff x="0" y="0"/>
              <a:chExt cx="396303" cy="462101"/>
            </a:xfrm>
          </p:grpSpPr>
          <p:sp>
            <p:nvSpPr>
              <p:cNvPr id="249" name="Shape 249"/>
              <p:cNvSpPr/>
              <p:nvPr/>
            </p:nvSpPr>
            <p:spPr>
              <a:xfrm>
                <a:off x="101600" y="0"/>
                <a:ext cx="294704" cy="312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7"/>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50" name="Shape 250"/>
              <p:cNvSpPr/>
              <p:nvPr/>
            </p:nvSpPr>
            <p:spPr>
              <a:xfrm>
                <a:off x="0" y="149202"/>
                <a:ext cx="294704" cy="312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7"/>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sp>
          <p:nvSpPr>
            <p:cNvPr id="252" name="Shape 252"/>
            <p:cNvSpPr/>
            <p:nvPr/>
          </p:nvSpPr>
          <p:spPr>
            <a:xfrm rot="16219098">
              <a:off x="3005202" y="2767508"/>
              <a:ext cx="958652" cy="206890"/>
            </a:xfrm>
            <a:prstGeom prst="rightArrow">
              <a:avLst>
                <a:gd name="adj1" fmla="val 32000"/>
                <a:gd name="adj2" fmla="val 161448"/>
              </a:avLst>
            </a:prstGeom>
            <a:blipFill rotWithShape="1">
              <a:blip r:embed="rId7"/>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pPr>
            </a:p>
          </p:txBody>
        </p:sp>
        <p:sp>
          <p:nvSpPr>
            <p:cNvPr id="253" name="Shape 253"/>
            <p:cNvSpPr/>
            <p:nvPr/>
          </p:nvSpPr>
          <p:spPr>
            <a:xfrm>
              <a:off x="-93204" y="1869999"/>
              <a:ext cx="154342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300"/>
              </a:lvl1pPr>
            </a:lstStyle>
            <a:p>
              <a:pPr lvl="0">
                <a:defRPr sz="1800"/>
              </a:pPr>
              <a:r>
                <a:rPr sz="2300"/>
                <a:t>two photon</a:t>
              </a:r>
            </a:p>
          </p:txBody>
        </p:sp>
        <p:grpSp>
          <p:nvGrpSpPr>
            <p:cNvPr id="256" name="Group 256"/>
            <p:cNvGrpSpPr/>
            <p:nvPr/>
          </p:nvGrpSpPr>
          <p:grpSpPr>
            <a:xfrm>
              <a:off x="6117383" y="1016263"/>
              <a:ext cx="257546" cy="1097466"/>
              <a:chOff x="0" y="0"/>
              <a:chExt cx="257544" cy="1097464"/>
            </a:xfrm>
          </p:grpSpPr>
          <p:sp>
            <p:nvSpPr>
              <p:cNvPr id="254" name="Shape 254"/>
              <p:cNvSpPr/>
              <p:nvPr/>
            </p:nvSpPr>
            <p:spPr>
              <a:xfrm>
                <a:off x="-1" y="0"/>
                <a:ext cx="257546" cy="1095111"/>
              </a:xfrm>
              <a:custGeom>
                <a:avLst/>
                <a:gdLst/>
                <a:ahLst/>
                <a:cxnLst>
                  <a:cxn ang="0">
                    <a:pos x="wd2" y="hd2"/>
                  </a:cxn>
                  <a:cxn ang="5400000">
                    <a:pos x="wd2" y="hd2"/>
                  </a:cxn>
                  <a:cxn ang="10800000">
                    <a:pos x="wd2" y="hd2"/>
                  </a:cxn>
                  <a:cxn ang="16200000">
                    <a:pos x="wd2" y="hd2"/>
                  </a:cxn>
                </a:cxnLst>
                <a:rect l="0" t="0" r="r" b="b"/>
                <a:pathLst>
                  <a:path w="19334" h="21600" fill="norm" stroke="1" extrusionOk="0">
                    <a:moveTo>
                      <a:pt x="10820" y="0"/>
                    </a:moveTo>
                    <a:cubicBezTo>
                      <a:pt x="3868" y="265"/>
                      <a:pt x="310" y="1473"/>
                      <a:pt x="3517" y="2474"/>
                    </a:cubicBezTo>
                    <a:cubicBezTo>
                      <a:pt x="6946" y="3544"/>
                      <a:pt x="18646" y="3941"/>
                      <a:pt x="17119" y="5324"/>
                    </a:cubicBezTo>
                    <a:cubicBezTo>
                      <a:pt x="15623" y="6679"/>
                      <a:pt x="-1062" y="6578"/>
                      <a:pt x="53" y="8182"/>
                    </a:cubicBezTo>
                    <a:cubicBezTo>
                      <a:pt x="993" y="9532"/>
                      <a:pt x="15338" y="9284"/>
                      <a:pt x="16731" y="10592"/>
                    </a:cubicBezTo>
                    <a:cubicBezTo>
                      <a:pt x="18233" y="12002"/>
                      <a:pt x="3302" y="12333"/>
                      <a:pt x="3751" y="13687"/>
                    </a:cubicBezTo>
                    <a:cubicBezTo>
                      <a:pt x="4218" y="15094"/>
                      <a:pt x="19897" y="15048"/>
                      <a:pt x="19318" y="16578"/>
                    </a:cubicBezTo>
                    <a:cubicBezTo>
                      <a:pt x="18891" y="17707"/>
                      <a:pt x="9400" y="17777"/>
                      <a:pt x="4795" y="18513"/>
                    </a:cubicBezTo>
                    <a:cubicBezTo>
                      <a:pt x="-1703" y="19553"/>
                      <a:pt x="1719" y="21306"/>
                      <a:pt x="10820"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255" name="Shape 255"/>
              <p:cNvSpPr/>
              <p:nvPr/>
            </p:nvSpPr>
            <p:spPr>
              <a:xfrm>
                <a:off x="3306" y="3380"/>
                <a:ext cx="253632" cy="1094085"/>
              </a:xfrm>
              <a:custGeom>
                <a:avLst/>
                <a:gdLst/>
                <a:ahLst/>
                <a:cxnLst>
                  <a:cxn ang="0">
                    <a:pos x="wd2" y="hd2"/>
                  </a:cxn>
                  <a:cxn ang="5400000">
                    <a:pos x="wd2" y="hd2"/>
                  </a:cxn>
                  <a:cxn ang="10800000">
                    <a:pos x="wd2" y="hd2"/>
                  </a:cxn>
                  <a:cxn ang="16200000">
                    <a:pos x="wd2" y="hd2"/>
                  </a:cxn>
                </a:cxnLst>
                <a:rect l="0" t="0" r="r" b="b"/>
                <a:pathLst>
                  <a:path w="19412" h="21600" fill="norm" stroke="1" extrusionOk="0">
                    <a:moveTo>
                      <a:pt x="13393" y="0"/>
                    </a:moveTo>
                    <a:cubicBezTo>
                      <a:pt x="18483" y="862"/>
                      <a:pt x="21089" y="2232"/>
                      <a:pt x="18231" y="3269"/>
                    </a:cubicBezTo>
                    <a:cubicBezTo>
                      <a:pt x="16685" y="3829"/>
                      <a:pt x="12979" y="4244"/>
                      <a:pt x="9023" y="4514"/>
                    </a:cubicBezTo>
                    <a:cubicBezTo>
                      <a:pt x="4561" y="4749"/>
                      <a:pt x="2129" y="5294"/>
                      <a:pt x="3162" y="5918"/>
                    </a:cubicBezTo>
                    <a:cubicBezTo>
                      <a:pt x="5049" y="7058"/>
                      <a:pt x="19446" y="7485"/>
                      <a:pt x="17802" y="8758"/>
                    </a:cubicBezTo>
                    <a:cubicBezTo>
                      <a:pt x="16254" y="9955"/>
                      <a:pt x="-222" y="9999"/>
                      <a:pt x="2" y="11319"/>
                    </a:cubicBezTo>
                    <a:cubicBezTo>
                      <a:pt x="239" y="12711"/>
                      <a:pt x="18022" y="12568"/>
                      <a:pt x="18879" y="13893"/>
                    </a:cubicBezTo>
                    <a:cubicBezTo>
                      <a:pt x="19749" y="15239"/>
                      <a:pt x="3034" y="15384"/>
                      <a:pt x="1279" y="16578"/>
                    </a:cubicBezTo>
                    <a:cubicBezTo>
                      <a:pt x="-511" y="17797"/>
                      <a:pt x="11526" y="18289"/>
                      <a:pt x="16631" y="19225"/>
                    </a:cubicBezTo>
                    <a:cubicBezTo>
                      <a:pt x="20569" y="19947"/>
                      <a:pt x="20294" y="20911"/>
                      <a:pt x="15983"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257" name="Shape 257"/>
            <p:cNvSpPr/>
            <p:nvPr/>
          </p:nvSpPr>
          <p:spPr>
            <a:xfrm>
              <a:off x="4508293" y="624983"/>
              <a:ext cx="66640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300"/>
              </a:lvl1pPr>
            </a:lstStyle>
            <a:p>
              <a:pPr lvl="0">
                <a:defRPr sz="1800"/>
              </a:pPr>
              <a:r>
                <a:rPr sz="2300"/>
                <a:t>LEP</a:t>
              </a:r>
            </a:p>
          </p:txBody>
        </p:sp>
        <p:sp>
          <p:nvSpPr>
            <p:cNvPr id="258" name="Shape 258"/>
            <p:cNvSpPr/>
            <p:nvPr/>
          </p:nvSpPr>
          <p:spPr>
            <a:xfrm>
              <a:off x="4484046" y="2025110"/>
              <a:ext cx="71490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300"/>
              </a:lvl1pPr>
            </a:lstStyle>
            <a:p>
              <a:pPr lvl="0">
                <a:defRPr sz="1800"/>
              </a:pPr>
              <a:r>
                <a:rPr sz="2300"/>
                <a:t>HEP</a:t>
              </a:r>
            </a:p>
          </p:txBody>
        </p:sp>
        <p:sp>
          <p:nvSpPr>
            <p:cNvPr id="259" name="Shape 259"/>
            <p:cNvSpPr/>
            <p:nvPr/>
          </p:nvSpPr>
          <p:spPr>
            <a:xfrm>
              <a:off x="2127557" y="3349037"/>
              <a:ext cx="2715556" cy="469901"/>
            </a:xfrm>
            <a:prstGeom prst="rect">
              <a:avLst/>
            </a:prstGeom>
            <a:noFill/>
            <a:ln w="25400" cap="flat">
              <a:solidFill>
                <a:srgbClr val="0365C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57200">
                <a:defRPr sz="2200">
                  <a:uFill>
                    <a:solidFill/>
                  </a:uFill>
                  <a:latin typeface="Calibri"/>
                  <a:ea typeface="Calibri"/>
                  <a:cs typeface="Calibri"/>
                  <a:sym typeface="Calibri"/>
                </a:defRPr>
              </a:lvl1pPr>
            </a:lstStyle>
            <a:p>
              <a:pPr lvl="0">
                <a:defRPr sz="1800">
                  <a:uFillTx/>
                </a:defRPr>
              </a:pPr>
              <a:r>
                <a:rPr sz="2200">
                  <a:uFill>
                    <a:solidFill/>
                  </a:uFill>
                </a:rPr>
                <a:t>Two Exciton-Polaritons</a:t>
              </a:r>
            </a:p>
          </p:txBody>
        </p:sp>
      </p:grpSp>
      <p:sp>
        <p:nvSpPr>
          <p:cNvPr id="261" name="Shape 261"/>
          <p:cNvSpPr/>
          <p:nvPr/>
        </p:nvSpPr>
        <p:spPr>
          <a:xfrm rot="5400000">
            <a:off x="9758171" y="5217121"/>
            <a:ext cx="855355" cy="273818"/>
          </a:xfrm>
          <a:prstGeom prst="rightArrow">
            <a:avLst>
              <a:gd name="adj1" fmla="val 40253"/>
              <a:gd name="adj2" fmla="val 126297"/>
            </a:avLst>
          </a:prstGeom>
          <a:blipFill>
            <a:blip r:embed="rId7"/>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262" name="Shape 262"/>
          <p:cNvSpPr/>
          <p:nvPr/>
        </p:nvSpPr>
        <p:spPr>
          <a:xfrm>
            <a:off x="7699296" y="8366046"/>
            <a:ext cx="350293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500"/>
              <a:t>The polariton dispersion</a:t>
            </a:r>
          </a:p>
        </p:txBody>
      </p:sp>
      <p:sp>
        <p:nvSpPr>
          <p:cNvPr id="263" name="Shape 263"/>
          <p:cNvSpPr/>
          <p:nvPr/>
        </p:nvSpPr>
        <p:spPr>
          <a:xfrm rot="12724647">
            <a:off x="6296559" y="7901210"/>
            <a:ext cx="1467530" cy="302691"/>
          </a:xfrm>
          <a:prstGeom prst="rightArrow">
            <a:avLst>
              <a:gd name="adj1" fmla="val 38497"/>
              <a:gd name="adj2" fmla="val 109100"/>
            </a:avLst>
          </a:prstGeom>
          <a:solidFill>
            <a:srgbClr val="C82506"/>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pPr>
          </a:p>
        </p:txBody>
      </p:sp>
      <p:sp>
        <p:nvSpPr>
          <p:cNvPr id="264" name="Shape 264"/>
          <p:cNvSpPr/>
          <p:nvPr/>
        </p:nvSpPr>
        <p:spPr>
          <a:xfrm>
            <a:off x="556444" y="2567693"/>
            <a:ext cx="898724" cy="508001"/>
          </a:xfrm>
          <a:prstGeom prst="rect">
            <a:avLst/>
          </a:prstGeom>
          <a:ln w="25400">
            <a:solidFill>
              <a:srgbClr val="C82506"/>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500"/>
              <a:t>pulse</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5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5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