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54427" autoAdjust="0"/>
  </p:normalViewPr>
  <p:slideViewPr>
    <p:cSldViewPr>
      <p:cViewPr varScale="1">
        <p:scale>
          <a:sx n="49" d="100"/>
          <a:sy n="49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E546-380C-4715-88F3-F21E33598FF3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0DDA-4C27-42BB-9241-5DBE2882B2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49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591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75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45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24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60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5475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056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574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088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36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27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565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66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350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969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292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011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06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295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92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61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470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39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29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19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56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8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60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9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23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6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2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6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9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26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34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3904-4964-4D4C-A692-3F63821E798C}" type="datetimeFigureOut">
              <a:rPr kumimoji="1" lang="ja-JP" altLang="en-US" smtClean="0"/>
              <a:t>2014/6/17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79CD-547B-4364-AA86-DA0DA8172B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4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4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41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80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em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altLang="ja-JP" sz="4800" dirty="0"/>
              <a:t>Superconductivity </a:t>
            </a:r>
            <a:r>
              <a:rPr lang="en-US" altLang="ja-JP" sz="4800" dirty="0" smtClean="0"/>
              <a:t>in Bismuth Oxide</a:t>
            </a:r>
            <a:r>
              <a:rPr lang="ja-JP" altLang="en-US" sz="4800" dirty="0"/>
              <a:t> </a:t>
            </a:r>
            <a:r>
              <a:rPr lang="en-US" altLang="ja-JP" sz="4800" dirty="0" smtClean="0"/>
              <a:t>Compounds</a:t>
            </a:r>
            <a:endParaRPr kumimoji="1" lang="ja-JP" altLang="en-US" sz="4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655676" y="38970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altLang="ja-JP" sz="2800" dirty="0" err="1" smtClean="0">
                <a:solidFill>
                  <a:schemeClr val="tx1"/>
                </a:solidFill>
              </a:rPr>
              <a:t>Kitaoka</a:t>
            </a:r>
            <a:r>
              <a:rPr lang="en-US" altLang="ja-JP" sz="2800" dirty="0" smtClean="0">
                <a:solidFill>
                  <a:schemeClr val="tx1"/>
                </a:solidFill>
              </a:rPr>
              <a:t> Lab.</a:t>
            </a:r>
          </a:p>
          <a:p>
            <a:pPr algn="r"/>
            <a:r>
              <a:rPr lang="en-US" altLang="ja-JP" sz="2800" dirty="0" smtClean="0">
                <a:solidFill>
                  <a:schemeClr val="tx1"/>
                </a:solidFill>
              </a:rPr>
              <a:t>Takashi MATSUMURA</a:t>
            </a:r>
          </a:p>
          <a:p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5697252"/>
            <a:ext cx="7081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ja-JP" sz="1600" dirty="0" err="1"/>
              <a:t>Mirza</a:t>
            </a:r>
            <a:r>
              <a:rPr lang="en-US" altLang="ja-JP" sz="1600" dirty="0"/>
              <a:t> H. K. </a:t>
            </a:r>
            <a:r>
              <a:rPr lang="en-US" altLang="ja-JP" sz="1600" dirty="0" err="1" smtClean="0"/>
              <a:t>Rubel</a:t>
            </a:r>
            <a:r>
              <a:rPr lang="en-US" altLang="ja-JP" sz="1600" dirty="0" smtClean="0"/>
              <a:t>    </a:t>
            </a:r>
            <a:r>
              <a:rPr lang="en-US" altLang="ja-JP" sz="1600" dirty="0" err="1" smtClean="0"/>
              <a:t>Angewandte</a:t>
            </a:r>
            <a:r>
              <a:rPr lang="en-US" altLang="ja-JP" sz="1600" dirty="0" smtClean="0"/>
              <a:t> </a:t>
            </a:r>
            <a:r>
              <a:rPr lang="en-US" altLang="ja-JP" sz="1600" dirty="0" err="1"/>
              <a:t>Chemie</a:t>
            </a:r>
            <a:r>
              <a:rPr lang="en-US" altLang="ja-JP" sz="1600" dirty="0"/>
              <a:t> International </a:t>
            </a:r>
            <a:r>
              <a:rPr lang="en-US" altLang="ja-JP" sz="1600" dirty="0" smtClean="0"/>
              <a:t>Edition Volume </a:t>
            </a:r>
            <a:r>
              <a:rPr lang="en-US" altLang="ja-JP" sz="1600" dirty="0"/>
              <a:t>53, Issue 14</a:t>
            </a:r>
            <a:r>
              <a:rPr lang="en-US" altLang="ja-JP" sz="1600" dirty="0" smtClean="0"/>
              <a:t>  </a:t>
            </a:r>
            <a:endParaRPr lang="en-US" altLang="ja-JP" sz="1600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5949280"/>
            <a:ext cx="5499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B. A. </a:t>
            </a:r>
            <a:r>
              <a:rPr lang="en-US" altLang="ja-JP" sz="1600" dirty="0" err="1" smtClean="0"/>
              <a:t>Baumert</a:t>
            </a:r>
            <a:r>
              <a:rPr lang="en-US" altLang="ja-JP" sz="1600" dirty="0" smtClean="0"/>
              <a:t>    Journal </a:t>
            </a:r>
            <a:r>
              <a:rPr lang="en-US" altLang="ja-JP" sz="1600" dirty="0"/>
              <a:t>of Superconductivity, Vol. 8, No. 1, </a:t>
            </a:r>
            <a:r>
              <a:rPr lang="en-US" altLang="ja-JP" sz="1600" dirty="0" smtClean="0"/>
              <a:t>1995</a:t>
            </a:r>
            <a:endParaRPr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-508" y="6237312"/>
            <a:ext cx="8604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H. Matsuura and K. Miyake, </a:t>
            </a:r>
            <a:r>
              <a:rPr lang="fr-FR" altLang="ja-JP" sz="1600" dirty="0"/>
              <a:t>J. Phys. Soc. Jpn. </a:t>
            </a:r>
            <a:r>
              <a:rPr lang="fr-FR" altLang="ja-JP" sz="1600" dirty="0" smtClean="0"/>
              <a:t>81 </a:t>
            </a:r>
            <a:r>
              <a:rPr lang="fr-FR" altLang="ja-JP" sz="1600" dirty="0"/>
              <a:t>(2012) </a:t>
            </a:r>
            <a:r>
              <a:rPr lang="fr-FR" altLang="ja-JP" sz="1600" dirty="0" smtClean="0"/>
              <a:t>113705</a:t>
            </a:r>
            <a:endParaRPr lang="ja-JP" altLang="ja-JP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-508" y="65253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/>
              <a:t>R. A. </a:t>
            </a:r>
            <a:r>
              <a:rPr lang="en-US" altLang="ja-JP" sz="1600" dirty="0" err="1"/>
              <a:t>Schweinfurth</a:t>
            </a:r>
            <a:r>
              <a:rPr lang="en-US" altLang="ja-JP" sz="1600" dirty="0"/>
              <a:t> et al., Appl. Phys.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61 (1992)</a:t>
            </a:r>
          </a:p>
        </p:txBody>
      </p:sp>
    </p:spTree>
    <p:extLst>
      <p:ext uri="{BB962C8B-B14F-4D97-AF65-F5344CB8AC3E}">
        <p14:creationId xmlns:p14="http://schemas.microsoft.com/office/powerpoint/2010/main" val="28188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BaBiO</a:t>
            </a:r>
            <a:r>
              <a:rPr lang="en-US" altLang="en-US" baseline="-25000" dirty="0" smtClean="0"/>
              <a:t>3</a:t>
            </a:r>
            <a:endParaRPr lang="ja-JP" altLang="en-US" dirty="0"/>
          </a:p>
        </p:txBody>
      </p:sp>
      <p:grpSp>
        <p:nvGrpSpPr>
          <p:cNvPr id="86" name="グループ化 85"/>
          <p:cNvGrpSpPr/>
          <p:nvPr/>
        </p:nvGrpSpPr>
        <p:grpSpPr>
          <a:xfrm>
            <a:off x="2099955" y="855494"/>
            <a:ext cx="7191932" cy="2967479"/>
            <a:chOff x="359532" y="872716"/>
            <a:chExt cx="6481680" cy="2427419"/>
          </a:xfrm>
        </p:grpSpPr>
        <p:sp>
          <p:nvSpPr>
            <p:cNvPr id="7" name="正方形/長方形 6"/>
            <p:cNvSpPr/>
            <p:nvPr/>
          </p:nvSpPr>
          <p:spPr>
            <a:xfrm>
              <a:off x="948116" y="872716"/>
              <a:ext cx="23471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In one dimension</a:t>
              </a:r>
              <a:endParaRPr lang="ja-JP" altLang="en-US" sz="24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900436" y="2838470"/>
              <a:ext cx="4940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</a:rPr>
                <a:t>c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harge density wave(CDW) </a:t>
              </a:r>
              <a:r>
                <a:rPr kumimoji="1" lang="en-US" altLang="ja-JP" sz="2400" b="1" dirty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tate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59532" y="15207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-</a:t>
              </a:r>
              <a:r>
                <a:rPr kumimoji="1" lang="en-US" altLang="ja-JP" dirty="0" smtClean="0"/>
                <a:t>2e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31540" y="263383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0e</a:t>
              </a:r>
              <a:endParaRPr kumimoji="1" lang="ja-JP" altLang="en-US" dirty="0"/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1648436" y="1385979"/>
              <a:ext cx="4086995" cy="1229845"/>
              <a:chOff x="2780556" y="2999650"/>
              <a:chExt cx="4086995" cy="1229845"/>
            </a:xfrm>
          </p:grpSpPr>
          <p:sp>
            <p:nvSpPr>
              <p:cNvPr id="62" name="正方形/長方形 61"/>
              <p:cNvSpPr>
                <a:spLocks noChangeAspect="1"/>
              </p:cNvSpPr>
              <p:nvPr/>
            </p:nvSpPr>
            <p:spPr>
              <a:xfrm rot="2040000">
                <a:off x="2780556" y="3242703"/>
                <a:ext cx="504000" cy="51267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/>
              <p:cNvSpPr>
                <a:spLocks noChangeAspect="1"/>
              </p:cNvSpPr>
              <p:nvPr/>
            </p:nvSpPr>
            <p:spPr>
              <a:xfrm rot="2040000">
                <a:off x="3795347" y="3250397"/>
                <a:ext cx="504000" cy="51267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/>
              <p:cNvSpPr>
                <a:spLocks noChangeAspect="1"/>
              </p:cNvSpPr>
              <p:nvPr/>
            </p:nvSpPr>
            <p:spPr>
              <a:xfrm rot="2040000">
                <a:off x="4789447" y="3253183"/>
                <a:ext cx="504000" cy="51267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>
                <a:spLocks noChangeAspect="1"/>
              </p:cNvSpPr>
              <p:nvPr/>
            </p:nvSpPr>
            <p:spPr>
              <a:xfrm rot="2040000">
                <a:off x="5827544" y="3241025"/>
                <a:ext cx="504000" cy="51267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>
                <a:spLocks noChangeAspect="1"/>
              </p:cNvSpPr>
              <p:nvPr/>
            </p:nvSpPr>
            <p:spPr>
              <a:xfrm rot="3540000">
                <a:off x="3414909" y="3352560"/>
                <a:ext cx="288000" cy="292957"/>
              </a:xfrm>
              <a:prstGeom prst="rect">
                <a:avLst/>
              </a:prstGeom>
              <a:solidFill>
                <a:srgbClr val="F91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66"/>
              <p:cNvSpPr>
                <a:spLocks noChangeAspect="1"/>
              </p:cNvSpPr>
              <p:nvPr/>
            </p:nvSpPr>
            <p:spPr>
              <a:xfrm rot="3540000">
                <a:off x="6394996" y="3360255"/>
                <a:ext cx="288000" cy="292957"/>
              </a:xfrm>
              <a:prstGeom prst="rect">
                <a:avLst/>
              </a:prstGeom>
              <a:solidFill>
                <a:srgbClr val="F91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/>
              <p:cNvSpPr>
                <a:spLocks noChangeAspect="1"/>
              </p:cNvSpPr>
              <p:nvPr/>
            </p:nvSpPr>
            <p:spPr>
              <a:xfrm rot="3540000">
                <a:off x="4405970" y="3355347"/>
                <a:ext cx="288000" cy="292957"/>
              </a:xfrm>
              <a:prstGeom prst="rect">
                <a:avLst/>
              </a:prstGeom>
              <a:solidFill>
                <a:srgbClr val="F91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/>
              <p:cNvSpPr>
                <a:spLocks noChangeAspect="1"/>
              </p:cNvSpPr>
              <p:nvPr/>
            </p:nvSpPr>
            <p:spPr>
              <a:xfrm rot="3540000">
                <a:off x="5452846" y="3352559"/>
                <a:ext cx="288000" cy="292957"/>
              </a:xfrm>
              <a:prstGeom prst="rect">
                <a:avLst/>
              </a:prstGeom>
              <a:solidFill>
                <a:srgbClr val="F91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2782542" y="3860163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 smtClean="0"/>
                  <a:t>3+</a:t>
                </a:r>
                <a:endParaRPr kumimoji="1" lang="ja-JP" altLang="en-US" baseline="30000" dirty="0"/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3293612" y="2999650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/>
                  <a:t>5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5883258" y="3855708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 smtClean="0"/>
                  <a:t>3+</a:t>
                </a:r>
                <a:endParaRPr kumimoji="1" lang="ja-JP" altLang="en-US" baseline="30000" dirty="0"/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4815972" y="3860163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 smtClean="0"/>
                  <a:t>3+</a:t>
                </a:r>
                <a:endParaRPr kumimoji="1" lang="ja-JP" altLang="en-US" baseline="30000" dirty="0"/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3836737" y="3860163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 smtClean="0"/>
                  <a:t>3+</a:t>
                </a:r>
                <a:endParaRPr kumimoji="1" lang="ja-JP" altLang="en-US" baseline="30000" dirty="0"/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4337390" y="2999650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/>
                  <a:t>5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6302973" y="2999650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/>
                  <a:t>5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5302891" y="2999650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Bi</a:t>
                </a:r>
                <a:r>
                  <a:rPr kumimoji="1" lang="en-US" altLang="ja-JP" baseline="30000" dirty="0"/>
                  <a:t>5</a:t>
                </a:r>
                <a:r>
                  <a:rPr kumimoji="1" lang="en-US" altLang="ja-JP" baseline="30000" dirty="0" smtClean="0"/>
                  <a:t>+</a:t>
                </a:r>
                <a:endParaRPr kumimoji="1" lang="ja-JP" altLang="en-US" baseline="30000" dirty="0"/>
              </a:p>
            </p:txBody>
          </p:sp>
        </p:grpSp>
        <p:grpSp>
          <p:nvGrpSpPr>
            <p:cNvPr id="78" name="グループ化 77"/>
            <p:cNvGrpSpPr/>
            <p:nvPr/>
          </p:nvGrpSpPr>
          <p:grpSpPr>
            <a:xfrm>
              <a:off x="660462" y="1149998"/>
              <a:ext cx="5299879" cy="1919305"/>
              <a:chOff x="3009" y="2300569"/>
              <a:chExt cx="9542954" cy="2018248"/>
            </a:xfrm>
          </p:grpSpPr>
          <p:sp>
            <p:nvSpPr>
              <p:cNvPr id="79" name="フリーフォーム 78"/>
              <p:cNvSpPr/>
              <p:nvPr/>
            </p:nvSpPr>
            <p:spPr>
              <a:xfrm>
                <a:off x="457200" y="2831690"/>
                <a:ext cx="8229600" cy="1238865"/>
              </a:xfrm>
              <a:custGeom>
                <a:avLst/>
                <a:gdLst>
                  <a:gd name="connsiteX0" fmla="*/ 0 w 8229600"/>
                  <a:gd name="connsiteY0" fmla="*/ 0 h 1238865"/>
                  <a:gd name="connsiteX1" fmla="*/ 914400 w 8229600"/>
                  <a:gd name="connsiteY1" fmla="*/ 1224116 h 1238865"/>
                  <a:gd name="connsiteX2" fmla="*/ 1828800 w 8229600"/>
                  <a:gd name="connsiteY2" fmla="*/ 14749 h 1238865"/>
                  <a:gd name="connsiteX3" fmla="*/ 2743200 w 8229600"/>
                  <a:gd name="connsiteY3" fmla="*/ 1209368 h 1238865"/>
                  <a:gd name="connsiteX4" fmla="*/ 3672348 w 8229600"/>
                  <a:gd name="connsiteY4" fmla="*/ 14749 h 1238865"/>
                  <a:gd name="connsiteX5" fmla="*/ 4586748 w 8229600"/>
                  <a:gd name="connsiteY5" fmla="*/ 1224116 h 1238865"/>
                  <a:gd name="connsiteX6" fmla="*/ 5486400 w 8229600"/>
                  <a:gd name="connsiteY6" fmla="*/ 14749 h 1238865"/>
                  <a:gd name="connsiteX7" fmla="*/ 6415548 w 8229600"/>
                  <a:gd name="connsiteY7" fmla="*/ 1238865 h 1238865"/>
                  <a:gd name="connsiteX8" fmla="*/ 7329948 w 8229600"/>
                  <a:gd name="connsiteY8" fmla="*/ 14749 h 1238865"/>
                  <a:gd name="connsiteX9" fmla="*/ 8229600 w 8229600"/>
                  <a:gd name="connsiteY9" fmla="*/ 1209368 h 123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29600" h="1238865">
                    <a:moveTo>
                      <a:pt x="0" y="0"/>
                    </a:moveTo>
                    <a:cubicBezTo>
                      <a:pt x="304800" y="610829"/>
                      <a:pt x="609600" y="1221658"/>
                      <a:pt x="914400" y="1224116"/>
                    </a:cubicBezTo>
                    <a:cubicBezTo>
                      <a:pt x="1219200" y="1226574"/>
                      <a:pt x="1524000" y="17207"/>
                      <a:pt x="1828800" y="14749"/>
                    </a:cubicBezTo>
                    <a:cubicBezTo>
                      <a:pt x="2133600" y="12291"/>
                      <a:pt x="2435942" y="1209368"/>
                      <a:pt x="2743200" y="1209368"/>
                    </a:cubicBezTo>
                    <a:cubicBezTo>
                      <a:pt x="3050458" y="1209368"/>
                      <a:pt x="3365090" y="12291"/>
                      <a:pt x="3672348" y="14749"/>
                    </a:cubicBezTo>
                    <a:cubicBezTo>
                      <a:pt x="3979606" y="17207"/>
                      <a:pt x="4284406" y="1224116"/>
                      <a:pt x="4586748" y="1224116"/>
                    </a:cubicBezTo>
                    <a:cubicBezTo>
                      <a:pt x="4889090" y="1224116"/>
                      <a:pt x="5181600" y="12291"/>
                      <a:pt x="5486400" y="14749"/>
                    </a:cubicBezTo>
                    <a:cubicBezTo>
                      <a:pt x="5791200" y="17207"/>
                      <a:pt x="6108290" y="1238865"/>
                      <a:pt x="6415548" y="1238865"/>
                    </a:cubicBezTo>
                    <a:cubicBezTo>
                      <a:pt x="6722806" y="1238865"/>
                      <a:pt x="7027606" y="19665"/>
                      <a:pt x="7329948" y="14749"/>
                    </a:cubicBezTo>
                    <a:cubicBezTo>
                      <a:pt x="7632290" y="9833"/>
                      <a:pt x="8091948" y="953729"/>
                      <a:pt x="8229600" y="1209368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0" name="直線矢印コネクタ 79"/>
              <p:cNvCxnSpPr/>
              <p:nvPr/>
            </p:nvCxnSpPr>
            <p:spPr>
              <a:xfrm flipV="1">
                <a:off x="457200" y="2595716"/>
                <a:ext cx="0" cy="14748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/>
              <p:cNvCxnSpPr/>
              <p:nvPr/>
            </p:nvCxnSpPr>
            <p:spPr>
              <a:xfrm>
                <a:off x="457200" y="4070555"/>
                <a:ext cx="85245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/>
              <p:cNvSpPr txBox="1"/>
              <p:nvPr/>
            </p:nvSpPr>
            <p:spPr>
              <a:xfrm>
                <a:off x="8913272" y="3930445"/>
                <a:ext cx="632691" cy="38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R</a:t>
                </a:r>
                <a:endParaRPr kumimoji="1" lang="ja-JP" altLang="en-US" dirty="0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3009" y="2300569"/>
                <a:ext cx="563418" cy="38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q</a:t>
                </a:r>
                <a:endParaRPr kumimoji="1" lang="ja-JP" altLang="en-US" dirty="0"/>
              </a:p>
            </p:txBody>
          </p:sp>
        </p:grpSp>
      </p:grpSp>
      <p:sp>
        <p:nvSpPr>
          <p:cNvPr id="85" name="正方形/長方形 84"/>
          <p:cNvSpPr/>
          <p:nvPr/>
        </p:nvSpPr>
        <p:spPr>
          <a:xfrm>
            <a:off x="9780454" y="2424799"/>
            <a:ext cx="240790" cy="352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5496" y="3501008"/>
            <a:ext cx="4710198" cy="3433210"/>
            <a:chOff x="490242" y="2768098"/>
            <a:chExt cx="4710198" cy="3433210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490242" y="2768098"/>
              <a:ext cx="4710198" cy="3433210"/>
              <a:chOff x="490242" y="2768098"/>
              <a:chExt cx="4710198" cy="3433210"/>
            </a:xfrm>
          </p:grpSpPr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242" y="2768098"/>
                <a:ext cx="4710198" cy="3433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右矢印 87"/>
              <p:cNvSpPr/>
              <p:nvPr/>
            </p:nvSpPr>
            <p:spPr>
              <a:xfrm rot="19009148">
                <a:off x="1009204" y="4212537"/>
                <a:ext cx="4095207" cy="573011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  <a:scene3d>
                <a:camera prst="orthographicFront">
                  <a:rot lat="0" lon="0" rev="21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9" name="直線コネクタ 88"/>
            <p:cNvCxnSpPr/>
            <p:nvPr/>
          </p:nvCxnSpPr>
          <p:spPr>
            <a:xfrm>
              <a:off x="1475656" y="4220402"/>
              <a:ext cx="1509143" cy="169287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1475656" y="3176972"/>
              <a:ext cx="2434966" cy="272347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2519772" y="3176972"/>
              <a:ext cx="2082183" cy="244827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図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772" y="6019324"/>
            <a:ext cx="2032445" cy="4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944724"/>
            <a:ext cx="4311076" cy="314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62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Bi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dirty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620"/>
                <a:ext cx="8229600" cy="11430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/楕円 4"/>
          <p:cNvSpPr/>
          <p:nvPr/>
        </p:nvSpPr>
        <p:spPr>
          <a:xfrm>
            <a:off x="611560" y="1124744"/>
            <a:ext cx="504056" cy="504056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9852" y="62373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157682" y="1529496"/>
                <a:ext cx="36225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4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Ba</m:t>
                        </m:r>
                      </m:e>
                      <m:sup>
                        <m:r>
                          <a:rPr kumimoji="1" lang="en-US" altLang="ja-JP" sz="4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2+</m:t>
                        </m:r>
                      </m:sup>
                    </m:sSup>
                  </m:oMath>
                </a14:m>
                <a:r>
                  <a:rPr kumimoji="1" lang="ja-JP" altLang="en-US" sz="4000" dirty="0" smtClean="0">
                    <a:solidFill>
                      <a:srgbClr val="FF0000"/>
                    </a:solidFill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4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40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kumimoji="1" lang="en-US" altLang="ja-JP" sz="40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4000" dirty="0" smtClean="0">
                    <a:solidFill>
                      <a:srgbClr val="FF0000"/>
                    </a:solidFill>
                  </a:rPr>
                  <a:t>(Hole Doping)</a:t>
                </a:r>
                <a:endParaRPr kumimoji="1" lang="ja-JP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82" y="1529496"/>
                <a:ext cx="3622511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5892" t="-7834" r="-4377" b="-18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733509" y="2769943"/>
            <a:ext cx="30730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Electron </a:t>
            </a:r>
            <a:r>
              <a:rPr lang="en-US" altLang="ja-JP" sz="3200" dirty="0"/>
              <a:t>number </a:t>
            </a:r>
            <a:endParaRPr lang="en-US" altLang="ja-JP" sz="3200" dirty="0" smtClean="0"/>
          </a:p>
          <a:p>
            <a:r>
              <a:rPr lang="en-US" altLang="ja-JP" sz="3200" dirty="0" smtClean="0"/>
              <a:t>is reduced</a:t>
            </a:r>
            <a:endParaRPr lang="ja-JP" altLang="en-US" sz="3200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575556" y="4581128"/>
            <a:ext cx="3935745" cy="2376264"/>
            <a:chOff x="3941421" y="3847161"/>
            <a:chExt cx="3935745" cy="2376264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941421" y="3847161"/>
              <a:ext cx="3935745" cy="2376264"/>
              <a:chOff x="3851920" y="3717032"/>
              <a:chExt cx="3935745" cy="2376264"/>
            </a:xfrm>
          </p:grpSpPr>
          <p:sp>
            <p:nvSpPr>
              <p:cNvPr id="10" name="ひし形 9"/>
              <p:cNvSpPr/>
              <p:nvPr/>
            </p:nvSpPr>
            <p:spPr>
              <a:xfrm>
                <a:off x="3851920" y="3717032"/>
                <a:ext cx="1584176" cy="1813229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>
                <a:off x="5557494" y="4653136"/>
                <a:ext cx="9587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>
                <a:off x="4205305" y="5508521"/>
                <a:ext cx="870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/>
                  <a:t>Bi</a:t>
                </a:r>
                <a:r>
                  <a:rPr lang="en-US" altLang="ja-JP" sz="3200" baseline="30000" dirty="0" smtClean="0"/>
                  <a:t>3</a:t>
                </a:r>
                <a:r>
                  <a:rPr lang="en-US" altLang="ja-JP" sz="3200" baseline="30000" dirty="0"/>
                  <a:t>+</a:t>
                </a:r>
                <a:r>
                  <a:rPr kumimoji="1" lang="en-US" altLang="ja-JP" sz="3200" dirty="0" smtClean="0"/>
                  <a:t> </a:t>
                </a:r>
                <a:endParaRPr kumimoji="1" lang="ja-JP" altLang="en-US" sz="3200" dirty="0"/>
              </a:p>
            </p:txBody>
          </p:sp>
          <p:sp>
            <p:nvSpPr>
              <p:cNvPr id="14" name="ひし形 13"/>
              <p:cNvSpPr/>
              <p:nvPr/>
            </p:nvSpPr>
            <p:spPr>
              <a:xfrm>
                <a:off x="6660232" y="4041068"/>
                <a:ext cx="1127433" cy="1273169"/>
              </a:xfrm>
              <a:prstGeom prst="diamond">
                <a:avLst/>
              </a:prstGeom>
              <a:solidFill>
                <a:srgbClr val="FD8B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833597" y="5292497"/>
                <a:ext cx="870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/>
                  <a:t>Bi</a:t>
                </a:r>
                <a:r>
                  <a:rPr lang="en-US" altLang="ja-JP" sz="3200" baseline="30000" dirty="0"/>
                  <a:t>5</a:t>
                </a:r>
                <a:r>
                  <a:rPr lang="en-US" altLang="ja-JP" sz="3200" baseline="30000" dirty="0" smtClean="0"/>
                  <a:t>+</a:t>
                </a:r>
                <a:r>
                  <a:rPr kumimoji="1" lang="en-US" altLang="ja-JP" sz="3200" dirty="0" smtClean="0"/>
                  <a:t> </a:t>
                </a:r>
                <a:endParaRPr kumimoji="1" lang="ja-JP" altLang="en-US" sz="3200" dirty="0"/>
              </a:p>
            </p:txBody>
          </p:sp>
        </p:grpSp>
        <p:cxnSp>
          <p:nvCxnSpPr>
            <p:cNvPr id="18" name="直線コネクタ 17"/>
            <p:cNvCxnSpPr>
              <a:stCxn id="10" idx="1"/>
            </p:cNvCxnSpPr>
            <p:nvPr/>
          </p:nvCxnSpPr>
          <p:spPr>
            <a:xfrm>
              <a:off x="3941421" y="4753776"/>
              <a:ext cx="788760" cy="209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endCxn id="10" idx="3"/>
            </p:cNvCxnSpPr>
            <p:nvPr/>
          </p:nvCxnSpPr>
          <p:spPr>
            <a:xfrm flipV="1">
              <a:off x="4730181" y="4753776"/>
              <a:ext cx="795416" cy="209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4730181" y="3847161"/>
              <a:ext cx="13269" cy="1116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730181" y="4963285"/>
              <a:ext cx="3328" cy="751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14" idx="1"/>
            </p:cNvCxnSpPr>
            <p:nvPr/>
          </p:nvCxnSpPr>
          <p:spPr>
            <a:xfrm>
              <a:off x="6749733" y="4807782"/>
              <a:ext cx="563716" cy="155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14" idx="3"/>
            </p:cNvCxnSpPr>
            <p:nvPr/>
          </p:nvCxnSpPr>
          <p:spPr>
            <a:xfrm flipH="1">
              <a:off x="7313449" y="4807782"/>
              <a:ext cx="563717" cy="155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14" idx="0"/>
            </p:cNvCxnSpPr>
            <p:nvPr/>
          </p:nvCxnSpPr>
          <p:spPr>
            <a:xfrm flipH="1">
              <a:off x="7313449" y="4171197"/>
              <a:ext cx="1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313449" y="4963285"/>
              <a:ext cx="0" cy="481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619672" y="4581128"/>
                <a:ext cx="2235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Ba</m:t>
                          </m:r>
                        </m:e>
                        <m:sup>
                          <m:r>
                            <a:rPr kumimoji="1" lang="en-US" altLang="ja-JP" sz="2400" b="0" i="0" smtClean="0">
                              <a:latin typeface="Cambria Math"/>
                            </a:rPr>
                            <m:t>2+</m:t>
                          </m:r>
                        </m:sup>
                      </m:sSup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K</m:t>
                          </m:r>
                        </m:e>
                        <m:sup>
                          <m:r>
                            <a:rPr kumimoji="1" lang="en-US" altLang="ja-JP" sz="2400" b="0" i="0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2400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kumimoji="1" lang="en-US" altLang="ja-JP" sz="2400" b="0" i="0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81128"/>
                <a:ext cx="22356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611560" y="2312876"/>
            <a:ext cx="504056" cy="504056"/>
          </a:xfrm>
          <a:prstGeom prst="ellipse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7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189632" y="4545124"/>
                <a:ext cx="3387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Ba</m:t>
                        </m:r>
                      </m:e>
                      <m:sup>
                        <m: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2+</m:t>
                        </m:r>
                      </m:sup>
                    </m:sSup>
                    <m:r>
                      <a:rPr kumimoji="1" lang="en-US" altLang="ja-JP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3600" dirty="0" smtClean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ja-JP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kumimoji="1" lang="en-US" altLang="ja-JP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kumimoji="1" lang="en-US" altLang="ja-JP" sz="3600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632" y="4545124"/>
                <a:ext cx="338772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6670" y="260648"/>
            <a:ext cx="8229600" cy="1143000"/>
          </a:xfrm>
        </p:spPr>
        <p:txBody>
          <a:bodyPr/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n </a:t>
            </a:r>
            <a:r>
              <a:rPr lang="en-US" altLang="ja-JP" dirty="0"/>
              <a:t>one dimension</a:t>
            </a:r>
            <a:endParaRPr kumimoji="1" lang="ja-JP" altLang="en-US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720000" y="1620003"/>
            <a:ext cx="7904527" cy="2133033"/>
            <a:chOff x="1043608" y="2672916"/>
            <a:chExt cx="8516277" cy="2377074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1043608" y="2672916"/>
              <a:ext cx="5701735" cy="2336952"/>
              <a:chOff x="2087724" y="2708920"/>
              <a:chExt cx="5701735" cy="2336952"/>
            </a:xfrm>
          </p:grpSpPr>
          <p:grpSp>
            <p:nvGrpSpPr>
              <p:cNvPr id="40" name="グループ化 39"/>
              <p:cNvGrpSpPr/>
              <p:nvPr/>
            </p:nvGrpSpPr>
            <p:grpSpPr>
              <a:xfrm>
                <a:off x="2087724" y="2708920"/>
                <a:ext cx="2852873" cy="2304256"/>
                <a:chOff x="2087724" y="2708920"/>
                <a:chExt cx="2852873" cy="2304256"/>
              </a:xfrm>
            </p:grpSpPr>
            <p:sp>
              <p:nvSpPr>
                <p:cNvPr id="38" name="ひし形 37"/>
                <p:cNvSpPr/>
                <p:nvPr/>
              </p:nvSpPr>
              <p:spPr>
                <a:xfrm>
                  <a:off x="2087724" y="2708920"/>
                  <a:ext cx="1728192" cy="2304256"/>
                </a:xfrm>
                <a:prstGeom prst="diamond">
                  <a:avLst/>
                </a:prstGeom>
                <a:solidFill>
                  <a:srgbClr val="FF0000"/>
                </a:solidFill>
                <a:scene3d>
                  <a:camera prst="orthographicFront">
                    <a:rot lat="0" lon="0" rev="207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ひし形 38"/>
                <p:cNvSpPr/>
                <p:nvPr/>
              </p:nvSpPr>
              <p:spPr>
                <a:xfrm>
                  <a:off x="3716461" y="3136591"/>
                  <a:ext cx="1224136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32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" name="グループ化 40"/>
              <p:cNvGrpSpPr/>
              <p:nvPr/>
            </p:nvGrpSpPr>
            <p:grpSpPr>
              <a:xfrm>
                <a:off x="4897553" y="2741616"/>
                <a:ext cx="2891906" cy="2304256"/>
                <a:chOff x="2053237" y="2489588"/>
                <a:chExt cx="2891906" cy="2304256"/>
              </a:xfrm>
            </p:grpSpPr>
            <p:sp>
              <p:nvSpPr>
                <p:cNvPr id="42" name="ひし形 41"/>
                <p:cNvSpPr/>
                <p:nvPr/>
              </p:nvSpPr>
              <p:spPr>
                <a:xfrm>
                  <a:off x="2053237" y="2489588"/>
                  <a:ext cx="1728192" cy="2304256"/>
                </a:xfrm>
                <a:prstGeom prst="diamond">
                  <a:avLst/>
                </a:prstGeom>
                <a:solidFill>
                  <a:srgbClr val="FF0000"/>
                </a:solidFill>
                <a:scene3d>
                  <a:camera prst="orthographicFront">
                    <a:rot lat="0" lon="0" rev="207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ひし形 42"/>
                <p:cNvSpPr/>
                <p:nvPr/>
              </p:nvSpPr>
              <p:spPr>
                <a:xfrm>
                  <a:off x="3721006" y="2884563"/>
                  <a:ext cx="1224137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32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5" name="グループ化 44"/>
            <p:cNvGrpSpPr/>
            <p:nvPr/>
          </p:nvGrpSpPr>
          <p:grpSpPr>
            <a:xfrm>
              <a:off x="6685140" y="2745734"/>
              <a:ext cx="2874745" cy="2304256"/>
              <a:chOff x="2076628" y="2277682"/>
              <a:chExt cx="2874745" cy="2304256"/>
            </a:xfrm>
          </p:grpSpPr>
          <p:sp>
            <p:nvSpPr>
              <p:cNvPr id="46" name="ひし形 45"/>
              <p:cNvSpPr/>
              <p:nvPr/>
            </p:nvSpPr>
            <p:spPr>
              <a:xfrm>
                <a:off x="2076628" y="2277682"/>
                <a:ext cx="1728191" cy="2304256"/>
              </a:xfrm>
              <a:prstGeom prst="diamond">
                <a:avLst/>
              </a:prstGeom>
              <a:solidFill>
                <a:srgbClr val="FF0000"/>
              </a:solidFill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ひし形 46"/>
              <p:cNvSpPr/>
              <p:nvPr/>
            </p:nvSpPr>
            <p:spPr>
              <a:xfrm>
                <a:off x="3727236" y="2632534"/>
                <a:ext cx="1224137" cy="1548172"/>
              </a:xfrm>
              <a:prstGeom prst="diamond">
                <a:avLst/>
              </a:prstGeom>
              <a:solidFill>
                <a:srgbClr val="FD8BED"/>
              </a:solidFill>
              <a:scene3d>
                <a:camera prst="orthographicFront">
                  <a:rot lat="0" lon="0" rev="132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1415760" y="4473116"/>
            <a:ext cx="2746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Hole Doping</a:t>
            </a:r>
            <a:endParaRPr lang="ja-JP" altLang="en-US" sz="4000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1547664" y="5050921"/>
            <a:ext cx="2560839" cy="682335"/>
            <a:chOff x="1547664" y="5050921"/>
            <a:chExt cx="2560839" cy="682335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1547664" y="5050921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Bi</a:t>
              </a:r>
              <a:r>
                <a:rPr lang="en-US" altLang="ja-JP" sz="3600" baseline="30000" dirty="0" smtClean="0"/>
                <a:t>3</a:t>
              </a:r>
              <a:r>
                <a:rPr lang="en-US" altLang="ja-JP" sz="3600" baseline="30000" dirty="0"/>
                <a:t>+</a:t>
              </a:r>
              <a:r>
                <a:rPr kumimoji="1" lang="en-US" altLang="ja-JP" sz="3600" dirty="0" smtClean="0"/>
                <a:t> </a:t>
              </a:r>
              <a:endParaRPr kumimoji="1" lang="ja-JP" altLang="en-US" sz="36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152792" y="5086925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Bi</a:t>
              </a:r>
              <a:r>
                <a:rPr lang="en-US" altLang="ja-JP" sz="3600" baseline="30000" dirty="0"/>
                <a:t>5</a:t>
              </a:r>
              <a:r>
                <a:rPr lang="en-US" altLang="ja-JP" sz="3600" baseline="30000" dirty="0" smtClean="0"/>
                <a:t>+</a:t>
              </a:r>
              <a:r>
                <a:rPr kumimoji="1" lang="en-US" altLang="ja-JP" sz="3600" dirty="0" smtClean="0"/>
                <a:t> </a:t>
              </a:r>
              <a:endParaRPr kumimoji="1" lang="ja-JP" altLang="en-US" sz="3600" dirty="0"/>
            </a:p>
          </p:txBody>
        </p:sp>
        <p:cxnSp>
          <p:nvCxnSpPr>
            <p:cNvPr id="52" name="直線矢印コネクタ 51"/>
            <p:cNvCxnSpPr>
              <a:endCxn id="51" idx="1"/>
            </p:cNvCxnSpPr>
            <p:nvPr/>
          </p:nvCxnSpPr>
          <p:spPr>
            <a:xfrm>
              <a:off x="2447764" y="5410091"/>
              <a:ext cx="7050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/>
          <p:cNvSpPr txBox="1"/>
          <p:nvPr/>
        </p:nvSpPr>
        <p:spPr>
          <a:xfrm>
            <a:off x="3701249" y="3725746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 smtClean="0"/>
              <a:t>3</a:t>
            </a:r>
            <a:r>
              <a:rPr lang="en-US" altLang="ja-JP" sz="3200" baseline="30000" dirty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149521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3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41109" y="3753036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97393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288981" y="371703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3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29641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1151620" y="1649341"/>
            <a:ext cx="7472907" cy="2103695"/>
            <a:chOff x="1151620" y="1649341"/>
            <a:chExt cx="7472907" cy="2103695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231740" y="1649341"/>
              <a:ext cx="6392787" cy="2103695"/>
              <a:chOff x="2672345" y="2705613"/>
              <a:chExt cx="6887540" cy="2344380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2672345" y="2705613"/>
                <a:ext cx="4072998" cy="2304256"/>
                <a:chOff x="3716461" y="2741617"/>
                <a:chExt cx="4072998" cy="2304256"/>
              </a:xfrm>
            </p:grpSpPr>
            <p:sp>
              <p:nvSpPr>
                <p:cNvPr id="14" name="ひし形 13"/>
                <p:cNvSpPr/>
                <p:nvPr/>
              </p:nvSpPr>
              <p:spPr>
                <a:xfrm>
                  <a:off x="3716461" y="3136592"/>
                  <a:ext cx="1224136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32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" name="グループ化 9"/>
                <p:cNvGrpSpPr/>
                <p:nvPr/>
              </p:nvGrpSpPr>
              <p:grpSpPr>
                <a:xfrm>
                  <a:off x="4897553" y="2741617"/>
                  <a:ext cx="2891906" cy="2304256"/>
                  <a:chOff x="2053237" y="2489589"/>
                  <a:chExt cx="2891906" cy="2304256"/>
                </a:xfrm>
              </p:grpSpPr>
              <p:sp>
                <p:nvSpPr>
                  <p:cNvPr id="11" name="ひし形 10"/>
                  <p:cNvSpPr/>
                  <p:nvPr/>
                </p:nvSpPr>
                <p:spPr>
                  <a:xfrm>
                    <a:off x="2053237" y="2489589"/>
                    <a:ext cx="1728192" cy="2304256"/>
                  </a:xfrm>
                  <a:prstGeom prst="diamond">
                    <a:avLst/>
                  </a:prstGeom>
                  <a:solidFill>
                    <a:srgbClr val="FF0000"/>
                  </a:solidFill>
                  <a:scene3d>
                    <a:camera prst="orthographicFront">
                      <a:rot lat="0" lon="0" rev="207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ひし形 11"/>
                  <p:cNvSpPr/>
                  <p:nvPr/>
                </p:nvSpPr>
                <p:spPr>
                  <a:xfrm>
                    <a:off x="3721006" y="2867930"/>
                    <a:ext cx="1224137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32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6" name="グループ化 5"/>
              <p:cNvGrpSpPr/>
              <p:nvPr/>
            </p:nvGrpSpPr>
            <p:grpSpPr>
              <a:xfrm>
                <a:off x="6685140" y="2745737"/>
                <a:ext cx="2874745" cy="2304256"/>
                <a:chOff x="2076628" y="2277685"/>
                <a:chExt cx="2874745" cy="2304256"/>
              </a:xfrm>
            </p:grpSpPr>
            <p:sp>
              <p:nvSpPr>
                <p:cNvPr id="7" name="ひし形 6"/>
                <p:cNvSpPr/>
                <p:nvPr/>
              </p:nvSpPr>
              <p:spPr>
                <a:xfrm>
                  <a:off x="2076628" y="2277685"/>
                  <a:ext cx="1728191" cy="2304256"/>
                </a:xfrm>
                <a:prstGeom prst="diamond">
                  <a:avLst/>
                </a:prstGeom>
                <a:solidFill>
                  <a:srgbClr val="FF0000"/>
                </a:solidFill>
                <a:scene3d>
                  <a:camera prst="orthographicFront">
                    <a:rot lat="0" lon="0" rev="207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ひし形 7"/>
                <p:cNvSpPr/>
                <p:nvPr/>
              </p:nvSpPr>
              <p:spPr>
                <a:xfrm>
                  <a:off x="3727236" y="2632537"/>
                  <a:ext cx="1224137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32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5" name="ひし形 14"/>
            <p:cNvSpPr/>
            <p:nvPr/>
          </p:nvSpPr>
          <p:spPr>
            <a:xfrm>
              <a:off x="1151620" y="2039771"/>
              <a:ext cx="1136202" cy="1389229"/>
            </a:xfrm>
            <a:prstGeom prst="diamond">
              <a:avLst/>
            </a:prstGeom>
            <a:solidFill>
              <a:srgbClr val="FD8BED"/>
            </a:solidFill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415760" y="4473116"/>
            <a:ext cx="2746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Hole Doping</a:t>
            </a:r>
            <a:endParaRPr lang="ja-JP" altLang="en-US" sz="4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547664" y="5050921"/>
            <a:ext cx="2560839" cy="682335"/>
            <a:chOff x="1547664" y="5050921"/>
            <a:chExt cx="2560839" cy="68233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547664" y="5050921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Bi</a:t>
              </a:r>
              <a:r>
                <a:rPr lang="en-US" altLang="ja-JP" sz="3600" baseline="30000" dirty="0" smtClean="0"/>
                <a:t>3</a:t>
              </a:r>
              <a:r>
                <a:rPr lang="en-US" altLang="ja-JP" sz="3600" baseline="30000" dirty="0"/>
                <a:t>+</a:t>
              </a:r>
              <a:r>
                <a:rPr kumimoji="1" lang="en-US" altLang="ja-JP" sz="3600" dirty="0" smtClean="0"/>
                <a:t> </a:t>
              </a:r>
              <a:endParaRPr kumimoji="1" lang="ja-JP" altLang="en-US" sz="36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52792" y="5086925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Bi</a:t>
              </a:r>
              <a:r>
                <a:rPr lang="en-US" altLang="ja-JP" sz="3600" baseline="30000" dirty="0"/>
                <a:t>5</a:t>
              </a:r>
              <a:r>
                <a:rPr lang="en-US" altLang="ja-JP" sz="3600" baseline="30000" dirty="0" smtClean="0"/>
                <a:t>+</a:t>
              </a:r>
              <a:r>
                <a:rPr kumimoji="1" lang="en-US" altLang="ja-JP" sz="3600" dirty="0" smtClean="0"/>
                <a:t> </a:t>
              </a:r>
              <a:endParaRPr kumimoji="1" lang="ja-JP" altLang="en-US" sz="3600" dirty="0"/>
            </a:p>
          </p:txBody>
        </p:sp>
        <p:cxnSp>
          <p:nvCxnSpPr>
            <p:cNvPr id="20" name="直線矢印コネクタ 19"/>
            <p:cNvCxnSpPr>
              <a:endCxn id="19" idx="1"/>
            </p:cNvCxnSpPr>
            <p:nvPr/>
          </p:nvCxnSpPr>
          <p:spPr>
            <a:xfrm>
              <a:off x="2447764" y="5410091"/>
              <a:ext cx="7050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3707904" y="3725746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 smtClean="0"/>
              <a:t>3</a:t>
            </a:r>
            <a:r>
              <a:rPr lang="en-US" altLang="ja-JP" sz="3200" baseline="30000" dirty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6176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3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47764" y="3753036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04048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95636" y="371703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36296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366670" y="260648"/>
            <a:ext cx="8229600" cy="1143000"/>
          </a:xfrm>
        </p:spPr>
        <p:txBody>
          <a:bodyPr/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n </a:t>
            </a:r>
            <a:r>
              <a:rPr lang="en-US" altLang="ja-JP" dirty="0"/>
              <a:t>one dimension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189632" y="4545124"/>
                <a:ext cx="3387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Ba</m:t>
                        </m:r>
                      </m:e>
                      <m:sup>
                        <m: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2+</m:t>
                        </m:r>
                      </m:sup>
                    </m:sSup>
                    <m:r>
                      <a:rPr kumimoji="1" lang="en-US" altLang="ja-JP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3600" dirty="0" smtClean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ja-JP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kumimoji="1" lang="en-US" altLang="ja-JP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kumimoji="1" lang="en-US" altLang="ja-JP" sz="3600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632" y="4545124"/>
                <a:ext cx="338772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1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151620" y="1649341"/>
            <a:ext cx="7004856" cy="2067690"/>
            <a:chOff x="1151620" y="1649341"/>
            <a:chExt cx="7004856" cy="206769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151620" y="1649341"/>
              <a:ext cx="7004856" cy="2067690"/>
              <a:chOff x="1151620" y="1649341"/>
              <a:chExt cx="7004856" cy="2067690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2231740" y="1649341"/>
                <a:ext cx="5924736" cy="2067690"/>
                <a:chOff x="2672345" y="2705613"/>
                <a:chExt cx="6383271" cy="2304256"/>
              </a:xfrm>
            </p:grpSpPr>
            <p:grpSp>
              <p:nvGrpSpPr>
                <p:cNvPr id="10" name="グループ化 9"/>
                <p:cNvGrpSpPr/>
                <p:nvPr/>
              </p:nvGrpSpPr>
              <p:grpSpPr>
                <a:xfrm>
                  <a:off x="2672345" y="2705613"/>
                  <a:ext cx="4072998" cy="2304256"/>
                  <a:chOff x="3716461" y="2741617"/>
                  <a:chExt cx="4072998" cy="2304256"/>
                </a:xfrm>
              </p:grpSpPr>
              <p:sp>
                <p:nvSpPr>
                  <p:cNvPr id="12" name="ひし形 11"/>
                  <p:cNvSpPr/>
                  <p:nvPr/>
                </p:nvSpPr>
                <p:spPr>
                  <a:xfrm>
                    <a:off x="3716461" y="3136592"/>
                    <a:ext cx="1224136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32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3" name="グループ化 12"/>
                  <p:cNvGrpSpPr/>
                  <p:nvPr/>
                </p:nvGrpSpPr>
                <p:grpSpPr>
                  <a:xfrm>
                    <a:off x="4897553" y="2741617"/>
                    <a:ext cx="2891906" cy="2304256"/>
                    <a:chOff x="2053237" y="2489589"/>
                    <a:chExt cx="2891906" cy="2304256"/>
                  </a:xfrm>
                </p:grpSpPr>
                <p:sp>
                  <p:nvSpPr>
                    <p:cNvPr id="14" name="ひし形 13"/>
                    <p:cNvSpPr/>
                    <p:nvPr/>
                  </p:nvSpPr>
                  <p:spPr>
                    <a:xfrm>
                      <a:off x="2053237" y="2489589"/>
                      <a:ext cx="1728192" cy="2304256"/>
                    </a:xfrm>
                    <a:prstGeom prst="diamond">
                      <a:avLst/>
                    </a:prstGeom>
                    <a:solidFill>
                      <a:srgbClr val="FF0000"/>
                    </a:solidFill>
                    <a:scene3d>
                      <a:camera prst="orthographicFront">
                        <a:rot lat="0" lon="0" rev="20700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5" name="ひし形 14"/>
                    <p:cNvSpPr/>
                    <p:nvPr/>
                  </p:nvSpPr>
                  <p:spPr>
                    <a:xfrm>
                      <a:off x="3721006" y="2867930"/>
                      <a:ext cx="1224137" cy="1548172"/>
                    </a:xfrm>
                    <a:prstGeom prst="diamond">
                      <a:avLst/>
                    </a:prstGeom>
                    <a:solidFill>
                      <a:srgbClr val="FD8BED"/>
                    </a:solidFill>
                    <a:scene3d>
                      <a:camera prst="orthographicFront">
                        <a:rot lat="0" lon="0" rev="1320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1" name="ひし形 10"/>
                <p:cNvSpPr/>
                <p:nvPr/>
              </p:nvSpPr>
              <p:spPr>
                <a:xfrm>
                  <a:off x="7831477" y="3043831"/>
                  <a:ext cx="1224139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32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ひし形 8"/>
              <p:cNvSpPr/>
              <p:nvPr/>
            </p:nvSpPr>
            <p:spPr>
              <a:xfrm>
                <a:off x="1151620" y="2039771"/>
                <a:ext cx="1136202" cy="1389229"/>
              </a:xfrm>
              <a:prstGeom prst="diamond">
                <a:avLst/>
              </a:prstGeom>
              <a:solidFill>
                <a:srgbClr val="FD8BED"/>
              </a:solidFill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ひし形 6"/>
            <p:cNvSpPr/>
            <p:nvPr/>
          </p:nvSpPr>
          <p:spPr>
            <a:xfrm>
              <a:off x="5956078" y="1988840"/>
              <a:ext cx="1136202" cy="1389229"/>
            </a:xfrm>
            <a:prstGeom prst="diamond">
              <a:avLst/>
            </a:prstGeom>
            <a:solidFill>
              <a:srgbClr val="FD8BED"/>
            </a:solidFill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707904" y="3725746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 smtClean="0"/>
              <a:t>3</a:t>
            </a:r>
            <a:r>
              <a:rPr lang="en-US" altLang="ja-JP" sz="3200" baseline="30000" dirty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56176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47764" y="3753036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4048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95636" y="371703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36296" y="3797751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/>
          <p:cNvSpPr txBox="1">
            <a:spLocks/>
          </p:cNvSpPr>
          <p:nvPr/>
        </p:nvSpPr>
        <p:spPr>
          <a:xfrm>
            <a:off x="366670" y="4497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In one dimension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415760" y="4473116"/>
            <a:ext cx="2746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Hole Doping</a:t>
            </a:r>
            <a:endParaRPr lang="ja-JP" altLang="en-US" sz="40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547664" y="5050921"/>
            <a:ext cx="2560839" cy="682335"/>
            <a:chOff x="1547664" y="5050921"/>
            <a:chExt cx="2560839" cy="68233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1547664" y="5050921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Bi</a:t>
              </a:r>
              <a:r>
                <a:rPr lang="en-US" altLang="ja-JP" sz="3600" baseline="30000" dirty="0" smtClean="0"/>
                <a:t>3</a:t>
              </a:r>
              <a:r>
                <a:rPr lang="en-US" altLang="ja-JP" sz="3600" baseline="30000" dirty="0"/>
                <a:t>+</a:t>
              </a:r>
              <a:r>
                <a:rPr kumimoji="1" lang="en-US" altLang="ja-JP" sz="3600" dirty="0" smtClean="0"/>
                <a:t> </a:t>
              </a:r>
              <a:endParaRPr kumimoji="1" lang="ja-JP" altLang="en-US" sz="36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152792" y="5086925"/>
              <a:ext cx="955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Bi</a:t>
              </a:r>
              <a:r>
                <a:rPr lang="en-US" altLang="ja-JP" sz="3600" baseline="30000" dirty="0"/>
                <a:t>5</a:t>
              </a:r>
              <a:r>
                <a:rPr lang="en-US" altLang="ja-JP" sz="3600" baseline="30000" dirty="0" smtClean="0"/>
                <a:t>+</a:t>
              </a:r>
              <a:r>
                <a:rPr kumimoji="1" lang="en-US" altLang="ja-JP" sz="3600" dirty="0" smtClean="0"/>
                <a:t> </a:t>
              </a:r>
              <a:endParaRPr kumimoji="1" lang="ja-JP" altLang="en-US" sz="3600" dirty="0"/>
            </a:p>
          </p:txBody>
        </p:sp>
        <p:cxnSp>
          <p:nvCxnSpPr>
            <p:cNvPr id="28" name="直線矢印コネクタ 27"/>
            <p:cNvCxnSpPr>
              <a:endCxn id="27" idx="1"/>
            </p:cNvCxnSpPr>
            <p:nvPr/>
          </p:nvCxnSpPr>
          <p:spPr>
            <a:xfrm>
              <a:off x="2447764" y="5410091"/>
              <a:ext cx="7050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189632" y="4545124"/>
                <a:ext cx="3387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Ba</m:t>
                        </m:r>
                      </m:e>
                      <m:sup>
                        <m: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2+</m:t>
                        </m:r>
                      </m:sup>
                    </m:sSup>
                    <m:r>
                      <a:rPr kumimoji="1" lang="en-US" altLang="ja-JP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kumimoji="1" lang="en-US" altLang="ja-JP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3600" dirty="0" smtClean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ja-JP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kumimoji="1" lang="en-US" altLang="ja-JP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kumimoji="1" lang="en-US" altLang="ja-JP" sz="3600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632" y="4545124"/>
                <a:ext cx="338772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5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01" y="1874490"/>
            <a:ext cx="5762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3"/>
              <p:cNvSpPr txBox="1">
                <a:spLocks/>
              </p:cNvSpPr>
              <p:nvPr/>
            </p:nvSpPr>
            <p:spPr>
              <a:xfrm>
                <a:off x="609600" y="862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/>
                  <a:t>K doping quantity </a:t>
                </a:r>
                <a:r>
                  <a:rPr lang="en-US" altLang="ja-JP" dirty="0" smtClean="0"/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ja-JP" altLang="en-US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タイトル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620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上矢印 9"/>
          <p:cNvSpPr/>
          <p:nvPr/>
        </p:nvSpPr>
        <p:spPr>
          <a:xfrm>
            <a:off x="3743908" y="5319506"/>
            <a:ext cx="468052" cy="6840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60305" y="6002124"/>
            <a:ext cx="281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Superconductivity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/楕円 14"/>
          <p:cNvSpPr/>
          <p:nvPr/>
        </p:nvSpPr>
        <p:spPr>
          <a:xfrm>
            <a:off x="3671900" y="4737522"/>
            <a:ext cx="506643" cy="59969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4" y="3501008"/>
            <a:ext cx="3390936" cy="24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01" y="1874490"/>
            <a:ext cx="5762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07604" y="2067565"/>
            <a:ext cx="792088" cy="287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/>
              <a:t>C</a:t>
            </a:r>
          </a:p>
          <a:p>
            <a:pPr algn="ctr"/>
            <a:r>
              <a:rPr kumimoji="1" lang="en-US" altLang="ja-JP" sz="3600" dirty="0" smtClean="0"/>
              <a:t>D</a:t>
            </a:r>
          </a:p>
          <a:p>
            <a:pPr algn="ctr"/>
            <a:r>
              <a:rPr lang="en-US" altLang="ja-JP" sz="3600" dirty="0"/>
              <a:t>W</a:t>
            </a:r>
            <a:endParaRPr kumimoji="1" lang="en-US" altLang="ja-JP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3"/>
              <p:cNvSpPr txBox="1">
                <a:spLocks/>
              </p:cNvSpPr>
              <p:nvPr/>
            </p:nvSpPr>
            <p:spPr>
              <a:xfrm>
                <a:off x="609600" y="862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/>
                  <a:t>K doping quantity </a:t>
                </a:r>
                <a:r>
                  <a:rPr lang="en-US" altLang="ja-JP" dirty="0" smtClean="0"/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ja-JP" altLang="en-US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タイトル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620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2375756" y="280473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>
                <a:solidFill>
                  <a:srgbClr val="FF0000"/>
                </a:solidFill>
              </a:rPr>
              <a:t>?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635896" y="2960948"/>
            <a:ext cx="0" cy="19442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3599892" y="4941169"/>
            <a:ext cx="1124508" cy="502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/>
          <p:cNvSpPr/>
          <p:nvPr/>
        </p:nvSpPr>
        <p:spPr>
          <a:xfrm>
            <a:off x="2807804" y="2924944"/>
            <a:ext cx="1916596" cy="3636404"/>
          </a:xfrm>
          <a:prstGeom prst="arc">
            <a:avLst>
              <a:gd name="adj1" fmla="val 15956238"/>
              <a:gd name="adj2" fmla="val 739732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15916" y="3227492"/>
            <a:ext cx="510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>
                <a:solidFill>
                  <a:schemeClr val="tx2"/>
                </a:solidFill>
              </a:rPr>
              <a:t>S</a:t>
            </a:r>
          </a:p>
          <a:p>
            <a:r>
              <a:rPr lang="en-US" altLang="ja-JP" sz="4800" b="1" dirty="0">
                <a:solidFill>
                  <a:schemeClr val="tx2"/>
                </a:solidFill>
              </a:rPr>
              <a:t>C</a:t>
            </a:r>
            <a:endParaRPr kumimoji="1" lang="ja-JP" altLang="en-US" sz="4800" b="1" dirty="0">
              <a:solidFill>
                <a:schemeClr val="tx2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99692" y="2067565"/>
            <a:ext cx="1800401" cy="2873603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  <a:effectLst>
            <a:glow rad="2540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1124744"/>
            <a:ext cx="3837136" cy="27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82860" y="177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Crystal </a:t>
            </a:r>
            <a:r>
              <a:rPr lang="en-US" altLang="ja-JP" dirty="0"/>
              <a:t>structure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004048" y="4231355"/>
            <a:ext cx="2808312" cy="1818202"/>
            <a:chOff x="3941421" y="3847161"/>
            <a:chExt cx="3935745" cy="237626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941421" y="3847161"/>
              <a:ext cx="3935745" cy="2376264"/>
              <a:chOff x="3851920" y="3717032"/>
              <a:chExt cx="3935745" cy="2376264"/>
            </a:xfrm>
          </p:grpSpPr>
          <p:sp>
            <p:nvSpPr>
              <p:cNvPr id="14" name="ひし形 13"/>
              <p:cNvSpPr/>
              <p:nvPr/>
            </p:nvSpPr>
            <p:spPr>
              <a:xfrm>
                <a:off x="3851920" y="3717032"/>
                <a:ext cx="1584176" cy="1813229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5" name="直線矢印コネクタ 14"/>
              <p:cNvCxnSpPr/>
              <p:nvPr/>
            </p:nvCxnSpPr>
            <p:spPr>
              <a:xfrm>
                <a:off x="5557494" y="4653136"/>
                <a:ext cx="9587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4205305" y="5508521"/>
                <a:ext cx="870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/>
                  <a:t>Bi</a:t>
                </a:r>
                <a:r>
                  <a:rPr lang="en-US" altLang="ja-JP" sz="3200" baseline="30000" dirty="0" smtClean="0"/>
                  <a:t>3</a:t>
                </a:r>
                <a:r>
                  <a:rPr lang="en-US" altLang="ja-JP" sz="3200" baseline="30000" dirty="0"/>
                  <a:t>+</a:t>
                </a:r>
                <a:r>
                  <a:rPr kumimoji="1" lang="en-US" altLang="ja-JP" sz="3200" dirty="0" smtClean="0"/>
                  <a:t> </a:t>
                </a:r>
                <a:endParaRPr kumimoji="1" lang="ja-JP" altLang="en-US" sz="3200" dirty="0"/>
              </a:p>
            </p:txBody>
          </p:sp>
          <p:sp>
            <p:nvSpPr>
              <p:cNvPr id="17" name="ひし形 16"/>
              <p:cNvSpPr/>
              <p:nvPr/>
            </p:nvSpPr>
            <p:spPr>
              <a:xfrm>
                <a:off x="6660232" y="4041068"/>
                <a:ext cx="1127433" cy="1273169"/>
              </a:xfrm>
              <a:prstGeom prst="diamond">
                <a:avLst/>
              </a:prstGeom>
              <a:solidFill>
                <a:srgbClr val="FD8B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833597" y="5292497"/>
                <a:ext cx="870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/>
                  <a:t>Bi</a:t>
                </a:r>
                <a:r>
                  <a:rPr lang="en-US" altLang="ja-JP" sz="3200" baseline="30000" dirty="0"/>
                  <a:t>5</a:t>
                </a:r>
                <a:r>
                  <a:rPr lang="en-US" altLang="ja-JP" sz="3200" baseline="30000" dirty="0" smtClean="0"/>
                  <a:t>+</a:t>
                </a:r>
                <a:r>
                  <a:rPr kumimoji="1" lang="en-US" altLang="ja-JP" sz="3200" dirty="0" smtClean="0"/>
                  <a:t> </a:t>
                </a:r>
                <a:endParaRPr kumimoji="1" lang="ja-JP" altLang="en-US" sz="3200" dirty="0"/>
              </a:p>
            </p:txBody>
          </p:sp>
        </p:grpSp>
        <p:cxnSp>
          <p:nvCxnSpPr>
            <p:cNvPr id="6" name="直線コネクタ 5"/>
            <p:cNvCxnSpPr>
              <a:stCxn id="14" idx="1"/>
            </p:cNvCxnSpPr>
            <p:nvPr/>
          </p:nvCxnSpPr>
          <p:spPr>
            <a:xfrm>
              <a:off x="3941421" y="4753776"/>
              <a:ext cx="788760" cy="209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>
              <a:endCxn id="14" idx="3"/>
            </p:cNvCxnSpPr>
            <p:nvPr/>
          </p:nvCxnSpPr>
          <p:spPr>
            <a:xfrm flipV="1">
              <a:off x="4730181" y="4753776"/>
              <a:ext cx="795416" cy="209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4730181" y="3847161"/>
              <a:ext cx="13269" cy="1116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730181" y="4963285"/>
              <a:ext cx="3328" cy="751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>
              <a:stCxn id="17" idx="1"/>
            </p:cNvCxnSpPr>
            <p:nvPr/>
          </p:nvCxnSpPr>
          <p:spPr>
            <a:xfrm>
              <a:off x="6749733" y="4807782"/>
              <a:ext cx="563716" cy="155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17" idx="3"/>
            </p:cNvCxnSpPr>
            <p:nvPr/>
          </p:nvCxnSpPr>
          <p:spPr>
            <a:xfrm flipH="1">
              <a:off x="7313449" y="4807782"/>
              <a:ext cx="563717" cy="155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17" idx="0"/>
            </p:cNvCxnSpPr>
            <p:nvPr/>
          </p:nvCxnSpPr>
          <p:spPr>
            <a:xfrm flipH="1">
              <a:off x="7313449" y="4171197"/>
              <a:ext cx="1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7313449" y="4963285"/>
              <a:ext cx="0" cy="481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コネクタ 19"/>
          <p:cNvCxnSpPr>
            <a:stCxn id="14" idx="0"/>
            <a:endCxn id="17" idx="0"/>
          </p:cNvCxnSpPr>
          <p:nvPr/>
        </p:nvCxnSpPr>
        <p:spPr>
          <a:xfrm>
            <a:off x="5569235" y="4231355"/>
            <a:ext cx="1840891" cy="247937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4" idx="2"/>
          </p:cNvCxnSpPr>
          <p:nvPr/>
        </p:nvCxnSpPr>
        <p:spPr>
          <a:xfrm flipV="1">
            <a:off x="5569235" y="5478403"/>
            <a:ext cx="1855858" cy="140347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矢印 24"/>
          <p:cNvSpPr/>
          <p:nvPr/>
        </p:nvSpPr>
        <p:spPr>
          <a:xfrm>
            <a:off x="3671900" y="4780539"/>
            <a:ext cx="792088" cy="51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7450264" y="6420382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2"/>
                <a:ext cx="1783758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481256" y="4780539"/>
                <a:ext cx="28782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Ba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2+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×2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6" y="4780539"/>
                <a:ext cx="287822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375"/>
            <a:ext cx="8467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6615447"/>
            <a:ext cx="28670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450264" y="6420382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2"/>
                <a:ext cx="1783758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2"/>
          <p:cNvSpPr>
            <a:spLocks noGrp="1"/>
          </p:cNvSpPr>
          <p:nvPr>
            <p:ph type="title"/>
          </p:nvPr>
        </p:nvSpPr>
        <p:spPr>
          <a:xfrm>
            <a:off x="482860" y="177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Crystal </a:t>
            </a:r>
            <a:r>
              <a:rPr lang="en-US" altLang="ja-JP" dirty="0"/>
              <a:t>structure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7604" y="5781073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x=0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0376" y="585008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x=0.04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04632" y="5847655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x=0.4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151620" y="5301208"/>
            <a:ext cx="6660740" cy="0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7094258" y="5745634"/>
            <a:ext cx="862118" cy="59969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15702" y="5361543"/>
            <a:ext cx="262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 concentration 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01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79" y="1024884"/>
            <a:ext cx="46196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タイトル 2"/>
          <p:cNvSpPr>
            <a:spLocks noGrp="1"/>
          </p:cNvSpPr>
          <p:nvPr>
            <p:ph type="title"/>
          </p:nvPr>
        </p:nvSpPr>
        <p:spPr>
          <a:xfrm>
            <a:off x="482860" y="177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Crystal </a:t>
            </a:r>
            <a:r>
              <a:rPr lang="en-US" altLang="ja-JP" dirty="0"/>
              <a:t>structure</a:t>
            </a:r>
            <a:endParaRPr kumimoji="1" lang="ja-JP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99" y="4477244"/>
            <a:ext cx="5886801" cy="218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V="1">
            <a:off x="2015716" y="3621007"/>
            <a:ext cx="563070" cy="81610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2987824" y="3573016"/>
            <a:ext cx="883856" cy="80482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5164324" y="3746344"/>
            <a:ext cx="811832" cy="7267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214071" y="4080068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x=0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21516" y="410973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x=0.04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27469" y="4080068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x=0.4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7450264" y="6420382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2"/>
                <a:ext cx="1783758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88740"/>
                <a:ext cx="8229600" cy="522058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600" u="sng" dirty="0" smtClean="0"/>
                  <a:t>Introduction</a:t>
                </a:r>
              </a:p>
              <a:p>
                <a:pPr marL="0" indent="0">
                  <a:buNone/>
                </a:pPr>
                <a:r>
                  <a:rPr lang="en-US" altLang="ja-JP" sz="3000" dirty="0"/>
                  <a:t>	S</a:t>
                </a:r>
                <a:r>
                  <a:rPr lang="en-US" altLang="ja-JP" sz="3000" dirty="0" smtClean="0"/>
                  <a:t>uperconductors</a:t>
                </a:r>
              </a:p>
              <a:p>
                <a:pPr marL="0" indent="0">
                  <a:buNone/>
                </a:pPr>
                <a:r>
                  <a:rPr lang="en-US" altLang="ja-JP" sz="3000" dirty="0"/>
                  <a:t>	Bi-oxide compared with </a:t>
                </a:r>
                <a:r>
                  <a:rPr lang="en-US" altLang="ja-JP" sz="3000" dirty="0" err="1" smtClean="0"/>
                  <a:t>Cuprate</a:t>
                </a:r>
                <a:endParaRPr lang="en-US" altLang="ja-JP" sz="3600" dirty="0" smtClean="0"/>
              </a:p>
              <a:p>
                <a:r>
                  <a:rPr lang="en-US" altLang="ja-JP" sz="3600" u="sng" dirty="0"/>
                  <a:t>Bismuth oxide</a:t>
                </a:r>
                <a:r>
                  <a:rPr lang="ja-JP" altLang="en-US" sz="3600" u="sng" dirty="0"/>
                  <a:t> </a:t>
                </a:r>
                <a:r>
                  <a:rPr lang="en-US" altLang="ja-JP" sz="3600" u="sng" dirty="0" smtClean="0"/>
                  <a:t>compounds</a:t>
                </a:r>
              </a:p>
              <a:p>
                <a:pPr marL="0" indent="0">
                  <a:buNone/>
                </a:pPr>
                <a:r>
                  <a:rPr lang="en-US" altLang="ja-JP" sz="3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3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3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3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3000">
                        <a:latin typeface="Cambria Math"/>
                      </a:rPr>
                      <m:t>Bi</m:t>
                    </m:r>
                    <m:sSub>
                      <m:sSubPr>
                        <m:ctrlPr>
                          <a:rPr lang="en-US" altLang="ja-JP" sz="3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3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ja-JP" sz="3000" dirty="0" smtClean="0"/>
              </a:p>
              <a:p>
                <a:pPr marL="0" indent="0">
                  <a:buNone/>
                </a:pPr>
                <a:r>
                  <a:rPr lang="en-US" altLang="ja-JP" sz="30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Na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0.25</m:t>
                        </m:r>
                      </m:sub>
                    </m:sSub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0.45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Bi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en-US" altLang="ja-JP" sz="3000" dirty="0" smtClean="0"/>
              </a:p>
              <a:p>
                <a:r>
                  <a:rPr lang="en-US" altLang="ja-JP" sz="3600" u="sng" dirty="0" smtClean="0"/>
                  <a:t>Summary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88740"/>
                <a:ext cx="8229600" cy="5220580"/>
              </a:xfrm>
              <a:blipFill rotWithShape="1">
                <a:blip r:embed="rId3"/>
                <a:stretch>
                  <a:fillRect l="-2074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1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円/楕円 35"/>
          <p:cNvSpPr/>
          <p:nvPr/>
        </p:nvSpPr>
        <p:spPr>
          <a:xfrm>
            <a:off x="7555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651621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5508104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43559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3131840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1835696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1079612" y="2600908"/>
            <a:ext cx="7077191" cy="2074042"/>
            <a:chOff x="1079612" y="1808817"/>
            <a:chExt cx="7077191" cy="207404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079612" y="1808817"/>
              <a:ext cx="7077191" cy="2074042"/>
              <a:chOff x="1433404" y="2884944"/>
              <a:chExt cx="7622712" cy="2304256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1433404" y="2884944"/>
                <a:ext cx="5257176" cy="2304256"/>
                <a:chOff x="2477520" y="2920948"/>
                <a:chExt cx="5257176" cy="2304256"/>
              </a:xfrm>
            </p:grpSpPr>
            <p:grpSp>
              <p:nvGrpSpPr>
                <p:cNvPr id="9" name="グループ化 8"/>
                <p:cNvGrpSpPr/>
                <p:nvPr/>
              </p:nvGrpSpPr>
              <p:grpSpPr>
                <a:xfrm>
                  <a:off x="2477520" y="3240951"/>
                  <a:ext cx="2490524" cy="1565625"/>
                  <a:chOff x="2477520" y="3240951"/>
                  <a:chExt cx="2490524" cy="1565625"/>
                </a:xfrm>
              </p:grpSpPr>
              <p:sp>
                <p:nvSpPr>
                  <p:cNvPr id="13" name="ひし形 12"/>
                  <p:cNvSpPr/>
                  <p:nvPr/>
                </p:nvSpPr>
                <p:spPr>
                  <a:xfrm>
                    <a:off x="2477520" y="3240951"/>
                    <a:ext cx="1310923" cy="1565625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203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4" name="ひし形 13"/>
                  <p:cNvSpPr/>
                  <p:nvPr/>
                </p:nvSpPr>
                <p:spPr>
                  <a:xfrm>
                    <a:off x="3743908" y="3252793"/>
                    <a:ext cx="1224136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08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10" name="グループ化 9"/>
                <p:cNvGrpSpPr/>
                <p:nvPr/>
              </p:nvGrpSpPr>
              <p:grpSpPr>
                <a:xfrm>
                  <a:off x="4881833" y="2920948"/>
                  <a:ext cx="2852863" cy="2304256"/>
                  <a:chOff x="2037517" y="2668920"/>
                  <a:chExt cx="2852863" cy="2304256"/>
                </a:xfrm>
              </p:grpSpPr>
              <p:sp>
                <p:nvSpPr>
                  <p:cNvPr id="11" name="ひし形 10"/>
                  <p:cNvSpPr/>
                  <p:nvPr/>
                </p:nvSpPr>
                <p:spPr>
                  <a:xfrm>
                    <a:off x="2037517" y="2668920"/>
                    <a:ext cx="1728192" cy="2304256"/>
                  </a:xfrm>
                  <a:prstGeom prst="diamond">
                    <a:avLst/>
                  </a:prstGeom>
                  <a:solidFill>
                    <a:srgbClr val="FF0000"/>
                  </a:solidFill>
                  <a:scene3d>
                    <a:camera prst="orthographicFront">
                      <a:rot lat="0" lon="0" rev="203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2" name="ひし形 11"/>
                  <p:cNvSpPr/>
                  <p:nvPr/>
                </p:nvSpPr>
                <p:spPr>
                  <a:xfrm>
                    <a:off x="3666245" y="3108924"/>
                    <a:ext cx="1224135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08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6" name="グループ化 5"/>
              <p:cNvGrpSpPr/>
              <p:nvPr/>
            </p:nvGrpSpPr>
            <p:grpSpPr>
              <a:xfrm>
                <a:off x="6629823" y="3284948"/>
                <a:ext cx="2426293" cy="1642550"/>
                <a:chOff x="2021311" y="2816896"/>
                <a:chExt cx="2426293" cy="1642550"/>
              </a:xfrm>
            </p:grpSpPr>
            <p:sp>
              <p:nvSpPr>
                <p:cNvPr id="7" name="ひし形 6"/>
                <p:cNvSpPr/>
                <p:nvPr/>
              </p:nvSpPr>
              <p:spPr>
                <a:xfrm>
                  <a:off x="2021311" y="2816896"/>
                  <a:ext cx="1252079" cy="1642550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203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" name="ひし形 7"/>
                <p:cNvSpPr/>
                <p:nvPr/>
              </p:nvSpPr>
              <p:spPr>
                <a:xfrm>
                  <a:off x="3223467" y="2856896"/>
                  <a:ext cx="1224137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08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15" name="円/楕円 14"/>
            <p:cNvSpPr/>
            <p:nvPr/>
          </p:nvSpPr>
          <p:spPr>
            <a:xfrm>
              <a:off x="1302666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707904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004048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12720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20732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411760" y="2487081"/>
              <a:ext cx="749054" cy="7979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707904" y="2564904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 smtClean="0"/>
                <a:t>3</a:t>
              </a:r>
              <a:r>
                <a:rPr lang="en-US" altLang="ja-JP" sz="3200" baseline="30000" dirty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156176" y="2636909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447764" y="2592194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004048" y="2636909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295636" y="2556190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236296" y="2636909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</p:grp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366670" y="2606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After doping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3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3" grpId="0" animBg="1"/>
      <p:bldP spid="32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555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51621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5508104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3559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131840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835696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079612" y="2600908"/>
            <a:ext cx="7077191" cy="2753726"/>
            <a:chOff x="1079612" y="1808817"/>
            <a:chExt cx="7077191" cy="2753726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079612" y="1808817"/>
              <a:ext cx="7077191" cy="2074042"/>
              <a:chOff x="1433404" y="2884944"/>
              <a:chExt cx="7622712" cy="2304256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1433404" y="2884944"/>
                <a:ext cx="5257176" cy="2304256"/>
                <a:chOff x="2477520" y="2920948"/>
                <a:chExt cx="5257176" cy="2304256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2477520" y="3240951"/>
                  <a:ext cx="2490524" cy="1565625"/>
                  <a:chOff x="2477520" y="3240951"/>
                  <a:chExt cx="2490524" cy="1565625"/>
                </a:xfrm>
              </p:grpSpPr>
              <p:sp>
                <p:nvSpPr>
                  <p:cNvPr id="32" name="ひし形 31"/>
                  <p:cNvSpPr/>
                  <p:nvPr/>
                </p:nvSpPr>
                <p:spPr>
                  <a:xfrm>
                    <a:off x="2477520" y="3240951"/>
                    <a:ext cx="1310923" cy="1565625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203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3" name="ひし形 32"/>
                  <p:cNvSpPr/>
                  <p:nvPr/>
                </p:nvSpPr>
                <p:spPr>
                  <a:xfrm>
                    <a:off x="3743908" y="3252793"/>
                    <a:ext cx="1224136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08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4881833" y="2920948"/>
                  <a:ext cx="2852863" cy="2304256"/>
                  <a:chOff x="2037517" y="2668920"/>
                  <a:chExt cx="2852863" cy="2304256"/>
                </a:xfrm>
              </p:grpSpPr>
              <p:sp>
                <p:nvSpPr>
                  <p:cNvPr id="30" name="ひし形 29"/>
                  <p:cNvSpPr/>
                  <p:nvPr/>
                </p:nvSpPr>
                <p:spPr>
                  <a:xfrm>
                    <a:off x="2037517" y="2668920"/>
                    <a:ext cx="1728192" cy="2304256"/>
                  </a:xfrm>
                  <a:prstGeom prst="diamond">
                    <a:avLst/>
                  </a:prstGeom>
                  <a:solidFill>
                    <a:srgbClr val="FF0000"/>
                  </a:solidFill>
                  <a:scene3d>
                    <a:camera prst="orthographicFront">
                      <a:rot lat="0" lon="0" rev="203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1" name="ひし形 30"/>
                  <p:cNvSpPr/>
                  <p:nvPr/>
                </p:nvSpPr>
                <p:spPr>
                  <a:xfrm>
                    <a:off x="3666245" y="3108924"/>
                    <a:ext cx="1224135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08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6629823" y="3284948"/>
                <a:ext cx="2426293" cy="1642550"/>
                <a:chOff x="2021311" y="2816896"/>
                <a:chExt cx="2426293" cy="1642550"/>
              </a:xfrm>
            </p:grpSpPr>
            <p:sp>
              <p:nvSpPr>
                <p:cNvPr id="26" name="ひし形 25"/>
                <p:cNvSpPr/>
                <p:nvPr/>
              </p:nvSpPr>
              <p:spPr>
                <a:xfrm>
                  <a:off x="2021311" y="2816896"/>
                  <a:ext cx="1252079" cy="1642550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203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7" name="ひし形 26"/>
                <p:cNvSpPr/>
                <p:nvPr/>
              </p:nvSpPr>
              <p:spPr>
                <a:xfrm>
                  <a:off x="3223467" y="2856896"/>
                  <a:ext cx="1224137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08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12" name="円/楕円 11"/>
            <p:cNvSpPr/>
            <p:nvPr/>
          </p:nvSpPr>
          <p:spPr>
            <a:xfrm>
              <a:off x="1302666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707904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004048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12720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20732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411760" y="2487081"/>
              <a:ext cx="749054" cy="797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07904" y="3905763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 smtClean="0"/>
                <a:t>3</a:t>
              </a:r>
              <a:r>
                <a:rPr lang="en-US" altLang="ja-JP" sz="3200" baseline="30000" dirty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156176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47764" y="3933053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04048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95636" y="3897049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236296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955769" y="3401083"/>
            <a:ext cx="256191" cy="531973"/>
            <a:chOff x="2412674" y="5489315"/>
            <a:chExt cx="256191" cy="531973"/>
          </a:xfrm>
        </p:grpSpPr>
        <p:cxnSp>
          <p:nvCxnSpPr>
            <p:cNvPr id="36" name="直線矢印コネクタ 35"/>
            <p:cNvCxnSpPr/>
            <p:nvPr/>
          </p:nvCxnSpPr>
          <p:spPr>
            <a:xfrm flipV="1">
              <a:off x="2668865" y="5489315"/>
              <a:ext cx="0" cy="4981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2412674" y="5518836"/>
              <a:ext cx="0" cy="5024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タイトル 1"/>
          <p:cNvSpPr>
            <a:spLocks noGrp="1"/>
          </p:cNvSpPr>
          <p:nvPr>
            <p:ph type="title"/>
          </p:nvPr>
        </p:nvSpPr>
        <p:spPr>
          <a:xfrm>
            <a:off x="366670" y="2606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After doping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5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13941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555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51621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5508104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3559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131840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835696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079612" y="2651102"/>
            <a:ext cx="7077191" cy="2703532"/>
            <a:chOff x="1079612" y="1859011"/>
            <a:chExt cx="7077191" cy="270353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079612" y="1859011"/>
              <a:ext cx="7077191" cy="2074042"/>
              <a:chOff x="1433404" y="2940708"/>
              <a:chExt cx="7622712" cy="2304256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1433404" y="2940708"/>
                <a:ext cx="5257176" cy="2304256"/>
                <a:chOff x="2477520" y="2976712"/>
                <a:chExt cx="5257176" cy="2304256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2477520" y="3240951"/>
                  <a:ext cx="4016243" cy="1628173"/>
                  <a:chOff x="2477520" y="3240951"/>
                  <a:chExt cx="4016243" cy="1628173"/>
                </a:xfrm>
              </p:grpSpPr>
              <p:sp>
                <p:nvSpPr>
                  <p:cNvPr id="32" name="ひし形 31"/>
                  <p:cNvSpPr/>
                  <p:nvPr/>
                </p:nvSpPr>
                <p:spPr>
                  <a:xfrm>
                    <a:off x="2477520" y="3240951"/>
                    <a:ext cx="1310923" cy="1565625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203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3" name="ひし形 32"/>
                  <p:cNvSpPr/>
                  <p:nvPr/>
                </p:nvSpPr>
                <p:spPr>
                  <a:xfrm>
                    <a:off x="5269626" y="3320952"/>
                    <a:ext cx="1224137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207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3602118" y="2976712"/>
                  <a:ext cx="4132578" cy="2304256"/>
                  <a:chOff x="757802" y="2724684"/>
                  <a:chExt cx="4132578" cy="2304256"/>
                </a:xfrm>
              </p:grpSpPr>
              <p:sp>
                <p:nvSpPr>
                  <p:cNvPr id="30" name="ひし形 29"/>
                  <p:cNvSpPr/>
                  <p:nvPr/>
                </p:nvSpPr>
                <p:spPr>
                  <a:xfrm>
                    <a:off x="757802" y="2724684"/>
                    <a:ext cx="1728191" cy="2304256"/>
                  </a:xfrm>
                  <a:prstGeom prst="diamond">
                    <a:avLst/>
                  </a:prstGeom>
                  <a:solidFill>
                    <a:srgbClr val="FF0000"/>
                  </a:solidFill>
                  <a:scene3d>
                    <a:camera prst="orthographicFront">
                      <a:rot lat="0" lon="0" rev="15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1" name="ひし形 30"/>
                  <p:cNvSpPr/>
                  <p:nvPr/>
                </p:nvSpPr>
                <p:spPr>
                  <a:xfrm>
                    <a:off x="3666245" y="3108924"/>
                    <a:ext cx="1224135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08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6629823" y="3284948"/>
                <a:ext cx="2426293" cy="1642550"/>
                <a:chOff x="2021311" y="2816896"/>
                <a:chExt cx="2426293" cy="1642550"/>
              </a:xfrm>
            </p:grpSpPr>
            <p:sp>
              <p:nvSpPr>
                <p:cNvPr id="26" name="ひし形 25"/>
                <p:cNvSpPr/>
                <p:nvPr/>
              </p:nvSpPr>
              <p:spPr>
                <a:xfrm>
                  <a:off x="2021311" y="2816896"/>
                  <a:ext cx="1252079" cy="1642550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203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7" name="ひし形 26"/>
                <p:cNvSpPr/>
                <p:nvPr/>
              </p:nvSpPr>
              <p:spPr>
                <a:xfrm>
                  <a:off x="3223467" y="2856896"/>
                  <a:ext cx="1224137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08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12" name="円/楕円 11"/>
            <p:cNvSpPr/>
            <p:nvPr/>
          </p:nvSpPr>
          <p:spPr>
            <a:xfrm>
              <a:off x="1302666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707904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004048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12720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20732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411760" y="2487081"/>
              <a:ext cx="749054" cy="797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07904" y="3905763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156176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47764" y="3933053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3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04048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95636" y="3897049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236296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2710115" y="3417947"/>
            <a:ext cx="256191" cy="531973"/>
            <a:chOff x="2412674" y="5489315"/>
            <a:chExt cx="256191" cy="531973"/>
          </a:xfrm>
        </p:grpSpPr>
        <p:cxnSp>
          <p:nvCxnSpPr>
            <p:cNvPr id="35" name="直線矢印コネクタ 34"/>
            <p:cNvCxnSpPr/>
            <p:nvPr/>
          </p:nvCxnSpPr>
          <p:spPr>
            <a:xfrm flipV="1">
              <a:off x="2668865" y="5489315"/>
              <a:ext cx="0" cy="4981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2412674" y="5518836"/>
              <a:ext cx="0" cy="5024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366670" y="2606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After doping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4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2535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555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51621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5508104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355976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131840" y="2600908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835696" y="259862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879254" y="2456892"/>
            <a:ext cx="7277550" cy="2897742"/>
            <a:chOff x="879254" y="1664801"/>
            <a:chExt cx="7277550" cy="289774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79254" y="1664801"/>
              <a:ext cx="7277550" cy="2074036"/>
              <a:chOff x="1217598" y="2724939"/>
              <a:chExt cx="7838518" cy="2304252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1217598" y="2724939"/>
                <a:ext cx="5472982" cy="2304252"/>
                <a:chOff x="2261714" y="2760943"/>
                <a:chExt cx="5472982" cy="2304252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3842361" y="3200946"/>
                  <a:ext cx="2547045" cy="1587530"/>
                  <a:chOff x="3842361" y="3200946"/>
                  <a:chExt cx="2547045" cy="1587530"/>
                </a:xfrm>
              </p:grpSpPr>
              <p:sp>
                <p:nvSpPr>
                  <p:cNvPr id="32" name="ひし形 31"/>
                  <p:cNvSpPr/>
                  <p:nvPr/>
                </p:nvSpPr>
                <p:spPr>
                  <a:xfrm>
                    <a:off x="3842361" y="3200946"/>
                    <a:ext cx="1310923" cy="1565626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2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3" name="ひし形 32"/>
                  <p:cNvSpPr/>
                  <p:nvPr/>
                </p:nvSpPr>
                <p:spPr>
                  <a:xfrm>
                    <a:off x="5165270" y="3240304"/>
                    <a:ext cx="1224136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201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2261714" y="2760943"/>
                  <a:ext cx="5472982" cy="2304252"/>
                  <a:chOff x="-582602" y="2508915"/>
                  <a:chExt cx="5472982" cy="2304252"/>
                </a:xfrm>
              </p:grpSpPr>
              <p:sp>
                <p:nvSpPr>
                  <p:cNvPr id="30" name="ひし形 29"/>
                  <p:cNvSpPr/>
                  <p:nvPr/>
                </p:nvSpPr>
                <p:spPr>
                  <a:xfrm>
                    <a:off x="-582602" y="2508915"/>
                    <a:ext cx="1728193" cy="2304252"/>
                  </a:xfrm>
                  <a:prstGeom prst="diamond">
                    <a:avLst/>
                  </a:prstGeom>
                  <a:solidFill>
                    <a:srgbClr val="FF0000"/>
                  </a:solidFill>
                  <a:scene3d>
                    <a:camera prst="orthographicFront">
                      <a:rot lat="0" lon="0" rev="201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1" name="ひし形 30"/>
                  <p:cNvSpPr/>
                  <p:nvPr/>
                </p:nvSpPr>
                <p:spPr>
                  <a:xfrm>
                    <a:off x="3666245" y="3108924"/>
                    <a:ext cx="1224135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08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6629823" y="3284948"/>
                <a:ext cx="2426293" cy="1642550"/>
                <a:chOff x="2021311" y="2816896"/>
                <a:chExt cx="2426293" cy="1642550"/>
              </a:xfrm>
            </p:grpSpPr>
            <p:sp>
              <p:nvSpPr>
                <p:cNvPr id="26" name="ひし形 25"/>
                <p:cNvSpPr/>
                <p:nvPr/>
              </p:nvSpPr>
              <p:spPr>
                <a:xfrm>
                  <a:off x="2021311" y="2816896"/>
                  <a:ext cx="1252079" cy="1642550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203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7" name="ひし形 26"/>
                <p:cNvSpPr/>
                <p:nvPr/>
              </p:nvSpPr>
              <p:spPr>
                <a:xfrm>
                  <a:off x="3223467" y="2856896"/>
                  <a:ext cx="1224137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08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12" name="円/楕円 11"/>
            <p:cNvSpPr/>
            <p:nvPr/>
          </p:nvSpPr>
          <p:spPr>
            <a:xfrm>
              <a:off x="1302666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707904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004048" y="2487081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12720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207322" y="2492893"/>
              <a:ext cx="749054" cy="797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411760" y="2487081"/>
              <a:ext cx="749054" cy="797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07904" y="3905763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156176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47764" y="3933053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04048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95636" y="3897049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3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236296" y="3977768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549097" y="3417947"/>
            <a:ext cx="256191" cy="531973"/>
            <a:chOff x="2412674" y="5489315"/>
            <a:chExt cx="256191" cy="531973"/>
          </a:xfrm>
        </p:grpSpPr>
        <p:cxnSp>
          <p:nvCxnSpPr>
            <p:cNvPr id="35" name="直線矢印コネクタ 34"/>
            <p:cNvCxnSpPr/>
            <p:nvPr/>
          </p:nvCxnSpPr>
          <p:spPr>
            <a:xfrm flipV="1">
              <a:off x="2668865" y="5489315"/>
              <a:ext cx="0" cy="4981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2412674" y="5518836"/>
              <a:ext cx="0" cy="5024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366670" y="2606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After doping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0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円/楕円 29"/>
          <p:cNvSpPr/>
          <p:nvPr/>
        </p:nvSpPr>
        <p:spPr>
          <a:xfrm>
            <a:off x="6516216" y="184710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5508104" y="1844824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4355976" y="184710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3131840" y="184710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1835696" y="1844824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755576" y="1847106"/>
            <a:ext cx="1980220" cy="205451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66670" y="4497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Over doping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102191" y="2215401"/>
            <a:ext cx="7004856" cy="1476165"/>
            <a:chOff x="1151620" y="1952835"/>
            <a:chExt cx="7004856" cy="147616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151620" y="1952835"/>
              <a:ext cx="7004856" cy="1476165"/>
              <a:chOff x="1151620" y="1952835"/>
              <a:chExt cx="7004856" cy="1476165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2231740" y="1952835"/>
                <a:ext cx="5924736" cy="1440159"/>
                <a:chOff x="2672345" y="3043831"/>
                <a:chExt cx="6383271" cy="1604929"/>
              </a:xfrm>
            </p:grpSpPr>
            <p:grpSp>
              <p:nvGrpSpPr>
                <p:cNvPr id="10" name="グループ化 9"/>
                <p:cNvGrpSpPr/>
                <p:nvPr/>
              </p:nvGrpSpPr>
              <p:grpSpPr>
                <a:xfrm>
                  <a:off x="2672345" y="3083954"/>
                  <a:ext cx="4072998" cy="1564806"/>
                  <a:chOff x="3716461" y="3119958"/>
                  <a:chExt cx="4072998" cy="1564806"/>
                </a:xfrm>
              </p:grpSpPr>
              <p:sp>
                <p:nvSpPr>
                  <p:cNvPr id="12" name="ひし形 11"/>
                  <p:cNvSpPr/>
                  <p:nvPr/>
                </p:nvSpPr>
                <p:spPr>
                  <a:xfrm>
                    <a:off x="3716461" y="3136592"/>
                    <a:ext cx="1224136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32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5" name="ひし形 14"/>
                  <p:cNvSpPr/>
                  <p:nvPr/>
                </p:nvSpPr>
                <p:spPr>
                  <a:xfrm>
                    <a:off x="6565322" y="3119958"/>
                    <a:ext cx="1224137" cy="1548172"/>
                  </a:xfrm>
                  <a:prstGeom prst="diamond">
                    <a:avLst/>
                  </a:prstGeom>
                  <a:solidFill>
                    <a:srgbClr val="FD8BED"/>
                  </a:solidFill>
                  <a:scene3d>
                    <a:camera prst="orthographicFront">
                      <a:rot lat="0" lon="0" rev="132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11" name="ひし形 10"/>
                <p:cNvSpPr/>
                <p:nvPr/>
              </p:nvSpPr>
              <p:spPr>
                <a:xfrm>
                  <a:off x="7831477" y="3043831"/>
                  <a:ext cx="1224139" cy="1548172"/>
                </a:xfrm>
                <a:prstGeom prst="diamond">
                  <a:avLst/>
                </a:prstGeom>
                <a:solidFill>
                  <a:srgbClr val="FD8BED"/>
                </a:solidFill>
                <a:scene3d>
                  <a:camera prst="orthographicFront">
                    <a:rot lat="0" lon="0" rev="132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9" name="ひし形 8"/>
              <p:cNvSpPr/>
              <p:nvPr/>
            </p:nvSpPr>
            <p:spPr>
              <a:xfrm>
                <a:off x="1151620" y="2039771"/>
                <a:ext cx="1136202" cy="1389229"/>
              </a:xfrm>
              <a:prstGeom prst="diamond">
                <a:avLst/>
              </a:prstGeom>
              <a:solidFill>
                <a:srgbClr val="FD8BED"/>
              </a:solidFill>
              <a:scene3d>
                <a:camera prst="orthographicFront">
                  <a:rot lat="0" lon="0" rev="20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" name="ひし形 6"/>
            <p:cNvSpPr/>
            <p:nvPr/>
          </p:nvSpPr>
          <p:spPr>
            <a:xfrm>
              <a:off x="5956078" y="1988840"/>
              <a:ext cx="1136202" cy="1389229"/>
            </a:xfrm>
            <a:prstGeom prst="diamond">
              <a:avLst/>
            </a:prstGeom>
            <a:solidFill>
              <a:srgbClr val="FD8BED"/>
            </a:solidFill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658475" y="398831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06747" y="4060317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98335" y="401560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4619" y="4060317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46207" y="3979598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86867" y="4060317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2" name="ひし形 21"/>
          <p:cNvSpPr/>
          <p:nvPr/>
        </p:nvSpPr>
        <p:spPr>
          <a:xfrm>
            <a:off x="3525749" y="2215401"/>
            <a:ext cx="1136202" cy="1389229"/>
          </a:xfrm>
          <a:prstGeom prst="diamond">
            <a:avLst/>
          </a:prstGeom>
          <a:solidFill>
            <a:srgbClr val="FD8BED"/>
          </a:solidFill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1253237" y="2533625"/>
            <a:ext cx="749054" cy="797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3658475" y="2533625"/>
            <a:ext cx="749054" cy="797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4954619" y="2533625"/>
            <a:ext cx="749054" cy="797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6077773" y="2539437"/>
            <a:ext cx="749054" cy="797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7157893" y="2539437"/>
            <a:ext cx="749054" cy="797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2362331" y="2533625"/>
            <a:ext cx="749054" cy="7979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1128948" y="5269848"/>
            <a:ext cx="7727750" cy="584776"/>
            <a:chOff x="1128948" y="5269848"/>
            <a:chExt cx="7727750" cy="584776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1128948" y="5269849"/>
              <a:ext cx="21401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No electron</a:t>
              </a:r>
              <a:endParaRPr kumimoji="1" lang="ja-JP" altLang="en-US" sz="3200" dirty="0"/>
            </a:p>
          </p:txBody>
        </p:sp>
        <p:sp>
          <p:nvSpPr>
            <p:cNvPr id="36" name="右矢印 35"/>
            <p:cNvSpPr/>
            <p:nvPr/>
          </p:nvSpPr>
          <p:spPr>
            <a:xfrm>
              <a:off x="3321993" y="5409220"/>
              <a:ext cx="720080" cy="3060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227546" y="5269848"/>
              <a:ext cx="4629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Cannot be superconductor</a:t>
              </a:r>
              <a:endParaRPr kumimoji="1" lang="ja-JP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4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Average Bi valence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ja-JP" alt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156684" cy="351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33407" y="5481228"/>
                <a:ext cx="75012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00" dirty="0" smtClean="0"/>
                  <a:t>Average </a:t>
                </a:r>
                <a:r>
                  <a:rPr lang="en-US" altLang="ja-JP" sz="4000" dirty="0"/>
                  <a:t>Bi valence </a:t>
                </a:r>
                <a:r>
                  <a:rPr lang="en-US" altLang="ja-JP" sz="4000" dirty="0" smtClean="0"/>
                  <a:t>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4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4000" dirty="0" smtClean="0"/>
                  <a:t>!</a:t>
                </a:r>
                <a:endParaRPr lang="ja-JP" altLang="en-US" sz="4000" i="1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7" y="5481228"/>
                <a:ext cx="7501221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843" t="-15517" r="-1868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>
            <a:off x="1711710" y="2904936"/>
            <a:ext cx="540060" cy="67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85540" y="3577112"/>
                <a:ext cx="18662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40" y="3577112"/>
                <a:ext cx="18662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82704" y="2334664"/>
                <a:ext cx="1380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/>
                        </a:rPr>
                        <m:t>BaBi</m:t>
                      </m:r>
                      <m:sSub>
                        <m:sSub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kumimoji="1" lang="en-US" altLang="ja-JP" sz="2800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04" y="2334664"/>
                <a:ext cx="13809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矢印 8"/>
          <p:cNvSpPr/>
          <p:nvPr/>
        </p:nvSpPr>
        <p:spPr>
          <a:xfrm>
            <a:off x="1691680" y="4169173"/>
            <a:ext cx="540060" cy="67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29208" y="4822890"/>
                <a:ext cx="3882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 sz="2800"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 sz="2800"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 sz="280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 sz="280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 sz="280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 sz="280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8" y="4822890"/>
                <a:ext cx="3882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"/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4624164" y="4797152"/>
            <a:ext cx="4232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Double </a:t>
            </a:r>
            <a:r>
              <a:rPr lang="en-US" altLang="ja-JP" sz="2800" dirty="0" err="1" smtClean="0"/>
              <a:t>Perovskite</a:t>
            </a:r>
            <a:r>
              <a:rPr lang="en-US" altLang="ja-JP" sz="2800" dirty="0" smtClean="0"/>
              <a:t> structure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6617438" y="6444044"/>
                <a:ext cx="2563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38" y="6444044"/>
                <a:ext cx="256307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46" y="1736812"/>
            <a:ext cx="4972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1"/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617438" y="6444044"/>
                <a:ext cx="2563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38" y="6444044"/>
                <a:ext cx="256307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" y="1160748"/>
            <a:ext cx="3543486" cy="28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6536"/>
            <a:ext cx="3916489" cy="28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572000" y="4972816"/>
                <a:ext cx="41603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3200" dirty="0" smtClean="0"/>
                  <a:t> </a:t>
                </a:r>
                <a:r>
                  <a:rPr kumimoji="1" lang="en-US" altLang="ja-JP" sz="3200" dirty="0" smtClean="0"/>
                  <a:t>Superconductor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72816"/>
                <a:ext cx="416037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666" t="-12500" r="-2346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46" y="1736812"/>
            <a:ext cx="4972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5098479" y="1268760"/>
            <a:ext cx="4010025" cy="2390775"/>
            <a:chOff x="5098479" y="1268760"/>
            <a:chExt cx="4010025" cy="23907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479" y="1268760"/>
              <a:ext cx="4010025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772" y="1314816"/>
              <a:ext cx="293369" cy="174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3"/>
              <p:cNvSpPr txBox="1">
                <a:spLocks/>
              </p:cNvSpPr>
              <p:nvPr/>
            </p:nvSpPr>
            <p:spPr>
              <a:xfrm>
                <a:off x="457200" y="440668"/>
                <a:ext cx="8229600" cy="114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dirty="0" smtClean="0"/>
                  <a:t>Average Bi valence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ja-JP" altLang="en-US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タイトル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0668"/>
                <a:ext cx="8229600" cy="1143000"/>
              </a:xfrm>
              <a:prstGeom prst="rect">
                <a:avLst/>
              </a:prstGeom>
              <a:blipFill rotWithShape="1">
                <a:blip r:embed="rId5"/>
                <a:stretch>
                  <a:fillRect t="-10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617438" y="6444044"/>
                <a:ext cx="2563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38" y="6444044"/>
                <a:ext cx="256307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" y="1448780"/>
            <a:ext cx="5180645" cy="31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374272" y="4071624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(BKBO)</a:t>
            </a:r>
            <a:endParaRPr kumimoji="1" lang="ja-JP" altLang="en-US" sz="32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984268" y="3537012"/>
            <a:ext cx="0" cy="584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1034589" y="5404048"/>
            <a:ext cx="4274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 smtClean="0">
                <a:solidFill>
                  <a:srgbClr val="FF0000"/>
                </a:solidFill>
              </a:rPr>
              <a:t>Similar Behavior!!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4271"/>
            <a:ext cx="5512794" cy="46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Bi-oxide compounds’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2668" y="4462662"/>
            <a:ext cx="37444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en-US" altLang="ja-JP" sz="2400" dirty="0" smtClean="0"/>
              <a:t>Zero resistivity</a:t>
            </a:r>
          </a:p>
          <a:p>
            <a:pPr>
              <a:buFont typeface="Wingdings" pitchFamily="2" charset="2"/>
              <a:buChar char="u"/>
            </a:pPr>
            <a:r>
              <a:rPr lang="en-US" altLang="ja-JP" sz="2400" dirty="0" smtClean="0"/>
              <a:t>Perfect diamagnetism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19972" y="4455113"/>
            <a:ext cx="4883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Superconductivity is caused </a:t>
            </a:r>
            <a:endParaRPr lang="en-US" altLang="ja-JP" sz="2800" dirty="0" smtClean="0"/>
          </a:p>
          <a:p>
            <a:r>
              <a:rPr lang="en-US" altLang="ja-JP" sz="2800" dirty="0" smtClean="0"/>
              <a:t>by </a:t>
            </a:r>
            <a:r>
              <a:rPr lang="en-US" altLang="ja-JP" sz="2800" dirty="0"/>
              <a:t>formation of an electron </a:t>
            </a:r>
            <a:r>
              <a:rPr lang="en-US" altLang="ja-JP" sz="2800" dirty="0" smtClean="0"/>
              <a:t>pair.</a:t>
            </a:r>
            <a:endParaRPr kumimoji="1" lang="ja-JP" altLang="en-US" sz="2800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971600" y="296652"/>
            <a:ext cx="7200900" cy="487363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What is </a:t>
            </a:r>
            <a:r>
              <a:rPr lang="en-US" altLang="ja-JP" sz="3600" dirty="0"/>
              <a:t>Superconductors</a:t>
            </a:r>
            <a:endParaRPr kumimoji="1" lang="ja-JP" altLang="en-US" sz="3600" dirty="0"/>
          </a:p>
        </p:txBody>
      </p:sp>
      <p:sp>
        <p:nvSpPr>
          <p:cNvPr id="7" name="Line 252"/>
          <p:cNvSpPr>
            <a:spLocks noChangeShapeType="1"/>
          </p:cNvSpPr>
          <p:nvPr/>
        </p:nvSpPr>
        <p:spPr bwMode="auto">
          <a:xfrm flipV="1">
            <a:off x="6408204" y="5670758"/>
            <a:ext cx="0" cy="5966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Line 253"/>
          <p:cNvSpPr>
            <a:spLocks noChangeShapeType="1"/>
          </p:cNvSpPr>
          <p:nvPr/>
        </p:nvSpPr>
        <p:spPr bwMode="auto">
          <a:xfrm>
            <a:off x="6682216" y="5687307"/>
            <a:ext cx="0" cy="63152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156000" y="5508292"/>
            <a:ext cx="815752" cy="90904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0" y="6572381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http://allnewscience.blogspot.jp/2010/07/anti-gravity.html</a:t>
            </a:r>
            <a:endParaRPr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04348" y="6453336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  <p:pic>
        <p:nvPicPr>
          <p:cNvPr id="6" name="Picture 14" descr="http://4.bp.blogspot.com/-UpuwwuUYRFU/TdjsyHK14_I/AAAAAAAAAAc/8chaUopQF7c/s320/525px-EfektMeisnera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138" y="1210438"/>
            <a:ext cx="2766735" cy="2766736"/>
          </a:xfrm>
          <a:prstGeom prst="rect">
            <a:avLst/>
          </a:prstGeom>
          <a:noFill/>
        </p:spPr>
      </p:pic>
      <p:pic>
        <p:nvPicPr>
          <p:cNvPr id="1028" name="Picture 4" descr="\\Kthd2012\d\USR\Matsumura\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" y="987495"/>
            <a:ext cx="5080072" cy="32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1663"/>
            <a:ext cx="55245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矢印 3"/>
          <p:cNvSpPr/>
          <p:nvPr/>
        </p:nvSpPr>
        <p:spPr>
          <a:xfrm rot="7793065">
            <a:off x="3198713" y="1433625"/>
            <a:ext cx="471968" cy="4520285"/>
          </a:xfrm>
          <a:prstGeom prst="down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349826" y="1652667"/>
            <a:ext cx="1247276" cy="1189001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043608" y="5317978"/>
            <a:ext cx="1122487" cy="1241629"/>
            <a:chOff x="1043608" y="5317978"/>
            <a:chExt cx="1122487" cy="1241629"/>
          </a:xfrm>
        </p:grpSpPr>
        <p:sp>
          <p:nvSpPr>
            <p:cNvPr id="7" name="上矢印 6"/>
            <p:cNvSpPr/>
            <p:nvPr/>
          </p:nvSpPr>
          <p:spPr>
            <a:xfrm>
              <a:off x="1403648" y="5317978"/>
              <a:ext cx="424387" cy="66730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43608" y="5913276"/>
              <a:ext cx="1122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chemeClr val="tx2"/>
                  </a:solidFill>
                </a:rPr>
                <a:t>CDW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806724" y="2472336"/>
                <a:ext cx="33480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Na</m:t>
                          </m:r>
                        </m:e>
                        <m:sub>
                          <m: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0.25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0.45</m:t>
                          </m:r>
                        </m:sub>
                      </m:sSub>
                      <m:r>
                        <a:rPr lang="en-US" altLang="ja-JP" sz="24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Ba</m:t>
                          </m:r>
                        </m:e>
                        <m:sub>
                          <m: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Bi</m:t>
                          </m:r>
                        </m:e>
                        <m:sub>
                          <m: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24" y="2472336"/>
                <a:ext cx="334803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2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/楕円 11"/>
          <p:cNvSpPr/>
          <p:nvPr/>
        </p:nvSpPr>
        <p:spPr>
          <a:xfrm>
            <a:off x="5677536" y="260090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Bi-oxide compounds’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6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>
              <a:xfrm>
                <a:off x="71500" y="1351309"/>
                <a:ext cx="8964996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 smtClean="0"/>
                  <a:t>The theoretical </a:t>
                </a:r>
                <a:r>
                  <a:rPr lang="en-US" altLang="ja-JP" sz="3600" dirty="0"/>
                  <a:t>calculation </a:t>
                </a:r>
                <a:r>
                  <a:rPr lang="en-US" altLang="ja-JP" sz="3600" dirty="0" smtClean="0"/>
                  <a:t>suggests the novel superconductivity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 in BKBO is mediated by the CDW fluctuation.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en-US" altLang="ja-JP" sz="3600" dirty="0" smtClean="0"/>
                  <a:t>It is suggested that </a:t>
                </a:r>
                <a14:m>
                  <m:oMath xmlns:m="http://schemas.openxmlformats.org/officeDocument/2006/math">
                    <m:r>
                      <a:rPr lang="en-US" altLang="ja-JP" sz="36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Na</m:t>
                        </m:r>
                      </m:e>
                      <m:sub>
                        <m:r>
                          <a:rPr lang="en-US" altLang="ja-JP" sz="3600">
                            <a:latin typeface="Cambria Math"/>
                          </a:rPr>
                          <m:t>0.25</m:t>
                        </m:r>
                      </m:sub>
                    </m:sSub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altLang="ja-JP" sz="3600">
                            <a:latin typeface="Cambria Math"/>
                          </a:rPr>
                          <m:t>0.45</m:t>
                        </m:r>
                      </m:sub>
                    </m:sSub>
                    <m:r>
                      <a:rPr lang="en-US" altLang="ja-JP" sz="360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360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Bi</m:t>
                        </m:r>
                      </m:e>
                      <m:sub>
                        <m:r>
                          <a:rPr lang="en-US" altLang="ja-JP" sz="360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360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ja-JP" altLang="en-US" sz="3600" dirty="0" smtClean="0"/>
                  <a:t> </a:t>
                </a:r>
                <a:r>
                  <a:rPr lang="en-US" altLang="ja-JP" sz="3600" dirty="0" smtClean="0"/>
                  <a:t>has same superconductivity mechanism as BKBO.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00" y="1351309"/>
                <a:ext cx="8964996" cy="4525963"/>
              </a:xfrm>
              <a:blipFill rotWithShape="1">
                <a:blip r:embed="rId3"/>
                <a:stretch>
                  <a:fillRect l="-1905" t="-2022" r="-3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1" y="1189062"/>
            <a:ext cx="81057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775370" y="6095216"/>
            <a:ext cx="2204848" cy="37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634841" y="4401108"/>
            <a:ext cx="270000" cy="27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98102" y="3327937"/>
            <a:ext cx="15414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u="sng" baseline="-250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max~30K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01335" y="3724853"/>
            <a:ext cx="16493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K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BiO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cxnSp>
        <p:nvCxnSpPr>
          <p:cNvPr id="16" name="直線コネクタ 15"/>
          <p:cNvCxnSpPr>
            <a:stCxn id="10" idx="2"/>
          </p:cNvCxnSpPr>
          <p:nvPr/>
        </p:nvCxnSpPr>
        <p:spPr>
          <a:xfrm flipH="1" flipV="1">
            <a:off x="3199704" y="4231046"/>
            <a:ext cx="2435137" cy="305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 rot="518026">
            <a:off x="5179537" y="1443869"/>
            <a:ext cx="1236458" cy="3338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597340" y="3304256"/>
            <a:ext cx="782475" cy="25736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08565" y="3025399"/>
            <a:ext cx="77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1988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07308" y="1511506"/>
            <a:ext cx="90772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spin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48364" y="3287609"/>
            <a:ext cx="124512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Spin</a:t>
            </a: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 +</a:t>
            </a: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 orbital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02166" y="4398189"/>
            <a:ext cx="119378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phonon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 rot="21147704">
            <a:off x="1657252" y="4635152"/>
            <a:ext cx="4994227" cy="4835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79552" y="2010210"/>
            <a:ext cx="156004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BaPb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Bi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sp>
        <p:nvSpPr>
          <p:cNvPr id="33" name="円/楕円 32"/>
          <p:cNvSpPr/>
          <p:nvPr/>
        </p:nvSpPr>
        <p:spPr>
          <a:xfrm>
            <a:off x="5136981" y="4856315"/>
            <a:ext cx="270000" cy="27111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>
            <a:endCxn id="33" idx="1"/>
          </p:cNvCxnSpPr>
          <p:nvPr/>
        </p:nvCxnSpPr>
        <p:spPr>
          <a:xfrm>
            <a:off x="3820932" y="2536737"/>
            <a:ext cx="1355590" cy="2359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400581" y="1562133"/>
            <a:ext cx="135812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</a:rPr>
              <a:t>max~12K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79526" y="1213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1975</a:t>
            </a:r>
            <a:endParaRPr kumimoji="1" lang="ja-JP" altLang="en-US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976471" y="296652"/>
            <a:ext cx="7200900" cy="4873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History of Superconductors</a:t>
            </a:r>
            <a:endParaRPr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04348" y="6453336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921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20" grpId="0" animBg="1"/>
      <p:bldP spid="23" grpId="0"/>
      <p:bldP spid="24" grpId="0" animBg="1"/>
      <p:bldP spid="25" grpId="0" animBg="1"/>
      <p:bldP spid="26" grpId="0" animBg="1"/>
      <p:bldP spid="27" grpId="0" animBg="1"/>
      <p:bldP spid="31" grpId="0" animBg="1"/>
      <p:bldP spid="33" grpId="0" animBg="1"/>
      <p:bldP spid="36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7238"/>
            <a:ext cx="656153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3276376" y="4329100"/>
            <a:ext cx="941025" cy="13681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 txBox="1">
                <a:spLocks/>
              </p:cNvSpPr>
              <p:nvPr/>
            </p:nvSpPr>
            <p:spPr>
              <a:xfrm>
                <a:off x="976471" y="188640"/>
                <a:ext cx="7200900" cy="48736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3600" dirty="0" smtClean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 Superconductors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6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1" y="188640"/>
                <a:ext cx="7200900" cy="487363"/>
              </a:xfrm>
              <a:prstGeom prst="rect">
                <a:avLst/>
              </a:prstGeom>
              <a:blipFill rotWithShape="1">
                <a:blip r:embed="rId4"/>
                <a:stretch>
                  <a:fillRect t="-18750" b="-7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7704348" y="6453336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53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Bi-oxide</a:t>
            </a:r>
            <a:r>
              <a:rPr kumimoji="1" lang="en-US" altLang="ja-JP" dirty="0" smtClean="0"/>
              <a:t> compared with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Cuprate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72572" y="1268760"/>
            <a:ext cx="1695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Bi-oxide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12160" y="1232756"/>
            <a:ext cx="1501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Cuprate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0868"/>
            <a:ext cx="3168353" cy="24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41"/>
          <p:cNvGrpSpPr/>
          <p:nvPr/>
        </p:nvGrpSpPr>
        <p:grpSpPr>
          <a:xfrm>
            <a:off x="5652120" y="1807425"/>
            <a:ext cx="2275023" cy="3277759"/>
            <a:chOff x="1187624" y="1628800"/>
            <a:chExt cx="2197350" cy="2736304"/>
          </a:xfrm>
        </p:grpSpPr>
        <p:pic>
          <p:nvPicPr>
            <p:cNvPr id="7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1628800"/>
              <a:ext cx="219735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直方体 1"/>
            <p:cNvSpPr/>
            <p:nvPr/>
          </p:nvSpPr>
          <p:spPr bwMode="auto">
            <a:xfrm>
              <a:off x="1691680" y="2204864"/>
              <a:ext cx="1224136" cy="576064"/>
            </a:xfrm>
            <a:custGeom>
              <a:avLst/>
              <a:gdLst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712434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2232000 w 2232000"/>
                <a:gd name="connsiteY3" fmla="*/ 712434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712434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838013 w 2232000"/>
                <a:gd name="connsiteY1" fmla="*/ 35631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825769 w 2232000"/>
                <a:gd name="connsiteY1" fmla="*/ 47508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838013 w 2232000"/>
                <a:gd name="connsiteY1" fmla="*/ 35631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825769 w 2232000"/>
                <a:gd name="connsiteY1" fmla="*/ 47508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07512 w 2232000"/>
                <a:gd name="connsiteY9" fmla="*/ 273171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44244"/>
                <a:gd name="connsiteY0" fmla="*/ 666596 h 1379030"/>
                <a:gd name="connsiteX1" fmla="*/ 1565404 w 2244244"/>
                <a:gd name="connsiteY1" fmla="*/ 666596 h 1379030"/>
                <a:gd name="connsiteX2" fmla="*/ 1565404 w 2244244"/>
                <a:gd name="connsiteY2" fmla="*/ 1379030 h 1379030"/>
                <a:gd name="connsiteX3" fmla="*/ 0 w 2244244"/>
                <a:gd name="connsiteY3" fmla="*/ 1379030 h 1379030"/>
                <a:gd name="connsiteX4" fmla="*/ 0 w 2244244"/>
                <a:gd name="connsiteY4" fmla="*/ 666596 h 1379030"/>
                <a:gd name="connsiteX0" fmla="*/ 1565404 w 2244244"/>
                <a:gd name="connsiteY0" fmla="*/ 666596 h 1379030"/>
                <a:gd name="connsiteX1" fmla="*/ 2232000 w 2244244"/>
                <a:gd name="connsiteY1" fmla="*/ 0 h 1379030"/>
                <a:gd name="connsiteX2" fmla="*/ 2232000 w 2244244"/>
                <a:gd name="connsiteY2" fmla="*/ 968466 h 1379030"/>
                <a:gd name="connsiteX3" fmla="*/ 1565404 w 2244244"/>
                <a:gd name="connsiteY3" fmla="*/ 1379030 h 1379030"/>
                <a:gd name="connsiteX4" fmla="*/ 1565404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32000 w 2244244"/>
                <a:gd name="connsiteY2" fmla="*/ 0 h 1379030"/>
                <a:gd name="connsiteX3" fmla="*/ 1565404 w 2244244"/>
                <a:gd name="connsiteY3" fmla="*/ 666596 h 1379030"/>
                <a:gd name="connsiteX4" fmla="*/ 0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44244 w 2244244"/>
                <a:gd name="connsiteY2" fmla="*/ 296924 h 1379030"/>
                <a:gd name="connsiteX3" fmla="*/ 2232000 w 2244244"/>
                <a:gd name="connsiteY3" fmla="*/ 968466 h 1379030"/>
                <a:gd name="connsiteX4" fmla="*/ 1565404 w 2244244"/>
                <a:gd name="connsiteY4" fmla="*/ 1379030 h 1379030"/>
                <a:gd name="connsiteX5" fmla="*/ 0 w 2244244"/>
                <a:gd name="connsiteY5" fmla="*/ 1379030 h 1379030"/>
                <a:gd name="connsiteX6" fmla="*/ 0 w 2244244"/>
                <a:gd name="connsiteY6" fmla="*/ 666596 h 1379030"/>
                <a:gd name="connsiteX7" fmla="*/ 0 w 2244244"/>
                <a:gd name="connsiteY7" fmla="*/ 666596 h 1379030"/>
                <a:gd name="connsiteX8" fmla="*/ 1565404 w 2244244"/>
                <a:gd name="connsiteY8" fmla="*/ 666596 h 1379030"/>
                <a:gd name="connsiteX9" fmla="*/ 2207512 w 2244244"/>
                <a:gd name="connsiteY9" fmla="*/ 273171 h 1379030"/>
                <a:gd name="connsiteX10" fmla="*/ 1565404 w 2244244"/>
                <a:gd name="connsiteY10" fmla="*/ 666596 h 1379030"/>
                <a:gd name="connsiteX11" fmla="*/ 1565404 w 2244244"/>
                <a:gd name="connsiteY11" fmla="*/ 1379030 h 1379030"/>
                <a:gd name="connsiteX0" fmla="*/ 0 w 2244244"/>
                <a:gd name="connsiteY0" fmla="*/ 666596 h 1379030"/>
                <a:gd name="connsiteX1" fmla="*/ 1565404 w 2244244"/>
                <a:gd name="connsiteY1" fmla="*/ 666596 h 1379030"/>
                <a:gd name="connsiteX2" fmla="*/ 1565404 w 2244244"/>
                <a:gd name="connsiteY2" fmla="*/ 1379030 h 1379030"/>
                <a:gd name="connsiteX3" fmla="*/ 0 w 2244244"/>
                <a:gd name="connsiteY3" fmla="*/ 1379030 h 1379030"/>
                <a:gd name="connsiteX4" fmla="*/ 0 w 2244244"/>
                <a:gd name="connsiteY4" fmla="*/ 666596 h 1379030"/>
                <a:gd name="connsiteX0" fmla="*/ 1565404 w 2244244"/>
                <a:gd name="connsiteY0" fmla="*/ 666596 h 1379030"/>
                <a:gd name="connsiteX1" fmla="*/ 2232000 w 2244244"/>
                <a:gd name="connsiteY1" fmla="*/ 0 h 1379030"/>
                <a:gd name="connsiteX2" fmla="*/ 2232000 w 2244244"/>
                <a:gd name="connsiteY2" fmla="*/ 968466 h 1379030"/>
                <a:gd name="connsiteX3" fmla="*/ 1565404 w 2244244"/>
                <a:gd name="connsiteY3" fmla="*/ 1379030 h 1379030"/>
                <a:gd name="connsiteX4" fmla="*/ 1565404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32000 w 2244244"/>
                <a:gd name="connsiteY2" fmla="*/ 308801 h 1379030"/>
                <a:gd name="connsiteX3" fmla="*/ 1565404 w 2244244"/>
                <a:gd name="connsiteY3" fmla="*/ 666596 h 1379030"/>
                <a:gd name="connsiteX4" fmla="*/ 0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44244 w 2244244"/>
                <a:gd name="connsiteY2" fmla="*/ 296924 h 1379030"/>
                <a:gd name="connsiteX3" fmla="*/ 2232000 w 2244244"/>
                <a:gd name="connsiteY3" fmla="*/ 968466 h 1379030"/>
                <a:gd name="connsiteX4" fmla="*/ 1565404 w 2244244"/>
                <a:gd name="connsiteY4" fmla="*/ 1379030 h 1379030"/>
                <a:gd name="connsiteX5" fmla="*/ 0 w 2244244"/>
                <a:gd name="connsiteY5" fmla="*/ 1379030 h 1379030"/>
                <a:gd name="connsiteX6" fmla="*/ 0 w 2244244"/>
                <a:gd name="connsiteY6" fmla="*/ 666596 h 1379030"/>
                <a:gd name="connsiteX7" fmla="*/ 0 w 2244244"/>
                <a:gd name="connsiteY7" fmla="*/ 666596 h 1379030"/>
                <a:gd name="connsiteX8" fmla="*/ 1565404 w 2244244"/>
                <a:gd name="connsiteY8" fmla="*/ 666596 h 1379030"/>
                <a:gd name="connsiteX9" fmla="*/ 2207512 w 2244244"/>
                <a:gd name="connsiteY9" fmla="*/ 273171 h 1379030"/>
                <a:gd name="connsiteX10" fmla="*/ 1565404 w 2244244"/>
                <a:gd name="connsiteY10" fmla="*/ 666596 h 1379030"/>
                <a:gd name="connsiteX11" fmla="*/ 1565404 w 2244244"/>
                <a:gd name="connsiteY11" fmla="*/ 1379030 h 1379030"/>
                <a:gd name="connsiteX0" fmla="*/ 0 w 2244244"/>
                <a:gd name="connsiteY0" fmla="*/ 393425 h 1105859"/>
                <a:gd name="connsiteX1" fmla="*/ 1565404 w 2244244"/>
                <a:gd name="connsiteY1" fmla="*/ 393425 h 1105859"/>
                <a:gd name="connsiteX2" fmla="*/ 1565404 w 2244244"/>
                <a:gd name="connsiteY2" fmla="*/ 1105859 h 1105859"/>
                <a:gd name="connsiteX3" fmla="*/ 0 w 2244244"/>
                <a:gd name="connsiteY3" fmla="*/ 1105859 h 1105859"/>
                <a:gd name="connsiteX4" fmla="*/ 0 w 2244244"/>
                <a:gd name="connsiteY4" fmla="*/ 393425 h 1105859"/>
                <a:gd name="connsiteX0" fmla="*/ 1565404 w 2244244"/>
                <a:gd name="connsiteY0" fmla="*/ 393425 h 1105859"/>
                <a:gd name="connsiteX1" fmla="*/ 2244244 w 2244244"/>
                <a:gd name="connsiteY1" fmla="*/ 11876 h 1105859"/>
                <a:gd name="connsiteX2" fmla="*/ 2232000 w 2244244"/>
                <a:gd name="connsiteY2" fmla="*/ 695295 h 1105859"/>
                <a:gd name="connsiteX3" fmla="*/ 1565404 w 2244244"/>
                <a:gd name="connsiteY3" fmla="*/ 1105859 h 1105859"/>
                <a:gd name="connsiteX4" fmla="*/ 1565404 w 2244244"/>
                <a:gd name="connsiteY4" fmla="*/ 393425 h 1105859"/>
                <a:gd name="connsiteX0" fmla="*/ 0 w 2244244"/>
                <a:gd name="connsiteY0" fmla="*/ 393425 h 1105859"/>
                <a:gd name="connsiteX1" fmla="*/ 642107 w 2244244"/>
                <a:gd name="connsiteY1" fmla="*/ 106892 h 1105859"/>
                <a:gd name="connsiteX2" fmla="*/ 2232000 w 2244244"/>
                <a:gd name="connsiteY2" fmla="*/ 35630 h 1105859"/>
                <a:gd name="connsiteX3" fmla="*/ 1565404 w 2244244"/>
                <a:gd name="connsiteY3" fmla="*/ 393425 h 1105859"/>
                <a:gd name="connsiteX4" fmla="*/ 0 w 2244244"/>
                <a:gd name="connsiteY4" fmla="*/ 393425 h 1105859"/>
                <a:gd name="connsiteX0" fmla="*/ 0 w 2244244"/>
                <a:gd name="connsiteY0" fmla="*/ 393425 h 1105859"/>
                <a:gd name="connsiteX1" fmla="*/ 642107 w 2244244"/>
                <a:gd name="connsiteY1" fmla="*/ 106892 h 1105859"/>
                <a:gd name="connsiteX2" fmla="*/ 2244244 w 2244244"/>
                <a:gd name="connsiteY2" fmla="*/ 23753 h 1105859"/>
                <a:gd name="connsiteX3" fmla="*/ 2232000 w 2244244"/>
                <a:gd name="connsiteY3" fmla="*/ 695295 h 1105859"/>
                <a:gd name="connsiteX4" fmla="*/ 1565404 w 2244244"/>
                <a:gd name="connsiteY4" fmla="*/ 1105859 h 1105859"/>
                <a:gd name="connsiteX5" fmla="*/ 0 w 2244244"/>
                <a:gd name="connsiteY5" fmla="*/ 1105859 h 1105859"/>
                <a:gd name="connsiteX6" fmla="*/ 0 w 2244244"/>
                <a:gd name="connsiteY6" fmla="*/ 393425 h 1105859"/>
                <a:gd name="connsiteX7" fmla="*/ 0 w 2244244"/>
                <a:gd name="connsiteY7" fmla="*/ 393425 h 1105859"/>
                <a:gd name="connsiteX8" fmla="*/ 1565404 w 2244244"/>
                <a:gd name="connsiteY8" fmla="*/ 393425 h 1105859"/>
                <a:gd name="connsiteX9" fmla="*/ 2207512 w 2244244"/>
                <a:gd name="connsiteY9" fmla="*/ 0 h 1105859"/>
                <a:gd name="connsiteX10" fmla="*/ 1565404 w 2244244"/>
                <a:gd name="connsiteY10" fmla="*/ 393425 h 1105859"/>
                <a:gd name="connsiteX11" fmla="*/ 1565404 w 2244244"/>
                <a:gd name="connsiteY11" fmla="*/ 1105859 h 1105859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11877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19966 w 2244244"/>
                <a:gd name="connsiteY9" fmla="*/ 35632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47508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19966 w 2244244"/>
                <a:gd name="connsiteY9" fmla="*/ 35632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47508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32420 w 2244244"/>
                <a:gd name="connsiteY9" fmla="*/ 83140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83139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32420 w 2244244"/>
                <a:gd name="connsiteY9" fmla="*/ 83140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71262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83139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32420 w 2244244"/>
                <a:gd name="connsiteY9" fmla="*/ 83140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23754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23754 h 1022721"/>
                <a:gd name="connsiteX2" fmla="*/ 2244244 w 2244244"/>
                <a:gd name="connsiteY2" fmla="*/ 11877 h 1022721"/>
                <a:gd name="connsiteX3" fmla="*/ 2232000 w 2244244"/>
                <a:gd name="connsiteY3" fmla="*/ 61215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23754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0 h 1022721"/>
                <a:gd name="connsiteX2" fmla="*/ 2244244 w 2244244"/>
                <a:gd name="connsiteY2" fmla="*/ 11877 h 1022721"/>
                <a:gd name="connsiteX3" fmla="*/ 2232000 w 2244244"/>
                <a:gd name="connsiteY3" fmla="*/ 61215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29654 w 2244244"/>
                <a:gd name="connsiteY1" fmla="*/ 11877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0 h 1022721"/>
                <a:gd name="connsiteX2" fmla="*/ 2244244 w 2244244"/>
                <a:gd name="connsiteY2" fmla="*/ 11877 h 1022721"/>
                <a:gd name="connsiteX3" fmla="*/ 2232000 w 2244244"/>
                <a:gd name="connsiteY3" fmla="*/ 61215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29654 w 2244244"/>
                <a:gd name="connsiteY1" fmla="*/ 11877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0 h 1022721"/>
                <a:gd name="connsiteX2" fmla="*/ 2244244 w 2244244"/>
                <a:gd name="connsiteY2" fmla="*/ 11877 h 1022721"/>
                <a:gd name="connsiteX3" fmla="*/ 2232000 w 2244244"/>
                <a:gd name="connsiteY3" fmla="*/ 64778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453"/>
                <a:gd name="connsiteY0" fmla="*/ 310287 h 1022721"/>
                <a:gd name="connsiteX1" fmla="*/ 1565404 w 2244453"/>
                <a:gd name="connsiteY1" fmla="*/ 310287 h 1022721"/>
                <a:gd name="connsiteX2" fmla="*/ 1565404 w 2244453"/>
                <a:gd name="connsiteY2" fmla="*/ 1022721 h 1022721"/>
                <a:gd name="connsiteX3" fmla="*/ 0 w 2244453"/>
                <a:gd name="connsiteY3" fmla="*/ 1022721 h 1022721"/>
                <a:gd name="connsiteX4" fmla="*/ 0 w 2244453"/>
                <a:gd name="connsiteY4" fmla="*/ 310287 h 1022721"/>
                <a:gd name="connsiteX0" fmla="*/ 1565404 w 2244453"/>
                <a:gd name="connsiteY0" fmla="*/ 310287 h 1022721"/>
                <a:gd name="connsiteX1" fmla="*/ 2244244 w 2244453"/>
                <a:gd name="connsiteY1" fmla="*/ 0 h 1022721"/>
                <a:gd name="connsiteX2" fmla="*/ 2244453 w 2244453"/>
                <a:gd name="connsiteY2" fmla="*/ 647787 h 1022721"/>
                <a:gd name="connsiteX3" fmla="*/ 1565404 w 2244453"/>
                <a:gd name="connsiteY3" fmla="*/ 1022721 h 1022721"/>
                <a:gd name="connsiteX4" fmla="*/ 1565404 w 2244453"/>
                <a:gd name="connsiteY4" fmla="*/ 310287 h 1022721"/>
                <a:gd name="connsiteX0" fmla="*/ 0 w 2244453"/>
                <a:gd name="connsiteY0" fmla="*/ 310287 h 1022721"/>
                <a:gd name="connsiteX1" fmla="*/ 629654 w 2244453"/>
                <a:gd name="connsiteY1" fmla="*/ 11877 h 1022721"/>
                <a:gd name="connsiteX2" fmla="*/ 2232000 w 2244453"/>
                <a:gd name="connsiteY2" fmla="*/ 0 h 1022721"/>
                <a:gd name="connsiteX3" fmla="*/ 1565404 w 2244453"/>
                <a:gd name="connsiteY3" fmla="*/ 310287 h 1022721"/>
                <a:gd name="connsiteX4" fmla="*/ 0 w 2244453"/>
                <a:gd name="connsiteY4" fmla="*/ 310287 h 1022721"/>
                <a:gd name="connsiteX0" fmla="*/ 0 w 2244453"/>
                <a:gd name="connsiteY0" fmla="*/ 310287 h 1022721"/>
                <a:gd name="connsiteX1" fmla="*/ 642107 w 2244453"/>
                <a:gd name="connsiteY1" fmla="*/ 0 h 1022721"/>
                <a:gd name="connsiteX2" fmla="*/ 2244244 w 2244453"/>
                <a:gd name="connsiteY2" fmla="*/ 11877 h 1022721"/>
                <a:gd name="connsiteX3" fmla="*/ 2232000 w 2244453"/>
                <a:gd name="connsiteY3" fmla="*/ 647787 h 1022721"/>
                <a:gd name="connsiteX4" fmla="*/ 1565404 w 2244453"/>
                <a:gd name="connsiteY4" fmla="*/ 1022721 h 1022721"/>
                <a:gd name="connsiteX5" fmla="*/ 0 w 2244453"/>
                <a:gd name="connsiteY5" fmla="*/ 1022721 h 1022721"/>
                <a:gd name="connsiteX6" fmla="*/ 0 w 2244453"/>
                <a:gd name="connsiteY6" fmla="*/ 310287 h 1022721"/>
                <a:gd name="connsiteX7" fmla="*/ 0 w 2244453"/>
                <a:gd name="connsiteY7" fmla="*/ 310287 h 1022721"/>
                <a:gd name="connsiteX8" fmla="*/ 1565404 w 2244453"/>
                <a:gd name="connsiteY8" fmla="*/ 310287 h 1022721"/>
                <a:gd name="connsiteX9" fmla="*/ 2232420 w 2244453"/>
                <a:gd name="connsiteY9" fmla="*/ 11878 h 1022721"/>
                <a:gd name="connsiteX10" fmla="*/ 1565404 w 2244453"/>
                <a:gd name="connsiteY10" fmla="*/ 310287 h 1022721"/>
                <a:gd name="connsiteX11" fmla="*/ 1565404 w 2244453"/>
                <a:gd name="connsiteY11" fmla="*/ 1022721 h 102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4453" h="1022721" stroke="0" extrusionOk="0">
                  <a:moveTo>
                    <a:pt x="0" y="310287"/>
                  </a:moveTo>
                  <a:lnTo>
                    <a:pt x="1565404" y="310287"/>
                  </a:lnTo>
                  <a:lnTo>
                    <a:pt x="1565404" y="1022721"/>
                  </a:lnTo>
                  <a:lnTo>
                    <a:pt x="0" y="1022721"/>
                  </a:lnTo>
                  <a:lnTo>
                    <a:pt x="0" y="310287"/>
                  </a:lnTo>
                  <a:close/>
                </a:path>
                <a:path w="2244453" h="1022721" fill="darkenLess" stroke="0" extrusionOk="0">
                  <a:moveTo>
                    <a:pt x="1565404" y="310287"/>
                  </a:moveTo>
                  <a:lnTo>
                    <a:pt x="2244244" y="0"/>
                  </a:lnTo>
                  <a:cubicBezTo>
                    <a:pt x="2244314" y="215929"/>
                    <a:pt x="2244383" y="431858"/>
                    <a:pt x="2244453" y="647787"/>
                  </a:cubicBezTo>
                  <a:lnTo>
                    <a:pt x="1565404" y="1022721"/>
                  </a:lnTo>
                  <a:lnTo>
                    <a:pt x="1565404" y="310287"/>
                  </a:lnTo>
                  <a:close/>
                </a:path>
                <a:path w="2244453" h="1022721" fill="lightenLess" stroke="0" extrusionOk="0">
                  <a:moveTo>
                    <a:pt x="0" y="310287"/>
                  </a:moveTo>
                  <a:lnTo>
                    <a:pt x="629654" y="11877"/>
                  </a:lnTo>
                  <a:lnTo>
                    <a:pt x="2232000" y="0"/>
                  </a:lnTo>
                  <a:lnTo>
                    <a:pt x="1565404" y="310287"/>
                  </a:lnTo>
                  <a:lnTo>
                    <a:pt x="0" y="310287"/>
                  </a:lnTo>
                  <a:close/>
                </a:path>
                <a:path w="2244453" h="1022721" fill="none" extrusionOk="0">
                  <a:moveTo>
                    <a:pt x="0" y="310287"/>
                  </a:moveTo>
                  <a:lnTo>
                    <a:pt x="642107" y="0"/>
                  </a:lnTo>
                  <a:lnTo>
                    <a:pt x="2244244" y="11877"/>
                  </a:lnTo>
                  <a:lnTo>
                    <a:pt x="2232000" y="647787"/>
                  </a:lnTo>
                  <a:lnTo>
                    <a:pt x="1565404" y="1022721"/>
                  </a:lnTo>
                  <a:lnTo>
                    <a:pt x="0" y="1022721"/>
                  </a:lnTo>
                  <a:lnTo>
                    <a:pt x="0" y="310287"/>
                  </a:lnTo>
                  <a:close/>
                  <a:moveTo>
                    <a:pt x="0" y="310287"/>
                  </a:moveTo>
                  <a:lnTo>
                    <a:pt x="1565404" y="310287"/>
                  </a:lnTo>
                  <a:lnTo>
                    <a:pt x="2232420" y="11878"/>
                  </a:lnTo>
                  <a:moveTo>
                    <a:pt x="1565404" y="310287"/>
                  </a:moveTo>
                  <a:lnTo>
                    <a:pt x="1565404" y="1022721"/>
                  </a:lnTo>
                </a:path>
              </a:pathLst>
            </a:custGeom>
            <a:solidFill>
              <a:srgbClr val="CC99FF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直方体 1"/>
            <p:cNvSpPr/>
            <p:nvPr/>
          </p:nvSpPr>
          <p:spPr bwMode="auto">
            <a:xfrm>
              <a:off x="1691680" y="3284984"/>
              <a:ext cx="1224136" cy="720080"/>
            </a:xfrm>
            <a:custGeom>
              <a:avLst/>
              <a:gdLst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712434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2232000 w 2232000"/>
                <a:gd name="connsiteY3" fmla="*/ 712434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712434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66596 w 2232000"/>
                <a:gd name="connsiteY1" fmla="*/ 0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838013 w 2232000"/>
                <a:gd name="connsiteY1" fmla="*/ 35631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825769 w 2232000"/>
                <a:gd name="connsiteY1" fmla="*/ 47508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838013 w 2232000"/>
                <a:gd name="connsiteY1" fmla="*/ 35631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825769 w 2232000"/>
                <a:gd name="connsiteY1" fmla="*/ 47508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32000 w 2232000"/>
                <a:gd name="connsiteY9" fmla="*/ 0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32000"/>
                <a:gd name="connsiteY0" fmla="*/ 666596 h 1379030"/>
                <a:gd name="connsiteX1" fmla="*/ 1565404 w 2232000"/>
                <a:gd name="connsiteY1" fmla="*/ 666596 h 1379030"/>
                <a:gd name="connsiteX2" fmla="*/ 1565404 w 2232000"/>
                <a:gd name="connsiteY2" fmla="*/ 1379030 h 1379030"/>
                <a:gd name="connsiteX3" fmla="*/ 0 w 2232000"/>
                <a:gd name="connsiteY3" fmla="*/ 1379030 h 1379030"/>
                <a:gd name="connsiteX4" fmla="*/ 0 w 2232000"/>
                <a:gd name="connsiteY4" fmla="*/ 666596 h 1379030"/>
                <a:gd name="connsiteX0" fmla="*/ 1565404 w 2232000"/>
                <a:gd name="connsiteY0" fmla="*/ 666596 h 1379030"/>
                <a:gd name="connsiteX1" fmla="*/ 2232000 w 2232000"/>
                <a:gd name="connsiteY1" fmla="*/ 0 h 1379030"/>
                <a:gd name="connsiteX2" fmla="*/ 2232000 w 2232000"/>
                <a:gd name="connsiteY2" fmla="*/ 968466 h 1379030"/>
                <a:gd name="connsiteX3" fmla="*/ 1565404 w 2232000"/>
                <a:gd name="connsiteY3" fmla="*/ 1379030 h 1379030"/>
                <a:gd name="connsiteX4" fmla="*/ 1565404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1565404 w 2232000"/>
                <a:gd name="connsiteY3" fmla="*/ 666596 h 1379030"/>
                <a:gd name="connsiteX4" fmla="*/ 0 w 2232000"/>
                <a:gd name="connsiteY4" fmla="*/ 666596 h 1379030"/>
                <a:gd name="connsiteX0" fmla="*/ 0 w 2232000"/>
                <a:gd name="connsiteY0" fmla="*/ 666596 h 1379030"/>
                <a:gd name="connsiteX1" fmla="*/ 642107 w 2232000"/>
                <a:gd name="connsiteY1" fmla="*/ 380063 h 1379030"/>
                <a:gd name="connsiteX2" fmla="*/ 2232000 w 2232000"/>
                <a:gd name="connsiteY2" fmla="*/ 0 h 1379030"/>
                <a:gd name="connsiteX3" fmla="*/ 2232000 w 2232000"/>
                <a:gd name="connsiteY3" fmla="*/ 968466 h 1379030"/>
                <a:gd name="connsiteX4" fmla="*/ 1565404 w 2232000"/>
                <a:gd name="connsiteY4" fmla="*/ 1379030 h 1379030"/>
                <a:gd name="connsiteX5" fmla="*/ 0 w 2232000"/>
                <a:gd name="connsiteY5" fmla="*/ 1379030 h 1379030"/>
                <a:gd name="connsiteX6" fmla="*/ 0 w 2232000"/>
                <a:gd name="connsiteY6" fmla="*/ 666596 h 1379030"/>
                <a:gd name="connsiteX7" fmla="*/ 0 w 2232000"/>
                <a:gd name="connsiteY7" fmla="*/ 666596 h 1379030"/>
                <a:gd name="connsiteX8" fmla="*/ 1565404 w 2232000"/>
                <a:gd name="connsiteY8" fmla="*/ 666596 h 1379030"/>
                <a:gd name="connsiteX9" fmla="*/ 2207512 w 2232000"/>
                <a:gd name="connsiteY9" fmla="*/ 273171 h 1379030"/>
                <a:gd name="connsiteX10" fmla="*/ 1565404 w 2232000"/>
                <a:gd name="connsiteY10" fmla="*/ 666596 h 1379030"/>
                <a:gd name="connsiteX11" fmla="*/ 1565404 w 2232000"/>
                <a:gd name="connsiteY11" fmla="*/ 1379030 h 1379030"/>
                <a:gd name="connsiteX0" fmla="*/ 0 w 2244244"/>
                <a:gd name="connsiteY0" fmla="*/ 666596 h 1379030"/>
                <a:gd name="connsiteX1" fmla="*/ 1565404 w 2244244"/>
                <a:gd name="connsiteY1" fmla="*/ 666596 h 1379030"/>
                <a:gd name="connsiteX2" fmla="*/ 1565404 w 2244244"/>
                <a:gd name="connsiteY2" fmla="*/ 1379030 h 1379030"/>
                <a:gd name="connsiteX3" fmla="*/ 0 w 2244244"/>
                <a:gd name="connsiteY3" fmla="*/ 1379030 h 1379030"/>
                <a:gd name="connsiteX4" fmla="*/ 0 w 2244244"/>
                <a:gd name="connsiteY4" fmla="*/ 666596 h 1379030"/>
                <a:gd name="connsiteX0" fmla="*/ 1565404 w 2244244"/>
                <a:gd name="connsiteY0" fmla="*/ 666596 h 1379030"/>
                <a:gd name="connsiteX1" fmla="*/ 2232000 w 2244244"/>
                <a:gd name="connsiteY1" fmla="*/ 0 h 1379030"/>
                <a:gd name="connsiteX2" fmla="*/ 2232000 w 2244244"/>
                <a:gd name="connsiteY2" fmla="*/ 968466 h 1379030"/>
                <a:gd name="connsiteX3" fmla="*/ 1565404 w 2244244"/>
                <a:gd name="connsiteY3" fmla="*/ 1379030 h 1379030"/>
                <a:gd name="connsiteX4" fmla="*/ 1565404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32000 w 2244244"/>
                <a:gd name="connsiteY2" fmla="*/ 0 h 1379030"/>
                <a:gd name="connsiteX3" fmla="*/ 1565404 w 2244244"/>
                <a:gd name="connsiteY3" fmla="*/ 666596 h 1379030"/>
                <a:gd name="connsiteX4" fmla="*/ 0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44244 w 2244244"/>
                <a:gd name="connsiteY2" fmla="*/ 296924 h 1379030"/>
                <a:gd name="connsiteX3" fmla="*/ 2232000 w 2244244"/>
                <a:gd name="connsiteY3" fmla="*/ 968466 h 1379030"/>
                <a:gd name="connsiteX4" fmla="*/ 1565404 w 2244244"/>
                <a:gd name="connsiteY4" fmla="*/ 1379030 h 1379030"/>
                <a:gd name="connsiteX5" fmla="*/ 0 w 2244244"/>
                <a:gd name="connsiteY5" fmla="*/ 1379030 h 1379030"/>
                <a:gd name="connsiteX6" fmla="*/ 0 w 2244244"/>
                <a:gd name="connsiteY6" fmla="*/ 666596 h 1379030"/>
                <a:gd name="connsiteX7" fmla="*/ 0 w 2244244"/>
                <a:gd name="connsiteY7" fmla="*/ 666596 h 1379030"/>
                <a:gd name="connsiteX8" fmla="*/ 1565404 w 2244244"/>
                <a:gd name="connsiteY8" fmla="*/ 666596 h 1379030"/>
                <a:gd name="connsiteX9" fmla="*/ 2207512 w 2244244"/>
                <a:gd name="connsiteY9" fmla="*/ 273171 h 1379030"/>
                <a:gd name="connsiteX10" fmla="*/ 1565404 w 2244244"/>
                <a:gd name="connsiteY10" fmla="*/ 666596 h 1379030"/>
                <a:gd name="connsiteX11" fmla="*/ 1565404 w 2244244"/>
                <a:gd name="connsiteY11" fmla="*/ 1379030 h 1379030"/>
                <a:gd name="connsiteX0" fmla="*/ 0 w 2244244"/>
                <a:gd name="connsiteY0" fmla="*/ 666596 h 1379030"/>
                <a:gd name="connsiteX1" fmla="*/ 1565404 w 2244244"/>
                <a:gd name="connsiteY1" fmla="*/ 666596 h 1379030"/>
                <a:gd name="connsiteX2" fmla="*/ 1565404 w 2244244"/>
                <a:gd name="connsiteY2" fmla="*/ 1379030 h 1379030"/>
                <a:gd name="connsiteX3" fmla="*/ 0 w 2244244"/>
                <a:gd name="connsiteY3" fmla="*/ 1379030 h 1379030"/>
                <a:gd name="connsiteX4" fmla="*/ 0 w 2244244"/>
                <a:gd name="connsiteY4" fmla="*/ 666596 h 1379030"/>
                <a:gd name="connsiteX0" fmla="*/ 1565404 w 2244244"/>
                <a:gd name="connsiteY0" fmla="*/ 666596 h 1379030"/>
                <a:gd name="connsiteX1" fmla="*/ 2232000 w 2244244"/>
                <a:gd name="connsiteY1" fmla="*/ 0 h 1379030"/>
                <a:gd name="connsiteX2" fmla="*/ 2232000 w 2244244"/>
                <a:gd name="connsiteY2" fmla="*/ 968466 h 1379030"/>
                <a:gd name="connsiteX3" fmla="*/ 1565404 w 2244244"/>
                <a:gd name="connsiteY3" fmla="*/ 1379030 h 1379030"/>
                <a:gd name="connsiteX4" fmla="*/ 1565404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32000 w 2244244"/>
                <a:gd name="connsiteY2" fmla="*/ 308801 h 1379030"/>
                <a:gd name="connsiteX3" fmla="*/ 1565404 w 2244244"/>
                <a:gd name="connsiteY3" fmla="*/ 666596 h 1379030"/>
                <a:gd name="connsiteX4" fmla="*/ 0 w 2244244"/>
                <a:gd name="connsiteY4" fmla="*/ 666596 h 1379030"/>
                <a:gd name="connsiteX0" fmla="*/ 0 w 2244244"/>
                <a:gd name="connsiteY0" fmla="*/ 666596 h 1379030"/>
                <a:gd name="connsiteX1" fmla="*/ 642107 w 2244244"/>
                <a:gd name="connsiteY1" fmla="*/ 380063 h 1379030"/>
                <a:gd name="connsiteX2" fmla="*/ 2244244 w 2244244"/>
                <a:gd name="connsiteY2" fmla="*/ 296924 h 1379030"/>
                <a:gd name="connsiteX3" fmla="*/ 2232000 w 2244244"/>
                <a:gd name="connsiteY3" fmla="*/ 968466 h 1379030"/>
                <a:gd name="connsiteX4" fmla="*/ 1565404 w 2244244"/>
                <a:gd name="connsiteY4" fmla="*/ 1379030 h 1379030"/>
                <a:gd name="connsiteX5" fmla="*/ 0 w 2244244"/>
                <a:gd name="connsiteY5" fmla="*/ 1379030 h 1379030"/>
                <a:gd name="connsiteX6" fmla="*/ 0 w 2244244"/>
                <a:gd name="connsiteY6" fmla="*/ 666596 h 1379030"/>
                <a:gd name="connsiteX7" fmla="*/ 0 w 2244244"/>
                <a:gd name="connsiteY7" fmla="*/ 666596 h 1379030"/>
                <a:gd name="connsiteX8" fmla="*/ 1565404 w 2244244"/>
                <a:gd name="connsiteY8" fmla="*/ 666596 h 1379030"/>
                <a:gd name="connsiteX9" fmla="*/ 2207512 w 2244244"/>
                <a:gd name="connsiteY9" fmla="*/ 273171 h 1379030"/>
                <a:gd name="connsiteX10" fmla="*/ 1565404 w 2244244"/>
                <a:gd name="connsiteY10" fmla="*/ 666596 h 1379030"/>
                <a:gd name="connsiteX11" fmla="*/ 1565404 w 2244244"/>
                <a:gd name="connsiteY11" fmla="*/ 1379030 h 1379030"/>
                <a:gd name="connsiteX0" fmla="*/ 0 w 2244244"/>
                <a:gd name="connsiteY0" fmla="*/ 393425 h 1105859"/>
                <a:gd name="connsiteX1" fmla="*/ 1565404 w 2244244"/>
                <a:gd name="connsiteY1" fmla="*/ 393425 h 1105859"/>
                <a:gd name="connsiteX2" fmla="*/ 1565404 w 2244244"/>
                <a:gd name="connsiteY2" fmla="*/ 1105859 h 1105859"/>
                <a:gd name="connsiteX3" fmla="*/ 0 w 2244244"/>
                <a:gd name="connsiteY3" fmla="*/ 1105859 h 1105859"/>
                <a:gd name="connsiteX4" fmla="*/ 0 w 2244244"/>
                <a:gd name="connsiteY4" fmla="*/ 393425 h 1105859"/>
                <a:gd name="connsiteX0" fmla="*/ 1565404 w 2244244"/>
                <a:gd name="connsiteY0" fmla="*/ 393425 h 1105859"/>
                <a:gd name="connsiteX1" fmla="*/ 2244244 w 2244244"/>
                <a:gd name="connsiteY1" fmla="*/ 11876 h 1105859"/>
                <a:gd name="connsiteX2" fmla="*/ 2232000 w 2244244"/>
                <a:gd name="connsiteY2" fmla="*/ 695295 h 1105859"/>
                <a:gd name="connsiteX3" fmla="*/ 1565404 w 2244244"/>
                <a:gd name="connsiteY3" fmla="*/ 1105859 h 1105859"/>
                <a:gd name="connsiteX4" fmla="*/ 1565404 w 2244244"/>
                <a:gd name="connsiteY4" fmla="*/ 393425 h 1105859"/>
                <a:gd name="connsiteX0" fmla="*/ 0 w 2244244"/>
                <a:gd name="connsiteY0" fmla="*/ 393425 h 1105859"/>
                <a:gd name="connsiteX1" fmla="*/ 642107 w 2244244"/>
                <a:gd name="connsiteY1" fmla="*/ 106892 h 1105859"/>
                <a:gd name="connsiteX2" fmla="*/ 2232000 w 2244244"/>
                <a:gd name="connsiteY2" fmla="*/ 35630 h 1105859"/>
                <a:gd name="connsiteX3" fmla="*/ 1565404 w 2244244"/>
                <a:gd name="connsiteY3" fmla="*/ 393425 h 1105859"/>
                <a:gd name="connsiteX4" fmla="*/ 0 w 2244244"/>
                <a:gd name="connsiteY4" fmla="*/ 393425 h 1105859"/>
                <a:gd name="connsiteX0" fmla="*/ 0 w 2244244"/>
                <a:gd name="connsiteY0" fmla="*/ 393425 h 1105859"/>
                <a:gd name="connsiteX1" fmla="*/ 642107 w 2244244"/>
                <a:gd name="connsiteY1" fmla="*/ 106892 h 1105859"/>
                <a:gd name="connsiteX2" fmla="*/ 2244244 w 2244244"/>
                <a:gd name="connsiteY2" fmla="*/ 23753 h 1105859"/>
                <a:gd name="connsiteX3" fmla="*/ 2232000 w 2244244"/>
                <a:gd name="connsiteY3" fmla="*/ 695295 h 1105859"/>
                <a:gd name="connsiteX4" fmla="*/ 1565404 w 2244244"/>
                <a:gd name="connsiteY4" fmla="*/ 1105859 h 1105859"/>
                <a:gd name="connsiteX5" fmla="*/ 0 w 2244244"/>
                <a:gd name="connsiteY5" fmla="*/ 1105859 h 1105859"/>
                <a:gd name="connsiteX6" fmla="*/ 0 w 2244244"/>
                <a:gd name="connsiteY6" fmla="*/ 393425 h 1105859"/>
                <a:gd name="connsiteX7" fmla="*/ 0 w 2244244"/>
                <a:gd name="connsiteY7" fmla="*/ 393425 h 1105859"/>
                <a:gd name="connsiteX8" fmla="*/ 1565404 w 2244244"/>
                <a:gd name="connsiteY8" fmla="*/ 393425 h 1105859"/>
                <a:gd name="connsiteX9" fmla="*/ 2207512 w 2244244"/>
                <a:gd name="connsiteY9" fmla="*/ 0 h 1105859"/>
                <a:gd name="connsiteX10" fmla="*/ 1565404 w 2244244"/>
                <a:gd name="connsiteY10" fmla="*/ 393425 h 1105859"/>
                <a:gd name="connsiteX11" fmla="*/ 1565404 w 2244244"/>
                <a:gd name="connsiteY11" fmla="*/ 1105859 h 1105859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11877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19966 w 2244244"/>
                <a:gd name="connsiteY9" fmla="*/ 35632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47508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19966 w 2244244"/>
                <a:gd name="connsiteY9" fmla="*/ 35632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47508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32420 w 2244244"/>
                <a:gd name="connsiteY9" fmla="*/ 83140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23754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83139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32420 w 2244244"/>
                <a:gd name="connsiteY9" fmla="*/ 83140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81549 h 1093983"/>
                <a:gd name="connsiteX1" fmla="*/ 1565404 w 2244244"/>
                <a:gd name="connsiteY1" fmla="*/ 381549 h 1093983"/>
                <a:gd name="connsiteX2" fmla="*/ 1565404 w 2244244"/>
                <a:gd name="connsiteY2" fmla="*/ 1093983 h 1093983"/>
                <a:gd name="connsiteX3" fmla="*/ 0 w 2244244"/>
                <a:gd name="connsiteY3" fmla="*/ 1093983 h 1093983"/>
                <a:gd name="connsiteX4" fmla="*/ 0 w 2244244"/>
                <a:gd name="connsiteY4" fmla="*/ 381549 h 1093983"/>
                <a:gd name="connsiteX0" fmla="*/ 1565404 w 2244244"/>
                <a:gd name="connsiteY0" fmla="*/ 381549 h 1093983"/>
                <a:gd name="connsiteX1" fmla="*/ 2244244 w 2244244"/>
                <a:gd name="connsiteY1" fmla="*/ 0 h 1093983"/>
                <a:gd name="connsiteX2" fmla="*/ 2232000 w 2244244"/>
                <a:gd name="connsiteY2" fmla="*/ 683419 h 1093983"/>
                <a:gd name="connsiteX3" fmla="*/ 1565404 w 2244244"/>
                <a:gd name="connsiteY3" fmla="*/ 1093983 h 1093983"/>
                <a:gd name="connsiteX4" fmla="*/ 1565404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32000 w 2244244"/>
                <a:gd name="connsiteY2" fmla="*/ 71262 h 1093983"/>
                <a:gd name="connsiteX3" fmla="*/ 1565404 w 2244244"/>
                <a:gd name="connsiteY3" fmla="*/ 381549 h 1093983"/>
                <a:gd name="connsiteX4" fmla="*/ 0 w 2244244"/>
                <a:gd name="connsiteY4" fmla="*/ 381549 h 1093983"/>
                <a:gd name="connsiteX0" fmla="*/ 0 w 2244244"/>
                <a:gd name="connsiteY0" fmla="*/ 381549 h 1093983"/>
                <a:gd name="connsiteX1" fmla="*/ 642107 w 2244244"/>
                <a:gd name="connsiteY1" fmla="*/ 95016 h 1093983"/>
                <a:gd name="connsiteX2" fmla="*/ 2244244 w 2244244"/>
                <a:gd name="connsiteY2" fmla="*/ 83139 h 1093983"/>
                <a:gd name="connsiteX3" fmla="*/ 2232000 w 2244244"/>
                <a:gd name="connsiteY3" fmla="*/ 683419 h 1093983"/>
                <a:gd name="connsiteX4" fmla="*/ 1565404 w 2244244"/>
                <a:gd name="connsiteY4" fmla="*/ 1093983 h 1093983"/>
                <a:gd name="connsiteX5" fmla="*/ 0 w 2244244"/>
                <a:gd name="connsiteY5" fmla="*/ 1093983 h 1093983"/>
                <a:gd name="connsiteX6" fmla="*/ 0 w 2244244"/>
                <a:gd name="connsiteY6" fmla="*/ 381549 h 1093983"/>
                <a:gd name="connsiteX7" fmla="*/ 0 w 2244244"/>
                <a:gd name="connsiteY7" fmla="*/ 381549 h 1093983"/>
                <a:gd name="connsiteX8" fmla="*/ 1565404 w 2244244"/>
                <a:gd name="connsiteY8" fmla="*/ 381549 h 1093983"/>
                <a:gd name="connsiteX9" fmla="*/ 2232420 w 2244244"/>
                <a:gd name="connsiteY9" fmla="*/ 83140 h 1093983"/>
                <a:gd name="connsiteX10" fmla="*/ 1565404 w 2244244"/>
                <a:gd name="connsiteY10" fmla="*/ 381549 h 1093983"/>
                <a:gd name="connsiteX11" fmla="*/ 1565404 w 2244244"/>
                <a:gd name="connsiteY11" fmla="*/ 1093983 h 1093983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23754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23754 h 1022721"/>
                <a:gd name="connsiteX2" fmla="*/ 2244244 w 2244244"/>
                <a:gd name="connsiteY2" fmla="*/ 11877 h 1022721"/>
                <a:gd name="connsiteX3" fmla="*/ 2232000 w 2244244"/>
                <a:gd name="connsiteY3" fmla="*/ 61215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23754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0 h 1022721"/>
                <a:gd name="connsiteX2" fmla="*/ 2244244 w 2244244"/>
                <a:gd name="connsiteY2" fmla="*/ 11877 h 1022721"/>
                <a:gd name="connsiteX3" fmla="*/ 2232000 w 2244244"/>
                <a:gd name="connsiteY3" fmla="*/ 61215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29654 w 2244244"/>
                <a:gd name="connsiteY1" fmla="*/ 11877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0 h 1022721"/>
                <a:gd name="connsiteX2" fmla="*/ 2244244 w 2244244"/>
                <a:gd name="connsiteY2" fmla="*/ 11877 h 1022721"/>
                <a:gd name="connsiteX3" fmla="*/ 2232000 w 2244244"/>
                <a:gd name="connsiteY3" fmla="*/ 61215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244"/>
                <a:gd name="connsiteY0" fmla="*/ 310287 h 1022721"/>
                <a:gd name="connsiteX1" fmla="*/ 1565404 w 2244244"/>
                <a:gd name="connsiteY1" fmla="*/ 310287 h 1022721"/>
                <a:gd name="connsiteX2" fmla="*/ 1565404 w 2244244"/>
                <a:gd name="connsiteY2" fmla="*/ 1022721 h 1022721"/>
                <a:gd name="connsiteX3" fmla="*/ 0 w 2244244"/>
                <a:gd name="connsiteY3" fmla="*/ 1022721 h 1022721"/>
                <a:gd name="connsiteX4" fmla="*/ 0 w 2244244"/>
                <a:gd name="connsiteY4" fmla="*/ 310287 h 1022721"/>
                <a:gd name="connsiteX0" fmla="*/ 1565404 w 2244244"/>
                <a:gd name="connsiteY0" fmla="*/ 310287 h 1022721"/>
                <a:gd name="connsiteX1" fmla="*/ 2244244 w 2244244"/>
                <a:gd name="connsiteY1" fmla="*/ 0 h 1022721"/>
                <a:gd name="connsiteX2" fmla="*/ 2232000 w 2244244"/>
                <a:gd name="connsiteY2" fmla="*/ 612157 h 1022721"/>
                <a:gd name="connsiteX3" fmla="*/ 1565404 w 2244244"/>
                <a:gd name="connsiteY3" fmla="*/ 1022721 h 1022721"/>
                <a:gd name="connsiteX4" fmla="*/ 1565404 w 2244244"/>
                <a:gd name="connsiteY4" fmla="*/ 310287 h 1022721"/>
                <a:gd name="connsiteX0" fmla="*/ 0 w 2244244"/>
                <a:gd name="connsiteY0" fmla="*/ 310287 h 1022721"/>
                <a:gd name="connsiteX1" fmla="*/ 629654 w 2244244"/>
                <a:gd name="connsiteY1" fmla="*/ 11877 h 1022721"/>
                <a:gd name="connsiteX2" fmla="*/ 2232000 w 2244244"/>
                <a:gd name="connsiteY2" fmla="*/ 0 h 1022721"/>
                <a:gd name="connsiteX3" fmla="*/ 1565404 w 2244244"/>
                <a:gd name="connsiteY3" fmla="*/ 310287 h 1022721"/>
                <a:gd name="connsiteX4" fmla="*/ 0 w 2244244"/>
                <a:gd name="connsiteY4" fmla="*/ 310287 h 1022721"/>
                <a:gd name="connsiteX0" fmla="*/ 0 w 2244244"/>
                <a:gd name="connsiteY0" fmla="*/ 310287 h 1022721"/>
                <a:gd name="connsiteX1" fmla="*/ 642107 w 2244244"/>
                <a:gd name="connsiteY1" fmla="*/ 0 h 1022721"/>
                <a:gd name="connsiteX2" fmla="*/ 2244244 w 2244244"/>
                <a:gd name="connsiteY2" fmla="*/ 11877 h 1022721"/>
                <a:gd name="connsiteX3" fmla="*/ 2232000 w 2244244"/>
                <a:gd name="connsiteY3" fmla="*/ 647787 h 1022721"/>
                <a:gd name="connsiteX4" fmla="*/ 1565404 w 2244244"/>
                <a:gd name="connsiteY4" fmla="*/ 1022721 h 1022721"/>
                <a:gd name="connsiteX5" fmla="*/ 0 w 2244244"/>
                <a:gd name="connsiteY5" fmla="*/ 1022721 h 1022721"/>
                <a:gd name="connsiteX6" fmla="*/ 0 w 2244244"/>
                <a:gd name="connsiteY6" fmla="*/ 310287 h 1022721"/>
                <a:gd name="connsiteX7" fmla="*/ 0 w 2244244"/>
                <a:gd name="connsiteY7" fmla="*/ 310287 h 1022721"/>
                <a:gd name="connsiteX8" fmla="*/ 1565404 w 2244244"/>
                <a:gd name="connsiteY8" fmla="*/ 310287 h 1022721"/>
                <a:gd name="connsiteX9" fmla="*/ 2232420 w 2244244"/>
                <a:gd name="connsiteY9" fmla="*/ 11878 h 1022721"/>
                <a:gd name="connsiteX10" fmla="*/ 1565404 w 2244244"/>
                <a:gd name="connsiteY10" fmla="*/ 310287 h 1022721"/>
                <a:gd name="connsiteX11" fmla="*/ 1565404 w 2244244"/>
                <a:gd name="connsiteY11" fmla="*/ 1022721 h 1022721"/>
                <a:gd name="connsiteX0" fmla="*/ 0 w 2244453"/>
                <a:gd name="connsiteY0" fmla="*/ 310287 h 1022721"/>
                <a:gd name="connsiteX1" fmla="*/ 1565404 w 2244453"/>
                <a:gd name="connsiteY1" fmla="*/ 310287 h 1022721"/>
                <a:gd name="connsiteX2" fmla="*/ 1565404 w 2244453"/>
                <a:gd name="connsiteY2" fmla="*/ 1022721 h 1022721"/>
                <a:gd name="connsiteX3" fmla="*/ 0 w 2244453"/>
                <a:gd name="connsiteY3" fmla="*/ 1022721 h 1022721"/>
                <a:gd name="connsiteX4" fmla="*/ 0 w 2244453"/>
                <a:gd name="connsiteY4" fmla="*/ 310287 h 1022721"/>
                <a:gd name="connsiteX0" fmla="*/ 1565404 w 2244453"/>
                <a:gd name="connsiteY0" fmla="*/ 310287 h 1022721"/>
                <a:gd name="connsiteX1" fmla="*/ 2244244 w 2244453"/>
                <a:gd name="connsiteY1" fmla="*/ 0 h 1022721"/>
                <a:gd name="connsiteX2" fmla="*/ 2244453 w 2244453"/>
                <a:gd name="connsiteY2" fmla="*/ 647787 h 1022721"/>
                <a:gd name="connsiteX3" fmla="*/ 1565404 w 2244453"/>
                <a:gd name="connsiteY3" fmla="*/ 1022721 h 1022721"/>
                <a:gd name="connsiteX4" fmla="*/ 1565404 w 2244453"/>
                <a:gd name="connsiteY4" fmla="*/ 310287 h 1022721"/>
                <a:gd name="connsiteX0" fmla="*/ 0 w 2244453"/>
                <a:gd name="connsiteY0" fmla="*/ 310287 h 1022721"/>
                <a:gd name="connsiteX1" fmla="*/ 629654 w 2244453"/>
                <a:gd name="connsiteY1" fmla="*/ 11877 h 1022721"/>
                <a:gd name="connsiteX2" fmla="*/ 2232000 w 2244453"/>
                <a:gd name="connsiteY2" fmla="*/ 0 h 1022721"/>
                <a:gd name="connsiteX3" fmla="*/ 1565404 w 2244453"/>
                <a:gd name="connsiteY3" fmla="*/ 310287 h 1022721"/>
                <a:gd name="connsiteX4" fmla="*/ 0 w 2244453"/>
                <a:gd name="connsiteY4" fmla="*/ 310287 h 1022721"/>
                <a:gd name="connsiteX0" fmla="*/ 0 w 2244453"/>
                <a:gd name="connsiteY0" fmla="*/ 310287 h 1022721"/>
                <a:gd name="connsiteX1" fmla="*/ 642107 w 2244453"/>
                <a:gd name="connsiteY1" fmla="*/ 0 h 1022721"/>
                <a:gd name="connsiteX2" fmla="*/ 2244244 w 2244453"/>
                <a:gd name="connsiteY2" fmla="*/ 11877 h 1022721"/>
                <a:gd name="connsiteX3" fmla="*/ 2232000 w 2244453"/>
                <a:gd name="connsiteY3" fmla="*/ 647787 h 1022721"/>
                <a:gd name="connsiteX4" fmla="*/ 1565404 w 2244453"/>
                <a:gd name="connsiteY4" fmla="*/ 1022721 h 1022721"/>
                <a:gd name="connsiteX5" fmla="*/ 0 w 2244453"/>
                <a:gd name="connsiteY5" fmla="*/ 1022721 h 1022721"/>
                <a:gd name="connsiteX6" fmla="*/ 0 w 2244453"/>
                <a:gd name="connsiteY6" fmla="*/ 310287 h 1022721"/>
                <a:gd name="connsiteX7" fmla="*/ 0 w 2244453"/>
                <a:gd name="connsiteY7" fmla="*/ 310287 h 1022721"/>
                <a:gd name="connsiteX8" fmla="*/ 1565404 w 2244453"/>
                <a:gd name="connsiteY8" fmla="*/ 310287 h 1022721"/>
                <a:gd name="connsiteX9" fmla="*/ 2232420 w 2244453"/>
                <a:gd name="connsiteY9" fmla="*/ 11878 h 1022721"/>
                <a:gd name="connsiteX10" fmla="*/ 1565404 w 2244453"/>
                <a:gd name="connsiteY10" fmla="*/ 310287 h 1022721"/>
                <a:gd name="connsiteX11" fmla="*/ 1565404 w 2244453"/>
                <a:gd name="connsiteY11" fmla="*/ 1022721 h 102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4453" h="1022721" stroke="0" extrusionOk="0">
                  <a:moveTo>
                    <a:pt x="0" y="310287"/>
                  </a:moveTo>
                  <a:lnTo>
                    <a:pt x="1565404" y="310287"/>
                  </a:lnTo>
                  <a:lnTo>
                    <a:pt x="1565404" y="1022721"/>
                  </a:lnTo>
                  <a:lnTo>
                    <a:pt x="0" y="1022721"/>
                  </a:lnTo>
                  <a:lnTo>
                    <a:pt x="0" y="310287"/>
                  </a:lnTo>
                  <a:close/>
                </a:path>
                <a:path w="2244453" h="1022721" fill="darkenLess" stroke="0" extrusionOk="0">
                  <a:moveTo>
                    <a:pt x="1565404" y="310287"/>
                  </a:moveTo>
                  <a:lnTo>
                    <a:pt x="2244244" y="0"/>
                  </a:lnTo>
                  <a:cubicBezTo>
                    <a:pt x="2244314" y="215929"/>
                    <a:pt x="2244383" y="431858"/>
                    <a:pt x="2244453" y="647787"/>
                  </a:cubicBezTo>
                  <a:lnTo>
                    <a:pt x="1565404" y="1022721"/>
                  </a:lnTo>
                  <a:lnTo>
                    <a:pt x="1565404" y="310287"/>
                  </a:lnTo>
                  <a:close/>
                </a:path>
                <a:path w="2244453" h="1022721" fill="lightenLess" stroke="0" extrusionOk="0">
                  <a:moveTo>
                    <a:pt x="0" y="310287"/>
                  </a:moveTo>
                  <a:lnTo>
                    <a:pt x="629654" y="11877"/>
                  </a:lnTo>
                  <a:lnTo>
                    <a:pt x="2232000" y="0"/>
                  </a:lnTo>
                  <a:lnTo>
                    <a:pt x="1565404" y="310287"/>
                  </a:lnTo>
                  <a:lnTo>
                    <a:pt x="0" y="310287"/>
                  </a:lnTo>
                  <a:close/>
                </a:path>
                <a:path w="2244453" h="1022721" fill="none" extrusionOk="0">
                  <a:moveTo>
                    <a:pt x="0" y="310287"/>
                  </a:moveTo>
                  <a:lnTo>
                    <a:pt x="642107" y="0"/>
                  </a:lnTo>
                  <a:lnTo>
                    <a:pt x="2244244" y="11877"/>
                  </a:lnTo>
                  <a:lnTo>
                    <a:pt x="2232000" y="647787"/>
                  </a:lnTo>
                  <a:lnTo>
                    <a:pt x="1565404" y="1022721"/>
                  </a:lnTo>
                  <a:lnTo>
                    <a:pt x="0" y="1022721"/>
                  </a:lnTo>
                  <a:lnTo>
                    <a:pt x="0" y="310287"/>
                  </a:lnTo>
                  <a:close/>
                  <a:moveTo>
                    <a:pt x="0" y="310287"/>
                  </a:moveTo>
                  <a:lnTo>
                    <a:pt x="1565404" y="310287"/>
                  </a:lnTo>
                  <a:lnTo>
                    <a:pt x="2232420" y="11878"/>
                  </a:lnTo>
                  <a:moveTo>
                    <a:pt x="1565404" y="310287"/>
                  </a:moveTo>
                  <a:lnTo>
                    <a:pt x="1565404" y="1022721"/>
                  </a:lnTo>
                </a:path>
              </a:pathLst>
            </a:custGeom>
            <a:solidFill>
              <a:srgbClr val="CC99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427625" y="5193196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B050"/>
                </a:solidFill>
              </a:rPr>
              <a:t>2D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716" y="5206375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3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D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059832" y="4689140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89140"/>
                <a:ext cx="16561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7735911" y="468914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LaSrCuO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04348" y="6453336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21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Bi-oxide</a:t>
            </a:r>
            <a:r>
              <a:rPr kumimoji="1" lang="en-US" altLang="ja-JP" dirty="0" smtClean="0"/>
              <a:t> compared with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Cuprate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71" name="グループ化 70"/>
          <p:cNvGrpSpPr/>
          <p:nvPr/>
        </p:nvGrpSpPr>
        <p:grpSpPr>
          <a:xfrm>
            <a:off x="5097579" y="2111123"/>
            <a:ext cx="4043227" cy="3270649"/>
            <a:chOff x="4933282" y="2420888"/>
            <a:chExt cx="4007755" cy="3041696"/>
          </a:xfrm>
        </p:grpSpPr>
        <p:sp>
          <p:nvSpPr>
            <p:cNvPr id="7" name="Line 242"/>
            <p:cNvSpPr>
              <a:spLocks noChangeShapeType="1"/>
            </p:cNvSpPr>
            <p:nvPr/>
          </p:nvSpPr>
          <p:spPr bwMode="auto">
            <a:xfrm>
              <a:off x="5433103" y="3278191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243"/>
            <p:cNvSpPr>
              <a:spLocks noChangeShapeType="1"/>
            </p:cNvSpPr>
            <p:nvPr/>
          </p:nvSpPr>
          <p:spPr bwMode="auto">
            <a:xfrm>
              <a:off x="5379215" y="4541441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244"/>
            <p:cNvSpPr>
              <a:spLocks noChangeShapeType="1"/>
            </p:cNvSpPr>
            <p:nvPr/>
          </p:nvSpPr>
          <p:spPr bwMode="auto">
            <a:xfrm>
              <a:off x="5397099" y="5190411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245"/>
            <p:cNvSpPr>
              <a:spLocks noChangeShapeType="1"/>
            </p:cNvSpPr>
            <p:nvPr/>
          </p:nvSpPr>
          <p:spPr bwMode="auto">
            <a:xfrm>
              <a:off x="5379215" y="5082399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246"/>
            <p:cNvSpPr>
              <a:spLocks noChangeShapeType="1"/>
            </p:cNvSpPr>
            <p:nvPr/>
          </p:nvSpPr>
          <p:spPr bwMode="auto">
            <a:xfrm>
              <a:off x="5397099" y="2678424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8052502" y="3609020"/>
              <a:ext cx="888535" cy="486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/>
                <a:t>(3d)</a:t>
              </a:r>
              <a:r>
                <a:rPr lang="en-US" altLang="ja-JP" sz="2800" baseline="30000" dirty="0" smtClean="0"/>
                <a:t>9</a:t>
              </a:r>
              <a:endParaRPr lang="ja-JP" altLang="en-US" sz="2800" dirty="0"/>
            </a:p>
          </p:txBody>
        </p:sp>
        <p:sp>
          <p:nvSpPr>
            <p:cNvPr id="63" name="中かっこ 62"/>
            <p:cNvSpPr/>
            <p:nvPr/>
          </p:nvSpPr>
          <p:spPr>
            <a:xfrm>
              <a:off x="4933282" y="2420888"/>
              <a:ext cx="3119220" cy="3041696"/>
            </a:xfrm>
            <a:prstGeom prst="bracePair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393030" y="3078973"/>
            <a:ext cx="4224117" cy="2407901"/>
            <a:chOff x="512307" y="3320991"/>
            <a:chExt cx="4401292" cy="2239344"/>
          </a:xfrm>
        </p:grpSpPr>
        <p:sp>
          <p:nvSpPr>
            <p:cNvPr id="36" name="Line 242"/>
            <p:cNvSpPr>
              <a:spLocks noChangeShapeType="1"/>
            </p:cNvSpPr>
            <p:nvPr/>
          </p:nvSpPr>
          <p:spPr bwMode="auto">
            <a:xfrm>
              <a:off x="1061492" y="3947863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243"/>
            <p:cNvSpPr>
              <a:spLocks noChangeShapeType="1"/>
            </p:cNvSpPr>
            <p:nvPr/>
          </p:nvSpPr>
          <p:spPr bwMode="auto">
            <a:xfrm>
              <a:off x="1043608" y="4617542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244"/>
            <p:cNvSpPr>
              <a:spLocks noChangeShapeType="1"/>
            </p:cNvSpPr>
            <p:nvPr/>
          </p:nvSpPr>
          <p:spPr bwMode="auto">
            <a:xfrm>
              <a:off x="1061492" y="5287215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245"/>
            <p:cNvSpPr>
              <a:spLocks noChangeShapeType="1"/>
            </p:cNvSpPr>
            <p:nvPr/>
          </p:nvSpPr>
          <p:spPr bwMode="auto">
            <a:xfrm>
              <a:off x="1043608" y="4985862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246"/>
            <p:cNvSpPr>
              <a:spLocks noChangeShapeType="1"/>
            </p:cNvSpPr>
            <p:nvPr/>
          </p:nvSpPr>
          <p:spPr bwMode="auto">
            <a:xfrm>
              <a:off x="1061492" y="3613027"/>
              <a:ext cx="2271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>
              <a:off x="1619672" y="3320992"/>
              <a:ext cx="0" cy="6115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250"/>
            <p:cNvSpPr>
              <a:spLocks noChangeShapeType="1"/>
            </p:cNvSpPr>
            <p:nvPr/>
          </p:nvSpPr>
          <p:spPr bwMode="auto">
            <a:xfrm flipV="1">
              <a:off x="1943708" y="3320991"/>
              <a:ext cx="0" cy="57806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252"/>
            <p:cNvSpPr>
              <a:spLocks noChangeShapeType="1"/>
            </p:cNvSpPr>
            <p:nvPr/>
          </p:nvSpPr>
          <p:spPr bwMode="auto">
            <a:xfrm flipV="1">
              <a:off x="2375756" y="3727119"/>
              <a:ext cx="0" cy="5555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253"/>
            <p:cNvSpPr>
              <a:spLocks noChangeShapeType="1"/>
            </p:cNvSpPr>
            <p:nvPr/>
          </p:nvSpPr>
          <p:spPr bwMode="auto">
            <a:xfrm>
              <a:off x="2663788" y="3746967"/>
              <a:ext cx="0" cy="52461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815917" y="4149080"/>
              <a:ext cx="1097682" cy="543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/>
                <a:t>(</a:t>
              </a:r>
              <a:r>
                <a:rPr lang="en-US" altLang="ja-JP" sz="2800" dirty="0" smtClean="0"/>
                <a:t>5d)</a:t>
              </a:r>
              <a:r>
                <a:rPr lang="en-US" altLang="ja-JP" sz="3200" baseline="30000" dirty="0" smtClean="0"/>
                <a:t>10</a:t>
              </a:r>
              <a:endParaRPr lang="ja-JP" altLang="en-US" sz="2800" dirty="0"/>
            </a:p>
          </p:txBody>
        </p:sp>
        <p:sp>
          <p:nvSpPr>
            <p:cNvPr id="64" name="中かっこ 63"/>
            <p:cNvSpPr/>
            <p:nvPr/>
          </p:nvSpPr>
          <p:spPr>
            <a:xfrm>
              <a:off x="512307" y="3392996"/>
              <a:ext cx="3339613" cy="2167339"/>
            </a:xfrm>
            <a:prstGeom prst="bracePair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93162" y="1259414"/>
            <a:ext cx="3946104" cy="1509849"/>
            <a:chOff x="611560" y="1628800"/>
            <a:chExt cx="4067116" cy="1404156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611560" y="1916832"/>
              <a:ext cx="4067116" cy="789660"/>
              <a:chOff x="611560" y="1916832"/>
              <a:chExt cx="4067116" cy="789660"/>
            </a:xfrm>
          </p:grpSpPr>
          <p:sp>
            <p:nvSpPr>
              <p:cNvPr id="53" name="Line 246"/>
              <p:cNvSpPr>
                <a:spLocks noChangeShapeType="1"/>
              </p:cNvSpPr>
              <p:nvPr/>
            </p:nvSpPr>
            <p:spPr bwMode="auto">
              <a:xfrm>
                <a:off x="1067603" y="2278157"/>
                <a:ext cx="22712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3815917" y="1988840"/>
                <a:ext cx="862759" cy="486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 smtClean="0"/>
                  <a:t>(6s)</a:t>
                </a:r>
                <a:r>
                  <a:rPr lang="en-US" altLang="ja-JP" sz="2800" baseline="30000" dirty="0" smtClean="0"/>
                  <a:t>?</a:t>
                </a:r>
                <a:endParaRPr lang="ja-JP" altLang="en-US" sz="2800" dirty="0"/>
              </a:p>
            </p:txBody>
          </p:sp>
          <p:sp>
            <p:nvSpPr>
              <p:cNvPr id="66" name="中かっこ 65"/>
              <p:cNvSpPr/>
              <p:nvPr/>
            </p:nvSpPr>
            <p:spPr>
              <a:xfrm>
                <a:off x="611560" y="1988840"/>
                <a:ext cx="3060339" cy="685667"/>
              </a:xfrm>
              <a:prstGeom prst="bracePair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Line 252"/>
              <p:cNvSpPr>
                <a:spLocks noChangeShapeType="1"/>
              </p:cNvSpPr>
              <p:nvPr/>
            </p:nvSpPr>
            <p:spPr bwMode="auto">
              <a:xfrm flipV="1">
                <a:off x="2087724" y="1916832"/>
                <a:ext cx="0" cy="754799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253"/>
              <p:cNvSpPr>
                <a:spLocks noChangeShapeType="1"/>
              </p:cNvSpPr>
              <p:nvPr/>
            </p:nvSpPr>
            <p:spPr bwMode="auto">
              <a:xfrm>
                <a:off x="2375756" y="1951693"/>
                <a:ext cx="0" cy="754799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円/楕円 71"/>
            <p:cNvSpPr/>
            <p:nvPr/>
          </p:nvSpPr>
          <p:spPr>
            <a:xfrm>
              <a:off x="1511660" y="1628800"/>
              <a:ext cx="1404156" cy="140415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円/楕円 72"/>
          <p:cNvSpPr/>
          <p:nvPr/>
        </p:nvSpPr>
        <p:spPr>
          <a:xfrm>
            <a:off x="6453709" y="1844824"/>
            <a:ext cx="962607" cy="999457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V="1">
            <a:off x="202580" y="1323446"/>
            <a:ext cx="0" cy="43493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-6551" y="780022"/>
            <a:ext cx="1226155" cy="49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Ｅｎｅｒｇｙ</a:t>
            </a:r>
            <a:endParaRPr kumimoji="1" lang="ja-JP" altLang="en-US" sz="2400" dirty="0"/>
          </a:p>
        </p:txBody>
      </p:sp>
      <p:cxnSp>
        <p:nvCxnSpPr>
          <p:cNvPr id="82" name="直線矢印コネクタ 81"/>
          <p:cNvCxnSpPr/>
          <p:nvPr/>
        </p:nvCxnSpPr>
        <p:spPr>
          <a:xfrm flipV="1">
            <a:off x="4924527" y="1376983"/>
            <a:ext cx="0" cy="43493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4715408" y="833559"/>
            <a:ext cx="1226155" cy="49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Ｅｎｅｒｇｙ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7636" y="593265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Bi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516216" y="5951021"/>
            <a:ext cx="782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00B050"/>
                </a:solidFill>
              </a:rPr>
              <a:t>Cu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00280" y="94919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>
                <a:solidFill>
                  <a:srgbClr val="FF0000"/>
                </a:solidFill>
              </a:rPr>
              <a:t>?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57" name="Line 252"/>
          <p:cNvSpPr>
            <a:spLocks noChangeShapeType="1"/>
          </p:cNvSpPr>
          <p:nvPr/>
        </p:nvSpPr>
        <p:spPr bwMode="auto">
          <a:xfrm flipV="1">
            <a:off x="1187624" y="4163743"/>
            <a:ext cx="0" cy="5974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8" name="Line 253"/>
          <p:cNvSpPr>
            <a:spLocks noChangeShapeType="1"/>
          </p:cNvSpPr>
          <p:nvPr/>
        </p:nvSpPr>
        <p:spPr bwMode="auto">
          <a:xfrm>
            <a:off x="1464062" y="4185085"/>
            <a:ext cx="0" cy="5641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9" name="Line 252"/>
          <p:cNvSpPr>
            <a:spLocks noChangeShapeType="1"/>
          </p:cNvSpPr>
          <p:nvPr/>
        </p:nvSpPr>
        <p:spPr bwMode="auto">
          <a:xfrm flipV="1">
            <a:off x="1811286" y="4559787"/>
            <a:ext cx="0" cy="5974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0" name="Line 253"/>
          <p:cNvSpPr>
            <a:spLocks noChangeShapeType="1"/>
          </p:cNvSpPr>
          <p:nvPr/>
        </p:nvSpPr>
        <p:spPr bwMode="auto">
          <a:xfrm>
            <a:off x="2087724" y="4581129"/>
            <a:ext cx="0" cy="5641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1" name="Line 252"/>
          <p:cNvSpPr>
            <a:spLocks noChangeShapeType="1"/>
          </p:cNvSpPr>
          <p:nvPr/>
        </p:nvSpPr>
        <p:spPr bwMode="auto">
          <a:xfrm flipV="1">
            <a:off x="2423354" y="4883823"/>
            <a:ext cx="0" cy="5974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2" name="Line 253"/>
          <p:cNvSpPr>
            <a:spLocks noChangeShapeType="1"/>
          </p:cNvSpPr>
          <p:nvPr/>
        </p:nvSpPr>
        <p:spPr bwMode="auto">
          <a:xfrm>
            <a:off x="2699792" y="4905165"/>
            <a:ext cx="0" cy="56410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4" name="Line 252"/>
          <p:cNvSpPr>
            <a:spLocks noChangeShapeType="1"/>
          </p:cNvSpPr>
          <p:nvPr/>
        </p:nvSpPr>
        <p:spPr bwMode="auto">
          <a:xfrm flipV="1">
            <a:off x="6984268" y="4761148"/>
            <a:ext cx="0" cy="5974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8" name="Line 253"/>
          <p:cNvSpPr>
            <a:spLocks noChangeShapeType="1"/>
          </p:cNvSpPr>
          <p:nvPr/>
        </p:nvSpPr>
        <p:spPr bwMode="auto">
          <a:xfrm>
            <a:off x="7236296" y="4833156"/>
            <a:ext cx="0" cy="5641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9" name="Line 252"/>
          <p:cNvSpPr>
            <a:spLocks noChangeShapeType="1"/>
          </p:cNvSpPr>
          <p:nvPr/>
        </p:nvSpPr>
        <p:spPr bwMode="auto">
          <a:xfrm flipV="1">
            <a:off x="6167770" y="4689140"/>
            <a:ext cx="0" cy="5974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0" name="Line 253"/>
          <p:cNvSpPr>
            <a:spLocks noChangeShapeType="1"/>
          </p:cNvSpPr>
          <p:nvPr/>
        </p:nvSpPr>
        <p:spPr bwMode="auto">
          <a:xfrm>
            <a:off x="6444208" y="4710482"/>
            <a:ext cx="0" cy="5641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1" name="Line 252"/>
          <p:cNvSpPr>
            <a:spLocks noChangeShapeType="1"/>
          </p:cNvSpPr>
          <p:nvPr/>
        </p:nvSpPr>
        <p:spPr bwMode="auto">
          <a:xfrm flipV="1">
            <a:off x="6563814" y="4113076"/>
            <a:ext cx="0" cy="5974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4" name="Line 253"/>
          <p:cNvSpPr>
            <a:spLocks noChangeShapeType="1"/>
          </p:cNvSpPr>
          <p:nvPr/>
        </p:nvSpPr>
        <p:spPr bwMode="auto">
          <a:xfrm>
            <a:off x="6840252" y="4134418"/>
            <a:ext cx="0" cy="5641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5" name="Line 252"/>
          <p:cNvSpPr>
            <a:spLocks noChangeShapeType="1"/>
          </p:cNvSpPr>
          <p:nvPr/>
        </p:nvSpPr>
        <p:spPr bwMode="auto">
          <a:xfrm flipV="1">
            <a:off x="6552220" y="2744924"/>
            <a:ext cx="0" cy="5974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6" name="Line 253"/>
          <p:cNvSpPr>
            <a:spLocks noChangeShapeType="1"/>
          </p:cNvSpPr>
          <p:nvPr/>
        </p:nvSpPr>
        <p:spPr bwMode="auto">
          <a:xfrm>
            <a:off x="6828658" y="2766266"/>
            <a:ext cx="0" cy="5641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7" name="Line 252"/>
          <p:cNvSpPr>
            <a:spLocks noChangeShapeType="1"/>
          </p:cNvSpPr>
          <p:nvPr/>
        </p:nvSpPr>
        <p:spPr bwMode="auto">
          <a:xfrm flipV="1">
            <a:off x="6887850" y="2060848"/>
            <a:ext cx="0" cy="5974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704348" y="6453336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666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Valence skipping element Bi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-9639" y="1091974"/>
            <a:ext cx="3609531" cy="3577453"/>
            <a:chOff x="23664" y="1150623"/>
            <a:chExt cx="3794058" cy="365106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4" y="1150623"/>
              <a:ext cx="3794058" cy="33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73" y="4606541"/>
              <a:ext cx="3225131" cy="19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円/楕円 7"/>
          <p:cNvSpPr/>
          <p:nvPr/>
        </p:nvSpPr>
        <p:spPr>
          <a:xfrm>
            <a:off x="1475656" y="3518431"/>
            <a:ext cx="822070" cy="84667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グループ化 75"/>
          <p:cNvGrpSpPr/>
          <p:nvPr/>
        </p:nvGrpSpPr>
        <p:grpSpPr>
          <a:xfrm>
            <a:off x="3746651" y="1735321"/>
            <a:ext cx="4029705" cy="1710000"/>
            <a:chOff x="3746651" y="1735321"/>
            <a:chExt cx="4029705" cy="1710000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3746651" y="1735321"/>
              <a:ext cx="4029705" cy="1710000"/>
              <a:chOff x="4267428" y="1892699"/>
              <a:chExt cx="4059334" cy="1701625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4267428" y="1892699"/>
                <a:ext cx="4059334" cy="1618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4428694" y="2001360"/>
                <a:ext cx="2932910" cy="1592964"/>
                <a:chOff x="4428694" y="2001360"/>
                <a:chExt cx="2932910" cy="1592964"/>
              </a:xfrm>
            </p:grpSpPr>
            <p:grpSp>
              <p:nvGrpSpPr>
                <p:cNvPr id="24" name="グループ化 23"/>
                <p:cNvGrpSpPr/>
                <p:nvPr/>
              </p:nvGrpSpPr>
              <p:grpSpPr>
                <a:xfrm>
                  <a:off x="4428694" y="2001360"/>
                  <a:ext cx="2923019" cy="1592964"/>
                  <a:chOff x="-1609319" y="4379003"/>
                  <a:chExt cx="2923019" cy="1592964"/>
                </a:xfrm>
              </p:grpSpPr>
              <p:sp>
                <p:nvSpPr>
                  <p:cNvPr id="25" name="テキスト ボックス 24"/>
                  <p:cNvSpPr txBox="1"/>
                  <p:nvPr/>
                </p:nvSpPr>
                <p:spPr>
                  <a:xfrm>
                    <a:off x="-1609319" y="4379003"/>
                    <a:ext cx="87075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3200" dirty="0" smtClean="0"/>
                      <a:t>Bi</a:t>
                    </a:r>
                    <a:r>
                      <a:rPr lang="en-US" altLang="ja-JP" sz="3200" baseline="30000" dirty="0" smtClean="0"/>
                      <a:t>3</a:t>
                    </a:r>
                    <a:r>
                      <a:rPr lang="en-US" altLang="ja-JP" sz="3200" baseline="30000" dirty="0"/>
                      <a:t>+</a:t>
                    </a:r>
                    <a:r>
                      <a:rPr kumimoji="1" lang="en-US" altLang="ja-JP" sz="3200" dirty="0" smtClean="0"/>
                      <a:t> </a:t>
                    </a:r>
                    <a:endParaRPr kumimoji="1" lang="ja-JP" altLang="en-US" sz="3200" dirty="0"/>
                  </a:p>
                </p:txBody>
              </p:sp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-1604897" y="5387192"/>
                    <a:ext cx="87075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3200" dirty="0" smtClean="0"/>
                      <a:t>Bi</a:t>
                    </a:r>
                    <a:r>
                      <a:rPr lang="en-US" altLang="ja-JP" sz="3200" baseline="30000" dirty="0"/>
                      <a:t>5</a:t>
                    </a:r>
                    <a:r>
                      <a:rPr lang="en-US" altLang="ja-JP" sz="3200" baseline="30000" dirty="0" smtClean="0"/>
                      <a:t>+</a:t>
                    </a:r>
                    <a:r>
                      <a:rPr kumimoji="1" lang="en-US" altLang="ja-JP" sz="3200" dirty="0" smtClean="0"/>
                      <a:t> </a:t>
                    </a:r>
                    <a:endParaRPr kumimoji="1" lang="ja-JP" altLang="en-US" sz="3200" dirty="0"/>
                  </a:p>
                </p:txBody>
              </p:sp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-798032" y="4440557"/>
                    <a:ext cx="21117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2400" dirty="0" smtClean="0"/>
                      <a:t>[</a:t>
                    </a:r>
                    <a:r>
                      <a:rPr lang="en-US" altLang="ja-JP" sz="2400" dirty="0" err="1" smtClean="0"/>
                      <a:t>Xe</a:t>
                    </a:r>
                    <a:r>
                      <a:rPr lang="en-US" altLang="ja-JP" sz="2400" dirty="0" smtClean="0"/>
                      <a:t>](4f)</a:t>
                    </a:r>
                    <a:r>
                      <a:rPr lang="en-US" altLang="ja-JP" sz="2400" baseline="30000" dirty="0" smtClean="0"/>
                      <a:t>14</a:t>
                    </a:r>
                    <a:r>
                      <a:rPr lang="en-US" altLang="ja-JP" sz="2400" dirty="0" smtClean="0"/>
                      <a:t>(5d)</a:t>
                    </a:r>
                    <a:r>
                      <a:rPr lang="en-US" altLang="ja-JP" sz="2400" baseline="30000" dirty="0" smtClean="0"/>
                      <a:t>10</a:t>
                    </a:r>
                    <a:r>
                      <a:rPr kumimoji="1" lang="en-US" altLang="ja-JP" sz="2400" dirty="0" smtClean="0"/>
                      <a:t> </a:t>
                    </a:r>
                    <a:endParaRPr kumimoji="1" lang="ja-JP" altLang="en-US" sz="2400" dirty="0"/>
                  </a:p>
                </p:txBody>
              </p:sp>
              <p:sp>
                <p:nvSpPr>
                  <p:cNvPr id="28" name="テキスト ボックス 27"/>
                  <p:cNvSpPr txBox="1"/>
                  <p:nvPr/>
                </p:nvSpPr>
                <p:spPr>
                  <a:xfrm>
                    <a:off x="-799433" y="5409668"/>
                    <a:ext cx="21117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2400" dirty="0" smtClean="0"/>
                      <a:t>[</a:t>
                    </a:r>
                    <a:r>
                      <a:rPr lang="en-US" altLang="ja-JP" sz="2400" dirty="0" err="1" smtClean="0"/>
                      <a:t>Xe</a:t>
                    </a:r>
                    <a:r>
                      <a:rPr lang="en-US" altLang="ja-JP" sz="2400" dirty="0" smtClean="0"/>
                      <a:t>](4f)</a:t>
                    </a:r>
                    <a:r>
                      <a:rPr lang="en-US" altLang="ja-JP" sz="2400" baseline="30000" dirty="0" smtClean="0"/>
                      <a:t>14</a:t>
                    </a:r>
                    <a:r>
                      <a:rPr lang="en-US" altLang="ja-JP" sz="2400" dirty="0" smtClean="0"/>
                      <a:t>(5d)</a:t>
                    </a:r>
                    <a:r>
                      <a:rPr lang="en-US" altLang="ja-JP" sz="2400" baseline="30000" dirty="0" smtClean="0"/>
                      <a:t>10</a:t>
                    </a:r>
                    <a:r>
                      <a:rPr kumimoji="1" lang="en-US" altLang="ja-JP" sz="2400" dirty="0" smtClean="0"/>
                      <a:t> </a:t>
                    </a:r>
                    <a:endParaRPr kumimoji="1" lang="ja-JP" altLang="en-US" sz="2400" dirty="0"/>
                  </a:p>
                </p:txBody>
              </p:sp>
            </p:grp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4438585" y="2456312"/>
                  <a:ext cx="9765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/>
                    <a:t>Bi</a:t>
                  </a:r>
                  <a:r>
                    <a:rPr lang="en-US" altLang="ja-JP" sz="3200" baseline="30000" dirty="0"/>
                    <a:t>4</a:t>
                  </a:r>
                  <a:r>
                    <a:rPr lang="en-US" altLang="ja-JP" sz="3200" baseline="30000" dirty="0" smtClean="0"/>
                    <a:t>+</a:t>
                  </a:r>
                  <a:r>
                    <a:rPr kumimoji="1" lang="en-US" altLang="ja-JP" sz="3200" dirty="0" smtClean="0"/>
                    <a:t> </a:t>
                  </a:r>
                  <a:endParaRPr kumimoji="1" lang="ja-JP" altLang="en-US" sz="3200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5249872" y="2517866"/>
                  <a:ext cx="21117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/>
                    <a:t>[</a:t>
                  </a:r>
                  <a:r>
                    <a:rPr lang="en-US" altLang="ja-JP" sz="2400" dirty="0" err="1" smtClean="0"/>
                    <a:t>Xe</a:t>
                  </a:r>
                  <a:r>
                    <a:rPr lang="en-US" altLang="ja-JP" sz="2400" dirty="0" smtClean="0"/>
                    <a:t>](4f)</a:t>
                  </a:r>
                  <a:r>
                    <a:rPr lang="en-US" altLang="ja-JP" sz="2400" baseline="30000" dirty="0" smtClean="0"/>
                    <a:t>14</a:t>
                  </a:r>
                  <a:r>
                    <a:rPr lang="en-US" altLang="ja-JP" sz="2400" dirty="0" smtClean="0"/>
                    <a:t>(5d)</a:t>
                  </a:r>
                  <a:r>
                    <a:rPr lang="en-US" altLang="ja-JP" sz="2400" baseline="30000" dirty="0" smtClean="0"/>
                    <a:t>10</a:t>
                  </a:r>
                  <a:r>
                    <a:rPr kumimoji="1" lang="en-US" altLang="ja-JP" sz="2400" dirty="0" smtClean="0"/>
                    <a:t> </a:t>
                  </a:r>
                  <a:endParaRPr kumimoji="1" lang="ja-JP" altLang="en-US" sz="2400" dirty="0"/>
                </a:p>
              </p:txBody>
            </p:sp>
          </p:grpSp>
        </p:grpSp>
        <p:grpSp>
          <p:nvGrpSpPr>
            <p:cNvPr id="20" name="グループ化 19"/>
            <p:cNvGrpSpPr/>
            <p:nvPr/>
          </p:nvGrpSpPr>
          <p:grpSpPr>
            <a:xfrm>
              <a:off x="6840000" y="1908000"/>
              <a:ext cx="630576" cy="453566"/>
              <a:chOff x="6840000" y="1908000"/>
              <a:chExt cx="630576" cy="453566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6840000" y="1908000"/>
                <a:ext cx="630576" cy="45356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 flipV="1">
                <a:off x="7308304" y="1916832"/>
                <a:ext cx="0" cy="36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>
                <a:off x="7056276" y="1958497"/>
                <a:ext cx="0" cy="36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グループ化 20"/>
            <p:cNvGrpSpPr/>
            <p:nvPr/>
          </p:nvGrpSpPr>
          <p:grpSpPr>
            <a:xfrm>
              <a:off x="6840000" y="2368750"/>
              <a:ext cx="630576" cy="453566"/>
              <a:chOff x="6840000" y="2363366"/>
              <a:chExt cx="630576" cy="453566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840000" y="2363366"/>
                <a:ext cx="630576" cy="45356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矢印コネクタ 52"/>
              <p:cNvCxnSpPr/>
              <p:nvPr/>
            </p:nvCxnSpPr>
            <p:spPr>
              <a:xfrm flipV="1">
                <a:off x="7308304" y="2384884"/>
                <a:ext cx="0" cy="36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グループ化 21"/>
            <p:cNvGrpSpPr/>
            <p:nvPr/>
          </p:nvGrpSpPr>
          <p:grpSpPr>
            <a:xfrm>
              <a:off x="6840000" y="2826000"/>
              <a:ext cx="630576" cy="453566"/>
              <a:chOff x="6840000" y="2826000"/>
              <a:chExt cx="630576" cy="453566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6840000" y="2826000"/>
                <a:ext cx="630576" cy="45356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6984268" y="2880000"/>
                <a:ext cx="360000" cy="36000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7" name="グループ化 76"/>
          <p:cNvGrpSpPr/>
          <p:nvPr/>
        </p:nvGrpSpPr>
        <p:grpSpPr>
          <a:xfrm>
            <a:off x="3779941" y="3741165"/>
            <a:ext cx="3441953" cy="2972620"/>
            <a:chOff x="3779941" y="3741165"/>
            <a:chExt cx="3441953" cy="2972620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779941" y="3741165"/>
              <a:ext cx="3441953" cy="2972620"/>
              <a:chOff x="4070776" y="3741165"/>
              <a:chExt cx="3441953" cy="2972620"/>
            </a:xfrm>
          </p:grpSpPr>
          <p:cxnSp>
            <p:nvCxnSpPr>
              <p:cNvPr id="41" name="直線矢印コネクタ 40"/>
              <p:cNvCxnSpPr/>
              <p:nvPr/>
            </p:nvCxnSpPr>
            <p:spPr>
              <a:xfrm flipV="1">
                <a:off x="4608004" y="4246548"/>
                <a:ext cx="0" cy="231480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4070776" y="3741165"/>
                <a:ext cx="1215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Ｅｎｅｒｇｙ</a:t>
                </a:r>
                <a:endParaRPr kumimoji="1" lang="ja-JP" altLang="en-US" sz="2400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4934843" y="6021288"/>
                <a:ext cx="1034862" cy="215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5618919" y="4365104"/>
                <a:ext cx="104690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6480212" y="5805264"/>
                <a:ext cx="1032517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テキスト ボックス 46"/>
                  <p:cNvSpPr txBox="1"/>
                  <p:nvPr/>
                </p:nvSpPr>
                <p:spPr>
                  <a:xfrm>
                    <a:off x="5001274" y="6252120"/>
                    <a:ext cx="97488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(6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a:rPr kumimoji="1" lang="en-US" altLang="ja-JP" sz="2400" b="0" i="0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0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47" name="テキスト ボックス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1274" y="6252120"/>
                    <a:ext cx="97488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875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テキスト ボックス 47"/>
                  <p:cNvSpPr txBox="1"/>
                  <p:nvPr/>
                </p:nvSpPr>
                <p:spPr>
                  <a:xfrm>
                    <a:off x="5655950" y="4570859"/>
                    <a:ext cx="9682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(6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a:rPr kumimoji="1" lang="en-US" altLang="ja-JP" sz="2400" b="0" i="0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0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48" name="テキスト ボックス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5950" y="4570859"/>
                    <a:ext cx="968278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258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6513442" y="6021288"/>
                    <a:ext cx="97488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(6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a:rPr kumimoji="1" lang="en-US" altLang="ja-JP" sz="2400" b="0" i="0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49" name="テキスト ボックス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442" y="6021288"/>
                    <a:ext cx="974882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875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グループ化 65"/>
            <p:cNvGrpSpPr/>
            <p:nvPr/>
          </p:nvGrpSpPr>
          <p:grpSpPr>
            <a:xfrm>
              <a:off x="6372200" y="5567722"/>
              <a:ext cx="630576" cy="453566"/>
              <a:chOff x="6840000" y="1908000"/>
              <a:chExt cx="630576" cy="453566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6840000" y="1908000"/>
                <a:ext cx="630576" cy="45356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" name="直線矢印コネクタ 67"/>
              <p:cNvCxnSpPr/>
              <p:nvPr/>
            </p:nvCxnSpPr>
            <p:spPr>
              <a:xfrm flipV="1">
                <a:off x="7308304" y="1916832"/>
                <a:ext cx="0" cy="36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/>
              <p:cNvCxnSpPr/>
              <p:nvPr/>
            </p:nvCxnSpPr>
            <p:spPr>
              <a:xfrm>
                <a:off x="7056276" y="1958497"/>
                <a:ext cx="0" cy="36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/>
            <p:cNvGrpSpPr/>
            <p:nvPr/>
          </p:nvGrpSpPr>
          <p:grpSpPr>
            <a:xfrm>
              <a:off x="5544108" y="4127562"/>
              <a:ext cx="630576" cy="453566"/>
              <a:chOff x="6840000" y="2363366"/>
              <a:chExt cx="630576" cy="453566"/>
            </a:xfrm>
          </p:grpSpPr>
          <p:sp>
            <p:nvSpPr>
              <p:cNvPr id="71" name="正方形/長方形 70"/>
              <p:cNvSpPr/>
              <p:nvPr/>
            </p:nvSpPr>
            <p:spPr>
              <a:xfrm>
                <a:off x="6840000" y="2363366"/>
                <a:ext cx="630576" cy="45356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 flipV="1">
                <a:off x="7308304" y="2384884"/>
                <a:ext cx="0" cy="36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4860032" y="5805264"/>
              <a:ext cx="630576" cy="453566"/>
              <a:chOff x="6840000" y="2826000"/>
              <a:chExt cx="630576" cy="453566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6840000" y="2826000"/>
                <a:ext cx="630576" cy="45356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6984268" y="2880000"/>
                <a:ext cx="360000" cy="36000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79" name="曲線コネクタ 78"/>
          <p:cNvCxnSpPr/>
          <p:nvPr/>
        </p:nvCxnSpPr>
        <p:spPr>
          <a:xfrm rot="10800000">
            <a:off x="7200293" y="3429000"/>
            <a:ext cx="734482" cy="526213"/>
          </a:xfrm>
          <a:prstGeom prst="curvedConnector3">
            <a:avLst>
              <a:gd name="adj1" fmla="val 100815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7956376" y="364502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(6s)</a:t>
            </a:r>
            <a:endParaRPr kumimoji="1" lang="ja-JP" altLang="en-US" sz="28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704348" y="6453336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299893" y="5073595"/>
            <a:ext cx="864395" cy="587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 smtClean="0"/>
              <a:t>3</a:t>
            </a:r>
            <a:r>
              <a:rPr lang="en-US" altLang="ja-JP" sz="3200" baseline="30000" dirty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543809" y="3633435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4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788024" y="533721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/>
              <a:t>5</a:t>
            </a:r>
            <a:r>
              <a:rPr lang="en-US" altLang="ja-JP" sz="3200" baseline="30000" dirty="0" smtClean="0"/>
              <a:t>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93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7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Ba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/>
                      </a:rPr>
                      <m:t>i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a:rPr lang="en-US" altLang="ja-JP" sz="20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64" y="6420383"/>
                <a:ext cx="1783758" cy="392993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BaBiO</a:t>
            </a:r>
            <a:r>
              <a:rPr lang="en-US" altLang="en-US" baseline="-25000" dirty="0" smtClean="0"/>
              <a:t>3</a:t>
            </a:r>
            <a:endParaRPr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2" y="2768098"/>
            <a:ext cx="4710198" cy="34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23628" y="1331640"/>
                <a:ext cx="1137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/>
                            </a:rPr>
                            <m:t>Ba</m:t>
                          </m:r>
                        </m:e>
                        <m:sup>
                          <m:r>
                            <a:rPr kumimoji="1" lang="en-US" altLang="ja-JP" sz="3200" b="0" i="0" smtClean="0">
                              <a:latin typeface="Cambria Math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1331640"/>
                <a:ext cx="113787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58272" y="1916415"/>
                <a:ext cx="1656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/>
                            </a:rPr>
                            <m:t>O</m:t>
                          </m:r>
                        </m:e>
                        <m:sup>
                          <m:r>
                            <a:rPr kumimoji="1" lang="en-US" altLang="ja-JP" sz="3200" b="0" i="0" smtClean="0">
                              <a:latin typeface="Cambria Math"/>
                            </a:rPr>
                            <m:t>2−</m:t>
                          </m:r>
                        </m:sup>
                      </m:sSup>
                      <m:r>
                        <a:rPr kumimoji="1" lang="en-US" altLang="ja-JP" sz="32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72" y="1916415"/>
                <a:ext cx="165686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175956" y="1624027"/>
                <a:ext cx="10513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/>
                            </a:rPr>
                            <m:t>Bi</m:t>
                          </m:r>
                        </m:e>
                        <m:sup>
                          <m:r>
                            <a:rPr kumimoji="1" lang="en-US" altLang="ja-JP" sz="3200" b="0" i="0" smtClean="0">
                              <a:latin typeface="Cambria Math"/>
                            </a:rPr>
                            <m:t>4+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1624027"/>
                <a:ext cx="105131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>
            <a:off x="2799621" y="1624027"/>
            <a:ext cx="1196315" cy="292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3"/>
          </p:cNvCxnSpPr>
          <p:nvPr/>
        </p:nvCxnSpPr>
        <p:spPr>
          <a:xfrm flipV="1">
            <a:off x="2915136" y="2068814"/>
            <a:ext cx="1080800" cy="1399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4139952" y="1412776"/>
            <a:ext cx="1051314" cy="1017150"/>
            <a:chOff x="4139952" y="1412776"/>
            <a:chExt cx="1051314" cy="1017150"/>
          </a:xfrm>
        </p:grpSpPr>
        <p:cxnSp>
          <p:nvCxnSpPr>
            <p:cNvPr id="14" name="直線コネクタ 13"/>
            <p:cNvCxnSpPr/>
            <p:nvPr/>
          </p:nvCxnSpPr>
          <p:spPr>
            <a:xfrm flipH="1" flipV="1">
              <a:off x="4139952" y="1412776"/>
              <a:ext cx="1051314" cy="101715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4139952" y="1412776"/>
              <a:ext cx="1051313" cy="101715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矢印コネクタ 19"/>
          <p:cNvCxnSpPr/>
          <p:nvPr/>
        </p:nvCxnSpPr>
        <p:spPr>
          <a:xfrm>
            <a:off x="5328084" y="1948481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/>
          <p:cNvGrpSpPr/>
          <p:nvPr/>
        </p:nvGrpSpPr>
        <p:grpSpPr>
          <a:xfrm>
            <a:off x="6265203" y="1589834"/>
            <a:ext cx="2339245" cy="654682"/>
            <a:chOff x="6265203" y="1589834"/>
            <a:chExt cx="2339245" cy="654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265203" y="1589834"/>
                  <a:ext cx="10513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3200" b="0" i="0" smtClean="0">
                                <a:latin typeface="Cambria Math"/>
                              </a:rPr>
                              <m:t>Bi</m:t>
                            </m:r>
                          </m:e>
                          <m:sup>
                            <m:r>
                              <a:rPr kumimoji="1" lang="en-US" altLang="ja-JP" sz="3200" b="0" i="0" smtClean="0"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203" y="1589834"/>
                  <a:ext cx="1051313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553135" y="1592796"/>
                  <a:ext cx="1051313" cy="590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3200" b="0" i="0" smtClean="0">
                                <a:latin typeface="Cambria Math"/>
                              </a:rPr>
                              <m:t>Bi</m:t>
                            </m:r>
                          </m:e>
                          <m:sup>
                            <m:r>
                              <a:rPr kumimoji="1" lang="en-US" altLang="ja-JP" sz="3200" b="0" i="0" smtClean="0">
                                <a:latin typeface="Cambria Math"/>
                              </a:rPr>
                              <m:t>5+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135" y="1592796"/>
                  <a:ext cx="1051313" cy="5904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テキスト ボックス 24"/>
            <p:cNvSpPr txBox="1"/>
            <p:nvPr/>
          </p:nvSpPr>
          <p:spPr>
            <a:xfrm>
              <a:off x="7243316" y="1598185"/>
              <a:ext cx="362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/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6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1170</Words>
  <Application>Microsoft Office PowerPoint</Application>
  <PresentationFormat>画面に合わせる (4:3)</PresentationFormat>
  <Paragraphs>261</Paragraphs>
  <Slides>31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​​テーマ</vt:lpstr>
      <vt:lpstr>Superconductivity in Bismuth Oxide Compounds</vt:lpstr>
      <vt:lpstr>Contents</vt:lpstr>
      <vt:lpstr>What is Superconductors</vt:lpstr>
      <vt:lpstr>PowerPoint プレゼンテーション</vt:lpstr>
      <vt:lpstr>PowerPoint プレゼンテーション</vt:lpstr>
      <vt:lpstr>Bi-oxide compared with Cuprate</vt:lpstr>
      <vt:lpstr>Bi-oxide compared with Cuprate</vt:lpstr>
      <vt:lpstr>Valence skipping element Bi</vt:lpstr>
      <vt:lpstr>PowerPoint プレゼンテーション</vt:lpstr>
      <vt:lpstr>PowerPoint プレゼンテーション</vt:lpstr>
      <vt:lpstr>Ba_(1-x) K_x BiO_3  </vt:lpstr>
      <vt:lpstr>In one dimension</vt:lpstr>
      <vt:lpstr>In one dimension</vt:lpstr>
      <vt:lpstr>PowerPoint プレゼンテーション</vt:lpstr>
      <vt:lpstr>PowerPoint プレゼンテーション</vt:lpstr>
      <vt:lpstr>PowerPoint プレゼンテーション</vt:lpstr>
      <vt:lpstr>Crystal structure</vt:lpstr>
      <vt:lpstr>Crystal structure</vt:lpstr>
      <vt:lpstr>Crystal structure</vt:lpstr>
      <vt:lpstr>After doping</vt:lpstr>
      <vt:lpstr>After doping</vt:lpstr>
      <vt:lpstr>After doping</vt:lpstr>
      <vt:lpstr>After doping</vt:lpstr>
      <vt:lpstr>PowerPoint プレゼンテーション</vt:lpstr>
      <vt:lpstr>Average Bi valence vs T_c</vt:lpstr>
      <vt:lpstr>PowerPoint プレゼンテーション</vt:lpstr>
      <vt:lpstr>PowerPoint プレゼンテーション</vt:lpstr>
      <vt:lpstr>PowerPoint プレゼンテーション</vt:lpstr>
      <vt:lpstr>Bi-oxide compounds’ T_c</vt:lpstr>
      <vt:lpstr>Bi-oxide compounds’ T_c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Superconductivity in Bismuth Oxide Compounds</dc:title>
  <dc:creator>YAMAMOTO</dc:creator>
  <cp:lastModifiedBy>YAMAMOTO</cp:lastModifiedBy>
  <cp:revision>3</cp:revision>
  <dcterms:created xsi:type="dcterms:W3CDTF">2014-06-16T10:01:58Z</dcterms:created>
  <dcterms:modified xsi:type="dcterms:W3CDTF">2014-06-17T04:17:51Z</dcterms:modified>
</cp:coreProperties>
</file>