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58" r:id="rId4"/>
    <p:sldId id="267" r:id="rId5"/>
    <p:sldId id="273" r:id="rId6"/>
    <p:sldId id="260" r:id="rId7"/>
    <p:sldId id="271" r:id="rId8"/>
    <p:sldId id="261" r:id="rId9"/>
    <p:sldId id="272" r:id="rId10"/>
    <p:sldId id="262" r:id="rId11"/>
    <p:sldId id="268" r:id="rId12"/>
    <p:sldId id="263" r:id="rId13"/>
    <p:sldId id="264" r:id="rId14"/>
    <p:sldId id="265" r:id="rId1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48299" autoAdjust="0"/>
  </p:normalViewPr>
  <p:slideViewPr>
    <p:cSldViewPr snapToGrid="0">
      <p:cViewPr varScale="1">
        <p:scale>
          <a:sx n="38" d="100"/>
          <a:sy n="38" d="100"/>
        </p:scale>
        <p:origin x="141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w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650" cy="4952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945" y="0"/>
            <a:ext cx="2919734" cy="495293"/>
          </a:xfrm>
          <a:prstGeom prst="rect">
            <a:avLst/>
          </a:prstGeom>
        </p:spPr>
        <p:txBody>
          <a:bodyPr vert="horz" lIns="91440" tIns="45720" rIns="91440" bIns="45720" rtlCol="0"/>
          <a:lstStyle>
            <a:lvl1pPr algn="r">
              <a:defRPr sz="1200"/>
            </a:lvl1pPr>
          </a:lstStyle>
          <a:p>
            <a:fld id="{9EE1E024-4E8A-4731-8276-C19328639EEE}" type="datetimeFigureOut">
              <a:rPr kumimoji="1" lang="ja-JP" altLang="en-US" smtClean="0"/>
              <a:t>2014/6/17</a:t>
            </a:fld>
            <a:endParaRPr kumimoji="1" lang="ja-JP" altLang="en-US"/>
          </a:p>
        </p:txBody>
      </p:sp>
      <p:sp>
        <p:nvSpPr>
          <p:cNvPr id="4" name="フッター プレースホルダー 3"/>
          <p:cNvSpPr>
            <a:spLocks noGrp="1"/>
          </p:cNvSpPr>
          <p:nvPr>
            <p:ph type="ftr" sz="quarter" idx="2"/>
          </p:nvPr>
        </p:nvSpPr>
        <p:spPr>
          <a:xfrm>
            <a:off x="0" y="9371020"/>
            <a:ext cx="2918650" cy="4952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945" y="9371020"/>
            <a:ext cx="2919734" cy="495293"/>
          </a:xfrm>
          <a:prstGeom prst="rect">
            <a:avLst/>
          </a:prstGeom>
        </p:spPr>
        <p:txBody>
          <a:bodyPr vert="horz" lIns="91440" tIns="45720" rIns="91440" bIns="45720" rtlCol="0" anchor="b"/>
          <a:lstStyle>
            <a:lvl1pPr algn="r">
              <a:defRPr sz="1200"/>
            </a:lvl1pPr>
          </a:lstStyle>
          <a:p>
            <a:fld id="{E028F3C2-E9B0-4C14-BF1C-6D6A9F09F1BF}" type="slidenum">
              <a:rPr kumimoji="1" lang="ja-JP" altLang="en-US" smtClean="0"/>
              <a:t>‹#›</a:t>
            </a:fld>
            <a:endParaRPr kumimoji="1" lang="ja-JP" altLang="en-US"/>
          </a:p>
        </p:txBody>
      </p:sp>
    </p:spTree>
    <p:extLst>
      <p:ext uri="{BB962C8B-B14F-4D97-AF65-F5344CB8AC3E}">
        <p14:creationId xmlns:p14="http://schemas.microsoft.com/office/powerpoint/2010/main" val="115444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5300"/>
          </a:xfrm>
          <a:prstGeom prst="rect">
            <a:avLst/>
          </a:prstGeom>
        </p:spPr>
        <p:txBody>
          <a:bodyPr vert="horz" lIns="91440" tIns="45720" rIns="91440" bIns="45720" rtlCol="0"/>
          <a:lstStyle>
            <a:lvl1pPr algn="r">
              <a:defRPr sz="1200"/>
            </a:lvl1pPr>
          </a:lstStyle>
          <a:p>
            <a:fld id="{8A733CEE-720D-4245-86A5-52A826783B1E}" type="datetimeFigureOut">
              <a:rPr kumimoji="1" lang="ja-JP" altLang="en-US" smtClean="0"/>
              <a:t>2014/6/17</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4"/>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014"/>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440" tIns="45720" rIns="91440" bIns="45720" rtlCol="0" anchor="b"/>
          <a:lstStyle>
            <a:lvl1pPr algn="r">
              <a:defRPr sz="1200"/>
            </a:lvl1pPr>
          </a:lstStyle>
          <a:p>
            <a:fld id="{5F94F4E7-F80E-4981-AF41-D9650812F762}" type="slidenum">
              <a:rPr kumimoji="1" lang="ja-JP" altLang="en-US" smtClean="0"/>
              <a:t>‹#›</a:t>
            </a:fld>
            <a:endParaRPr kumimoji="1" lang="ja-JP" altLang="en-US"/>
          </a:p>
        </p:txBody>
      </p:sp>
    </p:spTree>
    <p:extLst>
      <p:ext uri="{BB962C8B-B14F-4D97-AF65-F5344CB8AC3E}">
        <p14:creationId xmlns:p14="http://schemas.microsoft.com/office/powerpoint/2010/main" val="3782525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それでは戸部研究室の玉岡がこのようなタイトルで発表させていただきます。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1</a:t>
            </a:fld>
            <a:endParaRPr kumimoji="1" lang="ja-JP" altLang="en-US"/>
          </a:p>
        </p:txBody>
      </p:sp>
    </p:spTree>
    <p:extLst>
      <p:ext uri="{BB962C8B-B14F-4D97-AF65-F5344CB8AC3E}">
        <p14:creationId xmlns:p14="http://schemas.microsoft.com/office/powerpoint/2010/main" val="119771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配列させたモノマーを連結する方法について説明します。私はモノマーを</a:t>
            </a:r>
            <a:r>
              <a:rPr kumimoji="1" lang="ja-JP" altLang="en-US" dirty="0" smtClean="0"/>
              <a:t>連結する</a:t>
            </a:r>
            <a:r>
              <a:rPr kumimoji="1" lang="ja-JP" altLang="en-US" dirty="0" smtClean="0"/>
              <a:t>方法としてジアセチレンのトポケミカル重合に注目しました。トポケミカル重合はモノマー分子の重心の位置や結晶の対象性などが変化せずに原子や官能基が最小限の動きで反応する重合反応です。こちらにジアセチレンのトポケミカル反応の例を示します。光により反応が進行して橋架け構造を形成しています。こちらに固液界面でジアセチレンのトポケミカル重合を起こしポリマーを形成した例を紹介します。</a:t>
            </a:r>
            <a:r>
              <a:rPr kumimoji="1" lang="en-US" altLang="ja-JP" dirty="0" smtClean="0"/>
              <a:t>De</a:t>
            </a:r>
            <a:r>
              <a:rPr kumimoji="1" lang="en-US" altLang="ja-JP" baseline="0" dirty="0" smtClean="0"/>
              <a:t> </a:t>
            </a:r>
            <a:r>
              <a:rPr kumimoji="1" lang="en-US" altLang="ja-JP" baseline="0" dirty="0" err="1" smtClean="0"/>
              <a:t>schryver</a:t>
            </a:r>
            <a:r>
              <a:rPr kumimoji="1" lang="ja-JP" altLang="en-US" baseline="0" dirty="0" err="1" smtClean="0"/>
              <a:t>らはグラ</a:t>
            </a:r>
            <a:r>
              <a:rPr kumimoji="1" lang="ja-JP" altLang="en-US" baseline="0" dirty="0" smtClean="0"/>
              <a:t>ファイト表面にジアセチレン部位を含む</a:t>
            </a:r>
            <a:r>
              <a:rPr kumimoji="1" lang="en-US" altLang="ja-JP" baseline="0" dirty="0" smtClean="0"/>
              <a:t>ISA</a:t>
            </a:r>
            <a:r>
              <a:rPr kumimoji="1" lang="ja-JP" altLang="en-US" baseline="0" dirty="0" smtClean="0"/>
              <a:t>誘導体の溶液を滴下した後に光を照射するとトポケミカル重合反応が起こりこのようなラメラ構造と呼ばれる構造を</a:t>
            </a:r>
            <a:r>
              <a:rPr kumimoji="1" lang="ja-JP" altLang="en-US" baseline="0" dirty="0" smtClean="0"/>
              <a:t>形成すること</a:t>
            </a:r>
            <a:r>
              <a:rPr kumimoji="1" lang="ja-JP" altLang="en-US" baseline="0" dirty="0" smtClean="0"/>
              <a:t>を報告しています。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10</a:t>
            </a:fld>
            <a:endParaRPr kumimoji="1" lang="ja-JP" altLang="en-US"/>
          </a:p>
        </p:txBody>
      </p:sp>
    </p:spTree>
    <p:extLst>
      <p:ext uri="{BB962C8B-B14F-4D97-AF65-F5344CB8AC3E}">
        <p14:creationId xmlns:p14="http://schemas.microsoft.com/office/powerpoint/2010/main" val="100599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続いて当研究室で扱っている</a:t>
            </a:r>
            <a:r>
              <a:rPr kumimoji="1" lang="en-US" altLang="ja-JP" dirty="0" err="1" smtClean="0"/>
              <a:t>dehydrobenzo</a:t>
            </a:r>
            <a:r>
              <a:rPr kumimoji="1" lang="en-US" altLang="ja-JP" dirty="0" smtClean="0"/>
              <a:t>[12]</a:t>
            </a:r>
            <a:r>
              <a:rPr kumimoji="1" lang="en-US" altLang="ja-JP" dirty="0" err="1" smtClean="0"/>
              <a:t>annulene</a:t>
            </a:r>
            <a:r>
              <a:rPr kumimoji="1" lang="ja-JP" altLang="en-US" dirty="0" smtClean="0"/>
              <a:t>という化合物について説明します・以下</a:t>
            </a:r>
            <a:r>
              <a:rPr kumimoji="1" lang="en-US" altLang="ja-JP" dirty="0" err="1" smtClean="0"/>
              <a:t>dehydrobenzo</a:t>
            </a:r>
            <a:r>
              <a:rPr kumimoji="1" lang="en-US" altLang="ja-JP" dirty="0" smtClean="0"/>
              <a:t>[12]</a:t>
            </a:r>
            <a:r>
              <a:rPr kumimoji="1" lang="en-US" altLang="ja-JP" dirty="0" err="1" smtClean="0"/>
              <a:t>annulene</a:t>
            </a:r>
            <a:r>
              <a:rPr kumimoji="1" lang="ja-JP" altLang="en-US" dirty="0" smtClean="0"/>
              <a:t>を</a:t>
            </a:r>
            <a:r>
              <a:rPr kumimoji="1" lang="en-US" altLang="ja-JP" dirty="0" smtClean="0"/>
              <a:t>DBA</a:t>
            </a:r>
            <a:r>
              <a:rPr kumimoji="1" lang="ja-JP" altLang="en-US" dirty="0" smtClean="0"/>
              <a:t>と略します。当研究室では</a:t>
            </a:r>
            <a:r>
              <a:rPr kumimoji="1" lang="en-US" altLang="ja-JP" dirty="0" smtClean="0"/>
              <a:t>DBA</a:t>
            </a:r>
            <a:r>
              <a:rPr kumimoji="1" lang="ja-JP" altLang="en-US" dirty="0" smtClean="0"/>
              <a:t>を用いて固液界面での自己集合による分子制御についての研究をおこなっています。</a:t>
            </a:r>
            <a:r>
              <a:rPr kumimoji="1" lang="en-US" altLang="ja-JP" dirty="0" smtClean="0"/>
              <a:t>DBA</a:t>
            </a:r>
            <a:r>
              <a:rPr kumimoji="1" lang="ja-JP" altLang="en-US" dirty="0" smtClean="0"/>
              <a:t>は３つのベンゼン環とアルキンで三角形部位を作り、さらにベンゼン環から２本ずつアルコキシ鎖が伸びた構造をしています。よって</a:t>
            </a:r>
            <a:r>
              <a:rPr kumimoji="1" lang="en-US" altLang="ja-JP" dirty="0" smtClean="0"/>
              <a:t>DBA</a:t>
            </a:r>
            <a:r>
              <a:rPr kumimoji="1" lang="ja-JP" altLang="en-US" dirty="0" smtClean="0"/>
              <a:t>の構造はこちらの図のように置き換えることができます。</a:t>
            </a:r>
            <a:r>
              <a:rPr kumimoji="1" lang="en-US" altLang="ja-JP" dirty="0" smtClean="0"/>
              <a:t>DBA</a:t>
            </a:r>
            <a:r>
              <a:rPr kumimoji="1" lang="ja-JP" altLang="en-US" dirty="0" err="1" smtClean="0"/>
              <a:t>はグラ</a:t>
            </a:r>
            <a:r>
              <a:rPr kumimoji="1" lang="ja-JP" altLang="en-US" dirty="0" smtClean="0"/>
              <a:t>ファイト上</a:t>
            </a:r>
            <a:r>
              <a:rPr kumimoji="1" lang="ja-JP" altLang="en-US" dirty="0" smtClean="0"/>
              <a:t>に溶液を滴下することでファンデルワールス力を駆動力として自己集合し、アルキル鎖が組み合ってこのようなハニカム構造を形成します。こちらが</a:t>
            </a:r>
            <a:r>
              <a:rPr kumimoji="1" lang="en-US" altLang="ja-JP" dirty="0" smtClean="0"/>
              <a:t>DBA</a:t>
            </a:r>
            <a:r>
              <a:rPr kumimoji="1" lang="ja-JP" altLang="en-US" dirty="0" smtClean="0"/>
              <a:t>が形成したハニカムネットワークの画像です。明るい三角形部位が</a:t>
            </a:r>
            <a:r>
              <a:rPr kumimoji="1" lang="en-US" altLang="ja-JP" dirty="0" smtClean="0"/>
              <a:t>DBA</a:t>
            </a:r>
            <a:r>
              <a:rPr kumimoji="1" lang="ja-JP" altLang="en-US" dirty="0" smtClean="0"/>
              <a:t>のベンゼン環とアルキンで形成されたコアの部分で</a:t>
            </a:r>
            <a:r>
              <a:rPr kumimoji="1" lang="en-US" altLang="ja-JP" dirty="0" smtClean="0"/>
              <a:t>DBA</a:t>
            </a:r>
            <a:r>
              <a:rPr kumimoji="1" lang="ja-JP" altLang="en-US" dirty="0" smtClean="0"/>
              <a:t>コアを結ぶ暗い部分が組み合ったアルコキシ鎖に相当します。</a:t>
            </a:r>
            <a:r>
              <a:rPr kumimoji="1" lang="en-US" altLang="ja-JP" dirty="0" smtClean="0"/>
              <a:t>DBA</a:t>
            </a:r>
            <a:r>
              <a:rPr kumimoji="1" lang="ja-JP" altLang="en-US" dirty="0" smtClean="0"/>
              <a:t>の特徴としてアルコキシ鎖の長さを変えることによりハニカム構造の空孔部分の大きさを自由に変えることができます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11</a:t>
            </a:fld>
            <a:endParaRPr kumimoji="1" lang="ja-JP" altLang="en-US"/>
          </a:p>
        </p:txBody>
      </p:sp>
    </p:spTree>
    <p:extLst>
      <p:ext uri="{BB962C8B-B14F-4D97-AF65-F5344CB8AC3E}">
        <p14:creationId xmlns:p14="http://schemas.microsoft.com/office/powerpoint/2010/main" val="35088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以上のことから私は新規の多孔性二次元ポリマーを合成を目的としてこのような分子を設計しました。こちらがこの</a:t>
            </a:r>
            <a:r>
              <a:rPr kumimoji="1" lang="en-US" altLang="ja-JP" dirty="0" smtClean="0"/>
              <a:t>DBA</a:t>
            </a:r>
            <a:r>
              <a:rPr kumimoji="1" lang="ja-JP" altLang="en-US" dirty="0" smtClean="0"/>
              <a:t>が</a:t>
            </a:r>
            <a:r>
              <a:rPr kumimoji="1" lang="ja-JP" altLang="en-US" dirty="0" smtClean="0"/>
              <a:t>形成するハニカム</a:t>
            </a:r>
            <a:r>
              <a:rPr kumimoji="1" lang="ja-JP" altLang="en-US" dirty="0" smtClean="0"/>
              <a:t>構造のモデル図です。またこちらの図は組み合ったアルコキシ鎖の拡大図です。この</a:t>
            </a:r>
            <a:r>
              <a:rPr kumimoji="1" lang="en-US" altLang="ja-JP" dirty="0" smtClean="0"/>
              <a:t>DBA</a:t>
            </a:r>
            <a:r>
              <a:rPr kumimoji="1" lang="ja-JP" altLang="en-US" dirty="0" smtClean="0"/>
              <a:t>の６つのアルコキシ</a:t>
            </a:r>
            <a:r>
              <a:rPr kumimoji="1" lang="ja-JP" altLang="en-US" dirty="0" smtClean="0"/>
              <a:t>鎖</a:t>
            </a:r>
            <a:r>
              <a:rPr kumimoji="1" lang="ja-JP" altLang="en-US" dirty="0" smtClean="0"/>
              <a:t>にはジアセチレン</a:t>
            </a:r>
            <a:r>
              <a:rPr kumimoji="1" lang="ja-JP" altLang="en-US" dirty="0" smtClean="0"/>
              <a:t>部位が導入されています。またこの</a:t>
            </a:r>
            <a:r>
              <a:rPr kumimoji="1" lang="en-US" altLang="ja-JP" dirty="0" smtClean="0"/>
              <a:t>DBA</a:t>
            </a:r>
            <a:r>
              <a:rPr kumimoji="1" lang="ja-JP" altLang="en-US" dirty="0" smtClean="0"/>
              <a:t>がハニカム配列を形成する際</a:t>
            </a:r>
            <a:r>
              <a:rPr kumimoji="1" lang="ja-JP" altLang="en-US" dirty="0" smtClean="0"/>
              <a:t>には組み合う</a:t>
            </a:r>
            <a:r>
              <a:rPr kumimoji="1" lang="ja-JP" altLang="en-US" dirty="0" smtClean="0"/>
              <a:t>４つのアルキル鎖のジアセチレン部位が並ぶようにアルコキシ鎖の長さが設計されています。これにより光を照射することでジアセチレンの光橋架け反応が起こると予想しています。</a:t>
            </a:r>
          </a:p>
          <a:p>
            <a:r>
              <a:rPr kumimoji="1" lang="ja-JP" altLang="en-US" dirty="0" smtClean="0"/>
              <a:t>またジアセチレン部位の反応性を高めるために</a:t>
            </a:r>
            <a:r>
              <a:rPr kumimoji="1" lang="en-US" altLang="ja-JP" dirty="0" smtClean="0"/>
              <a:t>DBA</a:t>
            </a:r>
            <a:r>
              <a:rPr kumimoji="1" lang="ja-JP" altLang="en-US" dirty="0" smtClean="0"/>
              <a:t>の６つのアルコキシ鎖の内３つを末端ジアセチレンをとし、２種類のアルキル鎖を交互に導入することにしました。</a:t>
            </a:r>
            <a:endParaRPr kumimoji="1" lang="en-US" altLang="ja-JP" dirty="0" smtClean="0"/>
          </a:p>
          <a:p>
            <a:r>
              <a:rPr kumimoji="1" lang="ja-JP" altLang="en-US" dirty="0" smtClean="0"/>
              <a:t>現在この分子を合成しているところです。</a:t>
            </a:r>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12</a:t>
            </a:fld>
            <a:endParaRPr kumimoji="1" lang="ja-JP" altLang="en-US"/>
          </a:p>
        </p:txBody>
      </p:sp>
    </p:spTree>
    <p:extLst>
      <p:ext uri="{BB962C8B-B14F-4D97-AF65-F5344CB8AC3E}">
        <p14:creationId xmlns:p14="http://schemas.microsoft.com/office/powerpoint/2010/main" val="119660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今後は分子を合成した後、</a:t>
            </a:r>
            <a:r>
              <a:rPr kumimoji="1" lang="en-US" altLang="ja-JP" dirty="0" smtClean="0"/>
              <a:t>STM</a:t>
            </a:r>
            <a:r>
              <a:rPr kumimoji="1" lang="ja-JP" altLang="en-US" dirty="0" smtClean="0"/>
              <a:t>により分子がハニカム構造を形成する</a:t>
            </a:r>
            <a:r>
              <a:rPr kumimoji="1" lang="ja-JP" altLang="en-US" dirty="0" smtClean="0"/>
              <a:t>か確認</a:t>
            </a:r>
            <a:r>
              <a:rPr kumimoji="1" lang="ja-JP" altLang="en-US" dirty="0" smtClean="0"/>
              <a:t>し</a:t>
            </a:r>
            <a:r>
              <a:rPr kumimoji="1" lang="ja-JP" altLang="en-US" dirty="0" smtClean="0"/>
              <a:t>、その後光</a:t>
            </a:r>
            <a:r>
              <a:rPr kumimoji="1" lang="ja-JP" altLang="en-US" dirty="0" smtClean="0"/>
              <a:t>などの外部刺激を与えてジアセチレンの光橋架け反応が起こるかどうかを調べる予定です。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13</a:t>
            </a:fld>
            <a:endParaRPr kumimoji="1" lang="ja-JP" altLang="en-US"/>
          </a:p>
        </p:txBody>
      </p:sp>
    </p:spTree>
    <p:extLst>
      <p:ext uri="{BB962C8B-B14F-4D97-AF65-F5344CB8AC3E}">
        <p14:creationId xmlns:p14="http://schemas.microsoft.com/office/powerpoint/2010/main" val="9322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Conclusion</a:t>
            </a:r>
            <a:r>
              <a:rPr kumimoji="1" lang="ja-JP" altLang="en-US" dirty="0" smtClean="0"/>
              <a:t>はこのようになっています。</a:t>
            </a:r>
            <a:endParaRPr kumimoji="1" lang="en-US" altLang="ja-JP" dirty="0" smtClean="0"/>
          </a:p>
          <a:p>
            <a:endParaRPr kumimoji="1" lang="en-US" altLang="ja-JP" dirty="0" smtClean="0"/>
          </a:p>
          <a:p>
            <a:r>
              <a:rPr kumimoji="1" lang="ja-JP" altLang="en-US" dirty="0" smtClean="0"/>
              <a:t>メモ</a:t>
            </a:r>
            <a:endParaRPr kumimoji="1" lang="en-US" altLang="ja-JP" dirty="0" smtClean="0"/>
          </a:p>
          <a:p>
            <a:r>
              <a:rPr kumimoji="1" lang="ja-JP" altLang="en-US" dirty="0" smtClean="0"/>
              <a:t>多孔性の二次元ポリマーを合成するために分子を自己集合を利用して配列させ、それらを共有結合でむすぶことにした。</a:t>
            </a:r>
            <a:endParaRPr kumimoji="1" lang="en-US" altLang="ja-JP" dirty="0" smtClean="0"/>
          </a:p>
          <a:p>
            <a:r>
              <a:rPr kumimoji="1" lang="ja-JP" altLang="en-US" dirty="0" smtClean="0"/>
              <a:t>モノマーとして</a:t>
            </a:r>
            <a:r>
              <a:rPr kumimoji="1" lang="en-US" altLang="ja-JP" dirty="0" smtClean="0"/>
              <a:t>DBA</a:t>
            </a:r>
            <a:r>
              <a:rPr kumimoji="1" lang="ja-JP" altLang="en-US" dirty="0" smtClean="0"/>
              <a:t>を選んだ</a:t>
            </a:r>
            <a:endParaRPr kumimoji="1" lang="en-US" altLang="ja-JP" dirty="0" smtClean="0"/>
          </a:p>
          <a:p>
            <a:r>
              <a:rPr kumimoji="1" lang="ja-JP" altLang="en-US" dirty="0" smtClean="0"/>
              <a:t>ジアセチレンのトポケミカル反応により</a:t>
            </a:r>
            <a:r>
              <a:rPr kumimoji="1" lang="en-US" altLang="ja-JP" dirty="0" smtClean="0"/>
              <a:t>DBA</a:t>
            </a:r>
            <a:r>
              <a:rPr kumimoji="1" lang="ja-JP" altLang="en-US" dirty="0" smtClean="0"/>
              <a:t>をアルコキシ鎖を結合することにした。</a:t>
            </a:r>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14</a:t>
            </a:fld>
            <a:endParaRPr kumimoji="1" lang="ja-JP" altLang="en-US"/>
          </a:p>
        </p:txBody>
      </p:sp>
    </p:spTree>
    <p:extLst>
      <p:ext uri="{BB962C8B-B14F-4D97-AF65-F5344CB8AC3E}">
        <p14:creationId xmlns:p14="http://schemas.microsoft.com/office/powerpoint/2010/main" val="381409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コンテンツはこのようになっています。まず二次元ポリマーや自己集合などについて説明した後私の研究テーマについて話します。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2</a:t>
            </a:fld>
            <a:endParaRPr kumimoji="1" lang="ja-JP" altLang="en-US"/>
          </a:p>
        </p:txBody>
      </p:sp>
    </p:spTree>
    <p:extLst>
      <p:ext uri="{BB962C8B-B14F-4D97-AF65-F5344CB8AC3E}">
        <p14:creationId xmlns:p14="http://schemas.microsoft.com/office/powerpoint/2010/main" val="153785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まずはポリマーについて説明します。</a:t>
            </a:r>
            <a:r>
              <a:rPr kumimoji="1" lang="en-US" altLang="ja-JP" dirty="0" smtClean="0"/>
              <a:t>Polymer</a:t>
            </a:r>
            <a:r>
              <a:rPr kumimoji="1" lang="ja-JP" altLang="en-US" dirty="0" smtClean="0"/>
              <a:t>とは１つまたは複数のモノマーと呼ばれる低分子が周期的に反応することで形成される高分子です。</a:t>
            </a:r>
            <a:r>
              <a:rPr kumimoji="1" lang="en-US" altLang="ja-JP" dirty="0" smtClean="0"/>
              <a:t>Polymer</a:t>
            </a:r>
            <a:r>
              <a:rPr kumimoji="1" lang="ja-JP" altLang="en-US" dirty="0" smtClean="0"/>
              <a:t>はさまざまなことに応用されています。例えばスチレンを重合反応させることでできるポリスチレンはプラスチックや発泡スチロールの原料となります。またアジピン酸とヘキサメチレンジアミンという二種類のモノマーから合成されるナイロン</a:t>
            </a:r>
            <a:r>
              <a:rPr kumimoji="1" lang="en-US" altLang="ja-JP" dirty="0" smtClean="0"/>
              <a:t>6,6</a:t>
            </a:r>
            <a:r>
              <a:rPr kumimoji="1" lang="ja-JP" altLang="en-US" dirty="0" smtClean="0"/>
              <a:t>は世界初の合成繊維として有名です。これらのモノマーは重合するときに反応点が２ヶ所であることから一次元方向へ成長するので一次元ポリマーと呼ばれます。一方近年注目されているのが３つ以上の反応点を持ち、二次元方向へ重合反応が進んでいく二次元ポリマーです。二次元ポリマーはその機械的特性や弾性、伝導性などが従来のポリマーと異なる性質を持つと期待されています。しかし、二次元ポリマーは反応点が多いことから欠陥構造が生じやすくいままで合成された例は少ないです。そこで私は二次元ポリマーを合成することに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3</a:t>
            </a:fld>
            <a:endParaRPr kumimoji="1" lang="ja-JP" altLang="en-US"/>
          </a:p>
        </p:txBody>
      </p:sp>
    </p:spTree>
    <p:extLst>
      <p:ext uri="{BB962C8B-B14F-4D97-AF65-F5344CB8AC3E}">
        <p14:creationId xmlns:p14="http://schemas.microsoft.com/office/powerpoint/2010/main" val="224067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二次元ポリマーの合成法のひとつとして分子を固体表面に自己集合を利用して規則正しく配列させた後、分子間を化学結合によって結ぶ方法があります。</a:t>
            </a:r>
            <a:endParaRPr kumimoji="1" lang="en-US" altLang="ja-JP" dirty="0" smtClean="0"/>
          </a:p>
          <a:p>
            <a:r>
              <a:rPr kumimoji="1" lang="ja-JP" altLang="en-US" dirty="0" smtClean="0"/>
              <a:t>ここで分子の自己集合について説明します。分子の自己集合とは多数の分子がさまざまな相互作用によって自発的に集合し、規則的な構造を形成する現象のことです。自己集合は分子間を</a:t>
            </a:r>
            <a:r>
              <a:rPr kumimoji="1" lang="en-US" altLang="ja-JP" dirty="0" smtClean="0"/>
              <a:t>C-C</a:t>
            </a:r>
            <a:r>
              <a:rPr kumimoji="1" lang="ja-JP" altLang="en-US" dirty="0" smtClean="0"/>
              <a:t>結合のような原子間で電子を共有することで形成される共有結合で結ばれるわけではなく、弱い相互作用で形成されています。相互作用の例としてファンデルワールス相互作用と水素結合相互作用などがあります。ファンデルワールス相互作用は分子間に働く弱い引力のようなものです</a:t>
            </a:r>
            <a:r>
              <a:rPr kumimoji="1" lang="ja-JP" altLang="en-US" dirty="0" smtClean="0"/>
              <a:t>。鉛筆の芯として知られているグラファイトが層状構造を形成することはファンデルワールス力によるものとされています。</a:t>
            </a:r>
            <a:endParaRPr kumimoji="1" lang="en-US" altLang="ja-JP" dirty="0" smtClean="0"/>
          </a:p>
          <a:p>
            <a:r>
              <a:rPr kumimoji="1" lang="ja-JP" altLang="en-US" dirty="0" smtClean="0"/>
              <a:t>水素</a:t>
            </a:r>
            <a:r>
              <a:rPr kumimoji="1" lang="ja-JP" altLang="en-US" dirty="0" smtClean="0"/>
              <a:t>結合は双極子</a:t>
            </a:r>
            <a:r>
              <a:rPr kumimoji="1" lang="ja-JP" altLang="en-US" dirty="0" err="1" smtClean="0"/>
              <a:t>ー</a:t>
            </a:r>
            <a:r>
              <a:rPr kumimoji="1" lang="ja-JP" altLang="en-US" dirty="0" smtClean="0"/>
              <a:t>双極子相互作用の</a:t>
            </a:r>
            <a:r>
              <a:rPr kumimoji="1" lang="ja-JP" altLang="en-US" dirty="0" smtClean="0"/>
              <a:t>一種です</a:t>
            </a:r>
            <a:r>
              <a:rPr kumimoji="1" lang="ja-JP" altLang="en-US" dirty="0" smtClean="0"/>
              <a:t>。酢酸は２つの分子が水素結合により１分子のように振舞います。そのため高沸点になります。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4</a:t>
            </a:fld>
            <a:endParaRPr kumimoji="1" lang="ja-JP" altLang="en-US"/>
          </a:p>
        </p:txBody>
      </p:sp>
    </p:spTree>
    <p:extLst>
      <p:ext uri="{BB962C8B-B14F-4D97-AF65-F5344CB8AC3E}">
        <p14:creationId xmlns:p14="http://schemas.microsoft.com/office/powerpoint/2010/main" val="143112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固体表面に分子を配列させる環境として、超高真空条件と固液界面があります。ここ</a:t>
            </a:r>
            <a:r>
              <a:rPr kumimoji="1" lang="ja-JP" altLang="en-US" dirty="0" smtClean="0"/>
              <a:t>で超高真空条件と固液界面でのメリットとデメリットについて説明します。まず超高真空条件について説明します。超高真空とは</a:t>
            </a:r>
            <a:r>
              <a:rPr kumimoji="1" lang="en-US" altLang="ja-JP" dirty="0" smtClean="0"/>
              <a:t>5~10Pa</a:t>
            </a:r>
            <a:r>
              <a:rPr kumimoji="1" lang="ja-JP" altLang="en-US" dirty="0" smtClean="0"/>
              <a:t>程度の圧力が極めて低い状態です</a:t>
            </a:r>
            <a:r>
              <a:rPr kumimoji="1" lang="ja-JP" altLang="en-US" dirty="0" smtClean="0"/>
              <a:t>。水</a:t>
            </a:r>
            <a:r>
              <a:rPr kumimoji="1" lang="ja-JP" altLang="en-US" dirty="0" smtClean="0"/>
              <a:t>や酸素が存在しないのでそれらに対して不安定な分子でも取り扱うことができます。また測定できる温度範囲</a:t>
            </a:r>
            <a:r>
              <a:rPr kumimoji="1" lang="ja-JP" altLang="en-US" dirty="0" smtClean="0"/>
              <a:t>が広い</a:t>
            </a:r>
            <a:r>
              <a:rPr kumimoji="1" lang="ja-JP" altLang="en-US" dirty="0" smtClean="0"/>
              <a:t>特徴があります。しかし超高真空条件では分子を固体基板に導入するとき分子を昇華させて蒸着させる必要があるため昇華性と熱安定性をもつ分子でしか測定することができません。また観察を行うときも複雑な操作が必要となります。</a:t>
            </a:r>
            <a:endParaRPr kumimoji="1" lang="en-US" altLang="ja-JP" dirty="0" smtClean="0"/>
          </a:p>
          <a:p>
            <a:r>
              <a:rPr kumimoji="1" lang="ja-JP" altLang="en-US" dirty="0" smtClean="0"/>
              <a:t>一方、固液界面では大気中という温和な条件で観察を行うことができ、また操作が間便であるというメリットがあります。デメリットは測定温度が狭いことや測定する分子が溶媒へ溶解しないと測定できず、また測定に溶媒の影響を受ける可能性があることです。今回私は、より温和な条件で多孔性二次元ポリマーを合成することを目的とし固液界面を選択し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5</a:t>
            </a:fld>
            <a:endParaRPr kumimoji="1" lang="ja-JP" altLang="en-US"/>
          </a:p>
        </p:txBody>
      </p:sp>
    </p:spTree>
    <p:extLst>
      <p:ext uri="{BB962C8B-B14F-4D97-AF65-F5344CB8AC3E}">
        <p14:creationId xmlns:p14="http://schemas.microsoft.com/office/powerpoint/2010/main" val="1617633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次に固体表面に配列した分子を観察する手段として走査型トンネル顕微鏡について紹介します。以下、走査型トンネル顕微鏡はＳＴＭと省略します。</a:t>
            </a:r>
            <a:endParaRPr lang="en-US" altLang="ja-JP" dirty="0" smtClean="0"/>
          </a:p>
          <a:p>
            <a:pPr eaLnBrk="1" hangingPunct="1"/>
            <a:r>
              <a:rPr lang="ja-JP" altLang="en-US" dirty="0" smtClean="0"/>
              <a:t>分子を基板上に配列させるこのような研究では</a:t>
            </a:r>
            <a:r>
              <a:rPr lang="en-US" altLang="ja-JP" dirty="0" smtClean="0"/>
              <a:t>STM</a:t>
            </a:r>
            <a:r>
              <a:rPr lang="ja-JP" altLang="en-US" dirty="0" smtClean="0"/>
              <a:t>が非常に有用なツールとなっています。こちらが</a:t>
            </a:r>
            <a:r>
              <a:rPr lang="en-US" altLang="ja-JP" dirty="0" smtClean="0"/>
              <a:t>STM</a:t>
            </a:r>
            <a:r>
              <a:rPr lang="ja-JP" altLang="en-US" dirty="0" smtClean="0"/>
              <a:t>の概略図です。</a:t>
            </a:r>
            <a:endParaRPr lang="en-US" altLang="ja-JP" dirty="0" smtClean="0"/>
          </a:p>
          <a:p>
            <a:pPr eaLnBrk="1" hangingPunct="1"/>
            <a:r>
              <a:rPr lang="ja-JP" altLang="en-US" dirty="0" smtClean="0"/>
              <a:t>鋭く尖った探針と導電性のサンプルの表面の間に電圧をかけた状態で、探針をサンプルに接近させると、電子がトンネル効果によって染み出し、トンネル電流が流れます。</a:t>
            </a:r>
            <a:endParaRPr lang="en-US" altLang="ja-JP" dirty="0" smtClean="0"/>
          </a:p>
          <a:p>
            <a:pPr eaLnBrk="1" hangingPunct="1"/>
            <a:r>
              <a:rPr lang="ja-JP" altLang="en-US" dirty="0" smtClean="0"/>
              <a:t>探針を固体表面に走査させ、トンネル電流の強弱を感知することで、固体表面の電気的な情報を得ることができます。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6</a:t>
            </a:fld>
            <a:endParaRPr kumimoji="1" lang="ja-JP" altLang="en-US"/>
          </a:p>
        </p:txBody>
      </p:sp>
    </p:spTree>
    <p:extLst>
      <p:ext uri="{BB962C8B-B14F-4D97-AF65-F5344CB8AC3E}">
        <p14:creationId xmlns:p14="http://schemas.microsoft.com/office/powerpoint/2010/main" val="141000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流れるトンネル電流の大きさ</a:t>
            </a:r>
            <a:r>
              <a:rPr lang="en-US" altLang="ja-JP" dirty="0" err="1" smtClean="0"/>
              <a:t>Ji</a:t>
            </a:r>
            <a:r>
              <a:rPr lang="en-US" altLang="ja-JP" dirty="0" smtClean="0"/>
              <a:t> </a:t>
            </a:r>
            <a:r>
              <a:rPr lang="ja-JP" altLang="en-US" dirty="0" smtClean="0"/>
              <a:t>は、サンプルと探針の距離</a:t>
            </a:r>
            <a:r>
              <a:rPr lang="ja-JP" altLang="en-US" dirty="0" err="1" smtClean="0"/>
              <a:t>ｄ</a:t>
            </a:r>
            <a:r>
              <a:rPr lang="ja-JP" altLang="en-US" dirty="0" smtClean="0"/>
              <a:t>の指数関数となります。</a:t>
            </a:r>
            <a:r>
              <a:rPr lang="en-US" altLang="ja-JP" dirty="0" smtClean="0"/>
              <a:t>STM</a:t>
            </a:r>
            <a:r>
              <a:rPr lang="ja-JP" altLang="en-US" dirty="0" smtClean="0"/>
              <a:t>はこのサンプルと探針の距離にトンネル電流の大きさが強く依存する事を利用し測定を行います。</a:t>
            </a:r>
            <a:endParaRPr lang="en-US" altLang="ja-JP" dirty="0" smtClean="0"/>
          </a:p>
          <a:p>
            <a:pPr eaLnBrk="1" hangingPunct="1"/>
            <a:r>
              <a:rPr lang="ja-JP" altLang="en-US" dirty="0" smtClean="0"/>
              <a:t>トンネル電流が流れる状態で探針を水平に走査していくと、サンプル表面の凹凸に応じて探針と物質の距離が変わります．距離が変わると流れる電流値が変化します。たとえばこちらの場合では距離が大きくなりトンネル電流が小さくなっています。このときこちらの図のように元の電流値と同じ値になるように探針とサンプル表面の距離を小さくさせると、探針はサンプル表面の凹凸をなぞるように動くことになります。この操作を細かい間隔で繰り返し、探針の動きを画像化するとサンプル表面の凹凸を観察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7</a:t>
            </a:fld>
            <a:endParaRPr kumimoji="1" lang="ja-JP" altLang="en-US"/>
          </a:p>
        </p:txBody>
      </p:sp>
    </p:spTree>
    <p:extLst>
      <p:ext uri="{BB962C8B-B14F-4D97-AF65-F5344CB8AC3E}">
        <p14:creationId xmlns:p14="http://schemas.microsoft.com/office/powerpoint/2010/main" val="147522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a:t>
            </a:r>
            <a:r>
              <a:rPr kumimoji="1" lang="ja-JP" altLang="en-US" dirty="0" smtClean="0"/>
              <a:t>に固体</a:t>
            </a:r>
            <a:r>
              <a:rPr kumimoji="1" lang="ja-JP" altLang="en-US" dirty="0" smtClean="0"/>
              <a:t>表面での二次元ポリマーの合成例について紹介します。</a:t>
            </a:r>
            <a:r>
              <a:rPr kumimoji="1" lang="en-US" altLang="ja-JP" sz="1200" b="0" i="0" u="none" strike="noStrike" kern="1200" baseline="0" dirty="0" err="1" smtClean="0">
                <a:solidFill>
                  <a:schemeClr val="tx1"/>
                </a:solidFill>
                <a:latin typeface="+mn-lt"/>
                <a:ea typeface="+mn-ea"/>
                <a:cs typeface="+mn-cs"/>
              </a:rPr>
              <a:t>Perepichka</a:t>
            </a:r>
            <a:r>
              <a:rPr kumimoji="1" lang="ja-JP" altLang="en-US" sz="1200" b="0" i="0" u="none" strike="noStrike" kern="1200" baseline="0" dirty="0" err="1" smtClean="0">
                <a:solidFill>
                  <a:schemeClr val="tx1"/>
                </a:solidFill>
                <a:latin typeface="+mn-lt"/>
                <a:ea typeface="+mn-ea"/>
                <a:cs typeface="+mn-cs"/>
              </a:rPr>
              <a:t>らは</a:t>
            </a:r>
            <a:r>
              <a:rPr kumimoji="1" lang="ja-JP" altLang="en-US" sz="1200" b="0" i="0" u="none" strike="noStrike" kern="1200" baseline="0" dirty="0" smtClean="0">
                <a:solidFill>
                  <a:schemeClr val="tx1"/>
                </a:solidFill>
                <a:latin typeface="+mn-lt"/>
                <a:ea typeface="+mn-ea"/>
                <a:cs typeface="+mn-cs"/>
              </a:rPr>
              <a:t>この</a:t>
            </a:r>
            <a:r>
              <a:rPr kumimoji="1" lang="en-US" altLang="ja-JP" sz="1200" b="0" i="0" u="none" strike="noStrike" kern="1200" baseline="0" dirty="0" smtClean="0">
                <a:solidFill>
                  <a:schemeClr val="tx1"/>
                </a:solidFill>
                <a:latin typeface="+mn-lt"/>
                <a:ea typeface="+mn-ea"/>
                <a:cs typeface="+mn-cs"/>
              </a:rPr>
              <a:t>TBTTA</a:t>
            </a:r>
            <a:r>
              <a:rPr kumimoji="1" lang="ja-JP" altLang="en-US" sz="1200" b="0" i="0" u="none" strike="noStrike" kern="1200" baseline="0" dirty="0" smtClean="0">
                <a:solidFill>
                  <a:schemeClr val="tx1"/>
                </a:solidFill>
                <a:latin typeface="+mn-lt"/>
                <a:ea typeface="+mn-ea"/>
                <a:cs typeface="+mn-cs"/>
              </a:rPr>
              <a:t>というベンゼン環と</a:t>
            </a:r>
            <a:r>
              <a:rPr kumimoji="1" lang="ja-JP" altLang="en-US" sz="1200" b="0" i="0" u="none" strike="noStrike" kern="1200" baseline="0" dirty="0" smtClean="0">
                <a:solidFill>
                  <a:schemeClr val="tx1"/>
                </a:solidFill>
                <a:latin typeface="+mn-lt"/>
                <a:ea typeface="+mn-ea"/>
                <a:cs typeface="+mn-cs"/>
              </a:rPr>
              <a:t>チオール環で</a:t>
            </a:r>
            <a:r>
              <a:rPr kumimoji="1" lang="ja-JP" altLang="en-US" sz="1200" b="0" i="0" u="none" strike="noStrike" kern="1200" baseline="0" dirty="0" smtClean="0">
                <a:solidFill>
                  <a:schemeClr val="tx1"/>
                </a:solidFill>
                <a:latin typeface="+mn-lt"/>
                <a:ea typeface="+mn-ea"/>
                <a:cs typeface="+mn-cs"/>
              </a:rPr>
              <a:t>形成された分子を超高真空下で銀</a:t>
            </a:r>
            <a:r>
              <a:rPr kumimoji="1" lang="en-US" altLang="ja-JP" sz="1200" b="0" i="0" u="none" strike="noStrike" kern="1200" baseline="0" dirty="0" smtClean="0">
                <a:solidFill>
                  <a:schemeClr val="tx1"/>
                </a:solidFill>
                <a:latin typeface="+mn-lt"/>
                <a:ea typeface="+mn-ea"/>
                <a:cs typeface="+mn-cs"/>
              </a:rPr>
              <a:t>(111)</a:t>
            </a:r>
            <a:r>
              <a:rPr kumimoji="1" lang="ja-JP" altLang="en-US" sz="1200" b="0" i="0" u="none" strike="noStrike" kern="1200" baseline="0" dirty="0" smtClean="0">
                <a:solidFill>
                  <a:schemeClr val="tx1"/>
                </a:solidFill>
                <a:latin typeface="+mn-lt"/>
                <a:ea typeface="+mn-ea"/>
                <a:cs typeface="+mn-cs"/>
              </a:rPr>
              <a:t>基板上に蒸着させると脱ハロゲン化反応が起こり有機金属中間体を形成し、その後</a:t>
            </a:r>
            <a:r>
              <a:rPr kumimoji="1" lang="en-US" altLang="ja-JP" sz="1200" b="0" i="0" u="none" strike="noStrike" kern="1200" baseline="0" dirty="0" smtClean="0">
                <a:solidFill>
                  <a:schemeClr val="tx1"/>
                </a:solidFill>
                <a:latin typeface="+mn-lt"/>
                <a:ea typeface="+mn-ea"/>
                <a:cs typeface="+mn-cs"/>
              </a:rPr>
              <a:t>300</a:t>
            </a:r>
            <a:r>
              <a:rPr kumimoji="1" lang="ja-JP" altLang="en-US" sz="1200" b="0" i="0" u="none" strike="noStrike" kern="1200" baseline="0" dirty="0" smtClean="0">
                <a:solidFill>
                  <a:schemeClr val="tx1"/>
                </a:solidFill>
                <a:latin typeface="+mn-lt"/>
                <a:ea typeface="+mn-ea"/>
                <a:cs typeface="+mn-cs"/>
              </a:rPr>
              <a:t>℃で加熱</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アニーリング</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することにより空孔を持つ二次元ポリマーを形成することを報告しました。こちらの</a:t>
            </a:r>
            <a:r>
              <a:rPr kumimoji="1" lang="en-US" altLang="ja-JP" sz="1200" b="0" i="0" u="none" strike="noStrike" kern="1200" baseline="0" dirty="0" smtClean="0">
                <a:solidFill>
                  <a:schemeClr val="tx1"/>
                </a:solidFill>
                <a:latin typeface="+mn-lt"/>
                <a:ea typeface="+mn-ea"/>
                <a:cs typeface="+mn-cs"/>
              </a:rPr>
              <a:t>STM</a:t>
            </a:r>
            <a:r>
              <a:rPr kumimoji="1" lang="ja-JP" altLang="en-US" sz="1200" b="0" i="0" u="none" strike="noStrike" kern="1200" baseline="0" dirty="0" smtClean="0">
                <a:solidFill>
                  <a:schemeClr val="tx1"/>
                </a:solidFill>
                <a:latin typeface="+mn-lt"/>
                <a:ea typeface="+mn-ea"/>
                <a:cs typeface="+mn-cs"/>
              </a:rPr>
              <a:t>画像は脱ハロゲン化した</a:t>
            </a:r>
            <a:r>
              <a:rPr kumimoji="1" lang="en-US" altLang="ja-JP" sz="1200" b="0" i="0" u="none" strike="noStrike" kern="1200" baseline="0" dirty="0" smtClean="0">
                <a:solidFill>
                  <a:schemeClr val="tx1"/>
                </a:solidFill>
                <a:latin typeface="+mn-lt"/>
                <a:ea typeface="+mn-ea"/>
                <a:cs typeface="+mn-cs"/>
              </a:rPr>
              <a:t>TBBTA</a:t>
            </a:r>
            <a:r>
              <a:rPr kumimoji="1" lang="ja-JP" altLang="en-US" sz="1200" b="0" i="0" u="none" strike="noStrike" kern="1200" baseline="0" dirty="0" smtClean="0">
                <a:solidFill>
                  <a:schemeClr val="tx1"/>
                </a:solidFill>
                <a:latin typeface="+mn-lt"/>
                <a:ea typeface="+mn-ea"/>
                <a:cs typeface="+mn-cs"/>
              </a:rPr>
              <a:t>と</a:t>
            </a:r>
            <a:r>
              <a:rPr kumimoji="1" lang="en-US" altLang="ja-JP" sz="1200" b="0" i="0" u="none" strike="noStrike" kern="1200" baseline="0" dirty="0" smtClean="0">
                <a:solidFill>
                  <a:schemeClr val="tx1"/>
                </a:solidFill>
                <a:latin typeface="+mn-lt"/>
                <a:ea typeface="+mn-ea"/>
                <a:cs typeface="+mn-cs"/>
              </a:rPr>
              <a:t>P2TTA</a:t>
            </a:r>
            <a:r>
              <a:rPr kumimoji="1" lang="ja-JP" altLang="en-US" sz="1200" b="0" i="0" u="none" strike="noStrike" kern="1200" baseline="0" dirty="0" err="1" smtClean="0">
                <a:solidFill>
                  <a:schemeClr val="tx1"/>
                </a:solidFill>
                <a:latin typeface="+mn-lt"/>
                <a:ea typeface="+mn-ea"/>
                <a:cs typeface="+mn-cs"/>
              </a:rPr>
              <a:t>が共</a:t>
            </a:r>
            <a:r>
              <a:rPr kumimoji="1" lang="ja-JP" altLang="en-US" sz="1200" b="0" i="0" u="none" strike="noStrike" kern="1200" baseline="0" dirty="0" smtClean="0">
                <a:solidFill>
                  <a:schemeClr val="tx1"/>
                </a:solidFill>
                <a:latin typeface="+mn-lt"/>
                <a:ea typeface="+mn-ea"/>
                <a:cs typeface="+mn-cs"/>
              </a:rPr>
              <a:t>存した画像です右側が反応前で左側が反応後となっています。反応前の</a:t>
            </a:r>
            <a:r>
              <a:rPr kumimoji="1" lang="en-US" altLang="ja-JP" sz="1200" b="0" i="0" u="none" strike="noStrike" kern="1200" baseline="0" dirty="0" smtClean="0">
                <a:solidFill>
                  <a:schemeClr val="tx1"/>
                </a:solidFill>
                <a:latin typeface="+mn-lt"/>
                <a:ea typeface="+mn-ea"/>
                <a:cs typeface="+mn-cs"/>
              </a:rPr>
              <a:t>TBTTA</a:t>
            </a:r>
            <a:r>
              <a:rPr kumimoji="1" lang="ja-JP" altLang="en-US" sz="1200" b="0" i="0" u="none" strike="noStrike" kern="1200" baseline="0" dirty="0" smtClean="0">
                <a:solidFill>
                  <a:schemeClr val="tx1"/>
                </a:solidFill>
                <a:latin typeface="+mn-lt"/>
                <a:ea typeface="+mn-ea"/>
                <a:cs typeface="+mn-cs"/>
              </a:rPr>
              <a:t>にある緑の○は銀と分子が有機金属中間体を形成している部分です。反応後は分子間の距離が</a:t>
            </a:r>
            <a:r>
              <a:rPr kumimoji="1" lang="ja-JP" altLang="en-US" sz="1200" b="0" i="0" u="none" strike="noStrike" kern="1200" baseline="0" dirty="0" smtClean="0">
                <a:solidFill>
                  <a:schemeClr val="tx1"/>
                </a:solidFill>
                <a:latin typeface="+mn-lt"/>
                <a:ea typeface="+mn-ea"/>
                <a:cs typeface="+mn-cs"/>
              </a:rPr>
              <a:t>近づき、</a:t>
            </a:r>
            <a:r>
              <a:rPr kumimoji="1" lang="ja-JP" altLang="en-US" sz="1200" b="0" i="0" u="none" strike="noStrike" kern="1200" baseline="0" dirty="0" smtClean="0">
                <a:solidFill>
                  <a:schemeClr val="tx1"/>
                </a:solidFill>
                <a:latin typeface="+mn-lt"/>
                <a:ea typeface="+mn-ea"/>
                <a:cs typeface="+mn-cs"/>
              </a:rPr>
              <a:t>共有結合</a:t>
            </a:r>
            <a:r>
              <a:rPr kumimoji="1" lang="ja-JP" altLang="en-US" sz="1200" b="0" i="0" u="none" strike="noStrike" kern="1200" baseline="0" dirty="0" smtClean="0">
                <a:solidFill>
                  <a:schemeClr val="tx1"/>
                </a:solidFill>
                <a:latin typeface="+mn-lt"/>
                <a:ea typeface="+mn-ea"/>
                <a:cs typeface="+mn-cs"/>
              </a:rPr>
              <a:t>を形成したことが確かめられました。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8</a:t>
            </a:fld>
            <a:endParaRPr kumimoji="1" lang="ja-JP" altLang="en-US"/>
          </a:p>
        </p:txBody>
      </p:sp>
    </p:spTree>
    <p:extLst>
      <p:ext uri="{BB962C8B-B14F-4D97-AF65-F5344CB8AC3E}">
        <p14:creationId xmlns:p14="http://schemas.microsoft.com/office/powerpoint/2010/main" val="351233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次に固液界面で配列した分子が化学反応を起こした例を紹介します。</a:t>
            </a:r>
            <a:r>
              <a:rPr kumimoji="1" lang="en-US" altLang="ja-JP" sz="1200" b="0" i="0" u="none" strike="noStrike" kern="1200" baseline="0" dirty="0" err="1" smtClean="0">
                <a:solidFill>
                  <a:schemeClr val="tx1"/>
                </a:solidFill>
                <a:latin typeface="+mn-lt"/>
                <a:ea typeface="+mn-ea"/>
                <a:cs typeface="+mn-cs"/>
              </a:rPr>
              <a:t>Lackinger</a:t>
            </a:r>
            <a:r>
              <a:rPr kumimoji="1" lang="ja-JP" altLang="en-US" sz="1200" b="0" i="0" u="none" strike="noStrike" kern="1200" baseline="0" dirty="0" err="1" smtClean="0">
                <a:solidFill>
                  <a:schemeClr val="tx1"/>
                </a:solidFill>
                <a:latin typeface="+mn-lt"/>
                <a:ea typeface="+mn-ea"/>
                <a:cs typeface="+mn-cs"/>
              </a:rPr>
              <a:t>らは</a:t>
            </a:r>
            <a:r>
              <a:rPr kumimoji="1" lang="ja-JP" altLang="en-US" sz="1200" b="0" i="0" u="none" strike="noStrike" kern="1200" baseline="0" dirty="0" smtClean="0">
                <a:solidFill>
                  <a:schemeClr val="tx1"/>
                </a:solidFill>
                <a:latin typeface="+mn-lt"/>
                <a:ea typeface="+mn-ea"/>
                <a:cs typeface="+mn-cs"/>
              </a:rPr>
              <a:t>ボロン酸を含んだ溶液をグラファイト基板に滴下した後、加熱することでボロン酸の縮合反応が起こり、共有結合を持つ分子を合成することに成功しました。こちらがその化学反応式と</a:t>
            </a:r>
            <a:r>
              <a:rPr kumimoji="1" lang="en-US" altLang="ja-JP" sz="1200" b="0" i="0" u="none" strike="noStrike" kern="1200" baseline="0" dirty="0" smtClean="0">
                <a:solidFill>
                  <a:schemeClr val="tx1"/>
                </a:solidFill>
                <a:latin typeface="+mn-lt"/>
                <a:ea typeface="+mn-ea"/>
                <a:cs typeface="+mn-cs"/>
              </a:rPr>
              <a:t>STM</a:t>
            </a:r>
            <a:r>
              <a:rPr kumimoji="1" lang="ja-JP" altLang="en-US" sz="1200" b="0" i="0" u="none" strike="noStrike" kern="1200" baseline="0" dirty="0" smtClean="0">
                <a:solidFill>
                  <a:schemeClr val="tx1"/>
                </a:solidFill>
                <a:latin typeface="+mn-lt"/>
                <a:ea typeface="+mn-ea"/>
                <a:cs typeface="+mn-cs"/>
              </a:rPr>
              <a:t>画像です。しかしこの反応では欠陥構造が多いので私はより規則的で欠陥のない構造を目指しました。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F94F4E7-F80E-4981-AF41-D9650812F762}" type="slidenum">
              <a:rPr kumimoji="1" lang="ja-JP" altLang="en-US" smtClean="0"/>
              <a:t>9</a:t>
            </a:fld>
            <a:endParaRPr kumimoji="1" lang="ja-JP" altLang="en-US"/>
          </a:p>
        </p:txBody>
      </p:sp>
    </p:spTree>
    <p:extLst>
      <p:ext uri="{BB962C8B-B14F-4D97-AF65-F5344CB8AC3E}">
        <p14:creationId xmlns:p14="http://schemas.microsoft.com/office/powerpoint/2010/main" val="369472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5FD4694-09DD-48CA-8C15-CC7CCB42E941}" type="datetime1">
              <a:rPr kumimoji="1" lang="ja-JP" altLang="en-US" smtClean="0"/>
              <a:t>2014/6/17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393587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81D7C7-FC08-4EA5-A0EB-52A6C1CBBBB6}" type="datetime1">
              <a:rPr kumimoji="1" lang="ja-JP" altLang="en-US" smtClean="0"/>
              <a:t>2014/6/17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341529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ED5232-0E92-40AE-A16E-2A29AE353FD5}" type="datetime1">
              <a:rPr kumimoji="1" lang="ja-JP" altLang="en-US" smtClean="0"/>
              <a:t>2014/6/17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53966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123811-9600-4705-92AF-F9B04B995509}" type="datetime1">
              <a:rPr kumimoji="1" lang="ja-JP" altLang="en-US" smtClean="0"/>
              <a:t>2014/6/17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395947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DBA922-9D52-453B-A7C4-10EC8E9A5017}" type="datetime1">
              <a:rPr kumimoji="1" lang="ja-JP" altLang="en-US" smtClean="0"/>
              <a:t>2014/6/17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97571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EA9B8B3-EEA3-4357-AC55-5F4D54C5ECF5}" type="datetime1">
              <a:rPr kumimoji="1" lang="ja-JP" altLang="en-US" smtClean="0"/>
              <a:t>2014/6/17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32097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E65405C-3224-4EEC-8F32-5D5F3E1931B5}" type="datetime1">
              <a:rPr kumimoji="1" lang="ja-JP" altLang="en-US" smtClean="0"/>
              <a:t>2014/6/17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406272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A97652D-B478-4D93-87BB-7DE9743A61A3}" type="datetime1">
              <a:rPr kumimoji="1" lang="ja-JP" altLang="en-US" smtClean="0"/>
              <a:t>2014/6/17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71487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6C809-46A6-4E18-883E-96B5085D9FCF}" type="datetime1">
              <a:rPr kumimoji="1" lang="ja-JP" altLang="en-US" smtClean="0"/>
              <a:t>2014/6/17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30354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D6BB6CF-817E-4B0E-A060-F80DFC09C8CE}" type="datetime1">
              <a:rPr kumimoji="1" lang="ja-JP" altLang="en-US" smtClean="0"/>
              <a:t>2014/6/17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53569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E5F67C5-E3E4-4F35-A977-B6B175D8E69D}" type="datetime1">
              <a:rPr kumimoji="1" lang="ja-JP" altLang="en-US" smtClean="0"/>
              <a:t>2014/6/17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315215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F56CE-30F7-4D02-A6F5-3B65E573D11F}" type="datetime1">
              <a:rPr kumimoji="1" lang="ja-JP" altLang="en-US" smtClean="0"/>
              <a:t>2014/6/17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E8195-C707-491F-8B06-94C7DCCDD8CE}" type="slidenum">
              <a:rPr kumimoji="1" lang="ja-JP" altLang="en-US" smtClean="0"/>
              <a:t>‹#›</a:t>
            </a:fld>
            <a:endParaRPr kumimoji="1" lang="ja-JP" altLang="en-US"/>
          </a:p>
        </p:txBody>
      </p:sp>
    </p:spTree>
    <p:extLst>
      <p:ext uri="{BB962C8B-B14F-4D97-AF65-F5344CB8AC3E}">
        <p14:creationId xmlns:p14="http://schemas.microsoft.com/office/powerpoint/2010/main" val="4220374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image" Target="../media/image24.png"/><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png"/><Relationship Id="rId11" Type="http://schemas.openxmlformats.org/officeDocument/2006/relationships/oleObject" Target="../embeddings/oleObject6.bin"/><Relationship Id="rId5" Type="http://schemas.openxmlformats.org/officeDocument/2006/relationships/image" Target="../media/image20.emf"/><Relationship Id="rId10" Type="http://schemas.openxmlformats.org/officeDocument/2006/relationships/image" Target="../media/image27.png"/><Relationship Id="rId4" Type="http://schemas.openxmlformats.org/officeDocument/2006/relationships/oleObject" Target="../embeddings/oleObject5.bin"/><Relationship Id="rId9" Type="http://schemas.openxmlformats.org/officeDocument/2006/relationships/image" Target="../media/image26.png"/><Relationship Id="rId1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3.emf"/><Relationship Id="rId5" Type="http://schemas.openxmlformats.org/officeDocument/2006/relationships/oleObject" Target="../embeddings/oleObject8.bin"/><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bin"/><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ja.wikipedia.org/wiki/%E8%B5%B0%E6%9F%BB%E5%9E%8B%E3%83%88%E3%83%B3%E3%83%8D%E3%83%AB%E9%A1%95%E5%BE%AE%E9%8F%A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hooktail.sub.jp/solid/ST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799" y="982133"/>
            <a:ext cx="7289800" cy="3132667"/>
          </a:xfrm>
        </p:spPr>
        <p:txBody>
          <a:bodyPr>
            <a:normAutofit/>
          </a:bodyPr>
          <a:lstStyle/>
          <a:p>
            <a:r>
              <a:rPr lang="en-US" altLang="ja-JP" sz="4400" dirty="0">
                <a:latin typeface="Arial" panose="020B0604020202020204" pitchFamily="34" charset="0"/>
                <a:cs typeface="Arial" panose="020B0604020202020204" pitchFamily="34" charset="0"/>
              </a:rPr>
              <a:t>Synthesis of porous two dimensional polymer using </a:t>
            </a:r>
            <a:r>
              <a:rPr lang="en-US" altLang="ja-JP" sz="4400" dirty="0" err="1">
                <a:latin typeface="Arial" panose="020B0604020202020204" pitchFamily="34" charset="0"/>
                <a:cs typeface="Arial" panose="020B0604020202020204" pitchFamily="34" charset="0"/>
              </a:rPr>
              <a:t>diacetylene</a:t>
            </a:r>
            <a:r>
              <a:rPr lang="en-US" altLang="ja-JP" sz="4400" dirty="0">
                <a:latin typeface="Arial" panose="020B0604020202020204" pitchFamily="34" charset="0"/>
                <a:cs typeface="Arial" panose="020B0604020202020204" pitchFamily="34" charset="0"/>
              </a:rPr>
              <a:t> </a:t>
            </a:r>
            <a:r>
              <a:rPr lang="en-US" altLang="ja-JP" sz="4400" dirty="0" smtClean="0">
                <a:latin typeface="Arial" panose="020B0604020202020204" pitchFamily="34" charset="0"/>
                <a:cs typeface="Arial" panose="020B0604020202020204" pitchFamily="34" charset="0"/>
              </a:rPr>
              <a:t>light induced </a:t>
            </a:r>
            <a:r>
              <a:rPr lang="en-US" altLang="ja-JP" sz="4400" dirty="0">
                <a:latin typeface="Arial" panose="020B0604020202020204" pitchFamily="34" charset="0"/>
                <a:cs typeface="Arial" panose="020B0604020202020204" pitchFamily="34" charset="0"/>
              </a:rPr>
              <a:t>cross-link reaction at </a:t>
            </a:r>
            <a:r>
              <a:rPr lang="en-US" altLang="ja-JP" sz="4400" dirty="0" smtClean="0">
                <a:latin typeface="Arial" panose="020B0604020202020204" pitchFamily="34" charset="0"/>
                <a:cs typeface="Arial" panose="020B0604020202020204" pitchFamily="34" charset="0"/>
              </a:rPr>
              <a:t>solid/liquid interface</a:t>
            </a:r>
            <a:endParaRPr kumimoji="1" lang="ja-JP" altLang="en-US" dirty="0"/>
          </a:p>
        </p:txBody>
      </p:sp>
      <p:sp>
        <p:nvSpPr>
          <p:cNvPr id="5" name="テキスト ボックス 4"/>
          <p:cNvSpPr txBox="1"/>
          <p:nvPr/>
        </p:nvSpPr>
        <p:spPr>
          <a:xfrm>
            <a:off x="4893734" y="4555066"/>
            <a:ext cx="4250266" cy="1077218"/>
          </a:xfrm>
          <a:prstGeom prst="rect">
            <a:avLst/>
          </a:prstGeom>
          <a:noFill/>
        </p:spPr>
        <p:txBody>
          <a:bodyPr wrap="square" rtlCol="0">
            <a:spAutoFit/>
          </a:bodyPr>
          <a:lstStyle/>
          <a:p>
            <a:r>
              <a:rPr kumimoji="1" lang="en-US" altLang="ja-JP" sz="3200" dirty="0" err="1" smtClean="0">
                <a:latin typeface="Arial" panose="020B0604020202020204" pitchFamily="34" charset="0"/>
                <a:cs typeface="Arial" panose="020B0604020202020204" pitchFamily="34" charset="0"/>
              </a:rPr>
              <a:t>Tobe</a:t>
            </a:r>
            <a:r>
              <a:rPr kumimoji="1" lang="en-US" altLang="ja-JP" sz="3200" dirty="0" smtClean="0">
                <a:latin typeface="Arial" panose="020B0604020202020204" pitchFamily="34" charset="0"/>
                <a:cs typeface="Arial" panose="020B0604020202020204" pitchFamily="34" charset="0"/>
              </a:rPr>
              <a:t> </a:t>
            </a:r>
            <a:r>
              <a:rPr kumimoji="1" lang="en-US" altLang="ja-JP" sz="3200" dirty="0" err="1" smtClean="0">
                <a:latin typeface="Arial" panose="020B0604020202020204" pitchFamily="34" charset="0"/>
                <a:cs typeface="Arial" panose="020B0604020202020204" pitchFamily="34" charset="0"/>
              </a:rPr>
              <a:t>labolatory</a:t>
            </a:r>
            <a:endParaRPr kumimoji="1" lang="en-US" altLang="ja-JP" sz="3200" dirty="0" smtClean="0">
              <a:latin typeface="Arial" panose="020B0604020202020204" pitchFamily="34" charset="0"/>
              <a:cs typeface="Arial" panose="020B0604020202020204" pitchFamily="34" charset="0"/>
            </a:endParaRPr>
          </a:p>
          <a:p>
            <a:r>
              <a:rPr lang="en-US" altLang="ja-JP" sz="3200" dirty="0" smtClean="0">
                <a:latin typeface="Arial" panose="020B0604020202020204" pitchFamily="34" charset="0"/>
                <a:cs typeface="Arial" panose="020B0604020202020204" pitchFamily="34" charset="0"/>
              </a:rPr>
              <a:t>Tamaoka Akihiro</a:t>
            </a:r>
            <a:endParaRPr kumimoji="1" lang="ja-JP" altLang="en-US" sz="32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52E8195-C707-491F-8B06-94C7DCCDD8CE}" type="slidenum">
              <a:rPr kumimoji="1" lang="ja-JP" altLang="en-US" smtClean="0"/>
              <a:t>1</a:t>
            </a:fld>
            <a:endParaRPr kumimoji="1" lang="ja-JP" altLang="en-US"/>
          </a:p>
        </p:txBody>
      </p:sp>
    </p:spTree>
    <p:extLst>
      <p:ext uri="{BB962C8B-B14F-4D97-AF65-F5344CB8AC3E}">
        <p14:creationId xmlns:p14="http://schemas.microsoft.com/office/powerpoint/2010/main" val="1609595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49567" y="232858"/>
            <a:ext cx="6442178" cy="523220"/>
          </a:xfrm>
          <a:prstGeom prst="rect">
            <a:avLst/>
          </a:prstGeom>
          <a:noFill/>
        </p:spPr>
        <p:txBody>
          <a:bodyPr wrap="square" rtlCol="0">
            <a:spAutoFit/>
          </a:bodyPr>
          <a:lstStyle/>
          <a:p>
            <a:r>
              <a:rPr lang="en-US" altLang="ja-JP" sz="2800" b="1" dirty="0" err="1" smtClean="0">
                <a:latin typeface="Arial" panose="020B0604020202020204" pitchFamily="34" charset="0"/>
                <a:cs typeface="Arial" panose="020B0604020202020204" pitchFamily="34" charset="0"/>
              </a:rPr>
              <a:t>Diacetylene</a:t>
            </a:r>
            <a:r>
              <a:rPr lang="en-US" altLang="ja-JP" sz="2800" b="1" dirty="0" smtClean="0">
                <a:latin typeface="Arial" panose="020B0604020202020204" pitchFamily="34" charset="0"/>
                <a:cs typeface="Arial" panose="020B0604020202020204" pitchFamily="34" charset="0"/>
              </a:rPr>
              <a:t> </a:t>
            </a:r>
            <a:r>
              <a:rPr lang="en-US" altLang="ja-JP" sz="2800" b="1" dirty="0" err="1">
                <a:latin typeface="Arial" panose="020B0604020202020204" pitchFamily="34" charset="0"/>
                <a:cs typeface="Arial" panose="020B0604020202020204" pitchFamily="34" charset="0"/>
              </a:rPr>
              <a:t>T</a:t>
            </a:r>
            <a:r>
              <a:rPr lang="en-US" altLang="ja-JP" sz="2800" b="1" dirty="0" err="1" smtClean="0">
                <a:latin typeface="Arial" panose="020B0604020202020204" pitchFamily="34" charset="0"/>
                <a:cs typeface="Arial" panose="020B0604020202020204" pitchFamily="34" charset="0"/>
              </a:rPr>
              <a:t>opochemical</a:t>
            </a:r>
            <a:r>
              <a:rPr lang="en-US" altLang="ja-JP" sz="2800" b="1" dirty="0" smtClean="0">
                <a:latin typeface="Arial" panose="020B0604020202020204" pitchFamily="34" charset="0"/>
                <a:cs typeface="Arial" panose="020B0604020202020204" pitchFamily="34" charset="0"/>
              </a:rPr>
              <a:t> Reaction</a:t>
            </a:r>
            <a:endParaRPr kumimoji="1" lang="ja-JP" altLang="en-US" sz="2800" b="1" dirty="0">
              <a:latin typeface="Arial" panose="020B0604020202020204" pitchFamily="34" charset="0"/>
              <a:cs typeface="Arial" panose="020B0604020202020204" pitchFamily="34" charset="0"/>
            </a:endParaRPr>
          </a:p>
        </p:txBody>
      </p:sp>
      <p:sp>
        <p:nvSpPr>
          <p:cNvPr id="3" name="テキスト ボックス 2"/>
          <p:cNvSpPr txBox="1"/>
          <p:nvPr/>
        </p:nvSpPr>
        <p:spPr>
          <a:xfrm>
            <a:off x="10534280" y="3025586"/>
            <a:ext cx="2243634" cy="3693319"/>
          </a:xfrm>
          <a:prstGeom prst="rect">
            <a:avLst/>
          </a:prstGeom>
          <a:noFill/>
        </p:spPr>
        <p:txBody>
          <a:bodyPr wrap="square" rtlCol="0">
            <a:spAutoFit/>
          </a:bodyPr>
          <a:lstStyle/>
          <a:p>
            <a:r>
              <a:rPr lang="ja-JP" altLang="en-US" dirty="0" smtClean="0"/>
              <a:t>配列させた分子を連結させる方法としてジアセチレンのトポケミカル重合に注目した。</a:t>
            </a:r>
            <a:endParaRPr lang="en-US" altLang="ja-JP" dirty="0" smtClean="0"/>
          </a:p>
          <a:p>
            <a:r>
              <a:rPr kumimoji="1" lang="ja-JP" altLang="en-US" dirty="0" smtClean="0"/>
              <a:t>トポケミカル重合についての説明</a:t>
            </a:r>
            <a:endParaRPr kumimoji="1" lang="en-US" altLang="ja-JP" dirty="0" smtClean="0"/>
          </a:p>
          <a:p>
            <a:r>
              <a:rPr lang="ja-JP" altLang="en-US" dirty="0" smtClean="0"/>
              <a:t>固液界面でジアセチレンのトポケミカル重合は観測されている。</a:t>
            </a:r>
            <a:endParaRPr kumimoji="1" lang="en-US" altLang="ja-JP" dirty="0" smtClean="0"/>
          </a:p>
          <a:p>
            <a:r>
              <a:rPr kumimoji="1" lang="ja-JP" altLang="en-US" dirty="0" smtClean="0"/>
              <a:t>ジアセチレンのトポケミカル重合についての例</a:t>
            </a:r>
            <a:endParaRPr kumimoji="1" lang="en-US" altLang="ja-JP" dirty="0" smtClean="0"/>
          </a:p>
          <a:p>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90994335"/>
              </p:ext>
            </p:extLst>
          </p:nvPr>
        </p:nvGraphicFramePr>
        <p:xfrm>
          <a:off x="9533199" y="543817"/>
          <a:ext cx="4381329" cy="1582440"/>
        </p:xfrm>
        <a:graphic>
          <a:graphicData uri="http://schemas.openxmlformats.org/presentationml/2006/ole">
            <mc:AlternateContent xmlns:mc="http://schemas.openxmlformats.org/markup-compatibility/2006">
              <mc:Choice xmlns:v="urn:schemas-microsoft-com:vml" Requires="v">
                <p:oleObj spid="_x0000_s1137" name="CS ChemDraw Drawing" r:id="rId4" imgW="6575588" imgH="2375440" progId="ChemDraw.Document.6.0">
                  <p:embed/>
                </p:oleObj>
              </mc:Choice>
              <mc:Fallback>
                <p:oleObj name="CS ChemDraw Drawing" r:id="rId4" imgW="6575588" imgH="237544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3199" y="543817"/>
                        <a:ext cx="4381329" cy="1582440"/>
                      </a:xfrm>
                      <a:prstGeom prst="rect">
                        <a:avLst/>
                      </a:prstGeom>
                      <a:noFill/>
                      <a:extLst/>
                    </p:spPr>
                  </p:pic>
                </p:oleObj>
              </mc:Fallback>
            </mc:AlternateContent>
          </a:graphicData>
        </a:graphic>
      </p:graphicFrame>
      <p:pic>
        <p:nvPicPr>
          <p:cNvPr id="1028" name="Picture 4" descr="C:\Users\fujitsu\AppData\Local\Temp\ksohtml\wps_clip_image-82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7787" y="2794433"/>
            <a:ext cx="3967036" cy="250185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7"/>
          <a:stretch>
            <a:fillRect/>
          </a:stretch>
        </p:blipFill>
        <p:spPr>
          <a:xfrm>
            <a:off x="4286979" y="885505"/>
            <a:ext cx="2699281" cy="2363271"/>
          </a:xfrm>
          <a:prstGeom prst="rect">
            <a:avLst/>
          </a:prstGeom>
        </p:spPr>
      </p:pic>
      <p:pic>
        <p:nvPicPr>
          <p:cNvPr id="6" name="図 5"/>
          <p:cNvPicPr>
            <a:picLocks noChangeAspect="1"/>
          </p:cNvPicPr>
          <p:nvPr/>
        </p:nvPicPr>
        <p:blipFill>
          <a:blip r:embed="rId8"/>
          <a:stretch>
            <a:fillRect/>
          </a:stretch>
        </p:blipFill>
        <p:spPr>
          <a:xfrm>
            <a:off x="6905040" y="1101953"/>
            <a:ext cx="2106604" cy="2167488"/>
          </a:xfrm>
          <a:prstGeom prst="rect">
            <a:avLst/>
          </a:prstGeom>
        </p:spPr>
      </p:pic>
      <p:pic>
        <p:nvPicPr>
          <p:cNvPr id="7" name="図 6"/>
          <p:cNvPicPr>
            <a:picLocks noChangeAspect="1"/>
          </p:cNvPicPr>
          <p:nvPr/>
        </p:nvPicPr>
        <p:blipFill>
          <a:blip r:embed="rId9"/>
          <a:stretch>
            <a:fillRect/>
          </a:stretch>
        </p:blipFill>
        <p:spPr>
          <a:xfrm>
            <a:off x="4900432" y="3934229"/>
            <a:ext cx="2059261" cy="2133564"/>
          </a:xfrm>
          <a:prstGeom prst="rect">
            <a:avLst/>
          </a:prstGeom>
        </p:spPr>
      </p:pic>
      <p:pic>
        <p:nvPicPr>
          <p:cNvPr id="8" name="図 7"/>
          <p:cNvPicPr>
            <a:picLocks noChangeAspect="1"/>
          </p:cNvPicPr>
          <p:nvPr/>
        </p:nvPicPr>
        <p:blipFill>
          <a:blip r:embed="rId10"/>
          <a:stretch>
            <a:fillRect/>
          </a:stretch>
        </p:blipFill>
        <p:spPr>
          <a:xfrm>
            <a:off x="6957262" y="3961189"/>
            <a:ext cx="2106604" cy="2106604"/>
          </a:xfrm>
          <a:prstGeom prst="rect">
            <a:avLst/>
          </a:prstGeom>
        </p:spPr>
      </p:pic>
      <p:sp>
        <p:nvSpPr>
          <p:cNvPr id="9" name="テキスト ボックス 8"/>
          <p:cNvSpPr txBox="1"/>
          <p:nvPr/>
        </p:nvSpPr>
        <p:spPr>
          <a:xfrm>
            <a:off x="690084" y="4188522"/>
            <a:ext cx="3698448" cy="369332"/>
          </a:xfrm>
          <a:prstGeom prst="rect">
            <a:avLst/>
          </a:prstGeom>
          <a:noFill/>
        </p:spPr>
        <p:txBody>
          <a:bodyPr wrap="none" rtlCol="0">
            <a:spAutoFit/>
          </a:bodyPr>
          <a:lstStyle/>
          <a:p>
            <a:r>
              <a:rPr lang="en-US" altLang="ja-JP" dirty="0" err="1" smtClean="0">
                <a:latin typeface="Arial" panose="020B0604020202020204" pitchFamily="34" charset="0"/>
                <a:cs typeface="Arial" panose="020B0604020202020204" pitchFamily="34" charset="0"/>
              </a:rPr>
              <a:t>D</a:t>
            </a:r>
            <a:r>
              <a:rPr kumimoji="1" lang="en-US" altLang="ja-JP" dirty="0" err="1" smtClean="0">
                <a:latin typeface="Arial" panose="020B0604020202020204" pitchFamily="34" charset="0"/>
                <a:cs typeface="Arial" panose="020B0604020202020204" pitchFamily="34" charset="0"/>
              </a:rPr>
              <a:t>iacetylene</a:t>
            </a:r>
            <a:r>
              <a:rPr kumimoji="1" lang="en-US" altLang="ja-JP" dirty="0" smtClean="0">
                <a:latin typeface="Arial" panose="020B0604020202020204" pitchFamily="34" charset="0"/>
                <a:cs typeface="Arial" panose="020B0604020202020204" pitchFamily="34" charset="0"/>
              </a:rPr>
              <a:t> </a:t>
            </a:r>
            <a:r>
              <a:rPr kumimoji="1" lang="en-US" altLang="ja-JP" dirty="0" err="1" smtClean="0">
                <a:latin typeface="Arial" panose="020B0604020202020204" pitchFamily="34" charset="0"/>
                <a:cs typeface="Arial" panose="020B0604020202020204" pitchFamily="34" charset="0"/>
              </a:rPr>
              <a:t>topochemical</a:t>
            </a:r>
            <a:r>
              <a:rPr kumimoji="1" lang="en-US" altLang="ja-JP" dirty="0" smtClean="0">
                <a:latin typeface="Arial" panose="020B0604020202020204" pitchFamily="34" charset="0"/>
                <a:cs typeface="Arial" panose="020B0604020202020204" pitchFamily="34" charset="0"/>
              </a:rPr>
              <a:t> reaction</a:t>
            </a:r>
            <a:endParaRPr kumimoji="1" lang="ja-JP" altLang="en-US" dirty="0">
              <a:latin typeface="Arial" panose="020B0604020202020204" pitchFamily="34" charset="0"/>
              <a:cs typeface="Arial" panose="020B0604020202020204" pitchFamily="34" charset="0"/>
            </a:endParaRPr>
          </a:p>
        </p:txBody>
      </p:sp>
      <p:sp>
        <p:nvSpPr>
          <p:cNvPr id="10" name="下矢印 9"/>
          <p:cNvSpPr/>
          <p:nvPr/>
        </p:nvSpPr>
        <p:spPr>
          <a:xfrm>
            <a:off x="6587292" y="3417932"/>
            <a:ext cx="842315" cy="516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2139592486"/>
              </p:ext>
            </p:extLst>
          </p:nvPr>
        </p:nvGraphicFramePr>
        <p:xfrm>
          <a:off x="407960" y="5121010"/>
          <a:ext cx="4262696" cy="1031542"/>
        </p:xfrm>
        <a:graphic>
          <a:graphicData uri="http://schemas.openxmlformats.org/presentationml/2006/ole">
            <mc:AlternateContent xmlns:mc="http://schemas.openxmlformats.org/markup-compatibility/2006">
              <mc:Choice xmlns:v="urn:schemas-microsoft-com:vml" Requires="v">
                <p:oleObj spid="_x0000_s1138" name="CS ChemDraw Drawing" r:id="rId11" imgW="4195080" imgH="1018800" progId="ChemDraw.Document.6.0">
                  <p:embed/>
                </p:oleObj>
              </mc:Choice>
              <mc:Fallback>
                <p:oleObj name="CS ChemDraw Drawing" r:id="rId11" imgW="4195080" imgH="1018800"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960" y="5121010"/>
                        <a:ext cx="4262696" cy="1031542"/>
                      </a:xfrm>
                      <a:prstGeom prst="rect">
                        <a:avLst/>
                      </a:prstGeom>
                      <a:noFill/>
                      <a:extLst/>
                    </p:spPr>
                  </p:pic>
                </p:oleObj>
              </mc:Fallback>
            </mc:AlternateContent>
          </a:graphicData>
        </a:graphic>
      </p:graphicFrame>
      <p:sp>
        <p:nvSpPr>
          <p:cNvPr id="13" name="テキスト ボックス 12"/>
          <p:cNvSpPr txBox="1"/>
          <p:nvPr/>
        </p:nvSpPr>
        <p:spPr>
          <a:xfrm>
            <a:off x="4692065" y="6134130"/>
            <a:ext cx="4632767" cy="584775"/>
          </a:xfrm>
          <a:prstGeom prst="rect">
            <a:avLst/>
          </a:prstGeom>
          <a:noFill/>
        </p:spPr>
        <p:txBody>
          <a:bodyPr wrap="square" rtlCol="0">
            <a:spAutoFit/>
          </a:bodyPr>
          <a:lstStyle/>
          <a:p>
            <a:r>
              <a:rPr lang="en-US" altLang="ja-JP" sz="1600" dirty="0">
                <a:latin typeface="Arial" panose="020B0604020202020204" pitchFamily="34" charset="0"/>
                <a:cs typeface="Arial" panose="020B0604020202020204" pitchFamily="34" charset="0"/>
              </a:rPr>
              <a:t>De </a:t>
            </a:r>
            <a:r>
              <a:rPr lang="en-US" altLang="ja-JP" sz="1600" dirty="0" err="1" smtClean="0">
                <a:latin typeface="Arial" panose="020B0604020202020204" pitchFamily="34" charset="0"/>
                <a:cs typeface="Arial" panose="020B0604020202020204" pitchFamily="34" charset="0"/>
              </a:rPr>
              <a:t>Schryver</a:t>
            </a:r>
            <a:r>
              <a:rPr lang="en-US" altLang="ja-JP" sz="1600" dirty="0" smtClean="0">
                <a:latin typeface="Arial" panose="020B0604020202020204" pitchFamily="34" charset="0"/>
                <a:cs typeface="Arial" panose="020B0604020202020204" pitchFamily="34" charset="0"/>
              </a:rPr>
              <a:t>, F. C. et al. </a:t>
            </a:r>
            <a:r>
              <a:rPr lang="en-US" altLang="ja-JP" sz="1600" i="1" dirty="0" err="1" smtClean="0">
                <a:latin typeface="Arial" panose="020B0604020202020204" pitchFamily="34" charset="0"/>
                <a:cs typeface="Arial" panose="020B0604020202020204" pitchFamily="34" charset="0"/>
              </a:rPr>
              <a:t>Angew</a:t>
            </a:r>
            <a:r>
              <a:rPr lang="en-US" altLang="ja-JP" sz="1600" i="1" dirty="0">
                <a:latin typeface="Arial" panose="020B0604020202020204" pitchFamily="34" charset="0"/>
                <a:cs typeface="Arial" panose="020B0604020202020204" pitchFamily="34" charset="0"/>
              </a:rPr>
              <a:t>. Chem. </a:t>
            </a:r>
            <a:r>
              <a:rPr lang="en-US" altLang="ja-JP" sz="1600" i="1" dirty="0" smtClean="0">
                <a:latin typeface="Arial" panose="020B0604020202020204" pitchFamily="34" charset="0"/>
                <a:cs typeface="Arial" panose="020B0604020202020204" pitchFamily="34" charset="0"/>
              </a:rPr>
              <a:t>Int. </a:t>
            </a:r>
            <a:r>
              <a:rPr lang="en-US" altLang="ja-JP" sz="1600" i="1" dirty="0">
                <a:latin typeface="Arial" panose="020B0604020202020204" pitchFamily="34" charset="0"/>
                <a:cs typeface="Arial" panose="020B0604020202020204" pitchFamily="34" charset="0"/>
              </a:rPr>
              <a:t>Ed. Engl. </a:t>
            </a:r>
            <a:r>
              <a:rPr lang="en-US" altLang="ja-JP" sz="1600" b="1" dirty="0" smtClean="0">
                <a:latin typeface="Arial" panose="020B0604020202020204" pitchFamily="34" charset="0"/>
                <a:cs typeface="Arial" panose="020B0604020202020204" pitchFamily="34" charset="0"/>
              </a:rPr>
              <a:t>1997</a:t>
            </a:r>
            <a:r>
              <a:rPr lang="en-US" altLang="ja-JP" sz="1600" dirty="0" smtClean="0">
                <a:latin typeface="Arial" panose="020B0604020202020204" pitchFamily="34" charset="0"/>
                <a:cs typeface="Arial" panose="020B0604020202020204" pitchFamily="34" charset="0"/>
              </a:rPr>
              <a:t>,</a:t>
            </a:r>
            <a:r>
              <a:rPr lang="en-US" altLang="ja-JP" sz="1600" i="1" dirty="0" smtClean="0">
                <a:latin typeface="Arial" panose="020B0604020202020204" pitchFamily="34" charset="0"/>
                <a:cs typeface="Arial" panose="020B0604020202020204" pitchFamily="34" charset="0"/>
              </a:rPr>
              <a:t>36</a:t>
            </a:r>
            <a:r>
              <a:rPr lang="en-US" altLang="ja-JP" sz="1600" dirty="0" smtClean="0">
                <a:latin typeface="Arial" panose="020B0604020202020204" pitchFamily="34" charset="0"/>
                <a:cs typeface="Arial" panose="020B0604020202020204" pitchFamily="34" charset="0"/>
              </a:rPr>
              <a:t>, 2601-2603 </a:t>
            </a:r>
            <a:endParaRPr kumimoji="1" lang="ja-JP" altLang="en-US" sz="16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1727019" y="6152552"/>
            <a:ext cx="1018227"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ISA-DIA</a:t>
            </a:r>
            <a:endParaRPr kumimoji="1" lang="ja-JP" altLang="en-US" dirty="0">
              <a:latin typeface="Arial" panose="020B0604020202020204" pitchFamily="34" charset="0"/>
              <a:cs typeface="Arial" panose="020B0604020202020204" pitchFamily="34" charset="0"/>
            </a:endParaRPr>
          </a:p>
        </p:txBody>
      </p:sp>
      <p:sp>
        <p:nvSpPr>
          <p:cNvPr id="15" name="スライド番号プレースホルダー 14"/>
          <p:cNvSpPr>
            <a:spLocks noGrp="1"/>
          </p:cNvSpPr>
          <p:nvPr>
            <p:ph type="sldNum" sz="quarter" idx="12"/>
          </p:nvPr>
        </p:nvSpPr>
        <p:spPr/>
        <p:txBody>
          <a:bodyPr/>
          <a:lstStyle/>
          <a:p>
            <a:fld id="{152E8195-C707-491F-8B06-94C7DCCDD8CE}" type="slidenum">
              <a:rPr kumimoji="1" lang="ja-JP" altLang="en-US" smtClean="0"/>
              <a:t>10</a:t>
            </a:fld>
            <a:endParaRPr kumimoji="1" lang="ja-JP" altLang="en-US"/>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2796107265"/>
              </p:ext>
            </p:extLst>
          </p:nvPr>
        </p:nvGraphicFramePr>
        <p:xfrm>
          <a:off x="769938" y="922338"/>
          <a:ext cx="3633787" cy="3279775"/>
        </p:xfrm>
        <a:graphic>
          <a:graphicData uri="http://schemas.openxmlformats.org/presentationml/2006/ole">
            <mc:AlternateContent xmlns:mc="http://schemas.openxmlformats.org/markup-compatibility/2006">
              <mc:Choice xmlns:v="urn:schemas-microsoft-com:vml" Requires="v">
                <p:oleObj spid="_x0000_s1139" name="CS ChemDraw Drawing" r:id="rId13" imgW="3633054" imgH="3279302" progId="ChemDraw.Document.6.0">
                  <p:embed/>
                </p:oleObj>
              </mc:Choice>
              <mc:Fallback>
                <p:oleObj name="CS ChemDraw Drawing" r:id="rId13" imgW="3633054" imgH="3279302" progId="ChemDraw.Document.6.0">
                  <p:embed/>
                  <p:pic>
                    <p:nvPicPr>
                      <p:cNvPr id="0" name=""/>
                      <p:cNvPicPr/>
                      <p:nvPr/>
                    </p:nvPicPr>
                    <p:blipFill>
                      <a:blip r:embed="rId14"/>
                      <a:stretch>
                        <a:fillRect/>
                      </a:stretch>
                    </p:blipFill>
                    <p:spPr>
                      <a:xfrm>
                        <a:off x="769938" y="922338"/>
                        <a:ext cx="3633787" cy="3279775"/>
                      </a:xfrm>
                      <a:prstGeom prst="rect">
                        <a:avLst/>
                      </a:prstGeom>
                    </p:spPr>
                  </p:pic>
                </p:oleObj>
              </mc:Fallback>
            </mc:AlternateContent>
          </a:graphicData>
        </a:graphic>
      </p:graphicFrame>
    </p:spTree>
    <p:extLst>
      <p:ext uri="{BB962C8B-B14F-4D97-AF65-F5344CB8AC3E}">
        <p14:creationId xmlns:p14="http://schemas.microsoft.com/office/powerpoint/2010/main" val="1275389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29088" y="-21293"/>
            <a:ext cx="6174564" cy="523220"/>
          </a:xfrm>
          <a:prstGeom prst="rect">
            <a:avLst/>
          </a:prstGeom>
          <a:noFill/>
        </p:spPr>
        <p:txBody>
          <a:bodyPr wrap="square" rtlCol="0">
            <a:spAutoFit/>
          </a:bodyPr>
          <a:lstStyle/>
          <a:p>
            <a:r>
              <a:rPr kumimoji="1" lang="en-US" altLang="ja-JP" sz="2800" b="1" dirty="0" err="1" smtClean="0">
                <a:latin typeface="Arial" panose="020B0604020202020204" pitchFamily="34" charset="0"/>
                <a:cs typeface="Arial" panose="020B0604020202020204" pitchFamily="34" charset="0"/>
              </a:rPr>
              <a:t>Dehydrobenzo</a:t>
            </a:r>
            <a:r>
              <a:rPr kumimoji="1" lang="en-US" altLang="ja-JP" sz="2800" b="1" dirty="0" smtClean="0">
                <a:latin typeface="Arial" panose="020B0604020202020204" pitchFamily="34" charset="0"/>
                <a:cs typeface="Arial" panose="020B0604020202020204" pitchFamily="34" charset="0"/>
              </a:rPr>
              <a:t>[12]</a:t>
            </a:r>
            <a:r>
              <a:rPr kumimoji="1" lang="en-US" altLang="ja-JP" sz="2800" b="1" dirty="0" err="1" smtClean="0">
                <a:latin typeface="Arial" panose="020B0604020202020204" pitchFamily="34" charset="0"/>
                <a:cs typeface="Arial" panose="020B0604020202020204" pitchFamily="34" charset="0"/>
              </a:rPr>
              <a:t>annulene</a:t>
            </a:r>
            <a:r>
              <a:rPr lang="ja-JP" altLang="en-US" sz="2800" b="1" dirty="0">
                <a:latin typeface="Arial" panose="020B0604020202020204" pitchFamily="34" charset="0"/>
                <a:cs typeface="Arial" panose="020B0604020202020204" pitchFamily="34" charset="0"/>
              </a:rPr>
              <a:t> </a:t>
            </a:r>
            <a:r>
              <a:rPr lang="en-US" altLang="ja-JP" sz="2800" b="1" dirty="0" smtClean="0">
                <a:latin typeface="Arial" panose="020B0604020202020204" pitchFamily="34" charset="0"/>
                <a:cs typeface="Arial" panose="020B0604020202020204" pitchFamily="34" charset="0"/>
              </a:rPr>
              <a:t>(DBA)</a:t>
            </a:r>
            <a:endParaRPr kumimoji="1" lang="ja-JP" altLang="en-US" sz="2800" b="1" dirty="0">
              <a:latin typeface="Arial" panose="020B0604020202020204" pitchFamily="34" charset="0"/>
              <a:cs typeface="Arial" panose="020B0604020202020204" pitchFamily="34" charset="0"/>
            </a:endParaRPr>
          </a:p>
        </p:txBody>
      </p:sp>
      <p:pic>
        <p:nvPicPr>
          <p:cNvPr id="2050" name="Picture 2" descr="C:\Users\fujitsu\AppData\Local\Temp\ksohtml\wps_clip_image-8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826814"/>
            <a:ext cx="3267075" cy="2450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ujitsu\AppData\Local\Temp\ksohtml\wps_clip_image-86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038" y="594455"/>
            <a:ext cx="2760321" cy="24031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fujitsu\AppData\Local\Temp\ksohtml\wps_clip_image-87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045" y="1430419"/>
            <a:ext cx="532342" cy="10291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fujitsu\AppData\Local\Temp\ksohtml\wps_clip_image-88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5802" y="3404089"/>
            <a:ext cx="2710146" cy="2848733"/>
          </a:xfrm>
          <a:prstGeom prst="rect">
            <a:avLst/>
          </a:prstGeom>
          <a:noFill/>
          <a:extLst>
            <a:ext uri="{909E8E84-426E-40DD-AFC4-6F175D3DCCD1}">
              <a14:hiddenFill xmlns:a14="http://schemas.microsoft.com/office/drawing/2010/main">
                <a:solidFill>
                  <a:srgbClr val="FFFFFF"/>
                </a:solidFill>
              </a14:hiddenFill>
            </a:ext>
          </a:extLst>
        </p:spPr>
      </p:pic>
      <p:pic>
        <p:nvPicPr>
          <p:cNvPr id="9" name="図 4" descr="DBA-OC20のコピー.bmp"/>
          <p:cNvPicPr>
            <a:picLocks noChangeAspect="1"/>
          </p:cNvPicPr>
          <p:nvPr/>
        </p:nvPicPr>
        <p:blipFill>
          <a:blip r:embed="rId7">
            <a:extLst>
              <a:ext uri="{28A0092B-C50C-407E-A947-70E740481C1C}">
                <a14:useLocalDpi xmlns:a14="http://schemas.microsoft.com/office/drawing/2010/main" val="0"/>
              </a:ext>
            </a:extLst>
          </a:blip>
          <a:srcRect l="2486" b="1633"/>
          <a:stretch>
            <a:fillRect/>
          </a:stretch>
        </p:blipFill>
        <p:spPr bwMode="auto">
          <a:xfrm>
            <a:off x="1573249" y="3502339"/>
            <a:ext cx="2743121" cy="265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8"/>
          <p:cNvSpPr txBox="1">
            <a:spLocks noChangeArrowheads="1"/>
          </p:cNvSpPr>
          <p:nvPr/>
        </p:nvSpPr>
        <p:spPr bwMode="auto">
          <a:xfrm>
            <a:off x="237284" y="6299038"/>
            <a:ext cx="5761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err="1"/>
              <a:t>Tobe</a:t>
            </a:r>
            <a:r>
              <a:rPr lang="en-US" altLang="ja-JP" dirty="0"/>
              <a:t>, Y. et al. </a:t>
            </a:r>
            <a:r>
              <a:rPr lang="en-US" altLang="ja-JP" i="1" dirty="0"/>
              <a:t>Chem. </a:t>
            </a:r>
            <a:r>
              <a:rPr lang="en-US" altLang="ja-JP" i="1" dirty="0" err="1"/>
              <a:t>Commun</a:t>
            </a:r>
            <a:r>
              <a:rPr lang="en-US" altLang="ja-JP" dirty="0"/>
              <a:t>. </a:t>
            </a:r>
            <a:r>
              <a:rPr lang="en-US" altLang="ja-JP" b="1" dirty="0"/>
              <a:t>2010</a:t>
            </a:r>
            <a:r>
              <a:rPr lang="en-US" altLang="ja-JP" dirty="0"/>
              <a:t>, </a:t>
            </a:r>
            <a:r>
              <a:rPr lang="en-US" altLang="ja-JP" i="1" dirty="0"/>
              <a:t>46</a:t>
            </a:r>
            <a:r>
              <a:rPr lang="en-US" altLang="ja-JP" dirty="0"/>
              <a:t>, 8507-8525.</a:t>
            </a:r>
            <a:endParaRPr lang="ja-JP" altLang="en-US" dirty="0"/>
          </a:p>
        </p:txBody>
      </p:sp>
      <p:sp>
        <p:nvSpPr>
          <p:cNvPr id="5" name="下矢印 4"/>
          <p:cNvSpPr/>
          <p:nvPr/>
        </p:nvSpPr>
        <p:spPr>
          <a:xfrm rot="19996964">
            <a:off x="5927152" y="2821972"/>
            <a:ext cx="492050" cy="94252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6" name="テキスト ボックス 5"/>
          <p:cNvSpPr txBox="1"/>
          <p:nvPr/>
        </p:nvSpPr>
        <p:spPr>
          <a:xfrm>
            <a:off x="6173177" y="2733381"/>
            <a:ext cx="1727036"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Self-Assembly</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152E8195-C707-491F-8B06-94C7DCCDD8CE}" type="slidenum">
              <a:rPr kumimoji="1" lang="ja-JP" altLang="en-US" smtClean="0"/>
              <a:t>11</a:t>
            </a:fld>
            <a:endParaRPr kumimoji="1" lang="ja-JP" altLang="en-US"/>
          </a:p>
        </p:txBody>
      </p:sp>
    </p:spTree>
    <p:extLst>
      <p:ext uri="{BB962C8B-B14F-4D97-AF65-F5344CB8AC3E}">
        <p14:creationId xmlns:p14="http://schemas.microsoft.com/office/powerpoint/2010/main" val="1046255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15251" y="254256"/>
            <a:ext cx="1797048"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My Work</a:t>
            </a:r>
            <a:endParaRPr kumimoji="1" lang="ja-JP" altLang="en-US" sz="2800" b="1" dirty="0">
              <a:latin typeface="Arial" panose="020B0604020202020204" pitchFamily="34" charset="0"/>
              <a:cs typeface="Arial" panose="020B0604020202020204" pitchFamily="34" charset="0"/>
            </a:endParaRPr>
          </a:p>
        </p:txBody>
      </p:sp>
      <p:pic>
        <p:nvPicPr>
          <p:cNvPr id="7" name="図 6"/>
          <p:cNvPicPr>
            <a:picLocks noChangeAspect="1"/>
          </p:cNvPicPr>
          <p:nvPr/>
        </p:nvPicPr>
        <p:blipFill>
          <a:blip r:embed="rId4" cstate="print"/>
          <a:stretch>
            <a:fillRect/>
          </a:stretch>
        </p:blipFill>
        <p:spPr>
          <a:xfrm>
            <a:off x="4177880" y="894808"/>
            <a:ext cx="3164849" cy="2767568"/>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2817816099"/>
              </p:ext>
            </p:extLst>
          </p:nvPr>
        </p:nvGraphicFramePr>
        <p:xfrm>
          <a:off x="916406" y="1456811"/>
          <a:ext cx="2968625" cy="3286125"/>
        </p:xfrm>
        <a:graphic>
          <a:graphicData uri="http://schemas.openxmlformats.org/presentationml/2006/ole">
            <mc:AlternateContent xmlns:mc="http://schemas.openxmlformats.org/markup-compatibility/2006">
              <mc:Choice xmlns:v="urn:schemas-microsoft-com:vml" Requires="v">
                <p:oleObj spid="_x0000_s3193" name="CS ChemDraw Drawing" r:id="rId5" imgW="2101232" imgH="2314643" progId="ChemDraw.Document.6.0">
                  <p:embed/>
                </p:oleObj>
              </mc:Choice>
              <mc:Fallback>
                <p:oleObj name="CS ChemDraw Drawing" r:id="rId5" imgW="2101232" imgH="2314643" progId="ChemDraw.Document.6.0">
                  <p:embed/>
                  <p:pic>
                    <p:nvPicPr>
                      <p:cNvPr id="0" name=""/>
                      <p:cNvPicPr>
                        <a:picLocks noChangeAspect="1" noChangeArrowheads="1"/>
                      </p:cNvPicPr>
                      <p:nvPr/>
                    </p:nvPicPr>
                    <p:blipFill>
                      <a:blip r:embed="rId6"/>
                      <a:srcRect/>
                      <a:stretch>
                        <a:fillRect/>
                      </a:stretch>
                    </p:blipFill>
                    <p:spPr bwMode="auto">
                      <a:xfrm>
                        <a:off x="916406" y="1456811"/>
                        <a:ext cx="2968625" cy="3286125"/>
                      </a:xfrm>
                      <a:prstGeom prst="rect">
                        <a:avLst/>
                      </a:prstGeom>
                      <a:noFill/>
                      <a:extLst/>
                    </p:spPr>
                  </p:pic>
                </p:oleObj>
              </mc:Fallback>
            </mc:AlternateContent>
          </a:graphicData>
        </a:graphic>
      </p:graphicFrame>
      <p:pic>
        <p:nvPicPr>
          <p:cNvPr id="12" name="図 11"/>
          <p:cNvPicPr>
            <a:picLocks noChangeAspect="1"/>
          </p:cNvPicPr>
          <p:nvPr/>
        </p:nvPicPr>
        <p:blipFill rotWithShape="1">
          <a:blip r:embed="rId7" cstate="print">
            <a:extLst>
              <a:ext uri="{28A0092B-C50C-407E-A947-70E740481C1C}">
                <a14:useLocalDpi xmlns:a14="http://schemas.microsoft.com/office/drawing/2010/main" val="0"/>
              </a:ext>
            </a:extLst>
          </a:blip>
          <a:srcRect t="10126" b="15383"/>
          <a:stretch/>
        </p:blipFill>
        <p:spPr>
          <a:xfrm>
            <a:off x="4226851" y="4041318"/>
            <a:ext cx="3727305" cy="1966420"/>
          </a:xfrm>
          <a:prstGeom prst="rect">
            <a:avLst/>
          </a:prstGeom>
        </p:spPr>
      </p:pic>
      <p:sp>
        <p:nvSpPr>
          <p:cNvPr id="4" name="円/楕円 3"/>
          <p:cNvSpPr/>
          <p:nvPr/>
        </p:nvSpPr>
        <p:spPr>
          <a:xfrm>
            <a:off x="5430104" y="2743668"/>
            <a:ext cx="660400" cy="496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6199249">
            <a:off x="5067619" y="3705874"/>
            <a:ext cx="1059729" cy="1296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152E8195-C707-491F-8B06-94C7DCCDD8CE}" type="slidenum">
              <a:rPr kumimoji="1" lang="ja-JP" altLang="en-US" smtClean="0"/>
              <a:t>12</a:t>
            </a:fld>
            <a:endParaRPr kumimoji="1" lang="ja-JP" altLang="en-US"/>
          </a:p>
        </p:txBody>
      </p:sp>
    </p:spTree>
    <p:extLst>
      <p:ext uri="{BB962C8B-B14F-4D97-AF65-F5344CB8AC3E}">
        <p14:creationId xmlns:p14="http://schemas.microsoft.com/office/powerpoint/2010/main" val="112241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stretch>
            <a:fillRect/>
          </a:stretch>
        </p:blipFill>
        <p:spPr>
          <a:xfrm>
            <a:off x="774280" y="1372294"/>
            <a:ext cx="3164849" cy="2767568"/>
          </a:xfrm>
          <a:prstGeom prst="rect">
            <a:avLst/>
          </a:prstGeom>
        </p:spPr>
      </p:pic>
      <p:pic>
        <p:nvPicPr>
          <p:cNvPr id="4" name="図 3"/>
          <p:cNvPicPr>
            <a:picLocks noChangeAspect="1"/>
          </p:cNvPicPr>
          <p:nvPr/>
        </p:nvPicPr>
        <p:blipFill>
          <a:blip r:embed="rId4" cstate="print"/>
          <a:stretch>
            <a:fillRect/>
          </a:stretch>
        </p:blipFill>
        <p:spPr>
          <a:xfrm>
            <a:off x="5071148" y="1292949"/>
            <a:ext cx="2976553" cy="2838108"/>
          </a:xfrm>
          <a:prstGeom prst="rect">
            <a:avLst/>
          </a:prstGeom>
        </p:spPr>
      </p:pic>
      <p:sp>
        <p:nvSpPr>
          <p:cNvPr id="5" name="テキスト ボックス 4"/>
          <p:cNvSpPr txBox="1"/>
          <p:nvPr/>
        </p:nvSpPr>
        <p:spPr>
          <a:xfrm>
            <a:off x="3374101" y="491067"/>
            <a:ext cx="4673600"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Future Work</a:t>
            </a:r>
            <a:endParaRPr kumimoji="1" lang="ja-JP" altLang="en-US" sz="2800" b="1" dirty="0">
              <a:latin typeface="Arial" panose="020B0604020202020204" pitchFamily="34" charset="0"/>
              <a:cs typeface="Arial" panose="020B0604020202020204" pitchFamily="34" charset="0"/>
            </a:endParaRPr>
          </a:p>
        </p:txBody>
      </p:sp>
      <p:cxnSp>
        <p:nvCxnSpPr>
          <p:cNvPr id="7" name="直線矢印コネクタ 6"/>
          <p:cNvCxnSpPr/>
          <p:nvPr/>
        </p:nvCxnSpPr>
        <p:spPr>
          <a:xfrm>
            <a:off x="4114800" y="2712003"/>
            <a:ext cx="64346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222372" y="2200870"/>
            <a:ext cx="428322" cy="369332"/>
          </a:xfrm>
          <a:prstGeom prst="rect">
            <a:avLst/>
          </a:prstGeom>
          <a:noFill/>
        </p:spPr>
        <p:txBody>
          <a:bodyPr wrap="none" rtlCol="0">
            <a:spAutoFit/>
          </a:bodyPr>
          <a:lstStyle/>
          <a:p>
            <a:r>
              <a:rPr kumimoji="1" lang="en-US" altLang="ja-JP" dirty="0" err="1" smtClean="0">
                <a:latin typeface="Arial" panose="020B0604020202020204" pitchFamily="34" charset="0"/>
                <a:cs typeface="Arial" panose="020B0604020202020204" pitchFamily="34" charset="0"/>
              </a:rPr>
              <a:t>hν</a:t>
            </a:r>
            <a:endParaRPr kumimoji="1" lang="ja-JP" altLang="en-US" dirty="0">
              <a:latin typeface="Arial" panose="020B0604020202020204" pitchFamily="34" charset="0"/>
              <a:cs typeface="Arial" panose="020B0604020202020204" pitchFamily="34" charset="0"/>
            </a:endParaRPr>
          </a:p>
        </p:txBody>
      </p:sp>
      <p:sp>
        <p:nvSpPr>
          <p:cNvPr id="9" name="テキスト ボックス 8"/>
          <p:cNvSpPr txBox="1"/>
          <p:nvPr/>
        </p:nvSpPr>
        <p:spPr>
          <a:xfrm>
            <a:off x="931333" y="4267918"/>
            <a:ext cx="3505200"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Self-Assembly monomers</a:t>
            </a: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5710901" y="4267918"/>
            <a:ext cx="2159566"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Porous 2D polymer</a:t>
            </a:r>
            <a:endParaRPr kumimoji="1" lang="ja-JP" altLang="en-US" dirty="0">
              <a:latin typeface="Arial" panose="020B0604020202020204" pitchFamily="34" charset="0"/>
              <a:cs typeface="Arial" panose="020B0604020202020204" pitchFamily="34" charset="0"/>
            </a:endParaRPr>
          </a:p>
        </p:txBody>
      </p:sp>
      <p:sp>
        <p:nvSpPr>
          <p:cNvPr id="11" name="スライド番号プレースホルダー 10"/>
          <p:cNvSpPr>
            <a:spLocks noGrp="1"/>
          </p:cNvSpPr>
          <p:nvPr>
            <p:ph type="sldNum" sz="quarter" idx="12"/>
          </p:nvPr>
        </p:nvSpPr>
        <p:spPr/>
        <p:txBody>
          <a:bodyPr/>
          <a:lstStyle/>
          <a:p>
            <a:fld id="{152E8195-C707-491F-8B06-94C7DCCDD8CE}" type="slidenum">
              <a:rPr kumimoji="1" lang="ja-JP" altLang="en-US" smtClean="0"/>
              <a:t>13</a:t>
            </a:fld>
            <a:endParaRPr kumimoji="1" lang="ja-JP" altLang="en-US"/>
          </a:p>
        </p:txBody>
      </p:sp>
    </p:spTree>
    <p:extLst>
      <p:ext uri="{BB962C8B-B14F-4D97-AF65-F5344CB8AC3E}">
        <p14:creationId xmlns:p14="http://schemas.microsoft.com/office/powerpoint/2010/main" val="418967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15214" y="651753"/>
            <a:ext cx="5266267" cy="646331"/>
          </a:xfrm>
          <a:prstGeom prst="rect">
            <a:avLst/>
          </a:prstGeom>
          <a:noFill/>
        </p:spPr>
        <p:txBody>
          <a:bodyPr wrap="square" rtlCol="0">
            <a:spAutoFit/>
          </a:bodyPr>
          <a:lstStyle/>
          <a:p>
            <a:r>
              <a:rPr lang="en-US" altLang="ja-JP" sz="3600" b="1" dirty="0">
                <a:latin typeface="Arial" panose="020B0604020202020204" pitchFamily="34" charset="0"/>
                <a:cs typeface="Arial" panose="020B0604020202020204" pitchFamily="34" charset="0"/>
              </a:rPr>
              <a:t>C</a:t>
            </a:r>
            <a:r>
              <a:rPr lang="en-US" altLang="ja-JP" sz="3600" b="1" dirty="0" smtClean="0">
                <a:latin typeface="Arial" panose="020B0604020202020204" pitchFamily="34" charset="0"/>
                <a:cs typeface="Arial" panose="020B0604020202020204" pitchFamily="34" charset="0"/>
              </a:rPr>
              <a:t>onclusion</a:t>
            </a:r>
            <a:endParaRPr kumimoji="1" lang="ja-JP" altLang="en-US" sz="3600" b="1"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52E8195-C707-491F-8B06-94C7DCCDD8CE}" type="slidenum">
              <a:rPr kumimoji="1" lang="ja-JP" altLang="en-US" smtClean="0"/>
              <a:t>14</a:t>
            </a:fld>
            <a:endParaRPr kumimoji="1" lang="ja-JP" altLang="en-US"/>
          </a:p>
        </p:txBody>
      </p:sp>
      <p:sp>
        <p:nvSpPr>
          <p:cNvPr id="5" name="テキスト ボックス 4"/>
          <p:cNvSpPr txBox="1"/>
          <p:nvPr/>
        </p:nvSpPr>
        <p:spPr>
          <a:xfrm>
            <a:off x="817123" y="1926077"/>
            <a:ext cx="7256834" cy="3539430"/>
          </a:xfrm>
          <a:prstGeom prst="rect">
            <a:avLst/>
          </a:prstGeom>
          <a:noFill/>
        </p:spPr>
        <p:txBody>
          <a:bodyPr wrap="square" rtlCol="0">
            <a:spAutoFit/>
          </a:bodyPr>
          <a:lstStyle/>
          <a:p>
            <a:r>
              <a:rPr kumimoji="1" lang="ja-JP" altLang="en-US" sz="2800" dirty="0" smtClean="0">
                <a:latin typeface="Arial" panose="020B0604020202020204" pitchFamily="34" charset="0"/>
                <a:cs typeface="Arial" panose="020B0604020202020204" pitchFamily="34" charset="0"/>
              </a:rPr>
              <a:t>・</a:t>
            </a:r>
            <a:r>
              <a:rPr kumimoji="1" lang="en-US" altLang="ja-JP" sz="2800" dirty="0" smtClean="0">
                <a:latin typeface="Arial" panose="020B0604020202020204" pitchFamily="34" charset="0"/>
                <a:cs typeface="Arial" panose="020B0604020202020204" pitchFamily="34" charset="0"/>
              </a:rPr>
              <a:t>To synthesize 2D </a:t>
            </a:r>
            <a:r>
              <a:rPr kumimoji="1" lang="en-US" altLang="ja-JP" sz="2800" dirty="0" smtClean="0">
                <a:latin typeface="Arial" panose="020B0604020202020204" pitchFamily="34" charset="0"/>
                <a:cs typeface="Arial" panose="020B0604020202020204" pitchFamily="34" charset="0"/>
              </a:rPr>
              <a:t>polymer I </a:t>
            </a:r>
            <a:r>
              <a:rPr kumimoji="1" lang="en-US" altLang="ja-JP" sz="2800" dirty="0" smtClean="0">
                <a:latin typeface="Arial" panose="020B0604020202020204" pitchFamily="34" charset="0"/>
                <a:cs typeface="Arial" panose="020B0604020202020204" pitchFamily="34" charset="0"/>
              </a:rPr>
              <a:t>plan that monomers are ordered using self-assembly and linked by covalent bonding.</a:t>
            </a:r>
          </a:p>
          <a:p>
            <a:endParaRPr kumimoji="1" lang="en-US" altLang="ja-JP" sz="2800" dirty="0" smtClean="0">
              <a:latin typeface="Arial" panose="020B0604020202020204" pitchFamily="34" charset="0"/>
              <a:cs typeface="Arial" panose="020B0604020202020204" pitchFamily="34" charset="0"/>
            </a:endParaRPr>
          </a:p>
          <a:p>
            <a:r>
              <a:rPr lang="ja-JP" altLang="en-US" sz="2800" dirty="0" smtClean="0">
                <a:latin typeface="Arial" panose="020B0604020202020204" pitchFamily="34" charset="0"/>
                <a:cs typeface="Arial" panose="020B0604020202020204" pitchFamily="34" charset="0"/>
              </a:rPr>
              <a:t>・</a:t>
            </a:r>
            <a:r>
              <a:rPr lang="en-US" altLang="ja-JP" sz="2800" dirty="0" smtClean="0">
                <a:latin typeface="Arial" panose="020B0604020202020204" pitchFamily="34" charset="0"/>
                <a:cs typeface="Arial" panose="020B0604020202020204" pitchFamily="34" charset="0"/>
              </a:rPr>
              <a:t>I choose DBA as monomer.</a:t>
            </a:r>
          </a:p>
          <a:p>
            <a:endParaRPr lang="en-US" altLang="ja-JP" sz="2800" dirty="0" smtClean="0">
              <a:latin typeface="Arial" panose="020B0604020202020204" pitchFamily="34" charset="0"/>
              <a:cs typeface="Arial" panose="020B0604020202020204" pitchFamily="34" charset="0"/>
            </a:endParaRPr>
          </a:p>
          <a:p>
            <a:r>
              <a:rPr kumimoji="1" lang="ja-JP" altLang="en-US" sz="2800" dirty="0" smtClean="0">
                <a:latin typeface="Arial" panose="020B0604020202020204" pitchFamily="34" charset="0"/>
                <a:cs typeface="Arial" panose="020B0604020202020204" pitchFamily="34" charset="0"/>
              </a:rPr>
              <a:t>・</a:t>
            </a:r>
            <a:r>
              <a:rPr lang="en-US" altLang="ja-JP" sz="2800" dirty="0" smtClean="0">
                <a:latin typeface="Arial" panose="020B0604020202020204" pitchFamily="34" charset="0"/>
                <a:cs typeface="Arial" panose="020B0604020202020204" pitchFamily="34" charset="0"/>
              </a:rPr>
              <a:t>I planed that DBA </a:t>
            </a:r>
            <a:r>
              <a:rPr lang="en-US" altLang="ja-JP" sz="2800" dirty="0" err="1" smtClean="0">
                <a:latin typeface="Arial" panose="020B0604020202020204" pitchFamily="34" charset="0"/>
                <a:cs typeface="Arial" panose="020B0604020202020204" pitchFamily="34" charset="0"/>
              </a:rPr>
              <a:t>alkoxy</a:t>
            </a:r>
            <a:r>
              <a:rPr lang="en-US" altLang="ja-JP" sz="2800" dirty="0" smtClean="0">
                <a:latin typeface="Arial" panose="020B0604020202020204" pitchFamily="34" charset="0"/>
                <a:cs typeface="Arial" panose="020B0604020202020204" pitchFamily="34" charset="0"/>
              </a:rPr>
              <a:t> chains are linked using </a:t>
            </a:r>
            <a:r>
              <a:rPr lang="en-US" altLang="ja-JP" sz="2800" dirty="0" err="1" smtClean="0">
                <a:latin typeface="Arial" panose="020B0604020202020204" pitchFamily="34" charset="0"/>
                <a:cs typeface="Arial" panose="020B0604020202020204" pitchFamily="34" charset="0"/>
              </a:rPr>
              <a:t>diacetylene</a:t>
            </a:r>
            <a:r>
              <a:rPr lang="en-US" altLang="ja-JP" sz="2800" dirty="0" smtClean="0">
                <a:latin typeface="Arial" panose="020B0604020202020204" pitchFamily="34" charset="0"/>
                <a:cs typeface="Arial" panose="020B0604020202020204" pitchFamily="34" charset="0"/>
              </a:rPr>
              <a:t> </a:t>
            </a:r>
            <a:r>
              <a:rPr lang="en-US" altLang="ja-JP" sz="2800" dirty="0" err="1" smtClean="0">
                <a:latin typeface="Arial" panose="020B0604020202020204" pitchFamily="34" charset="0"/>
                <a:cs typeface="Arial" panose="020B0604020202020204" pitchFamily="34" charset="0"/>
              </a:rPr>
              <a:t>topochemical</a:t>
            </a:r>
            <a:r>
              <a:rPr lang="en-US" altLang="ja-JP" sz="2800" dirty="0" smtClean="0">
                <a:latin typeface="Arial" panose="020B0604020202020204" pitchFamily="34" charset="0"/>
                <a:cs typeface="Arial" panose="020B0604020202020204" pitchFamily="34" charset="0"/>
              </a:rPr>
              <a:t> reaction</a:t>
            </a: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500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8000" y="423333"/>
            <a:ext cx="7840133" cy="923330"/>
          </a:xfrm>
          <a:prstGeom prst="rect">
            <a:avLst/>
          </a:prstGeom>
          <a:noFill/>
        </p:spPr>
        <p:txBody>
          <a:bodyPr wrap="square" rtlCol="0">
            <a:spAutoFit/>
          </a:bodyPr>
          <a:lstStyle/>
          <a:p>
            <a:pPr algn="ctr"/>
            <a:r>
              <a:rPr lang="en-US" altLang="ja-JP" sz="5400" dirty="0">
                <a:latin typeface="Arial" panose="020B0604020202020204" pitchFamily="34" charset="0"/>
                <a:cs typeface="Arial" panose="020B0604020202020204" pitchFamily="34" charset="0"/>
              </a:rPr>
              <a:t>C</a:t>
            </a:r>
            <a:r>
              <a:rPr kumimoji="1" lang="en-US" altLang="ja-JP" sz="5400" dirty="0" smtClean="0">
                <a:latin typeface="Arial" panose="020B0604020202020204" pitchFamily="34" charset="0"/>
                <a:cs typeface="Arial" panose="020B0604020202020204" pitchFamily="34" charset="0"/>
              </a:rPr>
              <a:t>ontents</a:t>
            </a:r>
            <a:endParaRPr kumimoji="1" lang="ja-JP" altLang="en-US" sz="5400" dirty="0">
              <a:latin typeface="Arial" panose="020B0604020202020204" pitchFamily="34" charset="0"/>
              <a:cs typeface="Arial" panose="020B0604020202020204" pitchFamily="34" charset="0"/>
            </a:endParaRPr>
          </a:p>
        </p:txBody>
      </p:sp>
      <p:sp>
        <p:nvSpPr>
          <p:cNvPr id="3" name="テキスト ボックス 2"/>
          <p:cNvSpPr txBox="1"/>
          <p:nvPr/>
        </p:nvSpPr>
        <p:spPr>
          <a:xfrm>
            <a:off x="1761065" y="2124108"/>
            <a:ext cx="6587067" cy="3416320"/>
          </a:xfrm>
          <a:prstGeom prst="rect">
            <a:avLst/>
          </a:prstGeom>
          <a:noFill/>
        </p:spPr>
        <p:txBody>
          <a:bodyPr wrap="square" rtlCol="0">
            <a:spAutoFit/>
          </a:bodyPr>
          <a:lstStyle/>
          <a:p>
            <a:r>
              <a:rPr kumimoji="1" lang="ja-JP" altLang="en-US" sz="3600" dirty="0" smtClean="0">
                <a:latin typeface="Arial" panose="020B0604020202020204" pitchFamily="34" charset="0"/>
                <a:cs typeface="Arial" panose="020B0604020202020204" pitchFamily="34" charset="0"/>
              </a:rPr>
              <a:t>・</a:t>
            </a:r>
            <a:r>
              <a:rPr kumimoji="1" lang="en-US" altLang="ja-JP" sz="3600" dirty="0" smtClean="0">
                <a:latin typeface="Arial" panose="020B0604020202020204" pitchFamily="34" charset="0"/>
                <a:cs typeface="Arial" panose="020B0604020202020204" pitchFamily="34" charset="0"/>
              </a:rPr>
              <a:t>2D polymer</a:t>
            </a:r>
          </a:p>
          <a:p>
            <a:r>
              <a:rPr lang="ja-JP" altLang="en-US" sz="3600" dirty="0" smtClean="0">
                <a:latin typeface="Arial" panose="020B0604020202020204" pitchFamily="34" charset="0"/>
                <a:cs typeface="Arial" panose="020B0604020202020204" pitchFamily="34" charset="0"/>
              </a:rPr>
              <a:t>・</a:t>
            </a:r>
            <a:r>
              <a:rPr lang="en-US" altLang="ja-JP" sz="3600" dirty="0" smtClean="0">
                <a:latin typeface="Arial" panose="020B0604020202020204" pitchFamily="34" charset="0"/>
                <a:cs typeface="Arial" panose="020B0604020202020204" pitchFamily="34" charset="0"/>
              </a:rPr>
              <a:t>Self-assembly</a:t>
            </a:r>
          </a:p>
          <a:p>
            <a:r>
              <a:rPr kumimoji="1" lang="ja-JP" altLang="en-US" sz="3600" dirty="0" smtClean="0">
                <a:latin typeface="Arial" panose="020B0604020202020204" pitchFamily="34" charset="0"/>
                <a:cs typeface="Arial" panose="020B0604020202020204" pitchFamily="34" charset="0"/>
              </a:rPr>
              <a:t>・</a:t>
            </a:r>
            <a:r>
              <a:rPr lang="en-US" altLang="ja-JP" sz="3600" dirty="0" smtClean="0">
                <a:latin typeface="Arial" panose="020B0604020202020204" pitchFamily="34" charset="0"/>
                <a:cs typeface="Arial" panose="020B0604020202020204" pitchFamily="34" charset="0"/>
              </a:rPr>
              <a:t>STM</a:t>
            </a:r>
            <a:endParaRPr kumimoji="1" lang="en-US" altLang="ja-JP" sz="3600" dirty="0" smtClean="0">
              <a:latin typeface="Arial" panose="020B0604020202020204" pitchFamily="34" charset="0"/>
              <a:cs typeface="Arial" panose="020B0604020202020204" pitchFamily="34" charset="0"/>
            </a:endParaRPr>
          </a:p>
          <a:p>
            <a:r>
              <a:rPr lang="ja-JP" altLang="en-US" sz="3600" dirty="0" smtClean="0">
                <a:latin typeface="Arial" panose="020B0604020202020204" pitchFamily="34" charset="0"/>
                <a:cs typeface="Arial" panose="020B0604020202020204" pitchFamily="34" charset="0"/>
              </a:rPr>
              <a:t>・</a:t>
            </a:r>
            <a:r>
              <a:rPr lang="en-US" altLang="ja-JP" sz="3600" dirty="0" err="1" smtClean="0">
                <a:latin typeface="Arial" panose="020B0604020202020204" pitchFamily="34" charset="0"/>
                <a:cs typeface="Arial" panose="020B0604020202020204" pitchFamily="34" charset="0"/>
              </a:rPr>
              <a:t>Diacetylene</a:t>
            </a:r>
            <a:r>
              <a:rPr lang="en-US" altLang="ja-JP" sz="3600" dirty="0" smtClean="0">
                <a:latin typeface="Arial" panose="020B0604020202020204" pitchFamily="34" charset="0"/>
                <a:cs typeface="Arial" panose="020B0604020202020204" pitchFamily="34" charset="0"/>
              </a:rPr>
              <a:t> polymerization</a:t>
            </a:r>
          </a:p>
          <a:p>
            <a:r>
              <a:rPr kumimoji="1" lang="ja-JP" altLang="en-US" sz="3600" dirty="0" smtClean="0">
                <a:latin typeface="Arial" panose="020B0604020202020204" pitchFamily="34" charset="0"/>
                <a:cs typeface="Arial" panose="020B0604020202020204" pitchFamily="34" charset="0"/>
              </a:rPr>
              <a:t>・</a:t>
            </a:r>
            <a:r>
              <a:rPr kumimoji="1" lang="en-US" altLang="ja-JP" sz="3600" dirty="0" err="1" smtClean="0">
                <a:latin typeface="Arial" panose="020B0604020202020204" pitchFamily="34" charset="0"/>
                <a:cs typeface="Arial" panose="020B0604020202020204" pitchFamily="34" charset="0"/>
              </a:rPr>
              <a:t>Dehydrobenzo</a:t>
            </a:r>
            <a:r>
              <a:rPr kumimoji="1" lang="en-US" altLang="ja-JP" sz="3600" dirty="0" smtClean="0">
                <a:latin typeface="Arial" panose="020B0604020202020204" pitchFamily="34" charset="0"/>
                <a:cs typeface="Arial" panose="020B0604020202020204" pitchFamily="34" charset="0"/>
              </a:rPr>
              <a:t>[12]</a:t>
            </a:r>
            <a:r>
              <a:rPr kumimoji="1" lang="en-US" altLang="ja-JP" sz="3600" dirty="0" err="1" smtClean="0">
                <a:latin typeface="Arial" panose="020B0604020202020204" pitchFamily="34" charset="0"/>
                <a:cs typeface="Arial" panose="020B0604020202020204" pitchFamily="34" charset="0"/>
              </a:rPr>
              <a:t>annulene</a:t>
            </a:r>
            <a:r>
              <a:rPr kumimoji="1" lang="en-US" altLang="ja-JP" sz="3600" dirty="0" smtClean="0">
                <a:latin typeface="Arial" panose="020B0604020202020204" pitchFamily="34" charset="0"/>
                <a:cs typeface="Arial" panose="020B0604020202020204" pitchFamily="34" charset="0"/>
              </a:rPr>
              <a:t> </a:t>
            </a:r>
          </a:p>
          <a:p>
            <a:r>
              <a:rPr lang="ja-JP" altLang="en-US" sz="3600" dirty="0" smtClean="0">
                <a:latin typeface="Arial" panose="020B0604020202020204" pitchFamily="34" charset="0"/>
                <a:cs typeface="Arial" panose="020B0604020202020204" pitchFamily="34" charset="0"/>
              </a:rPr>
              <a:t>・</a:t>
            </a:r>
            <a:r>
              <a:rPr lang="en-US" altLang="ja-JP" sz="3600" dirty="0" smtClean="0">
                <a:latin typeface="Arial" panose="020B0604020202020204" pitchFamily="34" charset="0"/>
                <a:cs typeface="Arial" panose="020B0604020202020204" pitchFamily="34" charset="0"/>
              </a:rPr>
              <a:t>My work</a:t>
            </a:r>
            <a:endParaRPr kumimoji="1" lang="en-US" altLang="ja-JP" sz="3600" dirty="0" smtClean="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152E8195-C707-491F-8B06-94C7DCCDD8CE}" type="slidenum">
              <a:rPr kumimoji="1" lang="ja-JP" altLang="en-US" smtClean="0"/>
              <a:t>2</a:t>
            </a:fld>
            <a:endParaRPr kumimoji="1" lang="ja-JP" altLang="en-US"/>
          </a:p>
        </p:txBody>
      </p:sp>
    </p:spTree>
    <p:extLst>
      <p:ext uri="{BB962C8B-B14F-4D97-AF65-F5344CB8AC3E}">
        <p14:creationId xmlns:p14="http://schemas.microsoft.com/office/powerpoint/2010/main" val="4061165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23542" y="83810"/>
            <a:ext cx="5664845" cy="523220"/>
          </a:xfrm>
          <a:prstGeom prst="rect">
            <a:avLst/>
          </a:prstGeom>
          <a:noFill/>
        </p:spPr>
        <p:txBody>
          <a:bodyPr wrap="square" rtlCol="0">
            <a:spAutoFit/>
          </a:bodyPr>
          <a:lstStyle/>
          <a:p>
            <a:r>
              <a:rPr lang="en-US" altLang="ja-JP" sz="2800" b="1" dirty="0" smtClean="0">
                <a:latin typeface="Arial" panose="020B0604020202020204" pitchFamily="34" charset="0"/>
                <a:cs typeface="Arial" panose="020B0604020202020204" pitchFamily="34" charset="0"/>
              </a:rPr>
              <a:t>Two-Dimensional (2D) Polymer</a:t>
            </a:r>
            <a:endParaRPr lang="ja-JP" altLang="en-US" sz="2800" b="1" dirty="0">
              <a:latin typeface="Arial" panose="020B0604020202020204" pitchFamily="34" charset="0"/>
              <a:cs typeface="Arial" panose="020B0604020202020204" pitchFamily="34" charset="0"/>
            </a:endParaRPr>
          </a:p>
        </p:txBody>
      </p:sp>
      <p:pic>
        <p:nvPicPr>
          <p:cNvPr id="25" name="図 24"/>
          <p:cNvPicPr/>
          <p:nvPr/>
        </p:nvPicPr>
        <p:blipFill>
          <a:blip r:embed="rId4">
            <a:extLst>
              <a:ext uri="{28A0092B-C50C-407E-A947-70E740481C1C}">
                <a14:useLocalDpi xmlns:a14="http://schemas.microsoft.com/office/drawing/2010/main" val="0"/>
              </a:ext>
            </a:extLst>
          </a:blip>
          <a:stretch>
            <a:fillRect/>
          </a:stretch>
        </p:blipFill>
        <p:spPr>
          <a:xfrm>
            <a:off x="999067" y="4501756"/>
            <a:ext cx="2901247" cy="1142914"/>
          </a:xfrm>
          <a:prstGeom prst="rect">
            <a:avLst/>
          </a:prstGeom>
        </p:spPr>
      </p:pic>
      <p:pic>
        <p:nvPicPr>
          <p:cNvPr id="26" name="図 25"/>
          <p:cNvPicPr/>
          <p:nvPr/>
        </p:nvPicPr>
        <p:blipFill>
          <a:blip r:embed="rId5">
            <a:extLst>
              <a:ext uri="{28A0092B-C50C-407E-A947-70E740481C1C}">
                <a14:useLocalDpi xmlns:a14="http://schemas.microsoft.com/office/drawing/2010/main" val="0"/>
              </a:ext>
            </a:extLst>
          </a:blip>
          <a:stretch>
            <a:fillRect/>
          </a:stretch>
        </p:blipFill>
        <p:spPr>
          <a:xfrm>
            <a:off x="5058417" y="3643908"/>
            <a:ext cx="3312989" cy="2668919"/>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280602815"/>
              </p:ext>
            </p:extLst>
          </p:nvPr>
        </p:nvGraphicFramePr>
        <p:xfrm>
          <a:off x="99946" y="2462743"/>
          <a:ext cx="8210550" cy="774700"/>
        </p:xfrm>
        <a:graphic>
          <a:graphicData uri="http://schemas.openxmlformats.org/presentationml/2006/ole">
            <mc:AlternateContent xmlns:mc="http://schemas.openxmlformats.org/markup-compatibility/2006">
              <mc:Choice xmlns:v="urn:schemas-microsoft-com:vml" Requires="v">
                <p:oleObj spid="_x0000_s4196" name="CS ChemDraw Drawing" r:id="rId6" imgW="6603101" imgH="624462" progId="ChemDraw.Document.6.0">
                  <p:embed/>
                </p:oleObj>
              </mc:Choice>
              <mc:Fallback>
                <p:oleObj name="CS ChemDraw Drawing" r:id="rId6" imgW="6603101" imgH="624462" progId="ChemDraw.Document.6.0">
                  <p:embed/>
                  <p:pic>
                    <p:nvPicPr>
                      <p:cNvPr id="0" name=""/>
                      <p:cNvPicPr/>
                      <p:nvPr/>
                    </p:nvPicPr>
                    <p:blipFill>
                      <a:blip r:embed="rId7"/>
                      <a:stretch>
                        <a:fillRect/>
                      </a:stretch>
                    </p:blipFill>
                    <p:spPr>
                      <a:xfrm>
                        <a:off x="99946" y="2462743"/>
                        <a:ext cx="8210550" cy="77470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639144933"/>
              </p:ext>
            </p:extLst>
          </p:nvPr>
        </p:nvGraphicFramePr>
        <p:xfrm>
          <a:off x="2832737" y="627197"/>
          <a:ext cx="2624614" cy="1213654"/>
        </p:xfrm>
        <a:graphic>
          <a:graphicData uri="http://schemas.openxmlformats.org/presentationml/2006/ole">
            <mc:AlternateContent xmlns:mc="http://schemas.openxmlformats.org/markup-compatibility/2006">
              <mc:Choice xmlns:v="urn:schemas-microsoft-com:vml" Requires="v">
                <p:oleObj spid="_x0000_s4197" name="CS ChemDraw Drawing" r:id="rId8" imgW="1816122" imgH="839281" progId="ChemDraw.Document.6.0">
                  <p:embed/>
                </p:oleObj>
              </mc:Choice>
              <mc:Fallback>
                <p:oleObj name="CS ChemDraw Drawing" r:id="rId8" imgW="1816122" imgH="839281" progId="ChemDraw.Document.6.0">
                  <p:embed/>
                  <p:pic>
                    <p:nvPicPr>
                      <p:cNvPr id="0" name=""/>
                      <p:cNvPicPr/>
                      <p:nvPr/>
                    </p:nvPicPr>
                    <p:blipFill>
                      <a:blip r:embed="rId9"/>
                      <a:stretch>
                        <a:fillRect/>
                      </a:stretch>
                    </p:blipFill>
                    <p:spPr>
                      <a:xfrm>
                        <a:off x="2832737" y="627197"/>
                        <a:ext cx="2624614" cy="1213654"/>
                      </a:xfrm>
                      <a:prstGeom prst="rect">
                        <a:avLst/>
                      </a:prstGeom>
                    </p:spPr>
                  </p:pic>
                </p:oleObj>
              </mc:Fallback>
            </mc:AlternateContent>
          </a:graphicData>
        </a:graphic>
      </p:graphicFrame>
      <p:sp>
        <p:nvSpPr>
          <p:cNvPr id="8" name="テキスト ボックス 7"/>
          <p:cNvSpPr txBox="1"/>
          <p:nvPr/>
        </p:nvSpPr>
        <p:spPr>
          <a:xfrm>
            <a:off x="1584673" y="6506906"/>
            <a:ext cx="4934236" cy="338554"/>
          </a:xfrm>
          <a:prstGeom prst="rect">
            <a:avLst/>
          </a:prstGeom>
          <a:noFill/>
        </p:spPr>
        <p:txBody>
          <a:bodyPr wrap="none" rtlCol="0">
            <a:spAutoFit/>
          </a:bodyPr>
          <a:lstStyle/>
          <a:p>
            <a:r>
              <a:rPr kumimoji="1" lang="en-US" altLang="ja-JP" sz="1600" dirty="0" err="1" smtClean="0">
                <a:latin typeface="Arial" panose="020B0604020202020204" pitchFamily="34" charset="0"/>
                <a:cs typeface="Arial" panose="020B0604020202020204" pitchFamily="34" charset="0"/>
              </a:rPr>
              <a:t>Dichtel</a:t>
            </a:r>
            <a:r>
              <a:rPr kumimoji="1" lang="en-US" altLang="ja-JP" sz="1600" dirty="0" smtClean="0">
                <a:latin typeface="Arial" panose="020B0604020202020204" pitchFamily="34" charset="0"/>
                <a:cs typeface="Arial" panose="020B0604020202020204" pitchFamily="34" charset="0"/>
              </a:rPr>
              <a:t>, R. W. et al. </a:t>
            </a:r>
            <a:r>
              <a:rPr lang="en-US" altLang="ja-JP" sz="1600" i="1" dirty="0">
                <a:latin typeface="Arial" panose="020B0604020202020204" pitchFamily="34" charset="0"/>
                <a:cs typeface="Arial" panose="020B0604020202020204" pitchFamily="34" charset="0"/>
              </a:rPr>
              <a:t>N</a:t>
            </a:r>
            <a:r>
              <a:rPr kumimoji="1" lang="en-US" altLang="ja-JP" sz="1600" i="1" dirty="0" smtClean="0">
                <a:latin typeface="Arial" panose="020B0604020202020204" pitchFamily="34" charset="0"/>
                <a:cs typeface="Arial" panose="020B0604020202020204" pitchFamily="34" charset="0"/>
              </a:rPr>
              <a:t>ature </a:t>
            </a:r>
            <a:r>
              <a:rPr lang="en-US" altLang="ja-JP" sz="1600" i="1" dirty="0">
                <a:latin typeface="Arial" panose="020B0604020202020204" pitchFamily="34" charset="0"/>
                <a:cs typeface="Arial" panose="020B0604020202020204" pitchFamily="34" charset="0"/>
              </a:rPr>
              <a:t>C</a:t>
            </a:r>
            <a:r>
              <a:rPr kumimoji="1" lang="en-US" altLang="ja-JP" sz="1600" i="1" dirty="0" smtClean="0">
                <a:latin typeface="Arial" panose="020B0604020202020204" pitchFamily="34" charset="0"/>
                <a:cs typeface="Arial" panose="020B0604020202020204" pitchFamily="34" charset="0"/>
              </a:rPr>
              <a:t>hem. </a:t>
            </a:r>
            <a:r>
              <a:rPr kumimoji="1" lang="en-US" altLang="ja-JP" sz="1600" b="1" dirty="0" smtClean="0">
                <a:latin typeface="Arial" panose="020B0604020202020204" pitchFamily="34" charset="0"/>
                <a:cs typeface="Arial" panose="020B0604020202020204" pitchFamily="34" charset="0"/>
              </a:rPr>
              <a:t>2013</a:t>
            </a:r>
            <a:r>
              <a:rPr kumimoji="1" lang="en-US" altLang="ja-JP" sz="1600" dirty="0" smtClean="0">
                <a:latin typeface="Arial" panose="020B0604020202020204" pitchFamily="34" charset="0"/>
                <a:cs typeface="Arial" panose="020B0604020202020204" pitchFamily="34" charset="0"/>
              </a:rPr>
              <a:t>,</a:t>
            </a:r>
            <a:r>
              <a:rPr kumimoji="1" lang="en-US" altLang="ja-JP" sz="1600" i="1" dirty="0" smtClean="0">
                <a:latin typeface="Arial" panose="020B0604020202020204" pitchFamily="34" charset="0"/>
                <a:cs typeface="Arial" panose="020B0604020202020204" pitchFamily="34" charset="0"/>
              </a:rPr>
              <a:t> 5</a:t>
            </a:r>
            <a:r>
              <a:rPr kumimoji="1" lang="en-US" altLang="ja-JP" sz="1600" dirty="0" smtClean="0">
                <a:latin typeface="Arial" panose="020B0604020202020204" pitchFamily="34" charset="0"/>
                <a:cs typeface="Arial" panose="020B0604020202020204" pitchFamily="34" charset="0"/>
              </a:rPr>
              <a:t>, 453-465 </a:t>
            </a:r>
            <a:endParaRPr kumimoji="1" lang="ja-JP" altLang="en-US" sz="1600" dirty="0">
              <a:latin typeface="Arial" panose="020B0604020202020204" pitchFamily="34" charset="0"/>
              <a:cs typeface="Arial" panose="020B0604020202020204" pitchFamily="34" charset="0"/>
            </a:endParaRPr>
          </a:p>
        </p:txBody>
      </p:sp>
      <p:sp>
        <p:nvSpPr>
          <p:cNvPr id="9" name="テキスト ボックス 8"/>
          <p:cNvSpPr txBox="1"/>
          <p:nvPr/>
        </p:nvSpPr>
        <p:spPr>
          <a:xfrm>
            <a:off x="1159506" y="5817370"/>
            <a:ext cx="3326552" cy="369332"/>
          </a:xfrm>
          <a:prstGeom prst="rect">
            <a:avLst/>
          </a:prstGeom>
          <a:noFill/>
        </p:spPr>
        <p:txBody>
          <a:bodyPr wrap="none" rtlCol="0">
            <a:spAutoFit/>
          </a:bodyPr>
          <a:lstStyle/>
          <a:p>
            <a:r>
              <a:rPr lang="en-US" altLang="ja-JP" dirty="0" smtClean="0">
                <a:latin typeface="Arial" panose="020B0604020202020204" pitchFamily="34" charset="0"/>
                <a:cs typeface="Arial" panose="020B0604020202020204" pitchFamily="34" charset="0"/>
              </a:rPr>
              <a:t>One-dimensional (1D) polymer</a:t>
            </a:r>
          </a:p>
        </p:txBody>
      </p:sp>
      <p:sp>
        <p:nvSpPr>
          <p:cNvPr id="10" name="テキスト ボックス 9"/>
          <p:cNvSpPr txBox="1"/>
          <p:nvPr/>
        </p:nvSpPr>
        <p:spPr>
          <a:xfrm>
            <a:off x="5583399" y="5951198"/>
            <a:ext cx="3313792" cy="646331"/>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Two-dimensional (2D) polymer</a:t>
            </a:r>
          </a:p>
          <a:p>
            <a:endParaRPr kumimoji="1" lang="ja-JP" altLang="en-US" dirty="0">
              <a:latin typeface="Arial" panose="020B0604020202020204" pitchFamily="34" charset="0"/>
              <a:cs typeface="Arial" panose="020B0604020202020204" pitchFamily="34" charset="0"/>
            </a:endParaRPr>
          </a:p>
        </p:txBody>
      </p:sp>
      <p:sp>
        <p:nvSpPr>
          <p:cNvPr id="4" name="テキスト ボックス 3"/>
          <p:cNvSpPr txBox="1"/>
          <p:nvPr/>
        </p:nvSpPr>
        <p:spPr>
          <a:xfrm>
            <a:off x="4371582" y="1763419"/>
            <a:ext cx="1563590" cy="369332"/>
          </a:xfrm>
          <a:prstGeom prst="rect">
            <a:avLst/>
          </a:prstGeom>
          <a:noFill/>
        </p:spPr>
        <p:txBody>
          <a:bodyPr wrap="square" rtlCol="0">
            <a:spAutoFit/>
          </a:bodyPr>
          <a:lstStyle/>
          <a:p>
            <a:r>
              <a:rPr kumimoji="1" lang="en-US" altLang="ja-JP" dirty="0" err="1" smtClean="0">
                <a:latin typeface="Arial" panose="020B0604020202020204" pitchFamily="34" charset="0"/>
                <a:cs typeface="Arial" panose="020B0604020202020204" pitchFamily="34" charset="0"/>
              </a:rPr>
              <a:t>polystylene</a:t>
            </a:r>
            <a:endParaRPr kumimoji="1" lang="ja-JP" altLang="en-US" dirty="0">
              <a:latin typeface="Arial" panose="020B0604020202020204" pitchFamily="34" charset="0"/>
              <a:cs typeface="Arial" panose="020B0604020202020204" pitchFamily="34" charset="0"/>
            </a:endParaRPr>
          </a:p>
        </p:txBody>
      </p:sp>
      <p:sp>
        <p:nvSpPr>
          <p:cNvPr id="11" name="テキスト ボックス 10"/>
          <p:cNvSpPr txBox="1"/>
          <p:nvPr/>
        </p:nvSpPr>
        <p:spPr>
          <a:xfrm>
            <a:off x="2857402" y="1763419"/>
            <a:ext cx="915635" cy="369332"/>
          </a:xfrm>
          <a:prstGeom prst="rect">
            <a:avLst/>
          </a:prstGeom>
          <a:noFill/>
        </p:spPr>
        <p:txBody>
          <a:bodyPr wrap="none" rtlCol="0">
            <a:spAutoFit/>
          </a:bodyPr>
          <a:lstStyle/>
          <a:p>
            <a:r>
              <a:rPr kumimoji="1" lang="en-US" altLang="ja-JP" dirty="0" err="1" smtClean="0">
                <a:latin typeface="Arial" panose="020B0604020202020204" pitchFamily="34" charset="0"/>
                <a:cs typeface="Arial" panose="020B0604020202020204" pitchFamily="34" charset="0"/>
              </a:rPr>
              <a:t>stylene</a:t>
            </a:r>
            <a:endParaRPr kumimoji="1" lang="ja-JP" altLang="en-US" dirty="0">
              <a:latin typeface="Arial" panose="020B0604020202020204" pitchFamily="34" charset="0"/>
              <a:cs typeface="Arial" panose="020B0604020202020204" pitchFamily="34" charset="0"/>
            </a:endParaRPr>
          </a:p>
        </p:txBody>
      </p:sp>
      <p:sp>
        <p:nvSpPr>
          <p:cNvPr id="13" name="テキスト ボックス 12"/>
          <p:cNvSpPr txBox="1"/>
          <p:nvPr/>
        </p:nvSpPr>
        <p:spPr>
          <a:xfrm>
            <a:off x="5935172" y="3176662"/>
            <a:ext cx="1274650" cy="369332"/>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6,6-</a:t>
            </a:r>
            <a:r>
              <a:rPr kumimoji="1" lang="en-US" altLang="ja-JP" dirty="0" smtClean="0">
                <a:latin typeface="Arial" panose="020B0604020202020204" pitchFamily="34" charset="0"/>
                <a:cs typeface="Arial" panose="020B0604020202020204" pitchFamily="34" charset="0"/>
              </a:rPr>
              <a:t>nylon</a:t>
            </a:r>
            <a:endParaRPr kumimoji="1" lang="ja-JP" altLang="en-US" dirty="0">
              <a:latin typeface="Arial" panose="020B0604020202020204" pitchFamily="34" charset="0"/>
              <a:cs typeface="Arial" panose="020B0604020202020204" pitchFamily="34" charset="0"/>
            </a:endParaRPr>
          </a:p>
        </p:txBody>
      </p:sp>
      <p:sp>
        <p:nvSpPr>
          <p:cNvPr id="14" name="テキスト ボックス 13"/>
          <p:cNvSpPr txBox="1"/>
          <p:nvPr/>
        </p:nvSpPr>
        <p:spPr>
          <a:xfrm>
            <a:off x="284317" y="3270188"/>
            <a:ext cx="1300356" cy="369332"/>
          </a:xfrm>
          <a:prstGeom prst="rect">
            <a:avLst/>
          </a:prstGeom>
          <a:noFill/>
        </p:spPr>
        <p:txBody>
          <a:bodyPr wrap="none" rtlCol="0">
            <a:spAutoFit/>
          </a:bodyPr>
          <a:lstStyle/>
          <a:p>
            <a:r>
              <a:rPr kumimoji="1" lang="en-US" altLang="ja-JP" dirty="0" err="1" smtClean="0">
                <a:latin typeface="Arial" panose="020B0604020202020204" pitchFamily="34" charset="0"/>
                <a:cs typeface="Arial" panose="020B0604020202020204" pitchFamily="34" charset="0"/>
              </a:rPr>
              <a:t>Adipic</a:t>
            </a:r>
            <a:r>
              <a:rPr kumimoji="1" lang="en-US" altLang="ja-JP" dirty="0" smtClean="0">
                <a:latin typeface="Arial" panose="020B0604020202020204" pitchFamily="34" charset="0"/>
                <a:cs typeface="Arial" panose="020B0604020202020204" pitchFamily="34" charset="0"/>
              </a:rPr>
              <a:t> acid</a:t>
            </a:r>
            <a:endParaRPr kumimoji="1" lang="ja-JP" altLang="en-US" dirty="0">
              <a:latin typeface="Arial" panose="020B0604020202020204" pitchFamily="34" charset="0"/>
              <a:cs typeface="Arial" panose="020B0604020202020204" pitchFamily="34" charset="0"/>
            </a:endParaRPr>
          </a:p>
        </p:txBody>
      </p:sp>
      <p:sp>
        <p:nvSpPr>
          <p:cNvPr id="15" name="テキスト ボックス 14"/>
          <p:cNvSpPr txBox="1"/>
          <p:nvPr/>
        </p:nvSpPr>
        <p:spPr>
          <a:xfrm>
            <a:off x="2275038" y="3237443"/>
            <a:ext cx="2648482" cy="369332"/>
          </a:xfrm>
          <a:prstGeom prst="rect">
            <a:avLst/>
          </a:prstGeom>
          <a:noFill/>
        </p:spPr>
        <p:txBody>
          <a:bodyPr wrap="none" rtlCol="0">
            <a:spAutoFit/>
          </a:bodyPr>
          <a:lstStyle/>
          <a:p>
            <a:r>
              <a:rPr kumimoji="1" lang="en-US" altLang="ja-JP" dirty="0" err="1" smtClean="0">
                <a:latin typeface="Arial" panose="020B0604020202020204" pitchFamily="34" charset="0"/>
                <a:cs typeface="Arial" panose="020B0604020202020204" pitchFamily="34" charset="0"/>
              </a:rPr>
              <a:t>Hexamethylene</a:t>
            </a:r>
            <a:r>
              <a:rPr lang="en-US" altLang="ja-JP" dirty="0" smtClean="0">
                <a:latin typeface="Arial" panose="020B0604020202020204" pitchFamily="34" charset="0"/>
                <a:cs typeface="Arial" panose="020B0604020202020204" pitchFamily="34" charset="0"/>
              </a:rPr>
              <a:t> </a:t>
            </a:r>
            <a:r>
              <a:rPr lang="en-US" altLang="ja-JP" dirty="0" err="1" smtClean="0">
                <a:latin typeface="Arial" panose="020B0604020202020204" pitchFamily="34" charset="0"/>
                <a:cs typeface="Arial" panose="020B0604020202020204" pitchFamily="34" charset="0"/>
              </a:rPr>
              <a:t>diamine</a:t>
            </a:r>
            <a:endParaRPr kumimoji="1" lang="ja-JP" altLang="en-US" dirty="0">
              <a:latin typeface="Arial" panose="020B0604020202020204" pitchFamily="34" charset="0"/>
              <a:cs typeface="Arial" panose="020B0604020202020204" pitchFamily="34" charset="0"/>
            </a:endParaRPr>
          </a:p>
        </p:txBody>
      </p:sp>
      <p:sp>
        <p:nvSpPr>
          <p:cNvPr id="21" name="スライド番号プレースホルダー 20"/>
          <p:cNvSpPr>
            <a:spLocks noGrp="1"/>
          </p:cNvSpPr>
          <p:nvPr>
            <p:ph type="sldNum" sz="quarter" idx="12"/>
          </p:nvPr>
        </p:nvSpPr>
        <p:spPr/>
        <p:txBody>
          <a:bodyPr/>
          <a:lstStyle/>
          <a:p>
            <a:fld id="{152E8195-C707-491F-8B06-94C7DCCDD8CE}" type="slidenum">
              <a:rPr kumimoji="1" lang="ja-JP" altLang="en-US" smtClean="0"/>
              <a:t>3</a:t>
            </a:fld>
            <a:endParaRPr kumimoji="1" lang="ja-JP" altLang="en-US"/>
          </a:p>
        </p:txBody>
      </p:sp>
    </p:spTree>
    <p:extLst>
      <p:ext uri="{BB962C8B-B14F-4D97-AF65-F5344CB8AC3E}">
        <p14:creationId xmlns:p14="http://schemas.microsoft.com/office/powerpoint/2010/main" val="800505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821052" y="326133"/>
            <a:ext cx="7518423" cy="954107"/>
          </a:xfrm>
          <a:prstGeom prst="rect">
            <a:avLst/>
          </a:prstGeom>
          <a:noFill/>
        </p:spPr>
        <p:txBody>
          <a:bodyPr wrap="square" rtlCol="0">
            <a:spAutoFit/>
          </a:bodyPr>
          <a:lstStyle/>
          <a:p>
            <a:pPr algn="ctr"/>
            <a:r>
              <a:rPr kumimoji="1" lang="en-US" altLang="ja-JP" sz="2800" b="1" dirty="0" smtClean="0">
                <a:latin typeface="Arial" panose="020B0604020202020204" pitchFamily="34" charset="0"/>
                <a:cs typeface="Arial" panose="020B0604020202020204" pitchFamily="34" charset="0"/>
              </a:rPr>
              <a:t>Self-Assembly by </a:t>
            </a:r>
            <a:r>
              <a:rPr lang="en-US" altLang="ja-JP" sz="2800" b="1" dirty="0" smtClean="0">
                <a:latin typeface="Arial" panose="020B0604020202020204" pitchFamily="34" charset="0"/>
                <a:cs typeface="Arial" panose="020B0604020202020204" pitchFamily="34" charset="0"/>
              </a:rPr>
              <a:t>Intermolecular</a:t>
            </a:r>
            <a:r>
              <a:rPr kumimoji="1" lang="en-US" altLang="ja-JP" sz="2800" b="1" dirty="0" smtClean="0">
                <a:latin typeface="Arial" panose="020B0604020202020204" pitchFamily="34" charset="0"/>
                <a:cs typeface="Arial" panose="020B0604020202020204" pitchFamily="34" charset="0"/>
              </a:rPr>
              <a:t> </a:t>
            </a:r>
            <a:r>
              <a:rPr lang="en-US" altLang="ja-JP" sz="2800" b="1" dirty="0">
                <a:latin typeface="Arial" panose="020B0604020202020204" pitchFamily="34" charset="0"/>
                <a:cs typeface="Arial" panose="020B0604020202020204" pitchFamily="34" charset="0"/>
              </a:rPr>
              <a:t>I</a:t>
            </a:r>
            <a:r>
              <a:rPr kumimoji="1" lang="en-US" altLang="ja-JP" sz="2800" b="1" dirty="0" smtClean="0">
                <a:latin typeface="Arial" panose="020B0604020202020204" pitchFamily="34" charset="0"/>
                <a:cs typeface="Arial" panose="020B0604020202020204" pitchFamily="34" charset="0"/>
              </a:rPr>
              <a:t>nteraction</a:t>
            </a:r>
            <a:endParaRPr kumimoji="1" lang="ja-JP" altLang="en-US" sz="2800" b="1" dirty="0">
              <a:latin typeface="Arial" panose="020B0604020202020204" pitchFamily="34" charset="0"/>
              <a:cs typeface="Arial" panose="020B0604020202020204" pitchFamily="34" charset="0"/>
            </a:endParaRPr>
          </a:p>
        </p:txBody>
      </p:sp>
      <p:sp>
        <p:nvSpPr>
          <p:cNvPr id="20" name="テキスト ボックス 19"/>
          <p:cNvSpPr txBox="1"/>
          <p:nvPr/>
        </p:nvSpPr>
        <p:spPr>
          <a:xfrm>
            <a:off x="971921" y="6022832"/>
            <a:ext cx="2956280"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Van der </a:t>
            </a:r>
            <a:r>
              <a:rPr lang="en-US" altLang="ja-JP" dirty="0">
                <a:latin typeface="Arial" panose="020B0604020202020204" pitchFamily="34" charset="0"/>
                <a:cs typeface="Arial" panose="020B0604020202020204" pitchFamily="34" charset="0"/>
              </a:rPr>
              <a:t>W</a:t>
            </a:r>
            <a:r>
              <a:rPr kumimoji="1" lang="en-US" altLang="ja-JP" dirty="0" smtClean="0">
                <a:latin typeface="Arial" panose="020B0604020202020204" pitchFamily="34" charset="0"/>
                <a:cs typeface="Arial" panose="020B0604020202020204" pitchFamily="34" charset="0"/>
              </a:rPr>
              <a:t>aals </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interaction</a:t>
            </a:r>
            <a:endParaRPr kumimoji="1" lang="ja-JP" altLang="en-US" dirty="0">
              <a:latin typeface="Arial" panose="020B0604020202020204" pitchFamily="34" charset="0"/>
              <a:cs typeface="Arial" panose="020B0604020202020204" pitchFamily="34" charset="0"/>
            </a:endParaRPr>
          </a:p>
        </p:txBody>
      </p:sp>
      <p:sp>
        <p:nvSpPr>
          <p:cNvPr id="21" name="テキスト ボックス 20"/>
          <p:cNvSpPr txBox="1"/>
          <p:nvPr/>
        </p:nvSpPr>
        <p:spPr>
          <a:xfrm>
            <a:off x="5612520" y="5486817"/>
            <a:ext cx="2641600" cy="646331"/>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Hydrogen bond</a:t>
            </a:r>
            <a:r>
              <a:rPr lang="ja-JP" altLang="en-US" dirty="0" smtClean="0">
                <a:latin typeface="Arial" panose="020B0604020202020204" pitchFamily="34" charset="0"/>
                <a:cs typeface="Arial" panose="020B0604020202020204" pitchFamily="34" charset="0"/>
              </a:rPr>
              <a:t>　</a:t>
            </a:r>
            <a:r>
              <a:rPr lang="en-US" altLang="ja-JP" dirty="0" err="1" smtClean="0">
                <a:latin typeface="Arial" panose="020B0604020202020204" pitchFamily="34" charset="0"/>
                <a:cs typeface="Arial" panose="020B0604020202020204" pitchFamily="34" charset="0"/>
              </a:rPr>
              <a:t>interactoion</a:t>
            </a:r>
            <a:r>
              <a:rPr lang="en-US" altLang="ja-JP" dirty="0" smtClean="0">
                <a:latin typeface="Arial" panose="020B0604020202020204" pitchFamily="34" charset="0"/>
                <a:cs typeface="Arial" panose="020B0604020202020204" pitchFamily="34" charset="0"/>
              </a:rPr>
              <a:t> </a:t>
            </a:r>
            <a:endParaRPr kumimoji="1" lang="ja-JP" altLang="en-US" dirty="0">
              <a:latin typeface="Arial" panose="020B0604020202020204" pitchFamily="34" charset="0"/>
              <a:cs typeface="Arial" panose="020B0604020202020204" pitchFamily="34" charset="0"/>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138765776"/>
              </p:ext>
            </p:extLst>
          </p:nvPr>
        </p:nvGraphicFramePr>
        <p:xfrm>
          <a:off x="4872124" y="4705921"/>
          <a:ext cx="2986443" cy="763565"/>
        </p:xfrm>
        <a:graphic>
          <a:graphicData uri="http://schemas.openxmlformats.org/presentationml/2006/ole">
            <mc:AlternateContent xmlns:mc="http://schemas.openxmlformats.org/markup-compatibility/2006">
              <mc:Choice xmlns:v="urn:schemas-microsoft-com:vml" Requires="v">
                <p:oleObj spid="_x0000_s6180" name="CS ChemDraw Drawing" r:id="rId4" imgW="1887872" imgH="482600" progId="ChemDraw.Document.6.0">
                  <p:embed/>
                </p:oleObj>
              </mc:Choice>
              <mc:Fallback>
                <p:oleObj name="CS ChemDraw Drawing" r:id="rId4" imgW="1887872" imgH="482600" progId="ChemDraw.Document.6.0">
                  <p:embed/>
                  <p:pic>
                    <p:nvPicPr>
                      <p:cNvPr id="0" name=""/>
                      <p:cNvPicPr/>
                      <p:nvPr/>
                    </p:nvPicPr>
                    <p:blipFill>
                      <a:blip r:embed="rId5"/>
                      <a:stretch>
                        <a:fillRect/>
                      </a:stretch>
                    </p:blipFill>
                    <p:spPr>
                      <a:xfrm>
                        <a:off x="4872124" y="4705921"/>
                        <a:ext cx="2986443" cy="763565"/>
                      </a:xfrm>
                      <a:prstGeom prst="rect">
                        <a:avLst/>
                      </a:prstGeom>
                    </p:spPr>
                  </p:pic>
                </p:oleObj>
              </mc:Fallback>
            </mc:AlternateContent>
          </a:graphicData>
        </a:graphic>
      </p:graphicFrame>
      <p:sp>
        <p:nvSpPr>
          <p:cNvPr id="10" name="スライド番号プレースホルダー 9"/>
          <p:cNvSpPr>
            <a:spLocks noGrp="1"/>
          </p:cNvSpPr>
          <p:nvPr>
            <p:ph type="sldNum" sz="quarter" idx="12"/>
          </p:nvPr>
        </p:nvSpPr>
        <p:spPr/>
        <p:txBody>
          <a:bodyPr/>
          <a:lstStyle/>
          <a:p>
            <a:fld id="{152E8195-C707-491F-8B06-94C7DCCDD8CE}" type="slidenum">
              <a:rPr kumimoji="1" lang="ja-JP" altLang="en-US" smtClean="0"/>
              <a:t>4</a:t>
            </a:fld>
            <a:endParaRPr kumimoji="1" lang="ja-JP" altLang="en-US"/>
          </a:p>
        </p:txBody>
      </p:sp>
      <p:pic>
        <p:nvPicPr>
          <p:cNvPr id="9" name="図 8"/>
          <p:cNvPicPr>
            <a:picLocks noChangeAspect="1"/>
          </p:cNvPicPr>
          <p:nvPr/>
        </p:nvPicPr>
        <p:blipFill>
          <a:blip r:embed="rId6"/>
          <a:stretch>
            <a:fillRect/>
          </a:stretch>
        </p:blipFill>
        <p:spPr>
          <a:xfrm>
            <a:off x="1689769" y="3716805"/>
            <a:ext cx="1790700" cy="2352675"/>
          </a:xfrm>
          <a:prstGeom prst="rect">
            <a:avLst/>
          </a:prstGeom>
        </p:spPr>
      </p:pic>
      <p:pic>
        <p:nvPicPr>
          <p:cNvPr id="27" name="図 26"/>
          <p:cNvPicPr>
            <a:picLocks noChangeAspect="1"/>
          </p:cNvPicPr>
          <p:nvPr/>
        </p:nvPicPr>
        <p:blipFill>
          <a:blip r:embed="rId7" cstate="print"/>
          <a:stretch>
            <a:fillRect/>
          </a:stretch>
        </p:blipFill>
        <p:spPr>
          <a:xfrm>
            <a:off x="6002712" y="1331440"/>
            <a:ext cx="3141288" cy="1888071"/>
          </a:xfrm>
          <a:prstGeom prst="rect">
            <a:avLst/>
          </a:prstGeom>
        </p:spPr>
      </p:pic>
      <p:pic>
        <p:nvPicPr>
          <p:cNvPr id="28" name="図 27"/>
          <p:cNvPicPr>
            <a:picLocks noChangeAspect="1"/>
          </p:cNvPicPr>
          <p:nvPr/>
        </p:nvPicPr>
        <p:blipFill>
          <a:blip r:embed="rId8" cstate="print"/>
          <a:stretch>
            <a:fillRect/>
          </a:stretch>
        </p:blipFill>
        <p:spPr>
          <a:xfrm>
            <a:off x="2115408" y="1253955"/>
            <a:ext cx="3019056" cy="1924061"/>
          </a:xfrm>
          <a:prstGeom prst="rect">
            <a:avLst/>
          </a:prstGeom>
        </p:spPr>
      </p:pic>
      <p:sp>
        <p:nvSpPr>
          <p:cNvPr id="29" name="テキスト ボックス 28"/>
          <p:cNvSpPr txBox="1"/>
          <p:nvPr/>
        </p:nvSpPr>
        <p:spPr>
          <a:xfrm>
            <a:off x="5093300" y="1540026"/>
            <a:ext cx="1052325" cy="584775"/>
          </a:xfrm>
          <a:prstGeom prst="rect">
            <a:avLst/>
          </a:prstGeom>
          <a:noFill/>
        </p:spPr>
        <p:txBody>
          <a:bodyPr wrap="square" rtlCol="0">
            <a:spAutoFit/>
          </a:bodyPr>
          <a:lstStyle/>
          <a:p>
            <a:r>
              <a:rPr lang="en-US" altLang="ja-JP" sz="1600" dirty="0" smtClean="0">
                <a:latin typeface="Arial" panose="020B0604020202020204" pitchFamily="34" charset="0"/>
                <a:cs typeface="Arial" panose="020B0604020202020204" pitchFamily="34" charset="0"/>
              </a:rPr>
              <a:t>External </a:t>
            </a:r>
            <a:r>
              <a:rPr lang="en-US" altLang="ja-JP" sz="1600" dirty="0">
                <a:latin typeface="Arial" panose="020B0604020202020204" pitchFamily="34" charset="0"/>
                <a:cs typeface="Arial" panose="020B0604020202020204" pitchFamily="34" charset="0"/>
              </a:rPr>
              <a:t>stimuli </a:t>
            </a:r>
            <a:endParaRPr lang="en-US" altLang="ja-JP" sz="1600" dirty="0" smtClean="0">
              <a:latin typeface="Arial" panose="020B0604020202020204" pitchFamily="34" charset="0"/>
              <a:cs typeface="Arial" panose="020B0604020202020204" pitchFamily="34" charset="0"/>
            </a:endParaRPr>
          </a:p>
        </p:txBody>
      </p:sp>
      <p:cxnSp>
        <p:nvCxnSpPr>
          <p:cNvPr id="30" name="直線矢印コネクタ 29"/>
          <p:cNvCxnSpPr/>
          <p:nvPr/>
        </p:nvCxnSpPr>
        <p:spPr bwMode="auto">
          <a:xfrm flipV="1">
            <a:off x="7327647" y="2488090"/>
            <a:ext cx="245709" cy="484334"/>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21"/>
          <p:cNvSpPr txBox="1">
            <a:spLocks noChangeArrowheads="1"/>
          </p:cNvSpPr>
          <p:nvPr/>
        </p:nvSpPr>
        <p:spPr bwMode="auto">
          <a:xfrm>
            <a:off x="6131146" y="2972424"/>
            <a:ext cx="2655252" cy="338554"/>
          </a:xfrm>
          <a:prstGeom prst="rect">
            <a:avLst/>
          </a:prstGeom>
          <a:noFill/>
          <a:ln w="9525">
            <a:noFill/>
            <a:miter lim="800000"/>
            <a:headEnd/>
            <a:tailEnd/>
          </a:ln>
        </p:spPr>
        <p:txBody>
          <a:bodyPr wrap="square">
            <a:spAutoFit/>
          </a:bodyPr>
          <a:lstStyle/>
          <a:p>
            <a:r>
              <a:rPr lang="en-US" altLang="ja-JP" sz="1600" dirty="0" smtClean="0">
                <a:latin typeface="Arial" pitchFamily="34" charset="0"/>
                <a:cs typeface="Arial" pitchFamily="34" charset="0"/>
              </a:rPr>
              <a:t>Covalent </a:t>
            </a:r>
            <a:r>
              <a:rPr lang="en-US" altLang="ja-JP" sz="1600" dirty="0" smtClean="0">
                <a:latin typeface="Arial" pitchFamily="34" charset="0"/>
                <a:cs typeface="Arial" pitchFamily="34" charset="0"/>
              </a:rPr>
              <a:t>bond</a:t>
            </a:r>
            <a:endParaRPr lang="ja-JP" altLang="en-US" sz="1600" dirty="0">
              <a:latin typeface="Arial" pitchFamily="34" charset="0"/>
              <a:cs typeface="Arial" pitchFamily="34" charset="0"/>
            </a:endParaRPr>
          </a:p>
        </p:txBody>
      </p:sp>
      <p:cxnSp>
        <p:nvCxnSpPr>
          <p:cNvPr id="32" name="直線矢印コネクタ 31"/>
          <p:cNvCxnSpPr/>
          <p:nvPr/>
        </p:nvCxnSpPr>
        <p:spPr bwMode="auto">
          <a:xfrm flipV="1">
            <a:off x="3624936" y="2713995"/>
            <a:ext cx="606530" cy="342079"/>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016808" y="3002205"/>
            <a:ext cx="2714551" cy="369332"/>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Substrate</a:t>
            </a:r>
            <a:r>
              <a:rPr kumimoji="1" lang="ja-JP" altLang="en-US" dirty="0" smtClean="0">
                <a:latin typeface="Arial" panose="020B0604020202020204" pitchFamily="34" charset="0"/>
                <a:cs typeface="Arial" panose="020B0604020202020204" pitchFamily="34" charset="0"/>
              </a:rPr>
              <a:t>　　　　　　　　　　　　　　　　　　　　　　　　　　　　　　　　　　　　　　　　　　　　　　　　　　　　　　　　　　　　　　　　　　　　　　　　　　　　　　　　　　　　　　　　　　　　　　　　　　　　　　</a:t>
            </a:r>
            <a:endParaRPr kumimoji="1" lang="ja-JP" altLang="en-US" dirty="0">
              <a:latin typeface="Arial" panose="020B0604020202020204" pitchFamily="34" charset="0"/>
              <a:cs typeface="Arial" panose="020B0604020202020204" pitchFamily="34" charset="0"/>
            </a:endParaRPr>
          </a:p>
        </p:txBody>
      </p:sp>
      <p:pic>
        <p:nvPicPr>
          <p:cNvPr id="34" name="図 33"/>
          <p:cNvPicPr>
            <a:picLocks noChangeAspect="1"/>
          </p:cNvPicPr>
          <p:nvPr/>
        </p:nvPicPr>
        <p:blipFill>
          <a:blip r:embed="rId9" cstate="print"/>
          <a:stretch>
            <a:fillRect/>
          </a:stretch>
        </p:blipFill>
        <p:spPr>
          <a:xfrm>
            <a:off x="148882" y="1923690"/>
            <a:ext cx="969844" cy="743175"/>
          </a:xfrm>
          <a:prstGeom prst="rect">
            <a:avLst/>
          </a:prstGeom>
        </p:spPr>
      </p:pic>
      <p:sp>
        <p:nvSpPr>
          <p:cNvPr id="35" name="右矢印 34"/>
          <p:cNvSpPr/>
          <p:nvPr/>
        </p:nvSpPr>
        <p:spPr>
          <a:xfrm>
            <a:off x="1189944" y="2187787"/>
            <a:ext cx="671842" cy="876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926943" y="1458508"/>
            <a:ext cx="1543420" cy="1077218"/>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Self-assembly on substrate</a:t>
            </a:r>
          </a:p>
          <a:p>
            <a:endParaRPr kumimoji="1" lang="en-US" altLang="ja-JP" sz="1600" dirty="0" smtClean="0"/>
          </a:p>
          <a:p>
            <a:endParaRPr kumimoji="1" lang="en-US" altLang="ja-JP" sz="1600" dirty="0" smtClean="0"/>
          </a:p>
        </p:txBody>
      </p:sp>
      <p:sp>
        <p:nvSpPr>
          <p:cNvPr id="37" name="右矢印 36"/>
          <p:cNvSpPr/>
          <p:nvPr/>
        </p:nvSpPr>
        <p:spPr>
          <a:xfrm>
            <a:off x="5107492" y="2154234"/>
            <a:ext cx="671842" cy="876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5549" y="6373962"/>
            <a:ext cx="5776908" cy="338554"/>
          </a:xfrm>
          <a:prstGeom prst="rect">
            <a:avLst/>
          </a:prstGeom>
          <a:noFill/>
        </p:spPr>
        <p:txBody>
          <a:bodyPr wrap="square" rtlCol="0">
            <a:spAutoFit/>
          </a:bodyPr>
          <a:lstStyle/>
          <a:p>
            <a:r>
              <a:rPr kumimoji="1" lang="en-US" altLang="ja-JP" sz="1600" dirty="0" err="1" smtClean="0">
                <a:latin typeface="Arial" panose="020B0604020202020204" pitchFamily="34" charset="0"/>
                <a:cs typeface="Arial" panose="020B0604020202020204" pitchFamily="34" charset="0"/>
              </a:rPr>
              <a:t>Partoens</a:t>
            </a:r>
            <a:r>
              <a:rPr kumimoji="1" lang="en-US" altLang="ja-JP" sz="1600" dirty="0" smtClean="0">
                <a:latin typeface="Arial" panose="020B0604020202020204" pitchFamily="34" charset="0"/>
                <a:cs typeface="Arial" panose="020B0604020202020204" pitchFamily="34" charset="0"/>
              </a:rPr>
              <a:t>, B. et al. </a:t>
            </a:r>
            <a:r>
              <a:rPr lang="en-US" altLang="ja-JP" sz="1600" dirty="0" smtClean="0">
                <a:latin typeface="Arial" panose="020B0604020202020204" pitchFamily="34" charset="0"/>
                <a:cs typeface="Arial" panose="020B0604020202020204" pitchFamily="34" charset="0"/>
              </a:rPr>
              <a:t>Physical Review, 2011, 83, 165429</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33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43200" y="515267"/>
            <a:ext cx="4250267"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Condition of Substrate</a:t>
            </a:r>
            <a:endParaRPr kumimoji="1" lang="ja-JP" altLang="en-US" sz="2800" b="1" dirty="0">
              <a:latin typeface="Arial" panose="020B0604020202020204" pitchFamily="34" charset="0"/>
              <a:cs typeface="Arial" panose="020B0604020202020204" pitchFamily="34" charset="0"/>
            </a:endParaRPr>
          </a:p>
        </p:txBody>
      </p:sp>
      <p:cxnSp>
        <p:nvCxnSpPr>
          <p:cNvPr id="4" name="直線コネクタ 3"/>
          <p:cNvCxnSpPr/>
          <p:nvPr/>
        </p:nvCxnSpPr>
        <p:spPr>
          <a:xfrm>
            <a:off x="4605867" y="1828800"/>
            <a:ext cx="16933"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04334" y="1644134"/>
            <a:ext cx="2861733"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Ultra </a:t>
            </a:r>
            <a:r>
              <a:rPr lang="en-US" altLang="ja-JP" dirty="0" smtClean="0">
                <a:latin typeface="Arial" panose="020B0604020202020204" pitchFamily="34" charset="0"/>
                <a:cs typeface="Arial" panose="020B0604020202020204" pitchFamily="34" charset="0"/>
              </a:rPr>
              <a:t>high </a:t>
            </a:r>
            <a:r>
              <a:rPr lang="en-US" altLang="ja-JP" dirty="0" smtClean="0">
                <a:latin typeface="Arial" panose="020B0604020202020204" pitchFamily="34" charset="0"/>
                <a:cs typeface="Arial" panose="020B0604020202020204" pitchFamily="34" charset="0"/>
              </a:rPr>
              <a:t>vacuum </a:t>
            </a:r>
            <a:r>
              <a:rPr lang="en-US" altLang="ja-JP" dirty="0" smtClean="0">
                <a:latin typeface="Arial" panose="020B0604020202020204" pitchFamily="34" charset="0"/>
                <a:cs typeface="Arial" panose="020B0604020202020204" pitchFamily="34" charset="0"/>
              </a:rPr>
              <a:t>(UHV)</a:t>
            </a: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5571066" y="1662669"/>
            <a:ext cx="2861733" cy="369332"/>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Liquid/solid interface</a:t>
            </a:r>
            <a:endParaRPr kumimoji="1" lang="ja-JP" altLang="en-US" dirty="0">
              <a:latin typeface="Arial" panose="020B0604020202020204" pitchFamily="34" charset="0"/>
              <a:cs typeface="Arial" panose="020B0604020202020204" pitchFamily="34" charset="0"/>
            </a:endParaRPr>
          </a:p>
        </p:txBody>
      </p:sp>
      <p:sp>
        <p:nvSpPr>
          <p:cNvPr id="7" name="テキスト ボックス 6"/>
          <p:cNvSpPr txBox="1"/>
          <p:nvPr/>
        </p:nvSpPr>
        <p:spPr>
          <a:xfrm>
            <a:off x="543844" y="2824034"/>
            <a:ext cx="3977356" cy="2308324"/>
          </a:xfrm>
          <a:prstGeom prst="rect">
            <a:avLst/>
          </a:prstGeom>
          <a:noFill/>
        </p:spPr>
        <p:txBody>
          <a:bodyPr wrap="squar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Merit</a:t>
            </a:r>
          </a:p>
          <a:p>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No influence from air or </a:t>
            </a:r>
            <a:r>
              <a:rPr lang="en-US" altLang="ja-JP" dirty="0" smtClean="0">
                <a:latin typeface="Arial" panose="020B0604020202020204" pitchFamily="34" charset="0"/>
                <a:cs typeface="Arial" panose="020B0604020202020204" pitchFamily="34" charset="0"/>
              </a:rPr>
              <a:t>moisture</a:t>
            </a:r>
            <a:endParaRPr lang="en-US" altLang="ja-JP" dirty="0" smtClean="0">
              <a:latin typeface="Arial" panose="020B0604020202020204" pitchFamily="34" charset="0"/>
              <a:cs typeface="Arial" panose="020B0604020202020204" pitchFamily="34" charset="0"/>
            </a:endParaRPr>
          </a:p>
          <a:p>
            <a:r>
              <a:rPr kumimoji="1"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We </a:t>
            </a:r>
            <a:r>
              <a:rPr lang="en-US" altLang="ja-JP" dirty="0">
                <a:latin typeface="Arial" panose="020B0604020202020204" pitchFamily="34" charset="0"/>
                <a:cs typeface="Arial" panose="020B0604020202020204" pitchFamily="34" charset="0"/>
              </a:rPr>
              <a:t>can observe </a:t>
            </a:r>
            <a:r>
              <a:rPr lang="en-US" altLang="ja-JP" dirty="0" smtClean="0">
                <a:latin typeface="Arial" panose="020B0604020202020204" pitchFamily="34" charset="0"/>
                <a:cs typeface="Arial" panose="020B0604020202020204" pitchFamily="34" charset="0"/>
              </a:rPr>
              <a:t>in wide temperature  range.</a:t>
            </a:r>
          </a:p>
          <a:p>
            <a:r>
              <a:rPr kumimoji="1" lang="en-US" altLang="ja-JP" dirty="0" smtClean="0">
                <a:solidFill>
                  <a:srgbClr val="0070C0"/>
                </a:solidFill>
                <a:latin typeface="Arial" panose="020B0604020202020204" pitchFamily="34" charset="0"/>
                <a:cs typeface="Arial" panose="020B0604020202020204" pitchFamily="34" charset="0"/>
              </a:rPr>
              <a:t>Demerit</a:t>
            </a:r>
          </a:p>
          <a:p>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Molecule must be evaporated to deposit on surface.</a:t>
            </a:r>
          </a:p>
          <a:p>
            <a:r>
              <a:rPr kumimoji="1" lang="ja-JP" altLang="en-US" dirty="0" smtClean="0">
                <a:latin typeface="Arial" panose="020B0604020202020204" pitchFamily="34" charset="0"/>
                <a:cs typeface="Arial" panose="020B0604020202020204" pitchFamily="34" charset="0"/>
              </a:rPr>
              <a:t>・</a:t>
            </a:r>
            <a:r>
              <a:rPr kumimoji="1" lang="en-US" altLang="ja-JP" dirty="0" smtClean="0">
                <a:latin typeface="Arial" panose="020B0604020202020204" pitchFamily="34" charset="0"/>
                <a:cs typeface="Arial" panose="020B0604020202020204" pitchFamily="34" charset="0"/>
              </a:rPr>
              <a:t>Complex </a:t>
            </a:r>
            <a:r>
              <a:rPr lang="en-US" altLang="ja-JP" dirty="0" smtClean="0">
                <a:latin typeface="Arial" pitchFamily="34" charset="0"/>
                <a:ea typeface="ＭＳ Ｐゴシック" charset="-128"/>
                <a:cs typeface="Arial" pitchFamily="34" charset="0"/>
              </a:rPr>
              <a:t>manipulation.</a:t>
            </a:r>
            <a:endParaRPr lang="en-US" altLang="ja-JP" dirty="0">
              <a:latin typeface="Arial" pitchFamily="34" charset="0"/>
              <a:ea typeface="ＭＳ Ｐゴシック" charset="-128"/>
              <a:cs typeface="Arial" pitchFamily="34" charset="0"/>
              <a:sym typeface="Calibri" charset="0"/>
            </a:endParaRPr>
          </a:p>
        </p:txBody>
      </p:sp>
      <p:sp>
        <p:nvSpPr>
          <p:cNvPr id="8" name="テキスト ボックス 7"/>
          <p:cNvSpPr txBox="1"/>
          <p:nvPr/>
        </p:nvSpPr>
        <p:spPr>
          <a:xfrm>
            <a:off x="5083954" y="2866072"/>
            <a:ext cx="3755246" cy="2862322"/>
          </a:xfrm>
          <a:prstGeom prst="rect">
            <a:avLst/>
          </a:prstGeom>
          <a:noFill/>
        </p:spPr>
        <p:txBody>
          <a:bodyPr wrap="squar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Merit</a:t>
            </a:r>
          </a:p>
          <a:p>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We can observe molecule at ambient condition.</a:t>
            </a:r>
          </a:p>
          <a:p>
            <a:r>
              <a:rPr kumimoji="1" lang="ja-JP" altLang="en-US" dirty="0" smtClean="0">
                <a:latin typeface="Arial" panose="020B0604020202020204" pitchFamily="34" charset="0"/>
                <a:cs typeface="Arial" panose="020B0604020202020204" pitchFamily="34" charset="0"/>
              </a:rPr>
              <a:t>・</a:t>
            </a:r>
            <a:r>
              <a:rPr kumimoji="1" lang="en-US" altLang="ja-JP" dirty="0" smtClean="0">
                <a:latin typeface="Arial" panose="020B0604020202020204" pitchFamily="34" charset="0"/>
                <a:cs typeface="Arial" panose="020B0604020202020204" pitchFamily="34" charset="0"/>
              </a:rPr>
              <a:t>Easy </a:t>
            </a:r>
            <a:r>
              <a:rPr lang="en-US" altLang="ja-JP" dirty="0" smtClean="0">
                <a:latin typeface="Arial" pitchFamily="34" charset="0"/>
                <a:ea typeface="ＭＳ Ｐゴシック" charset="-128"/>
                <a:cs typeface="Arial" pitchFamily="34" charset="0"/>
              </a:rPr>
              <a:t>manipulation.</a:t>
            </a:r>
          </a:p>
          <a:p>
            <a:r>
              <a:rPr kumimoji="1" lang="en-US" altLang="ja-JP" dirty="0" smtClean="0">
                <a:solidFill>
                  <a:srgbClr val="0070C0"/>
                </a:solidFill>
                <a:latin typeface="Arial" pitchFamily="34" charset="0"/>
                <a:ea typeface="ＭＳ Ｐゴシック" charset="-128"/>
                <a:cs typeface="Arial" pitchFamily="34" charset="0"/>
              </a:rPr>
              <a:t>Demerit</a:t>
            </a:r>
            <a:endParaRPr kumimoji="1" lang="en-US" altLang="ja-JP" dirty="0" smtClean="0">
              <a:solidFill>
                <a:srgbClr val="0070C0"/>
              </a:solidFill>
              <a:latin typeface="Arial" panose="020B0604020202020204" pitchFamily="34" charset="0"/>
              <a:cs typeface="Arial" panose="020B0604020202020204" pitchFamily="34" charset="0"/>
            </a:endParaRPr>
          </a:p>
          <a:p>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We can observe in narrow temperature range.</a:t>
            </a:r>
          </a:p>
          <a:p>
            <a:r>
              <a:rPr kumimoji="1"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Molecule must be dissolved in solvent.</a:t>
            </a:r>
          </a:p>
          <a:p>
            <a:endParaRPr kumimoji="1" lang="ja-JP" altLang="en-US" dirty="0"/>
          </a:p>
        </p:txBody>
      </p:sp>
      <p:sp>
        <p:nvSpPr>
          <p:cNvPr id="9" name="スライド番号プレースホルダー 8"/>
          <p:cNvSpPr txBox="1">
            <a:spLocks/>
          </p:cNvSpPr>
          <p:nvPr/>
        </p:nvSpPr>
        <p:spPr>
          <a:xfrm>
            <a:off x="6610350"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５</a:t>
            </a:r>
            <a:endParaRPr lang="ja-JP" altLang="en-US" dirty="0"/>
          </a:p>
        </p:txBody>
      </p:sp>
    </p:spTree>
    <p:extLst>
      <p:ext uri="{BB962C8B-B14F-4D97-AF65-F5344CB8AC3E}">
        <p14:creationId xmlns:p14="http://schemas.microsoft.com/office/powerpoint/2010/main" val="2179264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noChangeAspect="1"/>
          </p:cNvGrpSpPr>
          <p:nvPr/>
        </p:nvGrpSpPr>
        <p:grpSpPr bwMode="auto">
          <a:xfrm>
            <a:off x="967408" y="675536"/>
            <a:ext cx="6690179" cy="5472013"/>
            <a:chOff x="97" y="720"/>
            <a:chExt cx="2963" cy="2425"/>
          </a:xfrm>
        </p:grpSpPr>
        <p:pic>
          <p:nvPicPr>
            <p:cNvPr id="6" name="Picture 11" descr="\\Kurodell\個人フォルダ\山家\授業関係\Mコロ\自分の発表\ST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 y="720"/>
              <a:ext cx="2963" cy="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14"/>
            <p:cNvSpPr txBox="1">
              <a:spLocks noChangeArrowheads="1"/>
            </p:cNvSpPr>
            <p:nvPr/>
          </p:nvSpPr>
          <p:spPr bwMode="auto">
            <a:xfrm>
              <a:off x="1890" y="2467"/>
              <a:ext cx="48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dirty="0">
                  <a:cs typeface="Arial" charset="0"/>
                </a:rPr>
                <a:t>Tunneling </a:t>
              </a:r>
            </a:p>
            <a:p>
              <a:pPr eaLnBrk="1" hangingPunct="1"/>
              <a:r>
                <a:rPr lang="en-US" altLang="ja-JP" sz="1000" b="1" dirty="0">
                  <a:cs typeface="Arial" charset="0"/>
                </a:rPr>
                <a:t>current</a:t>
              </a:r>
              <a:endParaRPr lang="ja-JP" altLang="en-US" sz="1000" b="1" dirty="0">
                <a:cs typeface="Arial" charset="0"/>
              </a:endParaRPr>
            </a:p>
          </p:txBody>
        </p:sp>
      </p:grpSp>
      <p:sp>
        <p:nvSpPr>
          <p:cNvPr id="8" name="タイトル 1"/>
          <p:cNvSpPr txBox="1">
            <a:spLocks/>
          </p:cNvSpPr>
          <p:nvPr/>
        </p:nvSpPr>
        <p:spPr>
          <a:xfrm>
            <a:off x="467544" y="0"/>
            <a:ext cx="8229600" cy="114300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1" dirty="0" smtClean="0">
                <a:solidFill>
                  <a:schemeClr val="tx2"/>
                </a:solidFill>
                <a:latin typeface="Arial" pitchFamily="34" charset="0"/>
                <a:cs typeface="Arial" pitchFamily="34" charset="0"/>
              </a:rPr>
              <a:t>Mechanism of </a:t>
            </a:r>
            <a:br>
              <a:rPr lang="en-US" altLang="ja-JP" sz="2800" b="1" dirty="0" smtClean="0">
                <a:solidFill>
                  <a:schemeClr val="tx2"/>
                </a:solidFill>
                <a:latin typeface="Arial" pitchFamily="34" charset="0"/>
                <a:cs typeface="Arial" pitchFamily="34" charset="0"/>
              </a:rPr>
            </a:br>
            <a:r>
              <a:rPr lang="en-US" altLang="ja-JP" sz="2800" b="1" dirty="0" smtClean="0">
                <a:solidFill>
                  <a:schemeClr val="tx2"/>
                </a:solidFill>
                <a:latin typeface="Arial" pitchFamily="34" charset="0"/>
                <a:cs typeface="Arial" pitchFamily="34" charset="0"/>
              </a:rPr>
              <a:t>Scanning Tunneling Microscopy (STM)</a:t>
            </a:r>
            <a:endParaRPr lang="ja-JP" altLang="en-US" sz="2800" b="1" dirty="0">
              <a:solidFill>
                <a:schemeClr val="tx2"/>
              </a:solidFill>
              <a:latin typeface="Arial" pitchFamily="34" charset="0"/>
              <a:cs typeface="Arial" pitchFamily="34" charset="0"/>
            </a:endParaRPr>
          </a:p>
        </p:txBody>
      </p:sp>
      <p:sp>
        <p:nvSpPr>
          <p:cNvPr id="4" name="スライド番号プレースホルダー 3"/>
          <p:cNvSpPr>
            <a:spLocks noGrp="1"/>
          </p:cNvSpPr>
          <p:nvPr>
            <p:ph type="sldNum" sz="quarter" idx="12"/>
          </p:nvPr>
        </p:nvSpPr>
        <p:spPr/>
        <p:txBody>
          <a:bodyPr/>
          <a:lstStyle/>
          <a:p>
            <a:fld id="{152E8195-C707-491F-8B06-94C7DCCDD8CE}" type="slidenum">
              <a:rPr kumimoji="1" lang="ja-JP" altLang="en-US" smtClean="0"/>
              <a:t>6</a:t>
            </a:fld>
            <a:endParaRPr kumimoji="1" lang="ja-JP" altLang="en-US"/>
          </a:p>
        </p:txBody>
      </p:sp>
      <p:sp>
        <p:nvSpPr>
          <p:cNvPr id="9" name="テキスト ボックス 8"/>
          <p:cNvSpPr txBox="1"/>
          <p:nvPr/>
        </p:nvSpPr>
        <p:spPr>
          <a:xfrm>
            <a:off x="0" y="5657671"/>
            <a:ext cx="8934450" cy="1200329"/>
          </a:xfrm>
          <a:prstGeom prst="rect">
            <a:avLst/>
          </a:prstGeom>
          <a:noFill/>
        </p:spPr>
        <p:txBody>
          <a:bodyPr wrap="square" rtlCol="0">
            <a:spAutoFit/>
          </a:bodyPr>
          <a:lstStyle/>
          <a:p>
            <a:r>
              <a:rPr lang="ja-JP" altLang="en-US" dirty="0" smtClean="0">
                <a:latin typeface="Arial" panose="020B0604020202020204" pitchFamily="34" charset="0"/>
                <a:cs typeface="Arial" panose="020B0604020202020204" pitchFamily="34" charset="0"/>
              </a:rPr>
              <a:t>「走査型トンネル顕微鏡</a:t>
            </a:r>
            <a:r>
              <a:rPr lang="en-US" altLang="ja-JP" dirty="0" smtClean="0">
                <a:latin typeface="Arial" panose="020B0604020202020204" pitchFamily="34" charset="0"/>
                <a:cs typeface="Arial" panose="020B0604020202020204" pitchFamily="34" charset="0"/>
              </a:rPr>
              <a:t>-Wikipedia</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hlinkClick r:id="rId4"/>
              </a:rPr>
              <a:t>http</a:t>
            </a:r>
            <a:r>
              <a:rPr lang="en-US" altLang="ja-JP" dirty="0">
                <a:latin typeface="Arial" panose="020B0604020202020204" pitchFamily="34" charset="0"/>
                <a:cs typeface="Arial" panose="020B0604020202020204" pitchFamily="34" charset="0"/>
                <a:hlinkClick r:id="rId4"/>
              </a:rPr>
              <a:t>://ja.wikipedia.org/wiki/%</a:t>
            </a:r>
            <a:r>
              <a:rPr lang="en-US" altLang="ja-JP" dirty="0" smtClean="0">
                <a:latin typeface="Arial" panose="020B0604020202020204" pitchFamily="34" charset="0"/>
                <a:cs typeface="Arial" panose="020B0604020202020204" pitchFamily="34" charset="0"/>
                <a:hlinkClick r:id="rId4"/>
              </a:rPr>
              <a:t>E8%B5%B0%E6%9F%BB%E5%9E%8B%E3%83%88%E3%83%B3%E3%83%8D%E3%83%AB%E9%A1%95%E5%BE%AE%E9%8F%A1</a:t>
            </a:r>
            <a:endParaRPr lang="en-US" altLang="ja-JP" dirty="0" smtClean="0">
              <a:latin typeface="Arial" panose="020B0604020202020204" pitchFamily="34" charset="0"/>
              <a:cs typeface="Arial" panose="020B0604020202020204" pitchFamily="34" charset="0"/>
            </a:endParaRPr>
          </a:p>
          <a:p>
            <a:r>
              <a:rPr kumimoji="1" lang="en-US" altLang="ja-JP" dirty="0" smtClean="0">
                <a:latin typeface="Arial" panose="020B0604020202020204" pitchFamily="34" charset="0"/>
                <a:cs typeface="Arial" panose="020B0604020202020204" pitchFamily="34" charset="0"/>
              </a:rPr>
              <a:t>(2014/06/17</a:t>
            </a:r>
            <a:r>
              <a:rPr kumimoji="1" lang="ja-JP" altLang="en-US" dirty="0" smtClean="0">
                <a:latin typeface="Arial" panose="020B0604020202020204" pitchFamily="34" charset="0"/>
                <a:cs typeface="Arial" panose="020B0604020202020204" pitchFamily="34" charset="0"/>
              </a:rPr>
              <a:t>アクセス</a:t>
            </a:r>
            <a:r>
              <a:rPr kumimoji="1" lang="en-US" altLang="ja-JP" dirty="0" smtClean="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20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4"/>
          <p:cNvGrpSpPr>
            <a:grpSpLocks/>
          </p:cNvGrpSpPr>
          <p:nvPr/>
        </p:nvGrpSpPr>
        <p:grpSpPr bwMode="auto">
          <a:xfrm>
            <a:off x="971550" y="4868863"/>
            <a:ext cx="7848600" cy="1584325"/>
            <a:chOff x="683568" y="4581128"/>
            <a:chExt cx="7848872" cy="1584176"/>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581128"/>
              <a:ext cx="50863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998" y="4581128"/>
              <a:ext cx="274044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テキスト ボックス 26"/>
          <p:cNvSpPr txBox="1">
            <a:spLocks noChangeArrowheads="1"/>
          </p:cNvSpPr>
          <p:nvPr/>
        </p:nvSpPr>
        <p:spPr bwMode="auto">
          <a:xfrm>
            <a:off x="323850" y="5084763"/>
            <a:ext cx="531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a:t>Tip</a:t>
            </a:r>
            <a:endParaRPr lang="ja-JP" altLang="en-US" sz="2000" dirty="0"/>
          </a:p>
        </p:txBody>
      </p:sp>
      <p:sp>
        <p:nvSpPr>
          <p:cNvPr id="7" name="テキスト ボックス 29"/>
          <p:cNvSpPr txBox="1">
            <a:spLocks noChangeArrowheads="1"/>
          </p:cNvSpPr>
          <p:nvPr/>
        </p:nvSpPr>
        <p:spPr bwMode="auto">
          <a:xfrm>
            <a:off x="204788" y="5948363"/>
            <a:ext cx="105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a:t>Sample</a:t>
            </a:r>
            <a:endParaRPr lang="ja-JP" altLang="en-US" sz="2000" dirty="0"/>
          </a:p>
        </p:txBody>
      </p:sp>
      <p:grpSp>
        <p:nvGrpSpPr>
          <p:cNvPr id="8" name="グループ化 5"/>
          <p:cNvGrpSpPr>
            <a:grpSpLocks noChangeAspect="1"/>
          </p:cNvGrpSpPr>
          <p:nvPr/>
        </p:nvGrpSpPr>
        <p:grpSpPr bwMode="auto">
          <a:xfrm>
            <a:off x="323528" y="1544915"/>
            <a:ext cx="3584951" cy="2676173"/>
            <a:chOff x="5253038" y="1772816"/>
            <a:chExt cx="3665537" cy="2736850"/>
          </a:xfrm>
        </p:grpSpPr>
        <p:grpSp>
          <p:nvGrpSpPr>
            <p:cNvPr id="9" name="Group 8"/>
            <p:cNvGrpSpPr>
              <a:grpSpLocks/>
            </p:cNvGrpSpPr>
            <p:nvPr/>
          </p:nvGrpSpPr>
          <p:grpSpPr bwMode="auto">
            <a:xfrm>
              <a:off x="5253038" y="1772816"/>
              <a:ext cx="3665537" cy="2736850"/>
              <a:chOff x="3285" y="1035"/>
              <a:chExt cx="1800" cy="1344"/>
            </a:xfrm>
          </p:grpSpPr>
          <p:pic>
            <p:nvPicPr>
              <p:cNvPr id="13" name="Picture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5" y="1035"/>
                <a:ext cx="1800"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6"/>
              <p:cNvSpPr txBox="1">
                <a:spLocks noChangeArrowheads="1"/>
              </p:cNvSpPr>
              <p:nvPr/>
            </p:nvSpPr>
            <p:spPr bwMode="auto">
              <a:xfrm>
                <a:off x="3294" y="1047"/>
                <a:ext cx="44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cs typeface="Arial" charset="0"/>
                  </a:rPr>
                  <a:t>electron</a:t>
                </a:r>
                <a:endParaRPr lang="ja-JP" altLang="en-US" sz="1600">
                  <a:cs typeface="Arial" charset="0"/>
                </a:endParaRPr>
              </a:p>
            </p:txBody>
          </p:sp>
        </p:grpSp>
        <p:sp>
          <p:nvSpPr>
            <p:cNvPr id="10" name="テキスト ボックス 9"/>
            <p:cNvSpPr txBox="1">
              <a:spLocks noChangeArrowheads="1"/>
            </p:cNvSpPr>
            <p:nvPr/>
          </p:nvSpPr>
          <p:spPr bwMode="auto">
            <a:xfrm>
              <a:off x="7596188" y="3141241"/>
              <a:ext cx="1132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cs typeface="Arial" charset="0"/>
                </a:rPr>
                <a:t>Tunneling </a:t>
              </a:r>
            </a:p>
            <a:p>
              <a:pPr eaLnBrk="1" hangingPunct="1"/>
              <a:r>
                <a:rPr lang="en-US" altLang="ja-JP" sz="1600" dirty="0">
                  <a:cs typeface="Arial" charset="0"/>
                </a:rPr>
                <a:t>current</a:t>
              </a:r>
              <a:endParaRPr lang="ja-JP" altLang="en-US" sz="1600" dirty="0">
                <a:cs typeface="Arial" charset="0"/>
              </a:endParaRPr>
            </a:p>
          </p:txBody>
        </p:sp>
        <p:sp>
          <p:nvSpPr>
            <p:cNvPr id="11" name="テキスト ボックス 10"/>
            <p:cNvSpPr txBox="1">
              <a:spLocks noChangeArrowheads="1"/>
            </p:cNvSpPr>
            <p:nvPr/>
          </p:nvSpPr>
          <p:spPr bwMode="auto">
            <a:xfrm>
              <a:off x="6516688" y="2853904"/>
              <a:ext cx="460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cs typeface="Arial" charset="0"/>
                </a:rPr>
                <a:t>Tip</a:t>
              </a:r>
              <a:endParaRPr lang="ja-JP" altLang="en-US" sz="1600">
                <a:cs typeface="Arial" charset="0"/>
              </a:endParaRPr>
            </a:p>
          </p:txBody>
        </p:sp>
        <p:sp>
          <p:nvSpPr>
            <p:cNvPr id="12" name="テキスト ボックス 11"/>
            <p:cNvSpPr txBox="1">
              <a:spLocks noChangeArrowheads="1"/>
            </p:cNvSpPr>
            <p:nvPr/>
          </p:nvSpPr>
          <p:spPr bwMode="auto">
            <a:xfrm>
              <a:off x="6443663" y="4149304"/>
              <a:ext cx="878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cs typeface="Arial" charset="0"/>
                </a:rPr>
                <a:t>Sample</a:t>
              </a:r>
              <a:endParaRPr lang="ja-JP" altLang="en-US" sz="1600" dirty="0">
                <a:cs typeface="Arial" charset="0"/>
              </a:endParaRPr>
            </a:p>
          </p:txBody>
        </p:sp>
      </p:grpSp>
      <p:grpSp>
        <p:nvGrpSpPr>
          <p:cNvPr id="15" name="グループ化 24"/>
          <p:cNvGrpSpPr>
            <a:grpSpLocks/>
          </p:cNvGrpSpPr>
          <p:nvPr/>
        </p:nvGrpSpPr>
        <p:grpSpPr bwMode="auto">
          <a:xfrm>
            <a:off x="4211960" y="1289546"/>
            <a:ext cx="4960937" cy="3003550"/>
            <a:chOff x="4495398" y="908720"/>
            <a:chExt cx="4960830" cy="3002850"/>
          </a:xfrm>
        </p:grpSpPr>
        <p:pic>
          <p:nvPicPr>
            <p:cNvPr id="1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377" y="1124744"/>
              <a:ext cx="26193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20"/>
            <p:cNvSpPr txBox="1">
              <a:spLocks noChangeArrowheads="1"/>
            </p:cNvSpPr>
            <p:nvPr/>
          </p:nvSpPr>
          <p:spPr bwMode="auto">
            <a:xfrm>
              <a:off x="5770702" y="3573016"/>
              <a:ext cx="1503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t>Small</a:t>
              </a:r>
              <a:r>
                <a:rPr lang="ja-JP" altLang="en-US" sz="1600"/>
                <a:t>　</a:t>
              </a:r>
              <a:r>
                <a:rPr lang="en-US" altLang="ja-JP" sz="1600"/>
                <a:t>change</a:t>
              </a:r>
              <a:endParaRPr lang="ja-JP" altLang="en-US" sz="1600"/>
            </a:p>
          </p:txBody>
        </p:sp>
        <p:sp>
          <p:nvSpPr>
            <p:cNvPr id="18" name="テキスト ボックス 21"/>
            <p:cNvSpPr txBox="1">
              <a:spLocks noChangeArrowheads="1"/>
            </p:cNvSpPr>
            <p:nvPr/>
          </p:nvSpPr>
          <p:spPr bwMode="auto">
            <a:xfrm>
              <a:off x="8199153" y="3162454"/>
              <a:ext cx="1257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t>d (distance)</a:t>
              </a:r>
              <a:endParaRPr lang="ja-JP" altLang="en-US" sz="1600"/>
            </a:p>
          </p:txBody>
        </p:sp>
        <p:sp>
          <p:nvSpPr>
            <p:cNvPr id="19" name="テキスト ボックス 22"/>
            <p:cNvSpPr txBox="1">
              <a:spLocks noChangeArrowheads="1"/>
            </p:cNvSpPr>
            <p:nvPr/>
          </p:nvSpPr>
          <p:spPr bwMode="auto">
            <a:xfrm>
              <a:off x="5258416" y="908720"/>
              <a:ext cx="21218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600"/>
                <a:t>J</a:t>
              </a:r>
              <a:r>
                <a:rPr lang="en-US" altLang="ja-JP" sz="1600" baseline="-25000"/>
                <a:t>i  </a:t>
              </a:r>
              <a:r>
                <a:rPr lang="en-US" altLang="ja-JP" sz="1600"/>
                <a:t>(tunneling current)</a:t>
              </a:r>
              <a:endParaRPr lang="ja-JP" altLang="en-US" sz="1600"/>
            </a:p>
          </p:txBody>
        </p:sp>
        <p:sp>
          <p:nvSpPr>
            <p:cNvPr id="20" name="テキスト ボックス 23"/>
            <p:cNvSpPr txBox="1">
              <a:spLocks noChangeArrowheads="1"/>
            </p:cNvSpPr>
            <p:nvPr/>
          </p:nvSpPr>
          <p:spPr bwMode="auto">
            <a:xfrm>
              <a:off x="4495398" y="2082334"/>
              <a:ext cx="1516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t>Large</a:t>
              </a:r>
              <a:r>
                <a:rPr lang="ja-JP" altLang="en-US" sz="1600"/>
                <a:t>　</a:t>
              </a:r>
              <a:r>
                <a:rPr lang="en-US" altLang="ja-JP" sz="1600"/>
                <a:t>change</a:t>
              </a:r>
              <a:endParaRPr lang="ja-JP" altLang="en-US" sz="1600"/>
            </a:p>
          </p:txBody>
        </p:sp>
      </p:grpSp>
      <p:sp>
        <p:nvSpPr>
          <p:cNvPr id="21" name="テキスト ボックス 27"/>
          <p:cNvSpPr txBox="1">
            <a:spLocks noChangeArrowheads="1"/>
          </p:cNvSpPr>
          <p:nvPr/>
        </p:nvSpPr>
        <p:spPr bwMode="auto">
          <a:xfrm>
            <a:off x="6643688" y="1723874"/>
            <a:ext cx="2102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err="1"/>
              <a:t>J</a:t>
            </a:r>
            <a:r>
              <a:rPr lang="en-US" altLang="ja-JP" sz="2400" baseline="-25000" dirty="0" err="1"/>
              <a:t>i</a:t>
            </a:r>
            <a:r>
              <a:rPr lang="en-US" altLang="ja-JP" sz="2400" dirty="0"/>
              <a:t> = </a:t>
            </a:r>
            <a:r>
              <a:rPr lang="en-US" altLang="ja-JP" sz="2400" dirty="0" err="1"/>
              <a:t>Aexp</a:t>
            </a:r>
            <a:r>
              <a:rPr lang="en-US" altLang="ja-JP" sz="2400" dirty="0"/>
              <a:t>(-</a:t>
            </a:r>
            <a:r>
              <a:rPr lang="en-US" altLang="ja-JP" sz="2400" dirty="0" err="1"/>
              <a:t>Bd</a:t>
            </a:r>
            <a:r>
              <a:rPr lang="en-US" altLang="ja-JP" sz="2400" dirty="0"/>
              <a:t>)</a:t>
            </a:r>
            <a:endParaRPr lang="ja-JP" altLang="en-US" sz="2400" dirty="0"/>
          </a:p>
        </p:txBody>
      </p:sp>
      <p:sp>
        <p:nvSpPr>
          <p:cNvPr id="22" name="テキスト ボックス 28"/>
          <p:cNvSpPr txBox="1">
            <a:spLocks noChangeArrowheads="1"/>
          </p:cNvSpPr>
          <p:nvPr/>
        </p:nvSpPr>
        <p:spPr bwMode="auto">
          <a:xfrm>
            <a:off x="6616532" y="2259355"/>
            <a:ext cx="24717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err="1"/>
              <a:t>J</a:t>
            </a:r>
            <a:r>
              <a:rPr lang="en-US" altLang="ja-JP" sz="2000" baseline="-25000" dirty="0" err="1"/>
              <a:t>i</a:t>
            </a:r>
            <a:r>
              <a:rPr lang="en-US" altLang="ja-JP" sz="2000" dirty="0"/>
              <a:t> : tunneling current</a:t>
            </a:r>
          </a:p>
          <a:p>
            <a:pPr eaLnBrk="1" hangingPunct="1"/>
            <a:r>
              <a:rPr lang="en-US" altLang="ja-JP" sz="2000" dirty="0"/>
              <a:t>A, B : constant</a:t>
            </a:r>
          </a:p>
          <a:p>
            <a:pPr eaLnBrk="1" hangingPunct="1"/>
            <a:r>
              <a:rPr lang="en-US" altLang="ja-JP" sz="2000" dirty="0"/>
              <a:t>d : distance</a:t>
            </a:r>
            <a:endParaRPr lang="ja-JP" altLang="en-US" sz="2000" dirty="0"/>
          </a:p>
        </p:txBody>
      </p:sp>
      <p:sp>
        <p:nvSpPr>
          <p:cNvPr id="23" name="右矢印 22"/>
          <p:cNvSpPr/>
          <p:nvPr/>
        </p:nvSpPr>
        <p:spPr>
          <a:xfrm>
            <a:off x="2125960" y="5539867"/>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3967358" y="5524065"/>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6035965" y="4725144"/>
            <a:ext cx="2928523" cy="1728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467544" y="0"/>
            <a:ext cx="8229600" cy="114300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1" dirty="0" smtClean="0">
                <a:solidFill>
                  <a:schemeClr val="tx2"/>
                </a:solidFill>
                <a:latin typeface="Arial" pitchFamily="34" charset="0"/>
                <a:cs typeface="Arial" pitchFamily="34" charset="0"/>
              </a:rPr>
              <a:t>Mechanism of </a:t>
            </a:r>
            <a:br>
              <a:rPr lang="en-US" altLang="ja-JP" sz="2800" b="1" dirty="0" smtClean="0">
                <a:solidFill>
                  <a:schemeClr val="tx2"/>
                </a:solidFill>
                <a:latin typeface="Arial" pitchFamily="34" charset="0"/>
                <a:cs typeface="Arial" pitchFamily="34" charset="0"/>
              </a:rPr>
            </a:br>
            <a:r>
              <a:rPr lang="en-US" altLang="ja-JP" sz="2800" b="1" dirty="0" smtClean="0">
                <a:solidFill>
                  <a:schemeClr val="tx2"/>
                </a:solidFill>
                <a:latin typeface="Arial" pitchFamily="34" charset="0"/>
                <a:cs typeface="Arial" pitchFamily="34" charset="0"/>
              </a:rPr>
              <a:t>Scanning Tunneling Microscopy (STM)</a:t>
            </a:r>
            <a:endParaRPr lang="ja-JP" altLang="en-US" sz="2800" b="1" dirty="0">
              <a:solidFill>
                <a:schemeClr val="tx2"/>
              </a:solidFill>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152E8195-C707-491F-8B06-94C7DCCDD8CE}" type="slidenum">
              <a:rPr kumimoji="1" lang="ja-JP" altLang="en-US" smtClean="0"/>
              <a:t>7</a:t>
            </a:fld>
            <a:endParaRPr kumimoji="1" lang="ja-JP" altLang="en-US"/>
          </a:p>
        </p:txBody>
      </p:sp>
      <p:sp>
        <p:nvSpPr>
          <p:cNvPr id="27" name="テキスト ボックス 26"/>
          <p:cNvSpPr txBox="1"/>
          <p:nvPr/>
        </p:nvSpPr>
        <p:spPr>
          <a:xfrm>
            <a:off x="323528" y="6540501"/>
            <a:ext cx="8372351" cy="369332"/>
          </a:xfrm>
          <a:prstGeom prst="rect">
            <a:avLst/>
          </a:prstGeom>
          <a:noFill/>
        </p:spPr>
        <p:txBody>
          <a:bodyPr wrap="square" rtlCol="0">
            <a:spAutoFit/>
          </a:bodyPr>
          <a:lstStyle/>
          <a:p>
            <a:r>
              <a:rPr lang="ja-JP" altLang="en-US" dirty="0" smtClean="0">
                <a:latin typeface="Arial" panose="020B0604020202020204" pitchFamily="34" charset="0"/>
                <a:cs typeface="Arial" panose="020B0604020202020204" pitchFamily="34" charset="0"/>
              </a:rPr>
              <a:t>「物理のかぎしっぽ」</a:t>
            </a:r>
            <a:r>
              <a:rPr lang="en-US" altLang="ja-JP" dirty="0" smtClean="0">
                <a:latin typeface="Arial" panose="020B0604020202020204" pitchFamily="34" charset="0"/>
                <a:cs typeface="Arial" panose="020B0604020202020204" pitchFamily="34" charset="0"/>
                <a:hlinkClick r:id="rId7"/>
              </a:rPr>
              <a:t>http</a:t>
            </a:r>
            <a:r>
              <a:rPr lang="en-US" altLang="ja-JP" dirty="0">
                <a:latin typeface="Arial" panose="020B0604020202020204" pitchFamily="34" charset="0"/>
                <a:cs typeface="Arial" panose="020B0604020202020204" pitchFamily="34" charset="0"/>
                <a:hlinkClick r:id="rId7"/>
              </a:rPr>
              <a:t>://hooktail.sub.jp/solid/STM</a:t>
            </a:r>
            <a:r>
              <a:rPr lang="en-US" altLang="ja-JP" dirty="0" smtClean="0">
                <a:latin typeface="Arial" panose="020B0604020202020204" pitchFamily="34" charset="0"/>
                <a:cs typeface="Arial" panose="020B0604020202020204" pitchFamily="34" charset="0"/>
                <a:hlinkClick r:id="rId7"/>
              </a:rPr>
              <a:t>/</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(2014/06/17</a:t>
            </a:r>
            <a:r>
              <a:rPr lang="ja-JP" altLang="en-US" dirty="0" smtClean="0">
                <a:latin typeface="Arial" panose="020B0604020202020204" pitchFamily="34" charset="0"/>
                <a:cs typeface="Arial" panose="020B0604020202020204" pitchFamily="34" charset="0"/>
              </a:rPr>
              <a:t>アクセス</a:t>
            </a:r>
            <a:r>
              <a:rPr lang="en-US" altLang="ja-JP" dirty="0" smtClean="0"/>
              <a:t>)</a:t>
            </a:r>
            <a:endParaRPr kumimoji="1" lang="ja-JP" altLang="en-US" dirty="0"/>
          </a:p>
        </p:txBody>
      </p:sp>
    </p:spTree>
    <p:extLst>
      <p:ext uri="{BB962C8B-B14F-4D97-AF65-F5344CB8AC3E}">
        <p14:creationId xmlns:p14="http://schemas.microsoft.com/office/powerpoint/2010/main" val="3037220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71420" y="244045"/>
            <a:ext cx="6553200"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 2D Polymerization on Surface</a:t>
            </a:r>
            <a:endParaRPr kumimoji="1" lang="ja-JP" altLang="en-US" sz="2800" b="1" dirty="0">
              <a:latin typeface="Arial" panose="020B0604020202020204" pitchFamily="34" charset="0"/>
              <a:cs typeface="Arial" panose="020B0604020202020204" pitchFamily="34" charset="0"/>
            </a:endParaRPr>
          </a:p>
        </p:txBody>
      </p:sp>
      <p:pic>
        <p:nvPicPr>
          <p:cNvPr id="4" name="図 3"/>
          <p:cNvPicPr>
            <a:picLocks noChangeAspect="1"/>
          </p:cNvPicPr>
          <p:nvPr/>
        </p:nvPicPr>
        <p:blipFill>
          <a:blip r:embed="rId4"/>
          <a:stretch>
            <a:fillRect/>
          </a:stretch>
        </p:blipFill>
        <p:spPr>
          <a:xfrm>
            <a:off x="4084567" y="1016279"/>
            <a:ext cx="4960551" cy="3546179"/>
          </a:xfrm>
          <a:prstGeom prst="rect">
            <a:avLst/>
          </a:prstGeom>
        </p:spPr>
      </p:pic>
      <p:sp>
        <p:nvSpPr>
          <p:cNvPr id="6" name="テキスト ボックス 5"/>
          <p:cNvSpPr txBox="1"/>
          <p:nvPr/>
        </p:nvSpPr>
        <p:spPr>
          <a:xfrm>
            <a:off x="4453613" y="6517859"/>
            <a:ext cx="4690387" cy="338554"/>
          </a:xfrm>
          <a:prstGeom prst="rect">
            <a:avLst/>
          </a:prstGeom>
          <a:noFill/>
        </p:spPr>
        <p:txBody>
          <a:bodyPr wrap="none" rtlCol="0">
            <a:spAutoFit/>
          </a:bodyPr>
          <a:lstStyle/>
          <a:p>
            <a:r>
              <a:rPr lang="en-US" altLang="ja-JP" sz="1600" dirty="0" err="1" smtClean="0">
                <a:latin typeface="Arial" panose="020B0604020202020204" pitchFamily="34" charset="0"/>
                <a:cs typeface="Arial" panose="020B0604020202020204" pitchFamily="34" charset="0"/>
              </a:rPr>
              <a:t>Perepichka</a:t>
            </a:r>
            <a:r>
              <a:rPr lang="en-US" altLang="ja-JP" sz="1600" dirty="0" smtClean="0">
                <a:latin typeface="Arial" panose="020B0604020202020204" pitchFamily="34" charset="0"/>
                <a:cs typeface="Arial" panose="020B0604020202020204" pitchFamily="34" charset="0"/>
              </a:rPr>
              <a:t>, D. F. </a:t>
            </a:r>
            <a:r>
              <a:rPr lang="de-DE" altLang="ja-JP" sz="1600" i="1" dirty="0" smtClean="0">
                <a:latin typeface="Arial" panose="020B0604020202020204" pitchFamily="34" charset="0"/>
                <a:cs typeface="Arial" panose="020B0604020202020204" pitchFamily="34" charset="0"/>
              </a:rPr>
              <a:t>Chem</a:t>
            </a:r>
            <a:r>
              <a:rPr lang="de-DE" altLang="ja-JP" sz="1600" i="1" dirty="0">
                <a:latin typeface="Arial" panose="020B0604020202020204" pitchFamily="34" charset="0"/>
                <a:cs typeface="Arial" panose="020B0604020202020204" pitchFamily="34" charset="0"/>
              </a:rPr>
              <a:t>. Sci</a:t>
            </a:r>
            <a:r>
              <a:rPr lang="de-DE" altLang="ja-JP" sz="1600" i="1" dirty="0" smtClean="0">
                <a:latin typeface="Arial" panose="020B0604020202020204" pitchFamily="34" charset="0"/>
                <a:cs typeface="Arial" panose="020B0604020202020204" pitchFamily="34" charset="0"/>
              </a:rPr>
              <a:t>.</a:t>
            </a:r>
            <a:r>
              <a:rPr lang="de-DE" altLang="ja-JP" sz="1600" dirty="0" smtClean="0">
                <a:latin typeface="Arial" panose="020B0604020202020204" pitchFamily="34" charset="0"/>
                <a:cs typeface="Arial" panose="020B0604020202020204" pitchFamily="34" charset="0"/>
              </a:rPr>
              <a:t> </a:t>
            </a:r>
            <a:r>
              <a:rPr lang="de-DE" altLang="ja-JP" sz="1600" b="1" dirty="0">
                <a:latin typeface="Arial" panose="020B0604020202020204" pitchFamily="34" charset="0"/>
                <a:cs typeface="Arial" panose="020B0604020202020204" pitchFamily="34" charset="0"/>
              </a:rPr>
              <a:t>2013</a:t>
            </a:r>
            <a:r>
              <a:rPr lang="de-DE" altLang="ja-JP" sz="1600" dirty="0">
                <a:latin typeface="Arial" panose="020B0604020202020204" pitchFamily="34" charset="0"/>
                <a:cs typeface="Arial" panose="020B0604020202020204" pitchFamily="34" charset="0"/>
              </a:rPr>
              <a:t>, </a:t>
            </a:r>
            <a:r>
              <a:rPr lang="de-DE" altLang="ja-JP" sz="1600" i="1" dirty="0">
                <a:latin typeface="Arial" panose="020B0604020202020204" pitchFamily="34" charset="0"/>
                <a:cs typeface="Arial" panose="020B0604020202020204" pitchFamily="34" charset="0"/>
              </a:rPr>
              <a:t>4</a:t>
            </a:r>
            <a:r>
              <a:rPr lang="de-DE" altLang="ja-JP" sz="1600" dirty="0">
                <a:latin typeface="Arial" panose="020B0604020202020204" pitchFamily="34" charset="0"/>
                <a:cs typeface="Arial" panose="020B0604020202020204" pitchFamily="34" charset="0"/>
              </a:rPr>
              <a:t>, </a:t>
            </a:r>
            <a:r>
              <a:rPr lang="de-DE" altLang="ja-JP" sz="1600" dirty="0" smtClean="0">
                <a:latin typeface="Arial" panose="020B0604020202020204" pitchFamily="34" charset="0"/>
                <a:cs typeface="Arial" panose="020B0604020202020204" pitchFamily="34" charset="0"/>
              </a:rPr>
              <a:t>3263–3268</a:t>
            </a:r>
            <a:endParaRPr kumimoji="1" lang="ja-JP" altLang="en-US" sz="16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91162396"/>
              </p:ext>
            </p:extLst>
          </p:nvPr>
        </p:nvGraphicFramePr>
        <p:xfrm>
          <a:off x="204788" y="1131888"/>
          <a:ext cx="4902200" cy="5624512"/>
        </p:xfrm>
        <a:graphic>
          <a:graphicData uri="http://schemas.openxmlformats.org/presentationml/2006/ole">
            <mc:AlternateContent xmlns:mc="http://schemas.openxmlformats.org/markup-compatibility/2006">
              <mc:Choice xmlns:v="urn:schemas-microsoft-com:vml" Requires="v">
                <p:oleObj spid="_x0000_s5165" name="CS ChemDraw Drawing" r:id="rId5" imgW="7163879" imgH="8221764" progId="ChemDraw.Document.6.0">
                  <p:embed/>
                </p:oleObj>
              </mc:Choice>
              <mc:Fallback>
                <p:oleObj name="CS ChemDraw Drawing" r:id="rId5" imgW="7163879" imgH="8221764" progId="ChemDraw.Document.6.0">
                  <p:embed/>
                  <p:pic>
                    <p:nvPicPr>
                      <p:cNvPr id="0" name=""/>
                      <p:cNvPicPr/>
                      <p:nvPr/>
                    </p:nvPicPr>
                    <p:blipFill>
                      <a:blip r:embed="rId6"/>
                      <a:stretch>
                        <a:fillRect/>
                      </a:stretch>
                    </p:blipFill>
                    <p:spPr>
                      <a:xfrm>
                        <a:off x="204788" y="1131888"/>
                        <a:ext cx="4902200" cy="5624512"/>
                      </a:xfrm>
                      <a:prstGeom prst="rect">
                        <a:avLst/>
                      </a:prstGeom>
                    </p:spPr>
                  </p:pic>
                </p:oleObj>
              </mc:Fallback>
            </mc:AlternateContent>
          </a:graphicData>
        </a:graphic>
      </p:graphicFrame>
      <p:sp>
        <p:nvSpPr>
          <p:cNvPr id="8" name="スライド番号プレースホルダー 7"/>
          <p:cNvSpPr>
            <a:spLocks noGrp="1"/>
          </p:cNvSpPr>
          <p:nvPr>
            <p:ph type="sldNum" sz="quarter" idx="12"/>
          </p:nvPr>
        </p:nvSpPr>
        <p:spPr/>
        <p:txBody>
          <a:bodyPr/>
          <a:lstStyle/>
          <a:p>
            <a:fld id="{152E8195-C707-491F-8B06-94C7DCCDD8CE}" type="slidenum">
              <a:rPr kumimoji="1" lang="ja-JP" altLang="en-US" smtClean="0"/>
              <a:t>8</a:t>
            </a:fld>
            <a:endParaRPr kumimoji="1" lang="ja-JP" altLang="en-US"/>
          </a:p>
        </p:txBody>
      </p:sp>
    </p:spTree>
    <p:extLst>
      <p:ext uri="{BB962C8B-B14F-4D97-AF65-F5344CB8AC3E}">
        <p14:creationId xmlns:p14="http://schemas.microsoft.com/office/powerpoint/2010/main" val="3641159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33043" y="723900"/>
            <a:ext cx="8510957" cy="3627967"/>
          </a:xfrm>
          <a:prstGeom prst="rect">
            <a:avLst/>
          </a:prstGeom>
        </p:spPr>
      </p:pic>
      <p:pic>
        <p:nvPicPr>
          <p:cNvPr id="4" name="図 3"/>
          <p:cNvPicPr>
            <a:picLocks noChangeAspect="1"/>
          </p:cNvPicPr>
          <p:nvPr/>
        </p:nvPicPr>
        <p:blipFill>
          <a:blip r:embed="rId4"/>
          <a:stretch>
            <a:fillRect/>
          </a:stretch>
        </p:blipFill>
        <p:spPr>
          <a:xfrm>
            <a:off x="592919" y="3505200"/>
            <a:ext cx="2658282" cy="2693608"/>
          </a:xfrm>
          <a:prstGeom prst="rect">
            <a:avLst/>
          </a:prstGeom>
        </p:spPr>
      </p:pic>
      <p:pic>
        <p:nvPicPr>
          <p:cNvPr id="5" name="図 4"/>
          <p:cNvPicPr>
            <a:picLocks noChangeAspect="1"/>
          </p:cNvPicPr>
          <p:nvPr/>
        </p:nvPicPr>
        <p:blipFill>
          <a:blip r:embed="rId5"/>
          <a:stretch>
            <a:fillRect/>
          </a:stretch>
        </p:blipFill>
        <p:spPr>
          <a:xfrm>
            <a:off x="3512852" y="4695297"/>
            <a:ext cx="5284830" cy="1503511"/>
          </a:xfrm>
          <a:prstGeom prst="rect">
            <a:avLst/>
          </a:prstGeom>
        </p:spPr>
      </p:pic>
      <p:sp>
        <p:nvSpPr>
          <p:cNvPr id="6" name="テキスト ボックス 5"/>
          <p:cNvSpPr txBox="1"/>
          <p:nvPr/>
        </p:nvSpPr>
        <p:spPr>
          <a:xfrm>
            <a:off x="2292509" y="6372961"/>
            <a:ext cx="5192024" cy="338554"/>
          </a:xfrm>
          <a:prstGeom prst="rect">
            <a:avLst/>
          </a:prstGeom>
          <a:noFill/>
        </p:spPr>
        <p:txBody>
          <a:bodyPr wrap="square" rtlCol="0">
            <a:spAutoFit/>
          </a:bodyPr>
          <a:lstStyle/>
          <a:p>
            <a:r>
              <a:rPr lang="en-US" altLang="ja-JP" sz="1600" dirty="0" err="1" smtClean="0">
                <a:latin typeface="Arial" panose="020B0604020202020204" pitchFamily="34" charset="0"/>
                <a:cs typeface="Arial" panose="020B0604020202020204" pitchFamily="34" charset="0"/>
              </a:rPr>
              <a:t>Lacknger</a:t>
            </a:r>
            <a:r>
              <a:rPr lang="en-US" altLang="ja-JP" sz="1600" dirty="0" smtClean="0">
                <a:latin typeface="Arial" panose="020B0604020202020204" pitchFamily="34" charset="0"/>
                <a:cs typeface="Arial" panose="020B0604020202020204" pitchFamily="34" charset="0"/>
              </a:rPr>
              <a:t>, M. et al. </a:t>
            </a:r>
            <a:r>
              <a:rPr lang="en-US" altLang="ja-JP" sz="1600" i="1" dirty="0" smtClean="0">
                <a:latin typeface="Arial" panose="020B0604020202020204" pitchFamily="34" charset="0"/>
                <a:cs typeface="Arial" panose="020B0604020202020204" pitchFamily="34" charset="0"/>
              </a:rPr>
              <a:t>ACS</a:t>
            </a:r>
            <a:r>
              <a:rPr lang="ja-JP" altLang="en-US" sz="1600" i="1" dirty="0" smtClean="0">
                <a:latin typeface="Arial" panose="020B0604020202020204" pitchFamily="34" charset="0"/>
                <a:cs typeface="Arial" panose="020B0604020202020204" pitchFamily="34" charset="0"/>
              </a:rPr>
              <a:t>　</a:t>
            </a:r>
            <a:r>
              <a:rPr lang="en-US" altLang="ja-JP" sz="1600" i="1" dirty="0" err="1" smtClean="0">
                <a:latin typeface="Arial" panose="020B0604020202020204" pitchFamily="34" charset="0"/>
                <a:cs typeface="Arial" panose="020B0604020202020204" pitchFamily="34" charset="0"/>
              </a:rPr>
              <a:t>Nano</a:t>
            </a:r>
            <a:r>
              <a:rPr lang="en-US" altLang="ja-JP" sz="1600" dirty="0" smtClean="0">
                <a:latin typeface="Arial" panose="020B0604020202020204" pitchFamily="34" charset="0"/>
                <a:cs typeface="Arial" panose="020B0604020202020204" pitchFamily="34" charset="0"/>
              </a:rPr>
              <a:t>, </a:t>
            </a:r>
            <a:r>
              <a:rPr lang="en-US" altLang="ja-JP" sz="1600" b="1" dirty="0" smtClean="0">
                <a:latin typeface="Arial" panose="020B0604020202020204" pitchFamily="34" charset="0"/>
                <a:cs typeface="Arial" panose="020B0604020202020204" pitchFamily="34" charset="0"/>
              </a:rPr>
              <a:t>2011</a:t>
            </a:r>
            <a:r>
              <a:rPr lang="en-US" altLang="ja-JP" sz="1600" dirty="0" smtClean="0">
                <a:latin typeface="Arial" panose="020B0604020202020204" pitchFamily="34" charset="0"/>
                <a:cs typeface="Arial" panose="020B0604020202020204" pitchFamily="34" charset="0"/>
              </a:rPr>
              <a:t>, </a:t>
            </a:r>
            <a:r>
              <a:rPr lang="en-US" altLang="ja-JP" sz="1600" i="1" dirty="0" smtClean="0">
                <a:latin typeface="Arial" panose="020B0604020202020204" pitchFamily="34" charset="0"/>
                <a:cs typeface="Arial" panose="020B0604020202020204" pitchFamily="34" charset="0"/>
              </a:rPr>
              <a:t>5</a:t>
            </a:r>
            <a:r>
              <a:rPr lang="en-US" altLang="ja-JP" sz="1600" dirty="0" smtClean="0">
                <a:latin typeface="Arial" panose="020B0604020202020204" pitchFamily="34" charset="0"/>
                <a:cs typeface="Arial" panose="020B0604020202020204" pitchFamily="34" charset="0"/>
              </a:rPr>
              <a:t>, 9737-9745</a:t>
            </a:r>
            <a:endParaRPr kumimoji="1" lang="ja-JP" altLang="en-US" sz="1600" dirty="0">
              <a:latin typeface="Arial" panose="020B0604020202020204" pitchFamily="34" charset="0"/>
              <a:cs typeface="Arial" panose="020B0604020202020204" pitchFamily="34" charset="0"/>
            </a:endParaRPr>
          </a:p>
        </p:txBody>
      </p:sp>
      <p:sp>
        <p:nvSpPr>
          <p:cNvPr id="7" name="テキスト ボックス 6"/>
          <p:cNvSpPr txBox="1"/>
          <p:nvPr/>
        </p:nvSpPr>
        <p:spPr>
          <a:xfrm>
            <a:off x="1864659" y="251012"/>
            <a:ext cx="5876930" cy="523220"/>
          </a:xfrm>
          <a:prstGeom prst="rect">
            <a:avLst/>
          </a:prstGeom>
          <a:noFill/>
        </p:spPr>
        <p:txBody>
          <a:bodyPr wrap="none" rtlCol="0">
            <a:spAutoFit/>
          </a:bodyPr>
          <a:lstStyle/>
          <a:p>
            <a:r>
              <a:rPr kumimoji="1" lang="en-US" altLang="ja-JP" sz="2800" b="1" dirty="0" smtClean="0">
                <a:latin typeface="Arial" panose="020B0604020202020204" pitchFamily="34" charset="0"/>
                <a:cs typeface="Arial" panose="020B0604020202020204" pitchFamily="34" charset="0"/>
              </a:rPr>
              <a:t>Reaction at </a:t>
            </a:r>
            <a:r>
              <a:rPr lang="en-US" altLang="ja-JP" sz="2800" b="1" dirty="0" smtClean="0">
                <a:latin typeface="Arial" panose="020B0604020202020204" pitchFamily="34" charset="0"/>
                <a:cs typeface="Arial" panose="020B0604020202020204" pitchFamily="34" charset="0"/>
              </a:rPr>
              <a:t>S</a:t>
            </a:r>
            <a:r>
              <a:rPr kumimoji="1" lang="en-US" altLang="ja-JP" sz="2800" b="1" dirty="0" smtClean="0">
                <a:latin typeface="Arial" panose="020B0604020202020204" pitchFamily="34" charset="0"/>
                <a:cs typeface="Arial" panose="020B0604020202020204" pitchFamily="34" charset="0"/>
              </a:rPr>
              <a:t>olid/Liquid </a:t>
            </a:r>
            <a:r>
              <a:rPr lang="en-US" altLang="ja-JP" sz="2800" b="1" dirty="0">
                <a:latin typeface="Arial" panose="020B0604020202020204" pitchFamily="34" charset="0"/>
                <a:cs typeface="Arial" panose="020B0604020202020204" pitchFamily="34" charset="0"/>
              </a:rPr>
              <a:t>I</a:t>
            </a:r>
            <a:r>
              <a:rPr kumimoji="1" lang="en-US" altLang="ja-JP" sz="2800" b="1" dirty="0" smtClean="0">
                <a:latin typeface="Arial" panose="020B0604020202020204" pitchFamily="34" charset="0"/>
                <a:cs typeface="Arial" panose="020B0604020202020204" pitchFamily="34" charset="0"/>
              </a:rPr>
              <a:t>nterface</a:t>
            </a:r>
            <a:endParaRPr kumimoji="1" lang="ja-JP" altLang="en-US" sz="2800" b="1" dirty="0">
              <a:latin typeface="Arial" panose="020B0604020202020204" pitchFamily="34" charset="0"/>
              <a:cs typeface="Arial" panose="020B0604020202020204" pitchFamily="34" charset="0"/>
            </a:endParaRPr>
          </a:p>
        </p:txBody>
      </p:sp>
      <p:sp>
        <p:nvSpPr>
          <p:cNvPr id="8" name="スライド番号プレースホルダー 7"/>
          <p:cNvSpPr>
            <a:spLocks noGrp="1"/>
          </p:cNvSpPr>
          <p:nvPr>
            <p:ph type="sldNum" sz="quarter" idx="12"/>
          </p:nvPr>
        </p:nvSpPr>
        <p:spPr/>
        <p:txBody>
          <a:bodyPr/>
          <a:lstStyle/>
          <a:p>
            <a:fld id="{152E8195-C707-491F-8B06-94C7DCCDD8CE}" type="slidenum">
              <a:rPr kumimoji="1" lang="ja-JP" altLang="en-US" smtClean="0"/>
              <a:t>9</a:t>
            </a:fld>
            <a:endParaRPr kumimoji="1" lang="ja-JP" altLang="en-US"/>
          </a:p>
        </p:txBody>
      </p:sp>
    </p:spTree>
    <p:extLst>
      <p:ext uri="{BB962C8B-B14F-4D97-AF65-F5344CB8AC3E}">
        <p14:creationId xmlns:p14="http://schemas.microsoft.com/office/powerpoint/2010/main" val="490605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4550</TotalTime>
  <Words>2317</Words>
  <Application>Microsoft Office PowerPoint</Application>
  <PresentationFormat>画面に合わせる (4:3)</PresentationFormat>
  <Paragraphs>146</Paragraphs>
  <Slides>14</Slides>
  <Notes>14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0" baseType="lpstr">
      <vt:lpstr>ＭＳ Ｐゴシック</vt:lpstr>
      <vt:lpstr>Arial</vt:lpstr>
      <vt:lpstr>Calibri</vt:lpstr>
      <vt:lpstr>Calibri Light</vt:lpstr>
      <vt:lpstr>Office テーマ</vt:lpstr>
      <vt:lpstr>CS ChemDraw Drawing</vt:lpstr>
      <vt:lpstr>Synthesis of porous two dimensional polymer using diacetylene light induced cross-link reaction at solid/liquid interface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tobe labo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tamaoka</dc:creator>
  <cp:lastModifiedBy>tamaoka</cp:lastModifiedBy>
  <cp:revision>157</cp:revision>
  <cp:lastPrinted>2014-06-17T11:28:12Z</cp:lastPrinted>
  <dcterms:created xsi:type="dcterms:W3CDTF">2014-06-10T00:51:31Z</dcterms:created>
  <dcterms:modified xsi:type="dcterms:W3CDTF">2014-06-17T12:41:42Z</dcterms:modified>
</cp:coreProperties>
</file>