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59" r:id="rId4"/>
    <p:sldId id="258" r:id="rId5"/>
    <p:sldId id="260" r:id="rId6"/>
    <p:sldId id="283" r:id="rId7"/>
    <p:sldId id="277" r:id="rId8"/>
    <p:sldId id="276" r:id="rId9"/>
    <p:sldId id="262" r:id="rId10"/>
    <p:sldId id="290" r:id="rId11"/>
    <p:sldId id="273" r:id="rId12"/>
    <p:sldId id="274" r:id="rId13"/>
    <p:sldId id="291" r:id="rId14"/>
    <p:sldId id="286" r:id="rId15"/>
    <p:sldId id="287" r:id="rId16"/>
    <p:sldId id="278" r:id="rId17"/>
    <p:sldId id="282" r:id="rId18"/>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19" autoAdjust="0"/>
  </p:normalViewPr>
  <p:slideViewPr>
    <p:cSldViewPr snapToGrid="0">
      <p:cViewPr varScale="1">
        <p:scale>
          <a:sx n="56" d="100"/>
          <a:sy n="56" d="100"/>
        </p:scale>
        <p:origin x="18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wmf"/><Relationship Id="rId5" Type="http://schemas.openxmlformats.org/officeDocument/2006/relationships/image" Target="../media/image10.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D8552249-3F8B-4789-93CB-745105FCDBC2}" type="datetimeFigureOut">
              <a:rPr kumimoji="1" lang="ja-JP" altLang="en-US" smtClean="0"/>
              <a:t>2014/6/24</a:t>
            </a:fld>
            <a:endParaRPr kumimoji="1" lang="ja-JP" altLang="en-US"/>
          </a:p>
        </p:txBody>
      </p:sp>
      <p:sp>
        <p:nvSpPr>
          <p:cNvPr id="4" name="フッター プレースホルダー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A4FDB0CB-8B53-45C4-AC88-98E5A4D07D60}" type="slidenum">
              <a:rPr kumimoji="1" lang="ja-JP" altLang="en-US" smtClean="0"/>
              <a:t>‹#›</a:t>
            </a:fld>
            <a:endParaRPr kumimoji="1" lang="ja-JP" altLang="en-US"/>
          </a:p>
        </p:txBody>
      </p:sp>
    </p:spTree>
    <p:extLst>
      <p:ext uri="{BB962C8B-B14F-4D97-AF65-F5344CB8AC3E}">
        <p14:creationId xmlns:p14="http://schemas.microsoft.com/office/powerpoint/2010/main" val="1378308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DCB12AFE-52C1-4FAD-A295-96AF0D7136D4}" type="datetimeFigureOut">
              <a:rPr kumimoji="1" lang="ja-JP" altLang="en-US" smtClean="0"/>
              <a:t>2014/6/24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00D8F0CC-FF2C-48A2-A0A2-39149FE4FCCE}" type="slidenum">
              <a:rPr kumimoji="1" lang="ja-JP" altLang="en-US" smtClean="0"/>
              <a:t>‹#›</a:t>
            </a:fld>
            <a:endParaRPr kumimoji="1" lang="ja-JP" altLang="en-US"/>
          </a:p>
        </p:txBody>
      </p:sp>
    </p:spTree>
    <p:extLst>
      <p:ext uri="{BB962C8B-B14F-4D97-AF65-F5344CB8AC3E}">
        <p14:creationId xmlns:p14="http://schemas.microsoft.com/office/powerpoint/2010/main" val="40405885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1</a:t>
            </a:fld>
            <a:endParaRPr kumimoji="1" lang="ja-JP" altLang="en-US"/>
          </a:p>
        </p:txBody>
      </p:sp>
    </p:spTree>
    <p:extLst>
      <p:ext uri="{BB962C8B-B14F-4D97-AF65-F5344CB8AC3E}">
        <p14:creationId xmlns:p14="http://schemas.microsoft.com/office/powerpoint/2010/main" val="25472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ここで、非交互炭化水素の説明をします。</a:t>
            </a:r>
            <a:endParaRPr kumimoji="1" lang="en-US" altLang="ja-JP" dirty="0" smtClean="0"/>
          </a:p>
          <a:p>
            <a:r>
              <a:rPr kumimoji="1" lang="ja-JP" altLang="ja-JP" sz="1200" kern="1200" dirty="0" smtClean="0">
                <a:solidFill>
                  <a:schemeClr val="tx1"/>
                </a:solidFill>
                <a:effectLst/>
                <a:latin typeface="+mn-lt"/>
                <a:ea typeface="+mn-ea"/>
                <a:cs typeface="+mn-cs"/>
              </a:rPr>
              <a:t>パイ共役構造</a:t>
            </a:r>
            <a:r>
              <a:rPr kumimoji="1" lang="ja-JP" altLang="en-US" sz="1200" kern="1200" dirty="0" smtClean="0">
                <a:solidFill>
                  <a:schemeClr val="tx1"/>
                </a:solidFill>
                <a:effectLst/>
                <a:latin typeface="+mn-lt"/>
                <a:ea typeface="+mn-ea"/>
                <a:cs typeface="+mn-cs"/>
              </a:rPr>
              <a:t>を持つ炭化水素は、交互炭化水素と非交互炭化水素の二つに分けられます。</a:t>
            </a:r>
            <a:endParaRPr kumimoji="1" lang="en-US" altLang="ja-JP" dirty="0" smtClean="0"/>
          </a:p>
          <a:p>
            <a:r>
              <a:rPr kumimoji="1" lang="ja-JP" altLang="ja-JP" sz="1200" kern="1200" dirty="0" smtClean="0">
                <a:solidFill>
                  <a:schemeClr val="tx1"/>
                </a:solidFill>
                <a:effectLst/>
                <a:latin typeface="+mn-lt"/>
                <a:ea typeface="+mn-ea"/>
                <a:cs typeface="+mn-cs"/>
              </a:rPr>
              <a:t>交互炭化水素</a:t>
            </a:r>
            <a:r>
              <a:rPr kumimoji="1" lang="ja-JP" altLang="en-US" sz="1200" kern="1200" dirty="0" smtClean="0">
                <a:solidFill>
                  <a:schemeClr val="tx1"/>
                </a:solidFill>
                <a:effectLst/>
                <a:latin typeface="+mn-lt"/>
                <a:ea typeface="+mn-ea"/>
                <a:cs typeface="+mn-cs"/>
              </a:rPr>
              <a:t>とは、</a:t>
            </a:r>
            <a:r>
              <a:rPr kumimoji="1" lang="ja-JP" altLang="ja-JP" sz="1200" kern="1200" dirty="0" smtClean="0">
                <a:solidFill>
                  <a:schemeClr val="tx1"/>
                </a:solidFill>
                <a:effectLst/>
                <a:latin typeface="+mn-lt"/>
                <a:ea typeface="+mn-ea"/>
                <a:cs typeface="+mn-cs"/>
              </a:rPr>
              <a:t>共役系の炭素原子上に交互に印を打つことのできる</a:t>
            </a:r>
            <a:r>
              <a:rPr kumimoji="1" lang="ja-JP" altLang="en-US" sz="1200" kern="1200" dirty="0" smtClean="0">
                <a:solidFill>
                  <a:schemeClr val="tx1"/>
                </a:solidFill>
                <a:effectLst/>
                <a:latin typeface="+mn-lt"/>
                <a:ea typeface="+mn-ea"/>
                <a:cs typeface="+mn-cs"/>
              </a:rPr>
              <a:t>炭化水素で</a:t>
            </a:r>
            <a:r>
              <a:rPr kumimoji="1" lang="ja-JP" altLang="ja-JP" sz="1200" kern="1200" dirty="0" smtClean="0">
                <a:solidFill>
                  <a:schemeClr val="tx1"/>
                </a:solidFill>
                <a:effectLst/>
                <a:latin typeface="+mn-lt"/>
                <a:ea typeface="+mn-ea"/>
                <a:cs typeface="+mn-cs"/>
              </a:rPr>
              <a:t>、非交互炭化水素</a:t>
            </a:r>
            <a:r>
              <a:rPr kumimoji="1" lang="ja-JP" altLang="en-US" sz="1200" kern="1200" dirty="0" smtClean="0">
                <a:solidFill>
                  <a:schemeClr val="tx1"/>
                </a:solidFill>
                <a:effectLst/>
                <a:latin typeface="+mn-lt"/>
                <a:ea typeface="+mn-ea"/>
                <a:cs typeface="+mn-cs"/>
              </a:rPr>
              <a:t>とは</a:t>
            </a:r>
            <a:r>
              <a:rPr kumimoji="1" lang="ja-JP" altLang="ja-JP" sz="1200" kern="1200" dirty="0" smtClean="0">
                <a:solidFill>
                  <a:schemeClr val="tx1"/>
                </a:solidFill>
                <a:effectLst/>
                <a:latin typeface="+mn-lt"/>
                <a:ea typeface="+mn-ea"/>
                <a:cs typeface="+mn-cs"/>
              </a:rPr>
              <a:t>交互に印を打つことができない</a:t>
            </a:r>
            <a:r>
              <a:rPr kumimoji="1" lang="ja-JP" altLang="en-US" sz="1200" kern="1200" dirty="0" smtClean="0">
                <a:solidFill>
                  <a:schemeClr val="tx1"/>
                </a:solidFill>
                <a:effectLst/>
                <a:latin typeface="+mn-lt"/>
                <a:ea typeface="+mn-ea"/>
                <a:cs typeface="+mn-cs"/>
              </a:rPr>
              <a:t>炭化水素です。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それぞれの例として、ナフタレンとアズレンを示します。炭素原子に交互に印をつけていったとき、アズレン上の赤い印が隣り合ってしまっていることがわかります。</a:t>
            </a:r>
            <a:endParaRPr kumimoji="1" lang="en-US" altLang="ja-JP" sz="1200" kern="1200" dirty="0" smtClean="0">
              <a:solidFill>
                <a:schemeClr val="tx1"/>
              </a:solidFill>
              <a:effectLst/>
              <a:latin typeface="+mn-lt"/>
              <a:ea typeface="+mn-ea"/>
              <a:cs typeface="+mn-cs"/>
            </a:endParaRPr>
          </a:p>
          <a:p>
            <a:r>
              <a:rPr kumimoji="1" lang="ja-JP" altLang="en-US" dirty="0" smtClean="0"/>
              <a:t>こういった違いを持つ交互炭化水素と非交互炭化水素は、分子の</a:t>
            </a:r>
            <a:r>
              <a:rPr kumimoji="1" lang="en-US" altLang="ja-JP" dirty="0" smtClean="0"/>
              <a:t>HOMO</a:t>
            </a:r>
            <a:r>
              <a:rPr kumimoji="1" lang="ja-JP" altLang="en-US" dirty="0" smtClean="0"/>
              <a:t>や</a:t>
            </a:r>
            <a:r>
              <a:rPr kumimoji="1" lang="en-US" altLang="ja-JP" dirty="0" smtClean="0"/>
              <a:t>LUMO</a:t>
            </a:r>
            <a:r>
              <a:rPr kumimoji="1" lang="ja-JP" altLang="en-US" dirty="0" err="1" smtClean="0"/>
              <a:t>にも</a:t>
            </a:r>
            <a:r>
              <a:rPr kumimoji="1" lang="ja-JP" altLang="en-US" dirty="0" smtClean="0"/>
              <a:t>違いがあります。</a:t>
            </a:r>
            <a:endParaRPr kumimoji="1" lang="en-US" altLang="ja-JP" dirty="0" smtClean="0"/>
          </a:p>
          <a:p>
            <a:r>
              <a:rPr kumimoji="1" lang="ja-JP" altLang="en-US" dirty="0" smtClean="0"/>
              <a:t>構造式の下にそれぞれの分子の</a:t>
            </a:r>
            <a:r>
              <a:rPr kumimoji="1" lang="en-US" altLang="ja-JP" dirty="0" smtClean="0"/>
              <a:t>HOMO</a:t>
            </a:r>
            <a:r>
              <a:rPr kumimoji="1" lang="ja-JP" altLang="en-US" dirty="0" smtClean="0"/>
              <a:t>と</a:t>
            </a:r>
            <a:r>
              <a:rPr kumimoji="1" lang="en-US" altLang="ja-JP" dirty="0" smtClean="0"/>
              <a:t>LUMO</a:t>
            </a:r>
            <a:r>
              <a:rPr kumimoji="1" lang="ja-JP" altLang="en-US" dirty="0" smtClean="0"/>
              <a:t>の絵を示します。</a:t>
            </a:r>
            <a:endParaRPr kumimoji="1" lang="en-US" altLang="ja-JP" dirty="0" smtClean="0"/>
          </a:p>
          <a:p>
            <a:r>
              <a:rPr kumimoji="1" lang="ja-JP" altLang="en-US" dirty="0" smtClean="0"/>
              <a:t>この図を見てもらえるとわかる通り、ナフタレンは軌道の係数を無視すると、</a:t>
            </a:r>
            <a:r>
              <a:rPr kumimoji="1" lang="en-US" altLang="ja-JP" dirty="0" smtClean="0"/>
              <a:t>HOMO</a:t>
            </a:r>
            <a:r>
              <a:rPr kumimoji="1" lang="ja-JP" altLang="en-US" dirty="0" smtClean="0"/>
              <a:t>と</a:t>
            </a:r>
            <a:r>
              <a:rPr kumimoji="1" lang="en-US" altLang="ja-JP" dirty="0" smtClean="0"/>
              <a:t>LUMO</a:t>
            </a:r>
            <a:r>
              <a:rPr kumimoji="1" lang="ja-JP" altLang="en-US" dirty="0" smtClean="0"/>
              <a:t>が同じように分布しています。</a:t>
            </a:r>
            <a:endParaRPr kumimoji="1" lang="en-US" altLang="ja-JP" dirty="0" smtClean="0"/>
          </a:p>
          <a:p>
            <a:r>
              <a:rPr kumimoji="1" lang="ja-JP" altLang="en-US" dirty="0" smtClean="0"/>
              <a:t>これに対して、アズレンは</a:t>
            </a:r>
            <a:r>
              <a:rPr kumimoji="1" lang="en-US" altLang="ja-JP" dirty="0" smtClean="0"/>
              <a:t>HOMO</a:t>
            </a:r>
            <a:r>
              <a:rPr kumimoji="1" lang="ja-JP" altLang="en-US" dirty="0" smtClean="0"/>
              <a:t>と</a:t>
            </a:r>
            <a:r>
              <a:rPr kumimoji="1" lang="en-US" altLang="ja-JP" dirty="0" smtClean="0"/>
              <a:t>LUMO</a:t>
            </a:r>
            <a:r>
              <a:rPr kumimoji="1" lang="ja-JP" altLang="en-US" dirty="0" smtClean="0"/>
              <a:t>が異なる分布を示しています。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10</a:t>
            </a:fld>
            <a:endParaRPr kumimoji="1" lang="ja-JP" altLang="en-US"/>
          </a:p>
        </p:txBody>
      </p:sp>
    </p:spTree>
    <p:extLst>
      <p:ext uri="{BB962C8B-B14F-4D97-AF65-F5344CB8AC3E}">
        <p14:creationId xmlns:p14="http://schemas.microsoft.com/office/powerpoint/2010/main" val="299210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つぎに中野らの説明についてかいつまんでのべます。まず、第一励起エネルギーが、ビラジカル因子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を用いて次のように表されることを理論的に導出しました。</a:t>
            </a:r>
          </a:p>
          <a:p>
            <a:r>
              <a:rPr kumimoji="1" lang="ja-JP" altLang="ja-JP" sz="1200" kern="1200" dirty="0" smtClean="0">
                <a:solidFill>
                  <a:schemeClr val="tx1"/>
                </a:solidFill>
                <a:effectLst/>
                <a:latin typeface="+mn-lt"/>
                <a:ea typeface="+mn-ea"/>
                <a:cs typeface="+mn-cs"/>
              </a:rPr>
              <a:t>この式から、第一項を小さくし、第二項を大きくすれば、第一励起エネルギーが小さくなることがわかります。表のなかの斜めの矢印は、遷移エネルギー小さくするためにそれぞれのファクターをどのように変化させればよいかをしめすものです。</a:t>
            </a:r>
          </a:p>
          <a:p>
            <a:r>
              <a:rPr kumimoji="1" lang="ja-JP" altLang="ja-JP" sz="1200" kern="1200" dirty="0" smtClean="0">
                <a:solidFill>
                  <a:schemeClr val="tx1"/>
                </a:solidFill>
                <a:effectLst/>
                <a:latin typeface="+mn-lt"/>
                <a:ea typeface="+mn-ea"/>
                <a:cs typeface="+mn-cs"/>
              </a:rPr>
              <a:t>まず、第一項に注目します。</a:t>
            </a:r>
          </a:p>
          <a:p>
            <a:r>
              <a:rPr kumimoji="1" lang="en-US" altLang="ja-JP" sz="1200" kern="1200" dirty="0" err="1" smtClean="0">
                <a:solidFill>
                  <a:schemeClr val="tx1"/>
                </a:solidFill>
                <a:effectLst/>
                <a:latin typeface="+mn-lt"/>
                <a:ea typeface="+mn-ea"/>
                <a:cs typeface="+mn-cs"/>
              </a:rPr>
              <a:t>fE</a:t>
            </a:r>
            <a:r>
              <a:rPr kumimoji="1" lang="ja-JP" altLang="ja-JP" sz="1200" kern="1200" dirty="0" smtClean="0">
                <a:solidFill>
                  <a:schemeClr val="tx1"/>
                </a:solidFill>
                <a:effectLst/>
                <a:latin typeface="+mn-lt"/>
                <a:ea typeface="+mn-ea"/>
                <a:cs typeface="+mn-cs"/>
              </a:rPr>
              <a:t>を小さくするためにはビラジカル因子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を大きくする必要があります。</a:t>
            </a:r>
          </a:p>
          <a:p>
            <a:r>
              <a:rPr kumimoji="1" lang="ja-JP" altLang="ja-JP" sz="1200" kern="1200" dirty="0" smtClean="0">
                <a:solidFill>
                  <a:schemeClr val="tx1"/>
                </a:solidFill>
                <a:effectLst/>
                <a:latin typeface="+mn-lt"/>
                <a:ea typeface="+mn-ea"/>
                <a:cs typeface="+mn-cs"/>
              </a:rPr>
              <a:t>ところが、ビラジカル因子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を大きくすると、有効クーロン反発エネルギー</a:t>
            </a:r>
            <a:r>
              <a:rPr kumimoji="1" lang="en-US" altLang="ja-JP" sz="1200" kern="1200" dirty="0" smtClean="0">
                <a:solidFill>
                  <a:schemeClr val="tx1"/>
                </a:solidFill>
                <a:effectLst/>
                <a:latin typeface="+mn-lt"/>
                <a:ea typeface="+mn-ea"/>
                <a:cs typeface="+mn-cs"/>
              </a:rPr>
              <a:t>U</a:t>
            </a:r>
            <a:r>
              <a:rPr kumimoji="1" lang="ja-JP" altLang="ja-JP" sz="1200" kern="1200" dirty="0" smtClean="0">
                <a:solidFill>
                  <a:schemeClr val="tx1"/>
                </a:solidFill>
                <a:effectLst/>
                <a:latin typeface="+mn-lt"/>
                <a:ea typeface="+mn-ea"/>
                <a:cs typeface="+mn-cs"/>
              </a:rPr>
              <a:t>が大きくなってしまいます。</a:t>
            </a:r>
          </a:p>
          <a:p>
            <a:r>
              <a:rPr kumimoji="1" lang="ja-JP" altLang="ja-JP" sz="1200" kern="1200" dirty="0" smtClean="0">
                <a:solidFill>
                  <a:schemeClr val="tx1"/>
                </a:solidFill>
                <a:effectLst/>
                <a:latin typeface="+mn-lt"/>
                <a:ea typeface="+mn-ea"/>
                <a:cs typeface="+mn-cs"/>
              </a:rPr>
              <a:t>そのため、励起エネルギーを低下するために</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が満たすべき条件が一見して分かりにくくなっています。</a:t>
            </a:r>
          </a:p>
          <a:p>
            <a:r>
              <a:rPr kumimoji="1" lang="ja-JP" altLang="ja-JP" sz="1200" kern="1200" dirty="0" smtClean="0">
                <a:solidFill>
                  <a:schemeClr val="tx1"/>
                </a:solidFill>
                <a:effectLst/>
                <a:latin typeface="+mn-lt"/>
                <a:ea typeface="+mn-ea"/>
                <a:cs typeface="+mn-cs"/>
              </a:rPr>
              <a:t>そこで、関数</a:t>
            </a:r>
            <a:r>
              <a:rPr kumimoji="1" lang="en-US" altLang="ja-JP" sz="1200" kern="1200" dirty="0" err="1" smtClean="0">
                <a:solidFill>
                  <a:schemeClr val="tx1"/>
                </a:solidFill>
                <a:effectLst/>
                <a:latin typeface="+mn-lt"/>
                <a:ea typeface="+mn-ea"/>
                <a:cs typeface="+mn-cs"/>
              </a:rPr>
              <a:t>fE</a:t>
            </a:r>
            <a:r>
              <a:rPr kumimoji="1" lang="ja-JP" altLang="ja-JP" sz="1200" kern="1200" dirty="0" smtClean="0">
                <a:solidFill>
                  <a:schemeClr val="tx1"/>
                </a:solidFill>
                <a:effectLst/>
                <a:latin typeface="+mn-lt"/>
                <a:ea typeface="+mn-ea"/>
                <a:cs typeface="+mn-cs"/>
              </a:rPr>
              <a:t>の減少の様子に注目します。</a:t>
            </a:r>
          </a:p>
          <a:p>
            <a:r>
              <a:rPr kumimoji="1" lang="ja-JP" altLang="ja-JP" sz="1200" kern="1200" dirty="0" smtClean="0">
                <a:solidFill>
                  <a:schemeClr val="tx1"/>
                </a:solidFill>
                <a:effectLst/>
                <a:latin typeface="+mn-lt"/>
                <a:ea typeface="+mn-ea"/>
                <a:cs typeface="+mn-cs"/>
              </a:rPr>
              <a:t>ここに、ビラジカル因子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を横軸にとった関数</a:t>
            </a:r>
            <a:r>
              <a:rPr kumimoji="1" lang="en-US" altLang="ja-JP" sz="1200" kern="1200" dirty="0" err="1" smtClean="0">
                <a:solidFill>
                  <a:schemeClr val="tx1"/>
                </a:solidFill>
                <a:effectLst/>
                <a:latin typeface="+mn-lt"/>
                <a:ea typeface="+mn-ea"/>
                <a:cs typeface="+mn-cs"/>
              </a:rPr>
              <a:t>fE</a:t>
            </a:r>
            <a:r>
              <a:rPr kumimoji="1" lang="ja-JP" altLang="ja-JP" sz="1200" kern="1200" dirty="0" smtClean="0">
                <a:solidFill>
                  <a:schemeClr val="tx1"/>
                </a:solidFill>
                <a:effectLst/>
                <a:latin typeface="+mn-lt"/>
                <a:ea typeface="+mn-ea"/>
                <a:cs typeface="+mn-cs"/>
              </a:rPr>
              <a:t>のプロット図を示します。</a:t>
            </a:r>
          </a:p>
          <a:p>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が小さいときは</a:t>
            </a:r>
            <a:r>
              <a:rPr kumimoji="1" lang="en-US" altLang="ja-JP" sz="1200" kern="1200" dirty="0" smtClean="0">
                <a:solidFill>
                  <a:schemeClr val="tx1"/>
                </a:solidFill>
                <a:effectLst/>
                <a:latin typeface="+mn-lt"/>
                <a:ea typeface="+mn-ea"/>
                <a:cs typeface="+mn-cs"/>
              </a:rPr>
              <a:t>U</a:t>
            </a:r>
            <a:r>
              <a:rPr kumimoji="1" lang="ja-JP" altLang="ja-JP" sz="1200" kern="1200" dirty="0" smtClean="0">
                <a:solidFill>
                  <a:schemeClr val="tx1"/>
                </a:solidFill>
                <a:effectLst/>
                <a:latin typeface="+mn-lt"/>
                <a:ea typeface="+mn-ea"/>
                <a:cs typeface="+mn-cs"/>
              </a:rPr>
              <a:t>の変化が無視できるほど急激に</a:t>
            </a:r>
            <a:r>
              <a:rPr kumimoji="1" lang="en-US" altLang="ja-JP" sz="1200" kern="1200" dirty="0" err="1" smtClean="0">
                <a:solidFill>
                  <a:schemeClr val="tx1"/>
                </a:solidFill>
                <a:effectLst/>
                <a:latin typeface="+mn-lt"/>
                <a:ea typeface="+mn-ea"/>
                <a:cs typeface="+mn-cs"/>
              </a:rPr>
              <a:t>fE</a:t>
            </a:r>
            <a:r>
              <a:rPr kumimoji="1" lang="ja-JP" altLang="ja-JP" sz="1200" kern="1200" dirty="0" smtClean="0">
                <a:solidFill>
                  <a:schemeClr val="tx1"/>
                </a:solidFill>
                <a:effectLst/>
                <a:latin typeface="+mn-lt"/>
                <a:ea typeface="+mn-ea"/>
                <a:cs typeface="+mn-cs"/>
              </a:rPr>
              <a:t>が減少するので</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の減少とともに第一項が減少します。</a:t>
            </a:r>
          </a:p>
          <a:p>
            <a:r>
              <a:rPr kumimoji="1" lang="ja-JP" altLang="ja-JP" sz="1200" kern="1200" dirty="0" smtClean="0">
                <a:solidFill>
                  <a:schemeClr val="tx1"/>
                </a:solidFill>
                <a:effectLst/>
                <a:latin typeface="+mn-lt"/>
                <a:ea typeface="+mn-ea"/>
                <a:cs typeface="+mn-cs"/>
              </a:rPr>
              <a:t>それに対して、</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がある程度大きくなって</a:t>
            </a:r>
            <a:r>
              <a:rPr kumimoji="1" lang="en-US" altLang="ja-JP" sz="1200" kern="1200" dirty="0" err="1" smtClean="0">
                <a:solidFill>
                  <a:schemeClr val="tx1"/>
                </a:solidFill>
                <a:effectLst/>
                <a:latin typeface="+mn-lt"/>
                <a:ea typeface="+mn-ea"/>
                <a:cs typeface="+mn-cs"/>
              </a:rPr>
              <a:t>fE</a:t>
            </a:r>
            <a:r>
              <a:rPr kumimoji="1" lang="ja-JP" altLang="ja-JP" sz="1200" kern="1200" dirty="0" smtClean="0">
                <a:solidFill>
                  <a:schemeClr val="tx1"/>
                </a:solidFill>
                <a:effectLst/>
                <a:latin typeface="+mn-lt"/>
                <a:ea typeface="+mn-ea"/>
                <a:cs typeface="+mn-cs"/>
              </a:rPr>
              <a:t>の変化が横ばいになると</a:t>
            </a:r>
            <a:r>
              <a:rPr kumimoji="1" lang="en-US" altLang="ja-JP" sz="1200" kern="1200" dirty="0" smtClean="0">
                <a:solidFill>
                  <a:schemeClr val="tx1"/>
                </a:solidFill>
                <a:effectLst/>
                <a:latin typeface="+mn-lt"/>
                <a:ea typeface="+mn-ea"/>
                <a:cs typeface="+mn-cs"/>
              </a:rPr>
              <a:t>U</a:t>
            </a:r>
            <a:r>
              <a:rPr kumimoji="1" lang="ja-JP" altLang="ja-JP" sz="1200" kern="1200" dirty="0" smtClean="0">
                <a:solidFill>
                  <a:schemeClr val="tx1"/>
                </a:solidFill>
                <a:effectLst/>
                <a:latin typeface="+mn-lt"/>
                <a:ea typeface="+mn-ea"/>
                <a:cs typeface="+mn-cs"/>
              </a:rPr>
              <a:t>の増加が無視できなくなり、第一項が増加してしまいます。</a:t>
            </a:r>
          </a:p>
          <a:p>
            <a:r>
              <a:rPr kumimoji="1" lang="ja-JP" altLang="ja-JP" sz="1200" kern="1200" dirty="0" smtClean="0">
                <a:solidFill>
                  <a:schemeClr val="tx1"/>
                </a:solidFill>
                <a:effectLst/>
                <a:latin typeface="+mn-lt"/>
                <a:ea typeface="+mn-ea"/>
                <a:cs typeface="+mn-cs"/>
              </a:rPr>
              <a:t>これらを踏まえると、第一項を小さくするには、ビラジカル因子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は大きすぎず、小さすぎない、中程度の適度な値をとる必要があることがわかります。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319546F-D9F2-4394-A868-FBC25C4E2BB4}" type="slidenum">
              <a:rPr kumimoji="1" lang="ja-JP" altLang="en-US" smtClean="0"/>
              <a:t>11</a:t>
            </a:fld>
            <a:endParaRPr kumimoji="1" lang="ja-JP" altLang="en-US"/>
          </a:p>
        </p:txBody>
      </p:sp>
    </p:spTree>
    <p:extLst>
      <p:ext uri="{BB962C8B-B14F-4D97-AF65-F5344CB8AC3E}">
        <p14:creationId xmlns:p14="http://schemas.microsoft.com/office/powerpoint/2010/main" val="316382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次に、第二項に注目します。</a:t>
            </a:r>
          </a:p>
          <a:p>
            <a:r>
              <a:rPr kumimoji="1" lang="en-US" altLang="ja-JP" sz="1200" kern="1200" dirty="0" err="1" smtClean="0">
                <a:solidFill>
                  <a:schemeClr val="tx1"/>
                </a:solidFill>
                <a:effectLst/>
                <a:latin typeface="+mn-lt"/>
                <a:ea typeface="+mn-ea"/>
                <a:cs typeface="+mn-cs"/>
              </a:rPr>
              <a:t>Kab</a:t>
            </a:r>
            <a:r>
              <a:rPr kumimoji="1" lang="ja-JP" altLang="ja-JP" sz="1200" kern="1200" dirty="0" smtClean="0">
                <a:solidFill>
                  <a:schemeClr val="tx1"/>
                </a:solidFill>
                <a:effectLst/>
                <a:latin typeface="+mn-lt"/>
                <a:ea typeface="+mn-ea"/>
                <a:cs typeface="+mn-cs"/>
              </a:rPr>
              <a:t>は三つのパラメーターを用いてこのように表されます</a:t>
            </a:r>
          </a:p>
          <a:p>
            <a:r>
              <a:rPr kumimoji="1" lang="ja-JP" altLang="ja-JP" sz="1200" kern="1200" dirty="0" smtClean="0">
                <a:solidFill>
                  <a:schemeClr val="tx1"/>
                </a:solidFill>
                <a:effectLst/>
                <a:latin typeface="+mn-lt"/>
                <a:ea typeface="+mn-ea"/>
                <a:cs typeface="+mn-cs"/>
              </a:rPr>
              <a:t>この式から、第二項を大きくするには</a:t>
            </a:r>
            <a:r>
              <a:rPr kumimoji="1" lang="en-US" altLang="ja-JP" sz="1200" kern="1200" dirty="0" smtClean="0">
                <a:solidFill>
                  <a:schemeClr val="tx1"/>
                </a:solidFill>
                <a:effectLst/>
                <a:latin typeface="+mn-lt"/>
                <a:ea typeface="+mn-ea"/>
                <a:cs typeface="+mn-cs"/>
              </a:rPr>
              <a:t>HOMOLUMO</a:t>
            </a:r>
            <a:r>
              <a:rPr kumimoji="1" lang="ja-JP" altLang="ja-JP" sz="1200" kern="1200" dirty="0" smtClean="0">
                <a:solidFill>
                  <a:schemeClr val="tx1"/>
                </a:solidFill>
                <a:effectLst/>
                <a:latin typeface="+mn-lt"/>
                <a:ea typeface="+mn-ea"/>
                <a:cs typeface="+mn-cs"/>
              </a:rPr>
              <a:t>間のクーロン積分が小さくなり、</a:t>
            </a:r>
            <a:r>
              <a:rPr kumimoji="1" lang="en-US" altLang="ja-JP" sz="1200" kern="1200" dirty="0" smtClean="0">
                <a:solidFill>
                  <a:schemeClr val="tx1"/>
                </a:solidFill>
                <a:effectLst/>
                <a:latin typeface="+mn-lt"/>
                <a:ea typeface="+mn-ea"/>
                <a:cs typeface="+mn-cs"/>
              </a:rPr>
              <a:t>HOMO</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ja-JP" sz="1200" kern="1200" dirty="0" smtClean="0">
                <a:solidFill>
                  <a:schemeClr val="tx1"/>
                </a:solidFill>
                <a:effectLst/>
                <a:latin typeface="+mn-lt"/>
                <a:ea typeface="+mn-ea"/>
                <a:cs typeface="+mn-cs"/>
              </a:rPr>
              <a:t>のクーロン積分が大きくなるとよいことがわかります。</a:t>
            </a:r>
          </a:p>
          <a:p>
            <a:r>
              <a:rPr kumimoji="1" lang="en-US" altLang="ja-JP" sz="1200" kern="1200" dirty="0" smtClean="0">
                <a:solidFill>
                  <a:schemeClr val="tx1"/>
                </a:solidFill>
                <a:effectLst/>
                <a:latin typeface="+mn-lt"/>
                <a:ea typeface="+mn-ea"/>
                <a:cs typeface="+mn-cs"/>
              </a:rPr>
              <a:t>HOMOLUMO</a:t>
            </a:r>
            <a:r>
              <a:rPr kumimoji="1" lang="ja-JP" altLang="ja-JP" sz="1200" kern="1200" dirty="0" smtClean="0">
                <a:solidFill>
                  <a:schemeClr val="tx1"/>
                </a:solidFill>
                <a:effectLst/>
                <a:latin typeface="+mn-lt"/>
                <a:ea typeface="+mn-ea"/>
                <a:cs typeface="+mn-cs"/>
              </a:rPr>
              <a:t>間のクーロン積分を小さくするには、</a:t>
            </a:r>
            <a:r>
              <a:rPr kumimoji="1" lang="en-US" altLang="ja-JP" sz="1200" kern="1200" dirty="0" smtClean="0">
                <a:solidFill>
                  <a:schemeClr val="tx1"/>
                </a:solidFill>
                <a:effectLst/>
                <a:latin typeface="+mn-lt"/>
                <a:ea typeface="+mn-ea"/>
                <a:cs typeface="+mn-cs"/>
              </a:rPr>
              <a:t>HOMO</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ja-JP" sz="1200" kern="1200" dirty="0" smtClean="0">
                <a:solidFill>
                  <a:schemeClr val="tx1"/>
                </a:solidFill>
                <a:effectLst/>
                <a:latin typeface="+mn-lt"/>
                <a:ea typeface="+mn-ea"/>
                <a:cs typeface="+mn-cs"/>
              </a:rPr>
              <a:t>の係数の分布が空間的に異なる配置されている必要があります。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319546F-D9F2-4394-A868-FBC25C4E2BB4}" type="slidenum">
              <a:rPr kumimoji="1" lang="ja-JP" altLang="en-US" smtClean="0"/>
              <a:t>12</a:t>
            </a:fld>
            <a:endParaRPr kumimoji="1" lang="ja-JP" altLang="en-US"/>
          </a:p>
        </p:txBody>
      </p:sp>
    </p:spTree>
    <p:extLst>
      <p:ext uri="{BB962C8B-B14F-4D97-AF65-F5344CB8AC3E}">
        <p14:creationId xmlns:p14="http://schemas.microsoft.com/office/powerpoint/2010/main" val="114210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交互炭化水素はＨＯＭＯ，ＬＵＭＯ分布が対称的、つまり同じ空間にあるので、この条件を満たせませんが、非交互炭化水素ではこの条件を満たすことができます。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13</a:t>
            </a:fld>
            <a:endParaRPr kumimoji="1" lang="ja-JP" altLang="en-US"/>
          </a:p>
        </p:txBody>
      </p:sp>
    </p:spTree>
    <p:extLst>
      <p:ext uri="{BB962C8B-B14F-4D97-AF65-F5344CB8AC3E}">
        <p14:creationId xmlns:p14="http://schemas.microsoft.com/office/powerpoint/2010/main" val="889810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HOMO</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ja-JP" sz="1200" kern="1200" dirty="0" smtClean="0">
                <a:solidFill>
                  <a:schemeClr val="tx1"/>
                </a:solidFill>
                <a:effectLst/>
                <a:latin typeface="+mn-lt"/>
                <a:ea typeface="+mn-ea"/>
                <a:cs typeface="+mn-cs"/>
              </a:rPr>
              <a:t>のクーロン積分を大きくするには</a:t>
            </a:r>
            <a:r>
              <a:rPr kumimoji="1" lang="en-US" altLang="ja-JP" sz="1200" kern="1200" dirty="0" smtClean="0">
                <a:solidFill>
                  <a:schemeClr val="tx1"/>
                </a:solidFill>
                <a:effectLst/>
                <a:latin typeface="+mn-lt"/>
                <a:ea typeface="+mn-ea"/>
                <a:cs typeface="+mn-cs"/>
              </a:rPr>
              <a:t>HOMO</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LUMO</a:t>
            </a:r>
            <a:r>
              <a:rPr kumimoji="1" lang="ja-JP" altLang="ja-JP" sz="1200" kern="1200" dirty="0" smtClean="0">
                <a:solidFill>
                  <a:schemeClr val="tx1"/>
                </a:solidFill>
                <a:effectLst/>
                <a:latin typeface="+mn-lt"/>
                <a:ea typeface="+mn-ea"/>
                <a:cs typeface="+mn-cs"/>
              </a:rPr>
              <a:t>の空間的な広がりが小さい必要があります。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この条件を満たすには、パイ共役のくうかんてき広がり、つまり分子のサイズが小さい必要があります。</a:t>
            </a:r>
          </a:p>
          <a:p>
            <a:r>
              <a:rPr kumimoji="1" lang="ja-JP" altLang="ja-JP" sz="1200" kern="1200" dirty="0" smtClean="0">
                <a:solidFill>
                  <a:schemeClr val="tx1"/>
                </a:solidFill>
                <a:effectLst/>
                <a:latin typeface="+mn-lt"/>
                <a:ea typeface="+mn-ea"/>
                <a:cs typeface="+mn-cs"/>
              </a:rPr>
              <a:t>こうして、パイ共役が小さい非交互炭化水素では</a:t>
            </a:r>
            <a:r>
              <a:rPr kumimoji="1" lang="en-US" altLang="ja-JP" sz="1200" kern="1200" dirty="0" err="1" smtClean="0">
                <a:solidFill>
                  <a:schemeClr val="tx1"/>
                </a:solidFill>
                <a:effectLst/>
                <a:latin typeface="+mn-lt"/>
                <a:ea typeface="+mn-ea"/>
                <a:cs typeface="+mn-cs"/>
              </a:rPr>
              <a:t>Kab</a:t>
            </a:r>
            <a:r>
              <a:rPr kumimoji="1" lang="ja-JP" altLang="ja-JP" sz="1200" kern="1200" dirty="0" smtClean="0">
                <a:solidFill>
                  <a:schemeClr val="tx1"/>
                </a:solidFill>
                <a:effectLst/>
                <a:latin typeface="+mn-lt"/>
                <a:ea typeface="+mn-ea"/>
                <a:cs typeface="+mn-cs"/>
              </a:rPr>
              <a:t>が大きくなることが説明できます。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319546F-D9F2-4394-A868-FBC25C4E2BB4}" type="slidenum">
              <a:rPr kumimoji="1" lang="ja-JP" altLang="en-US" smtClean="0"/>
              <a:t>14</a:t>
            </a:fld>
            <a:endParaRPr kumimoji="1" lang="ja-JP" altLang="en-US"/>
          </a:p>
        </p:txBody>
      </p:sp>
    </p:spTree>
    <p:extLst>
      <p:ext uri="{BB962C8B-B14F-4D97-AF65-F5344CB8AC3E}">
        <p14:creationId xmlns:p14="http://schemas.microsoft.com/office/powerpoint/2010/main" val="175313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私は、中野らのこの予測を</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実験的に証明することを研究の目的とし、</a:t>
            </a:r>
            <a:r>
              <a:rPr kumimoji="1" lang="en-US" altLang="ja-JP" sz="1200" b="1" kern="1200" dirty="0" smtClean="0">
                <a:solidFill>
                  <a:schemeClr val="tx1"/>
                </a:solidFill>
                <a:effectLst/>
                <a:latin typeface="+mn-lt"/>
                <a:ea typeface="+mn-ea"/>
                <a:cs typeface="+mn-cs"/>
              </a:rPr>
              <a:t>2a</a:t>
            </a:r>
            <a:r>
              <a:rPr kumimoji="1" lang="ja-JP" altLang="ja-JP" sz="1200" kern="1200" dirty="0" err="1" smtClean="0">
                <a:solidFill>
                  <a:schemeClr val="tx1"/>
                </a:solidFill>
                <a:effectLst/>
                <a:latin typeface="+mn-lt"/>
                <a:ea typeface="+mn-ea"/>
                <a:cs typeface="+mn-cs"/>
              </a:rPr>
              <a:t>にかさ</a:t>
            </a:r>
            <a:r>
              <a:rPr kumimoji="1" lang="ja-JP" altLang="ja-JP" sz="1200" kern="1200" dirty="0" smtClean="0">
                <a:solidFill>
                  <a:schemeClr val="tx1"/>
                </a:solidFill>
                <a:effectLst/>
                <a:latin typeface="+mn-lt"/>
                <a:ea typeface="+mn-ea"/>
                <a:cs typeface="+mn-cs"/>
              </a:rPr>
              <a:t>高いメシチル基を導入した誘導体</a:t>
            </a:r>
            <a:r>
              <a:rPr kumimoji="1" lang="en-US" altLang="ja-JP" sz="1200" b="1" kern="1200" dirty="0" smtClean="0">
                <a:solidFill>
                  <a:schemeClr val="tx1"/>
                </a:solidFill>
                <a:effectLst/>
                <a:latin typeface="+mn-lt"/>
                <a:ea typeface="+mn-ea"/>
                <a:cs typeface="+mn-cs"/>
              </a:rPr>
              <a:t>2b</a:t>
            </a:r>
            <a:r>
              <a:rPr kumimoji="1" lang="ja-JP" altLang="ja-JP" sz="1200" kern="1200" dirty="0" smtClean="0">
                <a:solidFill>
                  <a:schemeClr val="tx1"/>
                </a:solidFill>
                <a:effectLst/>
                <a:latin typeface="+mn-lt"/>
                <a:ea typeface="+mn-ea"/>
                <a:cs typeface="+mn-cs"/>
              </a:rPr>
              <a:t>の合成に取り組んでいます。２ｂには１と同様にメシチル基をいれて、その立体保護の効果で速度論的に安定化することを考えています。しかし２ｂは１より反応性にとむと予想されるので、この置換基で十分かどうかはやってみないとわか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15</a:t>
            </a:fld>
            <a:endParaRPr kumimoji="1" lang="ja-JP" altLang="en-US"/>
          </a:p>
        </p:txBody>
      </p:sp>
    </p:spTree>
    <p:extLst>
      <p:ext uri="{BB962C8B-B14F-4D97-AF65-F5344CB8AC3E}">
        <p14:creationId xmlns:p14="http://schemas.microsoft.com/office/powerpoint/2010/main" val="312244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t>2b</a:t>
            </a:r>
            <a:r>
              <a:rPr kumimoji="1" lang="ja-JP" altLang="en-US" b="0" dirty="0" smtClean="0"/>
              <a:t>の合成は、ここに示すスキームで検討しました。</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私は、当研究室で合成したトリフラート</a:t>
            </a:r>
            <a:r>
              <a:rPr kumimoji="1" lang="en-US" altLang="ja-JP" b="1" dirty="0" smtClean="0"/>
              <a:t>4</a:t>
            </a:r>
            <a:r>
              <a:rPr kumimoji="1" lang="ja-JP" altLang="en-US" b="0" dirty="0" smtClean="0"/>
              <a:t>から出発し、</a:t>
            </a:r>
            <a:r>
              <a:rPr kumimoji="1" lang="ja-JP" altLang="en-US" sz="1200" b="0" kern="1200" dirty="0" smtClean="0">
                <a:solidFill>
                  <a:schemeClr val="tx1"/>
                </a:solidFill>
                <a:effectLst/>
                <a:latin typeface="+mn-lt"/>
                <a:ea typeface="+mn-ea"/>
                <a:cs typeface="+mn-cs"/>
              </a:rPr>
              <a:t>アセトニトリル中で</a:t>
            </a:r>
            <a:r>
              <a:rPr kumimoji="1" lang="en-US" altLang="ja-JP" sz="1200" b="0" kern="1200" dirty="0" err="1" smtClean="0">
                <a:solidFill>
                  <a:schemeClr val="tx1"/>
                </a:solidFill>
                <a:effectLst/>
                <a:latin typeface="+mn-lt"/>
                <a:ea typeface="+mn-ea"/>
                <a:cs typeface="+mn-cs"/>
              </a:rPr>
              <a:t>Pd</a:t>
            </a:r>
            <a:r>
              <a:rPr kumimoji="1" lang="ja-JP" altLang="en-US" sz="1200" b="0" kern="1200" dirty="0" smtClean="0">
                <a:solidFill>
                  <a:schemeClr val="tx1"/>
                </a:solidFill>
                <a:effectLst/>
                <a:latin typeface="+mn-lt"/>
                <a:ea typeface="+mn-ea"/>
                <a:cs typeface="+mn-cs"/>
              </a:rPr>
              <a:t>触媒を用いた</a:t>
            </a:r>
            <a:r>
              <a:rPr kumimoji="1" lang="ja-JP" altLang="en-US" b="0" dirty="0" smtClean="0"/>
              <a:t>シアノ化により、ニトリル</a:t>
            </a:r>
            <a:r>
              <a:rPr kumimoji="1" lang="en-US" altLang="ja-JP" b="1" dirty="0" smtClean="0"/>
              <a:t>5</a:t>
            </a:r>
            <a:r>
              <a:rPr kumimoji="1" lang="ja-JP" altLang="en-US" b="0" dirty="0" smtClean="0"/>
              <a:t>を収率</a:t>
            </a:r>
            <a:r>
              <a:rPr kumimoji="1" lang="en-US" altLang="ja-JP" b="0" dirty="0" smtClean="0"/>
              <a:t>87%</a:t>
            </a:r>
            <a:r>
              <a:rPr kumimoji="1" lang="ja-JP" altLang="en-US" b="0" dirty="0" smtClean="0"/>
              <a:t>で合成しました。</a:t>
            </a:r>
            <a:endParaRPr kumimoji="1"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次に、</a:t>
            </a:r>
            <a:r>
              <a:rPr kumimoji="1" lang="en-US" altLang="ja-JP" b="1" dirty="0" smtClean="0"/>
              <a:t>5</a:t>
            </a:r>
            <a:r>
              <a:rPr kumimoji="1" lang="ja-JP" altLang="en-US" b="0" dirty="0" smtClean="0"/>
              <a:t>の加水分解と、分子内</a:t>
            </a:r>
            <a:r>
              <a:rPr kumimoji="1" lang="en-US" altLang="ja-JP" sz="1200" kern="1200" dirty="0" err="1" smtClean="0">
                <a:solidFill>
                  <a:schemeClr val="tx1"/>
                </a:solidFill>
                <a:effectLst/>
                <a:latin typeface="+mn-lt"/>
                <a:ea typeface="+mn-ea"/>
                <a:cs typeface="+mn-cs"/>
              </a:rPr>
              <a:t>Friedel</a:t>
            </a:r>
            <a:r>
              <a:rPr kumimoji="1" lang="en-US" altLang="ja-JP" sz="1200" kern="1200" dirty="0" smtClean="0">
                <a:solidFill>
                  <a:schemeClr val="tx1"/>
                </a:solidFill>
                <a:effectLst/>
                <a:latin typeface="+mn-lt"/>
                <a:ea typeface="+mn-ea"/>
                <a:cs typeface="+mn-cs"/>
              </a:rPr>
              <a:t>-Crafts </a:t>
            </a:r>
            <a:r>
              <a:rPr kumimoji="1" lang="ja-JP" altLang="ja-JP" sz="1200" kern="1200" dirty="0" smtClean="0">
                <a:solidFill>
                  <a:schemeClr val="tx1"/>
                </a:solidFill>
                <a:effectLst/>
                <a:latin typeface="+mn-lt"/>
                <a:ea typeface="+mn-ea"/>
                <a:cs typeface="+mn-cs"/>
              </a:rPr>
              <a:t>反応により収率</a:t>
            </a:r>
            <a:r>
              <a:rPr kumimoji="1" lang="en-US" altLang="ja-JP" sz="1200" kern="1200" dirty="0" smtClean="0">
                <a:solidFill>
                  <a:schemeClr val="tx1"/>
                </a:solidFill>
                <a:effectLst/>
                <a:latin typeface="+mn-lt"/>
                <a:ea typeface="+mn-ea"/>
                <a:cs typeface="+mn-cs"/>
              </a:rPr>
              <a:t>79%</a:t>
            </a:r>
            <a:r>
              <a:rPr kumimoji="1" lang="ja-JP" altLang="ja-JP" sz="1200" kern="1200" dirty="0" smtClean="0">
                <a:solidFill>
                  <a:schemeClr val="tx1"/>
                </a:solidFill>
                <a:effectLst/>
                <a:latin typeface="+mn-lt"/>
                <a:ea typeface="+mn-ea"/>
                <a:cs typeface="+mn-cs"/>
              </a:rPr>
              <a:t>でジケトン</a:t>
            </a:r>
            <a:r>
              <a:rPr kumimoji="1" lang="en-US" altLang="ja-JP" sz="1200" b="1"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を合成し</a:t>
            </a:r>
            <a:r>
              <a:rPr kumimoji="1" lang="ja-JP" altLang="en-US" sz="1200" kern="1200" dirty="0" smtClean="0">
                <a:solidFill>
                  <a:schemeClr val="tx1"/>
                </a:solidFill>
                <a:effectLst/>
                <a:latin typeface="+mn-lt"/>
                <a:ea typeface="+mn-ea"/>
                <a:cs typeface="+mn-cs"/>
              </a:rPr>
              <a:t>まし</a:t>
            </a:r>
            <a:r>
              <a:rPr kumimoji="1" lang="ja-JP" altLang="ja-JP" sz="1200" kern="1200" dirty="0" smtClean="0">
                <a:solidFill>
                  <a:schemeClr val="tx1"/>
                </a:solidFill>
                <a:effectLst/>
                <a:latin typeface="+mn-lt"/>
                <a:ea typeface="+mn-ea"/>
                <a:cs typeface="+mn-cs"/>
              </a:rPr>
              <a:t>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このジケトン</a:t>
            </a:r>
            <a:r>
              <a:rPr kumimoji="1" lang="en-US" altLang="ja-JP" sz="1200" b="1"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への</a:t>
            </a:r>
            <a:r>
              <a:rPr kumimoji="1" lang="en-US" altLang="ja-JP" sz="1200" kern="1200" dirty="0" err="1" smtClean="0">
                <a:solidFill>
                  <a:schemeClr val="tx1"/>
                </a:solidFill>
                <a:effectLst/>
                <a:latin typeface="+mn-lt"/>
                <a:ea typeface="+mn-ea"/>
                <a:cs typeface="+mn-cs"/>
              </a:rPr>
              <a:t>MesMgBr</a:t>
            </a:r>
            <a:r>
              <a:rPr kumimoji="1" lang="ja-JP" altLang="en-US" sz="1200" kern="1200" dirty="0" smtClean="0">
                <a:solidFill>
                  <a:schemeClr val="tx1"/>
                </a:solidFill>
                <a:effectLst/>
                <a:latin typeface="+mn-lt"/>
                <a:ea typeface="+mn-ea"/>
                <a:cs typeface="+mn-cs"/>
              </a:rPr>
              <a:t>の付加により、</a:t>
            </a:r>
            <a:r>
              <a:rPr kumimoji="1" lang="ja-JP" altLang="ja-JP" sz="1200" kern="1200" dirty="0" smtClean="0">
                <a:solidFill>
                  <a:schemeClr val="tx1"/>
                </a:solidFill>
                <a:effectLst/>
                <a:latin typeface="+mn-lt"/>
                <a:ea typeface="+mn-ea"/>
                <a:cs typeface="+mn-cs"/>
              </a:rPr>
              <a:t>ジオール</a:t>
            </a:r>
            <a:r>
              <a:rPr kumimoji="1" lang="en-US" altLang="ja-JP" sz="1200" b="1" kern="1200" dirty="0" smtClean="0">
                <a:solidFill>
                  <a:schemeClr val="tx1"/>
                </a:solidFill>
                <a:effectLst/>
                <a:latin typeface="+mn-lt"/>
                <a:ea typeface="+mn-ea"/>
                <a:cs typeface="+mn-cs"/>
              </a:rPr>
              <a:t>8</a:t>
            </a:r>
            <a:r>
              <a:rPr kumimoji="1" lang="ja-JP" altLang="en-US" sz="1200" b="0" kern="1200" dirty="0" smtClean="0">
                <a:solidFill>
                  <a:schemeClr val="tx1"/>
                </a:solidFill>
                <a:effectLst/>
                <a:latin typeface="+mn-lt"/>
                <a:ea typeface="+mn-ea"/>
                <a:cs typeface="+mn-cs"/>
              </a:rPr>
              <a:t>としました。</a:t>
            </a:r>
            <a:endParaRPr kumimoji="1" lang="en-US" altLang="ja-JP" sz="1200" b="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最後に、トルエン溶媒中で塩化スズを用いたジオール</a:t>
            </a:r>
            <a:r>
              <a:rPr kumimoji="1" lang="en-US" altLang="ja-JP" sz="1200" b="1" kern="1200" dirty="0" smtClean="0">
                <a:solidFill>
                  <a:schemeClr val="tx1"/>
                </a:solidFill>
                <a:effectLst/>
                <a:latin typeface="+mn-lt"/>
                <a:ea typeface="+mn-ea"/>
                <a:cs typeface="+mn-cs"/>
              </a:rPr>
              <a:t>8</a:t>
            </a:r>
            <a:r>
              <a:rPr kumimoji="1" lang="ja-JP" altLang="en-US" sz="1200" b="0" kern="1200" dirty="0" smtClean="0">
                <a:solidFill>
                  <a:schemeClr val="tx1"/>
                </a:solidFill>
                <a:effectLst/>
                <a:latin typeface="+mn-lt"/>
                <a:ea typeface="+mn-ea"/>
                <a:cs typeface="+mn-cs"/>
              </a:rPr>
              <a:t>の主生成物</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脱ヒドロキシ化により、</a:t>
            </a:r>
            <a:r>
              <a:rPr kumimoji="1" lang="en-US" altLang="ja-JP" sz="1200" b="1" kern="1200" dirty="0" smtClean="0">
                <a:solidFill>
                  <a:schemeClr val="tx1"/>
                </a:solidFill>
                <a:effectLst/>
                <a:latin typeface="+mn-lt"/>
                <a:ea typeface="+mn-ea"/>
                <a:cs typeface="+mn-cs"/>
              </a:rPr>
              <a:t>2b</a:t>
            </a:r>
            <a:r>
              <a:rPr kumimoji="1" lang="ja-JP" altLang="ja-JP" sz="1200" kern="1200" dirty="0" smtClean="0">
                <a:solidFill>
                  <a:schemeClr val="tx1"/>
                </a:solidFill>
                <a:effectLst/>
                <a:latin typeface="+mn-lt"/>
                <a:ea typeface="+mn-ea"/>
                <a:cs typeface="+mn-cs"/>
              </a:rPr>
              <a:t>の合成を試み</a:t>
            </a:r>
            <a:r>
              <a:rPr kumimoji="1" lang="ja-JP" altLang="en-US" sz="1200" kern="1200" dirty="0" smtClean="0">
                <a:solidFill>
                  <a:schemeClr val="tx1"/>
                </a:solidFill>
                <a:effectLst/>
                <a:latin typeface="+mn-lt"/>
                <a:ea typeface="+mn-ea"/>
                <a:cs typeface="+mn-cs"/>
              </a:rPr>
              <a:t>たところ、アルゴン下では反応溶液は</a:t>
            </a:r>
            <a:r>
              <a:rPr kumimoji="1" lang="ja-JP" altLang="ja-JP" sz="1200" kern="1200" dirty="0" smtClean="0">
                <a:solidFill>
                  <a:schemeClr val="tx1"/>
                </a:solidFill>
                <a:effectLst/>
                <a:latin typeface="+mn-lt"/>
                <a:ea typeface="+mn-ea"/>
                <a:cs typeface="+mn-cs"/>
              </a:rPr>
              <a:t>緑色</a:t>
            </a:r>
            <a:r>
              <a:rPr kumimoji="1" lang="ja-JP" altLang="en-US" sz="1200" kern="1200" dirty="0" smtClean="0">
                <a:solidFill>
                  <a:schemeClr val="tx1"/>
                </a:solidFill>
                <a:effectLst/>
                <a:latin typeface="+mn-lt"/>
                <a:ea typeface="+mn-ea"/>
                <a:cs typeface="+mn-cs"/>
              </a:rPr>
              <a:t>でしたが</a:t>
            </a:r>
            <a:r>
              <a:rPr kumimoji="1" lang="ja-JP" altLang="ja-JP" sz="1200" kern="1200" dirty="0" smtClean="0">
                <a:solidFill>
                  <a:schemeClr val="tx1"/>
                </a:solidFill>
                <a:effectLst/>
                <a:latin typeface="+mn-lt"/>
                <a:ea typeface="+mn-ea"/>
                <a:cs typeface="+mn-cs"/>
              </a:rPr>
              <a:t>、大気</a:t>
            </a:r>
            <a:r>
              <a:rPr kumimoji="1" lang="ja-JP" altLang="en-US" sz="1200" kern="1200" dirty="0" smtClean="0">
                <a:solidFill>
                  <a:schemeClr val="tx1"/>
                </a:solidFill>
                <a:effectLst/>
                <a:latin typeface="+mn-lt"/>
                <a:ea typeface="+mn-ea"/>
                <a:cs typeface="+mn-cs"/>
              </a:rPr>
              <a:t>下にさらすと徐々に黄色に変色してしまいました。</a:t>
            </a:r>
            <a:endParaRPr kumimoji="1" lang="en-US"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2b</a:t>
            </a:r>
            <a:r>
              <a:rPr kumimoji="1" lang="ja-JP" altLang="en-US" sz="1200" kern="1200" dirty="0" smtClean="0">
                <a:solidFill>
                  <a:schemeClr val="tx1"/>
                </a:solidFill>
                <a:effectLst/>
                <a:latin typeface="+mn-lt"/>
                <a:ea typeface="+mn-ea"/>
                <a:cs typeface="+mn-cs"/>
              </a:rPr>
              <a:t>が不安定で、分解してしまったと考えられます。</a:t>
            </a:r>
            <a:endParaRPr kumimoji="1" lang="en-US"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2b</a:t>
            </a:r>
            <a:r>
              <a:rPr kumimoji="1" lang="ja-JP" altLang="ja-JP" sz="1200" kern="1200" dirty="0" smtClean="0">
                <a:solidFill>
                  <a:schemeClr val="tx1"/>
                </a:solidFill>
                <a:effectLst/>
                <a:latin typeface="+mn-lt"/>
                <a:ea typeface="+mn-ea"/>
                <a:cs typeface="+mn-cs"/>
              </a:rPr>
              <a:t>が非常に反応性に富むため、空気中の酸素と反応して分解してしまったと考えられます。</a:t>
            </a:r>
          </a:p>
          <a:p>
            <a:r>
              <a:rPr kumimoji="1" lang="ja-JP" altLang="ja-JP" sz="1200" kern="1200" dirty="0" smtClean="0">
                <a:solidFill>
                  <a:schemeClr val="tx1"/>
                </a:solidFill>
                <a:effectLst/>
                <a:latin typeface="+mn-lt"/>
                <a:ea typeface="+mn-ea"/>
                <a:cs typeface="+mn-cs"/>
              </a:rPr>
              <a:t>したがって今後は、まず２ｂの精製法を検討します。すなわち、大気にさらすことなく単離精製をおこなうことを考えています。もうひとつは、メシチル基より嵩高いこのような置換基の導入して、立体保護の効果を高めることもかんがえ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363554B-FF52-4B6D-B276-2989A621995B}" type="slidenum">
              <a:rPr kumimoji="1" lang="ja-JP" altLang="en-US" smtClean="0"/>
              <a:t>16</a:t>
            </a:fld>
            <a:endParaRPr kumimoji="1" lang="ja-JP" altLang="en-US"/>
          </a:p>
        </p:txBody>
      </p:sp>
    </p:spTree>
    <p:extLst>
      <p:ext uri="{BB962C8B-B14F-4D97-AF65-F5344CB8AC3E}">
        <p14:creationId xmlns:p14="http://schemas.microsoft.com/office/powerpoint/2010/main" val="261026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以上をまとめます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17</a:t>
            </a:fld>
            <a:endParaRPr kumimoji="1" lang="ja-JP" altLang="en-US"/>
          </a:p>
        </p:txBody>
      </p:sp>
    </p:spTree>
    <p:extLst>
      <p:ext uri="{BB962C8B-B14F-4D97-AF65-F5344CB8AC3E}">
        <p14:creationId xmlns:p14="http://schemas.microsoft.com/office/powerpoint/2010/main" val="179472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こちらが今回の発表内容です。まず始めに</a:t>
            </a:r>
            <a:r>
              <a:rPr kumimoji="1" lang="en-US" altLang="ja-JP" dirty="0" smtClean="0"/>
              <a:t>Introduction</a:t>
            </a:r>
            <a:r>
              <a:rPr kumimoji="1" lang="ja-JP" altLang="en-US" dirty="0" smtClean="0"/>
              <a:t>で一重項ビラジカルや基本事項について説明します。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次に先行研究について話してから、その内容を理解するのに必要な知識について説明し、最後に私の今後の研究テーマを説明します。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2</a:t>
            </a:fld>
            <a:endParaRPr kumimoji="1" lang="ja-JP" altLang="en-US"/>
          </a:p>
        </p:txBody>
      </p:sp>
    </p:spTree>
    <p:extLst>
      <p:ext uri="{BB962C8B-B14F-4D97-AF65-F5344CB8AC3E}">
        <p14:creationId xmlns:p14="http://schemas.microsoft.com/office/powerpoint/2010/main" val="274287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itchFamily="34" charset="0"/>
                <a:ea typeface="+mn-ea"/>
                <a:cs typeface="Arial" pitchFamily="34" charset="0"/>
              </a:rPr>
              <a:t>我々は、興味深い光物性を示す一重項ビラジカル性を有する化合物に注目しています。</a:t>
            </a:r>
            <a:endParaRPr kumimoji="1" lang="en-US" altLang="ja-JP" sz="1200"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latin typeface="Arial" pitchFamily="34" charset="0"/>
                <a:ea typeface="+mn-ea"/>
                <a:cs typeface="Arial" pitchFamily="34" charset="0"/>
              </a:rPr>
              <a:t>HOMO</a:t>
            </a:r>
            <a:r>
              <a:rPr kumimoji="1" lang="ja-JP" altLang="en-US" sz="1200" baseline="0" dirty="0" smtClean="0">
                <a:latin typeface="Arial" pitchFamily="34" charset="0"/>
                <a:ea typeface="+mn-ea"/>
                <a:cs typeface="Arial" pitchFamily="34" charset="0"/>
              </a:rPr>
              <a:t>に</a:t>
            </a:r>
            <a:r>
              <a:rPr kumimoji="1" lang="en-US" altLang="ja-JP" sz="1200" baseline="0" dirty="0" smtClean="0">
                <a:latin typeface="Arial" pitchFamily="34" charset="0"/>
                <a:ea typeface="+mn-ea"/>
                <a:cs typeface="Arial" pitchFamily="34" charset="0"/>
              </a:rPr>
              <a:t>2</a:t>
            </a:r>
            <a:r>
              <a:rPr kumimoji="1" lang="ja-JP" altLang="en-US" sz="1200" baseline="0" dirty="0" smtClean="0">
                <a:latin typeface="Arial" pitchFamily="34" charset="0"/>
                <a:ea typeface="+mn-ea"/>
                <a:cs typeface="Arial" pitchFamily="34" charset="0"/>
              </a:rPr>
              <a:t>電子入っている閉殻の電子状態と、</a:t>
            </a:r>
            <a:r>
              <a:rPr kumimoji="1" lang="en-US" altLang="ja-JP" sz="1200" baseline="0" dirty="0" smtClean="0">
                <a:latin typeface="Arial" pitchFamily="34" charset="0"/>
                <a:ea typeface="+mn-ea"/>
                <a:cs typeface="Arial" pitchFamily="34" charset="0"/>
              </a:rPr>
              <a:t>2</a:t>
            </a:r>
            <a:r>
              <a:rPr kumimoji="1" lang="ja-JP" altLang="en-US" sz="1200" baseline="0" dirty="0" smtClean="0">
                <a:latin typeface="Arial" pitchFamily="34" charset="0"/>
                <a:ea typeface="+mn-ea"/>
                <a:cs typeface="Arial" pitchFamily="34" charset="0"/>
              </a:rPr>
              <a:t>電子間の相互作用がなく</a:t>
            </a:r>
            <a:r>
              <a:rPr kumimoji="1" lang="en-US" altLang="ja-JP" sz="1200" baseline="0" dirty="0" smtClean="0">
                <a:latin typeface="Arial" pitchFamily="34" charset="0"/>
                <a:ea typeface="+mn-ea"/>
                <a:cs typeface="Arial" pitchFamily="34" charset="0"/>
              </a:rPr>
              <a:t>2</a:t>
            </a:r>
            <a:r>
              <a:rPr kumimoji="1" lang="ja-JP" altLang="en-US" sz="1200" baseline="0" dirty="0" err="1" smtClean="0">
                <a:latin typeface="Arial" pitchFamily="34" charset="0"/>
                <a:ea typeface="+mn-ea"/>
                <a:cs typeface="Arial" pitchFamily="34" charset="0"/>
              </a:rPr>
              <a:t>つの</a:t>
            </a:r>
            <a:r>
              <a:rPr kumimoji="1" lang="ja-JP" altLang="en-US" sz="1200" baseline="0" dirty="0" smtClean="0">
                <a:latin typeface="Arial" pitchFamily="34" charset="0"/>
                <a:ea typeface="+mn-ea"/>
                <a:cs typeface="Arial" pitchFamily="34" charset="0"/>
              </a:rPr>
              <a:t>軌道が縮退している開殻の電子状態に対して、その間に</a:t>
            </a:r>
            <a:r>
              <a:rPr kumimoji="1" lang="ja-JP" altLang="en-US" sz="1200" dirty="0" smtClean="0">
                <a:latin typeface="Arial" pitchFamily="34" charset="0"/>
                <a:ea typeface="+mn-ea"/>
                <a:cs typeface="Arial" pitchFamily="34" charset="0"/>
              </a:rPr>
              <a:t>ある電子状態を有する化合物が</a:t>
            </a:r>
            <a:r>
              <a:rPr kumimoji="1" lang="ja-JP" altLang="en-US" sz="1200" baseline="0" dirty="0" smtClean="0">
                <a:latin typeface="Arial" pitchFamily="34" charset="0"/>
                <a:ea typeface="+mn-ea"/>
                <a:cs typeface="Arial" pitchFamily="34" charset="0"/>
              </a:rPr>
              <a:t>一重項ビラジカルです。</a:t>
            </a:r>
            <a:endParaRPr kumimoji="1" lang="en-US" altLang="ja-JP" sz="1200" baseline="0"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Arial" pitchFamily="34" charset="0"/>
                <a:ea typeface="+mn-ea"/>
                <a:cs typeface="Arial" pitchFamily="34" charset="0"/>
              </a:rPr>
              <a:t>一重項ビラジカルでは</a:t>
            </a:r>
            <a:r>
              <a:rPr kumimoji="1" lang="en-US" altLang="ja-JP" sz="1200" baseline="0" dirty="0" smtClean="0">
                <a:latin typeface="Arial" pitchFamily="34" charset="0"/>
                <a:ea typeface="+mn-ea"/>
                <a:cs typeface="Arial" pitchFamily="34" charset="0"/>
              </a:rPr>
              <a:t>LUMO</a:t>
            </a:r>
            <a:r>
              <a:rPr kumimoji="1" lang="ja-JP" altLang="en-US" sz="1200" baseline="0" dirty="0" smtClean="0">
                <a:latin typeface="Arial" pitchFamily="34" charset="0"/>
                <a:ea typeface="+mn-ea"/>
                <a:cs typeface="Arial" pitchFamily="34" charset="0"/>
              </a:rPr>
              <a:t>にいくらか電子が入り、</a:t>
            </a:r>
            <a:r>
              <a:rPr kumimoji="1" lang="en-US" altLang="ja-JP" sz="1200" baseline="0" dirty="0" smtClean="0">
                <a:latin typeface="Arial" pitchFamily="34" charset="0"/>
                <a:ea typeface="+mn-ea"/>
                <a:cs typeface="Arial" pitchFamily="34" charset="0"/>
              </a:rPr>
              <a:t>HOMO</a:t>
            </a:r>
            <a:r>
              <a:rPr kumimoji="1" lang="ja-JP" altLang="en-US" sz="1200" baseline="0" dirty="0" smtClean="0">
                <a:latin typeface="Arial" pitchFamily="34" charset="0"/>
                <a:ea typeface="+mn-ea"/>
                <a:cs typeface="Arial" pitchFamily="34" charset="0"/>
              </a:rPr>
              <a:t>の占有数が減少しています。</a:t>
            </a:r>
            <a:r>
              <a:rPr kumimoji="1" lang="ja-JP" altLang="en-US" sz="1200" dirty="0" smtClean="0">
                <a:latin typeface="Arial" pitchFamily="34" charset="0"/>
                <a:ea typeface="+mn-ea"/>
                <a:cs typeface="Arial" pitchFamily="34" charset="0"/>
              </a:rPr>
              <a:t>ビラジカル性の大きさを表すビラジカル因子</a:t>
            </a:r>
            <a:r>
              <a:rPr kumimoji="1" lang="en-US" altLang="ja-JP" sz="1200" dirty="0" smtClean="0">
                <a:latin typeface="Arial" pitchFamily="34" charset="0"/>
                <a:ea typeface="+mn-ea"/>
                <a:cs typeface="Arial" pitchFamily="34" charset="0"/>
              </a:rPr>
              <a:t>y</a:t>
            </a:r>
            <a:r>
              <a:rPr kumimoji="1" lang="ja-JP" altLang="en-US" sz="1200" dirty="0" smtClean="0">
                <a:latin typeface="Arial" pitchFamily="34" charset="0"/>
                <a:ea typeface="+mn-ea"/>
                <a:cs typeface="Arial" pitchFamily="34" charset="0"/>
              </a:rPr>
              <a:t>は、</a:t>
            </a:r>
            <a:r>
              <a:rPr kumimoji="1" lang="ja-JP" altLang="en-US" sz="1200" baseline="0" dirty="0" smtClean="0">
                <a:latin typeface="Arial" pitchFamily="34" charset="0"/>
                <a:ea typeface="+mn-ea"/>
                <a:cs typeface="Arial" pitchFamily="34" charset="0"/>
              </a:rPr>
              <a:t>量子化学計算によって求まる</a:t>
            </a:r>
            <a:r>
              <a:rPr kumimoji="1" lang="en-US" altLang="ja-JP" sz="1200" kern="1200" baseline="0" dirty="0" smtClean="0">
                <a:solidFill>
                  <a:schemeClr val="tx1"/>
                </a:solidFill>
                <a:effectLst/>
                <a:latin typeface="Arial" pitchFamily="34" charset="0"/>
                <a:ea typeface="+mn-ea"/>
                <a:cs typeface="Arial" pitchFamily="34" charset="0"/>
              </a:rPr>
              <a:t>HOMO</a:t>
            </a:r>
            <a:r>
              <a:rPr kumimoji="1" lang="ja-JP" altLang="en-US" sz="1200" kern="1200" baseline="0" dirty="0" smtClean="0">
                <a:solidFill>
                  <a:schemeClr val="tx1"/>
                </a:solidFill>
                <a:effectLst/>
                <a:latin typeface="Arial" pitchFamily="34" charset="0"/>
                <a:ea typeface="+mn-ea"/>
                <a:cs typeface="Arial" pitchFamily="34" charset="0"/>
              </a:rPr>
              <a:t>と</a:t>
            </a:r>
            <a:r>
              <a:rPr kumimoji="1" lang="en-US" altLang="ja-JP" sz="1200" kern="1200" baseline="0" dirty="0" smtClean="0">
                <a:solidFill>
                  <a:schemeClr val="tx1"/>
                </a:solidFill>
                <a:effectLst/>
                <a:latin typeface="Arial" pitchFamily="34" charset="0"/>
                <a:ea typeface="+mn-ea"/>
                <a:cs typeface="Arial" pitchFamily="34" charset="0"/>
              </a:rPr>
              <a:t>LUMO</a:t>
            </a:r>
            <a:r>
              <a:rPr kumimoji="1" lang="ja-JP" altLang="en-US" sz="1200" kern="1200" baseline="0" dirty="0" smtClean="0">
                <a:solidFill>
                  <a:schemeClr val="tx1"/>
                </a:solidFill>
                <a:effectLst/>
                <a:latin typeface="Arial" pitchFamily="34" charset="0"/>
                <a:ea typeface="+mn-ea"/>
                <a:cs typeface="Arial" pitchFamily="34" charset="0"/>
              </a:rPr>
              <a:t>の占有数を用いて、こちらの山口スキームと呼ばれる式から見積もられます。</a:t>
            </a:r>
            <a:endParaRPr kumimoji="1" lang="en-US" altLang="ja-JP"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itchFamily="34" charset="0"/>
                <a:ea typeface="+mn-ea"/>
                <a:cs typeface="Arial" pitchFamily="34" charset="0"/>
              </a:rPr>
              <a:t>閉殻の電子状態を</a:t>
            </a:r>
            <a:r>
              <a:rPr kumimoji="1" lang="en-US" altLang="ja-JP" sz="1200" dirty="0" smtClean="0">
                <a:latin typeface="Arial" pitchFamily="34" charset="0"/>
                <a:ea typeface="+mn-ea"/>
                <a:cs typeface="Arial" pitchFamily="34" charset="0"/>
              </a:rPr>
              <a:t>y=0</a:t>
            </a:r>
            <a:r>
              <a:rPr kumimoji="1" lang="ja-JP" altLang="en-US" sz="1200" dirty="0" err="1" smtClean="0">
                <a:latin typeface="Arial" pitchFamily="34" charset="0"/>
                <a:ea typeface="+mn-ea"/>
                <a:cs typeface="Arial" pitchFamily="34" charset="0"/>
              </a:rPr>
              <a:t>、</a:t>
            </a:r>
            <a:r>
              <a:rPr kumimoji="1" lang="ja-JP" altLang="en-US" sz="1200" dirty="0" smtClean="0">
                <a:latin typeface="Arial" pitchFamily="34" charset="0"/>
                <a:ea typeface="+mn-ea"/>
                <a:cs typeface="Arial" pitchFamily="34" charset="0"/>
              </a:rPr>
              <a:t>開殻を</a:t>
            </a:r>
            <a:r>
              <a:rPr kumimoji="1" lang="en-US" altLang="ja-JP" sz="1200" dirty="0" smtClean="0">
                <a:latin typeface="Arial" pitchFamily="34" charset="0"/>
                <a:ea typeface="+mn-ea"/>
                <a:cs typeface="Arial" pitchFamily="34" charset="0"/>
              </a:rPr>
              <a:t>y=1</a:t>
            </a:r>
            <a:r>
              <a:rPr kumimoji="1" lang="ja-JP" altLang="en-US" sz="1200" baseline="0" dirty="0" smtClean="0">
                <a:latin typeface="Arial" pitchFamily="34" charset="0"/>
                <a:ea typeface="+mn-ea"/>
                <a:cs typeface="Arial" pitchFamily="34" charset="0"/>
              </a:rPr>
              <a:t>とし、ビラジカル性が大きくなるほど</a:t>
            </a:r>
            <a:r>
              <a:rPr kumimoji="1" lang="en-US" altLang="ja-JP" sz="1200" baseline="0" dirty="0" smtClean="0">
                <a:latin typeface="Arial" pitchFamily="34" charset="0"/>
                <a:ea typeface="+mn-ea"/>
                <a:cs typeface="Arial" pitchFamily="34" charset="0"/>
              </a:rPr>
              <a:t>0</a:t>
            </a:r>
            <a:r>
              <a:rPr kumimoji="1" lang="ja-JP" altLang="en-US" sz="1200" baseline="0" dirty="0" smtClean="0">
                <a:latin typeface="Arial" pitchFamily="34" charset="0"/>
                <a:ea typeface="+mn-ea"/>
                <a:cs typeface="Arial" pitchFamily="34" charset="0"/>
              </a:rPr>
              <a:t>から１の間の大きな値をとります。この</a:t>
            </a:r>
            <a:r>
              <a:rPr kumimoji="1" lang="en-US" altLang="ja-JP" sz="1200" baseline="0" dirty="0" smtClean="0">
                <a:latin typeface="Arial" pitchFamily="34" charset="0"/>
                <a:ea typeface="+mn-ea"/>
                <a:cs typeface="Arial" pitchFamily="34" charset="0"/>
              </a:rPr>
              <a:t>1</a:t>
            </a:r>
            <a:r>
              <a:rPr kumimoji="1" lang="ja-JP" altLang="en-US" sz="1200" baseline="0" dirty="0" smtClean="0">
                <a:latin typeface="Arial" pitchFamily="34" charset="0"/>
                <a:ea typeface="+mn-ea"/>
                <a:cs typeface="Arial" pitchFamily="34" charset="0"/>
              </a:rPr>
              <a:t>重項ビラジカルは閉殻や開殻構造には見られない性質を示すと考えられます。</a:t>
            </a:r>
            <a:endParaRPr kumimoji="1" lang="en-US" altLang="ja-JP" sz="1200" baseline="0" dirty="0" smtClean="0">
              <a:latin typeface="Arial" pitchFamily="34" charset="0"/>
              <a:ea typeface="+mn-ea"/>
              <a:cs typeface="Arial"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3</a:t>
            </a:fld>
            <a:endParaRPr kumimoji="1" lang="ja-JP" altLang="en-US"/>
          </a:p>
        </p:txBody>
      </p:sp>
    </p:spTree>
    <p:extLst>
      <p:ext uri="{BB962C8B-B14F-4D97-AF65-F5344CB8AC3E}">
        <p14:creationId xmlns:p14="http://schemas.microsoft.com/office/powerpoint/2010/main" val="18868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ビラジカル性を有する化合物はひとつの構造式で表すのが困難なので、通常、共鳴構造式を用いて表現されます。</a:t>
            </a:r>
          </a:p>
          <a:p>
            <a:r>
              <a:rPr kumimoji="1" lang="ja-JP" altLang="ja-JP" sz="1200" kern="1200" dirty="0" smtClean="0">
                <a:solidFill>
                  <a:schemeClr val="tx1"/>
                </a:solidFill>
                <a:effectLst/>
                <a:latin typeface="+mn-lt"/>
                <a:ea typeface="+mn-ea"/>
                <a:cs typeface="+mn-cs"/>
              </a:rPr>
              <a:t>まず、共鳴構造式について説明します。</a:t>
            </a:r>
          </a:p>
          <a:p>
            <a:r>
              <a:rPr kumimoji="1" lang="ja-JP" altLang="ja-JP" sz="1200" kern="1200" dirty="0" smtClean="0">
                <a:solidFill>
                  <a:schemeClr val="tx1"/>
                </a:solidFill>
                <a:effectLst/>
                <a:latin typeface="+mn-lt"/>
                <a:ea typeface="+mn-ea"/>
                <a:cs typeface="+mn-cs"/>
              </a:rPr>
              <a:t>ここに示したのはベンゼンの構造式です。ベンゼンは</a:t>
            </a:r>
            <a:r>
              <a:rPr kumimoji="1" lang="ja-JP" altLang="en-US" sz="1200" kern="1200" dirty="0" smtClean="0">
                <a:solidFill>
                  <a:schemeClr val="tx1"/>
                </a:solidFill>
                <a:effectLst/>
                <a:latin typeface="+mn-lt"/>
                <a:ea typeface="+mn-ea"/>
                <a:cs typeface="+mn-cs"/>
              </a:rPr>
              <a:t>通常、このように表現されます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しかし、この表現は簡易的なもので、正確ではありません。なぜならば、</a:t>
            </a:r>
            <a:r>
              <a:rPr kumimoji="1" lang="ja-JP" altLang="en-US" sz="1200" kern="1200" dirty="0" smtClean="0">
                <a:solidFill>
                  <a:schemeClr val="tx1"/>
                </a:solidFill>
                <a:effectLst/>
                <a:latin typeface="+mn-lt"/>
                <a:ea typeface="+mn-ea"/>
                <a:cs typeface="+mn-cs"/>
              </a:rPr>
              <a:t>真のベンゼンは</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本の等価な結合でつながった</a:t>
            </a:r>
            <a:r>
              <a:rPr kumimoji="1" lang="ja-JP" altLang="ja-JP" sz="1200" kern="1200" dirty="0" smtClean="0">
                <a:solidFill>
                  <a:schemeClr val="tx1"/>
                </a:solidFill>
                <a:effectLst/>
                <a:latin typeface="+mn-lt"/>
                <a:ea typeface="+mn-ea"/>
                <a:cs typeface="+mn-cs"/>
              </a:rPr>
              <a:t>正六角形</a:t>
            </a:r>
            <a:r>
              <a:rPr kumimoji="1" lang="ja-JP" altLang="en-US" sz="1200" kern="1200" dirty="0" smtClean="0">
                <a:solidFill>
                  <a:schemeClr val="tx1"/>
                </a:solidFill>
                <a:effectLst/>
                <a:latin typeface="+mn-lt"/>
                <a:ea typeface="+mn-ea"/>
                <a:cs typeface="+mn-cs"/>
              </a:rPr>
              <a:t>構造</a:t>
            </a:r>
            <a:r>
              <a:rPr kumimoji="1" lang="ja-JP" altLang="ja-JP" sz="1200" kern="1200" dirty="0" smtClean="0">
                <a:solidFill>
                  <a:schemeClr val="tx1"/>
                </a:solidFill>
                <a:effectLst/>
                <a:latin typeface="+mn-lt"/>
                <a:ea typeface="+mn-ea"/>
                <a:cs typeface="+mn-cs"/>
              </a:rPr>
              <a:t>をした化合物</a:t>
            </a:r>
            <a:r>
              <a:rPr kumimoji="1" lang="ja-JP" altLang="en-US" sz="1200" kern="1200" dirty="0" smtClean="0">
                <a:solidFill>
                  <a:schemeClr val="tx1"/>
                </a:solidFill>
                <a:effectLst/>
                <a:latin typeface="+mn-lt"/>
                <a:ea typeface="+mn-ea"/>
                <a:cs typeface="+mn-cs"/>
              </a:rPr>
              <a:t>であり、</a:t>
            </a:r>
            <a:r>
              <a:rPr kumimoji="1" lang="ja-JP" altLang="ja-JP" sz="1200" kern="1200" dirty="0" smtClean="0">
                <a:solidFill>
                  <a:schemeClr val="tx1"/>
                </a:solidFill>
                <a:effectLst/>
                <a:latin typeface="+mn-lt"/>
                <a:ea typeface="+mn-ea"/>
                <a:cs typeface="+mn-cs"/>
              </a:rPr>
              <a:t>一重結合と二重結合</a:t>
            </a:r>
            <a:r>
              <a:rPr kumimoji="1" lang="ja-JP" altLang="en-US" sz="1200" kern="1200" dirty="0" smtClean="0">
                <a:solidFill>
                  <a:schemeClr val="tx1"/>
                </a:solidFill>
                <a:effectLst/>
                <a:latin typeface="+mn-lt"/>
                <a:ea typeface="+mn-ea"/>
                <a:cs typeface="+mn-cs"/>
              </a:rPr>
              <a:t>が交互に連なった構造をしていないからです</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このような化合物の構造を表現する方法が共鳴構造式です。</a:t>
            </a:r>
            <a:r>
              <a:rPr kumimoji="1" lang="ja-JP" altLang="ja-JP" sz="1200" kern="1200" dirty="0" smtClean="0">
                <a:solidFill>
                  <a:schemeClr val="tx1"/>
                </a:solidFill>
                <a:effectLst/>
                <a:latin typeface="+mn-lt"/>
                <a:ea typeface="+mn-ea"/>
                <a:cs typeface="+mn-cs"/>
              </a:rPr>
              <a:t>ベンゼン</a:t>
            </a:r>
            <a:r>
              <a:rPr kumimoji="1" lang="ja-JP" altLang="en-US" sz="1200" kern="1200" dirty="0" smtClean="0">
                <a:solidFill>
                  <a:schemeClr val="tx1"/>
                </a:solidFill>
                <a:effectLst/>
                <a:latin typeface="+mn-lt"/>
                <a:ea typeface="+mn-ea"/>
                <a:cs typeface="+mn-cs"/>
              </a:rPr>
              <a:t>を共鳴構造式で表現するとこのようになります。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ビラジカル性化合物も、</a:t>
            </a:r>
            <a:r>
              <a:rPr kumimoji="1" lang="ja-JP" altLang="en-US" sz="1200" kern="1200" dirty="0" smtClean="0">
                <a:solidFill>
                  <a:schemeClr val="tx1"/>
                </a:solidFill>
                <a:effectLst/>
                <a:latin typeface="+mn-lt"/>
                <a:ea typeface="+mn-ea"/>
                <a:cs typeface="+mn-cs"/>
              </a:rPr>
              <a:t>一つの構造式では</a:t>
            </a:r>
            <a:r>
              <a:rPr kumimoji="1" lang="ja-JP" altLang="ja-JP" sz="1200" kern="1200" dirty="0" smtClean="0">
                <a:solidFill>
                  <a:schemeClr val="tx1"/>
                </a:solidFill>
                <a:effectLst/>
                <a:latin typeface="+mn-lt"/>
                <a:ea typeface="+mn-ea"/>
                <a:cs typeface="+mn-cs"/>
              </a:rPr>
              <a:t>正確な電子状態を記述することができないため、共鳴構造式で書き表されます。</a:t>
            </a:r>
          </a:p>
          <a:p>
            <a:r>
              <a:rPr kumimoji="1" lang="ja-JP" altLang="ja-JP" sz="1200" kern="1200" dirty="0" smtClean="0">
                <a:solidFill>
                  <a:schemeClr val="tx1"/>
                </a:solidFill>
                <a:effectLst/>
                <a:latin typeface="+mn-lt"/>
                <a:ea typeface="+mn-ea"/>
                <a:cs typeface="+mn-cs"/>
              </a:rPr>
              <a:t>電子が全て結合に使われている構造を閉殻構造、結合が解け、分子内に二か所のラジカル中心が存在する構造を開殻構造と言います。</a:t>
            </a:r>
          </a:p>
          <a:p>
            <a:r>
              <a:rPr kumimoji="1" lang="ja-JP" altLang="ja-JP" sz="1200" kern="1200" dirty="0" smtClean="0">
                <a:solidFill>
                  <a:schemeClr val="tx1"/>
                </a:solidFill>
                <a:effectLst/>
                <a:latin typeface="+mn-lt"/>
                <a:ea typeface="+mn-ea"/>
                <a:cs typeface="+mn-cs"/>
              </a:rPr>
              <a:t>しかし、開殻構造が紙の上で書けるからと言ってビラジカル性を持つとは限りません。</a:t>
            </a:r>
          </a:p>
          <a:p>
            <a:r>
              <a:rPr kumimoji="1" lang="en-US" altLang="ja-JP" sz="1200" kern="1200" dirty="0" smtClean="0">
                <a:solidFill>
                  <a:schemeClr val="tx1"/>
                </a:solidFill>
                <a:effectLst/>
                <a:latin typeface="+mn-lt"/>
                <a:ea typeface="+mn-ea"/>
                <a:cs typeface="+mn-cs"/>
              </a:rPr>
              <a:t>2,3-</a:t>
            </a:r>
            <a:r>
              <a:rPr kumimoji="1" lang="ja-JP" altLang="ja-JP" sz="1200" kern="1200" dirty="0" smtClean="0">
                <a:solidFill>
                  <a:schemeClr val="tx1"/>
                </a:solidFill>
                <a:effectLst/>
                <a:latin typeface="+mn-lt"/>
                <a:ea typeface="+mn-ea"/>
                <a:cs typeface="+mn-cs"/>
              </a:rPr>
              <a:t>ジメチルブテンはこのようにビラジカル構造を書くことができますが、ビラジカル性は持ちません。これは、ビラジカル構造が極めて不安定で化合物の構造に寄与できないからです。</a:t>
            </a:r>
          </a:p>
          <a:p>
            <a:r>
              <a:rPr kumimoji="1" lang="ja-JP" altLang="ja-JP" sz="1200" kern="1200" dirty="0" smtClean="0">
                <a:solidFill>
                  <a:schemeClr val="tx1"/>
                </a:solidFill>
                <a:effectLst/>
                <a:latin typeface="+mn-lt"/>
                <a:ea typeface="+mn-ea"/>
                <a:cs typeface="+mn-cs"/>
              </a:rPr>
              <a:t>パラキノジメタンの開殻構造は、ベンゼン環を形成することで芳香族安定化エネルギーという効果を受けることができ、開殻構造が構造に寄与できるようになります</a:t>
            </a:r>
            <a:r>
              <a:rPr kumimoji="1" lang="ja-JP" altLang="en-US" sz="1200" kern="1200" dirty="0" smtClean="0">
                <a:solidFill>
                  <a:schemeClr val="tx1"/>
                </a:solidFill>
                <a:effectLst/>
                <a:latin typeface="+mn-lt"/>
                <a:ea typeface="+mn-ea"/>
                <a:cs typeface="+mn-cs"/>
              </a:rPr>
              <a:t>。</a:t>
            </a:r>
            <a:endParaRPr lang="en-US" altLang="ja-JP" dirty="0" smtClean="0">
              <a:latin typeface="Arial" panose="020B0604020202020204" pitchFamily="34" charset="0"/>
              <a:ea typeface="ＭＳ 明朝" panose="02020609040205080304" pitchFamily="17"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4</a:t>
            </a:fld>
            <a:endParaRPr kumimoji="1" lang="ja-JP" altLang="en-US"/>
          </a:p>
        </p:txBody>
      </p:sp>
    </p:spTree>
    <p:extLst>
      <p:ext uri="{BB962C8B-B14F-4D97-AF65-F5344CB8AC3E}">
        <p14:creationId xmlns:p14="http://schemas.microsoft.com/office/powerpoint/2010/main" val="288980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一重項ビラジカル性を有する単純な有機分子の例として、キノジメタンがあります。</a:t>
            </a:r>
          </a:p>
          <a:p>
            <a:r>
              <a:rPr kumimoji="1" lang="ja-JP" altLang="ja-JP" sz="1200" kern="1200" dirty="0" smtClean="0">
                <a:solidFill>
                  <a:schemeClr val="tx1"/>
                </a:solidFill>
                <a:effectLst/>
                <a:latin typeface="+mn-lt"/>
                <a:ea typeface="+mn-ea"/>
                <a:cs typeface="+mn-cs"/>
              </a:rPr>
              <a:t>この</a:t>
            </a:r>
            <a:r>
              <a:rPr kumimoji="1" lang="en-US" altLang="ja-JP" sz="1200" i="1" kern="1200" dirty="0" smtClean="0">
                <a:solidFill>
                  <a:schemeClr val="tx1"/>
                </a:solidFill>
                <a:effectLst/>
                <a:latin typeface="+mn-lt"/>
                <a:ea typeface="+mn-ea"/>
                <a:cs typeface="+mn-cs"/>
              </a:rPr>
              <a:t>p</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キノジメタンや</a:t>
            </a:r>
            <a:r>
              <a:rPr kumimoji="1" lang="en-US" altLang="ja-JP" sz="1200" i="1" kern="1200" dirty="0" smtClean="0">
                <a:solidFill>
                  <a:schemeClr val="tx1"/>
                </a:solidFill>
                <a:effectLst/>
                <a:latin typeface="+mn-lt"/>
                <a:ea typeface="+mn-ea"/>
                <a:cs typeface="+mn-cs"/>
              </a:rPr>
              <a:t>o</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キノジメタンを部分構造として含む化合物が多数合成されています。</a:t>
            </a:r>
          </a:p>
          <a:p>
            <a:r>
              <a:rPr kumimoji="1" lang="ja-JP" altLang="ja-JP" sz="1200" kern="1200" dirty="0" smtClean="0">
                <a:solidFill>
                  <a:schemeClr val="tx1"/>
                </a:solidFill>
                <a:effectLst/>
                <a:latin typeface="+mn-lt"/>
                <a:ea typeface="+mn-ea"/>
                <a:cs typeface="+mn-cs"/>
              </a:rPr>
              <a:t>ビラジカル性化合物は、反応性が高くそのままではそれ同士が反応したり、空気中の酸素と反応するので、これらの化合物には、安定に存在できるような工夫がなされています。</a:t>
            </a:r>
          </a:p>
          <a:p>
            <a:r>
              <a:rPr kumimoji="1" lang="ja-JP" altLang="ja-JP" sz="1200" kern="1200" dirty="0" smtClean="0">
                <a:solidFill>
                  <a:schemeClr val="tx1"/>
                </a:solidFill>
                <a:effectLst/>
                <a:latin typeface="+mn-lt"/>
                <a:ea typeface="+mn-ea"/>
                <a:cs typeface="+mn-cs"/>
              </a:rPr>
              <a:t>たとえばビスフェナレニルとよばれるこの化合物では、ラジカル中心がフェナレンという６角形が三つ集まった構造中に非局在化されることで熱力学的に安定化されています。熱力学的安定化とは、その化合物の生成エンタルピーを低下させることで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それ以外の化合物はラジカル中心のある部分に置換基を導入することで速度論的に安定化されています。速度論的安定化</a:t>
            </a:r>
            <a:r>
              <a:rPr kumimoji="1" lang="ja-JP" altLang="en-US" sz="1200" kern="1200" dirty="0" smtClean="0">
                <a:solidFill>
                  <a:schemeClr val="tx1"/>
                </a:solidFill>
                <a:effectLst/>
                <a:latin typeface="+mn-lt"/>
                <a:ea typeface="+mn-ea"/>
                <a:cs typeface="+mn-cs"/>
              </a:rPr>
              <a:t>とは、</a:t>
            </a:r>
            <a:r>
              <a:rPr kumimoji="1" lang="ja-JP" altLang="ja-JP" sz="1200" kern="1200" dirty="0" smtClean="0">
                <a:solidFill>
                  <a:schemeClr val="tx1"/>
                </a:solidFill>
                <a:effectLst/>
                <a:latin typeface="+mn-lt"/>
                <a:ea typeface="+mn-ea"/>
                <a:cs typeface="+mn-cs"/>
              </a:rPr>
              <a:t>反応の活性化エネルギーが大きく</a:t>
            </a:r>
            <a:r>
              <a:rPr kumimoji="1" lang="ja-JP" altLang="en-US" sz="1200" kern="1200" dirty="0" smtClean="0">
                <a:solidFill>
                  <a:schemeClr val="tx1"/>
                </a:solidFill>
                <a:effectLst/>
                <a:latin typeface="+mn-lt"/>
                <a:ea typeface="+mn-ea"/>
                <a:cs typeface="+mn-cs"/>
              </a:rPr>
              <a:t>し</a:t>
            </a:r>
            <a:r>
              <a:rPr kumimoji="1" lang="ja-JP" altLang="ja-JP" sz="1200" kern="1200" dirty="0" smtClean="0">
                <a:solidFill>
                  <a:schemeClr val="tx1"/>
                </a:solidFill>
                <a:effectLst/>
                <a:latin typeface="+mn-lt"/>
                <a:ea typeface="+mn-ea"/>
                <a:cs typeface="+mn-cs"/>
              </a:rPr>
              <a:t>、反応性</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低く</a:t>
            </a:r>
            <a:r>
              <a:rPr kumimoji="1" lang="ja-JP" altLang="en-US" sz="1200" kern="1200" dirty="0" smtClean="0">
                <a:solidFill>
                  <a:schemeClr val="tx1"/>
                </a:solidFill>
                <a:effectLst/>
                <a:latin typeface="+mn-lt"/>
                <a:ea typeface="+mn-ea"/>
                <a:cs typeface="+mn-cs"/>
              </a:rPr>
              <a:t>することです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baseline="0" dirty="0" smtClean="0"/>
              <a:t>特にこの化合物（オルトインデノフルオレン）は、</a:t>
            </a:r>
            <a:r>
              <a:rPr kumimoji="1" lang="ja-JP" altLang="ja-JP" sz="1200" kern="1200" dirty="0" smtClean="0">
                <a:solidFill>
                  <a:schemeClr val="tx1"/>
                </a:solidFill>
                <a:effectLst/>
                <a:latin typeface="+mn-lt"/>
                <a:ea typeface="+mn-ea"/>
                <a:cs typeface="+mn-cs"/>
              </a:rPr>
              <a:t>メシチル</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反応性の高い点を覆うようにしてそとから守ってい</a:t>
            </a:r>
            <a:r>
              <a:rPr kumimoji="1" lang="ja-JP" altLang="en-US" sz="1200" kern="1200" dirty="0" smtClean="0">
                <a:solidFill>
                  <a:schemeClr val="tx1"/>
                </a:solidFill>
                <a:effectLst/>
                <a:latin typeface="+mn-lt"/>
                <a:ea typeface="+mn-ea"/>
                <a:cs typeface="+mn-cs"/>
              </a:rPr>
              <a:t>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5</a:t>
            </a:fld>
            <a:endParaRPr kumimoji="1" lang="ja-JP" altLang="en-US"/>
          </a:p>
        </p:txBody>
      </p:sp>
    </p:spTree>
    <p:extLst>
      <p:ext uri="{BB962C8B-B14F-4D97-AF65-F5344CB8AC3E}">
        <p14:creationId xmlns:p14="http://schemas.microsoft.com/office/powerpoint/2010/main" val="50213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次に、先行研究について話します。</a:t>
            </a:r>
          </a:p>
          <a:p>
            <a:r>
              <a:rPr kumimoji="1" lang="ja-JP" altLang="ja-JP" sz="1200" kern="1200" dirty="0" smtClean="0">
                <a:solidFill>
                  <a:schemeClr val="tx1"/>
                </a:solidFill>
                <a:effectLst/>
                <a:latin typeface="+mn-lt"/>
                <a:ea typeface="+mn-ea"/>
                <a:cs typeface="+mn-cs"/>
              </a:rPr>
              <a:t>当研究室では、一重項ビラジカル性を有する化合物に関する研究の一環としてインデノ</a:t>
            </a:r>
            <a:r>
              <a:rPr kumimoji="1" lang="en-US" altLang="ja-JP" sz="1200" kern="1200" dirty="0" smtClean="0">
                <a:solidFill>
                  <a:schemeClr val="tx1"/>
                </a:solidFill>
                <a:effectLst/>
                <a:latin typeface="+mn-lt"/>
                <a:ea typeface="+mn-ea"/>
                <a:cs typeface="+mn-cs"/>
              </a:rPr>
              <a:t>[2,1-</a:t>
            </a:r>
            <a:r>
              <a:rPr kumimoji="1" lang="en-US" altLang="ja-JP" sz="1200" i="1" kern="1200" dirty="0" smtClean="0">
                <a:solidFill>
                  <a:schemeClr val="tx1"/>
                </a:solidFill>
                <a:effectLst/>
                <a:latin typeface="+mn-lt"/>
                <a:ea typeface="+mn-ea"/>
                <a:cs typeface="+mn-cs"/>
              </a:rPr>
              <a:t>b</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フルオレン１</a:t>
            </a:r>
            <a:r>
              <a:rPr kumimoji="1" lang="en-US" altLang="ja-JP" sz="1200" kern="1200" dirty="0" smtClean="0">
                <a:solidFill>
                  <a:schemeClr val="tx1"/>
                </a:solidFill>
                <a:effectLst/>
                <a:latin typeface="+mn-lt"/>
                <a:ea typeface="+mn-ea"/>
                <a:cs typeface="+mn-cs"/>
              </a:rPr>
              <a:t>a</a:t>
            </a:r>
            <a:r>
              <a:rPr kumimoji="1" lang="en-US" altLang="ja-JP" sz="1200" b="1"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に着目し、メシチル基を導入し速度論的に安定化した誘導体１ｂの合成、結晶構造および物性を報告しています。１</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は大気下でゆっくりと分解する程度の安定性をもった緑色の固体です。</a:t>
            </a:r>
          </a:p>
          <a:p>
            <a:r>
              <a:rPr kumimoji="1" lang="ja-JP" altLang="ja-JP" sz="1200" kern="1200" dirty="0" smtClean="0">
                <a:solidFill>
                  <a:schemeClr val="tx1"/>
                </a:solidFill>
                <a:effectLst/>
                <a:latin typeface="+mn-lt"/>
                <a:ea typeface="+mn-ea"/>
                <a:cs typeface="+mn-cs"/>
              </a:rPr>
              <a:t>この化合物の部分構造である</a:t>
            </a:r>
            <a:r>
              <a:rPr kumimoji="1" lang="en-US" altLang="ja-JP" sz="1200" i="1" kern="1200" dirty="0" smtClean="0">
                <a:solidFill>
                  <a:schemeClr val="tx1"/>
                </a:solidFill>
                <a:effectLst/>
                <a:latin typeface="+mn-lt"/>
                <a:ea typeface="+mn-ea"/>
                <a:cs typeface="+mn-cs"/>
              </a:rPr>
              <a:t>m</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キノジメタン自体は</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基底状態が三重項であることがわかっています。しかし、それを共役系に組み込んで図のような１</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の構造にすると基底状態は一重項状態になり、三重項は</a:t>
            </a:r>
            <a:r>
              <a:rPr kumimoji="1" lang="en-US" altLang="ja-JP" sz="1200" b="0" i="0" u="none" strike="noStrike" kern="1200" baseline="0" dirty="0" smtClean="0">
                <a:solidFill>
                  <a:schemeClr val="tx1"/>
                </a:solidFill>
                <a:latin typeface="+mn-lt"/>
                <a:ea typeface="+mn-ea"/>
                <a:cs typeface="+mn-cs"/>
              </a:rPr>
              <a:t>17.6</a:t>
            </a:r>
            <a:r>
              <a:rPr kumimoji="1" lang="ja-JP" altLang="ja-JP" sz="1200" kern="1200" dirty="0" smtClean="0">
                <a:solidFill>
                  <a:schemeClr val="tx1"/>
                </a:solidFill>
                <a:effectLst/>
                <a:latin typeface="Arial" panose="020B0604020202020204" pitchFamily="34" charset="0"/>
                <a:ea typeface="+mn-ea"/>
                <a:cs typeface="Arial" panose="020B0604020202020204" pitchFamily="34" charset="0"/>
              </a:rPr>
              <a:t>ｋＪ</a:t>
            </a:r>
            <a:r>
              <a:rPr kumimoji="1" lang="en-US" altLang="ja-JP" sz="1200" kern="1200" dirty="0" smtClean="0">
                <a:solidFill>
                  <a:schemeClr val="tx1"/>
                </a:solidFill>
                <a:effectLst/>
                <a:latin typeface="Arial" panose="020B0604020202020204" pitchFamily="34" charset="0"/>
                <a:ea typeface="+mn-ea"/>
                <a:cs typeface="Arial" panose="020B0604020202020204" pitchFamily="34" charset="0"/>
              </a:rPr>
              <a:t> </a:t>
            </a:r>
            <a:r>
              <a:rPr kumimoji="1" lang="ja-JP" altLang="ja-JP" sz="1200" kern="1200" dirty="0" smtClean="0">
                <a:solidFill>
                  <a:schemeClr val="tx1"/>
                </a:solidFill>
                <a:effectLst/>
                <a:latin typeface="Arial" panose="020B0604020202020204" pitchFamily="34" charset="0"/>
                <a:ea typeface="+mn-ea"/>
                <a:cs typeface="Arial" panose="020B0604020202020204" pitchFamily="34" charset="0"/>
              </a:rPr>
              <a:t>／ｍｏｌ</a:t>
            </a:r>
            <a:r>
              <a:rPr kumimoji="1" lang="ja-JP" altLang="ja-JP" sz="1200" kern="1200" dirty="0" smtClean="0">
                <a:solidFill>
                  <a:schemeClr val="tx1"/>
                </a:solidFill>
                <a:effectLst/>
                <a:latin typeface="+mn-lt"/>
                <a:ea typeface="+mn-ea"/>
                <a:cs typeface="+mn-cs"/>
              </a:rPr>
              <a:t>高いエネルギーレベルにあることが実験的にたしかめられています。</a:t>
            </a:r>
          </a:p>
          <a:p>
            <a:r>
              <a:rPr kumimoji="1" lang="ja-JP" altLang="ja-JP" sz="1200" kern="1200" dirty="0" smtClean="0">
                <a:solidFill>
                  <a:schemeClr val="tx1"/>
                </a:solidFill>
                <a:effectLst/>
                <a:latin typeface="+mn-lt"/>
                <a:ea typeface="+mn-ea"/>
                <a:cs typeface="+mn-cs"/>
              </a:rPr>
              <a:t>この化合物の</a:t>
            </a:r>
            <a:r>
              <a:rPr kumimoji="1" lang="ja-JP" altLang="en-US" sz="1200" kern="1200" dirty="0" smtClean="0">
                <a:solidFill>
                  <a:schemeClr val="tx1"/>
                </a:solidFill>
                <a:effectLst/>
                <a:latin typeface="+mn-lt"/>
                <a:ea typeface="+mn-ea"/>
                <a:cs typeface="+mn-cs"/>
              </a:rPr>
              <a:t>ジクロロメタン</a:t>
            </a:r>
            <a:r>
              <a:rPr kumimoji="1" lang="ja-JP" altLang="ja-JP" sz="1200" kern="1200" dirty="0" smtClean="0">
                <a:solidFill>
                  <a:schemeClr val="tx1"/>
                </a:solidFill>
                <a:effectLst/>
                <a:latin typeface="+mn-lt"/>
                <a:ea typeface="+mn-ea"/>
                <a:cs typeface="+mn-cs"/>
              </a:rPr>
              <a:t>中における電子遷移のスペクトルを測定したところ、</a:t>
            </a:r>
            <a:r>
              <a:rPr kumimoji="1" lang="en-US" altLang="ja-JP" sz="1200" kern="1200" dirty="0" smtClean="0">
                <a:solidFill>
                  <a:schemeClr val="tx1"/>
                </a:solidFill>
                <a:effectLst/>
                <a:latin typeface="+mn-lt"/>
                <a:ea typeface="+mn-ea"/>
                <a:cs typeface="+mn-cs"/>
              </a:rPr>
              <a:t>20π</a:t>
            </a:r>
            <a:r>
              <a:rPr kumimoji="1" lang="ja-JP" altLang="ja-JP" sz="1200" kern="1200" dirty="0" smtClean="0">
                <a:solidFill>
                  <a:schemeClr val="tx1"/>
                </a:solidFill>
                <a:effectLst/>
                <a:latin typeface="+mn-lt"/>
                <a:ea typeface="+mn-ea"/>
                <a:cs typeface="+mn-cs"/>
              </a:rPr>
              <a:t>電子からなる比較的小さな共役系にも関わらず、</a:t>
            </a:r>
            <a:r>
              <a:rPr kumimoji="1" lang="en-US" altLang="ja-JP" sz="1200" kern="1200" dirty="0" smtClean="0">
                <a:solidFill>
                  <a:schemeClr val="tx1"/>
                </a:solidFill>
                <a:effectLst/>
                <a:latin typeface="+mn-lt"/>
                <a:ea typeface="+mn-ea"/>
                <a:cs typeface="+mn-cs"/>
              </a:rPr>
              <a:t>1700 nm</a:t>
            </a:r>
            <a:r>
              <a:rPr kumimoji="1" lang="ja-JP" altLang="ja-JP" sz="1200" kern="1200" dirty="0" err="1" smtClean="0">
                <a:solidFill>
                  <a:schemeClr val="tx1"/>
                </a:solidFill>
                <a:effectLst/>
                <a:latin typeface="+mn-lt"/>
                <a:ea typeface="+mn-ea"/>
                <a:cs typeface="+mn-cs"/>
              </a:rPr>
              <a:t>の近</a:t>
            </a:r>
            <a:r>
              <a:rPr kumimoji="1" lang="ja-JP" altLang="ja-JP" sz="1200" kern="1200" dirty="0" smtClean="0">
                <a:solidFill>
                  <a:schemeClr val="tx1"/>
                </a:solidFill>
                <a:effectLst/>
                <a:latin typeface="+mn-lt"/>
                <a:ea typeface="+mn-ea"/>
                <a:cs typeface="+mn-cs"/>
              </a:rPr>
              <a:t>赤外領域に吸収強度はちいさいながらも第一励起吸収帯を示すという異常な性質を有することがわかりました。</a:t>
            </a:r>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6</a:t>
            </a:fld>
            <a:endParaRPr kumimoji="1" lang="ja-JP" altLang="en-US"/>
          </a:p>
        </p:txBody>
      </p:sp>
    </p:spTree>
    <p:extLst>
      <p:ext uri="{BB962C8B-B14F-4D97-AF65-F5344CB8AC3E}">
        <p14:creationId xmlns:p14="http://schemas.microsoft.com/office/powerpoint/2010/main" val="299477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一般に、ビラジカル性化合物は、閉殻分子に比べて</a:t>
            </a:r>
            <a:r>
              <a:rPr kumimoji="1" lang="en-US" altLang="ja-JP" sz="1200" kern="1200" dirty="0" err="1" smtClean="0">
                <a:solidFill>
                  <a:schemeClr val="tx1"/>
                </a:solidFill>
                <a:effectLst/>
                <a:latin typeface="+mn-lt"/>
                <a:ea typeface="+mn-ea"/>
                <a:cs typeface="+mn-cs"/>
              </a:rPr>
              <a:t>HOMOLUMOgup</a:t>
            </a:r>
            <a:r>
              <a:rPr kumimoji="1" lang="ja-JP" altLang="ja-JP" sz="1200" kern="1200" dirty="0" smtClean="0">
                <a:solidFill>
                  <a:schemeClr val="tx1"/>
                </a:solidFill>
                <a:effectLst/>
                <a:latin typeface="+mn-lt"/>
                <a:ea typeface="+mn-ea"/>
                <a:cs typeface="+mn-cs"/>
              </a:rPr>
              <a:t>が小さく、長波長を</a:t>
            </a:r>
            <a:r>
              <a:rPr kumimoji="1" lang="ja-JP" altLang="ja-JP" sz="1200" kern="1200" dirty="0" err="1" smtClean="0">
                <a:solidFill>
                  <a:schemeClr val="tx1"/>
                </a:solidFill>
                <a:effectLst/>
                <a:latin typeface="+mn-lt"/>
                <a:ea typeface="+mn-ea"/>
                <a:cs typeface="+mn-cs"/>
              </a:rPr>
              <a:t>に</a:t>
            </a:r>
            <a:r>
              <a:rPr kumimoji="1" lang="ja-JP" altLang="ja-JP" sz="1200" kern="1200" dirty="0" smtClean="0">
                <a:solidFill>
                  <a:schemeClr val="tx1"/>
                </a:solidFill>
                <a:effectLst/>
                <a:latin typeface="+mn-lt"/>
                <a:ea typeface="+mn-ea"/>
                <a:cs typeface="+mn-cs"/>
              </a:rPr>
              <a:t>吸収をしめすことがしられています。</a:t>
            </a:r>
          </a:p>
          <a:p>
            <a:r>
              <a:rPr kumimoji="1" lang="ja-JP" altLang="ja-JP" sz="1200" kern="1200" dirty="0" smtClean="0">
                <a:solidFill>
                  <a:schemeClr val="tx1"/>
                </a:solidFill>
                <a:effectLst/>
                <a:latin typeface="+mn-lt"/>
                <a:ea typeface="+mn-ea"/>
                <a:cs typeface="+mn-cs"/>
              </a:rPr>
              <a:t>たとえば、おなじ２０π電子からなるビラジカル性化合物であるインデノ</a:t>
            </a:r>
            <a:r>
              <a:rPr kumimoji="1" lang="en-US" altLang="ja-JP" sz="1200" kern="1200" dirty="0" smtClean="0">
                <a:solidFill>
                  <a:schemeClr val="tx1"/>
                </a:solidFill>
                <a:effectLst/>
                <a:latin typeface="+mn-lt"/>
                <a:ea typeface="+mn-ea"/>
                <a:cs typeface="+mn-cs"/>
              </a:rPr>
              <a:t>[2,1-a]</a:t>
            </a:r>
            <a:r>
              <a:rPr kumimoji="1" lang="ja-JP" altLang="ja-JP" sz="1200" kern="1200" dirty="0" smtClean="0">
                <a:solidFill>
                  <a:schemeClr val="tx1"/>
                </a:solidFill>
                <a:effectLst/>
                <a:latin typeface="+mn-lt"/>
                <a:ea typeface="+mn-ea"/>
                <a:cs typeface="+mn-cs"/>
              </a:rPr>
              <a:t>フルオレン誘導体の吸収は吸収端が</a:t>
            </a:r>
            <a:r>
              <a:rPr kumimoji="1" lang="en-US" altLang="ja-JP" sz="1200" kern="1200" dirty="0" smtClean="0">
                <a:solidFill>
                  <a:schemeClr val="tx1"/>
                </a:solidFill>
                <a:effectLst/>
                <a:latin typeface="+mn-lt"/>
                <a:ea typeface="+mn-ea"/>
                <a:cs typeface="+mn-cs"/>
              </a:rPr>
              <a:t>800nm</a:t>
            </a:r>
            <a:r>
              <a:rPr kumimoji="1" lang="ja-JP" altLang="ja-JP" sz="1200" kern="1200" dirty="0" err="1" smtClean="0">
                <a:solidFill>
                  <a:schemeClr val="tx1"/>
                </a:solidFill>
                <a:effectLst/>
                <a:latin typeface="+mn-lt"/>
                <a:ea typeface="+mn-ea"/>
                <a:cs typeface="+mn-cs"/>
              </a:rPr>
              <a:t>まで</a:t>
            </a:r>
            <a:r>
              <a:rPr kumimoji="1" lang="ja-JP" altLang="ja-JP" sz="1200" kern="1200" dirty="0" smtClean="0">
                <a:solidFill>
                  <a:schemeClr val="tx1"/>
                </a:solidFill>
                <a:effectLst/>
                <a:latin typeface="+mn-lt"/>
                <a:ea typeface="+mn-ea"/>
                <a:cs typeface="+mn-cs"/>
              </a:rPr>
              <a:t>達しています。</a:t>
            </a:r>
          </a:p>
          <a:p>
            <a:r>
              <a:rPr kumimoji="1" lang="ja-JP" altLang="ja-JP" sz="1200" kern="1200" dirty="0" smtClean="0">
                <a:solidFill>
                  <a:schemeClr val="tx1"/>
                </a:solidFill>
                <a:effectLst/>
                <a:latin typeface="+mn-lt"/>
                <a:ea typeface="+mn-ea"/>
                <a:cs typeface="+mn-cs"/>
              </a:rPr>
              <a:t>しかし、これと比較して、インデノ</a:t>
            </a:r>
            <a:r>
              <a:rPr kumimoji="1" lang="en-US" altLang="ja-JP" sz="1200" kern="1200" dirty="0" smtClean="0">
                <a:solidFill>
                  <a:schemeClr val="tx1"/>
                </a:solidFill>
                <a:effectLst/>
                <a:latin typeface="+mn-lt"/>
                <a:ea typeface="+mn-ea"/>
                <a:cs typeface="+mn-cs"/>
              </a:rPr>
              <a:t>[2,1-</a:t>
            </a:r>
            <a:r>
              <a:rPr kumimoji="1" lang="en-US" altLang="ja-JP" sz="1200" i="1" kern="1200" dirty="0" smtClean="0">
                <a:solidFill>
                  <a:schemeClr val="tx1"/>
                </a:solidFill>
                <a:effectLst/>
                <a:latin typeface="+mn-lt"/>
                <a:ea typeface="+mn-ea"/>
                <a:cs typeface="+mn-cs"/>
              </a:rPr>
              <a:t>b</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フルオレン</a:t>
            </a:r>
            <a:r>
              <a:rPr kumimoji="1" lang="ja-JP" altLang="ja-JP" sz="1200" b="1"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誘導体１の吸収は極めて長波長にあることがこれら二つの類似化合物を比較することでわかります。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7</a:t>
            </a:fld>
            <a:endParaRPr kumimoji="1" lang="ja-JP" altLang="en-US"/>
          </a:p>
        </p:txBody>
      </p:sp>
    </p:spTree>
    <p:extLst>
      <p:ext uri="{BB962C8B-B14F-4D97-AF65-F5344CB8AC3E}">
        <p14:creationId xmlns:p14="http://schemas.microsoft.com/office/powerpoint/2010/main" val="305970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また、この長波長の吸収が異常な現象であることを説明するためのもうひとつのデータとして、パイ共役構造の大きさと吸収波長の関係について説明します。</a:t>
            </a:r>
          </a:p>
          <a:p>
            <a:r>
              <a:rPr kumimoji="1" lang="ja-JP" altLang="ja-JP" sz="1200" kern="1200" dirty="0" smtClean="0">
                <a:solidFill>
                  <a:schemeClr val="tx1"/>
                </a:solidFill>
                <a:effectLst/>
                <a:latin typeface="+mn-lt"/>
                <a:ea typeface="+mn-ea"/>
                <a:cs typeface="+mn-cs"/>
              </a:rPr>
              <a:t>ここに示した図は、アセン類とよばれる一連の芳香族化合物の誘導体の吸収スペクトルです。アセン類とはベンゼン環が直線状に縮環したこのような化合物のことです。ケイ素とアセチレンからなる置換基は、これらを安定化するために導入されています。</a:t>
            </a:r>
          </a:p>
          <a:p>
            <a:r>
              <a:rPr kumimoji="1" lang="ja-JP" altLang="ja-JP" sz="1200" kern="1200" dirty="0" smtClean="0">
                <a:solidFill>
                  <a:schemeClr val="tx1"/>
                </a:solidFill>
                <a:effectLst/>
                <a:latin typeface="+mn-lt"/>
                <a:ea typeface="+mn-ea"/>
                <a:cs typeface="+mn-cs"/>
              </a:rPr>
              <a:t>この図を見てわかるように、パイ共役系構造は、その骨格が大きいほど長波長の光を吸収します。これはパイ電子の数がふえるにしたがって、ＨＯＭＯ－ＬＵＭＯギャップが小さくなり、ＨＯＭＯ－ＬＵＭＯ間の電子遷移である第一励起のエネルギーが小さくなるためです</a:t>
            </a:r>
          </a:p>
          <a:p>
            <a:r>
              <a:rPr kumimoji="1" lang="ja-JP" altLang="ja-JP" sz="1200" kern="1200" dirty="0" smtClean="0">
                <a:solidFill>
                  <a:schemeClr val="tx1"/>
                </a:solidFill>
                <a:effectLst/>
                <a:latin typeface="+mn-lt"/>
                <a:ea typeface="+mn-ea"/>
                <a:cs typeface="+mn-cs"/>
              </a:rPr>
              <a:t>ちなみにこの図から、インデノフルオレンより２電子多い</a:t>
            </a:r>
            <a:r>
              <a:rPr kumimoji="1" lang="en-US" altLang="ja-JP" sz="1200" kern="1200" dirty="0" smtClean="0">
                <a:solidFill>
                  <a:schemeClr val="tx1"/>
                </a:solidFill>
                <a:effectLst/>
                <a:latin typeface="+mn-lt"/>
                <a:ea typeface="+mn-ea"/>
                <a:cs typeface="+mn-cs"/>
              </a:rPr>
              <a:t>22π</a:t>
            </a:r>
            <a:r>
              <a:rPr kumimoji="1" lang="ja-JP" altLang="ja-JP" sz="1200" kern="1200" dirty="0" smtClean="0">
                <a:solidFill>
                  <a:schemeClr val="tx1"/>
                </a:solidFill>
                <a:effectLst/>
                <a:latin typeface="+mn-lt"/>
                <a:ea typeface="+mn-ea"/>
                <a:cs typeface="+mn-cs"/>
              </a:rPr>
              <a:t>電子からなるペンタセン骨格でも吸収は</a:t>
            </a:r>
            <a:r>
              <a:rPr kumimoji="1" lang="en-US" altLang="ja-JP" sz="1200" kern="1200" dirty="0" smtClean="0">
                <a:solidFill>
                  <a:schemeClr val="tx1"/>
                </a:solidFill>
                <a:effectLst/>
                <a:latin typeface="+mn-lt"/>
                <a:ea typeface="+mn-ea"/>
                <a:cs typeface="+mn-cs"/>
              </a:rPr>
              <a:t>635nm</a:t>
            </a:r>
            <a:r>
              <a:rPr kumimoji="1" lang="ja-JP" altLang="ja-JP" sz="1200" kern="1200" dirty="0" smtClean="0">
                <a:solidFill>
                  <a:schemeClr val="tx1"/>
                </a:solidFill>
                <a:effectLst/>
                <a:latin typeface="+mn-lt"/>
                <a:ea typeface="+mn-ea"/>
                <a:cs typeface="+mn-cs"/>
              </a:rPr>
              <a:t>までしかのびないことがわかり、</a:t>
            </a:r>
            <a:r>
              <a:rPr kumimoji="1" lang="en-US" altLang="ja-JP" sz="1200" kern="1200" dirty="0" smtClean="0">
                <a:solidFill>
                  <a:schemeClr val="tx1"/>
                </a:solidFill>
                <a:effectLst/>
                <a:latin typeface="+mn-lt"/>
                <a:ea typeface="+mn-ea"/>
                <a:cs typeface="+mn-cs"/>
              </a:rPr>
              <a:t>1700nm</a:t>
            </a:r>
            <a:r>
              <a:rPr kumimoji="1" lang="ja-JP" altLang="ja-JP" sz="1200" kern="1200" dirty="0" smtClean="0">
                <a:solidFill>
                  <a:schemeClr val="tx1"/>
                </a:solidFill>
                <a:effectLst/>
                <a:latin typeface="+mn-lt"/>
                <a:ea typeface="+mn-ea"/>
                <a:cs typeface="+mn-cs"/>
              </a:rPr>
              <a:t>に吸収極大をもつメタキノジメタン型のインデノフルオレン誘導体１の異常さがわかります。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8</a:t>
            </a:fld>
            <a:endParaRPr kumimoji="1" lang="ja-JP" altLang="en-US"/>
          </a:p>
        </p:txBody>
      </p:sp>
    </p:spTree>
    <p:extLst>
      <p:ext uri="{BB962C8B-B14F-4D97-AF65-F5344CB8AC3E}">
        <p14:creationId xmlns:p14="http://schemas.microsoft.com/office/powerpoint/2010/main" val="173077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この異常現象を、本研究科、化学工学領域の中野教授らが理論的に解明しました。詳細は次に述べますが、その</a:t>
            </a:r>
            <a:r>
              <a:rPr kumimoji="1" lang="ja-JP" altLang="en-US" sz="1200" kern="1200" dirty="0" smtClean="0">
                <a:solidFill>
                  <a:schemeClr val="tx1"/>
                </a:solidFill>
                <a:effectLst/>
                <a:latin typeface="+mn-lt"/>
                <a:ea typeface="+mn-ea"/>
                <a:cs typeface="+mn-cs"/>
              </a:rPr>
              <a:t>理論は</a:t>
            </a:r>
            <a:r>
              <a:rPr kumimoji="1" lang="ja-JP" altLang="ja-JP" sz="1200" kern="1200" dirty="0" smtClean="0">
                <a:solidFill>
                  <a:schemeClr val="tx1"/>
                </a:solidFill>
                <a:effectLst/>
                <a:latin typeface="+mn-lt"/>
                <a:ea typeface="+mn-ea"/>
                <a:cs typeface="+mn-cs"/>
              </a:rPr>
              <a:t>、つぎの条件がそろえば、より小さいパイ共役系の第一励起のエネルギーが類似骨格をもつより大きな共役系よりも小さくなる、つまり長波長に吸収をもつことになるというものです。その条件とは、ビラジカル性が大きすぎず小さすぎず、程よい中程度であることと非交互炭化水素であることです。</a:t>
            </a:r>
          </a:p>
          <a:p>
            <a:r>
              <a:rPr kumimoji="1" lang="ja-JP" altLang="ja-JP" sz="1200" kern="1200" dirty="0" smtClean="0">
                <a:solidFill>
                  <a:schemeClr val="tx1"/>
                </a:solidFill>
                <a:effectLst/>
                <a:latin typeface="+mn-lt"/>
                <a:ea typeface="+mn-ea"/>
                <a:cs typeface="+mn-cs"/>
              </a:rPr>
              <a:t>この予測に基づき、</a:t>
            </a:r>
            <a:r>
              <a:rPr kumimoji="1" lang="en-US" altLang="ja-JP" sz="1200" b="1"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と、中央のベンゼン環をナフタレン環に拡張した</a:t>
            </a:r>
            <a:r>
              <a:rPr kumimoji="1" lang="en-US" altLang="ja-JP" sz="1200" b="1"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に関して量子化学計算が行われました。</a:t>
            </a:r>
          </a:p>
          <a:p>
            <a:r>
              <a:rPr kumimoji="1" lang="ja-JP" altLang="ja-JP" sz="1200" kern="1200" dirty="0" smtClean="0">
                <a:solidFill>
                  <a:schemeClr val="tx1"/>
                </a:solidFill>
                <a:effectLst/>
                <a:latin typeface="+mn-lt"/>
                <a:ea typeface="+mn-ea"/>
                <a:cs typeface="+mn-cs"/>
              </a:rPr>
              <a:t>その結果、ＤＦＴ計算から</a:t>
            </a:r>
            <a:r>
              <a:rPr kumimoji="1" lang="en-US" altLang="ja-JP" sz="1200" kern="1200" dirty="0" smtClean="0">
                <a:solidFill>
                  <a:schemeClr val="tx1"/>
                </a:solidFill>
                <a:effectLst/>
                <a:latin typeface="+mn-lt"/>
                <a:ea typeface="+mn-ea"/>
                <a:cs typeface="+mn-cs"/>
              </a:rPr>
              <a:t>π</a:t>
            </a:r>
            <a:r>
              <a:rPr kumimoji="1" lang="ja-JP" altLang="ja-JP" sz="1200" kern="1200" dirty="0" smtClean="0">
                <a:solidFill>
                  <a:schemeClr val="tx1"/>
                </a:solidFill>
                <a:effectLst/>
                <a:latin typeface="+mn-lt"/>
                <a:ea typeface="+mn-ea"/>
                <a:cs typeface="+mn-cs"/>
              </a:rPr>
              <a:t>共役のサイズが大きい</a:t>
            </a:r>
            <a:r>
              <a:rPr kumimoji="1" lang="en-US" altLang="ja-JP" sz="1200" b="1"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の方がビラジカル因子が大きくなることと、</a:t>
            </a:r>
            <a:r>
              <a:rPr kumimoji="1" lang="en-US" altLang="ja-JP" sz="1200" kern="1200" dirty="0" smtClean="0">
                <a:solidFill>
                  <a:schemeClr val="tx1"/>
                </a:solidFill>
                <a:effectLst/>
                <a:latin typeface="+mn-lt"/>
                <a:ea typeface="+mn-ea"/>
                <a:cs typeface="+mn-cs"/>
              </a:rPr>
              <a:t>HOMO</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ja-JP" sz="1200" kern="1200" dirty="0" smtClean="0">
                <a:solidFill>
                  <a:schemeClr val="tx1"/>
                </a:solidFill>
                <a:effectLst/>
                <a:latin typeface="+mn-lt"/>
                <a:ea typeface="+mn-ea"/>
                <a:cs typeface="+mn-cs"/>
              </a:rPr>
              <a:t>のエネルギー差は小さく</a:t>
            </a:r>
            <a:r>
              <a:rPr kumimoji="1" lang="ja-JP" altLang="en-US" sz="1200" kern="1200" dirty="0" smtClean="0">
                <a:solidFill>
                  <a:schemeClr val="tx1"/>
                </a:solidFill>
                <a:effectLst/>
                <a:latin typeface="+mn-lt"/>
                <a:ea typeface="+mn-ea"/>
                <a:cs typeface="+mn-cs"/>
              </a:rPr>
              <a:t>な</a:t>
            </a:r>
            <a:r>
              <a:rPr kumimoji="1" lang="ja-JP" altLang="ja-JP" sz="1200" kern="1200" dirty="0" smtClean="0">
                <a:solidFill>
                  <a:schemeClr val="tx1"/>
                </a:solidFill>
                <a:effectLst/>
                <a:latin typeface="+mn-lt"/>
                <a:ea typeface="+mn-ea"/>
                <a:cs typeface="+mn-cs"/>
              </a:rPr>
              <a:t>ることがわかりました。、一方</a:t>
            </a:r>
            <a:r>
              <a:rPr kumimoji="1" lang="en-US" altLang="ja-JP" sz="1200" kern="1200" dirty="0" smtClean="0">
                <a:solidFill>
                  <a:schemeClr val="tx1"/>
                </a:solidFill>
                <a:effectLst/>
                <a:latin typeface="+mn-lt"/>
                <a:ea typeface="+mn-ea"/>
                <a:cs typeface="+mn-cs"/>
              </a:rPr>
              <a:t>TDDFT </a:t>
            </a:r>
            <a:r>
              <a:rPr kumimoji="1" lang="ja-JP" altLang="ja-JP" sz="1200" kern="1200" dirty="0" smtClean="0">
                <a:solidFill>
                  <a:schemeClr val="tx1"/>
                </a:solidFill>
                <a:effectLst/>
                <a:latin typeface="+mn-lt"/>
                <a:ea typeface="+mn-ea"/>
                <a:cs typeface="+mn-cs"/>
              </a:rPr>
              <a:t>法を用いると、確かに共役系のおおきな２のほうが小さな１よりも第一電子遷移のエネルギーが増大すると予想されました。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9</a:t>
            </a:fld>
            <a:endParaRPr kumimoji="1" lang="ja-JP" altLang="en-US"/>
          </a:p>
        </p:txBody>
      </p:sp>
    </p:spTree>
    <p:extLst>
      <p:ext uri="{BB962C8B-B14F-4D97-AF65-F5344CB8AC3E}">
        <p14:creationId xmlns:p14="http://schemas.microsoft.com/office/powerpoint/2010/main" val="17603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6BEAB34-0369-4633-A8DA-277A78F7E628}" type="datetime1">
              <a:rPr kumimoji="1" lang="ja-JP" altLang="en-US" smtClean="0"/>
              <a:t>2014/6/24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74430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4F15CC7-C53B-48E1-A2EE-6A68CAF0C7CD}" type="datetime1">
              <a:rPr kumimoji="1" lang="ja-JP" altLang="en-US" smtClean="0"/>
              <a:t>2014/6/24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300973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A6DD4C3-919B-4DF8-83E5-ABC38A21871A}" type="datetime1">
              <a:rPr kumimoji="1" lang="ja-JP" altLang="en-US" smtClean="0"/>
              <a:t>2014/6/24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423449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32996A-029B-45AA-96C2-E4E37A679EEE}" type="datetime1">
              <a:rPr kumimoji="1" lang="ja-JP" altLang="en-US" smtClean="0"/>
              <a:t>2014/6/24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401565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6B57518-892E-41DB-ABEC-601127A983DB}" type="datetime1">
              <a:rPr kumimoji="1" lang="ja-JP" altLang="en-US" smtClean="0"/>
              <a:t>2014/6/24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371207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02F486B-4422-46EF-86C1-5F950321DE3A}" type="datetime1">
              <a:rPr kumimoji="1" lang="ja-JP" altLang="en-US" smtClean="0"/>
              <a:t>2014/6/24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383814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963BCB-4B9A-4A2C-B485-81BCDAE13DE9}" type="datetime1">
              <a:rPr kumimoji="1" lang="ja-JP" altLang="en-US" smtClean="0"/>
              <a:t>2014/6/24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4520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3F7F849-0839-46A2-A9C3-F19F33975934}" type="datetime1">
              <a:rPr kumimoji="1" lang="ja-JP" altLang="en-US" smtClean="0"/>
              <a:t>2014/6/24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252574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1618-503E-4878-B00F-20169AF197FA}" type="datetime1">
              <a:rPr kumimoji="1" lang="ja-JP" altLang="en-US" smtClean="0"/>
              <a:t>2014/6/24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126681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4329485-D302-4F03-AFCB-3F825E370CFF}" type="datetime1">
              <a:rPr kumimoji="1" lang="ja-JP" altLang="en-US" smtClean="0"/>
              <a:t>2014/6/24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405268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1379C77-E207-43AE-B907-0B636DF002A0}" type="datetime1">
              <a:rPr kumimoji="1" lang="ja-JP" altLang="en-US" smtClean="0"/>
              <a:t>2014/6/24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233213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3DAFE-AAC3-44AC-8B17-57B231CE5FF2}" type="datetime1">
              <a:rPr kumimoji="1" lang="ja-JP" altLang="en-US" smtClean="0"/>
              <a:t>2014/6/24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CE08B-00FE-4092-BEE2-49533B6D45DC}" type="slidenum">
              <a:rPr kumimoji="1" lang="ja-JP" altLang="en-US" smtClean="0"/>
              <a:t>‹#›</a:t>
            </a:fld>
            <a:endParaRPr kumimoji="1" lang="ja-JP" altLang="en-US"/>
          </a:p>
        </p:txBody>
      </p:sp>
    </p:spTree>
    <p:extLst>
      <p:ext uri="{BB962C8B-B14F-4D97-AF65-F5344CB8AC3E}">
        <p14:creationId xmlns:p14="http://schemas.microsoft.com/office/powerpoint/2010/main" val="3784749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0.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emf"/><Relationship Id="rId11" Type="http://schemas.openxmlformats.org/officeDocument/2006/relationships/image" Target="../media/image26.emf"/><Relationship Id="rId5" Type="http://schemas.openxmlformats.org/officeDocument/2006/relationships/image" Target="../media/image28.emf"/><Relationship Id="rId10" Type="http://schemas.openxmlformats.org/officeDocument/2006/relationships/oleObject" Target="../embeddings/oleObject21.bin"/><Relationship Id="rId4" Type="http://schemas.openxmlformats.org/officeDocument/2006/relationships/image" Target="../media/image27.emf"/><Relationship Id="rId9" Type="http://schemas.openxmlformats.org/officeDocument/2006/relationships/image" Target="../media/image25.emf"/></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1.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3.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9.emf"/><Relationship Id="rId11" Type="http://schemas.openxmlformats.org/officeDocument/2006/relationships/image" Target="../media/image26.emf"/><Relationship Id="rId5" Type="http://schemas.openxmlformats.org/officeDocument/2006/relationships/image" Target="../media/image28.emf"/><Relationship Id="rId10" Type="http://schemas.openxmlformats.org/officeDocument/2006/relationships/oleObject" Target="../embeddings/oleObject24.bin"/><Relationship Id="rId4" Type="http://schemas.openxmlformats.org/officeDocument/2006/relationships/image" Target="../media/image27.emf"/><Relationship Id="rId9"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5.xml"/><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24.emf"/><Relationship Id="rId4" Type="http://schemas.openxmlformats.org/officeDocument/2006/relationships/oleObject" Target="../embeddings/oleObject25.bin"/><Relationship Id="rId9" Type="http://schemas.openxmlformats.org/officeDocument/2006/relationships/image" Target="../media/image3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6.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34.emf"/><Relationship Id="rId4" Type="http://schemas.openxmlformats.org/officeDocument/2006/relationships/oleObject" Target="../embeddings/oleObject28.bin"/><Relationship Id="rId9" Type="http://schemas.openxmlformats.org/officeDocument/2006/relationships/image" Target="../media/image3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emf"/><Relationship Id="rId18" Type="http://schemas.openxmlformats.org/officeDocument/2006/relationships/oleObject" Target="../embeddings/oleObject11.bin"/><Relationship Id="rId3" Type="http://schemas.openxmlformats.org/officeDocument/2006/relationships/notesSlide" Target="../notesSlides/notesSlide5.xml"/><Relationship Id="rId7" Type="http://schemas.openxmlformats.org/officeDocument/2006/relationships/image" Target="../media/image7.emf"/><Relationship Id="rId12" Type="http://schemas.openxmlformats.org/officeDocument/2006/relationships/oleObject" Target="../embeddings/oleObject8.bin"/><Relationship Id="rId17" Type="http://schemas.openxmlformats.org/officeDocument/2006/relationships/image" Target="../media/image12.emf"/><Relationship Id="rId2" Type="http://schemas.openxmlformats.org/officeDocument/2006/relationships/slideLayout" Target="../slideLayouts/slideLayout2.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wmf"/><Relationship Id="rId10" Type="http://schemas.openxmlformats.org/officeDocument/2006/relationships/oleObject" Target="../embeddings/oleObject7.bin"/><Relationship Id="rId19" Type="http://schemas.openxmlformats.org/officeDocument/2006/relationships/image" Target="../media/image13.emf"/><Relationship Id="rId4" Type="http://schemas.openxmlformats.org/officeDocument/2006/relationships/oleObject" Target="../embeddings/oleObject4.bin"/><Relationship Id="rId9" Type="http://schemas.openxmlformats.org/officeDocument/2006/relationships/image" Target="../media/image8.emf"/><Relationship Id="rId1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6.xml"/><Relationship Id="rId7" Type="http://schemas.openxmlformats.org/officeDocument/2006/relationships/oleObject" Target="../embeddings/oleObject13.bin"/><Relationship Id="rId12"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png"/><Relationship Id="rId11" Type="http://schemas.openxmlformats.org/officeDocument/2006/relationships/oleObject" Target="../embeddings/oleObject15.bin"/><Relationship Id="rId5" Type="http://schemas.openxmlformats.org/officeDocument/2006/relationships/image" Target="../media/image14.emf"/><Relationship Id="rId10" Type="http://schemas.openxmlformats.org/officeDocument/2006/relationships/image" Target="../media/image16.emf"/><Relationship Id="rId4" Type="http://schemas.openxmlformats.org/officeDocument/2006/relationships/oleObject" Target="../embeddings/oleObject12.bin"/><Relationship Id="rId9"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18.bin"/><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017" y="811658"/>
            <a:ext cx="8938517" cy="3098991"/>
          </a:xfrm>
        </p:spPr>
        <p:txBody>
          <a:bodyPr>
            <a:noAutofit/>
          </a:bodyPr>
          <a:lstStyle/>
          <a:p>
            <a:r>
              <a:rPr lang="en-US" altLang="ja-JP" sz="4400" dirty="0" smtClean="0">
                <a:latin typeface="Arial" panose="020B0604020202020204" pitchFamily="34" charset="0"/>
                <a:cs typeface="Arial" panose="020B0604020202020204" pitchFamily="34" charset="0"/>
              </a:rPr>
              <a:t>Synthesis of a </a:t>
            </a:r>
            <a:r>
              <a:rPr lang="en-US" altLang="ja-JP" sz="4400" dirty="0" err="1" smtClean="0">
                <a:latin typeface="Arial" panose="020B0604020202020204" pitchFamily="34" charset="0"/>
                <a:cs typeface="Arial" panose="020B0604020202020204" pitchFamily="34" charset="0"/>
              </a:rPr>
              <a:t>Fluoreno</a:t>
            </a:r>
            <a:r>
              <a:rPr lang="en-US" altLang="ja-JP" sz="4400" dirty="0" smtClean="0">
                <a:latin typeface="Arial" panose="020B0604020202020204" pitchFamily="34" charset="0"/>
                <a:cs typeface="Arial" panose="020B0604020202020204" pitchFamily="34" charset="0"/>
              </a:rPr>
              <a:t>[2,3-</a:t>
            </a:r>
            <a:r>
              <a:rPr lang="en-US" altLang="ja-JP" sz="4400" i="1" dirty="0" smtClean="0">
                <a:latin typeface="Arial" panose="020B0604020202020204" pitchFamily="34" charset="0"/>
                <a:cs typeface="Arial" panose="020B0604020202020204" pitchFamily="34" charset="0"/>
              </a:rPr>
              <a:t>b</a:t>
            </a:r>
            <a:r>
              <a:rPr lang="en-US" altLang="ja-JP" sz="4400" dirty="0" smtClean="0">
                <a:latin typeface="Arial" panose="020B0604020202020204" pitchFamily="34" charset="0"/>
                <a:cs typeface="Arial" panose="020B0604020202020204" pitchFamily="34" charset="0"/>
              </a:rPr>
              <a:t>]</a:t>
            </a:r>
            <a:r>
              <a:rPr lang="en-US" altLang="ja-JP" sz="4400" dirty="0" err="1" smtClean="0">
                <a:latin typeface="Arial" panose="020B0604020202020204" pitchFamily="34" charset="0"/>
                <a:cs typeface="Arial" panose="020B0604020202020204" pitchFamily="34" charset="0"/>
              </a:rPr>
              <a:t>fluorene</a:t>
            </a:r>
            <a:r>
              <a:rPr lang="en-US" altLang="ja-JP" sz="4400" dirty="0" smtClean="0">
                <a:latin typeface="Arial" panose="020B0604020202020204" pitchFamily="34" charset="0"/>
                <a:cs typeface="Arial" panose="020B0604020202020204" pitchFamily="34" charset="0"/>
              </a:rPr>
              <a:t> Derivative to Experimentally Verify Extraordinary Optical Properties of </a:t>
            </a:r>
            <a:r>
              <a:rPr lang="en-US" altLang="ja-JP" sz="4400" dirty="0" err="1" smtClean="0">
                <a:latin typeface="Arial" panose="020B0604020202020204" pitchFamily="34" charset="0"/>
                <a:cs typeface="Arial" panose="020B0604020202020204" pitchFamily="34" charset="0"/>
              </a:rPr>
              <a:t>Indenofluorenes</a:t>
            </a:r>
            <a:endParaRPr kumimoji="1" lang="ja-JP" altLang="en-US" sz="4400" dirty="0">
              <a:latin typeface="Arial" panose="020B0604020202020204" pitchFamily="34" charset="0"/>
              <a:cs typeface="Arial" panose="020B0604020202020204" pitchFamily="34" charset="0"/>
            </a:endParaRPr>
          </a:p>
        </p:txBody>
      </p:sp>
      <p:sp>
        <p:nvSpPr>
          <p:cNvPr id="4" name="テキスト ボックス 3"/>
          <p:cNvSpPr txBox="1"/>
          <p:nvPr/>
        </p:nvSpPr>
        <p:spPr>
          <a:xfrm>
            <a:off x="5652120" y="5229200"/>
            <a:ext cx="2690160" cy="1077218"/>
          </a:xfrm>
          <a:prstGeom prst="rect">
            <a:avLst/>
          </a:prstGeom>
          <a:noFill/>
        </p:spPr>
        <p:txBody>
          <a:bodyPr wrap="none" rtlCol="0">
            <a:spAutoFit/>
          </a:bodyPr>
          <a:lstStyle/>
          <a:p>
            <a:r>
              <a:rPr kumimoji="1" lang="en-US" altLang="ja-JP" sz="3200" dirty="0" err="1" smtClean="0">
                <a:latin typeface="Arial" pitchFamily="34" charset="0"/>
                <a:cs typeface="Arial" pitchFamily="34" charset="0"/>
              </a:rPr>
              <a:t>Tobe</a:t>
            </a:r>
            <a:r>
              <a:rPr kumimoji="1" lang="en-US" altLang="ja-JP" sz="3200" dirty="0" smtClean="0">
                <a:latin typeface="Arial" pitchFamily="34" charset="0"/>
                <a:cs typeface="Arial" pitchFamily="34" charset="0"/>
              </a:rPr>
              <a:t> Lab.</a:t>
            </a:r>
          </a:p>
          <a:p>
            <a:r>
              <a:rPr lang="en-US" altLang="ja-JP" sz="3200" dirty="0" smtClean="0">
                <a:latin typeface="Arial" pitchFamily="34" charset="0"/>
                <a:cs typeface="Arial" pitchFamily="34" charset="0"/>
              </a:rPr>
              <a:t>Masahito Miki</a:t>
            </a:r>
            <a:endParaRPr kumimoji="1" lang="ja-JP" altLang="en-US" sz="3200" dirty="0">
              <a:latin typeface="Arial" pitchFamily="34" charset="0"/>
              <a:cs typeface="Arial" pitchFamily="34" charset="0"/>
            </a:endParaRPr>
          </a:p>
        </p:txBody>
      </p:sp>
      <p:sp>
        <p:nvSpPr>
          <p:cNvPr id="3" name="スライド番号プレースホルダー 2"/>
          <p:cNvSpPr>
            <a:spLocks noGrp="1"/>
          </p:cNvSpPr>
          <p:nvPr>
            <p:ph type="sldNum" sz="quarter" idx="12"/>
          </p:nvPr>
        </p:nvSpPr>
        <p:spPr/>
        <p:txBody>
          <a:bodyPr/>
          <a:lstStyle/>
          <a:p>
            <a:fld id="{D8FCE08B-00FE-4092-BEE2-49533B6D45DC}" type="slidenum">
              <a:rPr kumimoji="1" lang="ja-JP" altLang="en-US" smtClean="0"/>
              <a:t>1</a:t>
            </a:fld>
            <a:endParaRPr kumimoji="1" lang="ja-JP" altLang="en-US"/>
          </a:p>
        </p:txBody>
      </p:sp>
    </p:spTree>
    <p:extLst>
      <p:ext uri="{BB962C8B-B14F-4D97-AF65-F5344CB8AC3E}">
        <p14:creationId xmlns:p14="http://schemas.microsoft.com/office/powerpoint/2010/main" val="475561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28650" y="260336"/>
            <a:ext cx="7886700" cy="555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err="1" smtClean="0">
                <a:latin typeface="Arial" pitchFamily="34" charset="0"/>
                <a:cs typeface="Arial" pitchFamily="34" charset="0"/>
              </a:rPr>
              <a:t>Nonalternant</a:t>
            </a:r>
            <a:r>
              <a:rPr lang="en-US" altLang="ja-JP" sz="3600" dirty="0" smtClean="0">
                <a:latin typeface="Arial" pitchFamily="34" charset="0"/>
                <a:cs typeface="Arial" pitchFamily="34" charset="0"/>
              </a:rPr>
              <a:t> Hydrocarbons</a:t>
            </a:r>
            <a:endParaRPr lang="ja-JP" altLang="en-US" sz="3600"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D8FCE08B-00FE-4092-BEE2-49533B6D45DC}" type="slidenum">
              <a:rPr kumimoji="1" lang="ja-JP" altLang="en-US" smtClean="0"/>
              <a:t>10</a:t>
            </a:fld>
            <a:endParaRPr kumimoji="1" lang="ja-JP" altLang="en-US"/>
          </a:p>
        </p:txBody>
      </p:sp>
      <p:pic>
        <p:nvPicPr>
          <p:cNvPr id="30" name="図 29"/>
          <p:cNvPicPr>
            <a:picLocks noChangeAspect="1"/>
          </p:cNvPicPr>
          <p:nvPr/>
        </p:nvPicPr>
        <p:blipFill>
          <a:blip r:embed="rId4"/>
          <a:stretch>
            <a:fillRect/>
          </a:stretch>
        </p:blipFill>
        <p:spPr>
          <a:xfrm>
            <a:off x="5772626" y="4979906"/>
            <a:ext cx="2088944" cy="1271937"/>
          </a:xfrm>
          <a:prstGeom prst="rect">
            <a:avLst/>
          </a:prstGeom>
        </p:spPr>
      </p:pic>
      <p:pic>
        <p:nvPicPr>
          <p:cNvPr id="31" name="図 30"/>
          <p:cNvPicPr>
            <a:picLocks noChangeAspect="1"/>
          </p:cNvPicPr>
          <p:nvPr/>
        </p:nvPicPr>
        <p:blipFill>
          <a:blip r:embed="rId5"/>
          <a:stretch>
            <a:fillRect/>
          </a:stretch>
        </p:blipFill>
        <p:spPr>
          <a:xfrm>
            <a:off x="5699922" y="3647144"/>
            <a:ext cx="2104740" cy="1293457"/>
          </a:xfrm>
          <a:prstGeom prst="rect">
            <a:avLst/>
          </a:prstGeom>
        </p:spPr>
      </p:pic>
      <p:pic>
        <p:nvPicPr>
          <p:cNvPr id="32" name="図 31"/>
          <p:cNvPicPr>
            <a:picLocks noChangeAspect="1"/>
          </p:cNvPicPr>
          <p:nvPr/>
        </p:nvPicPr>
        <p:blipFill>
          <a:blip r:embed="rId6"/>
          <a:stretch>
            <a:fillRect/>
          </a:stretch>
        </p:blipFill>
        <p:spPr>
          <a:xfrm>
            <a:off x="2375006" y="4997812"/>
            <a:ext cx="2070087" cy="1305438"/>
          </a:xfrm>
          <a:prstGeom prst="rect">
            <a:avLst/>
          </a:prstGeom>
        </p:spPr>
      </p:pic>
      <p:pic>
        <p:nvPicPr>
          <p:cNvPr id="33" name="図 32"/>
          <p:cNvPicPr>
            <a:picLocks noChangeAspect="1"/>
          </p:cNvPicPr>
          <p:nvPr/>
        </p:nvPicPr>
        <p:blipFill>
          <a:blip r:embed="rId7"/>
          <a:stretch>
            <a:fillRect/>
          </a:stretch>
        </p:blipFill>
        <p:spPr>
          <a:xfrm>
            <a:off x="2379995" y="3576294"/>
            <a:ext cx="1997639" cy="1305437"/>
          </a:xfrm>
          <a:prstGeom prst="rect">
            <a:avLst/>
          </a:prstGeom>
        </p:spPr>
      </p:pic>
      <p:sp>
        <p:nvSpPr>
          <p:cNvPr id="34" name="正方形/長方形 33"/>
          <p:cNvSpPr/>
          <p:nvPr/>
        </p:nvSpPr>
        <p:spPr>
          <a:xfrm>
            <a:off x="4982661" y="6298469"/>
            <a:ext cx="3022697" cy="276999"/>
          </a:xfrm>
          <a:prstGeom prst="rect">
            <a:avLst/>
          </a:prstGeom>
        </p:spPr>
        <p:txBody>
          <a:bodyPr wrap="square">
            <a:spAutoFit/>
          </a:bodyPr>
          <a:lstStyle/>
          <a:p>
            <a:r>
              <a:rPr lang="en-US" altLang="ja-JP" sz="1200" dirty="0" err="1" smtClean="0">
                <a:latin typeface="Arial" panose="020B0604020202020204" pitchFamily="34" charset="0"/>
                <a:cs typeface="Arial" panose="020B0604020202020204" pitchFamily="34" charset="0"/>
              </a:rPr>
              <a:t>Michl</a:t>
            </a:r>
            <a:r>
              <a:rPr lang="en-US" altLang="ja-JP"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J</a:t>
            </a:r>
            <a:r>
              <a:rPr lang="en-US" altLang="ja-JP" sz="1200" dirty="0" smtClean="0">
                <a:latin typeface="Arial" panose="020B0604020202020204" pitchFamily="34" charset="0"/>
                <a:cs typeface="Arial" panose="020B0604020202020204" pitchFamily="34" charset="0"/>
              </a:rPr>
              <a:t>. et al. </a:t>
            </a:r>
            <a:r>
              <a:rPr lang="en-US" altLang="ja-JP" sz="1200" i="1" dirty="0" smtClean="0">
                <a:latin typeface="Arial" panose="020B0604020202020204" pitchFamily="34" charset="0"/>
                <a:cs typeface="Arial" panose="020B0604020202020204" pitchFamily="34" charset="0"/>
              </a:rPr>
              <a:t>Tetrahedron</a:t>
            </a:r>
            <a:r>
              <a:rPr lang="en-US" altLang="ja-JP" sz="1200" dirty="0" smtClean="0">
                <a:latin typeface="Arial" panose="020B0604020202020204" pitchFamily="34" charset="0"/>
                <a:cs typeface="Arial" panose="020B0604020202020204" pitchFamily="34" charset="0"/>
              </a:rPr>
              <a:t> </a:t>
            </a:r>
            <a:r>
              <a:rPr lang="en-US" altLang="ja-JP" sz="1200" b="1" dirty="0">
                <a:latin typeface="Arial" panose="020B0604020202020204" pitchFamily="34" charset="0"/>
                <a:cs typeface="Arial" panose="020B0604020202020204" pitchFamily="34" charset="0"/>
              </a:rPr>
              <a:t>1976</a:t>
            </a:r>
            <a:r>
              <a:rPr lang="en-US" altLang="ja-JP" sz="1200" dirty="0">
                <a:latin typeface="Arial" panose="020B0604020202020204" pitchFamily="34" charset="0"/>
                <a:cs typeface="Arial" panose="020B0604020202020204" pitchFamily="34" charset="0"/>
              </a:rPr>
              <a:t>, </a:t>
            </a:r>
            <a:r>
              <a:rPr lang="en-US" altLang="ja-JP" sz="1200" i="1" dirty="0">
                <a:latin typeface="Arial" panose="020B0604020202020204" pitchFamily="34" charset="0"/>
                <a:cs typeface="Arial" panose="020B0604020202020204" pitchFamily="34" charset="0"/>
              </a:rPr>
              <a:t>32</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205.</a:t>
            </a:r>
            <a:endParaRPr lang="ja-JP" altLang="en-US" sz="1200" dirty="0">
              <a:latin typeface="Arial" panose="020B0604020202020204" pitchFamily="34" charset="0"/>
              <a:cs typeface="Arial" panose="020B0604020202020204" pitchFamily="34" charset="0"/>
            </a:endParaRPr>
          </a:p>
        </p:txBody>
      </p:sp>
      <p:sp>
        <p:nvSpPr>
          <p:cNvPr id="35" name="テキスト ボックス 34"/>
          <p:cNvSpPr txBox="1"/>
          <p:nvPr/>
        </p:nvSpPr>
        <p:spPr>
          <a:xfrm>
            <a:off x="1047473" y="5438056"/>
            <a:ext cx="1105029"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HOMO</a:t>
            </a:r>
            <a:endParaRPr kumimoji="1" lang="ja-JP" altLang="en-US" sz="2000" dirty="0">
              <a:latin typeface="Arial" panose="020B0604020202020204" pitchFamily="34" charset="0"/>
              <a:cs typeface="Arial" panose="020B0604020202020204" pitchFamily="34" charset="0"/>
            </a:endParaRPr>
          </a:p>
        </p:txBody>
      </p:sp>
      <p:sp>
        <p:nvSpPr>
          <p:cNvPr id="36" name="テキスト ボックス 35"/>
          <p:cNvSpPr txBox="1"/>
          <p:nvPr/>
        </p:nvSpPr>
        <p:spPr>
          <a:xfrm>
            <a:off x="1047473" y="4076280"/>
            <a:ext cx="1046318"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LU</a:t>
            </a:r>
            <a:r>
              <a:rPr kumimoji="1" lang="en-US" altLang="ja-JP" sz="2000" dirty="0" smtClean="0">
                <a:latin typeface="Arial" panose="020B0604020202020204" pitchFamily="34" charset="0"/>
                <a:cs typeface="Arial" panose="020B0604020202020204" pitchFamily="34" charset="0"/>
              </a:rPr>
              <a:t>MO</a:t>
            </a:r>
            <a:endParaRPr kumimoji="1" lang="ja-JP" altLang="en-US" sz="2000" dirty="0">
              <a:latin typeface="Arial" panose="020B0604020202020204" pitchFamily="34" charset="0"/>
              <a:cs typeface="Arial" panose="020B0604020202020204" pitchFamily="34" charset="0"/>
            </a:endParaRPr>
          </a:p>
        </p:txBody>
      </p:sp>
      <p:graphicFrame>
        <p:nvGraphicFramePr>
          <p:cNvPr id="37" name="オブジェクト 36"/>
          <p:cNvGraphicFramePr>
            <a:graphicFrameLocks noChangeAspect="1"/>
          </p:cNvGraphicFramePr>
          <p:nvPr>
            <p:extLst>
              <p:ext uri="{D42A27DB-BD31-4B8C-83A1-F6EECF244321}">
                <p14:modId xmlns:p14="http://schemas.microsoft.com/office/powerpoint/2010/main" val="2394163479"/>
              </p:ext>
            </p:extLst>
          </p:nvPr>
        </p:nvGraphicFramePr>
        <p:xfrm>
          <a:off x="2385251" y="1446759"/>
          <a:ext cx="1991583" cy="1687066"/>
        </p:xfrm>
        <a:graphic>
          <a:graphicData uri="http://schemas.openxmlformats.org/presentationml/2006/ole">
            <mc:AlternateContent xmlns:mc="http://schemas.openxmlformats.org/markup-compatibility/2006">
              <mc:Choice xmlns:v="urn:schemas-microsoft-com:vml" Requires="v">
                <p:oleObj spid="_x0000_s27680" name="CS ChemDraw Drawing" r:id="rId8" imgW="967329" imgH="820870" progId="ChemDraw.Document.6.0">
                  <p:embed/>
                </p:oleObj>
              </mc:Choice>
              <mc:Fallback>
                <p:oleObj name="CS ChemDraw Drawing" r:id="rId8" imgW="967329" imgH="820870" progId="ChemDraw.Document.6.0">
                  <p:embed/>
                  <p:pic>
                    <p:nvPicPr>
                      <p:cNvPr id="0" name=""/>
                      <p:cNvPicPr>
                        <a:picLocks noChangeAspect="1" noChangeArrowheads="1"/>
                      </p:cNvPicPr>
                      <p:nvPr/>
                    </p:nvPicPr>
                    <p:blipFill>
                      <a:blip r:embed="rId9"/>
                      <a:srcRect/>
                      <a:stretch>
                        <a:fillRect/>
                      </a:stretch>
                    </p:blipFill>
                    <p:spPr bwMode="auto">
                      <a:xfrm>
                        <a:off x="2385251" y="1446759"/>
                        <a:ext cx="1991583" cy="1687066"/>
                      </a:xfrm>
                      <a:prstGeom prst="rect">
                        <a:avLst/>
                      </a:prstGeom>
                      <a:noFill/>
                      <a:extLst/>
                    </p:spPr>
                  </p:pic>
                </p:oleObj>
              </mc:Fallback>
            </mc:AlternateContent>
          </a:graphicData>
        </a:graphic>
      </p:graphicFrame>
      <p:graphicFrame>
        <p:nvGraphicFramePr>
          <p:cNvPr id="38" name="オブジェクト 37"/>
          <p:cNvGraphicFramePr>
            <a:graphicFrameLocks noChangeAspect="1"/>
          </p:cNvGraphicFramePr>
          <p:nvPr>
            <p:extLst>
              <p:ext uri="{D42A27DB-BD31-4B8C-83A1-F6EECF244321}">
                <p14:modId xmlns:p14="http://schemas.microsoft.com/office/powerpoint/2010/main" val="4015975379"/>
              </p:ext>
            </p:extLst>
          </p:nvPr>
        </p:nvGraphicFramePr>
        <p:xfrm>
          <a:off x="5967468" y="1439863"/>
          <a:ext cx="1676097" cy="1762127"/>
        </p:xfrm>
        <a:graphic>
          <a:graphicData uri="http://schemas.openxmlformats.org/presentationml/2006/ole">
            <mc:AlternateContent xmlns:mc="http://schemas.openxmlformats.org/markup-compatibility/2006">
              <mc:Choice xmlns:v="urn:schemas-microsoft-com:vml" Requires="v">
                <p:oleObj spid="_x0000_s27681" name="CS ChemDraw Drawing" r:id="rId10" imgW="897269" imgH="943138" progId="ChemDraw.Document.6.0">
                  <p:embed/>
                </p:oleObj>
              </mc:Choice>
              <mc:Fallback>
                <p:oleObj name="CS ChemDraw Drawing" r:id="rId10" imgW="897269" imgH="943138" progId="ChemDraw.Document.6.0">
                  <p:embed/>
                  <p:pic>
                    <p:nvPicPr>
                      <p:cNvPr id="0" name=""/>
                      <p:cNvPicPr/>
                      <p:nvPr/>
                    </p:nvPicPr>
                    <p:blipFill>
                      <a:blip r:embed="rId11"/>
                      <a:stretch>
                        <a:fillRect/>
                      </a:stretch>
                    </p:blipFill>
                    <p:spPr>
                      <a:xfrm>
                        <a:off x="5967468" y="1439863"/>
                        <a:ext cx="1676097" cy="1762127"/>
                      </a:xfrm>
                      <a:prstGeom prst="rect">
                        <a:avLst/>
                      </a:prstGeom>
                    </p:spPr>
                  </p:pic>
                </p:oleObj>
              </mc:Fallback>
            </mc:AlternateContent>
          </a:graphicData>
        </a:graphic>
      </p:graphicFrame>
      <p:sp>
        <p:nvSpPr>
          <p:cNvPr id="39" name="テキスト ボックス 38"/>
          <p:cNvSpPr txBox="1"/>
          <p:nvPr/>
        </p:nvSpPr>
        <p:spPr>
          <a:xfrm>
            <a:off x="6204514" y="2921721"/>
            <a:ext cx="1202003" cy="400110"/>
          </a:xfrm>
          <a:prstGeom prst="rect">
            <a:avLst/>
          </a:prstGeom>
          <a:noFill/>
        </p:spPr>
        <p:txBody>
          <a:bodyPr wrap="square" rtlCol="0">
            <a:spAutoFit/>
          </a:bodyPr>
          <a:lstStyle/>
          <a:p>
            <a:r>
              <a:rPr kumimoji="1" lang="en-US" altLang="ja-JP" sz="2000" dirty="0" err="1" smtClean="0">
                <a:latin typeface="Arial" panose="020B0604020202020204" pitchFamily="34" charset="0"/>
                <a:cs typeface="Arial" panose="020B0604020202020204" pitchFamily="34" charset="0"/>
              </a:rPr>
              <a:t>azulene</a:t>
            </a:r>
            <a:endParaRPr kumimoji="1" lang="ja-JP" altLang="en-US" sz="2000" dirty="0">
              <a:latin typeface="Arial" panose="020B0604020202020204" pitchFamily="34" charset="0"/>
              <a:cs typeface="Arial" panose="020B0604020202020204" pitchFamily="34" charset="0"/>
            </a:endParaRPr>
          </a:p>
        </p:txBody>
      </p:sp>
      <p:sp>
        <p:nvSpPr>
          <p:cNvPr id="40" name="テキスト ボックス 39"/>
          <p:cNvSpPr txBox="1"/>
          <p:nvPr/>
        </p:nvSpPr>
        <p:spPr>
          <a:xfrm>
            <a:off x="2543580" y="2918145"/>
            <a:ext cx="1669343"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naphthalene</a:t>
            </a:r>
            <a:endParaRPr kumimoji="1" lang="ja-JP" altLang="en-US" sz="2000" dirty="0">
              <a:latin typeface="Arial" panose="020B0604020202020204" pitchFamily="34" charset="0"/>
              <a:cs typeface="Arial" panose="020B0604020202020204" pitchFamily="34" charset="0"/>
            </a:endParaRPr>
          </a:p>
        </p:txBody>
      </p:sp>
      <p:sp>
        <p:nvSpPr>
          <p:cNvPr id="20" name="テキスト ボックス 19"/>
          <p:cNvSpPr txBox="1"/>
          <p:nvPr/>
        </p:nvSpPr>
        <p:spPr>
          <a:xfrm>
            <a:off x="4982661" y="1039753"/>
            <a:ext cx="3373922" cy="400110"/>
          </a:xfrm>
          <a:prstGeom prst="rect">
            <a:avLst/>
          </a:prstGeom>
          <a:noFill/>
        </p:spPr>
        <p:txBody>
          <a:bodyPr wrap="square" rtlCol="0">
            <a:spAutoFit/>
          </a:bodyPr>
          <a:lstStyle/>
          <a:p>
            <a:r>
              <a:rPr lang="en-US" altLang="ja-JP" sz="2000" dirty="0" err="1">
                <a:latin typeface="Arial" pitchFamily="34" charset="0"/>
                <a:cs typeface="Arial" pitchFamily="34" charset="0"/>
              </a:rPr>
              <a:t>Nonalternant</a:t>
            </a:r>
            <a:r>
              <a:rPr lang="en-US" altLang="ja-JP" sz="2000" dirty="0">
                <a:latin typeface="Arial" pitchFamily="34" charset="0"/>
                <a:cs typeface="Arial" pitchFamily="34" charset="0"/>
              </a:rPr>
              <a:t> </a:t>
            </a:r>
            <a:r>
              <a:rPr lang="en-US" altLang="ja-JP" sz="2000" dirty="0" smtClean="0">
                <a:latin typeface="Arial" pitchFamily="34" charset="0"/>
                <a:cs typeface="Arial" pitchFamily="34" charset="0"/>
              </a:rPr>
              <a:t>hydrocarbon</a:t>
            </a:r>
            <a:endParaRPr kumimoji="1" lang="ja-JP" altLang="en-US" sz="20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1935020" y="1049072"/>
            <a:ext cx="2886465" cy="397687"/>
          </a:xfrm>
          <a:prstGeom prst="rect">
            <a:avLst/>
          </a:prstGeom>
          <a:noFill/>
        </p:spPr>
        <p:txBody>
          <a:bodyPr wrap="square" rtlCol="0">
            <a:spAutoFit/>
          </a:bodyPr>
          <a:lstStyle/>
          <a:p>
            <a:r>
              <a:rPr lang="en-US" altLang="ja-JP" sz="2000" dirty="0" smtClean="0">
                <a:latin typeface="Arial" pitchFamily="34" charset="0"/>
                <a:cs typeface="Arial" pitchFamily="34" charset="0"/>
              </a:rPr>
              <a:t>Alternant hydrocarbon</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909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26409680"/>
              </p:ext>
            </p:extLst>
          </p:nvPr>
        </p:nvGraphicFramePr>
        <p:xfrm>
          <a:off x="161763" y="3921954"/>
          <a:ext cx="8820471" cy="2765688"/>
        </p:xfrm>
        <a:graphic>
          <a:graphicData uri="http://schemas.openxmlformats.org/drawingml/2006/table">
            <a:tbl>
              <a:tblPr firstRow="1" bandRow="1">
                <a:tableStyleId>{5940675A-B579-460E-94D1-54222C63F5DA}</a:tableStyleId>
              </a:tblPr>
              <a:tblGrid>
                <a:gridCol w="678032"/>
                <a:gridCol w="2261792"/>
                <a:gridCol w="495957"/>
                <a:gridCol w="5384690"/>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i="1" dirty="0" smtClean="0">
                          <a:latin typeface="Arial" pitchFamily="34" charset="0"/>
                          <a:cs typeface="Arial" pitchFamily="34" charset="0"/>
                        </a:rPr>
                        <a:t>U</a:t>
                      </a:r>
                      <a:endParaRPr kumimoji="1" lang="ja-JP" altLang="en-US" sz="2000" i="1" dirty="0" smtClean="0">
                        <a:latin typeface="Arial" pitchFamily="34" charset="0"/>
                        <a:cs typeface="Arial" pitchFamily="34" charset="0"/>
                      </a:endParaRPr>
                    </a:p>
                    <a:p>
                      <a:pPr algn="ct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latin typeface="Arial" pitchFamily="34" charset="0"/>
                          <a:cs typeface="Arial" pitchFamily="34" charset="0"/>
                        </a:rPr>
                        <a:t>Effective Coulombic Repulsion Energy</a:t>
                      </a:r>
                      <a:endParaRPr kumimoji="1" lang="ja-JP" altLang="en-US" sz="18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anose="020B0604020202020204" pitchFamily="34" charset="0"/>
                        </a:rPr>
                        <a:t>↘</a:t>
                      </a:r>
                      <a:endParaRPr kumimoji="1" lang="ja-JP" altLang="en-US" sz="2400" dirty="0" smtClean="0">
                        <a:latin typeface="+mn-lt"/>
                        <a:cs typeface="Arial" panose="020B0604020202020204" pitchFamily="34" charset="0"/>
                      </a:endParaRPr>
                    </a:p>
                  </a:txBody>
                  <a:tcPr anchor="ctr"/>
                </a:tc>
                <a:tc>
                  <a:txBody>
                    <a:bodyPr/>
                    <a:lstStyle/>
                    <a:p>
                      <a:r>
                        <a:rPr kumimoji="1" lang="en-US" altLang="ja-JP" dirty="0" smtClean="0">
                          <a:latin typeface="Arial" pitchFamily="34" charset="0"/>
                          <a:cs typeface="Arial" pitchFamily="34" charset="0"/>
                        </a:rPr>
                        <a:t>• Smaller HOMO-LUMO</a:t>
                      </a:r>
                      <a:r>
                        <a:rPr kumimoji="1" lang="en-US" altLang="ja-JP" baseline="0" dirty="0" smtClean="0">
                          <a:latin typeface="Arial" pitchFamily="34" charset="0"/>
                          <a:cs typeface="Arial" pitchFamily="34" charset="0"/>
                        </a:rPr>
                        <a:t> overlap</a:t>
                      </a:r>
                      <a:endParaRPr kumimoji="1" lang="ja-JP" altLang="en-US" dirty="0">
                        <a:latin typeface="Arial" pitchFamily="34" charset="0"/>
                        <a:cs typeface="Arial" pitchFamily="34" charset="0"/>
                      </a:endParaRPr>
                    </a:p>
                  </a:txBody>
                  <a:tcPr/>
                </a:tc>
              </a:tr>
              <a:tr h="7540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000" i="1" dirty="0" err="1" smtClean="0">
                          <a:latin typeface="Arial" pitchFamily="34" charset="0"/>
                          <a:cs typeface="Arial" pitchFamily="34" charset="0"/>
                        </a:rPr>
                        <a:t>f</a:t>
                      </a:r>
                      <a:r>
                        <a:rPr lang="en-US" altLang="ja-JP" sz="2000" i="1" baseline="-25000" dirty="0" err="1" smtClean="0">
                          <a:latin typeface="Arial" pitchFamily="34" charset="0"/>
                          <a:cs typeface="Arial" pitchFamily="34" charset="0"/>
                        </a:rPr>
                        <a:t>E</a:t>
                      </a:r>
                      <a:r>
                        <a:rPr lang="en-US" altLang="ja-JP" sz="2000" dirty="0" smtClean="0">
                          <a:latin typeface="Arial" pitchFamily="34" charset="0"/>
                          <a:cs typeface="Arial" pitchFamily="34" charset="0"/>
                        </a:rPr>
                        <a:t>(</a:t>
                      </a:r>
                      <a:r>
                        <a:rPr lang="en-US" altLang="ja-JP" sz="2000" i="1" dirty="0" smtClean="0">
                          <a:latin typeface="Arial" pitchFamily="34" charset="0"/>
                          <a:cs typeface="Arial" pitchFamily="34" charset="0"/>
                        </a:rPr>
                        <a:t>y</a:t>
                      </a:r>
                      <a:r>
                        <a:rPr lang="en-US" altLang="ja-JP" sz="2000" dirty="0" smtClean="0">
                          <a:latin typeface="Arial" pitchFamily="34" charset="0"/>
                          <a:cs typeface="Arial" pitchFamily="34" charset="0"/>
                        </a:rPr>
                        <a:t>)</a:t>
                      </a:r>
                      <a:endParaRPr kumimoji="1" lang="ja-JP" altLang="en-US" sz="2000" dirty="0" smtClean="0">
                        <a:latin typeface="Arial" pitchFamily="34" charset="0"/>
                        <a:cs typeface="Arial" pitchFamily="34" charset="0"/>
                      </a:endParaRPr>
                    </a:p>
                    <a:p>
                      <a:pPr algn="ct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aseline="0" dirty="0" smtClean="0">
                          <a:latin typeface="Arial" pitchFamily="34" charset="0"/>
                          <a:cs typeface="Arial" pitchFamily="34" charset="0"/>
                        </a:rPr>
                        <a:t>Function of </a:t>
                      </a:r>
                      <a:r>
                        <a:rPr lang="en-US" altLang="ja-JP" sz="1800" baseline="0" dirty="0" err="1" smtClean="0">
                          <a:latin typeface="Arial" pitchFamily="34" charset="0"/>
                          <a:cs typeface="Arial" pitchFamily="34" charset="0"/>
                        </a:rPr>
                        <a:t>Biradical</a:t>
                      </a:r>
                      <a:r>
                        <a:rPr lang="en-US" altLang="ja-JP" sz="1800" baseline="0" dirty="0" smtClean="0">
                          <a:latin typeface="Arial" pitchFamily="34" charset="0"/>
                          <a:cs typeface="Arial" pitchFamily="34" charset="0"/>
                        </a:rPr>
                        <a:t> Factor (</a:t>
                      </a:r>
                      <a:r>
                        <a:rPr lang="en-US" altLang="ja-JP" sz="1800" i="1" baseline="0" dirty="0" smtClean="0">
                          <a:latin typeface="Arial" pitchFamily="34" charset="0"/>
                          <a:cs typeface="Arial" pitchFamily="34" charset="0"/>
                        </a:rPr>
                        <a:t>y</a:t>
                      </a:r>
                      <a:r>
                        <a:rPr lang="en-US" altLang="ja-JP" sz="1800" i="0" baseline="0" dirty="0" smtClean="0">
                          <a:latin typeface="Arial" pitchFamily="34" charset="0"/>
                          <a:cs typeface="Arial" pitchFamily="34" charset="0"/>
                        </a:rPr>
                        <a:t>)</a:t>
                      </a:r>
                      <a:endParaRPr lang="en-US" altLang="ja-JP" sz="18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a:latin typeface="+mn-lt"/>
                      </a:endParaRPr>
                    </a:p>
                  </a:txBody>
                  <a:tcPr anchor="ctr"/>
                </a:tc>
                <a:tc>
                  <a:txBody>
                    <a:bodyPr/>
                    <a:lstStyle/>
                    <a:p>
                      <a:r>
                        <a:rPr kumimoji="1" lang="en-US" altLang="ja-JP" dirty="0" smtClean="0">
                          <a:latin typeface="Arial" pitchFamily="34" charset="0"/>
                          <a:cs typeface="Arial" pitchFamily="34" charset="0"/>
                        </a:rPr>
                        <a:t>• Larger </a:t>
                      </a:r>
                      <a:r>
                        <a:rPr kumimoji="1" lang="en-US" altLang="ja-JP" dirty="0" err="1" smtClean="0">
                          <a:latin typeface="Arial" pitchFamily="34" charset="0"/>
                          <a:cs typeface="Arial" pitchFamily="34" charset="0"/>
                        </a:rPr>
                        <a:t>Biradical</a:t>
                      </a:r>
                      <a:r>
                        <a:rPr kumimoji="1" lang="en-US" altLang="ja-JP" dirty="0" smtClean="0">
                          <a:latin typeface="Arial" pitchFamily="34" charset="0"/>
                          <a:cs typeface="Arial" pitchFamily="34" charset="0"/>
                        </a:rPr>
                        <a:t> Factor (</a:t>
                      </a:r>
                      <a:r>
                        <a:rPr kumimoji="1" lang="en-US" altLang="ja-JP" i="1" dirty="0" smtClean="0">
                          <a:latin typeface="Arial" pitchFamily="34" charset="0"/>
                          <a:cs typeface="Arial" pitchFamily="34" charset="0"/>
                        </a:rPr>
                        <a:t>y</a:t>
                      </a:r>
                      <a:r>
                        <a:rPr kumimoji="1" lang="en-US" altLang="ja-JP" dirty="0" smtClean="0">
                          <a:latin typeface="Arial" pitchFamily="34" charset="0"/>
                          <a:cs typeface="Arial" pitchFamily="34" charset="0"/>
                        </a:rPr>
                        <a:t>)</a:t>
                      </a:r>
                      <a:endParaRPr kumimoji="1" lang="ja-JP" altLang="en-US" dirty="0">
                        <a:latin typeface="Arial" pitchFamily="34" charset="0"/>
                        <a:cs typeface="Arial" pitchFamily="34" charset="0"/>
                      </a:endParaRPr>
                    </a:p>
                  </a:txBody>
                  <a:tcPr/>
                </a:tc>
              </a:tr>
              <a:tr h="603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000" i="1" dirty="0" err="1" smtClean="0">
                          <a:latin typeface="Arial" pitchFamily="34" charset="0"/>
                          <a:cs typeface="Arial" pitchFamily="34" charset="0"/>
                        </a:rPr>
                        <a:t>K</a:t>
                      </a:r>
                      <a:r>
                        <a:rPr lang="en-US" altLang="ja-JP" sz="2000" i="1" baseline="-25000" dirty="0" err="1" smtClean="0">
                          <a:latin typeface="Arial" pitchFamily="34" charset="0"/>
                          <a:cs typeface="Arial" pitchFamily="34" charset="0"/>
                        </a:rPr>
                        <a:t>ab</a:t>
                      </a:r>
                      <a:endParaRPr lang="ja-JP" altLang="en-US" sz="2000" baseline="-25000" dirty="0" smtClean="0">
                        <a:latin typeface="Arial" pitchFamily="34" charset="0"/>
                        <a:cs typeface="Arial" pitchFamily="34" charset="0"/>
                      </a:endParaRPr>
                    </a:p>
                    <a:p>
                      <a:pPr algn="ct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Arial" pitchFamily="34" charset="0"/>
                          <a:cs typeface="Arial" pitchFamily="34" charset="0"/>
                        </a:rPr>
                        <a:t>Exchange</a:t>
                      </a:r>
                      <a:r>
                        <a:rPr kumimoji="1" lang="en-US" altLang="ja-JP" sz="1800" baseline="0" dirty="0" smtClean="0">
                          <a:latin typeface="Arial" pitchFamily="34" charset="0"/>
                          <a:cs typeface="Arial" pitchFamily="34" charset="0"/>
                        </a:rPr>
                        <a:t> Integral</a:t>
                      </a:r>
                      <a:endParaRPr kumimoji="1" lang="ja-JP" altLang="en-US" sz="1800"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r>
                        <a:rPr kumimoji="1" lang="en-US" altLang="ja-JP" dirty="0" smtClean="0">
                          <a:latin typeface="Arial" pitchFamily="34" charset="0"/>
                          <a:cs typeface="Arial" pitchFamily="34" charset="0"/>
                        </a:rPr>
                        <a:t>• Larger Space Separation between HOMO</a:t>
                      </a:r>
                      <a:r>
                        <a:rPr kumimoji="1" lang="en-US" altLang="ja-JP" baseline="0" dirty="0" smtClean="0">
                          <a:latin typeface="Arial" pitchFamily="34" charset="0"/>
                          <a:cs typeface="Arial" pitchFamily="34" charset="0"/>
                        </a:rPr>
                        <a:t>-</a:t>
                      </a:r>
                      <a:r>
                        <a:rPr kumimoji="1" lang="en-US" altLang="ja-JP" dirty="0" smtClean="0">
                          <a:latin typeface="Arial" pitchFamily="34" charset="0"/>
                          <a:cs typeface="Arial" pitchFamily="34" charset="0"/>
                        </a:rPr>
                        <a:t>LUMO</a:t>
                      </a:r>
                    </a:p>
                    <a:p>
                      <a:r>
                        <a:rPr kumimoji="1" lang="en-US" altLang="ja-JP" dirty="0" smtClean="0">
                          <a:solidFill>
                            <a:srgbClr val="FF0000"/>
                          </a:solidFill>
                          <a:latin typeface="Arial" pitchFamily="34" charset="0"/>
                          <a:cs typeface="Arial" pitchFamily="34" charset="0"/>
                        </a:rPr>
                        <a:t>• Smaller pi-System</a:t>
                      </a:r>
                      <a:endParaRPr kumimoji="1" lang="ja-JP" altLang="en-US" dirty="0">
                        <a:solidFill>
                          <a:srgbClr val="FF0000"/>
                        </a:solidFill>
                        <a:latin typeface="Arial" pitchFamily="34" charset="0"/>
                        <a:cs typeface="Arial" pitchFamily="34" charset="0"/>
                      </a:endParaRPr>
                    </a:p>
                  </a:txBody>
                  <a:tcPr/>
                </a:tc>
              </a:tr>
              <a:tr h="603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i="1" dirty="0" smtClean="0">
                          <a:latin typeface="Arial" pitchFamily="34" charset="0"/>
                          <a:cs typeface="Arial" pitchFamily="34" charset="0"/>
                        </a:rPr>
                        <a:t>y</a:t>
                      </a:r>
                      <a:endParaRPr kumimoji="1" lang="ja-JP" altLang="en-US" sz="1800" i="1" dirty="0" smtClean="0">
                        <a:latin typeface="Arial" pitchFamily="34" charset="0"/>
                        <a:cs typeface="Arial" pitchFamily="34" charset="0"/>
                      </a:endParaRPr>
                    </a:p>
                    <a:p>
                      <a:pPr algn="ct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err="1" smtClean="0">
                          <a:latin typeface="Arial" pitchFamily="34" charset="0"/>
                          <a:cs typeface="Arial" pitchFamily="34" charset="0"/>
                        </a:rPr>
                        <a:t>Biradical</a:t>
                      </a:r>
                      <a:r>
                        <a:rPr lang="en-US" altLang="ja-JP" sz="1800" dirty="0" smtClean="0">
                          <a:latin typeface="Arial" pitchFamily="34" charset="0"/>
                          <a:cs typeface="Arial" pitchFamily="34" charset="0"/>
                        </a:rPr>
                        <a:t> Factor</a:t>
                      </a:r>
                      <a:endParaRPr kumimoji="1" lang="ja-JP" altLang="en-US" sz="18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i="1" dirty="0" smtClean="0">
                          <a:solidFill>
                            <a:schemeClr val="tx1"/>
                          </a:solidFill>
                          <a:latin typeface="+mn-lt"/>
                          <a:cs typeface="Arial" pitchFamily="34" charset="0"/>
                        </a:rPr>
                        <a:t>↗</a:t>
                      </a:r>
                      <a:endParaRPr kumimoji="1" lang="ja-JP" altLang="en-US" sz="2400" dirty="0" smtClean="0">
                        <a:solidFill>
                          <a:schemeClr val="tx1"/>
                        </a:solidFill>
                      </a:endParaRPr>
                    </a:p>
                  </a:txBody>
                  <a:tcPr anchor="ctr"/>
                </a:tc>
                <a:tc>
                  <a:txBody>
                    <a:bodyPr/>
                    <a:lstStyle/>
                    <a:p>
                      <a:pPr algn="l"/>
                      <a:r>
                        <a:rPr kumimoji="1" lang="en-US" altLang="ja-JP" dirty="0" smtClean="0">
                          <a:latin typeface="Arial" pitchFamily="34" charset="0"/>
                          <a:cs typeface="Arial" pitchFamily="34" charset="0"/>
                        </a:rPr>
                        <a:t>• Increasing</a:t>
                      </a:r>
                      <a:r>
                        <a:rPr kumimoji="1" lang="en-US" altLang="ja-JP" baseline="0" dirty="0" smtClean="0">
                          <a:latin typeface="Arial" pitchFamily="34" charset="0"/>
                          <a:cs typeface="Arial" pitchFamily="34" charset="0"/>
                        </a:rPr>
                        <a:t>  </a:t>
                      </a:r>
                      <a:r>
                        <a:rPr kumimoji="1" lang="en-US" altLang="ja-JP" i="1" baseline="0" dirty="0" smtClean="0">
                          <a:latin typeface="Arial" pitchFamily="34" charset="0"/>
                          <a:cs typeface="Arial" pitchFamily="34" charset="0"/>
                        </a:rPr>
                        <a:t>U</a:t>
                      </a:r>
                      <a:r>
                        <a:rPr kumimoji="1" lang="en-US" altLang="ja-JP" baseline="0" dirty="0" smtClean="0">
                          <a:latin typeface="Arial" pitchFamily="34" charset="0"/>
                          <a:cs typeface="Arial" pitchFamily="34" charset="0"/>
                        </a:rPr>
                        <a:t> (larger HOMO-LUMO overlap)</a:t>
                      </a:r>
                      <a:endParaRPr kumimoji="1" lang="en-US" altLang="ja-JP" sz="1800" baseline="0" dirty="0" smtClean="0"/>
                    </a:p>
                    <a:p>
                      <a:pPr algn="l"/>
                      <a:r>
                        <a:rPr kumimoji="1" lang="en-US" altLang="ja-JP" dirty="0" smtClean="0">
                          <a:latin typeface="Arial" pitchFamily="34" charset="0"/>
                          <a:cs typeface="Arial" pitchFamily="34" charset="0"/>
                        </a:rPr>
                        <a:t>• Decreasing</a:t>
                      </a:r>
                      <a:r>
                        <a:rPr kumimoji="1" lang="ja-JP" altLang="en-US" sz="1800" baseline="0" dirty="0" smtClean="0"/>
                        <a:t> </a:t>
                      </a:r>
                      <a:r>
                        <a:rPr kumimoji="1" lang="en-US" altLang="ja-JP" sz="2000" i="1" baseline="0" dirty="0" err="1" smtClean="0">
                          <a:latin typeface="Arial" pitchFamily="34" charset="0"/>
                          <a:cs typeface="Arial" pitchFamily="34" charset="0"/>
                        </a:rPr>
                        <a:t>ɛ</a:t>
                      </a:r>
                      <a:r>
                        <a:rPr kumimoji="1" lang="en-US" altLang="ja-JP" sz="2000" i="1" baseline="-25000" dirty="0" err="1" smtClean="0">
                          <a:latin typeface="Arial" pitchFamily="34" charset="0"/>
                          <a:cs typeface="Arial" pitchFamily="34" charset="0"/>
                        </a:rPr>
                        <a:t>HL</a:t>
                      </a:r>
                      <a:endParaRPr kumimoji="1" lang="ja-JP" altLang="en-US" sz="1800" dirty="0" smtClean="0">
                        <a:latin typeface="Arial" pitchFamily="34" charset="0"/>
                        <a:cs typeface="Arial" pitchFamily="34" charset="0"/>
                      </a:endParaRPr>
                    </a:p>
                  </a:txBody>
                  <a:tcPr/>
                </a:tc>
              </a:tr>
            </a:tbl>
          </a:graphicData>
        </a:graphic>
      </p:graphicFrame>
      <mc:AlternateContent xmlns:mc="http://schemas.openxmlformats.org/markup-compatibility/2006" xmlns:a14="http://schemas.microsoft.com/office/drawing/2010/main">
        <mc:Choice Requires="a14">
          <p:sp>
            <p:nvSpPr>
              <p:cNvPr id="6" name="正方形/長方形 5"/>
              <p:cNvSpPr/>
              <p:nvPr/>
            </p:nvSpPr>
            <p:spPr>
              <a:xfrm>
                <a:off x="5145437" y="2196203"/>
                <a:ext cx="3379835" cy="1585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ja-JP" altLang="en-US" sz="2400" smtClean="0">
                          <a:latin typeface="Cambria Math" panose="02040503050406030204" pitchFamily="18" charset="0"/>
                        </a:rPr>
                        <m:t>y</m:t>
                      </m:r>
                      <m:r>
                        <a:rPr lang="ja-JP" altLang="en-US" sz="2400" i="0">
                          <a:latin typeface="Cambria Math" panose="02040503050406030204" pitchFamily="18" charset="0"/>
                        </a:rPr>
                        <m:t>=1− </m:t>
                      </m:r>
                      <m:f>
                        <m:fPr>
                          <m:ctrlPr>
                            <a:rPr lang="ja-JP" altLang="en-US" sz="2400" i="1">
                              <a:latin typeface="Cambria Math" panose="02040503050406030204" pitchFamily="18" charset="0"/>
                            </a:rPr>
                          </m:ctrlPr>
                        </m:fPr>
                        <m:num>
                          <m:r>
                            <a:rPr lang="ja-JP" altLang="en-US" sz="2400" i="0">
                              <a:latin typeface="Cambria Math" panose="02040503050406030204" pitchFamily="18" charset="0"/>
                            </a:rPr>
                            <m:t>1</m:t>
                          </m:r>
                        </m:num>
                        <m:den>
                          <m:rad>
                            <m:radPr>
                              <m:degHide m:val="on"/>
                              <m:ctrlPr>
                                <a:rPr lang="ja-JP" altLang="en-US" sz="2400" i="1">
                                  <a:latin typeface="Cambria Math" panose="02040503050406030204" pitchFamily="18" charset="0"/>
                                </a:rPr>
                              </m:ctrlPr>
                            </m:radPr>
                            <m:deg/>
                            <m:e>
                              <m:r>
                                <a:rPr lang="ja-JP" altLang="en-US" sz="2400" i="0">
                                  <a:latin typeface="Cambria Math" panose="02040503050406030204" pitchFamily="18" charset="0"/>
                                </a:rPr>
                                <m:t>1+ </m:t>
                              </m:r>
                              <m:sSup>
                                <m:sSupPr>
                                  <m:ctrlPr>
                                    <a:rPr lang="ja-JP" altLang="en-US" sz="2400" i="1">
                                      <a:latin typeface="Cambria Math" panose="02040503050406030204" pitchFamily="18" charset="0"/>
                                    </a:rPr>
                                  </m:ctrlPr>
                                </m:sSupPr>
                                <m:e>
                                  <m:d>
                                    <m:dPr>
                                      <m:ctrlPr>
                                        <a:rPr lang="ja-JP" altLang="en-US" sz="2400" i="1">
                                          <a:latin typeface="Cambria Math" panose="02040503050406030204" pitchFamily="18" charset="0"/>
                                        </a:rPr>
                                      </m:ctrlPr>
                                    </m:dPr>
                                    <m:e>
                                      <m:f>
                                        <m:fPr>
                                          <m:ctrlPr>
                                            <a:rPr lang="ja-JP" altLang="en-US" sz="2400" i="1">
                                              <a:latin typeface="Cambria Math" panose="02040503050406030204" pitchFamily="18" charset="0"/>
                                            </a:rPr>
                                          </m:ctrlPr>
                                        </m:fPr>
                                        <m:num>
                                          <m:r>
                                            <a:rPr lang="ja-JP" altLang="en-US" sz="2400" i="1">
                                              <a:latin typeface="Cambria Math" panose="02040503050406030204" pitchFamily="18" charset="0"/>
                                            </a:rPr>
                                            <m:t>𝑈</m:t>
                                          </m:r>
                                        </m:num>
                                        <m:den>
                                          <m:sSub>
                                            <m:sSubPr>
                                              <m:ctrlPr>
                                                <a:rPr lang="ja-JP" altLang="en-US" sz="2400" i="1">
                                                  <a:latin typeface="Cambria Math" panose="02040503050406030204" pitchFamily="18" charset="0"/>
                                                </a:rPr>
                                              </m:ctrlPr>
                                            </m:sSubPr>
                                            <m:e>
                                              <m:r>
                                                <a:rPr lang="en-US" altLang="ja-JP" sz="2400" b="0" i="1" smtClean="0">
                                                  <a:latin typeface="Cambria Math" panose="02040503050406030204" pitchFamily="18" charset="0"/>
                                                </a:rPr>
                                                <m:t>2 </m:t>
                                              </m:r>
                                              <m:r>
                                                <a:rPr lang="ja-JP" altLang="en-US" sz="2400" i="1">
                                                  <a:latin typeface="Cambria Math" panose="02040503050406030204" pitchFamily="18" charset="0"/>
                                                </a:rPr>
                                                <m:t>𝜀</m:t>
                                              </m:r>
                                            </m:e>
                                            <m:sub>
                                              <m:r>
                                                <a:rPr lang="en-US" altLang="ja-JP" sz="2400" b="0" i="1" smtClean="0">
                                                  <a:latin typeface="Cambria Math" panose="02040503050406030204" pitchFamily="18" charset="0"/>
                                                </a:rPr>
                                                <m:t>𝐻𝐿</m:t>
                                              </m:r>
                                            </m:sub>
                                          </m:sSub>
                                        </m:den>
                                      </m:f>
                                    </m:e>
                                  </m:d>
                                </m:e>
                                <m:sup>
                                  <m:r>
                                    <a:rPr lang="ja-JP" altLang="en-US" sz="2400" i="0">
                                      <a:latin typeface="Cambria Math" panose="02040503050406030204" pitchFamily="18" charset="0"/>
                                    </a:rPr>
                                    <m:t>2</m:t>
                                  </m:r>
                                </m:sup>
                              </m:sSup>
                            </m:e>
                          </m:rad>
                        </m:den>
                      </m:f>
                    </m:oMath>
                  </m:oMathPara>
                </a14:m>
                <a:endParaRPr lang="ja-JP" altLang="en-US" sz="24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5145437" y="2196203"/>
                <a:ext cx="3379835" cy="1585178"/>
              </a:xfrm>
              <a:prstGeom prst="rect">
                <a:avLst/>
              </a:prstGeom>
              <a:blipFill rotWithShape="0">
                <a:blip r:embed="rId4"/>
                <a:stretch>
                  <a:fillRect/>
                </a:stretch>
              </a:blipFill>
            </p:spPr>
            <p:txBody>
              <a:bodyPr/>
              <a:lstStyle/>
              <a:p>
                <a:r>
                  <a:rPr lang="ja-JP" altLang="en-US">
                    <a:noFill/>
                  </a:rPr>
                  <a:t> </a:t>
                </a:r>
              </a:p>
            </p:txBody>
          </p:sp>
        </mc:Fallback>
      </mc:AlternateContent>
      <p:sp>
        <p:nvSpPr>
          <p:cNvPr id="8" name="タイトル 1"/>
          <p:cNvSpPr txBox="1">
            <a:spLocks/>
          </p:cNvSpPr>
          <p:nvPr/>
        </p:nvSpPr>
        <p:spPr>
          <a:xfrm>
            <a:off x="356883" y="706180"/>
            <a:ext cx="8286751" cy="61845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Arial" panose="020B0604020202020204" pitchFamily="34" charset="0"/>
              <a:cs typeface="Arial" panose="020B0604020202020204" pitchFamily="34" charset="0"/>
            </a:endParaRPr>
          </a:p>
        </p:txBody>
      </p:sp>
      <p:sp>
        <p:nvSpPr>
          <p:cNvPr id="10" name="角丸四角形 9"/>
          <p:cNvSpPr/>
          <p:nvPr/>
        </p:nvSpPr>
        <p:spPr>
          <a:xfrm>
            <a:off x="3794504" y="6069774"/>
            <a:ext cx="4528086" cy="322888"/>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3" name="正方形/長方形 22"/>
              <p:cNvSpPr/>
              <p:nvPr/>
            </p:nvSpPr>
            <p:spPr>
              <a:xfrm>
                <a:off x="641876" y="2594410"/>
                <a:ext cx="3919663" cy="941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smtClean="0">
                              <a:latin typeface="Cambria Math" panose="02040503050406030204" pitchFamily="18" charset="0"/>
                            </a:rPr>
                          </m:ctrlPr>
                        </m:sSubPr>
                        <m:e>
                          <m:r>
                            <a:rPr lang="ja-JP" altLang="en-US" sz="2400" i="1">
                              <a:latin typeface="Cambria Math" panose="02040503050406030204" pitchFamily="18" charset="0"/>
                            </a:rPr>
                            <m:t>𝑓</m:t>
                          </m:r>
                        </m:e>
                        <m:sub>
                          <m:r>
                            <a:rPr lang="ja-JP" altLang="en-US" sz="2400" i="1">
                              <a:latin typeface="Cambria Math" panose="02040503050406030204" pitchFamily="18" charset="0"/>
                            </a:rPr>
                            <m:t>𝐸</m:t>
                          </m:r>
                        </m:sub>
                      </m:sSub>
                      <m:d>
                        <m:dPr>
                          <m:ctrlPr>
                            <a:rPr lang="ja-JP" altLang="en-US" sz="2400" i="1">
                              <a:latin typeface="Cambria Math" panose="02040503050406030204" pitchFamily="18" charset="0"/>
                            </a:rPr>
                          </m:ctrlPr>
                        </m:dPr>
                        <m:e>
                          <m:r>
                            <a:rPr lang="ja-JP" altLang="en-US" sz="2400" i="1">
                              <a:latin typeface="Cambria Math" panose="02040503050406030204" pitchFamily="18" charset="0"/>
                            </a:rPr>
                            <m:t>𝑦</m:t>
                          </m:r>
                        </m:e>
                      </m:d>
                      <m:r>
                        <a:rPr lang="ja-JP" altLang="en-US" sz="2400" i="0">
                          <a:latin typeface="Cambria Math" panose="02040503050406030204" pitchFamily="18" charset="0"/>
                        </a:rPr>
                        <m:t>=1+ </m:t>
                      </m:r>
                      <m:f>
                        <m:fPr>
                          <m:ctrlPr>
                            <a:rPr lang="ja-JP" altLang="en-US" sz="2400" i="1">
                              <a:latin typeface="Cambria Math" panose="02040503050406030204" pitchFamily="18" charset="0"/>
                            </a:rPr>
                          </m:ctrlPr>
                        </m:fPr>
                        <m:num>
                          <m:r>
                            <a:rPr lang="ja-JP" altLang="en-US" sz="2400" i="0">
                              <a:latin typeface="Cambria Math" panose="02040503050406030204" pitchFamily="18" charset="0"/>
                            </a:rPr>
                            <m:t>1</m:t>
                          </m:r>
                        </m:num>
                        <m:den>
                          <m:rad>
                            <m:radPr>
                              <m:degHide m:val="on"/>
                              <m:ctrlPr>
                                <a:rPr lang="ja-JP" altLang="en-US" sz="2400" i="1">
                                  <a:latin typeface="Cambria Math" panose="02040503050406030204" pitchFamily="18" charset="0"/>
                                </a:rPr>
                              </m:ctrlPr>
                            </m:radPr>
                            <m:deg/>
                            <m:e>
                              <m:r>
                                <a:rPr lang="ja-JP" altLang="en-US" sz="2400" i="0">
                                  <a:latin typeface="Cambria Math" panose="02040503050406030204" pitchFamily="18" charset="0"/>
                                </a:rPr>
                                <m:t>1− </m:t>
                              </m:r>
                              <m:sSup>
                                <m:sSupPr>
                                  <m:ctrlPr>
                                    <a:rPr lang="ja-JP" altLang="en-US" sz="2400" i="1">
                                      <a:latin typeface="Cambria Math" panose="02040503050406030204" pitchFamily="18" charset="0"/>
                                    </a:rPr>
                                  </m:ctrlPr>
                                </m:sSupPr>
                                <m:e>
                                  <m:d>
                                    <m:dPr>
                                      <m:ctrlPr>
                                        <a:rPr lang="ja-JP" altLang="en-US" sz="2400" i="1">
                                          <a:latin typeface="Cambria Math" panose="02040503050406030204" pitchFamily="18" charset="0"/>
                                        </a:rPr>
                                      </m:ctrlPr>
                                    </m:dPr>
                                    <m:e>
                                      <m:r>
                                        <a:rPr lang="ja-JP" altLang="en-US" sz="2400" i="0">
                                          <a:latin typeface="Cambria Math" panose="02040503050406030204" pitchFamily="18" charset="0"/>
                                        </a:rPr>
                                        <m:t>1−</m:t>
                                      </m:r>
                                      <m:r>
                                        <a:rPr lang="ja-JP" altLang="en-US" sz="2400" i="1">
                                          <a:latin typeface="Cambria Math" panose="02040503050406030204" pitchFamily="18" charset="0"/>
                                        </a:rPr>
                                        <m:t>𝑦</m:t>
                                      </m:r>
                                    </m:e>
                                  </m:d>
                                </m:e>
                                <m:sup>
                                  <m:r>
                                    <a:rPr lang="ja-JP" altLang="en-US" sz="2400" i="0">
                                      <a:latin typeface="Cambria Math" panose="02040503050406030204" pitchFamily="18" charset="0"/>
                                    </a:rPr>
                                    <m:t>2</m:t>
                                  </m:r>
                                </m:sup>
                              </m:sSup>
                            </m:e>
                          </m:rad>
                        </m:den>
                      </m:f>
                    </m:oMath>
                  </m:oMathPara>
                </a14:m>
                <a:endParaRPr lang="ja-JP" altLang="en-US" sz="2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Choice>
        <mc:Fallback xmlns="">
          <p:sp>
            <p:nvSpPr>
              <p:cNvPr id="23" name="正方形/長方形 22"/>
              <p:cNvSpPr>
                <a:spLocks noRot="1" noChangeAspect="1" noMove="1" noResize="1" noEditPoints="1" noAdjustHandles="1" noChangeArrowheads="1" noChangeShapeType="1" noTextEdit="1"/>
              </p:cNvSpPr>
              <p:nvPr/>
            </p:nvSpPr>
            <p:spPr>
              <a:xfrm>
                <a:off x="641876" y="2594410"/>
                <a:ext cx="3919663" cy="94122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3977641" y="1324635"/>
                <a:ext cx="3396968" cy="806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𝛥</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𝐸</m:t>
                          </m:r>
                        </m:e>
                        <m:sub>
                          <m:r>
                            <a:rPr lang="ja-JP" altLang="en-US" sz="2400" i="1">
                              <a:latin typeface="Cambria Math" panose="02040503050406030204" pitchFamily="18" charset="0"/>
                            </a:rPr>
                            <m:t>𝑎𝑏</m:t>
                          </m:r>
                        </m:sub>
                      </m:sSub>
                      <m:r>
                        <a:rPr lang="ja-JP" altLang="en-US" sz="2400" i="0">
                          <a:latin typeface="Cambria Math" panose="02040503050406030204" pitchFamily="18" charset="0"/>
                        </a:rPr>
                        <m:t>= </m:t>
                      </m:r>
                      <m:f>
                        <m:fPr>
                          <m:ctrlPr>
                            <a:rPr lang="ja-JP" altLang="en-US" sz="2400" i="1">
                              <a:latin typeface="Cambria Math" panose="02040503050406030204" pitchFamily="18" charset="0"/>
                            </a:rPr>
                          </m:ctrlPr>
                        </m:fPr>
                        <m:num>
                          <m:d>
                            <m:dPr>
                              <m:begChr m:val=""/>
                              <m:ctrlPr>
                                <a:rPr lang="ja-JP" altLang="en-US" sz="2400" i="1">
                                  <a:latin typeface="Cambria Math" panose="02040503050406030204" pitchFamily="18" charset="0"/>
                                </a:rPr>
                              </m:ctrlPr>
                            </m:dPr>
                            <m:e>
                              <m:r>
                                <a:rPr lang="ja-JP" altLang="en-US" sz="2400" i="1">
                                  <a:latin typeface="Cambria Math" panose="02040503050406030204" pitchFamily="18" charset="0"/>
                                </a:rPr>
                                <m:t>𝑈</m:t>
                              </m:r>
                              <m:r>
                                <a:rPr lang="ja-JP" altLang="en-US" sz="2400" i="0">
                                  <a:latin typeface="Cambria Math" panose="02040503050406030204" pitchFamily="18" charset="0"/>
                                </a:rPr>
                                <m:t> </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𝑓</m:t>
                                  </m:r>
                                </m:e>
                                <m:sub>
                                  <m:r>
                                    <a:rPr lang="ja-JP" altLang="en-US" sz="2400" i="1">
                                      <a:latin typeface="Cambria Math" panose="02040503050406030204" pitchFamily="18" charset="0"/>
                                    </a:rPr>
                                    <m:t>𝐸</m:t>
                                  </m:r>
                                </m:sub>
                              </m:sSub>
                              <m:r>
                                <a:rPr lang="ja-JP" altLang="en-US" sz="2400" i="0">
                                  <a:latin typeface="Cambria Math" panose="02040503050406030204" pitchFamily="18" charset="0"/>
                                </a:rPr>
                                <m:t>(</m:t>
                              </m:r>
                              <m:r>
                                <a:rPr lang="ja-JP" altLang="en-US" sz="2400" i="1">
                                  <a:latin typeface="Cambria Math" panose="02040503050406030204" pitchFamily="18" charset="0"/>
                                </a:rPr>
                                <m:t>𝑦</m:t>
                              </m:r>
                            </m:e>
                          </m:d>
                        </m:num>
                        <m:den>
                          <m:r>
                            <a:rPr lang="ja-JP" altLang="en-US" sz="2400" i="0">
                              <a:latin typeface="Cambria Math" panose="02040503050406030204" pitchFamily="18" charset="0"/>
                            </a:rPr>
                            <m:t>2</m:t>
                          </m:r>
                        </m:den>
                      </m:f>
                      <m:r>
                        <a:rPr lang="ja-JP" altLang="en-US" sz="2400" i="0">
                          <a:latin typeface="Cambria Math" panose="02040503050406030204" pitchFamily="18" charset="0"/>
                        </a:rPr>
                        <m:t>− 2</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𝐾</m:t>
                          </m:r>
                        </m:e>
                        <m:sub>
                          <m:r>
                            <a:rPr lang="ja-JP" altLang="en-US" sz="2400" i="1">
                              <a:latin typeface="Cambria Math" panose="02040503050406030204" pitchFamily="18" charset="0"/>
                            </a:rPr>
                            <m:t>𝑎𝑏</m:t>
                          </m:r>
                        </m:sub>
                      </m:sSub>
                    </m:oMath>
                  </m:oMathPara>
                </a14:m>
                <a:endParaRPr lang="ja-JP" altLang="en-US" sz="24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3977641" y="1324635"/>
                <a:ext cx="3396968" cy="806696"/>
              </a:xfrm>
              <a:prstGeom prst="rect">
                <a:avLst/>
              </a:prstGeom>
              <a:blipFill rotWithShape="0">
                <a:blip r:embed="rId6"/>
                <a:stretch>
                  <a:fillRect/>
                </a:stretch>
              </a:blipFill>
            </p:spPr>
            <p:txBody>
              <a:bodyPr/>
              <a:lstStyle/>
              <a:p>
                <a:r>
                  <a:rPr lang="ja-JP" altLang="en-US">
                    <a:noFill/>
                  </a:rPr>
                  <a:t> </a:t>
                </a:r>
              </a:p>
            </p:txBody>
          </p:sp>
        </mc:Fallback>
      </mc:AlternateContent>
      <p:sp>
        <p:nvSpPr>
          <p:cNvPr id="13" name="テキスト ボックス 7"/>
          <p:cNvSpPr txBox="1">
            <a:spLocks noChangeArrowheads="1"/>
          </p:cNvSpPr>
          <p:nvPr/>
        </p:nvSpPr>
        <p:spPr bwMode="auto">
          <a:xfrm>
            <a:off x="791369" y="1487103"/>
            <a:ext cx="3186272" cy="523220"/>
          </a:xfrm>
          <a:prstGeom prst="rect">
            <a:avLst/>
          </a:prstGeom>
          <a:noFill/>
          <a:ln w="9525">
            <a:noFill/>
            <a:miter lim="800000"/>
            <a:headEnd/>
            <a:tailEnd/>
          </a:ln>
        </p:spPr>
        <p:txBody>
          <a:bodyPr wrap="square">
            <a:spAutoFit/>
          </a:bodyPr>
          <a:lstStyle/>
          <a:p>
            <a:r>
              <a:rPr lang="en-US" altLang="ja-JP" sz="2800" dirty="0">
                <a:solidFill>
                  <a:srgbClr val="000000"/>
                </a:solidFill>
                <a:latin typeface="Arial" pitchFamily="34" charset="0"/>
                <a:cs typeface="Arial" pitchFamily="34" charset="0"/>
              </a:rPr>
              <a:t>Transition Energy </a:t>
            </a:r>
            <a:r>
              <a:rPr lang="en-US" altLang="ja-JP" sz="2800" dirty="0" smtClean="0">
                <a:latin typeface="Arial" pitchFamily="34" charset="0"/>
                <a:cs typeface="Arial" pitchFamily="34" charset="0"/>
              </a:rPr>
              <a:t>:</a:t>
            </a:r>
            <a:endParaRPr lang="ja-JP" altLang="en-US" sz="3200" baseline="-25000" dirty="0">
              <a:latin typeface="Arial" pitchFamily="34" charset="0"/>
              <a:cs typeface="Arial" pitchFamily="34" charset="0"/>
            </a:endParaRPr>
          </a:p>
        </p:txBody>
      </p:sp>
      <p:sp>
        <p:nvSpPr>
          <p:cNvPr id="14" name="角丸四角形 13"/>
          <p:cNvSpPr/>
          <p:nvPr/>
        </p:nvSpPr>
        <p:spPr>
          <a:xfrm>
            <a:off x="3133827" y="4119399"/>
            <a:ext cx="412705" cy="338681"/>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082764" y="1338655"/>
            <a:ext cx="1165542" cy="806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L 字 3"/>
          <p:cNvSpPr/>
          <p:nvPr/>
        </p:nvSpPr>
        <p:spPr>
          <a:xfrm rot="10800000">
            <a:off x="665705" y="1202959"/>
            <a:ext cx="7883397" cy="2624556"/>
          </a:xfrm>
          <a:prstGeom prst="corner">
            <a:avLst>
              <a:gd name="adj1" fmla="val 50000"/>
              <a:gd name="adj2" fmla="val 132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Object 2"/>
          <p:cNvGraphicFramePr>
            <a:graphicFrameLocks noChangeAspect="1"/>
          </p:cNvGraphicFramePr>
          <p:nvPr>
            <p:extLst>
              <p:ext uri="{D42A27DB-BD31-4B8C-83A1-F6EECF244321}">
                <p14:modId xmlns:p14="http://schemas.microsoft.com/office/powerpoint/2010/main" val="3094017986"/>
              </p:ext>
            </p:extLst>
          </p:nvPr>
        </p:nvGraphicFramePr>
        <p:xfrm>
          <a:off x="4500258" y="-99323"/>
          <a:ext cx="4746881" cy="4745259"/>
        </p:xfrm>
        <a:graphic>
          <a:graphicData uri="http://schemas.openxmlformats.org/presentationml/2006/ole">
            <mc:AlternateContent xmlns:mc="http://schemas.openxmlformats.org/markup-compatibility/2006">
              <mc:Choice xmlns:v="urn:schemas-microsoft-com:vml" Requires="v">
                <p:oleObj spid="_x0000_s14416" name="KGPlot" r:id="rId7" imgW="6858000" imgH="6856476" progId="KGraph_Plot">
                  <p:embed/>
                </p:oleObj>
              </mc:Choice>
              <mc:Fallback>
                <p:oleObj name="KGPlot" r:id="rId7" imgW="6858000" imgH="6856476" progId="KGraph_Plo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258" y="-99323"/>
                        <a:ext cx="4746881" cy="4745259"/>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16" name="正方形/長方形 15"/>
              <p:cNvSpPr/>
              <p:nvPr/>
            </p:nvSpPr>
            <p:spPr>
              <a:xfrm>
                <a:off x="812037" y="1310249"/>
                <a:ext cx="3396968" cy="806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𝛥</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𝐸</m:t>
                          </m:r>
                        </m:e>
                        <m:sub>
                          <m:r>
                            <a:rPr lang="ja-JP" altLang="en-US" sz="2400" i="1">
                              <a:latin typeface="Cambria Math" panose="02040503050406030204" pitchFamily="18" charset="0"/>
                            </a:rPr>
                            <m:t>𝑎𝑏</m:t>
                          </m:r>
                        </m:sub>
                      </m:sSub>
                      <m:r>
                        <a:rPr lang="ja-JP" altLang="en-US" sz="2400" i="0">
                          <a:latin typeface="Cambria Math" panose="02040503050406030204" pitchFamily="18" charset="0"/>
                        </a:rPr>
                        <m:t>= </m:t>
                      </m:r>
                      <m:f>
                        <m:fPr>
                          <m:ctrlPr>
                            <a:rPr lang="ja-JP" altLang="en-US" sz="2400" i="1">
                              <a:latin typeface="Cambria Math" panose="02040503050406030204" pitchFamily="18" charset="0"/>
                            </a:rPr>
                          </m:ctrlPr>
                        </m:fPr>
                        <m:num>
                          <m:d>
                            <m:dPr>
                              <m:begChr m:val=""/>
                              <m:ctrlPr>
                                <a:rPr lang="ja-JP" altLang="en-US" sz="2400" i="1">
                                  <a:latin typeface="Cambria Math" panose="02040503050406030204" pitchFamily="18" charset="0"/>
                                </a:rPr>
                              </m:ctrlPr>
                            </m:dPr>
                            <m:e>
                              <m:r>
                                <a:rPr lang="ja-JP" altLang="en-US" sz="2400" i="1">
                                  <a:latin typeface="Cambria Math" panose="02040503050406030204" pitchFamily="18" charset="0"/>
                                </a:rPr>
                                <m:t>𝑈</m:t>
                              </m:r>
                              <m:r>
                                <a:rPr lang="ja-JP" altLang="en-US" sz="2400" i="0">
                                  <a:latin typeface="Cambria Math" panose="02040503050406030204" pitchFamily="18" charset="0"/>
                                </a:rPr>
                                <m:t> </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𝑓</m:t>
                                  </m:r>
                                </m:e>
                                <m:sub>
                                  <m:r>
                                    <a:rPr lang="ja-JP" altLang="en-US" sz="2400" i="1">
                                      <a:latin typeface="Cambria Math" panose="02040503050406030204" pitchFamily="18" charset="0"/>
                                    </a:rPr>
                                    <m:t>𝐸</m:t>
                                  </m:r>
                                </m:sub>
                              </m:sSub>
                              <m:r>
                                <a:rPr lang="ja-JP" altLang="en-US" sz="2400" i="0">
                                  <a:latin typeface="Cambria Math" panose="02040503050406030204" pitchFamily="18" charset="0"/>
                                </a:rPr>
                                <m:t>(</m:t>
                              </m:r>
                              <m:r>
                                <a:rPr lang="ja-JP" altLang="en-US" sz="2400" i="1">
                                  <a:latin typeface="Cambria Math" panose="02040503050406030204" pitchFamily="18" charset="0"/>
                                </a:rPr>
                                <m:t>𝑦</m:t>
                              </m:r>
                            </m:e>
                          </m:d>
                        </m:num>
                        <m:den>
                          <m:r>
                            <a:rPr lang="ja-JP" altLang="en-US" sz="2400" i="0">
                              <a:latin typeface="Cambria Math" panose="02040503050406030204" pitchFamily="18" charset="0"/>
                            </a:rPr>
                            <m:t>2</m:t>
                          </m:r>
                        </m:den>
                      </m:f>
                      <m:r>
                        <a:rPr lang="ja-JP" altLang="en-US" sz="2400" i="0">
                          <a:latin typeface="Cambria Math" panose="02040503050406030204" pitchFamily="18" charset="0"/>
                        </a:rPr>
                        <m:t>− 2</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𝐾</m:t>
                          </m:r>
                        </m:e>
                        <m:sub>
                          <m:r>
                            <a:rPr lang="ja-JP" altLang="en-US" sz="2400" i="1">
                              <a:latin typeface="Cambria Math" panose="02040503050406030204" pitchFamily="18" charset="0"/>
                            </a:rPr>
                            <m:t>𝑎𝑏</m:t>
                          </m:r>
                        </m:sub>
                      </m:sSub>
                    </m:oMath>
                  </m:oMathPara>
                </a14:m>
                <a:endParaRPr lang="ja-JP" altLang="en-US" sz="2400"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812037" y="1310249"/>
                <a:ext cx="3396968" cy="806696"/>
              </a:xfrm>
              <a:prstGeom prst="rect">
                <a:avLst/>
              </a:prstGeom>
              <a:blipFill rotWithShape="0">
                <a:blip r:embed="rId9"/>
                <a:stretch>
                  <a:fillRect/>
                </a:stretch>
              </a:blipFill>
            </p:spPr>
            <p:txBody>
              <a:bodyPr/>
              <a:lstStyle/>
              <a:p>
                <a:r>
                  <a:rPr lang="ja-JP" altLang="en-US">
                    <a:noFill/>
                  </a:rPr>
                  <a:t> </a:t>
                </a:r>
              </a:p>
            </p:txBody>
          </p:sp>
        </mc:Fallback>
      </mc:AlternateContent>
      <p:sp>
        <p:nvSpPr>
          <p:cNvPr id="2" name="角丸四角形 1"/>
          <p:cNvSpPr/>
          <p:nvPr/>
        </p:nvSpPr>
        <p:spPr>
          <a:xfrm>
            <a:off x="1892395" y="1340680"/>
            <a:ext cx="1165542" cy="806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608526" y="4604003"/>
            <a:ext cx="5272004" cy="369332"/>
          </a:xfrm>
          <a:prstGeom prst="rect">
            <a:avLst/>
          </a:prstGeom>
          <a:solidFill>
            <a:schemeClr val="bg1"/>
          </a:solidFill>
        </p:spPr>
        <p:txBody>
          <a:bodyPr wrap="square" rtlCol="0">
            <a:spAutoFit/>
          </a:bodyPr>
          <a:lstStyle/>
          <a:p>
            <a:r>
              <a:rPr lang="en-US" altLang="ja-JP" dirty="0">
                <a:solidFill>
                  <a:srgbClr val="FF0000"/>
                </a:solidFill>
                <a:latin typeface="Arial" pitchFamily="34" charset="0"/>
                <a:cs typeface="Arial" pitchFamily="34" charset="0"/>
              </a:rPr>
              <a:t>• Moderate </a:t>
            </a:r>
            <a:r>
              <a:rPr lang="en-US" altLang="ja-JP" dirty="0" err="1" smtClean="0">
                <a:solidFill>
                  <a:srgbClr val="FF0000"/>
                </a:solidFill>
                <a:latin typeface="Arial" pitchFamily="34" charset="0"/>
                <a:cs typeface="Arial" pitchFamily="34" charset="0"/>
              </a:rPr>
              <a:t>biradical</a:t>
            </a:r>
            <a:r>
              <a:rPr lang="en-US" altLang="ja-JP" dirty="0" smtClean="0">
                <a:solidFill>
                  <a:srgbClr val="FF0000"/>
                </a:solidFill>
                <a:latin typeface="Arial" pitchFamily="34" charset="0"/>
                <a:cs typeface="Arial" pitchFamily="34" charset="0"/>
              </a:rPr>
              <a:t> </a:t>
            </a:r>
            <a:r>
              <a:rPr lang="en-US" altLang="ja-JP" dirty="0">
                <a:solidFill>
                  <a:srgbClr val="FF0000"/>
                </a:solidFill>
                <a:latin typeface="Arial" pitchFamily="34" charset="0"/>
                <a:cs typeface="Arial" pitchFamily="34" charset="0"/>
              </a:rPr>
              <a:t>character</a:t>
            </a:r>
            <a:r>
              <a:rPr lang="en-US" altLang="ja-JP" dirty="0" smtClean="0">
                <a:solidFill>
                  <a:srgbClr val="FF0000"/>
                </a:solidFill>
                <a:latin typeface="Arial" pitchFamily="34" charset="0"/>
                <a:cs typeface="Arial" pitchFamily="34" charset="0"/>
              </a:rPr>
              <a:t> </a:t>
            </a:r>
            <a:endParaRPr kumimoji="1" lang="ja-JP" altLang="en-US" dirty="0">
              <a:solidFill>
                <a:srgbClr val="FF0000"/>
              </a:solidFill>
            </a:endParaRPr>
          </a:p>
        </p:txBody>
      </p:sp>
      <p:sp>
        <p:nvSpPr>
          <p:cNvPr id="3" name="スライド番号プレースホルダー 2"/>
          <p:cNvSpPr>
            <a:spLocks noGrp="1"/>
          </p:cNvSpPr>
          <p:nvPr>
            <p:ph type="sldNum" sz="quarter" idx="12"/>
          </p:nvPr>
        </p:nvSpPr>
        <p:spPr/>
        <p:txBody>
          <a:bodyPr/>
          <a:lstStyle/>
          <a:p>
            <a:fld id="{D8FCE08B-00FE-4092-BEE2-49533B6D45DC}" type="slidenum">
              <a:rPr kumimoji="1" lang="ja-JP" altLang="en-US" smtClean="0"/>
              <a:t>11</a:t>
            </a:fld>
            <a:endParaRPr kumimoji="1" lang="ja-JP" altLang="en-US"/>
          </a:p>
        </p:txBody>
      </p:sp>
      <p:sp>
        <p:nvSpPr>
          <p:cNvPr id="21" name="タイトル 1"/>
          <p:cNvSpPr txBox="1">
            <a:spLocks/>
          </p:cNvSpPr>
          <p:nvPr/>
        </p:nvSpPr>
        <p:spPr>
          <a:xfrm>
            <a:off x="285741" y="172383"/>
            <a:ext cx="8787117" cy="555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smtClean="0">
                <a:latin typeface="Arial" panose="020B0604020202020204" pitchFamily="34" charset="0"/>
                <a:cs typeface="Arial" panose="020B0604020202020204" pitchFamily="34" charset="0"/>
              </a:rPr>
              <a:t>Excitation Energy of </a:t>
            </a:r>
            <a:r>
              <a:rPr lang="en-US" altLang="ja-JP" sz="3600" dirty="0" err="1" smtClean="0">
                <a:latin typeface="Arial" panose="020B0604020202020204" pitchFamily="34" charset="0"/>
                <a:cs typeface="Arial" panose="020B0604020202020204" pitchFamily="34" charset="0"/>
              </a:rPr>
              <a:t>Biradical</a:t>
            </a:r>
            <a:r>
              <a:rPr lang="en-US" altLang="ja-JP" sz="3600" dirty="0" smtClean="0">
                <a:latin typeface="Arial" panose="020B0604020202020204" pitchFamily="34" charset="0"/>
                <a:cs typeface="Arial" panose="020B0604020202020204" pitchFamily="34" charset="0"/>
              </a:rPr>
              <a:t> Compounds</a:t>
            </a:r>
            <a:endParaRPr lang="ja-JP"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25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4" grpId="0" animBg="1"/>
      <p:bldP spid="16" grpId="0"/>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7"/>
          <p:cNvSpPr txBox="1">
            <a:spLocks noChangeArrowheads="1"/>
          </p:cNvSpPr>
          <p:nvPr/>
        </p:nvSpPr>
        <p:spPr bwMode="auto">
          <a:xfrm>
            <a:off x="898903" y="1162411"/>
            <a:ext cx="3952066" cy="523220"/>
          </a:xfrm>
          <a:prstGeom prst="rect">
            <a:avLst/>
          </a:prstGeom>
          <a:noFill/>
          <a:ln w="9525">
            <a:noFill/>
            <a:miter lim="800000"/>
            <a:headEnd/>
            <a:tailEnd/>
          </a:ln>
        </p:spPr>
        <p:txBody>
          <a:bodyPr wrap="square">
            <a:spAutoFit/>
          </a:bodyPr>
          <a:lstStyle/>
          <a:p>
            <a:r>
              <a:rPr lang="en-US" altLang="ja-JP" sz="2800" dirty="0">
                <a:latin typeface="Arial" panose="020B0604020202020204" pitchFamily="34" charset="0"/>
                <a:cs typeface="Arial" panose="020B0604020202020204" pitchFamily="34" charset="0"/>
              </a:rPr>
              <a:t>F</a:t>
            </a:r>
            <a:r>
              <a:rPr lang="en-US" altLang="ja-JP" sz="2800" dirty="0" smtClean="0">
                <a:latin typeface="Arial" panose="020B0604020202020204" pitchFamily="34" charset="0"/>
                <a:cs typeface="Arial" panose="020B0604020202020204" pitchFamily="34" charset="0"/>
              </a:rPr>
              <a:t>irst Transition</a:t>
            </a:r>
            <a:r>
              <a:rPr lang="ja-JP" altLang="en-US" sz="2800" dirty="0" smtClean="0">
                <a:latin typeface="Arial" panose="020B0604020202020204" pitchFamily="34" charset="0"/>
                <a:cs typeface="Arial" panose="020B0604020202020204" pitchFamily="34" charset="0"/>
              </a:rPr>
              <a:t> </a:t>
            </a:r>
            <a:r>
              <a:rPr lang="en-US" altLang="ja-JP" sz="2800" dirty="0" smtClean="0">
                <a:solidFill>
                  <a:srgbClr val="000000"/>
                </a:solidFill>
                <a:latin typeface="Arial" pitchFamily="34" charset="0"/>
                <a:cs typeface="Arial" pitchFamily="34" charset="0"/>
              </a:rPr>
              <a:t>Energy </a:t>
            </a:r>
            <a:r>
              <a:rPr lang="en-US" altLang="ja-JP" sz="2800" dirty="0" smtClean="0">
                <a:latin typeface="Arial" pitchFamily="34" charset="0"/>
                <a:cs typeface="Arial" pitchFamily="34" charset="0"/>
              </a:rPr>
              <a:t>:</a:t>
            </a:r>
            <a:endParaRPr lang="ja-JP" altLang="en-US" sz="3200"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3" name="表 12"/>
              <p:cNvGraphicFramePr>
                <a:graphicFrameLocks noGrp="1"/>
              </p:cNvGraphicFramePr>
              <p:nvPr>
                <p:extLst>
                  <p:ext uri="{D42A27DB-BD31-4B8C-83A1-F6EECF244321}">
                    <p14:modId xmlns:p14="http://schemas.microsoft.com/office/powerpoint/2010/main" val="950347572"/>
                  </p:ext>
                </p:extLst>
              </p:nvPr>
            </p:nvGraphicFramePr>
            <p:xfrm>
              <a:off x="75005" y="2113269"/>
              <a:ext cx="8896467" cy="2316480"/>
            </p:xfrm>
            <a:graphic>
              <a:graphicData uri="http://schemas.openxmlformats.org/drawingml/2006/table">
                <a:tbl>
                  <a:tblPr firstRow="1" bandRow="1">
                    <a:tableStyleId>{5940675A-B579-460E-94D1-54222C63F5DA}</a:tableStyleId>
                  </a:tblPr>
                  <a:tblGrid>
                    <a:gridCol w="683874"/>
                    <a:gridCol w="2281279"/>
                    <a:gridCol w="500230"/>
                    <a:gridCol w="5431084"/>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i="1" dirty="0" err="1" smtClean="0">
                              <a:latin typeface="Arial" pitchFamily="34" charset="0"/>
                              <a:cs typeface="Arial" pitchFamily="34" charset="0"/>
                            </a:rPr>
                            <a:t>K</a:t>
                          </a:r>
                          <a:r>
                            <a:rPr lang="en-US" altLang="ja-JP" sz="1800" i="1" baseline="-25000" dirty="0" err="1" smtClean="0">
                              <a:latin typeface="Arial" pitchFamily="34" charset="0"/>
                              <a:cs typeface="Arial" pitchFamily="34" charset="0"/>
                            </a:rPr>
                            <a:t>ab</a:t>
                          </a:r>
                          <a:endParaRPr lang="ja-JP" altLang="en-US" sz="1800" baseline="-25000"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Arial" pitchFamily="34" charset="0"/>
                              <a:cs typeface="Arial" pitchFamily="34" charset="0"/>
                            </a:rPr>
                            <a:t>Exchange</a:t>
                          </a:r>
                          <a:r>
                            <a:rPr kumimoji="1" lang="en-US" altLang="ja-JP" sz="1800" baseline="0" dirty="0" smtClean="0">
                              <a:latin typeface="Arial" pitchFamily="34" charset="0"/>
                              <a:cs typeface="Arial" pitchFamily="34" charset="0"/>
                            </a:rPr>
                            <a:t> Integral</a:t>
                          </a:r>
                          <a:endParaRPr kumimoji="1" lang="ja-JP" altLang="en-US" sz="1800"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r>
                            <a:rPr kumimoji="1" lang="en-US" altLang="ja-JP" sz="1800" dirty="0" smtClean="0">
                              <a:solidFill>
                                <a:srgbClr val="FF0000"/>
                              </a:solidFill>
                              <a:latin typeface="Arial" pitchFamily="34" charset="0"/>
                              <a:cs typeface="Arial" pitchFamily="34" charset="0"/>
                            </a:rPr>
                            <a:t>• </a:t>
                          </a:r>
                          <a:r>
                            <a:rPr kumimoji="1" lang="en-US" altLang="ja-JP" sz="1800" dirty="0" err="1" smtClean="0">
                              <a:solidFill>
                                <a:srgbClr val="FF0000"/>
                              </a:solidFill>
                              <a:latin typeface="Arial" pitchFamily="34" charset="0"/>
                              <a:cs typeface="Arial" pitchFamily="34" charset="0"/>
                            </a:rPr>
                            <a:t>Nonalternant</a:t>
                          </a:r>
                          <a:r>
                            <a:rPr kumimoji="1" lang="en-US" altLang="ja-JP" sz="1800" dirty="0" smtClean="0">
                              <a:solidFill>
                                <a:srgbClr val="FF0000"/>
                              </a:solidFill>
                              <a:latin typeface="Arial" pitchFamily="34" charset="0"/>
                              <a:cs typeface="Arial" pitchFamily="34" charset="0"/>
                            </a:rPr>
                            <a:t> hydrocarbon</a:t>
                          </a:r>
                        </a:p>
                        <a:p>
                          <a:r>
                            <a:rPr kumimoji="1" lang="en-US" altLang="ja-JP" sz="1800" dirty="0" smtClean="0">
                              <a:solidFill>
                                <a:srgbClr val="FF0000"/>
                              </a:solidFill>
                              <a:latin typeface="Arial" pitchFamily="34" charset="0"/>
                              <a:cs typeface="Arial" pitchFamily="34" charset="0"/>
                            </a:rPr>
                            <a:t>• Smaller pi-System</a:t>
                          </a:r>
                          <a:endParaRPr kumimoji="1" lang="ja-JP" altLang="en-US" sz="1800" dirty="0">
                            <a:solidFill>
                              <a:srgbClr val="FF0000"/>
                            </a:solidFill>
                            <a:latin typeface="Arial" pitchFamily="34" charset="0"/>
                            <a:cs typeface="Arial" pitchFamily="34" charset="0"/>
                          </a:endParaRPr>
                        </a:p>
                      </a:txBody>
                      <a:tcPr/>
                    </a:tc>
                  </a:tr>
                  <a:tr h="754008">
                    <a:tc>
                      <a:txBody>
                        <a:bodyPr/>
                        <a:lstStyle/>
                        <a:p>
                          <a:pPr algn="ctr"/>
                          <a:r>
                            <a:rPr lang="en-US" altLang="ja-JP" sz="1800" i="1" dirty="0" smtClean="0">
                              <a:solidFill>
                                <a:schemeClr val="tx1"/>
                              </a:solidFill>
                              <a:latin typeface="Arial" pitchFamily="34" charset="0"/>
                              <a:cs typeface="Arial" pitchFamily="34" charset="0"/>
                            </a:rPr>
                            <a:t>J</a:t>
                          </a:r>
                          <a:r>
                            <a:rPr lang="en-US" altLang="ja-JP" sz="1800" i="1" baseline="-25000" dirty="0" smtClean="0">
                              <a:solidFill>
                                <a:schemeClr val="tx1"/>
                              </a:solidFill>
                              <a:latin typeface="Arial" pitchFamily="34" charset="0"/>
                              <a:cs typeface="Arial" pitchFamily="34" charset="0"/>
                            </a:rPr>
                            <a:t>HH</a:t>
                          </a:r>
                          <a:r>
                            <a:rPr lang="en-US" altLang="ja-JP" sz="1800" i="1" baseline="30000" dirty="0" smtClean="0">
                              <a:solidFill>
                                <a:schemeClr val="tx1"/>
                              </a:solidFill>
                              <a:latin typeface="Arial" pitchFamily="34" charset="0"/>
                              <a:cs typeface="Arial" pitchFamily="34" charset="0"/>
                            </a:rPr>
                            <a:t>M</a:t>
                          </a:r>
                          <a:r>
                            <a:rPr lang="en-US" altLang="ja-JP" sz="1800" dirty="0" smtClean="0">
                              <a:solidFill>
                                <a:schemeClr val="tx1"/>
                              </a:solidFill>
                              <a:latin typeface="Arial" pitchFamily="34" charset="0"/>
                              <a:cs typeface="Arial" pitchFamily="34" charset="0"/>
                            </a:rPr>
                            <a:t>, </a:t>
                          </a:r>
                          <a:r>
                            <a:rPr lang="en-US" altLang="ja-JP" sz="1800" i="1" dirty="0" smtClean="0">
                              <a:solidFill>
                                <a:schemeClr val="tx1"/>
                              </a:solidFill>
                              <a:latin typeface="Arial" pitchFamily="34" charset="0"/>
                              <a:cs typeface="Arial" pitchFamily="34" charset="0"/>
                            </a:rPr>
                            <a:t>J</a:t>
                          </a:r>
                          <a:r>
                            <a:rPr lang="en-US" altLang="ja-JP" sz="1800" i="1" baseline="-25000" dirty="0" smtClean="0">
                              <a:solidFill>
                                <a:schemeClr val="tx1"/>
                              </a:solidFill>
                              <a:latin typeface="Arial" pitchFamily="34" charset="0"/>
                              <a:cs typeface="Arial" pitchFamily="34" charset="0"/>
                            </a:rPr>
                            <a:t>LL</a:t>
                          </a:r>
                          <a:r>
                            <a:rPr lang="en-US" altLang="ja-JP" sz="1800" i="1" baseline="30000" dirty="0">
                              <a:solidFill>
                                <a:schemeClr val="tx1"/>
                              </a:solidFill>
                              <a:latin typeface="Arial" pitchFamily="34" charset="0"/>
                              <a:cs typeface="Arial" pitchFamily="34" charset="0"/>
                            </a:rPr>
                            <a:t>M</a:t>
                          </a:r>
                          <a14:m>
                            <m:oMath xmlns:m="http://schemas.openxmlformats.org/officeDocument/2006/math">
                              <m:r>
                                <a:rPr lang="en-US" altLang="ja-JP" sz="1800" i="1" baseline="30000">
                                  <a:solidFill>
                                    <a:schemeClr val="tx1"/>
                                  </a:solidFill>
                                  <a:latin typeface="Cambria Math"/>
                                  <a:ea typeface="Cambria Math"/>
                                </a:rPr>
                                <m:t> </m:t>
                              </m:r>
                            </m:oMath>
                          </a14:m>
                          <a:endParaRPr kumimoji="1" lang="ja-JP" alt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in HOMO or LUMO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FF0000"/>
                              </a:solidFill>
                              <a:latin typeface="Arial" pitchFamily="34" charset="0"/>
                              <a:cs typeface="Arial" pitchFamily="34" charset="0"/>
                            </a:rPr>
                            <a:t>• Smaller pi-System</a:t>
                          </a:r>
                          <a:endParaRPr kumimoji="1" lang="ja-JP" altLang="en-US" sz="1800" dirty="0" smtClean="0">
                            <a:solidFill>
                              <a:srgbClr val="FF0000"/>
                            </a:solidFill>
                            <a:latin typeface="Arial" pitchFamily="34" charset="0"/>
                            <a:cs typeface="Arial" pitchFamily="34" charset="0"/>
                          </a:endParaRPr>
                        </a:p>
                      </a:txBody>
                      <a:tcPr/>
                    </a:tc>
                  </a:tr>
                  <a:tr h="603096">
                    <a:tc>
                      <a:txBody>
                        <a:bodyPr/>
                        <a:lstStyle/>
                        <a:p>
                          <a:r>
                            <a:rPr lang="en-US" altLang="ja-JP" sz="1800" i="1" dirty="0" smtClean="0">
                              <a:solidFill>
                                <a:schemeClr val="tx1"/>
                              </a:solidFill>
                              <a:latin typeface="Arial" pitchFamily="34" charset="0"/>
                              <a:cs typeface="Arial" pitchFamily="34" charset="0"/>
                            </a:rPr>
                            <a:t>J</a:t>
                          </a:r>
                          <a:r>
                            <a:rPr lang="en-US" altLang="ja-JP" sz="1800" i="1" baseline="-25000" dirty="0" smtClean="0">
                              <a:solidFill>
                                <a:schemeClr val="tx1"/>
                              </a:solidFill>
                              <a:latin typeface="Arial" pitchFamily="34" charset="0"/>
                              <a:cs typeface="Arial" pitchFamily="34" charset="0"/>
                            </a:rPr>
                            <a:t>HL</a:t>
                          </a:r>
                          <a14:m>
                            <m:oMath xmlns:m="http://schemas.openxmlformats.org/officeDocument/2006/math">
                              <m:r>
                                <m:rPr>
                                  <m:nor/>
                                </m:rPr>
                                <a:rPr lang="en-US" altLang="ja-JP" sz="1800" i="1" baseline="30000" dirty="0">
                                  <a:solidFill>
                                    <a:schemeClr val="tx1"/>
                                  </a:solidFill>
                                  <a:latin typeface="Arial" pitchFamily="34" charset="0"/>
                                  <a:cs typeface="Arial" pitchFamily="34" charset="0"/>
                                </a:rPr>
                                <m:t>M</m:t>
                              </m:r>
                            </m:oMath>
                          </a14:m>
                          <a:endParaRPr lang="ja-JP" alt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between HOMO and LUMO</a:t>
                          </a:r>
                          <a:endParaRPr lang="ja-JP" altLang="en-US" sz="1800" dirty="0" smtClean="0">
                            <a:solidFill>
                              <a:schemeClr val="tx1"/>
                            </a:solidFill>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t>
                          </a:r>
                          <a:endParaRPr kumimoji="1" lang="ja-JP" altLang="en-US" sz="2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anchor="ctr"/>
                    </a:tc>
                    <a:tc>
                      <a:txBody>
                        <a:bodyPr/>
                        <a:lstStyle/>
                        <a:p>
                          <a:r>
                            <a:rPr lang="en-US" altLang="ja-JP" dirty="0" smtClean="0">
                              <a:solidFill>
                                <a:srgbClr val="FF0000"/>
                              </a:solidFill>
                              <a:latin typeface="Arial" pitchFamily="34" charset="0"/>
                              <a:cs typeface="Arial" pitchFamily="34" charset="0"/>
                            </a:rPr>
                            <a:t>• </a:t>
                          </a:r>
                          <a:r>
                            <a:rPr lang="en-US" altLang="ja-JP" dirty="0" err="1" smtClean="0">
                              <a:solidFill>
                                <a:srgbClr val="FF0000"/>
                              </a:solidFill>
                              <a:latin typeface="Arial" pitchFamily="34" charset="0"/>
                              <a:cs typeface="Arial" pitchFamily="34" charset="0"/>
                            </a:rPr>
                            <a:t>Nonalternant</a:t>
                          </a:r>
                          <a:r>
                            <a:rPr lang="en-US" altLang="ja-JP" dirty="0" smtClean="0">
                              <a:solidFill>
                                <a:srgbClr val="FF0000"/>
                              </a:solidFill>
                              <a:latin typeface="Arial" pitchFamily="34" charset="0"/>
                              <a:cs typeface="Arial" pitchFamily="34" charset="0"/>
                            </a:rPr>
                            <a:t> hydrocarbon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chemeClr val="tx1"/>
                              </a:solidFill>
                              <a:latin typeface="Arial" pitchFamily="34" charset="0"/>
                              <a:cs typeface="Arial" pitchFamily="34" charset="0"/>
                            </a:rPr>
                            <a:t>•</a:t>
                          </a:r>
                          <a:r>
                            <a:rPr lang="ja-JP" altLang="en-US" baseline="0" dirty="0" smtClean="0">
                              <a:solidFill>
                                <a:schemeClr val="tx1"/>
                              </a:solidFill>
                              <a:latin typeface="Arial" pitchFamily="34" charset="0"/>
                              <a:cs typeface="Arial" pitchFamily="34" charset="0"/>
                            </a:rPr>
                            <a:t> </a:t>
                          </a:r>
                          <a:r>
                            <a:rPr kumimoji="1" lang="en-US" altLang="ja-JP" dirty="0" smtClean="0">
                              <a:latin typeface="Arial" pitchFamily="34" charset="0"/>
                              <a:cs typeface="Arial" pitchFamily="34" charset="0"/>
                            </a:rPr>
                            <a:t>Larger Space Separation between HOMO</a:t>
                          </a:r>
                          <a:r>
                            <a:rPr kumimoji="1" lang="en-US" altLang="ja-JP" baseline="0" dirty="0" smtClean="0">
                              <a:latin typeface="Arial" pitchFamily="34" charset="0"/>
                              <a:cs typeface="Arial" pitchFamily="34" charset="0"/>
                            </a:rPr>
                            <a:t>-</a:t>
                          </a:r>
                          <a:r>
                            <a:rPr kumimoji="1" lang="en-US" altLang="ja-JP" dirty="0" smtClean="0">
                              <a:latin typeface="Arial" pitchFamily="34" charset="0"/>
                              <a:cs typeface="Arial" pitchFamily="34" charset="0"/>
                            </a:rPr>
                            <a:t>LUMO</a:t>
                          </a:r>
                        </a:p>
                        <a:p>
                          <a:endParaRPr kumimoji="1" lang="ja-JP" altLang="en-US" dirty="0" smtClean="0">
                            <a:solidFill>
                              <a:srgbClr val="FF0000"/>
                            </a:solidFill>
                          </a:endParaRPr>
                        </a:p>
                      </a:txBody>
                      <a:tcPr/>
                    </a:tc>
                  </a:tr>
                </a:tbl>
              </a:graphicData>
            </a:graphic>
          </p:graphicFrame>
        </mc:Choice>
        <mc:Fallback xmlns="">
          <p:graphicFrame>
            <p:nvGraphicFramePr>
              <p:cNvPr id="13" name="表 12"/>
              <p:cNvGraphicFramePr>
                <a:graphicFrameLocks noGrp="1"/>
              </p:cNvGraphicFramePr>
              <p:nvPr>
                <p:extLst>
                  <p:ext uri="{D42A27DB-BD31-4B8C-83A1-F6EECF244321}">
                    <p14:modId xmlns:p14="http://schemas.microsoft.com/office/powerpoint/2010/main" val="950347572"/>
                  </p:ext>
                </p:extLst>
              </p:nvPr>
            </p:nvGraphicFramePr>
            <p:xfrm>
              <a:off x="75005" y="2113269"/>
              <a:ext cx="8896467" cy="2316480"/>
            </p:xfrm>
            <a:graphic>
              <a:graphicData uri="http://schemas.openxmlformats.org/drawingml/2006/table">
                <a:tbl>
                  <a:tblPr firstRow="1" bandRow="1">
                    <a:tableStyleId>{5940675A-B579-460E-94D1-54222C63F5DA}</a:tableStyleId>
                  </a:tblPr>
                  <a:tblGrid>
                    <a:gridCol w="683874"/>
                    <a:gridCol w="2281279"/>
                    <a:gridCol w="500230"/>
                    <a:gridCol w="5431084"/>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i="1" dirty="0" err="1" smtClean="0">
                              <a:latin typeface="Arial" pitchFamily="34" charset="0"/>
                              <a:cs typeface="Arial" pitchFamily="34" charset="0"/>
                            </a:rPr>
                            <a:t>K</a:t>
                          </a:r>
                          <a:r>
                            <a:rPr lang="en-US" altLang="ja-JP" sz="1800" i="1" baseline="-25000" dirty="0" err="1" smtClean="0">
                              <a:latin typeface="Arial" pitchFamily="34" charset="0"/>
                              <a:cs typeface="Arial" pitchFamily="34" charset="0"/>
                            </a:rPr>
                            <a:t>ab</a:t>
                          </a:r>
                          <a:endParaRPr lang="ja-JP" altLang="en-US" sz="1800" baseline="-25000"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Arial" pitchFamily="34" charset="0"/>
                              <a:cs typeface="Arial" pitchFamily="34" charset="0"/>
                            </a:rPr>
                            <a:t>Exchange</a:t>
                          </a:r>
                          <a:r>
                            <a:rPr kumimoji="1" lang="en-US" altLang="ja-JP" sz="1800" baseline="0" dirty="0" smtClean="0">
                              <a:latin typeface="Arial" pitchFamily="34" charset="0"/>
                              <a:cs typeface="Arial" pitchFamily="34" charset="0"/>
                            </a:rPr>
                            <a:t> Integral</a:t>
                          </a:r>
                          <a:endParaRPr kumimoji="1" lang="ja-JP" altLang="en-US" sz="1800"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r>
                            <a:rPr kumimoji="1" lang="en-US" altLang="ja-JP" sz="1800" dirty="0" smtClean="0">
                              <a:solidFill>
                                <a:srgbClr val="FF0000"/>
                              </a:solidFill>
                              <a:latin typeface="Arial" pitchFamily="34" charset="0"/>
                              <a:cs typeface="Arial" pitchFamily="34" charset="0"/>
                            </a:rPr>
                            <a:t>• </a:t>
                          </a:r>
                          <a:r>
                            <a:rPr kumimoji="1" lang="en-US" altLang="ja-JP" sz="1800" dirty="0" err="1" smtClean="0">
                              <a:solidFill>
                                <a:srgbClr val="FF0000"/>
                              </a:solidFill>
                              <a:latin typeface="Arial" pitchFamily="34" charset="0"/>
                              <a:cs typeface="Arial" pitchFamily="34" charset="0"/>
                            </a:rPr>
                            <a:t>Nonalternant</a:t>
                          </a:r>
                          <a:r>
                            <a:rPr kumimoji="1" lang="en-US" altLang="ja-JP" sz="1800" dirty="0" smtClean="0">
                              <a:solidFill>
                                <a:srgbClr val="FF0000"/>
                              </a:solidFill>
                              <a:latin typeface="Arial" pitchFamily="34" charset="0"/>
                              <a:cs typeface="Arial" pitchFamily="34" charset="0"/>
                            </a:rPr>
                            <a:t> hydrocarbon</a:t>
                          </a:r>
                        </a:p>
                        <a:p>
                          <a:r>
                            <a:rPr kumimoji="1" lang="en-US" altLang="ja-JP" sz="1800" dirty="0" smtClean="0">
                              <a:solidFill>
                                <a:srgbClr val="FF0000"/>
                              </a:solidFill>
                              <a:latin typeface="Arial" pitchFamily="34" charset="0"/>
                              <a:cs typeface="Arial" pitchFamily="34" charset="0"/>
                            </a:rPr>
                            <a:t>• Smaller pi-System</a:t>
                          </a:r>
                          <a:endParaRPr kumimoji="1" lang="ja-JP" altLang="en-US" sz="1800" dirty="0">
                            <a:solidFill>
                              <a:srgbClr val="FF0000"/>
                            </a:solidFill>
                            <a:latin typeface="Arial" pitchFamily="34" charset="0"/>
                            <a:cs typeface="Arial" pitchFamily="34" charset="0"/>
                          </a:endParaRPr>
                        </a:p>
                      </a:txBody>
                      <a:tcPr/>
                    </a:tc>
                  </a:tr>
                  <a:tr h="754008">
                    <a:tc>
                      <a:txBody>
                        <a:bodyPr/>
                        <a:lstStyle/>
                        <a:p>
                          <a:endParaRPr lang="ja-JP"/>
                        </a:p>
                      </a:txBody>
                      <a:tcPr anchor="ctr">
                        <a:blipFill rotWithShape="0">
                          <a:blip r:embed="rId3"/>
                          <a:stretch>
                            <a:fillRect l="-893" t="-90323" r="-1205357" b="-13387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in HOMO or LUMO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FF0000"/>
                              </a:solidFill>
                              <a:latin typeface="Arial" pitchFamily="34" charset="0"/>
                              <a:cs typeface="Arial" pitchFamily="34" charset="0"/>
                            </a:rPr>
                            <a:t>• Smaller pi-System</a:t>
                          </a:r>
                          <a:endParaRPr kumimoji="1" lang="ja-JP" altLang="en-US" sz="1800" dirty="0" smtClean="0">
                            <a:solidFill>
                              <a:srgbClr val="FF0000"/>
                            </a:solidFill>
                            <a:latin typeface="Arial" pitchFamily="34" charset="0"/>
                            <a:cs typeface="Arial" pitchFamily="34" charset="0"/>
                          </a:endParaRPr>
                        </a:p>
                      </a:txBody>
                      <a:tcPr/>
                    </a:tc>
                  </a:tr>
                  <a:tr h="914400">
                    <a:tc>
                      <a:txBody>
                        <a:bodyPr/>
                        <a:lstStyle/>
                        <a:p>
                          <a:endParaRPr lang="ja-JP"/>
                        </a:p>
                      </a:txBody>
                      <a:tcPr anchor="ctr">
                        <a:blipFill rotWithShape="0">
                          <a:blip r:embed="rId3"/>
                          <a:stretch>
                            <a:fillRect l="-893" t="-157333" r="-1205357" b="-10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between HOMO and LUMO</a:t>
                          </a:r>
                          <a:endParaRPr lang="ja-JP" altLang="en-US" sz="1800" dirty="0" smtClean="0">
                            <a:solidFill>
                              <a:schemeClr val="tx1"/>
                            </a:solidFill>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t>
                          </a:r>
                          <a:endParaRPr kumimoji="1" lang="ja-JP" altLang="en-US" sz="2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anchor="ctr"/>
                    </a:tc>
                    <a:tc>
                      <a:txBody>
                        <a:bodyPr/>
                        <a:lstStyle/>
                        <a:p>
                          <a:r>
                            <a:rPr lang="en-US" altLang="ja-JP" dirty="0" smtClean="0">
                              <a:solidFill>
                                <a:srgbClr val="FF0000"/>
                              </a:solidFill>
                              <a:latin typeface="Arial" pitchFamily="34" charset="0"/>
                              <a:cs typeface="Arial" pitchFamily="34" charset="0"/>
                            </a:rPr>
                            <a:t>• </a:t>
                          </a:r>
                          <a:r>
                            <a:rPr lang="en-US" altLang="ja-JP" dirty="0" err="1" smtClean="0">
                              <a:solidFill>
                                <a:srgbClr val="FF0000"/>
                              </a:solidFill>
                              <a:latin typeface="Arial" pitchFamily="34" charset="0"/>
                              <a:cs typeface="Arial" pitchFamily="34" charset="0"/>
                            </a:rPr>
                            <a:t>Nonalternant</a:t>
                          </a:r>
                          <a:r>
                            <a:rPr lang="en-US" altLang="ja-JP" dirty="0" smtClean="0">
                              <a:solidFill>
                                <a:srgbClr val="FF0000"/>
                              </a:solidFill>
                              <a:latin typeface="Arial" pitchFamily="34" charset="0"/>
                              <a:cs typeface="Arial" pitchFamily="34" charset="0"/>
                            </a:rPr>
                            <a:t> hydrocarbon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chemeClr val="tx1"/>
                              </a:solidFill>
                              <a:latin typeface="Arial" pitchFamily="34" charset="0"/>
                              <a:cs typeface="Arial" pitchFamily="34" charset="0"/>
                            </a:rPr>
                            <a:t>•</a:t>
                          </a:r>
                          <a:r>
                            <a:rPr lang="ja-JP" altLang="en-US" baseline="0" dirty="0" smtClean="0">
                              <a:solidFill>
                                <a:schemeClr val="tx1"/>
                              </a:solidFill>
                              <a:latin typeface="Arial" pitchFamily="34" charset="0"/>
                              <a:cs typeface="Arial" pitchFamily="34" charset="0"/>
                            </a:rPr>
                            <a:t> </a:t>
                          </a:r>
                          <a:r>
                            <a:rPr kumimoji="1" lang="en-US" altLang="ja-JP" dirty="0" smtClean="0">
                              <a:latin typeface="Arial" pitchFamily="34" charset="0"/>
                              <a:cs typeface="Arial" pitchFamily="34" charset="0"/>
                            </a:rPr>
                            <a:t>Larger Space Separation between HOMO</a:t>
                          </a:r>
                          <a:r>
                            <a:rPr kumimoji="1" lang="en-US" altLang="ja-JP" baseline="0" dirty="0" smtClean="0">
                              <a:latin typeface="Arial" pitchFamily="34" charset="0"/>
                              <a:cs typeface="Arial" pitchFamily="34" charset="0"/>
                            </a:rPr>
                            <a:t>-</a:t>
                          </a:r>
                          <a:r>
                            <a:rPr kumimoji="1" lang="en-US" altLang="ja-JP" dirty="0" smtClean="0">
                              <a:latin typeface="Arial" pitchFamily="34" charset="0"/>
                              <a:cs typeface="Arial" pitchFamily="34" charset="0"/>
                            </a:rPr>
                            <a:t>LUMO</a:t>
                          </a:r>
                        </a:p>
                        <a:p>
                          <a:endParaRPr kumimoji="1" lang="ja-JP" altLang="en-US" dirty="0" smtClean="0">
                            <a:solidFill>
                              <a:srgbClr val="FF0000"/>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1439652" y="5722063"/>
                <a:ext cx="6264696" cy="810478"/>
              </a:xfrm>
              <a:prstGeom prst="rect">
                <a:avLst/>
              </a:prstGeom>
              <a:noFill/>
            </p:spPr>
            <p:txBody>
              <a:bodyPr wrap="square" rtlCol="0">
                <a:spAutoFit/>
              </a:bodyPr>
              <a:lstStyle/>
              <a:p>
                <a:pPr>
                  <a:lnSpc>
                    <a:spcPts val="2800"/>
                  </a:lnSpc>
                </a:pPr>
                <a:r>
                  <a:rPr lang="en-US" altLang="ja-JP" sz="2000" i="1" dirty="0" smtClean="0">
                    <a:solidFill>
                      <a:srgbClr val="0051F2"/>
                    </a:solidFill>
                    <a:latin typeface="Arial" pitchFamily="34" charset="0"/>
                    <a:cs typeface="Arial" pitchFamily="34" charset="0"/>
                  </a:rPr>
                  <a:t>J</a:t>
                </a:r>
                <a:r>
                  <a:rPr lang="en-US" altLang="ja-JP" sz="2000" i="1" baseline="-25000" dirty="0" smtClean="0">
                    <a:solidFill>
                      <a:srgbClr val="0051F2"/>
                    </a:solidFill>
                    <a:latin typeface="Arial" pitchFamily="34" charset="0"/>
                    <a:cs typeface="Arial" pitchFamily="34" charset="0"/>
                  </a:rPr>
                  <a:t>HH</a:t>
                </a:r>
                <a:r>
                  <a:rPr lang="en-US" altLang="ja-JP" sz="2000" i="1" baseline="30000" dirty="0" smtClean="0">
                    <a:solidFill>
                      <a:srgbClr val="0051F2"/>
                    </a:solidFill>
                    <a:latin typeface="Arial" pitchFamily="34" charset="0"/>
                    <a:cs typeface="Arial" pitchFamily="34" charset="0"/>
                  </a:rPr>
                  <a:t>M</a:t>
                </a:r>
                <a:r>
                  <a:rPr lang="en-US" altLang="ja-JP" sz="2000" dirty="0" smtClean="0">
                    <a:solidFill>
                      <a:srgbClr val="0051F2"/>
                    </a:solidFill>
                    <a:latin typeface="Arial" pitchFamily="34" charset="0"/>
                    <a:cs typeface="Arial" pitchFamily="34" charset="0"/>
                  </a:rPr>
                  <a:t>, </a:t>
                </a:r>
                <a:r>
                  <a:rPr lang="en-US" altLang="ja-JP" sz="2000" i="1" dirty="0" smtClean="0">
                    <a:solidFill>
                      <a:srgbClr val="0051F2"/>
                    </a:solidFill>
                    <a:latin typeface="Arial" pitchFamily="34" charset="0"/>
                    <a:cs typeface="Arial" pitchFamily="34" charset="0"/>
                  </a:rPr>
                  <a:t>J</a:t>
                </a:r>
                <a:r>
                  <a:rPr lang="en-US" altLang="ja-JP" sz="2000" i="1" baseline="-25000" dirty="0" smtClean="0">
                    <a:solidFill>
                      <a:srgbClr val="0051F2"/>
                    </a:solidFill>
                    <a:latin typeface="Arial" pitchFamily="34" charset="0"/>
                    <a:cs typeface="Arial" pitchFamily="34" charset="0"/>
                  </a:rPr>
                  <a:t>LL</a:t>
                </a:r>
                <a:r>
                  <a:rPr lang="en-US" altLang="ja-JP" sz="2000" i="1" baseline="30000" dirty="0">
                    <a:solidFill>
                      <a:srgbClr val="0051F2"/>
                    </a:solidFill>
                    <a:latin typeface="Arial" pitchFamily="34" charset="0"/>
                    <a:cs typeface="Arial" pitchFamily="34" charset="0"/>
                  </a:rPr>
                  <a:t>M</a:t>
                </a:r>
                <a14:m>
                  <m:oMath xmlns:m="http://schemas.openxmlformats.org/officeDocument/2006/math">
                    <m:r>
                      <a:rPr lang="en-US" altLang="ja-JP" sz="2000" i="1" baseline="30000">
                        <a:latin typeface="Cambria Math"/>
                        <a:ea typeface="Cambria Math"/>
                      </a:rPr>
                      <m:t> </m:t>
                    </m:r>
                  </m:oMath>
                </a14:m>
                <a:r>
                  <a:rPr lang="en-US" altLang="ja-JP" sz="2000" dirty="0" smtClean="0">
                    <a:solidFill>
                      <a:srgbClr val="0051F2"/>
                    </a:solidFill>
                    <a:latin typeface="Arial" pitchFamily="34" charset="0"/>
                    <a:cs typeface="Arial" pitchFamily="34" charset="0"/>
                  </a:rPr>
                  <a:t>: Coulombic Integral in HOMO or LUMO</a:t>
                </a:r>
              </a:p>
              <a:p>
                <a:pPr>
                  <a:lnSpc>
                    <a:spcPts val="2800"/>
                  </a:lnSpc>
                </a:pPr>
                <a:r>
                  <a:rPr lang="en-US" altLang="ja-JP" sz="2000" i="1" dirty="0" smtClean="0">
                    <a:solidFill>
                      <a:srgbClr val="0051F2"/>
                    </a:solidFill>
                    <a:latin typeface="Arial" pitchFamily="34" charset="0"/>
                    <a:cs typeface="Arial" pitchFamily="34" charset="0"/>
                  </a:rPr>
                  <a:t>J</a:t>
                </a:r>
                <a:r>
                  <a:rPr lang="en-US" altLang="ja-JP" sz="2000" i="1" baseline="-25000" dirty="0" smtClean="0">
                    <a:solidFill>
                      <a:srgbClr val="0051F2"/>
                    </a:solidFill>
                    <a:latin typeface="Arial" pitchFamily="34" charset="0"/>
                    <a:cs typeface="Arial" pitchFamily="34" charset="0"/>
                  </a:rPr>
                  <a:t>HL</a:t>
                </a:r>
                <a14:m>
                  <m:oMath xmlns:m="http://schemas.openxmlformats.org/officeDocument/2006/math">
                    <m:r>
                      <m:rPr>
                        <m:nor/>
                      </m:rPr>
                      <a:rPr lang="en-US" altLang="ja-JP" sz="2000" i="1" baseline="30000" dirty="0">
                        <a:solidFill>
                          <a:srgbClr val="0051F2"/>
                        </a:solidFill>
                        <a:latin typeface="Arial" pitchFamily="34" charset="0"/>
                        <a:cs typeface="Arial" pitchFamily="34" charset="0"/>
                      </a:rPr>
                      <m:t>M</m:t>
                    </m:r>
                  </m:oMath>
                </a14:m>
                <a:r>
                  <a:rPr lang="en-US" altLang="ja-JP" sz="2000" dirty="0" smtClean="0">
                    <a:solidFill>
                      <a:srgbClr val="0051F2"/>
                    </a:solidFill>
                    <a:latin typeface="Arial" pitchFamily="34" charset="0"/>
                    <a:cs typeface="Arial" pitchFamily="34" charset="0"/>
                  </a:rPr>
                  <a:t>: </a:t>
                </a:r>
                <a:r>
                  <a:rPr lang="en-US" altLang="ja-JP" sz="2000" dirty="0">
                    <a:solidFill>
                      <a:srgbClr val="0051F2"/>
                    </a:solidFill>
                    <a:latin typeface="Arial" pitchFamily="34" charset="0"/>
                    <a:cs typeface="Arial" pitchFamily="34" charset="0"/>
                  </a:rPr>
                  <a:t>Coulombic </a:t>
                </a:r>
                <a:r>
                  <a:rPr lang="en-US" altLang="ja-JP" sz="2000" dirty="0" smtClean="0">
                    <a:solidFill>
                      <a:srgbClr val="0051F2"/>
                    </a:solidFill>
                    <a:latin typeface="Arial" pitchFamily="34" charset="0"/>
                    <a:cs typeface="Arial" pitchFamily="34" charset="0"/>
                  </a:rPr>
                  <a:t>Integral between HOMO and LUMO</a:t>
                </a:r>
                <a:endParaRPr lang="ja-JP" altLang="en-US" sz="2000" dirty="0" smtClean="0">
                  <a:solidFill>
                    <a:srgbClr val="0051F2"/>
                  </a:solidFill>
                  <a:latin typeface="Arial" pitchFamily="34" charset="0"/>
                  <a:cs typeface="Arial" pitchFamily="34" charset="0"/>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439652" y="5722063"/>
                <a:ext cx="6264696" cy="810478"/>
              </a:xfrm>
              <a:prstGeom prst="rect">
                <a:avLst/>
              </a:prstGeom>
              <a:blipFill rotWithShape="0">
                <a:blip r:embed="rId4"/>
                <a:stretch>
                  <a:fillRect l="-973" t="-1504" b="-90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1907704" y="4681361"/>
                <a:ext cx="5328592"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ja-JP" sz="2800" i="1" dirty="0" smtClean="0">
                          <a:latin typeface="Arial" pitchFamily="34" charset="0"/>
                          <a:cs typeface="Arial" pitchFamily="34" charset="0"/>
                        </a:rPr>
                        <m:t>K</m:t>
                      </m:r>
                      <m:r>
                        <m:rPr>
                          <m:nor/>
                        </m:rPr>
                        <a:rPr lang="en-US" altLang="ja-JP" sz="2800" i="1" baseline="-25000" dirty="0" smtClean="0">
                          <a:latin typeface="Arial" pitchFamily="34" charset="0"/>
                          <a:cs typeface="Arial" pitchFamily="34" charset="0"/>
                        </a:rPr>
                        <m:t>ab</m:t>
                      </m:r>
                      <m:r>
                        <a:rPr kumimoji="1" lang="en-US" altLang="ja-JP" sz="2800" i="1" smtClean="0">
                          <a:latin typeface="Cambria Math"/>
                          <a:ea typeface="Cambria Math"/>
                        </a:rPr>
                        <m:t>=</m:t>
                      </m:r>
                      <m:f>
                        <m:fPr>
                          <m:ctrlPr>
                            <a:rPr kumimoji="1" lang="en-US" altLang="ja-JP" sz="2800" i="1" smtClean="0">
                              <a:latin typeface="Cambria Math" panose="02040503050406030204" pitchFamily="18" charset="0"/>
                              <a:ea typeface="Cambria Math"/>
                            </a:rPr>
                          </m:ctrlPr>
                        </m:fPr>
                        <m:num>
                          <m:r>
                            <a:rPr kumimoji="1" lang="en-US" altLang="ja-JP" sz="2800" b="0" i="1" smtClean="0">
                              <a:latin typeface="Cambria Math"/>
                              <a:ea typeface="Cambria Math"/>
                            </a:rPr>
                            <m:t>1</m:t>
                          </m:r>
                        </m:num>
                        <m:den>
                          <m:r>
                            <a:rPr kumimoji="1" lang="en-US" altLang="ja-JP" sz="2800" b="0" i="1" smtClean="0">
                              <a:latin typeface="Cambria Math"/>
                              <a:ea typeface="Cambria Math"/>
                            </a:rPr>
                            <m:t>4</m:t>
                          </m:r>
                        </m:den>
                      </m:f>
                      <m:d>
                        <m:dPr>
                          <m:ctrlPr>
                            <a:rPr kumimoji="1" lang="en-US" altLang="ja-JP" sz="2800" i="1" smtClean="0">
                              <a:latin typeface="Cambria Math" panose="02040503050406030204" pitchFamily="18" charset="0"/>
                              <a:ea typeface="Cambria Math"/>
                            </a:rPr>
                          </m:ctrlPr>
                        </m:dPr>
                        <m:e>
                          <m:r>
                            <a:rPr lang="en-US" altLang="ja-JP" sz="2800" i="1">
                              <a:latin typeface="Cambria Math" panose="02040503050406030204" pitchFamily="18" charset="0"/>
                              <a:ea typeface="Cambria Math"/>
                            </a:rPr>
                            <m:t>𝐽</m:t>
                          </m:r>
                          <m:r>
                            <a:rPr lang="en-US" altLang="ja-JP" sz="2800" i="1" baseline="-25000">
                              <a:latin typeface="Cambria Math" panose="02040503050406030204" pitchFamily="18" charset="0"/>
                              <a:ea typeface="Cambria Math"/>
                            </a:rPr>
                            <m:t>𝐻𝐻</m:t>
                          </m:r>
                          <m:r>
                            <a:rPr lang="en-US" altLang="ja-JP" sz="2800" i="1" baseline="30000">
                              <a:latin typeface="Cambria Math" panose="02040503050406030204" pitchFamily="18" charset="0"/>
                              <a:ea typeface="Cambria Math"/>
                            </a:rPr>
                            <m:t>𝑀</m:t>
                          </m:r>
                          <m:r>
                            <a:rPr kumimoji="1" lang="en-US" altLang="ja-JP" sz="2800" b="0" i="1" smtClean="0">
                              <a:latin typeface="Cambria Math"/>
                              <a:ea typeface="Cambria Math"/>
                            </a:rPr>
                            <m:t>+</m:t>
                          </m:r>
                          <m:r>
                            <a:rPr lang="en-US" altLang="ja-JP" sz="2800" i="1">
                              <a:latin typeface="Cambria Math" panose="02040503050406030204" pitchFamily="18" charset="0"/>
                              <a:ea typeface="Cambria Math"/>
                            </a:rPr>
                            <m:t>𝐽</m:t>
                          </m:r>
                          <m:r>
                            <a:rPr lang="en-US" altLang="ja-JP" sz="2800" i="1" baseline="-25000">
                              <a:latin typeface="Cambria Math" panose="02040503050406030204" pitchFamily="18" charset="0"/>
                              <a:ea typeface="Cambria Math"/>
                            </a:rPr>
                            <m:t>𝐿𝐿</m:t>
                          </m:r>
                          <m:r>
                            <a:rPr lang="en-US" altLang="ja-JP" sz="2800" i="1" baseline="30000">
                              <a:latin typeface="Cambria Math" panose="02040503050406030204" pitchFamily="18" charset="0"/>
                              <a:ea typeface="Cambria Math"/>
                            </a:rPr>
                            <m:t>𝑀</m:t>
                          </m:r>
                          <m:r>
                            <a:rPr kumimoji="1" lang="en-US" altLang="ja-JP" sz="2800" b="0" i="1" smtClean="0">
                              <a:latin typeface="Cambria Math"/>
                              <a:ea typeface="Cambria Math"/>
                            </a:rPr>
                            <m:t>−2</m:t>
                          </m:r>
                          <m:r>
                            <a:rPr lang="en-US" altLang="ja-JP" sz="2800" i="1">
                              <a:latin typeface="Cambria Math" panose="02040503050406030204" pitchFamily="18" charset="0"/>
                              <a:ea typeface="Cambria Math"/>
                            </a:rPr>
                            <m:t>𝐽</m:t>
                          </m:r>
                          <m:r>
                            <a:rPr lang="en-US" altLang="ja-JP" sz="2800" i="1" baseline="-25000">
                              <a:latin typeface="Cambria Math" panose="02040503050406030204" pitchFamily="18" charset="0"/>
                              <a:ea typeface="Cambria Math"/>
                            </a:rPr>
                            <m:t>𝐻𝐿</m:t>
                          </m:r>
                          <m:r>
                            <a:rPr lang="en-US" altLang="ja-JP" sz="2800" i="1" baseline="30000">
                              <a:latin typeface="Cambria Math" panose="02040503050406030204" pitchFamily="18" charset="0"/>
                              <a:ea typeface="Cambria Math"/>
                            </a:rPr>
                            <m:t>𝑀</m:t>
                          </m:r>
                        </m:e>
                      </m:d>
                    </m:oMath>
                  </m:oMathPara>
                </a14:m>
                <a:endParaRPr kumimoji="1" lang="ja-JP" altLang="en-US" sz="2800" dirty="0">
                  <a:latin typeface="Arial" pitchFamily="34" charset="0"/>
                  <a:cs typeface="Arial" pitchFamily="34" charset="0"/>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907704" y="4681361"/>
                <a:ext cx="5328592" cy="898964"/>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4726984" y="1020673"/>
                <a:ext cx="3396968" cy="806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𝛥</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𝐸</m:t>
                          </m:r>
                        </m:e>
                        <m:sub>
                          <m:r>
                            <a:rPr lang="ja-JP" altLang="en-US" sz="2400" i="1">
                              <a:latin typeface="Cambria Math" panose="02040503050406030204" pitchFamily="18" charset="0"/>
                            </a:rPr>
                            <m:t>𝑎𝑏</m:t>
                          </m:r>
                        </m:sub>
                      </m:sSub>
                      <m:r>
                        <a:rPr lang="ja-JP" altLang="en-US" sz="2400" i="0">
                          <a:latin typeface="Cambria Math" panose="02040503050406030204" pitchFamily="18" charset="0"/>
                        </a:rPr>
                        <m:t>= </m:t>
                      </m:r>
                      <m:f>
                        <m:fPr>
                          <m:ctrlPr>
                            <a:rPr lang="ja-JP" altLang="en-US" sz="2400" i="1">
                              <a:latin typeface="Cambria Math" panose="02040503050406030204" pitchFamily="18" charset="0"/>
                            </a:rPr>
                          </m:ctrlPr>
                        </m:fPr>
                        <m:num>
                          <m:d>
                            <m:dPr>
                              <m:begChr m:val=""/>
                              <m:ctrlPr>
                                <a:rPr lang="ja-JP" altLang="en-US" sz="2400" i="1">
                                  <a:latin typeface="Cambria Math" panose="02040503050406030204" pitchFamily="18" charset="0"/>
                                </a:rPr>
                              </m:ctrlPr>
                            </m:dPr>
                            <m:e>
                              <m:r>
                                <a:rPr lang="ja-JP" altLang="en-US" sz="2400" i="1">
                                  <a:latin typeface="Cambria Math" panose="02040503050406030204" pitchFamily="18" charset="0"/>
                                </a:rPr>
                                <m:t>𝑈</m:t>
                              </m:r>
                              <m:r>
                                <a:rPr lang="ja-JP" altLang="en-US" sz="2400" i="0">
                                  <a:latin typeface="Cambria Math" panose="02040503050406030204" pitchFamily="18" charset="0"/>
                                </a:rPr>
                                <m:t> </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𝑓</m:t>
                                  </m:r>
                                </m:e>
                                <m:sub>
                                  <m:r>
                                    <a:rPr lang="ja-JP" altLang="en-US" sz="2400" i="1">
                                      <a:latin typeface="Cambria Math" panose="02040503050406030204" pitchFamily="18" charset="0"/>
                                    </a:rPr>
                                    <m:t>𝐸</m:t>
                                  </m:r>
                                </m:sub>
                              </m:sSub>
                              <m:r>
                                <a:rPr lang="ja-JP" altLang="en-US" sz="2400" i="0">
                                  <a:latin typeface="Cambria Math" panose="02040503050406030204" pitchFamily="18" charset="0"/>
                                </a:rPr>
                                <m:t>(</m:t>
                              </m:r>
                              <m:r>
                                <a:rPr lang="ja-JP" altLang="en-US" sz="2400" i="1">
                                  <a:latin typeface="Cambria Math" panose="02040503050406030204" pitchFamily="18" charset="0"/>
                                </a:rPr>
                                <m:t>𝑦</m:t>
                              </m:r>
                            </m:e>
                          </m:d>
                        </m:num>
                        <m:den>
                          <m:r>
                            <a:rPr lang="ja-JP" altLang="en-US" sz="2400" i="0">
                              <a:latin typeface="Cambria Math" panose="02040503050406030204" pitchFamily="18" charset="0"/>
                            </a:rPr>
                            <m:t>2</m:t>
                          </m:r>
                        </m:den>
                      </m:f>
                      <m:r>
                        <a:rPr lang="ja-JP" altLang="en-US" sz="2400" i="0">
                          <a:latin typeface="Cambria Math" panose="02040503050406030204" pitchFamily="18" charset="0"/>
                        </a:rPr>
                        <m:t>− 2</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𝐾</m:t>
                          </m:r>
                        </m:e>
                        <m:sub>
                          <m:r>
                            <a:rPr lang="ja-JP" altLang="en-US" sz="2400" i="1">
                              <a:latin typeface="Cambria Math" panose="02040503050406030204" pitchFamily="18" charset="0"/>
                            </a:rPr>
                            <m:t>𝑎𝑏</m:t>
                          </m:r>
                        </m:sub>
                      </m:sSub>
                    </m:oMath>
                  </m:oMathPara>
                </a14:m>
                <a:endParaRPr lang="ja-JP" altLang="en-US" sz="24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4726984" y="1020673"/>
                <a:ext cx="3396968" cy="806696"/>
              </a:xfrm>
              <a:prstGeom prst="rect">
                <a:avLst/>
              </a:prstGeom>
              <a:blipFill rotWithShape="0">
                <a:blip r:embed="rId6"/>
                <a:stretch>
                  <a:fillRect/>
                </a:stretch>
              </a:blipFill>
            </p:spPr>
            <p:txBody>
              <a:bodyPr/>
              <a:lstStyle/>
              <a:p>
                <a:r>
                  <a:rPr lang="ja-JP" altLang="en-US">
                    <a:noFill/>
                  </a:rPr>
                  <a:t> </a:t>
                </a:r>
              </a:p>
            </p:txBody>
          </p:sp>
        </mc:Fallback>
      </mc:AlternateContent>
      <p:sp>
        <p:nvSpPr>
          <p:cNvPr id="8" name="角丸四角形 7"/>
          <p:cNvSpPr/>
          <p:nvPr/>
        </p:nvSpPr>
        <p:spPr>
          <a:xfrm>
            <a:off x="7284205" y="1208905"/>
            <a:ext cx="839747" cy="5232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8FCE08B-00FE-4092-BEE2-49533B6D45DC}" type="slidenum">
              <a:rPr kumimoji="1" lang="ja-JP" altLang="en-US" smtClean="0"/>
              <a:t>12</a:t>
            </a:fld>
            <a:endParaRPr kumimoji="1" lang="ja-JP" altLang="en-US"/>
          </a:p>
        </p:txBody>
      </p:sp>
      <p:sp>
        <p:nvSpPr>
          <p:cNvPr id="12" name="タイトル 1"/>
          <p:cNvSpPr txBox="1">
            <a:spLocks/>
          </p:cNvSpPr>
          <p:nvPr/>
        </p:nvSpPr>
        <p:spPr>
          <a:xfrm>
            <a:off x="285741" y="258648"/>
            <a:ext cx="8787117" cy="555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smtClean="0">
                <a:latin typeface="Arial" panose="020B0604020202020204" pitchFamily="34" charset="0"/>
                <a:cs typeface="Arial" panose="020B0604020202020204" pitchFamily="34" charset="0"/>
              </a:rPr>
              <a:t>Excitation Energy of </a:t>
            </a:r>
            <a:r>
              <a:rPr lang="en-US" altLang="ja-JP" sz="3600" dirty="0" err="1" smtClean="0">
                <a:latin typeface="Arial" panose="020B0604020202020204" pitchFamily="34" charset="0"/>
                <a:cs typeface="Arial" panose="020B0604020202020204" pitchFamily="34" charset="0"/>
              </a:rPr>
              <a:t>Biradical</a:t>
            </a:r>
            <a:r>
              <a:rPr lang="en-US" altLang="ja-JP" sz="3600" dirty="0" smtClean="0">
                <a:latin typeface="Arial" panose="020B0604020202020204" pitchFamily="34" charset="0"/>
                <a:cs typeface="Arial" panose="020B0604020202020204" pitchFamily="34" charset="0"/>
              </a:rPr>
              <a:t> Compounds</a:t>
            </a:r>
            <a:endParaRPr lang="ja-JP"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353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28650" y="260336"/>
            <a:ext cx="7886700" cy="555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err="1" smtClean="0">
                <a:latin typeface="Arial" pitchFamily="34" charset="0"/>
                <a:cs typeface="Arial" pitchFamily="34" charset="0"/>
              </a:rPr>
              <a:t>Nonalternant</a:t>
            </a:r>
            <a:r>
              <a:rPr lang="en-US" altLang="ja-JP" sz="3600" dirty="0" smtClean="0">
                <a:latin typeface="Arial" pitchFamily="34" charset="0"/>
                <a:cs typeface="Arial" pitchFamily="34" charset="0"/>
              </a:rPr>
              <a:t> Hydrocarbons</a:t>
            </a:r>
            <a:endParaRPr lang="ja-JP" altLang="en-US" sz="3600"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D8FCE08B-00FE-4092-BEE2-49533B6D45DC}" type="slidenum">
              <a:rPr kumimoji="1" lang="ja-JP" altLang="en-US" smtClean="0"/>
              <a:t>13</a:t>
            </a:fld>
            <a:endParaRPr kumimoji="1" lang="ja-JP" altLang="en-US"/>
          </a:p>
        </p:txBody>
      </p:sp>
      <p:pic>
        <p:nvPicPr>
          <p:cNvPr id="30" name="図 29"/>
          <p:cNvPicPr>
            <a:picLocks noChangeAspect="1"/>
          </p:cNvPicPr>
          <p:nvPr/>
        </p:nvPicPr>
        <p:blipFill>
          <a:blip r:embed="rId4"/>
          <a:stretch>
            <a:fillRect/>
          </a:stretch>
        </p:blipFill>
        <p:spPr>
          <a:xfrm>
            <a:off x="5772626" y="4790123"/>
            <a:ext cx="2088944" cy="1271937"/>
          </a:xfrm>
          <a:prstGeom prst="rect">
            <a:avLst/>
          </a:prstGeom>
        </p:spPr>
      </p:pic>
      <p:pic>
        <p:nvPicPr>
          <p:cNvPr id="31" name="図 30"/>
          <p:cNvPicPr>
            <a:picLocks noChangeAspect="1"/>
          </p:cNvPicPr>
          <p:nvPr/>
        </p:nvPicPr>
        <p:blipFill>
          <a:blip r:embed="rId5"/>
          <a:stretch>
            <a:fillRect/>
          </a:stretch>
        </p:blipFill>
        <p:spPr>
          <a:xfrm>
            <a:off x="5796823" y="3510232"/>
            <a:ext cx="2104740" cy="1293457"/>
          </a:xfrm>
          <a:prstGeom prst="rect">
            <a:avLst/>
          </a:prstGeom>
        </p:spPr>
      </p:pic>
      <p:pic>
        <p:nvPicPr>
          <p:cNvPr id="32" name="図 31"/>
          <p:cNvPicPr>
            <a:picLocks noChangeAspect="1"/>
          </p:cNvPicPr>
          <p:nvPr/>
        </p:nvPicPr>
        <p:blipFill>
          <a:blip r:embed="rId6"/>
          <a:stretch>
            <a:fillRect/>
          </a:stretch>
        </p:blipFill>
        <p:spPr>
          <a:xfrm>
            <a:off x="2375006" y="4808029"/>
            <a:ext cx="2070087" cy="1305438"/>
          </a:xfrm>
          <a:prstGeom prst="rect">
            <a:avLst/>
          </a:prstGeom>
        </p:spPr>
      </p:pic>
      <p:pic>
        <p:nvPicPr>
          <p:cNvPr id="33" name="図 32"/>
          <p:cNvPicPr>
            <a:picLocks noChangeAspect="1"/>
          </p:cNvPicPr>
          <p:nvPr/>
        </p:nvPicPr>
        <p:blipFill>
          <a:blip r:embed="rId7"/>
          <a:stretch>
            <a:fillRect/>
          </a:stretch>
        </p:blipFill>
        <p:spPr>
          <a:xfrm>
            <a:off x="2379995" y="3386511"/>
            <a:ext cx="1997639" cy="1305437"/>
          </a:xfrm>
          <a:prstGeom prst="rect">
            <a:avLst/>
          </a:prstGeom>
        </p:spPr>
      </p:pic>
      <p:sp>
        <p:nvSpPr>
          <p:cNvPr id="34" name="正方形/長方形 33"/>
          <p:cNvSpPr/>
          <p:nvPr/>
        </p:nvSpPr>
        <p:spPr>
          <a:xfrm>
            <a:off x="5637986" y="6132197"/>
            <a:ext cx="3022697" cy="276999"/>
          </a:xfrm>
          <a:prstGeom prst="rect">
            <a:avLst/>
          </a:prstGeom>
        </p:spPr>
        <p:txBody>
          <a:bodyPr wrap="square">
            <a:spAutoFit/>
          </a:bodyPr>
          <a:lstStyle/>
          <a:p>
            <a:r>
              <a:rPr lang="en-US" altLang="ja-JP" sz="1200" dirty="0" err="1" smtClean="0">
                <a:latin typeface="Arial" panose="020B0604020202020204" pitchFamily="34" charset="0"/>
                <a:cs typeface="Arial" panose="020B0604020202020204" pitchFamily="34" charset="0"/>
              </a:rPr>
              <a:t>Michl</a:t>
            </a:r>
            <a:r>
              <a:rPr lang="en-US" altLang="ja-JP"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J</a:t>
            </a:r>
            <a:r>
              <a:rPr lang="en-US" altLang="ja-JP" sz="1200" dirty="0" smtClean="0">
                <a:latin typeface="Arial" panose="020B0604020202020204" pitchFamily="34" charset="0"/>
                <a:cs typeface="Arial" panose="020B0604020202020204" pitchFamily="34" charset="0"/>
              </a:rPr>
              <a:t>. et al. </a:t>
            </a:r>
            <a:r>
              <a:rPr lang="en-US" altLang="ja-JP" sz="1200" i="1" dirty="0" smtClean="0">
                <a:latin typeface="Arial" panose="020B0604020202020204" pitchFamily="34" charset="0"/>
                <a:cs typeface="Arial" panose="020B0604020202020204" pitchFamily="34" charset="0"/>
              </a:rPr>
              <a:t>Tetrahedron</a:t>
            </a:r>
            <a:r>
              <a:rPr lang="en-US" altLang="ja-JP" sz="1200" dirty="0" smtClean="0">
                <a:latin typeface="Arial" panose="020B0604020202020204" pitchFamily="34" charset="0"/>
                <a:cs typeface="Arial" panose="020B0604020202020204" pitchFamily="34" charset="0"/>
              </a:rPr>
              <a:t> </a:t>
            </a:r>
            <a:r>
              <a:rPr lang="en-US" altLang="ja-JP" sz="1200" b="1" dirty="0">
                <a:latin typeface="Arial" panose="020B0604020202020204" pitchFamily="34" charset="0"/>
                <a:cs typeface="Arial" panose="020B0604020202020204" pitchFamily="34" charset="0"/>
              </a:rPr>
              <a:t>1976</a:t>
            </a:r>
            <a:r>
              <a:rPr lang="en-US" altLang="ja-JP" sz="1200" dirty="0">
                <a:latin typeface="Arial" panose="020B0604020202020204" pitchFamily="34" charset="0"/>
                <a:cs typeface="Arial" panose="020B0604020202020204" pitchFamily="34" charset="0"/>
              </a:rPr>
              <a:t>, </a:t>
            </a:r>
            <a:r>
              <a:rPr lang="en-US" altLang="ja-JP" sz="1200" i="1" dirty="0">
                <a:latin typeface="Arial" panose="020B0604020202020204" pitchFamily="34" charset="0"/>
                <a:cs typeface="Arial" panose="020B0604020202020204" pitchFamily="34" charset="0"/>
              </a:rPr>
              <a:t>32</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205.</a:t>
            </a:r>
            <a:endParaRPr lang="ja-JP" altLang="en-US" sz="1200" dirty="0">
              <a:latin typeface="Arial" panose="020B0604020202020204" pitchFamily="34" charset="0"/>
              <a:cs typeface="Arial" panose="020B0604020202020204" pitchFamily="34" charset="0"/>
            </a:endParaRPr>
          </a:p>
        </p:txBody>
      </p:sp>
      <p:sp>
        <p:nvSpPr>
          <p:cNvPr id="35" name="テキスト ボックス 34"/>
          <p:cNvSpPr txBox="1"/>
          <p:nvPr/>
        </p:nvSpPr>
        <p:spPr>
          <a:xfrm>
            <a:off x="1047473" y="5248273"/>
            <a:ext cx="1105029"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HOMO</a:t>
            </a:r>
            <a:endParaRPr kumimoji="1" lang="ja-JP" altLang="en-US" sz="2000" dirty="0">
              <a:latin typeface="Arial" panose="020B0604020202020204" pitchFamily="34" charset="0"/>
              <a:cs typeface="Arial" panose="020B0604020202020204" pitchFamily="34" charset="0"/>
            </a:endParaRPr>
          </a:p>
        </p:txBody>
      </p:sp>
      <p:sp>
        <p:nvSpPr>
          <p:cNvPr id="36" name="テキスト ボックス 35"/>
          <p:cNvSpPr txBox="1"/>
          <p:nvPr/>
        </p:nvSpPr>
        <p:spPr>
          <a:xfrm>
            <a:off x="1047473" y="3886497"/>
            <a:ext cx="1046318"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LU</a:t>
            </a:r>
            <a:r>
              <a:rPr kumimoji="1" lang="en-US" altLang="ja-JP" sz="2000" dirty="0" smtClean="0">
                <a:latin typeface="Arial" panose="020B0604020202020204" pitchFamily="34" charset="0"/>
                <a:cs typeface="Arial" panose="020B0604020202020204" pitchFamily="34" charset="0"/>
              </a:rPr>
              <a:t>MO</a:t>
            </a:r>
            <a:endParaRPr kumimoji="1" lang="ja-JP" altLang="en-US" sz="2000" dirty="0">
              <a:latin typeface="Arial" panose="020B0604020202020204" pitchFamily="34" charset="0"/>
              <a:cs typeface="Arial" panose="020B0604020202020204" pitchFamily="34" charset="0"/>
            </a:endParaRPr>
          </a:p>
        </p:txBody>
      </p:sp>
      <p:graphicFrame>
        <p:nvGraphicFramePr>
          <p:cNvPr id="37" name="オブジェクト 36"/>
          <p:cNvGraphicFramePr>
            <a:graphicFrameLocks noChangeAspect="1"/>
          </p:cNvGraphicFramePr>
          <p:nvPr>
            <p:extLst/>
          </p:nvPr>
        </p:nvGraphicFramePr>
        <p:xfrm>
          <a:off x="2385251" y="1446759"/>
          <a:ext cx="1991583" cy="1687066"/>
        </p:xfrm>
        <a:graphic>
          <a:graphicData uri="http://schemas.openxmlformats.org/presentationml/2006/ole">
            <mc:AlternateContent xmlns:mc="http://schemas.openxmlformats.org/markup-compatibility/2006">
              <mc:Choice xmlns:v="urn:schemas-microsoft-com:vml" Requires="v">
                <p:oleObj spid="_x0000_s29722" name="CS ChemDraw Drawing" r:id="rId8" imgW="967329" imgH="820870" progId="ChemDraw.Document.6.0">
                  <p:embed/>
                </p:oleObj>
              </mc:Choice>
              <mc:Fallback>
                <p:oleObj name="CS ChemDraw Drawing" r:id="rId8" imgW="967329" imgH="820870" progId="ChemDraw.Document.6.0">
                  <p:embed/>
                  <p:pic>
                    <p:nvPicPr>
                      <p:cNvPr id="0" name=""/>
                      <p:cNvPicPr>
                        <a:picLocks noChangeAspect="1" noChangeArrowheads="1"/>
                      </p:cNvPicPr>
                      <p:nvPr/>
                    </p:nvPicPr>
                    <p:blipFill>
                      <a:blip r:embed="rId9"/>
                      <a:srcRect/>
                      <a:stretch>
                        <a:fillRect/>
                      </a:stretch>
                    </p:blipFill>
                    <p:spPr bwMode="auto">
                      <a:xfrm>
                        <a:off x="2385251" y="1446759"/>
                        <a:ext cx="1991583" cy="1687066"/>
                      </a:xfrm>
                      <a:prstGeom prst="rect">
                        <a:avLst/>
                      </a:prstGeom>
                      <a:noFill/>
                      <a:extLst/>
                    </p:spPr>
                  </p:pic>
                </p:oleObj>
              </mc:Fallback>
            </mc:AlternateContent>
          </a:graphicData>
        </a:graphic>
      </p:graphicFrame>
      <p:graphicFrame>
        <p:nvGraphicFramePr>
          <p:cNvPr id="38" name="オブジェクト 37"/>
          <p:cNvGraphicFramePr>
            <a:graphicFrameLocks noChangeAspect="1"/>
          </p:cNvGraphicFramePr>
          <p:nvPr/>
        </p:nvGraphicFramePr>
        <p:xfrm>
          <a:off x="5967468" y="1439863"/>
          <a:ext cx="1676097" cy="1762127"/>
        </p:xfrm>
        <a:graphic>
          <a:graphicData uri="http://schemas.openxmlformats.org/presentationml/2006/ole">
            <mc:AlternateContent xmlns:mc="http://schemas.openxmlformats.org/markup-compatibility/2006">
              <mc:Choice xmlns:v="urn:schemas-microsoft-com:vml" Requires="v">
                <p:oleObj spid="_x0000_s29723" name="CS ChemDraw Drawing" r:id="rId10" imgW="897269" imgH="943138" progId="ChemDraw.Document.6.0">
                  <p:embed/>
                </p:oleObj>
              </mc:Choice>
              <mc:Fallback>
                <p:oleObj name="CS ChemDraw Drawing" r:id="rId10" imgW="897269" imgH="943138" progId="ChemDraw.Document.6.0">
                  <p:embed/>
                  <p:pic>
                    <p:nvPicPr>
                      <p:cNvPr id="0" name=""/>
                      <p:cNvPicPr/>
                      <p:nvPr/>
                    </p:nvPicPr>
                    <p:blipFill>
                      <a:blip r:embed="rId11"/>
                      <a:stretch>
                        <a:fillRect/>
                      </a:stretch>
                    </p:blipFill>
                    <p:spPr>
                      <a:xfrm>
                        <a:off x="5967468" y="1439863"/>
                        <a:ext cx="1676097" cy="1762127"/>
                      </a:xfrm>
                      <a:prstGeom prst="rect">
                        <a:avLst/>
                      </a:prstGeom>
                    </p:spPr>
                  </p:pic>
                </p:oleObj>
              </mc:Fallback>
            </mc:AlternateContent>
          </a:graphicData>
        </a:graphic>
      </p:graphicFrame>
      <p:sp>
        <p:nvSpPr>
          <p:cNvPr id="39" name="テキスト ボックス 38"/>
          <p:cNvSpPr txBox="1"/>
          <p:nvPr/>
        </p:nvSpPr>
        <p:spPr>
          <a:xfrm>
            <a:off x="6204514" y="2921721"/>
            <a:ext cx="1202003" cy="400110"/>
          </a:xfrm>
          <a:prstGeom prst="rect">
            <a:avLst/>
          </a:prstGeom>
          <a:noFill/>
        </p:spPr>
        <p:txBody>
          <a:bodyPr wrap="square" rtlCol="0">
            <a:spAutoFit/>
          </a:bodyPr>
          <a:lstStyle/>
          <a:p>
            <a:r>
              <a:rPr kumimoji="1" lang="en-US" altLang="ja-JP" sz="2000" dirty="0" err="1" smtClean="0">
                <a:latin typeface="Arial" panose="020B0604020202020204" pitchFamily="34" charset="0"/>
                <a:cs typeface="Arial" panose="020B0604020202020204" pitchFamily="34" charset="0"/>
              </a:rPr>
              <a:t>azulene</a:t>
            </a:r>
            <a:endParaRPr kumimoji="1" lang="ja-JP" altLang="en-US" sz="2000" dirty="0">
              <a:latin typeface="Arial" panose="020B0604020202020204" pitchFamily="34" charset="0"/>
              <a:cs typeface="Arial" panose="020B0604020202020204" pitchFamily="34" charset="0"/>
            </a:endParaRPr>
          </a:p>
        </p:txBody>
      </p:sp>
      <p:sp>
        <p:nvSpPr>
          <p:cNvPr id="40" name="テキスト ボックス 39"/>
          <p:cNvSpPr txBox="1"/>
          <p:nvPr/>
        </p:nvSpPr>
        <p:spPr>
          <a:xfrm>
            <a:off x="2543580" y="2918145"/>
            <a:ext cx="1669343"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naphthalene</a:t>
            </a:r>
            <a:endParaRPr kumimoji="1" lang="ja-JP" altLang="en-US" sz="2000" dirty="0">
              <a:latin typeface="Arial" panose="020B0604020202020204" pitchFamily="34" charset="0"/>
              <a:cs typeface="Arial" panose="020B0604020202020204" pitchFamily="34" charset="0"/>
            </a:endParaRPr>
          </a:p>
        </p:txBody>
      </p:sp>
      <p:sp>
        <p:nvSpPr>
          <p:cNvPr id="20" name="テキスト ボックス 19"/>
          <p:cNvSpPr txBox="1"/>
          <p:nvPr/>
        </p:nvSpPr>
        <p:spPr>
          <a:xfrm>
            <a:off x="4982661" y="1039753"/>
            <a:ext cx="3373922" cy="400110"/>
          </a:xfrm>
          <a:prstGeom prst="rect">
            <a:avLst/>
          </a:prstGeom>
          <a:noFill/>
        </p:spPr>
        <p:txBody>
          <a:bodyPr wrap="square" rtlCol="0">
            <a:spAutoFit/>
          </a:bodyPr>
          <a:lstStyle/>
          <a:p>
            <a:r>
              <a:rPr lang="en-US" altLang="ja-JP" sz="2000" dirty="0" err="1">
                <a:latin typeface="Arial" pitchFamily="34" charset="0"/>
                <a:cs typeface="Arial" pitchFamily="34" charset="0"/>
              </a:rPr>
              <a:t>Nonalternant</a:t>
            </a:r>
            <a:r>
              <a:rPr lang="en-US" altLang="ja-JP" sz="2000" dirty="0">
                <a:latin typeface="Arial" pitchFamily="34" charset="0"/>
                <a:cs typeface="Arial" pitchFamily="34" charset="0"/>
              </a:rPr>
              <a:t> </a:t>
            </a:r>
            <a:r>
              <a:rPr lang="en-US" altLang="ja-JP" sz="2000" dirty="0" smtClean="0">
                <a:latin typeface="Arial" pitchFamily="34" charset="0"/>
                <a:cs typeface="Arial" pitchFamily="34" charset="0"/>
              </a:rPr>
              <a:t>hydrocarbon</a:t>
            </a:r>
            <a:endParaRPr kumimoji="1" lang="ja-JP" altLang="en-US" sz="20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1935020" y="1049072"/>
            <a:ext cx="2886465" cy="397687"/>
          </a:xfrm>
          <a:prstGeom prst="rect">
            <a:avLst/>
          </a:prstGeom>
          <a:noFill/>
        </p:spPr>
        <p:txBody>
          <a:bodyPr wrap="square" rtlCol="0">
            <a:spAutoFit/>
          </a:bodyPr>
          <a:lstStyle/>
          <a:p>
            <a:r>
              <a:rPr lang="en-US" altLang="ja-JP" sz="2000" dirty="0" smtClean="0">
                <a:latin typeface="Arial" pitchFamily="34" charset="0"/>
                <a:cs typeface="Arial" pitchFamily="34" charset="0"/>
              </a:rPr>
              <a:t>Alternant hydrocarbon</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423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7"/>
          <p:cNvSpPr txBox="1">
            <a:spLocks noChangeArrowheads="1"/>
          </p:cNvSpPr>
          <p:nvPr/>
        </p:nvSpPr>
        <p:spPr bwMode="auto">
          <a:xfrm>
            <a:off x="898903" y="1162411"/>
            <a:ext cx="3952066" cy="523220"/>
          </a:xfrm>
          <a:prstGeom prst="rect">
            <a:avLst/>
          </a:prstGeom>
          <a:noFill/>
          <a:ln w="9525">
            <a:noFill/>
            <a:miter lim="800000"/>
            <a:headEnd/>
            <a:tailEnd/>
          </a:ln>
        </p:spPr>
        <p:txBody>
          <a:bodyPr wrap="square">
            <a:spAutoFit/>
          </a:bodyPr>
          <a:lstStyle/>
          <a:p>
            <a:r>
              <a:rPr lang="en-US" altLang="ja-JP" sz="2800" dirty="0">
                <a:latin typeface="Arial" panose="020B0604020202020204" pitchFamily="34" charset="0"/>
                <a:cs typeface="Arial" panose="020B0604020202020204" pitchFamily="34" charset="0"/>
              </a:rPr>
              <a:t>F</a:t>
            </a:r>
            <a:r>
              <a:rPr lang="en-US" altLang="ja-JP" sz="2800" dirty="0" smtClean="0">
                <a:latin typeface="Arial" panose="020B0604020202020204" pitchFamily="34" charset="0"/>
                <a:cs typeface="Arial" panose="020B0604020202020204" pitchFamily="34" charset="0"/>
              </a:rPr>
              <a:t>irst Transition</a:t>
            </a:r>
            <a:r>
              <a:rPr lang="ja-JP" altLang="en-US" sz="2800" dirty="0" smtClean="0">
                <a:latin typeface="Arial" panose="020B0604020202020204" pitchFamily="34" charset="0"/>
                <a:cs typeface="Arial" panose="020B0604020202020204" pitchFamily="34" charset="0"/>
              </a:rPr>
              <a:t> </a:t>
            </a:r>
            <a:r>
              <a:rPr lang="en-US" altLang="ja-JP" sz="2800" dirty="0" smtClean="0">
                <a:solidFill>
                  <a:srgbClr val="000000"/>
                </a:solidFill>
                <a:latin typeface="Arial" pitchFamily="34" charset="0"/>
                <a:cs typeface="Arial" pitchFamily="34" charset="0"/>
              </a:rPr>
              <a:t>Energy </a:t>
            </a:r>
            <a:r>
              <a:rPr lang="en-US" altLang="ja-JP" sz="2800" dirty="0" smtClean="0">
                <a:latin typeface="Arial" pitchFamily="34" charset="0"/>
                <a:cs typeface="Arial" pitchFamily="34" charset="0"/>
              </a:rPr>
              <a:t>:</a:t>
            </a:r>
            <a:endParaRPr lang="ja-JP" altLang="en-US" sz="3200"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3" name="表 12"/>
              <p:cNvGraphicFramePr>
                <a:graphicFrameLocks noGrp="1"/>
              </p:cNvGraphicFramePr>
              <p:nvPr>
                <p:extLst/>
              </p:nvPr>
            </p:nvGraphicFramePr>
            <p:xfrm>
              <a:off x="75005" y="2113269"/>
              <a:ext cx="8896467" cy="2316480"/>
            </p:xfrm>
            <a:graphic>
              <a:graphicData uri="http://schemas.openxmlformats.org/drawingml/2006/table">
                <a:tbl>
                  <a:tblPr firstRow="1" bandRow="1">
                    <a:tableStyleId>{5940675A-B579-460E-94D1-54222C63F5DA}</a:tableStyleId>
                  </a:tblPr>
                  <a:tblGrid>
                    <a:gridCol w="683874"/>
                    <a:gridCol w="2281279"/>
                    <a:gridCol w="500230"/>
                    <a:gridCol w="5431084"/>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i="1" dirty="0" err="1" smtClean="0">
                              <a:latin typeface="Arial" pitchFamily="34" charset="0"/>
                              <a:cs typeface="Arial" pitchFamily="34" charset="0"/>
                            </a:rPr>
                            <a:t>K</a:t>
                          </a:r>
                          <a:r>
                            <a:rPr lang="en-US" altLang="ja-JP" sz="1800" i="1" baseline="-25000" dirty="0" err="1" smtClean="0">
                              <a:latin typeface="Arial" pitchFamily="34" charset="0"/>
                              <a:cs typeface="Arial" pitchFamily="34" charset="0"/>
                            </a:rPr>
                            <a:t>ab</a:t>
                          </a:r>
                          <a:endParaRPr lang="ja-JP" altLang="en-US" sz="1800" baseline="-25000"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Arial" pitchFamily="34" charset="0"/>
                              <a:cs typeface="Arial" pitchFamily="34" charset="0"/>
                            </a:rPr>
                            <a:t>Exchange</a:t>
                          </a:r>
                          <a:r>
                            <a:rPr kumimoji="1" lang="en-US" altLang="ja-JP" sz="1800" baseline="0" dirty="0" smtClean="0">
                              <a:latin typeface="Arial" pitchFamily="34" charset="0"/>
                              <a:cs typeface="Arial" pitchFamily="34" charset="0"/>
                            </a:rPr>
                            <a:t> Integral</a:t>
                          </a:r>
                          <a:endParaRPr kumimoji="1" lang="ja-JP" altLang="en-US" sz="1800"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r>
                            <a:rPr kumimoji="1" lang="en-US" altLang="ja-JP" sz="1800" dirty="0" smtClean="0">
                              <a:solidFill>
                                <a:srgbClr val="FF0000"/>
                              </a:solidFill>
                              <a:latin typeface="Arial" pitchFamily="34" charset="0"/>
                              <a:cs typeface="Arial" pitchFamily="34" charset="0"/>
                            </a:rPr>
                            <a:t>• </a:t>
                          </a:r>
                          <a:r>
                            <a:rPr kumimoji="1" lang="en-US" altLang="ja-JP" sz="1800" dirty="0" err="1" smtClean="0">
                              <a:solidFill>
                                <a:srgbClr val="FF0000"/>
                              </a:solidFill>
                              <a:latin typeface="Arial" pitchFamily="34" charset="0"/>
                              <a:cs typeface="Arial" pitchFamily="34" charset="0"/>
                            </a:rPr>
                            <a:t>Nonalternant</a:t>
                          </a:r>
                          <a:r>
                            <a:rPr kumimoji="1" lang="en-US" altLang="ja-JP" sz="1800" dirty="0" smtClean="0">
                              <a:solidFill>
                                <a:srgbClr val="FF0000"/>
                              </a:solidFill>
                              <a:latin typeface="Arial" pitchFamily="34" charset="0"/>
                              <a:cs typeface="Arial" pitchFamily="34" charset="0"/>
                            </a:rPr>
                            <a:t> hydrocarbon</a:t>
                          </a:r>
                        </a:p>
                        <a:p>
                          <a:r>
                            <a:rPr kumimoji="1" lang="en-US" altLang="ja-JP" sz="1800" dirty="0" smtClean="0">
                              <a:solidFill>
                                <a:srgbClr val="FF0000"/>
                              </a:solidFill>
                              <a:latin typeface="Arial" pitchFamily="34" charset="0"/>
                              <a:cs typeface="Arial" pitchFamily="34" charset="0"/>
                            </a:rPr>
                            <a:t>• Smaller pi-System</a:t>
                          </a:r>
                          <a:endParaRPr kumimoji="1" lang="ja-JP" altLang="en-US" sz="1800" dirty="0">
                            <a:solidFill>
                              <a:srgbClr val="FF0000"/>
                            </a:solidFill>
                            <a:latin typeface="Arial" pitchFamily="34" charset="0"/>
                            <a:cs typeface="Arial" pitchFamily="34" charset="0"/>
                          </a:endParaRPr>
                        </a:p>
                      </a:txBody>
                      <a:tcPr/>
                    </a:tc>
                  </a:tr>
                  <a:tr h="754008">
                    <a:tc>
                      <a:txBody>
                        <a:bodyPr/>
                        <a:lstStyle/>
                        <a:p>
                          <a:pPr algn="ctr"/>
                          <a:r>
                            <a:rPr lang="en-US" altLang="ja-JP" sz="1800" i="1" dirty="0" smtClean="0">
                              <a:solidFill>
                                <a:schemeClr val="tx1"/>
                              </a:solidFill>
                              <a:latin typeface="Arial" pitchFamily="34" charset="0"/>
                              <a:cs typeface="Arial" pitchFamily="34" charset="0"/>
                            </a:rPr>
                            <a:t>J</a:t>
                          </a:r>
                          <a:r>
                            <a:rPr lang="en-US" altLang="ja-JP" sz="1800" i="1" baseline="-25000" dirty="0" smtClean="0">
                              <a:solidFill>
                                <a:schemeClr val="tx1"/>
                              </a:solidFill>
                              <a:latin typeface="Arial" pitchFamily="34" charset="0"/>
                              <a:cs typeface="Arial" pitchFamily="34" charset="0"/>
                            </a:rPr>
                            <a:t>HH</a:t>
                          </a:r>
                          <a:r>
                            <a:rPr lang="en-US" altLang="ja-JP" sz="1800" i="1" baseline="30000" dirty="0" smtClean="0">
                              <a:solidFill>
                                <a:schemeClr val="tx1"/>
                              </a:solidFill>
                              <a:latin typeface="Arial" pitchFamily="34" charset="0"/>
                              <a:cs typeface="Arial" pitchFamily="34" charset="0"/>
                            </a:rPr>
                            <a:t>M</a:t>
                          </a:r>
                          <a:r>
                            <a:rPr lang="en-US" altLang="ja-JP" sz="1800" dirty="0" smtClean="0">
                              <a:solidFill>
                                <a:schemeClr val="tx1"/>
                              </a:solidFill>
                              <a:latin typeface="Arial" pitchFamily="34" charset="0"/>
                              <a:cs typeface="Arial" pitchFamily="34" charset="0"/>
                            </a:rPr>
                            <a:t>, </a:t>
                          </a:r>
                          <a:r>
                            <a:rPr lang="en-US" altLang="ja-JP" sz="1800" i="1" dirty="0" smtClean="0">
                              <a:solidFill>
                                <a:schemeClr val="tx1"/>
                              </a:solidFill>
                              <a:latin typeface="Arial" pitchFamily="34" charset="0"/>
                              <a:cs typeface="Arial" pitchFamily="34" charset="0"/>
                            </a:rPr>
                            <a:t>J</a:t>
                          </a:r>
                          <a:r>
                            <a:rPr lang="en-US" altLang="ja-JP" sz="1800" i="1" baseline="-25000" dirty="0" smtClean="0">
                              <a:solidFill>
                                <a:schemeClr val="tx1"/>
                              </a:solidFill>
                              <a:latin typeface="Arial" pitchFamily="34" charset="0"/>
                              <a:cs typeface="Arial" pitchFamily="34" charset="0"/>
                            </a:rPr>
                            <a:t>LL</a:t>
                          </a:r>
                          <a:r>
                            <a:rPr lang="en-US" altLang="ja-JP" sz="1800" i="1" baseline="30000" dirty="0">
                              <a:solidFill>
                                <a:schemeClr val="tx1"/>
                              </a:solidFill>
                              <a:latin typeface="Arial" pitchFamily="34" charset="0"/>
                              <a:cs typeface="Arial" pitchFamily="34" charset="0"/>
                            </a:rPr>
                            <a:t>M</a:t>
                          </a:r>
                          <a14:m>
                            <m:oMath xmlns:m="http://schemas.openxmlformats.org/officeDocument/2006/math">
                              <m:r>
                                <a:rPr lang="en-US" altLang="ja-JP" sz="1800" i="1" baseline="30000">
                                  <a:solidFill>
                                    <a:schemeClr val="tx1"/>
                                  </a:solidFill>
                                  <a:latin typeface="Cambria Math"/>
                                  <a:ea typeface="Cambria Math"/>
                                </a:rPr>
                                <m:t> </m:t>
                              </m:r>
                            </m:oMath>
                          </a14:m>
                          <a:endParaRPr kumimoji="1" lang="ja-JP" alt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in HOMO or LUMO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FF0000"/>
                              </a:solidFill>
                              <a:latin typeface="Arial" pitchFamily="34" charset="0"/>
                              <a:cs typeface="Arial" pitchFamily="34" charset="0"/>
                            </a:rPr>
                            <a:t>• Smaller pi-System</a:t>
                          </a:r>
                          <a:endParaRPr kumimoji="1" lang="ja-JP" altLang="en-US" sz="1800" dirty="0" smtClean="0">
                            <a:solidFill>
                              <a:srgbClr val="FF0000"/>
                            </a:solidFill>
                            <a:latin typeface="Arial" pitchFamily="34" charset="0"/>
                            <a:cs typeface="Arial" pitchFamily="34" charset="0"/>
                          </a:endParaRPr>
                        </a:p>
                      </a:txBody>
                      <a:tcPr/>
                    </a:tc>
                  </a:tr>
                  <a:tr h="603096">
                    <a:tc>
                      <a:txBody>
                        <a:bodyPr/>
                        <a:lstStyle/>
                        <a:p>
                          <a:r>
                            <a:rPr lang="en-US" altLang="ja-JP" sz="1800" i="1" dirty="0" smtClean="0">
                              <a:solidFill>
                                <a:schemeClr val="tx1"/>
                              </a:solidFill>
                              <a:latin typeface="Arial" pitchFamily="34" charset="0"/>
                              <a:cs typeface="Arial" pitchFamily="34" charset="0"/>
                            </a:rPr>
                            <a:t>J</a:t>
                          </a:r>
                          <a:r>
                            <a:rPr lang="en-US" altLang="ja-JP" sz="1800" i="1" baseline="-25000" dirty="0" smtClean="0">
                              <a:solidFill>
                                <a:schemeClr val="tx1"/>
                              </a:solidFill>
                              <a:latin typeface="Arial" pitchFamily="34" charset="0"/>
                              <a:cs typeface="Arial" pitchFamily="34" charset="0"/>
                            </a:rPr>
                            <a:t>HL</a:t>
                          </a:r>
                          <a14:m>
                            <m:oMath xmlns:m="http://schemas.openxmlformats.org/officeDocument/2006/math">
                              <m:r>
                                <m:rPr>
                                  <m:nor/>
                                </m:rPr>
                                <a:rPr lang="en-US" altLang="ja-JP" sz="1800" i="1" baseline="30000" dirty="0">
                                  <a:solidFill>
                                    <a:schemeClr val="tx1"/>
                                  </a:solidFill>
                                  <a:latin typeface="Arial" pitchFamily="34" charset="0"/>
                                  <a:cs typeface="Arial" pitchFamily="34" charset="0"/>
                                </a:rPr>
                                <m:t>M</m:t>
                              </m:r>
                            </m:oMath>
                          </a14:m>
                          <a:endParaRPr lang="ja-JP" alt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between HOMO and LUMO</a:t>
                          </a:r>
                          <a:endParaRPr lang="ja-JP" altLang="en-US" sz="1800" dirty="0" smtClean="0">
                            <a:solidFill>
                              <a:schemeClr val="tx1"/>
                            </a:solidFill>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t>
                          </a:r>
                          <a:endParaRPr kumimoji="1" lang="ja-JP" altLang="en-US" sz="2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anchor="ctr"/>
                    </a:tc>
                    <a:tc>
                      <a:txBody>
                        <a:bodyPr/>
                        <a:lstStyle/>
                        <a:p>
                          <a:r>
                            <a:rPr lang="en-US" altLang="ja-JP" dirty="0" smtClean="0">
                              <a:solidFill>
                                <a:srgbClr val="FF0000"/>
                              </a:solidFill>
                              <a:latin typeface="Arial" pitchFamily="34" charset="0"/>
                              <a:cs typeface="Arial" pitchFamily="34" charset="0"/>
                            </a:rPr>
                            <a:t>• </a:t>
                          </a:r>
                          <a:r>
                            <a:rPr lang="en-US" altLang="ja-JP" dirty="0" err="1" smtClean="0">
                              <a:solidFill>
                                <a:srgbClr val="FF0000"/>
                              </a:solidFill>
                              <a:latin typeface="Arial" pitchFamily="34" charset="0"/>
                              <a:cs typeface="Arial" pitchFamily="34" charset="0"/>
                            </a:rPr>
                            <a:t>Nonalternant</a:t>
                          </a:r>
                          <a:r>
                            <a:rPr lang="en-US" altLang="ja-JP" dirty="0" smtClean="0">
                              <a:solidFill>
                                <a:srgbClr val="FF0000"/>
                              </a:solidFill>
                              <a:latin typeface="Arial" pitchFamily="34" charset="0"/>
                              <a:cs typeface="Arial" pitchFamily="34" charset="0"/>
                            </a:rPr>
                            <a:t> hydrocarbon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chemeClr val="tx1"/>
                              </a:solidFill>
                              <a:latin typeface="Arial" pitchFamily="34" charset="0"/>
                              <a:cs typeface="Arial" pitchFamily="34" charset="0"/>
                            </a:rPr>
                            <a:t>•</a:t>
                          </a:r>
                          <a:r>
                            <a:rPr lang="ja-JP" altLang="en-US" baseline="0" dirty="0" smtClean="0">
                              <a:solidFill>
                                <a:schemeClr val="tx1"/>
                              </a:solidFill>
                              <a:latin typeface="Arial" pitchFamily="34" charset="0"/>
                              <a:cs typeface="Arial" pitchFamily="34" charset="0"/>
                            </a:rPr>
                            <a:t> </a:t>
                          </a:r>
                          <a:r>
                            <a:rPr kumimoji="1" lang="en-US" altLang="ja-JP" dirty="0" smtClean="0">
                              <a:latin typeface="Arial" pitchFamily="34" charset="0"/>
                              <a:cs typeface="Arial" pitchFamily="34" charset="0"/>
                            </a:rPr>
                            <a:t>Larger Space Separation between HOMO</a:t>
                          </a:r>
                          <a:r>
                            <a:rPr kumimoji="1" lang="en-US" altLang="ja-JP" baseline="0" dirty="0" smtClean="0">
                              <a:latin typeface="Arial" pitchFamily="34" charset="0"/>
                              <a:cs typeface="Arial" pitchFamily="34" charset="0"/>
                            </a:rPr>
                            <a:t>-</a:t>
                          </a:r>
                          <a:r>
                            <a:rPr kumimoji="1" lang="en-US" altLang="ja-JP" dirty="0" smtClean="0">
                              <a:latin typeface="Arial" pitchFamily="34" charset="0"/>
                              <a:cs typeface="Arial" pitchFamily="34" charset="0"/>
                            </a:rPr>
                            <a:t>LUMO</a:t>
                          </a:r>
                        </a:p>
                        <a:p>
                          <a:endParaRPr kumimoji="1" lang="ja-JP" altLang="en-US" dirty="0" smtClean="0">
                            <a:solidFill>
                              <a:srgbClr val="FF0000"/>
                            </a:solidFill>
                          </a:endParaRPr>
                        </a:p>
                      </a:txBody>
                      <a:tcPr/>
                    </a:tc>
                  </a:tr>
                </a:tbl>
              </a:graphicData>
            </a:graphic>
          </p:graphicFrame>
        </mc:Choice>
        <mc:Fallback xmlns="">
          <p:graphicFrame>
            <p:nvGraphicFramePr>
              <p:cNvPr id="13" name="表 12"/>
              <p:cNvGraphicFramePr>
                <a:graphicFrameLocks noGrp="1"/>
              </p:cNvGraphicFramePr>
              <p:nvPr>
                <p:extLst/>
              </p:nvPr>
            </p:nvGraphicFramePr>
            <p:xfrm>
              <a:off x="75005" y="2113269"/>
              <a:ext cx="8896467" cy="2316480"/>
            </p:xfrm>
            <a:graphic>
              <a:graphicData uri="http://schemas.openxmlformats.org/drawingml/2006/table">
                <a:tbl>
                  <a:tblPr firstRow="1" bandRow="1">
                    <a:tableStyleId>{5940675A-B579-460E-94D1-54222C63F5DA}</a:tableStyleId>
                  </a:tblPr>
                  <a:tblGrid>
                    <a:gridCol w="683874"/>
                    <a:gridCol w="2281279"/>
                    <a:gridCol w="500230"/>
                    <a:gridCol w="5431084"/>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i="1" dirty="0" err="1" smtClean="0">
                              <a:latin typeface="Arial" pitchFamily="34" charset="0"/>
                              <a:cs typeface="Arial" pitchFamily="34" charset="0"/>
                            </a:rPr>
                            <a:t>K</a:t>
                          </a:r>
                          <a:r>
                            <a:rPr lang="en-US" altLang="ja-JP" sz="1800" i="1" baseline="-25000" dirty="0" err="1" smtClean="0">
                              <a:latin typeface="Arial" pitchFamily="34" charset="0"/>
                              <a:cs typeface="Arial" pitchFamily="34" charset="0"/>
                            </a:rPr>
                            <a:t>ab</a:t>
                          </a:r>
                          <a:endParaRPr lang="ja-JP" altLang="en-US" sz="1800" baseline="-25000"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Arial" pitchFamily="34" charset="0"/>
                              <a:cs typeface="Arial" pitchFamily="34" charset="0"/>
                            </a:rPr>
                            <a:t>Exchange</a:t>
                          </a:r>
                          <a:r>
                            <a:rPr kumimoji="1" lang="en-US" altLang="ja-JP" sz="1800" baseline="0" dirty="0" smtClean="0">
                              <a:latin typeface="Arial" pitchFamily="34" charset="0"/>
                              <a:cs typeface="Arial" pitchFamily="34" charset="0"/>
                            </a:rPr>
                            <a:t> Integral</a:t>
                          </a:r>
                          <a:endParaRPr kumimoji="1" lang="ja-JP" altLang="en-US" sz="1800"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r>
                            <a:rPr kumimoji="1" lang="en-US" altLang="ja-JP" sz="1800" dirty="0" smtClean="0">
                              <a:solidFill>
                                <a:srgbClr val="FF0000"/>
                              </a:solidFill>
                              <a:latin typeface="Arial" pitchFamily="34" charset="0"/>
                              <a:cs typeface="Arial" pitchFamily="34" charset="0"/>
                            </a:rPr>
                            <a:t>• </a:t>
                          </a:r>
                          <a:r>
                            <a:rPr kumimoji="1" lang="en-US" altLang="ja-JP" sz="1800" dirty="0" err="1" smtClean="0">
                              <a:solidFill>
                                <a:srgbClr val="FF0000"/>
                              </a:solidFill>
                              <a:latin typeface="Arial" pitchFamily="34" charset="0"/>
                              <a:cs typeface="Arial" pitchFamily="34" charset="0"/>
                            </a:rPr>
                            <a:t>Nonalternant</a:t>
                          </a:r>
                          <a:r>
                            <a:rPr kumimoji="1" lang="en-US" altLang="ja-JP" sz="1800" dirty="0" smtClean="0">
                              <a:solidFill>
                                <a:srgbClr val="FF0000"/>
                              </a:solidFill>
                              <a:latin typeface="Arial" pitchFamily="34" charset="0"/>
                              <a:cs typeface="Arial" pitchFamily="34" charset="0"/>
                            </a:rPr>
                            <a:t> hydrocarbon</a:t>
                          </a:r>
                        </a:p>
                        <a:p>
                          <a:r>
                            <a:rPr kumimoji="1" lang="en-US" altLang="ja-JP" sz="1800" dirty="0" smtClean="0">
                              <a:solidFill>
                                <a:srgbClr val="FF0000"/>
                              </a:solidFill>
                              <a:latin typeface="Arial" pitchFamily="34" charset="0"/>
                              <a:cs typeface="Arial" pitchFamily="34" charset="0"/>
                            </a:rPr>
                            <a:t>• Smaller pi-System</a:t>
                          </a:r>
                          <a:endParaRPr kumimoji="1" lang="ja-JP" altLang="en-US" sz="1800" dirty="0">
                            <a:solidFill>
                              <a:srgbClr val="FF0000"/>
                            </a:solidFill>
                            <a:latin typeface="Arial" pitchFamily="34" charset="0"/>
                            <a:cs typeface="Arial" pitchFamily="34" charset="0"/>
                          </a:endParaRPr>
                        </a:p>
                      </a:txBody>
                      <a:tcPr/>
                    </a:tc>
                  </a:tr>
                  <a:tr h="754008">
                    <a:tc>
                      <a:txBody>
                        <a:bodyPr/>
                        <a:lstStyle/>
                        <a:p>
                          <a:endParaRPr lang="ja-JP"/>
                        </a:p>
                      </a:txBody>
                      <a:tcPr anchor="ctr">
                        <a:blipFill rotWithShape="0">
                          <a:blip r:embed="rId3"/>
                          <a:stretch>
                            <a:fillRect l="-893" t="-90323" r="-1205357" b="-13387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in HOMO or LUMO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FF0000"/>
                              </a:solidFill>
                              <a:latin typeface="Arial" pitchFamily="34" charset="0"/>
                              <a:cs typeface="Arial" pitchFamily="34" charset="0"/>
                            </a:rPr>
                            <a:t>• Smaller pi-System</a:t>
                          </a:r>
                          <a:endParaRPr kumimoji="1" lang="ja-JP" altLang="en-US" sz="1800" dirty="0" smtClean="0">
                            <a:solidFill>
                              <a:srgbClr val="FF0000"/>
                            </a:solidFill>
                            <a:latin typeface="Arial" pitchFamily="34" charset="0"/>
                            <a:cs typeface="Arial" pitchFamily="34" charset="0"/>
                          </a:endParaRPr>
                        </a:p>
                      </a:txBody>
                      <a:tcPr/>
                    </a:tc>
                  </a:tr>
                  <a:tr h="914400">
                    <a:tc>
                      <a:txBody>
                        <a:bodyPr/>
                        <a:lstStyle/>
                        <a:p>
                          <a:endParaRPr lang="ja-JP"/>
                        </a:p>
                      </a:txBody>
                      <a:tcPr anchor="ctr">
                        <a:blipFill rotWithShape="0">
                          <a:blip r:embed="rId3"/>
                          <a:stretch>
                            <a:fillRect l="-893" t="-157333" r="-1205357" b="-10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between HOMO and LUMO</a:t>
                          </a:r>
                          <a:endParaRPr lang="ja-JP" altLang="en-US" sz="1800" dirty="0" smtClean="0">
                            <a:solidFill>
                              <a:schemeClr val="tx1"/>
                            </a:solidFill>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t>
                          </a:r>
                          <a:endParaRPr kumimoji="1" lang="ja-JP" altLang="en-US" sz="2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anchor="ctr"/>
                    </a:tc>
                    <a:tc>
                      <a:txBody>
                        <a:bodyPr/>
                        <a:lstStyle/>
                        <a:p>
                          <a:r>
                            <a:rPr lang="en-US" altLang="ja-JP" dirty="0" smtClean="0">
                              <a:solidFill>
                                <a:srgbClr val="FF0000"/>
                              </a:solidFill>
                              <a:latin typeface="Arial" pitchFamily="34" charset="0"/>
                              <a:cs typeface="Arial" pitchFamily="34" charset="0"/>
                            </a:rPr>
                            <a:t>• </a:t>
                          </a:r>
                          <a:r>
                            <a:rPr lang="en-US" altLang="ja-JP" dirty="0" err="1" smtClean="0">
                              <a:solidFill>
                                <a:srgbClr val="FF0000"/>
                              </a:solidFill>
                              <a:latin typeface="Arial" pitchFamily="34" charset="0"/>
                              <a:cs typeface="Arial" pitchFamily="34" charset="0"/>
                            </a:rPr>
                            <a:t>Nonalternant</a:t>
                          </a:r>
                          <a:r>
                            <a:rPr lang="en-US" altLang="ja-JP" dirty="0" smtClean="0">
                              <a:solidFill>
                                <a:srgbClr val="FF0000"/>
                              </a:solidFill>
                              <a:latin typeface="Arial" pitchFamily="34" charset="0"/>
                              <a:cs typeface="Arial" pitchFamily="34" charset="0"/>
                            </a:rPr>
                            <a:t> hydrocarbon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chemeClr val="tx1"/>
                              </a:solidFill>
                              <a:latin typeface="Arial" pitchFamily="34" charset="0"/>
                              <a:cs typeface="Arial" pitchFamily="34" charset="0"/>
                            </a:rPr>
                            <a:t>•</a:t>
                          </a:r>
                          <a:r>
                            <a:rPr lang="ja-JP" altLang="en-US" baseline="0" dirty="0" smtClean="0">
                              <a:solidFill>
                                <a:schemeClr val="tx1"/>
                              </a:solidFill>
                              <a:latin typeface="Arial" pitchFamily="34" charset="0"/>
                              <a:cs typeface="Arial" pitchFamily="34" charset="0"/>
                            </a:rPr>
                            <a:t> </a:t>
                          </a:r>
                          <a:r>
                            <a:rPr kumimoji="1" lang="en-US" altLang="ja-JP" dirty="0" smtClean="0">
                              <a:latin typeface="Arial" pitchFamily="34" charset="0"/>
                              <a:cs typeface="Arial" pitchFamily="34" charset="0"/>
                            </a:rPr>
                            <a:t>Larger Space Separation between HOMO</a:t>
                          </a:r>
                          <a:r>
                            <a:rPr kumimoji="1" lang="en-US" altLang="ja-JP" baseline="0" dirty="0" smtClean="0">
                              <a:latin typeface="Arial" pitchFamily="34" charset="0"/>
                              <a:cs typeface="Arial" pitchFamily="34" charset="0"/>
                            </a:rPr>
                            <a:t>-</a:t>
                          </a:r>
                          <a:r>
                            <a:rPr kumimoji="1" lang="en-US" altLang="ja-JP" dirty="0" smtClean="0">
                              <a:latin typeface="Arial" pitchFamily="34" charset="0"/>
                              <a:cs typeface="Arial" pitchFamily="34" charset="0"/>
                            </a:rPr>
                            <a:t>LUMO</a:t>
                          </a:r>
                        </a:p>
                        <a:p>
                          <a:endParaRPr kumimoji="1" lang="ja-JP" altLang="en-US" dirty="0" smtClean="0">
                            <a:solidFill>
                              <a:srgbClr val="FF0000"/>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1439652" y="5722063"/>
                <a:ext cx="6264696" cy="810478"/>
              </a:xfrm>
              <a:prstGeom prst="rect">
                <a:avLst/>
              </a:prstGeom>
              <a:noFill/>
            </p:spPr>
            <p:txBody>
              <a:bodyPr wrap="square" rtlCol="0">
                <a:spAutoFit/>
              </a:bodyPr>
              <a:lstStyle/>
              <a:p>
                <a:pPr>
                  <a:lnSpc>
                    <a:spcPts val="2800"/>
                  </a:lnSpc>
                </a:pPr>
                <a:r>
                  <a:rPr lang="en-US" altLang="ja-JP" sz="2000" i="1" dirty="0" smtClean="0">
                    <a:solidFill>
                      <a:srgbClr val="0051F2"/>
                    </a:solidFill>
                    <a:latin typeface="Arial" pitchFamily="34" charset="0"/>
                    <a:cs typeface="Arial" pitchFamily="34" charset="0"/>
                  </a:rPr>
                  <a:t>J</a:t>
                </a:r>
                <a:r>
                  <a:rPr lang="en-US" altLang="ja-JP" sz="2000" i="1" baseline="-25000" dirty="0" smtClean="0">
                    <a:solidFill>
                      <a:srgbClr val="0051F2"/>
                    </a:solidFill>
                    <a:latin typeface="Arial" pitchFamily="34" charset="0"/>
                    <a:cs typeface="Arial" pitchFamily="34" charset="0"/>
                  </a:rPr>
                  <a:t>HH</a:t>
                </a:r>
                <a:r>
                  <a:rPr lang="en-US" altLang="ja-JP" sz="2000" i="1" baseline="30000" dirty="0" smtClean="0">
                    <a:solidFill>
                      <a:srgbClr val="0051F2"/>
                    </a:solidFill>
                    <a:latin typeface="Arial" pitchFamily="34" charset="0"/>
                    <a:cs typeface="Arial" pitchFamily="34" charset="0"/>
                  </a:rPr>
                  <a:t>M</a:t>
                </a:r>
                <a:r>
                  <a:rPr lang="en-US" altLang="ja-JP" sz="2000" dirty="0" smtClean="0">
                    <a:solidFill>
                      <a:srgbClr val="0051F2"/>
                    </a:solidFill>
                    <a:latin typeface="Arial" pitchFamily="34" charset="0"/>
                    <a:cs typeface="Arial" pitchFamily="34" charset="0"/>
                  </a:rPr>
                  <a:t>, </a:t>
                </a:r>
                <a:r>
                  <a:rPr lang="en-US" altLang="ja-JP" sz="2000" i="1" dirty="0" smtClean="0">
                    <a:solidFill>
                      <a:srgbClr val="0051F2"/>
                    </a:solidFill>
                    <a:latin typeface="Arial" pitchFamily="34" charset="0"/>
                    <a:cs typeface="Arial" pitchFamily="34" charset="0"/>
                  </a:rPr>
                  <a:t>J</a:t>
                </a:r>
                <a:r>
                  <a:rPr lang="en-US" altLang="ja-JP" sz="2000" i="1" baseline="-25000" dirty="0" smtClean="0">
                    <a:solidFill>
                      <a:srgbClr val="0051F2"/>
                    </a:solidFill>
                    <a:latin typeface="Arial" pitchFamily="34" charset="0"/>
                    <a:cs typeface="Arial" pitchFamily="34" charset="0"/>
                  </a:rPr>
                  <a:t>LL</a:t>
                </a:r>
                <a:r>
                  <a:rPr lang="en-US" altLang="ja-JP" sz="2000" i="1" baseline="30000" dirty="0">
                    <a:solidFill>
                      <a:srgbClr val="0051F2"/>
                    </a:solidFill>
                    <a:latin typeface="Arial" pitchFamily="34" charset="0"/>
                    <a:cs typeface="Arial" pitchFamily="34" charset="0"/>
                  </a:rPr>
                  <a:t>M</a:t>
                </a:r>
                <a14:m>
                  <m:oMath xmlns:m="http://schemas.openxmlformats.org/officeDocument/2006/math">
                    <m:r>
                      <a:rPr lang="en-US" altLang="ja-JP" sz="2000" i="1" baseline="30000">
                        <a:latin typeface="Cambria Math"/>
                        <a:ea typeface="Cambria Math"/>
                      </a:rPr>
                      <m:t> </m:t>
                    </m:r>
                  </m:oMath>
                </a14:m>
                <a:r>
                  <a:rPr lang="en-US" altLang="ja-JP" sz="2000" dirty="0" smtClean="0">
                    <a:solidFill>
                      <a:srgbClr val="0051F2"/>
                    </a:solidFill>
                    <a:latin typeface="Arial" pitchFamily="34" charset="0"/>
                    <a:cs typeface="Arial" pitchFamily="34" charset="0"/>
                  </a:rPr>
                  <a:t>: Coulombic Integral in HOMO or LUMO</a:t>
                </a:r>
              </a:p>
              <a:p>
                <a:pPr>
                  <a:lnSpc>
                    <a:spcPts val="2800"/>
                  </a:lnSpc>
                </a:pPr>
                <a:r>
                  <a:rPr lang="en-US" altLang="ja-JP" sz="2000" i="1" dirty="0" smtClean="0">
                    <a:solidFill>
                      <a:srgbClr val="0051F2"/>
                    </a:solidFill>
                    <a:latin typeface="Arial" pitchFamily="34" charset="0"/>
                    <a:cs typeface="Arial" pitchFamily="34" charset="0"/>
                  </a:rPr>
                  <a:t>J</a:t>
                </a:r>
                <a:r>
                  <a:rPr lang="en-US" altLang="ja-JP" sz="2000" i="1" baseline="-25000" dirty="0" smtClean="0">
                    <a:solidFill>
                      <a:srgbClr val="0051F2"/>
                    </a:solidFill>
                    <a:latin typeface="Arial" pitchFamily="34" charset="0"/>
                    <a:cs typeface="Arial" pitchFamily="34" charset="0"/>
                  </a:rPr>
                  <a:t>HL</a:t>
                </a:r>
                <a14:m>
                  <m:oMath xmlns:m="http://schemas.openxmlformats.org/officeDocument/2006/math">
                    <m:r>
                      <m:rPr>
                        <m:nor/>
                      </m:rPr>
                      <a:rPr lang="en-US" altLang="ja-JP" sz="2000" i="1" baseline="30000" dirty="0">
                        <a:solidFill>
                          <a:srgbClr val="0051F2"/>
                        </a:solidFill>
                        <a:latin typeface="Arial" pitchFamily="34" charset="0"/>
                        <a:cs typeface="Arial" pitchFamily="34" charset="0"/>
                      </a:rPr>
                      <m:t>M</m:t>
                    </m:r>
                  </m:oMath>
                </a14:m>
                <a:r>
                  <a:rPr lang="en-US" altLang="ja-JP" sz="2000" dirty="0" smtClean="0">
                    <a:solidFill>
                      <a:srgbClr val="0051F2"/>
                    </a:solidFill>
                    <a:latin typeface="Arial" pitchFamily="34" charset="0"/>
                    <a:cs typeface="Arial" pitchFamily="34" charset="0"/>
                  </a:rPr>
                  <a:t>: </a:t>
                </a:r>
                <a:r>
                  <a:rPr lang="en-US" altLang="ja-JP" sz="2000" dirty="0">
                    <a:solidFill>
                      <a:srgbClr val="0051F2"/>
                    </a:solidFill>
                    <a:latin typeface="Arial" pitchFamily="34" charset="0"/>
                    <a:cs typeface="Arial" pitchFamily="34" charset="0"/>
                  </a:rPr>
                  <a:t>Coulombic </a:t>
                </a:r>
                <a:r>
                  <a:rPr lang="en-US" altLang="ja-JP" sz="2000" dirty="0" smtClean="0">
                    <a:solidFill>
                      <a:srgbClr val="0051F2"/>
                    </a:solidFill>
                    <a:latin typeface="Arial" pitchFamily="34" charset="0"/>
                    <a:cs typeface="Arial" pitchFamily="34" charset="0"/>
                  </a:rPr>
                  <a:t>Integral between HOMO and LUMO</a:t>
                </a:r>
                <a:endParaRPr lang="ja-JP" altLang="en-US" sz="2000" dirty="0" smtClean="0">
                  <a:solidFill>
                    <a:srgbClr val="0051F2"/>
                  </a:solidFill>
                  <a:latin typeface="Arial" pitchFamily="34" charset="0"/>
                  <a:cs typeface="Arial" pitchFamily="34" charset="0"/>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439652" y="5722063"/>
                <a:ext cx="6264696" cy="810478"/>
              </a:xfrm>
              <a:prstGeom prst="rect">
                <a:avLst/>
              </a:prstGeom>
              <a:blipFill rotWithShape="0">
                <a:blip r:embed="rId4"/>
                <a:stretch>
                  <a:fillRect l="-973" t="-1504" b="-90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1907704" y="4681361"/>
                <a:ext cx="5328592"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ja-JP" sz="2800" i="1" dirty="0" smtClean="0">
                          <a:latin typeface="Arial" pitchFamily="34" charset="0"/>
                          <a:cs typeface="Arial" pitchFamily="34" charset="0"/>
                        </a:rPr>
                        <m:t>K</m:t>
                      </m:r>
                      <m:r>
                        <m:rPr>
                          <m:nor/>
                        </m:rPr>
                        <a:rPr lang="en-US" altLang="ja-JP" sz="2800" i="1" baseline="-25000" dirty="0" smtClean="0">
                          <a:latin typeface="Arial" pitchFamily="34" charset="0"/>
                          <a:cs typeface="Arial" pitchFamily="34" charset="0"/>
                        </a:rPr>
                        <m:t>ab</m:t>
                      </m:r>
                      <m:r>
                        <a:rPr kumimoji="1" lang="en-US" altLang="ja-JP" sz="2800" i="1" smtClean="0">
                          <a:latin typeface="Cambria Math"/>
                          <a:ea typeface="Cambria Math"/>
                        </a:rPr>
                        <m:t>=</m:t>
                      </m:r>
                      <m:f>
                        <m:fPr>
                          <m:ctrlPr>
                            <a:rPr kumimoji="1" lang="en-US" altLang="ja-JP" sz="2800" i="1" smtClean="0">
                              <a:latin typeface="Cambria Math" panose="02040503050406030204" pitchFamily="18" charset="0"/>
                              <a:ea typeface="Cambria Math"/>
                            </a:rPr>
                          </m:ctrlPr>
                        </m:fPr>
                        <m:num>
                          <m:r>
                            <a:rPr kumimoji="1" lang="en-US" altLang="ja-JP" sz="2800" b="0" i="1" smtClean="0">
                              <a:latin typeface="Cambria Math"/>
                              <a:ea typeface="Cambria Math"/>
                            </a:rPr>
                            <m:t>1</m:t>
                          </m:r>
                        </m:num>
                        <m:den>
                          <m:r>
                            <a:rPr kumimoji="1" lang="en-US" altLang="ja-JP" sz="2800" b="0" i="1" smtClean="0">
                              <a:latin typeface="Cambria Math"/>
                              <a:ea typeface="Cambria Math"/>
                            </a:rPr>
                            <m:t>4</m:t>
                          </m:r>
                        </m:den>
                      </m:f>
                      <m:d>
                        <m:dPr>
                          <m:ctrlPr>
                            <a:rPr kumimoji="1" lang="en-US" altLang="ja-JP" sz="2800" i="1" smtClean="0">
                              <a:latin typeface="Cambria Math" panose="02040503050406030204" pitchFamily="18" charset="0"/>
                              <a:ea typeface="Cambria Math"/>
                            </a:rPr>
                          </m:ctrlPr>
                        </m:dPr>
                        <m:e>
                          <m:r>
                            <a:rPr lang="en-US" altLang="ja-JP" sz="2800" i="1">
                              <a:latin typeface="Cambria Math" panose="02040503050406030204" pitchFamily="18" charset="0"/>
                              <a:ea typeface="Cambria Math"/>
                            </a:rPr>
                            <m:t>𝐽</m:t>
                          </m:r>
                          <m:r>
                            <a:rPr lang="en-US" altLang="ja-JP" sz="2800" i="1" baseline="-25000">
                              <a:latin typeface="Cambria Math" panose="02040503050406030204" pitchFamily="18" charset="0"/>
                              <a:ea typeface="Cambria Math"/>
                            </a:rPr>
                            <m:t>𝐻𝐻</m:t>
                          </m:r>
                          <m:r>
                            <a:rPr lang="en-US" altLang="ja-JP" sz="2800" i="1" baseline="30000">
                              <a:latin typeface="Cambria Math" panose="02040503050406030204" pitchFamily="18" charset="0"/>
                              <a:ea typeface="Cambria Math"/>
                            </a:rPr>
                            <m:t>𝑀</m:t>
                          </m:r>
                          <m:r>
                            <a:rPr kumimoji="1" lang="en-US" altLang="ja-JP" sz="2800" b="0" i="1" smtClean="0">
                              <a:latin typeface="Cambria Math"/>
                              <a:ea typeface="Cambria Math"/>
                            </a:rPr>
                            <m:t>+</m:t>
                          </m:r>
                          <m:r>
                            <a:rPr lang="en-US" altLang="ja-JP" sz="2800" i="1">
                              <a:latin typeface="Cambria Math" panose="02040503050406030204" pitchFamily="18" charset="0"/>
                              <a:ea typeface="Cambria Math"/>
                            </a:rPr>
                            <m:t>𝐽</m:t>
                          </m:r>
                          <m:r>
                            <a:rPr lang="en-US" altLang="ja-JP" sz="2800" i="1" baseline="-25000">
                              <a:latin typeface="Cambria Math" panose="02040503050406030204" pitchFamily="18" charset="0"/>
                              <a:ea typeface="Cambria Math"/>
                            </a:rPr>
                            <m:t>𝐿𝐿</m:t>
                          </m:r>
                          <m:r>
                            <a:rPr lang="en-US" altLang="ja-JP" sz="2800" i="1" baseline="30000">
                              <a:latin typeface="Cambria Math" panose="02040503050406030204" pitchFamily="18" charset="0"/>
                              <a:ea typeface="Cambria Math"/>
                            </a:rPr>
                            <m:t>𝑀</m:t>
                          </m:r>
                          <m:r>
                            <a:rPr kumimoji="1" lang="en-US" altLang="ja-JP" sz="2800" b="0" i="1" smtClean="0">
                              <a:latin typeface="Cambria Math"/>
                              <a:ea typeface="Cambria Math"/>
                            </a:rPr>
                            <m:t>−2</m:t>
                          </m:r>
                          <m:r>
                            <a:rPr lang="en-US" altLang="ja-JP" sz="2800" i="1">
                              <a:latin typeface="Cambria Math" panose="02040503050406030204" pitchFamily="18" charset="0"/>
                              <a:ea typeface="Cambria Math"/>
                            </a:rPr>
                            <m:t>𝐽</m:t>
                          </m:r>
                          <m:r>
                            <a:rPr lang="en-US" altLang="ja-JP" sz="2800" i="1" baseline="-25000">
                              <a:latin typeface="Cambria Math" panose="02040503050406030204" pitchFamily="18" charset="0"/>
                              <a:ea typeface="Cambria Math"/>
                            </a:rPr>
                            <m:t>𝐻𝐿</m:t>
                          </m:r>
                          <m:r>
                            <a:rPr lang="en-US" altLang="ja-JP" sz="2800" i="1" baseline="30000">
                              <a:latin typeface="Cambria Math" panose="02040503050406030204" pitchFamily="18" charset="0"/>
                              <a:ea typeface="Cambria Math"/>
                            </a:rPr>
                            <m:t>𝑀</m:t>
                          </m:r>
                        </m:e>
                      </m:d>
                    </m:oMath>
                  </m:oMathPara>
                </a14:m>
                <a:endParaRPr kumimoji="1" lang="ja-JP" altLang="en-US" sz="2800" dirty="0">
                  <a:latin typeface="Arial" pitchFamily="34" charset="0"/>
                  <a:cs typeface="Arial" pitchFamily="34" charset="0"/>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907704" y="4681361"/>
                <a:ext cx="5328592" cy="898964"/>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4726984" y="1020673"/>
                <a:ext cx="3396968" cy="806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𝛥</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𝐸</m:t>
                          </m:r>
                        </m:e>
                        <m:sub>
                          <m:r>
                            <a:rPr lang="ja-JP" altLang="en-US" sz="2400" i="1">
                              <a:latin typeface="Cambria Math" panose="02040503050406030204" pitchFamily="18" charset="0"/>
                            </a:rPr>
                            <m:t>𝑎𝑏</m:t>
                          </m:r>
                        </m:sub>
                      </m:sSub>
                      <m:r>
                        <a:rPr lang="ja-JP" altLang="en-US" sz="2400" i="0">
                          <a:latin typeface="Cambria Math" panose="02040503050406030204" pitchFamily="18" charset="0"/>
                        </a:rPr>
                        <m:t>= </m:t>
                      </m:r>
                      <m:f>
                        <m:fPr>
                          <m:ctrlPr>
                            <a:rPr lang="ja-JP" altLang="en-US" sz="2400" i="1">
                              <a:latin typeface="Cambria Math" panose="02040503050406030204" pitchFamily="18" charset="0"/>
                            </a:rPr>
                          </m:ctrlPr>
                        </m:fPr>
                        <m:num>
                          <m:d>
                            <m:dPr>
                              <m:begChr m:val=""/>
                              <m:ctrlPr>
                                <a:rPr lang="ja-JP" altLang="en-US" sz="2400" i="1">
                                  <a:latin typeface="Cambria Math" panose="02040503050406030204" pitchFamily="18" charset="0"/>
                                </a:rPr>
                              </m:ctrlPr>
                            </m:dPr>
                            <m:e>
                              <m:r>
                                <a:rPr lang="ja-JP" altLang="en-US" sz="2400" i="1">
                                  <a:latin typeface="Cambria Math" panose="02040503050406030204" pitchFamily="18" charset="0"/>
                                </a:rPr>
                                <m:t>𝑈</m:t>
                              </m:r>
                              <m:r>
                                <a:rPr lang="ja-JP" altLang="en-US" sz="2400" i="0">
                                  <a:latin typeface="Cambria Math" panose="02040503050406030204" pitchFamily="18" charset="0"/>
                                </a:rPr>
                                <m:t> </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𝑓</m:t>
                                  </m:r>
                                </m:e>
                                <m:sub>
                                  <m:r>
                                    <a:rPr lang="ja-JP" altLang="en-US" sz="2400" i="1">
                                      <a:latin typeface="Cambria Math" panose="02040503050406030204" pitchFamily="18" charset="0"/>
                                    </a:rPr>
                                    <m:t>𝐸</m:t>
                                  </m:r>
                                </m:sub>
                              </m:sSub>
                              <m:r>
                                <a:rPr lang="ja-JP" altLang="en-US" sz="2400" i="0">
                                  <a:latin typeface="Cambria Math" panose="02040503050406030204" pitchFamily="18" charset="0"/>
                                </a:rPr>
                                <m:t>(</m:t>
                              </m:r>
                              <m:r>
                                <a:rPr lang="ja-JP" altLang="en-US" sz="2400" i="1">
                                  <a:latin typeface="Cambria Math" panose="02040503050406030204" pitchFamily="18" charset="0"/>
                                </a:rPr>
                                <m:t>𝑦</m:t>
                              </m:r>
                            </m:e>
                          </m:d>
                        </m:num>
                        <m:den>
                          <m:r>
                            <a:rPr lang="ja-JP" altLang="en-US" sz="2400" i="0">
                              <a:latin typeface="Cambria Math" panose="02040503050406030204" pitchFamily="18" charset="0"/>
                            </a:rPr>
                            <m:t>2</m:t>
                          </m:r>
                        </m:den>
                      </m:f>
                      <m:r>
                        <a:rPr lang="ja-JP" altLang="en-US" sz="2400" i="0">
                          <a:latin typeface="Cambria Math" panose="02040503050406030204" pitchFamily="18" charset="0"/>
                        </a:rPr>
                        <m:t>− 2</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𝐾</m:t>
                          </m:r>
                        </m:e>
                        <m:sub>
                          <m:r>
                            <a:rPr lang="ja-JP" altLang="en-US" sz="2400" i="1">
                              <a:latin typeface="Cambria Math" panose="02040503050406030204" pitchFamily="18" charset="0"/>
                            </a:rPr>
                            <m:t>𝑎𝑏</m:t>
                          </m:r>
                        </m:sub>
                      </m:sSub>
                    </m:oMath>
                  </m:oMathPara>
                </a14:m>
                <a:endParaRPr lang="ja-JP" altLang="en-US" sz="24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4726984" y="1020673"/>
                <a:ext cx="3396968" cy="806696"/>
              </a:xfrm>
              <a:prstGeom prst="rect">
                <a:avLst/>
              </a:prstGeom>
              <a:blipFill rotWithShape="0">
                <a:blip r:embed="rId6"/>
                <a:stretch>
                  <a:fillRect/>
                </a:stretch>
              </a:blipFill>
            </p:spPr>
            <p:txBody>
              <a:bodyPr/>
              <a:lstStyle/>
              <a:p>
                <a:r>
                  <a:rPr lang="ja-JP" altLang="en-US">
                    <a:noFill/>
                  </a:rPr>
                  <a:t> </a:t>
                </a:r>
              </a:p>
            </p:txBody>
          </p:sp>
        </mc:Fallback>
      </mc:AlternateContent>
      <p:sp>
        <p:nvSpPr>
          <p:cNvPr id="8" name="角丸四角形 7"/>
          <p:cNvSpPr/>
          <p:nvPr/>
        </p:nvSpPr>
        <p:spPr>
          <a:xfrm>
            <a:off x="7284205" y="1208905"/>
            <a:ext cx="839747" cy="5232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159047" y="290004"/>
            <a:ext cx="8825905" cy="555263"/>
          </a:xfrm>
        </p:spPr>
        <p:txBody>
          <a:bodyPr>
            <a:noAutofit/>
          </a:bodyPr>
          <a:lstStyle/>
          <a:p>
            <a:r>
              <a:rPr lang="en-US" altLang="ja-JP" sz="3600" dirty="0">
                <a:latin typeface="Arial" panose="020B0604020202020204" pitchFamily="34" charset="0"/>
                <a:cs typeface="Arial" panose="020B0604020202020204" pitchFamily="34" charset="0"/>
              </a:rPr>
              <a:t>Excitation </a:t>
            </a:r>
            <a:r>
              <a:rPr lang="en-US" altLang="ja-JP" sz="3600" dirty="0" smtClean="0">
                <a:latin typeface="Arial" panose="020B0604020202020204" pitchFamily="34" charset="0"/>
                <a:cs typeface="Arial" panose="020B0604020202020204" pitchFamily="34" charset="0"/>
              </a:rPr>
              <a:t>Energy of </a:t>
            </a:r>
            <a:r>
              <a:rPr lang="en-US" altLang="ja-JP" sz="3600" dirty="0" err="1" smtClean="0">
                <a:latin typeface="Arial" panose="020B0604020202020204" pitchFamily="34" charset="0"/>
                <a:cs typeface="Arial" panose="020B0604020202020204" pitchFamily="34" charset="0"/>
              </a:rPr>
              <a:t>Biradical</a:t>
            </a:r>
            <a:r>
              <a:rPr lang="en-US" altLang="ja-JP" sz="3600" dirty="0" smtClean="0">
                <a:latin typeface="Arial" panose="020B0604020202020204" pitchFamily="34" charset="0"/>
                <a:cs typeface="Arial" panose="020B0604020202020204" pitchFamily="34" charset="0"/>
              </a:rPr>
              <a:t> Compounds</a:t>
            </a:r>
            <a:endParaRPr kumimoji="1" lang="ja-JP" altLang="en-US" sz="36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D8FCE08B-00FE-4092-BEE2-49533B6D45DC}" type="slidenum">
              <a:rPr kumimoji="1" lang="ja-JP" altLang="en-US" smtClean="0"/>
              <a:t>14</a:t>
            </a:fld>
            <a:endParaRPr kumimoji="1" lang="ja-JP" altLang="en-US"/>
          </a:p>
        </p:txBody>
      </p:sp>
    </p:spTree>
    <p:extLst>
      <p:ext uri="{BB962C8B-B14F-4D97-AF65-F5344CB8AC3E}">
        <p14:creationId xmlns:p14="http://schemas.microsoft.com/office/powerpoint/2010/main" val="2236962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9495" y="274687"/>
            <a:ext cx="8305009" cy="555263"/>
          </a:xfrm>
        </p:spPr>
        <p:txBody>
          <a:bodyPr>
            <a:noAutofit/>
          </a:bodyPr>
          <a:lstStyle/>
          <a:p>
            <a:pPr algn="ctr"/>
            <a:r>
              <a:rPr lang="en-US" altLang="ja-JP" sz="3200" dirty="0">
                <a:latin typeface="Arial" panose="020B0604020202020204" pitchFamily="34" charset="0"/>
                <a:cs typeface="Arial" panose="020B0604020202020204" pitchFamily="34" charset="0"/>
              </a:rPr>
              <a:t>New Principle</a:t>
            </a:r>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for Low</a:t>
            </a:r>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Energy Absorption</a:t>
            </a:r>
            <a:endParaRPr kumimoji="1" lang="ja-JP" altLang="en-US" sz="3200" dirty="0">
              <a:latin typeface="Arial" panose="020B0604020202020204" pitchFamily="34" charset="0"/>
              <a:cs typeface="Arial" panose="020B0604020202020204" pitchFamily="34" charset="0"/>
            </a:endParaRPr>
          </a:p>
        </p:txBody>
      </p:sp>
      <p:sp>
        <p:nvSpPr>
          <p:cNvPr id="5" name="テキスト ボックス 4"/>
          <p:cNvSpPr txBox="1"/>
          <p:nvPr/>
        </p:nvSpPr>
        <p:spPr>
          <a:xfrm>
            <a:off x="628650" y="1248168"/>
            <a:ext cx="6307019" cy="1569660"/>
          </a:xfrm>
          <a:prstGeom prst="rect">
            <a:avLst/>
          </a:prstGeom>
          <a:noFill/>
        </p:spPr>
        <p:txBody>
          <a:bodyPr wrap="square" rtlCol="0">
            <a:spAutoFit/>
          </a:bodyPr>
          <a:lstStyle/>
          <a:p>
            <a:r>
              <a:rPr lang="en-US" altLang="ja-JP" sz="2400" dirty="0" smtClean="0">
                <a:latin typeface="Arial" pitchFamily="34" charset="0"/>
                <a:cs typeface="Arial" pitchFamily="34" charset="0"/>
              </a:rPr>
              <a:t>1. Moderate </a:t>
            </a:r>
            <a:r>
              <a:rPr lang="en-US" altLang="ja-JP" sz="2400" dirty="0">
                <a:latin typeface="Arial" pitchFamily="34" charset="0"/>
                <a:cs typeface="Arial" pitchFamily="34" charset="0"/>
              </a:rPr>
              <a:t>singlet </a:t>
            </a:r>
            <a:r>
              <a:rPr lang="en-US" altLang="ja-JP" sz="2400" dirty="0" err="1">
                <a:latin typeface="Arial" pitchFamily="34" charset="0"/>
                <a:cs typeface="Arial" pitchFamily="34" charset="0"/>
              </a:rPr>
              <a:t>biradical</a:t>
            </a:r>
            <a:r>
              <a:rPr lang="en-US" altLang="ja-JP" sz="2400" dirty="0">
                <a:latin typeface="Arial" pitchFamily="34" charset="0"/>
                <a:cs typeface="Arial" pitchFamily="34" charset="0"/>
              </a:rPr>
              <a:t> character</a:t>
            </a:r>
            <a:endParaRPr lang="en-US" altLang="ja-JP" sz="2400" dirty="0" smtClean="0">
              <a:latin typeface="Arial" pitchFamily="34" charset="0"/>
              <a:cs typeface="Arial" pitchFamily="34" charset="0"/>
            </a:endParaRPr>
          </a:p>
          <a:p>
            <a:r>
              <a:rPr lang="en-US" altLang="ja-JP" sz="2400" dirty="0" smtClean="0">
                <a:latin typeface="Arial" pitchFamily="34" charset="0"/>
                <a:cs typeface="Arial" pitchFamily="34" charset="0"/>
              </a:rPr>
              <a:t>2</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Nonalternant</a:t>
            </a:r>
            <a:r>
              <a:rPr lang="en-US" altLang="ja-JP" sz="2400" dirty="0" smtClean="0">
                <a:latin typeface="Arial" pitchFamily="34" charset="0"/>
                <a:cs typeface="Arial" pitchFamily="34" charset="0"/>
              </a:rPr>
              <a:t> hydrocarbon</a:t>
            </a:r>
          </a:p>
          <a:p>
            <a:r>
              <a:rPr lang="en-US" altLang="ja-JP" sz="2400" dirty="0" smtClean="0">
                <a:latin typeface="Arial" pitchFamily="34" charset="0"/>
                <a:cs typeface="Arial" pitchFamily="34" charset="0"/>
              </a:rPr>
              <a:t>3. Smaller </a:t>
            </a:r>
            <a:r>
              <a:rPr lang="en-US" altLang="ja-JP" sz="2400" dirty="0" smtClean="0">
                <a:latin typeface="Symbol" panose="05050102010706020507" pitchFamily="18" charset="2"/>
                <a:cs typeface="Arial" pitchFamily="34" charset="0"/>
              </a:rPr>
              <a:t>p</a:t>
            </a:r>
            <a:r>
              <a:rPr lang="en-US" altLang="ja-JP" sz="2400" dirty="0" smtClean="0">
                <a:latin typeface="Arial" pitchFamily="34" charset="0"/>
                <a:cs typeface="Arial" pitchFamily="34" charset="0"/>
              </a:rPr>
              <a:t>-conjugation space</a:t>
            </a:r>
          </a:p>
          <a:p>
            <a:r>
              <a:rPr lang="en-US" altLang="ja-JP" sz="2400" dirty="0" smtClean="0">
                <a:latin typeface="Arial" pitchFamily="34" charset="0"/>
                <a:cs typeface="Arial" pitchFamily="34" charset="0"/>
              </a:rPr>
              <a:t>                   Lower</a:t>
            </a:r>
            <a:r>
              <a:rPr lang="ja-JP" altLang="en-US" sz="2400" dirty="0" smtClean="0">
                <a:latin typeface="Arial" panose="020B0604020202020204" pitchFamily="34" charset="0"/>
                <a:cs typeface="Arial" panose="020B0604020202020204" pitchFamily="34" charset="0"/>
              </a:rPr>
              <a:t> </a:t>
            </a:r>
            <a:r>
              <a:rPr lang="en-US" altLang="ja-JP" sz="2400" dirty="0" smtClean="0">
                <a:latin typeface="Arial" pitchFamily="34" charset="0"/>
                <a:cs typeface="Arial" pitchFamily="34" charset="0"/>
              </a:rPr>
              <a:t>absorption energy</a:t>
            </a:r>
            <a:endParaRPr lang="en-US" altLang="ja-JP" sz="2400" dirty="0">
              <a:latin typeface="Arial" pitchFamily="34" charset="0"/>
              <a:cs typeface="Arial" pitchFamily="34" charset="0"/>
            </a:endParaRPr>
          </a:p>
        </p:txBody>
      </p:sp>
      <p:sp>
        <p:nvSpPr>
          <p:cNvPr id="6" name="正方形/長方形 5"/>
          <p:cNvSpPr/>
          <p:nvPr/>
        </p:nvSpPr>
        <p:spPr>
          <a:xfrm>
            <a:off x="5992650" y="2257420"/>
            <a:ext cx="2569372" cy="338554"/>
          </a:xfrm>
          <a:prstGeom prst="rect">
            <a:avLst/>
          </a:prstGeom>
        </p:spPr>
        <p:txBody>
          <a:bodyPr wrap="square">
            <a:spAutoFit/>
          </a:bodyPr>
          <a:lstStyle/>
          <a:p>
            <a:r>
              <a:rPr lang="en-US" altLang="ja-JP" sz="1600" dirty="0" err="1" smtClean="0">
                <a:latin typeface="Arial" pitchFamily="34" charset="0"/>
                <a:cs typeface="Arial" pitchFamily="34" charset="0"/>
              </a:rPr>
              <a:t>Nakano.M</a:t>
            </a:r>
            <a:r>
              <a:rPr lang="en-US" altLang="ja-JP" sz="1600" dirty="0" smtClean="0">
                <a:latin typeface="Arial" pitchFamily="34" charset="0"/>
                <a:cs typeface="Arial" pitchFamily="34" charset="0"/>
              </a:rPr>
              <a:t> (unpublished)</a:t>
            </a:r>
            <a:endParaRPr lang="ja-JP" altLang="en-US" sz="1600" dirty="0">
              <a:latin typeface="Arial" pitchFamily="34" charset="0"/>
              <a:cs typeface="Arial" pitchFamily="34" charset="0"/>
            </a:endParaRPr>
          </a:p>
        </p:txBody>
      </p:sp>
      <p:sp>
        <p:nvSpPr>
          <p:cNvPr id="7" name="右矢印 6"/>
          <p:cNvSpPr/>
          <p:nvPr/>
        </p:nvSpPr>
        <p:spPr>
          <a:xfrm>
            <a:off x="838199" y="2426697"/>
            <a:ext cx="1330561" cy="363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416746" y="4002626"/>
            <a:ext cx="441147" cy="369332"/>
          </a:xfrm>
          <a:prstGeom prst="rect">
            <a:avLst/>
          </a:prstGeom>
          <a:noFill/>
        </p:spPr>
        <p:txBody>
          <a:bodyPr wrap="none">
            <a:spAutoFit/>
          </a:bodyPr>
          <a:lstStyle/>
          <a:p>
            <a:pPr algn="ctr" fontAlgn="auto">
              <a:spcBef>
                <a:spcPts val="0"/>
              </a:spcBef>
              <a:spcAft>
                <a:spcPts val="0"/>
              </a:spcAft>
              <a:defRPr/>
            </a:pPr>
            <a:r>
              <a:rPr lang="en-US" altLang="ja-JP" b="1" kern="100" dirty="0" smtClean="0">
                <a:latin typeface="Arial" pitchFamily="34" charset="0"/>
                <a:ea typeface="ＭＳ 明朝"/>
                <a:cs typeface="Arial" pitchFamily="34" charset="0"/>
              </a:rPr>
              <a:t>1a</a:t>
            </a:r>
            <a:endParaRPr lang="ja-JP" altLang="ja-JP" b="1" kern="100" dirty="0">
              <a:latin typeface="Arial" pitchFamily="34" charset="0"/>
              <a:ea typeface="ＭＳ 明朝"/>
              <a:cs typeface="Arial" pitchFamily="34" charset="0"/>
            </a:endParaRPr>
          </a:p>
        </p:txBody>
      </p:sp>
      <p:sp>
        <p:nvSpPr>
          <p:cNvPr id="10" name="テキスト ボックス 9"/>
          <p:cNvSpPr txBox="1"/>
          <p:nvPr/>
        </p:nvSpPr>
        <p:spPr>
          <a:xfrm>
            <a:off x="6069186" y="4002626"/>
            <a:ext cx="441147" cy="369332"/>
          </a:xfrm>
          <a:prstGeom prst="rect">
            <a:avLst/>
          </a:prstGeom>
          <a:noFill/>
        </p:spPr>
        <p:txBody>
          <a:bodyPr wrap="none">
            <a:spAutoFit/>
          </a:bodyPr>
          <a:lstStyle/>
          <a:p>
            <a:pPr algn="ctr" fontAlgn="auto">
              <a:spcBef>
                <a:spcPts val="0"/>
              </a:spcBef>
              <a:spcAft>
                <a:spcPts val="0"/>
              </a:spcAft>
              <a:defRPr/>
            </a:pPr>
            <a:r>
              <a:rPr lang="en-US" altLang="ja-JP" b="1" kern="100" dirty="0" smtClean="0">
                <a:latin typeface="Arial" pitchFamily="34" charset="0"/>
                <a:ea typeface="ＭＳ 明朝"/>
                <a:cs typeface="Arial" pitchFamily="34" charset="0"/>
              </a:rPr>
              <a:t>2a</a:t>
            </a:r>
            <a:endParaRPr lang="ja-JP" altLang="ja-JP" b="1" kern="100" dirty="0">
              <a:latin typeface="Arial" pitchFamily="34" charset="0"/>
              <a:ea typeface="ＭＳ 明朝"/>
              <a:cs typeface="Arial" pitchFamily="34" charset="0"/>
            </a:endParaRPr>
          </a:p>
        </p:txBody>
      </p:sp>
      <p:graphicFrame>
        <p:nvGraphicFramePr>
          <p:cNvPr id="12" name="表 11"/>
          <p:cNvGraphicFramePr>
            <a:graphicFrameLocks noGrp="1"/>
          </p:cNvGraphicFramePr>
          <p:nvPr>
            <p:extLst/>
          </p:nvPr>
        </p:nvGraphicFramePr>
        <p:xfrm>
          <a:off x="1543007" y="4745141"/>
          <a:ext cx="5806699" cy="1737042"/>
        </p:xfrm>
        <a:graphic>
          <a:graphicData uri="http://schemas.openxmlformats.org/drawingml/2006/table">
            <a:tbl>
              <a:tblPr firstRow="1" bandRow="1">
                <a:tableStyleId>{2D5ABB26-0587-4C30-8999-92F81FD0307C}</a:tableStyleId>
              </a:tblPr>
              <a:tblGrid>
                <a:gridCol w="4348646"/>
                <a:gridCol w="214644"/>
                <a:gridCol w="1243409"/>
              </a:tblGrid>
              <a:tr h="457015">
                <a:tc>
                  <a:txBody>
                    <a:bodyPr/>
                    <a:lstStyle/>
                    <a:p>
                      <a:pPr algn="ctr"/>
                      <a:r>
                        <a:rPr lang="en-US" altLang="ja-JP" sz="2400" dirty="0" smtClean="0">
                          <a:latin typeface="Arial" panose="020B0604020202020204" pitchFamily="34" charset="0"/>
                          <a:ea typeface="+mn-ea"/>
                          <a:cs typeface="Arial" panose="020B0604020202020204" pitchFamily="34" charset="0"/>
                        </a:rPr>
                        <a:t>HOMO−LUMO Energy Gap</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2400" b="1" dirty="0" smtClean="0">
                          <a:latin typeface="Arial" panose="020B0604020202020204" pitchFamily="34" charset="0"/>
                          <a:ea typeface="+mn-ea"/>
                          <a:cs typeface="Arial" panose="020B0604020202020204" pitchFamily="34" charset="0"/>
                        </a:rPr>
                        <a:t>1a</a:t>
                      </a:r>
                      <a:r>
                        <a:rPr lang="en-US" altLang="ja-JP" sz="2400" dirty="0" smtClean="0">
                          <a:latin typeface="Arial" panose="020B0604020202020204" pitchFamily="34" charset="0"/>
                          <a:ea typeface="+mn-ea"/>
                          <a:cs typeface="Arial" panose="020B0604020202020204" pitchFamily="34" charset="0"/>
                        </a:rPr>
                        <a:t> &gt; </a:t>
                      </a:r>
                      <a:r>
                        <a:rPr lang="en-US" altLang="ja-JP" sz="2400" b="1" dirty="0" smtClean="0">
                          <a:latin typeface="Arial" panose="020B0604020202020204" pitchFamily="34" charset="0"/>
                          <a:ea typeface="+mn-ea"/>
                          <a:cs typeface="Arial" panose="020B0604020202020204" pitchFamily="34" charset="0"/>
                        </a:rPr>
                        <a:t>2a</a:t>
                      </a:r>
                      <a:endParaRPr kumimoji="1" lang="ja-JP" altLang="en-US" sz="2400" b="1"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695">
                <a:tc>
                  <a:txBody>
                    <a:bodyPr/>
                    <a:lstStyle/>
                    <a:p>
                      <a:pPr algn="ctr"/>
                      <a:r>
                        <a:rPr lang="en-US" altLang="ja-JP" sz="2400" dirty="0" smtClean="0">
                          <a:latin typeface="Arial" panose="020B0604020202020204" pitchFamily="34" charset="0"/>
                          <a:ea typeface="+mn-ea"/>
                          <a:cs typeface="Arial" panose="020B0604020202020204" pitchFamily="34" charset="0"/>
                        </a:rPr>
                        <a:t>Singlet Biradical Character</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2400" b="1" dirty="0" smtClean="0">
                          <a:latin typeface="Arial" panose="020B0604020202020204" pitchFamily="34" charset="0"/>
                          <a:ea typeface="+mn-ea"/>
                          <a:cs typeface="Arial" panose="020B0604020202020204" pitchFamily="34" charset="0"/>
                        </a:rPr>
                        <a:t>1a</a:t>
                      </a:r>
                      <a:r>
                        <a:rPr lang="en-US" altLang="ja-JP" sz="2400" dirty="0" smtClean="0">
                          <a:latin typeface="Arial" panose="020B0604020202020204" pitchFamily="34" charset="0"/>
                          <a:ea typeface="+mn-ea"/>
                          <a:cs typeface="Arial" panose="020B0604020202020204" pitchFamily="34" charset="0"/>
                        </a:rPr>
                        <a:t> &lt; </a:t>
                      </a:r>
                      <a:r>
                        <a:rPr lang="en-US" altLang="ja-JP" sz="2400" b="1" dirty="0" smtClean="0">
                          <a:latin typeface="Arial" panose="020B0604020202020204" pitchFamily="34" charset="0"/>
                          <a:ea typeface="+mn-ea"/>
                          <a:cs typeface="Arial" panose="020B0604020202020204" pitchFamily="34" charset="0"/>
                        </a:rPr>
                        <a:t>2a</a:t>
                      </a:r>
                    </a:p>
                    <a:p>
                      <a:r>
                        <a:rPr lang="en-US" altLang="ja-JP" sz="2400" dirty="0" smtClean="0">
                          <a:latin typeface="Arial" panose="020B0604020202020204" pitchFamily="34" charset="0"/>
                          <a:ea typeface="+mn-ea"/>
                          <a:cs typeface="Arial" panose="020B0604020202020204" pitchFamily="34" charset="0"/>
                        </a:rPr>
                        <a:t> </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457015">
                <a:tc>
                  <a:txBody>
                    <a:bodyPr/>
                    <a:lstStyle/>
                    <a:p>
                      <a:pPr algn="ctr"/>
                      <a:r>
                        <a:rPr lang="en-US" altLang="ja-JP" sz="2400" dirty="0" smtClean="0">
                          <a:latin typeface="Arial" panose="020B0604020202020204" pitchFamily="34" charset="0"/>
                          <a:ea typeface="+mn-ea"/>
                          <a:cs typeface="Arial" panose="020B0604020202020204" pitchFamily="34" charset="0"/>
                        </a:rPr>
                        <a:t>Transition Energy</a:t>
                      </a:r>
                      <a:r>
                        <a:rPr lang="ja-JP" altLang="en-US" sz="2400" dirty="0" smtClean="0">
                          <a:latin typeface="Arial" panose="020B0604020202020204" pitchFamily="34" charset="0"/>
                          <a:ea typeface="+mn-ea"/>
                          <a:cs typeface="Arial" panose="020B0604020202020204" pitchFamily="34" charset="0"/>
                        </a:rPr>
                        <a:t> </a:t>
                      </a:r>
                      <a:r>
                        <a:rPr lang="en-US" altLang="ja-JP" sz="2400" dirty="0" smtClean="0">
                          <a:latin typeface="Arial" panose="020B0604020202020204" pitchFamily="34" charset="0"/>
                          <a:ea typeface="+mn-ea"/>
                          <a:cs typeface="Arial" panose="020B0604020202020204" pitchFamily="34" charset="0"/>
                        </a:rPr>
                        <a:t>(Prediction) </a:t>
                      </a:r>
                      <a:endParaRPr kumimoji="1" lang="ja-JP" altLang="en-US" sz="2400" dirty="0">
                        <a:latin typeface="Arial" panose="020B0604020202020204" pitchFamily="34" charset="0"/>
                        <a:cs typeface="Arial" panose="020B0604020202020204" pitchFamily="34" charset="0"/>
                      </a:endParaRPr>
                    </a:p>
                  </a:txBody>
                  <a:tcPr marL="91433" marR="91433" marT="45667" marB="45667">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2400" b="1" dirty="0" smtClean="0">
                          <a:latin typeface="Arial" panose="020B0604020202020204" pitchFamily="34" charset="0"/>
                          <a:ea typeface="+mn-ea"/>
                          <a:cs typeface="Arial" panose="020B0604020202020204" pitchFamily="34" charset="0"/>
                        </a:rPr>
                        <a:t>1a</a:t>
                      </a:r>
                      <a:r>
                        <a:rPr lang="en-US" altLang="ja-JP" sz="2400" dirty="0" smtClean="0">
                          <a:latin typeface="Arial" panose="020B0604020202020204" pitchFamily="34" charset="0"/>
                          <a:ea typeface="+mn-ea"/>
                          <a:cs typeface="Arial" panose="020B0604020202020204" pitchFamily="34" charset="0"/>
                        </a:rPr>
                        <a:t> &lt; </a:t>
                      </a:r>
                      <a:r>
                        <a:rPr lang="en-US" altLang="ja-JP" sz="2400" b="1" dirty="0" smtClean="0">
                          <a:latin typeface="Arial" panose="020B0604020202020204" pitchFamily="34" charset="0"/>
                          <a:ea typeface="+mn-ea"/>
                          <a:cs typeface="Arial" panose="020B0604020202020204" pitchFamily="34" charset="0"/>
                        </a:rPr>
                        <a:t>2a</a:t>
                      </a:r>
                      <a:endParaRPr kumimoji="1" lang="ja-JP" altLang="en-US" sz="2400" b="1"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オブジェクト 12"/>
          <p:cNvGraphicFramePr>
            <a:graphicFrameLocks noChangeAspect="1"/>
          </p:cNvGraphicFramePr>
          <p:nvPr>
            <p:extLst/>
          </p:nvPr>
        </p:nvGraphicFramePr>
        <p:xfrm>
          <a:off x="1611313" y="3308350"/>
          <a:ext cx="5921375" cy="806450"/>
        </p:xfrm>
        <a:graphic>
          <a:graphicData uri="http://schemas.openxmlformats.org/presentationml/2006/ole">
            <mc:AlternateContent xmlns:mc="http://schemas.openxmlformats.org/markup-compatibility/2006">
              <mc:Choice xmlns:v="urn:schemas-microsoft-com:vml" Requires="v">
                <p:oleObj spid="_x0000_s25651" name="CS ChemDraw Drawing" r:id="rId4" imgW="4236130" imgH="581558" progId="ChemDraw.Document.6.0">
                  <p:embed/>
                </p:oleObj>
              </mc:Choice>
              <mc:Fallback>
                <p:oleObj name="CS ChemDraw Drawing" r:id="rId4" imgW="4236130" imgH="581558" progId="ChemDraw.Document.6.0">
                  <p:embed/>
                  <p:pic>
                    <p:nvPicPr>
                      <p:cNvPr id="0" name=""/>
                      <p:cNvPicPr/>
                      <p:nvPr/>
                    </p:nvPicPr>
                    <p:blipFill>
                      <a:blip r:embed="rId5"/>
                      <a:stretch>
                        <a:fillRect/>
                      </a:stretch>
                    </p:blipFill>
                    <p:spPr>
                      <a:xfrm>
                        <a:off x="1611313" y="3308350"/>
                        <a:ext cx="5921375" cy="806450"/>
                      </a:xfrm>
                      <a:prstGeom prst="rect">
                        <a:avLst/>
                      </a:prstGeom>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15</a:t>
            </a:fld>
            <a:endParaRPr kumimoji="1"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768701880"/>
              </p:ext>
            </p:extLst>
          </p:nvPr>
        </p:nvGraphicFramePr>
        <p:xfrm>
          <a:off x="5199940" y="3060901"/>
          <a:ext cx="2141537" cy="382587"/>
        </p:xfrm>
        <a:graphic>
          <a:graphicData uri="http://schemas.openxmlformats.org/presentationml/2006/ole">
            <mc:AlternateContent xmlns:mc="http://schemas.openxmlformats.org/markup-compatibility/2006">
              <mc:Choice xmlns:v="urn:schemas-microsoft-com:vml" Requires="v">
                <p:oleObj spid="_x0000_s25652" name="CS ChemDraw Drawing" r:id="rId6" imgW="1532814" imgH="275365" progId="ChemDraw.Document.6.0">
                  <p:embed/>
                </p:oleObj>
              </mc:Choice>
              <mc:Fallback>
                <p:oleObj name="CS ChemDraw Drawing" r:id="rId6" imgW="1532814" imgH="275365" progId="ChemDraw.Document.6.0">
                  <p:embed/>
                  <p:pic>
                    <p:nvPicPr>
                      <p:cNvPr id="0" name=""/>
                      <p:cNvPicPr/>
                      <p:nvPr/>
                    </p:nvPicPr>
                    <p:blipFill>
                      <a:blip r:embed="rId7"/>
                      <a:stretch>
                        <a:fillRect/>
                      </a:stretch>
                    </p:blipFill>
                    <p:spPr>
                      <a:xfrm>
                        <a:off x="5199940" y="3060901"/>
                        <a:ext cx="2141537" cy="382587"/>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1593641230"/>
              </p:ext>
            </p:extLst>
          </p:nvPr>
        </p:nvGraphicFramePr>
        <p:xfrm>
          <a:off x="7154072" y="4002626"/>
          <a:ext cx="1779587" cy="962025"/>
        </p:xfrm>
        <a:graphic>
          <a:graphicData uri="http://schemas.openxmlformats.org/presentationml/2006/ole">
            <mc:AlternateContent xmlns:mc="http://schemas.openxmlformats.org/markup-compatibility/2006">
              <mc:Choice xmlns:v="urn:schemas-microsoft-com:vml" Requires="v">
                <p:oleObj spid="_x0000_s25653" name="CS ChemDraw Drawing" r:id="rId8" imgW="1272090" imgH="687106" progId="ChemDraw.Document.6.0">
                  <p:embed/>
                </p:oleObj>
              </mc:Choice>
              <mc:Fallback>
                <p:oleObj name="CS ChemDraw Drawing" r:id="rId8" imgW="1272090" imgH="687106" progId="ChemDraw.Document.6.0">
                  <p:embed/>
                  <p:pic>
                    <p:nvPicPr>
                      <p:cNvPr id="0" name=""/>
                      <p:cNvPicPr/>
                      <p:nvPr/>
                    </p:nvPicPr>
                    <p:blipFill>
                      <a:blip r:embed="rId9"/>
                      <a:stretch>
                        <a:fillRect/>
                      </a:stretch>
                    </p:blipFill>
                    <p:spPr>
                      <a:xfrm>
                        <a:off x="7154072" y="4002626"/>
                        <a:ext cx="1779587" cy="962025"/>
                      </a:xfrm>
                      <a:prstGeom prst="rect">
                        <a:avLst/>
                      </a:prstGeom>
                    </p:spPr>
                  </p:pic>
                </p:oleObj>
              </mc:Fallback>
            </mc:AlternateContent>
          </a:graphicData>
        </a:graphic>
      </p:graphicFrame>
      <p:sp>
        <p:nvSpPr>
          <p:cNvPr id="15" name="テキスト ボックス 14"/>
          <p:cNvSpPr txBox="1"/>
          <p:nvPr/>
        </p:nvSpPr>
        <p:spPr>
          <a:xfrm>
            <a:off x="6062775" y="4002626"/>
            <a:ext cx="453970" cy="369332"/>
          </a:xfrm>
          <a:prstGeom prst="rect">
            <a:avLst/>
          </a:prstGeom>
          <a:noFill/>
        </p:spPr>
        <p:txBody>
          <a:bodyPr wrap="none">
            <a:spAutoFit/>
          </a:bodyPr>
          <a:lstStyle/>
          <a:p>
            <a:pPr algn="ctr" fontAlgn="auto">
              <a:spcBef>
                <a:spcPts val="0"/>
              </a:spcBef>
              <a:spcAft>
                <a:spcPts val="0"/>
              </a:spcAft>
              <a:defRPr/>
            </a:pPr>
            <a:r>
              <a:rPr lang="en-US" altLang="ja-JP" b="1" kern="100" dirty="0" smtClean="0">
                <a:latin typeface="Arial" pitchFamily="34" charset="0"/>
                <a:ea typeface="ＭＳ 明朝"/>
                <a:cs typeface="Arial" pitchFamily="34" charset="0"/>
              </a:rPr>
              <a:t>2b</a:t>
            </a:r>
            <a:endParaRPr lang="ja-JP" altLang="ja-JP" b="1" kern="100" dirty="0">
              <a:latin typeface="Arial" pitchFamily="34" charset="0"/>
              <a:ea typeface="ＭＳ 明朝"/>
              <a:cs typeface="Arial" pitchFamily="34" charset="0"/>
            </a:endParaRPr>
          </a:p>
        </p:txBody>
      </p:sp>
    </p:spTree>
    <p:extLst>
      <p:ext uri="{BB962C8B-B14F-4D97-AF65-F5344CB8AC3E}">
        <p14:creationId xmlns:p14="http://schemas.microsoft.com/office/powerpoint/2010/main" val="34533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58796"/>
            <a:ext cx="7886700" cy="628650"/>
          </a:xfrm>
        </p:spPr>
        <p:txBody>
          <a:bodyPr>
            <a:noAutofit/>
          </a:bodyPr>
          <a:lstStyle/>
          <a:p>
            <a:pPr algn="ctr"/>
            <a:r>
              <a:rPr lang="en-US" altLang="ja-JP" sz="4000" dirty="0" smtClean="0">
                <a:latin typeface="Arial" panose="020B0604020202020204" pitchFamily="34" charset="0"/>
                <a:cs typeface="Arial" panose="020B0604020202020204" pitchFamily="34" charset="0"/>
              </a:rPr>
              <a:t>Synthetic Scheme of </a:t>
            </a:r>
            <a:r>
              <a:rPr lang="en-US" altLang="ja-JP" sz="4000" b="1" dirty="0" smtClean="0">
                <a:latin typeface="Arial" panose="020B0604020202020204" pitchFamily="34" charset="0"/>
                <a:cs typeface="Arial" panose="020B0604020202020204" pitchFamily="34" charset="0"/>
              </a:rPr>
              <a:t>2b</a:t>
            </a:r>
            <a:endParaRPr kumimoji="1" lang="ja-JP" altLang="en-US" sz="4000" b="1"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910582940"/>
              </p:ext>
            </p:extLst>
          </p:nvPr>
        </p:nvGraphicFramePr>
        <p:xfrm>
          <a:off x="418306" y="1002355"/>
          <a:ext cx="8307388" cy="3184525"/>
        </p:xfrm>
        <a:graphic>
          <a:graphicData uri="http://schemas.openxmlformats.org/presentationml/2006/ole">
            <mc:AlternateContent xmlns:mc="http://schemas.openxmlformats.org/markup-compatibility/2006">
              <mc:Choice xmlns:v="urn:schemas-microsoft-com:vml" Requires="v">
                <p:oleObj spid="_x0000_s19577" name="CS ChemDraw Drawing" r:id="rId4" imgW="8380181" imgH="3215030" progId="ChemDraw.Document.6.0">
                  <p:embed/>
                </p:oleObj>
              </mc:Choice>
              <mc:Fallback>
                <p:oleObj name="CS ChemDraw Drawing" r:id="rId4" imgW="8380181" imgH="3215030" progId="ChemDraw.Document.6.0">
                  <p:embed/>
                  <p:pic>
                    <p:nvPicPr>
                      <p:cNvPr id="0" name=""/>
                      <p:cNvPicPr>
                        <a:picLocks noChangeAspect="1" noChangeArrowheads="1"/>
                      </p:cNvPicPr>
                      <p:nvPr/>
                    </p:nvPicPr>
                    <p:blipFill>
                      <a:blip r:embed="rId5"/>
                      <a:srcRect/>
                      <a:stretch>
                        <a:fillRect/>
                      </a:stretch>
                    </p:blipFill>
                    <p:spPr bwMode="auto">
                      <a:xfrm>
                        <a:off x="418306" y="1002355"/>
                        <a:ext cx="8307388" cy="3184525"/>
                      </a:xfrm>
                      <a:prstGeom prst="rect">
                        <a:avLst/>
                      </a:prstGeom>
                      <a:noFill/>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943723641"/>
              </p:ext>
            </p:extLst>
          </p:nvPr>
        </p:nvGraphicFramePr>
        <p:xfrm>
          <a:off x="572294" y="4342143"/>
          <a:ext cx="8153400" cy="2082800"/>
        </p:xfrm>
        <a:graphic>
          <a:graphicData uri="http://schemas.openxmlformats.org/presentationml/2006/ole">
            <mc:AlternateContent xmlns:mc="http://schemas.openxmlformats.org/markup-compatibility/2006">
              <mc:Choice xmlns:v="urn:schemas-microsoft-com:vml" Requires="v">
                <p:oleObj spid="_x0000_s19578" name="CS ChemDraw Drawing" r:id="rId6" imgW="8234056" imgH="2104165" progId="ChemDraw.Document.6.0">
                  <p:embed/>
                </p:oleObj>
              </mc:Choice>
              <mc:Fallback>
                <p:oleObj name="CS ChemDraw Drawing" r:id="rId6" imgW="8234056" imgH="2104165" progId="ChemDraw.Document.6.0">
                  <p:embed/>
                  <p:pic>
                    <p:nvPicPr>
                      <p:cNvPr id="0" name=""/>
                      <p:cNvPicPr>
                        <a:picLocks noChangeAspect="1" noChangeArrowheads="1"/>
                      </p:cNvPicPr>
                      <p:nvPr/>
                    </p:nvPicPr>
                    <p:blipFill>
                      <a:blip r:embed="rId7"/>
                      <a:srcRect/>
                      <a:stretch>
                        <a:fillRect/>
                      </a:stretch>
                    </p:blipFill>
                    <p:spPr bwMode="auto">
                      <a:xfrm>
                        <a:off x="572294" y="4342143"/>
                        <a:ext cx="8153400" cy="2082800"/>
                      </a:xfrm>
                      <a:prstGeom prst="rect">
                        <a:avLst/>
                      </a:prstGeom>
                      <a:noFill/>
                    </p:spPr>
                  </p:pic>
                </p:oleObj>
              </mc:Fallback>
            </mc:AlternateContent>
          </a:graphicData>
        </a:graphic>
      </p:graphicFrame>
      <p:sp>
        <p:nvSpPr>
          <p:cNvPr id="5" name="正方形/長方形 4"/>
          <p:cNvSpPr/>
          <p:nvPr/>
        </p:nvSpPr>
        <p:spPr>
          <a:xfrm>
            <a:off x="0" y="6459870"/>
            <a:ext cx="6076950" cy="307777"/>
          </a:xfrm>
          <a:prstGeom prst="rect">
            <a:avLst/>
          </a:prstGeom>
        </p:spPr>
        <p:txBody>
          <a:bodyPr wrap="square">
            <a:spAutoFit/>
          </a:bodyPr>
          <a:lstStyle/>
          <a:p>
            <a:r>
              <a:rPr lang="en-US" altLang="ja-JP" sz="1400" dirty="0" smtClean="0">
                <a:solidFill>
                  <a:srgbClr val="000000"/>
                </a:solidFill>
                <a:latin typeface="+mn-ea"/>
                <a:cs typeface="Arial" panose="020B0604020202020204" pitchFamily="34" charset="0"/>
              </a:rPr>
              <a:t>† </a:t>
            </a:r>
            <a:r>
              <a:rPr lang="ja-JP" altLang="ja-JP" sz="1400" dirty="0" smtClean="0">
                <a:solidFill>
                  <a:srgbClr val="000000"/>
                </a:solidFill>
                <a:latin typeface="+mn-ea"/>
                <a:cs typeface="Arial" panose="020B0604020202020204" pitchFamily="34" charset="0"/>
              </a:rPr>
              <a:t>平野</a:t>
            </a:r>
            <a:r>
              <a:rPr lang="ja-JP" altLang="ja-JP" sz="1400" dirty="0">
                <a:solidFill>
                  <a:srgbClr val="000000"/>
                </a:solidFill>
                <a:latin typeface="+mn-ea"/>
                <a:cs typeface="Arial" panose="020B0604020202020204" pitchFamily="34" charset="0"/>
              </a:rPr>
              <a:t>慎太朗、大阪大学基礎工学部化学応用科学科、学士学位論文</a:t>
            </a:r>
            <a:r>
              <a:rPr lang="en-US" altLang="ja-JP" sz="1400" dirty="0">
                <a:solidFill>
                  <a:srgbClr val="000000"/>
                </a:solidFill>
                <a:latin typeface="+mn-ea"/>
                <a:cs typeface="Arial" panose="020B0604020202020204" pitchFamily="34" charset="0"/>
              </a:rPr>
              <a:t> (</a:t>
            </a:r>
            <a:r>
              <a:rPr lang="en-US" altLang="ja-JP" sz="1400" dirty="0" smtClean="0">
                <a:solidFill>
                  <a:srgbClr val="000000"/>
                </a:solidFill>
                <a:latin typeface="+mn-ea"/>
                <a:cs typeface="Arial" panose="020B0604020202020204" pitchFamily="34" charset="0"/>
              </a:rPr>
              <a:t>2013).</a:t>
            </a:r>
            <a:endParaRPr lang="ja-JP" altLang="en-US" sz="1400" dirty="0">
              <a:latin typeface="+mn-ea"/>
              <a:cs typeface="Arial" panose="020B0604020202020204" pitchFamily="34" charset="0"/>
            </a:endParaRPr>
          </a:p>
        </p:txBody>
      </p:sp>
      <p:sp>
        <p:nvSpPr>
          <p:cNvPr id="6" name="スライド番号プレースホルダー 5"/>
          <p:cNvSpPr>
            <a:spLocks noGrp="1"/>
          </p:cNvSpPr>
          <p:nvPr>
            <p:ph type="sldNum" sz="quarter" idx="12"/>
          </p:nvPr>
        </p:nvSpPr>
        <p:spPr>
          <a:xfrm>
            <a:off x="6457950" y="6459869"/>
            <a:ext cx="2057400" cy="365125"/>
          </a:xfrm>
        </p:spPr>
        <p:txBody>
          <a:bodyPr/>
          <a:lstStyle/>
          <a:p>
            <a:fld id="{CA121E80-A0EF-4BC2-B54F-C98367D01BE8}" type="slidenum">
              <a:rPr kumimoji="1" lang="ja-JP" altLang="en-US" smtClean="0"/>
              <a:t>16</a:t>
            </a:fld>
            <a:endParaRPr kumimoji="1" lang="ja-JP"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445860892"/>
              </p:ext>
            </p:extLst>
          </p:nvPr>
        </p:nvGraphicFramePr>
        <p:xfrm>
          <a:off x="393700" y="4342144"/>
          <a:ext cx="8356600" cy="2117725"/>
        </p:xfrm>
        <a:graphic>
          <a:graphicData uri="http://schemas.openxmlformats.org/presentationml/2006/ole">
            <mc:AlternateContent xmlns:mc="http://schemas.openxmlformats.org/markup-compatibility/2006">
              <mc:Choice xmlns:v="urn:schemas-microsoft-com:vml" Requires="v">
                <p:oleObj spid="_x0000_s19579" name="CS ChemDraw Drawing" r:id="rId8" imgW="8356161" imgH="2118273" progId="ChemDraw.Document.6.0">
                  <p:embed/>
                </p:oleObj>
              </mc:Choice>
              <mc:Fallback>
                <p:oleObj name="CS ChemDraw Drawing" r:id="rId8" imgW="8356161" imgH="2118273" progId="ChemDraw.Document.6.0">
                  <p:embed/>
                  <p:pic>
                    <p:nvPicPr>
                      <p:cNvPr id="0" name=""/>
                      <p:cNvPicPr/>
                      <p:nvPr/>
                    </p:nvPicPr>
                    <p:blipFill>
                      <a:blip r:embed="rId9"/>
                      <a:stretch>
                        <a:fillRect/>
                      </a:stretch>
                    </p:blipFill>
                    <p:spPr>
                      <a:xfrm>
                        <a:off x="393700" y="4342144"/>
                        <a:ext cx="8356600" cy="2117725"/>
                      </a:xfrm>
                      <a:prstGeom prst="rect">
                        <a:avLst/>
                      </a:prstGeom>
                    </p:spPr>
                  </p:pic>
                </p:oleObj>
              </mc:Fallback>
            </mc:AlternateContent>
          </a:graphicData>
        </a:graphic>
      </p:graphicFrame>
    </p:spTree>
    <p:extLst>
      <p:ext uri="{BB962C8B-B14F-4D97-AF65-F5344CB8AC3E}">
        <p14:creationId xmlns:p14="http://schemas.microsoft.com/office/powerpoint/2010/main" val="36618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7589"/>
            <a:ext cx="7886700" cy="555263"/>
          </a:xfrm>
        </p:spPr>
        <p:txBody>
          <a:bodyPr>
            <a:normAutofit fontScale="90000"/>
          </a:bodyPr>
          <a:lstStyle/>
          <a:p>
            <a:pPr algn="ctr"/>
            <a:r>
              <a:rPr kumimoji="1" lang="en-US" altLang="ja-JP" dirty="0" smtClean="0">
                <a:latin typeface="Arial" panose="020B0604020202020204" pitchFamily="34" charset="0"/>
                <a:cs typeface="Arial" panose="020B0604020202020204" pitchFamily="34" charset="0"/>
              </a:rPr>
              <a:t>conclusion</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628650" y="1480565"/>
            <a:ext cx="7886700" cy="4351338"/>
          </a:xfrm>
        </p:spPr>
        <p:txBody>
          <a:bodyPr>
            <a:normAutofit/>
          </a:bodyPr>
          <a:lstStyle/>
          <a:p>
            <a:r>
              <a:rPr lang="en-US" altLang="ja-JP" sz="2400" dirty="0" err="1" smtClean="0">
                <a:latin typeface="Arial" panose="020B0604020202020204" pitchFamily="34" charset="0"/>
                <a:cs typeface="Arial" panose="020B0604020202020204" pitchFamily="34" charset="0"/>
              </a:rPr>
              <a:t>Biradicaloids</a:t>
            </a:r>
            <a:r>
              <a:rPr lang="en-US" altLang="ja-JP" sz="2400" dirty="0" smtClean="0">
                <a:latin typeface="Arial" panose="020B0604020202020204" pitchFamily="34" charset="0"/>
                <a:cs typeface="Arial" panose="020B0604020202020204" pitchFamily="34" charset="0"/>
              </a:rPr>
              <a:t> have </a:t>
            </a:r>
            <a:r>
              <a:rPr lang="en-US" altLang="ja-JP" sz="2400" dirty="0">
                <a:latin typeface="Arial" panose="020B0604020202020204" pitchFamily="34" charset="0"/>
                <a:cs typeface="Arial" panose="020B0604020202020204" pitchFamily="34" charset="0"/>
              </a:rPr>
              <a:t>intermediate nature between the nature of two </a:t>
            </a:r>
            <a:r>
              <a:rPr lang="en-US" altLang="ja-JP" sz="2400" dirty="0" smtClean="0">
                <a:latin typeface="Arial" panose="020B0604020202020204" pitchFamily="34" charset="0"/>
                <a:cs typeface="Arial" panose="020B0604020202020204" pitchFamily="34" charset="0"/>
              </a:rPr>
              <a:t>structure which are a closed-shell and open-shell.</a:t>
            </a:r>
            <a:endParaRPr kumimoji="1" lang="en-US" altLang="ja-JP" sz="2400" dirty="0" smtClean="0">
              <a:latin typeface="Arial" panose="020B0604020202020204" pitchFamily="34" charset="0"/>
              <a:cs typeface="Arial" panose="020B0604020202020204" pitchFamily="34" charset="0"/>
            </a:endParaRPr>
          </a:p>
          <a:p>
            <a:r>
              <a:rPr kumimoji="1" lang="en-US" altLang="ja-JP" sz="2400" dirty="0" err="1" smtClean="0">
                <a:latin typeface="Arial" panose="020B0604020202020204" pitchFamily="34" charset="0"/>
                <a:cs typeface="Arial" panose="020B0604020202020204" pitchFamily="34" charset="0"/>
              </a:rPr>
              <a:t>Indeno</a:t>
            </a:r>
            <a:r>
              <a:rPr kumimoji="1" lang="en-US" altLang="ja-JP" sz="2400" dirty="0" smtClean="0">
                <a:latin typeface="Arial" panose="020B0604020202020204" pitchFamily="34" charset="0"/>
                <a:cs typeface="Arial" panose="020B0604020202020204" pitchFamily="34" charset="0"/>
              </a:rPr>
              <a:t>[2,1-</a:t>
            </a:r>
            <a:r>
              <a:rPr kumimoji="1" lang="en-US" altLang="ja-JP" sz="2400" i="1" dirty="0" smtClean="0">
                <a:latin typeface="Arial" panose="020B0604020202020204" pitchFamily="34" charset="0"/>
                <a:cs typeface="Arial" panose="020B0604020202020204" pitchFamily="34" charset="0"/>
              </a:rPr>
              <a:t>b</a:t>
            </a:r>
            <a:r>
              <a:rPr kumimoji="1" lang="en-US" altLang="ja-JP" sz="2400" dirty="0" smtClean="0">
                <a:latin typeface="Arial" panose="020B0604020202020204" pitchFamily="34" charset="0"/>
                <a:cs typeface="Arial" panose="020B0604020202020204" pitchFamily="34" charset="0"/>
              </a:rPr>
              <a:t>]</a:t>
            </a:r>
            <a:r>
              <a:rPr kumimoji="1" lang="en-US" altLang="ja-JP" sz="2400" dirty="0" err="1" smtClean="0">
                <a:latin typeface="Arial" panose="020B0604020202020204" pitchFamily="34" charset="0"/>
                <a:cs typeface="Arial" panose="020B0604020202020204" pitchFamily="34" charset="0"/>
              </a:rPr>
              <a:t>fluorene</a:t>
            </a:r>
            <a:r>
              <a:rPr lang="en-US" altLang="ja-JP" sz="2400" dirty="0" smtClean="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has a extraordinary optical </a:t>
            </a:r>
            <a:r>
              <a:rPr lang="en-US" altLang="ja-JP" sz="2400" dirty="0" smtClean="0">
                <a:latin typeface="Arial" panose="020B0604020202020204" pitchFamily="34" charset="0"/>
                <a:cs typeface="Arial" panose="020B0604020202020204" pitchFamily="34" charset="0"/>
              </a:rPr>
              <a:t>property.</a:t>
            </a:r>
            <a:endParaRPr kumimoji="1" lang="en-US" altLang="ja-JP" sz="2400" dirty="0" smtClean="0">
              <a:latin typeface="Arial" panose="020B0604020202020204" pitchFamily="34" charset="0"/>
              <a:cs typeface="Arial" panose="020B0604020202020204" pitchFamily="34" charset="0"/>
            </a:endParaRPr>
          </a:p>
          <a:p>
            <a:r>
              <a:rPr lang="en-US" altLang="ja-JP" sz="2400" dirty="0" err="1">
                <a:latin typeface="Arial" panose="020B0604020202020204" pitchFamily="34" charset="0"/>
                <a:cs typeface="Arial" panose="020B0604020202020204" pitchFamily="34" charset="0"/>
              </a:rPr>
              <a:t>Nonalternant</a:t>
            </a:r>
            <a:r>
              <a:rPr lang="en-US" altLang="ja-JP" sz="2400" dirty="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hydrocarbons which have moderate </a:t>
            </a:r>
            <a:r>
              <a:rPr lang="en-US" altLang="ja-JP" sz="2400" dirty="0">
                <a:latin typeface="Arial" pitchFamily="34" charset="0"/>
                <a:cs typeface="Arial" pitchFamily="34" charset="0"/>
              </a:rPr>
              <a:t>singlet </a:t>
            </a:r>
            <a:r>
              <a:rPr lang="en-US" altLang="ja-JP" sz="2400" dirty="0" err="1">
                <a:latin typeface="Arial" pitchFamily="34" charset="0"/>
                <a:cs typeface="Arial" pitchFamily="34" charset="0"/>
              </a:rPr>
              <a:t>biradical</a:t>
            </a:r>
            <a:r>
              <a:rPr lang="en-US" altLang="ja-JP" sz="2400" dirty="0">
                <a:latin typeface="Arial" pitchFamily="34" charset="0"/>
                <a:cs typeface="Arial" pitchFamily="34" charset="0"/>
              </a:rPr>
              <a:t> </a:t>
            </a:r>
            <a:r>
              <a:rPr lang="en-US" altLang="ja-JP" sz="2400" dirty="0" smtClean="0">
                <a:latin typeface="Arial" pitchFamily="34" charset="0"/>
                <a:cs typeface="Arial" pitchFamily="34" charset="0"/>
              </a:rPr>
              <a:t>character can</a:t>
            </a:r>
            <a:r>
              <a:rPr lang="ja-JP" altLang="en-US" sz="2400" dirty="0">
                <a:latin typeface="Arial" pitchFamily="34" charset="0"/>
                <a:cs typeface="Arial" pitchFamily="34" charset="0"/>
              </a:rPr>
              <a:t> </a:t>
            </a:r>
            <a:r>
              <a:rPr lang="en-US" altLang="ja-JP" sz="2400" dirty="0" smtClean="0">
                <a:latin typeface="Arial" pitchFamily="34" charset="0"/>
                <a:cs typeface="Arial" pitchFamily="34" charset="0"/>
              </a:rPr>
              <a:t>have the </a:t>
            </a:r>
            <a:r>
              <a:rPr lang="en-US" altLang="ja-JP" sz="2400" dirty="0">
                <a:latin typeface="Arial" panose="020B0604020202020204" pitchFamily="34" charset="0"/>
                <a:cs typeface="Arial" panose="020B0604020202020204" pitchFamily="34" charset="0"/>
              </a:rPr>
              <a:t>extraordinary optical </a:t>
            </a:r>
            <a:r>
              <a:rPr lang="en-US" altLang="ja-JP" sz="2400" dirty="0" smtClean="0">
                <a:latin typeface="Arial" panose="020B0604020202020204" pitchFamily="34" charset="0"/>
                <a:cs typeface="Arial" panose="020B0604020202020204" pitchFamily="34" charset="0"/>
              </a:rPr>
              <a:t>property.</a:t>
            </a:r>
            <a:endParaRPr kumimoji="1" lang="en-US" altLang="ja-JP" sz="2400" dirty="0" smtClean="0">
              <a:latin typeface="Arial" panose="020B0604020202020204" pitchFamily="34" charset="0"/>
              <a:cs typeface="Arial" panose="020B0604020202020204" pitchFamily="34" charset="0"/>
            </a:endParaRPr>
          </a:p>
          <a:p>
            <a:r>
              <a:rPr kumimoji="1" lang="en-US" altLang="ja-JP" sz="2400" dirty="0" smtClean="0">
                <a:latin typeface="Arial" panose="020B0604020202020204" pitchFamily="34" charset="0"/>
                <a:cs typeface="Arial" panose="020B0604020202020204" pitchFamily="34" charset="0"/>
              </a:rPr>
              <a:t>Synthesis of </a:t>
            </a:r>
            <a:r>
              <a:rPr kumimoji="1" lang="en-US" altLang="ja-JP" sz="2400" dirty="0" err="1" smtClean="0">
                <a:latin typeface="Arial" panose="020B0604020202020204" pitchFamily="34" charset="0"/>
                <a:cs typeface="Arial" panose="020B0604020202020204" pitchFamily="34" charset="0"/>
              </a:rPr>
              <a:t>fluoreno</a:t>
            </a:r>
            <a:r>
              <a:rPr kumimoji="1" lang="en-US" altLang="ja-JP" sz="2400" dirty="0" smtClean="0">
                <a:latin typeface="Arial" panose="020B0604020202020204" pitchFamily="34" charset="0"/>
                <a:cs typeface="Arial" panose="020B0604020202020204" pitchFamily="34" charset="0"/>
              </a:rPr>
              <a:t>[2,3-</a:t>
            </a:r>
            <a:r>
              <a:rPr kumimoji="1" lang="en-US" altLang="ja-JP" sz="2400" i="1" dirty="0" smtClean="0">
                <a:latin typeface="Arial" panose="020B0604020202020204" pitchFamily="34" charset="0"/>
                <a:cs typeface="Arial" panose="020B0604020202020204" pitchFamily="34" charset="0"/>
              </a:rPr>
              <a:t>b</a:t>
            </a:r>
            <a:r>
              <a:rPr kumimoji="1" lang="en-US" altLang="ja-JP" sz="2400" dirty="0" smtClean="0">
                <a:latin typeface="Arial" panose="020B0604020202020204" pitchFamily="34" charset="0"/>
                <a:cs typeface="Arial" panose="020B0604020202020204" pitchFamily="34" charset="0"/>
              </a:rPr>
              <a:t>]</a:t>
            </a:r>
            <a:r>
              <a:rPr kumimoji="1" lang="en-US" altLang="ja-JP" sz="2400" dirty="0" err="1" smtClean="0">
                <a:latin typeface="Arial" panose="020B0604020202020204" pitchFamily="34" charset="0"/>
                <a:cs typeface="Arial" panose="020B0604020202020204" pitchFamily="34" charset="0"/>
              </a:rPr>
              <a:t>fluorene</a:t>
            </a:r>
            <a:r>
              <a:rPr kumimoji="1" lang="en-US" altLang="ja-JP" sz="2400" dirty="0" smtClean="0">
                <a:latin typeface="Arial" panose="020B0604020202020204" pitchFamily="34" charset="0"/>
                <a:cs typeface="Arial" panose="020B0604020202020204" pitchFamily="34" charset="0"/>
              </a:rPr>
              <a:t> is undergone.</a:t>
            </a:r>
            <a:endParaRPr kumimoji="1" lang="ja-JP" altLang="en-US" sz="24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17</a:t>
            </a:fld>
            <a:endParaRPr kumimoji="1" lang="ja-JP" altLang="en-US"/>
          </a:p>
        </p:txBody>
      </p:sp>
    </p:spTree>
    <p:extLst>
      <p:ext uri="{BB962C8B-B14F-4D97-AF65-F5344CB8AC3E}">
        <p14:creationId xmlns:p14="http://schemas.microsoft.com/office/powerpoint/2010/main" val="3483708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7589"/>
            <a:ext cx="7886700" cy="555263"/>
          </a:xfrm>
        </p:spPr>
        <p:txBody>
          <a:bodyPr>
            <a:normAutofit fontScale="90000"/>
          </a:bodyPr>
          <a:lstStyle/>
          <a:p>
            <a:pPr algn="ctr"/>
            <a:r>
              <a:rPr kumimoji="1" lang="en-US" altLang="ja-JP" dirty="0" smtClean="0">
                <a:latin typeface="Arial" panose="020B0604020202020204" pitchFamily="34" charset="0"/>
                <a:cs typeface="Arial" panose="020B0604020202020204" pitchFamily="34" charset="0"/>
              </a:rPr>
              <a:t>Contents</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1059969" y="1035169"/>
            <a:ext cx="6876332" cy="5531030"/>
          </a:xfrm>
        </p:spPr>
        <p:txBody>
          <a:bodyPr>
            <a:noAutofit/>
          </a:bodyPr>
          <a:lstStyle/>
          <a:p>
            <a:r>
              <a:rPr kumimoji="1" lang="en-US" altLang="ja-JP" sz="2400" dirty="0" smtClean="0">
                <a:latin typeface="Arial" panose="020B0604020202020204" pitchFamily="34" charset="0"/>
                <a:cs typeface="Arial" panose="020B0604020202020204" pitchFamily="34" charset="0"/>
              </a:rPr>
              <a:t>Introduction</a:t>
            </a:r>
          </a:p>
          <a:p>
            <a:pPr marL="0" indent="0">
              <a:buNone/>
            </a:pPr>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 Singlet </a:t>
            </a:r>
            <a:r>
              <a:rPr lang="en-US" altLang="ja-JP" sz="2000" dirty="0" err="1" smtClean="0">
                <a:latin typeface="Arial" panose="020B0604020202020204" pitchFamily="34" charset="0"/>
                <a:cs typeface="Arial" panose="020B0604020202020204" pitchFamily="34" charset="0"/>
              </a:rPr>
              <a:t>biradicals</a:t>
            </a:r>
            <a:endParaRPr lang="en-US" altLang="ja-JP" sz="2000" dirty="0" smtClean="0">
              <a:latin typeface="Arial" panose="020B0604020202020204" pitchFamily="34" charset="0"/>
              <a:cs typeface="Arial" panose="020B0604020202020204" pitchFamily="34" charset="0"/>
            </a:endParaRPr>
          </a:p>
          <a:p>
            <a:pPr marL="0" indent="0">
              <a:buNone/>
            </a:pPr>
            <a:r>
              <a:rPr kumimoji="1" lang="en-US" altLang="ja-JP" sz="2000" dirty="0">
                <a:latin typeface="Arial" panose="020B0604020202020204" pitchFamily="34" charset="0"/>
                <a:cs typeface="Arial" panose="020B0604020202020204" pitchFamily="34" charset="0"/>
              </a:rPr>
              <a:t> </a:t>
            </a:r>
            <a:r>
              <a:rPr kumimoji="1" lang="en-US" altLang="ja-JP" sz="2000" dirty="0" smtClean="0">
                <a:latin typeface="Arial" panose="020B0604020202020204" pitchFamily="34" charset="0"/>
                <a:cs typeface="Arial" panose="020B0604020202020204" pitchFamily="34" charset="0"/>
              </a:rPr>
              <a:t> Resonance structures</a:t>
            </a:r>
          </a:p>
          <a:p>
            <a:pPr marL="0" indent="0">
              <a:buNone/>
            </a:pPr>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 </a:t>
            </a:r>
            <a:r>
              <a:rPr lang="en-US" altLang="ja-JP" sz="2000" dirty="0" err="1">
                <a:latin typeface="Arial" panose="020B0604020202020204" pitchFamily="34" charset="0"/>
                <a:cs typeface="Arial" panose="020B0604020202020204" pitchFamily="34" charset="0"/>
              </a:rPr>
              <a:t>Q</a:t>
            </a:r>
            <a:r>
              <a:rPr lang="en-US" altLang="ja-JP" sz="2000" dirty="0" err="1" smtClean="0">
                <a:latin typeface="Arial" panose="020B0604020202020204" pitchFamily="34" charset="0"/>
                <a:cs typeface="Arial" panose="020B0604020202020204" pitchFamily="34" charset="0"/>
              </a:rPr>
              <a:t>uinodimethanes</a:t>
            </a:r>
            <a:endParaRPr lang="en-US" altLang="ja-JP" sz="2000" dirty="0" smtClean="0">
              <a:latin typeface="Arial" panose="020B0604020202020204" pitchFamily="34" charset="0"/>
              <a:cs typeface="Arial" panose="020B0604020202020204" pitchFamily="34" charset="0"/>
            </a:endParaRPr>
          </a:p>
          <a:p>
            <a:pPr marL="0" indent="0">
              <a:buNone/>
            </a:pPr>
            <a:endParaRPr kumimoji="1" lang="en-US" altLang="ja-JP" sz="2000" dirty="0" smtClean="0">
              <a:latin typeface="Arial" panose="020B0604020202020204" pitchFamily="34" charset="0"/>
              <a:cs typeface="Arial" panose="020B0604020202020204" pitchFamily="34" charset="0"/>
            </a:endParaRPr>
          </a:p>
          <a:p>
            <a:r>
              <a:rPr kumimoji="1" lang="en-US" altLang="ja-JP" sz="2400" dirty="0" smtClean="0">
                <a:latin typeface="Arial" panose="020B0604020202020204" pitchFamily="34" charset="0"/>
                <a:cs typeface="Arial" panose="020B0604020202020204" pitchFamily="34" charset="0"/>
              </a:rPr>
              <a:t>Previous work</a:t>
            </a:r>
          </a:p>
          <a:p>
            <a:pPr marL="0" indent="0">
              <a:buNone/>
            </a:pPr>
            <a:r>
              <a:rPr lang="ja-JP" altLang="en-US" sz="2000" dirty="0" smtClean="0">
                <a:latin typeface="Arial" panose="020B0604020202020204" pitchFamily="34" charset="0"/>
                <a:cs typeface="Arial" panose="020B0604020202020204" pitchFamily="34" charset="0"/>
              </a:rPr>
              <a:t>　</a:t>
            </a:r>
            <a:r>
              <a:rPr lang="en-US" altLang="ja-JP" sz="2000" dirty="0" err="1" smtClean="0">
                <a:latin typeface="Arial" panose="020B0604020202020204" pitchFamily="34" charset="0"/>
                <a:cs typeface="Arial" panose="020B0604020202020204" pitchFamily="34" charset="0"/>
              </a:rPr>
              <a:t>Comparision</a:t>
            </a:r>
            <a:r>
              <a:rPr lang="en-US" altLang="ja-JP" sz="2000" dirty="0" smtClean="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of UV-</a:t>
            </a:r>
            <a:r>
              <a:rPr lang="en-US" altLang="ja-JP" sz="2000" dirty="0" err="1">
                <a:latin typeface="Arial" panose="020B0604020202020204" pitchFamily="34" charset="0"/>
                <a:cs typeface="Arial" panose="020B0604020202020204" pitchFamily="34" charset="0"/>
              </a:rPr>
              <a:t>vis</a:t>
            </a:r>
            <a:r>
              <a:rPr lang="en-US" altLang="ja-JP" sz="2000" dirty="0">
                <a:latin typeface="Arial" panose="020B0604020202020204" pitchFamily="34" charset="0"/>
                <a:cs typeface="Arial" panose="020B0604020202020204" pitchFamily="34" charset="0"/>
              </a:rPr>
              <a:t>-NIR </a:t>
            </a:r>
            <a:r>
              <a:rPr lang="en-US" altLang="ja-JP" sz="2000" dirty="0" smtClean="0">
                <a:latin typeface="Arial" panose="020B0604020202020204" pitchFamily="34" charset="0"/>
                <a:cs typeface="Arial" panose="020B0604020202020204" pitchFamily="34" charset="0"/>
              </a:rPr>
              <a:t>spectra</a:t>
            </a:r>
          </a:p>
          <a:p>
            <a:pPr marL="0" indent="0">
              <a:buNone/>
            </a:pPr>
            <a:r>
              <a:rPr kumimoji="1" lang="ja-JP" altLang="en-US" sz="2000" dirty="0">
                <a:latin typeface="Arial" panose="020B0604020202020204" pitchFamily="34" charset="0"/>
                <a:cs typeface="Arial" panose="020B0604020202020204" pitchFamily="34" charset="0"/>
              </a:rPr>
              <a:t>　</a:t>
            </a:r>
            <a:r>
              <a:rPr lang="en-US" altLang="ja-JP" sz="2000" dirty="0" smtClean="0">
                <a:latin typeface="Symbol" panose="05050102010706020507" pitchFamily="18" charset="2"/>
                <a:cs typeface="Arial" pitchFamily="34" charset="0"/>
              </a:rPr>
              <a:t>p</a:t>
            </a:r>
            <a:r>
              <a:rPr lang="en-US" altLang="ja-JP" sz="2000" dirty="0" smtClean="0">
                <a:latin typeface="Arial" pitchFamily="34" charset="0"/>
                <a:cs typeface="Arial" pitchFamily="34" charset="0"/>
              </a:rPr>
              <a:t>-conjugation </a:t>
            </a:r>
            <a:r>
              <a:rPr lang="en-US" altLang="ja-JP" sz="2000" dirty="0">
                <a:latin typeface="Arial" pitchFamily="34" charset="0"/>
                <a:cs typeface="Arial" pitchFamily="34" charset="0"/>
              </a:rPr>
              <a:t>space and absorption wave </a:t>
            </a:r>
            <a:r>
              <a:rPr lang="en-US" altLang="ja-JP" sz="2000" dirty="0" smtClean="0">
                <a:latin typeface="Arial" pitchFamily="34" charset="0"/>
                <a:cs typeface="Arial" pitchFamily="34" charset="0"/>
              </a:rPr>
              <a:t>length</a:t>
            </a:r>
          </a:p>
          <a:p>
            <a:pPr marL="0" indent="0">
              <a:buNone/>
            </a:pPr>
            <a:r>
              <a:rPr lang="ja-JP" altLang="en-US" sz="2000" dirty="0" smtClean="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New </a:t>
            </a:r>
            <a:r>
              <a:rPr lang="en-US" altLang="ja-JP" sz="2000" dirty="0">
                <a:latin typeface="Arial" panose="020B0604020202020204" pitchFamily="34" charset="0"/>
                <a:cs typeface="Arial" panose="020B0604020202020204" pitchFamily="34" charset="0"/>
              </a:rPr>
              <a:t>Principle</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for Low</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Energy </a:t>
            </a:r>
            <a:r>
              <a:rPr lang="en-US" altLang="ja-JP" sz="2000" dirty="0" smtClean="0">
                <a:latin typeface="Arial" panose="020B0604020202020204" pitchFamily="34" charset="0"/>
                <a:cs typeface="Arial" panose="020B0604020202020204" pitchFamily="34" charset="0"/>
              </a:rPr>
              <a:t>Absorption</a:t>
            </a:r>
          </a:p>
          <a:p>
            <a:pPr marL="0" indent="0">
              <a:buNone/>
            </a:pPr>
            <a:r>
              <a:rPr lang="ja-JP" altLang="en-US" sz="2000" dirty="0" smtClean="0">
                <a:latin typeface="Arial" pitchFamily="34" charset="0"/>
                <a:cs typeface="Arial" pitchFamily="34" charset="0"/>
              </a:rPr>
              <a:t>　</a:t>
            </a:r>
            <a:r>
              <a:rPr lang="en-US" altLang="ja-JP" sz="2000" dirty="0" err="1" smtClean="0">
                <a:latin typeface="Arial" pitchFamily="34" charset="0"/>
                <a:cs typeface="Arial" pitchFamily="34" charset="0"/>
              </a:rPr>
              <a:t>Nonalternant</a:t>
            </a:r>
            <a:r>
              <a:rPr lang="en-US" altLang="ja-JP" sz="2000" dirty="0" smtClean="0">
                <a:latin typeface="Arial" pitchFamily="34" charset="0"/>
                <a:cs typeface="Arial" pitchFamily="34" charset="0"/>
              </a:rPr>
              <a:t> hydrocarbons</a:t>
            </a:r>
            <a:endParaRPr lang="ja-JP" altLang="en-US" sz="2000" dirty="0">
              <a:latin typeface="Arial" panose="020B0604020202020204" pitchFamily="34" charset="0"/>
              <a:cs typeface="Arial" panose="020B0604020202020204" pitchFamily="34" charset="0"/>
            </a:endParaRPr>
          </a:p>
          <a:p>
            <a:pPr marL="0" indent="0">
              <a:buNone/>
            </a:pPr>
            <a:r>
              <a:rPr lang="ja-JP" altLang="en-US"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Excitation </a:t>
            </a:r>
            <a:r>
              <a:rPr lang="en-US" altLang="ja-JP" sz="2000" dirty="0">
                <a:latin typeface="Arial" panose="020B0604020202020204" pitchFamily="34" charset="0"/>
                <a:cs typeface="Arial" panose="020B0604020202020204" pitchFamily="34" charset="0"/>
              </a:rPr>
              <a:t>energy </a:t>
            </a:r>
            <a:r>
              <a:rPr lang="en-US" altLang="ja-JP" sz="2000" dirty="0" smtClean="0">
                <a:latin typeface="Arial" panose="020B0604020202020204" pitchFamily="34" charset="0"/>
                <a:cs typeface="Arial" panose="020B0604020202020204" pitchFamily="34" charset="0"/>
              </a:rPr>
              <a:t>of </a:t>
            </a:r>
            <a:r>
              <a:rPr lang="en-US" altLang="ja-JP" sz="2000" dirty="0" err="1">
                <a:latin typeface="Arial" panose="020B0604020202020204" pitchFamily="34" charset="0"/>
                <a:cs typeface="Arial" panose="020B0604020202020204" pitchFamily="34" charset="0"/>
              </a:rPr>
              <a:t>biradical</a:t>
            </a:r>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compounds</a:t>
            </a:r>
            <a:endParaRPr kumimoji="1" lang="en-US" altLang="ja-JP" sz="2000" dirty="0" smtClean="0">
              <a:latin typeface="Arial" panose="020B0604020202020204" pitchFamily="34" charset="0"/>
              <a:cs typeface="Arial" panose="020B0604020202020204" pitchFamily="34" charset="0"/>
            </a:endParaRPr>
          </a:p>
          <a:p>
            <a:pPr marL="0" indent="0">
              <a:buNone/>
            </a:pPr>
            <a:endParaRPr kumimoji="1" lang="en-US" altLang="ja-JP" sz="2000" dirty="0" smtClean="0">
              <a:latin typeface="Arial" panose="020B0604020202020204" pitchFamily="34" charset="0"/>
              <a:cs typeface="Arial" panose="020B0604020202020204" pitchFamily="34" charset="0"/>
            </a:endParaRPr>
          </a:p>
          <a:p>
            <a:r>
              <a:rPr kumimoji="1" lang="en-US" altLang="ja-JP" sz="2400" dirty="0" smtClean="0">
                <a:latin typeface="Arial" panose="020B0604020202020204" pitchFamily="34" charset="0"/>
                <a:cs typeface="Arial" panose="020B0604020202020204" pitchFamily="34" charset="0"/>
              </a:rPr>
              <a:t>My work</a:t>
            </a:r>
            <a:endParaRPr kumimoji="1" lang="ja-JP" altLang="en-US" sz="24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2</a:t>
            </a:fld>
            <a:endParaRPr kumimoji="1" lang="ja-JP" altLang="en-US"/>
          </a:p>
        </p:txBody>
      </p:sp>
    </p:spTree>
    <p:extLst>
      <p:ext uri="{BB962C8B-B14F-4D97-AF65-F5344CB8AC3E}">
        <p14:creationId xmlns:p14="http://schemas.microsoft.com/office/powerpoint/2010/main" val="416412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7588"/>
            <a:ext cx="7886700" cy="555263"/>
          </a:xfrm>
        </p:spPr>
        <p:txBody>
          <a:bodyPr>
            <a:normAutofit fontScale="90000"/>
          </a:bodyPr>
          <a:lstStyle/>
          <a:p>
            <a:pPr algn="ctr"/>
            <a:r>
              <a:rPr kumimoji="1" lang="en-US" altLang="ja-JP" dirty="0" smtClean="0">
                <a:latin typeface="Arial" panose="020B0604020202020204" pitchFamily="34" charset="0"/>
                <a:cs typeface="Arial" panose="020B0604020202020204" pitchFamily="34" charset="0"/>
              </a:rPr>
              <a:t>Singlet </a:t>
            </a:r>
            <a:r>
              <a:rPr kumimoji="1" lang="en-US" altLang="ja-JP" dirty="0" err="1" smtClean="0">
                <a:latin typeface="Arial" panose="020B0604020202020204" pitchFamily="34" charset="0"/>
                <a:cs typeface="Arial" panose="020B0604020202020204" pitchFamily="34" charset="0"/>
              </a:rPr>
              <a:t>Biradicals</a:t>
            </a:r>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229971" y="1035429"/>
            <a:ext cx="3685624" cy="369332"/>
          </a:xfrm>
          <a:prstGeom prst="rect">
            <a:avLst/>
          </a:prstGeom>
        </p:spPr>
        <p:txBody>
          <a:bodyPr wrap="none">
            <a:spAutoFit/>
          </a:bodyPr>
          <a:lstStyle/>
          <a:p>
            <a:r>
              <a:rPr lang="en-US" altLang="ja-JP" dirty="0" smtClean="0">
                <a:latin typeface="Arial" panose="020B0604020202020204" pitchFamily="34" charset="0"/>
                <a:cs typeface="Arial" panose="020B0604020202020204" pitchFamily="34" charset="0"/>
              </a:rPr>
              <a:t>HOMO</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and LUMO of </a:t>
            </a:r>
            <a:r>
              <a:rPr lang="en-US" altLang="ja-JP" dirty="0" err="1">
                <a:latin typeface="Arial" panose="020B0604020202020204" pitchFamily="34" charset="0"/>
                <a:cs typeface="Arial" panose="020B0604020202020204" pitchFamily="34" charset="0"/>
              </a:rPr>
              <a:t>biradicaloids</a:t>
            </a:r>
            <a:endParaRPr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a:off x="1276798" y="4181708"/>
            <a:ext cx="636713" cy="338554"/>
          </a:xfrm>
          <a:prstGeom prst="rect">
            <a:avLst/>
          </a:prstGeom>
          <a:noFill/>
        </p:spPr>
        <p:txBody>
          <a:bodyPr wrap="none" rtlCol="0">
            <a:spAutoFit/>
          </a:bodyPr>
          <a:lstStyle/>
          <a:p>
            <a:r>
              <a:rPr kumimoji="1" lang="en-US" altLang="ja-JP" sz="1600" i="1" dirty="0" smtClean="0">
                <a:latin typeface="Arial" pitchFamily="34" charset="0"/>
                <a:cs typeface="Arial" pitchFamily="34" charset="0"/>
              </a:rPr>
              <a:t>y</a:t>
            </a:r>
            <a:r>
              <a:rPr kumimoji="1" lang="en-US" altLang="ja-JP" sz="1600" dirty="0" smtClean="0">
                <a:latin typeface="Arial" pitchFamily="34" charset="0"/>
                <a:cs typeface="Arial" pitchFamily="34" charset="0"/>
              </a:rPr>
              <a:t> = 0</a:t>
            </a:r>
            <a:endParaRPr kumimoji="1" lang="ja-JP" altLang="en-US" sz="1600" dirty="0">
              <a:latin typeface="Arial" pitchFamily="34" charset="0"/>
              <a:cs typeface="Arial" pitchFamily="34" charset="0"/>
            </a:endParaRPr>
          </a:p>
        </p:txBody>
      </p:sp>
      <p:grpSp>
        <p:nvGrpSpPr>
          <p:cNvPr id="13" name="グループ化 12"/>
          <p:cNvGrpSpPr/>
          <p:nvPr/>
        </p:nvGrpSpPr>
        <p:grpSpPr>
          <a:xfrm>
            <a:off x="916758" y="2136447"/>
            <a:ext cx="8208912" cy="2117269"/>
            <a:chOff x="899592" y="539388"/>
            <a:chExt cx="8208912" cy="2117269"/>
          </a:xfrm>
        </p:grpSpPr>
        <p:sp>
          <p:nvSpPr>
            <p:cNvPr id="14" name="正方形/長方形 13"/>
            <p:cNvSpPr/>
            <p:nvPr/>
          </p:nvSpPr>
          <p:spPr>
            <a:xfrm>
              <a:off x="4716016" y="2348880"/>
              <a:ext cx="4392488" cy="307777"/>
            </a:xfrm>
            <a:prstGeom prst="rect">
              <a:avLst/>
            </a:prstGeom>
          </p:spPr>
          <p:txBody>
            <a:bodyPr wrap="square">
              <a:spAutoFit/>
            </a:bodyPr>
            <a:lstStyle/>
            <a:p>
              <a:r>
                <a:rPr lang="en-US" altLang="ja-JP" sz="1400" dirty="0" smtClean="0">
                  <a:latin typeface="Arial" pitchFamily="34" charset="0"/>
                  <a:cs typeface="Arial" pitchFamily="34" charset="0"/>
                </a:rPr>
                <a:t>Fabian, J. et al. </a:t>
              </a:r>
              <a:r>
                <a:rPr lang="en-US" altLang="ja-JP" sz="1400" i="1" dirty="0" err="1" smtClean="0">
                  <a:latin typeface="Arial" pitchFamily="34" charset="0"/>
                  <a:cs typeface="Arial" pitchFamily="34" charset="0"/>
                </a:rPr>
                <a:t>Angew</a:t>
              </a:r>
              <a:r>
                <a:rPr lang="en-US" altLang="ja-JP" sz="1400" i="1" dirty="0" smtClean="0">
                  <a:latin typeface="Arial" pitchFamily="34" charset="0"/>
                  <a:cs typeface="Arial" pitchFamily="34" charset="0"/>
                </a:rPr>
                <a:t>. Chem. Int. Ed.</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1989</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28</a:t>
              </a:r>
              <a:r>
                <a:rPr lang="en-US" altLang="ja-JP" sz="1400" dirty="0" smtClean="0">
                  <a:latin typeface="Arial" pitchFamily="34" charset="0"/>
                  <a:cs typeface="Arial" pitchFamily="34" charset="0"/>
                </a:rPr>
                <a:t>, 677.</a:t>
              </a:r>
              <a:endParaRPr lang="ja-JP" altLang="en-US" sz="1400" dirty="0">
                <a:latin typeface="Arial" pitchFamily="34" charset="0"/>
                <a:cs typeface="Arial" pitchFamily="34" charset="0"/>
              </a:endParaRPr>
            </a:p>
          </p:txBody>
        </p:sp>
        <p:cxnSp>
          <p:nvCxnSpPr>
            <p:cNvPr id="15" name="直線コネクタ 14"/>
            <p:cNvCxnSpPr/>
            <p:nvPr/>
          </p:nvCxnSpPr>
          <p:spPr>
            <a:xfrm>
              <a:off x="1187624" y="960983"/>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1187624" y="2113111"/>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3563888" y="1249015"/>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3563888" y="1825079"/>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6012160" y="1537047"/>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7020272" y="1537047"/>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rot="5400000" flipH="1" flipV="1">
              <a:off x="1152414" y="2076313"/>
              <a:ext cx="503262"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rot="5400000" flipH="1" flipV="1">
              <a:off x="3528000" y="1799768"/>
              <a:ext cx="503262" cy="794"/>
            </a:xfrm>
            <a:prstGeom prst="straightConnector1">
              <a:avLst/>
            </a:prstGeom>
            <a:ln w="38100">
              <a:solidFill>
                <a:schemeClr val="tx1">
                  <a:lumMod val="75000"/>
                  <a:lumOff val="25000"/>
                </a:schemeClr>
              </a:solidFill>
              <a:prstDash val="sysDot"/>
              <a:tailEnd type="arrow"/>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rot="5400000" flipH="1" flipV="1">
              <a:off x="6192180" y="1500249"/>
              <a:ext cx="503262"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rot="16200000" flipH="1">
              <a:off x="1511660" y="2148321"/>
              <a:ext cx="503262"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rot="16200000" flipH="1">
              <a:off x="3888718" y="1835768"/>
              <a:ext cx="503262" cy="794"/>
            </a:xfrm>
            <a:prstGeom prst="straightConnector1">
              <a:avLst/>
            </a:prstGeom>
            <a:ln w="38100">
              <a:solidFill>
                <a:schemeClr val="tx1">
                  <a:lumMod val="75000"/>
                  <a:lumOff val="25000"/>
                </a:schemeClr>
              </a:solidFill>
              <a:prstDash val="sysDot"/>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rot="5400000" flipH="1">
              <a:off x="7200292" y="1520498"/>
              <a:ext cx="503262"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2123728" y="960983"/>
              <a:ext cx="1368152" cy="28803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499992" y="1249015"/>
              <a:ext cx="1368152" cy="28803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4499992" y="1537047"/>
              <a:ext cx="1368152" cy="28803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123728" y="1825079"/>
              <a:ext cx="1368152" cy="28803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5400000" flipH="1" flipV="1">
              <a:off x="3528678" y="1159954"/>
              <a:ext cx="503262" cy="794"/>
            </a:xfrm>
            <a:prstGeom prst="straightConnector1">
              <a:avLst/>
            </a:prstGeom>
            <a:ln w="38100">
              <a:solidFill>
                <a:schemeClr val="bg1">
                  <a:lumMod val="65000"/>
                </a:schemeClr>
              </a:solidFill>
              <a:prstDash val="sysDot"/>
              <a:tailEnd type="arrow"/>
            </a:ln>
          </p:spPr>
          <p:style>
            <a:lnRef idx="1">
              <a:schemeClr val="dk1"/>
            </a:lnRef>
            <a:fillRef idx="0">
              <a:schemeClr val="dk1"/>
            </a:fillRef>
            <a:effectRef idx="0">
              <a:schemeClr val="dk1"/>
            </a:effectRef>
            <a:fontRef idx="minor">
              <a:schemeClr val="tx1"/>
            </a:fontRef>
          </p:style>
        </p:cxnSp>
        <p:cxnSp>
          <p:nvCxnSpPr>
            <p:cNvPr id="32" name="直線矢印コネクタ 31"/>
            <p:cNvCxnSpPr/>
            <p:nvPr/>
          </p:nvCxnSpPr>
          <p:spPr>
            <a:xfrm rot="16200000" flipH="1">
              <a:off x="3888718" y="1231962"/>
              <a:ext cx="503262" cy="794"/>
            </a:xfrm>
            <a:prstGeom prst="straightConnector1">
              <a:avLst/>
            </a:prstGeom>
            <a:ln w="38100">
              <a:solidFill>
                <a:schemeClr val="bg1">
                  <a:lumMod val="65000"/>
                </a:schemeClr>
              </a:solidFill>
              <a:prstDash val="sysDot"/>
              <a:tailEnd type="arrow"/>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899592" y="539388"/>
              <a:ext cx="1390124" cy="369332"/>
            </a:xfrm>
            <a:prstGeom prst="rect">
              <a:avLst/>
            </a:prstGeom>
            <a:noFill/>
          </p:spPr>
          <p:txBody>
            <a:bodyPr wrap="none" rtlCol="0">
              <a:spAutoFit/>
            </a:bodyPr>
            <a:lstStyle/>
            <a:p>
              <a:pPr algn="ctr"/>
              <a:r>
                <a:rPr lang="en-US" altLang="ja-JP" dirty="0" smtClean="0">
                  <a:latin typeface="Arial" pitchFamily="34" charset="0"/>
                  <a:cs typeface="Arial" pitchFamily="34" charset="0"/>
                </a:rPr>
                <a:t>closed shell</a:t>
              </a:r>
              <a:endParaRPr kumimoji="1" lang="ja-JP" altLang="en-US" dirty="0">
                <a:latin typeface="Arial" pitchFamily="34" charset="0"/>
                <a:ea typeface="ＭＳ ゴシック" pitchFamily="49" charset="-128"/>
                <a:cs typeface="Arial" pitchFamily="34" charset="0"/>
              </a:endParaRPr>
            </a:p>
          </p:txBody>
        </p:sp>
        <p:sp>
          <p:nvSpPr>
            <p:cNvPr id="34" name="テキスト ボックス 33"/>
            <p:cNvSpPr txBox="1"/>
            <p:nvPr/>
          </p:nvSpPr>
          <p:spPr>
            <a:xfrm>
              <a:off x="3096000" y="539388"/>
              <a:ext cx="1774845" cy="369332"/>
            </a:xfrm>
            <a:prstGeom prst="rect">
              <a:avLst/>
            </a:prstGeom>
            <a:noFill/>
          </p:spPr>
          <p:txBody>
            <a:bodyPr wrap="none" rtlCol="0">
              <a:spAutoFit/>
            </a:bodyPr>
            <a:lstStyle/>
            <a:p>
              <a:pPr algn="ctr"/>
              <a:r>
                <a:rPr lang="en-US" altLang="ja-JP" dirty="0" smtClean="0">
                  <a:solidFill>
                    <a:srgbClr val="FF0000"/>
                  </a:solidFill>
                  <a:latin typeface="Arial" pitchFamily="34" charset="0"/>
                  <a:ea typeface="ＭＳ ゴシック" pitchFamily="49" charset="-128"/>
                  <a:cs typeface="Arial" pitchFamily="34" charset="0"/>
                </a:rPr>
                <a:t>singlet </a:t>
              </a:r>
              <a:r>
                <a:rPr lang="en-US" altLang="ja-JP" dirty="0" err="1" smtClean="0">
                  <a:solidFill>
                    <a:srgbClr val="FF0000"/>
                  </a:solidFill>
                  <a:latin typeface="Arial" pitchFamily="34" charset="0"/>
                  <a:ea typeface="ＭＳ ゴシック" pitchFamily="49" charset="-128"/>
                  <a:cs typeface="Arial" pitchFamily="34" charset="0"/>
                </a:rPr>
                <a:t>biradical</a:t>
              </a:r>
              <a:endParaRPr kumimoji="1" lang="ja-JP" altLang="en-US" dirty="0">
                <a:solidFill>
                  <a:srgbClr val="FF0000"/>
                </a:solidFill>
                <a:latin typeface="Arial" pitchFamily="34" charset="0"/>
                <a:ea typeface="ＭＳ ゴシック" pitchFamily="49" charset="-128"/>
                <a:cs typeface="Arial" pitchFamily="34" charset="0"/>
              </a:endParaRPr>
            </a:p>
          </p:txBody>
        </p:sp>
        <p:sp>
          <p:nvSpPr>
            <p:cNvPr id="35" name="テキスト ボックス 34"/>
            <p:cNvSpPr txBox="1"/>
            <p:nvPr/>
          </p:nvSpPr>
          <p:spPr>
            <a:xfrm>
              <a:off x="6360100" y="540000"/>
              <a:ext cx="1236236" cy="369332"/>
            </a:xfrm>
            <a:prstGeom prst="rect">
              <a:avLst/>
            </a:prstGeom>
            <a:noFill/>
          </p:spPr>
          <p:txBody>
            <a:bodyPr wrap="none" rtlCol="0">
              <a:spAutoFit/>
            </a:bodyPr>
            <a:lstStyle/>
            <a:p>
              <a:pPr algn="ctr"/>
              <a:r>
                <a:rPr lang="en-US" altLang="ja-JP" dirty="0" smtClean="0">
                  <a:latin typeface="Arial" pitchFamily="34" charset="0"/>
                  <a:cs typeface="Arial" pitchFamily="34" charset="0"/>
                </a:rPr>
                <a:t>open shell</a:t>
              </a:r>
              <a:endParaRPr kumimoji="1" lang="ja-JP" altLang="en-US" dirty="0">
                <a:latin typeface="Arial" pitchFamily="34" charset="0"/>
                <a:ea typeface="ＭＳ ゴシック" pitchFamily="49" charset="-128"/>
                <a:cs typeface="Arial" pitchFamily="34" charset="0"/>
              </a:endParaRPr>
            </a:p>
          </p:txBody>
        </p:sp>
        <p:sp>
          <p:nvSpPr>
            <p:cNvPr id="36" name="テキスト ボックス 35"/>
            <p:cNvSpPr txBox="1"/>
            <p:nvPr/>
          </p:nvSpPr>
          <p:spPr>
            <a:xfrm>
              <a:off x="6660232" y="1772816"/>
              <a:ext cx="636713" cy="338554"/>
            </a:xfrm>
            <a:prstGeom prst="rect">
              <a:avLst/>
            </a:prstGeom>
            <a:noFill/>
          </p:spPr>
          <p:txBody>
            <a:bodyPr wrap="none" rtlCol="0">
              <a:spAutoFit/>
            </a:bodyPr>
            <a:lstStyle/>
            <a:p>
              <a:r>
                <a:rPr kumimoji="1" lang="en-US" altLang="ja-JP" sz="1600" i="1" dirty="0" smtClean="0">
                  <a:latin typeface="Arial" pitchFamily="34" charset="0"/>
                  <a:cs typeface="Arial" pitchFamily="34" charset="0"/>
                </a:rPr>
                <a:t>y</a:t>
              </a:r>
              <a:r>
                <a:rPr kumimoji="1" lang="en-US" altLang="ja-JP" sz="1600" dirty="0" smtClean="0">
                  <a:latin typeface="Arial" pitchFamily="34" charset="0"/>
                  <a:cs typeface="Arial" pitchFamily="34" charset="0"/>
                </a:rPr>
                <a:t> = 1</a:t>
              </a:r>
              <a:endParaRPr kumimoji="1" lang="ja-JP" altLang="en-US" sz="1600" dirty="0">
                <a:latin typeface="Arial" pitchFamily="34" charset="0"/>
                <a:cs typeface="Arial" pitchFamily="34" charset="0"/>
              </a:endParaRPr>
            </a:p>
          </p:txBody>
        </p:sp>
        <p:sp>
          <p:nvSpPr>
            <p:cNvPr id="37" name="テキスト ボックス 36"/>
            <p:cNvSpPr txBox="1"/>
            <p:nvPr/>
          </p:nvSpPr>
          <p:spPr>
            <a:xfrm>
              <a:off x="3491880" y="2204864"/>
              <a:ext cx="986167" cy="338554"/>
            </a:xfrm>
            <a:prstGeom prst="rect">
              <a:avLst/>
            </a:prstGeom>
            <a:noFill/>
          </p:spPr>
          <p:txBody>
            <a:bodyPr wrap="none" rtlCol="0">
              <a:spAutoFit/>
            </a:bodyPr>
            <a:lstStyle/>
            <a:p>
              <a:pPr algn="dist"/>
              <a:r>
                <a:rPr kumimoji="1" lang="en-US" altLang="ja-JP" sz="1600" dirty="0" smtClean="0">
                  <a:solidFill>
                    <a:srgbClr val="FF0000"/>
                  </a:solidFill>
                  <a:latin typeface="Arial" pitchFamily="34" charset="0"/>
                  <a:cs typeface="Arial" pitchFamily="34" charset="0"/>
                </a:rPr>
                <a:t>0 &lt; </a:t>
              </a:r>
              <a:r>
                <a:rPr kumimoji="1" lang="en-US" altLang="ja-JP" sz="1600" i="1" dirty="0" smtClean="0">
                  <a:solidFill>
                    <a:srgbClr val="FF0000"/>
                  </a:solidFill>
                  <a:latin typeface="Arial" pitchFamily="34" charset="0"/>
                  <a:cs typeface="Arial" pitchFamily="34" charset="0"/>
                </a:rPr>
                <a:t>y</a:t>
              </a:r>
              <a:r>
                <a:rPr kumimoji="1" lang="en-US" altLang="ja-JP" sz="1600" dirty="0" smtClean="0">
                  <a:solidFill>
                    <a:srgbClr val="FF0000"/>
                  </a:solidFill>
                  <a:latin typeface="Arial" pitchFamily="34" charset="0"/>
                  <a:cs typeface="Arial" pitchFamily="34" charset="0"/>
                </a:rPr>
                <a:t> &lt; 1</a:t>
              </a:r>
              <a:endParaRPr kumimoji="1" lang="ja-JP" altLang="en-US" sz="1600" dirty="0">
                <a:solidFill>
                  <a:srgbClr val="FF0000"/>
                </a:solidFill>
                <a:latin typeface="Arial" pitchFamily="34" charset="0"/>
                <a:cs typeface="Arial" pitchFamily="34" charset="0"/>
              </a:endParaRPr>
            </a:p>
          </p:txBody>
        </p:sp>
      </p:grpSp>
      <p:sp>
        <p:nvSpPr>
          <p:cNvPr id="38" name="テキスト ボックス 37"/>
          <p:cNvSpPr txBox="1"/>
          <p:nvPr/>
        </p:nvSpPr>
        <p:spPr>
          <a:xfrm>
            <a:off x="3132731" y="1733388"/>
            <a:ext cx="2159566" cy="400110"/>
          </a:xfrm>
          <a:prstGeom prst="rect">
            <a:avLst/>
          </a:prstGeom>
          <a:noFill/>
        </p:spPr>
        <p:txBody>
          <a:bodyPr wrap="none" rtlCol="0">
            <a:spAutoFit/>
          </a:bodyPr>
          <a:lstStyle/>
          <a:p>
            <a:r>
              <a:rPr kumimoji="1" lang="ja-JP" altLang="en-US" sz="2000" dirty="0" smtClean="0">
                <a:latin typeface="+mn-ea"/>
              </a:rPr>
              <a:t>一重項ビラジカ</a:t>
            </a:r>
            <a:r>
              <a:rPr lang="ja-JP" altLang="en-US" sz="2000" dirty="0" smtClean="0">
                <a:latin typeface="+mn-ea"/>
              </a:rPr>
              <a:t>ル</a:t>
            </a:r>
            <a:r>
              <a:rPr kumimoji="1" lang="en-US" altLang="ja-JP" sz="2000" dirty="0" smtClean="0">
                <a:latin typeface="+mn-ea"/>
              </a:rPr>
              <a:t> </a:t>
            </a:r>
            <a:endParaRPr kumimoji="1" lang="ja-JP" altLang="en-US" sz="2000" dirty="0">
              <a:latin typeface="+mn-ea"/>
            </a:endParaRPr>
          </a:p>
        </p:txBody>
      </p:sp>
      <p:sp>
        <p:nvSpPr>
          <p:cNvPr id="39" name="テキスト ボックス 38"/>
          <p:cNvSpPr txBox="1"/>
          <p:nvPr/>
        </p:nvSpPr>
        <p:spPr>
          <a:xfrm>
            <a:off x="1245802" y="1779930"/>
            <a:ext cx="646331" cy="369332"/>
          </a:xfrm>
          <a:prstGeom prst="rect">
            <a:avLst/>
          </a:prstGeom>
          <a:noFill/>
        </p:spPr>
        <p:txBody>
          <a:bodyPr wrap="none" rtlCol="0">
            <a:spAutoFit/>
          </a:bodyPr>
          <a:lstStyle/>
          <a:p>
            <a:r>
              <a:rPr kumimoji="1" lang="ja-JP" altLang="en-US" dirty="0" smtClean="0"/>
              <a:t>閉殻</a:t>
            </a:r>
            <a:endParaRPr kumimoji="1" lang="ja-JP" altLang="en-US" dirty="0"/>
          </a:p>
        </p:txBody>
      </p:sp>
      <p:sp>
        <p:nvSpPr>
          <p:cNvPr id="40" name="テキスト ボックス 39"/>
          <p:cNvSpPr txBox="1"/>
          <p:nvPr/>
        </p:nvSpPr>
        <p:spPr>
          <a:xfrm>
            <a:off x="6636386" y="1796152"/>
            <a:ext cx="646331" cy="369332"/>
          </a:xfrm>
          <a:prstGeom prst="rect">
            <a:avLst/>
          </a:prstGeom>
          <a:noFill/>
        </p:spPr>
        <p:txBody>
          <a:bodyPr wrap="none" rtlCol="0">
            <a:spAutoFit/>
          </a:bodyPr>
          <a:lstStyle/>
          <a:p>
            <a:r>
              <a:rPr kumimoji="1" lang="ja-JP" altLang="en-US" dirty="0" smtClean="0"/>
              <a:t>開殻</a:t>
            </a:r>
            <a:endParaRPr kumimoji="1" lang="ja-JP" altLang="en-US" dirty="0"/>
          </a:p>
        </p:txBody>
      </p:sp>
      <p:sp>
        <p:nvSpPr>
          <p:cNvPr id="5" name="テキスト ボックス 4"/>
          <p:cNvSpPr txBox="1"/>
          <p:nvPr/>
        </p:nvSpPr>
        <p:spPr>
          <a:xfrm>
            <a:off x="229971" y="3561111"/>
            <a:ext cx="902811"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HOMO</a:t>
            </a:r>
            <a:endParaRPr kumimoji="1" lang="ja-JP" altLang="en-US" dirty="0">
              <a:latin typeface="Arial" panose="020B0604020202020204" pitchFamily="34" charset="0"/>
              <a:cs typeface="Arial" panose="020B0604020202020204" pitchFamily="34" charset="0"/>
            </a:endParaRPr>
          </a:p>
        </p:txBody>
      </p:sp>
      <p:sp>
        <p:nvSpPr>
          <p:cNvPr id="41" name="テキスト ボックス 40"/>
          <p:cNvSpPr txBox="1"/>
          <p:nvPr/>
        </p:nvSpPr>
        <p:spPr>
          <a:xfrm>
            <a:off x="272908" y="2393120"/>
            <a:ext cx="851515" cy="369332"/>
          </a:xfrm>
          <a:prstGeom prst="rect">
            <a:avLst/>
          </a:prstGeom>
          <a:noFill/>
        </p:spPr>
        <p:txBody>
          <a:bodyPr wrap="none" rtlCol="0">
            <a:spAutoFit/>
          </a:bodyPr>
          <a:lstStyle/>
          <a:p>
            <a:r>
              <a:rPr lang="en-US" altLang="ja-JP" dirty="0" smtClean="0">
                <a:latin typeface="Arial" panose="020B0604020202020204" pitchFamily="34" charset="0"/>
                <a:cs typeface="Arial" panose="020B0604020202020204" pitchFamily="34" charset="0"/>
              </a:rPr>
              <a:t>LU</a:t>
            </a:r>
            <a:r>
              <a:rPr kumimoji="1" lang="en-US" altLang="ja-JP" dirty="0" smtClean="0">
                <a:latin typeface="Arial" panose="020B0604020202020204" pitchFamily="34" charset="0"/>
                <a:cs typeface="Arial" panose="020B0604020202020204" pitchFamily="34" charset="0"/>
              </a:rPr>
              <a:t>MO</a:t>
            </a:r>
            <a:endParaRPr kumimoji="1" lang="ja-JP" altLang="en-US" dirty="0">
              <a:latin typeface="Arial" panose="020B0604020202020204" pitchFamily="34" charset="0"/>
              <a:cs typeface="Arial" panose="020B0604020202020204" pitchFamily="34" charset="0"/>
            </a:endParaRPr>
          </a:p>
        </p:txBody>
      </p:sp>
      <p:grpSp>
        <p:nvGrpSpPr>
          <p:cNvPr id="42" name="グループ化 41"/>
          <p:cNvGrpSpPr/>
          <p:nvPr/>
        </p:nvGrpSpPr>
        <p:grpSpPr>
          <a:xfrm>
            <a:off x="94836" y="5044554"/>
            <a:ext cx="8844644" cy="1499255"/>
            <a:chOff x="81541" y="2805634"/>
            <a:chExt cx="9170979" cy="1631478"/>
          </a:xfrm>
        </p:grpSpPr>
        <p:sp>
          <p:nvSpPr>
            <p:cNvPr id="43" name="正方形/長方形 42"/>
            <p:cNvSpPr/>
            <p:nvPr/>
          </p:nvSpPr>
          <p:spPr>
            <a:xfrm>
              <a:off x="4644008" y="3893566"/>
              <a:ext cx="4536504" cy="30777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latin typeface="Arial" pitchFamily="34" charset="0"/>
                  <a:cs typeface="Arial" pitchFamily="34" charset="0"/>
                </a:rPr>
                <a:t>UHF/6-31G*//UB3LYP/6-31G</a:t>
              </a:r>
              <a:r>
                <a:rPr lang="en-US" altLang="ja-JP" sz="1400" dirty="0">
                  <a:latin typeface="Arial" pitchFamily="34" charset="0"/>
                  <a:cs typeface="Arial" pitchFamily="34" charset="0"/>
                </a:rPr>
                <a:t>* and Yamaguchi scheme</a:t>
              </a:r>
              <a:endParaRPr lang="ja-JP" altLang="en-US" sz="1400" dirty="0">
                <a:latin typeface="Arial" pitchFamily="34" charset="0"/>
                <a:cs typeface="Arial" pitchFamily="34" charset="0"/>
              </a:endParaRPr>
            </a:p>
          </p:txBody>
        </p:sp>
        <p:sp>
          <p:nvSpPr>
            <p:cNvPr id="44" name="正方形/長方形 43"/>
            <p:cNvSpPr/>
            <p:nvPr/>
          </p:nvSpPr>
          <p:spPr>
            <a:xfrm>
              <a:off x="5160347" y="4129335"/>
              <a:ext cx="4092173" cy="30777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latin typeface="Arial" pitchFamily="34" charset="0"/>
                  <a:cs typeface="Arial" pitchFamily="34" charset="0"/>
                </a:rPr>
                <a:t>Yamaguchi, K</a:t>
              </a:r>
              <a:r>
                <a:rPr lang="en-US" altLang="ja-JP" sz="1400" dirty="0" smtClean="0">
                  <a:latin typeface="Arial" pitchFamily="34" charset="0"/>
                  <a:cs typeface="Arial" pitchFamily="34" charset="0"/>
                </a:rPr>
                <a:t>. </a:t>
              </a:r>
              <a:r>
                <a:rPr lang="en-US" altLang="ja-JP" sz="1400" i="1" dirty="0">
                  <a:latin typeface="Arial" pitchFamily="34" charset="0"/>
                  <a:cs typeface="Arial" pitchFamily="34" charset="0"/>
                </a:rPr>
                <a:t>Chem. Phys. </a:t>
              </a:r>
              <a:r>
                <a:rPr lang="en-US" altLang="ja-JP" sz="1400" i="1" dirty="0" err="1">
                  <a:latin typeface="Arial" pitchFamily="34" charset="0"/>
                  <a:cs typeface="Arial" pitchFamily="34" charset="0"/>
                </a:rPr>
                <a:t>Lett</a:t>
              </a:r>
              <a:r>
                <a:rPr lang="en-US" altLang="ja-JP" sz="1400" i="1" dirty="0">
                  <a:latin typeface="Arial" pitchFamily="34" charset="0"/>
                  <a:cs typeface="Arial" pitchFamily="34" charset="0"/>
                </a:rPr>
                <a:t>. </a:t>
              </a:r>
              <a:r>
                <a:rPr lang="en-US" altLang="ja-JP" sz="1400" b="1" dirty="0">
                  <a:latin typeface="Arial" pitchFamily="34" charset="0"/>
                  <a:cs typeface="Arial" pitchFamily="34" charset="0"/>
                </a:rPr>
                <a:t>1975</a:t>
              </a:r>
              <a:r>
                <a:rPr lang="en-US" altLang="ja-JP" sz="1400" dirty="0">
                  <a:latin typeface="Arial" pitchFamily="34" charset="0"/>
                  <a:cs typeface="Arial" pitchFamily="34" charset="0"/>
                </a:rPr>
                <a:t>, </a:t>
              </a:r>
              <a:r>
                <a:rPr lang="en-US" altLang="ja-JP" sz="1400" i="1" dirty="0">
                  <a:latin typeface="Arial" pitchFamily="34" charset="0"/>
                  <a:cs typeface="Arial" pitchFamily="34" charset="0"/>
                </a:rPr>
                <a:t>33</a:t>
              </a:r>
              <a:r>
                <a:rPr lang="en-US" altLang="ja-JP" sz="1400" dirty="0">
                  <a:latin typeface="Arial" pitchFamily="34" charset="0"/>
                  <a:cs typeface="Arial" pitchFamily="34" charset="0"/>
                </a:rPr>
                <a:t>, 330.</a:t>
              </a:r>
              <a:endParaRPr lang="ja-JP" altLang="en-US" sz="1400" dirty="0">
                <a:latin typeface="Arial" pitchFamily="34" charset="0"/>
                <a:cs typeface="Arial" pitchFamily="34" charset="0"/>
              </a:endParaRPr>
            </a:p>
          </p:txBody>
        </p:sp>
        <p:sp>
          <p:nvSpPr>
            <p:cNvPr id="45" name="テキスト ボックス 54"/>
            <p:cNvSpPr txBox="1"/>
            <p:nvPr/>
          </p:nvSpPr>
          <p:spPr>
            <a:xfrm>
              <a:off x="81541" y="3888000"/>
              <a:ext cx="4562467"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400" i="1" dirty="0" err="1" smtClean="0">
                  <a:latin typeface="Arial" pitchFamily="34" charset="0"/>
                  <a:cs typeface="Arial" pitchFamily="34" charset="0"/>
                </a:rPr>
                <a:t>n</a:t>
              </a:r>
              <a:r>
                <a:rPr kumimoji="1" lang="en-US" altLang="ja-JP" sz="1400" i="1" baseline="-25000" dirty="0" err="1" smtClean="0">
                  <a:latin typeface="Arial" pitchFamily="34" charset="0"/>
                  <a:cs typeface="Arial" pitchFamily="34" charset="0"/>
                </a:rPr>
                <a:t>HOMO</a:t>
              </a:r>
              <a:r>
                <a:rPr kumimoji="1" lang="en-US" altLang="ja-JP" sz="1400" i="1" dirty="0" smtClean="0">
                  <a:latin typeface="Arial" pitchFamily="34" charset="0"/>
                  <a:cs typeface="Arial" pitchFamily="34" charset="0"/>
                </a:rPr>
                <a:t>, </a:t>
              </a:r>
              <a:r>
                <a:rPr lang="en-US" altLang="ja-JP" sz="1400" i="1" dirty="0" err="1" smtClean="0">
                  <a:latin typeface="Arial" pitchFamily="34" charset="0"/>
                  <a:cs typeface="Arial" pitchFamily="34" charset="0"/>
                </a:rPr>
                <a:t>n</a:t>
              </a:r>
              <a:r>
                <a:rPr lang="en-US" altLang="ja-JP" sz="1400" i="1" baseline="-25000" dirty="0" err="1" smtClean="0">
                  <a:latin typeface="Arial" pitchFamily="34" charset="0"/>
                  <a:cs typeface="Arial" pitchFamily="34" charset="0"/>
                </a:rPr>
                <a:t>LUMO</a:t>
              </a:r>
              <a:r>
                <a:rPr kumimoji="1" lang="en-US" altLang="ja-JP" sz="1400" dirty="0" smtClean="0">
                  <a:latin typeface="Arial" pitchFamily="34" charset="0"/>
                  <a:cs typeface="Arial" pitchFamily="34" charset="0"/>
                </a:rPr>
                <a:t>; occupation numbers of HOMO or LUMO</a:t>
              </a:r>
              <a:endParaRPr kumimoji="1" lang="ja-JP" altLang="en-US" sz="1400" dirty="0">
                <a:latin typeface="Symbol" pitchFamily="18" charset="2"/>
              </a:endParaRPr>
            </a:p>
          </p:txBody>
        </p:sp>
        <p:pic>
          <p:nvPicPr>
            <p:cNvPr id="46" name="図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429" y="2805634"/>
              <a:ext cx="2093912" cy="1174750"/>
            </a:xfrm>
            <a:prstGeom prst="rect">
              <a:avLst/>
            </a:prstGeom>
            <a:noFill/>
            <a:extLst>
              <a:ext uri="{909E8E84-426E-40DD-AFC4-6F175D3DCCD1}">
                <a14:hiddenFill xmlns:a14="http://schemas.microsoft.com/office/drawing/2010/main">
                  <a:solidFill>
                    <a:srgbClr val="FFFFFF"/>
                  </a:solidFill>
                </a14:hiddenFill>
              </a:ext>
            </a:extLst>
          </p:spPr>
        </p:pic>
        <p:pic>
          <p:nvPicPr>
            <p:cNvPr id="47" name="図 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804" y="2807222"/>
              <a:ext cx="3322637" cy="107632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75"/>
            <p:cNvSpPr txBox="1"/>
            <p:nvPr/>
          </p:nvSpPr>
          <p:spPr>
            <a:xfrm>
              <a:off x="136396" y="3172906"/>
              <a:ext cx="2491388" cy="40011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err="1" smtClean="0">
                  <a:latin typeface="Arial" pitchFamily="34" charset="0"/>
                  <a:cs typeface="Arial" pitchFamily="34" charset="0"/>
                </a:rPr>
                <a:t>b</a:t>
              </a:r>
              <a:r>
                <a:rPr kumimoji="1" lang="en-US" altLang="ja-JP" sz="2000" dirty="0" err="1" smtClean="0">
                  <a:latin typeface="Arial" pitchFamily="34" charset="0"/>
                  <a:cs typeface="Arial" pitchFamily="34" charset="0"/>
                </a:rPr>
                <a:t>iradical</a:t>
              </a:r>
              <a:r>
                <a:rPr kumimoji="1" lang="en-US" altLang="ja-JP" sz="2000" dirty="0" smtClean="0">
                  <a:latin typeface="Arial" pitchFamily="34" charset="0"/>
                  <a:cs typeface="Arial" pitchFamily="34" charset="0"/>
                </a:rPr>
                <a:t> character : </a:t>
              </a:r>
              <a:endParaRPr kumimoji="1" lang="ja-JP" altLang="en-US" sz="2000" dirty="0">
                <a:latin typeface="Arial" pitchFamily="34" charset="0"/>
                <a:cs typeface="Arial" pitchFamily="34" charset="0"/>
              </a:endParaRPr>
            </a:p>
          </p:txBody>
        </p:sp>
      </p:grpSp>
      <p:sp>
        <p:nvSpPr>
          <p:cNvPr id="3" name="スライド番号プレースホルダー 2"/>
          <p:cNvSpPr>
            <a:spLocks noGrp="1"/>
          </p:cNvSpPr>
          <p:nvPr>
            <p:ph type="sldNum" sz="quarter" idx="12"/>
          </p:nvPr>
        </p:nvSpPr>
        <p:spPr/>
        <p:txBody>
          <a:bodyPr/>
          <a:lstStyle/>
          <a:p>
            <a:fld id="{D8FCE08B-00FE-4092-BEE2-49533B6D45DC}" type="slidenum">
              <a:rPr kumimoji="1" lang="ja-JP" altLang="en-US" smtClean="0"/>
              <a:t>3</a:t>
            </a:fld>
            <a:endParaRPr kumimoji="1" lang="ja-JP" altLang="en-US"/>
          </a:p>
        </p:txBody>
      </p:sp>
    </p:spTree>
    <p:extLst>
      <p:ext uri="{BB962C8B-B14F-4D97-AF65-F5344CB8AC3E}">
        <p14:creationId xmlns:p14="http://schemas.microsoft.com/office/powerpoint/2010/main" val="1091692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7589"/>
            <a:ext cx="7886700" cy="555263"/>
          </a:xfrm>
        </p:spPr>
        <p:txBody>
          <a:bodyPr>
            <a:normAutofit fontScale="90000"/>
          </a:bodyPr>
          <a:lstStyle/>
          <a:p>
            <a:pPr algn="ctr"/>
            <a:r>
              <a:rPr kumimoji="1" lang="en-US" altLang="ja-JP" dirty="0" smtClean="0">
                <a:latin typeface="Arial" panose="020B0604020202020204" pitchFamily="34" charset="0"/>
                <a:cs typeface="Arial" panose="020B0604020202020204" pitchFamily="34" charset="0"/>
              </a:rPr>
              <a:t>Resonance Structures</a:t>
            </a:r>
            <a:endParaRPr kumimoji="1" lang="ja-JP" altLang="en-US" dirty="0">
              <a:latin typeface="Arial" panose="020B0604020202020204" pitchFamily="34" charset="0"/>
              <a:cs typeface="Arial" panose="020B0604020202020204" pitchFamily="34" charset="0"/>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859860162"/>
              </p:ext>
            </p:extLst>
          </p:nvPr>
        </p:nvGraphicFramePr>
        <p:xfrm>
          <a:off x="800583" y="3281363"/>
          <a:ext cx="3530985" cy="584824"/>
        </p:xfrm>
        <a:graphic>
          <a:graphicData uri="http://schemas.openxmlformats.org/presentationml/2006/ole">
            <mc:AlternateContent xmlns:mc="http://schemas.openxmlformats.org/markup-compatibility/2006">
              <mc:Choice xmlns:v="urn:schemas-microsoft-com:vml" Requires="v">
                <p:oleObj spid="_x0000_s1364" name="CS ChemDraw Drawing" r:id="rId4" imgW="2233914" imgH="368373" progId="ChemDraw.Document.6.0">
                  <p:embed/>
                </p:oleObj>
              </mc:Choice>
              <mc:Fallback>
                <p:oleObj name="CS ChemDraw Drawing" r:id="rId4" imgW="2233914" imgH="368373" progId="ChemDraw.Document.6.0">
                  <p:embed/>
                  <p:pic>
                    <p:nvPicPr>
                      <p:cNvPr id="0" name=""/>
                      <p:cNvPicPr/>
                      <p:nvPr/>
                    </p:nvPicPr>
                    <p:blipFill>
                      <a:blip r:embed="rId5"/>
                      <a:stretch>
                        <a:fillRect/>
                      </a:stretch>
                    </p:blipFill>
                    <p:spPr>
                      <a:xfrm>
                        <a:off x="800583" y="3281363"/>
                        <a:ext cx="3530985" cy="584824"/>
                      </a:xfrm>
                      <a:prstGeom prst="rect">
                        <a:avLst/>
                      </a:prstGeom>
                    </p:spPr>
                  </p:pic>
                </p:oleObj>
              </mc:Fallback>
            </mc:AlternateContent>
          </a:graphicData>
        </a:graphic>
      </p:graphicFrame>
      <p:sp>
        <p:nvSpPr>
          <p:cNvPr id="6" name="乗算記号 5"/>
          <p:cNvSpPr/>
          <p:nvPr/>
        </p:nvSpPr>
        <p:spPr>
          <a:xfrm>
            <a:off x="2152078" y="3136342"/>
            <a:ext cx="813162" cy="862597"/>
          </a:xfrm>
          <a:prstGeom prst="mathMultiply">
            <a:avLst>
              <a:gd name="adj1" fmla="val 115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latin typeface="Arial" panose="020B0604020202020204" pitchFamily="34" charset="0"/>
              <a:cs typeface="Arial" panose="020B0604020202020204" pitchFamily="34" charset="0"/>
            </a:endParaRPr>
          </a:p>
        </p:txBody>
      </p:sp>
      <p:sp>
        <p:nvSpPr>
          <p:cNvPr id="11" name="正方形/長方形 10"/>
          <p:cNvSpPr/>
          <p:nvPr/>
        </p:nvSpPr>
        <p:spPr>
          <a:xfrm>
            <a:off x="447792" y="5259112"/>
            <a:ext cx="1441420" cy="646331"/>
          </a:xfrm>
          <a:prstGeom prst="rect">
            <a:avLst/>
          </a:prstGeom>
        </p:spPr>
        <p:txBody>
          <a:bodyPr wrap="none">
            <a:spAutoFit/>
          </a:bodyPr>
          <a:lstStyle/>
          <a:p>
            <a:pPr algn="ctr"/>
            <a:r>
              <a:rPr lang="en-US" altLang="ja-JP" dirty="0" smtClean="0">
                <a:latin typeface="Arial" panose="020B0604020202020204" pitchFamily="34" charset="0"/>
                <a:cs typeface="Arial" panose="020B0604020202020204" pitchFamily="34" charset="0"/>
              </a:rPr>
              <a:t>Closed shell</a:t>
            </a:r>
          </a:p>
          <a:p>
            <a:pPr algn="ctr"/>
            <a:r>
              <a:rPr lang="ja-JP" altLang="en-US" dirty="0">
                <a:latin typeface="Arial" panose="020B0604020202020204" pitchFamily="34" charset="0"/>
                <a:cs typeface="Arial" panose="020B0604020202020204" pitchFamily="34" charset="0"/>
              </a:rPr>
              <a:t>閉</a:t>
            </a:r>
            <a:r>
              <a:rPr lang="ja-JP" altLang="en-US" dirty="0" smtClean="0">
                <a:latin typeface="Arial" panose="020B0604020202020204" pitchFamily="34" charset="0"/>
                <a:cs typeface="Arial" panose="020B0604020202020204" pitchFamily="34" charset="0"/>
              </a:rPr>
              <a:t>殻</a:t>
            </a:r>
            <a:r>
              <a:rPr lang="ja-JP" altLang="en-US" dirty="0">
                <a:latin typeface="Arial" panose="020B0604020202020204" pitchFamily="34" charset="0"/>
                <a:cs typeface="Arial" panose="020B0604020202020204" pitchFamily="34" charset="0"/>
              </a:rPr>
              <a:t>構造</a:t>
            </a:r>
          </a:p>
        </p:txBody>
      </p:sp>
      <p:sp>
        <p:nvSpPr>
          <p:cNvPr id="12" name="正方形/長方形 11"/>
          <p:cNvSpPr/>
          <p:nvPr/>
        </p:nvSpPr>
        <p:spPr>
          <a:xfrm>
            <a:off x="3669371" y="5259111"/>
            <a:ext cx="1287532" cy="646331"/>
          </a:xfrm>
          <a:prstGeom prst="rect">
            <a:avLst/>
          </a:prstGeom>
        </p:spPr>
        <p:txBody>
          <a:bodyPr wrap="none">
            <a:spAutoFit/>
          </a:bodyPr>
          <a:lstStyle/>
          <a:p>
            <a:pPr algn="ctr"/>
            <a:r>
              <a:rPr lang="en-US" altLang="ja-JP" dirty="0" smtClean="0">
                <a:latin typeface="Arial" panose="020B0604020202020204" pitchFamily="34" charset="0"/>
                <a:cs typeface="Arial" panose="020B0604020202020204" pitchFamily="34" charset="0"/>
              </a:rPr>
              <a:t>Open shell</a:t>
            </a:r>
          </a:p>
          <a:p>
            <a:pPr algn="ctr"/>
            <a:r>
              <a:rPr lang="ja-JP" altLang="en-US" dirty="0" smtClean="0">
                <a:latin typeface="Arial" panose="020B0604020202020204" pitchFamily="34" charset="0"/>
                <a:cs typeface="Arial" panose="020B0604020202020204" pitchFamily="34" charset="0"/>
              </a:rPr>
              <a:t>開殻</a:t>
            </a:r>
            <a:r>
              <a:rPr lang="ja-JP" altLang="en-US" dirty="0">
                <a:latin typeface="Arial" panose="020B0604020202020204" pitchFamily="34" charset="0"/>
                <a:cs typeface="Arial" panose="020B0604020202020204" pitchFamily="34" charset="0"/>
              </a:rPr>
              <a:t>構造</a:t>
            </a:r>
          </a:p>
        </p:txBody>
      </p:sp>
      <p:sp>
        <p:nvSpPr>
          <p:cNvPr id="15" name="正方形/長方形 14"/>
          <p:cNvSpPr/>
          <p:nvPr/>
        </p:nvSpPr>
        <p:spPr>
          <a:xfrm>
            <a:off x="0" y="5928165"/>
            <a:ext cx="3161443" cy="584775"/>
          </a:xfrm>
          <a:prstGeom prst="rect">
            <a:avLst/>
          </a:prstGeom>
        </p:spPr>
        <p:txBody>
          <a:bodyPr wrap="none">
            <a:spAutoFit/>
          </a:bodyPr>
          <a:lstStyle/>
          <a:p>
            <a:r>
              <a:rPr lang="ja-JP" altLang="en-US" sz="1600"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All electrons are used to bonds.</a:t>
            </a:r>
          </a:p>
          <a:p>
            <a:r>
              <a:rPr lang="ja-JP" altLang="en-US" sz="1600"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closed-shell</a:t>
            </a:r>
            <a:endParaRPr lang="ja-JP" altLang="en-US" sz="1600" dirty="0">
              <a:latin typeface="Arial" panose="020B0604020202020204" pitchFamily="34" charset="0"/>
              <a:cs typeface="Arial" panose="020B0604020202020204" pitchFamily="34" charset="0"/>
            </a:endParaRPr>
          </a:p>
        </p:txBody>
      </p:sp>
      <p:sp>
        <p:nvSpPr>
          <p:cNvPr id="16" name="正方形/長方形 15"/>
          <p:cNvSpPr/>
          <p:nvPr/>
        </p:nvSpPr>
        <p:spPr>
          <a:xfrm>
            <a:off x="3411288" y="5928166"/>
            <a:ext cx="1803699" cy="584775"/>
          </a:xfrm>
          <a:prstGeom prst="rect">
            <a:avLst/>
          </a:prstGeom>
        </p:spPr>
        <p:txBody>
          <a:bodyPr wrap="none">
            <a:spAutoFit/>
          </a:bodyPr>
          <a:lstStyle/>
          <a:p>
            <a:r>
              <a:rPr lang="ja-JP" altLang="en-US" sz="1600"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A bond is broken</a:t>
            </a:r>
          </a:p>
          <a:p>
            <a:r>
              <a:rPr lang="ja-JP" altLang="en-US" sz="1600"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open-shell</a:t>
            </a:r>
            <a:endParaRPr lang="ja-JP" altLang="en-US" sz="1600" dirty="0">
              <a:latin typeface="Arial" panose="020B0604020202020204" pitchFamily="34" charset="0"/>
              <a:cs typeface="Arial" panose="020B0604020202020204" pitchFamily="34" charset="0"/>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960986814"/>
              </p:ext>
            </p:extLst>
          </p:nvPr>
        </p:nvGraphicFramePr>
        <p:xfrm>
          <a:off x="373063" y="4324350"/>
          <a:ext cx="4738687" cy="623888"/>
        </p:xfrm>
        <a:graphic>
          <a:graphicData uri="http://schemas.openxmlformats.org/presentationml/2006/ole">
            <mc:AlternateContent xmlns:mc="http://schemas.openxmlformats.org/markup-compatibility/2006">
              <mc:Choice xmlns:v="urn:schemas-microsoft-com:vml" Requires="v">
                <p:oleObj spid="_x0000_s1365" name="CS ChemDraw Drawing" r:id="rId6" imgW="2998570" imgH="395543" progId="ChemDraw.Document.6.0">
                  <p:embed/>
                </p:oleObj>
              </mc:Choice>
              <mc:Fallback>
                <p:oleObj name="CS ChemDraw Drawing" r:id="rId6" imgW="2998570" imgH="395543" progId="ChemDraw.Document.6.0">
                  <p:embed/>
                  <p:pic>
                    <p:nvPicPr>
                      <p:cNvPr id="0" name=""/>
                      <p:cNvPicPr/>
                      <p:nvPr/>
                    </p:nvPicPr>
                    <p:blipFill>
                      <a:blip r:embed="rId7"/>
                      <a:stretch>
                        <a:fillRect/>
                      </a:stretch>
                    </p:blipFill>
                    <p:spPr>
                      <a:xfrm>
                        <a:off x="373063" y="4324350"/>
                        <a:ext cx="4738687" cy="623888"/>
                      </a:xfrm>
                      <a:prstGeom prst="rect">
                        <a:avLst/>
                      </a:prstGeom>
                    </p:spPr>
                  </p:pic>
                </p:oleObj>
              </mc:Fallback>
            </mc:AlternateContent>
          </a:graphicData>
        </a:graphic>
      </p:graphicFrame>
      <p:sp>
        <p:nvSpPr>
          <p:cNvPr id="7" name="正方形/長方形 6"/>
          <p:cNvSpPr/>
          <p:nvPr/>
        </p:nvSpPr>
        <p:spPr>
          <a:xfrm>
            <a:off x="5101223" y="3443919"/>
            <a:ext cx="3712541" cy="707886"/>
          </a:xfrm>
          <a:prstGeom prst="rect">
            <a:avLst/>
          </a:prstGeom>
        </p:spPr>
        <p:txBody>
          <a:bodyPr wrap="square">
            <a:spAutoFit/>
          </a:bodyPr>
          <a:lstStyle/>
          <a:p>
            <a:r>
              <a:rPr lang="en-US" altLang="ja-JP" sz="2000" dirty="0" smtClean="0">
                <a:latin typeface="Arial" panose="020B0604020202020204" pitchFamily="34" charset="0"/>
                <a:ea typeface="ＭＳ 明朝" panose="02020609040205080304" pitchFamily="17" charset="-128"/>
                <a:cs typeface="Arial" panose="020B0604020202020204" pitchFamily="34" charset="0"/>
              </a:rPr>
              <a:t>Energy loss for breaking </a:t>
            </a:r>
            <a:r>
              <a:rPr lang="en-US" altLang="ja-JP" sz="2000" dirty="0" err="1" smtClean="0">
                <a:latin typeface="Symbol" panose="05050102010706020507" pitchFamily="18" charset="2"/>
                <a:ea typeface="ＭＳ 明朝" panose="02020609040205080304" pitchFamily="17" charset="-128"/>
                <a:cs typeface="Arial" panose="020B0604020202020204" pitchFamily="34" charset="0"/>
              </a:rPr>
              <a:t>p</a:t>
            </a:r>
            <a:r>
              <a:rPr lang="en-US" altLang="ja-JP" sz="2000" dirty="0" err="1" smtClean="0">
                <a:latin typeface="Arial" panose="020B0604020202020204" pitchFamily="34" charset="0"/>
                <a:ea typeface="ＭＳ 明朝" panose="02020609040205080304" pitchFamily="17" charset="-128"/>
                <a:cs typeface="Arial" panose="020B0604020202020204" pitchFamily="34" charset="0"/>
              </a:rPr>
              <a:t>bond</a:t>
            </a:r>
            <a:r>
              <a:rPr lang="en-US" altLang="ja-JP" sz="2000" dirty="0" smtClean="0">
                <a:latin typeface="Arial" panose="020B0604020202020204" pitchFamily="34" charset="0"/>
                <a:ea typeface="ＭＳ 明朝" panose="02020609040205080304" pitchFamily="17" charset="-128"/>
                <a:cs typeface="Arial" panose="020B0604020202020204" pitchFamily="34" charset="0"/>
              </a:rPr>
              <a:t>  (272 kJ / </a:t>
            </a:r>
            <a:r>
              <a:rPr lang="en-US" altLang="ja-JP" sz="2000" dirty="0" err="1" smtClean="0">
                <a:latin typeface="Arial" panose="020B0604020202020204" pitchFamily="34" charset="0"/>
                <a:ea typeface="ＭＳ 明朝" panose="02020609040205080304" pitchFamily="17" charset="-128"/>
                <a:cs typeface="Arial" panose="020B0604020202020204" pitchFamily="34" charset="0"/>
              </a:rPr>
              <a:t>mol</a:t>
            </a:r>
            <a:r>
              <a:rPr lang="en-US" altLang="ja-JP" sz="2000" dirty="0" smtClean="0">
                <a:latin typeface="Arial" panose="020B0604020202020204" pitchFamily="34" charset="0"/>
                <a:ea typeface="ＭＳ 明朝" panose="02020609040205080304" pitchFamily="17" charset="-128"/>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
        <p:nvSpPr>
          <p:cNvPr id="8" name="正方形/長方形 7"/>
          <p:cNvSpPr/>
          <p:nvPr/>
        </p:nvSpPr>
        <p:spPr>
          <a:xfrm>
            <a:off x="5298069" y="4589231"/>
            <a:ext cx="3545486" cy="1015663"/>
          </a:xfrm>
          <a:prstGeom prst="rect">
            <a:avLst/>
          </a:prstGeom>
        </p:spPr>
        <p:txBody>
          <a:bodyPr wrap="square">
            <a:spAutoFit/>
          </a:bodyPr>
          <a:lstStyle/>
          <a:p>
            <a:r>
              <a:rPr lang="en-US" altLang="ja-JP" sz="2000" dirty="0">
                <a:latin typeface="+mn-ea"/>
                <a:cs typeface="Arial" panose="020B0604020202020204" pitchFamily="34" charset="0"/>
              </a:rPr>
              <a:t>Aromatic stabilization </a:t>
            </a:r>
            <a:r>
              <a:rPr lang="en-US" altLang="ja-JP" sz="2000" dirty="0" smtClean="0">
                <a:latin typeface="+mn-ea"/>
                <a:cs typeface="Arial" panose="020B0604020202020204" pitchFamily="34" charset="0"/>
              </a:rPr>
              <a:t>energy</a:t>
            </a:r>
          </a:p>
          <a:p>
            <a:r>
              <a:rPr lang="ja-JP" altLang="en-US" sz="2000" dirty="0" smtClean="0">
                <a:latin typeface="+mn-ea"/>
                <a:cs typeface="Arial" panose="020B0604020202020204" pitchFamily="34" charset="0"/>
              </a:rPr>
              <a:t>芳香族安定化エネルギー</a:t>
            </a:r>
            <a:endParaRPr lang="en-US" altLang="ja-JP" sz="2000" dirty="0">
              <a:latin typeface="+mn-ea"/>
              <a:cs typeface="Arial" panose="020B0604020202020204" pitchFamily="34" charset="0"/>
            </a:endParaRPr>
          </a:p>
          <a:p>
            <a:r>
              <a:rPr lang="en-US" altLang="ja-JP" sz="2000" dirty="0" smtClean="0">
                <a:latin typeface="+mn-ea"/>
                <a:cs typeface="Arial" panose="020B0604020202020204" pitchFamily="34" charset="0"/>
              </a:rPr>
              <a:t>(about 90 </a:t>
            </a:r>
            <a:r>
              <a:rPr lang="en-US" altLang="ja-JP" sz="2000" dirty="0">
                <a:latin typeface="+mn-ea"/>
                <a:cs typeface="Arial" panose="020B0604020202020204" pitchFamily="34" charset="0"/>
              </a:rPr>
              <a:t>kJ / </a:t>
            </a:r>
            <a:r>
              <a:rPr lang="en-US" altLang="ja-JP" sz="2000" dirty="0" err="1" smtClean="0">
                <a:latin typeface="+mn-ea"/>
                <a:cs typeface="Arial" panose="020B0604020202020204" pitchFamily="34" charset="0"/>
              </a:rPr>
              <a:t>mol</a:t>
            </a:r>
            <a:r>
              <a:rPr lang="en-US" altLang="ja-JP" sz="2000" dirty="0" smtClean="0">
                <a:latin typeface="+mn-ea"/>
                <a:cs typeface="Arial" panose="020B0604020202020204" pitchFamily="34" charset="0"/>
              </a:rPr>
              <a:t>)</a:t>
            </a:r>
            <a:endParaRPr lang="ja-JP" altLang="en-US" sz="2000" dirty="0">
              <a:latin typeface="+mn-ea"/>
              <a:cs typeface="Arial" panose="020B0604020202020204" pitchFamily="34" charset="0"/>
            </a:endParaRPr>
          </a:p>
        </p:txBody>
      </p:sp>
      <p:cxnSp>
        <p:nvCxnSpPr>
          <p:cNvPr id="18" name="直線コネクタ 17"/>
          <p:cNvCxnSpPr/>
          <p:nvPr/>
        </p:nvCxnSpPr>
        <p:spPr>
          <a:xfrm>
            <a:off x="177161" y="2711041"/>
            <a:ext cx="883344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9" name="オブジェクト 18"/>
          <p:cNvGraphicFramePr>
            <a:graphicFrameLocks noChangeAspect="1"/>
          </p:cNvGraphicFramePr>
          <p:nvPr>
            <p:extLst>
              <p:ext uri="{D42A27DB-BD31-4B8C-83A1-F6EECF244321}">
                <p14:modId xmlns:p14="http://schemas.microsoft.com/office/powerpoint/2010/main" val="2024105304"/>
              </p:ext>
            </p:extLst>
          </p:nvPr>
        </p:nvGraphicFramePr>
        <p:xfrm>
          <a:off x="1889212" y="1336746"/>
          <a:ext cx="5181600" cy="746125"/>
        </p:xfrm>
        <a:graphic>
          <a:graphicData uri="http://schemas.openxmlformats.org/presentationml/2006/ole">
            <mc:AlternateContent xmlns:mc="http://schemas.openxmlformats.org/markup-compatibility/2006">
              <mc:Choice xmlns:v="urn:schemas-microsoft-com:vml" Requires="v">
                <p:oleObj spid="_x0000_s1366" name="CS ChemDraw Drawing" r:id="rId8" imgW="3276308" imgH="473398" progId="ChemDraw.Document.6.0">
                  <p:embed/>
                </p:oleObj>
              </mc:Choice>
              <mc:Fallback>
                <p:oleObj name="CS ChemDraw Drawing" r:id="rId8" imgW="3276308" imgH="473398" progId="ChemDraw.Document.6.0">
                  <p:embed/>
                  <p:pic>
                    <p:nvPicPr>
                      <p:cNvPr id="0" name=""/>
                      <p:cNvPicPr/>
                      <p:nvPr/>
                    </p:nvPicPr>
                    <p:blipFill>
                      <a:blip r:embed="rId9"/>
                      <a:stretch>
                        <a:fillRect/>
                      </a:stretch>
                    </p:blipFill>
                    <p:spPr>
                      <a:xfrm>
                        <a:off x="1889212" y="1336746"/>
                        <a:ext cx="5181600" cy="746125"/>
                      </a:xfrm>
                      <a:prstGeom prst="rect">
                        <a:avLst/>
                      </a:prstGeom>
                    </p:spPr>
                  </p:pic>
                </p:oleObj>
              </mc:Fallback>
            </mc:AlternateContent>
          </a:graphicData>
        </a:graphic>
      </p:graphicFrame>
      <p:sp>
        <p:nvSpPr>
          <p:cNvPr id="3" name="正方形/長方形 2"/>
          <p:cNvSpPr/>
          <p:nvPr/>
        </p:nvSpPr>
        <p:spPr>
          <a:xfrm>
            <a:off x="1706407" y="2128097"/>
            <a:ext cx="1098378" cy="369332"/>
          </a:xfrm>
          <a:prstGeom prst="rect">
            <a:avLst/>
          </a:prstGeom>
        </p:spPr>
        <p:txBody>
          <a:bodyPr wrap="none">
            <a:spAutoFit/>
          </a:bodyPr>
          <a:lstStyle/>
          <a:p>
            <a:r>
              <a:rPr lang="en-US" altLang="ja-JP" dirty="0" smtClean="0">
                <a:latin typeface="Arial" panose="020B0604020202020204" pitchFamily="34" charset="0"/>
                <a:cs typeface="Arial" panose="020B0604020202020204" pitchFamily="34" charset="0"/>
              </a:rPr>
              <a:t>benzene</a:t>
            </a:r>
            <a:endParaRPr lang="ja-JP" altLang="en-US" dirty="0"/>
          </a:p>
        </p:txBody>
      </p:sp>
      <p:sp>
        <p:nvSpPr>
          <p:cNvPr id="17" name="テキスト ボックス 16"/>
          <p:cNvSpPr txBox="1"/>
          <p:nvPr/>
        </p:nvSpPr>
        <p:spPr>
          <a:xfrm>
            <a:off x="5369064" y="2953600"/>
            <a:ext cx="3403496" cy="461665"/>
          </a:xfrm>
          <a:prstGeom prst="rect">
            <a:avLst/>
          </a:prstGeom>
          <a:noFill/>
        </p:spPr>
        <p:txBody>
          <a:bodyPr wrap="none" rtlCol="0">
            <a:spAutoFit/>
          </a:bodyPr>
          <a:lstStyle/>
          <a:p>
            <a:r>
              <a:rPr lang="en-US" altLang="ja-JP" sz="2400" dirty="0" smtClean="0">
                <a:solidFill>
                  <a:srgbClr val="FF0000"/>
                </a:solidFill>
                <a:latin typeface="Arial" pitchFamily="34" charset="0"/>
                <a:cs typeface="Arial" pitchFamily="34" charset="0"/>
              </a:rPr>
              <a:t>Un</a:t>
            </a:r>
            <a:r>
              <a:rPr kumimoji="1" lang="en-US" altLang="ja-JP" sz="2400" dirty="0" smtClean="0">
                <a:solidFill>
                  <a:srgbClr val="FF0000"/>
                </a:solidFill>
                <a:latin typeface="Arial" pitchFamily="34" charset="0"/>
                <a:cs typeface="Arial" pitchFamily="34" charset="0"/>
              </a:rPr>
              <a:t>important contributor</a:t>
            </a:r>
            <a:endParaRPr kumimoji="1" lang="ja-JP" altLang="en-US" sz="2400" dirty="0">
              <a:solidFill>
                <a:srgbClr val="FF0000"/>
              </a:solidFill>
              <a:latin typeface="Arial" pitchFamily="34" charset="0"/>
              <a:cs typeface="Arial" pitchFamily="34" charset="0"/>
            </a:endParaRPr>
          </a:p>
        </p:txBody>
      </p:sp>
      <p:sp>
        <p:nvSpPr>
          <p:cNvPr id="20" name="テキスト ボックス 19"/>
          <p:cNvSpPr txBox="1"/>
          <p:nvPr/>
        </p:nvSpPr>
        <p:spPr>
          <a:xfrm>
            <a:off x="5452916" y="4209113"/>
            <a:ext cx="3009157" cy="461665"/>
          </a:xfrm>
          <a:prstGeom prst="rect">
            <a:avLst/>
          </a:prstGeom>
          <a:noFill/>
        </p:spPr>
        <p:txBody>
          <a:bodyPr wrap="none" rtlCol="0">
            <a:spAutoFit/>
          </a:bodyPr>
          <a:lstStyle/>
          <a:p>
            <a:r>
              <a:rPr lang="en-US" altLang="ja-JP" sz="2400" dirty="0">
                <a:solidFill>
                  <a:srgbClr val="FF0000"/>
                </a:solidFill>
                <a:latin typeface="Arial" pitchFamily="34" charset="0"/>
                <a:cs typeface="Arial" pitchFamily="34" charset="0"/>
              </a:rPr>
              <a:t>I</a:t>
            </a:r>
            <a:r>
              <a:rPr kumimoji="1" lang="en-US" altLang="ja-JP" sz="2400" dirty="0" smtClean="0">
                <a:solidFill>
                  <a:srgbClr val="FF0000"/>
                </a:solidFill>
                <a:latin typeface="Arial" pitchFamily="34" charset="0"/>
                <a:cs typeface="Arial" pitchFamily="34" charset="0"/>
              </a:rPr>
              <a:t>mportant contributor</a:t>
            </a:r>
            <a:endParaRPr kumimoji="1" lang="ja-JP" altLang="en-US" sz="2400" dirty="0">
              <a:solidFill>
                <a:srgbClr val="FF0000"/>
              </a:solidFill>
              <a:latin typeface="Arial" pitchFamily="34" charset="0"/>
              <a:cs typeface="Arial" pitchFamily="34" charset="0"/>
            </a:endParaRPr>
          </a:p>
        </p:txBody>
      </p:sp>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4</a:t>
            </a:fld>
            <a:endParaRPr kumimoji="1" lang="ja-JP" altLang="en-US"/>
          </a:p>
        </p:txBody>
      </p:sp>
    </p:spTree>
    <p:extLst>
      <p:ext uri="{BB962C8B-B14F-4D97-AF65-F5344CB8AC3E}">
        <p14:creationId xmlns:p14="http://schemas.microsoft.com/office/powerpoint/2010/main" val="4678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7588"/>
            <a:ext cx="7886700" cy="555263"/>
          </a:xfrm>
        </p:spPr>
        <p:txBody>
          <a:bodyPr>
            <a:normAutofit fontScale="90000"/>
          </a:bodyPr>
          <a:lstStyle/>
          <a:p>
            <a:pPr algn="ctr"/>
            <a:r>
              <a:rPr lang="en-US" altLang="ja-JP" dirty="0" err="1" smtClean="0">
                <a:latin typeface="Arial" panose="020B0604020202020204" pitchFamily="34" charset="0"/>
                <a:cs typeface="Arial" panose="020B0604020202020204" pitchFamily="34" charset="0"/>
              </a:rPr>
              <a:t>Quinodimethanes</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(QDM</a:t>
            </a:r>
            <a:r>
              <a:rPr lang="en-US" altLang="ja-JP" dirty="0" smtClean="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
        <p:nvSpPr>
          <p:cNvPr id="3" name="Rectangle 28"/>
          <p:cNvSpPr>
            <a:spLocks noChangeArrowheads="1"/>
          </p:cNvSpPr>
          <p:nvPr/>
        </p:nvSpPr>
        <p:spPr bwMode="auto">
          <a:xfrm>
            <a:off x="0" y="2587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410690996"/>
              </p:ext>
            </p:extLst>
          </p:nvPr>
        </p:nvGraphicFramePr>
        <p:xfrm>
          <a:off x="442118" y="1303823"/>
          <a:ext cx="3841750" cy="558800"/>
        </p:xfrm>
        <a:graphic>
          <a:graphicData uri="http://schemas.openxmlformats.org/presentationml/2006/ole">
            <mc:AlternateContent xmlns:mc="http://schemas.openxmlformats.org/markup-compatibility/2006">
              <mc:Choice xmlns:v="urn:schemas-microsoft-com:vml" Requires="v">
                <p:oleObj spid="_x0000_s2718" name="CS ChemDraw Drawing" r:id="rId4" imgW="3154203" imgH="459813" progId="ChemDraw.Document.6.0">
                  <p:embed/>
                </p:oleObj>
              </mc:Choice>
              <mc:Fallback>
                <p:oleObj name="CS ChemDraw Drawing" r:id="rId4" imgW="3154203" imgH="459813" progId="ChemDraw.Document.6.0">
                  <p:embed/>
                  <p:pic>
                    <p:nvPicPr>
                      <p:cNvPr id="0" name=""/>
                      <p:cNvPicPr/>
                      <p:nvPr/>
                    </p:nvPicPr>
                    <p:blipFill>
                      <a:blip r:embed="rId5"/>
                      <a:stretch>
                        <a:fillRect/>
                      </a:stretch>
                    </p:blipFill>
                    <p:spPr>
                      <a:xfrm>
                        <a:off x="442118" y="1303823"/>
                        <a:ext cx="3841750" cy="558800"/>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246839212"/>
              </p:ext>
            </p:extLst>
          </p:nvPr>
        </p:nvGraphicFramePr>
        <p:xfrm>
          <a:off x="289331" y="5071865"/>
          <a:ext cx="3809865" cy="1405250"/>
        </p:xfrm>
        <a:graphic>
          <a:graphicData uri="http://schemas.openxmlformats.org/presentationml/2006/ole">
            <mc:AlternateContent xmlns:mc="http://schemas.openxmlformats.org/markup-compatibility/2006">
              <mc:Choice xmlns:v="urn:schemas-microsoft-com:vml" Requires="v">
                <p:oleObj spid="_x0000_s2719" name="CS ChemDraw Drawing" r:id="rId6" imgW="2721332" imgH="1003750" progId="ChemDraw.Document.6.0">
                  <p:embed/>
                </p:oleObj>
              </mc:Choice>
              <mc:Fallback>
                <p:oleObj name="CS ChemDraw Drawing" r:id="rId6" imgW="2721332" imgH="1003750" progId="ChemDraw.Document.6.0">
                  <p:embed/>
                  <p:pic>
                    <p:nvPicPr>
                      <p:cNvPr id="0" name=""/>
                      <p:cNvPicPr/>
                      <p:nvPr/>
                    </p:nvPicPr>
                    <p:blipFill>
                      <a:blip r:embed="rId7"/>
                      <a:stretch>
                        <a:fillRect/>
                      </a:stretch>
                    </p:blipFill>
                    <p:spPr>
                      <a:xfrm>
                        <a:off x="289331" y="5071865"/>
                        <a:ext cx="3809865" cy="1405250"/>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730844036"/>
              </p:ext>
            </p:extLst>
          </p:nvPr>
        </p:nvGraphicFramePr>
        <p:xfrm>
          <a:off x="4947680" y="5115228"/>
          <a:ext cx="3907949" cy="1395009"/>
        </p:xfrm>
        <a:graphic>
          <a:graphicData uri="http://schemas.openxmlformats.org/presentationml/2006/ole">
            <mc:AlternateContent xmlns:mc="http://schemas.openxmlformats.org/markup-compatibility/2006">
              <mc:Choice xmlns:v="urn:schemas-microsoft-com:vml" Requires="v">
                <p:oleObj spid="_x0000_s2720" name="CS ChemDraw Drawing" r:id="rId8" imgW="2791392" imgH="996435" progId="ChemDraw.Document.6.0">
                  <p:embed/>
                </p:oleObj>
              </mc:Choice>
              <mc:Fallback>
                <p:oleObj name="CS ChemDraw Drawing" r:id="rId8" imgW="2791392" imgH="996435" progId="ChemDraw.Document.6.0">
                  <p:embed/>
                  <p:pic>
                    <p:nvPicPr>
                      <p:cNvPr id="0" name=""/>
                      <p:cNvPicPr/>
                      <p:nvPr/>
                    </p:nvPicPr>
                    <p:blipFill>
                      <a:blip r:embed="rId9"/>
                      <a:stretch>
                        <a:fillRect/>
                      </a:stretch>
                    </p:blipFill>
                    <p:spPr>
                      <a:xfrm>
                        <a:off x="4947680" y="5115228"/>
                        <a:ext cx="3907949" cy="1395009"/>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636667872"/>
              </p:ext>
            </p:extLst>
          </p:nvPr>
        </p:nvGraphicFramePr>
        <p:xfrm>
          <a:off x="5287962" y="1012186"/>
          <a:ext cx="3227388" cy="935037"/>
        </p:xfrm>
        <a:graphic>
          <a:graphicData uri="http://schemas.openxmlformats.org/presentationml/2006/ole">
            <mc:AlternateContent xmlns:mc="http://schemas.openxmlformats.org/markup-compatibility/2006">
              <mc:Choice xmlns:v="urn:schemas-microsoft-com:vml" Requires="v">
                <p:oleObj spid="_x0000_s2721" name="CS ChemDraw Drawing" r:id="rId10" imgW="2648269" imgH="770709" progId="ChemDraw.Document.6.0">
                  <p:embed/>
                </p:oleObj>
              </mc:Choice>
              <mc:Fallback>
                <p:oleObj name="CS ChemDraw Drawing" r:id="rId10" imgW="2648269" imgH="770709" progId="ChemDraw.Document.6.0">
                  <p:embed/>
                  <p:pic>
                    <p:nvPicPr>
                      <p:cNvPr id="0" name=""/>
                      <p:cNvPicPr/>
                      <p:nvPr/>
                    </p:nvPicPr>
                    <p:blipFill>
                      <a:blip r:embed="rId11"/>
                      <a:stretch>
                        <a:fillRect/>
                      </a:stretch>
                    </p:blipFill>
                    <p:spPr>
                      <a:xfrm>
                        <a:off x="5287962" y="1012186"/>
                        <a:ext cx="3227388" cy="935037"/>
                      </a:xfrm>
                      <a:prstGeom prst="rect">
                        <a:avLst/>
                      </a:prstGeom>
                    </p:spPr>
                  </p:pic>
                </p:oleObj>
              </mc:Fallback>
            </mc:AlternateContent>
          </a:graphicData>
        </a:graphic>
      </p:graphicFrame>
      <p:cxnSp>
        <p:nvCxnSpPr>
          <p:cNvPr id="15" name="直線コネクタ 14"/>
          <p:cNvCxnSpPr/>
          <p:nvPr/>
        </p:nvCxnSpPr>
        <p:spPr>
          <a:xfrm>
            <a:off x="189781" y="2467158"/>
            <a:ext cx="883344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35541" y="6215505"/>
            <a:ext cx="2868734" cy="523220"/>
          </a:xfrm>
          <a:prstGeom prst="rect">
            <a:avLst/>
          </a:prstGeom>
          <a:noFill/>
        </p:spPr>
        <p:txBody>
          <a:bodyPr wrap="none" rtlCol="0">
            <a:spAutoFit/>
          </a:bodyPr>
          <a:lstStyle/>
          <a:p>
            <a:r>
              <a:rPr kumimoji="1" lang="en-US" altLang="ja-JP" sz="1400" dirty="0" smtClean="0">
                <a:latin typeface="Arial" pitchFamily="34" charset="0"/>
                <a:cs typeface="Arial" pitchFamily="34" charset="0"/>
              </a:rPr>
              <a:t>Chase, D. T.  </a:t>
            </a:r>
            <a:r>
              <a:rPr lang="en-US" altLang="ja-JP" sz="1400" dirty="0" smtClean="0">
                <a:latin typeface="Arial" pitchFamily="34" charset="0"/>
                <a:cs typeface="Arial" pitchFamily="34" charset="0"/>
              </a:rPr>
              <a:t>e</a:t>
            </a:r>
            <a:r>
              <a:rPr kumimoji="1" lang="en-US" altLang="ja-JP" sz="1400" dirty="0" smtClean="0">
                <a:latin typeface="Arial" pitchFamily="34" charset="0"/>
                <a:cs typeface="Arial" pitchFamily="34" charset="0"/>
              </a:rPr>
              <a:t>t al. </a:t>
            </a:r>
            <a:r>
              <a:rPr kumimoji="1" lang="en-US" altLang="ja-JP" sz="1400" i="1" dirty="0" err="1" smtClean="0">
                <a:latin typeface="Arial" pitchFamily="34" charset="0"/>
                <a:cs typeface="Arial" pitchFamily="34" charset="0"/>
              </a:rPr>
              <a:t>Angew</a:t>
            </a:r>
            <a:r>
              <a:rPr kumimoji="1" lang="en-US" altLang="ja-JP" sz="1400" i="1" dirty="0" smtClean="0">
                <a:latin typeface="Arial" pitchFamily="34" charset="0"/>
                <a:cs typeface="Arial" pitchFamily="34" charset="0"/>
              </a:rPr>
              <a:t>. Chem.</a:t>
            </a:r>
          </a:p>
          <a:p>
            <a:r>
              <a:rPr kumimoji="1" lang="en-US" altLang="ja-JP" sz="1400" i="1" dirty="0" smtClean="0">
                <a:latin typeface="Arial" pitchFamily="34" charset="0"/>
                <a:cs typeface="Arial" pitchFamily="34" charset="0"/>
              </a:rPr>
              <a:t> Int. Ed</a:t>
            </a:r>
            <a:r>
              <a:rPr kumimoji="1" lang="en-US" altLang="ja-JP" sz="1400" dirty="0" smtClean="0">
                <a:latin typeface="Arial" pitchFamily="34" charset="0"/>
                <a:cs typeface="Arial" pitchFamily="34" charset="0"/>
              </a:rPr>
              <a:t>. </a:t>
            </a:r>
            <a:r>
              <a:rPr kumimoji="1" lang="en-US" altLang="ja-JP" sz="1400" b="1" dirty="0" smtClean="0">
                <a:latin typeface="Arial" pitchFamily="34" charset="0"/>
                <a:cs typeface="Arial" pitchFamily="34" charset="0"/>
              </a:rPr>
              <a:t>2011</a:t>
            </a:r>
            <a:r>
              <a:rPr kumimoji="1" lang="en-US" altLang="ja-JP" sz="1400" dirty="0" smtClean="0">
                <a:latin typeface="Arial" pitchFamily="34" charset="0"/>
                <a:cs typeface="Arial" pitchFamily="34" charset="0"/>
              </a:rPr>
              <a:t>, </a:t>
            </a:r>
            <a:r>
              <a:rPr kumimoji="1" lang="en-US" altLang="ja-JP" sz="1400" i="1" dirty="0" smtClean="0">
                <a:latin typeface="Arial" pitchFamily="34" charset="0"/>
                <a:cs typeface="Arial" pitchFamily="34" charset="0"/>
              </a:rPr>
              <a:t>50</a:t>
            </a:r>
            <a:r>
              <a:rPr kumimoji="1" lang="en-US" altLang="ja-JP" sz="1400" dirty="0" smtClean="0">
                <a:latin typeface="Arial" pitchFamily="34" charset="0"/>
                <a:cs typeface="Arial" pitchFamily="34" charset="0"/>
              </a:rPr>
              <a:t>, 11103.</a:t>
            </a:r>
            <a:r>
              <a:rPr kumimoji="1" lang="en-US" altLang="ja-JP" sz="1400" dirty="0" smtClean="0"/>
              <a:t> </a:t>
            </a:r>
            <a:endParaRPr kumimoji="1" lang="ja-JP" altLang="en-US" sz="1400" dirty="0"/>
          </a:p>
        </p:txBody>
      </p:sp>
      <p:sp>
        <p:nvSpPr>
          <p:cNvPr id="18" name="テキスト ボックス 17"/>
          <p:cNvSpPr txBox="1"/>
          <p:nvPr/>
        </p:nvSpPr>
        <p:spPr>
          <a:xfrm>
            <a:off x="4894118" y="6255387"/>
            <a:ext cx="3023200" cy="523220"/>
          </a:xfrm>
          <a:prstGeom prst="rect">
            <a:avLst/>
          </a:prstGeom>
          <a:noFill/>
        </p:spPr>
        <p:txBody>
          <a:bodyPr wrap="none" rtlCol="0">
            <a:spAutoFit/>
          </a:bodyPr>
          <a:lstStyle/>
          <a:p>
            <a:r>
              <a:rPr kumimoji="1" lang="en-US" altLang="ja-JP" sz="1400" dirty="0" smtClean="0">
                <a:latin typeface="Arial" pitchFamily="34" charset="0"/>
                <a:cs typeface="Arial" pitchFamily="34" charset="0"/>
              </a:rPr>
              <a:t>Shimizu, A.; </a:t>
            </a:r>
            <a:r>
              <a:rPr kumimoji="1" lang="en-US" altLang="ja-JP" sz="1400" dirty="0" err="1" smtClean="0">
                <a:latin typeface="Arial" pitchFamily="34" charset="0"/>
                <a:cs typeface="Arial" pitchFamily="34" charset="0"/>
              </a:rPr>
              <a:t>Tobe</a:t>
            </a:r>
            <a:r>
              <a:rPr kumimoji="1" lang="en-US" altLang="ja-JP" sz="1400" dirty="0" smtClean="0">
                <a:latin typeface="Arial" pitchFamily="34" charset="0"/>
                <a:cs typeface="Arial" pitchFamily="34" charset="0"/>
              </a:rPr>
              <a:t>, Y. </a:t>
            </a:r>
            <a:r>
              <a:rPr kumimoji="1" lang="en-US" altLang="ja-JP" sz="1400" i="1" dirty="0" err="1" smtClean="0">
                <a:latin typeface="Arial" pitchFamily="34" charset="0"/>
                <a:cs typeface="Arial" pitchFamily="34" charset="0"/>
              </a:rPr>
              <a:t>Angew</a:t>
            </a:r>
            <a:r>
              <a:rPr kumimoji="1" lang="en-US" altLang="ja-JP" sz="1400" i="1" dirty="0" smtClean="0">
                <a:latin typeface="Arial" pitchFamily="34" charset="0"/>
                <a:cs typeface="Arial" pitchFamily="34" charset="0"/>
              </a:rPr>
              <a:t>. Chem.</a:t>
            </a:r>
          </a:p>
          <a:p>
            <a:r>
              <a:rPr kumimoji="1" lang="en-US" altLang="ja-JP" sz="1400" i="1" dirty="0" smtClean="0">
                <a:latin typeface="Arial" pitchFamily="34" charset="0"/>
                <a:cs typeface="Arial" pitchFamily="34" charset="0"/>
              </a:rPr>
              <a:t> Int</a:t>
            </a:r>
            <a:r>
              <a:rPr lang="en-US" altLang="ja-JP" sz="1400" i="1" dirty="0" smtClean="0">
                <a:latin typeface="Arial" pitchFamily="34" charset="0"/>
                <a:cs typeface="Arial" pitchFamily="34" charset="0"/>
              </a:rPr>
              <a:t>. Ed. </a:t>
            </a:r>
            <a:r>
              <a:rPr lang="en-US" altLang="ja-JP" sz="1400" b="1" dirty="0" smtClean="0">
                <a:latin typeface="Arial" pitchFamily="34" charset="0"/>
                <a:cs typeface="Arial" pitchFamily="34" charset="0"/>
              </a:rPr>
              <a:t>2011</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50</a:t>
            </a:r>
            <a:r>
              <a:rPr lang="en-US" altLang="ja-JP" sz="1400" dirty="0" smtClean="0">
                <a:latin typeface="Arial" pitchFamily="34" charset="0"/>
                <a:cs typeface="Arial" pitchFamily="34" charset="0"/>
              </a:rPr>
              <a:t>, 6906.</a:t>
            </a:r>
            <a:endParaRPr kumimoji="1" lang="ja-JP" altLang="en-US" sz="1400" dirty="0">
              <a:latin typeface="Arial" pitchFamily="34" charset="0"/>
              <a:cs typeface="Arial" pitchFamily="34" charset="0"/>
            </a:endParaRPr>
          </a:p>
        </p:txBody>
      </p:sp>
      <p:sp>
        <p:nvSpPr>
          <p:cNvPr id="5" name="テキスト ボックス 4"/>
          <p:cNvSpPr txBox="1"/>
          <p:nvPr/>
        </p:nvSpPr>
        <p:spPr>
          <a:xfrm>
            <a:off x="5885993" y="1921390"/>
            <a:ext cx="2031325" cy="369332"/>
          </a:xfrm>
          <a:prstGeom prst="rect">
            <a:avLst/>
          </a:prstGeom>
          <a:noFill/>
        </p:spPr>
        <p:txBody>
          <a:bodyPr wrap="none" rtlCol="0">
            <a:spAutoFit/>
          </a:bodyPr>
          <a:lstStyle/>
          <a:p>
            <a:r>
              <a:rPr lang="en-US" altLang="ja-JP" i="1" dirty="0" smtClean="0">
                <a:latin typeface="Arial" panose="020B0604020202020204" pitchFamily="34" charset="0"/>
                <a:cs typeface="Arial" panose="020B0604020202020204" pitchFamily="34" charset="0"/>
              </a:rPr>
              <a:t>o</a:t>
            </a:r>
            <a:r>
              <a:rPr kumimoji="1" lang="en-US" altLang="ja-JP" dirty="0" smtClean="0">
                <a:latin typeface="Arial" panose="020B0604020202020204" pitchFamily="34" charset="0"/>
                <a:cs typeface="Arial" panose="020B0604020202020204" pitchFamily="34" charset="0"/>
              </a:rPr>
              <a:t>-</a:t>
            </a:r>
            <a:r>
              <a:rPr lang="en-US" altLang="ja-JP" dirty="0" err="1">
                <a:latin typeface="Arial" panose="020B0604020202020204" pitchFamily="34" charset="0"/>
                <a:cs typeface="Arial" panose="020B0604020202020204" pitchFamily="34" charset="0"/>
              </a:rPr>
              <a:t>q</a:t>
            </a:r>
            <a:r>
              <a:rPr kumimoji="1" lang="en-US" altLang="ja-JP" dirty="0" err="1" smtClean="0">
                <a:latin typeface="Arial" panose="020B0604020202020204" pitchFamily="34" charset="0"/>
                <a:cs typeface="Arial" panose="020B0604020202020204" pitchFamily="34" charset="0"/>
              </a:rPr>
              <a:t>uinodimethane</a:t>
            </a:r>
            <a:endParaRPr kumimoji="1" lang="ja-JP" altLang="en-US" dirty="0">
              <a:latin typeface="Arial" panose="020B0604020202020204" pitchFamily="34" charset="0"/>
              <a:cs typeface="Arial" panose="020B0604020202020204" pitchFamily="34" charset="0"/>
            </a:endParaRPr>
          </a:p>
        </p:txBody>
      </p:sp>
      <p:sp>
        <p:nvSpPr>
          <p:cNvPr id="19" name="テキスト ボックス 18"/>
          <p:cNvSpPr txBox="1"/>
          <p:nvPr/>
        </p:nvSpPr>
        <p:spPr>
          <a:xfrm>
            <a:off x="1347330" y="1866075"/>
            <a:ext cx="2031325" cy="369332"/>
          </a:xfrm>
          <a:prstGeom prst="rect">
            <a:avLst/>
          </a:prstGeom>
          <a:noFill/>
        </p:spPr>
        <p:txBody>
          <a:bodyPr wrap="none" rtlCol="0">
            <a:spAutoFit/>
          </a:bodyPr>
          <a:lstStyle/>
          <a:p>
            <a:r>
              <a:rPr lang="en-US" altLang="ja-JP" i="1" dirty="0" smtClean="0">
                <a:latin typeface="Arial" panose="020B0604020202020204" pitchFamily="34" charset="0"/>
                <a:cs typeface="Arial" panose="020B0604020202020204" pitchFamily="34" charset="0"/>
              </a:rPr>
              <a:t>p</a:t>
            </a:r>
            <a:r>
              <a:rPr kumimoji="1" lang="en-US" altLang="ja-JP" dirty="0" smtClean="0">
                <a:latin typeface="Arial" panose="020B0604020202020204" pitchFamily="34" charset="0"/>
                <a:cs typeface="Arial" panose="020B0604020202020204" pitchFamily="34" charset="0"/>
              </a:rPr>
              <a:t>-</a:t>
            </a:r>
            <a:r>
              <a:rPr lang="en-US" altLang="ja-JP" dirty="0" err="1" smtClean="0">
                <a:latin typeface="Arial" panose="020B0604020202020204" pitchFamily="34" charset="0"/>
                <a:cs typeface="Arial" panose="020B0604020202020204" pitchFamily="34" charset="0"/>
              </a:rPr>
              <a:t>q</a:t>
            </a:r>
            <a:r>
              <a:rPr kumimoji="1" lang="en-US" altLang="ja-JP" dirty="0" err="1" smtClean="0">
                <a:latin typeface="Arial" panose="020B0604020202020204" pitchFamily="34" charset="0"/>
                <a:cs typeface="Arial" panose="020B0604020202020204" pitchFamily="34" charset="0"/>
              </a:rPr>
              <a:t>uinodimethane</a:t>
            </a:r>
            <a:endParaRPr kumimoji="1" lang="ja-JP" altLang="en-US" dirty="0">
              <a:latin typeface="Arial" panose="020B0604020202020204" pitchFamily="34" charset="0"/>
              <a:cs typeface="Arial" panose="020B0604020202020204" pitchFamily="34" charset="0"/>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3590672446"/>
              </p:ext>
            </p:extLst>
          </p:nvPr>
        </p:nvGraphicFramePr>
        <p:xfrm>
          <a:off x="289331" y="3071694"/>
          <a:ext cx="2801001" cy="1228221"/>
        </p:xfrm>
        <a:graphic>
          <a:graphicData uri="http://schemas.openxmlformats.org/presentationml/2006/ole">
            <mc:AlternateContent xmlns:mc="http://schemas.openxmlformats.org/markup-compatibility/2006">
              <mc:Choice xmlns:v="urn:schemas-microsoft-com:vml" Requires="v">
                <p:oleObj spid="_x0000_s2722" name="CS ChemDraw Drawing" r:id="rId12" imgW="2000715" imgH="877301" progId="ChemDraw.Document.6.0">
                  <p:embed/>
                </p:oleObj>
              </mc:Choice>
              <mc:Fallback>
                <p:oleObj name="CS ChemDraw Drawing" r:id="rId12" imgW="2000715" imgH="877301" progId="ChemDraw.Document.6.0">
                  <p:embed/>
                  <p:pic>
                    <p:nvPicPr>
                      <p:cNvPr id="0" name=""/>
                      <p:cNvPicPr>
                        <a:picLocks noChangeAspect="1" noChangeArrowheads="1"/>
                      </p:cNvPicPr>
                      <p:nvPr/>
                    </p:nvPicPr>
                    <p:blipFill>
                      <a:blip r:embed="rId13"/>
                      <a:srcRect/>
                      <a:stretch>
                        <a:fillRect/>
                      </a:stretch>
                    </p:blipFill>
                    <p:spPr bwMode="auto">
                      <a:xfrm>
                        <a:off x="289331" y="3071694"/>
                        <a:ext cx="2801001" cy="1228221"/>
                      </a:xfrm>
                      <a:prstGeom prst="rect">
                        <a:avLst/>
                      </a:prstGeom>
                      <a:noFill/>
                      <a:ln>
                        <a:noFill/>
                      </a:ln>
                      <a:extLst/>
                    </p:spPr>
                  </p:pic>
                </p:oleObj>
              </mc:Fallback>
            </mc:AlternateContent>
          </a:graphicData>
        </a:graphic>
      </p:graphicFrame>
      <p:sp>
        <p:nvSpPr>
          <p:cNvPr id="21" name="テキスト ボックス 20"/>
          <p:cNvSpPr txBox="1"/>
          <p:nvPr/>
        </p:nvSpPr>
        <p:spPr>
          <a:xfrm>
            <a:off x="532766" y="4384059"/>
            <a:ext cx="2448272" cy="523220"/>
          </a:xfrm>
          <a:prstGeom prst="rect">
            <a:avLst/>
          </a:prstGeom>
          <a:noFill/>
        </p:spPr>
        <p:txBody>
          <a:bodyPr wrap="square" rtlCol="0">
            <a:spAutoFit/>
          </a:bodyPr>
          <a:lstStyle/>
          <a:p>
            <a:pPr algn="just"/>
            <a:r>
              <a:rPr kumimoji="1" lang="en-US" altLang="ja-JP" sz="1400" dirty="0" smtClean="0">
                <a:latin typeface="Arial" pitchFamily="34" charset="0"/>
                <a:cs typeface="Arial" pitchFamily="34" charset="0"/>
              </a:rPr>
              <a:t>Kubo, T. et al. </a:t>
            </a:r>
            <a:r>
              <a:rPr kumimoji="1" lang="en-US" altLang="ja-JP" sz="1400" i="1" dirty="0" err="1" smtClean="0">
                <a:latin typeface="Arial" pitchFamily="34" charset="0"/>
                <a:cs typeface="Arial" pitchFamily="34" charset="0"/>
              </a:rPr>
              <a:t>Angew</a:t>
            </a:r>
            <a:r>
              <a:rPr kumimoji="1" lang="en-US" altLang="ja-JP" sz="1400" i="1" dirty="0" smtClean="0">
                <a:latin typeface="Arial" pitchFamily="34" charset="0"/>
                <a:cs typeface="Arial" pitchFamily="34" charset="0"/>
              </a:rPr>
              <a:t>. </a:t>
            </a:r>
            <a:r>
              <a:rPr lang="en-US" altLang="ja-JP" sz="1400" i="1" dirty="0" smtClean="0">
                <a:latin typeface="Arial" pitchFamily="34" charset="0"/>
                <a:cs typeface="Arial" pitchFamily="34" charset="0"/>
              </a:rPr>
              <a:t>Chem</a:t>
            </a:r>
            <a:r>
              <a:rPr lang="en-US" altLang="ja-JP" sz="1400" i="1" dirty="0">
                <a:latin typeface="Arial" pitchFamily="34" charset="0"/>
                <a:cs typeface="Arial" pitchFamily="34" charset="0"/>
              </a:rPr>
              <a:t>. Int. Ed</a:t>
            </a:r>
            <a:r>
              <a:rPr lang="en-US" altLang="ja-JP" sz="1400" dirty="0">
                <a:latin typeface="Arial" pitchFamily="34" charset="0"/>
                <a:cs typeface="Arial" pitchFamily="34" charset="0"/>
              </a:rPr>
              <a:t>. </a:t>
            </a:r>
            <a:r>
              <a:rPr lang="en-US" altLang="ja-JP" sz="1400" b="1" dirty="0" smtClean="0">
                <a:latin typeface="Arial" pitchFamily="34" charset="0"/>
                <a:cs typeface="Arial" pitchFamily="34" charset="0"/>
              </a:rPr>
              <a:t>2005</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44</a:t>
            </a:r>
            <a:r>
              <a:rPr lang="en-US" altLang="ja-JP" sz="1400" dirty="0" smtClean="0">
                <a:latin typeface="Arial" pitchFamily="34" charset="0"/>
                <a:cs typeface="Arial" pitchFamily="34" charset="0"/>
              </a:rPr>
              <a:t>, 6564.</a:t>
            </a:r>
            <a:r>
              <a:rPr kumimoji="1" lang="en-US" altLang="ja-JP" sz="1400" dirty="0" smtClean="0">
                <a:latin typeface="Arial" pitchFamily="34" charset="0"/>
                <a:cs typeface="Arial" pitchFamily="34" charset="0"/>
              </a:rPr>
              <a:t> </a:t>
            </a:r>
            <a:endParaRPr kumimoji="1" lang="ja-JP" altLang="en-US" sz="1400" dirty="0">
              <a:latin typeface="Arial" pitchFamily="34" charset="0"/>
              <a:cs typeface="Arial" pitchFamily="34" charset="0"/>
            </a:endParaRPr>
          </a:p>
        </p:txBody>
      </p:sp>
      <p:sp>
        <p:nvSpPr>
          <p:cNvPr id="6" name="スライド番号プレースホルダー 5"/>
          <p:cNvSpPr>
            <a:spLocks noGrp="1"/>
          </p:cNvSpPr>
          <p:nvPr>
            <p:ph type="sldNum" sz="quarter" idx="12"/>
          </p:nvPr>
        </p:nvSpPr>
        <p:spPr/>
        <p:txBody>
          <a:bodyPr/>
          <a:lstStyle/>
          <a:p>
            <a:fld id="{D8FCE08B-00FE-4092-BEE2-49533B6D45DC}" type="slidenum">
              <a:rPr kumimoji="1" lang="ja-JP" altLang="en-US" smtClean="0"/>
              <a:t>5</a:t>
            </a:fld>
            <a:endParaRPr kumimoji="1"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3599153116"/>
              </p:ext>
            </p:extLst>
          </p:nvPr>
        </p:nvGraphicFramePr>
        <p:xfrm>
          <a:off x="3428977" y="2631745"/>
          <a:ext cx="987336" cy="1000440"/>
        </p:xfrm>
        <a:graphic>
          <a:graphicData uri="http://schemas.openxmlformats.org/presentationml/2006/ole">
            <mc:AlternateContent xmlns:mc="http://schemas.openxmlformats.org/markup-compatibility/2006">
              <mc:Choice xmlns:v="urn:schemas-microsoft-com:vml" Requires="v">
                <p:oleObj spid="_x0000_s2723" name="CS ChemDraw Drawing" r:id="rId14" imgW="705240" imgH="714600" progId="ChemDraw.Document.6.0">
                  <p:embed/>
                </p:oleObj>
              </mc:Choice>
              <mc:Fallback>
                <p:oleObj name="CS ChemDraw Drawing" r:id="rId14" imgW="705240" imgH="714600" progId="ChemDraw.Document.6.0">
                  <p:embed/>
                  <p:pic>
                    <p:nvPicPr>
                      <p:cNvPr id="0" name=""/>
                      <p:cNvPicPr>
                        <a:picLocks noChangeAspect="1" noChangeArrowheads="1"/>
                      </p:cNvPicPr>
                      <p:nvPr/>
                    </p:nvPicPr>
                    <p:blipFill>
                      <a:blip r:embed="rId15"/>
                      <a:srcRect/>
                      <a:stretch>
                        <a:fillRect/>
                      </a:stretch>
                    </p:blipFill>
                    <p:spPr bwMode="auto">
                      <a:xfrm>
                        <a:off x="3428977" y="2631745"/>
                        <a:ext cx="987336" cy="1000440"/>
                      </a:xfrm>
                      <a:prstGeom prst="rect">
                        <a:avLst/>
                      </a:prstGeom>
                      <a:noFill/>
                      <a:ln>
                        <a:noFill/>
                      </a:ln>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581999025"/>
              </p:ext>
            </p:extLst>
          </p:nvPr>
        </p:nvGraphicFramePr>
        <p:xfrm>
          <a:off x="2745558" y="4011660"/>
          <a:ext cx="1366838" cy="531812"/>
        </p:xfrm>
        <a:graphic>
          <a:graphicData uri="http://schemas.openxmlformats.org/presentationml/2006/ole">
            <mc:AlternateContent xmlns:mc="http://schemas.openxmlformats.org/markup-compatibility/2006">
              <mc:Choice xmlns:v="urn:schemas-microsoft-com:vml" Requires="v">
                <p:oleObj spid="_x0000_s2724" name="CS ChemDraw Drawing" r:id="rId16" imgW="976837" imgH="379345" progId="ChemDraw.Document.6.0">
                  <p:embed/>
                </p:oleObj>
              </mc:Choice>
              <mc:Fallback>
                <p:oleObj name="CS ChemDraw Drawing" r:id="rId16" imgW="976837" imgH="379345" progId="ChemDraw.Document.6.0">
                  <p:embed/>
                  <p:pic>
                    <p:nvPicPr>
                      <p:cNvPr id="0" name=""/>
                      <p:cNvPicPr/>
                      <p:nvPr/>
                    </p:nvPicPr>
                    <p:blipFill>
                      <a:blip r:embed="rId17"/>
                      <a:stretch>
                        <a:fillRect/>
                      </a:stretch>
                    </p:blipFill>
                    <p:spPr>
                      <a:xfrm>
                        <a:off x="2745558" y="4011660"/>
                        <a:ext cx="1366838" cy="531812"/>
                      </a:xfrm>
                      <a:prstGeom prst="rect">
                        <a:avLst/>
                      </a:prstGeom>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3830038008"/>
              </p:ext>
            </p:extLst>
          </p:nvPr>
        </p:nvGraphicFramePr>
        <p:xfrm>
          <a:off x="4572000" y="2705473"/>
          <a:ext cx="4251325" cy="2045043"/>
        </p:xfrm>
        <a:graphic>
          <a:graphicData uri="http://schemas.openxmlformats.org/presentationml/2006/ole">
            <mc:AlternateContent xmlns:mc="http://schemas.openxmlformats.org/markup-compatibility/2006">
              <mc:Choice xmlns:v="urn:schemas-microsoft-com:vml" Requires="v">
                <p:oleObj spid="_x0000_s2725" name="CS ChemDraw Drawing" r:id="rId18" imgW="3035101" imgH="2575473" progId="ChemDraw.Document.6.0">
                  <p:embed/>
                </p:oleObj>
              </mc:Choice>
              <mc:Fallback>
                <p:oleObj name="CS ChemDraw Drawing" r:id="rId18" imgW="3035101" imgH="2575473" progId="ChemDraw.Document.6.0">
                  <p:embed/>
                  <p:pic>
                    <p:nvPicPr>
                      <p:cNvPr id="0" name=""/>
                      <p:cNvPicPr>
                        <a:picLocks noChangeAspect="1" noChangeArrowheads="1"/>
                      </p:cNvPicPr>
                      <p:nvPr/>
                    </p:nvPicPr>
                    <p:blipFill>
                      <a:blip r:embed="rId19"/>
                      <a:srcRect/>
                      <a:stretch>
                        <a:fillRect/>
                      </a:stretch>
                    </p:blipFill>
                    <p:spPr bwMode="auto">
                      <a:xfrm>
                        <a:off x="4572000" y="2705473"/>
                        <a:ext cx="4251325" cy="2045043"/>
                      </a:xfrm>
                      <a:prstGeom prst="rect">
                        <a:avLst/>
                      </a:prstGeom>
                      <a:noFill/>
                      <a:ln>
                        <a:noFill/>
                      </a:ln>
                      <a:extLst/>
                    </p:spPr>
                  </p:pic>
                </p:oleObj>
              </mc:Fallback>
            </mc:AlternateContent>
          </a:graphicData>
        </a:graphic>
      </p:graphicFrame>
      <p:sp>
        <p:nvSpPr>
          <p:cNvPr id="25" name="テキスト ボックス 24"/>
          <p:cNvSpPr txBox="1"/>
          <p:nvPr/>
        </p:nvSpPr>
        <p:spPr>
          <a:xfrm>
            <a:off x="7410091" y="2793411"/>
            <a:ext cx="1620957" cy="338554"/>
          </a:xfrm>
          <a:prstGeom prst="rect">
            <a:avLst/>
          </a:prstGeom>
          <a:noFill/>
        </p:spPr>
        <p:txBody>
          <a:bodyPr wrap="none" rtlCol="0">
            <a:spAutoFit/>
          </a:bodyPr>
          <a:lstStyle/>
          <a:p>
            <a:r>
              <a:rPr lang="ja-JP" altLang="en-US" sz="1600" dirty="0" smtClean="0">
                <a:latin typeface="Arial" panose="020B0604020202020204" pitchFamily="34" charset="0"/>
                <a:cs typeface="Arial" panose="020B0604020202020204" pitchFamily="34" charset="0"/>
              </a:rPr>
              <a:t>速度論的安定化</a:t>
            </a:r>
            <a:endParaRPr kumimoji="1" lang="ja-JP" altLang="en-US" sz="1600" dirty="0">
              <a:latin typeface="Arial" panose="020B0604020202020204" pitchFamily="34" charset="0"/>
              <a:cs typeface="Arial" panose="020B0604020202020204" pitchFamily="34" charset="0"/>
            </a:endParaRPr>
          </a:p>
        </p:txBody>
      </p:sp>
      <p:sp>
        <p:nvSpPr>
          <p:cNvPr id="26" name="テキスト ボックス 25"/>
          <p:cNvSpPr txBox="1"/>
          <p:nvPr/>
        </p:nvSpPr>
        <p:spPr>
          <a:xfrm>
            <a:off x="6001407" y="4662192"/>
            <a:ext cx="1620957" cy="338554"/>
          </a:xfrm>
          <a:prstGeom prst="rect">
            <a:avLst/>
          </a:prstGeom>
          <a:noFill/>
        </p:spPr>
        <p:txBody>
          <a:bodyPr wrap="none" rtlCol="0">
            <a:spAutoFit/>
          </a:bodyPr>
          <a:lstStyle/>
          <a:p>
            <a:r>
              <a:rPr lang="ja-JP" altLang="en-US" sz="1600" dirty="0" smtClean="0">
                <a:latin typeface="Arial" panose="020B0604020202020204" pitchFamily="34" charset="0"/>
                <a:cs typeface="Arial" panose="020B0604020202020204" pitchFamily="34" charset="0"/>
              </a:rPr>
              <a:t>熱力学的</a:t>
            </a:r>
            <a:r>
              <a:rPr lang="ja-JP" altLang="en-US" sz="1600" dirty="0">
                <a:latin typeface="Arial" panose="020B0604020202020204" pitchFamily="34" charset="0"/>
                <a:cs typeface="Arial" panose="020B0604020202020204" pitchFamily="34" charset="0"/>
              </a:rPr>
              <a:t>安定化</a:t>
            </a:r>
            <a:endParaRPr kumimoji="1" lang="ja-JP" altLang="en-US" sz="1600" dirty="0">
              <a:latin typeface="Arial" panose="020B0604020202020204" pitchFamily="34" charset="0"/>
              <a:cs typeface="Arial" panose="020B0604020202020204" pitchFamily="34" charset="0"/>
            </a:endParaRPr>
          </a:p>
        </p:txBody>
      </p:sp>
      <p:sp>
        <p:nvSpPr>
          <p:cNvPr id="8" name="正方形/長方形 7"/>
          <p:cNvSpPr/>
          <p:nvPr/>
        </p:nvSpPr>
        <p:spPr>
          <a:xfrm>
            <a:off x="7119565" y="4930854"/>
            <a:ext cx="1835710" cy="584775"/>
          </a:xfrm>
          <a:prstGeom prst="rect">
            <a:avLst/>
          </a:prstGeom>
        </p:spPr>
        <p:txBody>
          <a:bodyPr wrap="square">
            <a:spAutoFit/>
          </a:bodyPr>
          <a:lstStyle/>
          <a:p>
            <a:r>
              <a:rPr lang="en-US" altLang="ja-JP" sz="1600" dirty="0" err="1" smtClean="0">
                <a:latin typeface="Arial" panose="020B0604020202020204" pitchFamily="34" charset="0"/>
                <a:cs typeface="Arial" panose="020B0604020202020204" pitchFamily="34" charset="0"/>
              </a:rPr>
              <a:t>thermodynamical</a:t>
            </a:r>
            <a:r>
              <a:rPr lang="en-US" altLang="ja-JP" sz="1600" dirty="0" smtClean="0">
                <a:latin typeface="Arial" panose="020B0604020202020204" pitchFamily="34" charset="0"/>
                <a:cs typeface="Arial" panose="020B0604020202020204" pitchFamily="34" charset="0"/>
              </a:rPr>
              <a:t> stabilization </a:t>
            </a:r>
            <a:endParaRPr lang="ja-JP" altLang="en-US" sz="1600" dirty="0">
              <a:latin typeface="Arial" panose="020B0604020202020204" pitchFamily="34" charset="0"/>
              <a:cs typeface="Arial" panose="020B0604020202020204" pitchFamily="34" charset="0"/>
            </a:endParaRPr>
          </a:p>
        </p:txBody>
      </p:sp>
      <p:sp>
        <p:nvSpPr>
          <p:cNvPr id="27" name="正方形/長方形 26"/>
          <p:cNvSpPr/>
          <p:nvPr/>
        </p:nvSpPr>
        <p:spPr>
          <a:xfrm>
            <a:off x="7497422" y="3289142"/>
            <a:ext cx="1358207" cy="584775"/>
          </a:xfrm>
          <a:prstGeom prst="rect">
            <a:avLst/>
          </a:prstGeom>
        </p:spPr>
        <p:txBody>
          <a:bodyPr wrap="square">
            <a:spAutoFit/>
          </a:bodyPr>
          <a:lstStyle/>
          <a:p>
            <a:r>
              <a:rPr lang="en-US" altLang="ja-JP" sz="1600" dirty="0" smtClean="0">
                <a:latin typeface="Arial" panose="020B0604020202020204" pitchFamily="34" charset="0"/>
                <a:cs typeface="Arial" panose="020B0604020202020204" pitchFamily="34" charset="0"/>
              </a:rPr>
              <a:t>Kinetic stabilization </a:t>
            </a:r>
            <a:endParaRPr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2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91323"/>
            <a:ext cx="7886700" cy="555263"/>
          </a:xfrm>
        </p:spPr>
        <p:txBody>
          <a:bodyPr>
            <a:normAutofit fontScale="90000"/>
          </a:bodyPr>
          <a:lstStyle/>
          <a:p>
            <a:pPr algn="ctr"/>
            <a:r>
              <a:rPr kumimoji="1" lang="en-US" altLang="ja-JP" dirty="0" smtClean="0">
                <a:latin typeface="Arial" panose="020B0604020202020204" pitchFamily="34" charset="0"/>
                <a:cs typeface="Arial" panose="020B0604020202020204" pitchFamily="34" charset="0"/>
              </a:rPr>
              <a:t>Previous Work</a:t>
            </a:r>
            <a:endParaRPr kumimoji="1" lang="ja-JP" altLang="en-US" dirty="0">
              <a:latin typeface="Arial" panose="020B0604020202020204" pitchFamily="34" charset="0"/>
              <a:cs typeface="Arial" panose="020B0604020202020204" pitchFamily="34" charset="0"/>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678564423"/>
              </p:ext>
            </p:extLst>
          </p:nvPr>
        </p:nvGraphicFramePr>
        <p:xfrm>
          <a:off x="400133" y="861974"/>
          <a:ext cx="2275232" cy="1561782"/>
        </p:xfrm>
        <a:graphic>
          <a:graphicData uri="http://schemas.openxmlformats.org/presentationml/2006/ole">
            <mc:AlternateContent xmlns:mc="http://schemas.openxmlformats.org/markup-compatibility/2006">
              <mc:Choice xmlns:v="urn:schemas-microsoft-com:vml" Requires="v">
                <p:oleObj spid="_x0000_s22692" name="CS ChemDraw Drawing" r:id="rId4" imgW="1456248" imgH="1002705" progId="ChemDraw.Document.6.0">
                  <p:embed/>
                </p:oleObj>
              </mc:Choice>
              <mc:Fallback>
                <p:oleObj name="CS ChemDraw Drawing" r:id="rId4" imgW="1456248" imgH="1002705" progId="ChemDraw.Document.6.0">
                  <p:embed/>
                  <p:pic>
                    <p:nvPicPr>
                      <p:cNvPr id="0" name=""/>
                      <p:cNvPicPr/>
                      <p:nvPr/>
                    </p:nvPicPr>
                    <p:blipFill>
                      <a:blip r:embed="rId5"/>
                      <a:stretch>
                        <a:fillRect/>
                      </a:stretch>
                    </p:blipFill>
                    <p:spPr>
                      <a:xfrm>
                        <a:off x="400133" y="861974"/>
                        <a:ext cx="2275232" cy="1561782"/>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3110748" y="673614"/>
            <a:ext cx="6033252" cy="4518047"/>
          </a:xfrm>
          <a:prstGeom prst="rect">
            <a:avLst/>
          </a:prstGeom>
        </p:spPr>
      </p:pic>
      <p:sp>
        <p:nvSpPr>
          <p:cNvPr id="6" name="正方形/長方形 5"/>
          <p:cNvSpPr/>
          <p:nvPr/>
        </p:nvSpPr>
        <p:spPr>
          <a:xfrm>
            <a:off x="6078947" y="5894686"/>
            <a:ext cx="3065053" cy="461665"/>
          </a:xfrm>
          <a:prstGeom prst="rect">
            <a:avLst/>
          </a:prstGeom>
        </p:spPr>
        <p:txBody>
          <a:bodyPr wrap="square">
            <a:spAutoFit/>
          </a:bodyPr>
          <a:lstStyle/>
          <a:p>
            <a:pPr algn="ctr"/>
            <a:r>
              <a:rPr lang="en-US" altLang="ja-JP" sz="1200" dirty="0" smtClean="0">
                <a:latin typeface="Arial" pitchFamily="34" charset="0"/>
                <a:cs typeface="Arial" pitchFamily="34" charset="0"/>
              </a:rPr>
              <a:t>Tobe, Y. et al. </a:t>
            </a:r>
            <a:r>
              <a:rPr lang="en-US" altLang="ja-JP" sz="1200" i="1" dirty="0" smtClean="0">
                <a:latin typeface="Arial" pitchFamily="34" charset="0"/>
                <a:cs typeface="Arial" pitchFamily="34" charset="0"/>
              </a:rPr>
              <a:t>Angew</a:t>
            </a:r>
            <a:r>
              <a:rPr lang="en-US" altLang="ja-JP" sz="1200" i="1" dirty="0">
                <a:latin typeface="Arial" pitchFamily="34" charset="0"/>
                <a:cs typeface="Arial" pitchFamily="34" charset="0"/>
              </a:rPr>
              <a:t>. Chem</a:t>
            </a:r>
            <a:r>
              <a:rPr lang="en-US" altLang="ja-JP" sz="1200" i="1" dirty="0" smtClean="0">
                <a:latin typeface="Arial" pitchFamily="34" charset="0"/>
                <a:cs typeface="Arial" pitchFamily="34" charset="0"/>
              </a:rPr>
              <a:t>. Int. Ed.</a:t>
            </a:r>
            <a:r>
              <a:rPr lang="en-US" altLang="ja-JP" sz="1200" dirty="0" smtClean="0">
                <a:latin typeface="Arial" pitchFamily="34" charset="0"/>
                <a:cs typeface="Arial" pitchFamily="34" charset="0"/>
              </a:rPr>
              <a:t> </a:t>
            </a:r>
            <a:r>
              <a:rPr lang="en-US" altLang="ja-JP" sz="1200" b="1" dirty="0" smtClean="0">
                <a:latin typeface="Arial" pitchFamily="34" charset="0"/>
                <a:cs typeface="Arial" pitchFamily="34" charset="0"/>
              </a:rPr>
              <a:t>2013</a:t>
            </a:r>
            <a:r>
              <a:rPr lang="en-US" altLang="ja-JP" sz="1200" dirty="0">
                <a:latin typeface="Arial" pitchFamily="34" charset="0"/>
                <a:cs typeface="Arial" pitchFamily="34" charset="0"/>
              </a:rPr>
              <a:t>, </a:t>
            </a:r>
            <a:r>
              <a:rPr lang="en-US" altLang="ja-JP" sz="1200" i="1" dirty="0">
                <a:latin typeface="Arial" pitchFamily="34" charset="0"/>
                <a:cs typeface="Arial" pitchFamily="34" charset="0"/>
              </a:rPr>
              <a:t>52</a:t>
            </a:r>
            <a:r>
              <a:rPr lang="en-US" altLang="ja-JP" sz="1200" dirty="0">
                <a:latin typeface="Arial" pitchFamily="34" charset="0"/>
                <a:cs typeface="Arial" pitchFamily="34" charset="0"/>
              </a:rPr>
              <a:t>, </a:t>
            </a:r>
            <a:r>
              <a:rPr lang="en-US" altLang="ja-JP" sz="1200" dirty="0" smtClean="0">
                <a:latin typeface="Arial" pitchFamily="34" charset="0"/>
                <a:cs typeface="Arial" pitchFamily="34" charset="0"/>
              </a:rPr>
              <a:t>6076.</a:t>
            </a:r>
            <a:endParaRPr lang="ja-JP" altLang="en-US" sz="1200" b="1" dirty="0">
              <a:latin typeface="Arial" pitchFamily="34" charset="0"/>
              <a:cs typeface="Arial" pitchFamily="34" charset="0"/>
            </a:endParaRPr>
          </a:p>
        </p:txBody>
      </p:sp>
      <p:sp>
        <p:nvSpPr>
          <p:cNvPr id="7" name="正方形/長方形 6"/>
          <p:cNvSpPr/>
          <p:nvPr/>
        </p:nvSpPr>
        <p:spPr>
          <a:xfrm>
            <a:off x="6547523" y="5191661"/>
            <a:ext cx="2335680" cy="584775"/>
          </a:xfrm>
          <a:prstGeom prst="rect">
            <a:avLst/>
          </a:prstGeom>
        </p:spPr>
        <p:txBody>
          <a:bodyPr wrap="square">
            <a:spAutoFit/>
          </a:bodyPr>
          <a:lstStyle/>
          <a:p>
            <a:r>
              <a:rPr lang="en-US" altLang="ja-JP" sz="1600" dirty="0">
                <a:latin typeface="Arial" pitchFamily="34" charset="0"/>
                <a:cs typeface="Arial" pitchFamily="34" charset="0"/>
              </a:rPr>
              <a:t>UV-</a:t>
            </a:r>
            <a:r>
              <a:rPr lang="en-US" altLang="ja-JP" sz="1600" dirty="0" err="1">
                <a:latin typeface="Arial" pitchFamily="34" charset="0"/>
                <a:cs typeface="Arial" pitchFamily="34" charset="0"/>
              </a:rPr>
              <a:t>vis</a:t>
            </a:r>
            <a:r>
              <a:rPr lang="en-US" altLang="ja-JP" sz="1600" dirty="0">
                <a:latin typeface="Arial" pitchFamily="34" charset="0"/>
                <a:cs typeface="Arial" pitchFamily="34" charset="0"/>
              </a:rPr>
              <a:t>-NIR absorption spectra of </a:t>
            </a:r>
            <a:r>
              <a:rPr lang="en-US" altLang="ja-JP" sz="1600" b="1" dirty="0" smtClean="0">
                <a:latin typeface="Arial" pitchFamily="34" charset="0"/>
                <a:cs typeface="Arial" pitchFamily="34" charset="0"/>
              </a:rPr>
              <a:t>1b</a:t>
            </a:r>
            <a:r>
              <a:rPr lang="ja-JP" altLang="en-US" sz="1600" dirty="0">
                <a:latin typeface="Arial" pitchFamily="34" charset="0"/>
                <a:cs typeface="Arial" pitchFamily="34" charset="0"/>
              </a:rPr>
              <a:t> </a:t>
            </a:r>
            <a:r>
              <a:rPr lang="en-US" altLang="ja-JP" sz="1600" dirty="0" smtClean="0">
                <a:latin typeface="Arial" pitchFamily="34" charset="0"/>
                <a:cs typeface="Arial" pitchFamily="34" charset="0"/>
              </a:rPr>
              <a:t>in CH</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Cl</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a:t>
            </a:r>
            <a:endParaRPr lang="ja-JP" altLang="en-US" sz="1600" b="1" baseline="-25000" dirty="0">
              <a:latin typeface="Arial" pitchFamily="34" charset="0"/>
              <a:cs typeface="Arial" pitchFamily="34" charset="0"/>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766801123"/>
              </p:ext>
            </p:extLst>
          </p:nvPr>
        </p:nvGraphicFramePr>
        <p:xfrm>
          <a:off x="904189" y="3528418"/>
          <a:ext cx="1614808" cy="969627"/>
        </p:xfrm>
        <a:graphic>
          <a:graphicData uri="http://schemas.openxmlformats.org/presentationml/2006/ole">
            <mc:AlternateContent xmlns:mc="http://schemas.openxmlformats.org/markup-compatibility/2006">
              <mc:Choice xmlns:v="urn:schemas-microsoft-com:vml" Requires="v">
                <p:oleObj spid="_x0000_s22693" name="CS ChemDraw Drawing" r:id="rId7" imgW="1133471" imgH="679791" progId="ChemDraw.Document.6.0">
                  <p:embed/>
                </p:oleObj>
              </mc:Choice>
              <mc:Fallback>
                <p:oleObj name="CS ChemDraw Drawing" r:id="rId7" imgW="1133471" imgH="679791" progId="ChemDraw.Document.6.0">
                  <p:embed/>
                  <p:pic>
                    <p:nvPicPr>
                      <p:cNvPr id="0" name=""/>
                      <p:cNvPicPr/>
                      <p:nvPr/>
                    </p:nvPicPr>
                    <p:blipFill>
                      <a:blip r:embed="rId8"/>
                      <a:stretch>
                        <a:fillRect/>
                      </a:stretch>
                    </p:blipFill>
                    <p:spPr>
                      <a:xfrm>
                        <a:off x="904189" y="3528418"/>
                        <a:ext cx="1614808" cy="969627"/>
                      </a:xfrm>
                      <a:prstGeom prst="rect">
                        <a:avLst/>
                      </a:prstGeom>
                    </p:spPr>
                  </p:pic>
                </p:oleObj>
              </mc:Fallback>
            </mc:AlternateContent>
          </a:graphicData>
        </a:graphic>
      </p:graphicFrame>
      <p:sp>
        <p:nvSpPr>
          <p:cNvPr id="9" name="テキスト ボックス 8"/>
          <p:cNvSpPr txBox="1"/>
          <p:nvPr/>
        </p:nvSpPr>
        <p:spPr>
          <a:xfrm>
            <a:off x="711740" y="4454031"/>
            <a:ext cx="2095445" cy="369332"/>
          </a:xfrm>
          <a:prstGeom prst="rect">
            <a:avLst/>
          </a:prstGeom>
          <a:noFill/>
        </p:spPr>
        <p:txBody>
          <a:bodyPr wrap="none" rtlCol="0">
            <a:spAutoFit/>
          </a:bodyPr>
          <a:lstStyle/>
          <a:p>
            <a:r>
              <a:rPr kumimoji="1" lang="en-US" altLang="ja-JP" i="1" dirty="0" smtClean="0">
                <a:latin typeface="Arial" panose="020B0604020202020204" pitchFamily="34" charset="0"/>
                <a:cs typeface="Arial" panose="020B0604020202020204" pitchFamily="34" charset="0"/>
              </a:rPr>
              <a:t>m</a:t>
            </a:r>
            <a:r>
              <a:rPr kumimoji="1" lang="en-US" altLang="ja-JP" dirty="0" smtClean="0">
                <a:latin typeface="Arial" panose="020B0604020202020204" pitchFamily="34" charset="0"/>
                <a:cs typeface="Arial" panose="020B0604020202020204" pitchFamily="34" charset="0"/>
              </a:rPr>
              <a:t>-</a:t>
            </a:r>
            <a:r>
              <a:rPr lang="en-US" altLang="ja-JP" dirty="0" err="1" smtClean="0">
                <a:latin typeface="Arial" panose="020B0604020202020204" pitchFamily="34" charset="0"/>
                <a:cs typeface="Arial" panose="020B0604020202020204" pitchFamily="34" charset="0"/>
              </a:rPr>
              <a:t>q</a:t>
            </a:r>
            <a:r>
              <a:rPr kumimoji="1" lang="en-US" altLang="ja-JP" dirty="0" err="1" smtClean="0">
                <a:latin typeface="Arial" panose="020B0604020202020204" pitchFamily="34" charset="0"/>
                <a:cs typeface="Arial" panose="020B0604020202020204" pitchFamily="34" charset="0"/>
              </a:rPr>
              <a:t>uinodimethane</a:t>
            </a: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7861973" y="1073765"/>
            <a:ext cx="1018227"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1700nm</a:t>
            </a:r>
            <a:endParaRPr kumimoji="1" lang="ja-JP" altLang="en-US" dirty="0">
              <a:latin typeface="Arial" panose="020B0604020202020204" pitchFamily="34" charset="0"/>
              <a:cs typeface="Arial" panose="020B0604020202020204" pitchFamily="34" charset="0"/>
            </a:endParaRPr>
          </a:p>
        </p:txBody>
      </p:sp>
      <p:cxnSp>
        <p:nvCxnSpPr>
          <p:cNvPr id="14" name="直線矢印コネクタ 13"/>
          <p:cNvCxnSpPr/>
          <p:nvPr/>
        </p:nvCxnSpPr>
        <p:spPr>
          <a:xfrm flipH="1">
            <a:off x="8036310" y="1443097"/>
            <a:ext cx="224287" cy="4848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オブジェクト 14"/>
          <p:cNvGraphicFramePr>
            <a:graphicFrameLocks noChangeAspect="1"/>
          </p:cNvGraphicFramePr>
          <p:nvPr>
            <p:extLst>
              <p:ext uri="{D42A27DB-BD31-4B8C-83A1-F6EECF244321}">
                <p14:modId xmlns:p14="http://schemas.microsoft.com/office/powerpoint/2010/main" val="1840636538"/>
              </p:ext>
            </p:extLst>
          </p:nvPr>
        </p:nvGraphicFramePr>
        <p:xfrm>
          <a:off x="536985" y="2562081"/>
          <a:ext cx="2552988" cy="966337"/>
        </p:xfrm>
        <a:graphic>
          <a:graphicData uri="http://schemas.openxmlformats.org/presentationml/2006/ole">
            <mc:AlternateContent xmlns:mc="http://schemas.openxmlformats.org/markup-compatibility/2006">
              <mc:Choice xmlns:v="urn:schemas-microsoft-com:vml" Requires="v">
                <p:oleObj spid="_x0000_s22694" name="CS ChemDraw Drawing" r:id="rId9" imgW="1823563" imgH="690241" progId="ChemDraw.Document.6.0">
                  <p:embed/>
                </p:oleObj>
              </mc:Choice>
              <mc:Fallback>
                <p:oleObj name="CS ChemDraw Drawing" r:id="rId9" imgW="1823563" imgH="690241" progId="ChemDraw.Document.6.0">
                  <p:embed/>
                  <p:pic>
                    <p:nvPicPr>
                      <p:cNvPr id="0" name=""/>
                      <p:cNvPicPr/>
                      <p:nvPr/>
                    </p:nvPicPr>
                    <p:blipFill>
                      <a:blip r:embed="rId10"/>
                      <a:stretch>
                        <a:fillRect/>
                      </a:stretch>
                    </p:blipFill>
                    <p:spPr>
                      <a:xfrm>
                        <a:off x="536985" y="2562081"/>
                        <a:ext cx="2552988" cy="966337"/>
                      </a:xfrm>
                      <a:prstGeom prst="rect">
                        <a:avLst/>
                      </a:prstGeom>
                    </p:spPr>
                  </p:pic>
                </p:oleObj>
              </mc:Fallback>
            </mc:AlternateContent>
          </a:graphicData>
        </a:graphic>
      </p:graphicFrame>
      <p:sp>
        <p:nvSpPr>
          <p:cNvPr id="16" name="スライド番号プレースホルダー 15"/>
          <p:cNvSpPr>
            <a:spLocks noGrp="1"/>
          </p:cNvSpPr>
          <p:nvPr>
            <p:ph type="sldNum" sz="quarter" idx="12"/>
          </p:nvPr>
        </p:nvSpPr>
        <p:spPr/>
        <p:txBody>
          <a:bodyPr/>
          <a:lstStyle/>
          <a:p>
            <a:fld id="{D8FCE08B-00FE-4092-BEE2-49533B6D45DC}" type="slidenum">
              <a:rPr kumimoji="1" lang="ja-JP" altLang="en-US" smtClean="0"/>
              <a:t>6</a:t>
            </a:fld>
            <a:endParaRPr kumimoji="1" lang="ja-JP" altLang="en-US"/>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690304894"/>
              </p:ext>
            </p:extLst>
          </p:nvPr>
        </p:nvGraphicFramePr>
        <p:xfrm>
          <a:off x="334772" y="5060216"/>
          <a:ext cx="5448300" cy="1698625"/>
        </p:xfrm>
        <a:graphic>
          <a:graphicData uri="http://schemas.openxmlformats.org/presentationml/2006/ole">
            <mc:AlternateContent xmlns:mc="http://schemas.openxmlformats.org/markup-compatibility/2006">
              <mc:Choice xmlns:v="urn:schemas-microsoft-com:vml" Requires="v">
                <p:oleObj spid="_x0000_s22695" name="CS ChemDraw Drawing" r:id="rId11" imgW="3894838" imgH="1218503" progId="ChemDraw.Document.6.0">
                  <p:embed/>
                </p:oleObj>
              </mc:Choice>
              <mc:Fallback>
                <p:oleObj name="CS ChemDraw Drawing" r:id="rId11" imgW="3894838" imgH="1218503" progId="ChemDraw.Document.6.0">
                  <p:embed/>
                  <p:pic>
                    <p:nvPicPr>
                      <p:cNvPr id="0" name=""/>
                      <p:cNvPicPr/>
                      <p:nvPr/>
                    </p:nvPicPr>
                    <p:blipFill>
                      <a:blip r:embed="rId12"/>
                      <a:stretch>
                        <a:fillRect/>
                      </a:stretch>
                    </p:blipFill>
                    <p:spPr>
                      <a:xfrm>
                        <a:off x="334772" y="5060216"/>
                        <a:ext cx="5448300" cy="1698625"/>
                      </a:xfrm>
                      <a:prstGeom prst="rect">
                        <a:avLst/>
                      </a:prstGeom>
                    </p:spPr>
                  </p:pic>
                </p:oleObj>
              </mc:Fallback>
            </mc:AlternateContent>
          </a:graphicData>
        </a:graphic>
      </p:graphicFrame>
      <p:sp>
        <p:nvSpPr>
          <p:cNvPr id="21" name="テキスト ボックス 20"/>
          <p:cNvSpPr txBox="1"/>
          <p:nvPr/>
        </p:nvSpPr>
        <p:spPr>
          <a:xfrm>
            <a:off x="1957210" y="6437390"/>
            <a:ext cx="2244974" cy="369332"/>
          </a:xfrm>
          <a:prstGeom prst="rect">
            <a:avLst/>
          </a:prstGeom>
          <a:noFill/>
        </p:spPr>
        <p:txBody>
          <a:bodyPr wrap="none" rtlCol="0">
            <a:spAutoFit/>
          </a:bodyPr>
          <a:lstStyle/>
          <a:p>
            <a:r>
              <a:rPr lang="en-US" altLang="ja-JP" dirty="0" smtClean="0">
                <a:latin typeface="Symbol" panose="05050102010706020507" pitchFamily="18" charset="2"/>
                <a:cs typeface="Arial" panose="020B0604020202020204" pitchFamily="34" charset="0"/>
              </a:rPr>
              <a:t>D</a:t>
            </a:r>
            <a:r>
              <a:rPr lang="en-US" altLang="ja-JP" dirty="0" smtClean="0">
                <a:latin typeface="Arial" panose="020B0604020202020204" pitchFamily="34" charset="0"/>
                <a:cs typeface="Arial" panose="020B0604020202020204" pitchFamily="34" charset="0"/>
              </a:rPr>
              <a:t>E</a:t>
            </a:r>
            <a:r>
              <a:rPr lang="en-US" altLang="ja-JP" baseline="-25000" dirty="0" smtClean="0">
                <a:latin typeface="Arial" panose="020B0604020202020204" pitchFamily="34" charset="0"/>
                <a:cs typeface="Arial" panose="020B0604020202020204" pitchFamily="34" charset="0"/>
              </a:rPr>
              <a:t>S-T</a:t>
            </a:r>
            <a:r>
              <a:rPr lang="en-US" altLang="ja-JP" dirty="0" smtClean="0">
                <a:latin typeface="Arial" panose="020B0604020202020204" pitchFamily="34" charset="0"/>
                <a:cs typeface="Arial" panose="020B0604020202020204" pitchFamily="34" charset="0"/>
              </a:rPr>
              <a:t> = -17.6 kJ/</a:t>
            </a:r>
            <a:r>
              <a:rPr lang="en-US" altLang="ja-JP" dirty="0" err="1" smtClean="0">
                <a:latin typeface="Arial" panose="020B0604020202020204" pitchFamily="34" charset="0"/>
                <a:cs typeface="Arial" panose="020B0604020202020204" pitchFamily="34" charset="0"/>
              </a:rPr>
              <a:t>mol</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51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0" y="1013685"/>
            <a:ext cx="4450289" cy="3380725"/>
          </a:xfrm>
          <a:prstGeom prst="rect">
            <a:avLst/>
          </a:prstGeom>
        </p:spPr>
      </p:pic>
      <p:sp>
        <p:nvSpPr>
          <p:cNvPr id="2" name="タイトル 1"/>
          <p:cNvSpPr>
            <a:spLocks noGrp="1"/>
          </p:cNvSpPr>
          <p:nvPr>
            <p:ph type="title"/>
          </p:nvPr>
        </p:nvSpPr>
        <p:spPr>
          <a:xfrm>
            <a:off x="628650" y="277589"/>
            <a:ext cx="7886700" cy="555263"/>
          </a:xfrm>
        </p:spPr>
        <p:txBody>
          <a:bodyPr>
            <a:noAutofit/>
          </a:bodyPr>
          <a:lstStyle/>
          <a:p>
            <a:pPr algn="ctr"/>
            <a:r>
              <a:rPr lang="en-US" altLang="ja-JP" sz="3600" dirty="0" err="1" smtClean="0">
                <a:latin typeface="Arial" panose="020B0604020202020204" pitchFamily="34" charset="0"/>
                <a:cs typeface="Arial" panose="020B0604020202020204" pitchFamily="34" charset="0"/>
              </a:rPr>
              <a:t>Comparision</a:t>
            </a:r>
            <a:r>
              <a:rPr lang="en-US" altLang="ja-JP" sz="3600" dirty="0" smtClean="0">
                <a:latin typeface="Arial" panose="020B0604020202020204" pitchFamily="34" charset="0"/>
                <a:cs typeface="Arial" panose="020B0604020202020204" pitchFamily="34" charset="0"/>
              </a:rPr>
              <a:t> of UV-</a:t>
            </a:r>
            <a:r>
              <a:rPr lang="en-US" altLang="ja-JP" sz="3600" dirty="0" err="1" smtClean="0">
                <a:latin typeface="Arial" panose="020B0604020202020204" pitchFamily="34" charset="0"/>
                <a:cs typeface="Arial" panose="020B0604020202020204" pitchFamily="34" charset="0"/>
              </a:rPr>
              <a:t>vis</a:t>
            </a:r>
            <a:r>
              <a:rPr lang="en-US" altLang="ja-JP" sz="3600" dirty="0" smtClean="0">
                <a:latin typeface="Arial" panose="020B0604020202020204" pitchFamily="34" charset="0"/>
                <a:cs typeface="Arial" panose="020B0604020202020204" pitchFamily="34" charset="0"/>
              </a:rPr>
              <a:t>-NIR Spectra</a:t>
            </a:r>
            <a:endParaRPr kumimoji="1" lang="ja-JP" altLang="en-US" sz="3600" dirty="0">
              <a:latin typeface="Arial" panose="020B0604020202020204" pitchFamily="34" charset="0"/>
              <a:cs typeface="Arial" panose="020B0604020202020204" pitchFamily="34" charset="0"/>
            </a:endParaRPr>
          </a:p>
        </p:txBody>
      </p:sp>
      <p:pic>
        <p:nvPicPr>
          <p:cNvPr id="7" name="図 6"/>
          <p:cNvPicPr>
            <a:picLocks noChangeAspect="1"/>
          </p:cNvPicPr>
          <p:nvPr/>
        </p:nvPicPr>
        <p:blipFill>
          <a:blip r:embed="rId5"/>
          <a:stretch>
            <a:fillRect/>
          </a:stretch>
        </p:blipFill>
        <p:spPr>
          <a:xfrm>
            <a:off x="4364025" y="892914"/>
            <a:ext cx="4864576" cy="3642874"/>
          </a:xfrm>
          <a:prstGeom prst="rect">
            <a:avLst/>
          </a:prstGeom>
        </p:spPr>
      </p:pic>
      <p:graphicFrame>
        <p:nvGraphicFramePr>
          <p:cNvPr id="10" name="オブジェクト 9"/>
          <p:cNvGraphicFramePr>
            <a:graphicFrameLocks noChangeAspect="1"/>
          </p:cNvGraphicFramePr>
          <p:nvPr>
            <p:extLst>
              <p:ext uri="{D42A27DB-BD31-4B8C-83A1-F6EECF244321}">
                <p14:modId xmlns:p14="http://schemas.microsoft.com/office/powerpoint/2010/main" val="501301611"/>
              </p:ext>
            </p:extLst>
          </p:nvPr>
        </p:nvGraphicFramePr>
        <p:xfrm>
          <a:off x="1107385" y="5170617"/>
          <a:ext cx="2745297" cy="1385353"/>
        </p:xfrm>
        <a:graphic>
          <a:graphicData uri="http://schemas.openxmlformats.org/presentationml/2006/ole">
            <mc:AlternateContent xmlns:mc="http://schemas.openxmlformats.org/markup-compatibility/2006">
              <mc:Choice xmlns:v="urn:schemas-microsoft-com:vml" Requires="v">
                <p:oleObj spid="_x0000_s17556" name="CS ChemDraw Drawing" r:id="rId6" imgW="2457606" imgH="1246197" progId="ChemDraw.Document.6.0">
                  <p:embed/>
                </p:oleObj>
              </mc:Choice>
              <mc:Fallback>
                <p:oleObj name="CS ChemDraw Drawing" r:id="rId6" imgW="2457606" imgH="1246197" progId="ChemDraw.Document.6.0">
                  <p:embed/>
                  <p:pic>
                    <p:nvPicPr>
                      <p:cNvPr id="0" name=""/>
                      <p:cNvPicPr/>
                      <p:nvPr/>
                    </p:nvPicPr>
                    <p:blipFill>
                      <a:blip r:embed="rId7"/>
                      <a:stretch>
                        <a:fillRect/>
                      </a:stretch>
                    </p:blipFill>
                    <p:spPr>
                      <a:xfrm>
                        <a:off x="1107385" y="5170617"/>
                        <a:ext cx="2745297" cy="1385353"/>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631778833"/>
              </p:ext>
            </p:extLst>
          </p:nvPr>
        </p:nvGraphicFramePr>
        <p:xfrm>
          <a:off x="5592763" y="5276639"/>
          <a:ext cx="2693987" cy="1471613"/>
        </p:xfrm>
        <a:graphic>
          <a:graphicData uri="http://schemas.openxmlformats.org/presentationml/2006/ole">
            <mc:AlternateContent xmlns:mc="http://schemas.openxmlformats.org/markup-compatibility/2006">
              <mc:Choice xmlns:v="urn:schemas-microsoft-com:vml" Requires="v">
                <p:oleObj spid="_x0000_s17557" name="CS ChemDraw Drawing" r:id="rId8" imgW="2407563" imgH="1327186" progId="ChemDraw.Document.6.0">
                  <p:embed/>
                </p:oleObj>
              </mc:Choice>
              <mc:Fallback>
                <p:oleObj name="CS ChemDraw Drawing" r:id="rId8" imgW="2407563" imgH="1327186" progId="ChemDraw.Document.6.0">
                  <p:embed/>
                  <p:pic>
                    <p:nvPicPr>
                      <p:cNvPr id="0" name=""/>
                      <p:cNvPicPr/>
                      <p:nvPr/>
                    </p:nvPicPr>
                    <p:blipFill>
                      <a:blip r:embed="rId9"/>
                      <a:stretch>
                        <a:fillRect/>
                      </a:stretch>
                    </p:blipFill>
                    <p:spPr>
                      <a:xfrm>
                        <a:off x="5592763" y="5276639"/>
                        <a:ext cx="2693987" cy="1471613"/>
                      </a:xfrm>
                      <a:prstGeom prst="rect">
                        <a:avLst/>
                      </a:prstGeom>
                    </p:spPr>
                  </p:pic>
                </p:oleObj>
              </mc:Fallback>
            </mc:AlternateContent>
          </a:graphicData>
        </a:graphic>
      </p:graphicFrame>
      <p:sp>
        <p:nvSpPr>
          <p:cNvPr id="3" name="テキスト ボックス 2"/>
          <p:cNvSpPr txBox="1"/>
          <p:nvPr/>
        </p:nvSpPr>
        <p:spPr>
          <a:xfrm>
            <a:off x="6182755" y="6114837"/>
            <a:ext cx="453970" cy="369332"/>
          </a:xfrm>
          <a:prstGeom prst="rect">
            <a:avLst/>
          </a:prstGeom>
          <a:noFill/>
        </p:spPr>
        <p:txBody>
          <a:bodyPr wrap="none" rtlCol="0">
            <a:spAutoFit/>
          </a:bodyPr>
          <a:lstStyle/>
          <a:p>
            <a:r>
              <a:rPr kumimoji="1" lang="en-US" altLang="ja-JP" b="1" dirty="0" smtClean="0">
                <a:latin typeface="Arial" panose="020B0604020202020204" pitchFamily="34" charset="0"/>
                <a:cs typeface="Arial" panose="020B0604020202020204" pitchFamily="34" charset="0"/>
              </a:rPr>
              <a:t>1b</a:t>
            </a:r>
            <a:endParaRPr kumimoji="1" lang="ja-JP" altLang="en-US" b="1"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7</a:t>
            </a:fld>
            <a:endParaRPr kumimoji="1" lang="ja-JP" altLang="en-US"/>
          </a:p>
        </p:txBody>
      </p:sp>
      <p:sp>
        <p:nvSpPr>
          <p:cNvPr id="12" name="テキスト ボックス 11"/>
          <p:cNvSpPr txBox="1"/>
          <p:nvPr/>
        </p:nvSpPr>
        <p:spPr>
          <a:xfrm>
            <a:off x="241235" y="6484169"/>
            <a:ext cx="3967817" cy="369332"/>
          </a:xfrm>
          <a:prstGeom prst="rect">
            <a:avLst/>
          </a:prstGeom>
          <a:noFill/>
        </p:spPr>
        <p:txBody>
          <a:bodyPr wrap="none" rtlCol="0">
            <a:spAutoFit/>
          </a:bodyPr>
          <a:lstStyle/>
          <a:p>
            <a:r>
              <a:rPr lang="en-US" altLang="ja-JP" dirty="0" smtClean="0">
                <a:latin typeface="Arial" panose="020B0604020202020204" pitchFamily="34" charset="0"/>
                <a:cs typeface="Arial" panose="020B0604020202020204" pitchFamily="34" charset="0"/>
              </a:rPr>
              <a:t>A </a:t>
            </a:r>
            <a:r>
              <a:rPr lang="en-US" altLang="ja-JP" dirty="0" err="1" smtClean="0">
                <a:latin typeface="Arial" panose="020B0604020202020204" pitchFamily="34" charset="0"/>
                <a:cs typeface="Arial" panose="020B0604020202020204" pitchFamily="34" charset="0"/>
              </a:rPr>
              <a:t>derivertive</a:t>
            </a:r>
            <a:r>
              <a:rPr lang="en-US" altLang="ja-JP" dirty="0" smtClean="0">
                <a:latin typeface="Arial" panose="020B0604020202020204" pitchFamily="34" charset="0"/>
                <a:cs typeface="Arial" panose="020B0604020202020204" pitchFamily="34" charset="0"/>
              </a:rPr>
              <a:t> of </a:t>
            </a:r>
            <a:r>
              <a:rPr lang="en-US" altLang="ja-JP" dirty="0" err="1" smtClean="0">
                <a:latin typeface="Arial" panose="020B0604020202020204" pitchFamily="34" charset="0"/>
                <a:cs typeface="Arial" panose="020B0604020202020204" pitchFamily="34" charset="0"/>
              </a:rPr>
              <a:t>Indeno</a:t>
            </a:r>
            <a:r>
              <a:rPr lang="en-US" altLang="ja-JP" dirty="0" smtClean="0">
                <a:latin typeface="Arial" panose="020B0604020202020204" pitchFamily="34" charset="0"/>
                <a:cs typeface="Arial" panose="020B0604020202020204" pitchFamily="34" charset="0"/>
              </a:rPr>
              <a:t>[2,1-</a:t>
            </a:r>
            <a:r>
              <a:rPr lang="en-US" altLang="ja-JP" i="1" dirty="0" smtClean="0">
                <a:latin typeface="Arial" panose="020B0604020202020204" pitchFamily="34" charset="0"/>
                <a:cs typeface="Arial" panose="020B0604020202020204" pitchFamily="34" charset="0"/>
              </a:rPr>
              <a:t>a</a:t>
            </a:r>
            <a:r>
              <a:rPr lang="en-US" altLang="ja-JP" dirty="0" smtClean="0">
                <a:latin typeface="Arial" panose="020B0604020202020204" pitchFamily="34" charset="0"/>
                <a:cs typeface="Arial" panose="020B0604020202020204" pitchFamily="34" charset="0"/>
              </a:rPr>
              <a:t>]</a:t>
            </a:r>
            <a:r>
              <a:rPr lang="en-US" altLang="ja-JP" dirty="0" err="1" smtClean="0">
                <a:latin typeface="Arial" panose="020B0604020202020204" pitchFamily="34" charset="0"/>
                <a:cs typeface="Arial" panose="020B0604020202020204" pitchFamily="34" charset="0"/>
              </a:rPr>
              <a:t>fluorene</a:t>
            </a:r>
            <a:endParaRPr kumimoji="1" lang="ja-JP" altLang="en-US" dirty="0">
              <a:latin typeface="Arial" panose="020B0604020202020204" pitchFamily="34" charset="0"/>
              <a:cs typeface="Arial" panose="020B0604020202020204" pitchFamily="34" charset="0"/>
            </a:endParaRPr>
          </a:p>
        </p:txBody>
      </p:sp>
      <p:sp>
        <p:nvSpPr>
          <p:cNvPr id="14" name="正方形/長方形 13"/>
          <p:cNvSpPr/>
          <p:nvPr/>
        </p:nvSpPr>
        <p:spPr>
          <a:xfrm>
            <a:off x="4779279" y="4565787"/>
            <a:ext cx="4458144" cy="338554"/>
          </a:xfrm>
          <a:prstGeom prst="rect">
            <a:avLst/>
          </a:prstGeom>
        </p:spPr>
        <p:txBody>
          <a:bodyPr wrap="none">
            <a:spAutoFit/>
          </a:bodyPr>
          <a:lstStyle/>
          <a:p>
            <a:r>
              <a:rPr lang="en-US" altLang="ja-JP" sz="1600" dirty="0">
                <a:latin typeface="Arial" pitchFamily="34" charset="0"/>
                <a:cs typeface="Arial" pitchFamily="34" charset="0"/>
              </a:rPr>
              <a:t>UV-</a:t>
            </a:r>
            <a:r>
              <a:rPr lang="en-US" altLang="ja-JP" sz="1600" dirty="0" err="1">
                <a:latin typeface="Arial" pitchFamily="34" charset="0"/>
                <a:cs typeface="Arial" pitchFamily="34" charset="0"/>
              </a:rPr>
              <a:t>vis</a:t>
            </a:r>
            <a:r>
              <a:rPr lang="en-US" altLang="ja-JP" sz="1600" dirty="0">
                <a:latin typeface="Arial" pitchFamily="34" charset="0"/>
                <a:cs typeface="Arial" pitchFamily="34" charset="0"/>
              </a:rPr>
              <a:t>-NIR absorption spectra of </a:t>
            </a:r>
            <a:r>
              <a:rPr lang="en-US" altLang="ja-JP" sz="1600" b="1" dirty="0" smtClean="0">
                <a:latin typeface="Arial" pitchFamily="34" charset="0"/>
                <a:cs typeface="Arial" pitchFamily="34" charset="0"/>
              </a:rPr>
              <a:t>1b</a:t>
            </a:r>
            <a:r>
              <a:rPr lang="ja-JP" altLang="en-US" sz="1600" dirty="0">
                <a:latin typeface="Arial" pitchFamily="34" charset="0"/>
                <a:cs typeface="Arial" pitchFamily="34" charset="0"/>
              </a:rPr>
              <a:t> </a:t>
            </a:r>
            <a:r>
              <a:rPr lang="en-US" altLang="ja-JP" sz="1600" dirty="0" smtClean="0">
                <a:latin typeface="Arial" pitchFamily="34" charset="0"/>
                <a:cs typeface="Arial" pitchFamily="34" charset="0"/>
              </a:rPr>
              <a:t>in CH</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Cl</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a:t>
            </a:r>
            <a:endParaRPr lang="ja-JP" altLang="en-US" sz="1600" b="1" baseline="-25000" dirty="0">
              <a:latin typeface="Arial" pitchFamily="34" charset="0"/>
              <a:cs typeface="Arial" pitchFamily="34" charset="0"/>
            </a:endParaRPr>
          </a:p>
        </p:txBody>
      </p:sp>
      <p:sp>
        <p:nvSpPr>
          <p:cNvPr id="15" name="正方形/長方形 14"/>
          <p:cNvSpPr/>
          <p:nvPr/>
        </p:nvSpPr>
        <p:spPr>
          <a:xfrm>
            <a:off x="509782" y="4515181"/>
            <a:ext cx="3940505" cy="584775"/>
          </a:xfrm>
          <a:prstGeom prst="rect">
            <a:avLst/>
          </a:prstGeom>
        </p:spPr>
        <p:txBody>
          <a:bodyPr wrap="square">
            <a:spAutoFit/>
          </a:bodyPr>
          <a:lstStyle/>
          <a:p>
            <a:r>
              <a:rPr lang="en-US" altLang="ja-JP" sz="1600" dirty="0">
                <a:latin typeface="Arial" pitchFamily="34" charset="0"/>
                <a:cs typeface="Arial" pitchFamily="34" charset="0"/>
              </a:rPr>
              <a:t>UV-</a:t>
            </a:r>
            <a:r>
              <a:rPr lang="en-US" altLang="ja-JP" sz="1600" dirty="0" err="1">
                <a:latin typeface="Arial" pitchFamily="34" charset="0"/>
                <a:cs typeface="Arial" pitchFamily="34" charset="0"/>
              </a:rPr>
              <a:t>vis</a:t>
            </a:r>
            <a:r>
              <a:rPr lang="en-US" altLang="ja-JP" sz="1600" dirty="0">
                <a:latin typeface="Arial" pitchFamily="34" charset="0"/>
                <a:cs typeface="Arial" pitchFamily="34" charset="0"/>
              </a:rPr>
              <a:t>-NIR absorption spectra of </a:t>
            </a:r>
            <a:r>
              <a:rPr lang="en-US" altLang="ja-JP" sz="1600" dirty="0" smtClean="0">
                <a:latin typeface="Arial" pitchFamily="34" charset="0"/>
                <a:cs typeface="Arial" pitchFamily="34" charset="0"/>
              </a:rPr>
              <a:t>a below compound</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in CH</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Cl</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a:t>
            </a:r>
            <a:endParaRPr lang="ja-JP" altLang="en-US" sz="1600" b="1" dirty="0">
              <a:latin typeface="Arial" pitchFamily="34" charset="0"/>
              <a:cs typeface="Arial" pitchFamily="34" charset="0"/>
            </a:endParaRPr>
          </a:p>
        </p:txBody>
      </p:sp>
      <p:sp>
        <p:nvSpPr>
          <p:cNvPr id="16" name="正方形/長方形 15"/>
          <p:cNvSpPr/>
          <p:nvPr/>
        </p:nvSpPr>
        <p:spPr>
          <a:xfrm>
            <a:off x="6520761" y="4931882"/>
            <a:ext cx="2646463" cy="474014"/>
          </a:xfrm>
          <a:prstGeom prst="rect">
            <a:avLst/>
          </a:prstGeom>
        </p:spPr>
        <p:txBody>
          <a:bodyPr wrap="square">
            <a:spAutoFit/>
          </a:bodyPr>
          <a:lstStyle/>
          <a:p>
            <a:pPr algn="ctr"/>
            <a:r>
              <a:rPr lang="en-US" altLang="ja-JP" sz="1200" dirty="0" smtClean="0">
                <a:latin typeface="Arial" pitchFamily="34" charset="0"/>
                <a:cs typeface="Arial" pitchFamily="34" charset="0"/>
              </a:rPr>
              <a:t>Tobe, Y. et al. </a:t>
            </a:r>
            <a:r>
              <a:rPr lang="en-US" altLang="ja-JP" sz="1200" i="1" dirty="0" smtClean="0">
                <a:latin typeface="Arial" pitchFamily="34" charset="0"/>
                <a:cs typeface="Arial" pitchFamily="34" charset="0"/>
              </a:rPr>
              <a:t>Angew</a:t>
            </a:r>
            <a:r>
              <a:rPr lang="en-US" altLang="ja-JP" sz="1200" i="1" dirty="0">
                <a:latin typeface="Arial" pitchFamily="34" charset="0"/>
                <a:cs typeface="Arial" pitchFamily="34" charset="0"/>
              </a:rPr>
              <a:t>. Chem</a:t>
            </a:r>
            <a:r>
              <a:rPr lang="en-US" altLang="ja-JP" sz="1200" i="1" dirty="0" smtClean="0">
                <a:latin typeface="Arial" pitchFamily="34" charset="0"/>
                <a:cs typeface="Arial" pitchFamily="34" charset="0"/>
              </a:rPr>
              <a:t>. Int. Ed.</a:t>
            </a:r>
            <a:r>
              <a:rPr lang="en-US" altLang="ja-JP" sz="1200" dirty="0" smtClean="0">
                <a:latin typeface="Arial" pitchFamily="34" charset="0"/>
                <a:cs typeface="Arial" pitchFamily="34" charset="0"/>
              </a:rPr>
              <a:t> </a:t>
            </a:r>
            <a:r>
              <a:rPr lang="en-US" altLang="ja-JP" sz="1200" b="1" dirty="0" smtClean="0">
                <a:latin typeface="Arial" pitchFamily="34" charset="0"/>
                <a:cs typeface="Arial" pitchFamily="34" charset="0"/>
              </a:rPr>
              <a:t>2013</a:t>
            </a:r>
            <a:r>
              <a:rPr lang="en-US" altLang="ja-JP" sz="1200" dirty="0">
                <a:latin typeface="Arial" pitchFamily="34" charset="0"/>
                <a:cs typeface="Arial" pitchFamily="34" charset="0"/>
              </a:rPr>
              <a:t>, </a:t>
            </a:r>
            <a:r>
              <a:rPr lang="en-US" altLang="ja-JP" sz="1200" i="1" dirty="0">
                <a:latin typeface="Arial" pitchFamily="34" charset="0"/>
                <a:cs typeface="Arial" pitchFamily="34" charset="0"/>
              </a:rPr>
              <a:t>52</a:t>
            </a:r>
            <a:r>
              <a:rPr lang="en-US" altLang="ja-JP" sz="1200" dirty="0">
                <a:latin typeface="Arial" pitchFamily="34" charset="0"/>
                <a:cs typeface="Arial" pitchFamily="34" charset="0"/>
              </a:rPr>
              <a:t>, </a:t>
            </a:r>
            <a:r>
              <a:rPr lang="en-US" altLang="ja-JP" sz="1200" dirty="0" smtClean="0">
                <a:latin typeface="Arial" pitchFamily="34" charset="0"/>
                <a:cs typeface="Arial" pitchFamily="34" charset="0"/>
              </a:rPr>
              <a:t>6076.</a:t>
            </a:r>
            <a:endParaRPr lang="ja-JP" altLang="en-US" sz="1200" b="1" dirty="0">
              <a:latin typeface="Arial" pitchFamily="34" charset="0"/>
              <a:cs typeface="Arial" pitchFamily="34" charset="0"/>
            </a:endParaRPr>
          </a:p>
        </p:txBody>
      </p:sp>
      <p:sp>
        <p:nvSpPr>
          <p:cNvPr id="17" name="正方形/長方形 16"/>
          <p:cNvSpPr/>
          <p:nvPr/>
        </p:nvSpPr>
        <p:spPr>
          <a:xfrm>
            <a:off x="2727323" y="4934340"/>
            <a:ext cx="2737670" cy="461665"/>
          </a:xfrm>
          <a:prstGeom prst="rect">
            <a:avLst/>
          </a:prstGeom>
        </p:spPr>
        <p:txBody>
          <a:bodyPr wrap="square">
            <a:spAutoFit/>
          </a:bodyPr>
          <a:lstStyle/>
          <a:p>
            <a:pPr algn="ctr"/>
            <a:r>
              <a:rPr lang="en-US" altLang="ja-JP" sz="1200" dirty="0" smtClean="0">
                <a:latin typeface="Arial" pitchFamily="34" charset="0"/>
                <a:cs typeface="Arial" pitchFamily="34" charset="0"/>
              </a:rPr>
              <a:t>Tobe, Y. et al. </a:t>
            </a:r>
            <a:r>
              <a:rPr lang="en-US" altLang="ja-JP" sz="1200" i="1" dirty="0" smtClean="0">
                <a:latin typeface="Arial" pitchFamily="34" charset="0"/>
                <a:cs typeface="Arial" pitchFamily="34" charset="0"/>
              </a:rPr>
              <a:t>Angew</a:t>
            </a:r>
            <a:r>
              <a:rPr lang="en-US" altLang="ja-JP" sz="1200" i="1" dirty="0">
                <a:latin typeface="Arial" pitchFamily="34" charset="0"/>
                <a:cs typeface="Arial" pitchFamily="34" charset="0"/>
              </a:rPr>
              <a:t>. Chem</a:t>
            </a:r>
            <a:r>
              <a:rPr lang="en-US" altLang="ja-JP" sz="1200" i="1" dirty="0" smtClean="0">
                <a:latin typeface="Arial" pitchFamily="34" charset="0"/>
                <a:cs typeface="Arial" pitchFamily="34" charset="0"/>
              </a:rPr>
              <a:t>. Int. Ed.</a:t>
            </a:r>
            <a:r>
              <a:rPr lang="en-US" altLang="ja-JP" sz="1200" dirty="0" smtClean="0">
                <a:latin typeface="Arial" pitchFamily="34" charset="0"/>
                <a:cs typeface="Arial" pitchFamily="34" charset="0"/>
              </a:rPr>
              <a:t> </a:t>
            </a:r>
            <a:r>
              <a:rPr lang="en-US" altLang="ja-JP" sz="1200" b="1" dirty="0" smtClean="0">
                <a:latin typeface="Arial" pitchFamily="34" charset="0"/>
                <a:cs typeface="Arial" pitchFamily="34" charset="0"/>
              </a:rPr>
              <a:t>2011</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50</a:t>
            </a:r>
            <a:r>
              <a:rPr lang="en-US" altLang="ja-JP" sz="1200" dirty="0" smtClean="0">
                <a:latin typeface="Arial" pitchFamily="34" charset="0"/>
                <a:cs typeface="Arial" pitchFamily="34" charset="0"/>
              </a:rPr>
              <a:t>, 6906.</a:t>
            </a:r>
            <a:endParaRPr lang="ja-JP" altLang="en-US" sz="1200" b="1" dirty="0">
              <a:latin typeface="Arial" pitchFamily="34" charset="0"/>
              <a:cs typeface="Arial" pitchFamily="34" charset="0"/>
            </a:endParaRPr>
          </a:p>
        </p:txBody>
      </p:sp>
    </p:spTree>
    <p:extLst>
      <p:ext uri="{BB962C8B-B14F-4D97-AF65-F5344CB8AC3E}">
        <p14:creationId xmlns:p14="http://schemas.microsoft.com/office/powerpoint/2010/main" val="264549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4"/>
          <a:stretch>
            <a:fillRect/>
          </a:stretch>
        </p:blipFill>
        <p:spPr>
          <a:xfrm>
            <a:off x="2220762" y="1054075"/>
            <a:ext cx="5612023" cy="4457330"/>
          </a:xfrm>
          <a:prstGeom prst="rect">
            <a:avLst/>
          </a:prstGeom>
        </p:spPr>
      </p:pic>
      <p:sp>
        <p:nvSpPr>
          <p:cNvPr id="12" name="テキスト ボックス 11"/>
          <p:cNvSpPr txBox="1"/>
          <p:nvPr/>
        </p:nvSpPr>
        <p:spPr>
          <a:xfrm>
            <a:off x="2087350" y="5752947"/>
            <a:ext cx="5236434" cy="830997"/>
          </a:xfrm>
          <a:prstGeom prst="rect">
            <a:avLst/>
          </a:prstGeom>
          <a:noFill/>
        </p:spPr>
        <p:txBody>
          <a:bodyPr wrap="square" rtlCol="0">
            <a:spAutoFit/>
          </a:bodyPr>
          <a:lstStyle/>
          <a:p>
            <a:r>
              <a:rPr lang="en-US" altLang="ja-JP" sz="2400" dirty="0" smtClean="0">
                <a:latin typeface="Arial" pitchFamily="34" charset="0"/>
                <a:cs typeface="Arial" pitchFamily="34" charset="0"/>
              </a:rPr>
              <a:t>Larger </a:t>
            </a:r>
            <a:r>
              <a:rPr lang="en-US" altLang="ja-JP" sz="2400" dirty="0" smtClean="0">
                <a:latin typeface="Symbol" panose="05050102010706020507" pitchFamily="18" charset="2"/>
                <a:cs typeface="Arial" pitchFamily="34" charset="0"/>
              </a:rPr>
              <a:t>p</a:t>
            </a:r>
            <a:r>
              <a:rPr lang="en-US" altLang="ja-JP" sz="2400" dirty="0" smtClean="0">
                <a:latin typeface="Arial" pitchFamily="34" charset="0"/>
                <a:cs typeface="Arial" pitchFamily="34" charset="0"/>
              </a:rPr>
              <a:t>-conjugation space</a:t>
            </a:r>
          </a:p>
          <a:p>
            <a:r>
              <a:rPr lang="en-US" altLang="ja-JP" sz="2400" dirty="0" smtClean="0">
                <a:latin typeface="Arial" pitchFamily="34" charset="0"/>
                <a:cs typeface="Arial" pitchFamily="34" charset="0"/>
              </a:rPr>
              <a:t>                   Lower</a:t>
            </a:r>
            <a:r>
              <a:rPr lang="ja-JP" altLang="en-US" sz="2400" dirty="0" smtClean="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absorption energy</a:t>
            </a:r>
            <a:endParaRPr lang="en-US" altLang="ja-JP" sz="2400" dirty="0">
              <a:latin typeface="Arial" pitchFamily="34" charset="0"/>
              <a:cs typeface="Arial" pitchFamily="34" charset="0"/>
            </a:endParaRPr>
          </a:p>
        </p:txBody>
      </p:sp>
      <p:sp>
        <p:nvSpPr>
          <p:cNvPr id="13" name="右矢印 12"/>
          <p:cNvSpPr/>
          <p:nvPr/>
        </p:nvSpPr>
        <p:spPr>
          <a:xfrm>
            <a:off x="2396158" y="6186623"/>
            <a:ext cx="1330561" cy="363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3648149"/>
              </p:ext>
            </p:extLst>
          </p:nvPr>
        </p:nvGraphicFramePr>
        <p:xfrm>
          <a:off x="576892" y="3082119"/>
          <a:ext cx="1076325" cy="633413"/>
        </p:xfrm>
        <a:graphic>
          <a:graphicData uri="http://schemas.openxmlformats.org/presentationml/2006/ole">
            <mc:AlternateContent xmlns:mc="http://schemas.openxmlformats.org/markup-compatibility/2006">
              <mc:Choice xmlns:v="urn:schemas-microsoft-com:vml" Requires="v">
                <p:oleObj spid="_x0000_s18498" name="CS ChemDraw Drawing" r:id="rId5" imgW="1076923" imgH="633810" progId="ChemDraw.Document.6.0">
                  <p:embed/>
                </p:oleObj>
              </mc:Choice>
              <mc:Fallback>
                <p:oleObj name="CS ChemDraw Drawing" r:id="rId5" imgW="1076923" imgH="633810" progId="ChemDraw.Document.6.0">
                  <p:embed/>
                  <p:pic>
                    <p:nvPicPr>
                      <p:cNvPr id="0" name=""/>
                      <p:cNvPicPr/>
                      <p:nvPr/>
                    </p:nvPicPr>
                    <p:blipFill>
                      <a:blip r:embed="rId6"/>
                      <a:stretch>
                        <a:fillRect/>
                      </a:stretch>
                    </p:blipFill>
                    <p:spPr>
                      <a:xfrm>
                        <a:off x="576892" y="3082119"/>
                        <a:ext cx="1076325" cy="633413"/>
                      </a:xfrm>
                      <a:prstGeom prst="rect">
                        <a:avLst/>
                      </a:prstGeom>
                    </p:spPr>
                  </p:pic>
                </p:oleObj>
              </mc:Fallback>
            </mc:AlternateContent>
          </a:graphicData>
        </a:graphic>
      </p:graphicFrame>
      <p:sp>
        <p:nvSpPr>
          <p:cNvPr id="4" name="テキスト ボックス 3"/>
          <p:cNvSpPr txBox="1"/>
          <p:nvPr/>
        </p:nvSpPr>
        <p:spPr>
          <a:xfrm>
            <a:off x="650824" y="3715532"/>
            <a:ext cx="928459" cy="369332"/>
          </a:xfrm>
          <a:prstGeom prst="rect">
            <a:avLst/>
          </a:prstGeom>
          <a:noFill/>
        </p:spPr>
        <p:txBody>
          <a:bodyPr wrap="none" rtlCol="0">
            <a:spAutoFit/>
          </a:bodyPr>
          <a:lstStyle/>
          <a:p>
            <a:r>
              <a:rPr kumimoji="1" lang="en-US" altLang="ja-JP" dirty="0" err="1" smtClean="0">
                <a:latin typeface="Arial" panose="020B0604020202020204" pitchFamily="34" charset="0"/>
                <a:cs typeface="Arial" panose="020B0604020202020204" pitchFamily="34" charset="0"/>
              </a:rPr>
              <a:t>acenes</a:t>
            </a:r>
            <a:endParaRPr kumimoji="1" lang="ja-JP" altLang="en-US" dirty="0">
              <a:latin typeface="Arial" panose="020B0604020202020204" pitchFamily="34" charset="0"/>
              <a:cs typeface="Arial" panose="020B0604020202020204" pitchFamily="34" charset="0"/>
            </a:endParaRPr>
          </a:p>
        </p:txBody>
      </p:sp>
      <p:sp>
        <p:nvSpPr>
          <p:cNvPr id="10" name="正方形/長方形 9"/>
          <p:cNvSpPr/>
          <p:nvPr/>
        </p:nvSpPr>
        <p:spPr>
          <a:xfrm>
            <a:off x="4572000" y="5424452"/>
            <a:ext cx="4424577" cy="276999"/>
          </a:xfrm>
          <a:prstGeom prst="rect">
            <a:avLst/>
          </a:prstGeom>
        </p:spPr>
        <p:txBody>
          <a:bodyPr wrap="square">
            <a:spAutoFit/>
          </a:bodyPr>
          <a:lstStyle/>
          <a:p>
            <a:r>
              <a:rPr lang="en-US" altLang="ja-JP" sz="1200" dirty="0" smtClean="0">
                <a:latin typeface="Arial" pitchFamily="34" charset="0"/>
                <a:cs typeface="Arial" pitchFamily="34" charset="0"/>
              </a:rPr>
              <a:t>Anthony</a:t>
            </a:r>
            <a:r>
              <a:rPr lang="en-US" altLang="ja-JP" sz="1200" dirty="0">
                <a:latin typeface="Arial" pitchFamily="34" charset="0"/>
                <a:cs typeface="Arial" pitchFamily="34" charset="0"/>
              </a:rPr>
              <a:t>, J. </a:t>
            </a:r>
            <a:r>
              <a:rPr lang="en-US" altLang="ja-JP" sz="1200" dirty="0" smtClean="0">
                <a:latin typeface="Arial" pitchFamily="34" charset="0"/>
                <a:cs typeface="Arial" pitchFamily="34" charset="0"/>
              </a:rPr>
              <a:t>E. et al. </a:t>
            </a:r>
            <a:r>
              <a:rPr lang="en-US" altLang="ja-JP" sz="1200" i="1" dirty="0" err="1" smtClean="0">
                <a:latin typeface="Arial" pitchFamily="34" charset="0"/>
                <a:cs typeface="Arial" pitchFamily="34" charset="0"/>
              </a:rPr>
              <a:t>Angew</a:t>
            </a:r>
            <a:r>
              <a:rPr lang="en-US" altLang="ja-JP" sz="1200" i="1" dirty="0">
                <a:latin typeface="Arial" pitchFamily="34" charset="0"/>
                <a:cs typeface="Arial" pitchFamily="34" charset="0"/>
              </a:rPr>
              <a:t>. Chem. Int. Ed.</a:t>
            </a:r>
            <a:r>
              <a:rPr lang="en-US" altLang="ja-JP" sz="1200" dirty="0">
                <a:latin typeface="Arial" pitchFamily="34" charset="0"/>
                <a:cs typeface="Arial" pitchFamily="34" charset="0"/>
              </a:rPr>
              <a:t> </a:t>
            </a:r>
            <a:r>
              <a:rPr lang="en-US" altLang="ja-JP" sz="1200" b="1" dirty="0" smtClean="0">
                <a:latin typeface="Arial" pitchFamily="34" charset="0"/>
                <a:cs typeface="Arial" pitchFamily="34" charset="0"/>
              </a:rPr>
              <a:t>2008</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47</a:t>
            </a:r>
            <a:r>
              <a:rPr lang="en-US" altLang="ja-JP" sz="1200" dirty="0" smtClean="0">
                <a:latin typeface="Arial" pitchFamily="34" charset="0"/>
                <a:cs typeface="Arial" pitchFamily="34" charset="0"/>
              </a:rPr>
              <a:t>, 452.</a:t>
            </a:r>
          </a:p>
        </p:txBody>
      </p:sp>
      <p:sp>
        <p:nvSpPr>
          <p:cNvPr id="5" name="スライド番号プレースホルダー 4"/>
          <p:cNvSpPr>
            <a:spLocks noGrp="1"/>
          </p:cNvSpPr>
          <p:nvPr>
            <p:ph type="sldNum" sz="quarter" idx="12"/>
          </p:nvPr>
        </p:nvSpPr>
        <p:spPr/>
        <p:txBody>
          <a:bodyPr/>
          <a:lstStyle/>
          <a:p>
            <a:fld id="{D8FCE08B-00FE-4092-BEE2-49533B6D45DC}" type="slidenum">
              <a:rPr kumimoji="1" lang="ja-JP" altLang="en-US" smtClean="0"/>
              <a:t>8</a:t>
            </a:fld>
            <a:endParaRPr kumimoji="1" lang="ja-JP" altLang="en-US"/>
          </a:p>
        </p:txBody>
      </p:sp>
      <p:sp>
        <p:nvSpPr>
          <p:cNvPr id="2" name="タイトル 1"/>
          <p:cNvSpPr>
            <a:spLocks noGrp="1"/>
          </p:cNvSpPr>
          <p:nvPr>
            <p:ph type="title"/>
          </p:nvPr>
        </p:nvSpPr>
        <p:spPr>
          <a:xfrm>
            <a:off x="628650" y="260336"/>
            <a:ext cx="7886700" cy="555263"/>
          </a:xfrm>
        </p:spPr>
        <p:txBody>
          <a:bodyPr>
            <a:noAutofit/>
          </a:bodyPr>
          <a:lstStyle/>
          <a:p>
            <a:pPr algn="ctr"/>
            <a:r>
              <a:rPr lang="en-US" altLang="ja-JP" sz="3600" dirty="0" smtClean="0">
                <a:latin typeface="Symbol" panose="05050102010706020507" pitchFamily="18" charset="2"/>
                <a:cs typeface="Arial" pitchFamily="34" charset="0"/>
              </a:rPr>
              <a:t>p</a:t>
            </a:r>
            <a:r>
              <a:rPr lang="en-US" altLang="ja-JP" sz="3600" dirty="0" smtClean="0">
                <a:latin typeface="Arial" panose="020B0604020202020204" pitchFamily="34" charset="0"/>
                <a:cs typeface="Arial" panose="020B0604020202020204" pitchFamily="34" charset="0"/>
              </a:rPr>
              <a:t>-Conjugation Space and Absorption Wave Length</a:t>
            </a:r>
            <a:endParaRPr kumimoji="1" lang="ja-JP"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10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7588"/>
            <a:ext cx="7933372" cy="555263"/>
          </a:xfrm>
        </p:spPr>
        <p:txBody>
          <a:bodyPr>
            <a:noAutofit/>
          </a:bodyPr>
          <a:lstStyle/>
          <a:p>
            <a:pPr algn="ctr"/>
            <a:r>
              <a:rPr lang="en-US" altLang="ja-JP" sz="3200" dirty="0">
                <a:latin typeface="Arial" panose="020B0604020202020204" pitchFamily="34" charset="0"/>
                <a:cs typeface="Arial" panose="020B0604020202020204" pitchFamily="34" charset="0"/>
              </a:rPr>
              <a:t>New Principle</a:t>
            </a:r>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for Low</a:t>
            </a:r>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Energy Absorption</a:t>
            </a:r>
            <a:endParaRPr kumimoji="1" lang="ja-JP" altLang="en-US" sz="3200" dirty="0">
              <a:latin typeface="Arial" panose="020B0604020202020204" pitchFamily="34" charset="0"/>
              <a:cs typeface="Arial" panose="020B0604020202020204" pitchFamily="34" charset="0"/>
            </a:endParaRPr>
          </a:p>
        </p:txBody>
      </p:sp>
      <p:sp>
        <p:nvSpPr>
          <p:cNvPr id="5" name="テキスト ボックス 4"/>
          <p:cNvSpPr txBox="1"/>
          <p:nvPr/>
        </p:nvSpPr>
        <p:spPr>
          <a:xfrm>
            <a:off x="628650" y="1248168"/>
            <a:ext cx="6307019" cy="1569660"/>
          </a:xfrm>
          <a:prstGeom prst="rect">
            <a:avLst/>
          </a:prstGeom>
          <a:noFill/>
        </p:spPr>
        <p:txBody>
          <a:bodyPr wrap="square" rtlCol="0">
            <a:spAutoFit/>
          </a:bodyPr>
          <a:lstStyle/>
          <a:p>
            <a:r>
              <a:rPr lang="en-US" altLang="ja-JP" sz="2400" dirty="0" smtClean="0">
                <a:latin typeface="Arial" pitchFamily="34" charset="0"/>
                <a:cs typeface="Arial" pitchFamily="34" charset="0"/>
              </a:rPr>
              <a:t>1. Moderate </a:t>
            </a:r>
            <a:r>
              <a:rPr lang="en-US" altLang="ja-JP" sz="2400" dirty="0">
                <a:latin typeface="Arial" pitchFamily="34" charset="0"/>
                <a:cs typeface="Arial" pitchFamily="34" charset="0"/>
              </a:rPr>
              <a:t>singlet </a:t>
            </a:r>
            <a:r>
              <a:rPr lang="en-US" altLang="ja-JP" sz="2400" dirty="0" err="1">
                <a:latin typeface="Arial" pitchFamily="34" charset="0"/>
                <a:cs typeface="Arial" pitchFamily="34" charset="0"/>
              </a:rPr>
              <a:t>biradical</a:t>
            </a:r>
            <a:r>
              <a:rPr lang="en-US" altLang="ja-JP" sz="2400" dirty="0">
                <a:latin typeface="Arial" pitchFamily="34" charset="0"/>
                <a:cs typeface="Arial" pitchFamily="34" charset="0"/>
              </a:rPr>
              <a:t> character</a:t>
            </a:r>
            <a:endParaRPr lang="en-US" altLang="ja-JP" sz="2400" dirty="0" smtClean="0">
              <a:latin typeface="Arial" pitchFamily="34" charset="0"/>
              <a:cs typeface="Arial" pitchFamily="34" charset="0"/>
            </a:endParaRPr>
          </a:p>
          <a:p>
            <a:r>
              <a:rPr lang="en-US" altLang="ja-JP" sz="2400" dirty="0" smtClean="0">
                <a:latin typeface="Arial" pitchFamily="34" charset="0"/>
                <a:cs typeface="Arial" pitchFamily="34" charset="0"/>
              </a:rPr>
              <a:t>2</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Nonalternant</a:t>
            </a:r>
            <a:r>
              <a:rPr lang="en-US" altLang="ja-JP" sz="2400" dirty="0" smtClean="0">
                <a:latin typeface="Arial" pitchFamily="34" charset="0"/>
                <a:cs typeface="Arial" pitchFamily="34" charset="0"/>
              </a:rPr>
              <a:t> hydrocarbon</a:t>
            </a:r>
          </a:p>
          <a:p>
            <a:r>
              <a:rPr lang="en-US" altLang="ja-JP" sz="2400" dirty="0" smtClean="0">
                <a:latin typeface="Arial" pitchFamily="34" charset="0"/>
                <a:cs typeface="Arial" pitchFamily="34" charset="0"/>
              </a:rPr>
              <a:t>3. Smaller </a:t>
            </a:r>
            <a:r>
              <a:rPr lang="en-US" altLang="ja-JP" sz="2400" dirty="0" smtClean="0">
                <a:latin typeface="Symbol" panose="05050102010706020507" pitchFamily="18" charset="2"/>
                <a:cs typeface="Arial" pitchFamily="34" charset="0"/>
              </a:rPr>
              <a:t>p</a:t>
            </a:r>
            <a:r>
              <a:rPr lang="en-US" altLang="ja-JP" sz="2400" dirty="0" smtClean="0">
                <a:latin typeface="Arial" pitchFamily="34" charset="0"/>
                <a:cs typeface="Arial" pitchFamily="34" charset="0"/>
              </a:rPr>
              <a:t>-conjugation space</a:t>
            </a:r>
          </a:p>
          <a:p>
            <a:r>
              <a:rPr lang="en-US" altLang="ja-JP" sz="2400" dirty="0" smtClean="0">
                <a:latin typeface="Arial" pitchFamily="34" charset="0"/>
                <a:cs typeface="Arial" pitchFamily="34" charset="0"/>
              </a:rPr>
              <a:t>                   Lower</a:t>
            </a:r>
            <a:r>
              <a:rPr lang="ja-JP" altLang="en-US" sz="2400" dirty="0" smtClean="0">
                <a:latin typeface="Arial" panose="020B0604020202020204" pitchFamily="34" charset="0"/>
                <a:cs typeface="Arial" panose="020B0604020202020204" pitchFamily="34" charset="0"/>
              </a:rPr>
              <a:t> </a:t>
            </a:r>
            <a:r>
              <a:rPr lang="en-US" altLang="ja-JP" sz="2400" dirty="0" smtClean="0">
                <a:latin typeface="Arial" pitchFamily="34" charset="0"/>
                <a:cs typeface="Arial" pitchFamily="34" charset="0"/>
              </a:rPr>
              <a:t>absorption energy</a:t>
            </a:r>
            <a:endParaRPr lang="en-US" altLang="ja-JP" sz="2400" dirty="0">
              <a:latin typeface="Arial" pitchFamily="34" charset="0"/>
              <a:cs typeface="Arial" pitchFamily="34" charset="0"/>
            </a:endParaRPr>
          </a:p>
        </p:txBody>
      </p:sp>
      <p:sp>
        <p:nvSpPr>
          <p:cNvPr id="6" name="正方形/長方形 5"/>
          <p:cNvSpPr/>
          <p:nvPr/>
        </p:nvSpPr>
        <p:spPr>
          <a:xfrm>
            <a:off x="5992650" y="2257420"/>
            <a:ext cx="2569372" cy="338554"/>
          </a:xfrm>
          <a:prstGeom prst="rect">
            <a:avLst/>
          </a:prstGeom>
        </p:spPr>
        <p:txBody>
          <a:bodyPr wrap="square">
            <a:spAutoFit/>
          </a:bodyPr>
          <a:lstStyle/>
          <a:p>
            <a:r>
              <a:rPr lang="en-US" altLang="ja-JP" sz="1600" dirty="0" err="1" smtClean="0">
                <a:latin typeface="Arial" pitchFamily="34" charset="0"/>
                <a:cs typeface="Arial" pitchFamily="34" charset="0"/>
              </a:rPr>
              <a:t>Nakano.M</a:t>
            </a:r>
            <a:r>
              <a:rPr lang="en-US" altLang="ja-JP" sz="1600" dirty="0" smtClean="0">
                <a:latin typeface="Arial" pitchFamily="34" charset="0"/>
                <a:cs typeface="Arial" pitchFamily="34" charset="0"/>
              </a:rPr>
              <a:t> (unpublished)</a:t>
            </a:r>
            <a:endParaRPr lang="ja-JP" altLang="en-US" sz="1600" dirty="0">
              <a:latin typeface="Arial" pitchFamily="34" charset="0"/>
              <a:cs typeface="Arial" pitchFamily="34" charset="0"/>
            </a:endParaRPr>
          </a:p>
        </p:txBody>
      </p:sp>
      <p:sp>
        <p:nvSpPr>
          <p:cNvPr id="7" name="右矢印 6"/>
          <p:cNvSpPr/>
          <p:nvPr/>
        </p:nvSpPr>
        <p:spPr>
          <a:xfrm>
            <a:off x="838199" y="2426697"/>
            <a:ext cx="1330561" cy="363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416746" y="4002626"/>
            <a:ext cx="441147" cy="369332"/>
          </a:xfrm>
          <a:prstGeom prst="rect">
            <a:avLst/>
          </a:prstGeom>
          <a:noFill/>
        </p:spPr>
        <p:txBody>
          <a:bodyPr wrap="none">
            <a:spAutoFit/>
          </a:bodyPr>
          <a:lstStyle/>
          <a:p>
            <a:pPr algn="ctr" fontAlgn="auto">
              <a:spcBef>
                <a:spcPts val="0"/>
              </a:spcBef>
              <a:spcAft>
                <a:spcPts val="0"/>
              </a:spcAft>
              <a:defRPr/>
            </a:pPr>
            <a:r>
              <a:rPr lang="en-US" altLang="ja-JP" b="1" kern="100" dirty="0" smtClean="0">
                <a:latin typeface="Arial" pitchFamily="34" charset="0"/>
                <a:ea typeface="ＭＳ 明朝"/>
                <a:cs typeface="Arial" pitchFamily="34" charset="0"/>
              </a:rPr>
              <a:t>1a</a:t>
            </a:r>
            <a:endParaRPr lang="ja-JP" altLang="ja-JP" b="1" kern="100" dirty="0">
              <a:latin typeface="Arial" pitchFamily="34" charset="0"/>
              <a:ea typeface="ＭＳ 明朝"/>
              <a:cs typeface="Arial" pitchFamily="34" charset="0"/>
            </a:endParaRPr>
          </a:p>
        </p:txBody>
      </p:sp>
      <p:sp>
        <p:nvSpPr>
          <p:cNvPr id="10" name="テキスト ボックス 9"/>
          <p:cNvSpPr txBox="1"/>
          <p:nvPr/>
        </p:nvSpPr>
        <p:spPr>
          <a:xfrm>
            <a:off x="6069186" y="4002626"/>
            <a:ext cx="441147" cy="369332"/>
          </a:xfrm>
          <a:prstGeom prst="rect">
            <a:avLst/>
          </a:prstGeom>
          <a:noFill/>
        </p:spPr>
        <p:txBody>
          <a:bodyPr wrap="none">
            <a:spAutoFit/>
          </a:bodyPr>
          <a:lstStyle/>
          <a:p>
            <a:pPr algn="ctr" fontAlgn="auto">
              <a:spcBef>
                <a:spcPts val="0"/>
              </a:spcBef>
              <a:spcAft>
                <a:spcPts val="0"/>
              </a:spcAft>
              <a:defRPr/>
            </a:pPr>
            <a:r>
              <a:rPr lang="en-US" altLang="ja-JP" b="1" kern="100" dirty="0" smtClean="0">
                <a:latin typeface="Arial" pitchFamily="34" charset="0"/>
                <a:ea typeface="ＭＳ 明朝"/>
                <a:cs typeface="Arial" pitchFamily="34" charset="0"/>
              </a:rPr>
              <a:t>2a</a:t>
            </a:r>
            <a:endParaRPr lang="ja-JP" altLang="ja-JP" b="1" kern="100" dirty="0">
              <a:latin typeface="Arial" pitchFamily="34" charset="0"/>
              <a:ea typeface="ＭＳ 明朝"/>
              <a:cs typeface="Arial"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1295102846"/>
              </p:ext>
            </p:extLst>
          </p:nvPr>
        </p:nvGraphicFramePr>
        <p:xfrm>
          <a:off x="1543007" y="4745141"/>
          <a:ext cx="5806699" cy="1737042"/>
        </p:xfrm>
        <a:graphic>
          <a:graphicData uri="http://schemas.openxmlformats.org/drawingml/2006/table">
            <a:tbl>
              <a:tblPr firstRow="1" bandRow="1">
                <a:tableStyleId>{2D5ABB26-0587-4C30-8999-92F81FD0307C}</a:tableStyleId>
              </a:tblPr>
              <a:tblGrid>
                <a:gridCol w="4348646"/>
                <a:gridCol w="214644"/>
                <a:gridCol w="1243409"/>
              </a:tblGrid>
              <a:tr h="457015">
                <a:tc>
                  <a:txBody>
                    <a:bodyPr/>
                    <a:lstStyle/>
                    <a:p>
                      <a:pPr algn="ctr"/>
                      <a:r>
                        <a:rPr lang="en-US" altLang="ja-JP" sz="2400" dirty="0" smtClean="0">
                          <a:latin typeface="Arial" panose="020B0604020202020204" pitchFamily="34" charset="0"/>
                          <a:ea typeface="+mn-ea"/>
                          <a:cs typeface="Arial" panose="020B0604020202020204" pitchFamily="34" charset="0"/>
                        </a:rPr>
                        <a:t>HOMO−LUMO Energy Gap</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2400" b="1" dirty="0" smtClean="0">
                          <a:latin typeface="Arial" panose="020B0604020202020204" pitchFamily="34" charset="0"/>
                          <a:ea typeface="+mn-ea"/>
                          <a:cs typeface="Arial" panose="020B0604020202020204" pitchFamily="34" charset="0"/>
                        </a:rPr>
                        <a:t>1a</a:t>
                      </a:r>
                      <a:r>
                        <a:rPr lang="en-US" altLang="ja-JP" sz="2400" dirty="0" smtClean="0">
                          <a:latin typeface="Arial" panose="020B0604020202020204" pitchFamily="34" charset="0"/>
                          <a:ea typeface="+mn-ea"/>
                          <a:cs typeface="Arial" panose="020B0604020202020204" pitchFamily="34" charset="0"/>
                        </a:rPr>
                        <a:t> &gt; </a:t>
                      </a:r>
                      <a:r>
                        <a:rPr lang="en-US" altLang="ja-JP" sz="2400" b="1" dirty="0" smtClean="0">
                          <a:latin typeface="Arial" panose="020B0604020202020204" pitchFamily="34" charset="0"/>
                          <a:ea typeface="+mn-ea"/>
                          <a:cs typeface="Arial" panose="020B0604020202020204" pitchFamily="34" charset="0"/>
                        </a:rPr>
                        <a:t>2a</a:t>
                      </a:r>
                      <a:endParaRPr kumimoji="1" lang="ja-JP" altLang="en-US" sz="2400" b="1"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695">
                <a:tc>
                  <a:txBody>
                    <a:bodyPr/>
                    <a:lstStyle/>
                    <a:p>
                      <a:pPr algn="ctr"/>
                      <a:r>
                        <a:rPr lang="en-US" altLang="ja-JP" sz="2400" dirty="0" smtClean="0">
                          <a:latin typeface="Arial" panose="020B0604020202020204" pitchFamily="34" charset="0"/>
                          <a:ea typeface="+mn-ea"/>
                          <a:cs typeface="Arial" panose="020B0604020202020204" pitchFamily="34" charset="0"/>
                        </a:rPr>
                        <a:t>Singlet Biradical Character</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2400" b="1" dirty="0" smtClean="0">
                          <a:latin typeface="Arial" panose="020B0604020202020204" pitchFamily="34" charset="0"/>
                          <a:ea typeface="+mn-ea"/>
                          <a:cs typeface="Arial" panose="020B0604020202020204" pitchFamily="34" charset="0"/>
                        </a:rPr>
                        <a:t>1a</a:t>
                      </a:r>
                      <a:r>
                        <a:rPr lang="en-US" altLang="ja-JP" sz="2400" dirty="0" smtClean="0">
                          <a:latin typeface="Arial" panose="020B0604020202020204" pitchFamily="34" charset="0"/>
                          <a:ea typeface="+mn-ea"/>
                          <a:cs typeface="Arial" panose="020B0604020202020204" pitchFamily="34" charset="0"/>
                        </a:rPr>
                        <a:t> &lt; </a:t>
                      </a:r>
                      <a:r>
                        <a:rPr lang="en-US" altLang="ja-JP" sz="2400" b="1" dirty="0" smtClean="0">
                          <a:latin typeface="Arial" panose="020B0604020202020204" pitchFamily="34" charset="0"/>
                          <a:ea typeface="+mn-ea"/>
                          <a:cs typeface="Arial" panose="020B0604020202020204" pitchFamily="34" charset="0"/>
                        </a:rPr>
                        <a:t>2a</a:t>
                      </a:r>
                    </a:p>
                    <a:p>
                      <a:r>
                        <a:rPr lang="en-US" altLang="ja-JP" sz="2400" dirty="0" smtClean="0">
                          <a:latin typeface="Arial" panose="020B0604020202020204" pitchFamily="34" charset="0"/>
                          <a:ea typeface="+mn-ea"/>
                          <a:cs typeface="Arial" panose="020B0604020202020204" pitchFamily="34" charset="0"/>
                        </a:rPr>
                        <a:t> </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457015">
                <a:tc>
                  <a:txBody>
                    <a:bodyPr/>
                    <a:lstStyle/>
                    <a:p>
                      <a:pPr algn="ctr"/>
                      <a:r>
                        <a:rPr lang="en-US" altLang="ja-JP" sz="2400" dirty="0" smtClean="0">
                          <a:latin typeface="Arial" panose="020B0604020202020204" pitchFamily="34" charset="0"/>
                          <a:ea typeface="+mn-ea"/>
                          <a:cs typeface="Arial" panose="020B0604020202020204" pitchFamily="34" charset="0"/>
                        </a:rPr>
                        <a:t>Transition Energy</a:t>
                      </a:r>
                      <a:r>
                        <a:rPr lang="ja-JP" altLang="en-US" sz="2400" dirty="0" smtClean="0">
                          <a:latin typeface="Arial" panose="020B0604020202020204" pitchFamily="34" charset="0"/>
                          <a:ea typeface="+mn-ea"/>
                          <a:cs typeface="Arial" panose="020B0604020202020204" pitchFamily="34" charset="0"/>
                        </a:rPr>
                        <a:t> </a:t>
                      </a:r>
                      <a:r>
                        <a:rPr lang="en-US" altLang="ja-JP" sz="2400" dirty="0" smtClean="0">
                          <a:latin typeface="Arial" panose="020B0604020202020204" pitchFamily="34" charset="0"/>
                          <a:ea typeface="+mn-ea"/>
                          <a:cs typeface="Arial" panose="020B0604020202020204" pitchFamily="34" charset="0"/>
                        </a:rPr>
                        <a:t>(Prediction) </a:t>
                      </a:r>
                      <a:endParaRPr kumimoji="1" lang="ja-JP" altLang="en-US" sz="2400" dirty="0">
                        <a:latin typeface="Arial" panose="020B0604020202020204" pitchFamily="34" charset="0"/>
                        <a:cs typeface="Arial" panose="020B0604020202020204" pitchFamily="34" charset="0"/>
                      </a:endParaRPr>
                    </a:p>
                  </a:txBody>
                  <a:tcPr marL="91433" marR="91433" marT="45667" marB="45667">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2400" b="1" dirty="0" smtClean="0">
                          <a:latin typeface="Arial" panose="020B0604020202020204" pitchFamily="34" charset="0"/>
                          <a:ea typeface="+mn-ea"/>
                          <a:cs typeface="Arial" panose="020B0604020202020204" pitchFamily="34" charset="0"/>
                        </a:rPr>
                        <a:t>1a</a:t>
                      </a:r>
                      <a:r>
                        <a:rPr lang="en-US" altLang="ja-JP" sz="2400" dirty="0" smtClean="0">
                          <a:latin typeface="Arial" panose="020B0604020202020204" pitchFamily="34" charset="0"/>
                          <a:ea typeface="+mn-ea"/>
                          <a:cs typeface="Arial" panose="020B0604020202020204" pitchFamily="34" charset="0"/>
                        </a:rPr>
                        <a:t> &lt; </a:t>
                      </a:r>
                      <a:r>
                        <a:rPr lang="en-US" altLang="ja-JP" sz="2400" b="1" dirty="0" smtClean="0">
                          <a:latin typeface="Arial" panose="020B0604020202020204" pitchFamily="34" charset="0"/>
                          <a:ea typeface="+mn-ea"/>
                          <a:cs typeface="Arial" panose="020B0604020202020204" pitchFamily="34" charset="0"/>
                        </a:rPr>
                        <a:t>2a</a:t>
                      </a:r>
                      <a:endParaRPr kumimoji="1" lang="ja-JP" altLang="en-US" sz="2400" b="1"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854832583"/>
              </p:ext>
            </p:extLst>
          </p:nvPr>
        </p:nvGraphicFramePr>
        <p:xfrm>
          <a:off x="1611313" y="3308350"/>
          <a:ext cx="5921375" cy="806450"/>
        </p:xfrm>
        <a:graphic>
          <a:graphicData uri="http://schemas.openxmlformats.org/presentationml/2006/ole">
            <mc:AlternateContent xmlns:mc="http://schemas.openxmlformats.org/markup-compatibility/2006">
              <mc:Choice xmlns:v="urn:schemas-microsoft-com:vml" Requires="v">
                <p:oleObj spid="_x0000_s13454" name="CS ChemDraw Drawing" r:id="rId4" imgW="4236130" imgH="581558" progId="ChemDraw.Document.6.0">
                  <p:embed/>
                </p:oleObj>
              </mc:Choice>
              <mc:Fallback>
                <p:oleObj name="CS ChemDraw Drawing" r:id="rId4" imgW="4236130" imgH="581558" progId="ChemDraw.Document.6.0">
                  <p:embed/>
                  <p:pic>
                    <p:nvPicPr>
                      <p:cNvPr id="0" name=""/>
                      <p:cNvPicPr/>
                      <p:nvPr/>
                    </p:nvPicPr>
                    <p:blipFill>
                      <a:blip r:embed="rId5"/>
                      <a:stretch>
                        <a:fillRect/>
                      </a:stretch>
                    </p:blipFill>
                    <p:spPr>
                      <a:xfrm>
                        <a:off x="1611313" y="3308350"/>
                        <a:ext cx="5921375" cy="806450"/>
                      </a:xfrm>
                      <a:prstGeom prst="rect">
                        <a:avLst/>
                      </a:prstGeom>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9</a:t>
            </a:fld>
            <a:endParaRPr kumimoji="1" lang="ja-JP" altLang="en-US"/>
          </a:p>
        </p:txBody>
      </p:sp>
    </p:spTree>
    <p:extLst>
      <p:ext uri="{BB962C8B-B14F-4D97-AF65-F5344CB8AC3E}">
        <p14:creationId xmlns:p14="http://schemas.microsoft.com/office/powerpoint/2010/main" val="3244679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3248</TotalTime>
  <Words>3091</Words>
  <Application>Microsoft Office PowerPoint</Application>
  <PresentationFormat>画面に合わせる (4:3)</PresentationFormat>
  <Paragraphs>313</Paragraphs>
  <Slides>17</Slides>
  <Notes>17</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2</vt:i4>
      </vt:variant>
      <vt:variant>
        <vt:lpstr>スライド タイトル</vt:lpstr>
      </vt:variant>
      <vt:variant>
        <vt:i4>17</vt:i4>
      </vt:variant>
    </vt:vector>
  </HeadingPairs>
  <TitlesOfParts>
    <vt:vector size="29" baseType="lpstr">
      <vt:lpstr>Arial Unicode MS</vt:lpstr>
      <vt:lpstr>ＭＳ Ｐゴシック</vt:lpstr>
      <vt:lpstr>ＭＳ ゴシック</vt:lpstr>
      <vt:lpstr>ＭＳ 明朝</vt:lpstr>
      <vt:lpstr>Arial</vt:lpstr>
      <vt:lpstr>Calibri</vt:lpstr>
      <vt:lpstr>Calibri Light</vt:lpstr>
      <vt:lpstr>Cambria Math</vt:lpstr>
      <vt:lpstr>Symbol</vt:lpstr>
      <vt:lpstr>Office テーマ</vt:lpstr>
      <vt:lpstr>KGPlot</vt:lpstr>
      <vt:lpstr>CS ChemDraw Drawing</vt:lpstr>
      <vt:lpstr>Synthesis of a Fluoreno[2,3-b]fluorene Derivative to Experimentally Verify Extraordinary Optical Properties of Indenofluorenes</vt:lpstr>
      <vt:lpstr>Contents</vt:lpstr>
      <vt:lpstr>Singlet Biradicals</vt:lpstr>
      <vt:lpstr>Resonance Structures</vt:lpstr>
      <vt:lpstr>Quinodimethanes (QDM)</vt:lpstr>
      <vt:lpstr>Previous Work</vt:lpstr>
      <vt:lpstr>Comparision of UV-vis-NIR Spectra</vt:lpstr>
      <vt:lpstr>p-Conjugation Space and Absorption Wave Length</vt:lpstr>
      <vt:lpstr>New Principle for Low Energy Absorption</vt:lpstr>
      <vt:lpstr>PowerPoint プレゼンテーション</vt:lpstr>
      <vt:lpstr>PowerPoint プレゼンテーション</vt:lpstr>
      <vt:lpstr>PowerPoint プレゼンテーション</vt:lpstr>
      <vt:lpstr>PowerPoint プレゼンテーション</vt:lpstr>
      <vt:lpstr>Excitation Energy of Biradical Compounds</vt:lpstr>
      <vt:lpstr>New Principle for Low Energy Absorption</vt:lpstr>
      <vt:lpstr>Synthetic Scheme of 2b</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三木雅仁</dc:creator>
  <cp:lastModifiedBy>三木雅仁</cp:lastModifiedBy>
  <cp:revision>198</cp:revision>
  <cp:lastPrinted>2014-06-20T07:24:04Z</cp:lastPrinted>
  <dcterms:created xsi:type="dcterms:W3CDTF">2014-06-19T05:56:53Z</dcterms:created>
  <dcterms:modified xsi:type="dcterms:W3CDTF">2014-06-24T13:49:23Z</dcterms:modified>
</cp:coreProperties>
</file>