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3"/>
  </p:notesMasterIdLst>
  <p:handoutMasterIdLst>
    <p:handoutMasterId r:id="rId24"/>
  </p:handoutMasterIdLst>
  <p:sldIdLst>
    <p:sldId id="256" r:id="rId2"/>
    <p:sldId id="275" r:id="rId3"/>
    <p:sldId id="264" r:id="rId4"/>
    <p:sldId id="257" r:id="rId5"/>
    <p:sldId id="276" r:id="rId6"/>
    <p:sldId id="258" r:id="rId7"/>
    <p:sldId id="271" r:id="rId8"/>
    <p:sldId id="272" r:id="rId9"/>
    <p:sldId id="267" r:id="rId10"/>
    <p:sldId id="262" r:id="rId11"/>
    <p:sldId id="263" r:id="rId12"/>
    <p:sldId id="274" r:id="rId13"/>
    <p:sldId id="260" r:id="rId14"/>
    <p:sldId id="259" r:id="rId15"/>
    <p:sldId id="261" r:id="rId16"/>
    <p:sldId id="265" r:id="rId17"/>
    <p:sldId id="268" r:id="rId18"/>
    <p:sldId id="270" r:id="rId19"/>
    <p:sldId id="266" r:id="rId20"/>
    <p:sldId id="273" r:id="rId21"/>
    <p:sldId id="269" r:id="rId22"/>
  </p:sldIdLst>
  <p:sldSz cx="9144000" cy="6858000" type="screen4x3"/>
  <p:notesSz cx="9869488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546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276779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90427" y="0"/>
            <a:ext cx="4276779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203E8-2E55-4418-B899-1D299EF58C58}" type="datetimeFigureOut">
              <a:rPr kumimoji="1" lang="ja-JP" altLang="en-US" smtClean="0"/>
              <a:t>2014/6/20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6397806"/>
            <a:ext cx="4276779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90427" y="6397806"/>
            <a:ext cx="4276779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767B5-8717-41E1-A0A6-F7258E09AF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82340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276724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91175" y="0"/>
            <a:ext cx="4276724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646E1B-130F-4D88-A904-F45A38A1D713}" type="datetimeFigureOut">
              <a:rPr kumimoji="1" lang="ja-JP" altLang="en-US" smtClean="0"/>
              <a:t>2014/6/20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51200" y="504825"/>
            <a:ext cx="3367088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426" y="3198814"/>
            <a:ext cx="7894637" cy="30321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6397625"/>
            <a:ext cx="4276724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91175" y="6397625"/>
            <a:ext cx="4276724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960059-5722-4EF9-8009-A233646F5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361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60059-5722-4EF9-8009-A233646F554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44127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60059-5722-4EF9-8009-A233646F5545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8576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60059-5722-4EF9-8009-A233646F5545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7643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60059-5722-4EF9-8009-A233646F5545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88721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60059-5722-4EF9-8009-A233646F5545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1845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60059-5722-4EF9-8009-A233646F554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0815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60059-5722-4EF9-8009-A233646F554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2408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60059-5722-4EF9-8009-A233646F5545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6666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60059-5722-4EF9-8009-A233646F5545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6953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60059-5722-4EF9-8009-A233646F5545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78897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60059-5722-4EF9-8009-A233646F5545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1681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60059-5722-4EF9-8009-A233646F5545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19083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60059-5722-4EF9-8009-A233646F5545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0158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角丸四角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0AA7-BDD8-4831-BF0D-9B56A9152F93}" type="datetimeFigureOut">
              <a:rPr kumimoji="1" lang="ja-JP" altLang="en-US" smtClean="0"/>
              <a:t>2014/6/20</a:t>
            </a:fld>
            <a:endParaRPr kumimoji="1" lang="ja-JP" altLang="en-US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DB1F4A3-E76B-4DDA-A1A7-170D03FEE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0AA7-BDD8-4831-BF0D-9B56A9152F93}" type="datetimeFigureOut">
              <a:rPr kumimoji="1" lang="ja-JP" altLang="en-US" smtClean="0"/>
              <a:t>2014/6/20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1F4A3-E76B-4DDA-A1A7-170D03FEE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0AA7-BDD8-4831-BF0D-9B56A9152F93}" type="datetimeFigureOut">
              <a:rPr kumimoji="1" lang="ja-JP" altLang="en-US" smtClean="0"/>
              <a:t>2014/6/20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1F4A3-E76B-4DDA-A1A7-170D03FEE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0AA7-BDD8-4831-BF0D-9B56A9152F93}" type="datetimeFigureOut">
              <a:rPr kumimoji="1" lang="ja-JP" altLang="en-US" smtClean="0"/>
              <a:t>2014/6/20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1F4A3-E76B-4DDA-A1A7-170D03FEE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角丸四角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0AA7-BDD8-4831-BF0D-9B56A9152F93}" type="datetimeFigureOut">
              <a:rPr kumimoji="1" lang="ja-JP" altLang="en-US" smtClean="0"/>
              <a:t>2014/6/20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正方形/長方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正方形/長方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DB1F4A3-E76B-4DDA-A1A7-170D03FEE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0AA7-BDD8-4831-BF0D-9B56A9152F93}" type="datetimeFigureOut">
              <a:rPr kumimoji="1" lang="ja-JP" altLang="en-US" smtClean="0"/>
              <a:t>2014/6/20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1F4A3-E76B-4DDA-A1A7-170D03FEE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0AA7-BDD8-4831-BF0D-9B56A9152F93}" type="datetimeFigureOut">
              <a:rPr kumimoji="1" lang="ja-JP" altLang="en-US" smtClean="0"/>
              <a:t>2014/6/20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1F4A3-E76B-4DDA-A1A7-170D03FEE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0AA7-BDD8-4831-BF0D-9B56A9152F93}" type="datetimeFigureOut">
              <a:rPr kumimoji="1" lang="ja-JP" altLang="en-US" smtClean="0"/>
              <a:t>2014/6/20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1F4A3-E76B-4DDA-A1A7-170D03FEE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0AA7-BDD8-4831-BF0D-9B56A9152F93}" type="datetimeFigureOut">
              <a:rPr kumimoji="1" lang="ja-JP" altLang="en-US" smtClean="0"/>
              <a:t>2014/6/20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1F4A3-E76B-4DDA-A1A7-170D03FEE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角丸四角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0AA7-BDD8-4831-BF0D-9B56A9152F93}" type="datetimeFigureOut">
              <a:rPr kumimoji="1" lang="ja-JP" altLang="en-US" smtClean="0"/>
              <a:t>2014/6/20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1F4A3-E76B-4DDA-A1A7-170D03FEE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0AA7-BDD8-4831-BF0D-9B56A9152F93}" type="datetimeFigureOut">
              <a:rPr kumimoji="1" lang="ja-JP" altLang="en-US" smtClean="0"/>
              <a:t>2014/6/20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DB1F4A3-E76B-4DDA-A1A7-170D03FEE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正方形/長方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角丸四角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8E00AA7-BDD8-4831-BF0D-9B56A9152F93}" type="datetimeFigureOut">
              <a:rPr kumimoji="1" lang="ja-JP" altLang="en-US" smtClean="0"/>
              <a:t>2014/6/20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DB1F4A3-E76B-4DDA-A1A7-170D03FEE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6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6.xml"/><Relationship Id="rId11" Type="http://schemas.openxmlformats.org/officeDocument/2006/relationships/image" Target="../media/image14.png"/><Relationship Id="rId15" Type="http://schemas.openxmlformats.org/officeDocument/2006/relationships/image" Target="../media/image30.png"/><Relationship Id="rId10" Type="http://schemas.openxmlformats.org/officeDocument/2006/relationships/image" Target="../media/image13.png"/><Relationship Id="rId9" Type="http://schemas.openxmlformats.org/officeDocument/2006/relationships/image" Target="../media/image12.png"/><Relationship Id="rId1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secure.sakura.ad.jp/rscontrol/rs/webmail2/?mbox=saru-toyota&amp;_redirect=http://code.google.com/p/pymiecoated/.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7309048" cy="1600200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Ashida </a:t>
            </a:r>
            <a:r>
              <a:rPr lang="en-US" altLang="ja-JP" dirty="0" smtClean="0"/>
              <a:t>lab  M1 </a:t>
            </a:r>
            <a:r>
              <a:rPr lang="en-US" altLang="ja-JP" dirty="0" err="1" smtClean="0"/>
              <a:t>toyota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kumimoji="1" lang="en-US" altLang="ja-JP" dirty="0" smtClean="0"/>
              <a:t>M. </a:t>
            </a:r>
            <a:r>
              <a:rPr kumimoji="1" lang="en-US" altLang="ja-JP" dirty="0" err="1" smtClean="0"/>
              <a:t>Cai</a:t>
            </a:r>
            <a:r>
              <a:rPr kumimoji="1" lang="en-US" altLang="ja-JP" dirty="0" smtClean="0"/>
              <a:t>, </a:t>
            </a:r>
            <a:r>
              <a:rPr kumimoji="1" lang="en-US" altLang="ja-JP" dirty="0" err="1" smtClean="0"/>
              <a:t>O.Painter</a:t>
            </a:r>
            <a:r>
              <a:rPr kumimoji="1" lang="en-US" altLang="ja-JP" dirty="0" smtClean="0"/>
              <a:t>, K. J. </a:t>
            </a:r>
            <a:r>
              <a:rPr kumimoji="1" lang="en-US" altLang="ja-JP" dirty="0" err="1" smtClean="0"/>
              <a:t>Vahala</a:t>
            </a:r>
            <a:r>
              <a:rPr kumimoji="1" lang="en-US" altLang="ja-JP" dirty="0" smtClean="0"/>
              <a:t>, Opt. Lett. </a:t>
            </a:r>
            <a:r>
              <a:rPr kumimoji="1" lang="en-US" altLang="ja-JP" b="1" dirty="0" smtClean="0"/>
              <a:t>25</a:t>
            </a:r>
            <a:r>
              <a:rPr kumimoji="1" lang="en-US" altLang="ja-JP" dirty="0" smtClean="0"/>
              <a:t>, 1430 (2000).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Fiber-coupled microsphere laser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8704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直線コネクタ 15"/>
          <p:cNvCxnSpPr/>
          <p:nvPr/>
        </p:nvCxnSpPr>
        <p:spPr>
          <a:xfrm flipV="1">
            <a:off x="2646879" y="3511231"/>
            <a:ext cx="158115" cy="512148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Coupling  (fiber-taper , microsphere)</a:t>
            </a:r>
            <a:endParaRPr kumimoji="1" lang="ja-JP" altLang="en-US" dirty="0"/>
          </a:p>
        </p:txBody>
      </p:sp>
      <p:grpSp>
        <p:nvGrpSpPr>
          <p:cNvPr id="15" name="グループ化 14"/>
          <p:cNvGrpSpPr/>
          <p:nvPr/>
        </p:nvGrpSpPr>
        <p:grpSpPr>
          <a:xfrm rot="18911098">
            <a:off x="747803" y="2975456"/>
            <a:ext cx="5315876" cy="2325295"/>
            <a:chOff x="1403648" y="2908571"/>
            <a:chExt cx="5315876" cy="2325295"/>
          </a:xfrm>
        </p:grpSpPr>
        <p:cxnSp>
          <p:nvCxnSpPr>
            <p:cNvPr id="12" name="直線コネクタ 11"/>
            <p:cNvCxnSpPr/>
            <p:nvPr/>
          </p:nvCxnSpPr>
          <p:spPr>
            <a:xfrm>
              <a:off x="4061584" y="3218881"/>
              <a:ext cx="510414" cy="282127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正方形/長方形 9"/>
            <p:cNvSpPr/>
            <p:nvPr/>
          </p:nvSpPr>
          <p:spPr>
            <a:xfrm>
              <a:off x="1462939" y="3002857"/>
              <a:ext cx="5256584" cy="216024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" name="グループ化 5"/>
            <p:cNvGrpSpPr/>
            <p:nvPr/>
          </p:nvGrpSpPr>
          <p:grpSpPr>
            <a:xfrm>
              <a:off x="1403648" y="2908571"/>
              <a:ext cx="5315876" cy="432047"/>
              <a:chOff x="1704395" y="2708920"/>
              <a:chExt cx="5315876" cy="717674"/>
            </a:xfrm>
          </p:grpSpPr>
          <p:sp>
            <p:nvSpPr>
              <p:cNvPr id="4" name="フリーフォーム 3"/>
              <p:cNvSpPr/>
              <p:nvPr/>
            </p:nvSpPr>
            <p:spPr>
              <a:xfrm>
                <a:off x="1704396" y="3140968"/>
                <a:ext cx="5315875" cy="285626"/>
              </a:xfrm>
              <a:custGeom>
                <a:avLst/>
                <a:gdLst>
                  <a:gd name="connsiteX0" fmla="*/ 0 w 4312118"/>
                  <a:gd name="connsiteY0" fmla="*/ 702692 h 731568"/>
                  <a:gd name="connsiteX1" fmla="*/ 2146434 w 4312118"/>
                  <a:gd name="connsiteY1" fmla="*/ 48 h 731568"/>
                  <a:gd name="connsiteX2" fmla="*/ 4312118 w 4312118"/>
                  <a:gd name="connsiteY2" fmla="*/ 731568 h 731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312118" h="731568">
                    <a:moveTo>
                      <a:pt x="0" y="702692"/>
                    </a:moveTo>
                    <a:cubicBezTo>
                      <a:pt x="713874" y="348963"/>
                      <a:pt x="1427748" y="-4765"/>
                      <a:pt x="2146434" y="48"/>
                    </a:cubicBezTo>
                    <a:cubicBezTo>
                      <a:pt x="2865120" y="4861"/>
                      <a:pt x="3588619" y="368214"/>
                      <a:pt x="4312118" y="731568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" name="フリーフォーム 4"/>
              <p:cNvSpPr/>
              <p:nvPr/>
            </p:nvSpPr>
            <p:spPr>
              <a:xfrm rot="10800000">
                <a:off x="1704395" y="2708920"/>
                <a:ext cx="5315875" cy="285626"/>
              </a:xfrm>
              <a:custGeom>
                <a:avLst/>
                <a:gdLst>
                  <a:gd name="connsiteX0" fmla="*/ 0 w 4312118"/>
                  <a:gd name="connsiteY0" fmla="*/ 702692 h 731568"/>
                  <a:gd name="connsiteX1" fmla="*/ 2146434 w 4312118"/>
                  <a:gd name="connsiteY1" fmla="*/ 48 h 731568"/>
                  <a:gd name="connsiteX2" fmla="*/ 4312118 w 4312118"/>
                  <a:gd name="connsiteY2" fmla="*/ 731568 h 731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312118" h="731568">
                    <a:moveTo>
                      <a:pt x="0" y="702692"/>
                    </a:moveTo>
                    <a:cubicBezTo>
                      <a:pt x="713874" y="348963"/>
                      <a:pt x="1427748" y="-4765"/>
                      <a:pt x="2146434" y="48"/>
                    </a:cubicBezTo>
                    <a:cubicBezTo>
                      <a:pt x="2865120" y="4861"/>
                      <a:pt x="3588619" y="368214"/>
                      <a:pt x="4312118" y="731568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" name="円/楕円 6"/>
            <p:cNvSpPr/>
            <p:nvPr/>
          </p:nvSpPr>
          <p:spPr>
            <a:xfrm>
              <a:off x="3054092" y="3218881"/>
              <a:ext cx="2014985" cy="201498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円/楕円 7"/>
            <p:cNvSpPr/>
            <p:nvPr/>
          </p:nvSpPr>
          <p:spPr>
            <a:xfrm>
              <a:off x="3183148" y="3347937"/>
              <a:ext cx="1756873" cy="1756873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左カーブ矢印 8"/>
            <p:cNvSpPr/>
            <p:nvPr/>
          </p:nvSpPr>
          <p:spPr>
            <a:xfrm rot="1341818">
              <a:off x="4034220" y="3717754"/>
              <a:ext cx="753093" cy="1359749"/>
            </a:xfrm>
            <a:prstGeom prst="curvedLeftArrow">
              <a:avLst>
                <a:gd name="adj1" fmla="val 0"/>
                <a:gd name="adj2" fmla="val 16716"/>
                <a:gd name="adj3" fmla="val 25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9" name="テキスト ボックス 18"/>
          <p:cNvSpPr txBox="1"/>
          <p:nvPr/>
        </p:nvSpPr>
        <p:spPr>
          <a:xfrm>
            <a:off x="4690500" y="2482659"/>
            <a:ext cx="41578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Resonance of  </a:t>
            </a:r>
            <a:r>
              <a:rPr lang="en-US" altLang="ja-JP" sz="2800" u="sng" dirty="0" smtClean="0"/>
              <a:t>Evanescent </a:t>
            </a:r>
            <a:r>
              <a:rPr lang="en-US" altLang="ja-JP" sz="2800" u="sng" dirty="0"/>
              <a:t>light</a:t>
            </a:r>
            <a:endParaRPr kumimoji="1" lang="ja-JP" altLang="en-US" sz="2800" u="sng" dirty="0"/>
          </a:p>
        </p:txBody>
      </p:sp>
      <p:cxnSp>
        <p:nvCxnSpPr>
          <p:cNvPr id="21" name="直線矢印コネクタ 20"/>
          <p:cNvCxnSpPr/>
          <p:nvPr/>
        </p:nvCxnSpPr>
        <p:spPr>
          <a:xfrm flipH="1">
            <a:off x="2983635" y="2833084"/>
            <a:ext cx="1507521" cy="60712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下矢印 22"/>
          <p:cNvSpPr/>
          <p:nvPr/>
        </p:nvSpPr>
        <p:spPr>
          <a:xfrm>
            <a:off x="6884640" y="3221720"/>
            <a:ext cx="576064" cy="630657"/>
          </a:xfrm>
          <a:prstGeom prst="downArrow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/>
          <p:nvPr/>
        </p:nvCxnSpPr>
        <p:spPr>
          <a:xfrm flipH="1">
            <a:off x="5724128" y="4895691"/>
            <a:ext cx="2592288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 flipH="1">
            <a:off x="7172672" y="4193926"/>
            <a:ext cx="1215752" cy="701765"/>
          </a:xfrm>
          <a:prstGeom prst="line">
            <a:avLst/>
          </a:prstGeom>
          <a:ln w="222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 flipH="1" flipV="1">
            <a:off x="5868144" y="4193926"/>
            <a:ext cx="1080120" cy="701765"/>
          </a:xfrm>
          <a:prstGeom prst="line">
            <a:avLst/>
          </a:prstGeom>
          <a:ln w="222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円弧 31"/>
          <p:cNvSpPr/>
          <p:nvPr/>
        </p:nvSpPr>
        <p:spPr>
          <a:xfrm rot="5400000">
            <a:off x="6797561" y="4772608"/>
            <a:ext cx="504056" cy="246166"/>
          </a:xfrm>
          <a:prstGeom prst="arc">
            <a:avLst>
              <a:gd name="adj1" fmla="val 16200000"/>
              <a:gd name="adj2" fmla="val 5341535"/>
            </a:avLst>
          </a:prstGeom>
          <a:ln w="222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113916" y="5365047"/>
            <a:ext cx="18713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T</a:t>
            </a:r>
            <a:r>
              <a:rPr kumimoji="1" lang="en-US" altLang="ja-JP" sz="2400" dirty="0" smtClean="0"/>
              <a:t>otal reflection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090240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Sample 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25493" y="1729575"/>
            <a:ext cx="3873881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Phosphate glass</a:t>
            </a:r>
          </a:p>
          <a:p>
            <a:r>
              <a:rPr lang="ja-JP" altLang="en-US" sz="2800" dirty="0" smtClean="0"/>
              <a:t>・</a:t>
            </a:r>
            <a:r>
              <a:rPr lang="en-US" altLang="ja-JP" sz="2800" dirty="0" err="1" smtClean="0"/>
              <a:t>Yb</a:t>
            </a:r>
            <a:r>
              <a:rPr lang="en-US" altLang="ja-JP" sz="2800" dirty="0" smtClean="0"/>
              <a:t> 20 %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・</a:t>
            </a:r>
            <a:r>
              <a:rPr lang="en-US" altLang="ja-JP" sz="2800" dirty="0" err="1" smtClean="0"/>
              <a:t>Er</a:t>
            </a:r>
            <a:r>
              <a:rPr lang="en-US" altLang="ja-JP" sz="2800" dirty="0" smtClean="0"/>
              <a:t> 0.5 %</a:t>
            </a:r>
          </a:p>
          <a:p>
            <a:endParaRPr kumimoji="1" lang="en-US" altLang="ja-JP" sz="2800" dirty="0"/>
          </a:p>
          <a:p>
            <a:r>
              <a:rPr lang="en-US" altLang="ja-JP" sz="2800" dirty="0" smtClean="0"/>
              <a:t>Transformation temperature</a:t>
            </a:r>
          </a:p>
          <a:p>
            <a:r>
              <a:rPr lang="ja-JP" altLang="en-US" sz="2800" dirty="0" smtClean="0"/>
              <a:t>・</a:t>
            </a:r>
            <a:r>
              <a:rPr lang="en-US" altLang="ja-JP" sz="2800" dirty="0" smtClean="0"/>
              <a:t>450</a:t>
            </a:r>
            <a:r>
              <a:rPr lang="ja-JP" altLang="en-US" sz="2800" dirty="0" smtClean="0"/>
              <a:t> ℃</a:t>
            </a:r>
            <a:endParaRPr lang="en-US" altLang="ja-JP" sz="2800" dirty="0" smtClean="0"/>
          </a:p>
          <a:p>
            <a:r>
              <a:rPr kumimoji="1" lang="en-US" altLang="ja-JP" sz="2800" dirty="0" smtClean="0"/>
              <a:t>Refractive index</a:t>
            </a:r>
          </a:p>
          <a:p>
            <a:r>
              <a:rPr lang="ja-JP" altLang="en-US" sz="2800" dirty="0" smtClean="0"/>
              <a:t>・</a:t>
            </a:r>
            <a:r>
              <a:rPr lang="en-US" altLang="ja-JP" sz="2800" dirty="0" smtClean="0"/>
              <a:t>1.521 (at 1.5 μm)</a:t>
            </a:r>
          </a:p>
          <a:p>
            <a:endParaRPr kumimoji="1" lang="en-US" altLang="ja-JP" sz="2800" dirty="0"/>
          </a:p>
        </p:txBody>
      </p:sp>
      <p:cxnSp>
        <p:nvCxnSpPr>
          <p:cNvPr id="5" name="直線コネクタ 4"/>
          <p:cNvCxnSpPr/>
          <p:nvPr/>
        </p:nvCxnSpPr>
        <p:spPr>
          <a:xfrm>
            <a:off x="6904701" y="2034802"/>
            <a:ext cx="936104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5482122" y="2034802"/>
            <a:ext cx="936104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6904701" y="4195042"/>
            <a:ext cx="936104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5482122" y="4195042"/>
            <a:ext cx="936104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5482122" y="2754882"/>
            <a:ext cx="936104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/>
              <p:cNvSpPr txBox="1"/>
              <p:nvPr/>
            </p:nvSpPr>
            <p:spPr>
              <a:xfrm>
                <a:off x="7840804" y="3997937"/>
                <a:ext cx="647870" cy="394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kumimoji="1" lang="en-US" altLang="ja-JP" b="0" i="0" smtClean="0">
                              <a:latin typeface="Cambria Math"/>
                            </a:rPr>
                            <m:t>F</m:t>
                          </m:r>
                        </m:e>
                        <m:sub>
                          <m:r>
                            <a:rPr kumimoji="1" lang="en-US" altLang="ja-JP" b="0" i="0" smtClean="0">
                              <a:latin typeface="Cambria Math"/>
                            </a:rPr>
                            <m:t>7/2</m:t>
                          </m:r>
                        </m:sub>
                      </m:sSub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7" name="テキスト ボックス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0804" y="3997937"/>
                <a:ext cx="647870" cy="394210"/>
              </a:xfrm>
              <a:prstGeom prst="rect">
                <a:avLst/>
              </a:prstGeom>
              <a:blipFill rotWithShape="1">
                <a:blip r:embed="rId9"/>
                <a:stretch>
                  <a:fillRect b="-1093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テキスト ボックス 12"/>
              <p:cNvSpPr txBox="1"/>
              <p:nvPr/>
            </p:nvSpPr>
            <p:spPr>
              <a:xfrm>
                <a:off x="4835799" y="3997937"/>
                <a:ext cx="691536" cy="394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kumimoji="1" lang="en-US" altLang="ja-JP" b="0" i="0" smtClean="0">
                              <a:latin typeface="Cambria Math"/>
                            </a:rPr>
                            <m:t>I</m:t>
                          </m:r>
                        </m:e>
                        <m:sub>
                          <m:r>
                            <a:rPr kumimoji="1" lang="en-US" altLang="ja-JP" b="0" i="0" smtClean="0">
                              <a:latin typeface="Cambria Math"/>
                            </a:rPr>
                            <m:t>15/2</m:t>
                          </m:r>
                        </m:sub>
                      </m:sSub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13" name="テキスト ボックス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5799" y="3997937"/>
                <a:ext cx="691536" cy="394210"/>
              </a:xfrm>
              <a:prstGeom prst="rect">
                <a:avLst/>
              </a:prstGeom>
              <a:blipFill rotWithShape="1">
                <a:blip r:embed="rId10"/>
                <a:stretch>
                  <a:fillRect b="-1093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テキスト ボックス 13"/>
              <p:cNvSpPr txBox="1"/>
              <p:nvPr/>
            </p:nvSpPr>
            <p:spPr>
              <a:xfrm>
                <a:off x="4841883" y="2752339"/>
                <a:ext cx="691536" cy="394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kumimoji="1" lang="en-US" altLang="ja-JP" b="0" i="0" smtClean="0">
                              <a:latin typeface="Cambria Math"/>
                            </a:rPr>
                            <m:t>I</m:t>
                          </m:r>
                        </m:e>
                        <m:sub>
                          <m:r>
                            <a:rPr kumimoji="1" lang="en-US" altLang="ja-JP" b="0" i="0" smtClean="0">
                              <a:latin typeface="Cambria Math"/>
                            </a:rPr>
                            <m:t>13/2</m:t>
                          </m:r>
                        </m:sub>
                      </m:sSub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14" name="テキスト ボックス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1883" y="2752339"/>
                <a:ext cx="691536" cy="394210"/>
              </a:xfrm>
              <a:prstGeom prst="rect">
                <a:avLst/>
              </a:prstGeom>
              <a:blipFill rotWithShape="1">
                <a:blip r:embed="rId11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テキスト ボックス 14"/>
              <p:cNvSpPr txBox="1"/>
              <p:nvPr/>
            </p:nvSpPr>
            <p:spPr>
              <a:xfrm>
                <a:off x="4844699" y="1625311"/>
                <a:ext cx="691536" cy="394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kumimoji="1" lang="en-US" altLang="ja-JP" b="0" i="0" smtClean="0">
                              <a:latin typeface="Cambria Math"/>
                            </a:rPr>
                            <m:t>I</m:t>
                          </m:r>
                        </m:e>
                        <m:sub>
                          <m:r>
                            <a:rPr kumimoji="1" lang="en-US" altLang="ja-JP" b="0" i="0" smtClean="0">
                              <a:latin typeface="Cambria Math"/>
                            </a:rPr>
                            <m:t>11/2</m:t>
                          </m:r>
                        </m:sub>
                      </m:sSub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15" name="テキスト ボックス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4699" y="1625311"/>
                <a:ext cx="691536" cy="394210"/>
              </a:xfrm>
              <a:prstGeom prst="rect">
                <a:avLst/>
              </a:prstGeom>
              <a:blipFill rotWithShape="1">
                <a:blip r:embed="rId12"/>
                <a:stretch>
                  <a:fillRect b="-1093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テキスト ボックス 15"/>
              <p:cNvSpPr txBox="1"/>
              <p:nvPr/>
            </p:nvSpPr>
            <p:spPr>
              <a:xfrm>
                <a:off x="7840804" y="1652786"/>
                <a:ext cx="647870" cy="394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kumimoji="1" lang="en-US" altLang="ja-JP" b="0" i="0" smtClean="0">
                              <a:latin typeface="Cambria Math"/>
                            </a:rPr>
                            <m:t>F</m:t>
                          </m:r>
                        </m:e>
                        <m:sub>
                          <m:r>
                            <a:rPr kumimoji="1" lang="en-US" altLang="ja-JP" b="0" i="0" smtClean="0">
                              <a:latin typeface="Cambria Math"/>
                            </a:rPr>
                            <m:t>5/2</m:t>
                          </m:r>
                        </m:sub>
                      </m:sSub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16" name="テキスト ボックス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0804" y="1652786"/>
                <a:ext cx="647870" cy="394210"/>
              </a:xfrm>
              <a:prstGeom prst="rect">
                <a:avLst/>
              </a:prstGeom>
              <a:blipFill rotWithShape="1">
                <a:blip r:embed="rId13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テキスト ボックス 11"/>
              <p:cNvSpPr txBox="1"/>
              <p:nvPr/>
            </p:nvSpPr>
            <p:spPr>
              <a:xfrm>
                <a:off x="6919035" y="4392146"/>
                <a:ext cx="9043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ja-JP" sz="24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kumimoji="1" lang="en-US" altLang="ja-JP" sz="2400" b="0" i="0" smtClean="0">
                              <a:latin typeface="Cambria Math"/>
                            </a:rPr>
                            <m:t>Yb</m:t>
                          </m:r>
                        </m:e>
                        <m:sup>
                          <m:r>
                            <a:rPr kumimoji="1" lang="en-US" altLang="ja-JP" sz="2400" b="0" i="0" smtClean="0">
                              <a:latin typeface="Cambria Math"/>
                            </a:rPr>
                            <m:t>3+</m:t>
                          </m:r>
                        </m:sup>
                      </m:sSup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12" name="テキスト ボックス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9035" y="4392146"/>
                <a:ext cx="904350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テキスト ボックス 17"/>
              <p:cNvSpPr txBox="1"/>
              <p:nvPr/>
            </p:nvSpPr>
            <p:spPr>
              <a:xfrm>
                <a:off x="5508090" y="4392147"/>
                <a:ext cx="8747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ja-JP" sz="24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kumimoji="1" lang="en-US" altLang="ja-JP" sz="2400" b="0" i="0" smtClean="0">
                              <a:latin typeface="Cambria Math"/>
                            </a:rPr>
                            <m:t>Er</m:t>
                          </m:r>
                        </m:e>
                        <m:sup>
                          <m:r>
                            <a:rPr kumimoji="1" lang="en-US" altLang="ja-JP" sz="2400" b="0" i="0" smtClean="0">
                              <a:latin typeface="Cambria Math"/>
                            </a:rPr>
                            <m:t>3+</m:t>
                          </m:r>
                        </m:sup>
                      </m:sSup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18" name="テキスト ボックス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090" y="4392147"/>
                <a:ext cx="874727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直線矢印コネクタ 18"/>
          <p:cNvCxnSpPr/>
          <p:nvPr/>
        </p:nvCxnSpPr>
        <p:spPr>
          <a:xfrm flipV="1">
            <a:off x="4835799" y="1386730"/>
            <a:ext cx="0" cy="410445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4387451" y="1252921"/>
            <a:ext cx="3946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/>
              <a:t>E</a:t>
            </a:r>
            <a:endParaRPr kumimoji="1" lang="ja-JP" altLang="en-US" sz="3200" dirty="0"/>
          </a:p>
        </p:txBody>
      </p:sp>
      <p:sp>
        <p:nvSpPr>
          <p:cNvPr id="21" name="下矢印 20"/>
          <p:cNvSpPr/>
          <p:nvPr/>
        </p:nvSpPr>
        <p:spPr>
          <a:xfrm>
            <a:off x="5482122" y="2951987"/>
            <a:ext cx="980535" cy="1045950"/>
          </a:xfrm>
          <a:prstGeom prst="downArrow">
            <a:avLst/>
          </a:prstGeom>
          <a:solidFill>
            <a:srgbClr val="FFC000">
              <a:alpha val="41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C00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598794" y="3484920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1.5 μm</a:t>
            </a:r>
            <a:endParaRPr kumimoji="1" lang="ja-JP" altLang="en-US" dirty="0"/>
          </a:p>
        </p:txBody>
      </p:sp>
      <p:sp>
        <p:nvSpPr>
          <p:cNvPr id="28" name="右カーブ矢印 27"/>
          <p:cNvSpPr/>
          <p:nvPr/>
        </p:nvSpPr>
        <p:spPr>
          <a:xfrm rot="5400000">
            <a:off x="6521535" y="1441653"/>
            <a:ext cx="252028" cy="792088"/>
          </a:xfrm>
          <a:prstGeom prst="curvedRightArrow">
            <a:avLst>
              <a:gd name="adj1" fmla="val 25000"/>
              <a:gd name="adj2" fmla="val 84646"/>
              <a:gd name="adj3" fmla="val 2500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997371" y="1252921"/>
            <a:ext cx="1300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coupling</a:t>
            </a:r>
            <a:endParaRPr kumimoji="1" lang="ja-JP" altLang="en-US" sz="2800" dirty="0"/>
          </a:p>
        </p:txBody>
      </p:sp>
      <p:cxnSp>
        <p:nvCxnSpPr>
          <p:cNvPr id="31" name="直線矢印コネクタ 30"/>
          <p:cNvCxnSpPr/>
          <p:nvPr/>
        </p:nvCxnSpPr>
        <p:spPr>
          <a:xfrm flipV="1">
            <a:off x="7043593" y="2034802"/>
            <a:ext cx="0" cy="2114278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96" name="テキスト ボックス 4095"/>
              <p:cNvSpPr txBox="1"/>
              <p:nvPr/>
            </p:nvSpPr>
            <p:spPr>
              <a:xfrm>
                <a:off x="7096850" y="2400939"/>
                <a:ext cx="193964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2400" dirty="0" smtClean="0">
                    <a:solidFill>
                      <a:srgbClr val="002060"/>
                    </a:solidFill>
                  </a:rPr>
                  <a:t>Absorption</a:t>
                </a:r>
              </a:p>
              <a:p>
                <a:r>
                  <a:rPr lang="en-US" altLang="ja-JP" sz="2400" dirty="0" smtClean="0">
                    <a:solidFill>
                      <a:srgbClr val="002060"/>
                    </a:solidFill>
                  </a:rPr>
                  <a:t>976±5 nm</a:t>
                </a:r>
              </a:p>
              <a:p>
                <a:r>
                  <a:rPr lang="en-US" altLang="ja-JP" sz="2400" dirty="0">
                    <a:solidFill>
                      <a:srgbClr val="002060"/>
                    </a:solidFill>
                  </a:rPr>
                  <a:t>α</a:t>
                </a:r>
                <a:r>
                  <a:rPr kumimoji="1" lang="en-US" altLang="ja-JP" sz="2400" dirty="0" smtClean="0">
                    <a:solidFill>
                      <a:srgbClr val="002060"/>
                    </a:solidFill>
                  </a:rPr>
                  <a:t> = 4~5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ja-JP" sz="24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kumimoji="1" lang="en-US" altLang="ja-JP" sz="2400" b="0" i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kumimoji="1" lang="en-US" altLang="ja-JP" sz="2400" b="0" i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cm</m:t>
                        </m:r>
                      </m:e>
                      <m:sup>
                        <m:r>
                          <a:rPr kumimoji="1" lang="en-US" altLang="ja-JP" sz="2400" b="0" i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kumimoji="1" lang="ja-JP" alt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096" name="テキスト ボックス 40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850" y="2400939"/>
                <a:ext cx="1939646" cy="1200329"/>
              </a:xfrm>
              <a:prstGeom prst="rect">
                <a:avLst/>
              </a:prstGeom>
              <a:blipFill rotWithShape="1">
                <a:blip r:embed="rId16"/>
                <a:stretch>
                  <a:fillRect l="-4717" t="-4061" b="-1116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99" name="直線矢印コネクタ 4098"/>
          <p:cNvCxnSpPr/>
          <p:nvPr/>
        </p:nvCxnSpPr>
        <p:spPr>
          <a:xfrm>
            <a:off x="6372200" y="2034802"/>
            <a:ext cx="0" cy="674118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" name="テキスト ボックス 4099"/>
          <p:cNvSpPr txBox="1"/>
          <p:nvPr/>
        </p:nvSpPr>
        <p:spPr>
          <a:xfrm>
            <a:off x="5181567" y="2046996"/>
            <a:ext cx="15171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002060"/>
                </a:solidFill>
              </a:rPr>
              <a:t>Non-radiative </a:t>
            </a:r>
          </a:p>
          <a:p>
            <a:r>
              <a:rPr kumimoji="1" lang="en-US" altLang="ja-JP" sz="2000" dirty="0" smtClean="0">
                <a:solidFill>
                  <a:srgbClr val="002060"/>
                </a:solidFill>
              </a:rPr>
              <a:t>decay</a:t>
            </a:r>
            <a:endParaRPr kumimoji="1" lang="ja-JP" altLang="en-US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467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Set up</a:t>
            </a:r>
            <a:endParaRPr kumimoji="1" lang="ja-JP" altLang="en-US" dirty="0"/>
          </a:p>
        </p:txBody>
      </p:sp>
      <p:grpSp>
        <p:nvGrpSpPr>
          <p:cNvPr id="12" name="グループ化 11"/>
          <p:cNvGrpSpPr/>
          <p:nvPr/>
        </p:nvGrpSpPr>
        <p:grpSpPr>
          <a:xfrm rot="19311029">
            <a:off x="263028" y="3075977"/>
            <a:ext cx="8773188" cy="1352139"/>
            <a:chOff x="-1590009" y="2705401"/>
            <a:chExt cx="10872206" cy="1675643"/>
          </a:xfrm>
        </p:grpSpPr>
        <p:sp>
          <p:nvSpPr>
            <p:cNvPr id="3" name="円/楕円 2"/>
            <p:cNvSpPr/>
            <p:nvPr/>
          </p:nvSpPr>
          <p:spPr>
            <a:xfrm>
              <a:off x="3030093" y="2940884"/>
              <a:ext cx="1440160" cy="144016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/>
            </a:p>
          </p:txBody>
        </p:sp>
        <p:grpSp>
          <p:nvGrpSpPr>
            <p:cNvPr id="8" name="グループ化 7"/>
            <p:cNvGrpSpPr/>
            <p:nvPr/>
          </p:nvGrpSpPr>
          <p:grpSpPr>
            <a:xfrm>
              <a:off x="0" y="2864102"/>
              <a:ext cx="7480471" cy="150058"/>
              <a:chOff x="251521" y="1656607"/>
              <a:chExt cx="8642412" cy="316571"/>
            </a:xfrm>
          </p:grpSpPr>
          <p:sp>
            <p:nvSpPr>
              <p:cNvPr id="6" name="フリーフォーム 5"/>
              <p:cNvSpPr/>
              <p:nvPr/>
            </p:nvSpPr>
            <p:spPr>
              <a:xfrm>
                <a:off x="251521" y="1844823"/>
                <a:ext cx="8632598" cy="128355"/>
              </a:xfrm>
              <a:custGeom>
                <a:avLst/>
                <a:gdLst>
                  <a:gd name="connsiteX0" fmla="*/ 0 w 5755907"/>
                  <a:gd name="connsiteY0" fmla="*/ 702644 h 702644"/>
                  <a:gd name="connsiteX1" fmla="*/ 2887578 w 5755907"/>
                  <a:gd name="connsiteY1" fmla="*/ 0 h 702644"/>
                  <a:gd name="connsiteX2" fmla="*/ 5755907 w 5755907"/>
                  <a:gd name="connsiteY2" fmla="*/ 702644 h 7026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755907" h="702644">
                    <a:moveTo>
                      <a:pt x="0" y="702644"/>
                    </a:moveTo>
                    <a:cubicBezTo>
                      <a:pt x="964130" y="351322"/>
                      <a:pt x="1928260" y="0"/>
                      <a:pt x="2887578" y="0"/>
                    </a:cubicBezTo>
                    <a:cubicBezTo>
                      <a:pt x="3846896" y="0"/>
                      <a:pt x="4801401" y="351322"/>
                      <a:pt x="5755907" y="702644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/>
              </a:p>
            </p:txBody>
          </p:sp>
          <p:sp>
            <p:nvSpPr>
              <p:cNvPr id="7" name="フリーフォーム 6"/>
              <p:cNvSpPr/>
              <p:nvPr/>
            </p:nvSpPr>
            <p:spPr>
              <a:xfrm rot="10800000">
                <a:off x="261335" y="1656607"/>
                <a:ext cx="8632598" cy="128355"/>
              </a:xfrm>
              <a:custGeom>
                <a:avLst/>
                <a:gdLst>
                  <a:gd name="connsiteX0" fmla="*/ 0 w 5755907"/>
                  <a:gd name="connsiteY0" fmla="*/ 702644 h 702644"/>
                  <a:gd name="connsiteX1" fmla="*/ 2887578 w 5755907"/>
                  <a:gd name="connsiteY1" fmla="*/ 0 h 702644"/>
                  <a:gd name="connsiteX2" fmla="*/ 5755907 w 5755907"/>
                  <a:gd name="connsiteY2" fmla="*/ 702644 h 7026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755907" h="702644">
                    <a:moveTo>
                      <a:pt x="0" y="702644"/>
                    </a:moveTo>
                    <a:cubicBezTo>
                      <a:pt x="964130" y="351322"/>
                      <a:pt x="1928260" y="0"/>
                      <a:pt x="2887578" y="0"/>
                    </a:cubicBezTo>
                    <a:cubicBezTo>
                      <a:pt x="3846896" y="0"/>
                      <a:pt x="4801401" y="351322"/>
                      <a:pt x="5755907" y="702644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/>
              </a:p>
            </p:txBody>
          </p:sp>
        </p:grpSp>
        <p:sp>
          <p:nvSpPr>
            <p:cNvPr id="10" name="テキスト ボックス 9"/>
            <p:cNvSpPr txBox="1"/>
            <p:nvPr/>
          </p:nvSpPr>
          <p:spPr>
            <a:xfrm>
              <a:off x="-1590009" y="2705401"/>
              <a:ext cx="1534951" cy="49583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/>
                <a:t>pump </a:t>
              </a:r>
              <a:r>
                <a:rPr kumimoji="1" lang="en-US" altLang="ja-JP" sz="2000" dirty="0" smtClean="0"/>
                <a:t>wave</a:t>
              </a:r>
              <a:endParaRPr kumimoji="1" lang="ja-JP" altLang="en-US" sz="2000" dirty="0"/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7522848" y="2735820"/>
              <a:ext cx="1759349" cy="49583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/>
                <a:t>spectrometer</a:t>
              </a:r>
              <a:endParaRPr kumimoji="1" lang="ja-JP" altLang="en-US" sz="2000" dirty="0"/>
            </a:p>
          </p:txBody>
        </p:sp>
      </p:grpSp>
      <p:sp>
        <p:nvSpPr>
          <p:cNvPr id="13" name="ストライプ矢印 12"/>
          <p:cNvSpPr/>
          <p:nvPr/>
        </p:nvSpPr>
        <p:spPr>
          <a:xfrm rot="19383830">
            <a:off x="2329929" y="3103012"/>
            <a:ext cx="2540341" cy="576064"/>
          </a:xfrm>
          <a:prstGeom prst="striped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831566" y="4509120"/>
            <a:ext cx="2684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microsphere resonator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7770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Photoluminescence spectra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628800"/>
            <a:ext cx="5725184" cy="4594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6798252" y="1951133"/>
            <a:ext cx="1463157" cy="230832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Pump wave</a:t>
            </a:r>
          </a:p>
          <a:p>
            <a:r>
              <a:rPr kumimoji="1" lang="en-US" altLang="ja-JP" sz="2400" dirty="0" smtClean="0"/>
              <a:t>…980 nm</a:t>
            </a:r>
          </a:p>
          <a:p>
            <a:r>
              <a:rPr lang="en-US" altLang="ja-JP" sz="2400" dirty="0" smtClean="0"/>
              <a:t>Sphere</a:t>
            </a:r>
          </a:p>
          <a:p>
            <a:r>
              <a:rPr kumimoji="1" lang="en-US" altLang="ja-JP" sz="2400" dirty="0" smtClean="0"/>
              <a:t>…57 μm</a:t>
            </a:r>
          </a:p>
          <a:p>
            <a:r>
              <a:rPr lang="en-US" altLang="ja-JP" sz="2400" dirty="0" smtClean="0"/>
              <a:t>Taper</a:t>
            </a:r>
          </a:p>
          <a:p>
            <a:r>
              <a:rPr kumimoji="1" lang="en-US" altLang="ja-JP" sz="2400" dirty="0" smtClean="0"/>
              <a:t>…1.75 μm</a:t>
            </a:r>
            <a:endParaRPr kumimoji="1" lang="ja-JP" altLang="en-US" sz="2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3528" y="1628800"/>
            <a:ext cx="2732671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Main </a:t>
            </a:r>
          </a:p>
          <a:p>
            <a:r>
              <a:rPr lang="en-US" altLang="ja-JP" sz="2400" dirty="0" smtClean="0"/>
              <a:t>Absorbed pump power</a:t>
            </a:r>
          </a:p>
          <a:p>
            <a:r>
              <a:rPr kumimoji="1" lang="en-US" altLang="ja-JP" sz="2400" dirty="0" smtClean="0"/>
              <a:t>≈120 </a:t>
            </a:r>
            <a:r>
              <a:rPr kumimoji="1" lang="en-US" altLang="ja-JP" sz="2400" dirty="0" err="1" smtClean="0"/>
              <a:t>μW</a:t>
            </a:r>
            <a:endParaRPr kumimoji="1" lang="en-US" altLang="ja-JP" sz="2400" dirty="0" smtClean="0"/>
          </a:p>
          <a:p>
            <a:r>
              <a:rPr lang="en-US" altLang="ja-JP" sz="2400" dirty="0" smtClean="0"/>
              <a:t>Output laser power</a:t>
            </a:r>
          </a:p>
          <a:p>
            <a:r>
              <a:rPr lang="en-US" altLang="ja-JP" sz="2400" dirty="0" smtClean="0"/>
              <a:t>≈1 </a:t>
            </a:r>
            <a:r>
              <a:rPr lang="en-US" altLang="ja-JP" sz="2400" dirty="0" err="1" smtClean="0"/>
              <a:t>μW</a:t>
            </a:r>
            <a:endParaRPr lang="en-US" altLang="ja-JP" sz="2400" dirty="0" smtClean="0"/>
          </a:p>
          <a:p>
            <a:endParaRPr lang="en-US" altLang="ja-JP" sz="2400" dirty="0"/>
          </a:p>
          <a:p>
            <a:r>
              <a:rPr kumimoji="1" lang="en-US" altLang="ja-JP" sz="2400" dirty="0" smtClean="0"/>
              <a:t>Inset </a:t>
            </a:r>
          </a:p>
          <a:p>
            <a:r>
              <a:rPr lang="en-US" altLang="ja-JP" sz="2400" dirty="0" smtClean="0"/>
              <a:t>Absorbed pump power</a:t>
            </a:r>
          </a:p>
          <a:p>
            <a:r>
              <a:rPr lang="en-US" altLang="ja-JP" sz="2400" dirty="0" smtClean="0"/>
              <a:t>≈200 </a:t>
            </a:r>
            <a:r>
              <a:rPr lang="en-US" altLang="ja-JP" sz="2400" dirty="0" err="1"/>
              <a:t>μW</a:t>
            </a:r>
            <a:endParaRPr lang="en-US" altLang="ja-JP" sz="2400" dirty="0"/>
          </a:p>
          <a:p>
            <a:r>
              <a:rPr lang="en-US" altLang="ja-JP" sz="2400" dirty="0" smtClean="0"/>
              <a:t>Output laser power</a:t>
            </a:r>
          </a:p>
          <a:p>
            <a:r>
              <a:rPr lang="en-US" altLang="ja-JP" sz="2400" dirty="0" smtClean="0"/>
              <a:t>≈2.6 </a:t>
            </a:r>
            <a:r>
              <a:rPr lang="en-US" altLang="ja-JP" sz="2400" dirty="0" err="1" smtClean="0"/>
              <a:t>μW</a:t>
            </a:r>
            <a:endParaRPr lang="en-US" altLang="ja-JP" sz="2400" dirty="0" smtClean="0"/>
          </a:p>
          <a:p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89516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Laser power 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563" y="1484784"/>
            <a:ext cx="6048672" cy="4649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直線矢印コネクタ 4"/>
          <p:cNvCxnSpPr/>
          <p:nvPr/>
        </p:nvCxnSpPr>
        <p:spPr>
          <a:xfrm flipV="1">
            <a:off x="2555776" y="5661248"/>
            <a:ext cx="432048" cy="473491"/>
          </a:xfrm>
          <a:prstGeom prst="straightConnector1">
            <a:avLst/>
          </a:prstGeom>
          <a:ln w="158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683568" y="6168387"/>
            <a:ext cx="31359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Lasing threshold = 60 </a:t>
            </a:r>
            <a:r>
              <a:rPr kumimoji="1" lang="en-US" altLang="ja-JP" sz="2400" dirty="0" err="1" smtClean="0"/>
              <a:t>μW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67460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Bisphere</a:t>
            </a:r>
            <a:r>
              <a:rPr kumimoji="1" lang="en-US" altLang="ja-JP" dirty="0" smtClean="0"/>
              <a:t> system</a:t>
            </a:r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412776"/>
            <a:ext cx="6048672" cy="5135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66915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Summary 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07475" y="1628800"/>
            <a:ext cx="5486438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Fiber-coupled microsphere laser</a:t>
            </a:r>
          </a:p>
          <a:p>
            <a:endParaRPr lang="en-US" altLang="ja-JP" sz="2800" dirty="0" smtClean="0"/>
          </a:p>
          <a:p>
            <a:r>
              <a:rPr lang="en-US" altLang="ja-JP" sz="2800" dirty="0" smtClean="0"/>
              <a:t>Single sphere </a:t>
            </a:r>
          </a:p>
          <a:p>
            <a:r>
              <a:rPr lang="ja-JP" altLang="en-US" sz="2800" dirty="0" smtClean="0"/>
              <a:t>・</a:t>
            </a:r>
            <a:r>
              <a:rPr lang="en-US" altLang="ja-JP" sz="2800" dirty="0" smtClean="0"/>
              <a:t>lasing threshold is estimated at 60 </a:t>
            </a:r>
            <a:r>
              <a:rPr lang="en-US" altLang="ja-JP" sz="2800" dirty="0" err="1" smtClean="0"/>
              <a:t>μW</a:t>
            </a:r>
            <a:endParaRPr lang="en-US" altLang="ja-JP" sz="2800" dirty="0" smtClean="0"/>
          </a:p>
          <a:p>
            <a:r>
              <a:rPr lang="ja-JP" altLang="en-US" sz="2800" dirty="0" smtClean="0"/>
              <a:t>・</a:t>
            </a:r>
            <a:r>
              <a:rPr lang="en-US" altLang="ja-JP" sz="2800" dirty="0" smtClean="0"/>
              <a:t>single mode …. Max </a:t>
            </a:r>
            <a:r>
              <a:rPr lang="en-US" altLang="ja-JP" sz="2800" dirty="0"/>
              <a:t>3</a:t>
            </a:r>
            <a:r>
              <a:rPr lang="en-US" altLang="ja-JP" sz="2800" dirty="0" smtClean="0"/>
              <a:t> </a:t>
            </a:r>
            <a:r>
              <a:rPr lang="en-US" altLang="ja-JP" sz="2800" dirty="0" err="1" smtClean="0"/>
              <a:t>μW</a:t>
            </a:r>
            <a:endParaRPr lang="en-US" altLang="ja-JP" sz="2800" dirty="0" smtClean="0"/>
          </a:p>
          <a:p>
            <a:endParaRPr kumimoji="1" lang="en-US" altLang="ja-JP" sz="2800" dirty="0" smtClean="0"/>
          </a:p>
          <a:p>
            <a:r>
              <a:rPr lang="en-US" altLang="ja-JP" sz="2800" dirty="0" err="1" smtClean="0"/>
              <a:t>Bisphere</a:t>
            </a:r>
            <a:endParaRPr lang="en-US" altLang="ja-JP" sz="2800" dirty="0" smtClean="0"/>
          </a:p>
          <a:p>
            <a:r>
              <a:rPr kumimoji="1" lang="ja-JP" altLang="en-US" sz="2800" dirty="0" smtClean="0"/>
              <a:t>・</a:t>
            </a:r>
            <a:r>
              <a:rPr kumimoji="1" lang="en-US" altLang="ja-JP" sz="2800" dirty="0" smtClean="0"/>
              <a:t>first laser …. 1535 nm</a:t>
            </a:r>
          </a:p>
          <a:p>
            <a:r>
              <a:rPr lang="ja-JP" altLang="en-US" sz="2800" dirty="0"/>
              <a:t>・</a:t>
            </a:r>
            <a:r>
              <a:rPr lang="en-US" altLang="ja-JP" sz="2800" dirty="0" smtClean="0"/>
              <a:t>second laser …. 1533 nm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7200189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Future plan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710011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WGM spectra</a:t>
            </a:r>
            <a:endParaRPr kumimoji="1" lang="ja-JP" altLang="en-US" dirty="0"/>
          </a:p>
        </p:txBody>
      </p:sp>
      <p:pic>
        <p:nvPicPr>
          <p:cNvPr id="3" name="図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40768"/>
            <a:ext cx="7385941" cy="48094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正方形/長方形 3"/>
          <p:cNvSpPr/>
          <p:nvPr/>
        </p:nvSpPr>
        <p:spPr>
          <a:xfrm>
            <a:off x="1547664" y="1524000"/>
            <a:ext cx="360040" cy="38492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483768" y="6150218"/>
            <a:ext cx="6606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 err="1"/>
              <a:t>Leinonen</a:t>
            </a:r>
            <a:r>
              <a:rPr lang="en-US" altLang="ja-JP" sz="1400" dirty="0"/>
              <a:t>, J., Python code for calculating Mie scattering from single- and dual-layered spheres. Available at </a:t>
            </a:r>
            <a:r>
              <a:rPr lang="en-US" altLang="ja-JP" sz="1400" u="sng" dirty="0">
                <a:hlinkClick r:id="rId3"/>
              </a:rPr>
              <a:t>http://code.google.com/p/pymiecoated/.</a:t>
            </a:r>
            <a:endParaRPr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0054126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円/楕円 33"/>
          <p:cNvSpPr/>
          <p:nvPr/>
        </p:nvSpPr>
        <p:spPr>
          <a:xfrm>
            <a:off x="1551995" y="4258438"/>
            <a:ext cx="1512168" cy="432048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Mode number</a:t>
            </a:r>
            <a:endParaRPr kumimoji="1" lang="ja-JP" altLang="en-US" dirty="0"/>
          </a:p>
        </p:txBody>
      </p:sp>
      <p:cxnSp>
        <p:nvCxnSpPr>
          <p:cNvPr id="4" name="直線矢印コネクタ 3"/>
          <p:cNvCxnSpPr/>
          <p:nvPr/>
        </p:nvCxnSpPr>
        <p:spPr>
          <a:xfrm>
            <a:off x="2308079" y="4475642"/>
            <a:ext cx="1800200" cy="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scene3d>
            <a:camera prst="orthographicFront">
              <a:rot lat="0" lon="21599986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矢印コネクタ 4"/>
          <p:cNvCxnSpPr/>
          <p:nvPr/>
        </p:nvCxnSpPr>
        <p:spPr>
          <a:xfrm flipH="1">
            <a:off x="1155951" y="4475642"/>
            <a:ext cx="1152128" cy="93610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/>
          <p:cNvCxnSpPr/>
          <p:nvPr/>
        </p:nvCxnSpPr>
        <p:spPr>
          <a:xfrm flipV="1">
            <a:off x="2308079" y="2891466"/>
            <a:ext cx="0" cy="158417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円/楕円 8"/>
          <p:cNvSpPr/>
          <p:nvPr/>
        </p:nvSpPr>
        <p:spPr>
          <a:xfrm>
            <a:off x="1515991" y="3682374"/>
            <a:ext cx="1584176" cy="1584176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93646" y="3921865"/>
            <a:ext cx="240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l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419117" y="468326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</a:t>
            </a:r>
            <a:endParaRPr kumimoji="1" lang="ja-JP" altLang="en-US" dirty="0"/>
          </a:p>
        </p:txBody>
      </p:sp>
      <p:cxnSp>
        <p:nvCxnSpPr>
          <p:cNvPr id="21" name="直線矢印コネクタ 20"/>
          <p:cNvCxnSpPr/>
          <p:nvPr/>
        </p:nvCxnSpPr>
        <p:spPr>
          <a:xfrm flipV="1">
            <a:off x="1687400" y="4444284"/>
            <a:ext cx="485099" cy="43204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1639485" y="4444284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endParaRPr kumimoji="1" lang="ja-JP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377190"/>
            <a:ext cx="2880320" cy="4607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円/楕円 35"/>
          <p:cNvSpPr/>
          <p:nvPr/>
        </p:nvSpPr>
        <p:spPr>
          <a:xfrm>
            <a:off x="2974153" y="4250039"/>
            <a:ext cx="180020" cy="433228"/>
          </a:xfrm>
          <a:prstGeom prst="ellipse">
            <a:avLst/>
          </a:prstGeom>
          <a:solidFill>
            <a:srgbClr val="00B0F0">
              <a:alpha val="38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8" name="直線矢印コネクタ 37"/>
          <p:cNvCxnSpPr>
            <a:stCxn id="36" idx="7"/>
          </p:cNvCxnSpPr>
          <p:nvPr/>
        </p:nvCxnSpPr>
        <p:spPr>
          <a:xfrm flipV="1">
            <a:off x="3127810" y="3899578"/>
            <a:ext cx="1988581" cy="413906"/>
          </a:xfrm>
          <a:prstGeom prst="straightConnector1">
            <a:avLst/>
          </a:prstGeom>
          <a:ln w="158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3513690" y="3452721"/>
            <a:ext cx="11416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Zoom in</a:t>
            </a:r>
            <a:endParaRPr kumimoji="1" lang="ja-JP" altLang="en-US" sz="2400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987413" y="1838677"/>
            <a:ext cx="37032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About mode number </a:t>
            </a:r>
            <a:r>
              <a:rPr kumimoji="1" lang="en-US" altLang="ja-JP" sz="2800" dirty="0" err="1" smtClean="0"/>
              <a:t>l,m,n</a:t>
            </a:r>
            <a:endParaRPr kumimoji="1" lang="ja-JP" altLang="en-US" sz="2800" dirty="0"/>
          </a:p>
        </p:txBody>
      </p:sp>
      <p:sp>
        <p:nvSpPr>
          <p:cNvPr id="41" name="正方形/長方形 40"/>
          <p:cNvSpPr/>
          <p:nvPr/>
        </p:nvSpPr>
        <p:spPr>
          <a:xfrm>
            <a:off x="2419117" y="6014882"/>
            <a:ext cx="65060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/>
              <a:t>Tobias Jan August </a:t>
            </a:r>
            <a:r>
              <a:rPr lang="en-US" altLang="ja-JP" sz="1400" dirty="0" err="1"/>
              <a:t>Kippenberg</a:t>
            </a:r>
            <a:r>
              <a:rPr lang="en-US" altLang="ja-JP" sz="1400" dirty="0"/>
              <a:t>, Nonlinear Optics in Ultra-high-Q</a:t>
            </a:r>
            <a:endParaRPr lang="ja-JP" altLang="ja-JP" sz="1400" dirty="0"/>
          </a:p>
          <a:p>
            <a:r>
              <a:rPr lang="en-US" altLang="ja-JP" sz="1400" dirty="0"/>
              <a:t>Whispering-Gallery Optical </a:t>
            </a:r>
            <a:r>
              <a:rPr lang="en-US" altLang="ja-JP" sz="1400" dirty="0" err="1"/>
              <a:t>Microcavities</a:t>
            </a:r>
            <a:r>
              <a:rPr lang="en-US" altLang="ja-JP" sz="1400" dirty="0"/>
              <a:t>, Ph.D. thesis, California Institute of Technology,(2004).</a:t>
            </a:r>
            <a:endParaRPr lang="ja-JP" altLang="ja-JP" sz="1400" dirty="0"/>
          </a:p>
        </p:txBody>
      </p:sp>
      <p:sp>
        <p:nvSpPr>
          <p:cNvPr id="42" name="円弧 41"/>
          <p:cNvSpPr/>
          <p:nvPr/>
        </p:nvSpPr>
        <p:spPr>
          <a:xfrm>
            <a:off x="1943477" y="3872587"/>
            <a:ext cx="1064307" cy="1188132"/>
          </a:xfrm>
          <a:prstGeom prst="arc">
            <a:avLst>
              <a:gd name="adj1" fmla="val 16200000"/>
              <a:gd name="adj2" fmla="val 20035183"/>
            </a:avLst>
          </a:prstGeom>
          <a:ln w="15875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円弧 42"/>
          <p:cNvSpPr/>
          <p:nvPr/>
        </p:nvSpPr>
        <p:spPr>
          <a:xfrm>
            <a:off x="1155573" y="4133604"/>
            <a:ext cx="1998600" cy="684076"/>
          </a:xfrm>
          <a:prstGeom prst="arc">
            <a:avLst>
              <a:gd name="adj1" fmla="val 685354"/>
              <a:gd name="adj2" fmla="val 4783271"/>
            </a:avLst>
          </a:prstGeom>
          <a:ln w="15875"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842181" y="522708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x</a:t>
            </a:r>
            <a:endParaRPr kumimoji="1" lang="ja-JP" altLang="en-US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981677" y="4437890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y</a:t>
            </a:r>
            <a:endParaRPr kumimoji="1" lang="ja-JP" altLang="en-US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2020060" y="2706800"/>
            <a:ext cx="26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z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620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I</a:t>
            </a:r>
            <a:r>
              <a:rPr lang="en-US" altLang="ja-JP" dirty="0" smtClean="0"/>
              <a:t>mage</a:t>
            </a:r>
            <a:endParaRPr kumimoji="1" lang="ja-JP" altLang="en-US" dirty="0"/>
          </a:p>
        </p:txBody>
      </p:sp>
      <p:pic>
        <p:nvPicPr>
          <p:cNvPr id="1026" name="Picture 2" descr="\\LS-VL0E9\share\toyota\Mコロ\WGMレージング　様子　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132856"/>
            <a:ext cx="6582052" cy="318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61541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/>
          <p:cNvGrpSpPr/>
          <p:nvPr/>
        </p:nvGrpSpPr>
        <p:grpSpPr>
          <a:xfrm>
            <a:off x="899592" y="1916832"/>
            <a:ext cx="3279063" cy="3268763"/>
            <a:chOff x="1816429" y="2248469"/>
            <a:chExt cx="2021334" cy="2014985"/>
          </a:xfrm>
        </p:grpSpPr>
        <p:cxnSp>
          <p:nvCxnSpPr>
            <p:cNvPr id="5" name="直線コネクタ 4"/>
            <p:cNvCxnSpPr>
              <a:stCxn id="13" idx="2"/>
              <a:endCxn id="13" idx="1"/>
            </p:cNvCxnSpPr>
            <p:nvPr/>
          </p:nvCxnSpPr>
          <p:spPr>
            <a:xfrm flipV="1">
              <a:off x="1816429" y="2543557"/>
              <a:ext cx="295088" cy="712405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>
              <a:stCxn id="13" idx="1"/>
              <a:endCxn id="13" idx="0"/>
            </p:cNvCxnSpPr>
            <p:nvPr/>
          </p:nvCxnSpPr>
          <p:spPr>
            <a:xfrm flipV="1">
              <a:off x="2111517" y="2248469"/>
              <a:ext cx="712405" cy="295088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コネクタ 6"/>
            <p:cNvCxnSpPr>
              <a:stCxn id="13" idx="7"/>
              <a:endCxn id="13" idx="0"/>
            </p:cNvCxnSpPr>
            <p:nvPr/>
          </p:nvCxnSpPr>
          <p:spPr>
            <a:xfrm flipH="1" flipV="1">
              <a:off x="2823922" y="2248469"/>
              <a:ext cx="712405" cy="295088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/>
            <p:cNvCxnSpPr>
              <a:stCxn id="13" idx="6"/>
            </p:cNvCxnSpPr>
            <p:nvPr/>
          </p:nvCxnSpPr>
          <p:spPr>
            <a:xfrm flipH="1" flipV="1">
              <a:off x="3536326" y="2543557"/>
              <a:ext cx="295088" cy="712405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>
              <a:stCxn id="13" idx="5"/>
            </p:cNvCxnSpPr>
            <p:nvPr/>
          </p:nvCxnSpPr>
          <p:spPr>
            <a:xfrm flipV="1">
              <a:off x="3536326" y="3255962"/>
              <a:ext cx="301437" cy="712405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V="1">
              <a:off x="2823922" y="3954494"/>
              <a:ext cx="712405" cy="295088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 flipH="1" flipV="1">
              <a:off x="2111517" y="3954494"/>
              <a:ext cx="712405" cy="295088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H="1" flipV="1">
              <a:off x="1816429" y="3255962"/>
              <a:ext cx="295088" cy="712405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円/楕円 12"/>
            <p:cNvSpPr/>
            <p:nvPr/>
          </p:nvSpPr>
          <p:spPr>
            <a:xfrm>
              <a:off x="1816429" y="2248469"/>
              <a:ext cx="2014985" cy="201498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8" name="グループ化 57"/>
          <p:cNvGrpSpPr/>
          <p:nvPr/>
        </p:nvGrpSpPr>
        <p:grpSpPr>
          <a:xfrm>
            <a:off x="4943441" y="1916831"/>
            <a:ext cx="3268763" cy="3268763"/>
            <a:chOff x="1043608" y="1827148"/>
            <a:chExt cx="3268763" cy="3268763"/>
          </a:xfrm>
        </p:grpSpPr>
        <p:cxnSp>
          <p:nvCxnSpPr>
            <p:cNvPr id="40" name="直線コネクタ 39"/>
            <p:cNvCxnSpPr>
              <a:stCxn id="48" idx="3"/>
              <a:endCxn id="48" idx="1"/>
            </p:cNvCxnSpPr>
            <p:nvPr/>
          </p:nvCxnSpPr>
          <p:spPr>
            <a:xfrm flipV="1">
              <a:off x="1522307" y="2305847"/>
              <a:ext cx="0" cy="2311365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/>
            <p:cNvCxnSpPr>
              <a:stCxn id="48" idx="7"/>
              <a:endCxn id="48" idx="1"/>
            </p:cNvCxnSpPr>
            <p:nvPr/>
          </p:nvCxnSpPr>
          <p:spPr>
            <a:xfrm flipH="1">
              <a:off x="1522307" y="2305847"/>
              <a:ext cx="2311365" cy="0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/>
            <p:cNvCxnSpPr>
              <a:stCxn id="48" idx="5"/>
            </p:cNvCxnSpPr>
            <p:nvPr/>
          </p:nvCxnSpPr>
          <p:spPr>
            <a:xfrm flipV="1">
              <a:off x="3833672" y="2305849"/>
              <a:ext cx="0" cy="2311363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/>
            <p:cNvCxnSpPr>
              <a:stCxn id="48" idx="5"/>
            </p:cNvCxnSpPr>
            <p:nvPr/>
          </p:nvCxnSpPr>
          <p:spPr>
            <a:xfrm flipH="1" flipV="1">
              <a:off x="1522309" y="4594708"/>
              <a:ext cx="2311363" cy="22504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円/楕円 47"/>
            <p:cNvSpPr/>
            <p:nvPr/>
          </p:nvSpPr>
          <p:spPr>
            <a:xfrm>
              <a:off x="1043608" y="1827148"/>
              <a:ext cx="3268763" cy="3268763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7" name="グループ化 56"/>
            <p:cNvGrpSpPr/>
            <p:nvPr/>
          </p:nvGrpSpPr>
          <p:grpSpPr>
            <a:xfrm rot="2570035">
              <a:off x="1523475" y="2307015"/>
              <a:ext cx="2311365" cy="2311365"/>
              <a:chOff x="2548667" y="3861046"/>
              <a:chExt cx="2311365" cy="2311365"/>
            </a:xfrm>
          </p:grpSpPr>
          <p:cxnSp>
            <p:nvCxnSpPr>
              <p:cNvPr id="53" name="直線コネクタ 52"/>
              <p:cNvCxnSpPr/>
              <p:nvPr/>
            </p:nvCxnSpPr>
            <p:spPr>
              <a:xfrm flipV="1">
                <a:off x="2548667" y="3861046"/>
                <a:ext cx="0" cy="2311365"/>
              </a:xfrm>
              <a:prstGeom prst="line">
                <a:avLst/>
              </a:prstGeom>
              <a:ln w="254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線コネクタ 53"/>
              <p:cNvCxnSpPr/>
              <p:nvPr/>
            </p:nvCxnSpPr>
            <p:spPr>
              <a:xfrm flipH="1">
                <a:off x="2548667" y="3861046"/>
                <a:ext cx="2311365" cy="0"/>
              </a:xfrm>
              <a:prstGeom prst="line">
                <a:avLst/>
              </a:prstGeom>
              <a:ln w="254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直線コネクタ 54"/>
              <p:cNvCxnSpPr/>
              <p:nvPr/>
            </p:nvCxnSpPr>
            <p:spPr>
              <a:xfrm flipV="1">
                <a:off x="4860032" y="3861048"/>
                <a:ext cx="0" cy="2311363"/>
              </a:xfrm>
              <a:prstGeom prst="line">
                <a:avLst/>
              </a:prstGeom>
              <a:ln w="254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直線コネクタ 55"/>
              <p:cNvCxnSpPr/>
              <p:nvPr/>
            </p:nvCxnSpPr>
            <p:spPr>
              <a:xfrm flipH="1" flipV="1">
                <a:off x="2548669" y="6149907"/>
                <a:ext cx="2311363" cy="22504"/>
              </a:xfrm>
              <a:prstGeom prst="line">
                <a:avLst/>
              </a:prstGeom>
              <a:ln w="254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テキスト ボックス 59"/>
          <p:cNvSpPr txBox="1"/>
          <p:nvPr/>
        </p:nvSpPr>
        <p:spPr>
          <a:xfrm>
            <a:off x="4096603" y="620688"/>
            <a:ext cx="8354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l = 4</a:t>
            </a:r>
            <a:endParaRPr kumimoji="1" lang="ja-JP" altLang="en-US" sz="2800" dirty="0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1956133" y="5415607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n = 1</a:t>
            </a:r>
            <a:endParaRPr kumimoji="1" lang="ja-JP" altLang="en-US" sz="2400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6212644" y="5394752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n = 2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253483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Fabry</a:t>
            </a:r>
            <a:r>
              <a:rPr kumimoji="1" lang="en-US" altLang="ja-JP" dirty="0" smtClean="0"/>
              <a:t>-Perot filter</a:t>
            </a:r>
            <a:endParaRPr kumimoji="1" lang="ja-JP" altLang="en-US" dirty="0"/>
          </a:p>
        </p:txBody>
      </p:sp>
      <p:cxnSp>
        <p:nvCxnSpPr>
          <p:cNvPr id="4" name="直線コネクタ 3"/>
          <p:cNvCxnSpPr/>
          <p:nvPr/>
        </p:nvCxnSpPr>
        <p:spPr>
          <a:xfrm>
            <a:off x="3851920" y="1628800"/>
            <a:ext cx="0" cy="324036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5292080" y="1628800"/>
            <a:ext cx="0" cy="324036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 flipV="1">
            <a:off x="2724763" y="3717032"/>
            <a:ext cx="3287397" cy="573500"/>
          </a:xfrm>
          <a:prstGeom prst="line">
            <a:avLst/>
          </a:prstGeom>
          <a:ln w="15875">
            <a:solidFill>
              <a:srgbClr val="0070C0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3851920" y="3643742"/>
            <a:ext cx="1465131" cy="217307"/>
          </a:xfrm>
          <a:prstGeom prst="line">
            <a:avLst/>
          </a:prstGeom>
          <a:ln w="15875">
            <a:solidFill>
              <a:srgbClr val="0070C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flipV="1">
            <a:off x="2724763" y="3248980"/>
            <a:ext cx="3287397" cy="612069"/>
          </a:xfrm>
          <a:prstGeom prst="line">
            <a:avLst/>
          </a:prstGeom>
          <a:ln w="1587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3851920" y="3158329"/>
            <a:ext cx="1435254" cy="198663"/>
          </a:xfrm>
          <a:prstGeom prst="line">
            <a:avLst/>
          </a:prstGeom>
          <a:ln w="15875">
            <a:solidFill>
              <a:srgbClr val="0070C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flipV="1">
            <a:off x="2724763" y="2780929"/>
            <a:ext cx="3287397" cy="576063"/>
          </a:xfrm>
          <a:prstGeom prst="line">
            <a:avLst/>
          </a:prstGeom>
          <a:ln w="1587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3851920" y="2662055"/>
            <a:ext cx="1437707" cy="213553"/>
          </a:xfrm>
          <a:prstGeom prst="line">
            <a:avLst/>
          </a:prstGeom>
          <a:ln w="15875">
            <a:solidFill>
              <a:srgbClr val="0070C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 flipV="1">
            <a:off x="2724763" y="2284655"/>
            <a:ext cx="3348053" cy="590953"/>
          </a:xfrm>
          <a:prstGeom prst="line">
            <a:avLst/>
          </a:prstGeom>
          <a:ln w="1587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V="1">
            <a:off x="2555776" y="4077074"/>
            <a:ext cx="1296144" cy="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 flipV="1">
            <a:off x="2267744" y="4149080"/>
            <a:ext cx="720080" cy="1414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1971193" y="4133297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θ</a:t>
            </a:r>
            <a:endParaRPr kumimoji="1" lang="ja-JP" altLang="en-US" sz="2400" dirty="0"/>
          </a:p>
        </p:txBody>
      </p:sp>
      <p:cxnSp>
        <p:nvCxnSpPr>
          <p:cNvPr id="43" name="直線矢印コネクタ 42"/>
          <p:cNvCxnSpPr/>
          <p:nvPr/>
        </p:nvCxnSpPr>
        <p:spPr>
          <a:xfrm>
            <a:off x="3851920" y="4502629"/>
            <a:ext cx="143525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2987824" y="5445224"/>
            <a:ext cx="2268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m</a:t>
            </a:r>
            <a:r>
              <a:rPr lang="el-GR" altLang="ja-JP" sz="2800" dirty="0"/>
              <a:t>λ</a:t>
            </a:r>
            <a:r>
              <a:rPr lang="ja-JP" altLang="el-GR" sz="2800" dirty="0"/>
              <a:t>＝</a:t>
            </a:r>
            <a:r>
              <a:rPr lang="el-GR" altLang="ja-JP" sz="2800" dirty="0"/>
              <a:t>2 </a:t>
            </a:r>
            <a:r>
              <a:rPr lang="en-US" altLang="ja-JP" sz="2800" dirty="0"/>
              <a:t>t</a:t>
            </a:r>
            <a:r>
              <a:rPr lang="en-US" altLang="ja-JP" sz="2800" baseline="-25000" dirty="0"/>
              <a:t>op</a:t>
            </a:r>
            <a:r>
              <a:rPr lang="en-US" altLang="ja-JP" sz="2800" dirty="0"/>
              <a:t> cos</a:t>
            </a:r>
            <a:r>
              <a:rPr lang="el-GR" altLang="ja-JP" sz="2800" dirty="0"/>
              <a:t>θ</a:t>
            </a:r>
            <a:endParaRPr kumimoji="1" lang="ja-JP" altLang="en-US" sz="28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4337753" y="4543449"/>
            <a:ext cx="463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t</a:t>
            </a:r>
            <a:r>
              <a:rPr lang="en-US" altLang="ja-JP" sz="2400" baseline="-25000" dirty="0" smtClean="0"/>
              <a:t>op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83630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Contents 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87622" y="1412776"/>
            <a:ext cx="463229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Introduction </a:t>
            </a:r>
          </a:p>
          <a:p>
            <a:r>
              <a:rPr kumimoji="1" lang="ja-JP" altLang="en-US" sz="2400" dirty="0" smtClean="0"/>
              <a:t>・</a:t>
            </a:r>
            <a:r>
              <a:rPr kumimoji="1" lang="en-US" altLang="ja-JP" sz="2400" dirty="0" smtClean="0"/>
              <a:t>Laser</a:t>
            </a:r>
          </a:p>
          <a:p>
            <a:r>
              <a:rPr lang="ja-JP" altLang="en-US" sz="2400" dirty="0" smtClean="0"/>
              <a:t>・</a:t>
            </a:r>
            <a:r>
              <a:rPr lang="en-US" altLang="ja-JP" sz="2400" dirty="0"/>
              <a:t>M</a:t>
            </a:r>
            <a:r>
              <a:rPr lang="en-US" altLang="ja-JP" sz="2400" dirty="0" smtClean="0"/>
              <a:t>icrosphere resonator</a:t>
            </a:r>
          </a:p>
          <a:p>
            <a:r>
              <a:rPr lang="ja-JP" altLang="en-US" sz="2400" dirty="0" smtClean="0"/>
              <a:t>・</a:t>
            </a:r>
            <a:r>
              <a:rPr lang="en-US" altLang="ja-JP" sz="2400" dirty="0" smtClean="0"/>
              <a:t>Mode number</a:t>
            </a:r>
          </a:p>
          <a:p>
            <a:r>
              <a:rPr lang="ja-JP" altLang="en-US" sz="2400" dirty="0" smtClean="0"/>
              <a:t>・</a:t>
            </a:r>
            <a:r>
              <a:rPr lang="en-US" altLang="ja-JP" sz="2400" dirty="0" smtClean="0"/>
              <a:t>WGM spectra</a:t>
            </a:r>
          </a:p>
          <a:p>
            <a:r>
              <a:rPr lang="ja-JP" altLang="en-US" sz="2400" dirty="0" smtClean="0"/>
              <a:t>・</a:t>
            </a:r>
            <a:r>
              <a:rPr lang="en-US" altLang="ja-JP" sz="2400" dirty="0"/>
              <a:t>Coupling  (fiber-taper , microsphere</a:t>
            </a:r>
            <a:r>
              <a:rPr lang="en-US" altLang="ja-JP" sz="2400" dirty="0" smtClean="0"/>
              <a:t>)</a:t>
            </a:r>
          </a:p>
          <a:p>
            <a:r>
              <a:rPr lang="en-US" altLang="ja-JP" sz="2400" dirty="0" smtClean="0"/>
              <a:t>Sample</a:t>
            </a:r>
          </a:p>
          <a:p>
            <a:r>
              <a:rPr lang="en-US" altLang="ja-JP" sz="2400" dirty="0" smtClean="0"/>
              <a:t>Results </a:t>
            </a:r>
          </a:p>
          <a:p>
            <a:r>
              <a:rPr kumimoji="1" lang="ja-JP" altLang="en-US" sz="2400" dirty="0" smtClean="0"/>
              <a:t>・</a:t>
            </a:r>
            <a:r>
              <a:rPr lang="en-US" altLang="ja-JP" sz="2400" dirty="0" smtClean="0"/>
              <a:t>Photoluminescence spectra</a:t>
            </a:r>
          </a:p>
          <a:p>
            <a:r>
              <a:rPr kumimoji="1" lang="ja-JP" altLang="en-US" sz="2400" dirty="0" smtClean="0"/>
              <a:t>・</a:t>
            </a:r>
            <a:r>
              <a:rPr lang="en-US" altLang="ja-JP" sz="2400" dirty="0"/>
              <a:t>Laser power </a:t>
            </a:r>
            <a:endParaRPr lang="en-US" altLang="ja-JP" sz="2400" dirty="0" smtClean="0"/>
          </a:p>
          <a:p>
            <a:r>
              <a:rPr kumimoji="1" lang="ja-JP" altLang="en-US" sz="2400" dirty="0" smtClean="0"/>
              <a:t>・</a:t>
            </a:r>
            <a:r>
              <a:rPr lang="en-US" altLang="ja-JP" sz="2400" dirty="0" err="1"/>
              <a:t>Bisphere</a:t>
            </a:r>
            <a:r>
              <a:rPr lang="en-US" altLang="ja-JP" sz="2400" dirty="0"/>
              <a:t> </a:t>
            </a:r>
            <a:r>
              <a:rPr lang="en-US" altLang="ja-JP" sz="2400" dirty="0" smtClean="0"/>
              <a:t>system</a:t>
            </a:r>
          </a:p>
          <a:p>
            <a:r>
              <a:rPr kumimoji="1" lang="en-US" altLang="ja-JP" sz="2400" dirty="0" smtClean="0"/>
              <a:t>Summary </a:t>
            </a:r>
          </a:p>
        </p:txBody>
      </p:sp>
    </p:spTree>
    <p:extLst>
      <p:ext uri="{BB962C8B-B14F-4D97-AF65-F5344CB8AC3E}">
        <p14:creationId xmlns:p14="http://schemas.microsoft.com/office/powerpoint/2010/main" val="339533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Laser</a:t>
            </a:r>
            <a:endParaRPr kumimoji="1" lang="ja-JP" altLang="en-US" dirty="0"/>
          </a:p>
        </p:txBody>
      </p:sp>
      <p:grpSp>
        <p:nvGrpSpPr>
          <p:cNvPr id="8" name="グループ化 7"/>
          <p:cNvGrpSpPr/>
          <p:nvPr/>
        </p:nvGrpSpPr>
        <p:grpSpPr>
          <a:xfrm>
            <a:off x="1722788" y="1486501"/>
            <a:ext cx="5256584" cy="2172816"/>
            <a:chOff x="1691680" y="1760240"/>
            <a:chExt cx="4392488" cy="2304256"/>
          </a:xfrm>
        </p:grpSpPr>
        <p:sp>
          <p:nvSpPr>
            <p:cNvPr id="5" name="正方形/長方形 4"/>
            <p:cNvSpPr/>
            <p:nvPr/>
          </p:nvSpPr>
          <p:spPr>
            <a:xfrm>
              <a:off x="1691680" y="1760240"/>
              <a:ext cx="72008" cy="2304256"/>
            </a:xfrm>
            <a:prstGeom prst="rect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6012160" y="1760240"/>
              <a:ext cx="72008" cy="2304256"/>
            </a:xfrm>
            <a:prstGeom prst="rect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2411760" y="2060848"/>
              <a:ext cx="2952328" cy="1728192"/>
            </a:xfrm>
            <a:prstGeom prst="rect">
              <a:avLst/>
            </a:prstGeom>
            <a:solidFill>
              <a:schemeClr val="accent6">
                <a:lumMod val="75000"/>
                <a:alpha val="49000"/>
              </a:schemeClr>
            </a:solidFill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" name="テキスト ボックス 8"/>
          <p:cNvSpPr txBox="1"/>
          <p:nvPr/>
        </p:nvSpPr>
        <p:spPr>
          <a:xfrm>
            <a:off x="2956292" y="3399574"/>
            <a:ext cx="28862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/>
              <a:t>Cavity (resonator)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78878" y="2323158"/>
            <a:ext cx="22445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Laser medium</a:t>
            </a:r>
            <a:endParaRPr kumimoji="1" lang="ja-JP" altLang="en-US" sz="2800" dirty="0"/>
          </a:p>
        </p:txBody>
      </p:sp>
      <p:cxnSp>
        <p:nvCxnSpPr>
          <p:cNvPr id="14" name="直線コネクタ 13"/>
          <p:cNvCxnSpPr/>
          <p:nvPr/>
        </p:nvCxnSpPr>
        <p:spPr>
          <a:xfrm>
            <a:off x="1561239" y="4749152"/>
            <a:ext cx="199125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1561239" y="5757264"/>
            <a:ext cx="199125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フローチャート : 結合子 17"/>
          <p:cNvSpPr/>
          <p:nvPr/>
        </p:nvSpPr>
        <p:spPr>
          <a:xfrm>
            <a:off x="1849271" y="4642138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ローチャート : 結合子 18"/>
          <p:cNvSpPr/>
          <p:nvPr/>
        </p:nvSpPr>
        <p:spPr>
          <a:xfrm>
            <a:off x="2258846" y="4641140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ローチャート : 結合子 19"/>
          <p:cNvSpPr/>
          <p:nvPr/>
        </p:nvSpPr>
        <p:spPr>
          <a:xfrm>
            <a:off x="2641359" y="4641140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ローチャート : 結合子 20"/>
          <p:cNvSpPr/>
          <p:nvPr/>
        </p:nvSpPr>
        <p:spPr>
          <a:xfrm>
            <a:off x="3073407" y="4642138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1226169" y="4454832"/>
            <a:ext cx="0" cy="144016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768617" y="4311104"/>
            <a:ext cx="364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800" dirty="0" smtClean="0"/>
              <a:t>E</a:t>
            </a:r>
            <a:endParaRPr kumimoji="1" lang="ja-JP" altLang="en-US" sz="2800" dirty="0"/>
          </a:p>
        </p:txBody>
      </p:sp>
      <p:sp>
        <p:nvSpPr>
          <p:cNvPr id="26" name="右矢印 25"/>
          <p:cNvSpPr/>
          <p:nvPr/>
        </p:nvSpPr>
        <p:spPr>
          <a:xfrm>
            <a:off x="3995936" y="5007558"/>
            <a:ext cx="792088" cy="354855"/>
          </a:xfrm>
          <a:prstGeom prst="rightArrow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7" name="直線コネクタ 26"/>
          <p:cNvCxnSpPr/>
          <p:nvPr/>
        </p:nvCxnSpPr>
        <p:spPr>
          <a:xfrm>
            <a:off x="5652120" y="4763419"/>
            <a:ext cx="199125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>
            <a:off x="5652120" y="5771531"/>
            <a:ext cx="199125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フローチャート : 結合子 28"/>
          <p:cNvSpPr/>
          <p:nvPr/>
        </p:nvSpPr>
        <p:spPr>
          <a:xfrm>
            <a:off x="5962902" y="5674460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ローチャート : 結合子 29"/>
          <p:cNvSpPr/>
          <p:nvPr/>
        </p:nvSpPr>
        <p:spPr>
          <a:xfrm>
            <a:off x="6412981" y="5663519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ローチャート : 結合子 30"/>
          <p:cNvSpPr/>
          <p:nvPr/>
        </p:nvSpPr>
        <p:spPr>
          <a:xfrm>
            <a:off x="6828273" y="5663519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ローチャート : 結合子 31"/>
          <p:cNvSpPr/>
          <p:nvPr/>
        </p:nvSpPr>
        <p:spPr>
          <a:xfrm>
            <a:off x="7219775" y="5663519"/>
            <a:ext cx="216024" cy="216024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3" name="直線矢印コネクタ 32"/>
          <p:cNvCxnSpPr/>
          <p:nvPr/>
        </p:nvCxnSpPr>
        <p:spPr>
          <a:xfrm flipV="1">
            <a:off x="5317050" y="4469099"/>
            <a:ext cx="0" cy="144016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4859498" y="4325371"/>
            <a:ext cx="364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800" dirty="0" smtClean="0"/>
              <a:t>E</a:t>
            </a:r>
            <a:endParaRPr kumimoji="1" lang="ja-JP" altLang="en-US" sz="28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943357" y="5890484"/>
            <a:ext cx="24570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P</a:t>
            </a:r>
            <a:r>
              <a:rPr kumimoji="1" lang="en-US" altLang="ja-JP" sz="2400" dirty="0" smtClean="0"/>
              <a:t>opulation inversion</a:t>
            </a:r>
            <a:endParaRPr kumimoji="1" lang="ja-JP" altLang="en-US" sz="24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312115" y="5909259"/>
            <a:ext cx="2402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Stimulated emission</a:t>
            </a:r>
            <a:endParaRPr kumimoji="1" lang="ja-JP" altLang="en-US" sz="2400" dirty="0"/>
          </a:p>
        </p:txBody>
      </p:sp>
      <p:sp>
        <p:nvSpPr>
          <p:cNvPr id="41" name="ストライプ矢印 40"/>
          <p:cNvSpPr/>
          <p:nvPr/>
        </p:nvSpPr>
        <p:spPr>
          <a:xfrm>
            <a:off x="6372200" y="4786500"/>
            <a:ext cx="955587" cy="805357"/>
          </a:xfrm>
          <a:prstGeom prst="striped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648726" y="5004513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hν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66588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</a:t>
            </a:r>
            <a:r>
              <a:rPr kumimoji="1" lang="en-US" altLang="ja-JP" dirty="0" smtClean="0"/>
              <a:t>esonator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11560" y="2397559"/>
            <a:ext cx="11481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Q-factor</a:t>
            </a:r>
            <a:endParaRPr kumimoji="1" lang="ja-JP" altLang="en-US" sz="2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18545" y="2044218"/>
            <a:ext cx="1722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M</a:t>
            </a:r>
            <a:r>
              <a:rPr kumimoji="1" lang="en-US" altLang="ja-JP" sz="2400" dirty="0" smtClean="0"/>
              <a:t>ode volume</a:t>
            </a:r>
            <a:endParaRPr kumimoji="1" lang="ja-JP" altLang="en-US" sz="2400" dirty="0"/>
          </a:p>
        </p:txBody>
      </p:sp>
      <p:grpSp>
        <p:nvGrpSpPr>
          <p:cNvPr id="5" name="グループ化 4"/>
          <p:cNvGrpSpPr/>
          <p:nvPr/>
        </p:nvGrpSpPr>
        <p:grpSpPr>
          <a:xfrm>
            <a:off x="2483768" y="1772816"/>
            <a:ext cx="5256584" cy="2172816"/>
            <a:chOff x="1691680" y="1760240"/>
            <a:chExt cx="4392488" cy="2304256"/>
          </a:xfrm>
        </p:grpSpPr>
        <p:sp>
          <p:nvSpPr>
            <p:cNvPr id="6" name="正方形/長方形 5"/>
            <p:cNvSpPr/>
            <p:nvPr/>
          </p:nvSpPr>
          <p:spPr>
            <a:xfrm>
              <a:off x="1691680" y="1760240"/>
              <a:ext cx="72008" cy="2304256"/>
            </a:xfrm>
            <a:prstGeom prst="rect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012160" y="1760240"/>
              <a:ext cx="72008" cy="2304256"/>
            </a:xfrm>
            <a:prstGeom prst="rect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" name="U ターン矢印 8"/>
          <p:cNvSpPr/>
          <p:nvPr/>
        </p:nvSpPr>
        <p:spPr>
          <a:xfrm rot="5400000">
            <a:off x="4496681" y="519062"/>
            <a:ext cx="1168346" cy="4680324"/>
          </a:xfrm>
          <a:prstGeom prst="uturnArrow">
            <a:avLst>
              <a:gd name="adj1" fmla="val 25000"/>
              <a:gd name="adj2" fmla="val 25000"/>
              <a:gd name="adj3" fmla="val 20467"/>
              <a:gd name="adj4" fmla="val 43750"/>
              <a:gd name="adj5" fmla="val 100000"/>
            </a:avLst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2536421" y="4563865"/>
            <a:ext cx="1876850" cy="1297233"/>
            <a:chOff x="1691680" y="1760240"/>
            <a:chExt cx="4392488" cy="2304256"/>
          </a:xfrm>
        </p:grpSpPr>
        <p:sp>
          <p:nvSpPr>
            <p:cNvPr id="12" name="正方形/長方形 11"/>
            <p:cNvSpPr/>
            <p:nvPr/>
          </p:nvSpPr>
          <p:spPr>
            <a:xfrm>
              <a:off x="1691680" y="1760240"/>
              <a:ext cx="72008" cy="2304256"/>
            </a:xfrm>
            <a:prstGeom prst="rect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6012160" y="1760240"/>
              <a:ext cx="72008" cy="2304256"/>
            </a:xfrm>
            <a:prstGeom prst="rect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4" name="U ターン矢印 13"/>
          <p:cNvSpPr/>
          <p:nvPr/>
        </p:nvSpPr>
        <p:spPr>
          <a:xfrm rot="5400000">
            <a:off x="3400683" y="4548368"/>
            <a:ext cx="283391" cy="1397141"/>
          </a:xfrm>
          <a:prstGeom prst="uturnArrow">
            <a:avLst>
              <a:gd name="adj1" fmla="val 25000"/>
              <a:gd name="adj2" fmla="val 25000"/>
              <a:gd name="adj3" fmla="val 20467"/>
              <a:gd name="adj4" fmla="val 43750"/>
              <a:gd name="adj5" fmla="val 100000"/>
            </a:avLst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1279646" y="3643247"/>
            <a:ext cx="0" cy="2217851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708816" y="3096530"/>
            <a:ext cx="12474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large (high</a:t>
            </a:r>
            <a:r>
              <a:rPr kumimoji="1" lang="en-US" altLang="ja-JP" sz="2000" dirty="0" smtClean="0"/>
              <a:t>)</a:t>
            </a:r>
            <a:endParaRPr kumimoji="1" lang="ja-JP" altLang="en-US" sz="2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11560" y="5949280"/>
            <a:ext cx="1223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small (low</a:t>
            </a:r>
            <a:r>
              <a:rPr kumimoji="1" lang="en-US" altLang="ja-JP" sz="2000" dirty="0" smtClean="0"/>
              <a:t>)</a:t>
            </a:r>
            <a:endParaRPr kumimoji="1" lang="ja-JP" altLang="en-US" sz="2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148064" y="4854348"/>
            <a:ext cx="2693558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reflection               loss</a:t>
            </a:r>
            <a:endParaRPr kumimoji="1" lang="ja-JP" altLang="en-US" sz="2400" dirty="0"/>
          </a:p>
        </p:txBody>
      </p:sp>
      <p:sp>
        <p:nvSpPr>
          <p:cNvPr id="21" name="右矢印 20"/>
          <p:cNvSpPr/>
          <p:nvPr/>
        </p:nvSpPr>
        <p:spPr>
          <a:xfrm>
            <a:off x="6494843" y="4953516"/>
            <a:ext cx="597437" cy="3034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1262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Microsphere resonator</a:t>
            </a:r>
            <a:endParaRPr kumimoji="1" lang="ja-JP" altLang="en-US" dirty="0"/>
          </a:p>
        </p:txBody>
      </p:sp>
      <p:sp>
        <p:nvSpPr>
          <p:cNvPr id="4" name="円/楕円 3"/>
          <p:cNvSpPr/>
          <p:nvPr/>
        </p:nvSpPr>
        <p:spPr>
          <a:xfrm>
            <a:off x="5113678" y="2248469"/>
            <a:ext cx="2014985" cy="2014985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コネクタ 11"/>
          <p:cNvCxnSpPr>
            <a:stCxn id="3" idx="2"/>
            <a:endCxn id="3" idx="1"/>
          </p:cNvCxnSpPr>
          <p:nvPr/>
        </p:nvCxnSpPr>
        <p:spPr>
          <a:xfrm flipV="1">
            <a:off x="1816429" y="2543557"/>
            <a:ext cx="295088" cy="712405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>
            <a:stCxn id="3" idx="1"/>
            <a:endCxn id="3" idx="0"/>
          </p:cNvCxnSpPr>
          <p:nvPr/>
        </p:nvCxnSpPr>
        <p:spPr>
          <a:xfrm flipV="1">
            <a:off x="2111517" y="2248469"/>
            <a:ext cx="712405" cy="295088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>
            <a:stCxn id="3" idx="7"/>
            <a:endCxn id="3" idx="0"/>
          </p:cNvCxnSpPr>
          <p:nvPr/>
        </p:nvCxnSpPr>
        <p:spPr>
          <a:xfrm flipH="1" flipV="1">
            <a:off x="2823922" y="2248469"/>
            <a:ext cx="712405" cy="295088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>
            <a:stCxn id="3" idx="6"/>
          </p:cNvCxnSpPr>
          <p:nvPr/>
        </p:nvCxnSpPr>
        <p:spPr>
          <a:xfrm flipH="1" flipV="1">
            <a:off x="3536326" y="2543557"/>
            <a:ext cx="295088" cy="712405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>
            <a:stCxn id="3" idx="5"/>
          </p:cNvCxnSpPr>
          <p:nvPr/>
        </p:nvCxnSpPr>
        <p:spPr>
          <a:xfrm flipV="1">
            <a:off x="3536326" y="3255962"/>
            <a:ext cx="301437" cy="712405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 flipV="1">
            <a:off x="2823922" y="3954494"/>
            <a:ext cx="712405" cy="295088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 flipH="1" flipV="1">
            <a:off x="2111517" y="3954494"/>
            <a:ext cx="712405" cy="295088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 flipH="1" flipV="1">
            <a:off x="1816429" y="3255962"/>
            <a:ext cx="295088" cy="712405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円/楕円 2"/>
          <p:cNvSpPr/>
          <p:nvPr/>
        </p:nvSpPr>
        <p:spPr>
          <a:xfrm>
            <a:off x="1816429" y="2248469"/>
            <a:ext cx="2014985" cy="2014985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左カーブ矢印 30"/>
          <p:cNvSpPr/>
          <p:nvPr/>
        </p:nvSpPr>
        <p:spPr>
          <a:xfrm rot="19472545">
            <a:off x="2742890" y="2340818"/>
            <a:ext cx="753093" cy="1359749"/>
          </a:xfrm>
          <a:prstGeom prst="curvedLeftArrow">
            <a:avLst>
              <a:gd name="adj1" fmla="val 0"/>
              <a:gd name="adj2" fmla="val 16716"/>
              <a:gd name="adj3" fmla="val 25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2" name="円/楕円 31"/>
          <p:cNvSpPr/>
          <p:nvPr/>
        </p:nvSpPr>
        <p:spPr>
          <a:xfrm>
            <a:off x="5242734" y="2377525"/>
            <a:ext cx="1756873" cy="1756873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左カーブ矢印 32"/>
          <p:cNvSpPr/>
          <p:nvPr/>
        </p:nvSpPr>
        <p:spPr>
          <a:xfrm rot="19472545">
            <a:off x="6051006" y="2360107"/>
            <a:ext cx="753093" cy="1359749"/>
          </a:xfrm>
          <a:prstGeom prst="curvedLeftArrow">
            <a:avLst>
              <a:gd name="adj1" fmla="val 0"/>
              <a:gd name="adj2" fmla="val 16716"/>
              <a:gd name="adj3" fmla="val 25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267744" y="1484784"/>
            <a:ext cx="44096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/>
              <a:t>Whispering gallery modes !!</a:t>
            </a:r>
            <a:endParaRPr kumimoji="1" lang="ja-JP" altLang="en-US" sz="32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936962" y="4368134"/>
            <a:ext cx="21160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Geometric optics</a:t>
            </a:r>
            <a:endParaRPr kumimoji="1" lang="ja-JP" altLang="en-US" sz="2400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365001" y="4411186"/>
            <a:ext cx="15123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Wave optics</a:t>
            </a:r>
            <a:endParaRPr kumimoji="1" lang="ja-JP" altLang="en-US" sz="24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879383" y="5229200"/>
            <a:ext cx="7186326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3600" dirty="0" smtClean="0">
                <a:solidFill>
                  <a:srgbClr val="C00000"/>
                </a:solidFill>
              </a:rPr>
              <a:t>High Q-factor despite small mode volume</a:t>
            </a:r>
            <a:endParaRPr kumimoji="1" lang="ja-JP" altLang="en-US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950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円/楕円 45"/>
          <p:cNvSpPr/>
          <p:nvPr/>
        </p:nvSpPr>
        <p:spPr>
          <a:xfrm>
            <a:off x="1254078" y="3127347"/>
            <a:ext cx="288032" cy="288032"/>
          </a:xfrm>
          <a:prstGeom prst="ellipse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Whispering gallery modes</a:t>
            </a:r>
            <a:endParaRPr kumimoji="1" lang="ja-JP" altLang="en-US" dirty="0"/>
          </a:p>
        </p:txBody>
      </p:sp>
      <p:grpSp>
        <p:nvGrpSpPr>
          <p:cNvPr id="19" name="グループ化 18"/>
          <p:cNvGrpSpPr/>
          <p:nvPr/>
        </p:nvGrpSpPr>
        <p:grpSpPr>
          <a:xfrm>
            <a:off x="919394" y="2793170"/>
            <a:ext cx="3279063" cy="3268763"/>
            <a:chOff x="1816429" y="2248469"/>
            <a:chExt cx="2021334" cy="2014985"/>
          </a:xfrm>
        </p:grpSpPr>
        <p:cxnSp>
          <p:nvCxnSpPr>
            <p:cNvPr id="3" name="直線コネクタ 2"/>
            <p:cNvCxnSpPr>
              <a:stCxn id="11" idx="2"/>
              <a:endCxn id="11" idx="1"/>
            </p:cNvCxnSpPr>
            <p:nvPr/>
          </p:nvCxnSpPr>
          <p:spPr>
            <a:xfrm flipV="1">
              <a:off x="1816429" y="2543557"/>
              <a:ext cx="295088" cy="712405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線コネクタ 3"/>
            <p:cNvCxnSpPr>
              <a:stCxn id="11" idx="1"/>
              <a:endCxn id="11" idx="0"/>
            </p:cNvCxnSpPr>
            <p:nvPr/>
          </p:nvCxnSpPr>
          <p:spPr>
            <a:xfrm flipV="1">
              <a:off x="2111517" y="2248469"/>
              <a:ext cx="712405" cy="295088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線コネクタ 4"/>
            <p:cNvCxnSpPr>
              <a:stCxn id="11" idx="7"/>
              <a:endCxn id="11" idx="0"/>
            </p:cNvCxnSpPr>
            <p:nvPr/>
          </p:nvCxnSpPr>
          <p:spPr>
            <a:xfrm flipH="1" flipV="1">
              <a:off x="2823922" y="2248469"/>
              <a:ext cx="712405" cy="295088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>
              <a:stCxn id="11" idx="6"/>
            </p:cNvCxnSpPr>
            <p:nvPr/>
          </p:nvCxnSpPr>
          <p:spPr>
            <a:xfrm flipH="1" flipV="1">
              <a:off x="3536326" y="2543557"/>
              <a:ext cx="295088" cy="712405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コネクタ 6"/>
            <p:cNvCxnSpPr>
              <a:stCxn id="11" idx="5"/>
            </p:cNvCxnSpPr>
            <p:nvPr/>
          </p:nvCxnSpPr>
          <p:spPr>
            <a:xfrm flipV="1">
              <a:off x="3536326" y="3255962"/>
              <a:ext cx="301437" cy="712405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/>
            <p:cNvCxnSpPr/>
            <p:nvPr/>
          </p:nvCxnSpPr>
          <p:spPr>
            <a:xfrm flipV="1">
              <a:off x="2823922" y="3954494"/>
              <a:ext cx="712405" cy="295088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 flipH="1" flipV="1">
              <a:off x="2111517" y="3954494"/>
              <a:ext cx="712405" cy="295088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H="1" flipV="1">
              <a:off x="1816429" y="3255962"/>
              <a:ext cx="295088" cy="712405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円/楕円 10"/>
            <p:cNvSpPr/>
            <p:nvPr/>
          </p:nvSpPr>
          <p:spPr>
            <a:xfrm>
              <a:off x="1816429" y="2248469"/>
              <a:ext cx="2014985" cy="201498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5097874" y="2793171"/>
            <a:ext cx="3268763" cy="3268763"/>
            <a:chOff x="5078074" y="2692813"/>
            <a:chExt cx="3268763" cy="3268763"/>
          </a:xfrm>
        </p:grpSpPr>
        <p:cxnSp>
          <p:nvCxnSpPr>
            <p:cNvPr id="30" name="直線コネクタ 29"/>
            <p:cNvCxnSpPr>
              <a:endCxn id="29" idx="0"/>
            </p:cNvCxnSpPr>
            <p:nvPr/>
          </p:nvCxnSpPr>
          <p:spPr>
            <a:xfrm flipV="1">
              <a:off x="5364088" y="2692813"/>
              <a:ext cx="1348368" cy="736187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/>
            <p:cNvCxnSpPr/>
            <p:nvPr/>
          </p:nvCxnSpPr>
          <p:spPr>
            <a:xfrm flipV="1">
              <a:off x="5364087" y="3429000"/>
              <a:ext cx="1" cy="1786142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/>
            <p:cNvCxnSpPr>
              <a:endCxn id="29" idx="4"/>
            </p:cNvCxnSpPr>
            <p:nvPr/>
          </p:nvCxnSpPr>
          <p:spPr>
            <a:xfrm>
              <a:off x="5364088" y="5215143"/>
              <a:ext cx="1348368" cy="746433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 flipV="1">
              <a:off x="6712455" y="5220265"/>
              <a:ext cx="1348368" cy="736187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>
            <a:xfrm flipV="1">
              <a:off x="8060822" y="3406495"/>
              <a:ext cx="1" cy="1786142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/>
            <p:cNvCxnSpPr/>
            <p:nvPr/>
          </p:nvCxnSpPr>
          <p:spPr>
            <a:xfrm>
              <a:off x="6712454" y="2692813"/>
              <a:ext cx="1348368" cy="746433"/>
            </a:xfrm>
            <a:prstGeom prst="line">
              <a:avLst/>
            </a:prstGeom>
            <a:ln w="254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円/楕円 28"/>
            <p:cNvSpPr/>
            <p:nvPr/>
          </p:nvSpPr>
          <p:spPr>
            <a:xfrm>
              <a:off x="5078074" y="2692813"/>
              <a:ext cx="3268763" cy="3268763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2" name="テキスト ボックス 41"/>
          <p:cNvSpPr txBox="1"/>
          <p:nvPr/>
        </p:nvSpPr>
        <p:spPr>
          <a:xfrm>
            <a:off x="755576" y="1539664"/>
            <a:ext cx="32127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/>
              <a:t>Mode number </a:t>
            </a:r>
            <a:r>
              <a:rPr kumimoji="1" lang="en-US" altLang="ja-JP" sz="3200" dirty="0" err="1" smtClean="0"/>
              <a:t>n,m,l</a:t>
            </a:r>
            <a:endParaRPr kumimoji="1" lang="ja-JP" altLang="en-US" sz="3200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683140" y="1601219"/>
            <a:ext cx="3446777" cy="46166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Fundamental WGM </a:t>
            </a:r>
            <a:r>
              <a:rPr kumimoji="1" lang="ja-JP" altLang="en-US" sz="2400" dirty="0" smtClean="0"/>
              <a:t>→ </a:t>
            </a:r>
            <a:r>
              <a:rPr kumimoji="1" lang="en-US" altLang="ja-JP" sz="2400" dirty="0" smtClean="0"/>
              <a:t>n = 1</a:t>
            </a:r>
            <a:endParaRPr kumimoji="1" lang="ja-JP" altLang="en-US" sz="2400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2195736" y="6165304"/>
            <a:ext cx="742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l = 4</a:t>
            </a:r>
            <a:endParaRPr kumimoji="1" lang="ja-JP" altLang="en-US" sz="2400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6406528" y="6165303"/>
            <a:ext cx="742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l = 3</a:t>
            </a:r>
            <a:endParaRPr kumimoji="1" lang="ja-JP" altLang="en-US" sz="2400" dirty="0"/>
          </a:p>
        </p:txBody>
      </p:sp>
      <p:sp>
        <p:nvSpPr>
          <p:cNvPr id="48" name="円/楕円 47"/>
          <p:cNvSpPr/>
          <p:nvPr/>
        </p:nvSpPr>
        <p:spPr>
          <a:xfrm>
            <a:off x="6588240" y="2655587"/>
            <a:ext cx="288032" cy="288032"/>
          </a:xfrm>
          <a:prstGeom prst="ellipse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円/楕円 48"/>
          <p:cNvSpPr/>
          <p:nvPr/>
        </p:nvSpPr>
        <p:spPr>
          <a:xfrm>
            <a:off x="3565444" y="5400684"/>
            <a:ext cx="288032" cy="288032"/>
          </a:xfrm>
          <a:prstGeom prst="ellipse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円/楕円 49"/>
          <p:cNvSpPr/>
          <p:nvPr/>
        </p:nvSpPr>
        <p:spPr>
          <a:xfrm>
            <a:off x="2409759" y="5877271"/>
            <a:ext cx="288032" cy="288032"/>
          </a:xfrm>
          <a:prstGeom prst="ellipse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円/楕円 50"/>
          <p:cNvSpPr/>
          <p:nvPr/>
        </p:nvSpPr>
        <p:spPr>
          <a:xfrm>
            <a:off x="1254078" y="5439219"/>
            <a:ext cx="288032" cy="288032"/>
          </a:xfrm>
          <a:prstGeom prst="ellipse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円/楕円 51"/>
          <p:cNvSpPr/>
          <p:nvPr/>
        </p:nvSpPr>
        <p:spPr>
          <a:xfrm>
            <a:off x="2422975" y="2649155"/>
            <a:ext cx="288032" cy="288032"/>
          </a:xfrm>
          <a:prstGeom prst="ellipse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円/楕円 52"/>
          <p:cNvSpPr/>
          <p:nvPr/>
        </p:nvSpPr>
        <p:spPr>
          <a:xfrm>
            <a:off x="3565442" y="3159778"/>
            <a:ext cx="288032" cy="288032"/>
          </a:xfrm>
          <a:prstGeom prst="ellipse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円/楕円 53"/>
          <p:cNvSpPr/>
          <p:nvPr/>
        </p:nvSpPr>
        <p:spPr>
          <a:xfrm>
            <a:off x="4009896" y="4283537"/>
            <a:ext cx="288032" cy="288032"/>
          </a:xfrm>
          <a:prstGeom prst="ellipse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円/楕円 54"/>
          <p:cNvSpPr/>
          <p:nvPr/>
        </p:nvSpPr>
        <p:spPr>
          <a:xfrm>
            <a:off x="775378" y="4278413"/>
            <a:ext cx="288032" cy="288032"/>
          </a:xfrm>
          <a:prstGeom prst="ellipse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円/楕円 55"/>
          <p:cNvSpPr/>
          <p:nvPr/>
        </p:nvSpPr>
        <p:spPr>
          <a:xfrm>
            <a:off x="7936606" y="3385342"/>
            <a:ext cx="288032" cy="288032"/>
          </a:xfrm>
          <a:prstGeom prst="ellipse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円/楕円 56"/>
          <p:cNvSpPr/>
          <p:nvPr/>
        </p:nvSpPr>
        <p:spPr>
          <a:xfrm>
            <a:off x="6560353" y="5876552"/>
            <a:ext cx="288032" cy="288032"/>
          </a:xfrm>
          <a:prstGeom prst="ellipse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円/楕円 57"/>
          <p:cNvSpPr/>
          <p:nvPr/>
        </p:nvSpPr>
        <p:spPr>
          <a:xfrm>
            <a:off x="5239871" y="5144663"/>
            <a:ext cx="288032" cy="288032"/>
          </a:xfrm>
          <a:prstGeom prst="ellipse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円/楕円 58"/>
          <p:cNvSpPr/>
          <p:nvPr/>
        </p:nvSpPr>
        <p:spPr>
          <a:xfrm>
            <a:off x="5239872" y="3362837"/>
            <a:ext cx="288032" cy="288032"/>
          </a:xfrm>
          <a:prstGeom prst="ellipse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円/楕円 59"/>
          <p:cNvSpPr/>
          <p:nvPr/>
        </p:nvSpPr>
        <p:spPr>
          <a:xfrm>
            <a:off x="7936606" y="5144663"/>
            <a:ext cx="288032" cy="288032"/>
          </a:xfrm>
          <a:prstGeom prst="ellipse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2" name="直線矢印コネクタ 61"/>
          <p:cNvCxnSpPr/>
          <p:nvPr/>
        </p:nvCxnSpPr>
        <p:spPr>
          <a:xfrm>
            <a:off x="1555326" y="5400684"/>
            <a:ext cx="1011665" cy="422279"/>
          </a:xfrm>
          <a:prstGeom prst="straightConnector1">
            <a:avLst/>
          </a:prstGeom>
          <a:ln w="158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62"/>
          <p:cNvSpPr txBox="1"/>
          <p:nvPr/>
        </p:nvSpPr>
        <p:spPr>
          <a:xfrm>
            <a:off x="1555326" y="5063363"/>
            <a:ext cx="1470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half wavelength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11778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Whispering gallery modes</a:t>
            </a:r>
            <a:endParaRPr kumimoji="1" lang="ja-JP" altLang="en-US" dirty="0"/>
          </a:p>
        </p:txBody>
      </p:sp>
      <p:sp>
        <p:nvSpPr>
          <p:cNvPr id="4" name="円/楕円 3"/>
          <p:cNvSpPr/>
          <p:nvPr/>
        </p:nvSpPr>
        <p:spPr>
          <a:xfrm>
            <a:off x="5148064" y="1772123"/>
            <a:ext cx="2520280" cy="388843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/>
          <p:cNvSpPr/>
          <p:nvPr/>
        </p:nvSpPr>
        <p:spPr>
          <a:xfrm>
            <a:off x="5148063" y="3121926"/>
            <a:ext cx="2522095" cy="118882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円/楕円 2"/>
          <p:cNvSpPr/>
          <p:nvPr/>
        </p:nvSpPr>
        <p:spPr>
          <a:xfrm>
            <a:off x="1357397" y="2514842"/>
            <a:ext cx="2881006" cy="288100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1364932" y="3475177"/>
            <a:ext cx="2881006" cy="105698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/>
          <p:cNvSpPr/>
          <p:nvPr/>
        </p:nvSpPr>
        <p:spPr>
          <a:xfrm rot="2381348">
            <a:off x="1351896" y="3426851"/>
            <a:ext cx="2881006" cy="105698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矢印コネクタ 10"/>
          <p:cNvCxnSpPr/>
          <p:nvPr/>
        </p:nvCxnSpPr>
        <p:spPr>
          <a:xfrm flipV="1">
            <a:off x="2850624" y="2178724"/>
            <a:ext cx="0" cy="3649891"/>
          </a:xfrm>
          <a:prstGeom prst="straightConnector1">
            <a:avLst/>
          </a:prstGeom>
          <a:ln w="2222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>
            <a:stCxn id="6" idx="2"/>
            <a:endCxn id="6" idx="6"/>
          </p:cNvCxnSpPr>
          <p:nvPr/>
        </p:nvCxnSpPr>
        <p:spPr>
          <a:xfrm>
            <a:off x="1364932" y="4003670"/>
            <a:ext cx="288100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flipV="1">
            <a:off x="2701866" y="3475177"/>
            <a:ext cx="320112" cy="10086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2024931" y="1978669"/>
            <a:ext cx="7729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m = 0</a:t>
            </a:r>
            <a:endParaRPr kumimoji="1" lang="ja-JP" altLang="en-US" sz="2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37623" y="2514842"/>
            <a:ext cx="12057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m = l </a:t>
            </a:r>
            <a:r>
              <a:rPr lang="ja-JP" altLang="en-US" sz="2000" dirty="0"/>
              <a:t>－</a:t>
            </a:r>
            <a:r>
              <a:rPr kumimoji="1" lang="en-US" altLang="ja-JP" sz="2000" dirty="0" smtClean="0"/>
              <a:t> 2</a:t>
            </a:r>
            <a:endParaRPr kumimoji="1" lang="ja-JP" altLang="en-US" sz="2000" dirty="0"/>
          </a:p>
        </p:txBody>
      </p:sp>
      <p:sp>
        <p:nvSpPr>
          <p:cNvPr id="26" name="円/楕円 25"/>
          <p:cNvSpPr/>
          <p:nvPr/>
        </p:nvSpPr>
        <p:spPr>
          <a:xfrm rot="5400000">
            <a:off x="1406512" y="3780384"/>
            <a:ext cx="2881006" cy="3499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94123" y="3726811"/>
            <a:ext cx="7168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m = l</a:t>
            </a:r>
            <a:endParaRPr kumimoji="1" lang="ja-JP" altLang="en-US" sz="20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765422" y="5660555"/>
            <a:ext cx="7729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m = 0</a:t>
            </a:r>
            <a:endParaRPr kumimoji="1" lang="ja-JP" altLang="en-US" sz="2000" dirty="0"/>
          </a:p>
        </p:txBody>
      </p:sp>
      <p:cxnSp>
        <p:nvCxnSpPr>
          <p:cNvPr id="30" name="直線矢印コネクタ 29"/>
          <p:cNvCxnSpPr/>
          <p:nvPr/>
        </p:nvCxnSpPr>
        <p:spPr>
          <a:xfrm flipV="1">
            <a:off x="6379270" y="1605885"/>
            <a:ext cx="0" cy="4392488"/>
          </a:xfrm>
          <a:prstGeom prst="straightConnector1">
            <a:avLst/>
          </a:prstGeom>
          <a:ln w="2222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円/楕円 32"/>
          <p:cNvSpPr/>
          <p:nvPr/>
        </p:nvSpPr>
        <p:spPr>
          <a:xfrm rot="2381348">
            <a:off x="4976628" y="3288088"/>
            <a:ext cx="2867408" cy="92476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コネクタ 33"/>
          <p:cNvCxnSpPr>
            <a:stCxn id="7" idx="2"/>
            <a:endCxn id="4" idx="6"/>
          </p:cNvCxnSpPr>
          <p:nvPr/>
        </p:nvCxnSpPr>
        <p:spPr>
          <a:xfrm>
            <a:off x="5148063" y="3716339"/>
            <a:ext cx="2520281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 flipV="1">
            <a:off x="6379270" y="3121926"/>
            <a:ext cx="0" cy="11888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7595954" y="4542831"/>
            <a:ext cx="12057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m = l </a:t>
            </a:r>
            <a:r>
              <a:rPr lang="ja-JP" altLang="en-US" sz="2000" dirty="0"/>
              <a:t>－</a:t>
            </a:r>
            <a:r>
              <a:rPr kumimoji="1" lang="en-US" altLang="ja-JP" sz="2000" dirty="0" smtClean="0"/>
              <a:t> 2</a:t>
            </a:r>
            <a:endParaRPr kumimoji="1" lang="ja-JP" altLang="en-US" sz="20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7840411" y="3515512"/>
            <a:ext cx="7168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m = l</a:t>
            </a:r>
            <a:endParaRPr kumimoji="1" lang="ja-JP" altLang="en-US" sz="2000" dirty="0"/>
          </a:p>
        </p:txBody>
      </p:sp>
      <p:cxnSp>
        <p:nvCxnSpPr>
          <p:cNvPr id="43" name="直線コネクタ 42"/>
          <p:cNvCxnSpPr/>
          <p:nvPr/>
        </p:nvCxnSpPr>
        <p:spPr>
          <a:xfrm>
            <a:off x="2672053" y="5395849"/>
            <a:ext cx="0" cy="10574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>
            <a:off x="3021978" y="5380049"/>
            <a:ext cx="0" cy="10574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>
            <a:off x="6260672" y="5644502"/>
            <a:ext cx="0" cy="10574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>
            <a:off x="6516216" y="5644744"/>
            <a:ext cx="0" cy="10574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4700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</a:t>
            </a:r>
            <a:r>
              <a:rPr lang="en-US" altLang="ja-JP" dirty="0" smtClean="0"/>
              <a:t>pectra </a:t>
            </a:r>
            <a:endParaRPr kumimoji="1" lang="ja-JP" altLang="en-US" dirty="0"/>
          </a:p>
        </p:txBody>
      </p:sp>
      <p:cxnSp>
        <p:nvCxnSpPr>
          <p:cNvPr id="4" name="直線矢印コネクタ 3"/>
          <p:cNvCxnSpPr/>
          <p:nvPr/>
        </p:nvCxnSpPr>
        <p:spPr>
          <a:xfrm>
            <a:off x="833398" y="3446465"/>
            <a:ext cx="4464496" cy="168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 flipV="1">
            <a:off x="833398" y="5965151"/>
            <a:ext cx="4464496" cy="2011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フリーフォーム 15"/>
          <p:cNvSpPr/>
          <p:nvPr/>
        </p:nvSpPr>
        <p:spPr>
          <a:xfrm>
            <a:off x="1567284" y="4564364"/>
            <a:ext cx="144379" cy="1420040"/>
          </a:xfrm>
          <a:custGeom>
            <a:avLst/>
            <a:gdLst>
              <a:gd name="connsiteX0" fmla="*/ 0 w 144379"/>
              <a:gd name="connsiteY0" fmla="*/ 567896 h 577522"/>
              <a:gd name="connsiteX1" fmla="*/ 57752 w 144379"/>
              <a:gd name="connsiteY1" fmla="*/ 6 h 577522"/>
              <a:gd name="connsiteX2" fmla="*/ 144379 w 144379"/>
              <a:gd name="connsiteY2" fmla="*/ 577522 h 577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379" h="577522">
                <a:moveTo>
                  <a:pt x="0" y="567896"/>
                </a:moveTo>
                <a:cubicBezTo>
                  <a:pt x="16844" y="283149"/>
                  <a:pt x="33689" y="-1598"/>
                  <a:pt x="57752" y="6"/>
                </a:cubicBezTo>
                <a:cubicBezTo>
                  <a:pt x="81815" y="1610"/>
                  <a:pt x="113097" y="289566"/>
                  <a:pt x="144379" y="577522"/>
                </a:cubicBezTo>
              </a:path>
            </a:pathLst>
          </a:cu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/>
          <p:cNvSpPr/>
          <p:nvPr/>
        </p:nvSpPr>
        <p:spPr>
          <a:xfrm>
            <a:off x="1817541" y="4545111"/>
            <a:ext cx="182880" cy="1448918"/>
          </a:xfrm>
          <a:custGeom>
            <a:avLst/>
            <a:gdLst>
              <a:gd name="connsiteX0" fmla="*/ 0 w 182880"/>
              <a:gd name="connsiteY0" fmla="*/ 1087669 h 1087669"/>
              <a:gd name="connsiteX1" fmla="*/ 67377 w 182880"/>
              <a:gd name="connsiteY1" fmla="*/ 14 h 1087669"/>
              <a:gd name="connsiteX2" fmla="*/ 182880 w 182880"/>
              <a:gd name="connsiteY2" fmla="*/ 1068418 h 1087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880" h="1087669">
                <a:moveTo>
                  <a:pt x="0" y="1087669"/>
                </a:moveTo>
                <a:cubicBezTo>
                  <a:pt x="18448" y="545445"/>
                  <a:pt x="36897" y="3222"/>
                  <a:pt x="67377" y="14"/>
                </a:cubicBezTo>
                <a:cubicBezTo>
                  <a:pt x="97857" y="-3194"/>
                  <a:pt x="140368" y="532612"/>
                  <a:pt x="182880" y="1068418"/>
                </a:cubicBezTo>
              </a:path>
            </a:pathLst>
          </a:cu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/>
          <p:cNvSpPr/>
          <p:nvPr/>
        </p:nvSpPr>
        <p:spPr>
          <a:xfrm>
            <a:off x="2154425" y="4564364"/>
            <a:ext cx="105878" cy="1439291"/>
          </a:xfrm>
          <a:custGeom>
            <a:avLst/>
            <a:gdLst>
              <a:gd name="connsiteX0" fmla="*/ 0 w 105878"/>
              <a:gd name="connsiteY0" fmla="*/ 519764 h 519764"/>
              <a:gd name="connsiteX1" fmla="*/ 28876 w 105878"/>
              <a:gd name="connsiteY1" fmla="*/ 0 h 519764"/>
              <a:gd name="connsiteX2" fmla="*/ 105878 w 105878"/>
              <a:gd name="connsiteY2" fmla="*/ 519764 h 519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878" h="519764">
                <a:moveTo>
                  <a:pt x="0" y="519764"/>
                </a:moveTo>
                <a:cubicBezTo>
                  <a:pt x="5615" y="259882"/>
                  <a:pt x="11230" y="0"/>
                  <a:pt x="28876" y="0"/>
                </a:cubicBezTo>
                <a:cubicBezTo>
                  <a:pt x="46522" y="0"/>
                  <a:pt x="76200" y="259882"/>
                  <a:pt x="105878" y="519764"/>
                </a:cubicBezTo>
              </a:path>
            </a:pathLst>
          </a:cu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/>
          <p:cNvSpPr/>
          <p:nvPr/>
        </p:nvSpPr>
        <p:spPr>
          <a:xfrm>
            <a:off x="2686326" y="4564364"/>
            <a:ext cx="144379" cy="1410414"/>
          </a:xfrm>
          <a:custGeom>
            <a:avLst/>
            <a:gdLst>
              <a:gd name="connsiteX0" fmla="*/ 0 w 144379"/>
              <a:gd name="connsiteY0" fmla="*/ 567896 h 577522"/>
              <a:gd name="connsiteX1" fmla="*/ 57752 w 144379"/>
              <a:gd name="connsiteY1" fmla="*/ 6 h 577522"/>
              <a:gd name="connsiteX2" fmla="*/ 144379 w 144379"/>
              <a:gd name="connsiteY2" fmla="*/ 577522 h 577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379" h="577522">
                <a:moveTo>
                  <a:pt x="0" y="567896"/>
                </a:moveTo>
                <a:cubicBezTo>
                  <a:pt x="16844" y="283149"/>
                  <a:pt x="33689" y="-1598"/>
                  <a:pt x="57752" y="6"/>
                </a:cubicBezTo>
                <a:cubicBezTo>
                  <a:pt x="81815" y="1610"/>
                  <a:pt x="113097" y="289566"/>
                  <a:pt x="144379" y="577522"/>
                </a:cubicBezTo>
              </a:path>
            </a:pathLst>
          </a:cu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/>
          <p:cNvSpPr/>
          <p:nvPr/>
        </p:nvSpPr>
        <p:spPr>
          <a:xfrm>
            <a:off x="2936583" y="4535485"/>
            <a:ext cx="182880" cy="1448918"/>
          </a:xfrm>
          <a:custGeom>
            <a:avLst/>
            <a:gdLst>
              <a:gd name="connsiteX0" fmla="*/ 0 w 182880"/>
              <a:gd name="connsiteY0" fmla="*/ 1087669 h 1087669"/>
              <a:gd name="connsiteX1" fmla="*/ 67377 w 182880"/>
              <a:gd name="connsiteY1" fmla="*/ 14 h 1087669"/>
              <a:gd name="connsiteX2" fmla="*/ 182880 w 182880"/>
              <a:gd name="connsiteY2" fmla="*/ 1068418 h 1087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880" h="1087669">
                <a:moveTo>
                  <a:pt x="0" y="1087669"/>
                </a:moveTo>
                <a:cubicBezTo>
                  <a:pt x="18448" y="545445"/>
                  <a:pt x="36897" y="3222"/>
                  <a:pt x="67377" y="14"/>
                </a:cubicBezTo>
                <a:cubicBezTo>
                  <a:pt x="97857" y="-3194"/>
                  <a:pt x="140368" y="532612"/>
                  <a:pt x="182880" y="1068418"/>
                </a:cubicBezTo>
              </a:path>
            </a:pathLst>
          </a:cu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/>
          <p:cNvSpPr/>
          <p:nvPr/>
        </p:nvSpPr>
        <p:spPr>
          <a:xfrm>
            <a:off x="3273467" y="4564364"/>
            <a:ext cx="105878" cy="1400787"/>
          </a:xfrm>
          <a:custGeom>
            <a:avLst/>
            <a:gdLst>
              <a:gd name="connsiteX0" fmla="*/ 0 w 105878"/>
              <a:gd name="connsiteY0" fmla="*/ 519764 h 519764"/>
              <a:gd name="connsiteX1" fmla="*/ 28876 w 105878"/>
              <a:gd name="connsiteY1" fmla="*/ 0 h 519764"/>
              <a:gd name="connsiteX2" fmla="*/ 105878 w 105878"/>
              <a:gd name="connsiteY2" fmla="*/ 519764 h 519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878" h="519764">
                <a:moveTo>
                  <a:pt x="0" y="519764"/>
                </a:moveTo>
                <a:cubicBezTo>
                  <a:pt x="5615" y="259882"/>
                  <a:pt x="11230" y="0"/>
                  <a:pt x="28876" y="0"/>
                </a:cubicBezTo>
                <a:cubicBezTo>
                  <a:pt x="46522" y="0"/>
                  <a:pt x="76200" y="259882"/>
                  <a:pt x="105878" y="519764"/>
                </a:cubicBezTo>
              </a:path>
            </a:pathLst>
          </a:cu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/>
          <p:cNvSpPr/>
          <p:nvPr/>
        </p:nvSpPr>
        <p:spPr>
          <a:xfrm>
            <a:off x="3713718" y="4564364"/>
            <a:ext cx="144379" cy="1420039"/>
          </a:xfrm>
          <a:custGeom>
            <a:avLst/>
            <a:gdLst>
              <a:gd name="connsiteX0" fmla="*/ 0 w 144379"/>
              <a:gd name="connsiteY0" fmla="*/ 567896 h 577522"/>
              <a:gd name="connsiteX1" fmla="*/ 57752 w 144379"/>
              <a:gd name="connsiteY1" fmla="*/ 6 h 577522"/>
              <a:gd name="connsiteX2" fmla="*/ 144379 w 144379"/>
              <a:gd name="connsiteY2" fmla="*/ 577522 h 577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379" h="577522">
                <a:moveTo>
                  <a:pt x="0" y="567896"/>
                </a:moveTo>
                <a:cubicBezTo>
                  <a:pt x="16844" y="283149"/>
                  <a:pt x="33689" y="-1598"/>
                  <a:pt x="57752" y="6"/>
                </a:cubicBezTo>
                <a:cubicBezTo>
                  <a:pt x="81815" y="1610"/>
                  <a:pt x="113097" y="289566"/>
                  <a:pt x="144379" y="577522"/>
                </a:cubicBezTo>
              </a:path>
            </a:pathLst>
          </a:cu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/>
          <p:cNvSpPr/>
          <p:nvPr/>
        </p:nvSpPr>
        <p:spPr>
          <a:xfrm>
            <a:off x="3963975" y="4545111"/>
            <a:ext cx="182880" cy="1448918"/>
          </a:xfrm>
          <a:custGeom>
            <a:avLst/>
            <a:gdLst>
              <a:gd name="connsiteX0" fmla="*/ 0 w 182880"/>
              <a:gd name="connsiteY0" fmla="*/ 1087669 h 1087669"/>
              <a:gd name="connsiteX1" fmla="*/ 67377 w 182880"/>
              <a:gd name="connsiteY1" fmla="*/ 14 h 1087669"/>
              <a:gd name="connsiteX2" fmla="*/ 182880 w 182880"/>
              <a:gd name="connsiteY2" fmla="*/ 1068418 h 1087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880" h="1087669">
                <a:moveTo>
                  <a:pt x="0" y="1087669"/>
                </a:moveTo>
                <a:cubicBezTo>
                  <a:pt x="18448" y="545445"/>
                  <a:pt x="36897" y="3222"/>
                  <a:pt x="67377" y="14"/>
                </a:cubicBezTo>
                <a:cubicBezTo>
                  <a:pt x="97857" y="-3194"/>
                  <a:pt x="140368" y="532612"/>
                  <a:pt x="182880" y="1068418"/>
                </a:cubicBezTo>
              </a:path>
            </a:pathLst>
          </a:cu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/>
          <p:cNvSpPr/>
          <p:nvPr/>
        </p:nvSpPr>
        <p:spPr>
          <a:xfrm>
            <a:off x="4300859" y="4564364"/>
            <a:ext cx="105878" cy="1410413"/>
          </a:xfrm>
          <a:custGeom>
            <a:avLst/>
            <a:gdLst>
              <a:gd name="connsiteX0" fmla="*/ 0 w 105878"/>
              <a:gd name="connsiteY0" fmla="*/ 519764 h 519764"/>
              <a:gd name="connsiteX1" fmla="*/ 28876 w 105878"/>
              <a:gd name="connsiteY1" fmla="*/ 0 h 519764"/>
              <a:gd name="connsiteX2" fmla="*/ 105878 w 105878"/>
              <a:gd name="connsiteY2" fmla="*/ 519764 h 519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878" h="519764">
                <a:moveTo>
                  <a:pt x="0" y="519764"/>
                </a:moveTo>
                <a:cubicBezTo>
                  <a:pt x="5615" y="259882"/>
                  <a:pt x="11230" y="0"/>
                  <a:pt x="28876" y="0"/>
                </a:cubicBezTo>
                <a:cubicBezTo>
                  <a:pt x="46522" y="0"/>
                  <a:pt x="76200" y="259882"/>
                  <a:pt x="105878" y="519764"/>
                </a:cubicBezTo>
              </a:path>
            </a:pathLst>
          </a:cu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406737" y="3448146"/>
            <a:ext cx="1478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Wavelength</a:t>
            </a:r>
            <a:endParaRPr kumimoji="1" lang="ja-JP" altLang="en-US" sz="24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406737" y="5985270"/>
            <a:ext cx="1478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Wavelength</a:t>
            </a:r>
            <a:endParaRPr kumimoji="1" lang="ja-JP" altLang="en-US" sz="2400" dirty="0"/>
          </a:p>
        </p:txBody>
      </p:sp>
      <p:cxnSp>
        <p:nvCxnSpPr>
          <p:cNvPr id="37" name="直線矢印コネクタ 36"/>
          <p:cNvCxnSpPr/>
          <p:nvPr/>
        </p:nvCxnSpPr>
        <p:spPr>
          <a:xfrm>
            <a:off x="1939090" y="2312862"/>
            <a:ext cx="918425" cy="0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>
            <a:off x="1625036" y="4564364"/>
            <a:ext cx="274690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3" name="テキスト ボックス 42"/>
              <p:cNvSpPr txBox="1"/>
              <p:nvPr/>
            </p:nvSpPr>
            <p:spPr>
              <a:xfrm>
                <a:off x="2000421" y="1771732"/>
                <a:ext cx="8570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kumimoji="1" lang="en-US" altLang="ja-JP" sz="2400" b="0" i="0" smtClean="0">
                              <a:latin typeface="Cambria Math"/>
                            </a:rPr>
                            <m:t>FSR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kumimoji="1" lang="en-US" altLang="ja-JP" sz="2400" b="0" i="0" smtClean="0">
                              <a:latin typeface="Cambria Math"/>
                            </a:rPr>
                            <m:t>l</m:t>
                          </m:r>
                        </m:sub>
                      </m:sSub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>
          <p:sp>
            <p:nvSpPr>
              <p:cNvPr id="43" name="テキスト ボックス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0421" y="1771732"/>
                <a:ext cx="857094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テキスト ボックス 44"/>
              <p:cNvSpPr txBox="1"/>
              <p:nvPr/>
            </p:nvSpPr>
            <p:spPr>
              <a:xfrm>
                <a:off x="1265706" y="4073820"/>
                <a:ext cx="9933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kumimoji="1" lang="en-US" altLang="ja-JP" sz="2400" b="0" i="0" smtClean="0">
                              <a:latin typeface="Cambria Math"/>
                            </a:rPr>
                            <m:t>FSR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kumimoji="1" lang="en-US" altLang="ja-JP" sz="2400" b="0" i="0" smtClean="0">
                              <a:latin typeface="Cambria Math"/>
                            </a:rPr>
                            <m:t>m</m:t>
                          </m:r>
                        </m:sub>
                      </m:sSub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>
          <p:sp>
            <p:nvSpPr>
              <p:cNvPr id="45" name="テキスト ボックス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5706" y="4073820"/>
                <a:ext cx="993349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正方形/長方形 45"/>
          <p:cNvSpPr/>
          <p:nvPr/>
        </p:nvSpPr>
        <p:spPr>
          <a:xfrm>
            <a:off x="1337454" y="4073820"/>
            <a:ext cx="1030324" cy="227616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/>
          <p:cNvSpPr/>
          <p:nvPr/>
        </p:nvSpPr>
        <p:spPr>
          <a:xfrm>
            <a:off x="1337454" y="1520774"/>
            <a:ext cx="1030324" cy="227616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2857515" y="4012265"/>
            <a:ext cx="1991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Oblate sphere</a:t>
            </a:r>
            <a:endParaRPr kumimoji="1" lang="ja-JP" altLang="en-US" sz="2800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3270128" y="1481837"/>
            <a:ext cx="1030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sphere</a:t>
            </a:r>
            <a:endParaRPr kumimoji="1" lang="ja-JP" altLang="en-US" sz="2800" dirty="0"/>
          </a:p>
        </p:txBody>
      </p:sp>
      <p:sp>
        <p:nvSpPr>
          <p:cNvPr id="36" name="フリーフォーム 35"/>
          <p:cNvSpPr/>
          <p:nvPr/>
        </p:nvSpPr>
        <p:spPr>
          <a:xfrm>
            <a:off x="1756210" y="2005057"/>
            <a:ext cx="182880" cy="1448918"/>
          </a:xfrm>
          <a:custGeom>
            <a:avLst/>
            <a:gdLst>
              <a:gd name="connsiteX0" fmla="*/ 0 w 182880"/>
              <a:gd name="connsiteY0" fmla="*/ 1087669 h 1087669"/>
              <a:gd name="connsiteX1" fmla="*/ 67377 w 182880"/>
              <a:gd name="connsiteY1" fmla="*/ 14 h 1087669"/>
              <a:gd name="connsiteX2" fmla="*/ 182880 w 182880"/>
              <a:gd name="connsiteY2" fmla="*/ 1068418 h 1087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880" h="1087669">
                <a:moveTo>
                  <a:pt x="0" y="1087669"/>
                </a:moveTo>
                <a:cubicBezTo>
                  <a:pt x="18448" y="545445"/>
                  <a:pt x="36897" y="3222"/>
                  <a:pt x="67377" y="14"/>
                </a:cubicBezTo>
                <a:cubicBezTo>
                  <a:pt x="97857" y="-3194"/>
                  <a:pt x="140368" y="532612"/>
                  <a:pt x="182880" y="1068418"/>
                </a:cubicBezTo>
              </a:path>
            </a:pathLst>
          </a:cu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/>
          <p:cNvSpPr/>
          <p:nvPr/>
        </p:nvSpPr>
        <p:spPr>
          <a:xfrm>
            <a:off x="2890789" y="2005057"/>
            <a:ext cx="182880" cy="1448918"/>
          </a:xfrm>
          <a:custGeom>
            <a:avLst/>
            <a:gdLst>
              <a:gd name="connsiteX0" fmla="*/ 0 w 182880"/>
              <a:gd name="connsiteY0" fmla="*/ 1087669 h 1087669"/>
              <a:gd name="connsiteX1" fmla="*/ 67377 w 182880"/>
              <a:gd name="connsiteY1" fmla="*/ 14 h 1087669"/>
              <a:gd name="connsiteX2" fmla="*/ 182880 w 182880"/>
              <a:gd name="connsiteY2" fmla="*/ 1068418 h 1087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880" h="1087669">
                <a:moveTo>
                  <a:pt x="0" y="1087669"/>
                </a:moveTo>
                <a:cubicBezTo>
                  <a:pt x="18448" y="545445"/>
                  <a:pt x="36897" y="3222"/>
                  <a:pt x="67377" y="14"/>
                </a:cubicBezTo>
                <a:cubicBezTo>
                  <a:pt x="97857" y="-3194"/>
                  <a:pt x="140368" y="532612"/>
                  <a:pt x="182880" y="1068418"/>
                </a:cubicBezTo>
              </a:path>
            </a:pathLst>
          </a:cu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/>
          <p:cNvSpPr/>
          <p:nvPr/>
        </p:nvSpPr>
        <p:spPr>
          <a:xfrm>
            <a:off x="3910524" y="1999228"/>
            <a:ext cx="182880" cy="1448918"/>
          </a:xfrm>
          <a:custGeom>
            <a:avLst/>
            <a:gdLst>
              <a:gd name="connsiteX0" fmla="*/ 0 w 182880"/>
              <a:gd name="connsiteY0" fmla="*/ 1087669 h 1087669"/>
              <a:gd name="connsiteX1" fmla="*/ 67377 w 182880"/>
              <a:gd name="connsiteY1" fmla="*/ 14 h 1087669"/>
              <a:gd name="connsiteX2" fmla="*/ 182880 w 182880"/>
              <a:gd name="connsiteY2" fmla="*/ 1068418 h 1087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880" h="1087669">
                <a:moveTo>
                  <a:pt x="0" y="1087669"/>
                </a:moveTo>
                <a:cubicBezTo>
                  <a:pt x="18448" y="545445"/>
                  <a:pt x="36897" y="3222"/>
                  <a:pt x="67377" y="14"/>
                </a:cubicBezTo>
                <a:cubicBezTo>
                  <a:pt x="97857" y="-3194"/>
                  <a:pt x="140368" y="532612"/>
                  <a:pt x="182880" y="1068418"/>
                </a:cubicBezTo>
              </a:path>
            </a:pathLst>
          </a:cu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1" name="グループ化 40"/>
          <p:cNvGrpSpPr/>
          <p:nvPr/>
        </p:nvGrpSpPr>
        <p:grpSpPr>
          <a:xfrm>
            <a:off x="6851150" y="4512167"/>
            <a:ext cx="1644682" cy="1639516"/>
            <a:chOff x="1816429" y="2248469"/>
            <a:chExt cx="2021334" cy="2014985"/>
          </a:xfrm>
        </p:grpSpPr>
        <p:cxnSp>
          <p:nvCxnSpPr>
            <p:cNvPr id="42" name="直線コネクタ 41"/>
            <p:cNvCxnSpPr>
              <a:stCxn id="56" idx="2"/>
              <a:endCxn id="56" idx="1"/>
            </p:cNvCxnSpPr>
            <p:nvPr/>
          </p:nvCxnSpPr>
          <p:spPr>
            <a:xfrm flipV="1">
              <a:off x="1816429" y="2543557"/>
              <a:ext cx="295088" cy="712405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/>
            <p:cNvCxnSpPr>
              <a:stCxn id="56" idx="1"/>
              <a:endCxn id="56" idx="0"/>
            </p:cNvCxnSpPr>
            <p:nvPr/>
          </p:nvCxnSpPr>
          <p:spPr>
            <a:xfrm flipV="1">
              <a:off x="2111517" y="2248469"/>
              <a:ext cx="712405" cy="29508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>
              <a:stCxn id="56" idx="7"/>
              <a:endCxn id="56" idx="0"/>
            </p:cNvCxnSpPr>
            <p:nvPr/>
          </p:nvCxnSpPr>
          <p:spPr>
            <a:xfrm flipH="1" flipV="1">
              <a:off x="2823922" y="2248469"/>
              <a:ext cx="712405" cy="29508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/>
            <p:cNvCxnSpPr>
              <a:stCxn id="56" idx="6"/>
            </p:cNvCxnSpPr>
            <p:nvPr/>
          </p:nvCxnSpPr>
          <p:spPr>
            <a:xfrm flipH="1" flipV="1">
              <a:off x="3536326" y="2543557"/>
              <a:ext cx="295088" cy="712405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/>
            <p:cNvCxnSpPr>
              <a:stCxn id="56" idx="5"/>
            </p:cNvCxnSpPr>
            <p:nvPr/>
          </p:nvCxnSpPr>
          <p:spPr>
            <a:xfrm flipV="1">
              <a:off x="3536326" y="3255962"/>
              <a:ext cx="301437" cy="712405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/>
            <p:cNvCxnSpPr/>
            <p:nvPr/>
          </p:nvCxnSpPr>
          <p:spPr>
            <a:xfrm flipV="1">
              <a:off x="2823922" y="3954494"/>
              <a:ext cx="712405" cy="29508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/>
            <p:cNvCxnSpPr/>
            <p:nvPr/>
          </p:nvCxnSpPr>
          <p:spPr>
            <a:xfrm flipH="1" flipV="1">
              <a:off x="2111517" y="3954494"/>
              <a:ext cx="712405" cy="29508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/>
            <p:cNvCxnSpPr/>
            <p:nvPr/>
          </p:nvCxnSpPr>
          <p:spPr>
            <a:xfrm flipH="1" flipV="1">
              <a:off x="1816429" y="3255962"/>
              <a:ext cx="295088" cy="712405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円/楕円 55"/>
            <p:cNvSpPr/>
            <p:nvPr/>
          </p:nvSpPr>
          <p:spPr>
            <a:xfrm>
              <a:off x="1816429" y="2248469"/>
              <a:ext cx="2014985" cy="201498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7" name="グループ化 56"/>
          <p:cNvGrpSpPr/>
          <p:nvPr/>
        </p:nvGrpSpPr>
        <p:grpSpPr>
          <a:xfrm>
            <a:off x="6827523" y="2577755"/>
            <a:ext cx="1634382" cy="1634382"/>
            <a:chOff x="5078074" y="2692813"/>
            <a:chExt cx="3268763" cy="3268763"/>
          </a:xfrm>
        </p:grpSpPr>
        <p:cxnSp>
          <p:nvCxnSpPr>
            <p:cNvPr id="58" name="直線コネクタ 57"/>
            <p:cNvCxnSpPr>
              <a:endCxn id="64" idx="0"/>
            </p:cNvCxnSpPr>
            <p:nvPr/>
          </p:nvCxnSpPr>
          <p:spPr>
            <a:xfrm flipV="1">
              <a:off x="5364088" y="2692813"/>
              <a:ext cx="1348368" cy="736187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/>
            <p:cNvCxnSpPr/>
            <p:nvPr/>
          </p:nvCxnSpPr>
          <p:spPr>
            <a:xfrm flipV="1">
              <a:off x="5364087" y="3429000"/>
              <a:ext cx="1" cy="1786142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>
              <a:endCxn id="64" idx="4"/>
            </p:cNvCxnSpPr>
            <p:nvPr/>
          </p:nvCxnSpPr>
          <p:spPr>
            <a:xfrm>
              <a:off x="5364088" y="5215143"/>
              <a:ext cx="1348368" cy="74643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/>
            <p:nvPr/>
          </p:nvCxnSpPr>
          <p:spPr>
            <a:xfrm flipV="1">
              <a:off x="6712455" y="5220265"/>
              <a:ext cx="1348368" cy="736187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/>
            <p:nvPr/>
          </p:nvCxnSpPr>
          <p:spPr>
            <a:xfrm flipV="1">
              <a:off x="8060822" y="3406495"/>
              <a:ext cx="1" cy="1786142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>
            <a:xfrm>
              <a:off x="6712454" y="2692813"/>
              <a:ext cx="1348368" cy="74643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円/楕円 63"/>
            <p:cNvSpPr/>
            <p:nvPr/>
          </p:nvSpPr>
          <p:spPr>
            <a:xfrm>
              <a:off x="5078074" y="2692813"/>
              <a:ext cx="3268763" cy="3268763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3" name="グループ化 22"/>
          <p:cNvGrpSpPr/>
          <p:nvPr/>
        </p:nvGrpSpPr>
        <p:grpSpPr>
          <a:xfrm>
            <a:off x="6720357" y="554912"/>
            <a:ext cx="1781869" cy="1781869"/>
            <a:chOff x="5916476" y="-149598"/>
            <a:chExt cx="3268763" cy="3268763"/>
          </a:xfrm>
        </p:grpSpPr>
        <p:cxnSp>
          <p:nvCxnSpPr>
            <p:cNvPr id="66" name="直線コネクタ 65"/>
            <p:cNvCxnSpPr>
              <a:stCxn id="72" idx="2"/>
              <a:endCxn id="72" idx="0"/>
            </p:cNvCxnSpPr>
            <p:nvPr/>
          </p:nvCxnSpPr>
          <p:spPr>
            <a:xfrm flipV="1">
              <a:off x="5916476" y="-149598"/>
              <a:ext cx="1634382" cy="1634382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/>
            <p:cNvCxnSpPr>
              <a:stCxn id="72" idx="2"/>
              <a:endCxn id="72" idx="4"/>
            </p:cNvCxnSpPr>
            <p:nvPr/>
          </p:nvCxnSpPr>
          <p:spPr>
            <a:xfrm>
              <a:off x="5916476" y="1484784"/>
              <a:ext cx="1634382" cy="1634381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>
              <a:endCxn id="72" idx="6"/>
            </p:cNvCxnSpPr>
            <p:nvPr/>
          </p:nvCxnSpPr>
          <p:spPr>
            <a:xfrm flipV="1">
              <a:off x="7550857" y="1484784"/>
              <a:ext cx="1634382" cy="162925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>
              <a:endCxn id="72" idx="6"/>
            </p:cNvCxnSpPr>
            <p:nvPr/>
          </p:nvCxnSpPr>
          <p:spPr>
            <a:xfrm>
              <a:off x="7550856" y="-149598"/>
              <a:ext cx="1634383" cy="1634382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円/楕円 71"/>
            <p:cNvSpPr/>
            <p:nvPr/>
          </p:nvSpPr>
          <p:spPr>
            <a:xfrm>
              <a:off x="5916476" y="-149598"/>
              <a:ext cx="3268763" cy="3268763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6" name="テキスト ボックス 75"/>
          <p:cNvSpPr txBox="1"/>
          <p:nvPr/>
        </p:nvSpPr>
        <p:spPr>
          <a:xfrm>
            <a:off x="5796136" y="1070698"/>
            <a:ext cx="742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l = 2</a:t>
            </a:r>
            <a:endParaRPr kumimoji="1" lang="ja-JP" altLang="en-US" sz="2400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5796136" y="3161551"/>
            <a:ext cx="742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l = 3</a:t>
            </a:r>
            <a:endParaRPr kumimoji="1" lang="ja-JP" altLang="en-US" sz="2400" dirty="0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5796135" y="5101092"/>
            <a:ext cx="742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l = 4</a:t>
            </a:r>
            <a:endParaRPr kumimoji="1" lang="ja-JP" altLang="en-US" sz="2400" dirty="0"/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1481360" y="3381131"/>
            <a:ext cx="742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l = 2</a:t>
            </a:r>
            <a:endParaRPr kumimoji="1" lang="ja-JP" altLang="en-US" sz="2400" dirty="0"/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669885" y="3403648"/>
            <a:ext cx="742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l = 3</a:t>
            </a:r>
            <a:endParaRPr kumimoji="1" lang="ja-JP" altLang="en-US" sz="2400" dirty="0"/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3684159" y="3412350"/>
            <a:ext cx="742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l = 4</a:t>
            </a:r>
            <a:endParaRPr kumimoji="1" lang="ja-JP" altLang="en-US" sz="2400" dirty="0"/>
          </a:p>
        </p:txBody>
      </p:sp>
      <p:cxnSp>
        <p:nvCxnSpPr>
          <p:cNvPr id="85" name="直線矢印コネクタ 84"/>
          <p:cNvCxnSpPr/>
          <p:nvPr/>
        </p:nvCxnSpPr>
        <p:spPr>
          <a:xfrm flipV="1">
            <a:off x="755576" y="1177195"/>
            <a:ext cx="0" cy="24659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矢印コネクタ 87"/>
          <p:cNvCxnSpPr/>
          <p:nvPr/>
        </p:nvCxnSpPr>
        <p:spPr>
          <a:xfrm flipV="1">
            <a:off x="755576" y="3868098"/>
            <a:ext cx="0" cy="24659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テキスト ボックス 88"/>
          <p:cNvSpPr txBox="1"/>
          <p:nvPr/>
        </p:nvSpPr>
        <p:spPr>
          <a:xfrm rot="10800000">
            <a:off x="197964" y="3941287"/>
            <a:ext cx="553998" cy="104451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sz="2400" dirty="0" smtClean="0"/>
              <a:t>intensity</a:t>
            </a:r>
            <a:endParaRPr kumimoji="1" lang="ja-JP" altLang="en-US" sz="2400" dirty="0"/>
          </a:p>
        </p:txBody>
      </p:sp>
      <p:sp>
        <p:nvSpPr>
          <p:cNvPr id="90" name="テキスト ボックス 89"/>
          <p:cNvSpPr txBox="1"/>
          <p:nvPr/>
        </p:nvSpPr>
        <p:spPr>
          <a:xfrm rot="10800000">
            <a:off x="201578" y="1221188"/>
            <a:ext cx="553998" cy="104451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sz="2400" dirty="0" smtClean="0"/>
              <a:t>intensity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3658699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ジャパネスク">
  <a:themeElements>
    <a:clrScheme name="ジャパネスク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ジャパネスク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ジャパネスク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18990</TotalTime>
  <Words>443</Words>
  <Application>Microsoft Office PowerPoint</Application>
  <PresentationFormat>画面に合わせる (4:3)</PresentationFormat>
  <Paragraphs>161</Paragraphs>
  <Slides>21</Slides>
  <Notes>13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2" baseType="lpstr">
      <vt:lpstr>ジャパネスク</vt:lpstr>
      <vt:lpstr>Fiber-coupled microsphere laser</vt:lpstr>
      <vt:lpstr>Image</vt:lpstr>
      <vt:lpstr>Contents </vt:lpstr>
      <vt:lpstr>Laser</vt:lpstr>
      <vt:lpstr>Resonator</vt:lpstr>
      <vt:lpstr>Microsphere resonator</vt:lpstr>
      <vt:lpstr>Whispering gallery modes</vt:lpstr>
      <vt:lpstr>Whispering gallery modes</vt:lpstr>
      <vt:lpstr>Spectra </vt:lpstr>
      <vt:lpstr>Coupling  (fiber-taper , microsphere)</vt:lpstr>
      <vt:lpstr>Sample </vt:lpstr>
      <vt:lpstr>Set up</vt:lpstr>
      <vt:lpstr>Photoluminescence spectra</vt:lpstr>
      <vt:lpstr>Laser power </vt:lpstr>
      <vt:lpstr>Bisphere system</vt:lpstr>
      <vt:lpstr>Summary </vt:lpstr>
      <vt:lpstr>Future plan</vt:lpstr>
      <vt:lpstr>WGM spectra</vt:lpstr>
      <vt:lpstr>Mode number</vt:lpstr>
      <vt:lpstr>PowerPoint プレゼンテーション</vt:lpstr>
      <vt:lpstr>Fabry-Perot filter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Fiber-coupled microsphere laser</dc:title>
  <dc:creator>silver</dc:creator>
  <cp:lastModifiedBy>silver</cp:lastModifiedBy>
  <cp:revision>71</cp:revision>
  <cp:lastPrinted>2014-06-24T07:21:17Z</cp:lastPrinted>
  <dcterms:created xsi:type="dcterms:W3CDTF">2014-06-09T04:31:20Z</dcterms:created>
  <dcterms:modified xsi:type="dcterms:W3CDTF">2014-06-24T08:33:43Z</dcterms:modified>
</cp:coreProperties>
</file>