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6" r:id="rId5"/>
    <p:sldId id="261" r:id="rId6"/>
    <p:sldId id="267" r:id="rId7"/>
    <p:sldId id="271" r:id="rId8"/>
    <p:sldId id="270" r:id="rId9"/>
    <p:sldId id="272" r:id="rId10"/>
    <p:sldId id="273" r:id="rId11"/>
    <p:sldId id="274" r:id="rId12"/>
    <p:sldId id="269" r:id="rId13"/>
    <p:sldId id="275" r:id="rId14"/>
    <p:sldId id="276" r:id="rId15"/>
    <p:sldId id="265" r:id="rId16"/>
    <p:sldId id="277" r:id="rId17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088" autoAdjust="0"/>
  </p:normalViewPr>
  <p:slideViewPr>
    <p:cSldViewPr>
      <p:cViewPr varScale="1">
        <p:scale>
          <a:sx n="29" d="100"/>
          <a:sy n="29" d="100"/>
        </p:scale>
        <p:origin x="-96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3473A-8379-49B8-B420-42352D2CE15E}" type="datetimeFigureOut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106B-180E-4C6F-B17B-371032A06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31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5167-B9CB-4BF3-BBB2-E8BA0DCAF265}" type="datetimeFigureOut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4046-E676-4333-9D66-68F0E6B69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7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E4046-E676-4333-9D66-68F0E6B69C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0E7BAA-6538-4434-9A63-816E3B283FAE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FE252-B07C-49F4-A5E6-309E30BDFCEC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A6519-BEC6-406D-94D7-C9A7B69AFDCF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35353-7632-4A46-8432-52686AD79824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059E6-759F-4654-B374-74BDAF040A8B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2148D-EE39-496C-804E-1CE29362333A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3EDEB-E035-4E20-BFEC-EF0167E6C90E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080D3-D57E-4FCE-A70B-282C2E22A7C0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E84DB-E854-43F2-9618-901CF31B5595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8A95E0-7778-4C1D-AB41-942EED557B15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A6116B-212A-4964-9AF7-84578B4585D5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A877B8-20A2-4E90-AAAC-58CD359FF740}" type="datetime1">
              <a:rPr kumimoji="1" lang="ja-JP" altLang="en-US" smtClean="0"/>
              <a:t>2014/6/24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857"/>
            <a:ext cx="4238096" cy="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1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1.png"/><Relationship Id="rId18" Type="http://schemas.openxmlformats.org/officeDocument/2006/relationships/image" Target="../media/image53.png"/><Relationship Id="rId26" Type="http://schemas.openxmlformats.org/officeDocument/2006/relationships/image" Target="../media/image490.png"/><Relationship Id="rId3" Type="http://schemas.openxmlformats.org/officeDocument/2006/relationships/image" Target="../media/image17.png"/><Relationship Id="rId21" Type="http://schemas.openxmlformats.org/officeDocument/2006/relationships/image" Target="../media/image56.png"/><Relationship Id="rId7" Type="http://schemas.openxmlformats.org/officeDocument/2006/relationships/image" Target="../media/image51.png"/><Relationship Id="rId12" Type="http://schemas.openxmlformats.org/officeDocument/2006/relationships/image" Target="../media/image48.png"/><Relationship Id="rId17" Type="http://schemas.openxmlformats.org/officeDocument/2006/relationships/image" Target="../media/image520.png"/><Relationship Id="rId25" Type="http://schemas.openxmlformats.org/officeDocument/2006/relationships/image" Target="../media/image4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5" Type="http://schemas.openxmlformats.org/officeDocument/2006/relationships/image" Target="../media/image38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190.png"/><Relationship Id="rId19" Type="http://schemas.openxmlformats.org/officeDocument/2006/relationships/image" Target="../media/image54.png"/><Relationship Id="rId4" Type="http://schemas.openxmlformats.org/officeDocument/2006/relationships/image" Target="../media/image34.png"/><Relationship Id="rId9" Type="http://schemas.openxmlformats.org/officeDocument/2006/relationships/image" Target="../media/image180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5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2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2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n-US" altLang="ja-JP" sz="4000" dirty="0" smtClean="0"/>
                  <a:t>Theoretical Studies in </a:t>
                </a:r>
                <a:br>
                  <a:rPr lang="en-US" altLang="ja-JP" sz="4000" dirty="0" smtClean="0"/>
                </a:br>
                <a:r>
                  <a:rPr lang="en-US" altLang="ja-JP" sz="4000" dirty="0" smtClean="0"/>
                  <a:t>Material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00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400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4000" dirty="0" smtClean="0"/>
                  <a:t> </a:t>
                </a:r>
                <a:r>
                  <a:rPr kumimoji="1" lang="en-US" altLang="ja-JP" sz="4000" dirty="0" smtClean="0"/>
                  <a:t/>
                </a:r>
                <a:br>
                  <a:rPr kumimoji="1" lang="en-US" altLang="ja-JP" sz="4000" dirty="0" smtClean="0"/>
                </a:br>
                <a:r>
                  <a:rPr kumimoji="1" lang="en-US" altLang="ja-JP" sz="4000" dirty="0" smtClean="0"/>
                  <a:t>in </a:t>
                </a:r>
                <a:r>
                  <a:rPr kumimoji="1" lang="en-US" altLang="ja-JP" sz="4000" dirty="0" err="1" smtClean="0"/>
                  <a:t>Cuprate</a:t>
                </a:r>
                <a:r>
                  <a:rPr kumimoji="1" lang="en-US" altLang="ja-JP" sz="4000" dirty="0" smtClean="0"/>
                  <a:t> Superconductors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t="-12000" b="-1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512" y="3789040"/>
            <a:ext cx="9071992" cy="5516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ja-JP" sz="1400" dirty="0" err="1"/>
              <a:t>H.Sakakibara</a:t>
            </a:r>
            <a:r>
              <a:rPr lang="en-US" altLang="ja-JP" sz="1400" dirty="0"/>
              <a:t> et al., PRB-</a:t>
            </a:r>
            <a:r>
              <a:rPr lang="en-US" altLang="ja-JP" sz="1400" b="1" dirty="0"/>
              <a:t>85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064501 </a:t>
            </a:r>
            <a:r>
              <a:rPr lang="en-US" altLang="ja-JP" sz="1400" dirty="0"/>
              <a:t>(2012</a:t>
            </a:r>
            <a:r>
              <a:rPr lang="en-US" altLang="ja-JP" sz="1400" dirty="0" smtClean="0"/>
              <a:t>)</a:t>
            </a:r>
          </a:p>
          <a:p>
            <a:pPr algn="ctr"/>
            <a:r>
              <a:rPr lang="en-US" altLang="ja-JP" sz="1400" dirty="0" err="1"/>
              <a:t>H.Sakakibara</a:t>
            </a:r>
            <a:r>
              <a:rPr lang="en-US" altLang="ja-JP" sz="1400" dirty="0"/>
              <a:t> et al., </a:t>
            </a:r>
            <a:r>
              <a:rPr lang="en-US" altLang="ja-JP" sz="1400" dirty="0" smtClean="0"/>
              <a:t>PRB-</a:t>
            </a:r>
            <a:r>
              <a:rPr lang="en-US" altLang="ja-JP" sz="1400" b="1" dirty="0" smtClean="0"/>
              <a:t>89</a:t>
            </a:r>
            <a:r>
              <a:rPr lang="en-US" altLang="ja-JP" sz="1400" dirty="0" smtClean="0"/>
              <a:t>, 224505 (2014)</a:t>
            </a:r>
          </a:p>
          <a:p>
            <a:pPr algn="ctr"/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55172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4544" y="5254749"/>
            <a:ext cx="97930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MORISHITA Naoki 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Kusakabe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 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 </a:t>
            </a: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Frontier Materials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Department of Material Engineering Science 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School </a:t>
            </a: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Engineering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Osaka University  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9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.MORISHITA\Dropbox\Kusakabe-lab\M1コロキウム\前期\発表スライド\2layers\tukaeru\kiriwanixyzs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1672556" cy="32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32859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The two-orbital model</a:t>
                </a:r>
              </a:p>
              <a:p>
                <a:pPr lvl="1"/>
                <a:r>
                  <a:rPr lang="en-US" altLang="ja-JP" dirty="0" smtClean="0"/>
                  <a:t>Two Wannierized </a:t>
                </a:r>
                <a:r>
                  <a:rPr lang="en-US" altLang="ja-JP" dirty="0"/>
                  <a:t>wave </a:t>
                </a:r>
                <a:r>
                  <a:rPr lang="en-US" altLang="ja-JP" dirty="0" smtClean="0"/>
                  <a:t>functions</a:t>
                </a:r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/>
                  <a:t>L</a:t>
                </a:r>
                <a:r>
                  <a:rPr lang="en-US" altLang="ja-JP" dirty="0" smtClean="0"/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altLang="ja-JP" sz="32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sz="3200" b="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0" dirty="0" smtClean="0"/>
                  <a:t>be the energy level offset </a:t>
                </a:r>
              </a:p>
              <a:p>
                <a:pPr marL="393192" lvl="1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be</a:t>
                </a:r>
                <a:r>
                  <a:rPr lang="en-US" altLang="ja-JP" b="0" dirty="0" smtClean="0"/>
                  <a:t>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0" dirty="0" smtClean="0"/>
                  <a:t> </a:t>
                </a:r>
                <a:r>
                  <a:rPr lang="en-US" altLang="ja-JP" dirty="0" err="1" smtClean="0"/>
                  <a:t>W</a:t>
                </a:r>
                <a:r>
                  <a:rPr lang="en-US" altLang="ja-JP" b="0" dirty="0" err="1" smtClean="0"/>
                  <a:t>annier</a:t>
                </a:r>
                <a:r>
                  <a:rPr lang="en-US" altLang="ja-JP" b="0" dirty="0" smtClean="0"/>
                  <a:t> orbitals. </a:t>
                </a:r>
              </a:p>
              <a:p>
                <a:pPr lvl="1"/>
                <a:endParaRPr lang="ja-JP" altLang="en-US" dirty="0" smtClean="0"/>
              </a:p>
              <a:p>
                <a:pPr lvl="1"/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328592"/>
              </a:xfrm>
              <a:blipFill rotWithShape="1">
                <a:blip r:embed="rId4"/>
                <a:stretch>
                  <a:fillRect t="-1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10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Modeling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pic>
        <p:nvPicPr>
          <p:cNvPr id="2050" name="Picture 2" descr="C:\Users\N.MORISHITA\Dropbox\Kusakabe-lab\M1コロキウム\前期\発表スライド\2layers\tukaeru\kiriwaniz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21" y="1907656"/>
            <a:ext cx="1600547" cy="31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067944" y="3212976"/>
                <a:ext cx="2282018" cy="959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 </a:t>
                </a:r>
                <a:r>
                  <a:rPr kumimoji="1" lang="en-US" altLang="ja-JP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ja-JP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ja-JP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=    </a:t>
                </a:r>
                <a:r>
                  <a:rPr lang="en-US" altLang="ja-JP" dirty="0"/>
                  <a:t>+</a:t>
                </a:r>
              </a:p>
              <a:p>
                <a:r>
                  <a:rPr lang="en-US" altLang="ja-JP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12976"/>
                <a:ext cx="2282018" cy="959622"/>
              </a:xfrm>
              <a:prstGeom prst="rect">
                <a:avLst/>
              </a:prstGeom>
              <a:blipFill rotWithShape="1">
                <a:blip r:embed="rId6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:\Users\N.MORISHITA\Dropbox\Kusakabe-lab\M1コロキウム\前期\発表スライド\2layers\tukaeru\kiriwanixy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2380"/>
            <a:ext cx="1602178" cy="31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07504" y="3529356"/>
                <a:ext cx="1087373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 dirty="0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29356"/>
                <a:ext cx="1087373" cy="40370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0" y="114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New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339752" y="3501007"/>
                <a:ext cx="1080120" cy="3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ja-JP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01007"/>
                <a:ext cx="1080120" cy="371255"/>
              </a:xfrm>
              <a:prstGeom prst="rect">
                <a:avLst/>
              </a:prstGeom>
              <a:blipFill rotWithShape="1">
                <a:blip r:embed="rId9"/>
                <a:stretch>
                  <a:fillRect l="-5085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848465"/>
            <a:ext cx="2411760" cy="33087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778355" y="1383159"/>
            <a:ext cx="21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H.Sakakibara</a:t>
            </a:r>
            <a:r>
              <a:rPr lang="en-US" altLang="ja-JP" sz="1200" dirty="0"/>
              <a:t> et al., </a:t>
            </a:r>
            <a:endParaRPr lang="en-US" altLang="ja-JP" sz="1200" dirty="0" smtClean="0"/>
          </a:p>
          <a:p>
            <a:r>
              <a:rPr lang="en-US" altLang="ja-JP" sz="1200" dirty="0" smtClean="0"/>
              <a:t>PRB-</a:t>
            </a:r>
            <a:r>
              <a:rPr lang="en-US" altLang="ja-JP" sz="1200" b="1" dirty="0" smtClean="0"/>
              <a:t>85</a:t>
            </a:r>
            <a:r>
              <a:rPr lang="en-US" altLang="ja-JP" sz="1200" dirty="0"/>
              <a:t>, 064501 (2012)</a:t>
            </a: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732240" y="5219908"/>
                <a:ext cx="1205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Δ</m:t>
                    </m:r>
                    <m:r>
                      <a:rPr lang="en-US" altLang="ja-JP" i="1">
                        <a:latin typeface="Cambria Math"/>
                      </a:rPr>
                      <m:t>𝐸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small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219908"/>
                <a:ext cx="120588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830616" y="5219908"/>
                <a:ext cx="1205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Δ</m:t>
                    </m:r>
                    <m:r>
                      <a:rPr lang="en-US" altLang="ja-JP" i="1">
                        <a:latin typeface="Cambria Math"/>
                      </a:rPr>
                      <m:t>𝐸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large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16" y="5219908"/>
                <a:ext cx="120588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020272" y="5652537"/>
                <a:ext cx="180020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Each compound has its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i="0" dirty="0" smtClean="0">
                        <a:latin typeface="Cambria Math"/>
                      </a:rPr>
                      <m:t>Δ</m:t>
                    </m:r>
                    <m:r>
                      <a:rPr lang="en-US" altLang="ja-JP" sz="16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sz="1600" dirty="0" smtClean="0"/>
                  <a:t>.</a:t>
                </a:r>
                <a:endParaRPr lang="en-US" altLang="ja-JP" sz="16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652537"/>
                <a:ext cx="1800200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1684" t="-1020" r="-2357" b="-1224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.MORISHITA\Dropbox\Kusakabe-lab\M1コロキウム\前期\発表スライド\2layers\tukaeru\trimwanitopx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4285224" cy="4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4285224" cy="4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28800"/>
            <a:ext cx="4285224" cy="4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en-US" altLang="ja-JP" dirty="0" smtClean="0"/>
              <a:t>Two-orbital model</a:t>
            </a:r>
            <a:r>
              <a:rPr kumimoji="1" lang="en-US" altLang="ja-JP" dirty="0" smtClean="0"/>
              <a:t> </a:t>
            </a:r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11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Modeling of the system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11560" y="5939988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𝑛</m:t>
                    </m:r>
                    <m:r>
                      <a:rPr lang="en-US" altLang="ja-JP" i="1" dirty="0" smtClean="0">
                        <a:latin typeface="Cambria Math"/>
                      </a:rPr>
                      <m:t>=2.85</m:t>
                    </m:r>
                  </m:oMath>
                </a14:m>
                <a:r>
                  <a:rPr lang="en-US" altLang="ja-JP" dirty="0" smtClean="0"/>
                  <a:t> per site,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0.15</m:t>
                    </m:r>
                  </m:oMath>
                </a14:m>
                <a:r>
                  <a:rPr lang="en-US" altLang="ja-JP" dirty="0" smtClean="0"/>
                  <a:t>holes per Cu atom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39988"/>
                <a:ext cx="468052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260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30184" y="2699628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84" y="2699628"/>
                <a:ext cx="4655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 rot="6300000">
            <a:off x="2709776" y="46969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034440" y="2348880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0" y="2348880"/>
                <a:ext cx="46555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カーブ矢印 10"/>
          <p:cNvSpPr/>
          <p:nvPr/>
        </p:nvSpPr>
        <p:spPr>
          <a:xfrm>
            <a:off x="3832668" y="2286164"/>
            <a:ext cx="936104" cy="28803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-2700000">
            <a:off x="3920900" y="4156968"/>
            <a:ext cx="801749" cy="10965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4250464" y="4211796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64" y="4211796"/>
                <a:ext cx="46555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矢印 21"/>
          <p:cNvSpPr/>
          <p:nvPr/>
        </p:nvSpPr>
        <p:spPr>
          <a:xfrm rot="6300000">
            <a:off x="3612376" y="4659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カーブ矢印 24"/>
          <p:cNvSpPr/>
          <p:nvPr/>
        </p:nvSpPr>
        <p:spPr>
          <a:xfrm>
            <a:off x="2972056" y="5085184"/>
            <a:ext cx="1796715" cy="28803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178456" y="4797152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56" y="4797152"/>
                <a:ext cx="46555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矢印 28"/>
          <p:cNvSpPr/>
          <p:nvPr/>
        </p:nvSpPr>
        <p:spPr>
          <a:xfrm rot="6300000">
            <a:off x="645358" y="46969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6300000">
            <a:off x="1581462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6300000">
            <a:off x="1845680" y="541703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7100000">
            <a:off x="621544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076056" y="2987660"/>
                <a:ext cx="396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kumimoji="1" lang="en-US" altLang="ja-JP" dirty="0" smtClean="0"/>
                  <a:t>:Intra orbital repulsion</a:t>
                </a:r>
                <a:r>
                  <a:rPr kumimoji="1" lang="en-US" altLang="ja-JP" sz="1200" dirty="0" smtClean="0"/>
                  <a:t>(</a:t>
                </a:r>
                <a:r>
                  <a:rPr kumimoji="1" lang="ja-JP" altLang="en-US" sz="1200" dirty="0" smtClean="0"/>
                  <a:t>軌道内の反発</a:t>
                </a:r>
                <a:r>
                  <a:rPr kumimoji="1" lang="en-US" altLang="ja-JP" sz="1200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87660"/>
                <a:ext cx="396044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076056" y="1619508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:Nearest neighbor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19508"/>
                <a:ext cx="374441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076056" y="1846565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:Second nearest neighbor</a:t>
                </a:r>
              </a:p>
              <a:p>
                <a:r>
                  <a:rPr kumimoji="1" lang="en-US" altLang="ja-JP" dirty="0" smtClean="0"/>
                  <a:t>   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6565"/>
                <a:ext cx="3744416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076056" y="2348880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:Third nearest neighbor</a:t>
                </a:r>
              </a:p>
              <a:p>
                <a:r>
                  <a:rPr kumimoji="1" lang="en-US" altLang="ja-JP" dirty="0" smtClean="0"/>
                  <a:t>   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348880"/>
                <a:ext cx="3744416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427984" y="4869160"/>
                <a:ext cx="273630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ja-JP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600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kumimoji="1" lang="ja-JP" altLang="en-US" sz="3200" dirty="0" smtClean="0"/>
                  <a:t> </a:t>
                </a:r>
                <a:endParaRPr kumimoji="1" lang="en-US" altLang="ja-JP" sz="3200" dirty="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9160"/>
                <a:ext cx="2736304" cy="9105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矢印 40"/>
          <p:cNvSpPr/>
          <p:nvPr/>
        </p:nvSpPr>
        <p:spPr>
          <a:xfrm rot="17100000">
            <a:off x="621544" y="36888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17100000">
            <a:off x="1509454" y="27527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 rot="17100000">
            <a:off x="2445558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 rot="17100000">
            <a:off x="3386436" y="27527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 rot="17100000">
            <a:off x="2493752" y="5561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 rot="6300000">
            <a:off x="1845680" y="27947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17100000">
            <a:off x="621544" y="5561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040800" y="3203684"/>
                <a:ext cx="410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𝑈</m:t>
                    </m:r>
                    <m: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kumimoji="1" lang="en-US" altLang="ja-JP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Inter orbital repulsion</a:t>
                </a:r>
                <a:r>
                  <a:rPr kumimoji="1" lang="en-US" altLang="ja-JP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kumimoji="1" lang="ja-JP" altLang="en-US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軌道間の反発</a:t>
                </a:r>
                <a:r>
                  <a:rPr kumimoji="1" lang="en-US" altLang="ja-JP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kumimoji="1" lang="ja-JP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00" y="3203684"/>
                <a:ext cx="410320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5040800" y="3563724"/>
                <a:ext cx="410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J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:Hund’s coupling</a:t>
                </a:r>
                <a:endParaRPr kumimoji="1" lang="ja-JP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00" y="3563724"/>
                <a:ext cx="4103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500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5004048" y="3851756"/>
                <a:ext cx="410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J</m:t>
                    </m:r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:Pair-hopping interaction</a:t>
                </a:r>
                <a:endParaRPr kumimoji="1" lang="ja-JP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851756"/>
                <a:ext cx="410320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500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右矢印 52"/>
          <p:cNvSpPr/>
          <p:nvPr/>
        </p:nvSpPr>
        <p:spPr>
          <a:xfrm rot="6300000">
            <a:off x="923981" y="2681744"/>
            <a:ext cx="598272" cy="7293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899592" y="2564904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64904"/>
                <a:ext cx="46555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右矢印 51"/>
          <p:cNvSpPr/>
          <p:nvPr/>
        </p:nvSpPr>
        <p:spPr>
          <a:xfrm rot="17100000">
            <a:off x="732433" y="26507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1835696" y="356372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𝑈</m:t>
                      </m:r>
                      <m:r>
                        <a:rPr lang="en-US" altLang="ja-JP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63724"/>
                <a:ext cx="360040" cy="369332"/>
              </a:xfrm>
              <a:prstGeom prst="rect">
                <a:avLst/>
              </a:prstGeom>
              <a:blipFill rotWithShape="1">
                <a:blip r:embed="rId21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右矢印 55"/>
          <p:cNvSpPr/>
          <p:nvPr/>
        </p:nvSpPr>
        <p:spPr>
          <a:xfrm rot="17100000">
            <a:off x="1557648" y="37308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6300000">
            <a:off x="1917688" y="35868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1763688" y="4005064"/>
                <a:ext cx="430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J</m:t>
                    </m:r>
                  </m:oMath>
                </a14:m>
                <a:endParaRPr kumimoji="1" lang="ja-JP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05064"/>
                <a:ext cx="430792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右矢印 58"/>
          <p:cNvSpPr/>
          <p:nvPr/>
        </p:nvSpPr>
        <p:spPr>
          <a:xfrm rot="17100000">
            <a:off x="1509454" y="462494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 rot="6300000">
            <a:off x="1893589" y="44716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907704" y="4365104"/>
            <a:ext cx="239836" cy="112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右矢印 61"/>
          <p:cNvSpPr/>
          <p:nvPr/>
        </p:nvSpPr>
        <p:spPr>
          <a:xfrm rot="17100000">
            <a:off x="1773672" y="53870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907704" y="5532228"/>
            <a:ext cx="19221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1763688" y="5013176"/>
                <a:ext cx="467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J</m:t>
                    </m:r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endParaRPr kumimoji="1" lang="ja-JP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13176"/>
                <a:ext cx="467072" cy="369332"/>
              </a:xfrm>
              <a:prstGeom prst="rect">
                <a:avLst/>
              </a:prstGeom>
              <a:blipFill rotWithShape="1">
                <a:blip r:embed="rId23"/>
                <a:stretch>
                  <a:fillRect r="-1299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下矢印 34"/>
          <p:cNvSpPr/>
          <p:nvPr/>
        </p:nvSpPr>
        <p:spPr>
          <a:xfrm>
            <a:off x="5580112" y="4399208"/>
            <a:ext cx="360040" cy="757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 rot="6300000">
            <a:off x="861382" y="177461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17100000">
            <a:off x="789374" y="174462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6300000">
            <a:off x="861382" y="36588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 rot="17100000">
            <a:off x="789374" y="36288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 rot="6300000">
            <a:off x="3717888" y="5459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右矢印 68"/>
          <p:cNvSpPr/>
          <p:nvPr/>
        </p:nvSpPr>
        <p:spPr>
          <a:xfrm rot="17100000">
            <a:off x="3645880" y="54290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 rot="6300000">
            <a:off x="3645880" y="1786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矢印 70"/>
          <p:cNvSpPr/>
          <p:nvPr/>
        </p:nvSpPr>
        <p:spPr>
          <a:xfrm rot="17100000">
            <a:off x="3573872" y="17566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右矢印 71"/>
          <p:cNvSpPr/>
          <p:nvPr/>
        </p:nvSpPr>
        <p:spPr>
          <a:xfrm rot="6300000">
            <a:off x="4605798" y="177461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右矢印 72"/>
          <p:cNvSpPr/>
          <p:nvPr/>
        </p:nvSpPr>
        <p:spPr>
          <a:xfrm rot="17100000">
            <a:off x="4533790" y="174462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 rot="6300000">
            <a:off x="3669694" y="364682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右矢印 74"/>
          <p:cNvSpPr/>
          <p:nvPr/>
        </p:nvSpPr>
        <p:spPr>
          <a:xfrm rot="17100000">
            <a:off x="3597686" y="361683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右矢印 76"/>
          <p:cNvSpPr/>
          <p:nvPr/>
        </p:nvSpPr>
        <p:spPr>
          <a:xfrm rot="17100000">
            <a:off x="4533790" y="44929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6300000">
            <a:off x="2733590" y="271071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右矢印 78"/>
          <p:cNvSpPr/>
          <p:nvPr/>
        </p:nvSpPr>
        <p:spPr>
          <a:xfrm rot="17100000">
            <a:off x="2661582" y="268072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右矢印 80"/>
          <p:cNvSpPr/>
          <p:nvPr/>
        </p:nvSpPr>
        <p:spPr>
          <a:xfrm rot="17100000">
            <a:off x="2661582" y="174462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右矢印 81"/>
          <p:cNvSpPr/>
          <p:nvPr/>
        </p:nvSpPr>
        <p:spPr>
          <a:xfrm rot="6300000">
            <a:off x="861382" y="55310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右矢印 83"/>
          <p:cNvSpPr/>
          <p:nvPr/>
        </p:nvSpPr>
        <p:spPr>
          <a:xfrm rot="6300000">
            <a:off x="4605798" y="272274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右矢印 84"/>
          <p:cNvSpPr/>
          <p:nvPr/>
        </p:nvSpPr>
        <p:spPr>
          <a:xfrm rot="17100000">
            <a:off x="4533790" y="26927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rot="6300000">
            <a:off x="4605798" y="551903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右矢印 86"/>
          <p:cNvSpPr/>
          <p:nvPr/>
        </p:nvSpPr>
        <p:spPr>
          <a:xfrm rot="17100000">
            <a:off x="4533790" y="54890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右矢印 92"/>
          <p:cNvSpPr/>
          <p:nvPr/>
        </p:nvSpPr>
        <p:spPr>
          <a:xfrm rot="6300000">
            <a:off x="4605798" y="36588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右矢印 93"/>
          <p:cNvSpPr/>
          <p:nvPr/>
        </p:nvSpPr>
        <p:spPr>
          <a:xfrm rot="17100000">
            <a:off x="4533790" y="36288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2663788" y="36193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𝑈</m:t>
                      </m:r>
                      <m:r>
                        <a:rPr lang="en-US" altLang="ja-JP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619370"/>
                <a:ext cx="360040" cy="369332"/>
              </a:xfrm>
              <a:prstGeom prst="rect">
                <a:avLst/>
              </a:prstGeom>
              <a:blipFill rotWithShape="1">
                <a:blip r:embed="rId24"/>
                <a:stretch>
                  <a:fillRect r="-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右矢印 95"/>
          <p:cNvSpPr/>
          <p:nvPr/>
        </p:nvSpPr>
        <p:spPr>
          <a:xfrm rot="17100000">
            <a:off x="2421744" y="37608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矢印 96"/>
          <p:cNvSpPr/>
          <p:nvPr/>
        </p:nvSpPr>
        <p:spPr>
          <a:xfrm rot="17100000">
            <a:off x="2709774" y="361683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上矢印 82"/>
          <p:cNvSpPr/>
          <p:nvPr/>
        </p:nvSpPr>
        <p:spPr>
          <a:xfrm>
            <a:off x="6413592" y="4975014"/>
            <a:ext cx="78980" cy="119029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6150280" y="4643844"/>
                <a:ext cx="558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/>
                        </a:rPr>
                        <m:t>1</m:t>
                      </m:r>
                      <m:r>
                        <a:rPr lang="en-US" altLang="ja-JP" b="0" i="0" smtClean="0">
                          <a:latin typeface="Cambria Math"/>
                        </a:rPr>
                        <m:t>.0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80" y="4643844"/>
                <a:ext cx="558316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6173924" y="6165304"/>
                <a:ext cx="558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24" y="6165304"/>
                <a:ext cx="55831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/>
          <p:cNvSpPr txBox="1"/>
          <p:nvPr/>
        </p:nvSpPr>
        <p:spPr>
          <a:xfrm>
            <a:off x="644420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Bad for S.C.   </a:t>
            </a:r>
            <a:r>
              <a:rPr kumimoji="1" lang="ja-JP" altLang="en-US" dirty="0" smtClean="0"/>
              <a:t>／</a:t>
            </a:r>
            <a:r>
              <a:rPr kumimoji="1" lang="en-US" altLang="ja-JP" dirty="0" smtClean="0"/>
              <a:t>(^o^)</a:t>
            </a:r>
            <a:r>
              <a:rPr kumimoji="1" lang="ja-JP" altLang="en-US" dirty="0" smtClean="0"/>
              <a:t>＼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444208" y="50038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Goo</a:t>
            </a:r>
            <a:r>
              <a:rPr kumimoji="1" lang="en-US" altLang="ja-JP" dirty="0" smtClean="0"/>
              <a:t>d for S.C.</a:t>
            </a:r>
            <a:r>
              <a:rPr kumimoji="1" lang="ja-JP" altLang="en-US" dirty="0" smtClean="0"/>
              <a:t>＼</a:t>
            </a:r>
            <a:r>
              <a:rPr kumimoji="1" lang="en-US" altLang="ja-JP" dirty="0" smtClean="0"/>
              <a:t>(^o^)</a:t>
            </a:r>
            <a:r>
              <a:rPr kumimoji="1" lang="ja-JP" altLang="en-US" dirty="0" smtClean="0"/>
              <a:t>／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5796136" y="5015498"/>
                <a:ext cx="108012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ja-JP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𝜆</m:t>
                    </m:r>
                  </m:oMath>
                </a14:m>
                <a:r>
                  <a:rPr kumimoji="1" lang="ja-JP" altLang="en-US" sz="3200" dirty="0" smtClean="0"/>
                  <a:t> </a:t>
                </a:r>
                <a:endParaRPr kumimoji="1" lang="en-US" altLang="ja-JP" sz="3200" dirty="0" smtClean="0"/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15498"/>
                <a:ext cx="1080120" cy="86177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右矢印 91"/>
          <p:cNvSpPr/>
          <p:nvPr/>
        </p:nvSpPr>
        <p:spPr>
          <a:xfrm rot="6300000">
            <a:off x="1797486" y="177461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矢印 97"/>
          <p:cNvSpPr/>
          <p:nvPr/>
        </p:nvSpPr>
        <p:spPr>
          <a:xfrm rot="17100000">
            <a:off x="1725478" y="1744623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矢印 98"/>
          <p:cNvSpPr/>
          <p:nvPr/>
        </p:nvSpPr>
        <p:spPr>
          <a:xfrm rot="6300000">
            <a:off x="861382" y="458292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右矢印 99"/>
          <p:cNvSpPr/>
          <p:nvPr/>
        </p:nvSpPr>
        <p:spPr>
          <a:xfrm rot="17100000">
            <a:off x="789374" y="45529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0" y="114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New Modeling</a:t>
            </a:r>
          </a:p>
        </p:txBody>
      </p:sp>
    </p:spTree>
    <p:extLst>
      <p:ext uri="{BB962C8B-B14F-4D97-AF65-F5344CB8AC3E}">
        <p14:creationId xmlns:p14="http://schemas.microsoft.com/office/powerpoint/2010/main" val="2102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152E-6 L 0.02778 -0.05366 C 0.03368 -0.06546 0.04236 -0.07147 0.05156 -0.07147 C 0.06198 -0.07147 0.07048 -0.06546 0.07639 -0.05366 L 0.10451 -4.1152E-6 " pathEditMode="relative" rAng="0" ptsTypes="FffFF">
                                      <p:cBhvr>
                                        <p:cTn id="1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0.00833 L 0.06649 0.03678 C 0.04879 0.04881 0.02049 0.04904 0.01511 0.03586 L 0.00052 0.00116 " pathEditMode="relative" rAng="9017678" ptsTypes="FfFF">
                                      <p:cBhvr>
                                        <p:cTn id="1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5466E-6 L 0.08663 -0.1172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0.11728 L 3.33333E-6 0.0085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7229E-6 L 0.05417 -0.04071 C 0.06545 -0.04973 0.08246 -0.05459 0.10017 -0.05459 C 0.12031 -0.05459 0.13646 -0.04973 0.14774 -0.04071 L 0.20208 -2.57229E-6 " pathEditMode="relative" rAng="0" ptsTypes="FffFF">
                                      <p:cBhvr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2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471E-7 L 0.05417 0.04141 C 0.06545 0.05066 0.08246 0.05598 0.10017 0.05598 C 0.12031 0.05598 0.13646 0.05066 0.14774 0.04141 L 0.20208 -6.8471E-7 " pathEditMode="relative" rAng="0" ptsTypes="FffFF">
                                      <p:cBhvr>
                                        <p:cTn id="220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5309E-6 C 0.00226 -3.55309E-6 0.00399 0.00093 0.00504 0.00278 L 0.00712 0.00648 C 0.00764 0.00717 0.00833 0.00764 0.00938 0.00764 C 0.01059 0.00764 0.01181 0.00648 0.01198 0.00509 C 0.01181 0.00347 0.01059 0.00232 0.00938 0.00232 C 0.00833 0.00232 0.00764 0.00301 0.00712 0.00347 L 0.00504 0.00717 C 0.00399 0.00903 0.00226 0.01018 -1.11111E-6 0.01041 C -0.00226 0.01018 -0.00399 0.00903 -0.00503 0.00717 L -0.00712 0.00347 C -0.00764 0.00301 -0.00833 0.00232 -0.00937 0.00232 C -0.01059 0.00232 -0.0118 0.00347 -0.0118 0.00509 C -0.0118 0.00648 -0.01059 0.00764 -0.00937 0.00764 C -0.00833 0.00764 -0.00764 0.00717 -0.00712 0.00648 L -0.00503 0.00278 C -0.00399 0.00093 -0.00226 -3.55309E-6 -1.11111E-6 -3.55309E-6 Z " pathEditMode="relative" rAng="0" ptsTypes="fFffffFffFffffFff">
                                      <p:cBhvr>
                                        <p:cTn id="2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9722E-6 C 0.00087 3.99722E-6 0.00139 0.00208 0.00173 0.00509 L 0.00243 0.01179 C 0.0026 0.01318 0.00278 0.01411 0.0033 0.01411 C 0.00364 0.01411 0.00399 0.01202 0.00416 0.00902 C 0.00399 0.0067 0.00364 0.00439 0.0033 0.00439 C 0.00278 0.00439 0.0026 0.00555 0.00243 0.0067 L 0.00173 0.01341 C 0.00139 0.01642 0.00087 0.0185 2.22222E-6 0.01873 C -0.00052 0.0185 -0.00122 0.01642 -0.00156 0.01341 L -0.00226 0.0067 C -0.00243 0.00555 -0.00261 0.00439 -0.00295 0.00439 C -0.00347 0.00439 -0.00365 0.0067 -0.00365 0.00902 C -0.00365 0.01202 -0.00347 0.01411 -0.00295 0.01411 C -0.00261 0.01411 -0.00243 0.01318 -0.00226 0.01179 L -0.00156 0.00509 C -0.00122 0.00208 -0.00052 3.99722E-6 2.22222E-6 3.99722E-6 Z " pathEditMode="relative" rAng="0" ptsTypes="fFffffFffFffffFff">
                                      <p:cBhvr>
                                        <p:cTn id="236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25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9722E-6 C 0.00087 3.99722E-6 0.00139 0.00208 0.00173 0.00509 L 0.00243 0.01179 C 0.0026 0.01318 0.00278 0.01411 0.0033 0.01411 C 0.00364 0.01411 0.00399 0.01202 0.00416 0.00902 C 0.00399 0.0067 0.00364 0.00439 0.0033 0.00439 C 0.00278 0.00439 0.0026 0.00555 0.00243 0.0067 L 0.00173 0.01341 C 0.00139 0.01642 0.00087 0.0185 2.22222E-6 0.01873 C -0.00052 0.0185 -0.00122 0.01642 -0.00156 0.01341 L -0.00226 0.0067 C -0.00243 0.00555 -0.00261 0.00439 -0.00295 0.00439 C -0.00347 0.00439 -0.00365 0.0067 -0.00365 0.00902 C -0.00365 0.01202 -0.00347 0.01411 -0.00295 0.01411 C -0.00261 0.01411 -0.00243 0.01318 -0.00226 0.01179 L -0.00156 0.00509 C -0.00122 0.00208 -0.00052 3.99722E-6 2.22222E-6 3.99722E-6 Z " pathEditMode="relative" rAng="0" ptsTypes="fFffffFffFffffFff">
                                      <p:cBhvr>
                                        <p:cTn id="238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2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5309E-6 C 0.00226 -3.55309E-6 0.00399 0.00093 0.00504 0.00278 L 0.00712 0.00648 C 0.00764 0.00717 0.00833 0.00764 0.00938 0.00764 C 0.01059 0.00764 0.01181 0.00648 0.01198 0.00509 C 0.01181 0.00347 0.01059 0.00232 0.00938 0.00232 C 0.00833 0.00232 0.00764 0.00301 0.00712 0.00347 L 0.00504 0.00717 C 0.00399 0.00903 0.00226 0.01018 -1.11111E-6 0.01041 C -0.00226 0.01018 -0.00399 0.00903 -0.00503 0.00717 L -0.00712 0.00347 C -0.00764 0.00301 -0.00833 0.00232 -0.00937 0.00232 C -0.01059 0.00232 -0.0118 0.00347 -0.0118 0.00509 C -0.0118 0.00648 -0.01059 0.00764 -0.00937 0.00764 C -0.00833 0.00764 -0.00764 0.00717 -0.00712 0.00648 L -0.00503 0.00278 C -0.00399 0.00093 -0.00226 -3.55309E-6 -1.11111E-6 -3.55309E-6 Z " pathEditMode="relative" rAng="0" ptsTypes="fFffffFffFffffFff"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9722E-6 C 0.00087 3.99722E-6 0.00139 0.00208 0.00173 0.00509 L 0.00243 0.01179 C 0.0026 0.01318 0.00278 0.01411 0.0033 0.01411 C 0.00364 0.01411 0.00399 0.01202 0.00416 0.00902 C 0.00399 0.0067 0.00364 0.00439 0.0033 0.00439 C 0.00278 0.00439 0.0026 0.00555 0.00243 0.0067 L 0.00173 0.01341 C 0.00139 0.01642 0.00087 0.0185 2.22222E-6 0.01873 C -0.00052 0.0185 -0.00122 0.01642 -0.00156 0.01341 L -0.00226 0.0067 C -0.00243 0.00555 -0.00261 0.00439 -0.00295 0.00439 C -0.00347 0.00439 -0.00365 0.0067 -0.00365 0.00902 C -0.00365 0.01202 -0.00347 0.01411 -0.00295 0.01411 C -0.00261 0.01411 -0.00243 0.01318 -0.00226 0.01179 L -0.00156 0.00509 C -0.00122 0.00208 -0.00052 3.99722E-6 2.22222E-6 3.99722E-6 Z " pathEditMode="relative" rAng="0" ptsTypes="fFffffFffFffffFff">
                                      <p:cBhvr>
                                        <p:cTn id="253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25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5309E-6 C 0.00226 -3.55309E-6 0.00399 0.00093 0.00504 0.00278 L 0.00712 0.00648 C 0.00764 0.00717 0.00833 0.00764 0.00938 0.00764 C 0.01059 0.00764 0.01181 0.00648 0.01198 0.00509 C 0.01181 0.00347 0.01059 0.00232 0.00938 0.00232 C 0.00833 0.00232 0.00764 0.00301 0.00712 0.00347 L 0.00504 0.00717 C 0.00399 0.00903 0.00226 0.01018 -1.11111E-6 0.01041 C -0.00226 0.01018 -0.00399 0.00903 -0.00503 0.00717 L -0.00712 0.00347 C -0.00764 0.00301 -0.00833 0.00232 -0.00937 0.00232 C -0.01059 0.00232 -0.0118 0.00347 -0.0118 0.00509 C -0.0118 0.00648 -0.01059 0.00764 -0.00937 0.00764 C -0.00833 0.00764 -0.00764 0.00717 -0.00712 0.00648 L -0.00503 0.00278 C -0.00399 0.00093 -0.00226 -3.55309E-6 -1.11111E-6 -3.55309E-6 Z " pathEditMode="relative" rAng="0" ptsTypes="fFffffFffFffffFff">
                                      <p:cBhvr>
                                        <p:cTn id="2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9722E-6 C 0.00087 3.99722E-6 0.00139 0.00208 0.00173 0.00509 L 0.00243 0.01179 C 0.0026 0.01318 0.00278 0.01411 0.0033 0.01411 C 0.00364 0.01411 0.00399 0.01202 0.00416 0.00902 C 0.00399 0.0067 0.00364 0.00439 0.0033 0.00439 C 0.00278 0.00439 0.0026 0.00555 0.00243 0.0067 L 0.00173 0.01341 C 0.00139 0.01642 0.00087 0.0185 2.22222E-6 0.01873 C -0.00052 0.0185 -0.00122 0.01642 -0.00156 0.01341 L -0.00226 0.0067 C -0.00243 0.00555 -0.00261 0.00439 -0.00295 0.00439 C -0.00347 0.00439 -0.00365 0.0067 -0.00365 0.00902 C -0.00365 0.01202 -0.00347 0.01411 -0.00295 0.01411 C -0.00261 0.01411 -0.00243 0.01318 -0.00226 0.01179 L -0.00156 0.00509 C -0.00122 0.00208 -0.00052 3.99722E-6 2.22222E-6 3.99722E-6 Z " pathEditMode="relative" rAng="0" ptsTypes="fFffffFffFffffFff">
                                      <p:cBhvr>
                                        <p:cTn id="257" dur="20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25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5309E-6 C 0.00226 -3.55309E-6 0.00399 0.00093 0.00504 0.00278 L 0.00712 0.00648 C 0.00764 0.00717 0.00833 0.00764 0.00938 0.00764 C 0.01059 0.00764 0.01181 0.00648 0.01198 0.00509 C 0.01181 0.00347 0.01059 0.00232 0.00938 0.00232 C 0.00833 0.00232 0.00764 0.00301 0.00712 0.00347 L 0.00504 0.00717 C 0.00399 0.00903 0.00226 0.01018 -1.11111E-6 0.01041 C -0.00226 0.01018 -0.00399 0.00903 -0.00503 0.00717 L -0.00712 0.00347 C -0.00764 0.00301 -0.00833 0.00232 -0.00937 0.00232 C -0.01059 0.00232 -0.0118 0.00347 -0.0118 0.00509 C -0.0118 0.00648 -0.01059 0.00764 -0.00937 0.00764 C -0.00833 0.00764 -0.00764 0.00717 -0.00712 0.00648 L -0.00503 0.00278 C -0.00399 0.00093 -0.00226 -3.55309E-6 -1.11111E-6 -3.55309E-6 Z " pathEditMode="relative" rAng="0" ptsTypes="fFffffFffFffffFff">
                                      <p:cBhvr>
                                        <p:cTn id="25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755E-6 L 0.01684 -3.2755E-6 C 0.02448 -3.2755E-6 0.0342 -0.00647 0.0342 -0.01179 L 0.0342 -0.02313 " pathEditMode="relative" rAng="0" ptsTypes="FfFF">
                                      <p:cBhvr>
                                        <p:cTn id="2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15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012 L -0.02031 0.02012 C -0.01145 0.02012 -4.16667E-6 0.01411 -4.16667E-6 0.00948 L -4.16667E-6 3.52533E-6 " pathEditMode="relative" rAng="0" ptsTypes="FfFF">
                                      <p:cBhvr>
                                        <p:cTn id="276" dur="2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012 L -0.03906 0.00902 C -0.03906 0.0037 -0.02951 -0.00255 -0.0217 -0.00255 L -0.00503 -0.00301 " pathEditMode="relative" rAng="16200000" ptsTypes="FfFF">
                                      <p:cBhvr>
                                        <p:cTn id="2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157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2755E-6 L 0.00017 -0.01133 C 0.00017 -0.01665 0.00972 -0.0229 0.01754 -0.0229 L 0.0342 -0.02336 " pathEditMode="relative" rAng="16200000" ptsTypes="FfFF">
                                      <p:cBhvr>
                                        <p:cTn id="281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0"/>
                            </p:stCondLst>
                            <p:childTnLst>
                              <p:par>
                                <p:cTn id="2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2.72033E-6 L -0.03403 0.02336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157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7567E-6 L -0.0316 0.0189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6" grpId="0" animBg="1"/>
      <p:bldP spid="19" grpId="0"/>
      <p:bldP spid="11" grpId="0" animBg="1"/>
      <p:bldP spid="20" grpId="0" animBg="1"/>
      <p:bldP spid="24" grpId="0"/>
      <p:bldP spid="22" grpId="0" animBg="1"/>
      <p:bldP spid="22" grpId="1" animBg="1"/>
      <p:bldP spid="22" grpId="2" animBg="1"/>
      <p:bldP spid="25" grpId="0" animBg="1"/>
      <p:bldP spid="26" grpId="0"/>
      <p:bldP spid="29" grpId="0" animBg="1"/>
      <p:bldP spid="31" grpId="0" animBg="1"/>
      <p:bldP spid="33" grpId="0" animBg="1"/>
      <p:bldP spid="33" grpId="1" animBg="1"/>
      <p:bldP spid="34" grpId="0" animBg="1"/>
      <p:bldP spid="21" grpId="0"/>
      <p:bldP spid="36" grpId="0"/>
      <p:bldP spid="38" grpId="0"/>
      <p:bldP spid="39" grpId="0"/>
      <p:bldP spid="23" grpId="0"/>
      <p:bldP spid="41" grpId="0" animBg="1"/>
      <p:bldP spid="43" grpId="0" animBg="1"/>
      <p:bldP spid="43" grpId="1" animBg="1"/>
      <p:bldP spid="45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2" grpId="0"/>
      <p:bldP spid="42" grpId="1"/>
      <p:bldP spid="50" grpId="0"/>
      <p:bldP spid="50" grpId="1"/>
      <p:bldP spid="51" grpId="0"/>
      <p:bldP spid="51" grpId="1"/>
      <p:bldP spid="53" grpId="1" animBg="1"/>
      <p:bldP spid="53" grpId="2" animBg="1"/>
      <p:bldP spid="54" grpId="0"/>
      <p:bldP spid="52" grpId="1" animBg="1"/>
      <p:bldP spid="52" grpId="2" animBg="1"/>
      <p:bldP spid="55" grpId="0"/>
      <p:bldP spid="56" grpId="0" animBg="1"/>
      <p:bldP spid="56" grpId="1" animBg="1"/>
      <p:bldP spid="57" grpId="0" animBg="1"/>
      <p:bldP spid="57" grpId="1" animBg="1"/>
      <p:bldP spid="58" grpId="0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4" grpId="0"/>
      <p:bldP spid="35" grpId="0" animBg="1"/>
      <p:bldP spid="61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4" grpId="0" animBg="1"/>
      <p:bldP spid="95" grpId="0"/>
      <p:bldP spid="96" grpId="0" animBg="1"/>
      <p:bldP spid="96" grpId="1" animBg="1"/>
      <p:bldP spid="97" grpId="0" animBg="1"/>
      <p:bldP spid="97" grpId="1" animBg="1"/>
      <p:bldP spid="83" grpId="0" animBg="1"/>
      <p:bldP spid="88" grpId="0"/>
      <p:bldP spid="89" grpId="0"/>
      <p:bldP spid="90" grpId="0"/>
      <p:bldP spid="91" grpId="0"/>
      <p:bldP spid="102" grpId="0"/>
      <p:bldP spid="92" grpId="0" animBg="1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507288" cy="5256584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The p</a:t>
                </a:r>
                <a:r>
                  <a:rPr lang="en-US" altLang="ja-JP" dirty="0" smtClean="0"/>
                  <a:t>lots of theoretically</a:t>
                </a:r>
              </a:p>
              <a:p>
                <a:pPr marL="109728" indent="0">
                  <a:buNone/>
                </a:pPr>
                <a:r>
                  <a:rPr lang="en-US" altLang="ja-JP" dirty="0" smtClean="0"/>
                  <a:t>  obtained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both </a:t>
                </a:r>
                <a:r>
                  <a:rPr kumimoji="1" lang="en-US" altLang="ja-JP" dirty="0" smtClean="0"/>
                  <a:t>shows </a:t>
                </a:r>
                <a:r>
                  <a:rPr lang="en-US" altLang="ja-JP" dirty="0" smtClean="0"/>
                  <a:t>a positive 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correlation between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/>
                      </a:rPr>
                      <m:t>Δ</m:t>
                    </m:r>
                    <m:r>
                      <a:rPr lang="en-US" altLang="ja-JP" i="1" dirty="0">
                        <a:latin typeface="Cambria Math"/>
                      </a:rPr>
                      <m:t>𝐸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109728" indent="0">
                  <a:buNone/>
                </a:pPr>
                <a:r>
                  <a:rPr lang="ja-JP" altLang="en-US" dirty="0" smtClean="0"/>
                  <a:t>　</a:t>
                </a:r>
                <a:endParaRPr lang="en-US" altLang="ja-JP" dirty="0" smtClean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r>
                  <a:rPr lang="en-US" altLang="ja-JP" dirty="0" smtClean="0"/>
                  <a:t>The</a:t>
                </a:r>
                <a:r>
                  <a:rPr kumimoji="1" lang="en-US" altLang="ja-JP" dirty="0" smtClean="0"/>
                  <a:t> discussion can be</a:t>
                </a:r>
              </a:p>
              <a:p>
                <a:pPr marL="109728" indent="0">
                  <a:buNone/>
                </a:pPr>
                <a:r>
                  <a:rPr lang="en-US" altLang="ja-JP" dirty="0" smtClean="0"/>
                  <a:t>  applied to single-layer</a:t>
                </a:r>
              </a:p>
              <a:p>
                <a:pPr marL="109728" indent="0">
                  <a:buNone/>
                </a:pPr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and multi-layer </a:t>
                </a:r>
                <a:r>
                  <a:rPr kumimoji="1" lang="en-US" altLang="ja-JP" dirty="0" err="1" smtClean="0"/>
                  <a:t>cuprates</a:t>
                </a:r>
                <a:r>
                  <a:rPr kumimoji="1" lang="en-US" altLang="ja-JP" dirty="0" smtClean="0"/>
                  <a:t>.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507288" cy="5256584"/>
              </a:xfrm>
              <a:blipFill rotWithShape="1">
                <a:blip r:embed="rId3"/>
                <a:stretch>
                  <a:fillRect t="-10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12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00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000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lang="en-US" altLang="ja-JP" dirty="0" smtClean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ja-JP" dirty="0" smtClean="0"/>
                  <a:t>E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81" y="1196753"/>
            <a:ext cx="3722890" cy="46085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24128" y="58772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H.Sakakibara</a:t>
            </a:r>
            <a:r>
              <a:rPr lang="en-US" altLang="ja-JP" sz="1200" dirty="0"/>
              <a:t> et </a:t>
            </a:r>
            <a:r>
              <a:rPr lang="en-US" altLang="ja-JP" sz="1200" dirty="0" err="1"/>
              <a:t>al</a:t>
            </a:r>
            <a:r>
              <a:rPr lang="en-US" altLang="ja-JP" sz="1200" dirty="0" err="1" smtClean="0"/>
              <a:t>.,PRB</a:t>
            </a:r>
            <a:r>
              <a:rPr lang="en-US" altLang="ja-JP" sz="1200" dirty="0" smtClean="0"/>
              <a:t>- </a:t>
            </a:r>
            <a:r>
              <a:rPr lang="en-US" altLang="ja-JP" sz="1200" b="1" dirty="0" smtClean="0"/>
              <a:t>89</a:t>
            </a:r>
            <a:r>
              <a:rPr lang="en-US" altLang="ja-JP" sz="1200" dirty="0" smtClean="0"/>
              <a:t>, 224505(2014)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58516" y="3472552"/>
                <a:ext cx="3668620" cy="8925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:r>
                  <a:rPr lang="ja-JP" altLang="en-US" sz="2400" dirty="0" smtClean="0"/>
                  <a:t>→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/>
                      </a:rPr>
                      <m:t>Δ</m:t>
                    </m:r>
                    <m:r>
                      <a:rPr lang="en-US" altLang="ja-JP" sz="2800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400" dirty="0"/>
                  <a:t>dominates </a:t>
                </a:r>
              </a:p>
              <a:p>
                <a:pPr marL="109728" indent="0">
                  <a:buNone/>
                </a:pPr>
                <a:r>
                  <a:rPr lang="en-US" altLang="ja-JP" sz="2400" dirty="0"/>
                  <a:t>    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both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!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16" y="3472552"/>
                <a:ext cx="3668620" cy="892552"/>
              </a:xfrm>
              <a:prstGeom prst="rect">
                <a:avLst/>
              </a:prstGeom>
              <a:blipFill rotWithShape="1">
                <a:blip r:embed="rId6"/>
                <a:stretch>
                  <a:fillRect b="-1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0" y="114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New Modeling</a:t>
            </a:r>
          </a:p>
        </p:txBody>
      </p:sp>
    </p:spTree>
    <p:extLst>
      <p:ext uri="{BB962C8B-B14F-4D97-AF65-F5344CB8AC3E}">
        <p14:creationId xmlns:p14="http://schemas.microsoft.com/office/powerpoint/2010/main" val="22688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79" y="5894252"/>
            <a:ext cx="1926909" cy="538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784977" cy="525658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 smtClean="0"/>
                  <a:t>Thus theoretically obtained correlation between </a:t>
                </a:r>
              </a:p>
              <a:p>
                <a:pPr marL="109728" indent="0"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/>
                          </a:rPr>
                          <m:t>two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 is compatible with experimental</a:t>
                </a:r>
                <a:r>
                  <a:rPr kumimoji="1" lang="ja-JP" altLang="en-US" sz="2400" dirty="0" smtClean="0"/>
                  <a:t>　</a:t>
                </a:r>
                <a:r>
                  <a:rPr kumimoji="1" lang="en-US" altLang="ja-JP" sz="2400" dirty="0" smtClean="0"/>
                  <a:t>results!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784977" cy="5256584"/>
              </a:xfrm>
              <a:blipFill rotWithShape="1"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13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with experiments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527159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H.Sakakibara</a:t>
            </a:r>
            <a:r>
              <a:rPr lang="en-US" altLang="ja-JP" sz="1200" dirty="0"/>
              <a:t> et </a:t>
            </a:r>
            <a:r>
              <a:rPr lang="en-US" altLang="ja-JP" sz="1200" dirty="0" err="1"/>
              <a:t>al</a:t>
            </a:r>
            <a:r>
              <a:rPr lang="en-US" altLang="ja-JP" sz="1200" dirty="0" err="1" smtClean="0"/>
              <a:t>.,PRB</a:t>
            </a:r>
            <a:r>
              <a:rPr lang="en-US" altLang="ja-JP" sz="1200" dirty="0" smtClean="0"/>
              <a:t>- </a:t>
            </a:r>
            <a:r>
              <a:rPr lang="en-US" altLang="ja-JP" sz="1200" b="1" dirty="0" smtClean="0"/>
              <a:t>89</a:t>
            </a:r>
            <a:r>
              <a:rPr lang="en-US" altLang="ja-JP" sz="1200" dirty="0" smtClean="0"/>
              <a:t>, 224505(2014)</a:t>
            </a:r>
            <a:endParaRPr lang="ja-JP" altLang="en-US" sz="1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51458"/>
            <a:ext cx="7992888" cy="2977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203848" y="4967590"/>
                <a:ext cx="6480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dirty="0" smtClean="0">
                    <a:solidFill>
                      <a:srgbClr val="FF0000"/>
                    </a:solidFill>
                  </a:rPr>
                  <a:t>◆</a:t>
                </a:r>
                <a:r>
                  <a:rPr kumimoji="1" lang="en-US" altLang="ja-JP" sz="1050" dirty="0" smtClean="0"/>
                  <a:t>:</a:t>
                </a:r>
                <a14:m>
                  <m:oMath xmlns:m="http://schemas.openxmlformats.org/officeDocument/2006/math">
                    <m:r>
                      <a:rPr kumimoji="1" lang="en-US" altLang="ja-JP" sz="1050" i="1" dirty="0" smtClean="0">
                        <a:latin typeface="Cambria Math"/>
                      </a:rPr>
                      <m:t>𝑟</m:t>
                    </m:r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967590"/>
                <a:ext cx="648071" cy="261610"/>
              </a:xfrm>
              <a:prstGeom prst="rect">
                <a:avLst/>
              </a:prstGeom>
              <a:blipFill rotWithShape="1">
                <a:blip r:embed="rId6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512722" y="4967449"/>
                <a:ext cx="14401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dirty="0">
                    <a:solidFill>
                      <a:schemeClr val="accent4">
                        <a:lumMod val="75000"/>
                      </a:schemeClr>
                    </a:solidFill>
                  </a:rPr>
                  <a:t>●</a:t>
                </a:r>
                <a:r>
                  <a:rPr kumimoji="1" lang="en-US" altLang="ja-JP" sz="105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05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050" i="0" dirty="0" smtClean="0">
                            <a:latin typeface="Cambria Math"/>
                          </a:rPr>
                          <m:t>inner</m:t>
                        </m:r>
                      </m:sub>
                    </m:sSub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22" y="4967449"/>
                <a:ext cx="1440160" cy="261610"/>
              </a:xfrm>
              <a:prstGeom prst="rect">
                <a:avLst/>
              </a:prstGeom>
              <a:blipFill rotWithShape="1">
                <a:blip r:embed="rId7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061219" y="4967590"/>
                <a:ext cx="7200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dirty="0">
                    <a:solidFill>
                      <a:srgbClr val="92D050"/>
                    </a:solidFill>
                  </a:rPr>
                  <a:t>■</a:t>
                </a:r>
                <a:r>
                  <a:rPr kumimoji="1" lang="en-US" altLang="ja-JP" sz="105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05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050" i="0" dirty="0" smtClean="0">
                            <a:latin typeface="Cambria Math"/>
                          </a:rPr>
                          <m:t>outer</m:t>
                        </m:r>
                      </m:sub>
                    </m:sSub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19" y="4967590"/>
                <a:ext cx="720080" cy="261610"/>
              </a:xfrm>
              <a:prstGeom prst="rect">
                <a:avLst/>
              </a:prstGeom>
              <a:blipFill rotWithShape="1">
                <a:blip r:embed="rId8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452320" y="4996941"/>
                <a:ext cx="72008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dirty="0" smtClean="0"/>
                  <a:t>□</a:t>
                </a:r>
                <a:r>
                  <a:rPr lang="en-US" altLang="ja-JP" sz="105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05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050" i="1" dirty="0">
                            <a:latin typeface="Cambria Math"/>
                          </a:rPr>
                          <m:t>inner</m:t>
                        </m:r>
                      </m:sub>
                    </m:sSub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996941"/>
                <a:ext cx="720080" cy="253916"/>
              </a:xfrm>
              <a:prstGeom prst="rect">
                <a:avLst/>
              </a:prstGeom>
              <a:blipFill rotWithShape="1">
                <a:blip r:embed="rId9"/>
                <a:stretch>
                  <a:fillRect t="-2439" b="-19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100392" y="4996941"/>
                <a:ext cx="72008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dirty="0" smtClean="0"/>
                  <a:t>■</a:t>
                </a:r>
                <a:r>
                  <a:rPr kumimoji="1" lang="en-US" altLang="ja-JP" sz="105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05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050" i="0" dirty="0" smtClean="0">
                            <a:latin typeface="Cambria Math"/>
                          </a:rPr>
                          <m:t>outer</m:t>
                        </m:r>
                      </m:sub>
                    </m:sSub>
                  </m:oMath>
                </a14:m>
                <a:endParaRPr kumimoji="1" lang="ja-JP" altLang="en-US" sz="105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4996941"/>
                <a:ext cx="720080" cy="253916"/>
              </a:xfrm>
              <a:prstGeom prst="rect">
                <a:avLst/>
              </a:prstGeom>
              <a:blipFill rotWithShape="1">
                <a:blip r:embed="rId10"/>
                <a:stretch>
                  <a:fillRect t="-2439" b="-19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123728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(a)Theory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8184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(b)Experiment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99592" y="4822294"/>
                <a:ext cx="1800200" cy="40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 smtClean="0"/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05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05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050" i="0" dirty="0" smtClean="0">
                            <a:latin typeface="Cambria Math"/>
                          </a:rPr>
                          <m:t>inner</m:t>
                        </m:r>
                        <m:r>
                          <a:rPr kumimoji="1" lang="en-US" altLang="ja-JP" sz="1050" b="0" i="0" dirty="0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ja-JP" sz="1050" b="0" i="0" dirty="0" smtClean="0">
                            <a:latin typeface="Cambria Math"/>
                          </a:rPr>
                          <m:t>outer</m:t>
                        </m:r>
                      </m:sub>
                    </m:sSub>
                  </m:oMath>
                </a14:m>
                <a:r>
                  <a:rPr kumimoji="1" lang="ja-JP" altLang="en-US" sz="1050" dirty="0" smtClean="0"/>
                  <a:t> </a:t>
                </a:r>
                <a:endParaRPr kumimoji="1" lang="en-US" altLang="ja-JP" sz="1050" dirty="0" smtClean="0"/>
              </a:p>
              <a:p>
                <a:r>
                  <a:rPr kumimoji="1" lang="en-US" altLang="ja-JP" sz="900" dirty="0" smtClean="0"/>
                  <a:t>    for two-layer </a:t>
                </a:r>
                <a:r>
                  <a:rPr kumimoji="1" lang="en-US" altLang="ja-JP" sz="900" dirty="0" err="1" smtClean="0"/>
                  <a:t>cuprates</a:t>
                </a:r>
                <a:endParaRPr kumimoji="1" lang="ja-JP" altLang="en-US" sz="9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22294"/>
                <a:ext cx="1800200" cy="406906"/>
              </a:xfrm>
              <a:prstGeom prst="rect">
                <a:avLst/>
              </a:prstGeom>
              <a:blipFill rotWithShape="1">
                <a:blip r:embed="rId11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0" y="1149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New Modeling</a:t>
            </a:r>
          </a:p>
        </p:txBody>
      </p:sp>
    </p:spTree>
    <p:extLst>
      <p:ext uri="{BB962C8B-B14F-4D97-AF65-F5344CB8AC3E}">
        <p14:creationId xmlns:p14="http://schemas.microsoft.com/office/powerpoint/2010/main" val="38351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784976" cy="5184576"/>
              </a:xfrm>
            </p:spPr>
            <p:txBody>
              <a:bodyPr/>
              <a:lstStyle/>
              <a:p>
                <a:r>
                  <a:rPr lang="en-US" altLang="ja-JP" dirty="0" smtClean="0"/>
                  <a:t>Dr. </a:t>
                </a:r>
                <a:r>
                  <a:rPr lang="en-US" altLang="ja-JP" dirty="0" err="1" smtClean="0"/>
                  <a:t>Sakakibara</a:t>
                </a:r>
                <a:r>
                  <a:rPr lang="en-US" altLang="ja-JP" dirty="0" smtClean="0"/>
                  <a:t> proposed 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a new rule </a:t>
                </a:r>
                <a:r>
                  <a:rPr lang="en-US" altLang="ja-JP" dirty="0" smtClean="0"/>
                  <a:t>in material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 smtClean="0"/>
                  <a:t>: a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cuprate</a:t>
                </a:r>
                <a:r>
                  <a:rPr kumimoji="1" lang="en-US" altLang="ja-JP" dirty="0" smtClean="0"/>
                  <a:t> that has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solidFill>
                          <a:srgbClr val="FF0000"/>
                        </a:solidFill>
                        <a:latin typeface="Cambria Math"/>
                      </a:rPr>
                      <m:t>Δ</m:t>
                    </m:r>
                    <m:r>
                      <a:rPr kumimoji="1" lang="en-US" altLang="ja-JP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kumimoji="1" lang="en-US" altLang="ja-JP" dirty="0" smtClean="0"/>
                  <a:t> and </a:t>
                </a:r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dirty="0" smtClean="0"/>
                  <a:t>is good for superconductivity.</a:t>
                </a:r>
              </a:p>
              <a:p>
                <a:pPr marL="109728" indent="0">
                  <a:buNone/>
                </a:pPr>
                <a:r>
                  <a:rPr kumimoji="1" lang="ja-JP" altLang="en-US" dirty="0" smtClean="0"/>
                  <a:t>  →</a:t>
                </a:r>
                <a:r>
                  <a:rPr lang="en-US" altLang="ja-JP" dirty="0" smtClean="0"/>
                  <a:t> We call this as “</a:t>
                </a:r>
                <a:r>
                  <a:rPr kumimoji="1" lang="en-US" altLang="ja-JP" u="sng" dirty="0" err="1" smtClean="0">
                    <a:solidFill>
                      <a:srgbClr val="00B050"/>
                    </a:solidFill>
                  </a:rPr>
                  <a:t>Sakakibara’s</a:t>
                </a:r>
                <a:r>
                  <a:rPr kumimoji="1" lang="en-US" altLang="ja-JP" u="sng" dirty="0" smtClean="0">
                    <a:solidFill>
                      <a:srgbClr val="00B050"/>
                    </a:solidFill>
                  </a:rPr>
                  <a:t> rule</a:t>
                </a:r>
                <a:r>
                  <a:rPr kumimoji="1" lang="en-US" altLang="ja-JP" dirty="0" smtClean="0"/>
                  <a:t>”.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With 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the rule</a:t>
                </a:r>
                <a:r>
                  <a:rPr kumimoji="1" lang="en-US" altLang="ja-JP" dirty="0" smtClean="0"/>
                  <a:t>, we can newly design such materials that display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109728" indent="0">
                  <a:buNone/>
                </a:pPr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784976" cy="5184576"/>
              </a:xfrm>
              <a:blipFill rotWithShape="1">
                <a:blip r:embed="rId3"/>
                <a:stretch>
                  <a:fillRect t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14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Sakakibara’s</a:t>
            </a:r>
            <a:r>
              <a:rPr lang="en-US" altLang="ja-JP" dirty="0" smtClean="0"/>
              <a:t> rule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79" y="5894252"/>
            <a:ext cx="1926909" cy="538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725779"/>
                  </p:ext>
                </p:extLst>
              </p:nvPr>
            </p:nvGraphicFramePr>
            <p:xfrm>
              <a:off x="1403648" y="4509120"/>
              <a:ext cx="655436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41"/>
                    <a:gridCol w="3235285"/>
                    <a:gridCol w="2698135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Existing high-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 dirty="0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ja-JP" i="1" dirty="0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 smtClean="0"/>
                            <a:t> </a:t>
                          </a:r>
                          <a:r>
                            <a:rPr kumimoji="1" lang="en-US" altLang="ja-JP" dirty="0" err="1" smtClean="0"/>
                            <a:t>cuprates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Our</a:t>
                          </a:r>
                          <a:r>
                            <a:rPr kumimoji="1" lang="en-US" altLang="ja-JP" baseline="0" dirty="0" smtClean="0"/>
                            <a:t> aim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rgbClr val="FF0000"/>
                              </a:solidFill>
                            </a:rPr>
                            <a:t>Large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two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!)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>
                              <a:solidFill>
                                <a:srgbClr val="FF0000"/>
                              </a:solidFill>
                            </a:rPr>
                            <a:t>Large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two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!) 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rgbClr val="FF0000"/>
                              </a:solidFill>
                            </a:rPr>
                            <a:t>Large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bad nesting…)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rgbClr val="0070C0"/>
                              </a:solidFill>
                            </a:rPr>
                            <a:t>Small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good nesting!)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725779"/>
                  </p:ext>
                </p:extLst>
              </p:nvPr>
            </p:nvGraphicFramePr>
            <p:xfrm>
              <a:off x="1403648" y="4509120"/>
              <a:ext cx="655436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41"/>
                    <a:gridCol w="3235285"/>
                    <a:gridCol w="2698135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245" t="-8197" r="-837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Our</a:t>
                          </a:r>
                          <a:r>
                            <a:rPr kumimoji="1" lang="en-US" altLang="ja-JP" baseline="0" dirty="0" smtClean="0"/>
                            <a:t> aim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10000" r="-95490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9245" t="-110000" r="-8377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2664" t="-110000" r="-226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6557" r="-95490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rgbClr val="FF0000"/>
                              </a:solidFill>
                            </a:rPr>
                            <a:t>Large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bad nesting…)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rgbClr val="0070C0"/>
                              </a:solidFill>
                            </a:rPr>
                            <a:t>Small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→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good nesting!)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49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784976" cy="4900000"/>
              </a:xfrm>
            </p:spPr>
            <p:txBody>
              <a:bodyPr/>
              <a:lstStyle/>
              <a:p>
                <a:r>
                  <a:rPr lang="en-US" altLang="ja-JP" dirty="0" smtClean="0"/>
                  <a:t>In the discussions in </a:t>
                </a:r>
                <a:r>
                  <a:rPr lang="en-US" altLang="ja-JP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cuprate</a:t>
                </a:r>
                <a:r>
                  <a:rPr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superconductors</a:t>
                </a:r>
                <a:r>
                  <a:rPr lang="en-US" altLang="ja-JP" dirty="0" smtClean="0"/>
                  <a:t>, the </a:t>
                </a:r>
                <a:r>
                  <a:rPr lang="en-US" altLang="ja-JP" dirty="0" smtClean="0">
                    <a:solidFill>
                      <a:schemeClr val="accent4"/>
                    </a:solidFill>
                  </a:rPr>
                  <a:t>two-orbital model </a:t>
                </a:r>
                <a:r>
                  <a:rPr lang="en-US" altLang="ja-JP" dirty="0" smtClean="0"/>
                  <a:t>is </a:t>
                </a:r>
                <a:r>
                  <a:rPr lang="en-US" altLang="ja-JP" dirty="0" smtClean="0">
                    <a:solidFill>
                      <a:schemeClr val="accent4"/>
                    </a:solidFill>
                  </a:rPr>
                  <a:t>compatible</a:t>
                </a:r>
                <a:r>
                  <a:rPr lang="en-US" altLang="ja-JP" dirty="0" smtClean="0"/>
                  <a:t> with the results of experiments but the </a:t>
                </a:r>
                <a:r>
                  <a:rPr lang="en-US" altLang="ja-JP" dirty="0" smtClean="0">
                    <a:solidFill>
                      <a:srgbClr val="C00000"/>
                    </a:solidFill>
                  </a:rPr>
                  <a:t>single-orbital model </a:t>
                </a:r>
                <a:r>
                  <a:rPr lang="en-US" altLang="ja-JP" dirty="0" smtClean="0"/>
                  <a:t>is</a:t>
                </a:r>
                <a:r>
                  <a:rPr lang="en-US" altLang="ja-JP" dirty="0" smtClean="0">
                    <a:solidFill>
                      <a:srgbClr val="C00000"/>
                    </a:solidFill>
                  </a:rPr>
                  <a:t> not</a:t>
                </a:r>
                <a:r>
                  <a:rPr lang="en-US" altLang="ja-JP" dirty="0" smtClean="0"/>
                  <a:t>.</a:t>
                </a:r>
              </a:p>
              <a:p>
                <a:endParaRPr kumimoji="1" lang="en-US" altLang="ja-JP" sz="1800" dirty="0" smtClean="0"/>
              </a:p>
              <a:p>
                <a:r>
                  <a:rPr kumimoji="1" lang="en-US" altLang="ja-JP" dirty="0" smtClean="0"/>
                  <a:t>With appropriate modeling, Dr. </a:t>
                </a:r>
                <a:r>
                  <a:rPr kumimoji="1" lang="en-US" altLang="ja-JP" dirty="0" err="1" smtClean="0"/>
                  <a:t>Sakakibara</a:t>
                </a:r>
                <a:r>
                  <a:rPr kumimoji="1" lang="en-US" altLang="ja-JP" dirty="0" smtClean="0"/>
                  <a:t> obtained 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a rule</a:t>
                </a:r>
                <a:r>
                  <a:rPr kumimoji="1" lang="en-US" altLang="ja-JP" dirty="0" smtClean="0">
                    <a:solidFill>
                      <a:schemeClr val="accent3"/>
                    </a:solidFill>
                  </a:rPr>
                  <a:t> </a:t>
                </a:r>
                <a:r>
                  <a:rPr kumimoji="1" lang="en-US" altLang="ja-JP" dirty="0" smtClean="0"/>
                  <a:t>in </a:t>
                </a:r>
                <a:r>
                  <a:rPr kumimoji="1" lang="en-US" altLang="ja-JP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cuprate</a:t>
                </a:r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superconductors</a:t>
                </a:r>
                <a:r>
                  <a:rPr kumimoji="1" lang="en-US" altLang="ja-JP" dirty="0" smtClean="0"/>
                  <a:t>: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sz="2600" dirty="0" smtClean="0">
                    <a:solidFill>
                      <a:schemeClr val="accent2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60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kumimoji="1" lang="en-US" altLang="ja-JP" sz="2600" dirty="0" smtClean="0">
                    <a:solidFill>
                      <a:schemeClr val="accent2"/>
                    </a:solidFill>
                  </a:rPr>
                  <a:t>E</a:t>
                </a:r>
                <a:r>
                  <a:rPr kumimoji="1" lang="en-US" altLang="ja-JP" sz="2600" dirty="0" smtClean="0"/>
                  <a:t> and </a:t>
                </a:r>
                <a:r>
                  <a:rPr kumimoji="1" lang="en-US" altLang="ja-JP" sz="2600" dirty="0" smtClean="0">
                    <a:solidFill>
                      <a:srgbClr val="0070C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kumimoji="1" lang="en-US" altLang="ja-JP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600" dirty="0" smtClean="0"/>
                  <a:t>is good for superconductivity.</a:t>
                </a:r>
              </a:p>
              <a:p>
                <a:pPr marL="109728" indent="0">
                  <a:buNone/>
                </a:pPr>
                <a:endParaRPr lang="en-US" altLang="ja-JP" sz="1800" dirty="0" smtClean="0"/>
              </a:p>
              <a:p>
                <a:r>
                  <a:rPr lang="en-US" altLang="ja-JP" dirty="0" smtClean="0"/>
                  <a:t>We can apply 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the rule </a:t>
                </a:r>
                <a:r>
                  <a:rPr lang="en-US" altLang="ja-JP" dirty="0" smtClean="0"/>
                  <a:t>to material design for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cuprate superconductors</a:t>
                </a:r>
                <a:r>
                  <a:rPr lang="en-US" altLang="ja-JP" dirty="0" smtClean="0"/>
                  <a:t>.</a:t>
                </a:r>
                <a:endParaRPr kumimoji="1"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784976" cy="4900000"/>
              </a:xfrm>
              <a:blipFill rotWithShape="1">
                <a:blip r:embed="rId3"/>
                <a:stretch>
                  <a:fillRect t="-1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15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704" y="5733256"/>
            <a:ext cx="5400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Thank you for your kind attention!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804760" y="5673435"/>
            <a:ext cx="5621948" cy="779901"/>
          </a:xfrm>
          <a:custGeom>
            <a:avLst/>
            <a:gdLst>
              <a:gd name="connsiteX0" fmla="*/ 0 w 5616624"/>
              <a:gd name="connsiteY0" fmla="*/ 0 h 648072"/>
              <a:gd name="connsiteX1" fmla="*/ 5616624 w 5616624"/>
              <a:gd name="connsiteY1" fmla="*/ 0 h 648072"/>
              <a:gd name="connsiteX2" fmla="*/ 5616624 w 5616624"/>
              <a:gd name="connsiteY2" fmla="*/ 648072 h 648072"/>
              <a:gd name="connsiteX3" fmla="*/ 0 w 5616624"/>
              <a:gd name="connsiteY3" fmla="*/ 648072 h 648072"/>
              <a:gd name="connsiteX4" fmla="*/ 0 w 5616624"/>
              <a:gd name="connsiteY4" fmla="*/ 0 h 648072"/>
              <a:gd name="connsiteX0" fmla="*/ 0 w 5616624"/>
              <a:gd name="connsiteY0" fmla="*/ 0 h 648072"/>
              <a:gd name="connsiteX1" fmla="*/ 5616624 w 5616624"/>
              <a:gd name="connsiteY1" fmla="*/ 0 h 648072"/>
              <a:gd name="connsiteX2" fmla="*/ 5616624 w 5616624"/>
              <a:gd name="connsiteY2" fmla="*/ 648072 h 648072"/>
              <a:gd name="connsiteX3" fmla="*/ 25638 w 5616624"/>
              <a:gd name="connsiteY3" fmla="*/ 622434 h 648072"/>
              <a:gd name="connsiteX4" fmla="*/ 0 w 5616624"/>
              <a:gd name="connsiteY4" fmla="*/ 0 h 648072"/>
              <a:gd name="connsiteX0" fmla="*/ 0 w 5616624"/>
              <a:gd name="connsiteY0" fmla="*/ 0 h 648072"/>
              <a:gd name="connsiteX1" fmla="*/ 5616624 w 5616624"/>
              <a:gd name="connsiteY1" fmla="*/ 0 h 648072"/>
              <a:gd name="connsiteX2" fmla="*/ 5616624 w 5616624"/>
              <a:gd name="connsiteY2" fmla="*/ 648072 h 648072"/>
              <a:gd name="connsiteX3" fmla="*/ 59821 w 5616624"/>
              <a:gd name="connsiteY3" fmla="*/ 622434 h 648072"/>
              <a:gd name="connsiteX4" fmla="*/ 0 w 5616624"/>
              <a:gd name="connsiteY4" fmla="*/ 0 h 648072"/>
              <a:gd name="connsiteX0" fmla="*/ 0 w 5616624"/>
              <a:gd name="connsiteY0" fmla="*/ 18 h 648090"/>
              <a:gd name="connsiteX1" fmla="*/ 97474 w 5616624"/>
              <a:gd name="connsiteY1" fmla="*/ 33023 h 648090"/>
              <a:gd name="connsiteX2" fmla="*/ 5616624 w 5616624"/>
              <a:gd name="connsiteY2" fmla="*/ 18 h 648090"/>
              <a:gd name="connsiteX3" fmla="*/ 5616624 w 5616624"/>
              <a:gd name="connsiteY3" fmla="*/ 648090 h 648090"/>
              <a:gd name="connsiteX4" fmla="*/ 59821 w 5616624"/>
              <a:gd name="connsiteY4" fmla="*/ 622452 h 648090"/>
              <a:gd name="connsiteX5" fmla="*/ 0 w 5616624"/>
              <a:gd name="connsiteY5" fmla="*/ 18 h 648090"/>
              <a:gd name="connsiteX0" fmla="*/ 0 w 5616624"/>
              <a:gd name="connsiteY0" fmla="*/ 11745 h 659817"/>
              <a:gd name="connsiteX1" fmla="*/ 97474 w 5616624"/>
              <a:gd name="connsiteY1" fmla="*/ 44750 h 659817"/>
              <a:gd name="connsiteX2" fmla="*/ 208570 w 5616624"/>
              <a:gd name="connsiteY2" fmla="*/ 0 h 659817"/>
              <a:gd name="connsiteX3" fmla="*/ 5616624 w 5616624"/>
              <a:gd name="connsiteY3" fmla="*/ 11745 h 659817"/>
              <a:gd name="connsiteX4" fmla="*/ 5616624 w 5616624"/>
              <a:gd name="connsiteY4" fmla="*/ 659817 h 659817"/>
              <a:gd name="connsiteX5" fmla="*/ 59821 w 5616624"/>
              <a:gd name="connsiteY5" fmla="*/ 634179 h 659817"/>
              <a:gd name="connsiteX6" fmla="*/ 0 w 5616624"/>
              <a:gd name="connsiteY6" fmla="*/ 11745 h 659817"/>
              <a:gd name="connsiteX0" fmla="*/ 0 w 5563870"/>
              <a:gd name="connsiteY0" fmla="*/ 48578 h 659817"/>
              <a:gd name="connsiteX1" fmla="*/ 44720 w 5563870"/>
              <a:gd name="connsiteY1" fmla="*/ 44750 h 659817"/>
              <a:gd name="connsiteX2" fmla="*/ 155816 w 5563870"/>
              <a:gd name="connsiteY2" fmla="*/ 0 h 659817"/>
              <a:gd name="connsiteX3" fmla="*/ 5563870 w 5563870"/>
              <a:gd name="connsiteY3" fmla="*/ 11745 h 659817"/>
              <a:gd name="connsiteX4" fmla="*/ 5563870 w 5563870"/>
              <a:gd name="connsiteY4" fmla="*/ 659817 h 659817"/>
              <a:gd name="connsiteX5" fmla="*/ 7067 w 5563870"/>
              <a:gd name="connsiteY5" fmla="*/ 634179 h 659817"/>
              <a:gd name="connsiteX6" fmla="*/ 0 w 5563870"/>
              <a:gd name="connsiteY6" fmla="*/ 48578 h 659817"/>
              <a:gd name="connsiteX0" fmla="*/ 13632 w 5577502"/>
              <a:gd name="connsiteY0" fmla="*/ 48578 h 659817"/>
              <a:gd name="connsiteX1" fmla="*/ 58352 w 5577502"/>
              <a:gd name="connsiteY1" fmla="*/ 44750 h 659817"/>
              <a:gd name="connsiteX2" fmla="*/ 169448 w 5577502"/>
              <a:gd name="connsiteY2" fmla="*/ 0 h 659817"/>
              <a:gd name="connsiteX3" fmla="*/ 5577502 w 5577502"/>
              <a:gd name="connsiteY3" fmla="*/ 11745 h 659817"/>
              <a:gd name="connsiteX4" fmla="*/ 5577502 w 5577502"/>
              <a:gd name="connsiteY4" fmla="*/ 659817 h 659817"/>
              <a:gd name="connsiteX5" fmla="*/ 20699 w 5577502"/>
              <a:gd name="connsiteY5" fmla="*/ 634179 h 659817"/>
              <a:gd name="connsiteX6" fmla="*/ 13632 w 5577502"/>
              <a:gd name="connsiteY6" fmla="*/ 48578 h 659817"/>
              <a:gd name="connsiteX0" fmla="*/ 13632 w 5577502"/>
              <a:gd name="connsiteY0" fmla="*/ 48578 h 659817"/>
              <a:gd name="connsiteX1" fmla="*/ 58352 w 5577502"/>
              <a:gd name="connsiteY1" fmla="*/ 100000 h 659817"/>
              <a:gd name="connsiteX2" fmla="*/ 169448 w 5577502"/>
              <a:gd name="connsiteY2" fmla="*/ 0 h 659817"/>
              <a:gd name="connsiteX3" fmla="*/ 5577502 w 5577502"/>
              <a:gd name="connsiteY3" fmla="*/ 11745 h 659817"/>
              <a:gd name="connsiteX4" fmla="*/ 5577502 w 5577502"/>
              <a:gd name="connsiteY4" fmla="*/ 659817 h 659817"/>
              <a:gd name="connsiteX5" fmla="*/ 20699 w 5577502"/>
              <a:gd name="connsiteY5" fmla="*/ 634179 h 659817"/>
              <a:gd name="connsiteX6" fmla="*/ 13632 w 5577502"/>
              <a:gd name="connsiteY6" fmla="*/ 48578 h 659817"/>
              <a:gd name="connsiteX0" fmla="*/ 5324 w 5621948"/>
              <a:gd name="connsiteY0" fmla="*/ 122244 h 659817"/>
              <a:gd name="connsiteX1" fmla="*/ 102798 w 5621948"/>
              <a:gd name="connsiteY1" fmla="*/ 100000 h 659817"/>
              <a:gd name="connsiteX2" fmla="*/ 213894 w 5621948"/>
              <a:gd name="connsiteY2" fmla="*/ 0 h 659817"/>
              <a:gd name="connsiteX3" fmla="*/ 5621948 w 5621948"/>
              <a:gd name="connsiteY3" fmla="*/ 11745 h 659817"/>
              <a:gd name="connsiteX4" fmla="*/ 5621948 w 5621948"/>
              <a:gd name="connsiteY4" fmla="*/ 659817 h 659817"/>
              <a:gd name="connsiteX5" fmla="*/ 65145 w 5621948"/>
              <a:gd name="connsiteY5" fmla="*/ 634179 h 659817"/>
              <a:gd name="connsiteX6" fmla="*/ 5324 w 5621948"/>
              <a:gd name="connsiteY6" fmla="*/ 122244 h 659817"/>
              <a:gd name="connsiteX0" fmla="*/ 5324 w 5621948"/>
              <a:gd name="connsiteY0" fmla="*/ 122244 h 659817"/>
              <a:gd name="connsiteX1" fmla="*/ 94006 w 5621948"/>
              <a:gd name="connsiteY1" fmla="*/ 72375 h 659817"/>
              <a:gd name="connsiteX2" fmla="*/ 213894 w 5621948"/>
              <a:gd name="connsiteY2" fmla="*/ 0 h 659817"/>
              <a:gd name="connsiteX3" fmla="*/ 5621948 w 5621948"/>
              <a:gd name="connsiteY3" fmla="*/ 11745 h 659817"/>
              <a:gd name="connsiteX4" fmla="*/ 5621948 w 5621948"/>
              <a:gd name="connsiteY4" fmla="*/ 659817 h 659817"/>
              <a:gd name="connsiteX5" fmla="*/ 65145 w 5621948"/>
              <a:gd name="connsiteY5" fmla="*/ 634179 h 659817"/>
              <a:gd name="connsiteX6" fmla="*/ 5324 w 5621948"/>
              <a:gd name="connsiteY6" fmla="*/ 122244 h 659817"/>
              <a:gd name="connsiteX0" fmla="*/ 5324 w 5621948"/>
              <a:gd name="connsiteY0" fmla="*/ 122244 h 659817"/>
              <a:gd name="connsiteX1" fmla="*/ 58837 w 5621948"/>
              <a:gd name="connsiteY1" fmla="*/ 53958 h 659817"/>
              <a:gd name="connsiteX2" fmla="*/ 213894 w 5621948"/>
              <a:gd name="connsiteY2" fmla="*/ 0 h 659817"/>
              <a:gd name="connsiteX3" fmla="*/ 5621948 w 5621948"/>
              <a:gd name="connsiteY3" fmla="*/ 11745 h 659817"/>
              <a:gd name="connsiteX4" fmla="*/ 5621948 w 5621948"/>
              <a:gd name="connsiteY4" fmla="*/ 659817 h 659817"/>
              <a:gd name="connsiteX5" fmla="*/ 65145 w 5621948"/>
              <a:gd name="connsiteY5" fmla="*/ 634179 h 659817"/>
              <a:gd name="connsiteX6" fmla="*/ 5324 w 5621948"/>
              <a:gd name="connsiteY6" fmla="*/ 122244 h 65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1948" h="659817">
                <a:moveTo>
                  <a:pt x="5324" y="122244"/>
                </a:moveTo>
                <a:cubicBezTo>
                  <a:pt x="37815" y="121312"/>
                  <a:pt x="26346" y="54890"/>
                  <a:pt x="58837" y="53958"/>
                </a:cubicBezTo>
                <a:cubicBezTo>
                  <a:pt x="93020" y="47991"/>
                  <a:pt x="179711" y="5967"/>
                  <a:pt x="213894" y="0"/>
                </a:cubicBezTo>
                <a:lnTo>
                  <a:pt x="5621948" y="11745"/>
                </a:lnTo>
                <a:lnTo>
                  <a:pt x="5621948" y="659817"/>
                </a:lnTo>
                <a:lnTo>
                  <a:pt x="65145" y="634179"/>
                </a:lnTo>
                <a:cubicBezTo>
                  <a:pt x="45205" y="426701"/>
                  <a:pt x="-18698" y="329722"/>
                  <a:pt x="5324" y="1222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7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  <a:p>
            <a:endParaRPr kumimoji="1" lang="en-US" altLang="ja-JP" dirty="0" smtClean="0"/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MEMO</a:t>
            </a:r>
          </a:p>
        </p:txBody>
      </p:sp>
    </p:spTree>
    <p:extLst>
      <p:ext uri="{BB962C8B-B14F-4D97-AF65-F5344CB8AC3E}">
        <p14:creationId xmlns:p14="http://schemas.microsoft.com/office/powerpoint/2010/main" val="34371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Superconductivity and superconductors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Theoretical models and approaches</a:t>
            </a:r>
            <a:endParaRPr lang="en-US" altLang="ja-JP" sz="2400" i="1" dirty="0" smtClean="0"/>
          </a:p>
          <a:p>
            <a:pPr lvl="1"/>
            <a:r>
              <a:rPr lang="en-US" altLang="ja-JP" dirty="0" smtClean="0"/>
              <a:t>Conventional</a:t>
            </a:r>
            <a:r>
              <a:rPr kumimoji="1" lang="en-US" altLang="ja-JP" dirty="0" smtClean="0"/>
              <a:t> Modeling: The Single-orbital </a:t>
            </a:r>
            <a:r>
              <a:rPr lang="en-US" altLang="ja-JP" dirty="0"/>
              <a:t>M</a:t>
            </a:r>
            <a:r>
              <a:rPr kumimoji="1" lang="en-US" altLang="ja-JP" dirty="0" smtClean="0"/>
              <a:t>odel</a:t>
            </a:r>
          </a:p>
          <a:p>
            <a:pPr lvl="1"/>
            <a:r>
              <a:rPr lang="en-US" altLang="ja-JP" dirty="0"/>
              <a:t>New Modeling : </a:t>
            </a:r>
            <a:r>
              <a:rPr lang="en-US" altLang="ja-JP" dirty="0" smtClean="0"/>
              <a:t>The Two-orbital model</a:t>
            </a:r>
          </a:p>
          <a:p>
            <a:pPr lvl="1"/>
            <a:r>
              <a:rPr lang="en-US" altLang="ja-JP" dirty="0" err="1" smtClean="0"/>
              <a:t>Sakakibara’s</a:t>
            </a:r>
            <a:r>
              <a:rPr lang="en-US" altLang="ja-JP" dirty="0" smtClean="0"/>
              <a:t> Rule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Summary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8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2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46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Superconductivity(S.C.)</a:t>
                </a:r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en-US" altLang="ja-JP" dirty="0" smtClean="0"/>
                  <a:t>                                </a:t>
                </a:r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endParaRPr lang="en-US" altLang="ja-JP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endParaRPr lang="en-US" altLang="ja-JP" dirty="0" smtClean="0"/>
              </a:p>
              <a:p>
                <a:pPr marL="109728" indent="0">
                  <a:buNone/>
                </a:pPr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0" dirty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ja-JP" dirty="0" smtClean="0"/>
                  <a:t> – the </a:t>
                </a:r>
                <a:r>
                  <a:rPr lang="en-US" altLang="ja-JP" u="sng" dirty="0" smtClean="0">
                    <a:solidFill>
                      <a:schemeClr val="bg2">
                        <a:lumMod val="25000"/>
                      </a:schemeClr>
                    </a:solidFill>
                  </a:rPr>
                  <a:t>c</a:t>
                </a:r>
                <a:r>
                  <a:rPr lang="en-US" altLang="ja-JP" dirty="0" smtClean="0"/>
                  <a:t>ritical </a:t>
                </a:r>
                <a:r>
                  <a:rPr lang="en-US" altLang="ja-JP" u="sng" dirty="0" smtClean="0">
                    <a:solidFill>
                      <a:schemeClr val="bg2">
                        <a:lumMod val="25000"/>
                      </a:schemeClr>
                    </a:solidFill>
                  </a:rPr>
                  <a:t>t</a:t>
                </a:r>
                <a:r>
                  <a:rPr lang="en-US" altLang="ja-JP" dirty="0" smtClean="0"/>
                  <a:t>emperature</a:t>
                </a:r>
                <a:endParaRPr lang="en-US" altLang="ja-JP" dirty="0"/>
              </a:p>
              <a:p>
                <a:r>
                  <a:rPr lang="en-US" altLang="ja-JP" dirty="0" smtClean="0"/>
                  <a:t>Material with high-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err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dirty="0" err="1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is desirable!</a:t>
                </a:r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  <a:blipFill rotWithShape="1">
                <a:blip r:embed="rId3"/>
                <a:stretch>
                  <a:fillRect t="-1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3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Superconductivity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err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dirty="0" err="1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3111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7055768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3191"/>
            <a:ext cx="3191378" cy="2967981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1043608" y="4653137"/>
            <a:ext cx="432048" cy="576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475656" y="2924944"/>
            <a:ext cx="432048" cy="1706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206084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Phenomena</a:t>
            </a:r>
          </a:p>
          <a:p>
            <a:r>
              <a:rPr lang="ja-JP" altLang="en-US" dirty="0" smtClean="0"/>
              <a:t> ・</a:t>
            </a:r>
            <a:r>
              <a:rPr lang="en-US" altLang="ja-JP" dirty="0" smtClean="0"/>
              <a:t>zero resistivity</a:t>
            </a:r>
          </a:p>
          <a:p>
            <a:r>
              <a:rPr lang="ja-JP" altLang="en-US" dirty="0" smtClean="0"/>
              <a:t> ・</a:t>
            </a:r>
            <a:r>
              <a:rPr lang="ja-JP" altLang="ja-JP" dirty="0" smtClean="0"/>
              <a:t>Meissner effect</a:t>
            </a:r>
            <a:endParaRPr lang="en-US" altLang="ja-JP" dirty="0" smtClean="0"/>
          </a:p>
          <a:p>
            <a:r>
              <a:rPr kumimoji="1" lang="ja-JP" altLang="en-US" dirty="0" smtClean="0"/>
              <a:t> ・</a:t>
            </a:r>
            <a:r>
              <a:rPr kumimoji="1" lang="en-US" altLang="ja-JP" dirty="0" smtClean="0"/>
              <a:t>pinning effect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・</a:t>
            </a:r>
            <a:r>
              <a:rPr lang="ja-JP" altLang="ja-JP" dirty="0"/>
              <a:t>Josephson </a:t>
            </a:r>
            <a:r>
              <a:rPr lang="ja-JP" altLang="ja-JP" dirty="0" smtClean="0"/>
              <a:t>effect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46438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Temperature</a:t>
            </a:r>
            <a:r>
              <a:rPr lang="ja-JP" altLang="en-US" dirty="0" smtClean="0"/>
              <a:t>（</a:t>
            </a:r>
            <a:r>
              <a:rPr lang="en-US" altLang="ja-JP" dirty="0" smtClean="0"/>
              <a:t>K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139878" y="3028311"/>
            <a:ext cx="18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Resistivity</a:t>
            </a:r>
            <a:r>
              <a:rPr lang="ja-JP" altLang="en-US" dirty="0" smtClean="0"/>
              <a:t>（</a:t>
            </a:r>
            <a:r>
              <a:rPr lang="en-US" altLang="ja-JP" dirty="0"/>
              <a:t>Ω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176" y="354688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Applications</a:t>
            </a:r>
          </a:p>
          <a:p>
            <a:r>
              <a:rPr lang="ja-JP" altLang="en-US" dirty="0" smtClean="0"/>
              <a:t> </a:t>
            </a:r>
            <a:r>
              <a:rPr lang="ja-JP" altLang="en-US" dirty="0"/>
              <a:t>・</a:t>
            </a:r>
            <a:r>
              <a:rPr lang="en-US" altLang="ja-JP" dirty="0"/>
              <a:t>power line</a:t>
            </a:r>
            <a:endParaRPr lang="ja-JP" altLang="en-US" dirty="0"/>
          </a:p>
          <a:p>
            <a:r>
              <a:rPr lang="ja-JP" altLang="en-US" dirty="0" smtClean="0"/>
              <a:t> ・</a:t>
            </a:r>
            <a:r>
              <a:rPr lang="en-US" altLang="ja-JP" dirty="0" smtClean="0"/>
              <a:t>linear motor train</a:t>
            </a:r>
          </a:p>
          <a:p>
            <a:r>
              <a:rPr lang="ja-JP" altLang="en-US" dirty="0" smtClean="0"/>
              <a:t> ・</a:t>
            </a:r>
            <a:r>
              <a:rPr lang="en-US" altLang="ja-JP" dirty="0" smtClean="0"/>
              <a:t>NMR/MRI</a:t>
            </a:r>
          </a:p>
          <a:p>
            <a:r>
              <a:rPr kumimoji="1" lang="ja-JP" altLang="en-US" dirty="0" smtClean="0"/>
              <a:t> ・</a:t>
            </a:r>
            <a:r>
              <a:rPr lang="en-US" altLang="ja-JP" dirty="0" smtClean="0"/>
              <a:t>SQUID</a:t>
            </a:r>
            <a:endParaRPr kumimoji="1" lang="en-US" altLang="ja-JP" dirty="0" smtClean="0"/>
          </a:p>
          <a:p>
            <a:r>
              <a:rPr lang="ja-JP" altLang="en-US" dirty="0"/>
              <a:t>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183" y="3546500"/>
            <a:ext cx="1831985" cy="137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54156"/>
            <a:ext cx="2212537" cy="148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9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6" name="直線コネクタ 2065"/>
          <p:cNvCxnSpPr/>
          <p:nvPr/>
        </p:nvCxnSpPr>
        <p:spPr>
          <a:xfrm>
            <a:off x="2771800" y="2636912"/>
            <a:ext cx="0" cy="27676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833" y="3429000"/>
            <a:ext cx="36681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435280" cy="5328592"/>
              </a:xfrm>
            </p:spPr>
            <p:txBody>
              <a:bodyPr/>
              <a:lstStyle/>
              <a:p>
                <a:r>
                  <a:rPr lang="en-US" altLang="ja-JP" dirty="0" smtClean="0"/>
                  <a:t>A group of materials that shows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0" dirty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The structures and </a:t>
                </a:r>
                <a:r>
                  <a:rPr lang="en-US" altLang="ja-JP" dirty="0"/>
                  <a:t>variety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435280" cy="5328592"/>
              </a:xfrm>
              <a:blipFill rotWithShape="1">
                <a:blip r:embed="rId4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4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ja-JP" dirty="0" err="1" smtClean="0"/>
              <a:t>Cuprate</a:t>
            </a:r>
            <a:r>
              <a:rPr lang="en-US" altLang="ja-JP" dirty="0" smtClean="0"/>
              <a:t> Superconductors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55768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915816" y="2348880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Cu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b="0" i="0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plane(s)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48880"/>
                <a:ext cx="172819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65" r="-2730"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68147"/>
            <a:ext cx="1800200" cy="373313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2915658" y="5219908"/>
            <a:ext cx="172835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Block layer(s)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.MORISHITA\Dropbox\Kusakabe-lab\M1コロキウム\前期\発表スライド\2layers\trim_cuopla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509">
            <a:off x="4830460" y="2498871"/>
            <a:ext cx="3649708" cy="11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左右矢印 55"/>
          <p:cNvSpPr/>
          <p:nvPr/>
        </p:nvSpPr>
        <p:spPr>
          <a:xfrm rot="19387297">
            <a:off x="4630707" y="2835902"/>
            <a:ext cx="1179049" cy="107743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左右矢印 57"/>
          <p:cNvSpPr/>
          <p:nvPr/>
        </p:nvSpPr>
        <p:spPr>
          <a:xfrm>
            <a:off x="6012160" y="2420888"/>
            <a:ext cx="2052911" cy="77098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15658" y="4733009"/>
            <a:ext cx="17283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Buffer layer(s)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2" name="カギ線コネクタ 41"/>
          <p:cNvCxnSpPr/>
          <p:nvPr/>
        </p:nvCxnSpPr>
        <p:spPr>
          <a:xfrm rot="10800000">
            <a:off x="2339753" y="3212978"/>
            <a:ext cx="1771117" cy="1512166"/>
          </a:xfrm>
          <a:prstGeom prst="bentConnector3">
            <a:avLst>
              <a:gd name="adj1" fmla="val 1043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2339754" y="3969061"/>
            <a:ext cx="158417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6" idx="1"/>
          </p:cNvCxnSpPr>
          <p:nvPr/>
        </p:nvCxnSpPr>
        <p:spPr>
          <a:xfrm flipH="1">
            <a:off x="2339752" y="4917675"/>
            <a:ext cx="57590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直線矢印コネクタ 2057"/>
          <p:cNvCxnSpPr>
            <a:stCxn id="36" idx="1"/>
          </p:cNvCxnSpPr>
          <p:nvPr/>
        </p:nvCxnSpPr>
        <p:spPr>
          <a:xfrm flipH="1">
            <a:off x="2555777" y="5404574"/>
            <a:ext cx="359881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>
            <a:off x="2555777" y="2636912"/>
            <a:ext cx="216023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/>
          <p:nvPr/>
        </p:nvCxnSpPr>
        <p:spPr>
          <a:xfrm rot="10800000" flipV="1">
            <a:off x="2483769" y="2924944"/>
            <a:ext cx="864097" cy="772386"/>
          </a:xfrm>
          <a:prstGeom prst="bentConnector3">
            <a:avLst>
              <a:gd name="adj1" fmla="val 551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/>
          <p:nvPr/>
        </p:nvCxnSpPr>
        <p:spPr>
          <a:xfrm rot="10800000" flipV="1">
            <a:off x="2483769" y="3664726"/>
            <a:ext cx="864097" cy="772386"/>
          </a:xfrm>
          <a:prstGeom prst="bentConnector3">
            <a:avLst>
              <a:gd name="adj1" fmla="val 551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347866" y="3068960"/>
            <a:ext cx="145399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" name="角丸四角形 2078"/>
          <p:cNvSpPr/>
          <p:nvPr/>
        </p:nvSpPr>
        <p:spPr>
          <a:xfrm>
            <a:off x="4878496" y="4055139"/>
            <a:ext cx="580740" cy="1072274"/>
          </a:xfrm>
          <a:custGeom>
            <a:avLst/>
            <a:gdLst>
              <a:gd name="connsiteX0" fmla="*/ 0 w 418370"/>
              <a:gd name="connsiteY0" fmla="*/ 69730 h 1051422"/>
              <a:gd name="connsiteX1" fmla="*/ 69730 w 418370"/>
              <a:gd name="connsiteY1" fmla="*/ 0 h 1051422"/>
              <a:gd name="connsiteX2" fmla="*/ 348640 w 418370"/>
              <a:gd name="connsiteY2" fmla="*/ 0 h 1051422"/>
              <a:gd name="connsiteX3" fmla="*/ 418370 w 418370"/>
              <a:gd name="connsiteY3" fmla="*/ 69730 h 1051422"/>
              <a:gd name="connsiteX4" fmla="*/ 418370 w 418370"/>
              <a:gd name="connsiteY4" fmla="*/ 981692 h 1051422"/>
              <a:gd name="connsiteX5" fmla="*/ 348640 w 418370"/>
              <a:gd name="connsiteY5" fmla="*/ 1051422 h 1051422"/>
              <a:gd name="connsiteX6" fmla="*/ 69730 w 418370"/>
              <a:gd name="connsiteY6" fmla="*/ 1051422 h 1051422"/>
              <a:gd name="connsiteX7" fmla="*/ 0 w 418370"/>
              <a:gd name="connsiteY7" fmla="*/ 981692 h 1051422"/>
              <a:gd name="connsiteX8" fmla="*/ 0 w 418370"/>
              <a:gd name="connsiteY8" fmla="*/ 69730 h 1051422"/>
              <a:gd name="connsiteX0" fmla="*/ 0 w 460430"/>
              <a:gd name="connsiteY0" fmla="*/ 69730 h 1137863"/>
              <a:gd name="connsiteX1" fmla="*/ 69730 w 460430"/>
              <a:gd name="connsiteY1" fmla="*/ 0 h 1137863"/>
              <a:gd name="connsiteX2" fmla="*/ 348640 w 460430"/>
              <a:gd name="connsiteY2" fmla="*/ 0 h 1137863"/>
              <a:gd name="connsiteX3" fmla="*/ 418370 w 460430"/>
              <a:gd name="connsiteY3" fmla="*/ 69730 h 1137863"/>
              <a:gd name="connsiteX4" fmla="*/ 418370 w 460430"/>
              <a:gd name="connsiteY4" fmla="*/ 981692 h 1137863"/>
              <a:gd name="connsiteX5" fmla="*/ 348640 w 460430"/>
              <a:gd name="connsiteY5" fmla="*/ 1051422 h 1137863"/>
              <a:gd name="connsiteX6" fmla="*/ 69730 w 460430"/>
              <a:gd name="connsiteY6" fmla="*/ 1051422 h 1137863"/>
              <a:gd name="connsiteX7" fmla="*/ 0 w 460430"/>
              <a:gd name="connsiteY7" fmla="*/ 981692 h 1137863"/>
              <a:gd name="connsiteX8" fmla="*/ 0 w 460430"/>
              <a:gd name="connsiteY8" fmla="*/ 69730 h 1137863"/>
              <a:gd name="connsiteX0" fmla="*/ 0 w 460430"/>
              <a:gd name="connsiteY0" fmla="*/ 69730 h 1137863"/>
              <a:gd name="connsiteX1" fmla="*/ 69730 w 460430"/>
              <a:gd name="connsiteY1" fmla="*/ 0 h 1137863"/>
              <a:gd name="connsiteX2" fmla="*/ 348640 w 460430"/>
              <a:gd name="connsiteY2" fmla="*/ 0 h 1137863"/>
              <a:gd name="connsiteX3" fmla="*/ 418370 w 460430"/>
              <a:gd name="connsiteY3" fmla="*/ 69730 h 1137863"/>
              <a:gd name="connsiteX4" fmla="*/ 418370 w 460430"/>
              <a:gd name="connsiteY4" fmla="*/ 981692 h 1137863"/>
              <a:gd name="connsiteX5" fmla="*/ 348640 w 460430"/>
              <a:gd name="connsiteY5" fmla="*/ 1051422 h 1137863"/>
              <a:gd name="connsiteX6" fmla="*/ 69730 w 460430"/>
              <a:gd name="connsiteY6" fmla="*/ 1051422 h 1137863"/>
              <a:gd name="connsiteX7" fmla="*/ 0 w 460430"/>
              <a:gd name="connsiteY7" fmla="*/ 981692 h 1137863"/>
              <a:gd name="connsiteX8" fmla="*/ 0 w 460430"/>
              <a:gd name="connsiteY8" fmla="*/ 69730 h 1137863"/>
              <a:gd name="connsiteX0" fmla="*/ 0 w 488230"/>
              <a:gd name="connsiteY0" fmla="*/ 69730 h 1193757"/>
              <a:gd name="connsiteX1" fmla="*/ 69730 w 488230"/>
              <a:gd name="connsiteY1" fmla="*/ 0 h 1193757"/>
              <a:gd name="connsiteX2" fmla="*/ 348640 w 488230"/>
              <a:gd name="connsiteY2" fmla="*/ 0 h 1193757"/>
              <a:gd name="connsiteX3" fmla="*/ 418370 w 488230"/>
              <a:gd name="connsiteY3" fmla="*/ 69730 h 1193757"/>
              <a:gd name="connsiteX4" fmla="*/ 418370 w 488230"/>
              <a:gd name="connsiteY4" fmla="*/ 981692 h 1193757"/>
              <a:gd name="connsiteX5" fmla="*/ 391369 w 488230"/>
              <a:gd name="connsiteY5" fmla="*/ 1119788 h 1193757"/>
              <a:gd name="connsiteX6" fmla="*/ 69730 w 488230"/>
              <a:gd name="connsiteY6" fmla="*/ 1051422 h 1193757"/>
              <a:gd name="connsiteX7" fmla="*/ 0 w 488230"/>
              <a:gd name="connsiteY7" fmla="*/ 981692 h 1193757"/>
              <a:gd name="connsiteX8" fmla="*/ 0 w 488230"/>
              <a:gd name="connsiteY8" fmla="*/ 69730 h 1193757"/>
              <a:gd name="connsiteX0" fmla="*/ 0 w 480692"/>
              <a:gd name="connsiteY0" fmla="*/ 69730 h 1165392"/>
              <a:gd name="connsiteX1" fmla="*/ 69730 w 480692"/>
              <a:gd name="connsiteY1" fmla="*/ 0 h 1165392"/>
              <a:gd name="connsiteX2" fmla="*/ 348640 w 480692"/>
              <a:gd name="connsiteY2" fmla="*/ 0 h 1165392"/>
              <a:gd name="connsiteX3" fmla="*/ 418370 w 480692"/>
              <a:gd name="connsiteY3" fmla="*/ 69730 h 1165392"/>
              <a:gd name="connsiteX4" fmla="*/ 418370 w 480692"/>
              <a:gd name="connsiteY4" fmla="*/ 981692 h 1165392"/>
              <a:gd name="connsiteX5" fmla="*/ 391369 w 480692"/>
              <a:gd name="connsiteY5" fmla="*/ 1119788 h 1165392"/>
              <a:gd name="connsiteX6" fmla="*/ 69730 w 480692"/>
              <a:gd name="connsiteY6" fmla="*/ 1051422 h 1165392"/>
              <a:gd name="connsiteX7" fmla="*/ 0 w 480692"/>
              <a:gd name="connsiteY7" fmla="*/ 981692 h 1165392"/>
              <a:gd name="connsiteX8" fmla="*/ 0 w 480692"/>
              <a:gd name="connsiteY8" fmla="*/ 69730 h 1165392"/>
              <a:gd name="connsiteX0" fmla="*/ 0 w 499045"/>
              <a:gd name="connsiteY0" fmla="*/ 69730 h 1180379"/>
              <a:gd name="connsiteX1" fmla="*/ 69730 w 499045"/>
              <a:gd name="connsiteY1" fmla="*/ 0 h 1180379"/>
              <a:gd name="connsiteX2" fmla="*/ 348640 w 499045"/>
              <a:gd name="connsiteY2" fmla="*/ 0 h 1180379"/>
              <a:gd name="connsiteX3" fmla="*/ 418370 w 499045"/>
              <a:gd name="connsiteY3" fmla="*/ 69730 h 1180379"/>
              <a:gd name="connsiteX4" fmla="*/ 418370 w 499045"/>
              <a:gd name="connsiteY4" fmla="*/ 981692 h 1180379"/>
              <a:gd name="connsiteX5" fmla="*/ 417006 w 499045"/>
              <a:gd name="connsiteY5" fmla="*/ 1136879 h 1180379"/>
              <a:gd name="connsiteX6" fmla="*/ 69730 w 499045"/>
              <a:gd name="connsiteY6" fmla="*/ 1051422 h 1180379"/>
              <a:gd name="connsiteX7" fmla="*/ 0 w 499045"/>
              <a:gd name="connsiteY7" fmla="*/ 981692 h 1180379"/>
              <a:gd name="connsiteX8" fmla="*/ 0 w 499045"/>
              <a:gd name="connsiteY8" fmla="*/ 69730 h 1180379"/>
              <a:gd name="connsiteX0" fmla="*/ 0 w 499045"/>
              <a:gd name="connsiteY0" fmla="*/ 69730 h 1180379"/>
              <a:gd name="connsiteX1" fmla="*/ 69730 w 499045"/>
              <a:gd name="connsiteY1" fmla="*/ 0 h 1180379"/>
              <a:gd name="connsiteX2" fmla="*/ 348640 w 499045"/>
              <a:gd name="connsiteY2" fmla="*/ 0 h 1180379"/>
              <a:gd name="connsiteX3" fmla="*/ 418370 w 499045"/>
              <a:gd name="connsiteY3" fmla="*/ 69730 h 1180379"/>
              <a:gd name="connsiteX4" fmla="*/ 418370 w 499045"/>
              <a:gd name="connsiteY4" fmla="*/ 981692 h 1180379"/>
              <a:gd name="connsiteX5" fmla="*/ 417006 w 499045"/>
              <a:gd name="connsiteY5" fmla="*/ 1136879 h 1180379"/>
              <a:gd name="connsiteX6" fmla="*/ 69730 w 499045"/>
              <a:gd name="connsiteY6" fmla="*/ 1051422 h 1180379"/>
              <a:gd name="connsiteX7" fmla="*/ 0 w 499045"/>
              <a:gd name="connsiteY7" fmla="*/ 981692 h 1180379"/>
              <a:gd name="connsiteX8" fmla="*/ 0 w 499045"/>
              <a:gd name="connsiteY8" fmla="*/ 69730 h 1180379"/>
              <a:gd name="connsiteX0" fmla="*/ 0 w 492794"/>
              <a:gd name="connsiteY0" fmla="*/ 69730 h 1187943"/>
              <a:gd name="connsiteX1" fmla="*/ 69730 w 492794"/>
              <a:gd name="connsiteY1" fmla="*/ 0 h 1187943"/>
              <a:gd name="connsiteX2" fmla="*/ 348640 w 492794"/>
              <a:gd name="connsiteY2" fmla="*/ 0 h 1187943"/>
              <a:gd name="connsiteX3" fmla="*/ 418370 w 492794"/>
              <a:gd name="connsiteY3" fmla="*/ 69730 h 1187943"/>
              <a:gd name="connsiteX4" fmla="*/ 418370 w 492794"/>
              <a:gd name="connsiteY4" fmla="*/ 981692 h 1187943"/>
              <a:gd name="connsiteX5" fmla="*/ 408460 w 492794"/>
              <a:gd name="connsiteY5" fmla="*/ 1145425 h 1187943"/>
              <a:gd name="connsiteX6" fmla="*/ 69730 w 492794"/>
              <a:gd name="connsiteY6" fmla="*/ 1051422 h 1187943"/>
              <a:gd name="connsiteX7" fmla="*/ 0 w 492794"/>
              <a:gd name="connsiteY7" fmla="*/ 981692 h 1187943"/>
              <a:gd name="connsiteX8" fmla="*/ 0 w 492794"/>
              <a:gd name="connsiteY8" fmla="*/ 69730 h 1187943"/>
              <a:gd name="connsiteX0" fmla="*/ 0 w 492794"/>
              <a:gd name="connsiteY0" fmla="*/ 69730 h 1187943"/>
              <a:gd name="connsiteX1" fmla="*/ 69730 w 492794"/>
              <a:gd name="connsiteY1" fmla="*/ 0 h 1187943"/>
              <a:gd name="connsiteX2" fmla="*/ 348640 w 492794"/>
              <a:gd name="connsiteY2" fmla="*/ 0 h 1187943"/>
              <a:gd name="connsiteX3" fmla="*/ 418370 w 492794"/>
              <a:gd name="connsiteY3" fmla="*/ 69730 h 1187943"/>
              <a:gd name="connsiteX4" fmla="*/ 418370 w 492794"/>
              <a:gd name="connsiteY4" fmla="*/ 981692 h 1187943"/>
              <a:gd name="connsiteX5" fmla="*/ 408460 w 492794"/>
              <a:gd name="connsiteY5" fmla="*/ 1145425 h 1187943"/>
              <a:gd name="connsiteX6" fmla="*/ 69730 w 492794"/>
              <a:gd name="connsiteY6" fmla="*/ 1051422 h 1187943"/>
              <a:gd name="connsiteX7" fmla="*/ 0 w 492794"/>
              <a:gd name="connsiteY7" fmla="*/ 981692 h 1187943"/>
              <a:gd name="connsiteX8" fmla="*/ 0 w 492794"/>
              <a:gd name="connsiteY8" fmla="*/ 69730 h 1187943"/>
              <a:gd name="connsiteX0" fmla="*/ 0 w 534541"/>
              <a:gd name="connsiteY0" fmla="*/ 69730 h 1188925"/>
              <a:gd name="connsiteX1" fmla="*/ 69730 w 534541"/>
              <a:gd name="connsiteY1" fmla="*/ 0 h 1188925"/>
              <a:gd name="connsiteX2" fmla="*/ 348640 w 534541"/>
              <a:gd name="connsiteY2" fmla="*/ 0 h 1188925"/>
              <a:gd name="connsiteX3" fmla="*/ 418370 w 534541"/>
              <a:gd name="connsiteY3" fmla="*/ 69730 h 1188925"/>
              <a:gd name="connsiteX4" fmla="*/ 520919 w 534541"/>
              <a:gd name="connsiteY4" fmla="*/ 990238 h 1188925"/>
              <a:gd name="connsiteX5" fmla="*/ 408460 w 534541"/>
              <a:gd name="connsiteY5" fmla="*/ 1145425 h 1188925"/>
              <a:gd name="connsiteX6" fmla="*/ 69730 w 534541"/>
              <a:gd name="connsiteY6" fmla="*/ 1051422 h 1188925"/>
              <a:gd name="connsiteX7" fmla="*/ 0 w 534541"/>
              <a:gd name="connsiteY7" fmla="*/ 981692 h 1188925"/>
              <a:gd name="connsiteX8" fmla="*/ 0 w 534541"/>
              <a:gd name="connsiteY8" fmla="*/ 69730 h 1188925"/>
              <a:gd name="connsiteX0" fmla="*/ 0 w 534541"/>
              <a:gd name="connsiteY0" fmla="*/ 69730 h 1188925"/>
              <a:gd name="connsiteX1" fmla="*/ 69730 w 534541"/>
              <a:gd name="connsiteY1" fmla="*/ 0 h 1188925"/>
              <a:gd name="connsiteX2" fmla="*/ 348640 w 534541"/>
              <a:gd name="connsiteY2" fmla="*/ 0 h 1188925"/>
              <a:gd name="connsiteX3" fmla="*/ 418370 w 534541"/>
              <a:gd name="connsiteY3" fmla="*/ 69730 h 1188925"/>
              <a:gd name="connsiteX4" fmla="*/ 520919 w 534541"/>
              <a:gd name="connsiteY4" fmla="*/ 990238 h 1188925"/>
              <a:gd name="connsiteX5" fmla="*/ 408460 w 534541"/>
              <a:gd name="connsiteY5" fmla="*/ 1145425 h 1188925"/>
              <a:gd name="connsiteX6" fmla="*/ 69730 w 534541"/>
              <a:gd name="connsiteY6" fmla="*/ 1051422 h 1188925"/>
              <a:gd name="connsiteX7" fmla="*/ 0 w 534541"/>
              <a:gd name="connsiteY7" fmla="*/ 981692 h 1188925"/>
              <a:gd name="connsiteX8" fmla="*/ 0 w 534541"/>
              <a:gd name="connsiteY8" fmla="*/ 69730 h 1188925"/>
              <a:gd name="connsiteX0" fmla="*/ 0 w 560146"/>
              <a:gd name="connsiteY0" fmla="*/ 69730 h 1188021"/>
              <a:gd name="connsiteX1" fmla="*/ 69730 w 560146"/>
              <a:gd name="connsiteY1" fmla="*/ 0 h 1188021"/>
              <a:gd name="connsiteX2" fmla="*/ 348640 w 560146"/>
              <a:gd name="connsiteY2" fmla="*/ 0 h 1188021"/>
              <a:gd name="connsiteX3" fmla="*/ 418370 w 560146"/>
              <a:gd name="connsiteY3" fmla="*/ 69730 h 1188021"/>
              <a:gd name="connsiteX4" fmla="*/ 520919 w 560146"/>
              <a:gd name="connsiteY4" fmla="*/ 990238 h 1188021"/>
              <a:gd name="connsiteX5" fmla="*/ 408460 w 560146"/>
              <a:gd name="connsiteY5" fmla="*/ 1145425 h 1188021"/>
              <a:gd name="connsiteX6" fmla="*/ 69730 w 560146"/>
              <a:gd name="connsiteY6" fmla="*/ 1051422 h 1188021"/>
              <a:gd name="connsiteX7" fmla="*/ 0 w 560146"/>
              <a:gd name="connsiteY7" fmla="*/ 981692 h 1188021"/>
              <a:gd name="connsiteX8" fmla="*/ 0 w 560146"/>
              <a:gd name="connsiteY8" fmla="*/ 69730 h 1188021"/>
              <a:gd name="connsiteX0" fmla="*/ 0 w 561968"/>
              <a:gd name="connsiteY0" fmla="*/ 69730 h 1188021"/>
              <a:gd name="connsiteX1" fmla="*/ 69730 w 561968"/>
              <a:gd name="connsiteY1" fmla="*/ 0 h 1188021"/>
              <a:gd name="connsiteX2" fmla="*/ 348640 w 561968"/>
              <a:gd name="connsiteY2" fmla="*/ 0 h 1188021"/>
              <a:gd name="connsiteX3" fmla="*/ 418370 w 561968"/>
              <a:gd name="connsiteY3" fmla="*/ 69730 h 1188021"/>
              <a:gd name="connsiteX4" fmla="*/ 557600 w 561968"/>
              <a:gd name="connsiteY4" fmla="*/ 867239 h 1188021"/>
              <a:gd name="connsiteX5" fmla="*/ 520919 w 561968"/>
              <a:gd name="connsiteY5" fmla="*/ 990238 h 1188021"/>
              <a:gd name="connsiteX6" fmla="*/ 408460 w 561968"/>
              <a:gd name="connsiteY6" fmla="*/ 1145425 h 1188021"/>
              <a:gd name="connsiteX7" fmla="*/ 69730 w 561968"/>
              <a:gd name="connsiteY7" fmla="*/ 1051422 h 1188021"/>
              <a:gd name="connsiteX8" fmla="*/ 0 w 561968"/>
              <a:gd name="connsiteY8" fmla="*/ 981692 h 1188021"/>
              <a:gd name="connsiteX9" fmla="*/ 0 w 561968"/>
              <a:gd name="connsiteY9" fmla="*/ 69730 h 1188021"/>
              <a:gd name="connsiteX0" fmla="*/ 0 w 561968"/>
              <a:gd name="connsiteY0" fmla="*/ 69730 h 1188021"/>
              <a:gd name="connsiteX1" fmla="*/ 69730 w 561968"/>
              <a:gd name="connsiteY1" fmla="*/ 0 h 1188021"/>
              <a:gd name="connsiteX2" fmla="*/ 348640 w 561968"/>
              <a:gd name="connsiteY2" fmla="*/ 0 h 1188021"/>
              <a:gd name="connsiteX3" fmla="*/ 418370 w 561968"/>
              <a:gd name="connsiteY3" fmla="*/ 69730 h 1188021"/>
              <a:gd name="connsiteX4" fmla="*/ 557600 w 561968"/>
              <a:gd name="connsiteY4" fmla="*/ 867239 h 1188021"/>
              <a:gd name="connsiteX5" fmla="*/ 520919 w 561968"/>
              <a:gd name="connsiteY5" fmla="*/ 990238 h 1188021"/>
              <a:gd name="connsiteX6" fmla="*/ 408460 w 561968"/>
              <a:gd name="connsiteY6" fmla="*/ 1145425 h 1188021"/>
              <a:gd name="connsiteX7" fmla="*/ 69730 w 561968"/>
              <a:gd name="connsiteY7" fmla="*/ 1051422 h 1188021"/>
              <a:gd name="connsiteX8" fmla="*/ 0 w 561968"/>
              <a:gd name="connsiteY8" fmla="*/ 981692 h 1188021"/>
              <a:gd name="connsiteX9" fmla="*/ 0 w 561968"/>
              <a:gd name="connsiteY9" fmla="*/ 69730 h 1188021"/>
              <a:gd name="connsiteX0" fmla="*/ 0 w 560146"/>
              <a:gd name="connsiteY0" fmla="*/ 69730 h 1188021"/>
              <a:gd name="connsiteX1" fmla="*/ 69730 w 560146"/>
              <a:gd name="connsiteY1" fmla="*/ 0 h 1188021"/>
              <a:gd name="connsiteX2" fmla="*/ 348640 w 560146"/>
              <a:gd name="connsiteY2" fmla="*/ 0 h 1188021"/>
              <a:gd name="connsiteX3" fmla="*/ 418370 w 560146"/>
              <a:gd name="connsiteY3" fmla="*/ 69730 h 1188021"/>
              <a:gd name="connsiteX4" fmla="*/ 549054 w 560146"/>
              <a:gd name="connsiteY4" fmla="*/ 858693 h 1188021"/>
              <a:gd name="connsiteX5" fmla="*/ 520919 w 560146"/>
              <a:gd name="connsiteY5" fmla="*/ 990238 h 1188021"/>
              <a:gd name="connsiteX6" fmla="*/ 408460 w 560146"/>
              <a:gd name="connsiteY6" fmla="*/ 1145425 h 1188021"/>
              <a:gd name="connsiteX7" fmla="*/ 69730 w 560146"/>
              <a:gd name="connsiteY7" fmla="*/ 1051422 h 1188021"/>
              <a:gd name="connsiteX8" fmla="*/ 0 w 560146"/>
              <a:gd name="connsiteY8" fmla="*/ 981692 h 1188021"/>
              <a:gd name="connsiteX9" fmla="*/ 0 w 560146"/>
              <a:gd name="connsiteY9" fmla="*/ 69730 h 1188021"/>
              <a:gd name="connsiteX0" fmla="*/ 0 w 560146"/>
              <a:gd name="connsiteY0" fmla="*/ 69730 h 1188021"/>
              <a:gd name="connsiteX1" fmla="*/ 69730 w 560146"/>
              <a:gd name="connsiteY1" fmla="*/ 0 h 1188021"/>
              <a:gd name="connsiteX2" fmla="*/ 348640 w 560146"/>
              <a:gd name="connsiteY2" fmla="*/ 0 h 1188021"/>
              <a:gd name="connsiteX3" fmla="*/ 418370 w 560146"/>
              <a:gd name="connsiteY3" fmla="*/ 69730 h 1188021"/>
              <a:gd name="connsiteX4" fmla="*/ 549054 w 560146"/>
              <a:gd name="connsiteY4" fmla="*/ 858693 h 1188021"/>
              <a:gd name="connsiteX5" fmla="*/ 520919 w 560146"/>
              <a:gd name="connsiteY5" fmla="*/ 990238 h 1188021"/>
              <a:gd name="connsiteX6" fmla="*/ 408460 w 560146"/>
              <a:gd name="connsiteY6" fmla="*/ 1145425 h 1188021"/>
              <a:gd name="connsiteX7" fmla="*/ 69730 w 560146"/>
              <a:gd name="connsiteY7" fmla="*/ 1051422 h 1188021"/>
              <a:gd name="connsiteX8" fmla="*/ 0 w 560146"/>
              <a:gd name="connsiteY8" fmla="*/ 981692 h 1188021"/>
              <a:gd name="connsiteX9" fmla="*/ 0 w 560146"/>
              <a:gd name="connsiteY9" fmla="*/ 69730 h 1188021"/>
              <a:gd name="connsiteX0" fmla="*/ 0 w 560146"/>
              <a:gd name="connsiteY0" fmla="*/ 69730 h 1188021"/>
              <a:gd name="connsiteX1" fmla="*/ 69730 w 560146"/>
              <a:gd name="connsiteY1" fmla="*/ 0 h 1188021"/>
              <a:gd name="connsiteX2" fmla="*/ 348640 w 560146"/>
              <a:gd name="connsiteY2" fmla="*/ 0 h 1188021"/>
              <a:gd name="connsiteX3" fmla="*/ 418370 w 560146"/>
              <a:gd name="connsiteY3" fmla="*/ 69730 h 1188021"/>
              <a:gd name="connsiteX4" fmla="*/ 549054 w 560146"/>
              <a:gd name="connsiteY4" fmla="*/ 858693 h 1188021"/>
              <a:gd name="connsiteX5" fmla="*/ 520919 w 560146"/>
              <a:gd name="connsiteY5" fmla="*/ 990238 h 1188021"/>
              <a:gd name="connsiteX6" fmla="*/ 408460 w 560146"/>
              <a:gd name="connsiteY6" fmla="*/ 1145425 h 1188021"/>
              <a:gd name="connsiteX7" fmla="*/ 69730 w 560146"/>
              <a:gd name="connsiteY7" fmla="*/ 1051422 h 1188021"/>
              <a:gd name="connsiteX8" fmla="*/ 0 w 560146"/>
              <a:gd name="connsiteY8" fmla="*/ 981692 h 1188021"/>
              <a:gd name="connsiteX9" fmla="*/ 0 w 560146"/>
              <a:gd name="connsiteY9" fmla="*/ 69730 h 1188021"/>
              <a:gd name="connsiteX0" fmla="*/ 0 w 549054"/>
              <a:gd name="connsiteY0" fmla="*/ 69730 h 1182910"/>
              <a:gd name="connsiteX1" fmla="*/ 69730 w 549054"/>
              <a:gd name="connsiteY1" fmla="*/ 0 h 1182910"/>
              <a:gd name="connsiteX2" fmla="*/ 348640 w 549054"/>
              <a:gd name="connsiteY2" fmla="*/ 0 h 1182910"/>
              <a:gd name="connsiteX3" fmla="*/ 418370 w 549054"/>
              <a:gd name="connsiteY3" fmla="*/ 69730 h 1182910"/>
              <a:gd name="connsiteX4" fmla="*/ 549054 w 549054"/>
              <a:gd name="connsiteY4" fmla="*/ 858693 h 1182910"/>
              <a:gd name="connsiteX5" fmla="*/ 495281 w 549054"/>
              <a:gd name="connsiteY5" fmla="*/ 938963 h 1182910"/>
              <a:gd name="connsiteX6" fmla="*/ 408460 w 549054"/>
              <a:gd name="connsiteY6" fmla="*/ 1145425 h 1182910"/>
              <a:gd name="connsiteX7" fmla="*/ 69730 w 549054"/>
              <a:gd name="connsiteY7" fmla="*/ 1051422 h 1182910"/>
              <a:gd name="connsiteX8" fmla="*/ 0 w 549054"/>
              <a:gd name="connsiteY8" fmla="*/ 981692 h 1182910"/>
              <a:gd name="connsiteX9" fmla="*/ 0 w 549054"/>
              <a:gd name="connsiteY9" fmla="*/ 69730 h 1182910"/>
              <a:gd name="connsiteX0" fmla="*/ 0 w 549054"/>
              <a:gd name="connsiteY0" fmla="*/ 69730 h 1191259"/>
              <a:gd name="connsiteX1" fmla="*/ 69730 w 549054"/>
              <a:gd name="connsiteY1" fmla="*/ 0 h 1191259"/>
              <a:gd name="connsiteX2" fmla="*/ 348640 w 549054"/>
              <a:gd name="connsiteY2" fmla="*/ 0 h 1191259"/>
              <a:gd name="connsiteX3" fmla="*/ 418370 w 549054"/>
              <a:gd name="connsiteY3" fmla="*/ 69730 h 1191259"/>
              <a:gd name="connsiteX4" fmla="*/ 549054 w 549054"/>
              <a:gd name="connsiteY4" fmla="*/ 858693 h 1191259"/>
              <a:gd name="connsiteX5" fmla="*/ 495281 w 549054"/>
              <a:gd name="connsiteY5" fmla="*/ 938963 h 1191259"/>
              <a:gd name="connsiteX6" fmla="*/ 408460 w 549054"/>
              <a:gd name="connsiteY6" fmla="*/ 1145425 h 1191259"/>
              <a:gd name="connsiteX7" fmla="*/ 69730 w 549054"/>
              <a:gd name="connsiteY7" fmla="*/ 1051422 h 1191259"/>
              <a:gd name="connsiteX8" fmla="*/ 0 w 549054"/>
              <a:gd name="connsiteY8" fmla="*/ 981692 h 1191259"/>
              <a:gd name="connsiteX9" fmla="*/ 0 w 549054"/>
              <a:gd name="connsiteY9" fmla="*/ 69730 h 1191259"/>
              <a:gd name="connsiteX0" fmla="*/ 0 w 557600"/>
              <a:gd name="connsiteY0" fmla="*/ 69730 h 1191259"/>
              <a:gd name="connsiteX1" fmla="*/ 69730 w 557600"/>
              <a:gd name="connsiteY1" fmla="*/ 0 h 1191259"/>
              <a:gd name="connsiteX2" fmla="*/ 348640 w 557600"/>
              <a:gd name="connsiteY2" fmla="*/ 0 h 1191259"/>
              <a:gd name="connsiteX3" fmla="*/ 418370 w 557600"/>
              <a:gd name="connsiteY3" fmla="*/ 69730 h 1191259"/>
              <a:gd name="connsiteX4" fmla="*/ 557600 w 557600"/>
              <a:gd name="connsiteY4" fmla="*/ 815964 h 1191259"/>
              <a:gd name="connsiteX5" fmla="*/ 495281 w 557600"/>
              <a:gd name="connsiteY5" fmla="*/ 938963 h 1191259"/>
              <a:gd name="connsiteX6" fmla="*/ 408460 w 557600"/>
              <a:gd name="connsiteY6" fmla="*/ 1145425 h 1191259"/>
              <a:gd name="connsiteX7" fmla="*/ 69730 w 557600"/>
              <a:gd name="connsiteY7" fmla="*/ 1051422 h 1191259"/>
              <a:gd name="connsiteX8" fmla="*/ 0 w 557600"/>
              <a:gd name="connsiteY8" fmla="*/ 981692 h 1191259"/>
              <a:gd name="connsiteX9" fmla="*/ 0 w 557600"/>
              <a:gd name="connsiteY9" fmla="*/ 69730 h 1191259"/>
              <a:gd name="connsiteX0" fmla="*/ 0 w 557600"/>
              <a:gd name="connsiteY0" fmla="*/ 69730 h 1193535"/>
              <a:gd name="connsiteX1" fmla="*/ 69730 w 557600"/>
              <a:gd name="connsiteY1" fmla="*/ 0 h 1193535"/>
              <a:gd name="connsiteX2" fmla="*/ 348640 w 557600"/>
              <a:gd name="connsiteY2" fmla="*/ 0 h 1193535"/>
              <a:gd name="connsiteX3" fmla="*/ 418370 w 557600"/>
              <a:gd name="connsiteY3" fmla="*/ 69730 h 1193535"/>
              <a:gd name="connsiteX4" fmla="*/ 557600 w 557600"/>
              <a:gd name="connsiteY4" fmla="*/ 815964 h 1193535"/>
              <a:gd name="connsiteX5" fmla="*/ 529465 w 557600"/>
              <a:gd name="connsiteY5" fmla="*/ 956055 h 1193535"/>
              <a:gd name="connsiteX6" fmla="*/ 408460 w 557600"/>
              <a:gd name="connsiteY6" fmla="*/ 1145425 h 1193535"/>
              <a:gd name="connsiteX7" fmla="*/ 69730 w 557600"/>
              <a:gd name="connsiteY7" fmla="*/ 1051422 h 1193535"/>
              <a:gd name="connsiteX8" fmla="*/ 0 w 557600"/>
              <a:gd name="connsiteY8" fmla="*/ 981692 h 1193535"/>
              <a:gd name="connsiteX9" fmla="*/ 0 w 557600"/>
              <a:gd name="connsiteY9" fmla="*/ 69730 h 1193535"/>
              <a:gd name="connsiteX0" fmla="*/ 0 w 557600"/>
              <a:gd name="connsiteY0" fmla="*/ 69730 h 1199467"/>
              <a:gd name="connsiteX1" fmla="*/ 69730 w 557600"/>
              <a:gd name="connsiteY1" fmla="*/ 0 h 1199467"/>
              <a:gd name="connsiteX2" fmla="*/ 348640 w 557600"/>
              <a:gd name="connsiteY2" fmla="*/ 0 h 1199467"/>
              <a:gd name="connsiteX3" fmla="*/ 418370 w 557600"/>
              <a:gd name="connsiteY3" fmla="*/ 69730 h 1199467"/>
              <a:gd name="connsiteX4" fmla="*/ 557600 w 557600"/>
              <a:gd name="connsiteY4" fmla="*/ 815964 h 1199467"/>
              <a:gd name="connsiteX5" fmla="*/ 529465 w 557600"/>
              <a:gd name="connsiteY5" fmla="*/ 956055 h 1199467"/>
              <a:gd name="connsiteX6" fmla="*/ 408460 w 557600"/>
              <a:gd name="connsiteY6" fmla="*/ 1145425 h 1199467"/>
              <a:gd name="connsiteX7" fmla="*/ 69730 w 557600"/>
              <a:gd name="connsiteY7" fmla="*/ 1051422 h 1199467"/>
              <a:gd name="connsiteX8" fmla="*/ 0 w 557600"/>
              <a:gd name="connsiteY8" fmla="*/ 981692 h 1199467"/>
              <a:gd name="connsiteX9" fmla="*/ 0 w 557600"/>
              <a:gd name="connsiteY9" fmla="*/ 69730 h 1199467"/>
              <a:gd name="connsiteX0" fmla="*/ 0 w 563060"/>
              <a:gd name="connsiteY0" fmla="*/ 69730 h 1207711"/>
              <a:gd name="connsiteX1" fmla="*/ 69730 w 563060"/>
              <a:gd name="connsiteY1" fmla="*/ 0 h 1207711"/>
              <a:gd name="connsiteX2" fmla="*/ 348640 w 563060"/>
              <a:gd name="connsiteY2" fmla="*/ 0 h 1207711"/>
              <a:gd name="connsiteX3" fmla="*/ 418370 w 563060"/>
              <a:gd name="connsiteY3" fmla="*/ 69730 h 1207711"/>
              <a:gd name="connsiteX4" fmla="*/ 557600 w 563060"/>
              <a:gd name="connsiteY4" fmla="*/ 815964 h 1207711"/>
              <a:gd name="connsiteX5" fmla="*/ 555102 w 563060"/>
              <a:gd name="connsiteY5" fmla="*/ 998784 h 1207711"/>
              <a:gd name="connsiteX6" fmla="*/ 408460 w 563060"/>
              <a:gd name="connsiteY6" fmla="*/ 1145425 h 1207711"/>
              <a:gd name="connsiteX7" fmla="*/ 69730 w 563060"/>
              <a:gd name="connsiteY7" fmla="*/ 1051422 h 1207711"/>
              <a:gd name="connsiteX8" fmla="*/ 0 w 563060"/>
              <a:gd name="connsiteY8" fmla="*/ 981692 h 1207711"/>
              <a:gd name="connsiteX9" fmla="*/ 0 w 563060"/>
              <a:gd name="connsiteY9" fmla="*/ 69730 h 1207711"/>
              <a:gd name="connsiteX0" fmla="*/ 0 w 559345"/>
              <a:gd name="connsiteY0" fmla="*/ 69730 h 1207711"/>
              <a:gd name="connsiteX1" fmla="*/ 69730 w 559345"/>
              <a:gd name="connsiteY1" fmla="*/ 0 h 1207711"/>
              <a:gd name="connsiteX2" fmla="*/ 348640 w 559345"/>
              <a:gd name="connsiteY2" fmla="*/ 0 h 1207711"/>
              <a:gd name="connsiteX3" fmla="*/ 418370 w 559345"/>
              <a:gd name="connsiteY3" fmla="*/ 69730 h 1207711"/>
              <a:gd name="connsiteX4" fmla="*/ 557600 w 559345"/>
              <a:gd name="connsiteY4" fmla="*/ 815964 h 1207711"/>
              <a:gd name="connsiteX5" fmla="*/ 555102 w 559345"/>
              <a:gd name="connsiteY5" fmla="*/ 998784 h 1207711"/>
              <a:gd name="connsiteX6" fmla="*/ 408460 w 559345"/>
              <a:gd name="connsiteY6" fmla="*/ 1145425 h 1207711"/>
              <a:gd name="connsiteX7" fmla="*/ 69730 w 559345"/>
              <a:gd name="connsiteY7" fmla="*/ 1051422 h 1207711"/>
              <a:gd name="connsiteX8" fmla="*/ 0 w 559345"/>
              <a:gd name="connsiteY8" fmla="*/ 981692 h 1207711"/>
              <a:gd name="connsiteX9" fmla="*/ 0 w 559345"/>
              <a:gd name="connsiteY9" fmla="*/ 69730 h 1207711"/>
              <a:gd name="connsiteX0" fmla="*/ 0 w 559345"/>
              <a:gd name="connsiteY0" fmla="*/ 69730 h 1214721"/>
              <a:gd name="connsiteX1" fmla="*/ 69730 w 559345"/>
              <a:gd name="connsiteY1" fmla="*/ 0 h 1214721"/>
              <a:gd name="connsiteX2" fmla="*/ 348640 w 559345"/>
              <a:gd name="connsiteY2" fmla="*/ 0 h 1214721"/>
              <a:gd name="connsiteX3" fmla="*/ 418370 w 559345"/>
              <a:gd name="connsiteY3" fmla="*/ 69730 h 1214721"/>
              <a:gd name="connsiteX4" fmla="*/ 557600 w 559345"/>
              <a:gd name="connsiteY4" fmla="*/ 815964 h 1214721"/>
              <a:gd name="connsiteX5" fmla="*/ 555102 w 559345"/>
              <a:gd name="connsiteY5" fmla="*/ 998784 h 1214721"/>
              <a:gd name="connsiteX6" fmla="*/ 408460 w 559345"/>
              <a:gd name="connsiteY6" fmla="*/ 1145425 h 1214721"/>
              <a:gd name="connsiteX7" fmla="*/ 69730 w 559345"/>
              <a:gd name="connsiteY7" fmla="*/ 1051422 h 1214721"/>
              <a:gd name="connsiteX8" fmla="*/ 0 w 559345"/>
              <a:gd name="connsiteY8" fmla="*/ 981692 h 1214721"/>
              <a:gd name="connsiteX9" fmla="*/ 0 w 559345"/>
              <a:gd name="connsiteY9" fmla="*/ 69730 h 1214721"/>
              <a:gd name="connsiteX0" fmla="*/ 0 w 557600"/>
              <a:gd name="connsiteY0" fmla="*/ 69730 h 1214721"/>
              <a:gd name="connsiteX1" fmla="*/ 69730 w 557600"/>
              <a:gd name="connsiteY1" fmla="*/ 0 h 1214721"/>
              <a:gd name="connsiteX2" fmla="*/ 348640 w 557600"/>
              <a:gd name="connsiteY2" fmla="*/ 0 h 1214721"/>
              <a:gd name="connsiteX3" fmla="*/ 418370 w 557600"/>
              <a:gd name="connsiteY3" fmla="*/ 69730 h 1214721"/>
              <a:gd name="connsiteX4" fmla="*/ 557600 w 557600"/>
              <a:gd name="connsiteY4" fmla="*/ 815964 h 1214721"/>
              <a:gd name="connsiteX5" fmla="*/ 555102 w 557600"/>
              <a:gd name="connsiteY5" fmla="*/ 998784 h 1214721"/>
              <a:gd name="connsiteX6" fmla="*/ 408460 w 557600"/>
              <a:gd name="connsiteY6" fmla="*/ 1145425 h 1214721"/>
              <a:gd name="connsiteX7" fmla="*/ 69730 w 557600"/>
              <a:gd name="connsiteY7" fmla="*/ 1051422 h 1214721"/>
              <a:gd name="connsiteX8" fmla="*/ 0 w 557600"/>
              <a:gd name="connsiteY8" fmla="*/ 981692 h 1214721"/>
              <a:gd name="connsiteX9" fmla="*/ 0 w 557600"/>
              <a:gd name="connsiteY9" fmla="*/ 69730 h 1214721"/>
              <a:gd name="connsiteX0" fmla="*/ 0 w 557600"/>
              <a:gd name="connsiteY0" fmla="*/ 69730 h 1180540"/>
              <a:gd name="connsiteX1" fmla="*/ 69730 w 557600"/>
              <a:gd name="connsiteY1" fmla="*/ 0 h 1180540"/>
              <a:gd name="connsiteX2" fmla="*/ 348640 w 557600"/>
              <a:gd name="connsiteY2" fmla="*/ 0 h 1180540"/>
              <a:gd name="connsiteX3" fmla="*/ 418370 w 557600"/>
              <a:gd name="connsiteY3" fmla="*/ 69730 h 1180540"/>
              <a:gd name="connsiteX4" fmla="*/ 557600 w 557600"/>
              <a:gd name="connsiteY4" fmla="*/ 815964 h 1180540"/>
              <a:gd name="connsiteX5" fmla="*/ 555102 w 557600"/>
              <a:gd name="connsiteY5" fmla="*/ 998784 h 1180540"/>
              <a:gd name="connsiteX6" fmla="*/ 408460 w 557600"/>
              <a:gd name="connsiteY6" fmla="*/ 1145425 h 1180540"/>
              <a:gd name="connsiteX7" fmla="*/ 69730 w 557600"/>
              <a:gd name="connsiteY7" fmla="*/ 1051422 h 1180540"/>
              <a:gd name="connsiteX8" fmla="*/ 0 w 557600"/>
              <a:gd name="connsiteY8" fmla="*/ 981692 h 1180540"/>
              <a:gd name="connsiteX9" fmla="*/ 0 w 557600"/>
              <a:gd name="connsiteY9" fmla="*/ 69730 h 1180540"/>
              <a:gd name="connsiteX0" fmla="*/ 0 w 557600"/>
              <a:gd name="connsiteY0" fmla="*/ 69730 h 1180540"/>
              <a:gd name="connsiteX1" fmla="*/ 69730 w 557600"/>
              <a:gd name="connsiteY1" fmla="*/ 0 h 1180540"/>
              <a:gd name="connsiteX2" fmla="*/ 348640 w 557600"/>
              <a:gd name="connsiteY2" fmla="*/ 0 h 1180540"/>
              <a:gd name="connsiteX3" fmla="*/ 375641 w 557600"/>
              <a:gd name="connsiteY3" fmla="*/ 215009 h 1180540"/>
              <a:gd name="connsiteX4" fmla="*/ 557600 w 557600"/>
              <a:gd name="connsiteY4" fmla="*/ 815964 h 1180540"/>
              <a:gd name="connsiteX5" fmla="*/ 555102 w 557600"/>
              <a:gd name="connsiteY5" fmla="*/ 998784 h 1180540"/>
              <a:gd name="connsiteX6" fmla="*/ 408460 w 557600"/>
              <a:gd name="connsiteY6" fmla="*/ 1145425 h 1180540"/>
              <a:gd name="connsiteX7" fmla="*/ 69730 w 557600"/>
              <a:gd name="connsiteY7" fmla="*/ 1051422 h 1180540"/>
              <a:gd name="connsiteX8" fmla="*/ 0 w 557600"/>
              <a:gd name="connsiteY8" fmla="*/ 981692 h 1180540"/>
              <a:gd name="connsiteX9" fmla="*/ 0 w 557600"/>
              <a:gd name="connsiteY9" fmla="*/ 69730 h 1180540"/>
              <a:gd name="connsiteX0" fmla="*/ 0 w 557600"/>
              <a:gd name="connsiteY0" fmla="*/ 69730 h 1180540"/>
              <a:gd name="connsiteX1" fmla="*/ 69730 w 557600"/>
              <a:gd name="connsiteY1" fmla="*/ 0 h 1180540"/>
              <a:gd name="connsiteX2" fmla="*/ 348640 w 557600"/>
              <a:gd name="connsiteY2" fmla="*/ 0 h 1180540"/>
              <a:gd name="connsiteX3" fmla="*/ 375641 w 557600"/>
              <a:gd name="connsiteY3" fmla="*/ 215009 h 1180540"/>
              <a:gd name="connsiteX4" fmla="*/ 557600 w 557600"/>
              <a:gd name="connsiteY4" fmla="*/ 815964 h 1180540"/>
              <a:gd name="connsiteX5" fmla="*/ 555102 w 557600"/>
              <a:gd name="connsiteY5" fmla="*/ 998784 h 1180540"/>
              <a:gd name="connsiteX6" fmla="*/ 408460 w 557600"/>
              <a:gd name="connsiteY6" fmla="*/ 1145425 h 1180540"/>
              <a:gd name="connsiteX7" fmla="*/ 129551 w 557600"/>
              <a:gd name="connsiteY7" fmla="*/ 1002844 h 1180540"/>
              <a:gd name="connsiteX8" fmla="*/ 0 w 557600"/>
              <a:gd name="connsiteY8" fmla="*/ 981692 h 1180540"/>
              <a:gd name="connsiteX9" fmla="*/ 0 w 557600"/>
              <a:gd name="connsiteY9" fmla="*/ 69730 h 1180540"/>
              <a:gd name="connsiteX0" fmla="*/ 0 w 557600"/>
              <a:gd name="connsiteY0" fmla="*/ 69730 h 1107809"/>
              <a:gd name="connsiteX1" fmla="*/ 69730 w 557600"/>
              <a:gd name="connsiteY1" fmla="*/ 0 h 1107809"/>
              <a:gd name="connsiteX2" fmla="*/ 348640 w 557600"/>
              <a:gd name="connsiteY2" fmla="*/ 0 h 1107809"/>
              <a:gd name="connsiteX3" fmla="*/ 375641 w 557600"/>
              <a:gd name="connsiteY3" fmla="*/ 215009 h 1107809"/>
              <a:gd name="connsiteX4" fmla="*/ 557600 w 557600"/>
              <a:gd name="connsiteY4" fmla="*/ 815964 h 1107809"/>
              <a:gd name="connsiteX5" fmla="*/ 555102 w 557600"/>
              <a:gd name="connsiteY5" fmla="*/ 998784 h 1107809"/>
              <a:gd name="connsiteX6" fmla="*/ 374277 w 557600"/>
              <a:gd name="connsiteY6" fmla="*/ 1015884 h 1107809"/>
              <a:gd name="connsiteX7" fmla="*/ 129551 w 557600"/>
              <a:gd name="connsiteY7" fmla="*/ 1002844 h 1107809"/>
              <a:gd name="connsiteX8" fmla="*/ 0 w 557600"/>
              <a:gd name="connsiteY8" fmla="*/ 981692 h 1107809"/>
              <a:gd name="connsiteX9" fmla="*/ 0 w 557600"/>
              <a:gd name="connsiteY9" fmla="*/ 69730 h 1107809"/>
              <a:gd name="connsiteX0" fmla="*/ 0 w 557600"/>
              <a:gd name="connsiteY0" fmla="*/ 69730 h 1084103"/>
              <a:gd name="connsiteX1" fmla="*/ 69730 w 557600"/>
              <a:gd name="connsiteY1" fmla="*/ 0 h 1084103"/>
              <a:gd name="connsiteX2" fmla="*/ 348640 w 557600"/>
              <a:gd name="connsiteY2" fmla="*/ 0 h 1084103"/>
              <a:gd name="connsiteX3" fmla="*/ 375641 w 557600"/>
              <a:gd name="connsiteY3" fmla="*/ 215009 h 1084103"/>
              <a:gd name="connsiteX4" fmla="*/ 557600 w 557600"/>
              <a:gd name="connsiteY4" fmla="*/ 815964 h 1084103"/>
              <a:gd name="connsiteX5" fmla="*/ 555102 w 557600"/>
              <a:gd name="connsiteY5" fmla="*/ 998784 h 1084103"/>
              <a:gd name="connsiteX6" fmla="*/ 374277 w 557600"/>
              <a:gd name="connsiteY6" fmla="*/ 1015884 h 1084103"/>
              <a:gd name="connsiteX7" fmla="*/ 129551 w 557600"/>
              <a:gd name="connsiteY7" fmla="*/ 1002844 h 1084103"/>
              <a:gd name="connsiteX8" fmla="*/ 0 w 557600"/>
              <a:gd name="connsiteY8" fmla="*/ 981692 h 1084103"/>
              <a:gd name="connsiteX9" fmla="*/ 0 w 557600"/>
              <a:gd name="connsiteY9" fmla="*/ 69730 h 1084103"/>
              <a:gd name="connsiteX0" fmla="*/ 0 w 557600"/>
              <a:gd name="connsiteY0" fmla="*/ 69730 h 1084103"/>
              <a:gd name="connsiteX1" fmla="*/ 69730 w 557600"/>
              <a:gd name="connsiteY1" fmla="*/ 0 h 1084103"/>
              <a:gd name="connsiteX2" fmla="*/ 348640 w 557600"/>
              <a:gd name="connsiteY2" fmla="*/ 0 h 1084103"/>
              <a:gd name="connsiteX3" fmla="*/ 375641 w 557600"/>
              <a:gd name="connsiteY3" fmla="*/ 215009 h 1084103"/>
              <a:gd name="connsiteX4" fmla="*/ 557600 w 557600"/>
              <a:gd name="connsiteY4" fmla="*/ 815964 h 1084103"/>
              <a:gd name="connsiteX5" fmla="*/ 555102 w 557600"/>
              <a:gd name="connsiteY5" fmla="*/ 998784 h 1084103"/>
              <a:gd name="connsiteX6" fmla="*/ 374277 w 557600"/>
              <a:gd name="connsiteY6" fmla="*/ 1015884 h 1084103"/>
              <a:gd name="connsiteX7" fmla="*/ 129551 w 557600"/>
              <a:gd name="connsiteY7" fmla="*/ 1002844 h 1084103"/>
              <a:gd name="connsiteX8" fmla="*/ 0 w 557600"/>
              <a:gd name="connsiteY8" fmla="*/ 981692 h 1084103"/>
              <a:gd name="connsiteX9" fmla="*/ 0 w 557600"/>
              <a:gd name="connsiteY9" fmla="*/ 69730 h 1084103"/>
              <a:gd name="connsiteX0" fmla="*/ 0 w 557600"/>
              <a:gd name="connsiteY0" fmla="*/ 69730 h 1084103"/>
              <a:gd name="connsiteX1" fmla="*/ 69730 w 557600"/>
              <a:gd name="connsiteY1" fmla="*/ 0 h 1084103"/>
              <a:gd name="connsiteX2" fmla="*/ 348640 w 557600"/>
              <a:gd name="connsiteY2" fmla="*/ 0 h 1084103"/>
              <a:gd name="connsiteX3" fmla="*/ 375641 w 557600"/>
              <a:gd name="connsiteY3" fmla="*/ 215009 h 1084103"/>
              <a:gd name="connsiteX4" fmla="*/ 557600 w 557600"/>
              <a:gd name="connsiteY4" fmla="*/ 815964 h 1084103"/>
              <a:gd name="connsiteX5" fmla="*/ 555102 w 557600"/>
              <a:gd name="connsiteY5" fmla="*/ 998784 h 1084103"/>
              <a:gd name="connsiteX6" fmla="*/ 374277 w 557600"/>
              <a:gd name="connsiteY6" fmla="*/ 1015884 h 1084103"/>
              <a:gd name="connsiteX7" fmla="*/ 129551 w 557600"/>
              <a:gd name="connsiteY7" fmla="*/ 1002844 h 1084103"/>
              <a:gd name="connsiteX8" fmla="*/ 0 w 557600"/>
              <a:gd name="connsiteY8" fmla="*/ 981692 h 1084103"/>
              <a:gd name="connsiteX9" fmla="*/ 0 w 557600"/>
              <a:gd name="connsiteY9" fmla="*/ 69730 h 1084103"/>
              <a:gd name="connsiteX0" fmla="*/ 0 w 580740"/>
              <a:gd name="connsiteY0" fmla="*/ 69730 h 1090131"/>
              <a:gd name="connsiteX1" fmla="*/ 69730 w 580740"/>
              <a:gd name="connsiteY1" fmla="*/ 0 h 1090131"/>
              <a:gd name="connsiteX2" fmla="*/ 348640 w 580740"/>
              <a:gd name="connsiteY2" fmla="*/ 0 h 1090131"/>
              <a:gd name="connsiteX3" fmla="*/ 375641 w 580740"/>
              <a:gd name="connsiteY3" fmla="*/ 215009 h 1090131"/>
              <a:gd name="connsiteX4" fmla="*/ 557600 w 580740"/>
              <a:gd name="connsiteY4" fmla="*/ 815964 h 1090131"/>
              <a:gd name="connsiteX5" fmla="*/ 580740 w 580740"/>
              <a:gd name="connsiteY5" fmla="*/ 1006880 h 1090131"/>
              <a:gd name="connsiteX6" fmla="*/ 374277 w 580740"/>
              <a:gd name="connsiteY6" fmla="*/ 1015884 h 1090131"/>
              <a:gd name="connsiteX7" fmla="*/ 129551 w 580740"/>
              <a:gd name="connsiteY7" fmla="*/ 1002844 h 1090131"/>
              <a:gd name="connsiteX8" fmla="*/ 0 w 580740"/>
              <a:gd name="connsiteY8" fmla="*/ 981692 h 1090131"/>
              <a:gd name="connsiteX9" fmla="*/ 0 w 580740"/>
              <a:gd name="connsiteY9" fmla="*/ 69730 h 1090131"/>
              <a:gd name="connsiteX0" fmla="*/ 0 w 580740"/>
              <a:gd name="connsiteY0" fmla="*/ 69730 h 1015884"/>
              <a:gd name="connsiteX1" fmla="*/ 69730 w 580740"/>
              <a:gd name="connsiteY1" fmla="*/ 0 h 1015884"/>
              <a:gd name="connsiteX2" fmla="*/ 348640 w 580740"/>
              <a:gd name="connsiteY2" fmla="*/ 0 h 1015884"/>
              <a:gd name="connsiteX3" fmla="*/ 375641 w 580740"/>
              <a:gd name="connsiteY3" fmla="*/ 215009 h 1015884"/>
              <a:gd name="connsiteX4" fmla="*/ 557600 w 580740"/>
              <a:gd name="connsiteY4" fmla="*/ 815964 h 1015884"/>
              <a:gd name="connsiteX5" fmla="*/ 580740 w 580740"/>
              <a:gd name="connsiteY5" fmla="*/ 1006880 h 1015884"/>
              <a:gd name="connsiteX6" fmla="*/ 374277 w 580740"/>
              <a:gd name="connsiteY6" fmla="*/ 1015884 h 1015884"/>
              <a:gd name="connsiteX7" fmla="*/ 129551 w 580740"/>
              <a:gd name="connsiteY7" fmla="*/ 1002844 h 1015884"/>
              <a:gd name="connsiteX8" fmla="*/ 0 w 580740"/>
              <a:gd name="connsiteY8" fmla="*/ 981692 h 1015884"/>
              <a:gd name="connsiteX9" fmla="*/ 0 w 580740"/>
              <a:gd name="connsiteY9" fmla="*/ 69730 h 10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740" h="1015884">
                <a:moveTo>
                  <a:pt x="0" y="69730"/>
                </a:moveTo>
                <a:cubicBezTo>
                  <a:pt x="0" y="31219"/>
                  <a:pt x="31219" y="0"/>
                  <a:pt x="69730" y="0"/>
                </a:cubicBezTo>
                <a:lnTo>
                  <a:pt x="348640" y="0"/>
                </a:lnTo>
                <a:cubicBezTo>
                  <a:pt x="387151" y="0"/>
                  <a:pt x="375641" y="176498"/>
                  <a:pt x="375641" y="215009"/>
                </a:cubicBezTo>
                <a:cubicBezTo>
                  <a:pt x="401922" y="373792"/>
                  <a:pt x="557600" y="662546"/>
                  <a:pt x="557600" y="815964"/>
                </a:cubicBezTo>
                <a:cubicBezTo>
                  <a:pt x="557599" y="995019"/>
                  <a:pt x="579959" y="914938"/>
                  <a:pt x="580740" y="1006880"/>
                </a:cubicBezTo>
                <a:cubicBezTo>
                  <a:pt x="555102" y="1004903"/>
                  <a:pt x="575158" y="995190"/>
                  <a:pt x="374277" y="1015884"/>
                </a:cubicBezTo>
                <a:cubicBezTo>
                  <a:pt x="238576" y="988899"/>
                  <a:pt x="222521" y="1002844"/>
                  <a:pt x="129551" y="1002844"/>
                </a:cubicBezTo>
                <a:cubicBezTo>
                  <a:pt x="91040" y="1002844"/>
                  <a:pt x="0" y="1020203"/>
                  <a:pt x="0" y="981692"/>
                </a:cubicBezTo>
                <a:lnTo>
                  <a:pt x="0" y="6973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角丸四角形 64"/>
          <p:cNvSpPr/>
          <p:nvPr/>
        </p:nvSpPr>
        <p:spPr>
          <a:xfrm>
            <a:off x="6678973" y="4479194"/>
            <a:ext cx="869013" cy="610927"/>
          </a:xfrm>
          <a:custGeom>
            <a:avLst/>
            <a:gdLst>
              <a:gd name="connsiteX0" fmla="*/ 0 w 864096"/>
              <a:gd name="connsiteY0" fmla="*/ 87574 h 525433"/>
              <a:gd name="connsiteX1" fmla="*/ 87574 w 864096"/>
              <a:gd name="connsiteY1" fmla="*/ 0 h 525433"/>
              <a:gd name="connsiteX2" fmla="*/ 776522 w 864096"/>
              <a:gd name="connsiteY2" fmla="*/ 0 h 525433"/>
              <a:gd name="connsiteX3" fmla="*/ 864096 w 864096"/>
              <a:gd name="connsiteY3" fmla="*/ 87574 h 525433"/>
              <a:gd name="connsiteX4" fmla="*/ 864096 w 864096"/>
              <a:gd name="connsiteY4" fmla="*/ 437859 h 525433"/>
              <a:gd name="connsiteX5" fmla="*/ 776522 w 864096"/>
              <a:gd name="connsiteY5" fmla="*/ 525433 h 525433"/>
              <a:gd name="connsiteX6" fmla="*/ 87574 w 864096"/>
              <a:gd name="connsiteY6" fmla="*/ 525433 h 525433"/>
              <a:gd name="connsiteX7" fmla="*/ 0 w 864096"/>
              <a:gd name="connsiteY7" fmla="*/ 437859 h 525433"/>
              <a:gd name="connsiteX8" fmla="*/ 0 w 864096"/>
              <a:gd name="connsiteY8" fmla="*/ 87574 h 525433"/>
              <a:gd name="connsiteX0" fmla="*/ 0 w 864096"/>
              <a:gd name="connsiteY0" fmla="*/ 198669 h 636528"/>
              <a:gd name="connsiteX1" fmla="*/ 96120 w 864096"/>
              <a:gd name="connsiteY1" fmla="*/ 0 h 636528"/>
              <a:gd name="connsiteX2" fmla="*/ 776522 w 864096"/>
              <a:gd name="connsiteY2" fmla="*/ 111095 h 636528"/>
              <a:gd name="connsiteX3" fmla="*/ 864096 w 864096"/>
              <a:gd name="connsiteY3" fmla="*/ 198669 h 636528"/>
              <a:gd name="connsiteX4" fmla="*/ 864096 w 864096"/>
              <a:gd name="connsiteY4" fmla="*/ 548954 h 636528"/>
              <a:gd name="connsiteX5" fmla="*/ 776522 w 864096"/>
              <a:gd name="connsiteY5" fmla="*/ 636528 h 636528"/>
              <a:gd name="connsiteX6" fmla="*/ 87574 w 864096"/>
              <a:gd name="connsiteY6" fmla="*/ 636528 h 636528"/>
              <a:gd name="connsiteX7" fmla="*/ 0 w 864096"/>
              <a:gd name="connsiteY7" fmla="*/ 548954 h 636528"/>
              <a:gd name="connsiteX8" fmla="*/ 0 w 864096"/>
              <a:gd name="connsiteY8" fmla="*/ 198669 h 636528"/>
              <a:gd name="connsiteX0" fmla="*/ 0 w 1000829"/>
              <a:gd name="connsiteY0" fmla="*/ 198669 h 636528"/>
              <a:gd name="connsiteX1" fmla="*/ 96120 w 1000829"/>
              <a:gd name="connsiteY1" fmla="*/ 0 h 636528"/>
              <a:gd name="connsiteX2" fmla="*/ 776522 w 1000829"/>
              <a:gd name="connsiteY2" fmla="*/ 111095 h 636528"/>
              <a:gd name="connsiteX3" fmla="*/ 1000829 w 1000829"/>
              <a:gd name="connsiteY3" fmla="*/ 275581 h 636528"/>
              <a:gd name="connsiteX4" fmla="*/ 864096 w 1000829"/>
              <a:gd name="connsiteY4" fmla="*/ 548954 h 636528"/>
              <a:gd name="connsiteX5" fmla="*/ 776522 w 1000829"/>
              <a:gd name="connsiteY5" fmla="*/ 636528 h 636528"/>
              <a:gd name="connsiteX6" fmla="*/ 87574 w 1000829"/>
              <a:gd name="connsiteY6" fmla="*/ 636528 h 636528"/>
              <a:gd name="connsiteX7" fmla="*/ 0 w 1000829"/>
              <a:gd name="connsiteY7" fmla="*/ 548954 h 636528"/>
              <a:gd name="connsiteX8" fmla="*/ 0 w 1000829"/>
              <a:gd name="connsiteY8" fmla="*/ 198669 h 636528"/>
              <a:gd name="connsiteX0" fmla="*/ 0 w 1000829"/>
              <a:gd name="connsiteY0" fmla="*/ 198669 h 636528"/>
              <a:gd name="connsiteX1" fmla="*/ 96120 w 1000829"/>
              <a:gd name="connsiteY1" fmla="*/ 0 h 636528"/>
              <a:gd name="connsiteX2" fmla="*/ 776522 w 1000829"/>
              <a:gd name="connsiteY2" fmla="*/ 111095 h 636528"/>
              <a:gd name="connsiteX3" fmla="*/ 1000829 w 1000829"/>
              <a:gd name="connsiteY3" fmla="*/ 275581 h 636528"/>
              <a:gd name="connsiteX4" fmla="*/ 932462 w 1000829"/>
              <a:gd name="connsiteY4" fmla="*/ 548954 h 636528"/>
              <a:gd name="connsiteX5" fmla="*/ 776522 w 1000829"/>
              <a:gd name="connsiteY5" fmla="*/ 636528 h 636528"/>
              <a:gd name="connsiteX6" fmla="*/ 87574 w 1000829"/>
              <a:gd name="connsiteY6" fmla="*/ 636528 h 636528"/>
              <a:gd name="connsiteX7" fmla="*/ 0 w 1000829"/>
              <a:gd name="connsiteY7" fmla="*/ 548954 h 636528"/>
              <a:gd name="connsiteX8" fmla="*/ 0 w 1000829"/>
              <a:gd name="connsiteY8" fmla="*/ 198669 h 636528"/>
              <a:gd name="connsiteX0" fmla="*/ 0 w 932462"/>
              <a:gd name="connsiteY0" fmla="*/ 198669 h 636528"/>
              <a:gd name="connsiteX1" fmla="*/ 96120 w 932462"/>
              <a:gd name="connsiteY1" fmla="*/ 0 h 636528"/>
              <a:gd name="connsiteX2" fmla="*/ 776522 w 932462"/>
              <a:gd name="connsiteY2" fmla="*/ 111095 h 636528"/>
              <a:gd name="connsiteX3" fmla="*/ 915371 w 932462"/>
              <a:gd name="connsiteY3" fmla="*/ 258489 h 636528"/>
              <a:gd name="connsiteX4" fmla="*/ 932462 w 932462"/>
              <a:gd name="connsiteY4" fmla="*/ 548954 h 636528"/>
              <a:gd name="connsiteX5" fmla="*/ 776522 w 932462"/>
              <a:gd name="connsiteY5" fmla="*/ 636528 h 636528"/>
              <a:gd name="connsiteX6" fmla="*/ 87574 w 932462"/>
              <a:gd name="connsiteY6" fmla="*/ 636528 h 636528"/>
              <a:gd name="connsiteX7" fmla="*/ 0 w 932462"/>
              <a:gd name="connsiteY7" fmla="*/ 548954 h 636528"/>
              <a:gd name="connsiteX8" fmla="*/ 0 w 932462"/>
              <a:gd name="connsiteY8" fmla="*/ 198669 h 636528"/>
              <a:gd name="connsiteX0" fmla="*/ 0 w 932497"/>
              <a:gd name="connsiteY0" fmla="*/ 198669 h 636528"/>
              <a:gd name="connsiteX1" fmla="*/ 96120 w 932497"/>
              <a:gd name="connsiteY1" fmla="*/ 0 h 636528"/>
              <a:gd name="connsiteX2" fmla="*/ 776522 w 932497"/>
              <a:gd name="connsiteY2" fmla="*/ 111095 h 636528"/>
              <a:gd name="connsiteX3" fmla="*/ 915371 w 932497"/>
              <a:gd name="connsiteY3" fmla="*/ 258489 h 636528"/>
              <a:gd name="connsiteX4" fmla="*/ 932462 w 932497"/>
              <a:gd name="connsiteY4" fmla="*/ 548954 h 636528"/>
              <a:gd name="connsiteX5" fmla="*/ 856425 w 932497"/>
              <a:gd name="connsiteY5" fmla="*/ 554894 h 636528"/>
              <a:gd name="connsiteX6" fmla="*/ 776522 w 932497"/>
              <a:gd name="connsiteY6" fmla="*/ 636528 h 636528"/>
              <a:gd name="connsiteX7" fmla="*/ 87574 w 932497"/>
              <a:gd name="connsiteY7" fmla="*/ 636528 h 636528"/>
              <a:gd name="connsiteX8" fmla="*/ 0 w 932497"/>
              <a:gd name="connsiteY8" fmla="*/ 548954 h 636528"/>
              <a:gd name="connsiteX9" fmla="*/ 0 w 932497"/>
              <a:gd name="connsiteY9" fmla="*/ 198669 h 636528"/>
              <a:gd name="connsiteX0" fmla="*/ 0 w 932497"/>
              <a:gd name="connsiteY0" fmla="*/ 204097 h 641956"/>
              <a:gd name="connsiteX1" fmla="*/ 96120 w 932497"/>
              <a:gd name="connsiteY1" fmla="*/ 5428 h 641956"/>
              <a:gd name="connsiteX2" fmla="*/ 377861 w 932497"/>
              <a:gd name="connsiteY2" fmla="*/ 90303 h 641956"/>
              <a:gd name="connsiteX3" fmla="*/ 776522 w 932497"/>
              <a:gd name="connsiteY3" fmla="*/ 116523 h 641956"/>
              <a:gd name="connsiteX4" fmla="*/ 915371 w 932497"/>
              <a:gd name="connsiteY4" fmla="*/ 263917 h 641956"/>
              <a:gd name="connsiteX5" fmla="*/ 932462 w 932497"/>
              <a:gd name="connsiteY5" fmla="*/ 554382 h 641956"/>
              <a:gd name="connsiteX6" fmla="*/ 856425 w 932497"/>
              <a:gd name="connsiteY6" fmla="*/ 560322 h 641956"/>
              <a:gd name="connsiteX7" fmla="*/ 776522 w 932497"/>
              <a:gd name="connsiteY7" fmla="*/ 641956 h 641956"/>
              <a:gd name="connsiteX8" fmla="*/ 87574 w 932497"/>
              <a:gd name="connsiteY8" fmla="*/ 641956 h 641956"/>
              <a:gd name="connsiteX9" fmla="*/ 0 w 932497"/>
              <a:gd name="connsiteY9" fmla="*/ 554382 h 641956"/>
              <a:gd name="connsiteX10" fmla="*/ 0 w 932497"/>
              <a:gd name="connsiteY10" fmla="*/ 204097 h 641956"/>
              <a:gd name="connsiteX0" fmla="*/ 0 w 932497"/>
              <a:gd name="connsiteY0" fmla="*/ 118792 h 556651"/>
              <a:gd name="connsiteX1" fmla="*/ 151185 w 932497"/>
              <a:gd name="connsiteY1" fmla="*/ 72653 h 556651"/>
              <a:gd name="connsiteX2" fmla="*/ 377861 w 932497"/>
              <a:gd name="connsiteY2" fmla="*/ 4998 h 556651"/>
              <a:gd name="connsiteX3" fmla="*/ 776522 w 932497"/>
              <a:gd name="connsiteY3" fmla="*/ 31218 h 556651"/>
              <a:gd name="connsiteX4" fmla="*/ 915371 w 932497"/>
              <a:gd name="connsiteY4" fmla="*/ 178612 h 556651"/>
              <a:gd name="connsiteX5" fmla="*/ 932462 w 932497"/>
              <a:gd name="connsiteY5" fmla="*/ 469077 h 556651"/>
              <a:gd name="connsiteX6" fmla="*/ 856425 w 932497"/>
              <a:gd name="connsiteY6" fmla="*/ 475017 h 556651"/>
              <a:gd name="connsiteX7" fmla="*/ 776522 w 932497"/>
              <a:gd name="connsiteY7" fmla="*/ 556651 h 556651"/>
              <a:gd name="connsiteX8" fmla="*/ 87574 w 932497"/>
              <a:gd name="connsiteY8" fmla="*/ 556651 h 556651"/>
              <a:gd name="connsiteX9" fmla="*/ 0 w 932497"/>
              <a:gd name="connsiteY9" fmla="*/ 469077 h 556651"/>
              <a:gd name="connsiteX10" fmla="*/ 0 w 932497"/>
              <a:gd name="connsiteY10" fmla="*/ 118792 h 556651"/>
              <a:gd name="connsiteX0" fmla="*/ 0 w 932497"/>
              <a:gd name="connsiteY0" fmla="*/ 165343 h 603202"/>
              <a:gd name="connsiteX1" fmla="*/ 151185 w 932497"/>
              <a:gd name="connsiteY1" fmla="*/ 119204 h 603202"/>
              <a:gd name="connsiteX2" fmla="*/ 354262 w 932497"/>
              <a:gd name="connsiteY2" fmla="*/ 706 h 603202"/>
              <a:gd name="connsiteX3" fmla="*/ 776522 w 932497"/>
              <a:gd name="connsiteY3" fmla="*/ 77769 h 603202"/>
              <a:gd name="connsiteX4" fmla="*/ 915371 w 932497"/>
              <a:gd name="connsiteY4" fmla="*/ 225163 h 603202"/>
              <a:gd name="connsiteX5" fmla="*/ 932462 w 932497"/>
              <a:gd name="connsiteY5" fmla="*/ 515628 h 603202"/>
              <a:gd name="connsiteX6" fmla="*/ 856425 w 932497"/>
              <a:gd name="connsiteY6" fmla="*/ 521568 h 603202"/>
              <a:gd name="connsiteX7" fmla="*/ 776522 w 932497"/>
              <a:gd name="connsiteY7" fmla="*/ 603202 h 603202"/>
              <a:gd name="connsiteX8" fmla="*/ 87574 w 932497"/>
              <a:gd name="connsiteY8" fmla="*/ 603202 h 603202"/>
              <a:gd name="connsiteX9" fmla="*/ 0 w 932497"/>
              <a:gd name="connsiteY9" fmla="*/ 515628 h 603202"/>
              <a:gd name="connsiteX10" fmla="*/ 0 w 932497"/>
              <a:gd name="connsiteY10" fmla="*/ 165343 h 603202"/>
              <a:gd name="connsiteX0" fmla="*/ 0 w 932497"/>
              <a:gd name="connsiteY0" fmla="*/ 167522 h 605381"/>
              <a:gd name="connsiteX1" fmla="*/ 151185 w 932497"/>
              <a:gd name="connsiteY1" fmla="*/ 121383 h 605381"/>
              <a:gd name="connsiteX2" fmla="*/ 354262 w 932497"/>
              <a:gd name="connsiteY2" fmla="*/ 2885 h 605381"/>
              <a:gd name="connsiteX3" fmla="*/ 776522 w 932497"/>
              <a:gd name="connsiteY3" fmla="*/ 79948 h 605381"/>
              <a:gd name="connsiteX4" fmla="*/ 915371 w 932497"/>
              <a:gd name="connsiteY4" fmla="*/ 227342 h 605381"/>
              <a:gd name="connsiteX5" fmla="*/ 932462 w 932497"/>
              <a:gd name="connsiteY5" fmla="*/ 517807 h 605381"/>
              <a:gd name="connsiteX6" fmla="*/ 856425 w 932497"/>
              <a:gd name="connsiteY6" fmla="*/ 523747 h 605381"/>
              <a:gd name="connsiteX7" fmla="*/ 776522 w 932497"/>
              <a:gd name="connsiteY7" fmla="*/ 605381 h 605381"/>
              <a:gd name="connsiteX8" fmla="*/ 87574 w 932497"/>
              <a:gd name="connsiteY8" fmla="*/ 605381 h 605381"/>
              <a:gd name="connsiteX9" fmla="*/ 0 w 932497"/>
              <a:gd name="connsiteY9" fmla="*/ 517807 h 605381"/>
              <a:gd name="connsiteX10" fmla="*/ 0 w 932497"/>
              <a:gd name="connsiteY10" fmla="*/ 167522 h 605381"/>
              <a:gd name="connsiteX0" fmla="*/ 0 w 932497"/>
              <a:gd name="connsiteY0" fmla="*/ 160433 h 598292"/>
              <a:gd name="connsiteX1" fmla="*/ 151185 w 932497"/>
              <a:gd name="connsiteY1" fmla="*/ 114294 h 598292"/>
              <a:gd name="connsiteX2" fmla="*/ 377862 w 932497"/>
              <a:gd name="connsiteY2" fmla="*/ 3058 h 598292"/>
              <a:gd name="connsiteX3" fmla="*/ 776522 w 932497"/>
              <a:gd name="connsiteY3" fmla="*/ 72859 h 598292"/>
              <a:gd name="connsiteX4" fmla="*/ 915371 w 932497"/>
              <a:gd name="connsiteY4" fmla="*/ 220253 h 598292"/>
              <a:gd name="connsiteX5" fmla="*/ 932462 w 932497"/>
              <a:gd name="connsiteY5" fmla="*/ 510718 h 598292"/>
              <a:gd name="connsiteX6" fmla="*/ 856425 w 932497"/>
              <a:gd name="connsiteY6" fmla="*/ 516658 h 598292"/>
              <a:gd name="connsiteX7" fmla="*/ 776522 w 932497"/>
              <a:gd name="connsiteY7" fmla="*/ 598292 h 598292"/>
              <a:gd name="connsiteX8" fmla="*/ 87574 w 932497"/>
              <a:gd name="connsiteY8" fmla="*/ 598292 h 598292"/>
              <a:gd name="connsiteX9" fmla="*/ 0 w 932497"/>
              <a:gd name="connsiteY9" fmla="*/ 510718 h 598292"/>
              <a:gd name="connsiteX10" fmla="*/ 0 w 932497"/>
              <a:gd name="connsiteY10" fmla="*/ 160433 h 598292"/>
              <a:gd name="connsiteX0" fmla="*/ 0 w 932497"/>
              <a:gd name="connsiteY0" fmla="*/ 157832 h 595691"/>
              <a:gd name="connsiteX1" fmla="*/ 151185 w 932497"/>
              <a:gd name="connsiteY1" fmla="*/ 111693 h 595691"/>
              <a:gd name="connsiteX2" fmla="*/ 377862 w 932497"/>
              <a:gd name="connsiteY2" fmla="*/ 457 h 595691"/>
              <a:gd name="connsiteX3" fmla="*/ 776522 w 932497"/>
              <a:gd name="connsiteY3" fmla="*/ 70258 h 595691"/>
              <a:gd name="connsiteX4" fmla="*/ 915371 w 932497"/>
              <a:gd name="connsiteY4" fmla="*/ 217652 h 595691"/>
              <a:gd name="connsiteX5" fmla="*/ 932462 w 932497"/>
              <a:gd name="connsiteY5" fmla="*/ 508117 h 595691"/>
              <a:gd name="connsiteX6" fmla="*/ 856425 w 932497"/>
              <a:gd name="connsiteY6" fmla="*/ 514057 h 595691"/>
              <a:gd name="connsiteX7" fmla="*/ 776522 w 932497"/>
              <a:gd name="connsiteY7" fmla="*/ 595691 h 595691"/>
              <a:gd name="connsiteX8" fmla="*/ 87574 w 932497"/>
              <a:gd name="connsiteY8" fmla="*/ 595691 h 595691"/>
              <a:gd name="connsiteX9" fmla="*/ 0 w 932497"/>
              <a:gd name="connsiteY9" fmla="*/ 508117 h 595691"/>
              <a:gd name="connsiteX10" fmla="*/ 0 w 932497"/>
              <a:gd name="connsiteY10" fmla="*/ 157832 h 595691"/>
              <a:gd name="connsiteX0" fmla="*/ 0 w 932497"/>
              <a:gd name="connsiteY0" fmla="*/ 157945 h 595804"/>
              <a:gd name="connsiteX1" fmla="*/ 151185 w 932497"/>
              <a:gd name="connsiteY1" fmla="*/ 111806 h 595804"/>
              <a:gd name="connsiteX2" fmla="*/ 377862 w 932497"/>
              <a:gd name="connsiteY2" fmla="*/ 570 h 595804"/>
              <a:gd name="connsiteX3" fmla="*/ 544495 w 932497"/>
              <a:gd name="connsiteY3" fmla="*/ 68493 h 595804"/>
              <a:gd name="connsiteX4" fmla="*/ 776522 w 932497"/>
              <a:gd name="connsiteY4" fmla="*/ 70371 h 595804"/>
              <a:gd name="connsiteX5" fmla="*/ 915371 w 932497"/>
              <a:gd name="connsiteY5" fmla="*/ 217765 h 595804"/>
              <a:gd name="connsiteX6" fmla="*/ 932462 w 932497"/>
              <a:gd name="connsiteY6" fmla="*/ 508230 h 595804"/>
              <a:gd name="connsiteX7" fmla="*/ 856425 w 932497"/>
              <a:gd name="connsiteY7" fmla="*/ 514170 h 595804"/>
              <a:gd name="connsiteX8" fmla="*/ 776522 w 932497"/>
              <a:gd name="connsiteY8" fmla="*/ 595804 h 595804"/>
              <a:gd name="connsiteX9" fmla="*/ 87574 w 932497"/>
              <a:gd name="connsiteY9" fmla="*/ 595804 h 595804"/>
              <a:gd name="connsiteX10" fmla="*/ 0 w 932497"/>
              <a:gd name="connsiteY10" fmla="*/ 508230 h 595804"/>
              <a:gd name="connsiteX11" fmla="*/ 0 w 932497"/>
              <a:gd name="connsiteY11" fmla="*/ 157945 h 595804"/>
              <a:gd name="connsiteX0" fmla="*/ 0 w 932742"/>
              <a:gd name="connsiteY0" fmla="*/ 157945 h 595804"/>
              <a:gd name="connsiteX1" fmla="*/ 151185 w 932742"/>
              <a:gd name="connsiteY1" fmla="*/ 111806 h 595804"/>
              <a:gd name="connsiteX2" fmla="*/ 377862 w 932742"/>
              <a:gd name="connsiteY2" fmla="*/ 570 h 595804"/>
              <a:gd name="connsiteX3" fmla="*/ 544495 w 932742"/>
              <a:gd name="connsiteY3" fmla="*/ 68493 h 595804"/>
              <a:gd name="connsiteX4" fmla="*/ 776522 w 932742"/>
              <a:gd name="connsiteY4" fmla="*/ 70371 h 595804"/>
              <a:gd name="connsiteX5" fmla="*/ 915371 w 932742"/>
              <a:gd name="connsiteY5" fmla="*/ 217765 h 595804"/>
              <a:gd name="connsiteX6" fmla="*/ 932462 w 932742"/>
              <a:gd name="connsiteY6" fmla="*/ 508230 h 595804"/>
              <a:gd name="connsiteX7" fmla="*/ 903624 w 932742"/>
              <a:gd name="connsiteY7" fmla="*/ 579540 h 595804"/>
              <a:gd name="connsiteX8" fmla="*/ 776522 w 932742"/>
              <a:gd name="connsiteY8" fmla="*/ 595804 h 595804"/>
              <a:gd name="connsiteX9" fmla="*/ 87574 w 932742"/>
              <a:gd name="connsiteY9" fmla="*/ 595804 h 595804"/>
              <a:gd name="connsiteX10" fmla="*/ 0 w 932742"/>
              <a:gd name="connsiteY10" fmla="*/ 508230 h 595804"/>
              <a:gd name="connsiteX11" fmla="*/ 0 w 932742"/>
              <a:gd name="connsiteY11" fmla="*/ 157945 h 59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2742" h="595804">
                <a:moveTo>
                  <a:pt x="0" y="157945"/>
                </a:moveTo>
                <a:cubicBezTo>
                  <a:pt x="0" y="109579"/>
                  <a:pt x="102819" y="111806"/>
                  <a:pt x="151185" y="111806"/>
                </a:cubicBezTo>
                <a:cubicBezTo>
                  <a:pt x="214162" y="82870"/>
                  <a:pt x="312311" y="7789"/>
                  <a:pt x="377862" y="570"/>
                </a:cubicBezTo>
                <a:cubicBezTo>
                  <a:pt x="443413" y="-6649"/>
                  <a:pt x="478052" y="56859"/>
                  <a:pt x="544495" y="68493"/>
                </a:cubicBezTo>
                <a:cubicBezTo>
                  <a:pt x="610938" y="80127"/>
                  <a:pt x="717331" y="35808"/>
                  <a:pt x="776522" y="70371"/>
                </a:cubicBezTo>
                <a:cubicBezTo>
                  <a:pt x="824888" y="70371"/>
                  <a:pt x="915371" y="169399"/>
                  <a:pt x="915371" y="217765"/>
                </a:cubicBezTo>
                <a:lnTo>
                  <a:pt x="932462" y="508230"/>
                </a:lnTo>
                <a:cubicBezTo>
                  <a:pt x="934032" y="561904"/>
                  <a:pt x="929614" y="564944"/>
                  <a:pt x="903624" y="579540"/>
                </a:cubicBezTo>
                <a:cubicBezTo>
                  <a:pt x="877634" y="594136"/>
                  <a:pt x="916058" y="586471"/>
                  <a:pt x="776522" y="595804"/>
                </a:cubicBezTo>
                <a:lnTo>
                  <a:pt x="87574" y="595804"/>
                </a:lnTo>
                <a:cubicBezTo>
                  <a:pt x="39208" y="595804"/>
                  <a:pt x="0" y="556596"/>
                  <a:pt x="0" y="508230"/>
                </a:cubicBezTo>
                <a:lnTo>
                  <a:pt x="0" y="15794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 extrusionH="25400" contourW="19050" prstMaterial="clear">
            <a:extrusionClr>
              <a:srgbClr val="00B050"/>
            </a:extrusionClr>
            <a:contourClr>
              <a:srgbClr val="00B05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2079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19" y="6081618"/>
            <a:ext cx="1566869" cy="437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Records </a:t>
                </a:r>
                <a:r>
                  <a:rPr lang="en-US" altLang="ja-JP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err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dirty="0" err="1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r>
                  <a:rPr lang="en-US" altLang="ja-JP" sz="2400" dirty="0" smtClean="0"/>
                  <a:t>How do we approach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these materials </a:t>
                </a:r>
                <a:r>
                  <a:rPr lang="en-US" altLang="ja-JP" sz="2400" dirty="0" smtClean="0"/>
                  <a:t>theoretically? </a:t>
                </a:r>
                <a:endParaRPr kumimoji="1" lang="en-US" altLang="ja-JP" sz="2400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pPr marL="109728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184576"/>
              </a:xfrm>
              <a:blipFill rotWithShape="1">
                <a:blip r:embed="rId4"/>
                <a:stretch>
                  <a:fillRect t="-823" r="-74" b="-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5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Material Dependence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err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dirty="0" err="1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3111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7055768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832648" cy="381706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1446583" y="3501008"/>
            <a:ext cx="535766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1488" y="2649686"/>
            <a:ext cx="446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liquid nitrogen</a:t>
            </a: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emperature</a:t>
            </a: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77(K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6732240" y="2204864"/>
            <a:ext cx="432048" cy="22322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4288" y="425244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30(K)</a:t>
            </a: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(1986)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4288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9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0(K)</a:t>
            </a: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(1987)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4288" y="220660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135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(K)</a:t>
            </a: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(1993)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41395" y="1340768"/>
            <a:ext cx="2327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153(K)</a:t>
            </a:r>
          </a:p>
          <a:p>
            <a:r>
              <a:rPr lang="en-US" altLang="ja-JP" sz="1200" dirty="0" smtClean="0">
                <a:solidFill>
                  <a:schemeClr val="accent2"/>
                </a:solidFill>
              </a:rPr>
              <a:t>(under high-pressure)</a:t>
            </a:r>
            <a:endParaRPr kumimoji="1" lang="en-US" altLang="ja-JP" sz="1200" dirty="0" smtClean="0">
              <a:solidFill>
                <a:schemeClr val="accent2"/>
              </a:solidFill>
            </a:endParaRP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(</a:t>
            </a:r>
            <a:r>
              <a:rPr lang="en-US" altLang="ja-JP" dirty="0" smtClean="0">
                <a:solidFill>
                  <a:schemeClr val="accent2"/>
                </a:solidFill>
              </a:rPr>
              <a:t>2013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)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24" name="カギ線コネクタ 23"/>
          <p:cNvCxnSpPr/>
          <p:nvPr/>
        </p:nvCxnSpPr>
        <p:spPr>
          <a:xfrm flipV="1">
            <a:off x="5220072" y="1988839"/>
            <a:ext cx="864096" cy="362366"/>
          </a:xfrm>
          <a:prstGeom prst="bentConnector3">
            <a:avLst>
              <a:gd name="adj1" fmla="val 1024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星 5 26"/>
          <p:cNvSpPr/>
          <p:nvPr/>
        </p:nvSpPr>
        <p:spPr>
          <a:xfrm>
            <a:off x="6012160" y="1845985"/>
            <a:ext cx="191705" cy="21486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779912" y="1268760"/>
            <a:ext cx="193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accent2"/>
                </a:solidFill>
              </a:rPr>
              <a:t>166(K)!?</a:t>
            </a:r>
          </a:p>
          <a:p>
            <a:pPr algn="r"/>
            <a:r>
              <a:rPr lang="en-US" altLang="ja-JP" sz="1200" dirty="0" smtClean="0">
                <a:solidFill>
                  <a:schemeClr val="accent2"/>
                </a:solidFill>
              </a:rPr>
              <a:t>(under high-pressure)</a:t>
            </a:r>
            <a:endParaRPr kumimoji="1" lang="en-US" altLang="ja-JP" sz="1200" dirty="0" smtClean="0">
              <a:solidFill>
                <a:schemeClr val="accent2"/>
              </a:solidFill>
            </a:endParaRPr>
          </a:p>
          <a:p>
            <a:pPr algn="r"/>
            <a:r>
              <a:rPr kumimoji="1" lang="en-US" altLang="ja-JP" sz="1200" dirty="0" smtClean="0">
                <a:solidFill>
                  <a:schemeClr val="accent2"/>
                </a:solidFill>
              </a:rPr>
              <a:t>(</a:t>
            </a:r>
            <a:r>
              <a:rPr lang="en-US" altLang="ja-JP" sz="1200" dirty="0" smtClean="0">
                <a:solidFill>
                  <a:schemeClr val="accent2"/>
                </a:solidFill>
              </a:rPr>
              <a:t>2005</a:t>
            </a:r>
            <a:r>
              <a:rPr kumimoji="1" lang="en-US" altLang="ja-JP" sz="1200" dirty="0" smtClean="0">
                <a:solidFill>
                  <a:schemeClr val="accent2"/>
                </a:solidFill>
              </a:rPr>
              <a:t>)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5796136" y="1591925"/>
            <a:ext cx="0" cy="7569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5724128" y="1519917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436096" y="5445224"/>
            <a:ext cx="1152128" cy="36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2527" y="5600273"/>
            <a:ext cx="600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http://sakaki.issp.u-tokyo.ac.jp/user/kittaka/contents/others/tc-history.html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8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42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N.MORISHITA\Dropbox\Kusakabe-lab\M1コロキウム\前期\発表スライド\2layers\tukaeru\ttttransfuk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77" y="1900372"/>
            <a:ext cx="2097102" cy="40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.MORISHITA\Dropbox\Kusakabe-lab\M1コロキウム\前期\発表スライド\2layers\tukaeru\kiriwanixy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6" y="1900372"/>
            <a:ext cx="2102600" cy="40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328592"/>
              </a:xfrm>
            </p:spPr>
            <p:txBody>
              <a:bodyPr/>
              <a:lstStyle/>
              <a:p>
                <a:r>
                  <a:rPr lang="en-US" altLang="ja-JP" dirty="0" smtClean="0"/>
                  <a:t>The single-orbital model</a:t>
                </a:r>
              </a:p>
              <a:p>
                <a:r>
                  <a:rPr kumimoji="1" lang="en-US" altLang="ja-JP" dirty="0" smtClean="0"/>
                  <a:t>Considering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lang="en-US" altLang="ja-JP" dirty="0"/>
                  <a:t>Wannier </a:t>
                </a:r>
                <a:r>
                  <a:rPr kumimoji="1" lang="en-US" altLang="ja-JP" dirty="0" smtClean="0"/>
                  <a:t>orbital</a:t>
                </a:r>
              </a:p>
              <a:p>
                <a:pPr marL="109728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328592"/>
              </a:xfrm>
              <a:blipFill rotWithShape="1">
                <a:blip r:embed="rId5"/>
                <a:stretch>
                  <a:fillRect t="-1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6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Conventional Modeling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Wannierized wave function</a:t>
            </a:r>
            <a:endParaRPr kumimoji="1" lang="ja-JP" altLang="en-US" dirty="0"/>
          </a:p>
        </p:txBody>
      </p:sp>
      <p:pic>
        <p:nvPicPr>
          <p:cNvPr id="3082" name="Picture 10" descr="C:\Users\N.MORISHITA\Dropbox\Kusakabe-lab\M1コロキウム\前期\発表スライド\2layers\tukaeru\trimwanitopx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5434"/>
            <a:ext cx="3969990" cy="39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634458" y="5949280"/>
            <a:ext cx="42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Whole structure on the Cu-O plane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23528" y="4221088"/>
                <a:ext cx="1087373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 dirty="0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21088"/>
                <a:ext cx="1087373" cy="403700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-540568" y="1149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/>
              <a:t>Conventional </a:t>
            </a:r>
            <a:r>
              <a:rPr lang="en-US" altLang="ja-JP" dirty="0" smtClean="0"/>
              <a:t>Modeling</a:t>
            </a:r>
            <a:endParaRPr lang="en-US" altLang="ja-JP" dirty="0"/>
          </a:p>
        </p:txBody>
      </p:sp>
      <p:sp>
        <p:nvSpPr>
          <p:cNvPr id="5" name="右矢印 4"/>
          <p:cNvSpPr/>
          <p:nvPr/>
        </p:nvSpPr>
        <p:spPr>
          <a:xfrm>
            <a:off x="3419872" y="357301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.MORISHITA\Dropbox\Kusakabe-lab\M1コロキウム\前期\発表スライド\2layers\tukaeru\trimwanitopx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.MORISHITA\Dropbox\Kusakabe-lab\M1コロキウム\前期\発表スライド\2layers\tukaeru\trimwanihubcolo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285224" cy="4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en-US" altLang="ja-JP" dirty="0" smtClean="0"/>
              <a:t>The Hubbard model(single-orbital)</a:t>
            </a:r>
            <a:r>
              <a:rPr kumimoji="1" lang="en-US" altLang="ja-JP" dirty="0" smtClean="0"/>
              <a:t> </a:t>
            </a:r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7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Conventional Modeling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30184" y="2699628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84" y="2699628"/>
                <a:ext cx="4655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矢印 15"/>
          <p:cNvSpPr/>
          <p:nvPr/>
        </p:nvSpPr>
        <p:spPr>
          <a:xfrm rot="6300000">
            <a:off x="2709776" y="46969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034440" y="2348880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40" y="2348880"/>
                <a:ext cx="46555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カーブ矢印 10"/>
          <p:cNvSpPr/>
          <p:nvPr/>
        </p:nvSpPr>
        <p:spPr>
          <a:xfrm>
            <a:off x="3832668" y="2286164"/>
            <a:ext cx="936104" cy="28803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-2700000">
            <a:off x="3920900" y="4156968"/>
            <a:ext cx="801749" cy="10965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4250464" y="4211796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64" y="4211796"/>
                <a:ext cx="46555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矢印 21"/>
          <p:cNvSpPr/>
          <p:nvPr/>
        </p:nvSpPr>
        <p:spPr>
          <a:xfrm rot="6300000">
            <a:off x="3612376" y="4659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カーブ矢印 24"/>
          <p:cNvSpPr/>
          <p:nvPr/>
        </p:nvSpPr>
        <p:spPr>
          <a:xfrm>
            <a:off x="2972056" y="5085184"/>
            <a:ext cx="1796715" cy="288032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794602" y="5104121"/>
                <a:ext cx="465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02" y="5104121"/>
                <a:ext cx="4655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矢印 28"/>
          <p:cNvSpPr/>
          <p:nvPr/>
        </p:nvSpPr>
        <p:spPr>
          <a:xfrm rot="6300000">
            <a:off x="837568" y="46969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6300000">
            <a:off x="1797486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6300000">
            <a:off x="1773672" y="5561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7100000">
            <a:off x="621544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076056" y="3068960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kumimoji="1" lang="en-US" altLang="ja-JP" dirty="0" smtClean="0"/>
                  <a:t>:Coulomb interaction on a site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68960"/>
                <a:ext cx="374441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489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076056" y="1619508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:Nearest neighbor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19508"/>
                <a:ext cx="374441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076056" y="1907540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:Second nearest neighbor</a:t>
                </a:r>
              </a:p>
              <a:p>
                <a:r>
                  <a:rPr kumimoji="1" lang="en-US" altLang="ja-JP" dirty="0" smtClean="0"/>
                  <a:t>   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07540"/>
                <a:ext cx="3744416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076056" y="2411596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:Third nearest neighbor</a:t>
                </a:r>
              </a:p>
              <a:p>
                <a:r>
                  <a:rPr kumimoji="1" lang="en-US" altLang="ja-JP" dirty="0" smtClean="0"/>
                  <a:t>    hopping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11596"/>
                <a:ext cx="3744416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矢印 40"/>
          <p:cNvSpPr/>
          <p:nvPr/>
        </p:nvSpPr>
        <p:spPr>
          <a:xfrm rot="17100000">
            <a:off x="621544" y="36888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17100000">
            <a:off x="1509454" y="27527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17100000">
            <a:off x="2493752" y="36888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 rot="17100000">
            <a:off x="2445558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 rot="17100000">
            <a:off x="3386436" y="275273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 rot="17100000">
            <a:off x="2493752" y="5561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 rot="6300000">
            <a:off x="1845680" y="27947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17100000">
            <a:off x="621544" y="5561047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949280"/>
            <a:ext cx="4357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0.15 </a:t>
            </a:r>
            <a:r>
              <a:rPr lang="en-US" altLang="ja-JP" sz="1400" dirty="0"/>
              <a:t>holes per </a:t>
            </a:r>
            <a:r>
              <a:rPr lang="en-US" altLang="ja-JP" sz="1400" dirty="0" smtClean="0"/>
              <a:t>site = optimal doping</a:t>
            </a:r>
            <a:r>
              <a:rPr lang="en-US" altLang="ja-JP" sz="1100" dirty="0" smtClean="0"/>
              <a:t>(</a:t>
            </a:r>
            <a:r>
              <a:rPr lang="ja-JP" altLang="en-US" sz="1100" dirty="0" smtClean="0"/>
              <a:t>最適ドープ</a:t>
            </a:r>
            <a:r>
              <a:rPr lang="en-US" altLang="ja-JP" sz="1100" dirty="0" smtClean="0"/>
              <a:t>)</a:t>
            </a:r>
            <a:endParaRPr kumimoji="1" lang="ja-JP" altLang="en-US" sz="1100" dirty="0"/>
          </a:p>
        </p:txBody>
      </p:sp>
      <p:sp>
        <p:nvSpPr>
          <p:cNvPr id="37" name="右矢印 36"/>
          <p:cNvSpPr/>
          <p:nvPr/>
        </p:nvSpPr>
        <p:spPr>
          <a:xfrm rot="6300000">
            <a:off x="837568" y="2794751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6300000">
            <a:off x="3645880" y="1888639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6300000">
            <a:off x="1797486" y="3730855"/>
            <a:ext cx="604290" cy="863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-540568" y="1149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/>
              <a:t>Conventional </a:t>
            </a:r>
            <a:r>
              <a:rPr lang="en-US" altLang="ja-JP" dirty="0" smtClean="0"/>
              <a:t>Modeling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6823" y="4717593"/>
            <a:ext cx="313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know much about superconductivity of this model.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58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152E-6 L 0.02778 -0.05366 C 0.03368 -0.06546 0.04236 -0.07147 0.05156 -0.07147 C 0.06198 -0.07147 0.07048 -0.06546 0.07639 -0.05366 L 0.10451 -4.1152E-6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0.00833 L 0.06649 0.03678 C 0.04879 0.04881 0.02049 0.04904 0.01511 0.03586 L 0.00052 0.00116 " pathEditMode="relative" rAng="9017678" ptsTypes="FfFF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3403E-6 L 0.1033 -0.1330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3403E-6 L 0.1033 -0.13301 " pathEditMode="relative" rAng="0" ptsTypes="AA">
                                      <p:cBhvr>
                                        <p:cTn id="94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7229E-6 L 0.05417 -0.04071 C 0.06545 -0.04973 0.08246 -0.05459 0.10017 -0.05459 C 0.12031 -0.05459 0.13646 -0.04973 0.14774 -0.04071 L 0.20208 -2.57229E-6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2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471E-7 L 0.05417 0.04141 C 0.06545 0.05066 0.08246 0.05598 0.10017 0.05598 C 0.12031 0.05598 0.13646 0.05066 0.14774 0.04141 L 0.20208 -6.8471E-7 " pathEditMode="relative" rAng="0" ptsTypes="FffFF">
                                      <p:cBhvr>
                                        <p:cTn id="111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5309E-6 C 0.00226 -3.55309E-6 0.00399 0.00093 0.00504 0.00278 L 0.00712 0.00648 C 0.00764 0.00717 0.00833 0.00764 0.00938 0.00764 C 0.01059 0.00764 0.01181 0.00648 0.01198 0.00509 C 0.01181 0.00347 0.01059 0.00232 0.00938 0.00232 C 0.00833 0.00232 0.00764 0.00301 0.00712 0.00347 L 0.00504 0.00717 C 0.00399 0.00903 0.00226 0.01018 -1.11111E-6 0.01041 C -0.00226 0.01018 -0.00399 0.00903 -0.00503 0.00717 L -0.00712 0.00347 C -0.00764 0.00301 -0.00833 0.00232 -0.00937 0.00232 C -0.01059 0.00232 -0.0118 0.00347 -0.0118 0.00509 C -0.0118 0.00648 -0.01059 0.00764 -0.00937 0.00764 C -0.00833 0.00764 -0.00764 0.00717 -0.00712 0.00648 L -0.00503 0.00278 C -0.00399 0.00093 -0.00226 -3.55309E-6 -1.11111E-6 -3.55309E-6 Z " pathEditMode="relative" rAng="0" ptsTypes="fFffffFffFffffFff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9722E-6 C 0.00087 3.99722E-6 0.00139 0.00208 0.00173 0.00509 L 0.00243 0.01179 C 0.0026 0.01318 0.00278 0.01411 0.0033 0.01411 C 0.00364 0.01411 0.00399 0.01202 0.00416 0.00902 C 0.00399 0.0067 0.00364 0.00439 0.0033 0.00439 C 0.00278 0.00439 0.0026 0.00555 0.00243 0.0067 L 0.00173 0.01341 C 0.00139 0.01642 0.00087 0.0185 2.22222E-6 0.01873 C -0.00052 0.0185 -0.00122 0.01642 -0.00156 0.01341 L -0.00226 0.0067 C -0.00243 0.00555 -0.00261 0.00439 -0.00295 0.00439 C -0.00347 0.00439 -0.00365 0.0067 -0.00365 0.00902 C -0.00365 0.01202 -0.00347 0.01411 -0.00295 0.01411 C -0.00261 0.01411 -0.00243 0.01318 -0.00226 0.01179 L -0.00156 0.00509 C -0.00122 0.00208 -0.00052 3.99722E-6 2.22222E-6 3.99722E-6 Z " pathEditMode="relative" rAng="0" ptsTypes="fFffffFffFffffFff">
                                      <p:cBhvr>
                                        <p:cTn id="124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2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9" grpId="0"/>
      <p:bldP spid="11" grpId="0" animBg="1"/>
      <p:bldP spid="20" grpId="0" animBg="1"/>
      <p:bldP spid="24" grpId="0"/>
      <p:bldP spid="22" grpId="0" animBg="1"/>
      <p:bldP spid="22" grpId="1" animBg="1"/>
      <p:bldP spid="22" grpId="2" animBg="1"/>
      <p:bldP spid="25" grpId="0" animBg="1"/>
      <p:bldP spid="26" grpId="0"/>
      <p:bldP spid="29" grpId="0" animBg="1"/>
      <p:bldP spid="31" grpId="0" animBg="1"/>
      <p:bldP spid="33" grpId="0" animBg="1"/>
      <p:bldP spid="34" grpId="0" animBg="1"/>
      <p:bldP spid="21" grpId="0"/>
      <p:bldP spid="36" grpId="0"/>
      <p:bldP spid="38" grpId="0"/>
      <p:bldP spid="39" grpId="0"/>
      <p:bldP spid="41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8" grpId="0"/>
      <p:bldP spid="37" grpId="0" animBg="1"/>
      <p:bldP spid="40" grpId="0" animBg="1"/>
      <p:bldP spid="4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dirty="0" smtClean="0"/>
                  <a:t> : measure of the 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</a:t>
                </a:r>
                <a:r>
                  <a:rPr kumimoji="1" lang="en-US" altLang="ja-JP" dirty="0" smtClean="0"/>
                  <a:t>Fermi</a:t>
                </a:r>
                <a:r>
                  <a:rPr lang="en-US" altLang="ja-JP" dirty="0" smtClean="0"/>
                  <a:t> surface warping</a:t>
                </a:r>
              </a:p>
              <a:p>
                <a:pPr marL="109728" indent="0">
                  <a:buNone/>
                </a:pPr>
                <a:r>
                  <a:rPr lang="ja-JP" altLang="en-US" sz="1800" dirty="0"/>
                  <a:t>　</a:t>
                </a:r>
                <a:r>
                  <a:rPr lang="ja-JP" altLang="en-US" sz="1800" dirty="0" smtClean="0"/>
                  <a:t>　　　　</a:t>
                </a:r>
                <a:r>
                  <a:rPr lang="en-US" altLang="ja-JP" sz="1800" dirty="0" smtClean="0"/>
                  <a:t>(</a:t>
                </a:r>
                <a:r>
                  <a:rPr lang="ja-JP" altLang="en-US" sz="1800" dirty="0" smtClean="0"/>
                  <a:t>フェルミ面の曲がり具合</a:t>
                </a:r>
                <a:r>
                  <a:rPr lang="en-US" altLang="ja-JP" sz="1800" dirty="0" smtClean="0"/>
                  <a:t>)</a:t>
                </a:r>
              </a:p>
              <a:p>
                <a:pPr marL="109728" indent="0">
                  <a:buNone/>
                </a:pPr>
                <a:r>
                  <a:rPr kumimoji="1" lang="en-US" altLang="ja-JP" b="0" dirty="0"/>
                  <a:t> </a:t>
                </a:r>
                <a:r>
                  <a:rPr kumimoji="1" lang="en-US" altLang="ja-JP" b="0" dirty="0" smtClean="0"/>
                  <a:t>      </a:t>
                </a:r>
                <a14:m>
                  <m:oMath xmlns:m="http://schemas.openxmlformats.org/officeDocument/2006/math">
                    <m:r>
                      <a:rPr kumimoji="1" lang="ja-JP" altLang="en-US" b="0" i="1" dirty="0" smtClean="0">
                        <a:latin typeface="Cambria Math"/>
                      </a:rPr>
                      <m:t>　　　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𝑟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b="0" i="1" dirty="0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1" lang="en-US" altLang="ja-JP" dirty="0" smtClean="0"/>
              </a:p>
              <a:p>
                <a:pPr marL="109728" indent="0">
                  <a:buNone/>
                </a:pPr>
                <a:r>
                  <a:rPr lang="en-US" altLang="ja-JP" dirty="0" smtClean="0"/>
                  <a:t>    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𝑟</m:t>
                    </m:r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: small</a:t>
                </a:r>
                <a:r>
                  <a:rPr lang="ja-JP" altLang="en-US" dirty="0" smtClean="0"/>
                  <a:t>→</a:t>
                </a:r>
                <a:r>
                  <a:rPr lang="en-US" altLang="ja-JP" dirty="0" smtClean="0"/>
                  <a:t>good nesting,  large </a:t>
                </a:r>
                <a:r>
                  <a:rPr lang="ja-JP" altLang="en-US" dirty="0" smtClean="0"/>
                  <a:t>→</a:t>
                </a:r>
                <a:r>
                  <a:rPr lang="en-US" altLang="ja-JP" dirty="0" smtClean="0"/>
                  <a:t>bad nesting)</a:t>
                </a:r>
                <a:endParaRPr lang="en-US" altLang="ja-JP" dirty="0"/>
              </a:p>
              <a:p>
                <a:endParaRPr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dirty="0" smtClean="0">
                            <a:latin typeface="Cambria Math"/>
                          </a:rPr>
                          <m:t>single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the eigenvalue of the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</a:t>
                </a:r>
                <a:r>
                  <a:rPr kumimoji="1" lang="en-US" altLang="ja-JP" dirty="0" smtClean="0"/>
                  <a:t>         </a:t>
                </a:r>
                <a:r>
                  <a:rPr kumimoji="1" lang="en-US" altLang="ja-JP" dirty="0" err="1" smtClean="0"/>
                  <a:t>Eliashberg</a:t>
                </a:r>
                <a:r>
                  <a:rPr kumimoji="1" lang="en-US" altLang="ja-JP" dirty="0" smtClean="0"/>
                  <a:t> equation</a:t>
                </a:r>
              </a:p>
              <a:p>
                <a:pPr marL="109728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</a:t>
                </a:r>
                <a:r>
                  <a:rPr kumimoji="1" lang="en-US" altLang="ja-JP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ja-JP" dirty="0" smtClean="0"/>
                  <a:t>-wave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S.C.</a:t>
                </a:r>
              </a:p>
              <a:p>
                <a:pPr marL="109728" indent="0">
                  <a:buNone/>
                </a:pPr>
                <a:endParaRPr lang="en-US" altLang="ja-JP" dirty="0"/>
              </a:p>
              <a:p>
                <a:pPr marL="109728" indent="0">
                  <a:buNone/>
                </a:pPr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498" r="-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8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𝑟</a:t>
            </a:r>
            <a:r>
              <a:rPr lang="en-US" altLang="ja-JP" dirty="0" smtClean="0"/>
              <a:t> and </a:t>
            </a:r>
            <a:r>
              <a:rPr lang="ja-JP" altLang="en-US" dirty="0" smtClean="0"/>
              <a:t>𝜆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93804" y="3140968"/>
            <a:ext cx="3438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H.Sakakibara</a:t>
            </a:r>
            <a:r>
              <a:rPr lang="en-US" altLang="ja-JP" sz="1200" dirty="0"/>
              <a:t> et al., </a:t>
            </a:r>
            <a:r>
              <a:rPr lang="en-US" altLang="ja-JP" sz="1200" dirty="0" smtClean="0"/>
              <a:t>PRB-</a:t>
            </a:r>
            <a:r>
              <a:rPr lang="en-US" altLang="ja-JP" sz="1200" b="1" dirty="0"/>
              <a:t>85</a:t>
            </a:r>
            <a:r>
              <a:rPr lang="en-US" altLang="ja-JP" sz="1200" dirty="0"/>
              <a:t>, 064501 (2012)</a:t>
            </a:r>
            <a:r>
              <a:rPr lang="en-US" altLang="ja-JP" sz="1200" dirty="0" smtClean="0"/>
              <a:t> </a:t>
            </a:r>
            <a:endParaRPr lang="ja-JP" altLang="en-US" sz="1200" dirty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00" y="1844824"/>
            <a:ext cx="1375124" cy="12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381160" cy="125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004048" y="1556792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400">
                        <a:latin typeface="Cambria Math"/>
                      </a:rPr>
                      <m:t>L</m:t>
                    </m:r>
                    <m:sSub>
                      <m:sSubPr>
                        <m:ctrlPr>
                          <a:rPr lang="en-US" altLang="ja-JP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ja-JP" sz="1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1400">
                        <a:latin typeface="Cambria Math"/>
                      </a:rPr>
                      <m:t>Cu</m:t>
                    </m:r>
                    <m:sSub>
                      <m:sSubPr>
                        <m:ctrlPr>
                          <a:rPr lang="en-US" altLang="ja-JP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140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1400" dirty="0" smtClean="0"/>
                  <a:t>:</a:t>
                </a:r>
                <a:r>
                  <a:rPr kumimoji="1" lang="en-US" altLang="ja-JP" sz="1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r=0.14</a:t>
                </a:r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56792"/>
                <a:ext cx="1584176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7843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660232" y="1556792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400" b="0" i="0" smtClean="0">
                        <a:latin typeface="Cambria Math"/>
                      </a:rPr>
                      <m:t>HgB</m:t>
                    </m:r>
                    <m:sSub>
                      <m:sSubPr>
                        <m:ctrlPr>
                          <a:rPr kumimoji="1" lang="en-US" altLang="ja-JP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kumimoji="1" lang="en-US" altLang="ja-JP" sz="14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400" b="0" i="0" smtClean="0">
                        <a:latin typeface="Cambria Math"/>
                      </a:rPr>
                      <m:t>Cu</m:t>
                    </m:r>
                    <m:sSub>
                      <m:sSubPr>
                        <m:ctrlPr>
                          <a:rPr kumimoji="1" lang="en-US" altLang="ja-JP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1400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kumimoji="1" lang="en-US" altLang="ja-JP" sz="1400" b="0" i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1400" dirty="0" smtClean="0"/>
                  <a:t>:</a:t>
                </a:r>
                <a:r>
                  <a:rPr kumimoji="1" lang="en-US" altLang="ja-JP" sz="1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r=0.37</a:t>
                </a:r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56792"/>
                <a:ext cx="1872208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7843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868144" y="4509120"/>
                <a:ext cx="2718556" cy="18822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/>
                          </a:rPr>
                          <m:t>single</m:t>
                        </m:r>
                      </m:sub>
                    </m:sSub>
                  </m:oMath>
                </a14:m>
                <a:r>
                  <a:rPr kumimoji="1" lang="ja-JP" altLang="en-US" sz="2800" b="0" dirty="0" smtClean="0"/>
                  <a:t>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𝑡h𝑒𝑜𝑟𝑦</m:t>
                        </m:r>
                      </m:sup>
                    </m:sSubSup>
                  </m:oMath>
                </a14:m>
                <a:endParaRPr kumimoji="1" lang="en-US" altLang="ja-JP" sz="2800" b="0" dirty="0" smtClean="0"/>
              </a:p>
              <a:p>
                <a:endParaRPr lang="en-US" altLang="ja-JP" i="1" dirty="0" smtClean="0">
                  <a:latin typeface="Cambria Math"/>
                </a:endParaRPr>
              </a:p>
              <a:p>
                <a:r>
                  <a:rPr lang="en-US" altLang="ja-JP" dirty="0"/>
                  <a:t>I</a:t>
                </a:r>
                <a:r>
                  <a:rPr lang="en-US" altLang="ja-JP" dirty="0" smtClean="0"/>
                  <a:t>f the modeling were proper,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single</m:t>
                        </m:r>
                      </m:sub>
                    </m:sSub>
                  </m:oMath>
                </a14:m>
                <a:r>
                  <a:rPr kumimoji="1" lang="en-US" altLang="ja-JP" b="0" dirty="0" smtClean="0"/>
                  <a:t> should correspond to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b="0" dirty="0" smtClean="0"/>
                  <a:t>.</a:t>
                </a:r>
                <a:r>
                  <a:rPr kumimoji="1" lang="en-US" altLang="ja-JP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509120"/>
                <a:ext cx="2718556" cy="18822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/>
          <p:cNvCxnSpPr/>
          <p:nvPr/>
        </p:nvCxnSpPr>
        <p:spPr>
          <a:xfrm>
            <a:off x="827584" y="4437112"/>
            <a:ext cx="77048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-540568" y="1149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/>
              <a:t>Conventional </a:t>
            </a:r>
            <a:r>
              <a:rPr lang="en-US" altLang="ja-JP" dirty="0" smtClean="0"/>
              <a:t>Modeling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0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6048672" cy="360040"/>
          </a:xfrm>
        </p:spPr>
        <p:txBody>
          <a:bodyPr/>
          <a:lstStyle/>
          <a:p>
            <a:r>
              <a:rPr kumimoji="1" lang="en-US" altLang="ja-JP" sz="1400" dirty="0" err="1" smtClean="0"/>
              <a:t>Kusakabe</a:t>
            </a:r>
            <a:r>
              <a:rPr kumimoji="1" lang="en-US" altLang="ja-JP" sz="1400" dirty="0" smtClean="0"/>
              <a:t> lab., Graduate School of Engineering Science,  Osaka Univ.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88424" y="6376243"/>
            <a:ext cx="755576" cy="365125"/>
          </a:xfrm>
        </p:spPr>
        <p:txBody>
          <a:bodyPr/>
          <a:lstStyle/>
          <a:p>
            <a:pPr algn="l"/>
            <a:fld id="{D2D8002D-B5B0-4BAC-B1F6-782DDCCE6D9C}" type="slidenum">
              <a:rPr kumimoji="1" lang="ja-JP" altLang="en-US" sz="1400" smtClean="0"/>
              <a:pPr algn="l"/>
              <a:t>9</a:t>
            </a:fld>
            <a:r>
              <a:rPr kumimoji="1" lang="en-US" altLang="ja-JP" sz="1400" dirty="0" smtClean="0"/>
              <a:t>/15</a:t>
            </a:r>
            <a:endParaRPr kumimoji="1"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</a:t>
            </a:r>
            <a:r>
              <a:rPr lang="en-US" altLang="ja-JP" dirty="0" smtClean="0"/>
              <a:t>with Experiments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Theoretical models and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コンテンツ プレースホルダー 1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79296" cy="4896544"/>
              </a:xfrm>
            </p:spPr>
            <p:txBody>
              <a:bodyPr>
                <a:normAutofit/>
              </a:bodyPr>
              <a:lstStyle/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pPr marL="109728" indent="0">
                  <a:buNone/>
                </a:pPr>
                <a:endParaRPr lang="en-US" altLang="ja-JP" dirty="0"/>
              </a:p>
              <a:p>
                <a:r>
                  <a:rPr kumimoji="1" lang="en-US" altLang="ja-JP" dirty="0" smtClean="0"/>
                  <a:t>The single-orbital model that takes account of</a:t>
                </a:r>
              </a:p>
              <a:p>
                <a:pPr marL="109728" indent="0">
                  <a:buNone/>
                </a:pPr>
                <a:r>
                  <a:rPr kumimoji="1" lang="en-US" altLang="ja-JP" dirty="0" smtClean="0"/>
                  <a:t>  </a:t>
                </a:r>
                <a:r>
                  <a:rPr lang="en-US" altLang="ja-JP" dirty="0" smtClean="0"/>
                  <a:t>Cu-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ja-JP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dirty="0" smtClean="0"/>
                  <a:t> orbital ALONE is insufficient here.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So, l</a:t>
                </a:r>
                <a:r>
                  <a:rPr kumimoji="1" lang="en-US" altLang="ja-JP" dirty="0" smtClean="0"/>
                  <a:t>et us move on to a better model.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コンテンツ プレースホルダー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79296" cy="489654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50" y="1196752"/>
            <a:ext cx="3666234" cy="25922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79" y="5894252"/>
            <a:ext cx="1926909" cy="53814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71600" y="263865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◆</a:t>
            </a:r>
            <a:r>
              <a:rPr kumimoji="1" lang="en-US" altLang="ja-JP" dirty="0" smtClean="0"/>
              <a:t>:Theory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en-US" altLang="ja-JP" sz="1200" dirty="0" smtClean="0"/>
              <a:t>(single-orbital model)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641977" y="2636912"/>
                <a:ext cx="2178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altLang="ja-JP" dirty="0" smtClean="0"/>
                  <a:t>:Experimentally</a:t>
                </a:r>
              </a:p>
              <a:p>
                <a:r>
                  <a:rPr lang="en-US" altLang="ja-JP" dirty="0" smtClean="0"/>
                  <a:t>    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77" y="2636912"/>
                <a:ext cx="217849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521" t="-9434" r="-840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6300192" y="3183359"/>
            <a:ext cx="349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H.Sakakibara</a:t>
            </a:r>
            <a:r>
              <a:rPr lang="en-US" altLang="ja-JP" sz="1200" dirty="0"/>
              <a:t> et al., </a:t>
            </a:r>
            <a:endParaRPr lang="en-US" altLang="ja-JP" sz="1200" dirty="0" smtClean="0"/>
          </a:p>
          <a:p>
            <a:r>
              <a:rPr lang="en-US" altLang="ja-JP" sz="1200" dirty="0" smtClean="0"/>
              <a:t>PRB- </a:t>
            </a:r>
            <a:r>
              <a:rPr lang="en-US" altLang="ja-JP" sz="1200" b="1" dirty="0" smtClean="0"/>
              <a:t>89</a:t>
            </a:r>
            <a:r>
              <a:rPr lang="en-US" altLang="ja-JP" sz="1200" dirty="0" smtClean="0"/>
              <a:t>, 224505(2014)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491880" y="2185119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400">
                          <a:latin typeface="Cambria Math"/>
                        </a:rPr>
                        <m:t>L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altLang="ja-JP" sz="14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1400">
                          <a:latin typeface="Cambria Math"/>
                        </a:rPr>
                        <m:t>Cu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 sz="140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185119"/>
                <a:ext cx="100811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860032" y="2031230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/>
                        </a:rPr>
                        <m:t>HgB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kumimoji="1" lang="en-US" altLang="ja-JP" sz="14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/>
                        </a:rPr>
                        <m:t>Cu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kumimoji="1" lang="en-US" altLang="ja-JP" sz="14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31230"/>
                <a:ext cx="1008112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602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 rot="5400000">
                <a:off x="5841445" y="2273954"/>
                <a:ext cx="1463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/>
                        </a:rPr>
                        <m:t>K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41445" y="2273954"/>
                <a:ext cx="146394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933978" y="3028890"/>
            <a:ext cx="51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25</a:t>
            </a:r>
            <a:endParaRPr kumimoji="1" lang="ja-JP" altLang="en-US" sz="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33978" y="1948770"/>
            <a:ext cx="51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7</a:t>
            </a:r>
            <a:r>
              <a:rPr kumimoji="1" lang="en-US" altLang="ja-JP" sz="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5</a:t>
            </a:r>
            <a:endParaRPr kumimoji="1" lang="ja-JP" altLang="en-US" sz="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40152" y="141277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100</a:t>
            </a:r>
            <a:endParaRPr kumimoji="1" lang="ja-JP" altLang="en-US" sz="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33978" y="2524834"/>
            <a:ext cx="51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50</a:t>
            </a:r>
            <a:endParaRPr kumimoji="1" lang="ja-JP" altLang="en-US" sz="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17641" y="2791961"/>
            <a:ext cx="45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0070C0"/>
                </a:solidFill>
              </a:rPr>
              <a:t>●</a:t>
            </a:r>
            <a:endParaRPr kumimoji="1"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48064" y="1628800"/>
            <a:ext cx="45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0070C0"/>
                </a:solidFill>
              </a:rPr>
              <a:t> ●</a:t>
            </a:r>
            <a:endParaRPr kumimoji="1" lang="ja-JP" altLang="en-US" sz="12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779912" y="1948770"/>
            <a:ext cx="0" cy="34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364088" y="2276873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364088" y="1844826"/>
            <a:ext cx="1" cy="277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779912" y="2420888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-540568" y="1149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/>
              <a:t>Conventional </a:t>
            </a:r>
            <a:r>
              <a:rPr lang="en-US" altLang="ja-JP" dirty="0" smtClean="0"/>
              <a:t>Modeling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3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20" grpId="0"/>
      <p:bldP spid="27" grpId="0"/>
      <p:bldP spid="10" grpId="0"/>
      <p:bldP spid="28" grpId="0"/>
      <p:bldP spid="31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パワポテンプレ(シグマ)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パワポテンプレ(シグマ)</Template>
  <TotalTime>5904</TotalTime>
  <Words>1349</Words>
  <Application>Microsoft Office PowerPoint</Application>
  <PresentationFormat>画面に合わせる (4:3)</PresentationFormat>
  <Paragraphs>333</Paragraphs>
  <Slides>16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パワポテンプレ(シグマ)</vt:lpstr>
      <vt:lpstr>Theoretical Studies in  Material Dependence of T_c  in Cuprate Superconductors</vt:lpstr>
      <vt:lpstr>Contents</vt:lpstr>
      <vt:lpstr>Superconductivity &amp; T_c</vt:lpstr>
      <vt:lpstr>Cuprate Superconductors</vt:lpstr>
      <vt:lpstr>Material Dependence of  T_c</vt:lpstr>
      <vt:lpstr>Conventional Modeling</vt:lpstr>
      <vt:lpstr>Conventional Modeling</vt:lpstr>
      <vt:lpstr>𝑟 and 𝜆 </vt:lpstr>
      <vt:lpstr>Comparison with Experiments</vt:lpstr>
      <vt:lpstr>New Modeling</vt:lpstr>
      <vt:lpstr>Modeling of the system </vt:lpstr>
      <vt:lpstr>r, λ_two vs. ΔE</vt:lpstr>
      <vt:lpstr>Comparison with experiments</vt:lpstr>
      <vt:lpstr>Sakakibara’s rule</vt:lpstr>
      <vt:lpstr>Summary</vt:lpstr>
      <vt:lpstr>MEMO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dependence of Tc  in  the cuprate superconductors</dc:title>
  <dc:creator>N.MORISHITA</dc:creator>
  <cp:lastModifiedBy>N.MORISHITA</cp:lastModifiedBy>
  <cp:revision>219</cp:revision>
  <cp:lastPrinted>2014-06-18T13:57:32Z</cp:lastPrinted>
  <dcterms:created xsi:type="dcterms:W3CDTF">2014-06-09T05:01:17Z</dcterms:created>
  <dcterms:modified xsi:type="dcterms:W3CDTF">2014-06-24T08:52:13Z</dcterms:modified>
</cp:coreProperties>
</file>